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5" r:id="rId1"/>
  </p:sldMasterIdLst>
  <p:notesMasterIdLst>
    <p:notesMasterId r:id="rId21"/>
  </p:notesMasterIdLst>
  <p:sldIdLst>
    <p:sldId id="265" r:id="rId2"/>
    <p:sldId id="256" r:id="rId3"/>
    <p:sldId id="284" r:id="rId4"/>
    <p:sldId id="257" r:id="rId5"/>
    <p:sldId id="258" r:id="rId6"/>
    <p:sldId id="281" r:id="rId7"/>
    <p:sldId id="260" r:id="rId8"/>
    <p:sldId id="285" r:id="rId9"/>
    <p:sldId id="286" r:id="rId10"/>
    <p:sldId id="290" r:id="rId11"/>
    <p:sldId id="291" r:id="rId12"/>
    <p:sldId id="300" r:id="rId13"/>
    <p:sldId id="292" r:id="rId14"/>
    <p:sldId id="293" r:id="rId15"/>
    <p:sldId id="296" r:id="rId16"/>
    <p:sldId id="297" r:id="rId17"/>
    <p:sldId id="298" r:id="rId18"/>
    <p:sldId id="301" r:id="rId19"/>
    <p:sldId id="29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429" autoAdjust="0"/>
  </p:normalViewPr>
  <p:slideViewPr>
    <p:cSldViewPr snapToGrid="0">
      <p:cViewPr>
        <p:scale>
          <a:sx n="66" d="100"/>
          <a:sy n="66" d="100"/>
        </p:scale>
        <p:origin x="-148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 name="PlaceHolder 1"/>
          <p:cNvSpPr>
            <a:spLocks noGrp="1"/>
          </p:cNvSpPr>
          <p:nvPr>
            <p:ph type="body"/>
          </p:nvPr>
        </p:nvSpPr>
        <p:spPr>
          <a:xfrm>
            <a:off x="685800" y="4343400"/>
            <a:ext cx="5486040" cy="4114440"/>
          </a:xfrm>
          <a:prstGeom prst="rect">
            <a:avLst/>
          </a:prstGeom>
        </p:spPr>
        <p:txBody>
          <a:bodyPr lIns="0" tIns="0" rIns="0" bIns="0"/>
          <a:lstStyle/>
          <a:p>
            <a:r>
              <a:rPr lang="en-US" sz="2000" spc="-1">
                <a:latin typeface="Arial"/>
              </a:rPr>
              <a:t>Click to edit the notes format</a:t>
            </a:r>
            <a:endParaRPr/>
          </a:p>
        </p:txBody>
      </p:sp>
      <p:sp>
        <p:nvSpPr>
          <p:cNvPr id="134" name="PlaceHolder 2"/>
          <p:cNvSpPr>
            <a:spLocks noGrp="1"/>
          </p:cNvSpPr>
          <p:nvPr>
            <p:ph type="hdr"/>
          </p:nvPr>
        </p:nvSpPr>
        <p:spPr>
          <a:xfrm>
            <a:off x="0" y="0"/>
            <a:ext cx="2975760" cy="456840"/>
          </a:xfrm>
          <a:prstGeom prst="rect">
            <a:avLst/>
          </a:prstGeom>
        </p:spPr>
        <p:txBody>
          <a:bodyPr lIns="0" tIns="0" rIns="0" bIns="0"/>
          <a:lstStyle/>
          <a:p>
            <a:r>
              <a:rPr lang="en-US" sz="1400" spc="-1">
                <a:latin typeface="Times New Roman"/>
              </a:rPr>
              <a:t>&lt;header&gt;</a:t>
            </a:r>
            <a:endParaRPr/>
          </a:p>
        </p:txBody>
      </p:sp>
      <p:sp>
        <p:nvSpPr>
          <p:cNvPr id="135" name="PlaceHolder 3"/>
          <p:cNvSpPr>
            <a:spLocks noGrp="1"/>
          </p:cNvSpPr>
          <p:nvPr>
            <p:ph type="dt"/>
          </p:nvPr>
        </p:nvSpPr>
        <p:spPr>
          <a:xfrm>
            <a:off x="3881880" y="0"/>
            <a:ext cx="2975760" cy="456840"/>
          </a:xfrm>
          <a:prstGeom prst="rect">
            <a:avLst/>
          </a:prstGeom>
        </p:spPr>
        <p:txBody>
          <a:bodyPr lIns="0" tIns="0" rIns="0" bIns="0"/>
          <a:lstStyle/>
          <a:p>
            <a:pPr algn="r"/>
            <a:r>
              <a:rPr lang="en-US" sz="1400" spc="-1">
                <a:latin typeface="Times New Roman"/>
              </a:rPr>
              <a:t>&lt;date/time&gt;</a:t>
            </a:r>
            <a:endParaRPr/>
          </a:p>
        </p:txBody>
      </p:sp>
      <p:sp>
        <p:nvSpPr>
          <p:cNvPr id="136" name="PlaceHolder 4"/>
          <p:cNvSpPr>
            <a:spLocks noGrp="1"/>
          </p:cNvSpPr>
          <p:nvPr>
            <p:ph type="ftr"/>
          </p:nvPr>
        </p:nvSpPr>
        <p:spPr>
          <a:xfrm>
            <a:off x="0" y="8686800"/>
            <a:ext cx="2975760" cy="456840"/>
          </a:xfrm>
          <a:prstGeom prst="rect">
            <a:avLst/>
          </a:prstGeom>
        </p:spPr>
        <p:txBody>
          <a:bodyPr lIns="0" tIns="0" rIns="0" bIns="0" anchor="b"/>
          <a:lstStyle/>
          <a:p>
            <a:r>
              <a:rPr lang="en-US" sz="1400" spc="-1">
                <a:latin typeface="Times New Roman"/>
              </a:rPr>
              <a:t>&lt;footer&gt;</a:t>
            </a:r>
            <a:endParaRPr/>
          </a:p>
        </p:txBody>
      </p:sp>
      <p:sp>
        <p:nvSpPr>
          <p:cNvPr id="137" name="PlaceHolder 5"/>
          <p:cNvSpPr>
            <a:spLocks noGrp="1"/>
          </p:cNvSpPr>
          <p:nvPr>
            <p:ph type="sldNum"/>
          </p:nvPr>
        </p:nvSpPr>
        <p:spPr>
          <a:xfrm>
            <a:off x="3881880" y="8686800"/>
            <a:ext cx="2975760" cy="456840"/>
          </a:xfrm>
          <a:prstGeom prst="rect">
            <a:avLst/>
          </a:prstGeom>
        </p:spPr>
        <p:txBody>
          <a:bodyPr lIns="0" tIns="0" rIns="0" bIns="0" anchor="b"/>
          <a:lstStyle/>
          <a:p>
            <a:pPr algn="r"/>
            <a:fld id="{9363FDE3-4E78-4955-98D0-38D7058B38A9}" type="slidenum">
              <a:rPr lang="en-US" sz="1400" spc="-1">
                <a:latin typeface="Times New Roman"/>
              </a:rPr>
              <a:t>‹#›</a:t>
            </a:fld>
            <a:endParaRPr/>
          </a:p>
        </p:txBody>
      </p:sp>
    </p:spTree>
    <p:extLst>
      <p:ext uri="{BB962C8B-B14F-4D97-AF65-F5344CB8AC3E}">
        <p14:creationId xmlns:p14="http://schemas.microsoft.com/office/powerpoint/2010/main" val="3046198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9363FDE3-4E78-4955-98D0-38D7058B38A9}" type="slidenum">
              <a:rPr lang="en-US" sz="1400" spc="-1" smtClean="0">
                <a:latin typeface="Times New Roman"/>
              </a:rPr>
              <a:t>1</a:t>
            </a:fld>
            <a:endParaRPr lang="en-US"/>
          </a:p>
        </p:txBody>
      </p:sp>
    </p:spTree>
    <p:extLst>
      <p:ext uri="{BB962C8B-B14F-4D97-AF65-F5344CB8AC3E}">
        <p14:creationId xmlns:p14="http://schemas.microsoft.com/office/powerpoint/2010/main" val="277757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laceHolder 1"/>
          <p:cNvSpPr>
            <a:spLocks noGrp="1"/>
          </p:cNvSpPr>
          <p:nvPr>
            <p:ph type="body"/>
          </p:nvPr>
        </p:nvSpPr>
        <p:spPr>
          <a:xfrm>
            <a:off x="685800" y="4343400"/>
            <a:ext cx="5486040" cy="4114440"/>
          </a:xfrm>
          <a:prstGeom prst="rect">
            <a:avLst/>
          </a:prstGeom>
        </p:spPr>
        <p:txBody>
          <a:bodyPr/>
          <a:lstStyle/>
          <a:p>
            <a:r>
              <a:rPr lang="en-SG" dirty="0"/>
              <a:t>Remember to use</a:t>
            </a:r>
            <a:r>
              <a:rPr lang="en-SG" baseline="0" dirty="0"/>
              <a:t> break when using switch-case</a:t>
            </a:r>
          </a:p>
          <a:p>
            <a:r>
              <a:rPr lang="en-SG" baseline="0" dirty="0"/>
              <a:t>Also possible to implement using if-else </a:t>
            </a:r>
            <a:r>
              <a:rPr lang="en-SG" baseline="0" dirty="0">
                <a:sym typeface="Wingdings" panose="05000000000000000000" pitchFamily="2" charset="2"/>
              </a:rPr>
              <a:t>:D </a:t>
            </a:r>
            <a:endParaRPr dirty="0"/>
          </a:p>
        </p:txBody>
      </p:sp>
      <p:sp>
        <p:nvSpPr>
          <p:cNvPr id="162" name="TextShape 2"/>
          <p:cNvSpPr txBox="1"/>
          <p:nvPr/>
        </p:nvSpPr>
        <p:spPr>
          <a:xfrm>
            <a:off x="3884760" y="8685360"/>
            <a:ext cx="2971440" cy="456840"/>
          </a:xfrm>
          <a:prstGeom prst="rect">
            <a:avLst/>
          </a:prstGeom>
          <a:noFill/>
          <a:ln>
            <a:noFill/>
          </a:ln>
        </p:spPr>
        <p:txBody>
          <a:bodyPr anchor="b"/>
          <a:lstStyle/>
          <a:p>
            <a:pPr algn="r">
              <a:lnSpc>
                <a:spcPct val="100000"/>
              </a:lnSpc>
            </a:pPr>
            <a:fld id="{5F8937EA-5594-48A7-8ECC-2CAB1AA395ED}" type="slidenum">
              <a:rPr lang="en-US" sz="1200" strike="noStrike" spc="-1">
                <a:solidFill>
                  <a:srgbClr val="000000"/>
                </a:solidFill>
                <a:uFill>
                  <a:solidFill>
                    <a:srgbClr val="FFFFFF"/>
                  </a:solidFill>
                </a:uFill>
                <a:latin typeface="+mn-lt"/>
                <a:ea typeface="+mn-ea"/>
              </a:rPr>
              <a:t>10</a:t>
            </a:fld>
            <a:endParaRPr/>
          </a:p>
        </p:txBody>
      </p:sp>
    </p:spTree>
    <p:extLst>
      <p:ext uri="{BB962C8B-B14F-4D97-AF65-F5344CB8AC3E}">
        <p14:creationId xmlns:p14="http://schemas.microsoft.com/office/powerpoint/2010/main" val="284828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laceHolder 1"/>
          <p:cNvSpPr>
            <a:spLocks noGrp="1"/>
          </p:cNvSpPr>
          <p:nvPr>
            <p:ph type="body"/>
          </p:nvPr>
        </p:nvSpPr>
        <p:spPr>
          <a:xfrm>
            <a:off x="685800" y="4343400"/>
            <a:ext cx="5486040" cy="4114440"/>
          </a:xfrm>
          <a:prstGeom prst="rect">
            <a:avLst/>
          </a:prstGeom>
        </p:spPr>
        <p:txBody>
          <a:bodyPr/>
          <a:lstStyle/>
          <a:p>
            <a:r>
              <a:rPr lang="en-SG" dirty="0" err="1"/>
              <a:t>sc.nextLine</a:t>
            </a:r>
            <a:r>
              <a:rPr lang="en-SG" dirty="0"/>
              <a:t>()</a:t>
            </a:r>
            <a:r>
              <a:rPr lang="en-SG" baseline="0" dirty="0"/>
              <a:t> takes in the whole line, including the carriage return, hence we need to use trim() to remove the carriage return</a:t>
            </a:r>
          </a:p>
          <a:p>
            <a:endParaRPr lang="en-SG" baseline="0" dirty="0"/>
          </a:p>
          <a:p>
            <a:r>
              <a:rPr lang="en-SG" baseline="0" dirty="0"/>
              <a:t>Remember to use return to terminate the method if the thread or user is not found, so that it will not continue to execute! It will hit an error if it reaches the creating of new post</a:t>
            </a:r>
          </a:p>
        </p:txBody>
      </p:sp>
      <p:sp>
        <p:nvSpPr>
          <p:cNvPr id="162" name="TextShape 2"/>
          <p:cNvSpPr txBox="1"/>
          <p:nvPr/>
        </p:nvSpPr>
        <p:spPr>
          <a:xfrm>
            <a:off x="3884760" y="8685360"/>
            <a:ext cx="2971440" cy="456840"/>
          </a:xfrm>
          <a:prstGeom prst="rect">
            <a:avLst/>
          </a:prstGeom>
          <a:noFill/>
          <a:ln>
            <a:noFill/>
          </a:ln>
        </p:spPr>
        <p:txBody>
          <a:bodyPr anchor="b"/>
          <a:lstStyle/>
          <a:p>
            <a:pPr algn="r">
              <a:lnSpc>
                <a:spcPct val="100000"/>
              </a:lnSpc>
            </a:pPr>
            <a:fld id="{5F8937EA-5594-48A7-8ECC-2CAB1AA395ED}" type="slidenum">
              <a:rPr lang="en-US" sz="1200" strike="noStrike" spc="-1">
                <a:solidFill>
                  <a:srgbClr val="000000"/>
                </a:solidFill>
                <a:uFill>
                  <a:solidFill>
                    <a:srgbClr val="FFFFFF"/>
                  </a:solidFill>
                </a:uFill>
                <a:latin typeface="+mn-lt"/>
                <a:ea typeface="+mn-ea"/>
              </a:rPr>
              <a:t>11</a:t>
            </a:fld>
            <a:endParaRPr/>
          </a:p>
        </p:txBody>
      </p:sp>
    </p:spTree>
    <p:extLst>
      <p:ext uri="{BB962C8B-B14F-4D97-AF65-F5344CB8AC3E}">
        <p14:creationId xmlns:p14="http://schemas.microsoft.com/office/powerpoint/2010/main" val="2076650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laceHolder 1"/>
          <p:cNvSpPr>
            <a:spLocks noGrp="1"/>
          </p:cNvSpPr>
          <p:nvPr>
            <p:ph type="body"/>
          </p:nvPr>
        </p:nvSpPr>
        <p:spPr>
          <a:xfrm>
            <a:off x="685800" y="4343400"/>
            <a:ext cx="5486040" cy="4114440"/>
          </a:xfrm>
          <a:prstGeom prst="rect">
            <a:avLst/>
          </a:prstGeom>
        </p:spPr>
        <p:txBody>
          <a:bodyPr/>
          <a:lstStyle/>
          <a:p>
            <a:r>
              <a:rPr lang="en-US" spc="-1" dirty="0">
                <a:solidFill>
                  <a:schemeClr val="accent1"/>
                </a:solidFill>
                <a:uFill>
                  <a:solidFill>
                    <a:srgbClr val="FFFFFF"/>
                  </a:solidFill>
                </a:uFill>
              </a:rPr>
              <a:t>For methods</a:t>
            </a:r>
            <a:r>
              <a:rPr lang="en-US" spc="-1" baseline="0" dirty="0">
                <a:solidFill>
                  <a:schemeClr val="accent1"/>
                </a:solidFill>
                <a:uFill>
                  <a:solidFill>
                    <a:srgbClr val="FFFFFF"/>
                  </a:solidFill>
                </a:uFill>
              </a:rPr>
              <a:t> that modifies or returns their own attributes, we put them in the respective own class, in this case, the Thread class :D</a:t>
            </a:r>
            <a:endParaRPr dirty="0"/>
          </a:p>
        </p:txBody>
      </p:sp>
      <p:sp>
        <p:nvSpPr>
          <p:cNvPr id="162" name="TextShape 2"/>
          <p:cNvSpPr txBox="1"/>
          <p:nvPr/>
        </p:nvSpPr>
        <p:spPr>
          <a:xfrm>
            <a:off x="3884760" y="8685360"/>
            <a:ext cx="2971440" cy="456840"/>
          </a:xfrm>
          <a:prstGeom prst="rect">
            <a:avLst/>
          </a:prstGeom>
          <a:noFill/>
          <a:ln>
            <a:noFill/>
          </a:ln>
        </p:spPr>
        <p:txBody>
          <a:bodyPr anchor="b"/>
          <a:lstStyle/>
          <a:p>
            <a:pPr algn="r">
              <a:lnSpc>
                <a:spcPct val="100000"/>
              </a:lnSpc>
            </a:pPr>
            <a:fld id="{5F8937EA-5594-48A7-8ECC-2CAB1AA395ED}" type="slidenum">
              <a:rPr lang="en-US" sz="1200" strike="noStrike" spc="-1">
                <a:solidFill>
                  <a:srgbClr val="000000"/>
                </a:solidFill>
                <a:uFill>
                  <a:solidFill>
                    <a:srgbClr val="FFFFFF"/>
                  </a:solidFill>
                </a:uFill>
                <a:latin typeface="+mn-lt"/>
                <a:ea typeface="+mn-ea"/>
              </a:rPr>
              <a:t>12</a:t>
            </a:fld>
            <a:endParaRPr/>
          </a:p>
        </p:txBody>
      </p:sp>
    </p:spTree>
    <p:extLst>
      <p:ext uri="{BB962C8B-B14F-4D97-AF65-F5344CB8AC3E}">
        <p14:creationId xmlns:p14="http://schemas.microsoft.com/office/powerpoint/2010/main" val="2076650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laceHolder 1"/>
          <p:cNvSpPr>
            <a:spLocks noGrp="1"/>
          </p:cNvSpPr>
          <p:nvPr>
            <p:ph type="body"/>
          </p:nvPr>
        </p:nvSpPr>
        <p:spPr>
          <a:xfrm>
            <a:off x="685800" y="4343400"/>
            <a:ext cx="5486040" cy="4114440"/>
          </a:xfrm>
          <a:prstGeom prst="rect">
            <a:avLst/>
          </a:prstGeom>
        </p:spPr>
        <p:txBody>
          <a:bodyPr/>
          <a:lstStyle/>
          <a:p>
            <a:r>
              <a:rPr lang="en-US" dirty="0"/>
              <a:t>We don’t use a </a:t>
            </a:r>
            <a:r>
              <a:rPr lang="en-US" dirty="0" err="1"/>
              <a:t>HashMap</a:t>
            </a:r>
            <a:r>
              <a:rPr lang="en-US" baseline="0" dirty="0"/>
              <a:t> which maps </a:t>
            </a:r>
            <a:r>
              <a:rPr lang="en-US" baseline="0" dirty="0" err="1"/>
              <a:t>threadName</a:t>
            </a:r>
            <a:r>
              <a:rPr lang="en-US" baseline="0" dirty="0"/>
              <a:t> to Thread since </a:t>
            </a:r>
            <a:r>
              <a:rPr lang="en-US" baseline="0" dirty="0" err="1"/>
              <a:t>HashMap</a:t>
            </a:r>
            <a:r>
              <a:rPr lang="en-US" baseline="0" dirty="0"/>
              <a:t> has not been taught to the students yet.</a:t>
            </a:r>
          </a:p>
          <a:p>
            <a:endParaRPr lang="en-US" baseline="0" dirty="0"/>
          </a:p>
          <a:p>
            <a:r>
              <a:rPr lang="en-US" baseline="0" dirty="0"/>
              <a:t>Please do the same for </a:t>
            </a:r>
            <a:r>
              <a:rPr lang="en-US" baseline="0" dirty="0" err="1"/>
              <a:t>findUser</a:t>
            </a:r>
            <a:r>
              <a:rPr lang="en-US" baseline="0" dirty="0"/>
              <a:t> method :D</a:t>
            </a:r>
            <a:endParaRPr dirty="0"/>
          </a:p>
        </p:txBody>
      </p:sp>
      <p:sp>
        <p:nvSpPr>
          <p:cNvPr id="162" name="TextShape 2"/>
          <p:cNvSpPr txBox="1"/>
          <p:nvPr/>
        </p:nvSpPr>
        <p:spPr>
          <a:xfrm>
            <a:off x="3884760" y="8685360"/>
            <a:ext cx="2971440" cy="456840"/>
          </a:xfrm>
          <a:prstGeom prst="rect">
            <a:avLst/>
          </a:prstGeom>
          <a:noFill/>
          <a:ln>
            <a:noFill/>
          </a:ln>
        </p:spPr>
        <p:txBody>
          <a:bodyPr anchor="b"/>
          <a:lstStyle/>
          <a:p>
            <a:pPr algn="r">
              <a:lnSpc>
                <a:spcPct val="100000"/>
              </a:lnSpc>
            </a:pPr>
            <a:fld id="{5F8937EA-5594-48A7-8ECC-2CAB1AA395ED}" type="slidenum">
              <a:rPr lang="en-US" sz="1200" strike="noStrike" spc="-1">
                <a:solidFill>
                  <a:srgbClr val="000000"/>
                </a:solidFill>
                <a:uFill>
                  <a:solidFill>
                    <a:srgbClr val="FFFFFF"/>
                  </a:solidFill>
                </a:uFill>
                <a:latin typeface="+mn-lt"/>
                <a:ea typeface="+mn-ea"/>
              </a:rPr>
              <a:t>13</a:t>
            </a:fld>
            <a:endParaRPr/>
          </a:p>
        </p:txBody>
      </p:sp>
    </p:spTree>
    <p:extLst>
      <p:ext uri="{BB962C8B-B14F-4D97-AF65-F5344CB8AC3E}">
        <p14:creationId xmlns:p14="http://schemas.microsoft.com/office/powerpoint/2010/main" val="3054142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laceHolder 1"/>
          <p:cNvSpPr>
            <a:spLocks noGrp="1"/>
          </p:cNvSpPr>
          <p:nvPr>
            <p:ph type="body"/>
          </p:nvPr>
        </p:nvSpPr>
        <p:spPr>
          <a:xfrm>
            <a:off x="685800" y="4343400"/>
            <a:ext cx="5486040" cy="4114440"/>
          </a:xfrm>
          <a:prstGeom prst="rect">
            <a:avLst/>
          </a:prstGeom>
        </p:spPr>
        <p:txBody>
          <a:bodyPr/>
          <a:lstStyle/>
          <a:p>
            <a:endParaRPr dirty="0"/>
          </a:p>
        </p:txBody>
      </p:sp>
      <p:sp>
        <p:nvSpPr>
          <p:cNvPr id="162" name="TextShape 2"/>
          <p:cNvSpPr txBox="1"/>
          <p:nvPr/>
        </p:nvSpPr>
        <p:spPr>
          <a:xfrm>
            <a:off x="3884760" y="8685360"/>
            <a:ext cx="2971440" cy="456840"/>
          </a:xfrm>
          <a:prstGeom prst="rect">
            <a:avLst/>
          </a:prstGeom>
          <a:noFill/>
          <a:ln>
            <a:noFill/>
          </a:ln>
        </p:spPr>
        <p:txBody>
          <a:bodyPr anchor="b"/>
          <a:lstStyle/>
          <a:p>
            <a:pPr algn="r">
              <a:lnSpc>
                <a:spcPct val="100000"/>
              </a:lnSpc>
            </a:pPr>
            <a:fld id="{5F8937EA-5594-48A7-8ECC-2CAB1AA395ED}" type="slidenum">
              <a:rPr lang="en-US" sz="1200" strike="noStrike" spc="-1">
                <a:solidFill>
                  <a:srgbClr val="000000"/>
                </a:solidFill>
                <a:uFill>
                  <a:solidFill>
                    <a:srgbClr val="FFFFFF"/>
                  </a:solidFill>
                </a:uFill>
                <a:latin typeface="+mn-lt"/>
                <a:ea typeface="+mn-ea"/>
              </a:rPr>
              <a:t>14</a:t>
            </a:fld>
            <a:endParaRPr/>
          </a:p>
        </p:txBody>
      </p:sp>
    </p:spTree>
    <p:extLst>
      <p:ext uri="{BB962C8B-B14F-4D97-AF65-F5344CB8AC3E}">
        <p14:creationId xmlns:p14="http://schemas.microsoft.com/office/powerpoint/2010/main" val="604190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laceHolder 1"/>
          <p:cNvSpPr>
            <a:spLocks noGrp="1"/>
          </p:cNvSpPr>
          <p:nvPr>
            <p:ph type="body"/>
          </p:nvPr>
        </p:nvSpPr>
        <p:spPr>
          <a:xfrm>
            <a:off x="685800" y="4343400"/>
            <a:ext cx="5486040" cy="4114440"/>
          </a:xfrm>
          <a:prstGeom prst="rect">
            <a:avLst/>
          </a:prstGeom>
        </p:spPr>
        <p:txBody>
          <a:bodyPr/>
          <a:lstStyle/>
          <a:p>
            <a:endParaRPr dirty="0"/>
          </a:p>
        </p:txBody>
      </p:sp>
      <p:sp>
        <p:nvSpPr>
          <p:cNvPr id="162" name="TextShape 2"/>
          <p:cNvSpPr txBox="1"/>
          <p:nvPr/>
        </p:nvSpPr>
        <p:spPr>
          <a:xfrm>
            <a:off x="3884760" y="8685360"/>
            <a:ext cx="2971440" cy="456840"/>
          </a:xfrm>
          <a:prstGeom prst="rect">
            <a:avLst/>
          </a:prstGeom>
          <a:noFill/>
          <a:ln>
            <a:noFill/>
          </a:ln>
        </p:spPr>
        <p:txBody>
          <a:bodyPr anchor="b"/>
          <a:lstStyle/>
          <a:p>
            <a:pPr algn="r">
              <a:lnSpc>
                <a:spcPct val="100000"/>
              </a:lnSpc>
            </a:pPr>
            <a:fld id="{5F8937EA-5594-48A7-8ECC-2CAB1AA395ED}" type="slidenum">
              <a:rPr lang="en-US" sz="1200" strike="noStrike" spc="-1">
                <a:solidFill>
                  <a:srgbClr val="000000"/>
                </a:solidFill>
                <a:uFill>
                  <a:solidFill>
                    <a:srgbClr val="FFFFFF"/>
                  </a:solidFill>
                </a:uFill>
                <a:latin typeface="+mn-lt"/>
                <a:ea typeface="+mn-ea"/>
              </a:rPr>
              <a:t>15</a:t>
            </a:fld>
            <a:endParaRPr/>
          </a:p>
        </p:txBody>
      </p:sp>
    </p:spTree>
    <p:extLst>
      <p:ext uri="{BB962C8B-B14F-4D97-AF65-F5344CB8AC3E}">
        <p14:creationId xmlns:p14="http://schemas.microsoft.com/office/powerpoint/2010/main" val="3596811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laceHolder 1"/>
          <p:cNvSpPr>
            <a:spLocks noGrp="1"/>
          </p:cNvSpPr>
          <p:nvPr>
            <p:ph type="body"/>
          </p:nvPr>
        </p:nvSpPr>
        <p:spPr>
          <a:xfrm>
            <a:off x="685800" y="4343400"/>
            <a:ext cx="5486040" cy="4114440"/>
          </a:xfrm>
          <a:prstGeom prst="rect">
            <a:avLst/>
          </a:prstGeom>
        </p:spPr>
        <p:txBody>
          <a:bodyPr/>
          <a:lstStyle/>
          <a:p>
            <a:r>
              <a:rPr lang="en-SG" dirty="0" err="1"/>
              <a:t>Collections.sort</a:t>
            </a:r>
            <a:r>
              <a:rPr lang="en-SG" dirty="0"/>
              <a:t> automatically</a:t>
            </a:r>
            <a:r>
              <a:rPr lang="en-SG" baseline="0" dirty="0"/>
              <a:t> sorts the </a:t>
            </a:r>
            <a:r>
              <a:rPr lang="en-SG" baseline="0" dirty="0" err="1"/>
              <a:t>ArrayList</a:t>
            </a:r>
            <a:r>
              <a:rPr lang="en-SG" baseline="0" dirty="0"/>
              <a:t> in ascending order, with the lexicographically smallest element first</a:t>
            </a:r>
            <a:endParaRPr dirty="0"/>
          </a:p>
        </p:txBody>
      </p:sp>
      <p:sp>
        <p:nvSpPr>
          <p:cNvPr id="162" name="TextShape 2"/>
          <p:cNvSpPr txBox="1"/>
          <p:nvPr/>
        </p:nvSpPr>
        <p:spPr>
          <a:xfrm>
            <a:off x="3884760" y="8685360"/>
            <a:ext cx="2971440" cy="456840"/>
          </a:xfrm>
          <a:prstGeom prst="rect">
            <a:avLst/>
          </a:prstGeom>
          <a:noFill/>
          <a:ln>
            <a:noFill/>
          </a:ln>
        </p:spPr>
        <p:txBody>
          <a:bodyPr anchor="b"/>
          <a:lstStyle/>
          <a:p>
            <a:pPr algn="r">
              <a:lnSpc>
                <a:spcPct val="100000"/>
              </a:lnSpc>
            </a:pPr>
            <a:fld id="{5F8937EA-5594-48A7-8ECC-2CAB1AA395ED}" type="slidenum">
              <a:rPr lang="en-US" sz="1200" strike="noStrike" spc="-1">
                <a:solidFill>
                  <a:srgbClr val="000000"/>
                </a:solidFill>
                <a:uFill>
                  <a:solidFill>
                    <a:srgbClr val="FFFFFF"/>
                  </a:solidFill>
                </a:uFill>
                <a:latin typeface="+mn-lt"/>
                <a:ea typeface="+mn-ea"/>
              </a:rPr>
              <a:t>16</a:t>
            </a:fld>
            <a:endParaRPr/>
          </a:p>
        </p:txBody>
      </p:sp>
    </p:spTree>
    <p:extLst>
      <p:ext uri="{BB962C8B-B14F-4D97-AF65-F5344CB8AC3E}">
        <p14:creationId xmlns:p14="http://schemas.microsoft.com/office/powerpoint/2010/main" val="27828038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laceHolder 1"/>
          <p:cNvSpPr>
            <a:spLocks noGrp="1"/>
          </p:cNvSpPr>
          <p:nvPr>
            <p:ph type="body"/>
          </p:nvPr>
        </p:nvSpPr>
        <p:spPr>
          <a:xfrm>
            <a:off x="685800" y="4343400"/>
            <a:ext cx="5486040" cy="4114440"/>
          </a:xfrm>
          <a:prstGeom prst="rect">
            <a:avLst/>
          </a:prstGeom>
        </p:spPr>
        <p:txBody>
          <a:bodyPr/>
          <a:lstStyle/>
          <a:p>
            <a:endParaRPr dirty="0"/>
          </a:p>
        </p:txBody>
      </p:sp>
      <p:sp>
        <p:nvSpPr>
          <p:cNvPr id="162" name="TextShape 2"/>
          <p:cNvSpPr txBox="1"/>
          <p:nvPr/>
        </p:nvSpPr>
        <p:spPr>
          <a:xfrm>
            <a:off x="3884760" y="8685360"/>
            <a:ext cx="2971440" cy="456840"/>
          </a:xfrm>
          <a:prstGeom prst="rect">
            <a:avLst/>
          </a:prstGeom>
          <a:noFill/>
          <a:ln>
            <a:noFill/>
          </a:ln>
        </p:spPr>
        <p:txBody>
          <a:bodyPr anchor="b"/>
          <a:lstStyle/>
          <a:p>
            <a:pPr algn="r">
              <a:lnSpc>
                <a:spcPct val="100000"/>
              </a:lnSpc>
            </a:pPr>
            <a:fld id="{5F8937EA-5594-48A7-8ECC-2CAB1AA395ED}" type="slidenum">
              <a:rPr lang="en-US" sz="1200" strike="noStrike" spc="-1">
                <a:solidFill>
                  <a:srgbClr val="000000"/>
                </a:solidFill>
                <a:uFill>
                  <a:solidFill>
                    <a:srgbClr val="FFFFFF"/>
                  </a:solidFill>
                </a:uFill>
                <a:latin typeface="+mn-lt"/>
                <a:ea typeface="+mn-ea"/>
              </a:rPr>
              <a:t>17</a:t>
            </a:fld>
            <a:endParaRPr/>
          </a:p>
        </p:txBody>
      </p:sp>
    </p:spTree>
    <p:extLst>
      <p:ext uri="{BB962C8B-B14F-4D97-AF65-F5344CB8AC3E}">
        <p14:creationId xmlns:p14="http://schemas.microsoft.com/office/powerpoint/2010/main" val="9131308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laceHolder 1"/>
          <p:cNvSpPr>
            <a:spLocks noGrp="1"/>
          </p:cNvSpPr>
          <p:nvPr>
            <p:ph type="body"/>
          </p:nvPr>
        </p:nvSpPr>
        <p:spPr>
          <a:xfrm>
            <a:off x="685800" y="4343400"/>
            <a:ext cx="5486040" cy="4114440"/>
          </a:xfrm>
          <a:prstGeom prst="rect">
            <a:avLst/>
          </a:prstGeom>
        </p:spPr>
        <p:txBody>
          <a:bodyPr/>
          <a:lstStyle/>
          <a:p>
            <a:r>
              <a:rPr lang="en-US" spc="-1" dirty="0">
                <a:solidFill>
                  <a:schemeClr val="accent1"/>
                </a:solidFill>
                <a:uFill>
                  <a:solidFill>
                    <a:srgbClr val="FFFFFF"/>
                  </a:solidFill>
                </a:uFill>
              </a:rPr>
              <a:t>For methods</a:t>
            </a:r>
            <a:r>
              <a:rPr lang="en-US" spc="-1" baseline="0" dirty="0">
                <a:solidFill>
                  <a:schemeClr val="accent1"/>
                </a:solidFill>
                <a:uFill>
                  <a:solidFill>
                    <a:srgbClr val="FFFFFF"/>
                  </a:solidFill>
                </a:uFill>
              </a:rPr>
              <a:t> that modifies or returns their own attributes, we put them in the respective own class, in this case, the Thread class :D</a:t>
            </a:r>
            <a:endParaRPr dirty="0"/>
          </a:p>
        </p:txBody>
      </p:sp>
      <p:sp>
        <p:nvSpPr>
          <p:cNvPr id="162" name="TextShape 2"/>
          <p:cNvSpPr txBox="1"/>
          <p:nvPr/>
        </p:nvSpPr>
        <p:spPr>
          <a:xfrm>
            <a:off x="3884760" y="8685360"/>
            <a:ext cx="2971440" cy="456840"/>
          </a:xfrm>
          <a:prstGeom prst="rect">
            <a:avLst/>
          </a:prstGeom>
          <a:noFill/>
          <a:ln>
            <a:noFill/>
          </a:ln>
        </p:spPr>
        <p:txBody>
          <a:bodyPr anchor="b"/>
          <a:lstStyle/>
          <a:p>
            <a:pPr algn="r">
              <a:lnSpc>
                <a:spcPct val="100000"/>
              </a:lnSpc>
            </a:pPr>
            <a:fld id="{5F8937EA-5594-48A7-8ECC-2CAB1AA395ED}" type="slidenum">
              <a:rPr lang="en-US" sz="1200" strike="noStrike" spc="-1">
                <a:solidFill>
                  <a:srgbClr val="000000"/>
                </a:solidFill>
                <a:uFill>
                  <a:solidFill>
                    <a:srgbClr val="FFFFFF"/>
                  </a:solidFill>
                </a:uFill>
                <a:latin typeface="+mn-lt"/>
                <a:ea typeface="+mn-ea"/>
              </a:rPr>
              <a:t>18</a:t>
            </a:fld>
            <a:endParaRPr/>
          </a:p>
        </p:txBody>
      </p:sp>
    </p:spTree>
    <p:extLst>
      <p:ext uri="{BB962C8B-B14F-4D97-AF65-F5344CB8AC3E}">
        <p14:creationId xmlns:p14="http://schemas.microsoft.com/office/powerpoint/2010/main" val="2076650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p:cNvSpPr>
          <p:nvPr>
            <p:ph type="body"/>
          </p:nvPr>
        </p:nvSpPr>
        <p:spPr>
          <a:xfrm>
            <a:off x="685800" y="4343400"/>
            <a:ext cx="5486040" cy="4114440"/>
          </a:xfrm>
          <a:prstGeom prst="rect">
            <a:avLst/>
          </a:prstGeom>
        </p:spPr>
        <p:txBody>
          <a:bodyPr/>
          <a:lstStyle/>
          <a:p>
            <a:endParaRPr/>
          </a:p>
        </p:txBody>
      </p:sp>
      <p:sp>
        <p:nvSpPr>
          <p:cNvPr id="154" name="TextShape 2"/>
          <p:cNvSpPr txBox="1"/>
          <p:nvPr/>
        </p:nvSpPr>
        <p:spPr>
          <a:xfrm>
            <a:off x="3884760" y="8685360"/>
            <a:ext cx="2971440" cy="456840"/>
          </a:xfrm>
          <a:prstGeom prst="rect">
            <a:avLst/>
          </a:prstGeom>
          <a:noFill/>
          <a:ln>
            <a:noFill/>
          </a:ln>
        </p:spPr>
        <p:txBody>
          <a:bodyPr anchor="b"/>
          <a:lstStyle/>
          <a:p>
            <a:pPr algn="r">
              <a:lnSpc>
                <a:spcPct val="100000"/>
              </a:lnSpc>
            </a:pPr>
            <a:fld id="{C3AEFAF8-67B4-4411-AF17-7567074EA18E}" type="slidenum">
              <a:rPr lang="en-US" sz="1200" strike="noStrike" spc="-1">
                <a:solidFill>
                  <a:srgbClr val="000000"/>
                </a:solidFill>
                <a:uFill>
                  <a:solidFill>
                    <a:srgbClr val="FFFFFF"/>
                  </a:solidFill>
                </a:uFill>
                <a:latin typeface="+mn-lt"/>
                <a:ea typeface="+mn-ea"/>
              </a:rPr>
              <a:t>2</a:t>
            </a:fld>
            <a:endParaRPr/>
          </a:p>
        </p:txBody>
      </p:sp>
    </p:spTree>
    <p:extLst>
      <p:ext uri="{BB962C8B-B14F-4D97-AF65-F5344CB8AC3E}">
        <p14:creationId xmlns:p14="http://schemas.microsoft.com/office/powerpoint/2010/main" val="1232035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p:cNvSpPr>
          <p:nvPr>
            <p:ph type="body"/>
          </p:nvPr>
        </p:nvSpPr>
        <p:spPr>
          <a:xfrm>
            <a:off x="685800" y="4343400"/>
            <a:ext cx="5486040" cy="4114440"/>
          </a:xfrm>
          <a:prstGeom prst="rect">
            <a:avLst/>
          </a:prstGeom>
        </p:spPr>
        <p:txBody>
          <a:bodyPr/>
          <a:lstStyle/>
          <a:p>
            <a:r>
              <a:rPr lang="en-SG" dirty="0"/>
              <a:t>A thread</a:t>
            </a:r>
            <a:r>
              <a:rPr lang="en-SG" baseline="0" dirty="0"/>
              <a:t> can have 0 or more posts</a:t>
            </a:r>
          </a:p>
          <a:p>
            <a:endParaRPr lang="en-SG" baseline="0" dirty="0"/>
          </a:p>
          <a:p>
            <a:r>
              <a:rPr lang="en-SG" baseline="0" dirty="0"/>
              <a:t>A post must belong to a thread, a post must be created by a user</a:t>
            </a:r>
            <a:endParaRPr dirty="0"/>
          </a:p>
        </p:txBody>
      </p:sp>
      <p:sp>
        <p:nvSpPr>
          <p:cNvPr id="156" name="TextShape 2"/>
          <p:cNvSpPr txBox="1"/>
          <p:nvPr/>
        </p:nvSpPr>
        <p:spPr>
          <a:xfrm>
            <a:off x="3884760" y="8685360"/>
            <a:ext cx="2971440" cy="456840"/>
          </a:xfrm>
          <a:prstGeom prst="rect">
            <a:avLst/>
          </a:prstGeom>
          <a:noFill/>
          <a:ln>
            <a:noFill/>
          </a:ln>
        </p:spPr>
        <p:txBody>
          <a:bodyPr anchor="b"/>
          <a:lstStyle/>
          <a:p>
            <a:pPr algn="r">
              <a:lnSpc>
                <a:spcPct val="100000"/>
              </a:lnSpc>
            </a:pPr>
            <a:fld id="{5D78B205-B942-4910-A3DB-2AB310F08670}" type="slidenum">
              <a:rPr lang="en-US" sz="1200" strike="noStrike" spc="-1">
                <a:solidFill>
                  <a:srgbClr val="000000"/>
                </a:solidFill>
                <a:uFill>
                  <a:solidFill>
                    <a:srgbClr val="FFFFFF"/>
                  </a:solidFill>
                </a:uFill>
                <a:latin typeface="+mn-lt"/>
                <a:ea typeface="+mn-ea"/>
              </a:rPr>
              <a:t>3</a:t>
            </a:fld>
            <a:endParaRPr/>
          </a:p>
        </p:txBody>
      </p:sp>
    </p:spTree>
    <p:extLst>
      <p:ext uri="{BB962C8B-B14F-4D97-AF65-F5344CB8AC3E}">
        <p14:creationId xmlns:p14="http://schemas.microsoft.com/office/powerpoint/2010/main" val="1862525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p:cNvSpPr>
          <p:nvPr>
            <p:ph type="body"/>
          </p:nvPr>
        </p:nvSpPr>
        <p:spPr>
          <a:xfrm>
            <a:off x="685800" y="4343400"/>
            <a:ext cx="5486040" cy="4114440"/>
          </a:xfrm>
          <a:prstGeom prst="rect">
            <a:avLst/>
          </a:prstGeom>
        </p:spPr>
        <p:txBody>
          <a:bodyPr/>
          <a:lstStyle/>
          <a:p>
            <a:endParaRPr/>
          </a:p>
        </p:txBody>
      </p:sp>
      <p:sp>
        <p:nvSpPr>
          <p:cNvPr id="156" name="TextShape 2"/>
          <p:cNvSpPr txBox="1"/>
          <p:nvPr/>
        </p:nvSpPr>
        <p:spPr>
          <a:xfrm>
            <a:off x="3884760" y="8685360"/>
            <a:ext cx="2971440" cy="456840"/>
          </a:xfrm>
          <a:prstGeom prst="rect">
            <a:avLst/>
          </a:prstGeom>
          <a:noFill/>
          <a:ln>
            <a:noFill/>
          </a:ln>
        </p:spPr>
        <p:txBody>
          <a:bodyPr anchor="b"/>
          <a:lstStyle/>
          <a:p>
            <a:pPr algn="r">
              <a:lnSpc>
                <a:spcPct val="100000"/>
              </a:lnSpc>
            </a:pPr>
            <a:fld id="{5D78B205-B942-4910-A3DB-2AB310F08670}" type="slidenum">
              <a:rPr lang="en-US" sz="1200" strike="noStrike" spc="-1">
                <a:solidFill>
                  <a:srgbClr val="000000"/>
                </a:solidFill>
                <a:uFill>
                  <a:solidFill>
                    <a:srgbClr val="FFFFFF"/>
                  </a:solidFill>
                </a:uFill>
                <a:latin typeface="+mn-lt"/>
                <a:ea typeface="+mn-ea"/>
              </a:rPr>
              <a:t>4</a:t>
            </a:fld>
            <a:endParaRPr/>
          </a:p>
        </p:txBody>
      </p:sp>
    </p:spTree>
    <p:extLst>
      <p:ext uri="{BB962C8B-B14F-4D97-AF65-F5344CB8AC3E}">
        <p14:creationId xmlns:p14="http://schemas.microsoft.com/office/powerpoint/2010/main" val="1860003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body"/>
          </p:nvPr>
        </p:nvSpPr>
        <p:spPr>
          <a:xfrm>
            <a:off x="685800" y="4343400"/>
            <a:ext cx="5486040" cy="4114440"/>
          </a:xfrm>
          <a:prstGeom prst="rect">
            <a:avLst/>
          </a:prstGeom>
        </p:spPr>
        <p:txBody>
          <a:bodyPr/>
          <a:lstStyle/>
          <a:p>
            <a:r>
              <a:rPr lang="en-SG" dirty="0"/>
              <a:t>- refers to private</a:t>
            </a:r>
          </a:p>
          <a:p>
            <a:r>
              <a:rPr lang="en-SG" dirty="0"/>
              <a:t>+ refers to public</a:t>
            </a:r>
          </a:p>
          <a:p>
            <a:r>
              <a:rPr lang="en-SG" dirty="0"/>
              <a:t># refers to protected</a:t>
            </a:r>
          </a:p>
          <a:p>
            <a:endParaRPr lang="en-SG" dirty="0"/>
          </a:p>
          <a:p>
            <a:r>
              <a:rPr lang="en-SG" dirty="0"/>
              <a:t>Methods are not mandatory, might change depending on each person’s implementation.</a:t>
            </a:r>
          </a:p>
          <a:p>
            <a:endParaRPr lang="en-SG" dirty="0"/>
          </a:p>
          <a:p>
            <a:r>
              <a:rPr lang="en-SG" dirty="0"/>
              <a:t>Not necessary to create getter/setter</a:t>
            </a:r>
            <a:r>
              <a:rPr lang="en-SG" baseline="0" dirty="0"/>
              <a:t> for every variable, create them only if required</a:t>
            </a:r>
            <a:endParaRPr dirty="0"/>
          </a:p>
        </p:txBody>
      </p:sp>
      <p:sp>
        <p:nvSpPr>
          <p:cNvPr id="158" name="TextShape 2"/>
          <p:cNvSpPr txBox="1"/>
          <p:nvPr/>
        </p:nvSpPr>
        <p:spPr>
          <a:xfrm>
            <a:off x="3884760" y="8685360"/>
            <a:ext cx="2971440" cy="456840"/>
          </a:xfrm>
          <a:prstGeom prst="rect">
            <a:avLst/>
          </a:prstGeom>
          <a:noFill/>
          <a:ln>
            <a:noFill/>
          </a:ln>
        </p:spPr>
        <p:txBody>
          <a:bodyPr anchor="b"/>
          <a:lstStyle/>
          <a:p>
            <a:pPr algn="r">
              <a:lnSpc>
                <a:spcPct val="100000"/>
              </a:lnSpc>
            </a:pPr>
            <a:fld id="{0C775470-9592-41B6-9FE9-131B59CF2FED}" type="slidenum">
              <a:rPr lang="en-US" sz="1200" strike="noStrike" spc="-1">
                <a:solidFill>
                  <a:srgbClr val="000000"/>
                </a:solidFill>
                <a:uFill>
                  <a:solidFill>
                    <a:srgbClr val="FFFFFF"/>
                  </a:solidFill>
                </a:uFill>
                <a:latin typeface="+mn-lt"/>
                <a:ea typeface="+mn-ea"/>
              </a:rPr>
              <a:t>5</a:t>
            </a:fld>
            <a:endParaRPr/>
          </a:p>
        </p:txBody>
      </p:sp>
    </p:spTree>
    <p:extLst>
      <p:ext uri="{BB962C8B-B14F-4D97-AF65-F5344CB8AC3E}">
        <p14:creationId xmlns:p14="http://schemas.microsoft.com/office/powerpoint/2010/main" val="3571637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idx="10"/>
          </p:nvPr>
        </p:nvSpPr>
        <p:spPr/>
        <p:txBody>
          <a:bodyPr/>
          <a:lstStyle/>
          <a:p>
            <a:pPr algn="r"/>
            <a:fld id="{9363FDE3-4E78-4955-98D0-38D7058B38A9}" type="slidenum">
              <a:rPr lang="en-US" sz="1400" spc="-1" smtClean="0">
                <a:latin typeface="Times New Roman"/>
              </a:rPr>
              <a:t>6</a:t>
            </a:fld>
            <a:endParaRPr lang="en-US"/>
          </a:p>
        </p:txBody>
      </p:sp>
    </p:spTree>
    <p:extLst>
      <p:ext uri="{BB962C8B-B14F-4D97-AF65-F5344CB8AC3E}">
        <p14:creationId xmlns:p14="http://schemas.microsoft.com/office/powerpoint/2010/main" val="730451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laceHolder 1"/>
          <p:cNvSpPr>
            <a:spLocks noGrp="1"/>
          </p:cNvSpPr>
          <p:nvPr>
            <p:ph type="body"/>
          </p:nvPr>
        </p:nvSpPr>
        <p:spPr>
          <a:xfrm>
            <a:off x="685800" y="4343400"/>
            <a:ext cx="5486040" cy="4114440"/>
          </a:xfrm>
          <a:prstGeom prst="rect">
            <a:avLst/>
          </a:prstGeom>
        </p:spPr>
        <p:txBody>
          <a:bodyPr/>
          <a:lstStyle/>
          <a:p>
            <a:r>
              <a:rPr lang="en-SG" dirty="0"/>
              <a:t>Static</a:t>
            </a:r>
            <a:r>
              <a:rPr lang="en-SG" baseline="0" dirty="0"/>
              <a:t> variables == minus marks D:</a:t>
            </a:r>
          </a:p>
          <a:p>
            <a:r>
              <a:rPr lang="en-SG" baseline="0" dirty="0"/>
              <a:t>!!!</a:t>
            </a:r>
            <a:endParaRPr dirty="0"/>
          </a:p>
        </p:txBody>
      </p:sp>
      <p:sp>
        <p:nvSpPr>
          <p:cNvPr id="162" name="TextShape 2"/>
          <p:cNvSpPr txBox="1"/>
          <p:nvPr/>
        </p:nvSpPr>
        <p:spPr>
          <a:xfrm>
            <a:off x="3884760" y="8685360"/>
            <a:ext cx="2971440" cy="456840"/>
          </a:xfrm>
          <a:prstGeom prst="rect">
            <a:avLst/>
          </a:prstGeom>
          <a:noFill/>
          <a:ln>
            <a:noFill/>
          </a:ln>
        </p:spPr>
        <p:txBody>
          <a:bodyPr anchor="b"/>
          <a:lstStyle/>
          <a:p>
            <a:pPr algn="r">
              <a:lnSpc>
                <a:spcPct val="100000"/>
              </a:lnSpc>
            </a:pPr>
            <a:fld id="{5F8937EA-5594-48A7-8ECC-2CAB1AA395ED}" type="slidenum">
              <a:rPr lang="en-US" sz="1200" strike="noStrike" spc="-1">
                <a:solidFill>
                  <a:srgbClr val="000000"/>
                </a:solidFill>
                <a:uFill>
                  <a:solidFill>
                    <a:srgbClr val="FFFFFF"/>
                  </a:solidFill>
                </a:uFill>
                <a:latin typeface="+mn-lt"/>
                <a:ea typeface="+mn-ea"/>
              </a:rPr>
              <a:t>7</a:t>
            </a:fld>
            <a:endParaRPr/>
          </a:p>
        </p:txBody>
      </p:sp>
    </p:spTree>
    <p:extLst>
      <p:ext uri="{BB962C8B-B14F-4D97-AF65-F5344CB8AC3E}">
        <p14:creationId xmlns:p14="http://schemas.microsoft.com/office/powerpoint/2010/main" val="4160175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laceHolder 1"/>
          <p:cNvSpPr>
            <a:spLocks noGrp="1"/>
          </p:cNvSpPr>
          <p:nvPr>
            <p:ph type="body"/>
          </p:nvPr>
        </p:nvSpPr>
        <p:spPr>
          <a:xfrm>
            <a:off x="685800" y="4343400"/>
            <a:ext cx="5486040" cy="4114440"/>
          </a:xfrm>
          <a:prstGeom prst="rect">
            <a:avLst/>
          </a:prstGeom>
        </p:spPr>
        <p:txBody>
          <a:bodyPr/>
          <a:lstStyle/>
          <a:p>
            <a:endParaRPr/>
          </a:p>
        </p:txBody>
      </p:sp>
      <p:sp>
        <p:nvSpPr>
          <p:cNvPr id="162" name="TextShape 2"/>
          <p:cNvSpPr txBox="1"/>
          <p:nvPr/>
        </p:nvSpPr>
        <p:spPr>
          <a:xfrm>
            <a:off x="3884760" y="8685360"/>
            <a:ext cx="2971440" cy="456840"/>
          </a:xfrm>
          <a:prstGeom prst="rect">
            <a:avLst/>
          </a:prstGeom>
          <a:noFill/>
          <a:ln>
            <a:noFill/>
          </a:ln>
        </p:spPr>
        <p:txBody>
          <a:bodyPr anchor="b"/>
          <a:lstStyle/>
          <a:p>
            <a:pPr algn="r">
              <a:lnSpc>
                <a:spcPct val="100000"/>
              </a:lnSpc>
            </a:pPr>
            <a:fld id="{5F8937EA-5594-48A7-8ECC-2CAB1AA395ED}" type="slidenum">
              <a:rPr lang="en-US" sz="1200" strike="noStrike" spc="-1">
                <a:solidFill>
                  <a:srgbClr val="000000"/>
                </a:solidFill>
                <a:uFill>
                  <a:solidFill>
                    <a:srgbClr val="FFFFFF"/>
                  </a:solidFill>
                </a:uFill>
                <a:latin typeface="+mn-lt"/>
                <a:ea typeface="+mn-ea"/>
              </a:rPr>
              <a:t>8</a:t>
            </a:fld>
            <a:endParaRPr/>
          </a:p>
        </p:txBody>
      </p:sp>
    </p:spTree>
    <p:extLst>
      <p:ext uri="{BB962C8B-B14F-4D97-AF65-F5344CB8AC3E}">
        <p14:creationId xmlns:p14="http://schemas.microsoft.com/office/powerpoint/2010/main" val="1209796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laceHolder 1"/>
          <p:cNvSpPr>
            <a:spLocks noGrp="1"/>
          </p:cNvSpPr>
          <p:nvPr>
            <p:ph type="body"/>
          </p:nvPr>
        </p:nvSpPr>
        <p:spPr>
          <a:xfrm>
            <a:off x="685800" y="4343400"/>
            <a:ext cx="5486040" cy="4114440"/>
          </a:xfrm>
          <a:prstGeom prst="rect">
            <a:avLst/>
          </a:prstGeom>
        </p:spPr>
        <p:txBody>
          <a:bodyPr/>
          <a:lstStyle/>
          <a:p>
            <a:endParaRPr/>
          </a:p>
        </p:txBody>
      </p:sp>
      <p:sp>
        <p:nvSpPr>
          <p:cNvPr id="162" name="TextShape 2"/>
          <p:cNvSpPr txBox="1"/>
          <p:nvPr/>
        </p:nvSpPr>
        <p:spPr>
          <a:xfrm>
            <a:off x="3884760" y="8685360"/>
            <a:ext cx="2971440" cy="456840"/>
          </a:xfrm>
          <a:prstGeom prst="rect">
            <a:avLst/>
          </a:prstGeom>
          <a:noFill/>
          <a:ln>
            <a:noFill/>
          </a:ln>
        </p:spPr>
        <p:txBody>
          <a:bodyPr anchor="b"/>
          <a:lstStyle/>
          <a:p>
            <a:pPr algn="r">
              <a:lnSpc>
                <a:spcPct val="100000"/>
              </a:lnSpc>
            </a:pPr>
            <a:fld id="{5F8937EA-5594-48A7-8ECC-2CAB1AA395ED}" type="slidenum">
              <a:rPr lang="en-US" sz="1200" strike="noStrike" spc="-1">
                <a:solidFill>
                  <a:srgbClr val="000000"/>
                </a:solidFill>
                <a:uFill>
                  <a:solidFill>
                    <a:srgbClr val="FFFFFF"/>
                  </a:solidFill>
                </a:uFill>
                <a:latin typeface="+mn-lt"/>
                <a:ea typeface="+mn-ea"/>
              </a:rPr>
              <a:t>9</a:t>
            </a:fld>
            <a:endParaRPr/>
          </a:p>
        </p:txBody>
      </p:sp>
    </p:spTree>
    <p:extLst>
      <p:ext uri="{BB962C8B-B14F-4D97-AF65-F5344CB8AC3E}">
        <p14:creationId xmlns:p14="http://schemas.microsoft.com/office/powerpoint/2010/main" val="4212381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8DD645-B9B4-46EE-B031-35C24A448A04}" type="datetimeFigureOut">
              <a:rPr lang="en-US" smtClean="0"/>
              <a:t>3/2/2016</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2365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pPr>
            <a:r>
              <a:rPr lang="en-US" sz="1400" strike="noStrike" spc="-1">
                <a:solidFill>
                  <a:srgbClr val="1F497D"/>
                </a:solidFill>
                <a:uFill>
                  <a:solidFill>
                    <a:srgbClr val="FFFFFF"/>
                  </a:solidFill>
                </a:uFill>
                <a:latin typeface="Gill Sans MT"/>
              </a:rPr>
              <a:t>9/8/15</a:t>
            </a:r>
            <a:endParaRPr lang="en-US"/>
          </a:p>
        </p:txBody>
      </p:sp>
      <p:sp>
        <p:nvSpPr>
          <p:cNvPr id="5" name="Footer Placeholder 4"/>
          <p:cNvSpPr>
            <a:spLocks noGrp="1"/>
          </p:cNvSpPr>
          <p:nvPr>
            <p:ph type="ftr" sz="quarter" idx="11"/>
          </p:nvPr>
        </p:nvSpPr>
        <p:spPr/>
        <p:txBody>
          <a:bodyPr/>
          <a:lstStyle/>
          <a:p>
            <a:pPr algn="r">
              <a:lnSpc>
                <a:spcPct val="100000"/>
              </a:lnSpc>
            </a:pPr>
            <a:r>
              <a:rPr lang="en-US" sz="1400" strike="noStrike" spc="-1">
                <a:solidFill>
                  <a:srgbClr val="1F497D"/>
                </a:solidFill>
                <a:uFill>
                  <a:solidFill>
                    <a:srgbClr val="FFFFFF"/>
                  </a:solidFill>
                </a:uFill>
                <a:latin typeface="Gill Sans MT"/>
              </a:rPr>
              <a:t>Week 3</a:t>
            </a:r>
            <a:endParaRPr lang="en-US"/>
          </a:p>
        </p:txBody>
      </p:sp>
      <p:sp>
        <p:nvSpPr>
          <p:cNvPr id="6" name="Slide Number Placeholder 5"/>
          <p:cNvSpPr>
            <a:spLocks noGrp="1"/>
          </p:cNvSpPr>
          <p:nvPr>
            <p:ph type="sldNum" sz="quarter" idx="12"/>
          </p:nvPr>
        </p:nvSpPr>
        <p:spPr/>
        <p:txBody>
          <a:bodyPr/>
          <a:lstStyle/>
          <a:p>
            <a:pPr>
              <a:lnSpc>
                <a:spcPct val="100000"/>
              </a:lnSpc>
            </a:pPr>
            <a:fld id="{0A2E3E0A-A420-47FB-93E2-DD62429F35EC}" type="slidenum">
              <a:rPr lang="en-US" sz="1400" strike="noStrike" spc="-1" smtClean="0">
                <a:solidFill>
                  <a:srgbClr val="1F497D"/>
                </a:solidFill>
                <a:uFill>
                  <a:solidFill>
                    <a:srgbClr val="FFFFFF"/>
                  </a:solidFill>
                </a:uFill>
                <a:latin typeface="Gill Sans MT"/>
              </a:rPr>
              <a:t>‹#›</a:t>
            </a:fld>
            <a:endParaRPr lang="en-US"/>
          </a:p>
        </p:txBody>
      </p:sp>
    </p:spTree>
    <p:extLst>
      <p:ext uri="{BB962C8B-B14F-4D97-AF65-F5344CB8AC3E}">
        <p14:creationId xmlns:p14="http://schemas.microsoft.com/office/powerpoint/2010/main" val="2024049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pPr>
            <a:r>
              <a:rPr lang="en-US" sz="1400" strike="noStrike" spc="-1">
                <a:solidFill>
                  <a:srgbClr val="1F497D"/>
                </a:solidFill>
                <a:uFill>
                  <a:solidFill>
                    <a:srgbClr val="FFFFFF"/>
                  </a:solidFill>
                </a:uFill>
                <a:latin typeface="Gill Sans MT"/>
              </a:rPr>
              <a:t>9/8/15</a:t>
            </a:r>
            <a:endParaRPr lang="en-US"/>
          </a:p>
        </p:txBody>
      </p:sp>
      <p:sp>
        <p:nvSpPr>
          <p:cNvPr id="5" name="Footer Placeholder 4"/>
          <p:cNvSpPr>
            <a:spLocks noGrp="1"/>
          </p:cNvSpPr>
          <p:nvPr>
            <p:ph type="ftr" sz="quarter" idx="11"/>
          </p:nvPr>
        </p:nvSpPr>
        <p:spPr/>
        <p:txBody>
          <a:bodyPr/>
          <a:lstStyle/>
          <a:p>
            <a:pPr algn="r">
              <a:lnSpc>
                <a:spcPct val="100000"/>
              </a:lnSpc>
            </a:pPr>
            <a:r>
              <a:rPr lang="en-US" sz="1400" strike="noStrike" spc="-1">
                <a:solidFill>
                  <a:srgbClr val="1F497D"/>
                </a:solidFill>
                <a:uFill>
                  <a:solidFill>
                    <a:srgbClr val="FFFFFF"/>
                  </a:solidFill>
                </a:uFill>
                <a:latin typeface="Gill Sans MT"/>
              </a:rPr>
              <a:t>Week 3</a:t>
            </a:r>
            <a:endParaRPr lang="en-US"/>
          </a:p>
        </p:txBody>
      </p:sp>
      <p:sp>
        <p:nvSpPr>
          <p:cNvPr id="6" name="Slide Number Placeholder 5"/>
          <p:cNvSpPr>
            <a:spLocks noGrp="1"/>
          </p:cNvSpPr>
          <p:nvPr>
            <p:ph type="sldNum" sz="quarter" idx="12"/>
          </p:nvPr>
        </p:nvSpPr>
        <p:spPr/>
        <p:txBody>
          <a:bodyPr/>
          <a:lstStyle/>
          <a:p>
            <a:pPr>
              <a:lnSpc>
                <a:spcPct val="100000"/>
              </a:lnSpc>
            </a:pPr>
            <a:fld id="{0A2E3E0A-A420-47FB-93E2-DD62429F35EC}" type="slidenum">
              <a:rPr lang="en-US" sz="1400" strike="noStrike" spc="-1" smtClean="0">
                <a:solidFill>
                  <a:srgbClr val="1F497D"/>
                </a:solidFill>
                <a:uFill>
                  <a:solidFill>
                    <a:srgbClr val="FFFFFF"/>
                  </a:solidFill>
                </a:uFill>
                <a:latin typeface="Gill Sans MT"/>
              </a:rPr>
              <a:t>‹#›</a:t>
            </a:fld>
            <a:endParaRPr lang="en-US"/>
          </a:p>
        </p:txBody>
      </p:sp>
    </p:spTree>
    <p:extLst>
      <p:ext uri="{BB962C8B-B14F-4D97-AF65-F5344CB8AC3E}">
        <p14:creationId xmlns:p14="http://schemas.microsoft.com/office/powerpoint/2010/main" val="4247876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pPr>
            <a:r>
              <a:rPr lang="en-US" sz="1400" strike="noStrike" spc="-1">
                <a:solidFill>
                  <a:srgbClr val="1F497D"/>
                </a:solidFill>
                <a:uFill>
                  <a:solidFill>
                    <a:srgbClr val="FFFFFF"/>
                  </a:solidFill>
                </a:uFill>
                <a:latin typeface="Gill Sans MT"/>
              </a:rPr>
              <a:t>9/8/15</a:t>
            </a:r>
            <a:endParaRPr lang="en-US"/>
          </a:p>
        </p:txBody>
      </p:sp>
      <p:sp>
        <p:nvSpPr>
          <p:cNvPr id="5" name="Footer Placeholder 4"/>
          <p:cNvSpPr>
            <a:spLocks noGrp="1"/>
          </p:cNvSpPr>
          <p:nvPr>
            <p:ph type="ftr" sz="quarter" idx="11"/>
          </p:nvPr>
        </p:nvSpPr>
        <p:spPr/>
        <p:txBody>
          <a:bodyPr/>
          <a:lstStyle/>
          <a:p>
            <a:pPr algn="r">
              <a:lnSpc>
                <a:spcPct val="100000"/>
              </a:lnSpc>
            </a:pPr>
            <a:r>
              <a:rPr lang="en-US" sz="1400" strike="noStrike" spc="-1">
                <a:solidFill>
                  <a:srgbClr val="1F497D"/>
                </a:solidFill>
                <a:uFill>
                  <a:solidFill>
                    <a:srgbClr val="FFFFFF"/>
                  </a:solidFill>
                </a:uFill>
                <a:latin typeface="Gill Sans MT"/>
              </a:rPr>
              <a:t>Week 3</a:t>
            </a:r>
            <a:endParaRPr lang="en-US"/>
          </a:p>
        </p:txBody>
      </p:sp>
      <p:sp>
        <p:nvSpPr>
          <p:cNvPr id="6" name="Slide Number Placeholder 5"/>
          <p:cNvSpPr>
            <a:spLocks noGrp="1"/>
          </p:cNvSpPr>
          <p:nvPr>
            <p:ph type="sldNum" sz="quarter" idx="12"/>
          </p:nvPr>
        </p:nvSpPr>
        <p:spPr/>
        <p:txBody>
          <a:bodyPr/>
          <a:lstStyle/>
          <a:p>
            <a:pPr>
              <a:lnSpc>
                <a:spcPct val="100000"/>
              </a:lnSpc>
            </a:pPr>
            <a:fld id="{0A2E3E0A-A420-47FB-93E2-DD62429F35EC}" type="slidenum">
              <a:rPr lang="en-US" sz="1400" strike="noStrike" spc="-1" smtClean="0">
                <a:solidFill>
                  <a:srgbClr val="1F497D"/>
                </a:solidFill>
                <a:uFill>
                  <a:solidFill>
                    <a:srgbClr val="FFFFFF"/>
                  </a:solidFill>
                </a:uFill>
                <a:latin typeface="Gill Sans MT"/>
              </a:rPr>
              <a:t>‹#›</a:t>
            </a:fld>
            <a:endParaRPr lang="en-US"/>
          </a:p>
        </p:txBody>
      </p:sp>
    </p:spTree>
    <p:extLst>
      <p:ext uri="{BB962C8B-B14F-4D97-AF65-F5344CB8AC3E}">
        <p14:creationId xmlns:p14="http://schemas.microsoft.com/office/powerpoint/2010/main" val="854638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pPr>
            <a:r>
              <a:rPr lang="en-US" sz="1400" strike="noStrike" spc="-1">
                <a:solidFill>
                  <a:srgbClr val="1F497D"/>
                </a:solidFill>
                <a:uFill>
                  <a:solidFill>
                    <a:srgbClr val="FFFFFF"/>
                  </a:solidFill>
                </a:uFill>
                <a:latin typeface="Gill Sans MT"/>
              </a:rPr>
              <a:t>9/8/15</a:t>
            </a:r>
            <a:endParaRPr lang="en-US"/>
          </a:p>
        </p:txBody>
      </p:sp>
      <p:sp>
        <p:nvSpPr>
          <p:cNvPr id="5" name="Footer Placeholder 4"/>
          <p:cNvSpPr>
            <a:spLocks noGrp="1"/>
          </p:cNvSpPr>
          <p:nvPr>
            <p:ph type="ftr" sz="quarter" idx="11"/>
          </p:nvPr>
        </p:nvSpPr>
        <p:spPr/>
        <p:txBody>
          <a:bodyPr/>
          <a:lstStyle/>
          <a:p>
            <a:pPr algn="r">
              <a:lnSpc>
                <a:spcPct val="100000"/>
              </a:lnSpc>
            </a:pPr>
            <a:r>
              <a:rPr lang="en-US" sz="1400" strike="noStrike" spc="-1">
                <a:solidFill>
                  <a:srgbClr val="1F497D"/>
                </a:solidFill>
                <a:uFill>
                  <a:solidFill>
                    <a:srgbClr val="FFFFFF"/>
                  </a:solidFill>
                </a:uFill>
                <a:latin typeface="Gill Sans MT"/>
              </a:rPr>
              <a:t>Week 3</a:t>
            </a:r>
            <a:endParaRPr lang="en-US"/>
          </a:p>
        </p:txBody>
      </p:sp>
      <p:sp>
        <p:nvSpPr>
          <p:cNvPr id="6" name="Slide Number Placeholder 5"/>
          <p:cNvSpPr>
            <a:spLocks noGrp="1"/>
          </p:cNvSpPr>
          <p:nvPr>
            <p:ph type="sldNum" sz="quarter" idx="12"/>
          </p:nvPr>
        </p:nvSpPr>
        <p:spPr/>
        <p:txBody>
          <a:bodyPr/>
          <a:lstStyle/>
          <a:p>
            <a:pPr>
              <a:lnSpc>
                <a:spcPct val="100000"/>
              </a:lnSpc>
            </a:pPr>
            <a:fld id="{0A2E3E0A-A420-47FB-93E2-DD62429F35EC}" type="slidenum">
              <a:rPr lang="en-US" sz="1400" strike="noStrike" spc="-1" smtClean="0">
                <a:solidFill>
                  <a:srgbClr val="1F497D"/>
                </a:solidFill>
                <a:uFill>
                  <a:solidFill>
                    <a:srgbClr val="FFFFFF"/>
                  </a:solidFill>
                </a:uFill>
                <a:latin typeface="Gill Sans MT"/>
              </a:r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690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nSpc>
                <a:spcPct val="100000"/>
              </a:lnSpc>
            </a:pPr>
            <a:r>
              <a:rPr lang="en-US" sz="1400" strike="noStrike" spc="-1">
                <a:solidFill>
                  <a:srgbClr val="1F497D"/>
                </a:solidFill>
                <a:uFill>
                  <a:solidFill>
                    <a:srgbClr val="FFFFFF"/>
                  </a:solidFill>
                </a:uFill>
                <a:latin typeface="Gill Sans MT"/>
              </a:rPr>
              <a:t>9/8/15</a:t>
            </a:r>
            <a:endParaRPr lang="en-US"/>
          </a:p>
        </p:txBody>
      </p:sp>
      <p:sp>
        <p:nvSpPr>
          <p:cNvPr id="6" name="Footer Placeholder 5"/>
          <p:cNvSpPr>
            <a:spLocks noGrp="1"/>
          </p:cNvSpPr>
          <p:nvPr>
            <p:ph type="ftr" sz="quarter" idx="11"/>
          </p:nvPr>
        </p:nvSpPr>
        <p:spPr/>
        <p:txBody>
          <a:bodyPr/>
          <a:lstStyle/>
          <a:p>
            <a:pPr algn="r">
              <a:lnSpc>
                <a:spcPct val="100000"/>
              </a:lnSpc>
            </a:pPr>
            <a:r>
              <a:rPr lang="en-US" sz="1400" strike="noStrike" spc="-1">
                <a:solidFill>
                  <a:srgbClr val="1F497D"/>
                </a:solidFill>
                <a:uFill>
                  <a:solidFill>
                    <a:srgbClr val="FFFFFF"/>
                  </a:solidFill>
                </a:uFill>
                <a:latin typeface="Gill Sans MT"/>
              </a:rPr>
              <a:t>Week 3</a:t>
            </a:r>
            <a:endParaRPr lang="en-US"/>
          </a:p>
        </p:txBody>
      </p:sp>
      <p:sp>
        <p:nvSpPr>
          <p:cNvPr id="7" name="Slide Number Placeholder 6"/>
          <p:cNvSpPr>
            <a:spLocks noGrp="1"/>
          </p:cNvSpPr>
          <p:nvPr>
            <p:ph type="sldNum" sz="quarter" idx="12"/>
          </p:nvPr>
        </p:nvSpPr>
        <p:spPr/>
        <p:txBody>
          <a:bodyPr/>
          <a:lstStyle/>
          <a:p>
            <a:pPr>
              <a:lnSpc>
                <a:spcPct val="100000"/>
              </a:lnSpc>
            </a:pPr>
            <a:fld id="{0A2E3E0A-A420-47FB-93E2-DD62429F35EC}" type="slidenum">
              <a:rPr lang="en-US" sz="1400" strike="noStrike" spc="-1" smtClean="0">
                <a:solidFill>
                  <a:srgbClr val="1F497D"/>
                </a:solidFill>
                <a:uFill>
                  <a:solidFill>
                    <a:srgbClr val="FFFFFF"/>
                  </a:solidFill>
                </a:uFill>
                <a:latin typeface="Gill Sans MT"/>
              </a:rPr>
              <a:t>‹#›</a:t>
            </a:fld>
            <a:endParaRPr lang="en-US"/>
          </a:p>
        </p:txBody>
      </p:sp>
    </p:spTree>
    <p:extLst>
      <p:ext uri="{BB962C8B-B14F-4D97-AF65-F5344CB8AC3E}">
        <p14:creationId xmlns:p14="http://schemas.microsoft.com/office/powerpoint/2010/main" val="4066360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nSpc>
                <a:spcPct val="100000"/>
              </a:lnSpc>
            </a:pPr>
            <a:r>
              <a:rPr lang="en-US" sz="1400" strike="noStrike" spc="-1">
                <a:solidFill>
                  <a:srgbClr val="1F497D"/>
                </a:solidFill>
                <a:uFill>
                  <a:solidFill>
                    <a:srgbClr val="FFFFFF"/>
                  </a:solidFill>
                </a:uFill>
                <a:latin typeface="Gill Sans MT"/>
              </a:rPr>
              <a:t>9/8/15</a:t>
            </a:r>
            <a:endParaRPr lang="en-US"/>
          </a:p>
        </p:txBody>
      </p:sp>
      <p:sp>
        <p:nvSpPr>
          <p:cNvPr id="8" name="Footer Placeholder 7"/>
          <p:cNvSpPr>
            <a:spLocks noGrp="1"/>
          </p:cNvSpPr>
          <p:nvPr>
            <p:ph type="ftr" sz="quarter" idx="11"/>
          </p:nvPr>
        </p:nvSpPr>
        <p:spPr/>
        <p:txBody>
          <a:bodyPr/>
          <a:lstStyle/>
          <a:p>
            <a:pPr algn="r">
              <a:lnSpc>
                <a:spcPct val="100000"/>
              </a:lnSpc>
            </a:pPr>
            <a:r>
              <a:rPr lang="en-US" sz="1400" strike="noStrike" spc="-1">
                <a:solidFill>
                  <a:srgbClr val="1F497D"/>
                </a:solidFill>
                <a:uFill>
                  <a:solidFill>
                    <a:srgbClr val="FFFFFF"/>
                  </a:solidFill>
                </a:uFill>
                <a:latin typeface="Gill Sans MT"/>
              </a:rPr>
              <a:t>Week 3</a:t>
            </a:r>
            <a:endParaRPr lang="en-US"/>
          </a:p>
        </p:txBody>
      </p:sp>
      <p:sp>
        <p:nvSpPr>
          <p:cNvPr id="9" name="Slide Number Placeholder 8"/>
          <p:cNvSpPr>
            <a:spLocks noGrp="1"/>
          </p:cNvSpPr>
          <p:nvPr>
            <p:ph type="sldNum" sz="quarter" idx="12"/>
          </p:nvPr>
        </p:nvSpPr>
        <p:spPr/>
        <p:txBody>
          <a:bodyPr/>
          <a:lstStyle/>
          <a:p>
            <a:pPr>
              <a:lnSpc>
                <a:spcPct val="100000"/>
              </a:lnSpc>
            </a:pPr>
            <a:fld id="{0A2E3E0A-A420-47FB-93E2-DD62429F35EC}" type="slidenum">
              <a:rPr lang="en-US" sz="1400" strike="noStrike" spc="-1" smtClean="0">
                <a:solidFill>
                  <a:srgbClr val="1F497D"/>
                </a:solidFill>
                <a:uFill>
                  <a:solidFill>
                    <a:srgbClr val="FFFFFF"/>
                  </a:solidFill>
                </a:uFill>
                <a:latin typeface="Gill Sans MT"/>
              </a:rPr>
              <a:t>‹#›</a:t>
            </a:fld>
            <a:endParaRPr lang="en-US"/>
          </a:p>
        </p:txBody>
      </p:sp>
    </p:spTree>
    <p:extLst>
      <p:ext uri="{BB962C8B-B14F-4D97-AF65-F5344CB8AC3E}">
        <p14:creationId xmlns:p14="http://schemas.microsoft.com/office/powerpoint/2010/main" val="1581525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F9C5B0-21BA-48EA-B067-5E37072B4F18}" type="datetimeFigureOut">
              <a:rPr lang="en-US" smtClean="0"/>
              <a:t>3/2/2016</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2345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lnSpc>
                <a:spcPct val="100000"/>
              </a:lnSpc>
            </a:pPr>
            <a:r>
              <a:rPr lang="en-US" sz="1400" strike="noStrike" spc="-1">
                <a:solidFill>
                  <a:srgbClr val="1F497D"/>
                </a:solidFill>
                <a:uFill>
                  <a:solidFill>
                    <a:srgbClr val="FFFFFF"/>
                  </a:solidFill>
                </a:uFill>
                <a:latin typeface="Gill Sans MT"/>
              </a:rPr>
              <a:t>9/8/15</a:t>
            </a:r>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pPr algn="r">
              <a:lnSpc>
                <a:spcPct val="100000"/>
              </a:lnSpc>
            </a:pPr>
            <a:r>
              <a:rPr lang="en-US" sz="1400" strike="noStrike" spc="-1">
                <a:solidFill>
                  <a:srgbClr val="1F497D"/>
                </a:solidFill>
                <a:uFill>
                  <a:solidFill>
                    <a:srgbClr val="FFFFFF"/>
                  </a:solidFill>
                </a:uFill>
                <a:latin typeface="Gill Sans MT"/>
              </a:rPr>
              <a:t>Week 3</a:t>
            </a:r>
            <a:endParaRPr lang="en-US"/>
          </a:p>
        </p:txBody>
      </p:sp>
      <p:sp>
        <p:nvSpPr>
          <p:cNvPr id="9" name="Slide Number Placeholder 8"/>
          <p:cNvSpPr>
            <a:spLocks noGrp="1"/>
          </p:cNvSpPr>
          <p:nvPr>
            <p:ph type="sldNum" sz="quarter" idx="12"/>
          </p:nvPr>
        </p:nvSpPr>
        <p:spPr/>
        <p:txBody>
          <a:bodyPr/>
          <a:lstStyle/>
          <a:p>
            <a:pPr>
              <a:lnSpc>
                <a:spcPct val="100000"/>
              </a:lnSpc>
            </a:pPr>
            <a:fld id="{0A2E3E0A-A420-47FB-93E2-DD62429F35EC}" type="slidenum">
              <a:rPr lang="en-US" sz="1400" strike="noStrike" spc="-1" smtClean="0">
                <a:solidFill>
                  <a:srgbClr val="1F497D"/>
                </a:solidFill>
                <a:uFill>
                  <a:solidFill>
                    <a:srgbClr val="FFFFFF"/>
                  </a:solidFill>
                </a:uFill>
                <a:latin typeface="Gill Sans MT"/>
              </a:rPr>
              <a:t>‹#›</a:t>
            </a:fld>
            <a:endParaRPr lang="en-US"/>
          </a:p>
        </p:txBody>
      </p:sp>
    </p:spTree>
    <p:extLst>
      <p:ext uri="{BB962C8B-B14F-4D97-AF65-F5344CB8AC3E}">
        <p14:creationId xmlns:p14="http://schemas.microsoft.com/office/powerpoint/2010/main" val="319955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lnSpc>
                <a:spcPct val="100000"/>
              </a:lnSpc>
            </a:pPr>
            <a:r>
              <a:rPr lang="en-US" sz="1400" strike="noStrike" spc="-1">
                <a:solidFill>
                  <a:srgbClr val="1F497D"/>
                </a:solidFill>
                <a:uFill>
                  <a:solidFill>
                    <a:srgbClr val="FFFFFF"/>
                  </a:solidFill>
                </a:uFill>
                <a:latin typeface="Gill Sans MT"/>
              </a:rPr>
              <a:t>9/8/15</a:t>
            </a:r>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lgn="r">
              <a:lnSpc>
                <a:spcPct val="100000"/>
              </a:lnSpc>
            </a:pPr>
            <a:r>
              <a:rPr lang="en-US" sz="1400" strike="noStrike" spc="-1">
                <a:solidFill>
                  <a:srgbClr val="1F497D"/>
                </a:solidFill>
                <a:uFill>
                  <a:solidFill>
                    <a:srgbClr val="FFFFFF"/>
                  </a:solidFill>
                </a:uFill>
                <a:latin typeface="Gill Sans MT"/>
              </a:rPr>
              <a:t>Week 3</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lnSpc>
                <a:spcPct val="100000"/>
              </a:lnSpc>
            </a:pPr>
            <a:fld id="{0A2E3E0A-A420-47FB-93E2-DD62429F35EC}" type="slidenum">
              <a:rPr lang="en-US" sz="1400" strike="noStrike" spc="-1" smtClean="0">
                <a:solidFill>
                  <a:srgbClr val="1F497D"/>
                </a:solidFill>
                <a:uFill>
                  <a:solidFill>
                    <a:srgbClr val="FFFFFF"/>
                  </a:solidFill>
                </a:uFill>
                <a:latin typeface="Gill Sans MT"/>
              </a:rPr>
              <a:t>‹#›</a:t>
            </a:fld>
            <a:endParaRPr lang="en-US"/>
          </a:p>
        </p:txBody>
      </p:sp>
    </p:spTree>
    <p:extLst>
      <p:ext uri="{BB962C8B-B14F-4D97-AF65-F5344CB8AC3E}">
        <p14:creationId xmlns:p14="http://schemas.microsoft.com/office/powerpoint/2010/main" val="3121983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pPr>
            <a:r>
              <a:rPr lang="en-US" sz="1400" strike="noStrike" spc="-1">
                <a:solidFill>
                  <a:srgbClr val="1F497D"/>
                </a:solidFill>
                <a:uFill>
                  <a:solidFill>
                    <a:srgbClr val="FFFFFF"/>
                  </a:solidFill>
                </a:uFill>
                <a:latin typeface="Gill Sans MT"/>
              </a:rPr>
              <a:t>9/8/15</a:t>
            </a:r>
            <a:endParaRPr lang="en-US"/>
          </a:p>
        </p:txBody>
      </p:sp>
      <p:sp>
        <p:nvSpPr>
          <p:cNvPr id="6" name="Footer Placeholder 5"/>
          <p:cNvSpPr>
            <a:spLocks noGrp="1"/>
          </p:cNvSpPr>
          <p:nvPr>
            <p:ph type="ftr" sz="quarter" idx="11"/>
          </p:nvPr>
        </p:nvSpPr>
        <p:spPr/>
        <p:txBody>
          <a:bodyPr/>
          <a:lstStyle/>
          <a:p>
            <a:pPr algn="r">
              <a:lnSpc>
                <a:spcPct val="100000"/>
              </a:lnSpc>
            </a:pPr>
            <a:r>
              <a:rPr lang="en-US" sz="1400" strike="noStrike" spc="-1">
                <a:solidFill>
                  <a:srgbClr val="1F497D"/>
                </a:solidFill>
                <a:uFill>
                  <a:solidFill>
                    <a:srgbClr val="FFFFFF"/>
                  </a:solidFill>
                </a:uFill>
                <a:latin typeface="Gill Sans MT"/>
              </a:rPr>
              <a:t>Week 3</a:t>
            </a:r>
            <a:endParaRPr lang="en-US"/>
          </a:p>
        </p:txBody>
      </p:sp>
      <p:sp>
        <p:nvSpPr>
          <p:cNvPr id="7" name="Slide Number Placeholder 6"/>
          <p:cNvSpPr>
            <a:spLocks noGrp="1"/>
          </p:cNvSpPr>
          <p:nvPr>
            <p:ph type="sldNum" sz="quarter" idx="12"/>
          </p:nvPr>
        </p:nvSpPr>
        <p:spPr/>
        <p:txBody>
          <a:bodyPr/>
          <a:lstStyle/>
          <a:p>
            <a:pPr>
              <a:lnSpc>
                <a:spcPct val="100000"/>
              </a:lnSpc>
            </a:pPr>
            <a:fld id="{0A2E3E0A-A420-47FB-93E2-DD62429F35EC}" type="slidenum">
              <a:rPr lang="en-US" sz="1400" strike="noStrike" spc="-1" smtClean="0">
                <a:solidFill>
                  <a:srgbClr val="1F497D"/>
                </a:solidFill>
                <a:uFill>
                  <a:solidFill>
                    <a:srgbClr val="FFFFFF"/>
                  </a:solidFill>
                </a:uFill>
                <a:latin typeface="Gill Sans MT"/>
              </a:rPr>
              <a:t>‹#›</a:t>
            </a:fld>
            <a:endParaRPr lang="en-US"/>
          </a:p>
        </p:txBody>
      </p:sp>
    </p:spTree>
    <p:extLst>
      <p:ext uri="{BB962C8B-B14F-4D97-AF65-F5344CB8AC3E}">
        <p14:creationId xmlns:p14="http://schemas.microsoft.com/office/powerpoint/2010/main" val="1426793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35D8626-7002-4696-9D51-1C4F0C48D6C6}" type="datetimeFigureOut">
              <a:rPr lang="en-US" smtClean="0"/>
              <a:t>3/2/2016</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81E99D99-03E9-4E1C-9DFC-496295DEDEB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974795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1371600" y="2819520"/>
            <a:ext cx="6400080" cy="175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600" b="1" strike="noStrike" cap="all" spc="245">
                <a:solidFill>
                  <a:srgbClr val="646B86"/>
                </a:solidFill>
                <a:uFill>
                  <a:solidFill>
                    <a:srgbClr val="FFFFFF"/>
                  </a:solidFill>
                </a:uFill>
                <a:latin typeface="Georgia"/>
              </a:rPr>
              <a:t> </a:t>
            </a:r>
            <a:endParaRPr/>
          </a:p>
        </p:txBody>
      </p:sp>
      <p:sp>
        <p:nvSpPr>
          <p:cNvPr id="101" name="CustomShape 2"/>
          <p:cNvSpPr/>
          <p:nvPr/>
        </p:nvSpPr>
        <p:spPr>
          <a:xfrm>
            <a:off x="524933" y="2104509"/>
            <a:ext cx="7771680" cy="175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5400" spc="-1" dirty="0">
                <a:solidFill>
                  <a:srgbClr val="D16349"/>
                </a:solidFill>
                <a:uFill>
                  <a:solidFill>
                    <a:srgbClr val="FFFFFF"/>
                  </a:solidFill>
                </a:uFill>
                <a:latin typeface="+mj-lt"/>
              </a:rPr>
              <a:t>Sit-In Lab 2 - OOP</a:t>
            </a:r>
            <a:endParaRPr lang="en-US" sz="5400" strike="noStrike" spc="-1" dirty="0">
              <a:solidFill>
                <a:srgbClr val="D16349"/>
              </a:solidFill>
              <a:uFill>
                <a:solidFill>
                  <a:srgbClr val="FFFFFF"/>
                </a:solidFill>
              </a:uFill>
              <a:latin typeface="+mj-lt"/>
            </a:endParaRPr>
          </a:p>
          <a:p>
            <a:pPr algn="ctr">
              <a:lnSpc>
                <a:spcPct val="100000"/>
              </a:lnSpc>
            </a:pPr>
            <a:r>
              <a:rPr lang="en-US" sz="5400" strike="noStrike" spc="-1" dirty="0">
                <a:solidFill>
                  <a:srgbClr val="D16349"/>
                </a:solidFill>
                <a:uFill>
                  <a:solidFill>
                    <a:srgbClr val="FFFFFF"/>
                  </a:solidFill>
                </a:uFill>
                <a:latin typeface="+mj-lt"/>
              </a:rPr>
              <a:t>Forum</a:t>
            </a:r>
            <a:endParaRPr sz="2800" dirty="0">
              <a:latin typeface="+mj-lt"/>
            </a:endParaRPr>
          </a:p>
        </p:txBody>
      </p:sp>
    </p:spTree>
    <p:extLst>
      <p:ext uri="{BB962C8B-B14F-4D97-AF65-F5344CB8AC3E}">
        <p14:creationId xmlns:p14="http://schemas.microsoft.com/office/powerpoint/2010/main" val="272481056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2"/>
          <p:cNvSpPr/>
          <p:nvPr/>
        </p:nvSpPr>
        <p:spPr>
          <a:xfrm>
            <a:off x="1684173" y="6310255"/>
            <a:ext cx="5622883" cy="58161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3200" strike="noStrike" spc="-1" dirty="0">
                <a:solidFill>
                  <a:schemeClr val="bg1"/>
                </a:solidFill>
                <a:uFill>
                  <a:solidFill>
                    <a:srgbClr val="FFFFFF"/>
                  </a:solidFill>
                </a:uFill>
                <a:latin typeface="+mj-lt"/>
              </a:rPr>
              <a:t>Execute Queries</a:t>
            </a:r>
            <a:endParaRPr sz="1400" dirty="0">
              <a:solidFill>
                <a:schemeClr val="bg1"/>
              </a:solidFill>
              <a:latin typeface="+mj-lt"/>
            </a:endParaRPr>
          </a:p>
        </p:txBody>
      </p:sp>
      <p:sp>
        <p:nvSpPr>
          <p:cNvPr id="7" name="Rectangle 6"/>
          <p:cNvSpPr/>
          <p:nvPr/>
        </p:nvSpPr>
        <p:spPr>
          <a:xfrm>
            <a:off x="624688" y="614767"/>
            <a:ext cx="7568697" cy="5632311"/>
          </a:xfrm>
          <a:prstGeom prst="rect">
            <a:avLst/>
          </a:prstGeom>
        </p:spPr>
        <p:txBody>
          <a:bodyPr wrap="square">
            <a:spAutoFit/>
          </a:bodyPr>
          <a:lstStyle/>
          <a:p>
            <a:r>
              <a:rPr lang="en-US" sz="2000" b="1" dirty="0">
                <a:solidFill>
                  <a:srgbClr val="7F0055"/>
                </a:solidFill>
                <a:latin typeface="Consolas" panose="020B0609020204030204" pitchFamily="49" charset="0"/>
                <a:cs typeface="Consolas" panose="020B0609020204030204" pitchFamily="49" charset="0"/>
              </a:rPr>
              <a:t>private</a:t>
            </a:r>
            <a:r>
              <a:rPr lang="en-US" sz="2000" b="1" dirty="0">
                <a:solidFill>
                  <a:srgbClr val="000000"/>
                </a:solidFill>
                <a:latin typeface="Consolas" panose="020B0609020204030204" pitchFamily="49" charset="0"/>
                <a:cs typeface="Consolas" panose="020B0609020204030204" pitchFamily="49" charset="0"/>
              </a:rPr>
              <a:t> </a:t>
            </a:r>
            <a:r>
              <a:rPr lang="en-US" sz="2000" b="1" dirty="0">
                <a:solidFill>
                  <a:srgbClr val="7F0055"/>
                </a:solidFill>
                <a:latin typeface="Consolas" panose="020B0609020204030204" pitchFamily="49" charset="0"/>
                <a:cs typeface="Consolas" panose="020B0609020204030204" pitchFamily="49" charset="0"/>
              </a:rPr>
              <a:t>void</a:t>
            </a:r>
            <a:r>
              <a:rPr lang="en-US" sz="2000" b="1" dirty="0">
                <a:solidFill>
                  <a:srgbClr val="000000"/>
                </a:solidFill>
                <a:latin typeface="Consolas" panose="020B0609020204030204" pitchFamily="49" charset="0"/>
                <a:cs typeface="Consolas" panose="020B0609020204030204" pitchFamily="49" charset="0"/>
              </a:rPr>
              <a:t> </a:t>
            </a:r>
            <a:r>
              <a:rPr lang="en-US" sz="2000" b="1" dirty="0" err="1">
                <a:solidFill>
                  <a:srgbClr val="000000"/>
                </a:solidFill>
                <a:latin typeface="Consolas" panose="020B0609020204030204" pitchFamily="49" charset="0"/>
                <a:cs typeface="Consolas" panose="020B0609020204030204" pitchFamily="49" charset="0"/>
              </a:rPr>
              <a:t>executeQueries</a:t>
            </a:r>
            <a:r>
              <a:rPr lang="en-US" sz="2000" b="1" dirty="0">
                <a:solidFill>
                  <a:srgbClr val="000000"/>
                </a:solidFill>
                <a:latin typeface="Consolas" panose="020B0609020204030204" pitchFamily="49" charset="0"/>
                <a:cs typeface="Consolas" panose="020B0609020204030204" pitchFamily="49" charset="0"/>
              </a:rPr>
              <a:t>(Scanner </a:t>
            </a:r>
            <a:r>
              <a:rPr lang="en-US" sz="2000" b="1" dirty="0" err="1">
                <a:solidFill>
                  <a:srgbClr val="6A3E3E"/>
                </a:solidFill>
                <a:latin typeface="Consolas" panose="020B0609020204030204" pitchFamily="49" charset="0"/>
                <a:cs typeface="Consolas" panose="020B0609020204030204" pitchFamily="49" charset="0"/>
              </a:rPr>
              <a:t>sc</a:t>
            </a:r>
            <a:r>
              <a:rPr lang="en-US" sz="2000" b="1" dirty="0">
                <a:solidFill>
                  <a:srgbClr val="000000"/>
                </a:solidFill>
                <a:latin typeface="Consolas" panose="020B0609020204030204" pitchFamily="49" charset="0"/>
                <a:cs typeface="Consolas" panose="020B0609020204030204" pitchFamily="49" charset="0"/>
              </a:rPr>
              <a:t>, </a:t>
            </a:r>
            <a:r>
              <a:rPr lang="en-US" sz="2000" b="1" dirty="0" err="1">
                <a:solidFill>
                  <a:srgbClr val="7F0055"/>
                </a:solidFill>
                <a:latin typeface="Consolas" panose="020B0609020204030204" pitchFamily="49" charset="0"/>
                <a:cs typeface="Consolas" panose="020B0609020204030204" pitchFamily="49" charset="0"/>
              </a:rPr>
              <a:t>int</a:t>
            </a:r>
            <a:r>
              <a:rPr lang="en-US" sz="2000" b="1" dirty="0">
                <a:solidFill>
                  <a:srgbClr val="000000"/>
                </a:solidFill>
                <a:latin typeface="Consolas" panose="020B0609020204030204" pitchFamily="49" charset="0"/>
                <a:cs typeface="Consolas" panose="020B0609020204030204" pitchFamily="49" charset="0"/>
              </a:rPr>
              <a:t> </a:t>
            </a:r>
            <a:r>
              <a:rPr lang="en-US" sz="2000" b="1" dirty="0">
                <a:solidFill>
                  <a:srgbClr val="6A3E3E"/>
                </a:solidFill>
                <a:latin typeface="Consolas" panose="020B0609020204030204" pitchFamily="49" charset="0"/>
                <a:cs typeface="Consolas" panose="020B0609020204030204" pitchFamily="49" charset="0"/>
              </a:rPr>
              <a:t>Q</a:t>
            </a:r>
            <a:r>
              <a:rPr lang="en-US" sz="2000" b="1" dirty="0">
                <a:solidFill>
                  <a:srgbClr val="000000"/>
                </a:solidFill>
                <a:latin typeface="Consolas" panose="020B0609020204030204" pitchFamily="49" charset="0"/>
                <a:cs typeface="Consolas" panose="020B0609020204030204" pitchFamily="49" charset="0"/>
              </a:rPr>
              <a:t>) {</a:t>
            </a:r>
            <a:endParaRPr lang="en-US" sz="2000" b="1" dirty="0">
              <a:solidFill>
                <a:srgbClr val="000000"/>
              </a:solidFill>
              <a:latin typeface="Consolas" panose="020B0609020204030204" pitchFamily="49" charset="0"/>
            </a:endParaRPr>
          </a:p>
          <a:p>
            <a:pPr marL="515938"/>
            <a:r>
              <a:rPr lang="en-SG" sz="2000" b="1" dirty="0" err="1">
                <a:solidFill>
                  <a:srgbClr val="7F0055"/>
                </a:solidFill>
                <a:latin typeface="Consolas" panose="020B0609020204030204" pitchFamily="49" charset="0"/>
                <a:cs typeface="Consolas" panose="020B0609020204030204" pitchFamily="49" charset="0"/>
              </a:rPr>
              <a:t>int</a:t>
            </a:r>
            <a:r>
              <a:rPr lang="en-SG" sz="2000" b="1" dirty="0">
                <a:solidFill>
                  <a:srgbClr val="000000"/>
                </a:solidFill>
                <a:latin typeface="Consolas" panose="020B0609020204030204" pitchFamily="49" charset="0"/>
                <a:cs typeface="Consolas" panose="020B0609020204030204" pitchFamily="49" charset="0"/>
              </a:rPr>
              <a:t> query = </a:t>
            </a:r>
            <a:r>
              <a:rPr lang="en-SG" sz="2000" b="1" dirty="0" err="1">
                <a:solidFill>
                  <a:srgbClr val="000000"/>
                </a:solidFill>
                <a:latin typeface="Consolas" panose="020B0609020204030204" pitchFamily="49" charset="0"/>
                <a:cs typeface="Consolas" panose="020B0609020204030204" pitchFamily="49" charset="0"/>
              </a:rPr>
              <a:t>sc.nextInt</a:t>
            </a:r>
            <a:r>
              <a:rPr lang="en-SG" sz="2000" b="1" dirty="0">
                <a:solidFill>
                  <a:srgbClr val="000000"/>
                </a:solidFill>
                <a:latin typeface="Consolas" panose="020B0609020204030204" pitchFamily="49" charset="0"/>
                <a:cs typeface="Consolas" panose="020B0609020204030204" pitchFamily="49" charset="0"/>
              </a:rPr>
              <a:t>();</a:t>
            </a:r>
          </a:p>
          <a:p>
            <a:pPr marL="515938"/>
            <a:r>
              <a:rPr lang="nn-NO" sz="2000" b="1" dirty="0">
                <a:solidFill>
                  <a:srgbClr val="7F0055"/>
                </a:solidFill>
                <a:latin typeface="Consolas" panose="020B0609020204030204" pitchFamily="49" charset="0"/>
                <a:cs typeface="Consolas" panose="020B0609020204030204" pitchFamily="49" charset="0"/>
              </a:rPr>
              <a:t>for</a:t>
            </a:r>
            <a:r>
              <a:rPr lang="nn-NO" sz="2000" b="1" dirty="0">
                <a:solidFill>
                  <a:srgbClr val="000000"/>
                </a:solidFill>
                <a:latin typeface="Consolas" panose="020B0609020204030204" pitchFamily="49" charset="0"/>
                <a:cs typeface="Consolas" panose="020B0609020204030204" pitchFamily="49" charset="0"/>
              </a:rPr>
              <a:t> (</a:t>
            </a:r>
            <a:r>
              <a:rPr lang="nn-NO" sz="2000" b="1" dirty="0">
                <a:solidFill>
                  <a:srgbClr val="7F0055"/>
                </a:solidFill>
                <a:latin typeface="Consolas" panose="020B0609020204030204" pitchFamily="49" charset="0"/>
                <a:cs typeface="Consolas" panose="020B0609020204030204" pitchFamily="49" charset="0"/>
              </a:rPr>
              <a:t>int</a:t>
            </a:r>
            <a:r>
              <a:rPr lang="nn-NO" sz="2000" b="1" dirty="0">
                <a:solidFill>
                  <a:srgbClr val="000000"/>
                </a:solidFill>
                <a:latin typeface="Consolas" panose="020B0609020204030204" pitchFamily="49" charset="0"/>
                <a:cs typeface="Consolas" panose="020B0609020204030204" pitchFamily="49" charset="0"/>
              </a:rPr>
              <a:t> i = 0; i &lt; query; i++) {</a:t>
            </a:r>
            <a:endParaRPr lang="nn-NO" sz="2000" b="1" dirty="0">
              <a:solidFill>
                <a:srgbClr val="000000"/>
              </a:solidFill>
              <a:latin typeface="Consolas" panose="020B0609020204030204" pitchFamily="49" charset="0"/>
            </a:endParaRPr>
          </a:p>
          <a:p>
            <a:pPr marL="515938">
              <a:tabLst>
                <a:tab pos="1031875" algn="l"/>
              </a:tabLst>
            </a:pPr>
            <a:r>
              <a:rPr lang="en-US" sz="2000" dirty="0">
                <a:solidFill>
                  <a:srgbClr val="000000"/>
                </a:solidFill>
                <a:latin typeface="Consolas" panose="020B0609020204030204" pitchFamily="49" charset="0"/>
              </a:rPr>
              <a:t>	</a:t>
            </a:r>
            <a:r>
              <a:rPr lang="en-SG" sz="2000" dirty="0">
                <a:solidFill>
                  <a:srgbClr val="000000"/>
                </a:solidFill>
                <a:latin typeface="Consolas" panose="020B0609020204030204" pitchFamily="49" charset="0"/>
                <a:cs typeface="Consolas" panose="020B0609020204030204" pitchFamily="49" charset="0"/>
              </a:rPr>
              <a:t>String type = </a:t>
            </a:r>
            <a:r>
              <a:rPr lang="en-SG" sz="2000" dirty="0" err="1">
                <a:solidFill>
                  <a:srgbClr val="000000"/>
                </a:solidFill>
                <a:latin typeface="Consolas" panose="020B0609020204030204" pitchFamily="49" charset="0"/>
                <a:cs typeface="Consolas" panose="020B0609020204030204" pitchFamily="49" charset="0"/>
              </a:rPr>
              <a:t>sc.next</a:t>
            </a:r>
            <a:r>
              <a:rPr lang="en-SG" sz="2000" dirty="0">
                <a:solidFill>
                  <a:srgbClr val="000000"/>
                </a:solidFill>
                <a:latin typeface="Consolas" panose="020B0609020204030204" pitchFamily="49" charset="0"/>
                <a:cs typeface="Consolas" panose="020B0609020204030204" pitchFamily="49" charset="0"/>
              </a:rPr>
              <a:t>();</a:t>
            </a:r>
          </a:p>
          <a:p>
            <a:pPr marL="515938">
              <a:tabLst>
                <a:tab pos="1031875" algn="l"/>
              </a:tabLst>
            </a:pPr>
            <a:r>
              <a:rPr lang="en-SG" sz="2000" b="1" dirty="0">
                <a:solidFill>
                  <a:srgbClr val="000000"/>
                </a:solidFill>
                <a:latin typeface="Consolas" panose="020B0609020204030204" pitchFamily="49" charset="0"/>
                <a:cs typeface="Consolas" panose="020B0609020204030204" pitchFamily="49" charset="0"/>
              </a:rPr>
              <a:t>	</a:t>
            </a:r>
            <a:r>
              <a:rPr lang="en-SG" sz="2000" b="1" dirty="0">
                <a:solidFill>
                  <a:srgbClr val="7F0055"/>
                </a:solidFill>
                <a:latin typeface="Consolas" panose="020B0609020204030204" pitchFamily="49" charset="0"/>
                <a:cs typeface="Consolas" panose="020B0609020204030204" pitchFamily="49" charset="0"/>
              </a:rPr>
              <a:t>switch</a:t>
            </a:r>
            <a:r>
              <a:rPr lang="en-SG" sz="2000" b="1" dirty="0">
                <a:solidFill>
                  <a:srgbClr val="000000"/>
                </a:solidFill>
                <a:latin typeface="Consolas" panose="020B0609020204030204" pitchFamily="49" charset="0"/>
                <a:cs typeface="Consolas" panose="020B0609020204030204" pitchFamily="49" charset="0"/>
              </a:rPr>
              <a:t> (type) {</a:t>
            </a:r>
          </a:p>
          <a:p>
            <a:pPr marL="515938">
              <a:tabLst>
                <a:tab pos="1031875" algn="l"/>
              </a:tabLst>
            </a:pPr>
            <a:r>
              <a:rPr lang="en-SG" sz="2000" b="1" dirty="0">
                <a:solidFill>
                  <a:srgbClr val="000000"/>
                </a:solidFill>
                <a:latin typeface="Consolas" panose="020B0609020204030204" pitchFamily="49" charset="0"/>
                <a:cs typeface="Consolas" panose="020B0609020204030204" pitchFamily="49" charset="0"/>
              </a:rPr>
              <a:t>		</a:t>
            </a:r>
            <a:r>
              <a:rPr lang="en-SG" sz="2000" b="1" dirty="0">
                <a:solidFill>
                  <a:srgbClr val="7F0055"/>
                </a:solidFill>
                <a:latin typeface="Consolas" panose="020B0609020204030204" pitchFamily="49" charset="0"/>
                <a:cs typeface="Consolas" panose="020B0609020204030204" pitchFamily="49" charset="0"/>
              </a:rPr>
              <a:t>case</a:t>
            </a:r>
            <a:r>
              <a:rPr lang="en-SG" sz="2000" b="1" dirty="0">
                <a:solidFill>
                  <a:srgbClr val="000000"/>
                </a:solidFill>
                <a:latin typeface="Consolas" panose="020B0609020204030204" pitchFamily="49" charset="0"/>
                <a:cs typeface="Consolas" panose="020B0609020204030204" pitchFamily="49" charset="0"/>
              </a:rPr>
              <a:t> </a:t>
            </a:r>
            <a:r>
              <a:rPr lang="en-SG" sz="2000" b="1" dirty="0">
                <a:solidFill>
                  <a:srgbClr val="2A00FF"/>
                </a:solidFill>
                <a:latin typeface="Consolas" panose="020B0609020204030204" pitchFamily="49" charset="0"/>
                <a:cs typeface="Consolas" panose="020B0609020204030204" pitchFamily="49" charset="0"/>
              </a:rPr>
              <a:t>"post"</a:t>
            </a:r>
            <a:r>
              <a:rPr lang="en-SG" sz="2000" b="1" dirty="0">
                <a:solidFill>
                  <a:srgbClr val="000000"/>
                </a:solidFill>
                <a:latin typeface="Consolas" panose="020B0609020204030204" pitchFamily="49" charset="0"/>
                <a:cs typeface="Consolas" panose="020B0609020204030204" pitchFamily="49" charset="0"/>
              </a:rPr>
              <a:t>:</a:t>
            </a:r>
          </a:p>
          <a:p>
            <a:pPr marL="515938">
              <a:tabLst>
                <a:tab pos="1031875" algn="l"/>
              </a:tabLst>
            </a:pPr>
            <a:r>
              <a:rPr lang="en-SG" sz="2000" b="1" dirty="0">
                <a:solidFill>
                  <a:srgbClr val="000000"/>
                </a:solidFill>
                <a:latin typeface="Consolas" panose="020B0609020204030204" pitchFamily="49" charset="0"/>
                <a:cs typeface="Consolas" panose="020B0609020204030204" pitchFamily="49" charset="0"/>
              </a:rPr>
              <a:t>			</a:t>
            </a:r>
            <a:r>
              <a:rPr lang="en-SG" sz="2000" dirty="0" err="1">
                <a:solidFill>
                  <a:srgbClr val="000000"/>
                </a:solidFill>
                <a:latin typeface="Consolas" panose="020B0609020204030204" pitchFamily="49" charset="0"/>
                <a:cs typeface="Consolas" panose="020B0609020204030204" pitchFamily="49" charset="0"/>
              </a:rPr>
              <a:t>forum.createPost</a:t>
            </a:r>
            <a:r>
              <a:rPr lang="en-SG" sz="2000" dirty="0">
                <a:solidFill>
                  <a:srgbClr val="000000"/>
                </a:solidFill>
                <a:latin typeface="Consolas" panose="020B0609020204030204" pitchFamily="49" charset="0"/>
                <a:cs typeface="Consolas" panose="020B0609020204030204" pitchFamily="49" charset="0"/>
              </a:rPr>
              <a:t>(</a:t>
            </a:r>
            <a:r>
              <a:rPr lang="en-SG" sz="2000" dirty="0" err="1">
                <a:solidFill>
                  <a:srgbClr val="000000"/>
                </a:solidFill>
                <a:latin typeface="Consolas" panose="020B0609020204030204" pitchFamily="49" charset="0"/>
                <a:cs typeface="Consolas" panose="020B0609020204030204" pitchFamily="49" charset="0"/>
              </a:rPr>
              <a:t>sc</a:t>
            </a:r>
            <a:r>
              <a:rPr lang="en-SG" sz="2000" dirty="0">
                <a:solidFill>
                  <a:srgbClr val="000000"/>
                </a:solidFill>
                <a:latin typeface="Consolas" panose="020B0609020204030204" pitchFamily="49" charset="0"/>
                <a:cs typeface="Consolas" panose="020B0609020204030204" pitchFamily="49" charset="0"/>
              </a:rPr>
              <a:t>);</a:t>
            </a:r>
          </a:p>
          <a:p>
            <a:pPr marL="515938">
              <a:tabLst>
                <a:tab pos="1031875" algn="l"/>
              </a:tabLst>
            </a:pPr>
            <a:r>
              <a:rPr lang="en-SG" sz="2000" b="1" dirty="0">
                <a:solidFill>
                  <a:srgbClr val="000000"/>
                </a:solidFill>
                <a:latin typeface="Consolas" panose="020B0609020204030204" pitchFamily="49" charset="0"/>
                <a:cs typeface="Consolas" panose="020B0609020204030204" pitchFamily="49" charset="0"/>
              </a:rPr>
              <a:t>			</a:t>
            </a:r>
            <a:r>
              <a:rPr lang="en-SG" sz="2000" b="1" dirty="0">
                <a:solidFill>
                  <a:srgbClr val="7F0055"/>
                </a:solidFill>
                <a:latin typeface="Consolas" panose="020B0609020204030204" pitchFamily="49" charset="0"/>
                <a:cs typeface="Consolas" panose="020B0609020204030204" pitchFamily="49" charset="0"/>
              </a:rPr>
              <a:t>break</a:t>
            </a:r>
            <a:r>
              <a:rPr lang="en-SG" sz="2000" b="1" dirty="0">
                <a:solidFill>
                  <a:srgbClr val="000000"/>
                </a:solidFill>
                <a:latin typeface="Consolas" panose="020B0609020204030204" pitchFamily="49" charset="0"/>
                <a:cs typeface="Consolas" panose="020B0609020204030204" pitchFamily="49" charset="0"/>
              </a:rPr>
              <a:t>;</a:t>
            </a:r>
          </a:p>
          <a:p>
            <a:pPr marL="515938">
              <a:tabLst>
                <a:tab pos="1031875" algn="l"/>
              </a:tabLst>
            </a:pPr>
            <a:r>
              <a:rPr lang="en-SG" sz="2000" b="1" dirty="0">
                <a:solidFill>
                  <a:srgbClr val="000000"/>
                </a:solidFill>
                <a:latin typeface="Consolas" panose="020B0609020204030204" pitchFamily="49" charset="0"/>
                <a:cs typeface="Consolas" panose="020B0609020204030204" pitchFamily="49" charset="0"/>
              </a:rPr>
              <a:t>		</a:t>
            </a:r>
            <a:r>
              <a:rPr lang="en-SG" sz="2000" b="1" dirty="0">
                <a:solidFill>
                  <a:srgbClr val="7F0055"/>
                </a:solidFill>
                <a:latin typeface="Consolas" panose="020B0609020204030204" pitchFamily="49" charset="0"/>
                <a:cs typeface="Consolas" panose="020B0609020204030204" pitchFamily="49" charset="0"/>
              </a:rPr>
              <a:t>case</a:t>
            </a:r>
            <a:r>
              <a:rPr lang="en-SG" sz="2000" b="1" dirty="0">
                <a:solidFill>
                  <a:srgbClr val="000000"/>
                </a:solidFill>
                <a:latin typeface="Consolas" panose="020B0609020204030204" pitchFamily="49" charset="0"/>
                <a:cs typeface="Consolas" panose="020B0609020204030204" pitchFamily="49" charset="0"/>
              </a:rPr>
              <a:t> </a:t>
            </a:r>
            <a:r>
              <a:rPr lang="en-SG" sz="2000" b="1" dirty="0">
                <a:solidFill>
                  <a:srgbClr val="2A00FF"/>
                </a:solidFill>
                <a:latin typeface="Consolas" panose="020B0609020204030204" pitchFamily="49" charset="0"/>
                <a:cs typeface="Consolas" panose="020B0609020204030204" pitchFamily="49" charset="0"/>
              </a:rPr>
              <a:t>"count"</a:t>
            </a:r>
            <a:r>
              <a:rPr lang="en-SG" sz="2000" b="1" dirty="0">
                <a:solidFill>
                  <a:srgbClr val="000000"/>
                </a:solidFill>
                <a:latin typeface="Consolas" panose="020B0609020204030204" pitchFamily="49" charset="0"/>
                <a:cs typeface="Consolas" panose="020B0609020204030204" pitchFamily="49" charset="0"/>
              </a:rPr>
              <a:t>:</a:t>
            </a:r>
          </a:p>
          <a:p>
            <a:pPr marL="515938">
              <a:tabLst>
                <a:tab pos="1031875" algn="l"/>
              </a:tabLst>
            </a:pPr>
            <a:r>
              <a:rPr lang="en-SG" sz="2000" b="1" dirty="0">
                <a:solidFill>
                  <a:srgbClr val="000000"/>
                </a:solidFill>
                <a:latin typeface="Consolas" panose="020B0609020204030204" pitchFamily="49" charset="0"/>
                <a:cs typeface="Consolas" panose="020B0609020204030204" pitchFamily="49" charset="0"/>
              </a:rPr>
              <a:t>			</a:t>
            </a:r>
            <a:r>
              <a:rPr lang="en-SG" sz="2000" dirty="0" err="1">
                <a:solidFill>
                  <a:srgbClr val="000000"/>
                </a:solidFill>
                <a:latin typeface="Consolas" panose="020B0609020204030204" pitchFamily="49" charset="0"/>
                <a:cs typeface="Consolas" panose="020B0609020204030204" pitchFamily="49" charset="0"/>
              </a:rPr>
              <a:t>forum.countPost</a:t>
            </a:r>
            <a:r>
              <a:rPr lang="en-SG" sz="2000" dirty="0">
                <a:solidFill>
                  <a:srgbClr val="000000"/>
                </a:solidFill>
                <a:latin typeface="Consolas" panose="020B0609020204030204" pitchFamily="49" charset="0"/>
                <a:cs typeface="Consolas" panose="020B0609020204030204" pitchFamily="49" charset="0"/>
              </a:rPr>
              <a:t>(</a:t>
            </a:r>
            <a:r>
              <a:rPr lang="en-SG" sz="2000" dirty="0" err="1">
                <a:solidFill>
                  <a:srgbClr val="000000"/>
                </a:solidFill>
                <a:latin typeface="Consolas" panose="020B0609020204030204" pitchFamily="49" charset="0"/>
                <a:cs typeface="Consolas" panose="020B0609020204030204" pitchFamily="49" charset="0"/>
              </a:rPr>
              <a:t>sc</a:t>
            </a:r>
            <a:r>
              <a:rPr lang="en-SG" sz="2000" dirty="0">
                <a:solidFill>
                  <a:srgbClr val="000000"/>
                </a:solidFill>
                <a:latin typeface="Consolas" panose="020B0609020204030204" pitchFamily="49" charset="0"/>
                <a:cs typeface="Consolas" panose="020B0609020204030204" pitchFamily="49" charset="0"/>
              </a:rPr>
              <a:t>);</a:t>
            </a:r>
          </a:p>
          <a:p>
            <a:pPr marL="515938">
              <a:tabLst>
                <a:tab pos="1031875" algn="l"/>
              </a:tabLst>
            </a:pPr>
            <a:r>
              <a:rPr lang="en-SG" sz="2000" b="1" dirty="0">
                <a:solidFill>
                  <a:srgbClr val="000000"/>
                </a:solidFill>
                <a:latin typeface="Consolas" panose="020B0609020204030204" pitchFamily="49" charset="0"/>
                <a:cs typeface="Consolas" panose="020B0609020204030204" pitchFamily="49" charset="0"/>
              </a:rPr>
              <a:t>			</a:t>
            </a:r>
            <a:r>
              <a:rPr lang="en-SG" sz="2000" b="1" dirty="0">
                <a:solidFill>
                  <a:srgbClr val="7F0055"/>
                </a:solidFill>
                <a:latin typeface="Consolas" panose="020B0609020204030204" pitchFamily="49" charset="0"/>
                <a:cs typeface="Consolas" panose="020B0609020204030204" pitchFamily="49" charset="0"/>
              </a:rPr>
              <a:t>break</a:t>
            </a:r>
            <a:r>
              <a:rPr lang="en-SG" sz="2000" b="1" dirty="0">
                <a:solidFill>
                  <a:srgbClr val="000000"/>
                </a:solidFill>
                <a:latin typeface="Consolas" panose="020B0609020204030204" pitchFamily="49" charset="0"/>
                <a:cs typeface="Consolas" panose="020B0609020204030204" pitchFamily="49" charset="0"/>
              </a:rPr>
              <a:t>;</a:t>
            </a:r>
          </a:p>
          <a:p>
            <a:r>
              <a:rPr lang="en-SG" sz="2000" b="1" dirty="0">
                <a:solidFill>
                  <a:srgbClr val="7F0055"/>
                </a:solidFill>
                <a:latin typeface="Consolas" panose="020B0609020204030204" pitchFamily="49" charset="0"/>
                <a:cs typeface="Consolas" panose="020B0609020204030204" pitchFamily="49" charset="0"/>
              </a:rPr>
              <a:t>		case</a:t>
            </a:r>
            <a:r>
              <a:rPr lang="en-SG" sz="2000" b="1" dirty="0">
                <a:solidFill>
                  <a:srgbClr val="000000"/>
                </a:solidFill>
                <a:latin typeface="Consolas" panose="020B0609020204030204" pitchFamily="49" charset="0"/>
                <a:cs typeface="Consolas" panose="020B0609020204030204" pitchFamily="49" charset="0"/>
              </a:rPr>
              <a:t> </a:t>
            </a:r>
            <a:r>
              <a:rPr lang="en-SG" sz="2000" b="1" dirty="0">
                <a:solidFill>
                  <a:srgbClr val="2A00FF"/>
                </a:solidFill>
                <a:latin typeface="Consolas" panose="020B0609020204030204" pitchFamily="49" charset="0"/>
                <a:cs typeface="Consolas" panose="020B0609020204030204" pitchFamily="49" charset="0"/>
              </a:rPr>
              <a:t>"</a:t>
            </a:r>
            <a:r>
              <a:rPr lang="en-SG" sz="2000" b="1" dirty="0" err="1">
                <a:solidFill>
                  <a:srgbClr val="2A00FF"/>
                </a:solidFill>
                <a:latin typeface="Consolas" panose="020B0609020204030204" pitchFamily="49" charset="0"/>
                <a:cs typeface="Consolas" panose="020B0609020204030204" pitchFamily="49" charset="0"/>
              </a:rPr>
              <a:t>numpost</a:t>
            </a:r>
            <a:r>
              <a:rPr lang="en-SG" sz="2000" b="1" dirty="0">
                <a:solidFill>
                  <a:srgbClr val="2A00FF"/>
                </a:solidFill>
                <a:latin typeface="Consolas" panose="020B0609020204030204" pitchFamily="49" charset="0"/>
                <a:cs typeface="Consolas" panose="020B0609020204030204" pitchFamily="49" charset="0"/>
              </a:rPr>
              <a:t>"</a:t>
            </a:r>
            <a:r>
              <a:rPr lang="en-SG" sz="2000" b="1" dirty="0">
                <a:solidFill>
                  <a:srgbClr val="000000"/>
                </a:solidFill>
                <a:latin typeface="Consolas" panose="020B0609020204030204" pitchFamily="49" charset="0"/>
                <a:cs typeface="Consolas" panose="020B0609020204030204" pitchFamily="49" charset="0"/>
              </a:rPr>
              <a:t>:</a:t>
            </a:r>
          </a:p>
          <a:p>
            <a:r>
              <a:rPr lang="en-SG" sz="2000" dirty="0">
                <a:solidFill>
                  <a:srgbClr val="000000"/>
                </a:solidFill>
                <a:latin typeface="Consolas" panose="020B0609020204030204" pitchFamily="49" charset="0"/>
                <a:cs typeface="Consolas" panose="020B0609020204030204" pitchFamily="49" charset="0"/>
              </a:rPr>
              <a:t>			</a:t>
            </a:r>
            <a:r>
              <a:rPr lang="en-SG" sz="2000" dirty="0" err="1">
                <a:solidFill>
                  <a:srgbClr val="000000"/>
                </a:solidFill>
                <a:latin typeface="Consolas" panose="020B0609020204030204" pitchFamily="49" charset="0"/>
                <a:cs typeface="Consolas" panose="020B0609020204030204" pitchFamily="49" charset="0"/>
              </a:rPr>
              <a:t>forum.getNumPost</a:t>
            </a:r>
            <a:r>
              <a:rPr lang="en-SG" sz="2000" dirty="0">
                <a:solidFill>
                  <a:srgbClr val="000000"/>
                </a:solidFill>
                <a:latin typeface="Consolas" panose="020B0609020204030204" pitchFamily="49" charset="0"/>
                <a:cs typeface="Consolas" panose="020B0609020204030204" pitchFamily="49" charset="0"/>
              </a:rPr>
              <a:t>(</a:t>
            </a:r>
            <a:r>
              <a:rPr lang="en-SG" sz="2000" dirty="0" err="1">
                <a:solidFill>
                  <a:srgbClr val="000000"/>
                </a:solidFill>
                <a:latin typeface="Consolas" panose="020B0609020204030204" pitchFamily="49" charset="0"/>
                <a:cs typeface="Consolas" panose="020B0609020204030204" pitchFamily="49" charset="0"/>
              </a:rPr>
              <a:t>sc</a:t>
            </a:r>
            <a:r>
              <a:rPr lang="en-SG" sz="2000" dirty="0">
                <a:solidFill>
                  <a:srgbClr val="000000"/>
                </a:solidFill>
                <a:latin typeface="Consolas" panose="020B0609020204030204" pitchFamily="49" charset="0"/>
                <a:cs typeface="Consolas" panose="020B0609020204030204" pitchFamily="49" charset="0"/>
              </a:rPr>
              <a:t>);</a:t>
            </a:r>
          </a:p>
          <a:p>
            <a:r>
              <a:rPr lang="en-SG" sz="2000" b="1" dirty="0">
                <a:solidFill>
                  <a:srgbClr val="7F0055"/>
                </a:solidFill>
                <a:latin typeface="Consolas" panose="020B0609020204030204" pitchFamily="49" charset="0"/>
                <a:cs typeface="Consolas" panose="020B0609020204030204" pitchFamily="49" charset="0"/>
              </a:rPr>
              <a:t>			break</a:t>
            </a:r>
            <a:r>
              <a:rPr lang="en-SG" sz="2000" b="1" dirty="0">
                <a:solidFill>
                  <a:srgbClr val="000000"/>
                </a:solidFill>
                <a:latin typeface="Consolas" panose="020B0609020204030204" pitchFamily="49" charset="0"/>
                <a:cs typeface="Consolas" panose="020B0609020204030204" pitchFamily="49" charset="0"/>
              </a:rPr>
              <a:t>;</a:t>
            </a:r>
          </a:p>
          <a:p>
            <a:r>
              <a:rPr lang="en-SG" sz="2000" b="1" dirty="0">
                <a:solidFill>
                  <a:srgbClr val="000000"/>
                </a:solidFill>
                <a:latin typeface="Consolas" panose="020B0609020204030204" pitchFamily="49" charset="0"/>
                <a:cs typeface="Consolas" panose="020B0609020204030204" pitchFamily="49" charset="0"/>
              </a:rPr>
              <a:t>		</a:t>
            </a:r>
            <a:r>
              <a:rPr lang="en-SG" sz="2000" dirty="0">
                <a:solidFill>
                  <a:srgbClr val="3F7F5F"/>
                </a:solidFill>
                <a:latin typeface="Courier New"/>
              </a:rPr>
              <a:t>// ...</a:t>
            </a:r>
            <a:endParaRPr lang="en-SG" sz="2000" b="1" dirty="0">
              <a:solidFill>
                <a:srgbClr val="000000"/>
              </a:solidFill>
              <a:latin typeface="Consolas" panose="020B0609020204030204" pitchFamily="49" charset="0"/>
              <a:cs typeface="Consolas" panose="020B0609020204030204" pitchFamily="49" charset="0"/>
            </a:endParaRPr>
          </a:p>
          <a:p>
            <a:r>
              <a:rPr lang="en-SG" sz="2000" b="1" dirty="0">
                <a:solidFill>
                  <a:srgbClr val="000000"/>
                </a:solidFill>
                <a:latin typeface="Consolas" panose="020B0609020204030204" pitchFamily="49" charset="0"/>
                <a:cs typeface="Consolas" panose="020B0609020204030204" pitchFamily="49" charset="0"/>
              </a:rPr>
              <a:t>	</a:t>
            </a:r>
            <a:r>
              <a:rPr lang="en-SG" sz="2000" dirty="0">
                <a:solidFill>
                  <a:srgbClr val="000000"/>
                </a:solidFill>
                <a:latin typeface="Consolas" panose="020B0609020204030204" pitchFamily="49" charset="0"/>
                <a:cs typeface="Consolas" panose="020B0609020204030204" pitchFamily="49" charset="0"/>
              </a:rPr>
              <a:t>}</a:t>
            </a:r>
            <a:r>
              <a:rPr lang="en-US" sz="2000" b="1" dirty="0">
                <a:solidFill>
                  <a:srgbClr val="000000"/>
                </a:solidFill>
                <a:latin typeface="Consolas" panose="020B0609020204030204" pitchFamily="49" charset="0"/>
                <a:cs typeface="Consolas" panose="020B0609020204030204" pitchFamily="49" charset="0"/>
              </a:rPr>
              <a:t> </a:t>
            </a:r>
            <a:endParaRPr lang="en-US" sz="2000" b="1" dirty="0">
              <a:solidFill>
                <a:srgbClr val="000000"/>
              </a:solidFill>
              <a:latin typeface="Consolas" panose="020B0609020204030204" pitchFamily="49" charset="0"/>
            </a:endParaRPr>
          </a:p>
          <a:p>
            <a:pPr marL="515938"/>
            <a:r>
              <a:rPr lang="en-SG" sz="2000" dirty="0">
                <a:solidFill>
                  <a:srgbClr val="000000"/>
                </a:solidFill>
                <a:latin typeface="Consolas" panose="020B0609020204030204" pitchFamily="49" charset="0"/>
                <a:cs typeface="Consolas" panose="020B0609020204030204" pitchFamily="49" charset="0"/>
              </a:rPr>
              <a:t>}</a:t>
            </a:r>
          </a:p>
          <a:p>
            <a:r>
              <a:rPr lang="en-SG" sz="2000" dirty="0">
                <a:solidFill>
                  <a:srgbClr val="000000"/>
                </a:solidFill>
                <a:latin typeface="Consolas" panose="020B0609020204030204" pitchFamily="49" charset="0"/>
                <a:cs typeface="Consolas" panose="020B0609020204030204" pitchFamily="49" charset="0"/>
              </a:rPr>
              <a:t>}</a:t>
            </a: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968123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372529" y="377658"/>
            <a:ext cx="8318798" cy="648101"/>
          </a:xfrm>
          <a:prstGeom prst="rect">
            <a:avLst/>
          </a:prstGeom>
          <a:noFill/>
          <a:ln>
            <a:noFill/>
          </a:ln>
        </p:spPr>
        <p:txBody>
          <a:bodyPr lIns="90000" tIns="45000" rIns="90000" bIns="45000"/>
          <a:lstStyle/>
          <a:p>
            <a:pPr marL="274320" indent="-273960">
              <a:lnSpc>
                <a:spcPct val="100000"/>
              </a:lnSpc>
              <a:buClr>
                <a:srgbClr val="4F81BD"/>
              </a:buClr>
              <a:buSzPct val="76000"/>
              <a:buFont typeface="Wingdings 3" charset="2"/>
              <a:buChar char=""/>
            </a:pPr>
            <a:r>
              <a:rPr lang="en-US" sz="2400" strike="noStrike" spc="-1" dirty="0">
                <a:solidFill>
                  <a:srgbClr val="000000"/>
                </a:solidFill>
                <a:uFill>
                  <a:solidFill>
                    <a:srgbClr val="FFFFFF"/>
                  </a:solidFill>
                </a:uFill>
                <a:latin typeface="+mj-lt"/>
              </a:rPr>
              <a:t>Query 1</a:t>
            </a:r>
          </a:p>
          <a:p>
            <a:pPr marL="914760" lvl="2">
              <a:buClr>
                <a:srgbClr val="4F81BD"/>
              </a:buClr>
              <a:buSzPct val="76000"/>
            </a:pPr>
            <a:endParaRPr lang="en-US" spc="-1" dirty="0">
              <a:uFill>
                <a:solidFill>
                  <a:srgbClr val="FFFFFF"/>
                </a:solidFill>
              </a:uFill>
              <a:latin typeface="+mj-lt"/>
            </a:endParaRPr>
          </a:p>
          <a:p>
            <a:pPr marL="914760" lvl="2">
              <a:buClr>
                <a:srgbClr val="4F81BD"/>
              </a:buClr>
              <a:buSzPct val="76000"/>
            </a:pPr>
            <a:endParaRPr lang="en-US" spc="-1" dirty="0">
              <a:uFill>
                <a:solidFill>
                  <a:srgbClr val="FFFFFF"/>
                </a:solidFill>
              </a:uFill>
              <a:latin typeface="+mj-lt"/>
            </a:endParaRPr>
          </a:p>
          <a:p>
            <a:pPr marL="1188720" lvl="2" indent="-273960">
              <a:buClr>
                <a:srgbClr val="4F81BD"/>
              </a:buClr>
              <a:buSzPct val="76000"/>
              <a:buFont typeface="Wingdings 3" charset="2"/>
              <a:buChar char=""/>
            </a:pPr>
            <a:endParaRPr dirty="0">
              <a:latin typeface="+mj-lt"/>
            </a:endParaRPr>
          </a:p>
        </p:txBody>
      </p:sp>
      <p:sp>
        <p:nvSpPr>
          <p:cNvPr id="5" name="CustomShape 2"/>
          <p:cNvSpPr/>
          <p:nvPr/>
        </p:nvSpPr>
        <p:spPr>
          <a:xfrm>
            <a:off x="796705" y="6310255"/>
            <a:ext cx="7894622" cy="58161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3200" strike="noStrike" spc="-1" dirty="0">
                <a:solidFill>
                  <a:schemeClr val="bg1"/>
                </a:solidFill>
                <a:uFill>
                  <a:solidFill>
                    <a:srgbClr val="FFFFFF"/>
                  </a:solidFill>
                </a:uFill>
                <a:latin typeface="+mj-lt"/>
              </a:rPr>
              <a:t>Query 1: Post a message to a thread</a:t>
            </a:r>
            <a:endParaRPr sz="1400" dirty="0">
              <a:solidFill>
                <a:schemeClr val="bg1"/>
              </a:solidFill>
              <a:latin typeface="+mj-lt"/>
            </a:endParaRPr>
          </a:p>
        </p:txBody>
      </p:sp>
      <p:sp>
        <p:nvSpPr>
          <p:cNvPr id="6" name="Rectangle 5"/>
          <p:cNvSpPr/>
          <p:nvPr/>
        </p:nvSpPr>
        <p:spPr>
          <a:xfrm>
            <a:off x="552450" y="713119"/>
            <a:ext cx="8462727" cy="5632311"/>
          </a:xfrm>
          <a:prstGeom prst="rect">
            <a:avLst/>
          </a:prstGeom>
        </p:spPr>
        <p:txBody>
          <a:bodyPr wrap="square">
            <a:spAutoFit/>
          </a:bodyPr>
          <a:lstStyle/>
          <a:p>
            <a:r>
              <a:rPr lang="en-US" b="1" dirty="0">
                <a:solidFill>
                  <a:srgbClr val="7F0055"/>
                </a:solidFill>
                <a:latin typeface="Consolas" panose="020B0609020204030204" pitchFamily="49" charset="0"/>
                <a:cs typeface="Consolas" panose="020B0609020204030204" pitchFamily="49" charset="0"/>
              </a:rPr>
              <a:t>private</a:t>
            </a:r>
            <a:r>
              <a:rPr lang="en-US" b="1" dirty="0">
                <a:solidFill>
                  <a:srgbClr val="000000"/>
                </a:solidFill>
                <a:latin typeface="Consolas" panose="020B0609020204030204" pitchFamily="49" charset="0"/>
                <a:cs typeface="Consolas" panose="020B0609020204030204" pitchFamily="49" charset="0"/>
              </a:rPr>
              <a:t> </a:t>
            </a:r>
            <a:r>
              <a:rPr lang="en-US" b="1" dirty="0">
                <a:solidFill>
                  <a:srgbClr val="7F0055"/>
                </a:solidFill>
                <a:latin typeface="Consolas" panose="020B0609020204030204" pitchFamily="49" charset="0"/>
                <a:cs typeface="Consolas" panose="020B0609020204030204" pitchFamily="49" charset="0"/>
              </a:rPr>
              <a:t>void</a:t>
            </a:r>
            <a:r>
              <a:rPr lang="en-US" b="1" dirty="0">
                <a:solidFill>
                  <a:srgbClr val="000000"/>
                </a:solidFill>
                <a:latin typeface="Consolas" panose="020B0609020204030204" pitchFamily="49" charset="0"/>
                <a:cs typeface="Consolas" panose="020B0609020204030204" pitchFamily="49" charset="0"/>
              </a:rPr>
              <a:t> </a:t>
            </a:r>
            <a:r>
              <a:rPr lang="en-US" b="1" dirty="0" err="1">
                <a:solidFill>
                  <a:srgbClr val="000000"/>
                </a:solidFill>
                <a:latin typeface="Consolas" panose="020B0609020204030204" pitchFamily="49" charset="0"/>
                <a:cs typeface="Consolas" panose="020B0609020204030204" pitchFamily="49" charset="0"/>
              </a:rPr>
              <a:t>createPost</a:t>
            </a:r>
            <a:r>
              <a:rPr lang="en-US" b="1" dirty="0">
                <a:solidFill>
                  <a:srgbClr val="000000"/>
                </a:solidFill>
                <a:latin typeface="Consolas" panose="020B0609020204030204" pitchFamily="49" charset="0"/>
                <a:cs typeface="Consolas" panose="020B0609020204030204" pitchFamily="49" charset="0"/>
              </a:rPr>
              <a:t>(Scanner </a:t>
            </a:r>
            <a:r>
              <a:rPr lang="en-US" b="1" dirty="0" err="1">
                <a:solidFill>
                  <a:srgbClr val="6A3E3E"/>
                </a:solidFill>
                <a:latin typeface="Consolas" panose="020B0609020204030204" pitchFamily="49" charset="0"/>
                <a:cs typeface="Consolas" panose="020B0609020204030204" pitchFamily="49" charset="0"/>
              </a:rPr>
              <a:t>sc</a:t>
            </a:r>
            <a:r>
              <a:rPr lang="en-US" b="1" dirty="0">
                <a:solidFill>
                  <a:srgbClr val="000000"/>
                </a:solidFill>
                <a:latin typeface="Consolas" panose="020B0609020204030204" pitchFamily="49" charset="0"/>
                <a:cs typeface="Consolas" panose="020B0609020204030204" pitchFamily="49" charset="0"/>
              </a:rPr>
              <a:t>) {</a:t>
            </a:r>
          </a:p>
          <a:p>
            <a:pPr marL="461963"/>
            <a:r>
              <a:rPr lang="en-US" dirty="0">
                <a:solidFill>
                  <a:srgbClr val="000000"/>
                </a:solidFill>
                <a:latin typeface="Consolas" panose="020B0609020204030204" pitchFamily="49" charset="0"/>
                <a:cs typeface="Consolas" panose="020B0609020204030204" pitchFamily="49" charset="0"/>
              </a:rPr>
              <a:t>String </a:t>
            </a:r>
            <a:r>
              <a:rPr lang="en-US" dirty="0" err="1">
                <a:solidFill>
                  <a:srgbClr val="6A3E3E"/>
                </a:solidFill>
                <a:latin typeface="Consolas" panose="020B0609020204030204" pitchFamily="49" charset="0"/>
                <a:cs typeface="Consolas" panose="020B0609020204030204" pitchFamily="49" charset="0"/>
              </a:rPr>
              <a:t>threadName</a:t>
            </a:r>
            <a:r>
              <a:rPr lang="en-US" dirty="0">
                <a:solidFill>
                  <a:srgbClr val="000000"/>
                </a:solidFill>
                <a:latin typeface="Consolas" panose="020B0609020204030204" pitchFamily="49" charset="0"/>
                <a:cs typeface="Consolas" panose="020B0609020204030204" pitchFamily="49" charset="0"/>
              </a:rPr>
              <a:t> = </a:t>
            </a:r>
            <a:r>
              <a:rPr lang="en-US" dirty="0" err="1">
                <a:solidFill>
                  <a:srgbClr val="6A3E3E"/>
                </a:solidFill>
                <a:latin typeface="Consolas" panose="020B0609020204030204" pitchFamily="49" charset="0"/>
                <a:cs typeface="Consolas" panose="020B0609020204030204" pitchFamily="49" charset="0"/>
              </a:rPr>
              <a:t>sc</a:t>
            </a:r>
            <a:r>
              <a:rPr lang="en-US" dirty="0" err="1">
                <a:solidFill>
                  <a:srgbClr val="000000"/>
                </a:solidFill>
                <a:latin typeface="Consolas" panose="020B0609020204030204" pitchFamily="49" charset="0"/>
                <a:cs typeface="Consolas" panose="020B0609020204030204" pitchFamily="49" charset="0"/>
              </a:rPr>
              <a:t>.next</a:t>
            </a:r>
            <a:r>
              <a:rPr lang="en-US" dirty="0">
                <a:solidFill>
                  <a:srgbClr val="000000"/>
                </a:solidFill>
                <a:latin typeface="Consolas" panose="020B0609020204030204" pitchFamily="49" charset="0"/>
                <a:cs typeface="Consolas" panose="020B0609020204030204" pitchFamily="49" charset="0"/>
              </a:rPr>
              <a:t>();</a:t>
            </a:r>
          </a:p>
          <a:p>
            <a:pPr marL="461963"/>
            <a:r>
              <a:rPr lang="en-US" dirty="0">
                <a:solidFill>
                  <a:srgbClr val="000000"/>
                </a:solidFill>
                <a:latin typeface="Consolas" panose="020B0609020204030204" pitchFamily="49" charset="0"/>
                <a:cs typeface="Consolas" panose="020B0609020204030204" pitchFamily="49" charset="0"/>
              </a:rPr>
              <a:t>String </a:t>
            </a:r>
            <a:r>
              <a:rPr lang="en-US" dirty="0">
                <a:solidFill>
                  <a:srgbClr val="6A3E3E"/>
                </a:solidFill>
                <a:latin typeface="Consolas" panose="020B0609020204030204" pitchFamily="49" charset="0"/>
                <a:cs typeface="Consolas" panose="020B0609020204030204" pitchFamily="49" charset="0"/>
              </a:rPr>
              <a:t>username</a:t>
            </a:r>
            <a:r>
              <a:rPr lang="en-US" dirty="0">
                <a:solidFill>
                  <a:srgbClr val="000000"/>
                </a:solidFill>
                <a:latin typeface="Consolas" panose="020B0609020204030204" pitchFamily="49" charset="0"/>
                <a:cs typeface="Consolas" panose="020B0609020204030204" pitchFamily="49" charset="0"/>
              </a:rPr>
              <a:t> = </a:t>
            </a:r>
            <a:r>
              <a:rPr lang="en-US" dirty="0" err="1">
                <a:solidFill>
                  <a:srgbClr val="6A3E3E"/>
                </a:solidFill>
                <a:latin typeface="Consolas" panose="020B0609020204030204" pitchFamily="49" charset="0"/>
                <a:cs typeface="Consolas" panose="020B0609020204030204" pitchFamily="49" charset="0"/>
              </a:rPr>
              <a:t>sc</a:t>
            </a:r>
            <a:r>
              <a:rPr lang="en-US" dirty="0" err="1">
                <a:solidFill>
                  <a:srgbClr val="000000"/>
                </a:solidFill>
                <a:latin typeface="Consolas" panose="020B0609020204030204" pitchFamily="49" charset="0"/>
                <a:cs typeface="Consolas" panose="020B0609020204030204" pitchFamily="49" charset="0"/>
              </a:rPr>
              <a:t>.next</a:t>
            </a:r>
            <a:r>
              <a:rPr lang="en-US" dirty="0">
                <a:solidFill>
                  <a:srgbClr val="000000"/>
                </a:solidFill>
                <a:latin typeface="Consolas" panose="020B0609020204030204" pitchFamily="49" charset="0"/>
                <a:cs typeface="Consolas" panose="020B0609020204030204" pitchFamily="49" charset="0"/>
              </a:rPr>
              <a:t>();</a:t>
            </a:r>
            <a:endParaRPr lang="nn-NO" b="1" dirty="0">
              <a:solidFill>
                <a:srgbClr val="7F0055"/>
              </a:solidFill>
              <a:latin typeface="Consolas" panose="020B0609020204030204" pitchFamily="49" charset="0"/>
              <a:cs typeface="Consolas" panose="020B0609020204030204" pitchFamily="49" charset="0"/>
            </a:endParaRPr>
          </a:p>
          <a:p>
            <a:pPr marL="461963"/>
            <a:r>
              <a:rPr lang="en-US" dirty="0">
                <a:solidFill>
                  <a:srgbClr val="000000"/>
                </a:solidFill>
                <a:latin typeface="Consolas" panose="020B0609020204030204" pitchFamily="49" charset="0"/>
                <a:cs typeface="Consolas" panose="020B0609020204030204" pitchFamily="49" charset="0"/>
              </a:rPr>
              <a:t>String </a:t>
            </a:r>
            <a:r>
              <a:rPr lang="en-US" dirty="0">
                <a:solidFill>
                  <a:srgbClr val="6A3E3E"/>
                </a:solidFill>
                <a:latin typeface="Consolas" panose="020B0609020204030204" pitchFamily="49" charset="0"/>
                <a:cs typeface="Consolas" panose="020B0609020204030204" pitchFamily="49" charset="0"/>
              </a:rPr>
              <a:t>message</a:t>
            </a:r>
            <a:r>
              <a:rPr lang="en-US" dirty="0">
                <a:solidFill>
                  <a:srgbClr val="000000"/>
                </a:solidFill>
                <a:latin typeface="Consolas" panose="020B0609020204030204" pitchFamily="49" charset="0"/>
                <a:cs typeface="Consolas" panose="020B0609020204030204" pitchFamily="49" charset="0"/>
              </a:rPr>
              <a:t> = </a:t>
            </a:r>
            <a:r>
              <a:rPr lang="en-US" dirty="0" err="1">
                <a:solidFill>
                  <a:srgbClr val="6A3E3E"/>
                </a:solidFill>
                <a:latin typeface="Consolas" panose="020B0609020204030204" pitchFamily="49" charset="0"/>
                <a:cs typeface="Consolas" panose="020B0609020204030204" pitchFamily="49" charset="0"/>
              </a:rPr>
              <a:t>sc</a:t>
            </a:r>
            <a:r>
              <a:rPr lang="en-US" dirty="0" err="1">
                <a:solidFill>
                  <a:srgbClr val="000000"/>
                </a:solidFill>
                <a:latin typeface="Consolas" panose="020B0609020204030204" pitchFamily="49" charset="0"/>
                <a:cs typeface="Consolas" panose="020B0609020204030204" pitchFamily="49" charset="0"/>
              </a:rPr>
              <a:t>.nextLine</a:t>
            </a:r>
            <a:r>
              <a:rPr lang="en-US" dirty="0">
                <a:solidFill>
                  <a:srgbClr val="000000"/>
                </a:solidFill>
                <a:latin typeface="Consolas" panose="020B0609020204030204" pitchFamily="49" charset="0"/>
                <a:cs typeface="Consolas" panose="020B0609020204030204" pitchFamily="49" charset="0"/>
              </a:rPr>
              <a:t>().trim();</a:t>
            </a:r>
            <a:endParaRPr lang="en-SG" dirty="0">
              <a:latin typeface="Consolas" panose="020B0609020204030204" pitchFamily="49" charset="0"/>
              <a:cs typeface="Consolas" panose="020B0609020204030204" pitchFamily="49" charset="0"/>
            </a:endParaRPr>
          </a:p>
          <a:p>
            <a:pPr marL="461963"/>
            <a:endParaRPr lang="en-SG" dirty="0">
              <a:solidFill>
                <a:srgbClr val="3F7F5F"/>
              </a:solidFill>
              <a:latin typeface="Consolas" panose="020B0609020204030204" pitchFamily="49" charset="0"/>
              <a:cs typeface="Consolas" panose="020B0609020204030204" pitchFamily="49" charset="0"/>
            </a:endParaRPr>
          </a:p>
          <a:p>
            <a:pPr marL="515938"/>
            <a:r>
              <a:rPr lang="en-SG" dirty="0">
                <a:solidFill>
                  <a:srgbClr val="3F7F5F"/>
                </a:solidFill>
                <a:latin typeface="Consolas" panose="020B0609020204030204" pitchFamily="49" charset="0"/>
                <a:cs typeface="Consolas" panose="020B0609020204030204" pitchFamily="49" charset="0"/>
              </a:rPr>
              <a:t>// check for valid thread </a:t>
            </a:r>
            <a:r>
              <a:rPr lang="en-US" dirty="0">
                <a:solidFill>
                  <a:srgbClr val="3F7F5F"/>
                </a:solidFill>
                <a:latin typeface="Consolas" panose="020B0609020204030204" pitchFamily="49" charset="0"/>
                <a:sym typeface="Wingdings" panose="05000000000000000000" pitchFamily="2" charset="2"/>
              </a:rPr>
              <a:t> print “no such thread”</a:t>
            </a:r>
          </a:p>
          <a:p>
            <a:pPr marL="461963"/>
            <a:r>
              <a:rPr lang="en-SG" dirty="0">
                <a:solidFill>
                  <a:srgbClr val="000000"/>
                </a:solidFill>
                <a:latin typeface="Consolas" panose="020B0609020204030204" pitchFamily="49" charset="0"/>
                <a:cs typeface="Consolas" panose="020B0609020204030204" pitchFamily="49" charset="0"/>
              </a:rPr>
              <a:t>Thread thread = </a:t>
            </a:r>
            <a:r>
              <a:rPr lang="en-SG" dirty="0" err="1">
                <a:solidFill>
                  <a:srgbClr val="000000"/>
                </a:solidFill>
                <a:latin typeface="Consolas" panose="020B0609020204030204" pitchFamily="49" charset="0"/>
                <a:cs typeface="Consolas" panose="020B0609020204030204" pitchFamily="49" charset="0"/>
              </a:rPr>
              <a:t>findThread</a:t>
            </a:r>
            <a:r>
              <a:rPr lang="en-SG" dirty="0">
                <a:solidFill>
                  <a:srgbClr val="000000"/>
                </a:solidFill>
                <a:latin typeface="Consolas" panose="020B0609020204030204" pitchFamily="49" charset="0"/>
                <a:cs typeface="Consolas" panose="020B0609020204030204" pitchFamily="49" charset="0"/>
              </a:rPr>
              <a:t>(</a:t>
            </a:r>
            <a:r>
              <a:rPr lang="en-SG" dirty="0" err="1">
                <a:solidFill>
                  <a:srgbClr val="000000"/>
                </a:solidFill>
                <a:latin typeface="Consolas" panose="020B0609020204030204" pitchFamily="49" charset="0"/>
                <a:cs typeface="Consolas" panose="020B0609020204030204" pitchFamily="49" charset="0"/>
              </a:rPr>
              <a:t>threadName</a:t>
            </a:r>
            <a:r>
              <a:rPr lang="en-SG" dirty="0">
                <a:solidFill>
                  <a:srgbClr val="000000"/>
                </a:solidFill>
                <a:latin typeface="Consolas" panose="020B0609020204030204" pitchFamily="49" charset="0"/>
                <a:cs typeface="Consolas" panose="020B0609020204030204" pitchFamily="49" charset="0"/>
              </a:rPr>
              <a:t>);</a:t>
            </a:r>
          </a:p>
          <a:p>
            <a:pPr lvl="1"/>
            <a:r>
              <a:rPr lang="en-SG" b="1" dirty="0">
                <a:solidFill>
                  <a:srgbClr val="7F0055"/>
                </a:solidFill>
                <a:latin typeface="Consolas" panose="020B0609020204030204" pitchFamily="49" charset="0"/>
                <a:cs typeface="Consolas" panose="020B0609020204030204" pitchFamily="49" charset="0"/>
              </a:rPr>
              <a:t>if</a:t>
            </a:r>
            <a:r>
              <a:rPr lang="en-SG" b="1" dirty="0">
                <a:solidFill>
                  <a:srgbClr val="000000"/>
                </a:solidFill>
                <a:latin typeface="Consolas" panose="020B0609020204030204" pitchFamily="49" charset="0"/>
                <a:cs typeface="Consolas" panose="020B0609020204030204" pitchFamily="49" charset="0"/>
              </a:rPr>
              <a:t> (thread == </a:t>
            </a:r>
            <a:r>
              <a:rPr lang="en-SG" b="1" dirty="0">
                <a:solidFill>
                  <a:srgbClr val="7F0055"/>
                </a:solidFill>
                <a:latin typeface="Consolas" panose="020B0609020204030204" pitchFamily="49" charset="0"/>
                <a:cs typeface="Consolas" panose="020B0609020204030204" pitchFamily="49" charset="0"/>
              </a:rPr>
              <a:t>null</a:t>
            </a:r>
            <a:r>
              <a:rPr lang="en-SG" b="1" dirty="0">
                <a:solidFill>
                  <a:srgbClr val="000000"/>
                </a:solidFill>
                <a:latin typeface="Consolas" panose="020B0609020204030204" pitchFamily="49" charset="0"/>
                <a:cs typeface="Consolas" panose="020B0609020204030204" pitchFamily="49" charset="0"/>
              </a:rPr>
              <a:t>) {</a:t>
            </a:r>
          </a:p>
          <a:p>
            <a:pPr lvl="2"/>
            <a:r>
              <a:rPr lang="en-SG" dirty="0" err="1">
                <a:solidFill>
                  <a:srgbClr val="000000"/>
                </a:solidFill>
                <a:latin typeface="Consolas" panose="020B0609020204030204" pitchFamily="49" charset="0"/>
                <a:cs typeface="Consolas" panose="020B0609020204030204" pitchFamily="49" charset="0"/>
              </a:rPr>
              <a:t>System.</a:t>
            </a:r>
            <a:r>
              <a:rPr lang="en-SG" i="1" dirty="0" err="1">
                <a:solidFill>
                  <a:srgbClr val="0000C0"/>
                </a:solidFill>
                <a:latin typeface="Consolas" panose="020B0609020204030204" pitchFamily="49" charset="0"/>
                <a:cs typeface="Consolas" panose="020B0609020204030204" pitchFamily="49" charset="0"/>
              </a:rPr>
              <a:t>out</a:t>
            </a:r>
            <a:r>
              <a:rPr lang="en-SG" i="1" dirty="0" err="1">
                <a:solidFill>
                  <a:srgbClr val="000000"/>
                </a:solidFill>
                <a:latin typeface="Consolas" panose="020B0609020204030204" pitchFamily="49" charset="0"/>
                <a:cs typeface="Consolas" panose="020B0609020204030204" pitchFamily="49" charset="0"/>
              </a:rPr>
              <a:t>.println</a:t>
            </a:r>
            <a:r>
              <a:rPr lang="en-SG" i="1" dirty="0">
                <a:solidFill>
                  <a:srgbClr val="000000"/>
                </a:solidFill>
                <a:latin typeface="Consolas" panose="020B0609020204030204" pitchFamily="49" charset="0"/>
                <a:cs typeface="Consolas" panose="020B0609020204030204" pitchFamily="49" charset="0"/>
              </a:rPr>
              <a:t>(</a:t>
            </a:r>
            <a:r>
              <a:rPr lang="en-SG" i="1" dirty="0">
                <a:solidFill>
                  <a:srgbClr val="2A00FF"/>
                </a:solidFill>
                <a:latin typeface="Consolas" panose="020B0609020204030204" pitchFamily="49" charset="0"/>
                <a:cs typeface="Consolas" panose="020B0609020204030204" pitchFamily="49" charset="0"/>
              </a:rPr>
              <a:t>"no such thread"</a:t>
            </a:r>
            <a:r>
              <a:rPr lang="en-SG" i="1" dirty="0">
                <a:solidFill>
                  <a:srgbClr val="000000"/>
                </a:solidFill>
                <a:latin typeface="Consolas" panose="020B0609020204030204" pitchFamily="49" charset="0"/>
                <a:cs typeface="Consolas" panose="020B0609020204030204" pitchFamily="49" charset="0"/>
              </a:rPr>
              <a:t>);</a:t>
            </a:r>
          </a:p>
          <a:p>
            <a:pPr lvl="2"/>
            <a:r>
              <a:rPr lang="en-SG" b="1" dirty="0">
                <a:solidFill>
                  <a:srgbClr val="7F0055"/>
                </a:solidFill>
                <a:latin typeface="Consolas" panose="020B0609020204030204" pitchFamily="49" charset="0"/>
                <a:cs typeface="Consolas" panose="020B0609020204030204" pitchFamily="49" charset="0"/>
              </a:rPr>
              <a:t>return</a:t>
            </a:r>
            <a:r>
              <a:rPr lang="en-SG" b="1" dirty="0">
                <a:solidFill>
                  <a:srgbClr val="000000"/>
                </a:solidFill>
                <a:latin typeface="Consolas" panose="020B0609020204030204" pitchFamily="49" charset="0"/>
                <a:cs typeface="Consolas" panose="020B0609020204030204" pitchFamily="49" charset="0"/>
              </a:rPr>
              <a:t>;</a:t>
            </a:r>
          </a:p>
          <a:p>
            <a:pPr lvl="1"/>
            <a:r>
              <a:rPr lang="en-SG" dirty="0">
                <a:solidFill>
                  <a:srgbClr val="000000"/>
                </a:solidFill>
                <a:latin typeface="Consolas" panose="020B0609020204030204" pitchFamily="49" charset="0"/>
                <a:cs typeface="Consolas" panose="020B0609020204030204" pitchFamily="49" charset="0"/>
              </a:rPr>
              <a:t>}</a:t>
            </a:r>
          </a:p>
          <a:p>
            <a:pPr lvl="1"/>
            <a:endParaRPr lang="en-SG" b="1" dirty="0">
              <a:solidFill>
                <a:srgbClr val="000000"/>
              </a:solidFill>
              <a:latin typeface="Consolas" panose="020B0609020204030204" pitchFamily="49" charset="0"/>
              <a:cs typeface="Consolas" panose="020B0609020204030204" pitchFamily="49" charset="0"/>
            </a:endParaRPr>
          </a:p>
          <a:p>
            <a:pPr lvl="1"/>
            <a:r>
              <a:rPr lang="en-SG" dirty="0">
                <a:solidFill>
                  <a:srgbClr val="3F7F5F"/>
                </a:solidFill>
                <a:latin typeface="Consolas" panose="020B0609020204030204" pitchFamily="49" charset="0"/>
                <a:cs typeface="Consolas" panose="020B0609020204030204" pitchFamily="49" charset="0"/>
              </a:rPr>
              <a:t>// check for valid user </a:t>
            </a:r>
            <a:r>
              <a:rPr lang="en-US" dirty="0">
                <a:solidFill>
                  <a:srgbClr val="3F7F5F"/>
                </a:solidFill>
                <a:latin typeface="Consolas" panose="020B0609020204030204" pitchFamily="49" charset="0"/>
                <a:sym typeface="Wingdings" panose="05000000000000000000" pitchFamily="2" charset="2"/>
              </a:rPr>
              <a:t> print “no such user”</a:t>
            </a:r>
          </a:p>
          <a:p>
            <a:pPr lvl="1"/>
            <a:r>
              <a:rPr lang="en-US" dirty="0">
                <a:solidFill>
                  <a:srgbClr val="3F7F5F"/>
                </a:solidFill>
                <a:latin typeface="Consolas" panose="020B0609020204030204" pitchFamily="49" charset="0"/>
                <a:cs typeface="Consolas" panose="020B0609020204030204" pitchFamily="49" charset="0"/>
                <a:sym typeface="Wingdings" panose="05000000000000000000" pitchFamily="2" charset="2"/>
              </a:rPr>
              <a:t>// ...</a:t>
            </a:r>
            <a:endParaRPr lang="en-SG" dirty="0">
              <a:solidFill>
                <a:srgbClr val="3F7F5F"/>
              </a:solidFill>
              <a:latin typeface="Consolas" panose="020B0609020204030204" pitchFamily="49" charset="0"/>
              <a:cs typeface="Consolas" panose="020B0609020204030204" pitchFamily="49" charset="0"/>
            </a:endParaRPr>
          </a:p>
          <a:p>
            <a:pPr lvl="1"/>
            <a:endParaRPr lang="en-SG" dirty="0">
              <a:solidFill>
                <a:srgbClr val="000000"/>
              </a:solidFill>
              <a:latin typeface="Consolas" panose="020B0609020204030204" pitchFamily="49" charset="0"/>
              <a:cs typeface="Consolas" panose="020B0609020204030204" pitchFamily="49" charset="0"/>
            </a:endParaRPr>
          </a:p>
          <a:p>
            <a:pPr lvl="1"/>
            <a:r>
              <a:rPr lang="en-SG" dirty="0">
                <a:solidFill>
                  <a:srgbClr val="3F7F5F"/>
                </a:solidFill>
                <a:latin typeface="Consolas" panose="020B0609020204030204" pitchFamily="49" charset="0"/>
                <a:cs typeface="Consolas" panose="020B0609020204030204" pitchFamily="49" charset="0"/>
              </a:rPr>
              <a:t>// creates new post</a:t>
            </a:r>
            <a:endParaRPr lang="en-SG" dirty="0">
              <a:solidFill>
                <a:srgbClr val="000000"/>
              </a:solidFill>
              <a:latin typeface="Consolas" panose="020B0609020204030204" pitchFamily="49" charset="0"/>
              <a:cs typeface="Consolas" panose="020B0609020204030204" pitchFamily="49" charset="0"/>
            </a:endParaRPr>
          </a:p>
          <a:p>
            <a:pPr lvl="1"/>
            <a:r>
              <a:rPr lang="en-SG" dirty="0" err="1">
                <a:solidFill>
                  <a:srgbClr val="000000"/>
                </a:solidFill>
                <a:latin typeface="Consolas" panose="020B0609020204030204" pitchFamily="49" charset="0"/>
                <a:cs typeface="Consolas" panose="020B0609020204030204" pitchFamily="49" charset="0"/>
              </a:rPr>
              <a:t>thread.addPost</a:t>
            </a:r>
            <a:r>
              <a:rPr lang="en-SG" dirty="0">
                <a:solidFill>
                  <a:srgbClr val="000000"/>
                </a:solidFill>
                <a:latin typeface="Consolas" panose="020B0609020204030204" pitchFamily="49" charset="0"/>
                <a:cs typeface="Consolas" panose="020B0609020204030204" pitchFamily="49" charset="0"/>
              </a:rPr>
              <a:t>(user, message); </a:t>
            </a:r>
            <a:r>
              <a:rPr lang="en-SG" dirty="0">
                <a:solidFill>
                  <a:srgbClr val="3F7F5F"/>
                </a:solidFill>
                <a:latin typeface="Consolas" panose="020B0609020204030204" pitchFamily="49" charset="0"/>
                <a:cs typeface="Consolas" panose="020B0609020204030204" pitchFamily="49" charset="0"/>
              </a:rPr>
              <a:t>// add post to thread</a:t>
            </a:r>
            <a:endParaRPr lang="en-SG" dirty="0">
              <a:solidFill>
                <a:srgbClr val="000000"/>
              </a:solidFill>
              <a:latin typeface="Consolas" panose="020B0609020204030204" pitchFamily="49" charset="0"/>
              <a:cs typeface="Consolas" panose="020B0609020204030204" pitchFamily="49" charset="0"/>
            </a:endParaRPr>
          </a:p>
          <a:p>
            <a:pPr lvl="1"/>
            <a:r>
              <a:rPr lang="en-SG" dirty="0" err="1">
                <a:solidFill>
                  <a:srgbClr val="000000"/>
                </a:solidFill>
                <a:latin typeface="Consolas" panose="020B0609020204030204" pitchFamily="49" charset="0"/>
                <a:cs typeface="Consolas" panose="020B0609020204030204" pitchFamily="49" charset="0"/>
              </a:rPr>
              <a:t>user.setPostNo</a:t>
            </a:r>
            <a:r>
              <a:rPr lang="en-SG" dirty="0">
                <a:solidFill>
                  <a:srgbClr val="000000"/>
                </a:solidFill>
                <a:latin typeface="Consolas" panose="020B0609020204030204" pitchFamily="49" charset="0"/>
                <a:cs typeface="Consolas" panose="020B0609020204030204" pitchFamily="49" charset="0"/>
              </a:rPr>
              <a:t>(</a:t>
            </a:r>
            <a:r>
              <a:rPr lang="en-SG" dirty="0" err="1">
                <a:solidFill>
                  <a:srgbClr val="000000"/>
                </a:solidFill>
                <a:latin typeface="Consolas" panose="020B0609020204030204" pitchFamily="49" charset="0"/>
                <a:cs typeface="Consolas" panose="020B0609020204030204" pitchFamily="49" charset="0"/>
              </a:rPr>
              <a:t>user.getPostNo</a:t>
            </a:r>
            <a:r>
              <a:rPr lang="en-SG" dirty="0">
                <a:solidFill>
                  <a:srgbClr val="000000"/>
                </a:solidFill>
                <a:latin typeface="Consolas" panose="020B0609020204030204" pitchFamily="49" charset="0"/>
                <a:cs typeface="Consolas" panose="020B0609020204030204" pitchFamily="49" charset="0"/>
              </a:rPr>
              <a:t>()+1); </a:t>
            </a:r>
            <a:r>
              <a:rPr lang="en-SG" dirty="0">
                <a:solidFill>
                  <a:srgbClr val="3F7F5F"/>
                </a:solidFill>
                <a:latin typeface="Consolas" panose="020B0609020204030204" pitchFamily="49" charset="0"/>
                <a:cs typeface="Consolas" panose="020B0609020204030204" pitchFamily="49" charset="0"/>
              </a:rPr>
              <a:t>// increment post count</a:t>
            </a:r>
            <a:endParaRPr lang="en-SG" dirty="0">
              <a:solidFill>
                <a:srgbClr val="000000"/>
              </a:solidFill>
              <a:latin typeface="Consolas" panose="020B0609020204030204" pitchFamily="49" charset="0"/>
              <a:cs typeface="Consolas" panose="020B0609020204030204" pitchFamily="49" charset="0"/>
            </a:endParaRPr>
          </a:p>
          <a:p>
            <a:pPr lvl="1"/>
            <a:r>
              <a:rPr lang="en-SG" dirty="0" err="1">
                <a:solidFill>
                  <a:srgbClr val="000000"/>
                </a:solidFill>
                <a:latin typeface="Consolas" panose="020B0609020204030204" pitchFamily="49" charset="0"/>
                <a:cs typeface="Consolas" panose="020B0609020204030204" pitchFamily="49" charset="0"/>
              </a:rPr>
              <a:t>System.</a:t>
            </a:r>
            <a:r>
              <a:rPr lang="en-SG" i="1" dirty="0" err="1">
                <a:solidFill>
                  <a:srgbClr val="0000C0"/>
                </a:solidFill>
                <a:latin typeface="Consolas" panose="020B0609020204030204" pitchFamily="49" charset="0"/>
                <a:cs typeface="Consolas" panose="020B0609020204030204" pitchFamily="49" charset="0"/>
              </a:rPr>
              <a:t>out</a:t>
            </a:r>
            <a:r>
              <a:rPr lang="en-SG" i="1" dirty="0" err="1">
                <a:solidFill>
                  <a:srgbClr val="000000"/>
                </a:solidFill>
                <a:latin typeface="Consolas" panose="020B0609020204030204" pitchFamily="49" charset="0"/>
                <a:cs typeface="Consolas" panose="020B0609020204030204" pitchFamily="49" charset="0"/>
              </a:rPr>
              <a:t>.println</a:t>
            </a:r>
            <a:r>
              <a:rPr lang="en-SG" i="1" dirty="0">
                <a:solidFill>
                  <a:srgbClr val="000000"/>
                </a:solidFill>
                <a:latin typeface="Consolas" panose="020B0609020204030204" pitchFamily="49" charset="0"/>
                <a:cs typeface="Consolas" panose="020B0609020204030204" pitchFamily="49" charset="0"/>
              </a:rPr>
              <a:t>(message);</a:t>
            </a:r>
          </a:p>
          <a:p>
            <a:r>
              <a:rPr lang="en-US" dirty="0">
                <a:solidFill>
                  <a:srgbClr val="000000"/>
                </a:solidFill>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
        <p:nvSpPr>
          <p:cNvPr id="7" name="Rounded Rectangle 6"/>
          <p:cNvSpPr/>
          <p:nvPr/>
        </p:nvSpPr>
        <p:spPr>
          <a:xfrm>
            <a:off x="3222635" y="1598562"/>
            <a:ext cx="2682865" cy="262466"/>
          </a:xfrm>
          <a:prstGeom prst="roundRect">
            <a:avLst/>
          </a:prstGeom>
          <a:solidFill>
            <a:srgbClr val="AAAAAA">
              <a:alpha val="30000"/>
            </a:srgbClr>
          </a:solidFill>
          <a:ln w="15875" cap="flat" cmpd="sng" algn="ctr">
            <a:solidFill>
              <a:srgbClr val="000000"/>
            </a:solidFill>
            <a:prstDash val="solid"/>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ounded Rectangle 7"/>
          <p:cNvSpPr/>
          <p:nvPr/>
        </p:nvSpPr>
        <p:spPr>
          <a:xfrm>
            <a:off x="1470035" y="3240492"/>
            <a:ext cx="1063615" cy="262466"/>
          </a:xfrm>
          <a:prstGeom prst="roundRect">
            <a:avLst/>
          </a:prstGeom>
          <a:solidFill>
            <a:srgbClr val="AAAAAA">
              <a:alpha val="30000"/>
            </a:srgbClr>
          </a:solidFill>
          <a:ln w="15875" cap="flat" cmpd="sng" algn="ctr">
            <a:solidFill>
              <a:srgbClr val="000000"/>
            </a:solidFill>
            <a:prstDash val="solid"/>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ounded Rectangle 8"/>
          <p:cNvSpPr/>
          <p:nvPr/>
        </p:nvSpPr>
        <p:spPr>
          <a:xfrm>
            <a:off x="1044211" y="5157543"/>
            <a:ext cx="3886377" cy="262466"/>
          </a:xfrm>
          <a:prstGeom prst="roundRect">
            <a:avLst/>
          </a:prstGeom>
          <a:solidFill>
            <a:srgbClr val="AAAAAA">
              <a:alpha val="30000"/>
            </a:srgbClr>
          </a:solidFill>
          <a:ln w="15875" cap="flat" cmpd="sng" algn="ctr">
            <a:solidFill>
              <a:srgbClr val="000000"/>
            </a:solidFill>
            <a:prstDash val="solid"/>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886783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8"/>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372529" y="377658"/>
            <a:ext cx="8318798" cy="648101"/>
          </a:xfrm>
          <a:prstGeom prst="rect">
            <a:avLst/>
          </a:prstGeom>
          <a:noFill/>
          <a:ln>
            <a:noFill/>
          </a:ln>
        </p:spPr>
        <p:txBody>
          <a:bodyPr lIns="90000" tIns="45000" rIns="90000" bIns="45000"/>
          <a:lstStyle/>
          <a:p>
            <a:pPr marL="274320" indent="-273960">
              <a:lnSpc>
                <a:spcPct val="100000"/>
              </a:lnSpc>
              <a:buClr>
                <a:srgbClr val="4F81BD"/>
              </a:buClr>
              <a:buSzPct val="76000"/>
              <a:buFont typeface="Wingdings 3" charset="2"/>
              <a:buChar char=""/>
            </a:pPr>
            <a:r>
              <a:rPr lang="en-US" sz="2400" strike="noStrike" spc="-1" dirty="0">
                <a:solidFill>
                  <a:srgbClr val="000000"/>
                </a:solidFill>
                <a:uFill>
                  <a:solidFill>
                    <a:srgbClr val="FFFFFF"/>
                  </a:solidFill>
                </a:uFill>
                <a:latin typeface="+mj-lt"/>
              </a:rPr>
              <a:t>Inside the Thread class</a:t>
            </a:r>
          </a:p>
          <a:p>
            <a:pPr marL="914760" lvl="2">
              <a:buClr>
                <a:srgbClr val="4F81BD"/>
              </a:buClr>
              <a:buSzPct val="76000"/>
            </a:pPr>
            <a:endParaRPr lang="en-US" spc="-1" dirty="0">
              <a:uFill>
                <a:solidFill>
                  <a:srgbClr val="FFFFFF"/>
                </a:solidFill>
              </a:uFill>
              <a:latin typeface="+mj-lt"/>
            </a:endParaRPr>
          </a:p>
          <a:p>
            <a:pPr marL="914760" lvl="2">
              <a:buClr>
                <a:srgbClr val="4F81BD"/>
              </a:buClr>
              <a:buSzPct val="76000"/>
            </a:pPr>
            <a:endParaRPr lang="en-US" spc="-1" dirty="0">
              <a:uFill>
                <a:solidFill>
                  <a:srgbClr val="FFFFFF"/>
                </a:solidFill>
              </a:uFill>
              <a:latin typeface="+mj-lt"/>
            </a:endParaRPr>
          </a:p>
          <a:p>
            <a:pPr marL="1188720" lvl="2" indent="-273960">
              <a:buClr>
                <a:srgbClr val="4F81BD"/>
              </a:buClr>
              <a:buSzPct val="76000"/>
              <a:buFont typeface="Wingdings 3" charset="2"/>
              <a:buChar char=""/>
            </a:pPr>
            <a:endParaRPr dirty="0">
              <a:latin typeface="+mj-lt"/>
            </a:endParaRPr>
          </a:p>
        </p:txBody>
      </p:sp>
      <p:sp>
        <p:nvSpPr>
          <p:cNvPr id="5" name="CustomShape 2"/>
          <p:cNvSpPr/>
          <p:nvPr/>
        </p:nvSpPr>
        <p:spPr>
          <a:xfrm>
            <a:off x="796705" y="6310255"/>
            <a:ext cx="7894622" cy="58161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3200" strike="noStrike" spc="-1" dirty="0" err="1">
                <a:solidFill>
                  <a:schemeClr val="bg1"/>
                </a:solidFill>
                <a:uFill>
                  <a:solidFill>
                    <a:srgbClr val="FFFFFF"/>
                  </a:solidFill>
                </a:uFill>
                <a:latin typeface="+mj-lt"/>
              </a:rPr>
              <a:t>addPost</a:t>
            </a:r>
            <a:r>
              <a:rPr lang="en-US" sz="3200" strike="noStrike" spc="-1" dirty="0">
                <a:solidFill>
                  <a:schemeClr val="bg1"/>
                </a:solidFill>
                <a:uFill>
                  <a:solidFill>
                    <a:srgbClr val="FFFFFF"/>
                  </a:solidFill>
                </a:uFill>
                <a:latin typeface="+mj-lt"/>
              </a:rPr>
              <a:t> </a:t>
            </a:r>
            <a:r>
              <a:rPr lang="en-US" sz="3200" spc="-1" dirty="0">
                <a:solidFill>
                  <a:schemeClr val="bg1"/>
                </a:solidFill>
                <a:uFill>
                  <a:solidFill>
                    <a:srgbClr val="FFFFFF"/>
                  </a:solidFill>
                </a:uFill>
                <a:latin typeface="+mj-lt"/>
              </a:rPr>
              <a:t>method</a:t>
            </a:r>
            <a:endParaRPr sz="1400" dirty="0">
              <a:solidFill>
                <a:schemeClr val="bg1"/>
              </a:solidFill>
              <a:latin typeface="+mj-lt"/>
            </a:endParaRPr>
          </a:p>
        </p:txBody>
      </p:sp>
      <p:sp>
        <p:nvSpPr>
          <p:cNvPr id="6" name="Rectangle 5"/>
          <p:cNvSpPr/>
          <p:nvPr/>
        </p:nvSpPr>
        <p:spPr>
          <a:xfrm>
            <a:off x="496237" y="1372005"/>
            <a:ext cx="8195090" cy="1631216"/>
          </a:xfrm>
          <a:prstGeom prst="rect">
            <a:avLst/>
          </a:prstGeom>
        </p:spPr>
        <p:txBody>
          <a:bodyPr wrap="square">
            <a:spAutoFit/>
          </a:bodyPr>
          <a:lstStyle/>
          <a:p>
            <a:r>
              <a:rPr lang="en-SG" sz="2000" b="1" dirty="0">
                <a:solidFill>
                  <a:srgbClr val="7F0055"/>
                </a:solidFill>
                <a:latin typeface="Consolas" panose="020B0609020204030204" pitchFamily="49" charset="0"/>
                <a:cs typeface="Consolas" panose="020B0609020204030204" pitchFamily="49" charset="0"/>
              </a:rPr>
              <a:t>protected</a:t>
            </a:r>
            <a:r>
              <a:rPr lang="en-SG" sz="2000" b="1" dirty="0">
                <a:solidFill>
                  <a:srgbClr val="000000"/>
                </a:solidFill>
                <a:latin typeface="Consolas" panose="020B0609020204030204" pitchFamily="49" charset="0"/>
                <a:cs typeface="Consolas" panose="020B0609020204030204" pitchFamily="49" charset="0"/>
              </a:rPr>
              <a:t> </a:t>
            </a:r>
            <a:r>
              <a:rPr lang="en-SG" sz="2000" b="1" dirty="0">
                <a:solidFill>
                  <a:srgbClr val="7F0055"/>
                </a:solidFill>
                <a:latin typeface="Consolas" panose="020B0609020204030204" pitchFamily="49" charset="0"/>
                <a:cs typeface="Consolas" panose="020B0609020204030204" pitchFamily="49" charset="0"/>
              </a:rPr>
              <a:t>void</a:t>
            </a:r>
            <a:r>
              <a:rPr lang="en-SG" sz="2000" b="1" dirty="0">
                <a:solidFill>
                  <a:srgbClr val="000000"/>
                </a:solidFill>
                <a:latin typeface="Consolas" panose="020B0609020204030204" pitchFamily="49" charset="0"/>
                <a:cs typeface="Consolas" panose="020B0609020204030204" pitchFamily="49" charset="0"/>
              </a:rPr>
              <a:t> </a:t>
            </a:r>
            <a:r>
              <a:rPr lang="en-SG" sz="2000" b="1" dirty="0" err="1">
                <a:solidFill>
                  <a:srgbClr val="000000"/>
                </a:solidFill>
                <a:latin typeface="Consolas" panose="020B0609020204030204" pitchFamily="49" charset="0"/>
                <a:cs typeface="Consolas" panose="020B0609020204030204" pitchFamily="49" charset="0"/>
              </a:rPr>
              <a:t>addPost</a:t>
            </a:r>
            <a:r>
              <a:rPr lang="en-SG" sz="2000" b="1" dirty="0">
                <a:solidFill>
                  <a:srgbClr val="000000"/>
                </a:solidFill>
                <a:latin typeface="Consolas" panose="020B0609020204030204" pitchFamily="49" charset="0"/>
                <a:cs typeface="Consolas" panose="020B0609020204030204" pitchFamily="49" charset="0"/>
              </a:rPr>
              <a:t>(User </a:t>
            </a:r>
            <a:r>
              <a:rPr lang="en-SG" sz="2000" b="1" dirty="0" err="1">
                <a:solidFill>
                  <a:srgbClr val="000000"/>
                </a:solidFill>
                <a:latin typeface="Consolas" panose="020B0609020204030204" pitchFamily="49" charset="0"/>
                <a:cs typeface="Consolas" panose="020B0609020204030204" pitchFamily="49" charset="0"/>
              </a:rPr>
              <a:t>user</a:t>
            </a:r>
            <a:r>
              <a:rPr lang="en-SG" sz="2000" b="1" dirty="0">
                <a:solidFill>
                  <a:srgbClr val="000000"/>
                </a:solidFill>
                <a:latin typeface="Consolas" panose="020B0609020204030204" pitchFamily="49" charset="0"/>
                <a:cs typeface="Consolas" panose="020B0609020204030204" pitchFamily="49" charset="0"/>
              </a:rPr>
              <a:t>, String message) {</a:t>
            </a:r>
            <a:endParaRPr lang="en-US" sz="2000" b="1" dirty="0">
              <a:solidFill>
                <a:srgbClr val="000000"/>
              </a:solidFill>
              <a:latin typeface="Consolas" panose="020B0609020204030204" pitchFamily="49" charset="0"/>
              <a:cs typeface="Consolas" panose="020B0609020204030204" pitchFamily="49" charset="0"/>
            </a:endParaRPr>
          </a:p>
          <a:p>
            <a:pPr marL="461963"/>
            <a:r>
              <a:rPr lang="en-SG" sz="2000" dirty="0">
                <a:solidFill>
                  <a:srgbClr val="000000"/>
                </a:solidFill>
                <a:latin typeface="Consolas" panose="020B0609020204030204" pitchFamily="49" charset="0"/>
                <a:cs typeface="Consolas" panose="020B0609020204030204" pitchFamily="49" charset="0"/>
              </a:rPr>
              <a:t>Post </a:t>
            </a:r>
            <a:r>
              <a:rPr lang="en-SG" sz="2000" dirty="0" err="1">
                <a:solidFill>
                  <a:srgbClr val="000000"/>
                </a:solidFill>
                <a:latin typeface="Consolas" panose="020B0609020204030204" pitchFamily="49" charset="0"/>
                <a:cs typeface="Consolas" panose="020B0609020204030204" pitchFamily="49" charset="0"/>
              </a:rPr>
              <a:t>newPost</a:t>
            </a:r>
            <a:r>
              <a:rPr lang="en-SG" sz="2000" dirty="0">
                <a:solidFill>
                  <a:srgbClr val="000000"/>
                </a:solidFill>
                <a:latin typeface="Consolas" panose="020B0609020204030204" pitchFamily="49" charset="0"/>
                <a:cs typeface="Consolas" panose="020B0609020204030204" pitchFamily="49" charset="0"/>
              </a:rPr>
              <a:t> = </a:t>
            </a:r>
            <a:r>
              <a:rPr lang="en-SG" sz="2000" b="1" dirty="0">
                <a:solidFill>
                  <a:srgbClr val="7F0055"/>
                </a:solidFill>
                <a:latin typeface="Consolas" panose="020B0609020204030204" pitchFamily="49" charset="0"/>
                <a:cs typeface="Consolas" panose="020B0609020204030204" pitchFamily="49" charset="0"/>
              </a:rPr>
              <a:t>new</a:t>
            </a:r>
            <a:r>
              <a:rPr lang="en-SG" sz="2000" b="1" dirty="0">
                <a:solidFill>
                  <a:srgbClr val="000000"/>
                </a:solidFill>
                <a:latin typeface="Consolas" panose="020B0609020204030204" pitchFamily="49" charset="0"/>
                <a:cs typeface="Consolas" panose="020B0609020204030204" pitchFamily="49" charset="0"/>
              </a:rPr>
              <a:t> Post(++</a:t>
            </a:r>
            <a:r>
              <a:rPr lang="en-SG" sz="2000" b="1" dirty="0" err="1">
                <a:solidFill>
                  <a:srgbClr val="0000C0"/>
                </a:solidFill>
                <a:latin typeface="Consolas" panose="020B0609020204030204" pitchFamily="49" charset="0"/>
                <a:cs typeface="Consolas" panose="020B0609020204030204" pitchFamily="49" charset="0"/>
              </a:rPr>
              <a:t>noOfPost</a:t>
            </a:r>
            <a:r>
              <a:rPr lang="en-SG" sz="2000" b="1" dirty="0">
                <a:solidFill>
                  <a:srgbClr val="000000"/>
                </a:solidFill>
                <a:latin typeface="Consolas" panose="020B0609020204030204" pitchFamily="49" charset="0"/>
                <a:cs typeface="Consolas" panose="020B0609020204030204" pitchFamily="49" charset="0"/>
              </a:rPr>
              <a:t>, </a:t>
            </a:r>
          </a:p>
          <a:p>
            <a:pPr marL="461963"/>
            <a:r>
              <a:rPr lang="en-SG" sz="2000" b="1" dirty="0">
                <a:solidFill>
                  <a:srgbClr val="000000"/>
                </a:solidFill>
                <a:latin typeface="Consolas" panose="020B0609020204030204" pitchFamily="49" charset="0"/>
                <a:cs typeface="Consolas" panose="020B0609020204030204" pitchFamily="49" charset="0"/>
              </a:rPr>
              <a:t>                        </a:t>
            </a:r>
            <a:r>
              <a:rPr lang="en-SG" sz="2000" b="1" dirty="0" err="1">
                <a:solidFill>
                  <a:srgbClr val="000000"/>
                </a:solidFill>
                <a:latin typeface="Consolas" panose="020B0609020204030204" pitchFamily="49" charset="0"/>
                <a:cs typeface="Consolas" panose="020B0609020204030204" pitchFamily="49" charset="0"/>
              </a:rPr>
              <a:t>user.getUsername</a:t>
            </a:r>
            <a:r>
              <a:rPr lang="en-SG" sz="2000" b="1" dirty="0">
                <a:solidFill>
                  <a:srgbClr val="000000"/>
                </a:solidFill>
                <a:latin typeface="Consolas" panose="020B0609020204030204" pitchFamily="49" charset="0"/>
                <a:cs typeface="Consolas" panose="020B0609020204030204" pitchFamily="49" charset="0"/>
              </a:rPr>
              <a:t>(), message);</a:t>
            </a:r>
          </a:p>
          <a:p>
            <a:pPr marL="461963"/>
            <a:r>
              <a:rPr lang="en-SG" sz="2000" dirty="0" err="1">
                <a:solidFill>
                  <a:srgbClr val="0000C0"/>
                </a:solidFill>
                <a:latin typeface="Consolas" panose="020B0609020204030204" pitchFamily="49" charset="0"/>
                <a:cs typeface="Consolas" panose="020B0609020204030204" pitchFamily="49" charset="0"/>
              </a:rPr>
              <a:t>postList</a:t>
            </a:r>
            <a:r>
              <a:rPr lang="en-SG" sz="2000" dirty="0" err="1">
                <a:solidFill>
                  <a:srgbClr val="000000"/>
                </a:solidFill>
                <a:latin typeface="Consolas" panose="020B0609020204030204" pitchFamily="49" charset="0"/>
                <a:cs typeface="Consolas" panose="020B0609020204030204" pitchFamily="49" charset="0"/>
              </a:rPr>
              <a:t>.add</a:t>
            </a:r>
            <a:r>
              <a:rPr lang="en-SG" sz="2000" dirty="0">
                <a:solidFill>
                  <a:srgbClr val="000000"/>
                </a:solidFill>
                <a:latin typeface="Consolas" panose="020B0609020204030204" pitchFamily="49" charset="0"/>
                <a:cs typeface="Consolas" panose="020B0609020204030204" pitchFamily="49" charset="0"/>
              </a:rPr>
              <a:t>(</a:t>
            </a:r>
            <a:r>
              <a:rPr lang="en-SG" sz="2000" dirty="0" err="1">
                <a:solidFill>
                  <a:srgbClr val="000000"/>
                </a:solidFill>
                <a:latin typeface="Consolas" panose="020B0609020204030204" pitchFamily="49" charset="0"/>
                <a:cs typeface="Consolas" panose="020B0609020204030204" pitchFamily="49" charset="0"/>
              </a:rPr>
              <a:t>newPost</a:t>
            </a:r>
            <a:r>
              <a:rPr lang="en-SG" sz="2000" dirty="0">
                <a:solidFill>
                  <a:srgbClr val="000000"/>
                </a:solidFill>
                <a:latin typeface="Consolas" panose="020B0609020204030204" pitchFamily="49" charset="0"/>
                <a:cs typeface="Consolas" panose="020B0609020204030204" pitchFamily="49" charset="0"/>
              </a:rPr>
              <a:t>);</a:t>
            </a:r>
          </a:p>
          <a:p>
            <a:r>
              <a:rPr lang="en-SG" sz="2000" dirty="0">
                <a:solidFill>
                  <a:srgbClr val="000000"/>
                </a:solidFill>
                <a:latin typeface="Consolas" panose="020B0609020204030204" pitchFamily="49" charset="0"/>
                <a:cs typeface="Consolas" panose="020B0609020204030204" pitchFamily="49" charset="0"/>
              </a:rPr>
              <a:t>}</a:t>
            </a:r>
            <a:endParaRPr lang="en-US" sz="2000" b="1" dirty="0">
              <a:solidFill>
                <a:srgbClr val="7F0055"/>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7865121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372529" y="423490"/>
            <a:ext cx="8229240" cy="4733280"/>
          </a:xfrm>
          <a:prstGeom prst="rect">
            <a:avLst/>
          </a:prstGeom>
          <a:noFill/>
          <a:ln>
            <a:noFill/>
          </a:ln>
        </p:spPr>
        <p:txBody>
          <a:bodyPr lIns="90000" tIns="45000" rIns="90000" bIns="45000"/>
          <a:lstStyle/>
          <a:p>
            <a:pPr marL="274320" indent="-273960">
              <a:lnSpc>
                <a:spcPct val="100000"/>
              </a:lnSpc>
              <a:buClr>
                <a:srgbClr val="4F81BD"/>
              </a:buClr>
              <a:buSzPct val="76000"/>
              <a:buFont typeface="Wingdings 3" charset="2"/>
              <a:buChar char=""/>
            </a:pPr>
            <a:r>
              <a:rPr lang="en-US" sz="2400" strike="noStrike" spc="-1" dirty="0">
                <a:solidFill>
                  <a:srgbClr val="000000"/>
                </a:solidFill>
                <a:uFill>
                  <a:solidFill>
                    <a:srgbClr val="FFFFFF"/>
                  </a:solidFill>
                </a:uFill>
                <a:latin typeface="+mj-lt"/>
              </a:rPr>
              <a:t>Helper Method (Reusable for queries 1, 2, 4 and 5)</a:t>
            </a:r>
          </a:p>
          <a:p>
            <a:pPr marL="914760" lvl="2">
              <a:buClr>
                <a:srgbClr val="4F81BD"/>
              </a:buClr>
              <a:buSzPct val="76000"/>
            </a:pPr>
            <a:endParaRPr lang="en-US" spc="-1" dirty="0">
              <a:uFill>
                <a:solidFill>
                  <a:srgbClr val="FFFFFF"/>
                </a:solidFill>
              </a:uFill>
              <a:latin typeface="+mj-lt"/>
            </a:endParaRPr>
          </a:p>
          <a:p>
            <a:pPr marL="914760" lvl="2">
              <a:buClr>
                <a:srgbClr val="4F81BD"/>
              </a:buClr>
              <a:buSzPct val="76000"/>
            </a:pPr>
            <a:endParaRPr lang="en-US" spc="-1" dirty="0">
              <a:uFill>
                <a:solidFill>
                  <a:srgbClr val="FFFFFF"/>
                </a:solidFill>
              </a:uFill>
              <a:latin typeface="+mj-lt"/>
            </a:endParaRPr>
          </a:p>
          <a:p>
            <a:pPr marL="1188720" lvl="2" indent="-273960">
              <a:buClr>
                <a:srgbClr val="4F81BD"/>
              </a:buClr>
              <a:buSzPct val="76000"/>
              <a:buFont typeface="Wingdings 3" charset="2"/>
              <a:buChar char=""/>
            </a:pPr>
            <a:endParaRPr dirty="0">
              <a:latin typeface="+mj-lt"/>
            </a:endParaRPr>
          </a:p>
        </p:txBody>
      </p:sp>
      <p:sp>
        <p:nvSpPr>
          <p:cNvPr id="3" name="Rectangle 2"/>
          <p:cNvSpPr/>
          <p:nvPr/>
        </p:nvSpPr>
        <p:spPr>
          <a:xfrm>
            <a:off x="372529" y="966818"/>
            <a:ext cx="8634311" cy="5232202"/>
          </a:xfrm>
          <a:prstGeom prst="rect">
            <a:avLst/>
          </a:prstGeom>
        </p:spPr>
        <p:txBody>
          <a:bodyPr wrap="square">
            <a:spAutoFit/>
          </a:bodyPr>
          <a:lstStyle/>
          <a:p>
            <a:r>
              <a:rPr lang="en-US" sz="1600" dirty="0">
                <a:solidFill>
                  <a:srgbClr val="006600"/>
                </a:solidFill>
                <a:latin typeface="Consolas" panose="020B0609020204030204" pitchFamily="49" charset="0"/>
              </a:rPr>
              <a:t>/*</a:t>
            </a:r>
          </a:p>
          <a:p>
            <a:r>
              <a:rPr lang="en-US" sz="1600" dirty="0">
                <a:solidFill>
                  <a:srgbClr val="006600"/>
                </a:solidFill>
                <a:latin typeface="Consolas" panose="020B0609020204030204" pitchFamily="49" charset="0"/>
              </a:rPr>
              <a:t> * pre-condition: The </a:t>
            </a:r>
            <a:r>
              <a:rPr lang="en-US" sz="1600" dirty="0" err="1">
                <a:solidFill>
                  <a:srgbClr val="006600"/>
                </a:solidFill>
                <a:latin typeface="Consolas" panose="020B0609020204030204" pitchFamily="49" charset="0"/>
              </a:rPr>
              <a:t>arraylist</a:t>
            </a:r>
            <a:r>
              <a:rPr lang="en-US" sz="1600" dirty="0">
                <a:solidFill>
                  <a:srgbClr val="006600"/>
                </a:solidFill>
                <a:latin typeface="Consolas" panose="020B0609020204030204" pitchFamily="49" charset="0"/>
              </a:rPr>
              <a:t> of threads has been initialized and threads</a:t>
            </a:r>
          </a:p>
          <a:p>
            <a:r>
              <a:rPr lang="en-US" sz="1600" dirty="0">
                <a:solidFill>
                  <a:srgbClr val="006600"/>
                </a:solidFill>
                <a:latin typeface="Consolas" panose="020B0609020204030204" pitchFamily="49" charset="0"/>
              </a:rPr>
              <a:t> * have been stored properly</a:t>
            </a:r>
          </a:p>
          <a:p>
            <a:r>
              <a:rPr lang="en-US" sz="1600" dirty="0">
                <a:solidFill>
                  <a:srgbClr val="006600"/>
                </a:solidFill>
                <a:latin typeface="Consolas" panose="020B0609020204030204" pitchFamily="49" charset="0"/>
              </a:rPr>
              <a:t> * </a:t>
            </a:r>
          </a:p>
          <a:p>
            <a:r>
              <a:rPr lang="en-US" sz="1600" dirty="0">
                <a:solidFill>
                  <a:srgbClr val="006600"/>
                </a:solidFill>
                <a:latin typeface="Consolas" panose="020B0609020204030204" pitchFamily="49" charset="0"/>
              </a:rPr>
              <a:t> * post-condition: Returns the thread with name </a:t>
            </a:r>
            <a:r>
              <a:rPr lang="en-US" sz="1600" dirty="0" err="1">
                <a:solidFill>
                  <a:srgbClr val="006600"/>
                </a:solidFill>
                <a:latin typeface="Consolas" panose="020B0609020204030204" pitchFamily="49" charset="0"/>
              </a:rPr>
              <a:t>threadName</a:t>
            </a:r>
            <a:r>
              <a:rPr lang="en-US" sz="1600" dirty="0">
                <a:solidFill>
                  <a:srgbClr val="006600"/>
                </a:solidFill>
                <a:latin typeface="Consolas" panose="020B0609020204030204" pitchFamily="49" charset="0"/>
              </a:rPr>
              <a:t> and null if</a:t>
            </a:r>
          </a:p>
          <a:p>
            <a:r>
              <a:rPr lang="en-US" sz="1600" dirty="0">
                <a:solidFill>
                  <a:srgbClr val="006600"/>
                </a:solidFill>
                <a:latin typeface="Consolas" panose="020B0609020204030204" pitchFamily="49" charset="0"/>
              </a:rPr>
              <a:t> * there is no such table</a:t>
            </a:r>
          </a:p>
          <a:p>
            <a:r>
              <a:rPr lang="en-US" sz="1600" dirty="0">
                <a:solidFill>
                  <a:srgbClr val="006600"/>
                </a:solidFill>
                <a:latin typeface="Consolas" panose="020B0609020204030204" pitchFamily="49" charset="0"/>
              </a:rPr>
              <a:t> * </a:t>
            </a:r>
          </a:p>
          <a:p>
            <a:r>
              <a:rPr lang="en-US" sz="1600" dirty="0">
                <a:solidFill>
                  <a:srgbClr val="006600"/>
                </a:solidFill>
                <a:latin typeface="Consolas" panose="020B0609020204030204" pitchFamily="49" charset="0"/>
              </a:rPr>
              <a:t> * description: iterates through the list of threads and return the most</a:t>
            </a:r>
          </a:p>
          <a:p>
            <a:r>
              <a:rPr lang="en-US" sz="1600" dirty="0">
                <a:solidFill>
                  <a:srgbClr val="006600"/>
                </a:solidFill>
                <a:latin typeface="Consolas" panose="020B0609020204030204" pitchFamily="49" charset="0"/>
              </a:rPr>
              <a:t> * appropriate thread based on </a:t>
            </a:r>
            <a:r>
              <a:rPr lang="en-US" sz="1600" dirty="0" err="1">
                <a:solidFill>
                  <a:srgbClr val="006600"/>
                </a:solidFill>
                <a:latin typeface="Consolas" panose="020B0609020204030204" pitchFamily="49" charset="0"/>
              </a:rPr>
              <a:t>threadName</a:t>
            </a:r>
            <a:r>
              <a:rPr lang="en-US" sz="1600" dirty="0">
                <a:solidFill>
                  <a:srgbClr val="006600"/>
                </a:solidFill>
                <a:latin typeface="Consolas" panose="020B0609020204030204" pitchFamily="49" charset="0"/>
              </a:rPr>
              <a:t>. Returns null if no such thread</a:t>
            </a:r>
          </a:p>
          <a:p>
            <a:r>
              <a:rPr lang="en-US" sz="1600" dirty="0">
                <a:solidFill>
                  <a:srgbClr val="006600"/>
                </a:solidFill>
                <a:latin typeface="Consolas" panose="020B0609020204030204" pitchFamily="49" charset="0"/>
              </a:rPr>
              <a:t> * is found</a:t>
            </a:r>
          </a:p>
          <a:p>
            <a:r>
              <a:rPr lang="en-US" sz="1600" dirty="0">
                <a:solidFill>
                  <a:srgbClr val="006600"/>
                </a:solidFill>
                <a:latin typeface="Consolas" panose="020B0609020204030204" pitchFamily="49" charset="0"/>
              </a:rPr>
              <a:t> */</a:t>
            </a:r>
          </a:p>
          <a:p>
            <a:endParaRPr lang="en-US" sz="1200" b="1" dirty="0">
              <a:solidFill>
                <a:srgbClr val="7F0055"/>
              </a:solidFill>
              <a:latin typeface="Consolas" panose="020B0609020204030204" pitchFamily="49" charset="0"/>
            </a:endParaRPr>
          </a:p>
          <a:p>
            <a:r>
              <a:rPr lang="en-US" sz="2000" b="1" dirty="0">
                <a:solidFill>
                  <a:srgbClr val="7F0055"/>
                </a:solidFill>
                <a:latin typeface="Consolas" panose="020B0609020204030204" pitchFamily="49" charset="0"/>
              </a:rPr>
              <a:t>private</a:t>
            </a:r>
            <a:r>
              <a:rPr lang="en-US" sz="2000" b="1" dirty="0">
                <a:solidFill>
                  <a:srgbClr val="000000"/>
                </a:solidFill>
                <a:latin typeface="Consolas" panose="020B0609020204030204" pitchFamily="49" charset="0"/>
              </a:rPr>
              <a:t> Thread </a:t>
            </a:r>
            <a:r>
              <a:rPr lang="en-US" sz="2000" b="1" dirty="0" err="1">
                <a:solidFill>
                  <a:srgbClr val="000000"/>
                </a:solidFill>
                <a:latin typeface="Consolas" panose="020B0609020204030204" pitchFamily="49" charset="0"/>
              </a:rPr>
              <a:t>findThread</a:t>
            </a:r>
            <a:r>
              <a:rPr lang="en-US" sz="2000" b="1" dirty="0">
                <a:solidFill>
                  <a:srgbClr val="000000"/>
                </a:solidFill>
                <a:latin typeface="Consolas" panose="020B0609020204030204" pitchFamily="49" charset="0"/>
              </a:rPr>
              <a:t>(String </a:t>
            </a:r>
            <a:r>
              <a:rPr lang="en-US" sz="2000" b="1" dirty="0" err="1">
                <a:solidFill>
                  <a:srgbClr val="6A3E3E"/>
                </a:solidFill>
                <a:latin typeface="Consolas" panose="020B0609020204030204" pitchFamily="49" charset="0"/>
              </a:rPr>
              <a:t>threadName</a:t>
            </a:r>
            <a:r>
              <a:rPr lang="en-US" sz="2000" b="1" dirty="0">
                <a:solidFill>
                  <a:srgbClr val="000000"/>
                </a:solidFill>
                <a:latin typeface="Consolas" panose="020B0609020204030204" pitchFamily="49" charset="0"/>
              </a:rPr>
              <a:t>) {</a:t>
            </a:r>
          </a:p>
          <a:p>
            <a:endParaRPr lang="en-US" sz="2000" b="1" dirty="0">
              <a:solidFill>
                <a:srgbClr val="000000"/>
              </a:solidFill>
              <a:latin typeface="Consolas" panose="020B0609020204030204" pitchFamily="49" charset="0"/>
            </a:endParaRPr>
          </a:p>
          <a:p>
            <a:endParaRPr lang="en-US" sz="2000" b="1" dirty="0">
              <a:solidFill>
                <a:srgbClr val="000000"/>
              </a:solidFill>
              <a:latin typeface="Consolas" panose="020B0609020204030204" pitchFamily="49" charset="0"/>
            </a:endParaRPr>
          </a:p>
          <a:p>
            <a:endParaRPr lang="en-US" sz="2000" b="1" dirty="0">
              <a:solidFill>
                <a:srgbClr val="000000"/>
              </a:solidFill>
              <a:latin typeface="Consolas" panose="020B0609020204030204" pitchFamily="49" charset="0"/>
            </a:endParaRPr>
          </a:p>
          <a:p>
            <a:endParaRPr lang="en-US" sz="2000" b="1" dirty="0">
              <a:solidFill>
                <a:srgbClr val="000000"/>
              </a:solidFill>
              <a:latin typeface="Consolas" panose="020B0609020204030204" pitchFamily="49" charset="0"/>
            </a:endParaRPr>
          </a:p>
          <a:p>
            <a:endParaRPr lang="en-US" sz="2000" b="1"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a:t>
            </a:r>
            <a:endParaRPr lang="en-US" sz="2000" dirty="0"/>
          </a:p>
        </p:txBody>
      </p:sp>
      <p:sp>
        <p:nvSpPr>
          <p:cNvPr id="5" name="CustomShape 2"/>
          <p:cNvSpPr/>
          <p:nvPr/>
        </p:nvSpPr>
        <p:spPr>
          <a:xfrm>
            <a:off x="796705" y="6310255"/>
            <a:ext cx="7894622" cy="58161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3200" strike="noStrike" spc="-1" dirty="0">
                <a:solidFill>
                  <a:schemeClr val="bg1"/>
                </a:solidFill>
                <a:uFill>
                  <a:solidFill>
                    <a:srgbClr val="FFFFFF"/>
                  </a:solidFill>
                </a:uFill>
                <a:latin typeface="+mj-lt"/>
              </a:rPr>
              <a:t>Helper Method: </a:t>
            </a:r>
            <a:r>
              <a:rPr lang="en-US" sz="3200" strike="noStrike" spc="-1" dirty="0" err="1">
                <a:solidFill>
                  <a:schemeClr val="bg1"/>
                </a:solidFill>
                <a:uFill>
                  <a:solidFill>
                    <a:srgbClr val="FFFFFF"/>
                  </a:solidFill>
                </a:uFill>
                <a:latin typeface="+mj-lt"/>
              </a:rPr>
              <a:t>findThread</a:t>
            </a:r>
            <a:endParaRPr sz="1400" dirty="0">
              <a:solidFill>
                <a:schemeClr val="bg1"/>
              </a:solidFill>
              <a:latin typeface="+mj-lt"/>
            </a:endParaRPr>
          </a:p>
        </p:txBody>
      </p:sp>
      <p:sp>
        <p:nvSpPr>
          <p:cNvPr id="4" name="TextBox 3"/>
          <p:cNvSpPr txBox="1"/>
          <p:nvPr/>
        </p:nvSpPr>
        <p:spPr>
          <a:xfrm>
            <a:off x="1132840" y="4293968"/>
            <a:ext cx="6708618" cy="1323439"/>
          </a:xfrm>
          <a:prstGeom prst="rect">
            <a:avLst/>
          </a:prstGeom>
          <a:solidFill>
            <a:srgbClr val="006600"/>
          </a:solidFill>
        </p:spPr>
        <p:txBody>
          <a:bodyPr wrap="square" rtlCol="0">
            <a:spAutoFit/>
          </a:bodyPr>
          <a:lstStyle/>
          <a:p>
            <a:pPr marL="285750" indent="-285750">
              <a:buFontTx/>
              <a:buChar char="-"/>
            </a:pPr>
            <a:r>
              <a:rPr lang="en-US" sz="2000" dirty="0">
                <a:solidFill>
                  <a:schemeClr val="bg1"/>
                </a:solidFill>
              </a:rPr>
              <a:t>Loop through the list of threads</a:t>
            </a:r>
          </a:p>
          <a:p>
            <a:pPr marL="285750" indent="-285750">
              <a:buFontTx/>
              <a:buChar char="-"/>
            </a:pPr>
            <a:r>
              <a:rPr lang="en-US" sz="2000" dirty="0">
                <a:solidFill>
                  <a:schemeClr val="bg1"/>
                </a:solidFill>
              </a:rPr>
              <a:t>If the current thread’s name matches </a:t>
            </a:r>
            <a:r>
              <a:rPr lang="en-US" sz="2000" dirty="0" err="1">
                <a:solidFill>
                  <a:schemeClr val="bg1"/>
                </a:solidFill>
                <a:latin typeface="Consolas" panose="020B0609020204030204" pitchFamily="49" charset="0"/>
                <a:cs typeface="Consolas" panose="020B0609020204030204" pitchFamily="49" charset="0"/>
              </a:rPr>
              <a:t>threadName</a:t>
            </a:r>
            <a:r>
              <a:rPr lang="en-US" sz="2000" dirty="0">
                <a:solidFill>
                  <a:schemeClr val="bg1"/>
                </a:solidFill>
                <a:cs typeface="Consolas" panose="020B0609020204030204" pitchFamily="49" charset="0"/>
              </a:rPr>
              <a:t>, </a:t>
            </a:r>
            <a:r>
              <a:rPr lang="en-US" sz="2000" dirty="0">
                <a:solidFill>
                  <a:schemeClr val="bg1"/>
                </a:solidFill>
              </a:rPr>
              <a:t>return that Thread and stop the loop.</a:t>
            </a:r>
          </a:p>
          <a:p>
            <a:pPr marL="285750" indent="-285750">
              <a:buFontTx/>
              <a:buChar char="-"/>
            </a:pPr>
            <a:r>
              <a:rPr lang="en-US" sz="2000" dirty="0">
                <a:solidFill>
                  <a:schemeClr val="bg1"/>
                </a:solidFill>
              </a:rPr>
              <a:t>After finish iterating and no thread is found: return null</a:t>
            </a:r>
            <a:endParaRPr lang="en-US" sz="20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663793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22961" y="989467"/>
            <a:ext cx="7463790" cy="4401205"/>
          </a:xfrm>
          <a:prstGeom prst="rect">
            <a:avLst/>
          </a:prstGeom>
        </p:spPr>
        <p:txBody>
          <a:bodyPr wrap="square">
            <a:spAutoFit/>
          </a:bodyPr>
          <a:lstStyle/>
          <a:p>
            <a:r>
              <a:rPr lang="en-US" sz="2000" b="1" dirty="0">
                <a:solidFill>
                  <a:srgbClr val="7F0055"/>
                </a:solidFill>
                <a:latin typeface="Consolas" panose="020B0609020204030204" pitchFamily="49" charset="0"/>
                <a:cs typeface="Consolas" panose="020B0609020204030204" pitchFamily="49" charset="0"/>
              </a:rPr>
              <a:t>private</a:t>
            </a:r>
            <a:r>
              <a:rPr lang="en-US" sz="2000" b="1" dirty="0">
                <a:solidFill>
                  <a:srgbClr val="000000"/>
                </a:solidFill>
                <a:latin typeface="Consolas" panose="020B0609020204030204" pitchFamily="49" charset="0"/>
                <a:cs typeface="Consolas" panose="020B0609020204030204" pitchFamily="49" charset="0"/>
              </a:rPr>
              <a:t> </a:t>
            </a:r>
            <a:r>
              <a:rPr lang="en-US" sz="2000" b="1" dirty="0">
                <a:solidFill>
                  <a:srgbClr val="7F0055"/>
                </a:solidFill>
                <a:latin typeface="Consolas" panose="020B0609020204030204" pitchFamily="49" charset="0"/>
                <a:cs typeface="Consolas" panose="020B0609020204030204" pitchFamily="49" charset="0"/>
              </a:rPr>
              <a:t>void</a:t>
            </a:r>
            <a:r>
              <a:rPr lang="en-US" sz="2000" b="1" dirty="0">
                <a:solidFill>
                  <a:srgbClr val="000000"/>
                </a:solidFill>
                <a:latin typeface="Consolas" panose="020B0609020204030204" pitchFamily="49" charset="0"/>
                <a:cs typeface="Consolas" panose="020B0609020204030204" pitchFamily="49" charset="0"/>
              </a:rPr>
              <a:t> </a:t>
            </a:r>
            <a:r>
              <a:rPr lang="en-US" sz="2000" b="1" dirty="0" err="1">
                <a:solidFill>
                  <a:srgbClr val="000000"/>
                </a:solidFill>
                <a:latin typeface="Consolas" panose="020B0609020204030204" pitchFamily="49" charset="0"/>
                <a:cs typeface="Consolas" panose="020B0609020204030204" pitchFamily="49" charset="0"/>
              </a:rPr>
              <a:t>countPost</a:t>
            </a:r>
            <a:r>
              <a:rPr lang="en-US" sz="2000" b="1" dirty="0">
                <a:solidFill>
                  <a:srgbClr val="000000"/>
                </a:solidFill>
                <a:latin typeface="Consolas" panose="020B0609020204030204" pitchFamily="49" charset="0"/>
                <a:cs typeface="Consolas" panose="020B0609020204030204" pitchFamily="49" charset="0"/>
              </a:rPr>
              <a:t>(Scanner </a:t>
            </a:r>
            <a:r>
              <a:rPr lang="en-US" sz="2000" b="1" dirty="0" err="1">
                <a:solidFill>
                  <a:srgbClr val="6A3E3E"/>
                </a:solidFill>
                <a:latin typeface="Consolas" panose="020B0609020204030204" pitchFamily="49" charset="0"/>
                <a:cs typeface="Consolas" panose="020B0609020204030204" pitchFamily="49" charset="0"/>
              </a:rPr>
              <a:t>sc</a:t>
            </a:r>
            <a:r>
              <a:rPr lang="en-US" sz="2000" b="1" dirty="0">
                <a:solidFill>
                  <a:srgbClr val="000000"/>
                </a:solidFill>
                <a:latin typeface="Consolas" panose="020B0609020204030204" pitchFamily="49" charset="0"/>
                <a:cs typeface="Consolas" panose="020B0609020204030204" pitchFamily="49" charset="0"/>
              </a:rPr>
              <a:t>) {</a:t>
            </a:r>
          </a:p>
          <a:p>
            <a:pPr marL="515938"/>
            <a:r>
              <a:rPr lang="en-SG" sz="2000" b="1" dirty="0" err="1">
                <a:solidFill>
                  <a:srgbClr val="7F0055"/>
                </a:solidFill>
                <a:latin typeface="Consolas" panose="020B0609020204030204" pitchFamily="49" charset="0"/>
                <a:cs typeface="Consolas" panose="020B0609020204030204" pitchFamily="49" charset="0"/>
              </a:rPr>
              <a:t>int</a:t>
            </a:r>
            <a:r>
              <a:rPr lang="en-SG" sz="2000" b="1" dirty="0">
                <a:solidFill>
                  <a:srgbClr val="000000"/>
                </a:solidFill>
                <a:latin typeface="Consolas" panose="020B0609020204030204" pitchFamily="49" charset="0"/>
                <a:cs typeface="Consolas" panose="020B0609020204030204" pitchFamily="49" charset="0"/>
              </a:rPr>
              <a:t> </a:t>
            </a:r>
            <a:r>
              <a:rPr lang="en-SG" sz="2000" b="1" dirty="0" err="1">
                <a:solidFill>
                  <a:srgbClr val="000000"/>
                </a:solidFill>
                <a:latin typeface="Consolas" panose="020B0609020204030204" pitchFamily="49" charset="0"/>
                <a:cs typeface="Consolas" panose="020B0609020204030204" pitchFamily="49" charset="0"/>
              </a:rPr>
              <a:t>noOfThread</a:t>
            </a:r>
            <a:r>
              <a:rPr lang="en-SG" sz="2000" b="1" dirty="0">
                <a:solidFill>
                  <a:srgbClr val="000000"/>
                </a:solidFill>
                <a:latin typeface="Consolas" panose="020B0609020204030204" pitchFamily="49" charset="0"/>
                <a:cs typeface="Consolas" panose="020B0609020204030204" pitchFamily="49" charset="0"/>
              </a:rPr>
              <a:t> = </a:t>
            </a:r>
            <a:r>
              <a:rPr lang="en-SG" sz="2000" b="1" dirty="0" err="1">
                <a:solidFill>
                  <a:srgbClr val="000000"/>
                </a:solidFill>
                <a:latin typeface="Consolas" panose="020B0609020204030204" pitchFamily="49" charset="0"/>
                <a:cs typeface="Consolas" panose="020B0609020204030204" pitchFamily="49" charset="0"/>
              </a:rPr>
              <a:t>sc.nextInt</a:t>
            </a:r>
            <a:r>
              <a:rPr lang="en-SG" sz="2000" b="1" dirty="0">
                <a:solidFill>
                  <a:srgbClr val="000000"/>
                </a:solidFill>
                <a:latin typeface="Consolas" panose="020B0609020204030204" pitchFamily="49" charset="0"/>
                <a:cs typeface="Consolas" panose="020B0609020204030204" pitchFamily="49" charset="0"/>
              </a:rPr>
              <a:t>();</a:t>
            </a:r>
          </a:p>
          <a:p>
            <a:pPr marL="515938"/>
            <a:r>
              <a:rPr lang="en-SG" sz="2000" b="1" dirty="0" err="1">
                <a:solidFill>
                  <a:srgbClr val="7F0055"/>
                </a:solidFill>
                <a:latin typeface="Consolas" panose="020B0609020204030204" pitchFamily="49" charset="0"/>
                <a:cs typeface="Consolas" panose="020B0609020204030204" pitchFamily="49" charset="0"/>
              </a:rPr>
              <a:t>int</a:t>
            </a:r>
            <a:r>
              <a:rPr lang="en-SG" sz="2000" b="1" dirty="0">
                <a:solidFill>
                  <a:srgbClr val="000000"/>
                </a:solidFill>
                <a:latin typeface="Consolas" panose="020B0609020204030204" pitchFamily="49" charset="0"/>
                <a:cs typeface="Consolas" panose="020B0609020204030204" pitchFamily="49" charset="0"/>
              </a:rPr>
              <a:t> count = 0;</a:t>
            </a:r>
          </a:p>
          <a:p>
            <a:pPr marL="515938"/>
            <a:r>
              <a:rPr lang="nn-NO" sz="2000" b="1" dirty="0">
                <a:solidFill>
                  <a:srgbClr val="7F0055"/>
                </a:solidFill>
                <a:latin typeface="Consolas" panose="020B0609020204030204" pitchFamily="49" charset="0"/>
                <a:cs typeface="Consolas" panose="020B0609020204030204" pitchFamily="49" charset="0"/>
              </a:rPr>
              <a:t>for</a:t>
            </a:r>
            <a:r>
              <a:rPr lang="nn-NO" sz="2000" b="1" dirty="0">
                <a:solidFill>
                  <a:srgbClr val="000000"/>
                </a:solidFill>
                <a:latin typeface="Consolas" panose="020B0609020204030204" pitchFamily="49" charset="0"/>
                <a:cs typeface="Consolas" panose="020B0609020204030204" pitchFamily="49" charset="0"/>
              </a:rPr>
              <a:t> (</a:t>
            </a:r>
            <a:r>
              <a:rPr lang="nn-NO" sz="2000" b="1" dirty="0">
                <a:solidFill>
                  <a:srgbClr val="7F0055"/>
                </a:solidFill>
                <a:latin typeface="Consolas" panose="020B0609020204030204" pitchFamily="49" charset="0"/>
                <a:cs typeface="Consolas" panose="020B0609020204030204" pitchFamily="49" charset="0"/>
              </a:rPr>
              <a:t>int</a:t>
            </a:r>
            <a:r>
              <a:rPr lang="nn-NO" sz="2000" b="1" dirty="0">
                <a:solidFill>
                  <a:srgbClr val="000000"/>
                </a:solidFill>
                <a:latin typeface="Consolas" panose="020B0609020204030204" pitchFamily="49" charset="0"/>
                <a:cs typeface="Consolas" panose="020B0609020204030204" pitchFamily="49" charset="0"/>
              </a:rPr>
              <a:t> i = 0; i &lt; noOfThread; i++) {</a:t>
            </a:r>
          </a:p>
          <a:p>
            <a:pPr marL="515938"/>
            <a:r>
              <a:rPr lang="nn-NO" sz="2000" b="1" dirty="0">
                <a:solidFill>
                  <a:srgbClr val="000000"/>
                </a:solidFill>
                <a:latin typeface="Consolas" panose="020B0609020204030204" pitchFamily="49" charset="0"/>
                <a:cs typeface="Consolas" panose="020B0609020204030204" pitchFamily="49" charset="0"/>
              </a:rPr>
              <a:t>	</a:t>
            </a:r>
            <a:r>
              <a:rPr lang="en-SG" sz="2000" dirty="0">
                <a:solidFill>
                  <a:srgbClr val="000000"/>
                </a:solidFill>
                <a:latin typeface="Consolas" panose="020B0609020204030204" pitchFamily="49" charset="0"/>
                <a:cs typeface="Consolas" panose="020B0609020204030204" pitchFamily="49" charset="0"/>
              </a:rPr>
              <a:t>String </a:t>
            </a:r>
            <a:r>
              <a:rPr lang="en-SG" sz="2000" dirty="0" err="1">
                <a:solidFill>
                  <a:srgbClr val="000000"/>
                </a:solidFill>
                <a:latin typeface="Consolas" panose="020B0609020204030204" pitchFamily="49" charset="0"/>
                <a:cs typeface="Consolas" panose="020B0609020204030204" pitchFamily="49" charset="0"/>
              </a:rPr>
              <a:t>threadName</a:t>
            </a:r>
            <a:r>
              <a:rPr lang="en-SG" sz="2000" dirty="0">
                <a:solidFill>
                  <a:srgbClr val="000000"/>
                </a:solidFill>
                <a:latin typeface="Consolas" panose="020B0609020204030204" pitchFamily="49" charset="0"/>
                <a:cs typeface="Consolas" panose="020B0609020204030204" pitchFamily="49" charset="0"/>
              </a:rPr>
              <a:t> = </a:t>
            </a:r>
            <a:r>
              <a:rPr lang="en-SG" sz="2000" dirty="0" err="1">
                <a:solidFill>
                  <a:srgbClr val="000000"/>
                </a:solidFill>
                <a:latin typeface="Consolas" panose="020B0609020204030204" pitchFamily="49" charset="0"/>
                <a:cs typeface="Consolas" panose="020B0609020204030204" pitchFamily="49" charset="0"/>
              </a:rPr>
              <a:t>sc.next</a:t>
            </a:r>
            <a:r>
              <a:rPr lang="en-SG" sz="2000" dirty="0">
                <a:solidFill>
                  <a:srgbClr val="000000"/>
                </a:solidFill>
                <a:latin typeface="Consolas" panose="020B0609020204030204" pitchFamily="49" charset="0"/>
                <a:cs typeface="Consolas" panose="020B0609020204030204" pitchFamily="49" charset="0"/>
              </a:rPr>
              <a:t>();</a:t>
            </a:r>
          </a:p>
          <a:p>
            <a:pPr marL="515938"/>
            <a:r>
              <a:rPr lang="en-SG" sz="2000" dirty="0">
                <a:solidFill>
                  <a:srgbClr val="000000"/>
                </a:solidFill>
                <a:latin typeface="Consolas" panose="020B0609020204030204" pitchFamily="49" charset="0"/>
                <a:cs typeface="Consolas" panose="020B0609020204030204" pitchFamily="49" charset="0"/>
              </a:rPr>
              <a:t>	</a:t>
            </a:r>
          </a:p>
          <a:p>
            <a:pPr marL="515938"/>
            <a:r>
              <a:rPr lang="en-US" sz="2000" dirty="0">
                <a:solidFill>
                  <a:srgbClr val="3F7F5F"/>
                </a:solidFill>
                <a:latin typeface="Consolas" panose="020B0609020204030204" pitchFamily="49" charset="0"/>
                <a:cs typeface="Consolas" panose="020B0609020204030204" pitchFamily="49" charset="0"/>
              </a:rPr>
              <a:t>	// Get the thread based on the </a:t>
            </a:r>
            <a:r>
              <a:rPr lang="en-US" sz="2000" dirty="0" err="1">
                <a:solidFill>
                  <a:srgbClr val="3F7F5F"/>
                </a:solidFill>
                <a:latin typeface="Consolas" panose="020B0609020204030204" pitchFamily="49" charset="0"/>
                <a:cs typeface="Consolas" panose="020B0609020204030204" pitchFamily="49" charset="0"/>
              </a:rPr>
              <a:t>threadName</a:t>
            </a:r>
            <a:endParaRPr lang="en-SG" sz="2000" dirty="0">
              <a:solidFill>
                <a:srgbClr val="000000"/>
              </a:solidFill>
              <a:latin typeface="Consolas" panose="020B0609020204030204" pitchFamily="49" charset="0"/>
              <a:cs typeface="Consolas" panose="020B0609020204030204" pitchFamily="49" charset="0"/>
            </a:endParaRPr>
          </a:p>
          <a:p>
            <a:pPr marL="515938"/>
            <a:r>
              <a:rPr lang="en-SG" sz="2000" dirty="0">
                <a:solidFill>
                  <a:srgbClr val="000000"/>
                </a:solidFill>
                <a:latin typeface="Consolas" panose="020B0609020204030204" pitchFamily="49" charset="0"/>
                <a:cs typeface="Consolas" panose="020B0609020204030204" pitchFamily="49" charset="0"/>
              </a:rPr>
              <a:t>	Thread </a:t>
            </a:r>
            <a:r>
              <a:rPr lang="en-SG" sz="2000" dirty="0" err="1">
                <a:solidFill>
                  <a:srgbClr val="000000"/>
                </a:solidFill>
                <a:latin typeface="Consolas" panose="020B0609020204030204" pitchFamily="49" charset="0"/>
                <a:cs typeface="Consolas" panose="020B0609020204030204" pitchFamily="49" charset="0"/>
              </a:rPr>
              <a:t>thread</a:t>
            </a:r>
            <a:r>
              <a:rPr lang="en-SG" sz="2000" dirty="0">
                <a:solidFill>
                  <a:srgbClr val="000000"/>
                </a:solidFill>
                <a:latin typeface="Consolas" panose="020B0609020204030204" pitchFamily="49" charset="0"/>
                <a:cs typeface="Consolas" panose="020B0609020204030204" pitchFamily="49" charset="0"/>
              </a:rPr>
              <a:t> = </a:t>
            </a:r>
            <a:r>
              <a:rPr lang="en-SG" sz="2000" dirty="0" err="1">
                <a:solidFill>
                  <a:srgbClr val="000000"/>
                </a:solidFill>
                <a:latin typeface="Consolas" panose="020B0609020204030204" pitchFamily="49" charset="0"/>
                <a:cs typeface="Consolas" panose="020B0609020204030204" pitchFamily="49" charset="0"/>
              </a:rPr>
              <a:t>findThread</a:t>
            </a:r>
            <a:r>
              <a:rPr lang="en-SG" sz="2000" dirty="0">
                <a:solidFill>
                  <a:srgbClr val="000000"/>
                </a:solidFill>
                <a:latin typeface="Consolas" panose="020B0609020204030204" pitchFamily="49" charset="0"/>
                <a:cs typeface="Consolas" panose="020B0609020204030204" pitchFamily="49" charset="0"/>
              </a:rPr>
              <a:t>(</a:t>
            </a:r>
            <a:r>
              <a:rPr lang="en-SG" sz="2000" dirty="0" err="1">
                <a:solidFill>
                  <a:srgbClr val="000000"/>
                </a:solidFill>
                <a:latin typeface="Consolas" panose="020B0609020204030204" pitchFamily="49" charset="0"/>
                <a:cs typeface="Consolas" panose="020B0609020204030204" pitchFamily="49" charset="0"/>
              </a:rPr>
              <a:t>threadName</a:t>
            </a:r>
            <a:r>
              <a:rPr lang="en-SG" sz="2000" dirty="0">
                <a:solidFill>
                  <a:srgbClr val="000000"/>
                </a:solidFill>
                <a:latin typeface="Consolas" panose="020B0609020204030204" pitchFamily="49" charset="0"/>
                <a:cs typeface="Consolas" panose="020B0609020204030204" pitchFamily="49" charset="0"/>
              </a:rPr>
              <a:t>);</a:t>
            </a:r>
          </a:p>
          <a:p>
            <a:pPr marL="515938"/>
            <a:r>
              <a:rPr lang="en-US" sz="2000" dirty="0">
                <a:solidFill>
                  <a:srgbClr val="3F7F5F"/>
                </a:solidFill>
                <a:latin typeface="Consolas" panose="020B0609020204030204" pitchFamily="49" charset="0"/>
                <a:cs typeface="Consolas" panose="020B0609020204030204" pitchFamily="49" charset="0"/>
              </a:rPr>
              <a:t>	</a:t>
            </a:r>
          </a:p>
          <a:p>
            <a:pPr marL="515938"/>
            <a:r>
              <a:rPr lang="en-US" sz="2000" dirty="0">
                <a:solidFill>
                  <a:srgbClr val="3F7F5F"/>
                </a:solidFill>
                <a:latin typeface="Consolas" panose="020B0609020204030204" pitchFamily="49" charset="0"/>
                <a:cs typeface="Consolas" panose="020B0609020204030204" pitchFamily="49" charset="0"/>
              </a:rPr>
              <a:t>	// Get the number of post in the thread</a:t>
            </a:r>
            <a:endParaRPr lang="en-SG" sz="2000" dirty="0">
              <a:solidFill>
                <a:srgbClr val="000000"/>
              </a:solidFill>
              <a:latin typeface="Consolas" panose="020B0609020204030204" pitchFamily="49" charset="0"/>
              <a:cs typeface="Consolas" panose="020B0609020204030204" pitchFamily="49" charset="0"/>
            </a:endParaRPr>
          </a:p>
          <a:p>
            <a:pPr marL="515938"/>
            <a:r>
              <a:rPr lang="en-SG" sz="2000" dirty="0">
                <a:solidFill>
                  <a:srgbClr val="000000"/>
                </a:solidFill>
                <a:latin typeface="Consolas" panose="020B0609020204030204" pitchFamily="49" charset="0"/>
                <a:cs typeface="Consolas" panose="020B0609020204030204" pitchFamily="49" charset="0"/>
              </a:rPr>
              <a:t>	count += </a:t>
            </a:r>
            <a:r>
              <a:rPr lang="en-SG" sz="2000" dirty="0" err="1">
                <a:solidFill>
                  <a:srgbClr val="000000"/>
                </a:solidFill>
                <a:latin typeface="Consolas" panose="020B0609020204030204" pitchFamily="49" charset="0"/>
                <a:cs typeface="Consolas" panose="020B0609020204030204" pitchFamily="49" charset="0"/>
              </a:rPr>
              <a:t>thread.getNoOfPost</a:t>
            </a:r>
            <a:r>
              <a:rPr lang="en-SG" sz="2000" dirty="0">
                <a:solidFill>
                  <a:srgbClr val="000000"/>
                </a:solidFill>
                <a:latin typeface="Consolas" panose="020B0609020204030204" pitchFamily="49" charset="0"/>
                <a:cs typeface="Consolas" panose="020B0609020204030204" pitchFamily="49" charset="0"/>
              </a:rPr>
              <a:t>();</a:t>
            </a:r>
          </a:p>
          <a:p>
            <a:pPr marL="515938"/>
            <a:r>
              <a:rPr lang="en-SG" sz="2000" dirty="0">
                <a:solidFill>
                  <a:srgbClr val="000000"/>
                </a:solidFill>
                <a:latin typeface="Consolas" panose="020B0609020204030204" pitchFamily="49" charset="0"/>
                <a:cs typeface="Consolas" panose="020B0609020204030204" pitchFamily="49" charset="0"/>
              </a:rPr>
              <a:t>}</a:t>
            </a:r>
          </a:p>
          <a:p>
            <a:pPr marL="515938"/>
            <a:r>
              <a:rPr lang="en-SG" sz="2000" dirty="0" err="1">
                <a:solidFill>
                  <a:srgbClr val="000000"/>
                </a:solidFill>
                <a:latin typeface="Consolas" panose="020B0609020204030204" pitchFamily="49" charset="0"/>
                <a:cs typeface="Consolas" panose="020B0609020204030204" pitchFamily="49" charset="0"/>
              </a:rPr>
              <a:t>System.</a:t>
            </a:r>
            <a:r>
              <a:rPr lang="en-SG" sz="2000" i="1" dirty="0" err="1">
                <a:solidFill>
                  <a:srgbClr val="0000C0"/>
                </a:solidFill>
                <a:latin typeface="Consolas" panose="020B0609020204030204" pitchFamily="49" charset="0"/>
                <a:cs typeface="Consolas" panose="020B0609020204030204" pitchFamily="49" charset="0"/>
              </a:rPr>
              <a:t>out</a:t>
            </a:r>
            <a:r>
              <a:rPr lang="en-SG" sz="2000" i="1" dirty="0" err="1">
                <a:solidFill>
                  <a:srgbClr val="000000"/>
                </a:solidFill>
                <a:latin typeface="Consolas" panose="020B0609020204030204" pitchFamily="49" charset="0"/>
                <a:cs typeface="Consolas" panose="020B0609020204030204" pitchFamily="49" charset="0"/>
              </a:rPr>
              <a:t>.println</a:t>
            </a:r>
            <a:r>
              <a:rPr lang="en-SG" sz="2000" i="1" dirty="0">
                <a:solidFill>
                  <a:srgbClr val="000000"/>
                </a:solidFill>
                <a:latin typeface="Consolas" panose="020B0609020204030204" pitchFamily="49" charset="0"/>
                <a:cs typeface="Consolas" panose="020B0609020204030204" pitchFamily="49" charset="0"/>
              </a:rPr>
              <a:t>(count);</a:t>
            </a:r>
            <a:endParaRPr lang="en-US" sz="2000" dirty="0">
              <a:solidFill>
                <a:srgbClr val="000000"/>
              </a:solidFill>
              <a:latin typeface="Consolas" panose="020B0609020204030204" pitchFamily="49" charset="0"/>
              <a:cs typeface="Consolas" panose="020B0609020204030204" pitchFamily="49" charset="0"/>
            </a:endParaRPr>
          </a:p>
          <a:p>
            <a:r>
              <a:rPr lang="en-US" sz="2000" dirty="0">
                <a:solidFill>
                  <a:srgbClr val="000000"/>
                </a:solidFill>
                <a:latin typeface="Consolas" panose="020B0609020204030204" pitchFamily="49" charset="0"/>
                <a:cs typeface="Consolas" panose="020B0609020204030204" pitchFamily="49" charset="0"/>
              </a:rPr>
              <a:t>}</a:t>
            </a:r>
            <a:endParaRPr lang="en-US" sz="2000" dirty="0">
              <a:latin typeface="Consolas" panose="020B0609020204030204" pitchFamily="49" charset="0"/>
              <a:cs typeface="Consolas" panose="020B0609020204030204" pitchFamily="49" charset="0"/>
            </a:endParaRPr>
          </a:p>
        </p:txBody>
      </p:sp>
      <p:sp>
        <p:nvSpPr>
          <p:cNvPr id="150" name="TextShape 1"/>
          <p:cNvSpPr txBox="1"/>
          <p:nvPr/>
        </p:nvSpPr>
        <p:spPr>
          <a:xfrm>
            <a:off x="372529" y="377658"/>
            <a:ext cx="8229240" cy="969502"/>
          </a:xfrm>
          <a:prstGeom prst="rect">
            <a:avLst/>
          </a:prstGeom>
          <a:noFill/>
          <a:ln>
            <a:noFill/>
          </a:ln>
        </p:spPr>
        <p:txBody>
          <a:bodyPr lIns="90000" tIns="45000" rIns="90000" bIns="45000"/>
          <a:lstStyle/>
          <a:p>
            <a:pPr marL="274320" indent="-273960">
              <a:lnSpc>
                <a:spcPct val="100000"/>
              </a:lnSpc>
              <a:buClr>
                <a:srgbClr val="4F81BD"/>
              </a:buClr>
              <a:buSzPct val="76000"/>
              <a:buFont typeface="Wingdings 3" charset="2"/>
              <a:buChar char=""/>
            </a:pPr>
            <a:r>
              <a:rPr lang="en-US" sz="2400" strike="noStrike" spc="-1" dirty="0">
                <a:solidFill>
                  <a:srgbClr val="000000"/>
                </a:solidFill>
                <a:uFill>
                  <a:solidFill>
                    <a:srgbClr val="FFFFFF"/>
                  </a:solidFill>
                </a:uFill>
                <a:latin typeface="+mj-lt"/>
              </a:rPr>
              <a:t>Query 2</a:t>
            </a:r>
          </a:p>
          <a:p>
            <a:pPr marL="914760" lvl="2">
              <a:buClr>
                <a:srgbClr val="4F81BD"/>
              </a:buClr>
              <a:buSzPct val="76000"/>
            </a:pPr>
            <a:endParaRPr lang="en-US" spc="-1" dirty="0">
              <a:uFill>
                <a:solidFill>
                  <a:srgbClr val="FFFFFF"/>
                </a:solidFill>
              </a:uFill>
              <a:latin typeface="+mj-lt"/>
            </a:endParaRPr>
          </a:p>
          <a:p>
            <a:pPr marL="914760" lvl="2">
              <a:buClr>
                <a:srgbClr val="4F81BD"/>
              </a:buClr>
              <a:buSzPct val="76000"/>
            </a:pPr>
            <a:endParaRPr lang="en-US" spc="-1" dirty="0">
              <a:uFill>
                <a:solidFill>
                  <a:srgbClr val="FFFFFF"/>
                </a:solidFill>
              </a:uFill>
              <a:latin typeface="+mj-lt"/>
            </a:endParaRPr>
          </a:p>
          <a:p>
            <a:pPr marL="1188720" lvl="2" indent="-273960">
              <a:buClr>
                <a:srgbClr val="4F81BD"/>
              </a:buClr>
              <a:buSzPct val="76000"/>
              <a:buFont typeface="Wingdings 3" charset="2"/>
              <a:buChar char=""/>
            </a:pPr>
            <a:endParaRPr dirty="0">
              <a:latin typeface="+mj-lt"/>
            </a:endParaRPr>
          </a:p>
        </p:txBody>
      </p:sp>
      <p:sp>
        <p:nvSpPr>
          <p:cNvPr id="5" name="CustomShape 2"/>
          <p:cNvSpPr/>
          <p:nvPr/>
        </p:nvSpPr>
        <p:spPr>
          <a:xfrm>
            <a:off x="0" y="6319310"/>
            <a:ext cx="9143999" cy="53869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3200" strike="noStrike" spc="-1" dirty="0">
                <a:solidFill>
                  <a:schemeClr val="bg1"/>
                </a:solidFill>
                <a:uFill>
                  <a:solidFill>
                    <a:srgbClr val="FFFFFF"/>
                  </a:solidFill>
                </a:uFill>
                <a:latin typeface="+mj-lt"/>
              </a:rPr>
              <a:t>Query 2: </a:t>
            </a:r>
            <a:r>
              <a:rPr lang="en-SG" sz="3200" spc="-1" dirty="0">
                <a:solidFill>
                  <a:schemeClr val="bg1"/>
                </a:solidFill>
                <a:uFill>
                  <a:solidFill>
                    <a:srgbClr val="FFFFFF"/>
                  </a:solidFill>
                </a:uFill>
                <a:latin typeface="+mj-lt"/>
              </a:rPr>
              <a:t>Number of posts across some threads</a:t>
            </a:r>
            <a:endParaRPr sz="1400" dirty="0">
              <a:solidFill>
                <a:schemeClr val="bg1"/>
              </a:solidFill>
              <a:latin typeface="+mj-lt"/>
            </a:endParaRPr>
          </a:p>
        </p:txBody>
      </p:sp>
    </p:spTree>
    <p:extLst>
      <p:ext uri="{BB962C8B-B14F-4D97-AF65-F5344CB8AC3E}">
        <p14:creationId xmlns:p14="http://schemas.microsoft.com/office/powerpoint/2010/main" val="26821938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476467" y="416030"/>
            <a:ext cx="8229240" cy="4733280"/>
          </a:xfrm>
          <a:prstGeom prst="rect">
            <a:avLst/>
          </a:prstGeom>
          <a:noFill/>
          <a:ln>
            <a:noFill/>
          </a:ln>
        </p:spPr>
        <p:txBody>
          <a:bodyPr lIns="90000" tIns="45000" rIns="90000" bIns="45000"/>
          <a:lstStyle/>
          <a:p>
            <a:pPr marL="274320" indent="-273960">
              <a:lnSpc>
                <a:spcPct val="100000"/>
              </a:lnSpc>
              <a:buClr>
                <a:srgbClr val="4F81BD"/>
              </a:buClr>
              <a:buSzPct val="76000"/>
              <a:buFont typeface="Wingdings 3" charset="2"/>
              <a:buChar char=""/>
            </a:pPr>
            <a:r>
              <a:rPr lang="en-US" sz="2400" strike="noStrike" spc="-1" dirty="0">
                <a:solidFill>
                  <a:srgbClr val="000000"/>
                </a:solidFill>
                <a:uFill>
                  <a:solidFill>
                    <a:srgbClr val="FFFFFF"/>
                  </a:solidFill>
                </a:uFill>
                <a:latin typeface="+mj-lt"/>
              </a:rPr>
              <a:t>Query 3</a:t>
            </a:r>
          </a:p>
          <a:p>
            <a:pPr marL="914760" lvl="2">
              <a:buClr>
                <a:srgbClr val="4F81BD"/>
              </a:buClr>
              <a:buSzPct val="76000"/>
            </a:pPr>
            <a:endParaRPr lang="en-US" spc="-1" dirty="0">
              <a:uFill>
                <a:solidFill>
                  <a:srgbClr val="FFFFFF"/>
                </a:solidFill>
              </a:uFill>
              <a:latin typeface="+mj-lt"/>
            </a:endParaRPr>
          </a:p>
          <a:p>
            <a:pPr marL="914760" lvl="2">
              <a:buClr>
                <a:srgbClr val="4F81BD"/>
              </a:buClr>
              <a:buSzPct val="76000"/>
            </a:pPr>
            <a:endParaRPr lang="en-US" spc="-1" dirty="0">
              <a:uFill>
                <a:solidFill>
                  <a:srgbClr val="FFFFFF"/>
                </a:solidFill>
              </a:uFill>
              <a:latin typeface="+mj-lt"/>
            </a:endParaRPr>
          </a:p>
          <a:p>
            <a:pPr marL="1188720" lvl="2" indent="-273960">
              <a:buClr>
                <a:srgbClr val="4F81BD"/>
              </a:buClr>
              <a:buSzPct val="76000"/>
              <a:buFont typeface="Wingdings 3" charset="2"/>
              <a:buChar char=""/>
            </a:pPr>
            <a:endParaRPr dirty="0">
              <a:latin typeface="+mj-lt"/>
            </a:endParaRPr>
          </a:p>
        </p:txBody>
      </p:sp>
      <p:sp>
        <p:nvSpPr>
          <p:cNvPr id="5" name="CustomShape 2"/>
          <p:cNvSpPr/>
          <p:nvPr/>
        </p:nvSpPr>
        <p:spPr>
          <a:xfrm>
            <a:off x="476467" y="6319310"/>
            <a:ext cx="7894622" cy="58161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3200" strike="noStrike" spc="-1" dirty="0">
                <a:solidFill>
                  <a:schemeClr val="bg1"/>
                </a:solidFill>
                <a:uFill>
                  <a:solidFill>
                    <a:srgbClr val="FFFFFF"/>
                  </a:solidFill>
                </a:uFill>
                <a:latin typeface="+mj-lt"/>
              </a:rPr>
              <a:t>Query 3: </a:t>
            </a:r>
            <a:r>
              <a:rPr lang="en-SG" sz="3200" spc="-1" dirty="0">
                <a:solidFill>
                  <a:schemeClr val="bg1"/>
                </a:solidFill>
                <a:uFill>
                  <a:solidFill>
                    <a:srgbClr val="FFFFFF"/>
                  </a:solidFill>
                </a:uFill>
                <a:latin typeface="+mj-lt"/>
              </a:rPr>
              <a:t>Number of posts by a user</a:t>
            </a:r>
            <a:endParaRPr sz="1400" dirty="0">
              <a:solidFill>
                <a:schemeClr val="bg1"/>
              </a:solidFill>
              <a:latin typeface="+mj-lt"/>
            </a:endParaRPr>
          </a:p>
        </p:txBody>
      </p:sp>
      <p:sp>
        <p:nvSpPr>
          <p:cNvPr id="10" name="Rectangle 9"/>
          <p:cNvSpPr/>
          <p:nvPr/>
        </p:nvSpPr>
        <p:spPr>
          <a:xfrm>
            <a:off x="726940" y="1314374"/>
            <a:ext cx="7728293" cy="2554545"/>
          </a:xfrm>
          <a:prstGeom prst="rect">
            <a:avLst/>
          </a:prstGeom>
        </p:spPr>
        <p:txBody>
          <a:bodyPr wrap="square">
            <a:spAutoFit/>
          </a:bodyPr>
          <a:lstStyle/>
          <a:p>
            <a:r>
              <a:rPr lang="en-SG" sz="2000" b="1" dirty="0">
                <a:solidFill>
                  <a:srgbClr val="7F0055"/>
                </a:solidFill>
                <a:latin typeface="Consolas" panose="020B0609020204030204" pitchFamily="49" charset="0"/>
                <a:cs typeface="Consolas" panose="020B0609020204030204" pitchFamily="49" charset="0"/>
              </a:rPr>
              <a:t>private</a:t>
            </a:r>
            <a:r>
              <a:rPr lang="en-SG" sz="2000" b="1" dirty="0">
                <a:solidFill>
                  <a:srgbClr val="000000"/>
                </a:solidFill>
                <a:latin typeface="Consolas" panose="020B0609020204030204" pitchFamily="49" charset="0"/>
                <a:cs typeface="Consolas" panose="020B0609020204030204" pitchFamily="49" charset="0"/>
              </a:rPr>
              <a:t> </a:t>
            </a:r>
            <a:r>
              <a:rPr lang="en-SG" sz="2000" b="1" dirty="0">
                <a:solidFill>
                  <a:srgbClr val="7F0055"/>
                </a:solidFill>
                <a:latin typeface="Consolas" panose="020B0609020204030204" pitchFamily="49" charset="0"/>
                <a:cs typeface="Consolas" panose="020B0609020204030204" pitchFamily="49" charset="0"/>
              </a:rPr>
              <a:t>void</a:t>
            </a:r>
            <a:r>
              <a:rPr lang="en-SG" sz="2000" b="1" dirty="0">
                <a:solidFill>
                  <a:srgbClr val="000000"/>
                </a:solidFill>
                <a:latin typeface="Consolas" panose="020B0609020204030204" pitchFamily="49" charset="0"/>
                <a:cs typeface="Consolas" panose="020B0609020204030204" pitchFamily="49" charset="0"/>
              </a:rPr>
              <a:t> </a:t>
            </a:r>
            <a:r>
              <a:rPr lang="en-SG" sz="2000" b="1" dirty="0" err="1">
                <a:solidFill>
                  <a:srgbClr val="000000"/>
                </a:solidFill>
                <a:latin typeface="Consolas" panose="020B0609020204030204" pitchFamily="49" charset="0"/>
                <a:cs typeface="Consolas" panose="020B0609020204030204" pitchFamily="49" charset="0"/>
              </a:rPr>
              <a:t>getNumPost</a:t>
            </a:r>
            <a:r>
              <a:rPr lang="en-SG" sz="2000" b="1" dirty="0">
                <a:solidFill>
                  <a:srgbClr val="000000"/>
                </a:solidFill>
                <a:latin typeface="Consolas" panose="020B0609020204030204" pitchFamily="49" charset="0"/>
                <a:cs typeface="Consolas" panose="020B0609020204030204" pitchFamily="49" charset="0"/>
              </a:rPr>
              <a:t>(Scanner </a:t>
            </a:r>
            <a:r>
              <a:rPr lang="en-SG" sz="2000" b="1" dirty="0" err="1">
                <a:solidFill>
                  <a:srgbClr val="000000"/>
                </a:solidFill>
                <a:latin typeface="Consolas" panose="020B0609020204030204" pitchFamily="49" charset="0"/>
                <a:cs typeface="Consolas" panose="020B0609020204030204" pitchFamily="49" charset="0"/>
              </a:rPr>
              <a:t>sc</a:t>
            </a:r>
            <a:r>
              <a:rPr lang="en-SG" sz="2000" b="1" dirty="0">
                <a:solidFill>
                  <a:srgbClr val="000000"/>
                </a:solidFill>
                <a:latin typeface="Consolas" panose="020B0609020204030204" pitchFamily="49" charset="0"/>
                <a:cs typeface="Consolas" panose="020B0609020204030204" pitchFamily="49" charset="0"/>
              </a:rPr>
              <a:t>) {</a:t>
            </a:r>
            <a:endParaRPr lang="en-US" sz="2000" b="1" dirty="0">
              <a:solidFill>
                <a:srgbClr val="000000"/>
              </a:solidFill>
              <a:latin typeface="Consolas" panose="020B0609020204030204" pitchFamily="49" charset="0"/>
              <a:cs typeface="Consolas" panose="020B0609020204030204" pitchFamily="49" charset="0"/>
            </a:endParaRPr>
          </a:p>
          <a:p>
            <a:pPr marL="515938"/>
            <a:r>
              <a:rPr lang="en-SG" sz="2000" dirty="0">
                <a:solidFill>
                  <a:srgbClr val="000000"/>
                </a:solidFill>
                <a:latin typeface="Consolas" panose="020B0609020204030204" pitchFamily="49" charset="0"/>
                <a:cs typeface="Consolas" panose="020B0609020204030204" pitchFamily="49" charset="0"/>
              </a:rPr>
              <a:t>String username = </a:t>
            </a:r>
            <a:r>
              <a:rPr lang="en-SG" sz="2000" dirty="0" err="1">
                <a:solidFill>
                  <a:srgbClr val="000000"/>
                </a:solidFill>
                <a:latin typeface="Consolas" panose="020B0609020204030204" pitchFamily="49" charset="0"/>
                <a:cs typeface="Consolas" panose="020B0609020204030204" pitchFamily="49" charset="0"/>
              </a:rPr>
              <a:t>sc.next</a:t>
            </a:r>
            <a:r>
              <a:rPr lang="en-SG" sz="2000" dirty="0">
                <a:solidFill>
                  <a:srgbClr val="000000"/>
                </a:solidFill>
                <a:latin typeface="Consolas" panose="020B0609020204030204" pitchFamily="49" charset="0"/>
                <a:cs typeface="Consolas" panose="020B0609020204030204" pitchFamily="49" charset="0"/>
              </a:rPr>
              <a:t>();</a:t>
            </a:r>
          </a:p>
          <a:p>
            <a:pPr marL="515938"/>
            <a:endParaRPr lang="en-SG" sz="2000" dirty="0">
              <a:solidFill>
                <a:srgbClr val="000000"/>
              </a:solidFill>
              <a:latin typeface="Consolas" panose="020B0609020204030204" pitchFamily="49" charset="0"/>
              <a:cs typeface="Consolas" panose="020B0609020204030204" pitchFamily="49" charset="0"/>
            </a:endParaRPr>
          </a:p>
          <a:p>
            <a:pPr lvl="1"/>
            <a:r>
              <a:rPr lang="en-SG" sz="2000" dirty="0">
                <a:solidFill>
                  <a:srgbClr val="3F7F5F"/>
                </a:solidFill>
                <a:latin typeface="Consolas" panose="020B0609020204030204" pitchFamily="49" charset="0"/>
                <a:cs typeface="Consolas" panose="020B0609020204030204" pitchFamily="49" charset="0"/>
              </a:rPr>
              <a:t>// check for valid user </a:t>
            </a:r>
            <a:r>
              <a:rPr lang="en-US" sz="2000" dirty="0">
                <a:solidFill>
                  <a:srgbClr val="3F7F5F"/>
                </a:solidFill>
                <a:latin typeface="Consolas" panose="020B0609020204030204" pitchFamily="49" charset="0"/>
                <a:sym typeface="Wingdings" panose="05000000000000000000" pitchFamily="2" charset="2"/>
              </a:rPr>
              <a:t> print “no such user”</a:t>
            </a:r>
          </a:p>
          <a:p>
            <a:pPr lvl="1"/>
            <a:r>
              <a:rPr lang="en-US" sz="2000" dirty="0">
                <a:solidFill>
                  <a:srgbClr val="3F7F5F"/>
                </a:solidFill>
                <a:latin typeface="Consolas" panose="020B0609020204030204" pitchFamily="49" charset="0"/>
                <a:cs typeface="Consolas" panose="020B0609020204030204" pitchFamily="49" charset="0"/>
                <a:sym typeface="Wingdings" panose="05000000000000000000" pitchFamily="2" charset="2"/>
              </a:rPr>
              <a:t>// ...</a:t>
            </a:r>
            <a:endParaRPr lang="en-SG" sz="2000" dirty="0">
              <a:solidFill>
                <a:srgbClr val="3F7F5F"/>
              </a:solidFill>
              <a:latin typeface="Consolas" panose="020B0609020204030204" pitchFamily="49" charset="0"/>
              <a:cs typeface="Consolas" panose="020B0609020204030204" pitchFamily="49" charset="0"/>
            </a:endParaRPr>
          </a:p>
          <a:p>
            <a:pPr marL="515938"/>
            <a:endParaRPr lang="en-SG" sz="2000" dirty="0">
              <a:solidFill>
                <a:srgbClr val="000000"/>
              </a:solidFill>
              <a:latin typeface="Consolas" panose="020B0609020204030204" pitchFamily="49" charset="0"/>
              <a:cs typeface="Consolas" panose="020B0609020204030204" pitchFamily="49" charset="0"/>
            </a:endParaRPr>
          </a:p>
          <a:p>
            <a:pPr marL="515938"/>
            <a:r>
              <a:rPr lang="en-SG" sz="2000" dirty="0" err="1">
                <a:solidFill>
                  <a:srgbClr val="000000"/>
                </a:solidFill>
                <a:latin typeface="Consolas" panose="020B0609020204030204" pitchFamily="49" charset="0"/>
                <a:cs typeface="Consolas" panose="020B0609020204030204" pitchFamily="49" charset="0"/>
              </a:rPr>
              <a:t>System.</a:t>
            </a:r>
            <a:r>
              <a:rPr lang="en-SG" sz="2000" i="1" dirty="0" err="1">
                <a:solidFill>
                  <a:srgbClr val="0000C0"/>
                </a:solidFill>
                <a:latin typeface="Consolas" panose="020B0609020204030204" pitchFamily="49" charset="0"/>
                <a:cs typeface="Consolas" panose="020B0609020204030204" pitchFamily="49" charset="0"/>
              </a:rPr>
              <a:t>out</a:t>
            </a:r>
            <a:r>
              <a:rPr lang="en-SG" sz="2000" i="1" dirty="0" err="1">
                <a:solidFill>
                  <a:srgbClr val="000000"/>
                </a:solidFill>
                <a:latin typeface="Consolas" panose="020B0609020204030204" pitchFamily="49" charset="0"/>
                <a:cs typeface="Consolas" panose="020B0609020204030204" pitchFamily="49" charset="0"/>
              </a:rPr>
              <a:t>.println</a:t>
            </a:r>
            <a:r>
              <a:rPr lang="en-SG" sz="2000" i="1" dirty="0">
                <a:solidFill>
                  <a:srgbClr val="000000"/>
                </a:solidFill>
                <a:latin typeface="Consolas" panose="020B0609020204030204" pitchFamily="49" charset="0"/>
                <a:cs typeface="Consolas" panose="020B0609020204030204" pitchFamily="49" charset="0"/>
              </a:rPr>
              <a:t>(</a:t>
            </a:r>
            <a:r>
              <a:rPr lang="en-SG" sz="2000" i="1" dirty="0" err="1">
                <a:solidFill>
                  <a:srgbClr val="000000"/>
                </a:solidFill>
                <a:latin typeface="Consolas" panose="020B0609020204030204" pitchFamily="49" charset="0"/>
                <a:cs typeface="Consolas" panose="020B0609020204030204" pitchFamily="49" charset="0"/>
              </a:rPr>
              <a:t>user.getPostNo</a:t>
            </a:r>
            <a:r>
              <a:rPr lang="en-SG" sz="2000" i="1" dirty="0">
                <a:solidFill>
                  <a:srgbClr val="000000"/>
                </a:solidFill>
                <a:latin typeface="Consolas" panose="020B0609020204030204" pitchFamily="49" charset="0"/>
                <a:cs typeface="Consolas" panose="020B0609020204030204" pitchFamily="49" charset="0"/>
              </a:rPr>
              <a:t>());</a:t>
            </a:r>
          </a:p>
          <a:p>
            <a:r>
              <a:rPr lang="en-SG" sz="2000" dirty="0">
                <a:solidFill>
                  <a:srgbClr val="000000"/>
                </a:solidFill>
                <a:latin typeface="Consolas" panose="020B0609020204030204" pitchFamily="49" charset="0"/>
                <a:cs typeface="Consolas" panose="020B0609020204030204" pitchFamily="49" charset="0"/>
              </a:rPr>
              <a:t>}</a:t>
            </a:r>
            <a:endParaRPr lang="en-US" sz="2000" b="1" dirty="0">
              <a:solidFill>
                <a:srgbClr val="7F0055"/>
              </a:solidFill>
              <a:latin typeface="Consolas" panose="020B0609020204030204" pitchFamily="49" charset="0"/>
              <a:cs typeface="Consolas" panose="020B0609020204030204" pitchFamily="49" charset="0"/>
            </a:endParaRPr>
          </a:p>
        </p:txBody>
      </p:sp>
      <p:sp>
        <p:nvSpPr>
          <p:cNvPr id="14" name="TextBox 3"/>
          <p:cNvSpPr txBox="1"/>
          <p:nvPr/>
        </p:nvSpPr>
        <p:spPr>
          <a:xfrm>
            <a:off x="925830" y="4185949"/>
            <a:ext cx="7360920" cy="707886"/>
          </a:xfrm>
          <a:prstGeom prst="rect">
            <a:avLst/>
          </a:prstGeom>
          <a:solidFill>
            <a:srgbClr val="006600"/>
          </a:solidFill>
        </p:spPr>
        <p:txBody>
          <a:bodyPr wrap="square" rtlCol="0">
            <a:spAutoFit/>
          </a:bodyPr>
          <a:lstStyle/>
          <a:p>
            <a:pPr algn="ctr"/>
            <a:r>
              <a:rPr lang="en-US" sz="2000" dirty="0" err="1">
                <a:solidFill>
                  <a:schemeClr val="bg1"/>
                </a:solidFill>
              </a:rPr>
              <a:t>postNo</a:t>
            </a:r>
            <a:r>
              <a:rPr lang="en-US" sz="2000" dirty="0">
                <a:solidFill>
                  <a:schemeClr val="bg1"/>
                </a:solidFill>
              </a:rPr>
              <a:t> of user is constantly updated in each </a:t>
            </a:r>
            <a:r>
              <a:rPr lang="en-US" sz="2000" dirty="0" err="1">
                <a:solidFill>
                  <a:schemeClr val="bg1"/>
                </a:solidFill>
              </a:rPr>
              <a:t>createPost</a:t>
            </a:r>
            <a:r>
              <a:rPr lang="en-US" sz="2000" dirty="0">
                <a:solidFill>
                  <a:schemeClr val="bg1"/>
                </a:solidFill>
              </a:rPr>
              <a:t>() methods,  so get only need to call </a:t>
            </a:r>
            <a:r>
              <a:rPr lang="en-US" sz="2000" dirty="0" err="1">
                <a:solidFill>
                  <a:schemeClr val="bg1"/>
                </a:solidFill>
              </a:rPr>
              <a:t>getPostNo</a:t>
            </a:r>
            <a:r>
              <a:rPr lang="en-US" sz="2000" dirty="0">
                <a:solidFill>
                  <a:schemeClr val="bg1"/>
                </a:solidFill>
              </a:rPr>
              <a:t>()</a:t>
            </a:r>
          </a:p>
        </p:txBody>
      </p:sp>
    </p:spTree>
    <p:extLst>
      <p:ext uri="{BB962C8B-B14F-4D97-AF65-F5344CB8AC3E}">
        <p14:creationId xmlns:p14="http://schemas.microsoft.com/office/powerpoint/2010/main" val="14653257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476467" y="549674"/>
            <a:ext cx="8229240" cy="4733280"/>
          </a:xfrm>
          <a:prstGeom prst="rect">
            <a:avLst/>
          </a:prstGeom>
          <a:noFill/>
          <a:ln>
            <a:noFill/>
          </a:ln>
        </p:spPr>
        <p:txBody>
          <a:bodyPr lIns="90000" tIns="45000" rIns="90000" bIns="45000"/>
          <a:lstStyle/>
          <a:p>
            <a:pPr marL="274320" indent="-273960">
              <a:lnSpc>
                <a:spcPct val="100000"/>
              </a:lnSpc>
              <a:buClr>
                <a:srgbClr val="4F81BD"/>
              </a:buClr>
              <a:buSzPct val="76000"/>
              <a:buFont typeface="Wingdings 3" charset="2"/>
              <a:buChar char=""/>
            </a:pPr>
            <a:r>
              <a:rPr lang="en-US" sz="2400" strike="noStrike" spc="-1" dirty="0">
                <a:solidFill>
                  <a:srgbClr val="000000"/>
                </a:solidFill>
                <a:uFill>
                  <a:solidFill>
                    <a:srgbClr val="FFFFFF"/>
                  </a:solidFill>
                </a:uFill>
                <a:latin typeface="+mj-lt"/>
              </a:rPr>
              <a:t>Query 4</a:t>
            </a:r>
          </a:p>
          <a:p>
            <a:pPr marL="914760" lvl="2">
              <a:buClr>
                <a:srgbClr val="4F81BD"/>
              </a:buClr>
              <a:buSzPct val="76000"/>
            </a:pPr>
            <a:endParaRPr lang="en-US" spc="-1" dirty="0">
              <a:uFill>
                <a:solidFill>
                  <a:srgbClr val="FFFFFF"/>
                </a:solidFill>
              </a:uFill>
              <a:latin typeface="+mj-lt"/>
            </a:endParaRPr>
          </a:p>
          <a:p>
            <a:pPr marL="914760" lvl="2">
              <a:buClr>
                <a:srgbClr val="4F81BD"/>
              </a:buClr>
              <a:buSzPct val="76000"/>
            </a:pPr>
            <a:endParaRPr lang="en-US" spc="-1" dirty="0">
              <a:uFill>
                <a:solidFill>
                  <a:srgbClr val="FFFFFF"/>
                </a:solidFill>
              </a:uFill>
              <a:latin typeface="+mj-lt"/>
            </a:endParaRPr>
          </a:p>
          <a:p>
            <a:pPr marL="1188720" lvl="2" indent="-273960">
              <a:buClr>
                <a:srgbClr val="4F81BD"/>
              </a:buClr>
              <a:buSzPct val="76000"/>
              <a:buFont typeface="Wingdings 3" charset="2"/>
              <a:buChar char=""/>
            </a:pPr>
            <a:endParaRPr dirty="0">
              <a:latin typeface="+mj-lt"/>
            </a:endParaRPr>
          </a:p>
        </p:txBody>
      </p:sp>
      <p:sp>
        <p:nvSpPr>
          <p:cNvPr id="5" name="CustomShape 2"/>
          <p:cNvSpPr/>
          <p:nvPr/>
        </p:nvSpPr>
        <p:spPr>
          <a:xfrm>
            <a:off x="476467" y="6293224"/>
            <a:ext cx="7894622" cy="5647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3200" strike="noStrike" spc="-1" dirty="0">
                <a:solidFill>
                  <a:schemeClr val="bg1"/>
                </a:solidFill>
                <a:uFill>
                  <a:solidFill>
                    <a:srgbClr val="FFFFFF"/>
                  </a:solidFill>
                </a:uFill>
                <a:latin typeface="+mj-lt"/>
              </a:rPr>
              <a:t>Query 4 : </a:t>
            </a:r>
            <a:r>
              <a:rPr lang="en-SG" sz="3200" spc="-1" dirty="0">
                <a:solidFill>
                  <a:schemeClr val="bg1"/>
                </a:solidFill>
                <a:uFill>
                  <a:solidFill>
                    <a:srgbClr val="FFFFFF"/>
                  </a:solidFill>
                </a:uFill>
                <a:latin typeface="+mj-lt"/>
              </a:rPr>
              <a:t>User with the most posts in a thread</a:t>
            </a:r>
            <a:endParaRPr sz="1400" dirty="0">
              <a:solidFill>
                <a:schemeClr val="bg1"/>
              </a:solidFill>
              <a:latin typeface="+mj-lt"/>
            </a:endParaRPr>
          </a:p>
        </p:txBody>
      </p:sp>
      <p:sp>
        <p:nvSpPr>
          <p:cNvPr id="7" name="Rectangle 6"/>
          <p:cNvSpPr/>
          <p:nvPr/>
        </p:nvSpPr>
        <p:spPr>
          <a:xfrm>
            <a:off x="510017" y="1215313"/>
            <a:ext cx="8108539" cy="4801314"/>
          </a:xfrm>
          <a:prstGeom prst="rect">
            <a:avLst/>
          </a:prstGeom>
        </p:spPr>
        <p:txBody>
          <a:bodyPr wrap="square">
            <a:spAutoFit/>
          </a:bodyPr>
          <a:lstStyle/>
          <a:p>
            <a:r>
              <a:rPr lang="en-SG" b="1" dirty="0">
                <a:solidFill>
                  <a:srgbClr val="7F0055"/>
                </a:solidFill>
                <a:latin typeface="Consolas" panose="020B0609020204030204" pitchFamily="49" charset="0"/>
                <a:cs typeface="Consolas" panose="020B0609020204030204" pitchFamily="49" charset="0"/>
              </a:rPr>
              <a:t>private</a:t>
            </a:r>
            <a:r>
              <a:rPr lang="en-SG" b="1" dirty="0">
                <a:solidFill>
                  <a:srgbClr val="000000"/>
                </a:solidFill>
                <a:latin typeface="Consolas" panose="020B0609020204030204" pitchFamily="49" charset="0"/>
                <a:cs typeface="Consolas" panose="020B0609020204030204" pitchFamily="49" charset="0"/>
              </a:rPr>
              <a:t> </a:t>
            </a:r>
            <a:r>
              <a:rPr lang="en-SG" b="1" dirty="0">
                <a:solidFill>
                  <a:srgbClr val="7F0055"/>
                </a:solidFill>
                <a:latin typeface="Consolas" panose="020B0609020204030204" pitchFamily="49" charset="0"/>
                <a:cs typeface="Consolas" panose="020B0609020204030204" pitchFamily="49" charset="0"/>
              </a:rPr>
              <a:t>void</a:t>
            </a:r>
            <a:r>
              <a:rPr lang="en-SG" b="1" dirty="0">
                <a:solidFill>
                  <a:srgbClr val="000000"/>
                </a:solidFill>
                <a:latin typeface="Consolas" panose="020B0609020204030204" pitchFamily="49" charset="0"/>
                <a:cs typeface="Consolas" panose="020B0609020204030204" pitchFamily="49" charset="0"/>
              </a:rPr>
              <a:t> </a:t>
            </a:r>
            <a:r>
              <a:rPr lang="en-SG" b="1" dirty="0" err="1">
                <a:solidFill>
                  <a:srgbClr val="000000"/>
                </a:solidFill>
                <a:latin typeface="Consolas" panose="020B0609020204030204" pitchFamily="49" charset="0"/>
                <a:cs typeface="Consolas" panose="020B0609020204030204" pitchFamily="49" charset="0"/>
              </a:rPr>
              <a:t>getMaxPost</a:t>
            </a:r>
            <a:r>
              <a:rPr lang="en-SG" b="1" dirty="0">
                <a:solidFill>
                  <a:srgbClr val="000000"/>
                </a:solidFill>
                <a:latin typeface="Consolas" panose="020B0609020204030204" pitchFamily="49" charset="0"/>
                <a:cs typeface="Consolas" panose="020B0609020204030204" pitchFamily="49" charset="0"/>
              </a:rPr>
              <a:t>(Scanner </a:t>
            </a:r>
            <a:r>
              <a:rPr lang="en-SG" b="1" dirty="0" err="1">
                <a:solidFill>
                  <a:srgbClr val="000000"/>
                </a:solidFill>
                <a:latin typeface="Consolas" panose="020B0609020204030204" pitchFamily="49" charset="0"/>
                <a:cs typeface="Consolas" panose="020B0609020204030204" pitchFamily="49" charset="0"/>
              </a:rPr>
              <a:t>sc</a:t>
            </a:r>
            <a:r>
              <a:rPr lang="en-SG" b="1" dirty="0">
                <a:solidFill>
                  <a:srgbClr val="000000"/>
                </a:solidFill>
                <a:latin typeface="Consolas" panose="020B0609020204030204" pitchFamily="49" charset="0"/>
                <a:cs typeface="Consolas" panose="020B0609020204030204" pitchFamily="49" charset="0"/>
              </a:rPr>
              <a:t>) </a:t>
            </a:r>
            <a:r>
              <a:rPr lang="en-US" b="1" dirty="0">
                <a:solidFill>
                  <a:srgbClr val="000000"/>
                </a:solidFill>
                <a:latin typeface="Consolas" panose="020B0609020204030204" pitchFamily="49" charset="0"/>
                <a:cs typeface="Consolas" panose="020B0609020204030204" pitchFamily="49" charset="0"/>
              </a:rPr>
              <a:t>{</a:t>
            </a:r>
          </a:p>
          <a:p>
            <a:pPr marL="515938"/>
            <a:r>
              <a:rPr lang="en-SG" dirty="0">
                <a:solidFill>
                  <a:srgbClr val="000000"/>
                </a:solidFill>
                <a:latin typeface="Consolas" panose="020B0609020204030204" pitchFamily="49" charset="0"/>
                <a:cs typeface="Consolas" panose="020B0609020204030204" pitchFamily="49" charset="0"/>
              </a:rPr>
              <a:t>String </a:t>
            </a:r>
            <a:r>
              <a:rPr lang="en-SG" dirty="0" err="1">
                <a:solidFill>
                  <a:srgbClr val="000000"/>
                </a:solidFill>
                <a:latin typeface="Consolas" panose="020B0609020204030204" pitchFamily="49" charset="0"/>
                <a:cs typeface="Consolas" panose="020B0609020204030204" pitchFamily="49" charset="0"/>
              </a:rPr>
              <a:t>threadName</a:t>
            </a:r>
            <a:r>
              <a:rPr lang="en-SG" dirty="0">
                <a:solidFill>
                  <a:srgbClr val="000000"/>
                </a:solidFill>
                <a:latin typeface="Consolas" panose="020B0609020204030204" pitchFamily="49" charset="0"/>
                <a:cs typeface="Consolas" panose="020B0609020204030204" pitchFamily="49" charset="0"/>
              </a:rPr>
              <a:t> = </a:t>
            </a:r>
            <a:r>
              <a:rPr lang="en-SG" dirty="0" err="1">
                <a:solidFill>
                  <a:srgbClr val="000000"/>
                </a:solidFill>
                <a:latin typeface="Consolas" panose="020B0609020204030204" pitchFamily="49" charset="0"/>
                <a:cs typeface="Consolas" panose="020B0609020204030204" pitchFamily="49" charset="0"/>
              </a:rPr>
              <a:t>sc.next</a:t>
            </a:r>
            <a:r>
              <a:rPr lang="en-SG" dirty="0">
                <a:solidFill>
                  <a:srgbClr val="000000"/>
                </a:solidFill>
                <a:latin typeface="Consolas" panose="020B0609020204030204" pitchFamily="49" charset="0"/>
                <a:cs typeface="Consolas" panose="020B0609020204030204" pitchFamily="49" charset="0"/>
              </a:rPr>
              <a:t>();</a:t>
            </a:r>
          </a:p>
          <a:p>
            <a:pPr marL="515938"/>
            <a:r>
              <a:rPr lang="en-SG" dirty="0">
                <a:solidFill>
                  <a:srgbClr val="3F7F5F"/>
                </a:solidFill>
                <a:latin typeface="Consolas" panose="020B0609020204030204" pitchFamily="49" charset="0"/>
                <a:cs typeface="Consolas" panose="020B0609020204030204" pitchFamily="49" charset="0"/>
              </a:rPr>
              <a:t>// check for valid thread </a:t>
            </a:r>
            <a:r>
              <a:rPr lang="en-US" dirty="0">
                <a:solidFill>
                  <a:srgbClr val="3F7F5F"/>
                </a:solidFill>
                <a:latin typeface="Consolas" panose="020B0609020204030204" pitchFamily="49" charset="0"/>
                <a:cs typeface="Consolas" panose="020B0609020204030204" pitchFamily="49" charset="0"/>
                <a:sym typeface="Wingdings" panose="05000000000000000000" pitchFamily="2" charset="2"/>
              </a:rPr>
              <a:t> print “no such thread”</a:t>
            </a:r>
          </a:p>
          <a:p>
            <a:pPr marL="515938"/>
            <a:endParaRPr lang="en-SG" dirty="0">
              <a:solidFill>
                <a:srgbClr val="000000"/>
              </a:solidFill>
              <a:latin typeface="Consolas" panose="020B0609020204030204" pitchFamily="49" charset="0"/>
              <a:cs typeface="Consolas" panose="020B0609020204030204" pitchFamily="49" charset="0"/>
            </a:endParaRPr>
          </a:p>
          <a:p>
            <a:pPr marL="515938"/>
            <a:r>
              <a:rPr lang="en-SG" dirty="0" err="1">
                <a:solidFill>
                  <a:srgbClr val="000000"/>
                </a:solidFill>
                <a:latin typeface="Consolas" panose="020B0609020204030204" pitchFamily="49" charset="0"/>
                <a:cs typeface="Consolas" panose="020B0609020204030204" pitchFamily="49" charset="0"/>
              </a:rPr>
              <a:t>ArrayList</a:t>
            </a:r>
            <a:r>
              <a:rPr lang="en-SG" dirty="0">
                <a:solidFill>
                  <a:srgbClr val="000000"/>
                </a:solidFill>
                <a:latin typeface="Consolas" panose="020B0609020204030204" pitchFamily="49" charset="0"/>
                <a:cs typeface="Consolas" panose="020B0609020204030204" pitchFamily="49" charset="0"/>
              </a:rPr>
              <a:t>&lt;String&gt; </a:t>
            </a:r>
            <a:r>
              <a:rPr lang="en-SG" dirty="0" err="1">
                <a:solidFill>
                  <a:srgbClr val="000000"/>
                </a:solidFill>
                <a:latin typeface="Consolas" panose="020B0609020204030204" pitchFamily="49" charset="0"/>
                <a:cs typeface="Consolas" panose="020B0609020204030204" pitchFamily="49" charset="0"/>
              </a:rPr>
              <a:t>userList</a:t>
            </a:r>
            <a:r>
              <a:rPr lang="en-SG" dirty="0">
                <a:solidFill>
                  <a:srgbClr val="000000"/>
                </a:solidFill>
                <a:latin typeface="Consolas" panose="020B0609020204030204" pitchFamily="49" charset="0"/>
                <a:cs typeface="Consolas" panose="020B0609020204030204" pitchFamily="49" charset="0"/>
              </a:rPr>
              <a:t> = </a:t>
            </a:r>
            <a:r>
              <a:rPr lang="en-SG" b="1" dirty="0">
                <a:solidFill>
                  <a:srgbClr val="7F0055"/>
                </a:solidFill>
                <a:latin typeface="Consolas" panose="020B0609020204030204" pitchFamily="49" charset="0"/>
                <a:cs typeface="Consolas" panose="020B0609020204030204" pitchFamily="49" charset="0"/>
              </a:rPr>
              <a:t>new</a:t>
            </a:r>
            <a:r>
              <a:rPr lang="en-SG" b="1" dirty="0">
                <a:solidFill>
                  <a:srgbClr val="000000"/>
                </a:solidFill>
                <a:latin typeface="Consolas" panose="020B0609020204030204" pitchFamily="49" charset="0"/>
                <a:cs typeface="Consolas" panose="020B0609020204030204" pitchFamily="49" charset="0"/>
              </a:rPr>
              <a:t> </a:t>
            </a:r>
            <a:r>
              <a:rPr lang="en-SG" b="1" dirty="0" err="1">
                <a:solidFill>
                  <a:srgbClr val="000000"/>
                </a:solidFill>
                <a:latin typeface="Consolas" panose="020B0609020204030204" pitchFamily="49" charset="0"/>
                <a:cs typeface="Consolas" panose="020B0609020204030204" pitchFamily="49" charset="0"/>
              </a:rPr>
              <a:t>ArrayList</a:t>
            </a:r>
            <a:r>
              <a:rPr lang="en-SG" b="1" dirty="0">
                <a:solidFill>
                  <a:srgbClr val="000000"/>
                </a:solidFill>
                <a:latin typeface="Consolas" panose="020B0609020204030204" pitchFamily="49" charset="0"/>
                <a:cs typeface="Consolas" panose="020B0609020204030204" pitchFamily="49" charset="0"/>
              </a:rPr>
              <a:t>&lt;String&gt;();</a:t>
            </a:r>
          </a:p>
          <a:p>
            <a:pPr marL="515938"/>
            <a:r>
              <a:rPr lang="en-SG" dirty="0" err="1">
                <a:solidFill>
                  <a:srgbClr val="000000"/>
                </a:solidFill>
                <a:latin typeface="Consolas" panose="020B0609020204030204" pitchFamily="49" charset="0"/>
                <a:cs typeface="Consolas" panose="020B0609020204030204" pitchFamily="49" charset="0"/>
              </a:rPr>
              <a:t>ArrayList</a:t>
            </a:r>
            <a:r>
              <a:rPr lang="en-SG" dirty="0">
                <a:solidFill>
                  <a:srgbClr val="000000"/>
                </a:solidFill>
                <a:latin typeface="Consolas" panose="020B0609020204030204" pitchFamily="49" charset="0"/>
                <a:cs typeface="Consolas" panose="020B0609020204030204" pitchFamily="49" charset="0"/>
              </a:rPr>
              <a:t>&lt;Integer&gt; </a:t>
            </a:r>
            <a:r>
              <a:rPr lang="en-SG" dirty="0" err="1">
                <a:solidFill>
                  <a:srgbClr val="000000"/>
                </a:solidFill>
                <a:latin typeface="Consolas" panose="020B0609020204030204" pitchFamily="49" charset="0"/>
                <a:cs typeface="Consolas" panose="020B0609020204030204" pitchFamily="49" charset="0"/>
              </a:rPr>
              <a:t>countList</a:t>
            </a:r>
            <a:r>
              <a:rPr lang="en-SG" dirty="0">
                <a:solidFill>
                  <a:srgbClr val="000000"/>
                </a:solidFill>
                <a:latin typeface="Consolas" panose="020B0609020204030204" pitchFamily="49" charset="0"/>
                <a:cs typeface="Consolas" panose="020B0609020204030204" pitchFamily="49" charset="0"/>
              </a:rPr>
              <a:t> = </a:t>
            </a:r>
            <a:r>
              <a:rPr lang="en-SG" b="1" dirty="0">
                <a:solidFill>
                  <a:srgbClr val="7F0055"/>
                </a:solidFill>
                <a:latin typeface="Consolas" panose="020B0609020204030204" pitchFamily="49" charset="0"/>
                <a:cs typeface="Consolas" panose="020B0609020204030204" pitchFamily="49" charset="0"/>
              </a:rPr>
              <a:t>new</a:t>
            </a:r>
            <a:r>
              <a:rPr lang="en-SG" b="1" dirty="0">
                <a:solidFill>
                  <a:srgbClr val="000000"/>
                </a:solidFill>
                <a:latin typeface="Consolas" panose="020B0609020204030204" pitchFamily="49" charset="0"/>
                <a:cs typeface="Consolas" panose="020B0609020204030204" pitchFamily="49" charset="0"/>
              </a:rPr>
              <a:t> </a:t>
            </a:r>
            <a:r>
              <a:rPr lang="en-SG" b="1" dirty="0" err="1">
                <a:solidFill>
                  <a:srgbClr val="000000"/>
                </a:solidFill>
                <a:latin typeface="Consolas" panose="020B0609020204030204" pitchFamily="49" charset="0"/>
                <a:cs typeface="Consolas" panose="020B0609020204030204" pitchFamily="49" charset="0"/>
              </a:rPr>
              <a:t>ArrayList</a:t>
            </a:r>
            <a:r>
              <a:rPr lang="en-SG" b="1" dirty="0">
                <a:solidFill>
                  <a:srgbClr val="000000"/>
                </a:solidFill>
                <a:latin typeface="Consolas" panose="020B0609020204030204" pitchFamily="49" charset="0"/>
                <a:cs typeface="Consolas" panose="020B0609020204030204" pitchFamily="49" charset="0"/>
              </a:rPr>
              <a:t>&lt;Integer&gt;();</a:t>
            </a:r>
          </a:p>
          <a:p>
            <a:pPr marL="515938"/>
            <a:endParaRPr lang="en-SG" b="1" dirty="0">
              <a:solidFill>
                <a:srgbClr val="000000"/>
              </a:solidFill>
              <a:latin typeface="Consolas" panose="020B0609020204030204" pitchFamily="49" charset="0"/>
              <a:cs typeface="Consolas" panose="020B0609020204030204" pitchFamily="49" charset="0"/>
            </a:endParaRPr>
          </a:p>
          <a:p>
            <a:pPr marL="515938"/>
            <a:r>
              <a:rPr lang="en-US" dirty="0">
                <a:solidFill>
                  <a:srgbClr val="3F7F5F"/>
                </a:solidFill>
                <a:latin typeface="Consolas" panose="020B0609020204030204" pitchFamily="49" charset="0"/>
                <a:cs typeface="Consolas" panose="020B0609020204030204" pitchFamily="49" charset="0"/>
                <a:sym typeface="Wingdings" panose="05000000000000000000" pitchFamily="2" charset="2"/>
              </a:rPr>
              <a:t>// </a:t>
            </a:r>
            <a:r>
              <a:rPr lang="en-SG" dirty="0">
                <a:solidFill>
                  <a:srgbClr val="3F7F5F"/>
                </a:solidFill>
                <a:latin typeface="Consolas" panose="020B0609020204030204" pitchFamily="49" charset="0"/>
                <a:cs typeface="Consolas" panose="020B0609020204030204" pitchFamily="49" charset="0"/>
                <a:sym typeface="Wingdings" panose="05000000000000000000" pitchFamily="2" charset="2"/>
              </a:rPr>
              <a:t>Loop through posts, increment </a:t>
            </a:r>
            <a:r>
              <a:rPr lang="en-SG" dirty="0" err="1">
                <a:solidFill>
                  <a:srgbClr val="3F7F5F"/>
                </a:solidFill>
                <a:latin typeface="Consolas" panose="020B0609020204030204" pitchFamily="49" charset="0"/>
                <a:cs typeface="Consolas" panose="020B0609020204030204" pitchFamily="49" charset="0"/>
                <a:sym typeface="Wingdings" panose="05000000000000000000" pitchFamily="2" charset="2"/>
              </a:rPr>
              <a:t>countList</a:t>
            </a:r>
            <a:r>
              <a:rPr lang="en-SG" dirty="0">
                <a:solidFill>
                  <a:srgbClr val="3F7F5F"/>
                </a:solidFill>
                <a:latin typeface="Consolas" panose="020B0609020204030204" pitchFamily="49" charset="0"/>
                <a:cs typeface="Consolas" panose="020B0609020204030204" pitchFamily="49" charset="0"/>
                <a:sym typeface="Wingdings" panose="05000000000000000000" pitchFamily="2" charset="2"/>
              </a:rPr>
              <a:t> accordingly</a:t>
            </a:r>
          </a:p>
          <a:p>
            <a:pPr marL="515938"/>
            <a:r>
              <a:rPr lang="en-SG" dirty="0">
                <a:solidFill>
                  <a:srgbClr val="3F7F5F"/>
                </a:solidFill>
                <a:latin typeface="Consolas" panose="020B0609020204030204" pitchFamily="49" charset="0"/>
                <a:cs typeface="Consolas" panose="020B0609020204030204" pitchFamily="49" charset="0"/>
                <a:sym typeface="Wingdings" panose="05000000000000000000" pitchFamily="2" charset="2"/>
              </a:rPr>
              <a:t>// index 0 of </a:t>
            </a:r>
            <a:r>
              <a:rPr lang="en-SG" dirty="0" err="1">
                <a:solidFill>
                  <a:srgbClr val="3F7F5F"/>
                </a:solidFill>
                <a:latin typeface="Consolas" panose="020B0609020204030204" pitchFamily="49" charset="0"/>
                <a:cs typeface="Consolas" panose="020B0609020204030204" pitchFamily="49" charset="0"/>
                <a:sym typeface="Wingdings" panose="05000000000000000000" pitchFamily="2" charset="2"/>
              </a:rPr>
              <a:t>userList</a:t>
            </a:r>
            <a:r>
              <a:rPr lang="en-SG" dirty="0">
                <a:solidFill>
                  <a:srgbClr val="3F7F5F"/>
                </a:solidFill>
                <a:latin typeface="Consolas" panose="020B0609020204030204" pitchFamily="49" charset="0"/>
                <a:cs typeface="Consolas" panose="020B0609020204030204" pitchFamily="49" charset="0"/>
                <a:sym typeface="Wingdings" panose="05000000000000000000" pitchFamily="2" charset="2"/>
              </a:rPr>
              <a:t> correspond to index 0 of </a:t>
            </a:r>
            <a:r>
              <a:rPr lang="en-SG" dirty="0" err="1">
                <a:solidFill>
                  <a:srgbClr val="3F7F5F"/>
                </a:solidFill>
                <a:latin typeface="Consolas" panose="020B0609020204030204" pitchFamily="49" charset="0"/>
                <a:cs typeface="Consolas" panose="020B0609020204030204" pitchFamily="49" charset="0"/>
                <a:sym typeface="Wingdings" panose="05000000000000000000" pitchFamily="2" charset="2"/>
              </a:rPr>
              <a:t>countList</a:t>
            </a:r>
            <a:endParaRPr lang="en-SG" dirty="0">
              <a:latin typeface="Consolas" panose="020B0609020204030204" pitchFamily="49" charset="0"/>
              <a:cs typeface="Consolas" panose="020B0609020204030204" pitchFamily="49" charset="0"/>
              <a:sym typeface="Wingdings" panose="05000000000000000000" pitchFamily="2" charset="2"/>
            </a:endParaRPr>
          </a:p>
          <a:p>
            <a:pPr marL="515938"/>
            <a:endParaRPr lang="en-SG" dirty="0">
              <a:solidFill>
                <a:srgbClr val="000000"/>
              </a:solidFill>
              <a:latin typeface="Consolas" panose="020B0609020204030204" pitchFamily="49" charset="0"/>
              <a:cs typeface="Consolas" panose="020B0609020204030204" pitchFamily="49" charset="0"/>
              <a:sym typeface="Wingdings" panose="05000000000000000000" pitchFamily="2" charset="2"/>
            </a:endParaRPr>
          </a:p>
          <a:p>
            <a:pPr marL="515938"/>
            <a:r>
              <a:rPr lang="en-SG" dirty="0" err="1">
                <a:solidFill>
                  <a:srgbClr val="000000"/>
                </a:solidFill>
                <a:latin typeface="Consolas" panose="020B0609020204030204" pitchFamily="49" charset="0"/>
                <a:cs typeface="Consolas" panose="020B0609020204030204" pitchFamily="49" charset="0"/>
              </a:rPr>
              <a:t>ArrayList</a:t>
            </a:r>
            <a:r>
              <a:rPr lang="en-SG" dirty="0">
                <a:solidFill>
                  <a:srgbClr val="000000"/>
                </a:solidFill>
                <a:latin typeface="Consolas" panose="020B0609020204030204" pitchFamily="49" charset="0"/>
                <a:cs typeface="Consolas" panose="020B0609020204030204" pitchFamily="49" charset="0"/>
              </a:rPr>
              <a:t>&lt;String&gt; </a:t>
            </a:r>
            <a:r>
              <a:rPr lang="en-SG" dirty="0" err="1">
                <a:solidFill>
                  <a:srgbClr val="000000"/>
                </a:solidFill>
                <a:latin typeface="Consolas" panose="020B0609020204030204" pitchFamily="49" charset="0"/>
                <a:cs typeface="Consolas" panose="020B0609020204030204" pitchFamily="49" charset="0"/>
              </a:rPr>
              <a:t>noLifeUserList</a:t>
            </a:r>
            <a:r>
              <a:rPr lang="en-SG" dirty="0">
                <a:solidFill>
                  <a:srgbClr val="000000"/>
                </a:solidFill>
                <a:latin typeface="Consolas" panose="020B0609020204030204" pitchFamily="49" charset="0"/>
                <a:cs typeface="Consolas" panose="020B0609020204030204" pitchFamily="49" charset="0"/>
              </a:rPr>
              <a:t> = </a:t>
            </a:r>
            <a:r>
              <a:rPr lang="en-SG" b="1" dirty="0">
                <a:solidFill>
                  <a:srgbClr val="7F0055"/>
                </a:solidFill>
                <a:latin typeface="Consolas" panose="020B0609020204030204" pitchFamily="49" charset="0"/>
                <a:cs typeface="Consolas" panose="020B0609020204030204" pitchFamily="49" charset="0"/>
              </a:rPr>
              <a:t>new</a:t>
            </a:r>
            <a:r>
              <a:rPr lang="en-SG" b="1" dirty="0">
                <a:solidFill>
                  <a:srgbClr val="000000"/>
                </a:solidFill>
                <a:latin typeface="Consolas" panose="020B0609020204030204" pitchFamily="49" charset="0"/>
                <a:cs typeface="Consolas" panose="020B0609020204030204" pitchFamily="49" charset="0"/>
              </a:rPr>
              <a:t> </a:t>
            </a:r>
            <a:r>
              <a:rPr lang="en-SG" b="1" dirty="0" err="1">
                <a:solidFill>
                  <a:srgbClr val="000000"/>
                </a:solidFill>
                <a:latin typeface="Consolas" panose="020B0609020204030204" pitchFamily="49" charset="0"/>
                <a:cs typeface="Consolas" panose="020B0609020204030204" pitchFamily="49" charset="0"/>
              </a:rPr>
              <a:t>ArrayList</a:t>
            </a:r>
            <a:r>
              <a:rPr lang="en-SG" b="1" dirty="0">
                <a:solidFill>
                  <a:srgbClr val="000000"/>
                </a:solidFill>
                <a:latin typeface="Consolas" panose="020B0609020204030204" pitchFamily="49" charset="0"/>
                <a:cs typeface="Consolas" panose="020B0609020204030204" pitchFamily="49" charset="0"/>
              </a:rPr>
              <a:t>&lt;String&gt;();</a:t>
            </a:r>
            <a:endParaRPr lang="en-SG" dirty="0">
              <a:solidFill>
                <a:srgbClr val="000000"/>
              </a:solidFill>
              <a:latin typeface="Consolas" panose="020B0609020204030204" pitchFamily="49" charset="0"/>
              <a:cs typeface="Consolas" panose="020B0609020204030204" pitchFamily="49" charset="0"/>
              <a:sym typeface="Wingdings" panose="05000000000000000000" pitchFamily="2" charset="2"/>
            </a:endParaRPr>
          </a:p>
          <a:p>
            <a:pPr marL="515938"/>
            <a:r>
              <a:rPr lang="en-US" dirty="0">
                <a:solidFill>
                  <a:srgbClr val="3F7F5F"/>
                </a:solidFill>
                <a:latin typeface="Consolas" panose="020B0609020204030204" pitchFamily="49" charset="0"/>
                <a:cs typeface="Consolas" panose="020B0609020204030204" pitchFamily="49" charset="0"/>
                <a:sym typeface="Wingdings" panose="05000000000000000000" pitchFamily="2" charset="2"/>
              </a:rPr>
              <a:t>// </a:t>
            </a:r>
            <a:r>
              <a:rPr lang="en-SG" dirty="0">
                <a:solidFill>
                  <a:srgbClr val="3F7F5F"/>
                </a:solidFill>
                <a:latin typeface="Consolas" panose="020B0609020204030204" pitchFamily="49" charset="0"/>
                <a:cs typeface="Consolas" panose="020B0609020204030204" pitchFamily="49" charset="0"/>
                <a:sym typeface="Wingdings" panose="05000000000000000000" pitchFamily="2" charset="2"/>
              </a:rPr>
              <a:t>Loop through </a:t>
            </a:r>
            <a:r>
              <a:rPr lang="en-SG" dirty="0" err="1">
                <a:solidFill>
                  <a:srgbClr val="3F7F5F"/>
                </a:solidFill>
                <a:latin typeface="Consolas" panose="020B0609020204030204" pitchFamily="49" charset="0"/>
                <a:cs typeface="Consolas" panose="020B0609020204030204" pitchFamily="49" charset="0"/>
                <a:sym typeface="Wingdings" panose="05000000000000000000" pitchFamily="2" charset="2"/>
              </a:rPr>
              <a:t>countList</a:t>
            </a:r>
            <a:r>
              <a:rPr lang="en-SG" dirty="0">
                <a:solidFill>
                  <a:srgbClr val="3F7F5F"/>
                </a:solidFill>
                <a:latin typeface="Consolas" panose="020B0609020204030204" pitchFamily="49" charset="0"/>
                <a:cs typeface="Consolas" panose="020B0609020204030204" pitchFamily="49" charset="0"/>
                <a:sym typeface="Wingdings" panose="05000000000000000000" pitchFamily="2" charset="2"/>
              </a:rPr>
              <a:t> to find the highest count</a:t>
            </a:r>
          </a:p>
          <a:p>
            <a:pPr marL="515938"/>
            <a:r>
              <a:rPr lang="en-SG" dirty="0">
                <a:solidFill>
                  <a:srgbClr val="3F7F5F"/>
                </a:solidFill>
                <a:latin typeface="Consolas" panose="020B0609020204030204" pitchFamily="49" charset="0"/>
                <a:cs typeface="Consolas" panose="020B0609020204030204" pitchFamily="49" charset="0"/>
                <a:sym typeface="Wingdings" panose="05000000000000000000" pitchFamily="2" charset="2"/>
              </a:rPr>
              <a:t>// Retrieve the corresponding user/s</a:t>
            </a:r>
          </a:p>
          <a:p>
            <a:pPr marL="515938"/>
            <a:endParaRPr lang="en-SG" dirty="0">
              <a:solidFill>
                <a:srgbClr val="3F7F5F"/>
              </a:solidFill>
              <a:latin typeface="Consolas" panose="020B0609020204030204" pitchFamily="49" charset="0"/>
              <a:cs typeface="Consolas" panose="020B0609020204030204" pitchFamily="49" charset="0"/>
              <a:sym typeface="Wingdings" panose="05000000000000000000" pitchFamily="2" charset="2"/>
            </a:endParaRPr>
          </a:p>
          <a:p>
            <a:pPr marL="515938"/>
            <a:r>
              <a:rPr lang="en-SG" dirty="0" err="1">
                <a:solidFill>
                  <a:srgbClr val="000000"/>
                </a:solidFill>
                <a:latin typeface="Consolas" panose="020B0609020204030204" pitchFamily="49" charset="0"/>
                <a:cs typeface="Consolas" panose="020B0609020204030204" pitchFamily="49" charset="0"/>
              </a:rPr>
              <a:t>Collections.</a:t>
            </a:r>
            <a:r>
              <a:rPr lang="en-SG" i="1" dirty="0" err="1">
                <a:solidFill>
                  <a:srgbClr val="000000"/>
                </a:solidFill>
                <a:latin typeface="Consolas" panose="020B0609020204030204" pitchFamily="49" charset="0"/>
                <a:cs typeface="Consolas" panose="020B0609020204030204" pitchFamily="49" charset="0"/>
              </a:rPr>
              <a:t>sort</a:t>
            </a:r>
            <a:r>
              <a:rPr lang="en-SG" i="1" dirty="0">
                <a:solidFill>
                  <a:srgbClr val="000000"/>
                </a:solidFill>
                <a:latin typeface="Consolas" panose="020B0609020204030204" pitchFamily="49" charset="0"/>
                <a:cs typeface="Consolas" panose="020B0609020204030204" pitchFamily="49" charset="0"/>
              </a:rPr>
              <a:t>(</a:t>
            </a:r>
            <a:r>
              <a:rPr lang="en-SG" i="1" dirty="0" err="1">
                <a:solidFill>
                  <a:srgbClr val="000000"/>
                </a:solidFill>
                <a:latin typeface="Consolas" panose="020B0609020204030204" pitchFamily="49" charset="0"/>
                <a:cs typeface="Consolas" panose="020B0609020204030204" pitchFamily="49" charset="0"/>
              </a:rPr>
              <a:t>noLifeUserList</a:t>
            </a:r>
            <a:r>
              <a:rPr lang="en-SG" i="1" dirty="0">
                <a:solidFill>
                  <a:srgbClr val="000000"/>
                </a:solidFill>
                <a:latin typeface="Consolas" panose="020B0609020204030204" pitchFamily="49" charset="0"/>
                <a:cs typeface="Consolas" panose="020B0609020204030204" pitchFamily="49" charset="0"/>
              </a:rPr>
              <a:t>);</a:t>
            </a:r>
            <a:endParaRPr lang="en-SG" dirty="0">
              <a:latin typeface="Consolas" panose="020B0609020204030204" pitchFamily="49" charset="0"/>
              <a:cs typeface="Consolas" panose="020B0609020204030204" pitchFamily="49" charset="0"/>
            </a:endParaRPr>
          </a:p>
          <a:p>
            <a:pPr marL="515938"/>
            <a:r>
              <a:rPr lang="en-SG" dirty="0" err="1">
                <a:solidFill>
                  <a:srgbClr val="000000"/>
                </a:solidFill>
                <a:latin typeface="Consolas" panose="020B0609020204030204" pitchFamily="49" charset="0"/>
                <a:cs typeface="Consolas" panose="020B0609020204030204" pitchFamily="49" charset="0"/>
              </a:rPr>
              <a:t>System.</a:t>
            </a:r>
            <a:r>
              <a:rPr lang="en-SG" i="1" dirty="0" err="1">
                <a:solidFill>
                  <a:srgbClr val="0000C0"/>
                </a:solidFill>
                <a:latin typeface="Consolas" panose="020B0609020204030204" pitchFamily="49" charset="0"/>
                <a:cs typeface="Consolas" panose="020B0609020204030204" pitchFamily="49" charset="0"/>
              </a:rPr>
              <a:t>out</a:t>
            </a:r>
            <a:r>
              <a:rPr lang="en-SG" i="1" dirty="0" err="1">
                <a:solidFill>
                  <a:srgbClr val="000000"/>
                </a:solidFill>
                <a:latin typeface="Consolas" panose="020B0609020204030204" pitchFamily="49" charset="0"/>
                <a:cs typeface="Consolas" panose="020B0609020204030204" pitchFamily="49" charset="0"/>
              </a:rPr>
              <a:t>.println</a:t>
            </a:r>
            <a:r>
              <a:rPr lang="en-SG" i="1" dirty="0">
                <a:solidFill>
                  <a:srgbClr val="000000"/>
                </a:solidFill>
                <a:latin typeface="Consolas" panose="020B0609020204030204" pitchFamily="49" charset="0"/>
                <a:cs typeface="Consolas" panose="020B0609020204030204" pitchFamily="49" charset="0"/>
              </a:rPr>
              <a:t>(</a:t>
            </a:r>
            <a:r>
              <a:rPr lang="en-SG" i="1" dirty="0" err="1">
                <a:solidFill>
                  <a:srgbClr val="000000"/>
                </a:solidFill>
                <a:latin typeface="Consolas" panose="020B0609020204030204" pitchFamily="49" charset="0"/>
                <a:cs typeface="Consolas" panose="020B0609020204030204" pitchFamily="49" charset="0"/>
              </a:rPr>
              <a:t>noLifeUserList.get</a:t>
            </a:r>
            <a:r>
              <a:rPr lang="en-SG" i="1" dirty="0">
                <a:solidFill>
                  <a:srgbClr val="000000"/>
                </a:solidFill>
                <a:latin typeface="Consolas" panose="020B0609020204030204" pitchFamily="49" charset="0"/>
                <a:cs typeface="Consolas" panose="020B0609020204030204" pitchFamily="49" charset="0"/>
              </a:rPr>
              <a:t>(0));</a:t>
            </a:r>
          </a:p>
          <a:p>
            <a:r>
              <a:rPr lang="en-SG" dirty="0">
                <a:solidFill>
                  <a:srgbClr val="000000"/>
                </a:solidFill>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
        <p:nvSpPr>
          <p:cNvPr id="6" name="Rounded Rectangle 5"/>
          <p:cNvSpPr/>
          <p:nvPr/>
        </p:nvSpPr>
        <p:spPr>
          <a:xfrm>
            <a:off x="1061326" y="5110157"/>
            <a:ext cx="4217255" cy="262466"/>
          </a:xfrm>
          <a:prstGeom prst="roundRect">
            <a:avLst/>
          </a:prstGeom>
          <a:solidFill>
            <a:srgbClr val="AAAAAA">
              <a:alpha val="30000"/>
            </a:srgbClr>
          </a:solidFill>
          <a:ln w="15875" cap="flat" cmpd="sng" algn="ctr">
            <a:solidFill>
              <a:srgbClr val="000000"/>
            </a:solidFill>
            <a:prstDash val="solid"/>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602957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476466" y="512554"/>
            <a:ext cx="8229240" cy="884147"/>
          </a:xfrm>
          <a:prstGeom prst="rect">
            <a:avLst/>
          </a:prstGeom>
          <a:noFill/>
          <a:ln>
            <a:noFill/>
          </a:ln>
        </p:spPr>
        <p:txBody>
          <a:bodyPr lIns="90000" tIns="45000" rIns="90000" bIns="45000"/>
          <a:lstStyle/>
          <a:p>
            <a:pPr marL="274320" indent="-273960">
              <a:lnSpc>
                <a:spcPct val="100000"/>
              </a:lnSpc>
              <a:buClr>
                <a:srgbClr val="4F81BD"/>
              </a:buClr>
              <a:buSzPct val="76000"/>
              <a:buFont typeface="Wingdings 3" charset="2"/>
              <a:buChar char=""/>
            </a:pPr>
            <a:r>
              <a:rPr lang="en-US" sz="2400" strike="noStrike" spc="-1" dirty="0">
                <a:solidFill>
                  <a:srgbClr val="000000"/>
                </a:solidFill>
                <a:uFill>
                  <a:solidFill>
                    <a:srgbClr val="FFFFFF"/>
                  </a:solidFill>
                </a:uFill>
                <a:latin typeface="+mj-lt"/>
              </a:rPr>
              <a:t>Query 5</a:t>
            </a:r>
          </a:p>
          <a:p>
            <a:pPr marL="914760" lvl="2">
              <a:buClr>
                <a:srgbClr val="4F81BD"/>
              </a:buClr>
              <a:buSzPct val="76000"/>
            </a:pPr>
            <a:endParaRPr lang="en-US" spc="-1" dirty="0">
              <a:uFill>
                <a:solidFill>
                  <a:srgbClr val="FFFFFF"/>
                </a:solidFill>
              </a:uFill>
              <a:latin typeface="+mj-lt"/>
            </a:endParaRPr>
          </a:p>
          <a:p>
            <a:pPr marL="914760" lvl="2">
              <a:buClr>
                <a:srgbClr val="4F81BD"/>
              </a:buClr>
              <a:buSzPct val="76000"/>
            </a:pPr>
            <a:endParaRPr lang="en-US" spc="-1" dirty="0">
              <a:uFill>
                <a:solidFill>
                  <a:srgbClr val="FFFFFF"/>
                </a:solidFill>
              </a:uFill>
              <a:latin typeface="+mj-lt"/>
            </a:endParaRPr>
          </a:p>
          <a:p>
            <a:pPr marL="1188720" lvl="2" indent="-273960">
              <a:buClr>
                <a:srgbClr val="4F81BD"/>
              </a:buClr>
              <a:buSzPct val="76000"/>
              <a:buFont typeface="Wingdings 3" charset="2"/>
              <a:buChar char=""/>
            </a:pPr>
            <a:endParaRPr dirty="0">
              <a:latin typeface="+mj-lt"/>
            </a:endParaRPr>
          </a:p>
        </p:txBody>
      </p:sp>
      <p:sp>
        <p:nvSpPr>
          <p:cNvPr id="2" name="Rectangle 1"/>
          <p:cNvSpPr/>
          <p:nvPr/>
        </p:nvSpPr>
        <p:spPr>
          <a:xfrm>
            <a:off x="771302" y="1116888"/>
            <a:ext cx="7639569" cy="4708981"/>
          </a:xfrm>
          <a:prstGeom prst="rect">
            <a:avLst/>
          </a:prstGeom>
        </p:spPr>
        <p:txBody>
          <a:bodyPr wrap="square">
            <a:spAutoFit/>
          </a:bodyPr>
          <a:lstStyle/>
          <a:p>
            <a:r>
              <a:rPr lang="en-SG" sz="2000" b="1" dirty="0">
                <a:solidFill>
                  <a:srgbClr val="7F0055"/>
                </a:solidFill>
                <a:latin typeface="Consolas" panose="020B0609020204030204" pitchFamily="49" charset="0"/>
                <a:cs typeface="Consolas" panose="020B0609020204030204" pitchFamily="49" charset="0"/>
              </a:rPr>
              <a:t>private</a:t>
            </a:r>
            <a:r>
              <a:rPr lang="en-SG" sz="2000" b="1" dirty="0">
                <a:solidFill>
                  <a:srgbClr val="000000"/>
                </a:solidFill>
                <a:latin typeface="Consolas" panose="020B0609020204030204" pitchFamily="49" charset="0"/>
                <a:cs typeface="Consolas" panose="020B0609020204030204" pitchFamily="49" charset="0"/>
              </a:rPr>
              <a:t> </a:t>
            </a:r>
            <a:r>
              <a:rPr lang="en-SG" sz="2000" b="1" dirty="0">
                <a:solidFill>
                  <a:srgbClr val="7F0055"/>
                </a:solidFill>
                <a:latin typeface="Consolas" panose="020B0609020204030204" pitchFamily="49" charset="0"/>
                <a:cs typeface="Consolas" panose="020B0609020204030204" pitchFamily="49" charset="0"/>
              </a:rPr>
              <a:t>void</a:t>
            </a:r>
            <a:r>
              <a:rPr lang="en-SG" sz="2000" b="1" dirty="0">
                <a:solidFill>
                  <a:srgbClr val="000000"/>
                </a:solidFill>
                <a:latin typeface="Consolas" panose="020B0609020204030204" pitchFamily="49" charset="0"/>
                <a:cs typeface="Consolas" panose="020B0609020204030204" pitchFamily="49" charset="0"/>
              </a:rPr>
              <a:t> </a:t>
            </a:r>
            <a:r>
              <a:rPr lang="en-SG" sz="2000" b="1" dirty="0" err="1">
                <a:solidFill>
                  <a:srgbClr val="000000"/>
                </a:solidFill>
                <a:latin typeface="Consolas" panose="020B0609020204030204" pitchFamily="49" charset="0"/>
                <a:cs typeface="Consolas" panose="020B0609020204030204" pitchFamily="49" charset="0"/>
              </a:rPr>
              <a:t>getContent</a:t>
            </a:r>
            <a:r>
              <a:rPr lang="en-SG" sz="2000" b="1" dirty="0">
                <a:solidFill>
                  <a:srgbClr val="000000"/>
                </a:solidFill>
                <a:latin typeface="Consolas" panose="020B0609020204030204" pitchFamily="49" charset="0"/>
                <a:cs typeface="Consolas" panose="020B0609020204030204" pitchFamily="49" charset="0"/>
              </a:rPr>
              <a:t>(Scanner </a:t>
            </a:r>
            <a:r>
              <a:rPr lang="en-SG" sz="2000" b="1" dirty="0" err="1">
                <a:solidFill>
                  <a:srgbClr val="000000"/>
                </a:solidFill>
                <a:latin typeface="Consolas" panose="020B0609020204030204" pitchFamily="49" charset="0"/>
                <a:cs typeface="Consolas" panose="020B0609020204030204" pitchFamily="49" charset="0"/>
              </a:rPr>
              <a:t>sc</a:t>
            </a:r>
            <a:r>
              <a:rPr lang="en-SG" sz="2000" b="1" dirty="0">
                <a:solidFill>
                  <a:srgbClr val="000000"/>
                </a:solidFill>
                <a:latin typeface="Consolas" panose="020B0609020204030204" pitchFamily="49" charset="0"/>
                <a:cs typeface="Consolas" panose="020B0609020204030204" pitchFamily="49" charset="0"/>
              </a:rPr>
              <a:t>) {</a:t>
            </a:r>
            <a:endParaRPr lang="en-US" sz="2000" b="1" dirty="0">
              <a:solidFill>
                <a:srgbClr val="000000"/>
              </a:solidFill>
              <a:latin typeface="Consolas" panose="020B0609020204030204" pitchFamily="49" charset="0"/>
              <a:cs typeface="Consolas" panose="020B0609020204030204" pitchFamily="49" charset="0"/>
            </a:endParaRPr>
          </a:p>
          <a:p>
            <a:pPr marL="515938"/>
            <a:r>
              <a:rPr lang="en-SG" sz="2000" dirty="0">
                <a:solidFill>
                  <a:srgbClr val="000000"/>
                </a:solidFill>
                <a:latin typeface="Consolas" panose="020B0609020204030204" pitchFamily="49" charset="0"/>
                <a:cs typeface="Consolas" panose="020B0609020204030204" pitchFamily="49" charset="0"/>
              </a:rPr>
              <a:t>String </a:t>
            </a:r>
            <a:r>
              <a:rPr lang="en-SG" sz="2000" dirty="0" err="1">
                <a:solidFill>
                  <a:srgbClr val="000000"/>
                </a:solidFill>
                <a:latin typeface="Consolas" panose="020B0609020204030204" pitchFamily="49" charset="0"/>
                <a:cs typeface="Consolas" panose="020B0609020204030204" pitchFamily="49" charset="0"/>
              </a:rPr>
              <a:t>threadName</a:t>
            </a:r>
            <a:r>
              <a:rPr lang="en-SG" sz="2000" dirty="0">
                <a:solidFill>
                  <a:srgbClr val="000000"/>
                </a:solidFill>
                <a:latin typeface="Consolas" panose="020B0609020204030204" pitchFamily="49" charset="0"/>
                <a:cs typeface="Consolas" panose="020B0609020204030204" pitchFamily="49" charset="0"/>
              </a:rPr>
              <a:t> = </a:t>
            </a:r>
            <a:r>
              <a:rPr lang="en-SG" sz="2000" dirty="0" err="1">
                <a:solidFill>
                  <a:srgbClr val="000000"/>
                </a:solidFill>
                <a:latin typeface="Consolas" panose="020B0609020204030204" pitchFamily="49" charset="0"/>
                <a:cs typeface="Consolas" panose="020B0609020204030204" pitchFamily="49" charset="0"/>
              </a:rPr>
              <a:t>sc.next</a:t>
            </a:r>
            <a:r>
              <a:rPr lang="en-SG" sz="2000" dirty="0">
                <a:solidFill>
                  <a:srgbClr val="000000"/>
                </a:solidFill>
                <a:latin typeface="Consolas" panose="020B0609020204030204" pitchFamily="49" charset="0"/>
                <a:cs typeface="Consolas" panose="020B0609020204030204" pitchFamily="49" charset="0"/>
              </a:rPr>
              <a:t>();</a:t>
            </a:r>
          </a:p>
          <a:p>
            <a:pPr marL="515938"/>
            <a:r>
              <a:rPr lang="en-SG" sz="2000" b="1" dirty="0" err="1">
                <a:solidFill>
                  <a:srgbClr val="7F0055"/>
                </a:solidFill>
                <a:latin typeface="Consolas" panose="020B0609020204030204" pitchFamily="49" charset="0"/>
                <a:cs typeface="Consolas" panose="020B0609020204030204" pitchFamily="49" charset="0"/>
              </a:rPr>
              <a:t>int</a:t>
            </a:r>
            <a:r>
              <a:rPr lang="en-SG" sz="2000" b="1" dirty="0">
                <a:solidFill>
                  <a:srgbClr val="000000"/>
                </a:solidFill>
                <a:latin typeface="Consolas" panose="020B0609020204030204" pitchFamily="49" charset="0"/>
                <a:cs typeface="Consolas" panose="020B0609020204030204" pitchFamily="49" charset="0"/>
              </a:rPr>
              <a:t> </a:t>
            </a:r>
            <a:r>
              <a:rPr lang="en-SG" sz="2000" b="1" dirty="0" err="1">
                <a:solidFill>
                  <a:srgbClr val="000000"/>
                </a:solidFill>
                <a:latin typeface="Consolas" panose="020B0609020204030204" pitchFamily="49" charset="0"/>
                <a:cs typeface="Consolas" panose="020B0609020204030204" pitchFamily="49" charset="0"/>
              </a:rPr>
              <a:t>postNo</a:t>
            </a:r>
            <a:r>
              <a:rPr lang="en-SG" sz="2000" b="1" dirty="0">
                <a:solidFill>
                  <a:srgbClr val="000000"/>
                </a:solidFill>
                <a:latin typeface="Consolas" panose="020B0609020204030204" pitchFamily="49" charset="0"/>
                <a:cs typeface="Consolas" panose="020B0609020204030204" pitchFamily="49" charset="0"/>
              </a:rPr>
              <a:t> = </a:t>
            </a:r>
            <a:r>
              <a:rPr lang="en-SG" sz="2000" b="1" dirty="0" err="1">
                <a:solidFill>
                  <a:srgbClr val="000000"/>
                </a:solidFill>
                <a:latin typeface="Consolas" panose="020B0609020204030204" pitchFamily="49" charset="0"/>
                <a:cs typeface="Consolas" panose="020B0609020204030204" pitchFamily="49" charset="0"/>
              </a:rPr>
              <a:t>sc.nextInt</a:t>
            </a:r>
            <a:r>
              <a:rPr lang="en-SG" sz="2000" b="1" dirty="0">
                <a:solidFill>
                  <a:srgbClr val="000000"/>
                </a:solidFill>
                <a:latin typeface="Consolas" panose="020B0609020204030204" pitchFamily="49" charset="0"/>
                <a:cs typeface="Consolas" panose="020B0609020204030204" pitchFamily="49" charset="0"/>
              </a:rPr>
              <a:t>();</a:t>
            </a:r>
          </a:p>
          <a:p>
            <a:pPr marL="515938"/>
            <a:endParaRPr lang="en-SG" sz="2000" b="1" dirty="0">
              <a:solidFill>
                <a:srgbClr val="000000"/>
              </a:solidFill>
              <a:latin typeface="Consolas" panose="020B0609020204030204" pitchFamily="49" charset="0"/>
              <a:cs typeface="Consolas" panose="020B0609020204030204" pitchFamily="49" charset="0"/>
            </a:endParaRPr>
          </a:p>
          <a:p>
            <a:pPr marL="515938"/>
            <a:r>
              <a:rPr lang="en-SG" sz="2000" dirty="0">
                <a:solidFill>
                  <a:srgbClr val="000000"/>
                </a:solidFill>
                <a:latin typeface="Consolas" panose="020B0609020204030204" pitchFamily="49" charset="0"/>
                <a:cs typeface="Consolas" panose="020B0609020204030204" pitchFamily="49" charset="0"/>
              </a:rPr>
              <a:t>Thread </a:t>
            </a:r>
            <a:r>
              <a:rPr lang="en-SG" sz="2000" dirty="0" err="1">
                <a:solidFill>
                  <a:srgbClr val="000000"/>
                </a:solidFill>
                <a:latin typeface="Consolas" panose="020B0609020204030204" pitchFamily="49" charset="0"/>
                <a:cs typeface="Consolas" panose="020B0609020204030204" pitchFamily="49" charset="0"/>
              </a:rPr>
              <a:t>thread</a:t>
            </a:r>
            <a:r>
              <a:rPr lang="en-SG" sz="2000" dirty="0">
                <a:solidFill>
                  <a:srgbClr val="000000"/>
                </a:solidFill>
                <a:latin typeface="Consolas" panose="020B0609020204030204" pitchFamily="49" charset="0"/>
                <a:cs typeface="Consolas" panose="020B0609020204030204" pitchFamily="49" charset="0"/>
              </a:rPr>
              <a:t> = </a:t>
            </a:r>
            <a:r>
              <a:rPr lang="en-SG" sz="2000" dirty="0" err="1">
                <a:solidFill>
                  <a:srgbClr val="000000"/>
                </a:solidFill>
                <a:latin typeface="Consolas" panose="020B0609020204030204" pitchFamily="49" charset="0"/>
                <a:cs typeface="Consolas" panose="020B0609020204030204" pitchFamily="49" charset="0"/>
              </a:rPr>
              <a:t>findThread</a:t>
            </a:r>
            <a:r>
              <a:rPr lang="en-SG" sz="2000" dirty="0">
                <a:solidFill>
                  <a:srgbClr val="000000"/>
                </a:solidFill>
                <a:latin typeface="Consolas" panose="020B0609020204030204" pitchFamily="49" charset="0"/>
                <a:cs typeface="Consolas" panose="020B0609020204030204" pitchFamily="49" charset="0"/>
              </a:rPr>
              <a:t>(</a:t>
            </a:r>
            <a:r>
              <a:rPr lang="en-SG" sz="2000" dirty="0" err="1">
                <a:solidFill>
                  <a:srgbClr val="000000"/>
                </a:solidFill>
                <a:latin typeface="Consolas" panose="020B0609020204030204" pitchFamily="49" charset="0"/>
                <a:cs typeface="Consolas" panose="020B0609020204030204" pitchFamily="49" charset="0"/>
              </a:rPr>
              <a:t>threadName</a:t>
            </a:r>
            <a:r>
              <a:rPr lang="en-SG" sz="2000" dirty="0">
                <a:solidFill>
                  <a:srgbClr val="000000"/>
                </a:solidFill>
                <a:latin typeface="Consolas" panose="020B0609020204030204" pitchFamily="49" charset="0"/>
                <a:cs typeface="Consolas" panose="020B0609020204030204" pitchFamily="49" charset="0"/>
              </a:rPr>
              <a:t>);</a:t>
            </a:r>
          </a:p>
          <a:p>
            <a:pPr marL="515938"/>
            <a:endParaRPr lang="en-SG" sz="2000" dirty="0">
              <a:solidFill>
                <a:srgbClr val="3F7F5F"/>
              </a:solidFill>
              <a:latin typeface="Consolas" panose="020B0609020204030204" pitchFamily="49" charset="0"/>
              <a:cs typeface="Consolas" panose="020B0609020204030204" pitchFamily="49" charset="0"/>
            </a:endParaRPr>
          </a:p>
          <a:p>
            <a:pPr marL="515938"/>
            <a:r>
              <a:rPr lang="en-SG" sz="2000" dirty="0">
                <a:solidFill>
                  <a:srgbClr val="3F7F5F"/>
                </a:solidFill>
                <a:latin typeface="Consolas" panose="020B0609020204030204" pitchFamily="49" charset="0"/>
                <a:cs typeface="Consolas" panose="020B0609020204030204" pitchFamily="49" charset="0"/>
              </a:rPr>
              <a:t>// check for valid thread </a:t>
            </a:r>
            <a:r>
              <a:rPr lang="en-US" sz="2000" dirty="0">
                <a:solidFill>
                  <a:srgbClr val="3F7F5F"/>
                </a:solidFill>
                <a:latin typeface="Consolas" panose="020B0609020204030204" pitchFamily="49" charset="0"/>
                <a:sym typeface="Wingdings" panose="05000000000000000000" pitchFamily="2" charset="2"/>
              </a:rPr>
              <a:t> print “no such thread”</a:t>
            </a:r>
          </a:p>
          <a:p>
            <a:pPr lvl="1"/>
            <a:endParaRPr lang="en-SG" sz="2000" b="1" dirty="0">
              <a:solidFill>
                <a:srgbClr val="000000"/>
              </a:solidFill>
              <a:latin typeface="Consolas" panose="020B0609020204030204" pitchFamily="49" charset="0"/>
              <a:cs typeface="Consolas" panose="020B0609020204030204" pitchFamily="49" charset="0"/>
            </a:endParaRPr>
          </a:p>
          <a:p>
            <a:pPr lvl="1"/>
            <a:r>
              <a:rPr lang="en-SG" sz="2000" dirty="0">
                <a:solidFill>
                  <a:srgbClr val="000000"/>
                </a:solidFill>
                <a:latin typeface="Consolas" panose="020B0609020204030204" pitchFamily="49" charset="0"/>
                <a:cs typeface="Consolas" panose="020B0609020204030204" pitchFamily="49" charset="0"/>
              </a:rPr>
              <a:t>Post </a:t>
            </a:r>
            <a:r>
              <a:rPr lang="en-SG" sz="2000" dirty="0" err="1">
                <a:solidFill>
                  <a:srgbClr val="000000"/>
                </a:solidFill>
                <a:latin typeface="Consolas" panose="020B0609020204030204" pitchFamily="49" charset="0"/>
                <a:cs typeface="Consolas" panose="020B0609020204030204" pitchFamily="49" charset="0"/>
              </a:rPr>
              <a:t>post</a:t>
            </a:r>
            <a:r>
              <a:rPr lang="en-SG" sz="2000" dirty="0">
                <a:solidFill>
                  <a:srgbClr val="000000"/>
                </a:solidFill>
                <a:latin typeface="Consolas" panose="020B0609020204030204" pitchFamily="49" charset="0"/>
                <a:cs typeface="Consolas" panose="020B0609020204030204" pitchFamily="49" charset="0"/>
              </a:rPr>
              <a:t> = </a:t>
            </a:r>
            <a:r>
              <a:rPr lang="en-SG" sz="2000" dirty="0" err="1">
                <a:solidFill>
                  <a:srgbClr val="000000"/>
                </a:solidFill>
                <a:latin typeface="Consolas" panose="020B0609020204030204" pitchFamily="49" charset="0"/>
                <a:cs typeface="Consolas" panose="020B0609020204030204" pitchFamily="49" charset="0"/>
              </a:rPr>
              <a:t>thread.getPost</a:t>
            </a:r>
            <a:r>
              <a:rPr lang="en-SG" sz="2000" dirty="0">
                <a:solidFill>
                  <a:srgbClr val="000000"/>
                </a:solidFill>
                <a:latin typeface="Consolas" panose="020B0609020204030204" pitchFamily="49" charset="0"/>
                <a:cs typeface="Consolas" panose="020B0609020204030204" pitchFamily="49" charset="0"/>
              </a:rPr>
              <a:t>(</a:t>
            </a:r>
            <a:r>
              <a:rPr lang="en-SG" sz="2000" dirty="0" err="1">
                <a:solidFill>
                  <a:srgbClr val="000000"/>
                </a:solidFill>
                <a:latin typeface="Consolas" panose="020B0609020204030204" pitchFamily="49" charset="0"/>
                <a:cs typeface="Consolas" panose="020B0609020204030204" pitchFamily="49" charset="0"/>
              </a:rPr>
              <a:t>postNo</a:t>
            </a:r>
            <a:r>
              <a:rPr lang="en-SG" sz="2000" dirty="0">
                <a:solidFill>
                  <a:srgbClr val="000000"/>
                </a:solidFill>
                <a:latin typeface="Consolas" panose="020B0609020204030204" pitchFamily="49" charset="0"/>
                <a:cs typeface="Consolas" panose="020B0609020204030204" pitchFamily="49" charset="0"/>
              </a:rPr>
              <a:t>);</a:t>
            </a:r>
          </a:p>
          <a:p>
            <a:pPr lvl="1"/>
            <a:endParaRPr lang="en-SG" sz="2000" b="1" dirty="0">
              <a:solidFill>
                <a:srgbClr val="000000"/>
              </a:solidFill>
              <a:latin typeface="Consolas" panose="020B0609020204030204" pitchFamily="49" charset="0"/>
              <a:cs typeface="Consolas" panose="020B0609020204030204" pitchFamily="49" charset="0"/>
            </a:endParaRPr>
          </a:p>
          <a:p>
            <a:pPr lvl="1"/>
            <a:r>
              <a:rPr lang="en-SG" sz="2000" dirty="0">
                <a:solidFill>
                  <a:srgbClr val="3F7F5F"/>
                </a:solidFill>
                <a:latin typeface="Consolas" panose="020B0609020204030204" pitchFamily="49" charset="0"/>
                <a:cs typeface="Consolas" panose="020B0609020204030204" pitchFamily="49" charset="0"/>
              </a:rPr>
              <a:t>// check for valid post </a:t>
            </a:r>
            <a:r>
              <a:rPr lang="en-US" sz="2000" dirty="0">
                <a:solidFill>
                  <a:srgbClr val="3F7F5F"/>
                </a:solidFill>
                <a:latin typeface="Consolas" panose="020B0609020204030204" pitchFamily="49" charset="0"/>
                <a:sym typeface="Wingdings" panose="05000000000000000000" pitchFamily="2" charset="2"/>
              </a:rPr>
              <a:t> print “no such post”</a:t>
            </a:r>
          </a:p>
          <a:p>
            <a:pPr lvl="1"/>
            <a:endParaRPr lang="en-US" sz="2000" dirty="0">
              <a:solidFill>
                <a:srgbClr val="3F7F5F"/>
              </a:solidFill>
              <a:latin typeface="Consolas" panose="020B0609020204030204" pitchFamily="49" charset="0"/>
              <a:sym typeface="Wingdings" panose="05000000000000000000" pitchFamily="2" charset="2"/>
            </a:endParaRPr>
          </a:p>
          <a:p>
            <a:pPr lvl="1"/>
            <a:r>
              <a:rPr lang="en-SG" sz="2000" dirty="0" err="1">
                <a:solidFill>
                  <a:srgbClr val="000000"/>
                </a:solidFill>
                <a:latin typeface="Consolas" panose="020B0609020204030204" pitchFamily="49" charset="0"/>
                <a:cs typeface="Consolas" panose="020B0609020204030204" pitchFamily="49" charset="0"/>
              </a:rPr>
              <a:t>System.</a:t>
            </a:r>
            <a:r>
              <a:rPr lang="en-SG" sz="2000" i="1" dirty="0" err="1">
                <a:solidFill>
                  <a:srgbClr val="0000C0"/>
                </a:solidFill>
                <a:latin typeface="Consolas" panose="020B0609020204030204" pitchFamily="49" charset="0"/>
                <a:cs typeface="Consolas" panose="020B0609020204030204" pitchFamily="49" charset="0"/>
              </a:rPr>
              <a:t>out</a:t>
            </a:r>
            <a:r>
              <a:rPr lang="en-SG" sz="2000" i="1" dirty="0" err="1">
                <a:solidFill>
                  <a:srgbClr val="000000"/>
                </a:solidFill>
                <a:latin typeface="Consolas" panose="020B0609020204030204" pitchFamily="49" charset="0"/>
                <a:cs typeface="Consolas" panose="020B0609020204030204" pitchFamily="49" charset="0"/>
              </a:rPr>
              <a:t>.println</a:t>
            </a:r>
            <a:r>
              <a:rPr lang="en-SG" sz="2000" i="1" dirty="0">
                <a:solidFill>
                  <a:srgbClr val="000000"/>
                </a:solidFill>
                <a:latin typeface="Consolas" panose="020B0609020204030204" pitchFamily="49" charset="0"/>
                <a:cs typeface="Consolas" panose="020B0609020204030204" pitchFamily="49" charset="0"/>
              </a:rPr>
              <a:t>(</a:t>
            </a:r>
            <a:r>
              <a:rPr lang="en-SG" sz="2000" i="1" dirty="0" err="1">
                <a:solidFill>
                  <a:srgbClr val="000000"/>
                </a:solidFill>
                <a:latin typeface="Consolas" panose="020B0609020204030204" pitchFamily="49" charset="0"/>
                <a:cs typeface="Consolas" panose="020B0609020204030204" pitchFamily="49" charset="0"/>
              </a:rPr>
              <a:t>post.getMessage</a:t>
            </a:r>
            <a:r>
              <a:rPr lang="en-SG" sz="2000" i="1" dirty="0">
                <a:solidFill>
                  <a:srgbClr val="000000"/>
                </a:solidFill>
                <a:latin typeface="Consolas" panose="020B0609020204030204" pitchFamily="49" charset="0"/>
                <a:cs typeface="Consolas" panose="020B0609020204030204" pitchFamily="49" charset="0"/>
              </a:rPr>
              <a:t>());</a:t>
            </a:r>
            <a:endParaRPr lang="en-SG" sz="2000" dirty="0">
              <a:solidFill>
                <a:srgbClr val="000000"/>
              </a:solidFill>
              <a:latin typeface="Consolas" panose="020B0609020204030204" pitchFamily="49" charset="0"/>
              <a:cs typeface="Consolas" panose="020B0609020204030204" pitchFamily="49" charset="0"/>
            </a:endParaRPr>
          </a:p>
          <a:p>
            <a:r>
              <a:rPr lang="en-SG" sz="2000" dirty="0">
                <a:solidFill>
                  <a:srgbClr val="000000"/>
                </a:solidFill>
                <a:latin typeface="Consolas" panose="020B0609020204030204" pitchFamily="49" charset="0"/>
                <a:cs typeface="Consolas" panose="020B0609020204030204" pitchFamily="49" charset="0"/>
              </a:rPr>
              <a:t>}</a:t>
            </a:r>
            <a:endParaRPr lang="en-US" sz="2000" dirty="0">
              <a:latin typeface="Consolas" panose="020B0609020204030204" pitchFamily="49" charset="0"/>
              <a:cs typeface="Consolas" panose="020B0609020204030204" pitchFamily="49" charset="0"/>
            </a:endParaRPr>
          </a:p>
        </p:txBody>
      </p:sp>
      <p:sp>
        <p:nvSpPr>
          <p:cNvPr id="5" name="CustomShape 2"/>
          <p:cNvSpPr/>
          <p:nvPr/>
        </p:nvSpPr>
        <p:spPr>
          <a:xfrm>
            <a:off x="476467" y="6319311"/>
            <a:ext cx="7894622" cy="53869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3200" strike="noStrike" spc="-1" dirty="0">
                <a:solidFill>
                  <a:schemeClr val="bg1"/>
                </a:solidFill>
                <a:uFill>
                  <a:solidFill>
                    <a:srgbClr val="FFFFFF"/>
                  </a:solidFill>
                </a:uFill>
                <a:latin typeface="+mj-lt"/>
              </a:rPr>
              <a:t>Query 5 : </a:t>
            </a:r>
            <a:r>
              <a:rPr lang="en-SG" sz="3200" spc="-1" dirty="0">
                <a:solidFill>
                  <a:schemeClr val="bg1"/>
                </a:solidFill>
                <a:uFill>
                  <a:solidFill>
                    <a:srgbClr val="FFFFFF"/>
                  </a:solidFill>
                </a:uFill>
                <a:latin typeface="+mj-lt"/>
              </a:rPr>
              <a:t>Print the content with a post number</a:t>
            </a:r>
            <a:endParaRPr sz="1400" dirty="0">
              <a:solidFill>
                <a:schemeClr val="bg1"/>
              </a:solidFill>
              <a:latin typeface="+mj-lt"/>
            </a:endParaRPr>
          </a:p>
        </p:txBody>
      </p:sp>
    </p:spTree>
    <p:extLst>
      <p:ext uri="{BB962C8B-B14F-4D97-AF65-F5344CB8AC3E}">
        <p14:creationId xmlns:p14="http://schemas.microsoft.com/office/powerpoint/2010/main" val="388362812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372529" y="377658"/>
            <a:ext cx="8318798" cy="648101"/>
          </a:xfrm>
          <a:prstGeom prst="rect">
            <a:avLst/>
          </a:prstGeom>
          <a:noFill/>
          <a:ln>
            <a:noFill/>
          </a:ln>
        </p:spPr>
        <p:txBody>
          <a:bodyPr lIns="90000" tIns="45000" rIns="90000" bIns="45000"/>
          <a:lstStyle/>
          <a:p>
            <a:pPr marL="274320" indent="-273960">
              <a:lnSpc>
                <a:spcPct val="100000"/>
              </a:lnSpc>
              <a:buClr>
                <a:srgbClr val="4F81BD"/>
              </a:buClr>
              <a:buSzPct val="76000"/>
              <a:buFont typeface="Wingdings 3" charset="2"/>
              <a:buChar char=""/>
            </a:pPr>
            <a:r>
              <a:rPr lang="en-US" sz="2400" strike="noStrike" spc="-1" dirty="0">
                <a:solidFill>
                  <a:srgbClr val="000000"/>
                </a:solidFill>
                <a:uFill>
                  <a:solidFill>
                    <a:srgbClr val="FFFFFF"/>
                  </a:solidFill>
                </a:uFill>
                <a:latin typeface="+mj-lt"/>
              </a:rPr>
              <a:t>Inside the Thread class</a:t>
            </a:r>
          </a:p>
          <a:p>
            <a:pPr marL="914760" lvl="2">
              <a:buClr>
                <a:srgbClr val="4F81BD"/>
              </a:buClr>
              <a:buSzPct val="76000"/>
            </a:pPr>
            <a:endParaRPr lang="en-US" spc="-1" dirty="0">
              <a:uFill>
                <a:solidFill>
                  <a:srgbClr val="FFFFFF"/>
                </a:solidFill>
              </a:uFill>
              <a:latin typeface="+mj-lt"/>
            </a:endParaRPr>
          </a:p>
          <a:p>
            <a:pPr marL="914760" lvl="2">
              <a:buClr>
                <a:srgbClr val="4F81BD"/>
              </a:buClr>
              <a:buSzPct val="76000"/>
            </a:pPr>
            <a:endParaRPr lang="en-US" spc="-1" dirty="0">
              <a:uFill>
                <a:solidFill>
                  <a:srgbClr val="FFFFFF"/>
                </a:solidFill>
              </a:uFill>
              <a:latin typeface="+mj-lt"/>
            </a:endParaRPr>
          </a:p>
          <a:p>
            <a:pPr marL="1188720" lvl="2" indent="-273960">
              <a:buClr>
                <a:srgbClr val="4F81BD"/>
              </a:buClr>
              <a:buSzPct val="76000"/>
              <a:buFont typeface="Wingdings 3" charset="2"/>
              <a:buChar char=""/>
            </a:pPr>
            <a:endParaRPr dirty="0">
              <a:latin typeface="+mj-lt"/>
            </a:endParaRPr>
          </a:p>
        </p:txBody>
      </p:sp>
      <p:sp>
        <p:nvSpPr>
          <p:cNvPr id="5" name="CustomShape 2"/>
          <p:cNvSpPr/>
          <p:nvPr/>
        </p:nvSpPr>
        <p:spPr>
          <a:xfrm>
            <a:off x="796705" y="6310255"/>
            <a:ext cx="7894622" cy="58161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3200" strike="noStrike" spc="-1" dirty="0" err="1">
                <a:solidFill>
                  <a:schemeClr val="bg1"/>
                </a:solidFill>
                <a:uFill>
                  <a:solidFill>
                    <a:srgbClr val="FFFFFF"/>
                  </a:solidFill>
                </a:uFill>
                <a:latin typeface="+mj-lt"/>
              </a:rPr>
              <a:t>getPost</a:t>
            </a:r>
            <a:r>
              <a:rPr lang="en-US" sz="3200" strike="noStrike" spc="-1" dirty="0">
                <a:solidFill>
                  <a:schemeClr val="bg1"/>
                </a:solidFill>
                <a:uFill>
                  <a:solidFill>
                    <a:srgbClr val="FFFFFF"/>
                  </a:solidFill>
                </a:uFill>
                <a:latin typeface="+mj-lt"/>
              </a:rPr>
              <a:t> </a:t>
            </a:r>
            <a:r>
              <a:rPr lang="en-US" sz="3200" spc="-1" dirty="0">
                <a:solidFill>
                  <a:schemeClr val="bg1"/>
                </a:solidFill>
                <a:uFill>
                  <a:solidFill>
                    <a:srgbClr val="FFFFFF"/>
                  </a:solidFill>
                </a:uFill>
                <a:latin typeface="+mj-lt"/>
              </a:rPr>
              <a:t>method</a:t>
            </a:r>
            <a:endParaRPr sz="1400" dirty="0">
              <a:solidFill>
                <a:schemeClr val="bg1"/>
              </a:solidFill>
              <a:latin typeface="+mj-lt"/>
            </a:endParaRPr>
          </a:p>
        </p:txBody>
      </p:sp>
      <p:sp>
        <p:nvSpPr>
          <p:cNvPr id="6" name="Rectangle 5"/>
          <p:cNvSpPr/>
          <p:nvPr/>
        </p:nvSpPr>
        <p:spPr>
          <a:xfrm>
            <a:off x="1742074" y="1359683"/>
            <a:ext cx="5744576" cy="2554545"/>
          </a:xfrm>
          <a:prstGeom prst="rect">
            <a:avLst/>
          </a:prstGeom>
        </p:spPr>
        <p:txBody>
          <a:bodyPr wrap="square">
            <a:spAutoFit/>
          </a:bodyPr>
          <a:lstStyle/>
          <a:p>
            <a:r>
              <a:rPr lang="en-SG" sz="2000" b="1" dirty="0">
                <a:solidFill>
                  <a:srgbClr val="7F0055"/>
                </a:solidFill>
                <a:latin typeface="Consolas" panose="020B0609020204030204" pitchFamily="49" charset="0"/>
                <a:cs typeface="Consolas" panose="020B0609020204030204" pitchFamily="49" charset="0"/>
              </a:rPr>
              <a:t>protected</a:t>
            </a:r>
            <a:r>
              <a:rPr lang="en-SG" sz="2000" b="1" dirty="0">
                <a:solidFill>
                  <a:srgbClr val="000000"/>
                </a:solidFill>
                <a:latin typeface="Consolas" panose="020B0609020204030204" pitchFamily="49" charset="0"/>
                <a:cs typeface="Consolas" panose="020B0609020204030204" pitchFamily="49" charset="0"/>
              </a:rPr>
              <a:t> Post </a:t>
            </a:r>
            <a:r>
              <a:rPr lang="en-SG" sz="2000" b="1" dirty="0" err="1">
                <a:solidFill>
                  <a:srgbClr val="000000"/>
                </a:solidFill>
                <a:latin typeface="Consolas" panose="020B0609020204030204" pitchFamily="49" charset="0"/>
                <a:cs typeface="Consolas" panose="020B0609020204030204" pitchFamily="49" charset="0"/>
              </a:rPr>
              <a:t>getPost</a:t>
            </a:r>
            <a:r>
              <a:rPr lang="en-SG" sz="2000" b="1" dirty="0">
                <a:solidFill>
                  <a:srgbClr val="000000"/>
                </a:solidFill>
                <a:latin typeface="Consolas" panose="020B0609020204030204" pitchFamily="49" charset="0"/>
                <a:cs typeface="Consolas" panose="020B0609020204030204" pitchFamily="49" charset="0"/>
              </a:rPr>
              <a:t>(</a:t>
            </a:r>
            <a:r>
              <a:rPr lang="en-SG" sz="2000" b="1" dirty="0" err="1">
                <a:solidFill>
                  <a:srgbClr val="7F0055"/>
                </a:solidFill>
                <a:latin typeface="Consolas" panose="020B0609020204030204" pitchFamily="49" charset="0"/>
                <a:cs typeface="Consolas" panose="020B0609020204030204" pitchFamily="49" charset="0"/>
              </a:rPr>
              <a:t>int</a:t>
            </a:r>
            <a:r>
              <a:rPr lang="en-SG" sz="2000" b="1" dirty="0">
                <a:solidFill>
                  <a:srgbClr val="000000"/>
                </a:solidFill>
                <a:latin typeface="Consolas" panose="020B0609020204030204" pitchFamily="49" charset="0"/>
                <a:cs typeface="Consolas" panose="020B0609020204030204" pitchFamily="49" charset="0"/>
              </a:rPr>
              <a:t> </a:t>
            </a:r>
            <a:r>
              <a:rPr lang="en-SG" sz="2000" b="1" dirty="0" err="1">
                <a:solidFill>
                  <a:srgbClr val="000000"/>
                </a:solidFill>
                <a:latin typeface="Consolas" panose="020B0609020204030204" pitchFamily="49" charset="0"/>
                <a:cs typeface="Consolas" panose="020B0609020204030204" pitchFamily="49" charset="0"/>
              </a:rPr>
              <a:t>postNo</a:t>
            </a:r>
            <a:r>
              <a:rPr lang="en-SG" sz="2000" b="1" dirty="0">
                <a:solidFill>
                  <a:srgbClr val="000000"/>
                </a:solidFill>
                <a:latin typeface="Consolas" panose="020B0609020204030204" pitchFamily="49" charset="0"/>
                <a:cs typeface="Consolas" panose="020B0609020204030204" pitchFamily="49" charset="0"/>
              </a:rPr>
              <a:t>) {</a:t>
            </a:r>
            <a:endParaRPr lang="en-US" sz="2000" b="1" dirty="0">
              <a:solidFill>
                <a:srgbClr val="000000"/>
              </a:solidFill>
              <a:latin typeface="Consolas" panose="020B0609020204030204" pitchFamily="49" charset="0"/>
              <a:cs typeface="Consolas" panose="020B0609020204030204" pitchFamily="49" charset="0"/>
            </a:endParaRPr>
          </a:p>
          <a:p>
            <a:pPr marL="461963"/>
            <a:r>
              <a:rPr lang="en-SG" sz="2000" dirty="0">
                <a:solidFill>
                  <a:srgbClr val="3F7F5F"/>
                </a:solidFill>
                <a:latin typeface="Consolas" panose="020B0609020204030204" pitchFamily="49" charset="0"/>
                <a:cs typeface="Consolas" panose="020B0609020204030204" pitchFamily="49" charset="0"/>
              </a:rPr>
              <a:t>// check for valid </a:t>
            </a:r>
            <a:r>
              <a:rPr lang="en-SG" sz="2000" dirty="0" err="1">
                <a:solidFill>
                  <a:srgbClr val="3F7F5F"/>
                </a:solidFill>
                <a:latin typeface="Consolas" panose="020B0609020204030204" pitchFamily="49" charset="0"/>
                <a:cs typeface="Consolas" panose="020B0609020204030204" pitchFamily="49" charset="0"/>
              </a:rPr>
              <a:t>postNo</a:t>
            </a:r>
            <a:endParaRPr lang="en-SG" sz="2000" b="1" dirty="0">
              <a:solidFill>
                <a:srgbClr val="7F0055"/>
              </a:solidFill>
              <a:latin typeface="Consolas" panose="020B0609020204030204" pitchFamily="49" charset="0"/>
              <a:cs typeface="Consolas" panose="020B0609020204030204" pitchFamily="49" charset="0"/>
            </a:endParaRPr>
          </a:p>
          <a:p>
            <a:pPr marL="461963"/>
            <a:r>
              <a:rPr lang="en-SG" sz="2000" b="1" dirty="0">
                <a:solidFill>
                  <a:srgbClr val="7F0055"/>
                </a:solidFill>
                <a:latin typeface="Consolas" panose="020B0609020204030204" pitchFamily="49" charset="0"/>
                <a:cs typeface="Consolas" panose="020B0609020204030204" pitchFamily="49" charset="0"/>
              </a:rPr>
              <a:t>if</a:t>
            </a:r>
            <a:r>
              <a:rPr lang="en-SG" sz="2000" b="1" dirty="0">
                <a:solidFill>
                  <a:srgbClr val="000000"/>
                </a:solidFill>
                <a:latin typeface="Consolas" panose="020B0609020204030204" pitchFamily="49" charset="0"/>
                <a:cs typeface="Consolas" panose="020B0609020204030204" pitchFamily="49" charset="0"/>
              </a:rPr>
              <a:t> (</a:t>
            </a:r>
            <a:r>
              <a:rPr lang="en-SG" sz="2000" b="1" dirty="0" err="1">
                <a:solidFill>
                  <a:srgbClr val="000000"/>
                </a:solidFill>
                <a:latin typeface="Consolas" panose="020B0609020204030204" pitchFamily="49" charset="0"/>
                <a:cs typeface="Consolas" panose="020B0609020204030204" pitchFamily="49" charset="0"/>
              </a:rPr>
              <a:t>postNo</a:t>
            </a:r>
            <a:r>
              <a:rPr lang="en-SG" sz="2000" b="1" dirty="0">
                <a:solidFill>
                  <a:srgbClr val="000000"/>
                </a:solidFill>
                <a:latin typeface="Consolas" panose="020B0609020204030204" pitchFamily="49" charset="0"/>
                <a:cs typeface="Consolas" panose="020B0609020204030204" pitchFamily="49" charset="0"/>
              </a:rPr>
              <a:t> &lt;= </a:t>
            </a:r>
            <a:r>
              <a:rPr lang="en-SG" sz="2000" b="1" dirty="0" err="1">
                <a:solidFill>
                  <a:srgbClr val="0000C0"/>
                </a:solidFill>
                <a:latin typeface="Consolas" panose="020B0609020204030204" pitchFamily="49" charset="0"/>
                <a:cs typeface="Consolas" panose="020B0609020204030204" pitchFamily="49" charset="0"/>
              </a:rPr>
              <a:t>postList</a:t>
            </a:r>
            <a:r>
              <a:rPr lang="en-SG" sz="2000" b="1" dirty="0" err="1">
                <a:solidFill>
                  <a:srgbClr val="000000"/>
                </a:solidFill>
                <a:latin typeface="Consolas" panose="020B0609020204030204" pitchFamily="49" charset="0"/>
                <a:cs typeface="Consolas" panose="020B0609020204030204" pitchFamily="49" charset="0"/>
              </a:rPr>
              <a:t>.size</a:t>
            </a:r>
            <a:r>
              <a:rPr lang="en-SG" sz="2000" b="1" dirty="0">
                <a:solidFill>
                  <a:srgbClr val="000000"/>
                </a:solidFill>
                <a:latin typeface="Consolas" panose="020B0609020204030204" pitchFamily="49" charset="0"/>
                <a:cs typeface="Consolas" panose="020B0609020204030204" pitchFamily="49" charset="0"/>
              </a:rPr>
              <a:t>()) {</a:t>
            </a:r>
          </a:p>
          <a:p>
            <a:r>
              <a:rPr lang="en-SG" sz="2000" b="1" dirty="0">
                <a:solidFill>
                  <a:srgbClr val="7F0055"/>
                </a:solidFill>
                <a:latin typeface="Consolas" panose="020B0609020204030204" pitchFamily="49" charset="0"/>
                <a:cs typeface="Consolas" panose="020B0609020204030204" pitchFamily="49" charset="0"/>
              </a:rPr>
              <a:t>	return</a:t>
            </a:r>
            <a:r>
              <a:rPr lang="en-SG" sz="2000" b="1" dirty="0">
                <a:solidFill>
                  <a:srgbClr val="000000"/>
                </a:solidFill>
                <a:latin typeface="Consolas" panose="020B0609020204030204" pitchFamily="49" charset="0"/>
                <a:cs typeface="Consolas" panose="020B0609020204030204" pitchFamily="49" charset="0"/>
              </a:rPr>
              <a:t> </a:t>
            </a:r>
            <a:r>
              <a:rPr lang="en-SG" sz="2000" b="1" dirty="0" err="1">
                <a:solidFill>
                  <a:srgbClr val="0000C0"/>
                </a:solidFill>
                <a:latin typeface="Consolas" panose="020B0609020204030204" pitchFamily="49" charset="0"/>
                <a:cs typeface="Consolas" panose="020B0609020204030204" pitchFamily="49" charset="0"/>
              </a:rPr>
              <a:t>postList</a:t>
            </a:r>
            <a:r>
              <a:rPr lang="en-SG" sz="2000" b="1" dirty="0" err="1">
                <a:solidFill>
                  <a:srgbClr val="000000"/>
                </a:solidFill>
                <a:latin typeface="Consolas" panose="020B0609020204030204" pitchFamily="49" charset="0"/>
                <a:cs typeface="Consolas" panose="020B0609020204030204" pitchFamily="49" charset="0"/>
              </a:rPr>
              <a:t>.get</a:t>
            </a:r>
            <a:r>
              <a:rPr lang="en-SG" sz="2000" b="1" dirty="0">
                <a:solidFill>
                  <a:srgbClr val="000000"/>
                </a:solidFill>
                <a:latin typeface="Consolas" panose="020B0609020204030204" pitchFamily="49" charset="0"/>
                <a:cs typeface="Consolas" panose="020B0609020204030204" pitchFamily="49" charset="0"/>
              </a:rPr>
              <a:t>(postNo-1);</a:t>
            </a:r>
            <a:endParaRPr lang="en-US" sz="2000" b="1" dirty="0">
              <a:solidFill>
                <a:srgbClr val="000000"/>
              </a:solidFill>
              <a:latin typeface="Consolas" panose="020B0609020204030204" pitchFamily="49" charset="0"/>
              <a:cs typeface="Consolas" panose="020B0609020204030204" pitchFamily="49" charset="0"/>
            </a:endParaRPr>
          </a:p>
          <a:p>
            <a:pPr marL="461963"/>
            <a:r>
              <a:rPr lang="en-SG" sz="2000" dirty="0">
                <a:solidFill>
                  <a:srgbClr val="000000"/>
                </a:solidFill>
                <a:latin typeface="Consolas" panose="020B0609020204030204" pitchFamily="49" charset="0"/>
                <a:cs typeface="Consolas" panose="020B0609020204030204" pitchFamily="49" charset="0"/>
              </a:rPr>
              <a:t>} </a:t>
            </a:r>
            <a:r>
              <a:rPr lang="en-SG" sz="2000" b="1" dirty="0">
                <a:solidFill>
                  <a:srgbClr val="7F0055"/>
                </a:solidFill>
                <a:latin typeface="Consolas" panose="020B0609020204030204" pitchFamily="49" charset="0"/>
                <a:cs typeface="Consolas" panose="020B0609020204030204" pitchFamily="49" charset="0"/>
              </a:rPr>
              <a:t>else</a:t>
            </a:r>
            <a:r>
              <a:rPr lang="en-SG" sz="2000" b="1" dirty="0">
                <a:solidFill>
                  <a:srgbClr val="000000"/>
                </a:solidFill>
                <a:latin typeface="Consolas" panose="020B0609020204030204" pitchFamily="49" charset="0"/>
                <a:cs typeface="Consolas" panose="020B0609020204030204" pitchFamily="49" charset="0"/>
              </a:rPr>
              <a:t> {</a:t>
            </a:r>
          </a:p>
          <a:p>
            <a:pPr marL="461963"/>
            <a:r>
              <a:rPr lang="en-SG" sz="2000" b="1" dirty="0">
                <a:solidFill>
                  <a:srgbClr val="7F0055"/>
                </a:solidFill>
                <a:latin typeface="Consolas" panose="020B0609020204030204" pitchFamily="49" charset="0"/>
                <a:cs typeface="Consolas" panose="020B0609020204030204" pitchFamily="49" charset="0"/>
              </a:rPr>
              <a:t>	return</a:t>
            </a:r>
            <a:r>
              <a:rPr lang="en-SG" sz="2000" b="1" dirty="0">
                <a:solidFill>
                  <a:srgbClr val="000000"/>
                </a:solidFill>
                <a:latin typeface="Consolas" panose="020B0609020204030204" pitchFamily="49" charset="0"/>
                <a:cs typeface="Consolas" panose="020B0609020204030204" pitchFamily="49" charset="0"/>
              </a:rPr>
              <a:t> </a:t>
            </a:r>
            <a:r>
              <a:rPr lang="en-SG" sz="2000" b="1" dirty="0">
                <a:solidFill>
                  <a:srgbClr val="7F0055"/>
                </a:solidFill>
                <a:latin typeface="Consolas" panose="020B0609020204030204" pitchFamily="49" charset="0"/>
                <a:cs typeface="Consolas" panose="020B0609020204030204" pitchFamily="49" charset="0"/>
              </a:rPr>
              <a:t>null</a:t>
            </a:r>
            <a:r>
              <a:rPr lang="en-SG" sz="2000" b="1" dirty="0">
                <a:solidFill>
                  <a:srgbClr val="000000"/>
                </a:solidFill>
                <a:latin typeface="Consolas" panose="020B0609020204030204" pitchFamily="49" charset="0"/>
                <a:cs typeface="Consolas" panose="020B0609020204030204" pitchFamily="49" charset="0"/>
              </a:rPr>
              <a:t>;</a:t>
            </a:r>
          </a:p>
          <a:p>
            <a:pPr marL="461963"/>
            <a:r>
              <a:rPr lang="en-SG" sz="2000" dirty="0">
                <a:solidFill>
                  <a:srgbClr val="000000"/>
                </a:solidFill>
                <a:latin typeface="Consolas" panose="020B0609020204030204" pitchFamily="49" charset="0"/>
                <a:cs typeface="Consolas" panose="020B0609020204030204" pitchFamily="49" charset="0"/>
              </a:rPr>
              <a:t>}</a:t>
            </a:r>
          </a:p>
          <a:p>
            <a:r>
              <a:rPr lang="en-SG" sz="2000" dirty="0">
                <a:solidFill>
                  <a:srgbClr val="000000"/>
                </a:solidFill>
                <a:latin typeface="Consolas" panose="020B0609020204030204" pitchFamily="49" charset="0"/>
                <a:cs typeface="Consolas" panose="020B0609020204030204" pitchFamily="49" charset="0"/>
              </a:rPr>
              <a:t>}</a:t>
            </a:r>
            <a:endParaRPr lang="en-US" sz="2000" b="1" dirty="0">
              <a:solidFill>
                <a:srgbClr val="7F0055"/>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25508442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620527"/>
            <a:ext cx="9144000" cy="646331"/>
          </a:xfrm>
          <a:prstGeom prst="rect">
            <a:avLst/>
          </a:prstGeom>
          <a:noFill/>
        </p:spPr>
        <p:txBody>
          <a:bodyPr wrap="square" rtlCol="0">
            <a:spAutoFit/>
          </a:bodyPr>
          <a:lstStyle/>
          <a:p>
            <a:pPr algn="ctr"/>
            <a:r>
              <a:rPr lang="en-US" sz="3600" dirty="0">
                <a:cs typeface="Consolas" panose="020B0609020204030204" pitchFamily="49" charset="0"/>
              </a:rPr>
              <a:t>Questions?</a:t>
            </a:r>
          </a:p>
        </p:txBody>
      </p:sp>
    </p:spTree>
    <p:extLst>
      <p:ext uri="{BB962C8B-B14F-4D97-AF65-F5344CB8AC3E}">
        <p14:creationId xmlns:p14="http://schemas.microsoft.com/office/powerpoint/2010/main" val="1802203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508000" y="765194"/>
            <a:ext cx="8229240" cy="4937400"/>
          </a:xfrm>
          <a:prstGeom prst="rect">
            <a:avLst/>
          </a:prstGeom>
          <a:noFill/>
          <a:ln>
            <a:noFill/>
          </a:ln>
        </p:spPr>
        <p:txBody>
          <a:bodyPr lIns="90000" tIns="45000" rIns="90000" bIns="45000"/>
          <a:lstStyle/>
          <a:p>
            <a:pPr marL="274320" indent="-273960">
              <a:lnSpc>
                <a:spcPct val="100000"/>
              </a:lnSpc>
              <a:buClr>
                <a:srgbClr val="4F81BD"/>
              </a:buClr>
              <a:buSzPct val="76000"/>
              <a:buFont typeface="Wingdings 3" charset="2"/>
              <a:buChar char=""/>
            </a:pPr>
            <a:r>
              <a:rPr lang="en-US" sz="2800" spc="-1" dirty="0">
                <a:solidFill>
                  <a:srgbClr val="000000"/>
                </a:solidFill>
                <a:uFill>
                  <a:solidFill>
                    <a:srgbClr val="FFFFFF"/>
                  </a:solidFill>
                </a:uFill>
                <a:latin typeface="+mj-lt"/>
              </a:rPr>
              <a:t>Develop a forum and perform the following queries:</a:t>
            </a:r>
            <a:endParaRPr lang="en-US" sz="2800" strike="noStrike" spc="-1" dirty="0">
              <a:solidFill>
                <a:srgbClr val="000000"/>
              </a:solidFill>
              <a:uFill>
                <a:solidFill>
                  <a:srgbClr val="FFFFFF"/>
                </a:solidFill>
              </a:uFill>
              <a:latin typeface="+mj-lt"/>
            </a:endParaRPr>
          </a:p>
          <a:p>
            <a:pPr marL="360">
              <a:lnSpc>
                <a:spcPct val="100000"/>
              </a:lnSpc>
              <a:buClr>
                <a:srgbClr val="4F81BD"/>
              </a:buClr>
              <a:buSzPct val="76000"/>
            </a:pPr>
            <a:endParaRPr dirty="0">
              <a:latin typeface="+mj-lt"/>
            </a:endParaRPr>
          </a:p>
          <a:p>
            <a:pPr marL="811080" indent="-255240">
              <a:lnSpc>
                <a:spcPct val="100000"/>
              </a:lnSpc>
              <a:buClr>
                <a:srgbClr val="4F81BD"/>
              </a:buClr>
              <a:buSzPct val="76000"/>
              <a:buFont typeface="Arial"/>
              <a:buChar char="•"/>
            </a:pPr>
            <a:r>
              <a:rPr lang="en-US" sz="2400" spc="-1" dirty="0">
                <a:uFill>
                  <a:solidFill>
                    <a:srgbClr val="FFFFFF"/>
                  </a:solidFill>
                </a:uFill>
                <a:latin typeface="+mj-lt"/>
              </a:rPr>
              <a:t>User can </a:t>
            </a:r>
            <a:r>
              <a:rPr lang="en-US" sz="2400" spc="-1" dirty="0">
                <a:solidFill>
                  <a:schemeClr val="accent1"/>
                </a:solidFill>
                <a:uFill>
                  <a:solidFill>
                    <a:srgbClr val="FFFFFF"/>
                  </a:solidFill>
                </a:uFill>
                <a:latin typeface="+mj-lt"/>
              </a:rPr>
              <a:t>post a message</a:t>
            </a:r>
            <a:r>
              <a:rPr lang="en-US" sz="2400" spc="-1" dirty="0">
                <a:uFill>
                  <a:solidFill>
                    <a:srgbClr val="FFFFFF"/>
                  </a:solidFill>
                </a:uFill>
                <a:latin typeface="+mj-lt"/>
              </a:rPr>
              <a:t> to a thread</a:t>
            </a:r>
            <a:endParaRPr lang="en-US" sz="2400" strike="noStrike" spc="-1" dirty="0">
              <a:uFill>
                <a:solidFill>
                  <a:srgbClr val="FFFFFF"/>
                </a:solidFill>
              </a:uFill>
              <a:latin typeface="+mj-lt"/>
            </a:endParaRPr>
          </a:p>
          <a:p>
            <a:pPr marL="555840">
              <a:lnSpc>
                <a:spcPct val="100000"/>
              </a:lnSpc>
              <a:buClr>
                <a:srgbClr val="4F81BD"/>
              </a:buClr>
              <a:buSzPct val="76000"/>
            </a:pPr>
            <a:endParaRPr lang="en-US" sz="2400" strike="noStrike" spc="-1" dirty="0">
              <a:uFill>
                <a:solidFill>
                  <a:srgbClr val="FFFFFF"/>
                </a:solidFill>
              </a:uFill>
              <a:latin typeface="+mj-lt"/>
            </a:endParaRPr>
          </a:p>
          <a:p>
            <a:pPr marL="811080" indent="-255240">
              <a:lnSpc>
                <a:spcPct val="100000"/>
              </a:lnSpc>
              <a:buClr>
                <a:srgbClr val="4F81BD"/>
              </a:buClr>
              <a:buSzPct val="76000"/>
              <a:buFont typeface="Arial"/>
              <a:buChar char="•"/>
            </a:pPr>
            <a:r>
              <a:rPr lang="en-US" sz="2400" spc="-1" dirty="0">
                <a:uFill>
                  <a:solidFill>
                    <a:srgbClr val="FFFFFF"/>
                  </a:solidFill>
                </a:uFill>
                <a:latin typeface="+mj-lt"/>
              </a:rPr>
              <a:t>Count the </a:t>
            </a:r>
            <a:r>
              <a:rPr lang="en-US" sz="2400" spc="-1" dirty="0">
                <a:solidFill>
                  <a:schemeClr val="accent1"/>
                </a:solidFill>
                <a:uFill>
                  <a:solidFill>
                    <a:srgbClr val="FFFFFF"/>
                  </a:solidFill>
                </a:uFill>
                <a:latin typeface="+mj-lt"/>
              </a:rPr>
              <a:t>number of posts across some threads</a:t>
            </a:r>
          </a:p>
          <a:p>
            <a:pPr marL="811080" indent="-255240">
              <a:lnSpc>
                <a:spcPct val="100000"/>
              </a:lnSpc>
              <a:buClr>
                <a:srgbClr val="4F81BD"/>
              </a:buClr>
              <a:buSzPct val="76000"/>
              <a:buFont typeface="Arial"/>
              <a:buChar char="•"/>
            </a:pPr>
            <a:endParaRPr lang="en-US" sz="2400" spc="-1" dirty="0">
              <a:uFill>
                <a:solidFill>
                  <a:srgbClr val="FFFFFF"/>
                </a:solidFill>
              </a:uFill>
              <a:latin typeface="+mj-lt"/>
            </a:endParaRPr>
          </a:p>
          <a:p>
            <a:pPr marL="811080" indent="-255240">
              <a:lnSpc>
                <a:spcPct val="100000"/>
              </a:lnSpc>
              <a:buClr>
                <a:srgbClr val="4F81BD"/>
              </a:buClr>
              <a:buSzPct val="76000"/>
              <a:buFont typeface="Arial"/>
              <a:buChar char="•"/>
            </a:pPr>
            <a:r>
              <a:rPr lang="en-US" sz="2400" spc="-1" dirty="0">
                <a:uFill>
                  <a:solidFill>
                    <a:srgbClr val="FFFFFF"/>
                  </a:solidFill>
                </a:uFill>
                <a:latin typeface="+mj-lt"/>
              </a:rPr>
              <a:t>Count the </a:t>
            </a:r>
            <a:r>
              <a:rPr lang="en-US" sz="2400" spc="-1" dirty="0">
                <a:solidFill>
                  <a:schemeClr val="accent1"/>
                </a:solidFill>
                <a:uFill>
                  <a:solidFill>
                    <a:srgbClr val="FFFFFF"/>
                  </a:solidFill>
                </a:uFill>
                <a:latin typeface="+mj-lt"/>
              </a:rPr>
              <a:t>number of posts by a user</a:t>
            </a:r>
            <a:endParaRPr lang="en-US" sz="2400" spc="-1" dirty="0">
              <a:uFill>
                <a:solidFill>
                  <a:srgbClr val="FFFFFF"/>
                </a:solidFill>
              </a:uFill>
              <a:latin typeface="+mj-lt"/>
            </a:endParaRPr>
          </a:p>
          <a:p>
            <a:pPr marL="811080" indent="-255240">
              <a:lnSpc>
                <a:spcPct val="100000"/>
              </a:lnSpc>
              <a:buClr>
                <a:srgbClr val="4F81BD"/>
              </a:buClr>
              <a:buSzPct val="76000"/>
              <a:buFont typeface="Arial"/>
              <a:buChar char="•"/>
            </a:pPr>
            <a:endParaRPr lang="en-US" sz="2400" spc="-1" dirty="0">
              <a:uFill>
                <a:solidFill>
                  <a:srgbClr val="FFFFFF"/>
                </a:solidFill>
              </a:uFill>
              <a:latin typeface="+mj-lt"/>
            </a:endParaRPr>
          </a:p>
          <a:p>
            <a:pPr marL="811080" indent="-255240">
              <a:lnSpc>
                <a:spcPct val="100000"/>
              </a:lnSpc>
              <a:buClr>
                <a:srgbClr val="4F81BD"/>
              </a:buClr>
              <a:buSzPct val="76000"/>
              <a:buFont typeface="Arial"/>
              <a:buChar char="•"/>
            </a:pPr>
            <a:r>
              <a:rPr lang="en-US" sz="2400" spc="-1" dirty="0">
                <a:uFill>
                  <a:solidFill>
                    <a:srgbClr val="FFFFFF"/>
                  </a:solidFill>
                </a:uFill>
                <a:latin typeface="+mj-lt"/>
              </a:rPr>
              <a:t>Print the </a:t>
            </a:r>
            <a:r>
              <a:rPr lang="en-US" sz="2400" spc="-1" dirty="0">
                <a:solidFill>
                  <a:schemeClr val="accent1"/>
                </a:solidFill>
                <a:uFill>
                  <a:solidFill>
                    <a:srgbClr val="FFFFFF"/>
                  </a:solidFill>
                </a:uFill>
                <a:latin typeface="+mj-lt"/>
              </a:rPr>
              <a:t>user with the most posts in a certain thread</a:t>
            </a:r>
            <a:endParaRPr lang="en-US" sz="2400" spc="-1" dirty="0">
              <a:uFill>
                <a:solidFill>
                  <a:srgbClr val="FFFFFF"/>
                </a:solidFill>
              </a:uFill>
              <a:latin typeface="+mj-lt"/>
            </a:endParaRPr>
          </a:p>
          <a:p>
            <a:pPr marL="811080" indent="-255240">
              <a:lnSpc>
                <a:spcPct val="100000"/>
              </a:lnSpc>
              <a:buClr>
                <a:srgbClr val="4F81BD"/>
              </a:buClr>
              <a:buSzPct val="76000"/>
              <a:buFont typeface="Arial"/>
              <a:buChar char="•"/>
            </a:pPr>
            <a:endParaRPr lang="en-US" sz="2400" spc="-1" dirty="0">
              <a:uFill>
                <a:solidFill>
                  <a:srgbClr val="FFFFFF"/>
                </a:solidFill>
              </a:uFill>
              <a:latin typeface="+mj-lt"/>
            </a:endParaRPr>
          </a:p>
          <a:p>
            <a:pPr marL="811080" indent="-255240">
              <a:lnSpc>
                <a:spcPct val="100000"/>
              </a:lnSpc>
              <a:buClr>
                <a:srgbClr val="4F81BD"/>
              </a:buClr>
              <a:buSzPct val="76000"/>
              <a:buFont typeface="Arial"/>
              <a:buChar char="•"/>
            </a:pPr>
            <a:r>
              <a:rPr lang="en-US" sz="2400" spc="-1" dirty="0">
                <a:uFill>
                  <a:solidFill>
                    <a:srgbClr val="FFFFFF"/>
                  </a:solidFill>
                </a:uFill>
                <a:latin typeface="+mj-lt"/>
              </a:rPr>
              <a:t>Print the </a:t>
            </a:r>
            <a:r>
              <a:rPr lang="en-US" sz="2400" spc="-1" dirty="0">
                <a:solidFill>
                  <a:schemeClr val="accent1"/>
                </a:solidFill>
                <a:uFill>
                  <a:solidFill>
                    <a:srgbClr val="FFFFFF"/>
                  </a:solidFill>
                </a:uFill>
                <a:latin typeface="+mj-lt"/>
              </a:rPr>
              <a:t>content with a certain post number in a thread</a:t>
            </a:r>
            <a:endParaRPr dirty="0">
              <a:latin typeface="+mj-lt"/>
            </a:endParaRPr>
          </a:p>
        </p:txBody>
      </p:sp>
      <p:sp>
        <p:nvSpPr>
          <p:cNvPr id="5" name="CustomShape 2"/>
          <p:cNvSpPr/>
          <p:nvPr/>
        </p:nvSpPr>
        <p:spPr>
          <a:xfrm>
            <a:off x="2547083" y="6310255"/>
            <a:ext cx="3880133" cy="58161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3200" strike="noStrike" spc="-1" dirty="0">
                <a:solidFill>
                  <a:schemeClr val="bg1"/>
                </a:solidFill>
                <a:uFill>
                  <a:solidFill>
                    <a:srgbClr val="FFFFFF"/>
                  </a:solidFill>
                </a:uFill>
                <a:latin typeface="+mj-lt"/>
              </a:rPr>
              <a:t>Problem Description</a:t>
            </a:r>
            <a:endParaRPr sz="1400" dirty="0">
              <a:solidFill>
                <a:schemeClr val="bg1"/>
              </a:solidFill>
              <a:latin typeface="+mj-lt"/>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266" y="372533"/>
            <a:ext cx="8441267" cy="5731933"/>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3600" dirty="0"/>
              <a:t>Forum</a:t>
            </a:r>
          </a:p>
        </p:txBody>
      </p:sp>
      <p:sp>
        <p:nvSpPr>
          <p:cNvPr id="7" name="Rectangle 6"/>
          <p:cNvSpPr/>
          <p:nvPr/>
        </p:nvSpPr>
        <p:spPr>
          <a:xfrm>
            <a:off x="3537615" y="1437743"/>
            <a:ext cx="2147546" cy="863600"/>
          </a:xfrm>
          <a:prstGeom prst="rect">
            <a:avLst/>
          </a:prstGeom>
          <a:solidFill>
            <a:srgbClr val="00B0F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3600" dirty="0"/>
              <a:t>Post</a:t>
            </a:r>
          </a:p>
        </p:txBody>
      </p:sp>
      <p:sp>
        <p:nvSpPr>
          <p:cNvPr id="8" name="Rectangle 7"/>
          <p:cNvSpPr/>
          <p:nvPr/>
        </p:nvSpPr>
        <p:spPr>
          <a:xfrm>
            <a:off x="721174" y="2538807"/>
            <a:ext cx="2147546" cy="863600"/>
          </a:xfrm>
          <a:prstGeom prst="rect">
            <a:avLst/>
          </a:prstGeom>
          <a:solidFill>
            <a:srgbClr val="92D050"/>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3600" dirty="0"/>
              <a:t>Thread</a:t>
            </a:r>
          </a:p>
        </p:txBody>
      </p:sp>
      <p:sp>
        <p:nvSpPr>
          <p:cNvPr id="5" name="Rectangle 4"/>
          <p:cNvSpPr/>
          <p:nvPr/>
        </p:nvSpPr>
        <p:spPr>
          <a:xfrm>
            <a:off x="721174" y="1437743"/>
            <a:ext cx="2147546" cy="863600"/>
          </a:xfrm>
          <a:prstGeom prst="rect">
            <a:avLst/>
          </a:prstGeom>
          <a:solidFill>
            <a:srgbClr val="92D050"/>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3600" dirty="0"/>
              <a:t>Thread</a:t>
            </a:r>
          </a:p>
        </p:txBody>
      </p:sp>
      <p:sp>
        <p:nvSpPr>
          <p:cNvPr id="6" name="Rectangle 5"/>
          <p:cNvSpPr/>
          <p:nvPr/>
        </p:nvSpPr>
        <p:spPr>
          <a:xfrm>
            <a:off x="721174" y="4740935"/>
            <a:ext cx="2147546" cy="863600"/>
          </a:xfrm>
          <a:prstGeom prst="rect">
            <a:avLst/>
          </a:prstGeom>
          <a:solidFill>
            <a:srgbClr val="92D050"/>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3600" dirty="0"/>
              <a:t>Thread</a:t>
            </a:r>
          </a:p>
        </p:txBody>
      </p:sp>
      <p:sp>
        <p:nvSpPr>
          <p:cNvPr id="9" name="Rectangle 8"/>
          <p:cNvSpPr/>
          <p:nvPr/>
        </p:nvSpPr>
        <p:spPr>
          <a:xfrm>
            <a:off x="721174" y="3639871"/>
            <a:ext cx="2147546" cy="863600"/>
          </a:xfrm>
          <a:prstGeom prst="rect">
            <a:avLst/>
          </a:prstGeom>
          <a:solidFill>
            <a:srgbClr val="92D050"/>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3600" dirty="0"/>
              <a:t>Thread</a:t>
            </a:r>
          </a:p>
        </p:txBody>
      </p:sp>
      <p:sp>
        <p:nvSpPr>
          <p:cNvPr id="12" name="Rectangle 11"/>
          <p:cNvSpPr/>
          <p:nvPr/>
        </p:nvSpPr>
        <p:spPr>
          <a:xfrm>
            <a:off x="3605348" y="3639871"/>
            <a:ext cx="2147546" cy="863600"/>
          </a:xfrm>
          <a:prstGeom prst="rect">
            <a:avLst/>
          </a:prstGeom>
          <a:solidFill>
            <a:srgbClr val="00B0F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3600" dirty="0"/>
              <a:t>Post</a:t>
            </a:r>
          </a:p>
        </p:txBody>
      </p:sp>
      <p:cxnSp>
        <p:nvCxnSpPr>
          <p:cNvPr id="14" name="Straight Arrow Connector 13"/>
          <p:cNvCxnSpPr/>
          <p:nvPr/>
        </p:nvCxnSpPr>
        <p:spPr>
          <a:xfrm flipH="1">
            <a:off x="3007681" y="1869543"/>
            <a:ext cx="387713"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17" name="CustomShape 2"/>
          <p:cNvSpPr/>
          <p:nvPr/>
        </p:nvSpPr>
        <p:spPr>
          <a:xfrm>
            <a:off x="2547083" y="6310255"/>
            <a:ext cx="3880133" cy="58161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3200" strike="noStrike" spc="-1" dirty="0">
                <a:solidFill>
                  <a:schemeClr val="bg1"/>
                </a:solidFill>
                <a:uFill>
                  <a:solidFill>
                    <a:srgbClr val="FFFFFF"/>
                  </a:solidFill>
                </a:uFill>
                <a:latin typeface="+mj-lt"/>
              </a:rPr>
              <a:t>Problem Illustration</a:t>
            </a:r>
            <a:endParaRPr sz="1400" dirty="0">
              <a:solidFill>
                <a:schemeClr val="bg1"/>
              </a:solidFill>
              <a:latin typeface="+mj-lt"/>
            </a:endParaRPr>
          </a:p>
        </p:txBody>
      </p:sp>
      <p:sp>
        <p:nvSpPr>
          <p:cNvPr id="20" name="Rectangle 19"/>
          <p:cNvSpPr/>
          <p:nvPr/>
        </p:nvSpPr>
        <p:spPr>
          <a:xfrm>
            <a:off x="6343507" y="1446711"/>
            <a:ext cx="2147546" cy="863600"/>
          </a:xfrm>
          <a:prstGeom prst="rect">
            <a:avLst/>
          </a:prstGeom>
          <a:solidFill>
            <a:srgbClr val="7030A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3600" dirty="0"/>
              <a:t>User</a:t>
            </a:r>
          </a:p>
        </p:txBody>
      </p:sp>
      <p:cxnSp>
        <p:nvCxnSpPr>
          <p:cNvPr id="31" name="Straight Arrow Connector 30"/>
          <p:cNvCxnSpPr/>
          <p:nvPr/>
        </p:nvCxnSpPr>
        <p:spPr>
          <a:xfrm flipH="1">
            <a:off x="3016649" y="4065849"/>
            <a:ext cx="387713"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p:nvPr/>
        </p:nvCxnSpPr>
        <p:spPr>
          <a:xfrm flipH="1">
            <a:off x="5831502" y="1860582"/>
            <a:ext cx="387713"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p:nvPr/>
        </p:nvCxnSpPr>
        <p:spPr>
          <a:xfrm flipH="1">
            <a:off x="5939076" y="2487618"/>
            <a:ext cx="502962" cy="1584053"/>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11430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14"/>
                                        </p:tgtEl>
                                      </p:cBhvr>
                                    </p:animEffect>
                                    <p:set>
                                      <p:cBhvr>
                                        <p:cTn id="37" dur="1" fill="hold">
                                          <p:stCondLst>
                                            <p:cond delay="499"/>
                                          </p:stCondLst>
                                        </p:cTn>
                                        <p:tgtEl>
                                          <p:spTgt spid="14"/>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20"/>
                                        </p:tgtEl>
                                      </p:cBhvr>
                                    </p:animEffect>
                                    <p:set>
                                      <p:cBhvr>
                                        <p:cTn id="47" dur="1" fill="hold">
                                          <p:stCondLst>
                                            <p:cond delay="499"/>
                                          </p:stCondLst>
                                        </p:cTn>
                                        <p:tgtEl>
                                          <p:spTgt spid="20"/>
                                        </p:tgtEl>
                                        <p:attrNameLst>
                                          <p:attrName>style.visibility</p:attrName>
                                        </p:attrNameLst>
                                      </p:cBhvr>
                                      <p:to>
                                        <p:strVal val="hidden"/>
                                      </p:to>
                                    </p:set>
                                  </p:childTnLst>
                                </p:cTn>
                              </p:par>
                              <p:par>
                                <p:cTn id="48" presetID="10" presetClass="entr" presetSubtype="0" fill="hold"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par>
                                <p:cTn id="51" presetID="10" presetClass="exit" presetSubtype="0" fill="hold" nodeType="withEffect">
                                  <p:stCondLst>
                                    <p:cond delay="0"/>
                                  </p:stCondLst>
                                  <p:childTnLst>
                                    <p:animEffect transition="out" filter="fade">
                                      <p:cBhvr>
                                        <p:cTn id="52" dur="500"/>
                                        <p:tgtEl>
                                          <p:spTgt spid="31"/>
                                        </p:tgtEl>
                                      </p:cBhvr>
                                    </p:animEffect>
                                    <p:set>
                                      <p:cBhvr>
                                        <p:cTn id="53" dur="1" fill="hold">
                                          <p:stCondLst>
                                            <p:cond delay="499"/>
                                          </p:stCondLst>
                                        </p:cTn>
                                        <p:tgtEl>
                                          <p:spTgt spid="31"/>
                                        </p:tgtEl>
                                        <p:attrNameLst>
                                          <p:attrName>style.visibility</p:attrName>
                                        </p:attrNameLst>
                                      </p:cBhvr>
                                      <p:to>
                                        <p:strVal val="hidden"/>
                                      </p:to>
                                    </p:set>
                                  </p:childTnLst>
                                </p:cTn>
                              </p:par>
                              <p:par>
                                <p:cTn id="54" presetID="10" presetClass="entr" presetSubtype="0" fill="hold" nodeType="with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par>
                                <p:cTn id="57" presetID="10" presetClass="exit" presetSubtype="0" fill="hold" nodeType="withEffect">
                                  <p:stCondLst>
                                    <p:cond delay="0"/>
                                  </p:stCondLst>
                                  <p:childTnLst>
                                    <p:animEffect transition="out" filter="fade">
                                      <p:cBhvr>
                                        <p:cTn id="58" dur="500"/>
                                        <p:tgtEl>
                                          <p:spTgt spid="32"/>
                                        </p:tgtEl>
                                      </p:cBhvr>
                                    </p:animEffect>
                                    <p:set>
                                      <p:cBhvr>
                                        <p:cTn id="59" dur="1" fill="hold">
                                          <p:stCondLst>
                                            <p:cond delay="499"/>
                                          </p:stCondLst>
                                        </p:cTn>
                                        <p:tgtEl>
                                          <p:spTgt spid="32"/>
                                        </p:tgtEl>
                                        <p:attrNameLst>
                                          <p:attrName>style.visibility</p:attrName>
                                        </p:attrNameLst>
                                      </p:cBhvr>
                                      <p:to>
                                        <p:strVal val="hidden"/>
                                      </p:to>
                                    </p:set>
                                  </p:childTnLst>
                                </p:cTn>
                              </p:par>
                              <p:par>
                                <p:cTn id="60" presetID="10" presetClass="entr" presetSubtype="0" fill="hold"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childTnLst>
                                </p:cTn>
                              </p:par>
                              <p:par>
                                <p:cTn id="63" presetID="10" presetClass="exit" presetSubtype="0" fill="hold" nodeType="withEffect">
                                  <p:stCondLst>
                                    <p:cond delay="0"/>
                                  </p:stCondLst>
                                  <p:childTnLst>
                                    <p:animEffect transition="out" filter="fade">
                                      <p:cBhvr>
                                        <p:cTn id="64" dur="500"/>
                                        <p:tgtEl>
                                          <p:spTgt spid="33"/>
                                        </p:tgtEl>
                                      </p:cBhvr>
                                    </p:animEffect>
                                    <p:set>
                                      <p:cBhvr>
                                        <p:cTn id="65"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5" grpId="0" animBg="1"/>
      <p:bldP spid="6" grpId="0" animBg="1"/>
      <p:bldP spid="9" grpId="0" animBg="1"/>
      <p:bldP spid="12" grpId="0" animBg="1"/>
      <p:bldP spid="20" grpId="0" animBg="1"/>
      <p:bldP spid="20"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8546" y="895970"/>
            <a:ext cx="2641600" cy="8636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3600" dirty="0"/>
              <a:t>Forum</a:t>
            </a:r>
          </a:p>
        </p:txBody>
      </p:sp>
      <p:sp>
        <p:nvSpPr>
          <p:cNvPr id="7" name="Rectangle 6"/>
          <p:cNvSpPr/>
          <p:nvPr/>
        </p:nvSpPr>
        <p:spPr>
          <a:xfrm>
            <a:off x="1253066" y="4564554"/>
            <a:ext cx="2641600" cy="863600"/>
          </a:xfrm>
          <a:prstGeom prst="rect">
            <a:avLst/>
          </a:prstGeom>
          <a:solidFill>
            <a:srgbClr val="00B0F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3600" dirty="0"/>
              <a:t>Post</a:t>
            </a:r>
          </a:p>
        </p:txBody>
      </p:sp>
      <p:sp>
        <p:nvSpPr>
          <p:cNvPr id="8" name="Rectangle 7"/>
          <p:cNvSpPr/>
          <p:nvPr/>
        </p:nvSpPr>
        <p:spPr>
          <a:xfrm>
            <a:off x="1253066" y="2771614"/>
            <a:ext cx="2641600" cy="863600"/>
          </a:xfrm>
          <a:prstGeom prst="rect">
            <a:avLst/>
          </a:prstGeom>
          <a:solidFill>
            <a:srgbClr val="92D050"/>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3600" dirty="0"/>
              <a:t>Thread</a:t>
            </a:r>
          </a:p>
        </p:txBody>
      </p:sp>
      <p:cxnSp>
        <p:nvCxnSpPr>
          <p:cNvPr id="9" name="Straight Arrow Connector 8"/>
          <p:cNvCxnSpPr>
            <a:stCxn id="2" idx="2"/>
            <a:endCxn id="8" idx="0"/>
          </p:cNvCxnSpPr>
          <p:nvPr/>
        </p:nvCxnSpPr>
        <p:spPr>
          <a:xfrm flipH="1">
            <a:off x="2573866" y="1759570"/>
            <a:ext cx="5480" cy="1012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625161" y="2087304"/>
            <a:ext cx="971292" cy="369332"/>
          </a:xfrm>
          <a:prstGeom prst="rect">
            <a:avLst/>
          </a:prstGeom>
          <a:noFill/>
        </p:spPr>
        <p:txBody>
          <a:bodyPr wrap="none" rtlCol="0">
            <a:spAutoFit/>
          </a:bodyPr>
          <a:lstStyle/>
          <a:p>
            <a:r>
              <a:rPr lang="en-US" dirty="0"/>
              <a:t>contains</a:t>
            </a:r>
          </a:p>
        </p:txBody>
      </p:sp>
      <p:cxnSp>
        <p:nvCxnSpPr>
          <p:cNvPr id="18" name="Straight Arrow Connector 17"/>
          <p:cNvCxnSpPr>
            <a:stCxn id="22" idx="1"/>
            <a:endCxn id="7" idx="3"/>
          </p:cNvCxnSpPr>
          <p:nvPr/>
        </p:nvCxnSpPr>
        <p:spPr>
          <a:xfrm flipH="1" flipV="1">
            <a:off x="3894666" y="4996354"/>
            <a:ext cx="1437251" cy="8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200383" y="4618707"/>
            <a:ext cx="863121" cy="369332"/>
          </a:xfrm>
          <a:prstGeom prst="rect">
            <a:avLst/>
          </a:prstGeom>
          <a:noFill/>
        </p:spPr>
        <p:txBody>
          <a:bodyPr wrap="none" rtlCol="0">
            <a:spAutoFit/>
          </a:bodyPr>
          <a:lstStyle/>
          <a:p>
            <a:r>
              <a:rPr lang="en-US" dirty="0"/>
              <a:t>creates</a:t>
            </a:r>
          </a:p>
        </p:txBody>
      </p:sp>
      <p:sp>
        <p:nvSpPr>
          <p:cNvPr id="21" name="CustomShape 2"/>
          <p:cNvSpPr/>
          <p:nvPr/>
        </p:nvSpPr>
        <p:spPr>
          <a:xfrm>
            <a:off x="1616621" y="6310254"/>
            <a:ext cx="5859949" cy="58161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3200" strike="noStrike" spc="-1" dirty="0">
                <a:solidFill>
                  <a:schemeClr val="bg1"/>
                </a:solidFill>
                <a:uFill>
                  <a:solidFill>
                    <a:srgbClr val="FFFFFF"/>
                  </a:solidFill>
                </a:uFill>
                <a:latin typeface="+mj-lt"/>
              </a:rPr>
              <a:t>Relationship Between Entities</a:t>
            </a:r>
            <a:endParaRPr sz="1400" dirty="0">
              <a:solidFill>
                <a:schemeClr val="bg1"/>
              </a:solidFill>
              <a:latin typeface="+mj-lt"/>
            </a:endParaRPr>
          </a:p>
        </p:txBody>
      </p:sp>
      <p:cxnSp>
        <p:nvCxnSpPr>
          <p:cNvPr id="16" name="Straight Arrow Connector 15"/>
          <p:cNvCxnSpPr>
            <a:stCxn id="8" idx="2"/>
            <a:endCxn id="7" idx="0"/>
          </p:cNvCxnSpPr>
          <p:nvPr/>
        </p:nvCxnSpPr>
        <p:spPr>
          <a:xfrm>
            <a:off x="2573866" y="3635214"/>
            <a:ext cx="0" cy="929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598271" y="3925030"/>
            <a:ext cx="971292" cy="369332"/>
          </a:xfrm>
          <a:prstGeom prst="rect">
            <a:avLst/>
          </a:prstGeom>
          <a:noFill/>
        </p:spPr>
        <p:txBody>
          <a:bodyPr wrap="none" rtlCol="0">
            <a:spAutoFit/>
          </a:bodyPr>
          <a:lstStyle/>
          <a:p>
            <a:r>
              <a:rPr lang="en-US" dirty="0"/>
              <a:t>contains</a:t>
            </a:r>
          </a:p>
        </p:txBody>
      </p:sp>
      <p:sp>
        <p:nvSpPr>
          <p:cNvPr id="22" name="Rectangle 21"/>
          <p:cNvSpPr/>
          <p:nvPr/>
        </p:nvSpPr>
        <p:spPr>
          <a:xfrm>
            <a:off x="5331917" y="4573522"/>
            <a:ext cx="2641600" cy="863600"/>
          </a:xfrm>
          <a:prstGeom prst="rect">
            <a:avLst/>
          </a:prstGeom>
          <a:solidFill>
            <a:srgbClr val="7030A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3600" dirty="0"/>
              <a:t>User</a:t>
            </a:r>
          </a:p>
        </p:txBody>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1255797" y="197641"/>
            <a:ext cx="3298254" cy="624469"/>
          </a:xfrm>
          <a:prstGeom prst="rect">
            <a:avLst/>
          </a:prstGeom>
          <a:noFill/>
          <a:ln>
            <a:noFill/>
          </a:ln>
        </p:spPr>
        <p:txBody>
          <a:bodyPr lIns="90000" tIns="45000" rIns="90000" bIns="45000"/>
          <a:lstStyle/>
          <a:p>
            <a:pPr marL="274320" indent="-273960">
              <a:lnSpc>
                <a:spcPct val="100000"/>
              </a:lnSpc>
              <a:buClr>
                <a:srgbClr val="4F81BD"/>
              </a:buClr>
              <a:buSzPct val="76000"/>
              <a:buFont typeface="Wingdings 3" charset="2"/>
              <a:buChar char=""/>
            </a:pPr>
            <a:r>
              <a:rPr lang="en-US" sz="2400" strike="noStrike" spc="-1" dirty="0">
                <a:solidFill>
                  <a:srgbClr val="000000"/>
                </a:solidFill>
                <a:uFill>
                  <a:solidFill>
                    <a:srgbClr val="FFFFFF"/>
                  </a:solidFill>
                </a:uFill>
                <a:latin typeface="Gill Sans MT"/>
              </a:rPr>
              <a:t>Class </a:t>
            </a:r>
            <a:r>
              <a:rPr lang="en-US" sz="2400" b="1" strike="noStrike" spc="-1" dirty="0" smtClean="0">
                <a:solidFill>
                  <a:schemeClr val="accent1"/>
                </a:solidFill>
                <a:uFill>
                  <a:solidFill>
                    <a:srgbClr val="FFFFFF"/>
                  </a:solidFill>
                </a:uFill>
                <a:latin typeface="Gill Sans MT"/>
              </a:rPr>
              <a:t>Forum</a:t>
            </a:r>
            <a:endParaRPr lang="en-US" sz="2400" b="1" strike="noStrike" spc="-1" dirty="0">
              <a:solidFill>
                <a:schemeClr val="accent1"/>
              </a:solidFill>
              <a:uFill>
                <a:solidFill>
                  <a:srgbClr val="FFFFFF"/>
                </a:solidFill>
              </a:uFill>
              <a:latin typeface="Gill Sans MT"/>
            </a:endParaRPr>
          </a:p>
          <a:p>
            <a:pPr marL="360">
              <a:lnSpc>
                <a:spcPct val="100000"/>
              </a:lnSpc>
              <a:buClr>
                <a:srgbClr val="4F81BD"/>
              </a:buClr>
              <a:buSzPct val="76000"/>
            </a:pPr>
            <a:endParaRPr lang="en-US" sz="2400" b="1" spc="-1" dirty="0">
              <a:solidFill>
                <a:srgbClr val="000000"/>
              </a:solidFill>
              <a:uFill>
                <a:solidFill>
                  <a:srgbClr val="FFFFFF"/>
                </a:solidFill>
              </a:uFill>
              <a:latin typeface="Gill Sans MT"/>
            </a:endParaRPr>
          </a:p>
          <a:p>
            <a:pPr marL="360">
              <a:lnSpc>
                <a:spcPct val="100000"/>
              </a:lnSpc>
              <a:buClr>
                <a:srgbClr val="4F81BD"/>
              </a:buClr>
              <a:buSzPct val="76000"/>
            </a:pPr>
            <a:endParaRPr dirty="0"/>
          </a:p>
        </p:txBody>
      </p:sp>
      <p:sp>
        <p:nvSpPr>
          <p:cNvPr id="5" name="CustomShape 2"/>
          <p:cNvSpPr/>
          <p:nvPr/>
        </p:nvSpPr>
        <p:spPr>
          <a:xfrm>
            <a:off x="0" y="6327189"/>
            <a:ext cx="9143999" cy="58161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3200" spc="-1" dirty="0">
                <a:solidFill>
                  <a:schemeClr val="bg1"/>
                </a:solidFill>
                <a:uFill>
                  <a:solidFill>
                    <a:srgbClr val="FFFFFF"/>
                  </a:solidFill>
                </a:uFill>
                <a:latin typeface="+mj-lt"/>
              </a:rPr>
              <a:t>Class Overview</a:t>
            </a:r>
            <a:endParaRPr sz="1400" dirty="0">
              <a:solidFill>
                <a:schemeClr val="bg1"/>
              </a:solidFill>
              <a:latin typeface="+mj-lt"/>
            </a:endParaRPr>
          </a:p>
        </p:txBody>
      </p:sp>
      <p:sp>
        <p:nvSpPr>
          <p:cNvPr id="7" name="Rectangle 2"/>
          <p:cNvSpPr/>
          <p:nvPr/>
        </p:nvSpPr>
        <p:spPr>
          <a:xfrm>
            <a:off x="1158117" y="675321"/>
            <a:ext cx="3395934" cy="389467"/>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Forum</a:t>
            </a:r>
          </a:p>
        </p:txBody>
      </p:sp>
      <p:sp>
        <p:nvSpPr>
          <p:cNvPr id="8" name="Rectangle 3"/>
          <p:cNvSpPr/>
          <p:nvPr/>
        </p:nvSpPr>
        <p:spPr>
          <a:xfrm>
            <a:off x="1158117" y="1052376"/>
            <a:ext cx="3395933" cy="8082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lgn="just">
              <a:buFontTx/>
              <a:buChar char="-"/>
            </a:pPr>
            <a:r>
              <a:rPr lang="en-US" dirty="0" err="1"/>
              <a:t>threadList</a:t>
            </a:r>
            <a:r>
              <a:rPr lang="en-US" dirty="0"/>
              <a:t> : </a:t>
            </a:r>
            <a:r>
              <a:rPr lang="en-US" dirty="0" err="1"/>
              <a:t>ArrayList</a:t>
            </a:r>
            <a:r>
              <a:rPr lang="en-US" dirty="0"/>
              <a:t>&lt;Thread&gt;</a:t>
            </a:r>
          </a:p>
          <a:p>
            <a:pPr marL="285750" indent="-285750" algn="just">
              <a:buFontTx/>
              <a:buChar char="-"/>
            </a:pPr>
            <a:r>
              <a:rPr lang="en-US" dirty="0" err="1"/>
              <a:t>userList</a:t>
            </a:r>
            <a:r>
              <a:rPr lang="en-US" dirty="0"/>
              <a:t> : </a:t>
            </a:r>
            <a:r>
              <a:rPr lang="en-US" dirty="0" err="1"/>
              <a:t>ArrayList</a:t>
            </a:r>
            <a:r>
              <a:rPr lang="en-US" dirty="0"/>
              <a:t>&lt;User&gt;</a:t>
            </a:r>
          </a:p>
        </p:txBody>
      </p:sp>
      <p:sp>
        <p:nvSpPr>
          <p:cNvPr id="9" name="Rectangle 3"/>
          <p:cNvSpPr/>
          <p:nvPr/>
        </p:nvSpPr>
        <p:spPr>
          <a:xfrm>
            <a:off x="1158118" y="1860653"/>
            <a:ext cx="3395934" cy="52950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just">
              <a:tabLst>
                <a:tab pos="287338" algn="l"/>
              </a:tabLst>
            </a:pPr>
            <a:r>
              <a:rPr lang="en-US" dirty="0"/>
              <a:t>+	//methods</a:t>
            </a:r>
          </a:p>
        </p:txBody>
      </p:sp>
      <p:sp>
        <p:nvSpPr>
          <p:cNvPr id="12" name="TextShape 1"/>
          <p:cNvSpPr txBox="1"/>
          <p:nvPr/>
        </p:nvSpPr>
        <p:spPr>
          <a:xfrm>
            <a:off x="1232358" y="2578016"/>
            <a:ext cx="3321692" cy="529506"/>
          </a:xfrm>
          <a:prstGeom prst="rect">
            <a:avLst/>
          </a:prstGeom>
          <a:noFill/>
          <a:ln>
            <a:noFill/>
          </a:ln>
        </p:spPr>
        <p:txBody>
          <a:bodyPr lIns="90000" tIns="45000" rIns="90000" bIns="45000"/>
          <a:lstStyle/>
          <a:p>
            <a:pPr marL="274320" indent="-273960">
              <a:lnSpc>
                <a:spcPct val="100000"/>
              </a:lnSpc>
              <a:buClr>
                <a:srgbClr val="4F81BD"/>
              </a:buClr>
              <a:buSzPct val="76000"/>
              <a:buFont typeface="Wingdings 3" charset="2"/>
              <a:buChar char=""/>
            </a:pPr>
            <a:r>
              <a:rPr lang="en-US" sz="2400" strike="noStrike" spc="-1" dirty="0">
                <a:solidFill>
                  <a:srgbClr val="000000"/>
                </a:solidFill>
                <a:uFill>
                  <a:solidFill>
                    <a:srgbClr val="FFFFFF"/>
                  </a:solidFill>
                </a:uFill>
                <a:latin typeface="Gill Sans MT"/>
              </a:rPr>
              <a:t>Class </a:t>
            </a:r>
            <a:r>
              <a:rPr lang="en-US" sz="2400" b="1" strike="noStrike" spc="-1" dirty="0">
                <a:solidFill>
                  <a:srgbClr val="92D050"/>
                </a:solidFill>
                <a:uFill>
                  <a:solidFill>
                    <a:srgbClr val="FFFFFF"/>
                  </a:solidFill>
                </a:uFill>
                <a:latin typeface="Gill Sans MT"/>
              </a:rPr>
              <a:t>Thread</a:t>
            </a:r>
          </a:p>
          <a:p>
            <a:pPr marL="360">
              <a:lnSpc>
                <a:spcPct val="100000"/>
              </a:lnSpc>
              <a:buClr>
                <a:srgbClr val="4F81BD"/>
              </a:buClr>
              <a:buSzPct val="76000"/>
            </a:pPr>
            <a:endParaRPr lang="en-US" sz="2400" b="1" spc="-1" dirty="0">
              <a:solidFill>
                <a:srgbClr val="000000"/>
              </a:solidFill>
              <a:uFill>
                <a:solidFill>
                  <a:srgbClr val="FFFFFF"/>
                </a:solidFill>
              </a:uFill>
              <a:latin typeface="Gill Sans MT"/>
            </a:endParaRPr>
          </a:p>
          <a:p>
            <a:pPr marL="360">
              <a:lnSpc>
                <a:spcPct val="100000"/>
              </a:lnSpc>
              <a:buClr>
                <a:srgbClr val="4F81BD"/>
              </a:buClr>
              <a:buSzPct val="76000"/>
            </a:pPr>
            <a:endParaRPr dirty="0"/>
          </a:p>
        </p:txBody>
      </p:sp>
      <p:sp>
        <p:nvSpPr>
          <p:cNvPr id="13" name="Rectangle 2"/>
          <p:cNvSpPr/>
          <p:nvPr/>
        </p:nvSpPr>
        <p:spPr>
          <a:xfrm>
            <a:off x="1147035" y="3059923"/>
            <a:ext cx="3407017" cy="389467"/>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Thread</a:t>
            </a:r>
          </a:p>
        </p:txBody>
      </p:sp>
      <p:sp>
        <p:nvSpPr>
          <p:cNvPr id="14" name="Rectangle 3"/>
          <p:cNvSpPr/>
          <p:nvPr/>
        </p:nvSpPr>
        <p:spPr>
          <a:xfrm>
            <a:off x="1147036" y="3436978"/>
            <a:ext cx="3407016" cy="1092207"/>
          </a:xfrm>
          <a:prstGeom prst="rect">
            <a:avLst/>
          </a:prstGeom>
          <a:ln>
            <a:solidFill>
              <a:srgbClr val="92D050"/>
            </a:solidFill>
          </a:ln>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Tx/>
              <a:buChar char="-"/>
            </a:pPr>
            <a:r>
              <a:rPr lang="en-US" dirty="0" err="1"/>
              <a:t>threadName</a:t>
            </a:r>
            <a:r>
              <a:rPr lang="en-US" dirty="0"/>
              <a:t> : String</a:t>
            </a:r>
          </a:p>
          <a:p>
            <a:pPr marL="285750" indent="-285750">
              <a:buFontTx/>
              <a:buChar char="-"/>
            </a:pPr>
            <a:r>
              <a:rPr lang="en-US" dirty="0" err="1"/>
              <a:t>noOfPost</a:t>
            </a:r>
            <a:r>
              <a:rPr lang="en-US" dirty="0"/>
              <a:t> : </a:t>
            </a:r>
            <a:r>
              <a:rPr lang="en-US" dirty="0" err="1"/>
              <a:t>int</a:t>
            </a:r>
            <a:endParaRPr lang="en-US" dirty="0"/>
          </a:p>
          <a:p>
            <a:pPr marL="285750" indent="-285750">
              <a:buFontTx/>
              <a:buChar char="-"/>
            </a:pPr>
            <a:r>
              <a:rPr lang="en-US" dirty="0" err="1"/>
              <a:t>postList</a:t>
            </a:r>
            <a:r>
              <a:rPr lang="en-US" dirty="0"/>
              <a:t> : </a:t>
            </a:r>
            <a:r>
              <a:rPr lang="en-US" dirty="0" err="1"/>
              <a:t>ArrayList</a:t>
            </a:r>
            <a:r>
              <a:rPr lang="en-US" dirty="0"/>
              <a:t>&lt;Post&gt;</a:t>
            </a:r>
          </a:p>
        </p:txBody>
      </p:sp>
      <p:sp>
        <p:nvSpPr>
          <p:cNvPr id="15" name="Rectangle 3"/>
          <p:cNvSpPr/>
          <p:nvPr/>
        </p:nvSpPr>
        <p:spPr>
          <a:xfrm>
            <a:off x="1147034" y="4534391"/>
            <a:ext cx="3407017" cy="1651256"/>
          </a:xfrm>
          <a:prstGeom prst="rect">
            <a:avLst/>
          </a:prstGeom>
          <a:ln>
            <a:solidFill>
              <a:srgbClr val="92D050"/>
            </a:solidFill>
          </a:ln>
        </p:spPr>
        <p:style>
          <a:lnRef idx="2">
            <a:schemeClr val="accent1"/>
          </a:lnRef>
          <a:fillRef idx="1">
            <a:schemeClr val="lt1"/>
          </a:fillRef>
          <a:effectRef idx="0">
            <a:schemeClr val="accent1"/>
          </a:effectRef>
          <a:fontRef idx="minor">
            <a:schemeClr val="dk1"/>
          </a:fontRef>
        </p:style>
        <p:txBody>
          <a:bodyPr rtlCol="0" anchor="ctr"/>
          <a:lstStyle/>
          <a:p>
            <a:pPr>
              <a:tabLst>
                <a:tab pos="287338" algn="l"/>
              </a:tabLst>
            </a:pPr>
            <a:r>
              <a:rPr lang="en-US" dirty="0"/>
              <a:t>+	</a:t>
            </a:r>
            <a:r>
              <a:rPr lang="en-SG" dirty="0" err="1"/>
              <a:t>getThreadName</a:t>
            </a:r>
            <a:r>
              <a:rPr lang="en-SG" dirty="0"/>
              <a:t> </a:t>
            </a:r>
            <a:r>
              <a:rPr lang="en-US" dirty="0"/>
              <a:t>() : String</a:t>
            </a:r>
          </a:p>
          <a:p>
            <a:pPr>
              <a:tabLst>
                <a:tab pos="287338" algn="l"/>
              </a:tabLst>
            </a:pPr>
            <a:r>
              <a:rPr lang="en-US" dirty="0"/>
              <a:t>+	</a:t>
            </a:r>
            <a:r>
              <a:rPr lang="en-US" dirty="0" err="1"/>
              <a:t>getNoOfPost</a:t>
            </a:r>
            <a:r>
              <a:rPr lang="en-US" dirty="0"/>
              <a:t>() : </a:t>
            </a:r>
            <a:r>
              <a:rPr lang="en-US" dirty="0" err="1"/>
              <a:t>int</a:t>
            </a:r>
            <a:endParaRPr lang="en-US" dirty="0"/>
          </a:p>
          <a:p>
            <a:pPr>
              <a:tabLst>
                <a:tab pos="287338" algn="l"/>
              </a:tabLst>
            </a:pPr>
            <a:r>
              <a:rPr lang="en-US" dirty="0"/>
              <a:t>+	</a:t>
            </a:r>
            <a:r>
              <a:rPr lang="en-US" dirty="0" err="1"/>
              <a:t>getPostList</a:t>
            </a:r>
            <a:r>
              <a:rPr lang="en-US" dirty="0"/>
              <a:t>() : </a:t>
            </a:r>
            <a:r>
              <a:rPr lang="en-US" dirty="0" err="1"/>
              <a:t>ArrayList</a:t>
            </a:r>
            <a:r>
              <a:rPr lang="en-US" dirty="0"/>
              <a:t>&lt;Post&gt;</a:t>
            </a:r>
          </a:p>
          <a:p>
            <a:pPr>
              <a:tabLst>
                <a:tab pos="287338" algn="l"/>
              </a:tabLst>
            </a:pPr>
            <a:r>
              <a:rPr lang="en-US" dirty="0"/>
              <a:t>+	</a:t>
            </a:r>
            <a:r>
              <a:rPr lang="en-US" dirty="0" err="1"/>
              <a:t>addPost</a:t>
            </a:r>
            <a:r>
              <a:rPr lang="en-US" dirty="0"/>
              <a:t>(…) : void</a:t>
            </a:r>
          </a:p>
          <a:p>
            <a:pPr>
              <a:tabLst>
                <a:tab pos="287338" algn="l"/>
              </a:tabLst>
            </a:pPr>
            <a:r>
              <a:rPr lang="en-US" dirty="0"/>
              <a:t>…</a:t>
            </a:r>
          </a:p>
        </p:txBody>
      </p:sp>
      <p:sp>
        <p:nvSpPr>
          <p:cNvPr id="16" name="TextShape 1"/>
          <p:cNvSpPr txBox="1"/>
          <p:nvPr/>
        </p:nvSpPr>
        <p:spPr>
          <a:xfrm>
            <a:off x="5143629" y="3265782"/>
            <a:ext cx="2580668" cy="488562"/>
          </a:xfrm>
          <a:prstGeom prst="rect">
            <a:avLst/>
          </a:prstGeom>
          <a:noFill/>
          <a:ln>
            <a:noFill/>
          </a:ln>
        </p:spPr>
        <p:txBody>
          <a:bodyPr lIns="90000" tIns="45000" rIns="90000" bIns="45000"/>
          <a:lstStyle/>
          <a:p>
            <a:pPr marL="274320" indent="-273960">
              <a:lnSpc>
                <a:spcPct val="100000"/>
              </a:lnSpc>
              <a:buClr>
                <a:srgbClr val="4F81BD"/>
              </a:buClr>
              <a:buSzPct val="76000"/>
              <a:buFont typeface="Wingdings 3" charset="2"/>
              <a:buChar char=""/>
            </a:pPr>
            <a:r>
              <a:rPr lang="en-US" sz="2400" strike="noStrike" spc="-1" dirty="0">
                <a:solidFill>
                  <a:srgbClr val="000000"/>
                </a:solidFill>
                <a:uFill>
                  <a:solidFill>
                    <a:srgbClr val="FFFFFF"/>
                  </a:solidFill>
                </a:uFill>
                <a:latin typeface="Gill Sans MT"/>
              </a:rPr>
              <a:t>Class </a:t>
            </a:r>
            <a:r>
              <a:rPr lang="en-US" sz="2400" b="1" spc="-1" dirty="0">
                <a:solidFill>
                  <a:srgbClr val="00B0F0"/>
                </a:solidFill>
                <a:uFill>
                  <a:solidFill>
                    <a:srgbClr val="FFFFFF"/>
                  </a:solidFill>
                </a:uFill>
                <a:latin typeface="Gill Sans MT"/>
              </a:rPr>
              <a:t>Post</a:t>
            </a:r>
            <a:endParaRPr lang="en-US" sz="2400" b="1" strike="noStrike" spc="-1" dirty="0">
              <a:solidFill>
                <a:srgbClr val="00B0F0"/>
              </a:solidFill>
              <a:uFill>
                <a:solidFill>
                  <a:srgbClr val="FFFFFF"/>
                </a:solidFill>
              </a:uFill>
              <a:latin typeface="Gill Sans MT"/>
            </a:endParaRPr>
          </a:p>
          <a:p>
            <a:pPr marL="360">
              <a:lnSpc>
                <a:spcPct val="100000"/>
              </a:lnSpc>
              <a:buClr>
                <a:srgbClr val="4F81BD"/>
              </a:buClr>
              <a:buSzPct val="76000"/>
            </a:pPr>
            <a:endParaRPr lang="en-US" sz="2400" b="1" spc="-1" dirty="0">
              <a:solidFill>
                <a:srgbClr val="000000"/>
              </a:solidFill>
              <a:uFill>
                <a:solidFill>
                  <a:srgbClr val="FFFFFF"/>
                </a:solidFill>
              </a:uFill>
              <a:latin typeface="Gill Sans MT"/>
            </a:endParaRPr>
          </a:p>
          <a:p>
            <a:pPr marL="360">
              <a:lnSpc>
                <a:spcPct val="100000"/>
              </a:lnSpc>
              <a:buClr>
                <a:srgbClr val="4F81BD"/>
              </a:buClr>
              <a:buSzPct val="76000"/>
            </a:pPr>
            <a:endParaRPr dirty="0"/>
          </a:p>
        </p:txBody>
      </p:sp>
      <p:sp>
        <p:nvSpPr>
          <p:cNvPr id="17" name="Rectangle 2"/>
          <p:cNvSpPr/>
          <p:nvPr/>
        </p:nvSpPr>
        <p:spPr>
          <a:xfrm>
            <a:off x="5102734" y="3710453"/>
            <a:ext cx="2662461" cy="389467"/>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Post</a:t>
            </a:r>
          </a:p>
        </p:txBody>
      </p:sp>
      <p:sp>
        <p:nvSpPr>
          <p:cNvPr id="18" name="Rectangle 3"/>
          <p:cNvSpPr/>
          <p:nvPr/>
        </p:nvSpPr>
        <p:spPr>
          <a:xfrm>
            <a:off x="5102735" y="4087508"/>
            <a:ext cx="2662460" cy="1051263"/>
          </a:xfrm>
          <a:prstGeom prst="rect">
            <a:avLst/>
          </a:prstGeom>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marL="285750" indent="-285750" algn="just">
              <a:buFontTx/>
              <a:buChar char="-"/>
            </a:pPr>
            <a:r>
              <a:rPr lang="en-US" dirty="0" err="1"/>
              <a:t>postNo</a:t>
            </a:r>
            <a:r>
              <a:rPr lang="en-US" dirty="0"/>
              <a:t> : </a:t>
            </a:r>
            <a:r>
              <a:rPr lang="en-US" dirty="0" err="1"/>
              <a:t>int</a:t>
            </a:r>
            <a:endParaRPr lang="en-US" dirty="0"/>
          </a:p>
          <a:p>
            <a:pPr marL="285750" indent="-285750" algn="just">
              <a:buFontTx/>
              <a:buChar char="-"/>
            </a:pPr>
            <a:r>
              <a:rPr lang="en-US" dirty="0"/>
              <a:t>username : String</a:t>
            </a:r>
          </a:p>
          <a:p>
            <a:pPr marL="285750" indent="-285750" algn="just">
              <a:buFontTx/>
              <a:buChar char="-"/>
            </a:pPr>
            <a:r>
              <a:rPr lang="en-US" dirty="0"/>
              <a:t>Message : String</a:t>
            </a:r>
          </a:p>
        </p:txBody>
      </p:sp>
      <p:sp>
        <p:nvSpPr>
          <p:cNvPr id="19" name="Rectangle 3"/>
          <p:cNvSpPr/>
          <p:nvPr/>
        </p:nvSpPr>
        <p:spPr>
          <a:xfrm>
            <a:off x="5102733" y="5142916"/>
            <a:ext cx="2662461" cy="970999"/>
          </a:xfrm>
          <a:prstGeom prst="rect">
            <a:avLst/>
          </a:prstGeom>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just">
              <a:tabLst>
                <a:tab pos="287338" algn="l"/>
              </a:tabLst>
            </a:pPr>
            <a:r>
              <a:rPr lang="en-US" dirty="0"/>
              <a:t>+	</a:t>
            </a:r>
            <a:r>
              <a:rPr lang="en-US" dirty="0" err="1"/>
              <a:t>getUsername</a:t>
            </a:r>
            <a:r>
              <a:rPr lang="en-US" dirty="0"/>
              <a:t>() : String</a:t>
            </a:r>
          </a:p>
          <a:p>
            <a:pPr algn="just">
              <a:tabLst>
                <a:tab pos="287338" algn="l"/>
              </a:tabLst>
            </a:pPr>
            <a:r>
              <a:rPr lang="en-US" dirty="0"/>
              <a:t>+	</a:t>
            </a:r>
            <a:r>
              <a:rPr lang="en-US" dirty="0" err="1"/>
              <a:t>getMessage</a:t>
            </a:r>
            <a:r>
              <a:rPr lang="en-US" dirty="0"/>
              <a:t>() : </a:t>
            </a:r>
            <a:r>
              <a:rPr lang="en-US" dirty="0" err="1"/>
              <a:t>int</a:t>
            </a:r>
            <a:endParaRPr lang="en-US" dirty="0"/>
          </a:p>
          <a:p>
            <a:pPr algn="just">
              <a:tabLst>
                <a:tab pos="287338" algn="l"/>
              </a:tabLst>
            </a:pPr>
            <a:r>
              <a:rPr lang="en-US" dirty="0"/>
              <a:t>…</a:t>
            </a:r>
          </a:p>
        </p:txBody>
      </p:sp>
      <p:sp>
        <p:nvSpPr>
          <p:cNvPr id="20" name="TextShape 1"/>
          <p:cNvSpPr txBox="1"/>
          <p:nvPr/>
        </p:nvSpPr>
        <p:spPr>
          <a:xfrm>
            <a:off x="5195415" y="177119"/>
            <a:ext cx="2569780" cy="488562"/>
          </a:xfrm>
          <a:prstGeom prst="rect">
            <a:avLst/>
          </a:prstGeom>
          <a:noFill/>
          <a:ln>
            <a:noFill/>
          </a:ln>
        </p:spPr>
        <p:txBody>
          <a:bodyPr lIns="90000" tIns="45000" rIns="90000" bIns="45000"/>
          <a:lstStyle/>
          <a:p>
            <a:pPr marL="274320" indent="-273960">
              <a:lnSpc>
                <a:spcPct val="100000"/>
              </a:lnSpc>
              <a:buClr>
                <a:srgbClr val="4F81BD"/>
              </a:buClr>
              <a:buSzPct val="76000"/>
              <a:buFont typeface="Wingdings 3" charset="2"/>
              <a:buChar char=""/>
            </a:pPr>
            <a:r>
              <a:rPr lang="en-US" sz="2400" strike="noStrike" spc="-1" dirty="0">
                <a:solidFill>
                  <a:srgbClr val="000000"/>
                </a:solidFill>
                <a:uFill>
                  <a:solidFill>
                    <a:srgbClr val="FFFFFF"/>
                  </a:solidFill>
                </a:uFill>
                <a:latin typeface="Gill Sans MT"/>
              </a:rPr>
              <a:t>Class </a:t>
            </a:r>
            <a:r>
              <a:rPr lang="en-US" sz="2400" b="1" spc="-1" dirty="0">
                <a:solidFill>
                  <a:srgbClr val="7030A0"/>
                </a:solidFill>
                <a:uFill>
                  <a:solidFill>
                    <a:srgbClr val="FFFFFF"/>
                  </a:solidFill>
                </a:uFill>
                <a:latin typeface="Gill Sans MT"/>
              </a:rPr>
              <a:t>User</a:t>
            </a:r>
            <a:endParaRPr lang="en-US" sz="2400" b="1" strike="noStrike" spc="-1" dirty="0">
              <a:solidFill>
                <a:srgbClr val="7030A0"/>
              </a:solidFill>
              <a:uFill>
                <a:solidFill>
                  <a:srgbClr val="FFFFFF"/>
                </a:solidFill>
              </a:uFill>
              <a:latin typeface="Gill Sans MT"/>
            </a:endParaRPr>
          </a:p>
          <a:p>
            <a:pPr marL="360">
              <a:lnSpc>
                <a:spcPct val="100000"/>
              </a:lnSpc>
              <a:buClr>
                <a:srgbClr val="4F81BD"/>
              </a:buClr>
              <a:buSzPct val="76000"/>
            </a:pPr>
            <a:endParaRPr lang="en-US" sz="2400" b="1" spc="-1" dirty="0">
              <a:solidFill>
                <a:srgbClr val="000000"/>
              </a:solidFill>
              <a:uFill>
                <a:solidFill>
                  <a:srgbClr val="FFFFFF"/>
                </a:solidFill>
              </a:uFill>
              <a:latin typeface="Gill Sans MT"/>
            </a:endParaRPr>
          </a:p>
          <a:p>
            <a:pPr marL="360">
              <a:lnSpc>
                <a:spcPct val="100000"/>
              </a:lnSpc>
              <a:buClr>
                <a:srgbClr val="4F81BD"/>
              </a:buClr>
              <a:buSzPct val="76000"/>
            </a:pPr>
            <a:endParaRPr dirty="0"/>
          </a:p>
        </p:txBody>
      </p:sp>
      <p:sp>
        <p:nvSpPr>
          <p:cNvPr id="21" name="Rectangle 2"/>
          <p:cNvSpPr/>
          <p:nvPr/>
        </p:nvSpPr>
        <p:spPr>
          <a:xfrm>
            <a:off x="5113967" y="643735"/>
            <a:ext cx="2651228" cy="389467"/>
          </a:xfrm>
          <a:prstGeom prst="rect">
            <a:avLst/>
          </a:prstGeom>
          <a:solidFill>
            <a:srgbClr val="7030A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Post</a:t>
            </a:r>
          </a:p>
        </p:txBody>
      </p:sp>
      <p:sp>
        <p:nvSpPr>
          <p:cNvPr id="22" name="Rectangle 3"/>
          <p:cNvSpPr/>
          <p:nvPr/>
        </p:nvSpPr>
        <p:spPr>
          <a:xfrm>
            <a:off x="5113967" y="1020791"/>
            <a:ext cx="2651227" cy="805063"/>
          </a:xfrm>
          <a:prstGeom prst="rect">
            <a:avLst/>
          </a:prstGeom>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marL="285750" indent="-285750" algn="just">
              <a:buFontTx/>
              <a:buChar char="-"/>
            </a:pPr>
            <a:r>
              <a:rPr lang="en-US" dirty="0"/>
              <a:t>username : String</a:t>
            </a:r>
          </a:p>
          <a:p>
            <a:pPr marL="285750" indent="-285750" algn="just">
              <a:buFontTx/>
              <a:buChar char="-"/>
            </a:pPr>
            <a:r>
              <a:rPr lang="en-US" dirty="0" err="1"/>
              <a:t>noOfPost</a:t>
            </a:r>
            <a:r>
              <a:rPr lang="en-US" dirty="0"/>
              <a:t> : </a:t>
            </a:r>
            <a:r>
              <a:rPr lang="en-US" dirty="0" err="1"/>
              <a:t>int</a:t>
            </a:r>
            <a:endParaRPr lang="en-US" dirty="0"/>
          </a:p>
        </p:txBody>
      </p:sp>
      <p:sp>
        <p:nvSpPr>
          <p:cNvPr id="23" name="Rectangle 3"/>
          <p:cNvSpPr/>
          <p:nvPr/>
        </p:nvSpPr>
        <p:spPr>
          <a:xfrm>
            <a:off x="5113966" y="1825192"/>
            <a:ext cx="2651228" cy="1184839"/>
          </a:xfrm>
          <a:prstGeom prst="rect">
            <a:avLst/>
          </a:prstGeom>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just">
              <a:tabLst>
                <a:tab pos="287338" algn="l"/>
              </a:tabLst>
            </a:pPr>
            <a:r>
              <a:rPr lang="en-US" dirty="0"/>
              <a:t>+	</a:t>
            </a:r>
            <a:r>
              <a:rPr lang="en-US" dirty="0" err="1"/>
              <a:t>getUsername</a:t>
            </a:r>
            <a:r>
              <a:rPr lang="en-US" dirty="0"/>
              <a:t>() : String</a:t>
            </a:r>
          </a:p>
          <a:p>
            <a:pPr algn="just">
              <a:tabLst>
                <a:tab pos="287338" algn="l"/>
              </a:tabLst>
            </a:pPr>
            <a:r>
              <a:rPr lang="en-US" dirty="0"/>
              <a:t>+	</a:t>
            </a:r>
            <a:r>
              <a:rPr lang="en-US" dirty="0" err="1"/>
              <a:t>getPostNo</a:t>
            </a:r>
            <a:r>
              <a:rPr lang="en-US" dirty="0"/>
              <a:t>() : </a:t>
            </a:r>
            <a:r>
              <a:rPr lang="en-US" dirty="0" err="1"/>
              <a:t>int</a:t>
            </a:r>
            <a:endParaRPr lang="en-US" dirty="0"/>
          </a:p>
          <a:p>
            <a:pPr algn="just">
              <a:tabLst>
                <a:tab pos="287338" algn="l"/>
              </a:tabLst>
            </a:pPr>
            <a:r>
              <a:rPr lang="en-US" dirty="0"/>
              <a:t>+	</a:t>
            </a:r>
            <a:r>
              <a:rPr lang="en-US" dirty="0" err="1"/>
              <a:t>setPostNo</a:t>
            </a:r>
            <a:r>
              <a:rPr lang="en-US" dirty="0"/>
              <a:t>(</a:t>
            </a:r>
            <a:r>
              <a:rPr lang="en-US" dirty="0" err="1"/>
              <a:t>int</a:t>
            </a:r>
            <a:r>
              <a:rPr lang="en-US" dirty="0"/>
              <a:t>) : void</a:t>
            </a:r>
          </a:p>
          <a:p>
            <a:pPr algn="just">
              <a:tabLst>
                <a:tab pos="287338" algn="l"/>
              </a:tabLst>
            </a:pPr>
            <a:r>
              <a:rPr lang="en-US" dirty="0"/>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fade">
                                      <p:cBhvr>
                                        <p:cTn id="7" dur="500"/>
                                        <p:tgtEl>
                                          <p:spTgt spid="1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P spid="7" grpId="0" animBg="1"/>
      <p:bldP spid="8" grpId="0" animBg="1"/>
      <p:bldP spid="9" grpId="0" animBg="1"/>
      <p:bldP spid="12" grpId="0"/>
      <p:bldP spid="13" grpId="0" animBg="1"/>
      <p:bldP spid="14" grpId="0" animBg="1"/>
      <p:bldP spid="15" grpId="0" animBg="1"/>
      <p:bldP spid="16" grpId="0"/>
      <p:bldP spid="17" grpId="0" animBg="1"/>
      <p:bldP spid="18" grpId="0" animBg="1"/>
      <p:bldP spid="19" grpId="0" animBg="1"/>
      <p:bldP spid="20" grpId="0"/>
      <p:bldP spid="21" grpId="0" animBg="1"/>
      <p:bldP spid="22" grpId="0" animBg="1"/>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2"/>
          <p:cNvSpPr/>
          <p:nvPr/>
        </p:nvSpPr>
        <p:spPr>
          <a:xfrm>
            <a:off x="2547083" y="6327189"/>
            <a:ext cx="3880133" cy="58161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3200" strike="noStrike" spc="-1" dirty="0">
                <a:solidFill>
                  <a:schemeClr val="bg1"/>
                </a:solidFill>
                <a:uFill>
                  <a:solidFill>
                    <a:srgbClr val="FFFFFF"/>
                  </a:solidFill>
                </a:uFill>
                <a:latin typeface="+mj-lt"/>
              </a:rPr>
              <a:t>Constructors</a:t>
            </a:r>
            <a:endParaRPr sz="1400" dirty="0">
              <a:solidFill>
                <a:schemeClr val="bg1"/>
              </a:solidFill>
              <a:latin typeface="+mj-lt"/>
            </a:endParaRPr>
          </a:p>
        </p:txBody>
      </p:sp>
      <p:sp>
        <p:nvSpPr>
          <p:cNvPr id="6" name="Rectangle 5"/>
          <p:cNvSpPr/>
          <p:nvPr/>
        </p:nvSpPr>
        <p:spPr>
          <a:xfrm>
            <a:off x="397933" y="704378"/>
            <a:ext cx="8297334" cy="6519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Forum: </a:t>
            </a:r>
            <a:r>
              <a:rPr lang="en-US" sz="2400" dirty="0">
                <a:latin typeface="Consolas" panose="020B0609020204030204" pitchFamily="49" charset="0"/>
                <a:cs typeface="Consolas" panose="020B0609020204030204" pitchFamily="49" charset="0"/>
              </a:rPr>
              <a:t>public class </a:t>
            </a:r>
            <a:r>
              <a:rPr lang="en-US" sz="2400" dirty="0" smtClean="0">
                <a:latin typeface="Consolas" panose="020B0609020204030204" pitchFamily="49" charset="0"/>
                <a:cs typeface="Consolas" panose="020B0609020204030204" pitchFamily="49" charset="0"/>
              </a:rPr>
              <a:t>Forum()</a:t>
            </a:r>
            <a:endParaRPr lang="en-US" sz="2400" dirty="0">
              <a:latin typeface="Consolas" panose="020B0609020204030204" pitchFamily="49" charset="0"/>
              <a:cs typeface="Consolas" panose="020B0609020204030204" pitchFamily="49" charset="0"/>
            </a:endParaRPr>
          </a:p>
        </p:txBody>
      </p:sp>
      <p:sp>
        <p:nvSpPr>
          <p:cNvPr id="7" name="Rectangle 6"/>
          <p:cNvSpPr/>
          <p:nvPr/>
        </p:nvSpPr>
        <p:spPr>
          <a:xfrm>
            <a:off x="397933" y="2768602"/>
            <a:ext cx="8297333" cy="65193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Post: </a:t>
            </a:r>
            <a:r>
              <a:rPr lang="en-US" sz="2100" dirty="0">
                <a:latin typeface="Consolas" panose="020B0609020204030204" pitchFamily="49" charset="0"/>
                <a:cs typeface="Consolas" panose="020B0609020204030204" pitchFamily="49" charset="0"/>
              </a:rPr>
              <a:t>class Post(</a:t>
            </a:r>
            <a:r>
              <a:rPr lang="en-US" sz="2100" dirty="0" err="1">
                <a:latin typeface="Consolas" panose="020B0609020204030204" pitchFamily="49" charset="0"/>
                <a:cs typeface="Consolas" panose="020B0609020204030204" pitchFamily="49" charset="0"/>
              </a:rPr>
              <a:t>int</a:t>
            </a:r>
            <a:r>
              <a:rPr lang="en-US" sz="2100" dirty="0">
                <a:latin typeface="Consolas" panose="020B0609020204030204" pitchFamily="49" charset="0"/>
                <a:cs typeface="Consolas" panose="020B0609020204030204" pitchFamily="49" charset="0"/>
              </a:rPr>
              <a:t> </a:t>
            </a:r>
            <a:r>
              <a:rPr lang="en-US" sz="2100" dirty="0" err="1">
                <a:latin typeface="Consolas" panose="020B0609020204030204" pitchFamily="49" charset="0"/>
                <a:cs typeface="Consolas" panose="020B0609020204030204" pitchFamily="49" charset="0"/>
              </a:rPr>
              <a:t>postNo</a:t>
            </a:r>
            <a:r>
              <a:rPr lang="en-US" sz="2100" dirty="0">
                <a:latin typeface="Consolas" panose="020B0609020204030204" pitchFamily="49" charset="0"/>
                <a:cs typeface="Consolas" panose="020B0609020204030204" pitchFamily="49" charset="0"/>
              </a:rPr>
              <a:t>, User </a:t>
            </a:r>
            <a:r>
              <a:rPr lang="en-US" sz="2100" dirty="0" err="1">
                <a:latin typeface="Consolas" panose="020B0609020204030204" pitchFamily="49" charset="0"/>
                <a:cs typeface="Consolas" panose="020B0609020204030204" pitchFamily="49" charset="0"/>
              </a:rPr>
              <a:t>user</a:t>
            </a:r>
            <a:r>
              <a:rPr lang="en-US" sz="2100" dirty="0">
                <a:latin typeface="Consolas" panose="020B0609020204030204" pitchFamily="49" charset="0"/>
                <a:cs typeface="Consolas" panose="020B0609020204030204" pitchFamily="49" charset="0"/>
              </a:rPr>
              <a:t>, String message)</a:t>
            </a:r>
          </a:p>
        </p:txBody>
      </p:sp>
      <p:sp>
        <p:nvSpPr>
          <p:cNvPr id="8" name="Rectangle 7"/>
          <p:cNvSpPr/>
          <p:nvPr/>
        </p:nvSpPr>
        <p:spPr>
          <a:xfrm>
            <a:off x="397933" y="1736490"/>
            <a:ext cx="8297333" cy="65193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Thread: </a:t>
            </a:r>
            <a:r>
              <a:rPr lang="en-US" sz="2400" dirty="0">
                <a:latin typeface="Consolas" panose="020B0609020204030204" pitchFamily="49" charset="0"/>
                <a:cs typeface="Consolas" panose="020B0609020204030204" pitchFamily="49" charset="0"/>
              </a:rPr>
              <a:t>class Thread(String </a:t>
            </a:r>
            <a:r>
              <a:rPr lang="en-US" sz="2400" dirty="0" err="1">
                <a:latin typeface="Consolas" panose="020B0609020204030204" pitchFamily="49" charset="0"/>
                <a:cs typeface="Consolas" panose="020B0609020204030204" pitchFamily="49" charset="0"/>
              </a:rPr>
              <a:t>threadName</a:t>
            </a:r>
            <a:r>
              <a:rPr lang="en-US" sz="2400" dirty="0">
                <a:latin typeface="Consolas" panose="020B0609020204030204" pitchFamily="49" charset="0"/>
                <a:cs typeface="Consolas" panose="020B0609020204030204" pitchFamily="49" charset="0"/>
              </a:rPr>
              <a:t>)</a:t>
            </a:r>
          </a:p>
        </p:txBody>
      </p:sp>
      <p:sp>
        <p:nvSpPr>
          <p:cNvPr id="9" name="Rectangle 8"/>
          <p:cNvSpPr/>
          <p:nvPr/>
        </p:nvSpPr>
        <p:spPr>
          <a:xfrm>
            <a:off x="388972" y="3799523"/>
            <a:ext cx="8297333" cy="65193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User: </a:t>
            </a:r>
            <a:r>
              <a:rPr lang="en-US" sz="2400" dirty="0">
                <a:latin typeface="Consolas" panose="020B0609020204030204" pitchFamily="49" charset="0"/>
                <a:cs typeface="Consolas" panose="020B0609020204030204" pitchFamily="49" charset="0"/>
              </a:rPr>
              <a:t>class User(String username)</a:t>
            </a:r>
          </a:p>
        </p:txBody>
      </p:sp>
    </p:spTree>
    <p:extLst>
      <p:ext uri="{BB962C8B-B14F-4D97-AF65-F5344CB8AC3E}">
        <p14:creationId xmlns:p14="http://schemas.microsoft.com/office/powerpoint/2010/main" val="1658432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372529" y="617800"/>
            <a:ext cx="8229240" cy="4733280"/>
          </a:xfrm>
          <a:prstGeom prst="rect">
            <a:avLst/>
          </a:prstGeom>
          <a:noFill/>
          <a:ln>
            <a:noFill/>
          </a:ln>
        </p:spPr>
        <p:txBody>
          <a:bodyPr lIns="90000" tIns="45000" rIns="90000" bIns="45000"/>
          <a:lstStyle/>
          <a:p>
            <a:pPr marL="274320" indent="-273960">
              <a:lnSpc>
                <a:spcPct val="100000"/>
              </a:lnSpc>
              <a:spcAft>
                <a:spcPts val="1200"/>
              </a:spcAft>
              <a:buClr>
                <a:srgbClr val="4F81BD"/>
              </a:buClr>
              <a:buSzPct val="76000"/>
              <a:buFont typeface="Wingdings 3" charset="2"/>
              <a:buChar char=""/>
            </a:pPr>
            <a:r>
              <a:rPr lang="en-US" sz="2800" strike="noStrike" spc="-1" dirty="0">
                <a:solidFill>
                  <a:srgbClr val="000000"/>
                </a:solidFill>
                <a:uFill>
                  <a:solidFill>
                    <a:srgbClr val="FFFFFF"/>
                  </a:solidFill>
                </a:uFill>
                <a:latin typeface="+mj-lt"/>
              </a:rPr>
              <a:t>Some tips for processing the queries:</a:t>
            </a:r>
            <a:endParaRPr lang="en-US" sz="2400" strike="noStrike" spc="-1" dirty="0">
              <a:solidFill>
                <a:srgbClr val="000000"/>
              </a:solidFill>
              <a:uFill>
                <a:solidFill>
                  <a:srgbClr val="FFFFFF"/>
                </a:solidFill>
              </a:uFill>
              <a:latin typeface="+mj-lt"/>
            </a:endParaRPr>
          </a:p>
          <a:p>
            <a:pPr marL="731520" lvl="1" indent="-273960">
              <a:spcAft>
                <a:spcPts val="1200"/>
              </a:spcAft>
              <a:buClr>
                <a:srgbClr val="4F81BD"/>
              </a:buClr>
              <a:buSzPct val="76000"/>
              <a:buFont typeface="Wingdings 3" charset="2"/>
              <a:buChar char=""/>
            </a:pPr>
            <a:r>
              <a:rPr lang="en-US" sz="2400" spc="-1" dirty="0">
                <a:solidFill>
                  <a:srgbClr val="000000"/>
                </a:solidFill>
                <a:uFill>
                  <a:solidFill>
                    <a:srgbClr val="FFFFFF"/>
                  </a:solidFill>
                </a:uFill>
                <a:latin typeface="+mj-lt"/>
              </a:rPr>
              <a:t>Perform </a:t>
            </a:r>
            <a:r>
              <a:rPr lang="en-US" sz="2400" spc="-1" dirty="0">
                <a:solidFill>
                  <a:schemeClr val="accent1"/>
                </a:solidFill>
                <a:uFill>
                  <a:solidFill>
                    <a:srgbClr val="FFFFFF"/>
                  </a:solidFill>
                </a:uFill>
                <a:latin typeface="+mj-lt"/>
              </a:rPr>
              <a:t>all logical operations </a:t>
            </a:r>
            <a:r>
              <a:rPr lang="en-US" sz="2400" spc="-1" dirty="0">
                <a:solidFill>
                  <a:srgbClr val="000000"/>
                </a:solidFill>
                <a:uFill>
                  <a:solidFill>
                    <a:srgbClr val="FFFFFF"/>
                  </a:solidFill>
                </a:uFill>
                <a:latin typeface="+mj-lt"/>
              </a:rPr>
              <a:t>in the Forum class</a:t>
            </a:r>
          </a:p>
          <a:p>
            <a:pPr marL="731520" lvl="1" indent="-273960">
              <a:spcAft>
                <a:spcPts val="1200"/>
              </a:spcAft>
              <a:buClr>
                <a:srgbClr val="4F81BD"/>
              </a:buClr>
              <a:buSzPct val="76000"/>
              <a:buFont typeface="Wingdings 3" charset="2"/>
              <a:buChar char=""/>
            </a:pPr>
            <a:r>
              <a:rPr lang="en-US" sz="2400" spc="-1" dirty="0">
                <a:solidFill>
                  <a:srgbClr val="000000"/>
                </a:solidFill>
                <a:uFill>
                  <a:solidFill>
                    <a:srgbClr val="FFFFFF"/>
                  </a:solidFill>
                </a:uFill>
              </a:rPr>
              <a:t>The methods in the Thread, Post and User class are only for operations that </a:t>
            </a:r>
            <a:r>
              <a:rPr lang="en-US" sz="2400" spc="-1" dirty="0">
                <a:solidFill>
                  <a:schemeClr val="accent1"/>
                </a:solidFill>
                <a:uFill>
                  <a:solidFill>
                    <a:srgbClr val="FFFFFF"/>
                  </a:solidFill>
                </a:uFill>
              </a:rPr>
              <a:t>modify or return their own attributes</a:t>
            </a:r>
            <a:r>
              <a:rPr lang="en-US" sz="2400" spc="-1" dirty="0">
                <a:solidFill>
                  <a:srgbClr val="000000"/>
                </a:solidFill>
                <a:uFill>
                  <a:solidFill>
                    <a:srgbClr val="FFFFFF"/>
                  </a:solidFill>
                </a:uFill>
              </a:rPr>
              <a:t>.</a:t>
            </a:r>
            <a:endParaRPr lang="en-US" sz="2400" spc="-1" dirty="0">
              <a:solidFill>
                <a:schemeClr val="accent1"/>
              </a:solidFill>
              <a:uFill>
                <a:solidFill>
                  <a:srgbClr val="FFFFFF"/>
                </a:solidFill>
              </a:uFill>
              <a:latin typeface="+mj-lt"/>
            </a:endParaRPr>
          </a:p>
          <a:p>
            <a:pPr marL="731520" lvl="1" indent="-273960">
              <a:spcAft>
                <a:spcPts val="1200"/>
              </a:spcAft>
              <a:buClr>
                <a:srgbClr val="4F81BD"/>
              </a:buClr>
              <a:buSzPct val="76000"/>
              <a:buFont typeface="Wingdings 3" charset="2"/>
              <a:buChar char=""/>
            </a:pPr>
            <a:r>
              <a:rPr lang="en-US" sz="2400" spc="-1" dirty="0">
                <a:solidFill>
                  <a:schemeClr val="accent1"/>
                </a:solidFill>
                <a:uFill>
                  <a:solidFill>
                    <a:srgbClr val="FFFFFF"/>
                  </a:solidFill>
                </a:uFill>
                <a:latin typeface="+mj-lt"/>
              </a:rPr>
              <a:t>Avoid the use of static </a:t>
            </a:r>
            <a:r>
              <a:rPr lang="en-US" sz="2400" spc="-1" dirty="0">
                <a:solidFill>
                  <a:srgbClr val="000000"/>
                </a:solidFill>
                <a:uFill>
                  <a:solidFill>
                    <a:srgbClr val="FFFFFF"/>
                  </a:solidFill>
                </a:uFill>
                <a:latin typeface="+mj-lt"/>
              </a:rPr>
              <a:t>variables and methods</a:t>
            </a:r>
            <a:endParaRPr lang="en-US" sz="2400" spc="-1" dirty="0">
              <a:solidFill>
                <a:schemeClr val="accent1"/>
              </a:solidFill>
              <a:uFill>
                <a:solidFill>
                  <a:srgbClr val="FFFFFF"/>
                </a:solidFill>
              </a:uFill>
              <a:latin typeface="+mj-lt"/>
            </a:endParaRPr>
          </a:p>
          <a:p>
            <a:pPr marL="731520" lvl="1" indent="-273960">
              <a:buClr>
                <a:srgbClr val="4F81BD"/>
              </a:buClr>
              <a:buSzPct val="76000"/>
              <a:buFont typeface="Wingdings 3" charset="2"/>
              <a:buChar char=""/>
            </a:pPr>
            <a:r>
              <a:rPr lang="en-US" sz="2400" spc="-1" dirty="0">
                <a:uFill>
                  <a:solidFill>
                    <a:srgbClr val="FFFFFF"/>
                  </a:solidFill>
                </a:uFill>
                <a:latin typeface="+mj-lt"/>
              </a:rPr>
              <a:t>We </a:t>
            </a:r>
            <a:r>
              <a:rPr lang="en-US" sz="2400" spc="-1" dirty="0">
                <a:solidFill>
                  <a:schemeClr val="accent1"/>
                </a:solidFill>
                <a:uFill>
                  <a:solidFill>
                    <a:srgbClr val="FFFFFF"/>
                  </a:solidFill>
                </a:uFill>
                <a:latin typeface="+mj-lt"/>
              </a:rPr>
              <a:t>define helper methods </a:t>
            </a:r>
            <a:r>
              <a:rPr lang="en-US" sz="2400" spc="-1" dirty="0">
                <a:uFill>
                  <a:solidFill>
                    <a:srgbClr val="FFFFFF"/>
                  </a:solidFill>
                </a:uFill>
                <a:latin typeface="+mj-lt"/>
              </a:rPr>
              <a:t>in Forum as we go along, </a:t>
            </a:r>
            <a:r>
              <a:rPr lang="en-US" sz="2400" spc="-1" dirty="0" err="1">
                <a:uFill>
                  <a:solidFill>
                    <a:srgbClr val="FFFFFF"/>
                  </a:solidFill>
                </a:uFill>
                <a:latin typeface="+mj-lt"/>
              </a:rPr>
              <a:t>e.g</a:t>
            </a:r>
            <a:r>
              <a:rPr lang="en-US" sz="2400" spc="-1" dirty="0">
                <a:uFill>
                  <a:solidFill>
                    <a:srgbClr val="FFFFFF"/>
                  </a:solidFill>
                </a:uFill>
                <a:latin typeface="+mj-lt"/>
              </a:rPr>
              <a:t>:</a:t>
            </a:r>
          </a:p>
          <a:p>
            <a:pPr marL="1188720" lvl="2" indent="-273960">
              <a:spcAft>
                <a:spcPts val="600"/>
              </a:spcAft>
              <a:buClr>
                <a:srgbClr val="4F81BD"/>
              </a:buClr>
              <a:buSzPct val="76000"/>
              <a:buFont typeface="Wingdings 3" charset="2"/>
              <a:buChar char=""/>
            </a:pPr>
            <a:r>
              <a:rPr lang="en-US" sz="2000" spc="-1" dirty="0" err="1">
                <a:uFill>
                  <a:solidFill>
                    <a:srgbClr val="FFFFFF"/>
                  </a:solidFill>
                </a:uFill>
                <a:latin typeface="+mj-lt"/>
              </a:rPr>
              <a:t>findThread</a:t>
            </a:r>
            <a:r>
              <a:rPr lang="en-US" sz="2000" spc="-1" dirty="0">
                <a:uFill>
                  <a:solidFill>
                    <a:srgbClr val="FFFFFF"/>
                  </a:solidFill>
                </a:uFill>
                <a:latin typeface="+mj-lt"/>
              </a:rPr>
              <a:t>(String </a:t>
            </a:r>
            <a:r>
              <a:rPr lang="en-US" sz="2000" spc="-1" dirty="0" err="1">
                <a:uFill>
                  <a:solidFill>
                    <a:srgbClr val="FFFFFF"/>
                  </a:solidFill>
                </a:uFill>
                <a:latin typeface="+mj-lt"/>
              </a:rPr>
              <a:t>threadName</a:t>
            </a:r>
            <a:r>
              <a:rPr lang="en-US" sz="2000" spc="-1" dirty="0">
                <a:uFill>
                  <a:solidFill>
                    <a:srgbClr val="FFFFFF"/>
                  </a:solidFill>
                </a:uFill>
                <a:latin typeface="+mj-lt"/>
              </a:rPr>
              <a:t>): returns the Thread with the name </a:t>
            </a:r>
            <a:r>
              <a:rPr lang="en-US" sz="2000" spc="-1" dirty="0" err="1">
                <a:uFill>
                  <a:solidFill>
                    <a:srgbClr val="FFFFFF"/>
                  </a:solidFill>
                </a:uFill>
                <a:latin typeface="Consolas" panose="020B0609020204030204" pitchFamily="49" charset="0"/>
                <a:cs typeface="Consolas" panose="020B0609020204030204" pitchFamily="49" charset="0"/>
              </a:rPr>
              <a:t>threadName</a:t>
            </a:r>
            <a:r>
              <a:rPr lang="en-US" sz="2000" spc="-1" dirty="0">
                <a:uFill>
                  <a:solidFill>
                    <a:srgbClr val="FFFFFF"/>
                  </a:solidFill>
                </a:uFill>
                <a:latin typeface="+mj-lt"/>
              </a:rPr>
              <a:t>, returns null if not found</a:t>
            </a:r>
          </a:p>
          <a:p>
            <a:pPr marL="1188720" lvl="2" indent="-273960">
              <a:spcAft>
                <a:spcPts val="600"/>
              </a:spcAft>
              <a:buClr>
                <a:srgbClr val="4F81BD"/>
              </a:buClr>
              <a:buSzPct val="76000"/>
              <a:buFont typeface="Wingdings 3" charset="2"/>
              <a:buChar char=""/>
            </a:pPr>
            <a:r>
              <a:rPr lang="en-SG" sz="2000" dirty="0"/>
              <a:t>count(</a:t>
            </a:r>
            <a:r>
              <a:rPr lang="en-US" sz="2000" spc="-1" dirty="0">
                <a:uFill>
                  <a:solidFill>
                    <a:srgbClr val="FFFFFF"/>
                  </a:solidFill>
                </a:uFill>
                <a:latin typeface="+mj-lt"/>
              </a:rPr>
              <a:t>Scanner </a:t>
            </a:r>
            <a:r>
              <a:rPr lang="en-US" sz="2000" spc="-1" dirty="0" err="1">
                <a:uFill>
                  <a:solidFill>
                    <a:srgbClr val="FFFFFF"/>
                  </a:solidFill>
                </a:uFill>
                <a:latin typeface="+mj-lt"/>
              </a:rPr>
              <a:t>sc</a:t>
            </a:r>
            <a:r>
              <a:rPr lang="en-US" sz="2000" spc="-1" dirty="0">
                <a:uFill>
                  <a:solidFill>
                    <a:srgbClr val="FFFFFF"/>
                  </a:solidFill>
                </a:uFill>
                <a:latin typeface="+mj-lt"/>
              </a:rPr>
              <a:t>): reads in a list of </a:t>
            </a:r>
            <a:r>
              <a:rPr lang="en-US" sz="2000" spc="-1" dirty="0" err="1">
                <a:uFill>
                  <a:solidFill>
                    <a:srgbClr val="FFFFFF"/>
                  </a:solidFill>
                </a:uFill>
                <a:latin typeface="Consolas" panose="020B0609020204030204" pitchFamily="49" charset="0"/>
                <a:cs typeface="Consolas" panose="020B0609020204030204" pitchFamily="49" charset="0"/>
              </a:rPr>
              <a:t>threadName</a:t>
            </a:r>
            <a:r>
              <a:rPr lang="en-US" sz="2000" spc="-1" dirty="0">
                <a:uFill>
                  <a:solidFill>
                    <a:srgbClr val="FFFFFF"/>
                  </a:solidFill>
                </a:uFill>
                <a:latin typeface="+mj-lt"/>
              </a:rPr>
              <a:t>, count the total number of post in total, and print the </a:t>
            </a:r>
            <a:r>
              <a:rPr lang="en-US" sz="2000" spc="-1" dirty="0" err="1">
                <a:uFill>
                  <a:solidFill>
                    <a:srgbClr val="FFFFFF"/>
                  </a:solidFill>
                </a:uFill>
                <a:latin typeface="Consolas" panose="020B0609020204030204" pitchFamily="49" charset="0"/>
                <a:cs typeface="Consolas" panose="020B0609020204030204" pitchFamily="49" charset="0"/>
              </a:rPr>
              <a:t>totalCount</a:t>
            </a:r>
            <a:r>
              <a:rPr lang="en-US" sz="2000" spc="-1" dirty="0">
                <a:uFill>
                  <a:solidFill>
                    <a:srgbClr val="FFFFFF"/>
                  </a:solidFill>
                </a:uFill>
                <a:latin typeface="+mj-lt"/>
              </a:rPr>
              <a:t>.</a:t>
            </a:r>
          </a:p>
          <a:p>
            <a:pPr marL="1188720" lvl="2" indent="-273960">
              <a:buClr>
                <a:srgbClr val="4F81BD"/>
              </a:buClr>
              <a:buSzPct val="76000"/>
              <a:buFont typeface="Wingdings 3" charset="2"/>
              <a:buChar char=""/>
            </a:pPr>
            <a:endParaRPr lang="en-US" spc="-1" dirty="0">
              <a:uFill>
                <a:solidFill>
                  <a:srgbClr val="FFFFFF"/>
                </a:solidFill>
              </a:uFill>
              <a:latin typeface="+mj-lt"/>
            </a:endParaRPr>
          </a:p>
          <a:p>
            <a:pPr marL="914760" lvl="2">
              <a:buClr>
                <a:srgbClr val="4F81BD"/>
              </a:buClr>
              <a:buSzPct val="76000"/>
            </a:pPr>
            <a:endParaRPr lang="en-US" spc="-1" dirty="0">
              <a:uFill>
                <a:solidFill>
                  <a:srgbClr val="FFFFFF"/>
                </a:solidFill>
              </a:uFill>
              <a:latin typeface="+mj-lt"/>
            </a:endParaRPr>
          </a:p>
          <a:p>
            <a:pPr marL="1188720" lvl="2" indent="-273960">
              <a:buClr>
                <a:srgbClr val="4F81BD"/>
              </a:buClr>
              <a:buSzPct val="76000"/>
              <a:buFont typeface="Wingdings 3" charset="2"/>
              <a:buChar char=""/>
            </a:pPr>
            <a:endParaRPr dirty="0">
              <a:latin typeface="+mj-lt"/>
            </a:endParaRPr>
          </a:p>
        </p:txBody>
      </p:sp>
      <p:sp>
        <p:nvSpPr>
          <p:cNvPr id="5" name="CustomShape 2"/>
          <p:cNvSpPr/>
          <p:nvPr/>
        </p:nvSpPr>
        <p:spPr>
          <a:xfrm>
            <a:off x="2547083" y="6310255"/>
            <a:ext cx="3880133" cy="58161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3200" strike="noStrike" spc="-1" dirty="0">
                <a:solidFill>
                  <a:schemeClr val="bg1"/>
                </a:solidFill>
                <a:uFill>
                  <a:solidFill>
                    <a:srgbClr val="FFFFFF"/>
                  </a:solidFill>
                </a:uFill>
                <a:latin typeface="+mj-lt"/>
              </a:rPr>
              <a:t>Useful Tips</a:t>
            </a:r>
            <a:endParaRPr sz="1400" dirty="0">
              <a:solidFill>
                <a:schemeClr val="bg1"/>
              </a:solidFill>
              <a:latin typeface="+mj-l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0">
                                            <p:txEl>
                                              <p:pRg st="1" end="1"/>
                                            </p:txEl>
                                          </p:spTgt>
                                        </p:tgtEl>
                                        <p:attrNameLst>
                                          <p:attrName>style.visibility</p:attrName>
                                        </p:attrNameLst>
                                      </p:cBhvr>
                                      <p:to>
                                        <p:strVal val="visible"/>
                                      </p:to>
                                    </p:set>
                                    <p:animEffect transition="in" filter="fade">
                                      <p:cBhvr>
                                        <p:cTn id="7" dur="500"/>
                                        <p:tgtEl>
                                          <p:spTgt spid="15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0">
                                            <p:txEl>
                                              <p:pRg st="2" end="2"/>
                                            </p:txEl>
                                          </p:spTgt>
                                        </p:tgtEl>
                                        <p:attrNameLst>
                                          <p:attrName>style.visibility</p:attrName>
                                        </p:attrNameLst>
                                      </p:cBhvr>
                                      <p:to>
                                        <p:strVal val="visible"/>
                                      </p:to>
                                    </p:set>
                                    <p:animEffect transition="in" filter="fade">
                                      <p:cBhvr>
                                        <p:cTn id="12" dur="500"/>
                                        <p:tgtEl>
                                          <p:spTgt spid="15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0">
                                            <p:txEl>
                                              <p:pRg st="3" end="3"/>
                                            </p:txEl>
                                          </p:spTgt>
                                        </p:tgtEl>
                                        <p:attrNameLst>
                                          <p:attrName>style.visibility</p:attrName>
                                        </p:attrNameLst>
                                      </p:cBhvr>
                                      <p:to>
                                        <p:strVal val="visible"/>
                                      </p:to>
                                    </p:set>
                                    <p:animEffect transition="in" filter="fade">
                                      <p:cBhvr>
                                        <p:cTn id="17" dur="500"/>
                                        <p:tgtEl>
                                          <p:spTgt spid="15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0">
                                            <p:txEl>
                                              <p:pRg st="4" end="4"/>
                                            </p:txEl>
                                          </p:spTgt>
                                        </p:tgtEl>
                                        <p:attrNameLst>
                                          <p:attrName>style.visibility</p:attrName>
                                        </p:attrNameLst>
                                      </p:cBhvr>
                                      <p:to>
                                        <p:strVal val="visible"/>
                                      </p:to>
                                    </p:set>
                                    <p:animEffect transition="in" filter="fade">
                                      <p:cBhvr>
                                        <p:cTn id="22" dur="500"/>
                                        <p:tgtEl>
                                          <p:spTgt spid="150">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50">
                                            <p:txEl>
                                              <p:pRg st="5" end="5"/>
                                            </p:txEl>
                                          </p:spTgt>
                                        </p:tgtEl>
                                        <p:attrNameLst>
                                          <p:attrName>style.visibility</p:attrName>
                                        </p:attrNameLst>
                                      </p:cBhvr>
                                      <p:to>
                                        <p:strVal val="visible"/>
                                      </p:to>
                                    </p:set>
                                    <p:animEffect transition="in" filter="fade">
                                      <p:cBhvr>
                                        <p:cTn id="25" dur="500"/>
                                        <p:tgtEl>
                                          <p:spTgt spid="150">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50">
                                            <p:txEl>
                                              <p:pRg st="6" end="6"/>
                                            </p:txEl>
                                          </p:spTgt>
                                        </p:tgtEl>
                                        <p:attrNameLst>
                                          <p:attrName>style.visibility</p:attrName>
                                        </p:attrNameLst>
                                      </p:cBhvr>
                                      <p:to>
                                        <p:strVal val="visible"/>
                                      </p:to>
                                    </p:set>
                                    <p:animEffect transition="in" filter="fade">
                                      <p:cBhvr>
                                        <p:cTn id="28" dur="500"/>
                                        <p:tgtEl>
                                          <p:spTgt spid="15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2"/>
          <p:cNvSpPr/>
          <p:nvPr/>
        </p:nvSpPr>
        <p:spPr>
          <a:xfrm>
            <a:off x="2547083" y="6310255"/>
            <a:ext cx="3880133" cy="58161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3200" strike="noStrike" spc="-1" dirty="0">
                <a:solidFill>
                  <a:schemeClr val="bg1"/>
                </a:solidFill>
                <a:uFill>
                  <a:solidFill>
                    <a:srgbClr val="FFFFFF"/>
                  </a:solidFill>
                </a:uFill>
                <a:latin typeface="+mj-lt"/>
              </a:rPr>
              <a:t>How to avoid static</a:t>
            </a:r>
            <a:endParaRPr sz="1400" dirty="0">
              <a:solidFill>
                <a:schemeClr val="bg1"/>
              </a:solidFill>
              <a:latin typeface="+mj-lt"/>
            </a:endParaRPr>
          </a:p>
        </p:txBody>
      </p:sp>
      <p:sp>
        <p:nvSpPr>
          <p:cNvPr id="4" name="Rectangle 2"/>
          <p:cNvSpPr/>
          <p:nvPr/>
        </p:nvSpPr>
        <p:spPr>
          <a:xfrm>
            <a:off x="330200" y="304800"/>
            <a:ext cx="8458200" cy="58165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
          <p:cNvSpPr/>
          <p:nvPr/>
        </p:nvSpPr>
        <p:spPr>
          <a:xfrm>
            <a:off x="2882898" y="57893"/>
            <a:ext cx="3352803" cy="595506"/>
          </a:xfrm>
          <a:prstGeom prst="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sz="2400" dirty="0"/>
              <a:t>In the Forum Class</a:t>
            </a:r>
          </a:p>
        </p:txBody>
      </p:sp>
      <p:sp>
        <p:nvSpPr>
          <p:cNvPr id="7" name="TextShape 1"/>
          <p:cNvSpPr txBox="1"/>
          <p:nvPr/>
        </p:nvSpPr>
        <p:spPr>
          <a:xfrm>
            <a:off x="745064" y="703948"/>
            <a:ext cx="7780870" cy="5417452"/>
          </a:xfrm>
          <a:prstGeom prst="rect">
            <a:avLst/>
          </a:prstGeom>
          <a:noFill/>
          <a:ln>
            <a:noFill/>
          </a:ln>
        </p:spPr>
        <p:txBody>
          <a:bodyPr lIns="90000" tIns="45000" rIns="90000" bIns="45000"/>
          <a:lstStyle/>
          <a:p>
            <a:pPr marL="274320" indent="-273960">
              <a:lnSpc>
                <a:spcPct val="100000"/>
              </a:lnSpc>
              <a:buClr>
                <a:srgbClr val="4F81BD"/>
              </a:buClr>
              <a:buSzPct val="76000"/>
              <a:buFont typeface="Wingdings 3" charset="2"/>
              <a:buChar char=""/>
            </a:pPr>
            <a:r>
              <a:rPr lang="en-US" sz="2400" spc="-1" dirty="0">
                <a:solidFill>
                  <a:srgbClr val="000000"/>
                </a:solidFill>
                <a:uFill>
                  <a:solidFill>
                    <a:srgbClr val="FFFFFF"/>
                  </a:solidFill>
                </a:uFill>
                <a:latin typeface="+mj-lt"/>
              </a:rPr>
              <a:t>What some of you did:</a:t>
            </a:r>
          </a:p>
          <a:p>
            <a:pPr marL="627063" lvl="0"/>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static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main(String[] </a:t>
            </a:r>
            <a:r>
              <a:rPr lang="en-US" sz="1600" b="1" dirty="0" err="1">
                <a:solidFill>
                  <a:srgbClr val="6A3E3E"/>
                </a:solidFill>
                <a:latin typeface="Consolas" panose="020B0609020204030204" pitchFamily="49" charset="0"/>
              </a:rPr>
              <a:t>args</a:t>
            </a:r>
            <a:r>
              <a:rPr lang="en-US" sz="1600" b="1" dirty="0">
                <a:solidFill>
                  <a:srgbClr val="000000"/>
                </a:solidFill>
                <a:latin typeface="Consolas" panose="020B0609020204030204" pitchFamily="49" charset="0"/>
              </a:rPr>
              <a:t>) {</a:t>
            </a:r>
          </a:p>
          <a:p>
            <a:pPr marL="627063" lvl="0">
              <a:tabLst>
                <a:tab pos="515938" algn="l"/>
              </a:tabLst>
            </a:pPr>
            <a:r>
              <a:rPr lang="en-US" sz="1600" dirty="0">
                <a:solidFill>
                  <a:srgbClr val="000000"/>
                </a:solidFill>
                <a:latin typeface="Consolas" panose="020B0609020204030204" pitchFamily="49" charset="0"/>
              </a:rPr>
              <a:t>	//your code	</a:t>
            </a:r>
          </a:p>
          <a:p>
            <a:pPr marL="627063" lvl="0"/>
            <a:r>
              <a:rPr lang="en-US" sz="1600" dirty="0">
                <a:solidFill>
                  <a:srgbClr val="000000"/>
                </a:solidFill>
                <a:latin typeface="Consolas" panose="020B0609020204030204" pitchFamily="49" charset="0"/>
              </a:rPr>
              <a:t>}</a:t>
            </a:r>
          </a:p>
          <a:p>
            <a:pPr marL="627063" lvl="0"/>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static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Thread </a:t>
            </a:r>
            <a:r>
              <a:rPr lang="en-US" sz="1600" b="1" dirty="0" err="1">
                <a:solidFill>
                  <a:srgbClr val="000000"/>
                </a:solidFill>
                <a:latin typeface="Consolas" panose="020B0609020204030204" pitchFamily="49" charset="0"/>
              </a:rPr>
              <a:t>findThread</a:t>
            </a:r>
            <a:r>
              <a:rPr lang="en-US" sz="1600" b="1" dirty="0">
                <a:solidFill>
                  <a:srgbClr val="000000"/>
                </a:solidFill>
                <a:latin typeface="Consolas" panose="020B0609020204030204" pitchFamily="49" charset="0"/>
              </a:rPr>
              <a:t>(String </a:t>
            </a:r>
            <a:r>
              <a:rPr lang="en-US" sz="1600" b="1" dirty="0" err="1">
                <a:solidFill>
                  <a:srgbClr val="000000"/>
                </a:solidFill>
                <a:latin typeface="Consolas" panose="020B0609020204030204" pitchFamily="49" charset="0"/>
              </a:rPr>
              <a:t>threadName</a:t>
            </a:r>
            <a:r>
              <a:rPr lang="en-US" sz="1600" b="1" dirty="0">
                <a:solidFill>
                  <a:srgbClr val="000000"/>
                </a:solidFill>
                <a:latin typeface="Consolas" panose="020B0609020204030204" pitchFamily="49" charset="0"/>
              </a:rPr>
              <a:t>) {</a:t>
            </a:r>
          </a:p>
          <a:p>
            <a:pPr marL="627063" lvl="0">
              <a:tabLst>
                <a:tab pos="515938" algn="l"/>
              </a:tabLst>
            </a:pPr>
            <a:r>
              <a:rPr lang="en-US" sz="1600" dirty="0">
                <a:solidFill>
                  <a:srgbClr val="000000"/>
                </a:solidFill>
                <a:latin typeface="Consolas" panose="020B0609020204030204" pitchFamily="49" charset="0"/>
              </a:rPr>
              <a:t>	//implementation</a:t>
            </a:r>
          </a:p>
          <a:p>
            <a:pPr marL="627063" lvl="0"/>
            <a:r>
              <a:rPr lang="en-US" sz="1600" dirty="0">
                <a:solidFill>
                  <a:srgbClr val="000000"/>
                </a:solidFill>
                <a:latin typeface="Consolas" panose="020B0609020204030204" pitchFamily="49" charset="0"/>
              </a:rPr>
              <a:t>}</a:t>
            </a:r>
          </a:p>
          <a:p>
            <a:pPr lvl="0"/>
            <a:endParaRPr lang="en-US" sz="2400" spc="-1" dirty="0">
              <a:solidFill>
                <a:srgbClr val="000000"/>
              </a:solidFill>
              <a:uFill>
                <a:solidFill>
                  <a:srgbClr val="FFFFFF"/>
                </a:solidFill>
              </a:uFill>
              <a:latin typeface="+mj-lt"/>
            </a:endParaRPr>
          </a:p>
          <a:p>
            <a:pPr marL="274320" indent="-273960">
              <a:lnSpc>
                <a:spcPct val="100000"/>
              </a:lnSpc>
              <a:buClr>
                <a:srgbClr val="4F81BD"/>
              </a:buClr>
              <a:buSzPct val="76000"/>
              <a:buFont typeface="Wingdings 3" charset="2"/>
              <a:buChar char=""/>
            </a:pPr>
            <a:r>
              <a:rPr lang="en-US" sz="2400" spc="-1" dirty="0">
                <a:solidFill>
                  <a:srgbClr val="000000"/>
                </a:solidFill>
                <a:uFill>
                  <a:solidFill>
                    <a:srgbClr val="FFFFFF"/>
                  </a:solidFill>
                </a:uFill>
                <a:latin typeface="+mj-lt"/>
              </a:rPr>
              <a:t>How to avoid static:</a:t>
            </a:r>
          </a:p>
          <a:p>
            <a:pPr marL="627063"/>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static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main(String[] </a:t>
            </a:r>
            <a:r>
              <a:rPr lang="en-US" sz="1600" b="1" dirty="0" err="1">
                <a:solidFill>
                  <a:srgbClr val="6A3E3E"/>
                </a:solidFill>
                <a:latin typeface="Consolas" panose="020B0609020204030204" pitchFamily="49" charset="0"/>
              </a:rPr>
              <a:t>args</a:t>
            </a:r>
            <a:r>
              <a:rPr lang="en-US" sz="1600" b="1" dirty="0">
                <a:solidFill>
                  <a:srgbClr val="000000"/>
                </a:solidFill>
                <a:latin typeface="Consolas" panose="020B0609020204030204" pitchFamily="49" charset="0"/>
              </a:rPr>
              <a:t>) {</a:t>
            </a:r>
          </a:p>
          <a:p>
            <a:pPr marL="627063">
              <a:tabLst>
                <a:tab pos="515938" algn="l"/>
              </a:tabLst>
            </a:pPr>
            <a:r>
              <a:rPr lang="en-US" sz="1600" dirty="0">
                <a:solidFill>
                  <a:srgbClr val="000000"/>
                </a:solidFill>
                <a:latin typeface="Consolas" panose="020B0609020204030204" pitchFamily="49" charset="0"/>
              </a:rPr>
              <a:t>	Forum </a:t>
            </a:r>
            <a:r>
              <a:rPr lang="en-US" sz="1600" dirty="0" err="1">
                <a:solidFill>
                  <a:srgbClr val="6A3E3E"/>
                </a:solidFill>
                <a:latin typeface="Consolas" panose="020B0609020204030204" pitchFamily="49" charset="0"/>
              </a:rPr>
              <a:t>myForum</a:t>
            </a:r>
            <a:r>
              <a:rPr lang="en-US" sz="1600" dirty="0">
                <a:solidFill>
                  <a:srgbClr val="000000"/>
                </a:solidFill>
                <a:latin typeface="Consolas" panose="020B0609020204030204" pitchFamily="49" charset="0"/>
              </a:rPr>
              <a:t> = </a:t>
            </a:r>
            <a:r>
              <a:rPr lang="en-US" sz="1600" b="1" dirty="0">
                <a:solidFill>
                  <a:srgbClr val="7F0055"/>
                </a:solidFill>
                <a:latin typeface="Consolas" panose="020B0609020204030204" pitchFamily="49" charset="0"/>
              </a:rPr>
              <a:t>new</a:t>
            </a:r>
            <a:r>
              <a:rPr lang="en-US" sz="1600" b="1" dirty="0">
                <a:solidFill>
                  <a:srgbClr val="000000"/>
                </a:solidFill>
                <a:latin typeface="Consolas" panose="020B0609020204030204" pitchFamily="49" charset="0"/>
              </a:rPr>
              <a:t> Forum();</a:t>
            </a:r>
          </a:p>
          <a:p>
            <a:pPr marL="627063">
              <a:tabLst>
                <a:tab pos="515938" algn="l"/>
              </a:tabLst>
            </a:pPr>
            <a:r>
              <a:rPr lang="en-US" sz="1600" dirty="0">
                <a:solidFill>
                  <a:srgbClr val="6A3E3E"/>
                </a:solidFill>
                <a:latin typeface="Consolas" panose="020B0609020204030204" pitchFamily="49" charset="0"/>
              </a:rPr>
              <a:t>	</a:t>
            </a:r>
            <a:r>
              <a:rPr lang="en-US" sz="1600" dirty="0" err="1">
                <a:solidFill>
                  <a:srgbClr val="6A3E3E"/>
                </a:solidFill>
                <a:latin typeface="Consolas" panose="020B0609020204030204" pitchFamily="49" charset="0"/>
              </a:rPr>
              <a:t>myForum</a:t>
            </a:r>
            <a:r>
              <a:rPr lang="en-US" sz="1600" dirty="0" err="1">
                <a:solidFill>
                  <a:srgbClr val="000000"/>
                </a:solidFill>
                <a:latin typeface="Consolas" panose="020B0609020204030204" pitchFamily="49" charset="0"/>
              </a:rPr>
              <a:t>.run</a:t>
            </a:r>
            <a:r>
              <a:rPr lang="en-US" sz="1600" dirty="0">
                <a:solidFill>
                  <a:srgbClr val="000000"/>
                </a:solidFill>
                <a:latin typeface="Consolas" panose="020B0609020204030204" pitchFamily="49" charset="0"/>
              </a:rPr>
              <a:t>();</a:t>
            </a:r>
          </a:p>
          <a:p>
            <a:pPr marL="627063"/>
            <a:r>
              <a:rPr lang="en-US" sz="1600" dirty="0">
                <a:solidFill>
                  <a:srgbClr val="000000"/>
                </a:solidFill>
                <a:latin typeface="Consolas" panose="020B0609020204030204" pitchFamily="49" charset="0"/>
              </a:rPr>
              <a:t>}</a:t>
            </a:r>
          </a:p>
          <a:p>
            <a:pPr marL="627063"/>
            <a:endParaRPr lang="en-US" sz="1000" dirty="0">
              <a:solidFill>
                <a:srgbClr val="000000"/>
              </a:solidFill>
              <a:latin typeface="Consolas" panose="020B0609020204030204" pitchFamily="49" charset="0"/>
            </a:endParaRPr>
          </a:p>
          <a:p>
            <a:pPr marL="627063"/>
            <a:r>
              <a:rPr lang="en-US" sz="1600" b="1" dirty="0" smtClean="0">
                <a:solidFill>
                  <a:srgbClr val="7F0055"/>
                </a:solidFill>
                <a:latin typeface="Consolas" panose="020B0609020204030204" pitchFamily="49" charset="0"/>
              </a:rPr>
              <a:t>private</a:t>
            </a:r>
            <a:r>
              <a:rPr lang="en-US" sz="1600" b="1" dirty="0" smtClean="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run() {</a:t>
            </a:r>
          </a:p>
          <a:p>
            <a:pPr marL="627063">
              <a:tabLst>
                <a:tab pos="515938" algn="l"/>
              </a:tabLst>
            </a:pPr>
            <a:r>
              <a:rPr lang="en-US" sz="1600" dirty="0">
                <a:solidFill>
                  <a:srgbClr val="000000"/>
                </a:solidFill>
                <a:latin typeface="Consolas" panose="020B0609020204030204" pitchFamily="49" charset="0"/>
              </a:rPr>
              <a:t>	//your code (treat this as “main”)</a:t>
            </a:r>
          </a:p>
          <a:p>
            <a:pPr marL="627063"/>
            <a:r>
              <a:rPr lang="en-US" sz="1600" dirty="0">
                <a:solidFill>
                  <a:srgbClr val="000000"/>
                </a:solidFill>
                <a:latin typeface="Consolas" panose="020B0609020204030204" pitchFamily="49" charset="0"/>
              </a:rPr>
              <a:t>}</a:t>
            </a:r>
          </a:p>
          <a:p>
            <a:pPr marL="627063"/>
            <a:endParaRPr lang="en-US" sz="1000" dirty="0">
              <a:solidFill>
                <a:srgbClr val="000000"/>
              </a:solidFill>
              <a:latin typeface="Consolas" panose="020B0609020204030204" pitchFamily="49" charset="0"/>
            </a:endParaRPr>
          </a:p>
          <a:p>
            <a:pPr marL="627063" lvl="0"/>
            <a:r>
              <a:rPr lang="en-US" sz="1600" b="1" dirty="0" smtClean="0">
                <a:solidFill>
                  <a:srgbClr val="7F0055"/>
                </a:solidFill>
                <a:latin typeface="Consolas" panose="020B0609020204030204" pitchFamily="49" charset="0"/>
              </a:rPr>
              <a:t>private</a:t>
            </a:r>
            <a:r>
              <a:rPr lang="en-US" sz="1600" b="1" dirty="0" smtClean="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Thread </a:t>
            </a:r>
            <a:r>
              <a:rPr lang="en-US" sz="1600" b="1" dirty="0" err="1">
                <a:solidFill>
                  <a:srgbClr val="000000"/>
                </a:solidFill>
                <a:latin typeface="Consolas" panose="020B0609020204030204" pitchFamily="49" charset="0"/>
              </a:rPr>
              <a:t>findThread</a:t>
            </a:r>
            <a:r>
              <a:rPr lang="en-US" sz="1600" b="1" dirty="0">
                <a:solidFill>
                  <a:srgbClr val="000000"/>
                </a:solidFill>
                <a:latin typeface="Consolas" panose="020B0609020204030204" pitchFamily="49" charset="0"/>
              </a:rPr>
              <a:t>(String </a:t>
            </a:r>
            <a:r>
              <a:rPr lang="en-US" sz="1600" b="1" dirty="0" err="1">
                <a:solidFill>
                  <a:srgbClr val="000000"/>
                </a:solidFill>
                <a:latin typeface="Consolas" panose="020B0609020204030204" pitchFamily="49" charset="0"/>
              </a:rPr>
              <a:t>threadName</a:t>
            </a:r>
            <a:r>
              <a:rPr lang="en-US" sz="1600" b="1" dirty="0">
                <a:solidFill>
                  <a:srgbClr val="000000"/>
                </a:solidFill>
                <a:latin typeface="Consolas" panose="020B0609020204030204" pitchFamily="49" charset="0"/>
              </a:rPr>
              <a:t>) {</a:t>
            </a:r>
          </a:p>
          <a:p>
            <a:pPr marL="627063" lvl="0">
              <a:tabLst>
                <a:tab pos="515938" algn="l"/>
              </a:tabLst>
            </a:pPr>
            <a:r>
              <a:rPr lang="en-US" sz="1600" dirty="0">
                <a:solidFill>
                  <a:srgbClr val="000000"/>
                </a:solidFill>
                <a:latin typeface="Consolas" panose="020B0609020204030204" pitchFamily="49" charset="0"/>
              </a:rPr>
              <a:t>	//implementation</a:t>
            </a:r>
          </a:p>
          <a:p>
            <a:pPr marL="627063" lvl="0"/>
            <a:r>
              <a:rPr lang="en-US" sz="1600" dirty="0">
                <a:solidFill>
                  <a:srgbClr val="000000"/>
                </a:solidFill>
                <a:latin typeface="Consolas" panose="020B0609020204030204" pitchFamily="49" charset="0"/>
              </a:rPr>
              <a:t>}</a:t>
            </a:r>
          </a:p>
          <a:p>
            <a:pPr marL="627063"/>
            <a:endParaRPr lang="en-US" sz="1400"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p>
          <a:p>
            <a:pPr marL="360">
              <a:lnSpc>
                <a:spcPct val="100000"/>
              </a:lnSpc>
              <a:buClr>
                <a:srgbClr val="4F81BD"/>
              </a:buClr>
              <a:buSzPct val="76000"/>
            </a:pPr>
            <a:endParaRPr lang="en-US" spc="-1" dirty="0">
              <a:uFill>
                <a:solidFill>
                  <a:srgbClr val="FFFFFF"/>
                </a:solidFill>
              </a:uFill>
              <a:latin typeface="+mj-lt"/>
            </a:endParaRPr>
          </a:p>
          <a:p>
            <a:pPr marL="1188720" lvl="2" indent="-273960">
              <a:buClr>
                <a:srgbClr val="4F81BD"/>
              </a:buClr>
              <a:buSzPct val="76000"/>
              <a:buFont typeface="Wingdings 3" charset="2"/>
              <a:buChar char=""/>
            </a:pPr>
            <a:endParaRPr dirty="0">
              <a:latin typeface="+mj-lt"/>
            </a:endParaRPr>
          </a:p>
        </p:txBody>
      </p:sp>
    </p:spTree>
    <p:extLst>
      <p:ext uri="{BB962C8B-B14F-4D97-AF65-F5344CB8AC3E}">
        <p14:creationId xmlns:p14="http://schemas.microsoft.com/office/powerpoint/2010/main" val="32660018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fade">
                                      <p:cBhvr>
                                        <p:cTn id="13" dur="500"/>
                                        <p:tgtEl>
                                          <p:spTgt spid="7">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animEffect transition="in" filter="fade">
                                      <p:cBhvr>
                                        <p:cTn id="16" dur="500"/>
                                        <p:tgtEl>
                                          <p:spTgt spid="7">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Effect transition="in" filter="fade">
                                      <p:cBhvr>
                                        <p:cTn id="19" dur="500"/>
                                        <p:tgtEl>
                                          <p:spTgt spid="7">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fade">
                                      <p:cBhvr>
                                        <p:cTn id="22" dur="500"/>
                                        <p:tgtEl>
                                          <p:spTgt spid="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animEffect transition="in" filter="fade">
                                      <p:cBhvr>
                                        <p:cTn id="27" dur="500"/>
                                        <p:tgtEl>
                                          <p:spTgt spid="7">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
                                            <p:txEl>
                                              <p:pRg st="10" end="10"/>
                                            </p:txEl>
                                          </p:spTgt>
                                        </p:tgtEl>
                                        <p:attrNameLst>
                                          <p:attrName>style.visibility</p:attrName>
                                        </p:attrNameLst>
                                      </p:cBhvr>
                                      <p:to>
                                        <p:strVal val="visible"/>
                                      </p:to>
                                    </p:set>
                                    <p:animEffect transition="in" filter="fade">
                                      <p:cBhvr>
                                        <p:cTn id="30" dur="500"/>
                                        <p:tgtEl>
                                          <p:spTgt spid="7">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7">
                                            <p:txEl>
                                              <p:pRg st="11" end="11"/>
                                            </p:txEl>
                                          </p:spTgt>
                                        </p:tgtEl>
                                        <p:attrNameLst>
                                          <p:attrName>style.visibility</p:attrName>
                                        </p:attrNameLst>
                                      </p:cBhvr>
                                      <p:to>
                                        <p:strVal val="visible"/>
                                      </p:to>
                                    </p:set>
                                    <p:animEffect transition="in" filter="fade">
                                      <p:cBhvr>
                                        <p:cTn id="33" dur="500"/>
                                        <p:tgtEl>
                                          <p:spTgt spid="7">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7">
                                            <p:txEl>
                                              <p:pRg st="12" end="12"/>
                                            </p:txEl>
                                          </p:spTgt>
                                        </p:tgtEl>
                                        <p:attrNameLst>
                                          <p:attrName>style.visibility</p:attrName>
                                        </p:attrNameLst>
                                      </p:cBhvr>
                                      <p:to>
                                        <p:strVal val="visible"/>
                                      </p:to>
                                    </p:set>
                                    <p:animEffect transition="in" filter="fade">
                                      <p:cBhvr>
                                        <p:cTn id="36" dur="500"/>
                                        <p:tgtEl>
                                          <p:spTgt spid="7">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7">
                                            <p:txEl>
                                              <p:pRg st="14" end="14"/>
                                            </p:txEl>
                                          </p:spTgt>
                                        </p:tgtEl>
                                        <p:attrNameLst>
                                          <p:attrName>style.visibility</p:attrName>
                                        </p:attrNameLst>
                                      </p:cBhvr>
                                      <p:to>
                                        <p:strVal val="visible"/>
                                      </p:to>
                                    </p:set>
                                    <p:animEffect transition="in" filter="fade">
                                      <p:cBhvr>
                                        <p:cTn id="39" dur="500"/>
                                        <p:tgtEl>
                                          <p:spTgt spid="7">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7">
                                            <p:txEl>
                                              <p:pRg st="15" end="15"/>
                                            </p:txEl>
                                          </p:spTgt>
                                        </p:tgtEl>
                                        <p:attrNameLst>
                                          <p:attrName>style.visibility</p:attrName>
                                        </p:attrNameLst>
                                      </p:cBhvr>
                                      <p:to>
                                        <p:strVal val="visible"/>
                                      </p:to>
                                    </p:set>
                                    <p:animEffect transition="in" filter="fade">
                                      <p:cBhvr>
                                        <p:cTn id="42" dur="500"/>
                                        <p:tgtEl>
                                          <p:spTgt spid="7">
                                            <p:txEl>
                                              <p:pRg st="15" end="1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7">
                                            <p:txEl>
                                              <p:pRg st="16" end="16"/>
                                            </p:txEl>
                                          </p:spTgt>
                                        </p:tgtEl>
                                        <p:attrNameLst>
                                          <p:attrName>style.visibility</p:attrName>
                                        </p:attrNameLst>
                                      </p:cBhvr>
                                      <p:to>
                                        <p:strVal val="visible"/>
                                      </p:to>
                                    </p:set>
                                    <p:animEffect transition="in" filter="fade">
                                      <p:cBhvr>
                                        <p:cTn id="45" dur="500"/>
                                        <p:tgtEl>
                                          <p:spTgt spid="7">
                                            <p:txEl>
                                              <p:pRg st="16" end="16"/>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7">
                                            <p:txEl>
                                              <p:pRg st="18" end="18"/>
                                            </p:txEl>
                                          </p:spTgt>
                                        </p:tgtEl>
                                        <p:attrNameLst>
                                          <p:attrName>style.visibility</p:attrName>
                                        </p:attrNameLst>
                                      </p:cBhvr>
                                      <p:to>
                                        <p:strVal val="visible"/>
                                      </p:to>
                                    </p:set>
                                    <p:animEffect transition="in" filter="fade">
                                      <p:cBhvr>
                                        <p:cTn id="48" dur="500"/>
                                        <p:tgtEl>
                                          <p:spTgt spid="7">
                                            <p:txEl>
                                              <p:pRg st="18" end="18"/>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7">
                                            <p:txEl>
                                              <p:pRg st="19" end="19"/>
                                            </p:txEl>
                                          </p:spTgt>
                                        </p:tgtEl>
                                        <p:attrNameLst>
                                          <p:attrName>style.visibility</p:attrName>
                                        </p:attrNameLst>
                                      </p:cBhvr>
                                      <p:to>
                                        <p:strVal val="visible"/>
                                      </p:to>
                                    </p:set>
                                    <p:animEffect transition="in" filter="fade">
                                      <p:cBhvr>
                                        <p:cTn id="51" dur="500"/>
                                        <p:tgtEl>
                                          <p:spTgt spid="7">
                                            <p:txEl>
                                              <p:pRg st="19" end="19"/>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7">
                                            <p:txEl>
                                              <p:pRg st="20" end="20"/>
                                            </p:txEl>
                                          </p:spTgt>
                                        </p:tgtEl>
                                        <p:attrNameLst>
                                          <p:attrName>style.visibility</p:attrName>
                                        </p:attrNameLst>
                                      </p:cBhvr>
                                      <p:to>
                                        <p:strVal val="visible"/>
                                      </p:to>
                                    </p:set>
                                    <p:animEffect transition="in" filter="fade">
                                      <p:cBhvr>
                                        <p:cTn id="54" dur="500"/>
                                        <p:tgtEl>
                                          <p:spTgt spid="7">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2"/>
          <p:cNvSpPr/>
          <p:nvPr/>
        </p:nvSpPr>
        <p:spPr>
          <a:xfrm>
            <a:off x="1684173" y="6310255"/>
            <a:ext cx="5622883" cy="58161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3200" strike="noStrike" spc="-1" dirty="0">
                <a:solidFill>
                  <a:schemeClr val="bg1"/>
                </a:solidFill>
                <a:uFill>
                  <a:solidFill>
                    <a:srgbClr val="FFFFFF"/>
                  </a:solidFill>
                </a:uFill>
                <a:latin typeface="+mj-lt"/>
              </a:rPr>
              <a:t>The Run Method (in Forum)</a:t>
            </a:r>
            <a:endParaRPr sz="1400" dirty="0">
              <a:solidFill>
                <a:schemeClr val="bg1"/>
              </a:solidFill>
              <a:latin typeface="+mj-lt"/>
            </a:endParaRPr>
          </a:p>
        </p:txBody>
      </p:sp>
      <p:sp>
        <p:nvSpPr>
          <p:cNvPr id="2" name="Rectangle 1"/>
          <p:cNvSpPr/>
          <p:nvPr/>
        </p:nvSpPr>
        <p:spPr>
          <a:xfrm>
            <a:off x="1430680" y="819071"/>
            <a:ext cx="6129867" cy="3785652"/>
          </a:xfrm>
          <a:prstGeom prst="rect">
            <a:avLst/>
          </a:prstGeom>
        </p:spPr>
        <p:txBody>
          <a:bodyPr wrap="square">
            <a:spAutoFit/>
          </a:bodyPr>
          <a:lstStyle/>
          <a:p>
            <a:r>
              <a:rPr lang="en-US" sz="2000" b="1" dirty="0" smtClean="0">
                <a:solidFill>
                  <a:srgbClr val="7F0055"/>
                </a:solidFill>
                <a:latin typeface="Consolas" panose="020B0609020204030204" pitchFamily="49" charset="0"/>
              </a:rPr>
              <a:t>private</a:t>
            </a:r>
            <a:r>
              <a:rPr lang="en-US" sz="2000" b="1" dirty="0" smtClean="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void</a:t>
            </a:r>
            <a:r>
              <a:rPr lang="en-US" sz="2000" b="1" dirty="0">
                <a:solidFill>
                  <a:srgbClr val="000000"/>
                </a:solidFill>
                <a:latin typeface="Consolas" panose="020B0609020204030204" pitchFamily="49" charset="0"/>
              </a:rPr>
              <a:t> run() {</a:t>
            </a:r>
          </a:p>
          <a:p>
            <a:pPr marL="515938"/>
            <a:r>
              <a:rPr lang="en-US" sz="2000" dirty="0">
                <a:solidFill>
                  <a:srgbClr val="000000"/>
                </a:solidFill>
                <a:latin typeface="Consolas" panose="020B0609020204030204" pitchFamily="49" charset="0"/>
              </a:rPr>
              <a:t>Scanner </a:t>
            </a:r>
            <a:r>
              <a:rPr lang="en-US" sz="2000" dirty="0" err="1">
                <a:solidFill>
                  <a:srgbClr val="6A3E3E"/>
                </a:solidFill>
                <a:latin typeface="Consolas" panose="020B0609020204030204" pitchFamily="49" charset="0"/>
              </a:rPr>
              <a:t>sc</a:t>
            </a:r>
            <a:r>
              <a:rPr lang="en-US" sz="2000" dirty="0">
                <a:solidFill>
                  <a:srgbClr val="000000"/>
                </a:solidFill>
                <a:latin typeface="Consolas" panose="020B0609020204030204" pitchFamily="49" charset="0"/>
              </a:rPr>
              <a:t> = </a:t>
            </a:r>
            <a:r>
              <a:rPr lang="en-US" sz="2000" b="1" dirty="0">
                <a:solidFill>
                  <a:srgbClr val="7F0055"/>
                </a:solidFill>
                <a:latin typeface="Consolas" panose="020B0609020204030204" pitchFamily="49" charset="0"/>
              </a:rPr>
              <a:t>new</a:t>
            </a:r>
            <a:r>
              <a:rPr lang="en-US" sz="2000" b="1" dirty="0">
                <a:solidFill>
                  <a:srgbClr val="000000"/>
                </a:solidFill>
                <a:latin typeface="Consolas" panose="020B0609020204030204" pitchFamily="49" charset="0"/>
              </a:rPr>
              <a:t> Scanner(System.</a:t>
            </a:r>
            <a:r>
              <a:rPr lang="en-US" sz="2000" b="1" i="1" dirty="0">
                <a:solidFill>
                  <a:srgbClr val="0000C0"/>
                </a:solidFill>
                <a:latin typeface="Consolas" panose="020B0609020204030204" pitchFamily="49" charset="0"/>
              </a:rPr>
              <a:t>in</a:t>
            </a:r>
            <a:r>
              <a:rPr lang="en-US" sz="2000" b="1" i="1" dirty="0">
                <a:solidFill>
                  <a:srgbClr val="000000"/>
                </a:solidFill>
                <a:latin typeface="Consolas" panose="020B0609020204030204" pitchFamily="49" charset="0"/>
              </a:rPr>
              <a:t>);</a:t>
            </a:r>
          </a:p>
          <a:p>
            <a:pPr marL="515938"/>
            <a:endParaRPr lang="en-US" sz="2000" dirty="0">
              <a:latin typeface="Consolas" panose="020B0609020204030204" pitchFamily="49" charset="0"/>
            </a:endParaRPr>
          </a:p>
          <a:p>
            <a:pPr marL="515938"/>
            <a:r>
              <a:rPr lang="en-US" sz="2000" b="1" dirty="0" err="1">
                <a:solidFill>
                  <a:srgbClr val="7F0055"/>
                </a:solidFill>
                <a:latin typeface="Consolas" panose="020B0609020204030204" pitchFamily="49" charset="0"/>
              </a:rPr>
              <a:t>int</a:t>
            </a:r>
            <a:r>
              <a:rPr lang="en-US" sz="2000" b="1" dirty="0">
                <a:solidFill>
                  <a:srgbClr val="000000"/>
                </a:solidFill>
                <a:latin typeface="Consolas" panose="020B0609020204030204" pitchFamily="49" charset="0"/>
              </a:rPr>
              <a:t> </a:t>
            </a:r>
            <a:r>
              <a:rPr lang="en-US" sz="2000" b="1" dirty="0" err="1">
                <a:solidFill>
                  <a:srgbClr val="6A3E3E"/>
                </a:solidFill>
                <a:latin typeface="Consolas" panose="020B0609020204030204" pitchFamily="49" charset="0"/>
              </a:rPr>
              <a:t>noOfUser</a:t>
            </a:r>
            <a:r>
              <a:rPr lang="en-US" sz="2000" b="1" dirty="0">
                <a:solidFill>
                  <a:srgbClr val="000000"/>
                </a:solidFill>
                <a:latin typeface="Consolas" panose="020B0609020204030204" pitchFamily="49" charset="0"/>
              </a:rPr>
              <a:t> = </a:t>
            </a:r>
            <a:r>
              <a:rPr lang="en-US" sz="2000" b="1" dirty="0" err="1">
                <a:solidFill>
                  <a:srgbClr val="6A3E3E"/>
                </a:solidFill>
                <a:latin typeface="Consolas" panose="020B0609020204030204" pitchFamily="49" charset="0"/>
              </a:rPr>
              <a:t>sc</a:t>
            </a:r>
            <a:r>
              <a:rPr lang="en-US" sz="2000" b="1" dirty="0" err="1">
                <a:solidFill>
                  <a:srgbClr val="000000"/>
                </a:solidFill>
                <a:latin typeface="Consolas" panose="020B0609020204030204" pitchFamily="49" charset="0"/>
              </a:rPr>
              <a:t>.nextInt</a:t>
            </a:r>
            <a:r>
              <a:rPr lang="en-US" sz="2000" b="1" dirty="0">
                <a:solidFill>
                  <a:srgbClr val="000000"/>
                </a:solidFill>
                <a:latin typeface="Consolas" panose="020B0609020204030204" pitchFamily="49" charset="0"/>
              </a:rPr>
              <a:t>();</a:t>
            </a:r>
          </a:p>
          <a:p>
            <a:pPr marL="515938"/>
            <a:r>
              <a:rPr lang="en-US" sz="2000" dirty="0" err="1">
                <a:solidFill>
                  <a:srgbClr val="000000"/>
                </a:solidFill>
                <a:latin typeface="Consolas" panose="020B0609020204030204" pitchFamily="49" charset="0"/>
              </a:rPr>
              <a:t>readAndStoreUsers</a:t>
            </a:r>
            <a:r>
              <a:rPr lang="en-US" sz="2000" dirty="0">
                <a:solidFill>
                  <a:srgbClr val="000000"/>
                </a:solidFill>
                <a:latin typeface="Consolas" panose="020B0609020204030204" pitchFamily="49" charset="0"/>
              </a:rPr>
              <a:t>(</a:t>
            </a:r>
            <a:r>
              <a:rPr lang="en-US" sz="2000" dirty="0" err="1">
                <a:solidFill>
                  <a:srgbClr val="6A3E3E"/>
                </a:solidFill>
                <a:latin typeface="Consolas" panose="020B0609020204030204" pitchFamily="49" charset="0"/>
              </a:rPr>
              <a:t>sc</a:t>
            </a:r>
            <a:r>
              <a:rPr lang="en-US" sz="2000" dirty="0">
                <a:solidFill>
                  <a:srgbClr val="000000"/>
                </a:solidFill>
                <a:latin typeface="Consolas" panose="020B0609020204030204" pitchFamily="49" charset="0"/>
              </a:rPr>
              <a:t>, </a:t>
            </a:r>
            <a:r>
              <a:rPr lang="en-US" sz="2000" dirty="0" err="1">
                <a:solidFill>
                  <a:srgbClr val="6A3E3E"/>
                </a:solidFill>
                <a:latin typeface="Consolas" panose="020B0609020204030204" pitchFamily="49" charset="0"/>
              </a:rPr>
              <a:t>noOfUser</a:t>
            </a:r>
            <a:r>
              <a:rPr lang="en-US" sz="2000" dirty="0">
                <a:solidFill>
                  <a:srgbClr val="000000"/>
                </a:solidFill>
                <a:latin typeface="Consolas" panose="020B0609020204030204" pitchFamily="49" charset="0"/>
              </a:rPr>
              <a:t>);</a:t>
            </a:r>
          </a:p>
          <a:p>
            <a:pPr marL="515938"/>
            <a:endParaRPr lang="en-US" sz="2000" dirty="0">
              <a:latin typeface="Consolas" panose="020B0609020204030204" pitchFamily="49" charset="0"/>
            </a:endParaRPr>
          </a:p>
          <a:p>
            <a:pPr marL="515938"/>
            <a:r>
              <a:rPr lang="en-US" sz="2000" b="1" dirty="0" err="1">
                <a:solidFill>
                  <a:srgbClr val="7F0055"/>
                </a:solidFill>
                <a:latin typeface="Consolas" panose="020B0609020204030204" pitchFamily="49" charset="0"/>
              </a:rPr>
              <a:t>int</a:t>
            </a:r>
            <a:r>
              <a:rPr lang="en-US" sz="2000" b="1" dirty="0">
                <a:solidFill>
                  <a:srgbClr val="000000"/>
                </a:solidFill>
                <a:latin typeface="Consolas" panose="020B0609020204030204" pitchFamily="49" charset="0"/>
              </a:rPr>
              <a:t> </a:t>
            </a:r>
            <a:r>
              <a:rPr lang="en-US" sz="2000" b="1" dirty="0" err="1">
                <a:solidFill>
                  <a:srgbClr val="6A3E3E"/>
                </a:solidFill>
                <a:latin typeface="Consolas" panose="020B0609020204030204" pitchFamily="49" charset="0"/>
              </a:rPr>
              <a:t>noOfThread</a:t>
            </a:r>
            <a:r>
              <a:rPr lang="en-US" sz="2000" b="1" dirty="0">
                <a:solidFill>
                  <a:srgbClr val="000000"/>
                </a:solidFill>
                <a:latin typeface="Consolas" panose="020B0609020204030204" pitchFamily="49" charset="0"/>
              </a:rPr>
              <a:t> = </a:t>
            </a:r>
            <a:r>
              <a:rPr lang="en-US" sz="2000" b="1" dirty="0" err="1">
                <a:solidFill>
                  <a:srgbClr val="6A3E3E"/>
                </a:solidFill>
                <a:latin typeface="Consolas" panose="020B0609020204030204" pitchFamily="49" charset="0"/>
              </a:rPr>
              <a:t>sc</a:t>
            </a:r>
            <a:r>
              <a:rPr lang="en-US" sz="2000" b="1" dirty="0" err="1">
                <a:solidFill>
                  <a:srgbClr val="000000"/>
                </a:solidFill>
                <a:latin typeface="Consolas" panose="020B0609020204030204" pitchFamily="49" charset="0"/>
              </a:rPr>
              <a:t>.nextInt</a:t>
            </a:r>
            <a:r>
              <a:rPr lang="en-US" sz="2000" b="1" dirty="0">
                <a:solidFill>
                  <a:srgbClr val="000000"/>
                </a:solidFill>
                <a:latin typeface="Consolas" panose="020B0609020204030204" pitchFamily="49" charset="0"/>
              </a:rPr>
              <a:t>();</a:t>
            </a:r>
          </a:p>
          <a:p>
            <a:pPr marL="515938"/>
            <a:r>
              <a:rPr lang="en-US" sz="2000" dirty="0" err="1">
                <a:solidFill>
                  <a:srgbClr val="000000"/>
                </a:solidFill>
                <a:latin typeface="Consolas" panose="020B0609020204030204" pitchFamily="49" charset="0"/>
              </a:rPr>
              <a:t>readAndStoreThreads</a:t>
            </a:r>
            <a:r>
              <a:rPr lang="en-US" sz="2000" dirty="0">
                <a:solidFill>
                  <a:srgbClr val="000000"/>
                </a:solidFill>
                <a:latin typeface="Consolas" panose="020B0609020204030204" pitchFamily="49" charset="0"/>
              </a:rPr>
              <a:t>(</a:t>
            </a:r>
            <a:r>
              <a:rPr lang="en-US" sz="2000" dirty="0" err="1">
                <a:solidFill>
                  <a:srgbClr val="6A3E3E"/>
                </a:solidFill>
                <a:latin typeface="Consolas" panose="020B0609020204030204" pitchFamily="49" charset="0"/>
              </a:rPr>
              <a:t>sc</a:t>
            </a:r>
            <a:r>
              <a:rPr lang="en-US" sz="2000" dirty="0">
                <a:solidFill>
                  <a:srgbClr val="000000"/>
                </a:solidFill>
                <a:latin typeface="Consolas" panose="020B0609020204030204" pitchFamily="49" charset="0"/>
              </a:rPr>
              <a:t>, </a:t>
            </a:r>
            <a:r>
              <a:rPr lang="en-US" sz="2000" dirty="0" err="1">
                <a:solidFill>
                  <a:srgbClr val="6A3E3E"/>
                </a:solidFill>
                <a:latin typeface="Consolas" panose="020B0609020204030204" pitchFamily="49" charset="0"/>
              </a:rPr>
              <a:t>noOfThread</a:t>
            </a:r>
            <a:r>
              <a:rPr lang="en-US" sz="2000" dirty="0">
                <a:solidFill>
                  <a:srgbClr val="000000"/>
                </a:solidFill>
                <a:latin typeface="Consolas" panose="020B0609020204030204" pitchFamily="49" charset="0"/>
              </a:rPr>
              <a:t>);</a:t>
            </a:r>
          </a:p>
          <a:p>
            <a:pPr marL="515938"/>
            <a:endParaRPr lang="en-US" sz="2000" dirty="0">
              <a:solidFill>
                <a:srgbClr val="000000"/>
              </a:solidFill>
              <a:latin typeface="Consolas" panose="020B0609020204030204" pitchFamily="49" charset="0"/>
            </a:endParaRPr>
          </a:p>
          <a:p>
            <a:pPr marL="515938"/>
            <a:r>
              <a:rPr lang="en-US" sz="2000" b="1" dirty="0" err="1">
                <a:solidFill>
                  <a:srgbClr val="7F0055"/>
                </a:solidFill>
                <a:latin typeface="Consolas" panose="020B0609020204030204" pitchFamily="49" charset="0"/>
              </a:rPr>
              <a:t>int</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noOf</a:t>
            </a:r>
            <a:r>
              <a:rPr lang="en-US" sz="2000" b="1" dirty="0" err="1">
                <a:solidFill>
                  <a:srgbClr val="6A3E3E"/>
                </a:solidFill>
                <a:latin typeface="Consolas" panose="020B0609020204030204" pitchFamily="49" charset="0"/>
              </a:rPr>
              <a:t>Query</a:t>
            </a:r>
            <a:r>
              <a:rPr lang="en-US" sz="2000" b="1" dirty="0">
                <a:solidFill>
                  <a:srgbClr val="6A3E3E"/>
                </a:solidFill>
                <a:latin typeface="Consolas" panose="020B0609020204030204" pitchFamily="49" charset="0"/>
              </a:rPr>
              <a:t> </a:t>
            </a:r>
            <a:r>
              <a:rPr lang="en-US" sz="2000" b="1" dirty="0">
                <a:solidFill>
                  <a:srgbClr val="000000"/>
                </a:solidFill>
                <a:latin typeface="Consolas" panose="020B0609020204030204" pitchFamily="49" charset="0"/>
              </a:rPr>
              <a:t>= </a:t>
            </a:r>
            <a:r>
              <a:rPr lang="en-US" sz="2000" b="1" dirty="0" err="1">
                <a:solidFill>
                  <a:srgbClr val="6A3E3E"/>
                </a:solidFill>
                <a:latin typeface="Consolas" panose="020B0609020204030204" pitchFamily="49" charset="0"/>
              </a:rPr>
              <a:t>sc</a:t>
            </a:r>
            <a:r>
              <a:rPr lang="en-US" sz="2000" b="1" dirty="0" err="1">
                <a:solidFill>
                  <a:srgbClr val="000000"/>
                </a:solidFill>
                <a:latin typeface="Consolas" panose="020B0609020204030204" pitchFamily="49" charset="0"/>
              </a:rPr>
              <a:t>.nextInt</a:t>
            </a:r>
            <a:r>
              <a:rPr lang="en-US" sz="2000" b="1" dirty="0">
                <a:solidFill>
                  <a:srgbClr val="000000"/>
                </a:solidFill>
                <a:latin typeface="Consolas" panose="020B0609020204030204" pitchFamily="49" charset="0"/>
              </a:rPr>
              <a:t>();</a:t>
            </a:r>
          </a:p>
          <a:p>
            <a:pPr marL="515938"/>
            <a:r>
              <a:rPr lang="en-US" sz="2000" dirty="0" err="1">
                <a:solidFill>
                  <a:srgbClr val="000000"/>
                </a:solidFill>
                <a:latin typeface="Consolas" panose="020B0609020204030204" pitchFamily="49" charset="0"/>
              </a:rPr>
              <a:t>executeQueries</a:t>
            </a:r>
            <a:r>
              <a:rPr lang="en-US" sz="2000" dirty="0">
                <a:solidFill>
                  <a:srgbClr val="000000"/>
                </a:solidFill>
                <a:latin typeface="Consolas" panose="020B0609020204030204" pitchFamily="49" charset="0"/>
              </a:rPr>
              <a:t>(</a:t>
            </a:r>
            <a:r>
              <a:rPr lang="en-US" sz="2000" dirty="0" err="1">
                <a:solidFill>
                  <a:srgbClr val="6A3E3E"/>
                </a:solidFill>
                <a:latin typeface="Consolas" panose="020B0609020204030204" pitchFamily="49" charset="0"/>
              </a:rPr>
              <a:t>sc</a:t>
            </a:r>
            <a:r>
              <a:rPr lang="en-US" sz="2000" dirty="0">
                <a:solidFill>
                  <a:srgbClr val="000000"/>
                </a:solidFill>
                <a:latin typeface="Consolas" panose="020B0609020204030204" pitchFamily="49" charset="0"/>
              </a:rPr>
              <a:t>, </a:t>
            </a:r>
            <a:r>
              <a:rPr lang="en-US" sz="2000" dirty="0" err="1">
                <a:solidFill>
                  <a:srgbClr val="6A3E3E"/>
                </a:solidFill>
                <a:latin typeface="Consolas" panose="020B0609020204030204" pitchFamily="49" charset="0"/>
              </a:rPr>
              <a:t>noOfQuery</a:t>
            </a:r>
            <a:r>
              <a:rPr lang="en-US" sz="2000" dirty="0">
                <a:solidFill>
                  <a:srgbClr val="000000"/>
                </a:solidFill>
                <a:latin typeface="Consolas" panose="020B0609020204030204" pitchFamily="49" charset="0"/>
              </a:rPr>
              <a:t>);</a:t>
            </a:r>
            <a:endParaRPr lang="en-US" sz="2000" dirty="0">
              <a:latin typeface="Consolas" panose="020B0609020204030204" pitchFamily="49" charset="0"/>
            </a:endParaRPr>
          </a:p>
          <a:p>
            <a:r>
              <a:rPr lang="en-US" sz="2000" dirty="0">
                <a:solidFill>
                  <a:srgbClr val="000000"/>
                </a:solidFill>
                <a:latin typeface="Consolas" panose="020B0609020204030204" pitchFamily="49" charset="0"/>
              </a:rPr>
              <a:t>}</a:t>
            </a:r>
            <a:endParaRPr lang="en-US" sz="2000" dirty="0"/>
          </a:p>
        </p:txBody>
      </p:sp>
    </p:spTree>
    <p:extLst>
      <p:ext uri="{BB962C8B-B14F-4D97-AF65-F5344CB8AC3E}">
        <p14:creationId xmlns:p14="http://schemas.microsoft.com/office/powerpoint/2010/main" val="1410920591"/>
      </p:ext>
    </p:extLst>
  </p:cSld>
  <p:clrMapOvr>
    <a:masterClrMapping/>
  </p:clrMapOvr>
  <p:transition>
    <p:fade/>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2971</TotalTime>
  <Words>1192</Words>
  <Application>Microsoft Office PowerPoint</Application>
  <PresentationFormat>On-screen Show (4:3)</PresentationFormat>
  <Paragraphs>312</Paragraphs>
  <Slides>19</Slides>
  <Notes>18</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CS1020</dc:title>
  <dc:creator>Aaron</dc:creator>
  <cp:lastModifiedBy>Juliana</cp:lastModifiedBy>
  <cp:revision>178</cp:revision>
  <dcterms:created xsi:type="dcterms:W3CDTF">2013-01-27T12:39:02Z</dcterms:created>
  <dcterms:modified xsi:type="dcterms:W3CDTF">2016-03-02T13:23:16Z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17</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19</vt:i4>
  </property>
</Properties>
</file>