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/>
      <a:tcStyle>
        <a:tcBdr/>
        <a:fill>
          <a:solidFill>
            <a:srgbClr val="FAEC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/>
      <a:tcStyle>
        <a:tcBdr/>
        <a:fill>
          <a:solidFill>
            <a:srgbClr val="EDE9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/>
      <a:tcStyle>
        <a:tcBdr/>
        <a:fill>
          <a:solidFill>
            <a:srgbClr val="EEF0ED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thread can have 0 or more posts</a:t>
            </a:r>
          </a:p>
          <a:p>
            <a:endParaRPr/>
          </a:p>
          <a:p>
            <a:r>
              <a:t>A post must belong to a thread, a post must be created by a user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Remember to use break when using switch-case</a:t>
            </a:r>
          </a:p>
          <a:p>
            <a:r>
              <a:t>Also possible to implement using if-else :D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5" name="Shape 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Remember to use break when using switch-case</a:t>
            </a:r>
          </a:p>
          <a:p>
            <a:r>
              <a:t>Also possible to implement using if-else :D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thread can have 0 or more posts</a:t>
            </a:r>
          </a:p>
          <a:p>
            <a:endParaRPr/>
          </a:p>
          <a:p>
            <a:r>
              <a:t>A post must belong to a thread, a post must be created by a user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thread can have 0 or more posts</a:t>
            </a:r>
          </a:p>
          <a:p>
            <a:endParaRPr/>
          </a:p>
          <a:p>
            <a:r>
              <a:t>A post must belong to a thread, a post must be created by a user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thread can have 0 or more posts</a:t>
            </a:r>
          </a:p>
          <a:p>
            <a:endParaRPr/>
          </a:p>
          <a:p>
            <a:r>
              <a:t>A post must belong to a thread, a post must be created by a user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thread can have 0 or more posts</a:t>
            </a:r>
          </a:p>
          <a:p>
            <a:endParaRPr/>
          </a:p>
          <a:p>
            <a:r>
              <a:t>A post must belong to a thread, a post must be created by a user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thread can have 0 or more posts</a:t>
            </a:r>
          </a:p>
          <a:p>
            <a:endParaRPr/>
          </a:p>
          <a:p>
            <a:r>
              <a:t>A post must belong to a thread, a post must be created by a user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Static variables == minus marks D:</a:t>
            </a:r>
          </a:p>
          <a:p>
            <a:r>
              <a:t>!!!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Remember to use break when using switch-case</a:t>
            </a:r>
          </a:p>
          <a:p>
            <a:r>
              <a:t>Also possible to implement using if-else :D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Remember to use break when using switch-case</a:t>
            </a:r>
          </a:p>
          <a:p>
            <a:r>
              <a:t>Also possible to implement using if-else :D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2" y="6334316"/>
            <a:ext cx="9141619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822960" y="758951"/>
            <a:ext cx="75438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825038" y="4455621"/>
            <a:ext cx="75438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/>
          <p:nvPr/>
        </p:nvSpPr>
        <p:spPr>
          <a:xfrm>
            <a:off x="905743" y="4343400"/>
            <a:ext cx="740664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822958" y="1845734"/>
            <a:ext cx="7543802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8107708" y="6488678"/>
            <a:ext cx="301655" cy="307341"/>
          </a:xfrm>
          <a:prstGeom prst="rect">
            <a:avLst/>
          </a:prstGeom>
        </p:spPr>
        <p:txBody>
          <a:bodyPr/>
          <a:lstStyle>
            <a:lvl1pPr>
              <a:defRPr sz="1400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2" y="6334316"/>
            <a:ext cx="9141619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6543675" y="414778"/>
            <a:ext cx="1971675" cy="575742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628650" y="414778"/>
            <a:ext cx="5800725" cy="575742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107708" y="6488678"/>
            <a:ext cx="301655" cy="307341"/>
          </a:xfrm>
          <a:prstGeom prst="rect">
            <a:avLst/>
          </a:prstGeom>
        </p:spPr>
        <p:txBody>
          <a:bodyPr/>
          <a:lstStyle>
            <a:lvl1pPr>
              <a:defRPr sz="1400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822958" y="1845734"/>
            <a:ext cx="7543802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8107708" y="6488678"/>
            <a:ext cx="301655" cy="307341"/>
          </a:xfrm>
          <a:prstGeom prst="rect">
            <a:avLst/>
          </a:prstGeom>
        </p:spPr>
        <p:txBody>
          <a:bodyPr/>
          <a:lstStyle>
            <a:lvl1pPr>
              <a:defRPr sz="1400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2" y="6334316"/>
            <a:ext cx="9141619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822960" y="758951"/>
            <a:ext cx="75438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822960" y="4453128"/>
            <a:ext cx="75438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/>
        </p:nvSpPr>
        <p:spPr>
          <a:xfrm>
            <a:off x="905743" y="4343400"/>
            <a:ext cx="740664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8107708" y="6488678"/>
            <a:ext cx="301655" cy="307341"/>
          </a:xfrm>
          <a:prstGeom prst="rect">
            <a:avLst/>
          </a:prstGeom>
        </p:spPr>
        <p:txBody>
          <a:bodyPr/>
          <a:lstStyle>
            <a:lvl1pPr>
              <a:defRPr sz="1400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22960" y="1845734"/>
            <a:ext cx="3703321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8107708" y="6488678"/>
            <a:ext cx="301655" cy="307341"/>
          </a:xfrm>
          <a:prstGeom prst="rect">
            <a:avLst/>
          </a:prstGeom>
        </p:spPr>
        <p:txBody>
          <a:bodyPr/>
          <a:lstStyle>
            <a:lvl1pPr>
              <a:defRPr sz="1400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22960" y="1846052"/>
            <a:ext cx="3703321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4663440" y="1846052"/>
            <a:ext cx="3703321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8107708" y="6488678"/>
            <a:ext cx="301655" cy="307341"/>
          </a:xfrm>
          <a:prstGeom prst="rect">
            <a:avLst/>
          </a:prstGeom>
        </p:spPr>
        <p:txBody>
          <a:bodyPr/>
          <a:lstStyle>
            <a:lvl1pPr>
              <a:defRPr sz="1400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2" y="6334316"/>
            <a:ext cx="9141619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8107708" y="6488678"/>
            <a:ext cx="301655" cy="307341"/>
          </a:xfrm>
          <a:prstGeom prst="rect">
            <a:avLst/>
          </a:prstGeom>
        </p:spPr>
        <p:txBody>
          <a:bodyPr/>
          <a:lstStyle>
            <a:lvl1pPr>
              <a:defRPr sz="1400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2" y="0"/>
            <a:ext cx="30380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030053" y="0"/>
            <a:ext cx="48007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3460236" y="731519"/>
            <a:ext cx="5009394" cy="5257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342900" y="2926079"/>
            <a:ext cx="24003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8107708" y="6488678"/>
            <a:ext cx="301655" cy="307341"/>
          </a:xfrm>
          <a:prstGeom prst="rect">
            <a:avLst/>
          </a:prstGeom>
        </p:spPr>
        <p:txBody>
          <a:bodyPr/>
          <a:lstStyle>
            <a:lvl1pPr>
              <a:defRPr sz="1400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2" y="4915075"/>
            <a:ext cx="9141619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Shape 98"/>
          <p:cNvSpPr>
            <a:spLocks noGrp="1"/>
          </p:cNvSpPr>
          <p:nvPr>
            <p:ph type="pic" idx="13"/>
          </p:nvPr>
        </p:nvSpPr>
        <p:spPr>
          <a:xfrm>
            <a:off x="11" y="0"/>
            <a:ext cx="9143991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xfrm>
            <a:off x="822958" y="5907023"/>
            <a:ext cx="7589521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8107708" y="6488678"/>
            <a:ext cx="301655" cy="307341"/>
          </a:xfrm>
          <a:prstGeom prst="rect">
            <a:avLst/>
          </a:prstGeom>
        </p:spPr>
        <p:txBody>
          <a:bodyPr/>
          <a:lstStyle>
            <a:lvl1pPr>
              <a:defRPr sz="1400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6334314"/>
            <a:ext cx="9144001" cy="6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895149" y="1737845"/>
            <a:ext cx="7475219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1" cy="1450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176486" y="6514078"/>
            <a:ext cx="232877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371599" y="2819519"/>
            <a:ext cx="6400082" cy="33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1600" b="1" cap="all" spc="245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 </a:t>
            </a:r>
          </a:p>
        </p:txBody>
      </p:sp>
      <p:sp>
        <p:nvSpPr>
          <p:cNvPr id="130" name="Shape 130"/>
          <p:cNvSpPr/>
          <p:nvPr/>
        </p:nvSpPr>
        <p:spPr>
          <a:xfrm>
            <a:off x="524933" y="2140668"/>
            <a:ext cx="7771680" cy="17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/>
          <a:p>
            <a:pPr algn="ctr">
              <a:defRPr sz="5200" spc="0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Sit-In Lab 4 - Stack &amp; Queue</a:t>
            </a:r>
          </a:p>
          <a:p>
            <a:pPr algn="ctr">
              <a:defRPr sz="5200" spc="0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SkyGarden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1684172" y="6306568"/>
            <a:ext cx="5622885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Data structure</a:t>
            </a:r>
          </a:p>
        </p:txBody>
      </p:sp>
      <p:sp>
        <p:nvSpPr>
          <p:cNvPr id="231" name="Shape 231"/>
          <p:cNvSpPr/>
          <p:nvPr/>
        </p:nvSpPr>
        <p:spPr>
          <a:xfrm>
            <a:off x="1292100" y="800100"/>
            <a:ext cx="6559799" cy="1270000"/>
          </a:xfrm>
          <a:prstGeom prst="rect">
            <a:avLst/>
          </a:prstGeom>
          <a:solidFill>
            <a:schemeClr val="accent2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rPr dirty="0"/>
              <a:t>What data structure do we use?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rPr sz="3200" dirty="0"/>
              <a:t>Queue </a:t>
            </a:r>
            <a:r>
              <a:rPr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or</a:t>
            </a:r>
            <a:r>
              <a:rPr sz="3200" dirty="0"/>
              <a:t> stack?</a:t>
            </a:r>
          </a:p>
        </p:txBody>
      </p:sp>
      <p:sp>
        <p:nvSpPr>
          <p:cNvPr id="232" name="Shape 232"/>
          <p:cNvSpPr/>
          <p:nvPr/>
        </p:nvSpPr>
        <p:spPr>
          <a:xfrm>
            <a:off x="1312291" y="2470826"/>
            <a:ext cx="6519417" cy="3424135"/>
          </a:xfrm>
          <a:prstGeom prst="rect">
            <a:avLst/>
          </a:prstGeom>
          <a:solidFill>
            <a:schemeClr val="accent2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sz="2800" dirty="0"/>
              <a:t>Stack!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2400" dirty="0"/>
              <a:t>Because to know how many people a person </a:t>
            </a:r>
            <a:r>
              <a:rPr lang="en-US" sz="2400" dirty="0"/>
              <a:t>can </a:t>
            </a:r>
            <a:r>
              <a:rPr sz="2400" dirty="0"/>
              <a:t>see, you always look in front of him. In other words, we are looking at the last person we added into the data structure. We are looking for a data structure with LIFO property.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2400" dirty="0"/>
              <a:t>Or, you could just listen to the hint.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1684172" y="6306568"/>
            <a:ext cx="5622885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Intuition to solution</a:t>
            </a:r>
          </a:p>
        </p:txBody>
      </p:sp>
      <p:sp>
        <p:nvSpPr>
          <p:cNvPr id="235" name="Shape 235"/>
          <p:cNvSpPr/>
          <p:nvPr/>
        </p:nvSpPr>
        <p:spPr>
          <a:xfrm>
            <a:off x="1292100" y="800100"/>
            <a:ext cx="6559799" cy="1270000"/>
          </a:xfrm>
          <a:prstGeom prst="rect">
            <a:avLst/>
          </a:prstGeom>
          <a:solidFill>
            <a:schemeClr val="accent2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rPr dirty="0"/>
              <a:t>Assume person A can see person B, then A can also see the people </a:t>
            </a:r>
            <a:r>
              <a:rPr lang="en-US" dirty="0"/>
              <a:t>whom</a:t>
            </a:r>
            <a:r>
              <a:rPr dirty="0"/>
              <a:t> B can see.</a:t>
            </a:r>
            <a:endParaRPr spc="-1" dirty="0">
              <a:uFill>
                <a:solidFill>
                  <a:srgbClr val="FFFFFF"/>
                </a:solidFill>
              </a:uFill>
            </a:endParaRPr>
          </a:p>
          <a:p>
            <a:pPr lvl="2" algn="ctr">
              <a:defRPr sz="2800">
                <a:solidFill>
                  <a:srgbClr val="FFFFFF"/>
                </a:solidFill>
              </a:defRPr>
            </a:pPr>
            <a:endParaRPr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2209800" y="2655651"/>
            <a:ext cx="2046983" cy="951149"/>
          </a:xfrm>
          <a:prstGeom prst="wedgeEllipseCallout">
            <a:avLst>
              <a:gd name="adj1" fmla="val -49504"/>
              <a:gd name="adj2" fmla="val 70000"/>
            </a:avLst>
          </a:prstGeom>
          <a:solidFill>
            <a:schemeClr val="accent5">
              <a:lumMod val="75000"/>
            </a:schemeClr>
          </a:solidFill>
          <a:ln w="12700">
            <a:solidFill>
              <a:schemeClr val="accent5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2400" dirty="0"/>
              <a:t>I can see 3 people</a:t>
            </a:r>
          </a:p>
        </p:txBody>
      </p:sp>
      <p:sp>
        <p:nvSpPr>
          <p:cNvPr id="237" name="Shape 237"/>
          <p:cNvSpPr/>
          <p:nvPr/>
        </p:nvSpPr>
        <p:spPr>
          <a:xfrm>
            <a:off x="1117600" y="3759200"/>
            <a:ext cx="1270000" cy="127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800" dirty="0"/>
              <a:t>B</a:t>
            </a:r>
          </a:p>
        </p:txBody>
      </p:sp>
      <p:sp>
        <p:nvSpPr>
          <p:cNvPr id="238" name="Shape 238"/>
          <p:cNvSpPr/>
          <p:nvPr/>
        </p:nvSpPr>
        <p:spPr>
          <a:xfrm>
            <a:off x="5532040" y="3759200"/>
            <a:ext cx="1270001" cy="127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800" dirty="0"/>
              <a:t>A</a:t>
            </a:r>
          </a:p>
        </p:txBody>
      </p:sp>
      <p:sp>
        <p:nvSpPr>
          <p:cNvPr id="239" name="Shape 239"/>
          <p:cNvSpPr/>
          <p:nvPr/>
        </p:nvSpPr>
        <p:spPr>
          <a:xfrm>
            <a:off x="6381345" y="2512156"/>
            <a:ext cx="2461098" cy="1107344"/>
          </a:xfrm>
          <a:prstGeom prst="wedgeEllipseCallout">
            <a:avLst>
              <a:gd name="adj1" fmla="val -49403"/>
              <a:gd name="adj2" fmla="val 64680"/>
            </a:avLst>
          </a:prstGeom>
          <a:solidFill>
            <a:schemeClr val="accent5">
              <a:lumMod val="75000"/>
            </a:schemeClr>
          </a:solidFill>
          <a:ln w="12700">
            <a:solidFill>
              <a:schemeClr val="accent5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2400" dirty="0"/>
              <a:t>Then I can see them too</a:t>
            </a:r>
          </a:p>
        </p:txBody>
      </p:sp>
      <p:sp>
        <p:nvSpPr>
          <p:cNvPr id="240" name="Shape 240"/>
          <p:cNvSpPr/>
          <p:nvPr/>
        </p:nvSpPr>
        <p:spPr>
          <a:xfrm>
            <a:off x="2915736" y="4018682"/>
            <a:ext cx="243447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sz="2400" dirty="0"/>
              <a:t>Some number of </a:t>
            </a:r>
          </a:p>
          <a:p>
            <a:r>
              <a:rPr sz="2400" dirty="0"/>
              <a:t>people in between</a:t>
            </a:r>
            <a:r>
              <a:rPr lang="en-US" sz="2400" dirty="0"/>
              <a:t> A and B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684172" y="6306568"/>
            <a:ext cx="5622885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Intuition to solution</a:t>
            </a:r>
          </a:p>
        </p:txBody>
      </p:sp>
      <p:sp>
        <p:nvSpPr>
          <p:cNvPr id="243" name="Shape 243"/>
          <p:cNvSpPr/>
          <p:nvPr/>
        </p:nvSpPr>
        <p:spPr>
          <a:xfrm>
            <a:off x="1292100" y="800100"/>
            <a:ext cx="6559799" cy="1270000"/>
          </a:xfrm>
          <a:prstGeom prst="rect">
            <a:avLst/>
          </a:prstGeom>
          <a:solidFill>
            <a:schemeClr val="accent2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rPr dirty="0"/>
              <a:t>Assume person A can see person B, then A can also see the people </a:t>
            </a:r>
            <a:r>
              <a:rPr lang="en-US" dirty="0"/>
              <a:t>whom</a:t>
            </a:r>
            <a:r>
              <a:rPr dirty="0"/>
              <a:t> B can see.</a:t>
            </a:r>
            <a:endParaRPr spc="-1" dirty="0">
              <a:uFill>
                <a:solidFill>
                  <a:srgbClr val="FFFFFF"/>
                </a:solidFill>
              </a:uFill>
            </a:endParaRPr>
          </a:p>
          <a:p>
            <a:pPr lvl="2" algn="ctr">
              <a:defRPr sz="2800">
                <a:solidFill>
                  <a:srgbClr val="FFFFFF"/>
                </a:solidFill>
              </a:defRPr>
            </a:pPr>
            <a:endParaRPr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610793" y="2286000"/>
            <a:ext cx="1922414" cy="1270000"/>
          </a:xfrm>
          <a:prstGeom prst="ellipse">
            <a:avLst/>
          </a:prstGeom>
          <a:solidFill>
            <a:srgbClr val="7030A0"/>
          </a:solidFill>
          <a:ln w="254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r>
              <a:t>Why?</a:t>
            </a:r>
          </a:p>
        </p:txBody>
      </p:sp>
      <p:sp>
        <p:nvSpPr>
          <p:cNvPr id="245" name="Shape 245"/>
          <p:cNvSpPr/>
          <p:nvPr/>
        </p:nvSpPr>
        <p:spPr>
          <a:xfrm>
            <a:off x="801538" y="4216449"/>
            <a:ext cx="1751225" cy="1156396"/>
          </a:xfrm>
          <a:prstGeom prst="rect">
            <a:avLst/>
          </a:prstGeom>
          <a:solidFill>
            <a:srgbClr val="004EBC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If A can see B =&gt; A is taller than B</a:t>
            </a:r>
          </a:p>
        </p:txBody>
      </p:sp>
      <p:sp>
        <p:nvSpPr>
          <p:cNvPr id="246" name="Shape 246"/>
          <p:cNvSpPr/>
          <p:nvPr/>
        </p:nvSpPr>
        <p:spPr>
          <a:xfrm>
            <a:off x="3823388" y="4017912"/>
            <a:ext cx="1751224" cy="1553469"/>
          </a:xfrm>
          <a:prstGeom prst="rect">
            <a:avLst/>
          </a:prstGeom>
          <a:solidFill>
            <a:srgbClr val="004EBC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For each person </a:t>
            </a:r>
            <a:r>
              <a:rPr lang="en-US" dirty="0"/>
              <a:t>whom</a:t>
            </a:r>
            <a:r>
              <a:rPr dirty="0"/>
              <a:t> B can see, this person is shorter than B</a:t>
            </a:r>
          </a:p>
        </p:txBody>
      </p:sp>
      <p:sp>
        <p:nvSpPr>
          <p:cNvPr id="247" name="Shape 247"/>
          <p:cNvSpPr/>
          <p:nvPr/>
        </p:nvSpPr>
        <p:spPr>
          <a:xfrm>
            <a:off x="6845237" y="4017912"/>
            <a:ext cx="1751225" cy="1553469"/>
          </a:xfrm>
          <a:prstGeom prst="rect">
            <a:avLst/>
          </a:prstGeom>
          <a:solidFill>
            <a:srgbClr val="004EBC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By transitivity, this person is also shorter than A =&gt; A can see</a:t>
            </a:r>
          </a:p>
        </p:txBody>
      </p:sp>
      <p:sp>
        <p:nvSpPr>
          <p:cNvPr id="248" name="Shape 248"/>
          <p:cNvSpPr/>
          <p:nvPr/>
        </p:nvSpPr>
        <p:spPr>
          <a:xfrm>
            <a:off x="2781299" y="4358183"/>
            <a:ext cx="813552" cy="872928"/>
          </a:xfrm>
          <a:prstGeom prst="rightArrow">
            <a:avLst>
              <a:gd name="adj1" fmla="val 32000"/>
              <a:gd name="adj2" fmla="val 68671"/>
            </a:avLst>
          </a:prstGeom>
          <a:gradFill>
            <a:gsLst>
              <a:gs pos="0">
                <a:srgbClr val="BDB66E"/>
              </a:gs>
              <a:gs pos="34000">
                <a:srgbClr val="BEB770"/>
              </a:gs>
              <a:gs pos="70000">
                <a:srgbClr val="C2BB71"/>
              </a:gs>
              <a:gs pos="100000">
                <a:srgbClr val="C5BF7D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5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5803149" y="4358183"/>
            <a:ext cx="813552" cy="872928"/>
          </a:xfrm>
          <a:prstGeom prst="rightArrow">
            <a:avLst>
              <a:gd name="adj1" fmla="val 32000"/>
              <a:gd name="adj2" fmla="val 68671"/>
            </a:avLst>
          </a:prstGeom>
          <a:gradFill>
            <a:gsLst>
              <a:gs pos="0">
                <a:srgbClr val="BDB66E"/>
              </a:gs>
              <a:gs pos="34000">
                <a:srgbClr val="BEB770"/>
              </a:gs>
              <a:gs pos="70000">
                <a:srgbClr val="C2BB71"/>
              </a:gs>
              <a:gs pos="100000">
                <a:srgbClr val="C5BF7D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5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1" animBg="1" advAuto="0"/>
      <p:bldP spid="245" grpId="4" animBg="1" advAuto="0"/>
      <p:bldP spid="246" grpId="2" animBg="1" advAuto="0"/>
      <p:bldP spid="247" grpId="3" animBg="1" advAuto="0"/>
      <p:bldP spid="248" grpId="5" animBg="1" advAuto="0"/>
      <p:bldP spid="249" grpId="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1684172" y="6306568"/>
            <a:ext cx="5622885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Solution</a:t>
            </a:r>
          </a:p>
        </p:txBody>
      </p:sp>
      <p:sp>
        <p:nvSpPr>
          <p:cNvPr id="252" name="Shape 252"/>
          <p:cNvSpPr/>
          <p:nvPr/>
        </p:nvSpPr>
        <p:spPr>
          <a:xfrm>
            <a:off x="711266" y="1702098"/>
            <a:ext cx="7568698" cy="312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</a:t>
            </a:r>
            <a:r>
              <a:rPr>
                <a:solidFill>
                  <a:srgbClr val="000000"/>
                </a:solidFill>
              </a:rPr>
              <a:t> Pair {</a:t>
            </a:r>
          </a:p>
          <a:p>
            <a:pPr indent="515937">
              <a:defRPr sz="19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first;</a:t>
            </a:r>
          </a:p>
          <a:p>
            <a:pPr indent="515937">
              <a:defRPr sz="19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second;</a:t>
            </a:r>
          </a:p>
          <a:p>
            <a:pPr>
              <a:defRPr sz="19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indent="515937">
              <a:defRPr sz="19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Pair(int first, int second) {</a:t>
            </a:r>
          </a:p>
          <a:p>
            <a:pPr indent="515937">
              <a:defRPr sz="19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   this.first = first;</a:t>
            </a:r>
          </a:p>
          <a:p>
            <a:pPr indent="515937">
              <a:defRPr sz="19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   this.second = second;</a:t>
            </a:r>
          </a:p>
          <a:p>
            <a:pPr indent="515937">
              <a:defRPr sz="19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}</a:t>
            </a:r>
          </a:p>
          <a:p>
            <a:pPr indent="515937">
              <a:defRPr sz="19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indent="515937">
              <a:defRPr sz="19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// Getters and setters for first and second</a:t>
            </a:r>
          </a:p>
          <a:p>
            <a:pPr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53" name="Shape 253"/>
          <p:cNvSpPr/>
          <p:nvPr/>
        </p:nvSpPr>
        <p:spPr>
          <a:xfrm>
            <a:off x="1292100" y="342900"/>
            <a:ext cx="6559799" cy="1270000"/>
          </a:xfrm>
          <a:prstGeom prst="rect">
            <a:avLst/>
          </a:prstGeom>
          <a:solidFill>
            <a:schemeClr val="accent2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rPr dirty="0"/>
              <a:t>Given!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dirty="0"/>
              <a:t>(so use it!)</a:t>
            </a:r>
          </a:p>
        </p:txBody>
      </p:sp>
      <p:sp>
        <p:nvSpPr>
          <p:cNvPr id="254" name="Shape 254"/>
          <p:cNvSpPr/>
          <p:nvPr/>
        </p:nvSpPr>
        <p:spPr>
          <a:xfrm>
            <a:off x="1215715" y="4813300"/>
            <a:ext cx="6559799" cy="1270000"/>
          </a:xfrm>
          <a:prstGeom prst="rect">
            <a:avLst/>
          </a:prstGeom>
          <a:solidFill>
            <a:schemeClr val="accent2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t>First = height of person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Second = number of people person can see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1684172" y="6306568"/>
            <a:ext cx="5622885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Solution</a:t>
            </a:r>
          </a:p>
        </p:txBody>
      </p:sp>
      <p:sp>
        <p:nvSpPr>
          <p:cNvPr id="259" name="Shape 259"/>
          <p:cNvSpPr/>
          <p:nvPr/>
        </p:nvSpPr>
        <p:spPr>
          <a:xfrm>
            <a:off x="624688" y="614766"/>
            <a:ext cx="7894625" cy="413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run(Scanner </a:t>
            </a:r>
            <a:r>
              <a:rPr>
                <a:solidFill>
                  <a:srgbClr val="6A3E3E"/>
                </a:solidFill>
              </a:rPr>
              <a:t>sc</a:t>
            </a:r>
            <a:r>
              <a:rPr>
                <a:solidFill>
                  <a:srgbClr val="000000"/>
                </a:solidFill>
              </a:rPr>
              <a:t>) {</a:t>
            </a:r>
          </a:p>
          <a:p>
            <a:pPr>
              <a:defRPr sz="20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indent="515937">
              <a:defRPr sz="20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numPeople = sc.nextInt();</a:t>
            </a:r>
          </a:p>
          <a:p>
            <a:pPr indent="515937">
              <a:defRPr sz="20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Stack&lt;Pair&gt;</a:t>
            </a:r>
            <a:r>
              <a:rPr>
                <a:solidFill>
                  <a:srgbClr val="000000"/>
                </a:solidFill>
              </a:rPr>
              <a:t> peopleStack = new Stack&lt;Pair&gt;();</a:t>
            </a:r>
          </a:p>
          <a:p>
            <a:pPr indent="515937">
              <a:defRPr sz="20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indent="515937">
              <a:defRPr sz="20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height = sc.nextInt();</a:t>
            </a:r>
          </a:p>
          <a:p>
            <a:pPr indent="515937">
              <a:defRPr sz="20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numPeopleCanSee = 1;</a:t>
            </a:r>
          </a:p>
          <a:p>
            <a:pPr indent="515937">
              <a:defRPr sz="20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peopleStack.push(new Pair(height, numPeopleCanSee));</a:t>
            </a:r>
          </a:p>
          <a:p>
            <a:pPr indent="515937">
              <a:defRPr sz="20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//Print how many people the first person can see</a:t>
            </a:r>
          </a:p>
          <a:p>
            <a:pPr indent="515937">
              <a:defRPr sz="20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indent="515937">
              <a:defRPr sz="20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000000"/>
                </a:solidFill>
              </a:rPr>
              <a:t> (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i = 1; i &lt; numPeople; i++) {</a:t>
            </a:r>
          </a:p>
          <a:p>
            <a:pPr indent="515937">
              <a:tabLst>
                <a:tab pos="1028700" algn="l"/>
              </a:tabLst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   …</a:t>
            </a:r>
          </a:p>
          <a:p>
            <a:pPr indent="515937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60" name="Shape 260"/>
          <p:cNvSpPr/>
          <p:nvPr/>
        </p:nvSpPr>
        <p:spPr>
          <a:xfrm>
            <a:off x="1684172" y="4622800"/>
            <a:ext cx="5990951" cy="1270000"/>
          </a:xfrm>
          <a:prstGeom prst="rect">
            <a:avLst/>
          </a:prstGeom>
          <a:solidFill>
            <a:schemeClr val="accent2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The first person can only see himself, </a:t>
            </a:r>
            <a:r>
              <a:rPr/>
              <a:t>and </a:t>
            </a:r>
            <a:r>
              <a:rPr lang="en-US"/>
              <a:t>so </a:t>
            </a:r>
            <a:r>
              <a:rPr/>
              <a:t>we </a:t>
            </a:r>
            <a:r>
              <a:t>add him to </a:t>
            </a:r>
            <a:r>
              <a:rPr/>
              <a:t>the stack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1684172" y="6306568"/>
            <a:ext cx="5622885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Solution</a:t>
            </a:r>
          </a:p>
        </p:txBody>
      </p:sp>
      <p:sp>
        <p:nvSpPr>
          <p:cNvPr id="265" name="Shape 265"/>
          <p:cNvSpPr/>
          <p:nvPr/>
        </p:nvSpPr>
        <p:spPr>
          <a:xfrm>
            <a:off x="624688" y="233766"/>
            <a:ext cx="7741854" cy="4052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void</a:t>
            </a:r>
            <a:r>
              <a:rPr dirty="0">
                <a:solidFill>
                  <a:srgbClr val="000000"/>
                </a:solidFill>
              </a:rPr>
              <a:t> run(Scanner </a:t>
            </a:r>
            <a:r>
              <a:rPr dirty="0" err="1">
                <a:solidFill>
                  <a:srgbClr val="6A3E3E"/>
                </a:solidFill>
              </a:rPr>
              <a:t>sc</a:t>
            </a:r>
            <a:r>
              <a:rPr dirty="0">
                <a:solidFill>
                  <a:srgbClr val="000000"/>
                </a:solidFill>
              </a:rPr>
              <a:t>) {</a:t>
            </a:r>
          </a:p>
          <a:p>
            <a:pPr indent="515937">
              <a:defRPr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000000"/>
                </a:solidFill>
              </a:rPr>
              <a:t>…</a:t>
            </a:r>
          </a:p>
          <a:p>
            <a:pPr indent="515937">
              <a:defRPr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000000"/>
                </a:solidFill>
              </a:rPr>
              <a:t> (</a:t>
            </a:r>
            <a:r>
              <a:rPr dirty="0" err="1"/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= 1; </a:t>
            </a:r>
            <a:r>
              <a:rPr dirty="0" err="1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&lt; </a:t>
            </a:r>
            <a:r>
              <a:rPr dirty="0" err="1">
                <a:solidFill>
                  <a:srgbClr val="000000"/>
                </a:solidFill>
              </a:rPr>
              <a:t>numPeople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 err="1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++) {</a:t>
            </a:r>
          </a:p>
          <a:p>
            <a:pPr indent="515937">
              <a:tabLst>
                <a:tab pos="1028700" algn="l"/>
              </a:tabLst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height = </a:t>
            </a:r>
            <a:r>
              <a:rPr dirty="0" err="1"/>
              <a:t>sc.nextInt</a:t>
            </a:r>
            <a:r>
              <a:rPr dirty="0"/>
              <a:t>();</a:t>
            </a:r>
          </a:p>
          <a:p>
            <a:pPr indent="515937">
              <a:tabLst>
                <a:tab pos="1028700" algn="l"/>
              </a:tabLst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dirty="0" err="1"/>
              <a:t>numPeopleCanSee</a:t>
            </a:r>
            <a:r>
              <a:rPr dirty="0"/>
              <a:t> = 1;</a:t>
            </a:r>
          </a:p>
          <a:p>
            <a:pPr indent="515937">
              <a:tabLst>
                <a:tab pos="1028700" algn="l"/>
              </a:tabLst>
              <a:defRPr b="1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lvl="2">
              <a:tabLst>
                <a:tab pos="1028700" algn="l"/>
              </a:tabLst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while(height &gt; </a:t>
            </a:r>
            <a:r>
              <a:rPr dirty="0" err="1"/>
              <a:t>peopleStack.peek</a:t>
            </a:r>
            <a:r>
              <a:rPr dirty="0"/>
              <a:t>().</a:t>
            </a:r>
            <a:r>
              <a:rPr dirty="0" err="1"/>
              <a:t>getFirst</a:t>
            </a:r>
            <a:r>
              <a:rPr dirty="0"/>
              <a:t>()) {</a:t>
            </a:r>
          </a:p>
          <a:p>
            <a:pPr lvl="3">
              <a:tabLst>
                <a:tab pos="1028700" algn="l"/>
              </a:tabLst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numPeopleCanSee</a:t>
            </a:r>
            <a:r>
              <a:rPr dirty="0"/>
              <a:t> += </a:t>
            </a:r>
            <a:r>
              <a:rPr dirty="0" err="1"/>
              <a:t>peopleStack.pop</a:t>
            </a:r>
            <a:r>
              <a:rPr dirty="0"/>
              <a:t>().</a:t>
            </a:r>
            <a:r>
              <a:rPr dirty="0" err="1"/>
              <a:t>getSecond</a:t>
            </a:r>
            <a:r>
              <a:rPr dirty="0"/>
              <a:t>();</a:t>
            </a:r>
          </a:p>
          <a:p>
            <a:pPr lvl="3">
              <a:tabLst>
                <a:tab pos="1028700" algn="l"/>
              </a:tabLst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//exit loop if stack is empty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b="1" dirty="0"/>
              <a:t> }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endParaRPr b="1" dirty="0"/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b="1" dirty="0" err="1"/>
              <a:t>peopleStack.push</a:t>
            </a:r>
            <a:r>
              <a:rPr b="1" dirty="0"/>
              <a:t>(new Pair(height, </a:t>
            </a:r>
            <a:r>
              <a:rPr b="1" dirty="0" err="1"/>
              <a:t>numPeopleCanSee</a:t>
            </a:r>
            <a:r>
              <a:rPr b="1" dirty="0"/>
              <a:t>);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b="1" dirty="0"/>
              <a:t>//Print the number of people this person can see</a:t>
            </a:r>
          </a:p>
          <a:p>
            <a:pPr indent="515937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266" name="Shape 266"/>
          <p:cNvSpPr/>
          <p:nvPr/>
        </p:nvSpPr>
        <p:spPr>
          <a:xfrm>
            <a:off x="1215715" y="4163438"/>
            <a:ext cx="6559799" cy="1970712"/>
          </a:xfrm>
          <a:prstGeom prst="rect">
            <a:avLst/>
          </a:prstGeom>
          <a:solidFill>
            <a:schemeClr val="accent2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/>
              <a:t>If you can see the person before you, and that person can see X people, you can see X more people. Repeat till you can no longer see the person in front of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1684172" y="6306568"/>
            <a:ext cx="5622885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Solution</a:t>
            </a:r>
          </a:p>
        </p:txBody>
      </p:sp>
      <p:sp>
        <p:nvSpPr>
          <p:cNvPr id="271" name="Shape 271"/>
          <p:cNvSpPr/>
          <p:nvPr/>
        </p:nvSpPr>
        <p:spPr>
          <a:xfrm>
            <a:off x="624688" y="233766"/>
            <a:ext cx="7741854" cy="4052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run(Scanner </a:t>
            </a:r>
            <a:r>
              <a:rPr>
                <a:solidFill>
                  <a:srgbClr val="6A3E3E"/>
                </a:solidFill>
              </a:rPr>
              <a:t>sc</a:t>
            </a:r>
            <a:r>
              <a:rPr>
                <a:solidFill>
                  <a:srgbClr val="000000"/>
                </a:solidFill>
              </a:rPr>
              <a:t>) {</a:t>
            </a:r>
          </a:p>
          <a:p>
            <a:pPr indent="515937">
              <a:defRPr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…</a:t>
            </a:r>
          </a:p>
          <a:p>
            <a:pPr indent="515937">
              <a:defRPr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000000"/>
                </a:solidFill>
              </a:rPr>
              <a:t> (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i = 1; i &lt; numPeople; i++) {</a:t>
            </a:r>
          </a:p>
          <a:p>
            <a:pPr indent="515937">
              <a:tabLst>
                <a:tab pos="1028700" algn="l"/>
              </a:tabLst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    height = sc.nextInt();</a:t>
            </a:r>
          </a:p>
          <a:p>
            <a:pPr indent="515937">
              <a:tabLst>
                <a:tab pos="1028700" algn="l"/>
              </a:tabLst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    numPeopleCanSee = 1;</a:t>
            </a:r>
          </a:p>
          <a:p>
            <a:pPr indent="515937">
              <a:tabLst>
                <a:tab pos="1028700" algn="l"/>
              </a:tabLst>
              <a:defRPr b="1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lvl="2">
              <a:tabLst>
                <a:tab pos="1028700" algn="l"/>
              </a:tabLst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 while(height &gt; peopleStack.peek().getFirst()) {</a:t>
            </a:r>
          </a:p>
          <a:p>
            <a:pPr lvl="3">
              <a:tabLst>
                <a:tab pos="1028700" algn="l"/>
              </a:tabLst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numPeopleCanSee += peopleStack.pop().getSecond();</a:t>
            </a:r>
          </a:p>
          <a:p>
            <a:pPr lvl="3">
              <a:tabLst>
                <a:tab pos="1028700" algn="l"/>
              </a:tabLst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//exit loop if stack is empty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b="1"/>
              <a:t> }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endParaRPr b="1"/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b="1"/>
              <a:t>peopleStack.push(new Pair(height, numPeopleCanSee);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b="1"/>
              <a:t>//Print the number of people this person can see</a:t>
            </a:r>
          </a:p>
          <a:p>
            <a:pPr indent="515937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72" name="Shape 272"/>
          <p:cNvSpPr/>
          <p:nvPr/>
        </p:nvSpPr>
        <p:spPr>
          <a:xfrm>
            <a:off x="1215715" y="4163438"/>
            <a:ext cx="6559799" cy="1970712"/>
          </a:xfrm>
          <a:prstGeom prst="rect">
            <a:avLst/>
          </a:prstGeom>
          <a:solidFill>
            <a:schemeClr val="accent2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/>
              <a:t>When we add a new person to stack, we can remove from stack the people whom he/she saw, as the </a:t>
            </a:r>
            <a:r>
              <a:rPr dirty="0" err="1"/>
              <a:t>numPeopleCanSee</a:t>
            </a:r>
            <a:r>
              <a:rPr dirty="0"/>
              <a:t> variable remembers them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73" name="Shape 273"/>
          <p:cNvSpPr/>
          <p:nvPr/>
        </p:nvSpPr>
        <p:spPr>
          <a:xfrm>
            <a:off x="5898745" y="2165690"/>
            <a:ext cx="657698" cy="363502"/>
          </a:xfrm>
          <a:prstGeom prst="rect">
            <a:avLst/>
          </a:prstGeom>
          <a:ln w="25400">
            <a:solidFill>
              <a:srgbClr val="FF260F"/>
            </a:solidFill>
            <a:miter lim="400000"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0" y="2620527"/>
            <a:ext cx="9144000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600"/>
            </a:pPr>
            <a:r>
              <a:t>Done!</a:t>
            </a:r>
          </a:p>
          <a:p>
            <a:pPr algn="ctr">
              <a:defRPr sz="3600"/>
            </a:pPr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507999" y="765193"/>
            <a:ext cx="8229242" cy="4030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74320" indent="-273959">
              <a:buClr>
                <a:srgbClr val="4F81BD"/>
              </a:buClr>
              <a:buSzPct val="76000"/>
              <a:buFont typeface="Wingdings 3"/>
              <a:buChar char=""/>
              <a:defRPr sz="2800" spc="-1">
                <a:uFill>
                  <a:solidFill>
                    <a:srgbClr val="FFFFFF"/>
                  </a:solidFill>
                </a:uFill>
              </a:defRPr>
            </a:pPr>
            <a:r>
              <a:rPr dirty="0"/>
              <a:t>Find the number of people </a:t>
            </a:r>
            <a:r>
              <a:rPr lang="en-US" dirty="0"/>
              <a:t>whom</a:t>
            </a:r>
            <a:r>
              <a:rPr dirty="0"/>
              <a:t> each person can see:</a:t>
            </a:r>
          </a:p>
          <a:p>
            <a:pPr indent="359"/>
            <a:endParaRPr sz="2800" spc="-1" dirty="0">
              <a:uFill>
                <a:solidFill>
                  <a:srgbClr val="FFFFFF"/>
                </a:solidFill>
              </a:uFill>
            </a:endParaRPr>
          </a:p>
          <a:p>
            <a:pPr marL="811079" indent="-255239">
              <a:buClr>
                <a:srgbClr val="4F81BD"/>
              </a:buClr>
              <a:buSzPct val="76000"/>
              <a:buFont typeface="Arial"/>
              <a:buChar char="•"/>
              <a:defRPr sz="2400" spc="-1">
                <a:uFill>
                  <a:solidFill>
                    <a:srgbClr val="FFFFFF"/>
                  </a:solidFill>
                </a:uFill>
              </a:defRPr>
            </a:pPr>
            <a:r>
              <a:rPr lang="en-US" spc="0" dirty="0"/>
              <a:t>A person</a:t>
            </a:r>
            <a:r>
              <a:rPr spc="0" dirty="0"/>
              <a:t> can only see </a:t>
            </a:r>
            <a:r>
              <a:rPr lang="en-US" dirty="0">
                <a:solidFill>
                  <a:schemeClr val="accent1"/>
                </a:solidFill>
              </a:rPr>
              <a:t>him</a:t>
            </a:r>
            <a:r>
              <a:rPr spc="0" dirty="0">
                <a:solidFill>
                  <a:schemeClr val="accent1"/>
                </a:solidFill>
              </a:rPr>
              <a:t>sel</a:t>
            </a:r>
            <a:r>
              <a:rPr lang="en-US" spc="0" dirty="0">
                <a:solidFill>
                  <a:schemeClr val="accent1"/>
                </a:solidFill>
              </a:rPr>
              <a:t>f/herself</a:t>
            </a:r>
            <a:r>
              <a:rPr spc="0" dirty="0">
                <a:solidFill>
                  <a:schemeClr val="accent1"/>
                </a:solidFill>
              </a:rPr>
              <a:t> and </a:t>
            </a:r>
            <a:r>
              <a:rPr lang="en-US" spc="0" dirty="0">
                <a:solidFill>
                  <a:schemeClr val="accent1"/>
                </a:solidFill>
              </a:rPr>
              <a:t>those</a:t>
            </a:r>
            <a:r>
              <a:rPr spc="0" dirty="0">
                <a:solidFill>
                  <a:schemeClr val="accent1"/>
                </a:solidFill>
              </a:rPr>
              <a:t> who are in front of </a:t>
            </a:r>
            <a:r>
              <a:rPr lang="en-US" dirty="0">
                <a:solidFill>
                  <a:schemeClr val="accent1"/>
                </a:solidFill>
              </a:rPr>
              <a:t>him/her</a:t>
            </a:r>
            <a:r>
              <a:rPr spc="0" dirty="0">
                <a:solidFill>
                  <a:schemeClr val="accent1"/>
                </a:solidFill>
              </a:rPr>
              <a:t> and shorter than </a:t>
            </a:r>
            <a:r>
              <a:rPr lang="en-US" dirty="0">
                <a:solidFill>
                  <a:schemeClr val="accent1"/>
                </a:solidFill>
              </a:rPr>
              <a:t>him/her</a:t>
            </a:r>
            <a:r>
              <a:rPr spc="0" dirty="0">
                <a:solidFill>
                  <a:schemeClr val="accent1"/>
                </a:solidFill>
              </a:rPr>
              <a:t>.</a:t>
            </a:r>
            <a:endParaRPr dirty="0">
              <a:solidFill>
                <a:schemeClr val="accent1"/>
              </a:solidFill>
            </a:endParaRPr>
          </a:p>
          <a:p>
            <a:pPr indent="555840">
              <a:defRPr sz="2400" spc="-1">
                <a:uFill>
                  <a:solidFill>
                    <a:srgbClr val="FFFFFF"/>
                  </a:solidFill>
                </a:uFill>
              </a:defRPr>
            </a:pPr>
            <a:endParaRPr dirty="0">
              <a:solidFill>
                <a:schemeClr val="accent1"/>
              </a:solidFill>
            </a:endParaRPr>
          </a:p>
          <a:p>
            <a:pPr marL="811079" indent="-255239">
              <a:buClr>
                <a:srgbClr val="4F81BD"/>
              </a:buClr>
              <a:buSzPct val="76000"/>
              <a:buFont typeface="Arial"/>
              <a:buChar char="•"/>
              <a:defRPr sz="2400" spc="-1">
                <a:uFill>
                  <a:solidFill>
                    <a:srgbClr val="FFFFFF"/>
                  </a:solidFill>
                </a:uFill>
              </a:defRPr>
            </a:pPr>
            <a:r>
              <a:rPr dirty="0"/>
              <a:t>Once a person can’t see </a:t>
            </a:r>
            <a:r>
              <a:rPr lang="en-US" dirty="0"/>
              <a:t>someone</a:t>
            </a:r>
            <a:r>
              <a:rPr dirty="0"/>
              <a:t>, he or she </a:t>
            </a:r>
            <a:r>
              <a:rPr dirty="0">
                <a:solidFill>
                  <a:schemeClr val="accent1"/>
                </a:solidFill>
              </a:rPr>
              <a:t>cannot see past that </a:t>
            </a:r>
            <a:r>
              <a:rPr lang="en-US" dirty="0">
                <a:solidFill>
                  <a:schemeClr val="accent1"/>
                </a:solidFill>
              </a:rPr>
              <a:t>someone</a:t>
            </a:r>
            <a:r>
              <a:rPr dirty="0"/>
              <a:t>.</a:t>
            </a:r>
            <a:endParaRPr dirty="0">
              <a:solidFill>
                <a:schemeClr val="accent1"/>
              </a:solidFill>
            </a:endParaRPr>
          </a:p>
          <a:p>
            <a:pPr marL="555840">
              <a:buClr>
                <a:srgbClr val="4F81BD"/>
              </a:buClr>
              <a:buSzPct val="76000"/>
              <a:defRPr sz="2400" spc="-1">
                <a:uFill>
                  <a:solidFill>
                    <a:srgbClr val="FFFFFF"/>
                  </a:solidFill>
                </a:uFill>
              </a:defRPr>
            </a:pPr>
            <a:endParaRPr lang="en-US" dirty="0">
              <a:solidFill>
                <a:schemeClr val="accent1"/>
              </a:solidFill>
            </a:endParaRPr>
          </a:p>
          <a:p>
            <a:pPr marL="274320" indent="-273959">
              <a:buClr>
                <a:srgbClr val="4F81BD"/>
              </a:buClr>
              <a:buSzPct val="76000"/>
              <a:buFont typeface="Wingdings 3"/>
              <a:buChar char=""/>
              <a:defRPr sz="2800" spc="-1">
                <a:uFill>
                  <a:solidFill>
                    <a:srgbClr val="FFFFFF"/>
                  </a:solidFill>
                </a:uFill>
              </a:defRPr>
            </a:pPr>
            <a:r>
              <a:rPr dirty="0"/>
              <a:t>Given </a:t>
            </a:r>
            <a:r>
              <a:rPr dirty="0">
                <a:solidFill>
                  <a:schemeClr val="accent1"/>
                </a:solidFill>
              </a:rPr>
              <a:t>5 seconds</a:t>
            </a:r>
            <a:r>
              <a:rPr dirty="0"/>
              <a:t> to run on </a:t>
            </a:r>
            <a:r>
              <a:rPr dirty="0" err="1"/>
              <a:t>CodeCrunch</a:t>
            </a:r>
            <a:r>
              <a:rPr dirty="0"/>
              <a:t> server.</a:t>
            </a:r>
          </a:p>
        </p:txBody>
      </p:sp>
      <p:sp>
        <p:nvSpPr>
          <p:cNvPr id="133" name="Shape 133"/>
          <p:cNvSpPr/>
          <p:nvPr/>
        </p:nvSpPr>
        <p:spPr>
          <a:xfrm>
            <a:off x="2547083" y="6306568"/>
            <a:ext cx="3880134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Problem Description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2547083" y="6306568"/>
            <a:ext cx="3880134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Problem Illustration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698500" y="10406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100</a:t>
            </a:r>
          </a:p>
        </p:txBody>
      </p:sp>
      <p:sp>
        <p:nvSpPr>
          <p:cNvPr id="137" name="Shape 137"/>
          <p:cNvSpPr/>
          <p:nvPr/>
        </p:nvSpPr>
        <p:spPr>
          <a:xfrm>
            <a:off x="2806700" y="2794000"/>
            <a:ext cx="1270000" cy="1270000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80</a:t>
            </a:r>
          </a:p>
        </p:txBody>
      </p:sp>
      <p:sp>
        <p:nvSpPr>
          <p:cNvPr id="138" name="Shape 138"/>
          <p:cNvSpPr/>
          <p:nvPr/>
        </p:nvSpPr>
        <p:spPr>
          <a:xfrm>
            <a:off x="4978400" y="15867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90</a:t>
            </a:r>
          </a:p>
        </p:txBody>
      </p:sp>
      <p:sp>
        <p:nvSpPr>
          <p:cNvPr id="139" name="Shape 139"/>
          <p:cNvSpPr/>
          <p:nvPr/>
        </p:nvSpPr>
        <p:spPr>
          <a:xfrm>
            <a:off x="7188200" y="5326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110</a:t>
            </a:r>
          </a:p>
        </p:txBody>
      </p:sp>
      <p:sp>
        <p:nvSpPr>
          <p:cNvPr id="140" name="Shape 140"/>
          <p:cNvSpPr/>
          <p:nvPr/>
        </p:nvSpPr>
        <p:spPr>
          <a:xfrm flipV="1">
            <a:off x="1359435" y="2327026"/>
            <a:ext cx="1" cy="2344761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Shape 141"/>
          <p:cNvSpPr/>
          <p:nvPr/>
        </p:nvSpPr>
        <p:spPr>
          <a:xfrm flipV="1">
            <a:off x="3441700" y="4086486"/>
            <a:ext cx="1" cy="585301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79635" y="5144392"/>
            <a:ext cx="7984730" cy="1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Shape 143"/>
          <p:cNvSpPr/>
          <p:nvPr/>
        </p:nvSpPr>
        <p:spPr>
          <a:xfrm flipV="1">
            <a:off x="5575300" y="2844217"/>
            <a:ext cx="0" cy="1847842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Shape 144"/>
          <p:cNvSpPr/>
          <p:nvPr/>
        </p:nvSpPr>
        <p:spPr>
          <a:xfrm flipV="1">
            <a:off x="7814468" y="1787686"/>
            <a:ext cx="1" cy="2898042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Shape 145"/>
          <p:cNvSpPr/>
          <p:nvPr/>
        </p:nvSpPr>
        <p:spPr>
          <a:xfrm flipV="1">
            <a:off x="902550" y="2691557"/>
            <a:ext cx="445975" cy="445975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Shape 146"/>
          <p:cNvSpPr/>
          <p:nvPr/>
        </p:nvSpPr>
        <p:spPr>
          <a:xfrm flipV="1">
            <a:off x="902550" y="4685457"/>
            <a:ext cx="445975" cy="445975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 flipV="1">
            <a:off x="3010750" y="4685457"/>
            <a:ext cx="445975" cy="445975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 flipV="1">
            <a:off x="3010750" y="4228257"/>
            <a:ext cx="445975" cy="445975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Shape 149"/>
          <p:cNvSpPr/>
          <p:nvPr/>
        </p:nvSpPr>
        <p:spPr>
          <a:xfrm flipV="1">
            <a:off x="5106250" y="3206012"/>
            <a:ext cx="445975" cy="445976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Shape 150"/>
          <p:cNvSpPr/>
          <p:nvPr/>
        </p:nvSpPr>
        <p:spPr>
          <a:xfrm flipV="1">
            <a:off x="5106250" y="4685457"/>
            <a:ext cx="445975" cy="445975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Shape 151"/>
          <p:cNvSpPr/>
          <p:nvPr/>
        </p:nvSpPr>
        <p:spPr>
          <a:xfrm flipV="1">
            <a:off x="7354149" y="2501057"/>
            <a:ext cx="445976" cy="445975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Shape 152"/>
          <p:cNvSpPr/>
          <p:nvPr/>
        </p:nvSpPr>
        <p:spPr>
          <a:xfrm flipV="1">
            <a:off x="7341449" y="4689597"/>
            <a:ext cx="445976" cy="445975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Shape 153"/>
          <p:cNvSpPr/>
          <p:nvPr/>
        </p:nvSpPr>
        <p:spPr>
          <a:xfrm flipH="1" flipV="1">
            <a:off x="1372161" y="2692150"/>
            <a:ext cx="445976" cy="445976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Shape 154"/>
          <p:cNvSpPr/>
          <p:nvPr/>
        </p:nvSpPr>
        <p:spPr>
          <a:xfrm flipH="1" flipV="1">
            <a:off x="1372161" y="4705281"/>
            <a:ext cx="445976" cy="445975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Shape 155"/>
          <p:cNvSpPr/>
          <p:nvPr/>
        </p:nvSpPr>
        <p:spPr>
          <a:xfrm flipH="1" flipV="1">
            <a:off x="3442261" y="4705281"/>
            <a:ext cx="445976" cy="445975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Shape 156"/>
          <p:cNvSpPr/>
          <p:nvPr/>
        </p:nvSpPr>
        <p:spPr>
          <a:xfrm flipH="1" flipV="1">
            <a:off x="3442261" y="4212723"/>
            <a:ext cx="445976" cy="445976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Shape 157"/>
          <p:cNvSpPr/>
          <p:nvPr/>
        </p:nvSpPr>
        <p:spPr>
          <a:xfrm flipH="1" flipV="1">
            <a:off x="5623775" y="3206012"/>
            <a:ext cx="445975" cy="445976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 flipH="1" flipV="1">
            <a:off x="5610539" y="4685457"/>
            <a:ext cx="445976" cy="445975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 flipH="1" flipV="1">
            <a:off x="7820081" y="2501057"/>
            <a:ext cx="445976" cy="445975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" name="Shape 160"/>
          <p:cNvSpPr/>
          <p:nvPr/>
        </p:nvSpPr>
        <p:spPr>
          <a:xfrm flipH="1" flipV="1">
            <a:off x="7845481" y="4705281"/>
            <a:ext cx="445976" cy="445975"/>
          </a:xfrm>
          <a:prstGeom prst="line">
            <a:avLst/>
          </a:prstGeom>
          <a:ln w="15875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708775" y="5367805"/>
            <a:ext cx="1910755" cy="751037"/>
          </a:xfrm>
          <a:prstGeom prst="rect">
            <a:avLst/>
          </a:prstGeom>
          <a:solidFill>
            <a:schemeClr val="accent2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Not drawn to scale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0000 0.000000 L 0.000000 -0.120265" pathEditMode="relative">
                                      <p:cBhvr>
                                        <p:cTn id="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33439" pathEditMode="relative">
                                      <p:cBhvr>
                                        <p:cTn id="7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296296" pathEditMode="relative">
                                      <p:cBhvr>
                                        <p:cTn id="7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92 -0.040635" pathEditMode="relative">
                                      <p:cBhvr>
                                        <p:cTn id="7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8" animBg="1" advAuto="0"/>
      <p:bldP spid="141" grpId="10" animBg="1" advAuto="0"/>
      <p:bldP spid="142" grpId="21" animBg="1" advAuto="0"/>
      <p:bldP spid="143" grpId="9" animBg="1" advAuto="0"/>
      <p:bldP spid="144" grpId="5" animBg="1" advAuto="0"/>
      <p:bldP spid="145" grpId="3" animBg="1" advAuto="0"/>
      <p:bldP spid="146" grpId="13" animBg="1" advAuto="0"/>
      <p:bldP spid="147" grpId="14" animBg="1" advAuto="0"/>
      <p:bldP spid="148" grpId="12" animBg="1" advAuto="0"/>
      <p:bldP spid="149" grpId="6" animBg="1" advAuto="0"/>
      <p:bldP spid="150" grpId="15" animBg="1" advAuto="0"/>
      <p:bldP spid="151" grpId="1" animBg="1" advAuto="0"/>
      <p:bldP spid="152" grpId="17" animBg="1" advAuto="0"/>
      <p:bldP spid="153" grpId="4" animBg="1" advAuto="0"/>
      <p:bldP spid="154" grpId="18" animBg="1" advAuto="0"/>
      <p:bldP spid="155" grpId="19" animBg="1" advAuto="0"/>
      <p:bldP spid="156" grpId="11" animBg="1" advAuto="0"/>
      <p:bldP spid="157" grpId="7" animBg="1" advAuto="0"/>
      <p:bldP spid="158" grpId="16" animBg="1" advAuto="0"/>
      <p:bldP spid="159" grpId="2" animBg="1" advAuto="0"/>
      <p:bldP spid="160" grpId="2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2547083" y="6306568"/>
            <a:ext cx="3880134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Problem Illustration</a:t>
            </a:r>
          </a:p>
        </p:txBody>
      </p:sp>
      <p:sp>
        <p:nvSpPr>
          <p:cNvPr id="166" name="Shape 166"/>
          <p:cNvSpPr/>
          <p:nvPr/>
        </p:nvSpPr>
        <p:spPr>
          <a:xfrm>
            <a:off x="724435" y="773975"/>
            <a:ext cx="1270001" cy="12700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100</a:t>
            </a:r>
          </a:p>
        </p:txBody>
      </p:sp>
      <p:sp>
        <p:nvSpPr>
          <p:cNvPr id="167" name="Shape 167"/>
          <p:cNvSpPr/>
          <p:nvPr/>
        </p:nvSpPr>
        <p:spPr>
          <a:xfrm>
            <a:off x="2806700" y="7739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80</a:t>
            </a:r>
          </a:p>
        </p:txBody>
      </p:sp>
      <p:sp>
        <p:nvSpPr>
          <p:cNvPr id="168" name="Shape 168"/>
          <p:cNvSpPr/>
          <p:nvPr/>
        </p:nvSpPr>
        <p:spPr>
          <a:xfrm>
            <a:off x="4997450" y="7739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90</a:t>
            </a:r>
          </a:p>
        </p:txBody>
      </p:sp>
      <p:sp>
        <p:nvSpPr>
          <p:cNvPr id="169" name="Shape 169"/>
          <p:cNvSpPr/>
          <p:nvPr/>
        </p:nvSpPr>
        <p:spPr>
          <a:xfrm>
            <a:off x="7188200" y="7739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110</a:t>
            </a:r>
          </a:p>
        </p:txBody>
      </p:sp>
      <p:sp>
        <p:nvSpPr>
          <p:cNvPr id="170" name="Shape 170"/>
          <p:cNvSpPr/>
          <p:nvPr/>
        </p:nvSpPr>
        <p:spPr>
          <a:xfrm>
            <a:off x="1842938" y="3878212"/>
            <a:ext cx="5288422" cy="1657699"/>
          </a:xfrm>
          <a:prstGeom prst="rect">
            <a:avLst/>
          </a:prstGeom>
          <a:solidFill>
            <a:srgbClr val="004EBC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 dirty="0"/>
              <a:t>First person (100) can only see himself, </a:t>
            </a:r>
            <a:br>
              <a:rPr lang="en-US" sz="2400" dirty="0"/>
            </a:br>
            <a:r>
              <a:rPr sz="2400" dirty="0"/>
              <a:t>as there is no one in front.</a:t>
            </a:r>
          </a:p>
        </p:txBody>
      </p:sp>
      <p:sp>
        <p:nvSpPr>
          <p:cNvPr id="171" name="Shape 171"/>
          <p:cNvSpPr/>
          <p:nvPr/>
        </p:nvSpPr>
        <p:spPr>
          <a:xfrm>
            <a:off x="1210813" y="2546214"/>
            <a:ext cx="29724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3C31"/>
                </a:solidFill>
              </a:defRPr>
            </a:lvl1pPr>
          </a:lstStyle>
          <a:p>
            <a:r>
              <a:rPr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2547083" y="6306568"/>
            <a:ext cx="3880134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Problem Illustration</a:t>
            </a:r>
          </a:p>
        </p:txBody>
      </p:sp>
      <p:sp>
        <p:nvSpPr>
          <p:cNvPr id="176" name="Shape 176"/>
          <p:cNvSpPr/>
          <p:nvPr/>
        </p:nvSpPr>
        <p:spPr>
          <a:xfrm>
            <a:off x="724435" y="773975"/>
            <a:ext cx="1270001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100</a:t>
            </a:r>
          </a:p>
        </p:txBody>
      </p:sp>
      <p:sp>
        <p:nvSpPr>
          <p:cNvPr id="177" name="Shape 177"/>
          <p:cNvSpPr/>
          <p:nvPr/>
        </p:nvSpPr>
        <p:spPr>
          <a:xfrm>
            <a:off x="2806700" y="773975"/>
            <a:ext cx="1270000" cy="12700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80</a:t>
            </a:r>
          </a:p>
        </p:txBody>
      </p:sp>
      <p:sp>
        <p:nvSpPr>
          <p:cNvPr id="178" name="Shape 178"/>
          <p:cNvSpPr/>
          <p:nvPr/>
        </p:nvSpPr>
        <p:spPr>
          <a:xfrm>
            <a:off x="4997450" y="7739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90</a:t>
            </a:r>
          </a:p>
        </p:txBody>
      </p:sp>
      <p:sp>
        <p:nvSpPr>
          <p:cNvPr id="179" name="Shape 179"/>
          <p:cNvSpPr/>
          <p:nvPr/>
        </p:nvSpPr>
        <p:spPr>
          <a:xfrm>
            <a:off x="7188200" y="7739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110</a:t>
            </a:r>
          </a:p>
        </p:txBody>
      </p:sp>
      <p:sp>
        <p:nvSpPr>
          <p:cNvPr id="180" name="Shape 180"/>
          <p:cNvSpPr/>
          <p:nvPr/>
        </p:nvSpPr>
        <p:spPr>
          <a:xfrm>
            <a:off x="1842938" y="3878212"/>
            <a:ext cx="5288422" cy="1657699"/>
          </a:xfrm>
          <a:prstGeom prst="rect">
            <a:avLst/>
          </a:prstGeom>
          <a:solidFill>
            <a:srgbClr val="004EBC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 dirty="0"/>
              <a:t>Second person (80) can only see himself</a:t>
            </a:r>
            <a:r>
              <a:rPr lang="en-US" sz="2400" dirty="0"/>
              <a:t>.</a:t>
            </a:r>
            <a:r>
              <a:rPr sz="2400" dirty="0"/>
              <a:t> </a:t>
            </a:r>
            <a:r>
              <a:rPr lang="en-US" sz="2400" dirty="0"/>
              <a:t>A</a:t>
            </a:r>
            <a:r>
              <a:rPr sz="2400" dirty="0"/>
              <a:t>s the person immediately before</a:t>
            </a:r>
            <a:r>
              <a:rPr lang="en-US" sz="2400" dirty="0"/>
              <a:t> him</a:t>
            </a:r>
            <a:r>
              <a:rPr sz="2400" dirty="0"/>
              <a:t> is taller, </a:t>
            </a:r>
            <a:r>
              <a:rPr lang="en-US" sz="2400" dirty="0"/>
              <a:t>he </a:t>
            </a:r>
            <a:r>
              <a:rPr sz="2400" dirty="0"/>
              <a:t>can’t see 100 or anyone before 100.</a:t>
            </a:r>
          </a:p>
        </p:txBody>
      </p:sp>
      <p:sp>
        <p:nvSpPr>
          <p:cNvPr id="181" name="Shape 181"/>
          <p:cNvSpPr/>
          <p:nvPr/>
        </p:nvSpPr>
        <p:spPr>
          <a:xfrm>
            <a:off x="1210813" y="2546214"/>
            <a:ext cx="29724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1</a:t>
            </a:r>
          </a:p>
        </p:txBody>
      </p:sp>
      <p:sp>
        <p:nvSpPr>
          <p:cNvPr id="182" name="Shape 182"/>
          <p:cNvSpPr/>
          <p:nvPr/>
        </p:nvSpPr>
        <p:spPr>
          <a:xfrm>
            <a:off x="3293077" y="2546214"/>
            <a:ext cx="2972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3C31"/>
                </a:solidFill>
              </a:defRPr>
            </a:lvl1pPr>
          </a:lstStyle>
          <a:p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2547083" y="6306568"/>
            <a:ext cx="3880134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Problem Illustration</a:t>
            </a:r>
          </a:p>
        </p:txBody>
      </p:sp>
      <p:sp>
        <p:nvSpPr>
          <p:cNvPr id="187" name="Shape 187"/>
          <p:cNvSpPr/>
          <p:nvPr/>
        </p:nvSpPr>
        <p:spPr>
          <a:xfrm>
            <a:off x="724435" y="773975"/>
            <a:ext cx="1270001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100</a:t>
            </a:r>
          </a:p>
        </p:txBody>
      </p:sp>
      <p:sp>
        <p:nvSpPr>
          <p:cNvPr id="188" name="Shape 188"/>
          <p:cNvSpPr/>
          <p:nvPr/>
        </p:nvSpPr>
        <p:spPr>
          <a:xfrm>
            <a:off x="2806700" y="7739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80</a:t>
            </a:r>
          </a:p>
        </p:txBody>
      </p:sp>
      <p:sp>
        <p:nvSpPr>
          <p:cNvPr id="189" name="Shape 189"/>
          <p:cNvSpPr/>
          <p:nvPr/>
        </p:nvSpPr>
        <p:spPr>
          <a:xfrm>
            <a:off x="4997450" y="773975"/>
            <a:ext cx="1270000" cy="12700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90</a:t>
            </a:r>
          </a:p>
        </p:txBody>
      </p:sp>
      <p:sp>
        <p:nvSpPr>
          <p:cNvPr id="190" name="Shape 190"/>
          <p:cNvSpPr/>
          <p:nvPr/>
        </p:nvSpPr>
        <p:spPr>
          <a:xfrm>
            <a:off x="7188200" y="7739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110</a:t>
            </a:r>
          </a:p>
        </p:txBody>
      </p:sp>
      <p:sp>
        <p:nvSpPr>
          <p:cNvPr id="191" name="Shape 191"/>
          <p:cNvSpPr/>
          <p:nvPr/>
        </p:nvSpPr>
        <p:spPr>
          <a:xfrm>
            <a:off x="1842938" y="3878212"/>
            <a:ext cx="5288422" cy="1657699"/>
          </a:xfrm>
          <a:prstGeom prst="rect">
            <a:avLst/>
          </a:prstGeom>
          <a:solidFill>
            <a:srgbClr val="004EBC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 dirty="0"/>
              <a:t>Third person (90) can see 2 people </a:t>
            </a:r>
            <a:r>
              <a:rPr lang="en-US" sz="2400" dirty="0"/>
              <a:t>–</a:t>
            </a:r>
            <a:r>
              <a:rPr sz="2400" dirty="0"/>
              <a:t> 80 and himself, but not 100</a:t>
            </a:r>
            <a:r>
              <a:rPr lang="en-US" sz="2400" dirty="0"/>
              <a:t>.</a:t>
            </a:r>
            <a:endParaRPr sz="2400" dirty="0"/>
          </a:p>
        </p:txBody>
      </p:sp>
      <p:sp>
        <p:nvSpPr>
          <p:cNvPr id="192" name="Shape 192"/>
          <p:cNvSpPr/>
          <p:nvPr/>
        </p:nvSpPr>
        <p:spPr>
          <a:xfrm>
            <a:off x="1210813" y="2546214"/>
            <a:ext cx="29724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1</a:t>
            </a:r>
          </a:p>
        </p:txBody>
      </p:sp>
      <p:sp>
        <p:nvSpPr>
          <p:cNvPr id="193" name="Shape 193"/>
          <p:cNvSpPr/>
          <p:nvPr/>
        </p:nvSpPr>
        <p:spPr>
          <a:xfrm>
            <a:off x="5483827" y="2546214"/>
            <a:ext cx="2972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3C31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94" name="Shape 194"/>
          <p:cNvSpPr/>
          <p:nvPr/>
        </p:nvSpPr>
        <p:spPr>
          <a:xfrm>
            <a:off x="3293077" y="2546214"/>
            <a:ext cx="2972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547083" y="6306568"/>
            <a:ext cx="3880134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Problem Illustration</a:t>
            </a:r>
          </a:p>
        </p:txBody>
      </p:sp>
      <p:sp>
        <p:nvSpPr>
          <p:cNvPr id="199" name="Shape 199"/>
          <p:cNvSpPr/>
          <p:nvPr/>
        </p:nvSpPr>
        <p:spPr>
          <a:xfrm>
            <a:off x="724435" y="773975"/>
            <a:ext cx="1270001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100</a:t>
            </a:r>
          </a:p>
        </p:txBody>
      </p:sp>
      <p:sp>
        <p:nvSpPr>
          <p:cNvPr id="200" name="Shape 200"/>
          <p:cNvSpPr/>
          <p:nvPr/>
        </p:nvSpPr>
        <p:spPr>
          <a:xfrm>
            <a:off x="2806700" y="7739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80</a:t>
            </a:r>
          </a:p>
        </p:txBody>
      </p:sp>
      <p:sp>
        <p:nvSpPr>
          <p:cNvPr id="201" name="Shape 201"/>
          <p:cNvSpPr/>
          <p:nvPr/>
        </p:nvSpPr>
        <p:spPr>
          <a:xfrm>
            <a:off x="4997450" y="7739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90</a:t>
            </a:r>
          </a:p>
        </p:txBody>
      </p:sp>
      <p:sp>
        <p:nvSpPr>
          <p:cNvPr id="202" name="Shape 202"/>
          <p:cNvSpPr/>
          <p:nvPr/>
        </p:nvSpPr>
        <p:spPr>
          <a:xfrm>
            <a:off x="7188200" y="773975"/>
            <a:ext cx="1270000" cy="12700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110</a:t>
            </a:r>
          </a:p>
        </p:txBody>
      </p:sp>
      <p:sp>
        <p:nvSpPr>
          <p:cNvPr id="203" name="Shape 203"/>
          <p:cNvSpPr/>
          <p:nvPr/>
        </p:nvSpPr>
        <p:spPr>
          <a:xfrm>
            <a:off x="1842938" y="3878212"/>
            <a:ext cx="5288422" cy="1657699"/>
          </a:xfrm>
          <a:prstGeom prst="rect">
            <a:avLst/>
          </a:prstGeom>
          <a:solidFill>
            <a:srgbClr val="004EBC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 dirty="0"/>
              <a:t>Fourth person (110) can see everyone because he is taller than </a:t>
            </a:r>
            <a:r>
              <a:rPr lang="en-US" sz="2400" dirty="0"/>
              <a:t>everyone</a:t>
            </a:r>
            <a:r>
              <a:rPr sz="2400" dirty="0"/>
              <a:t> before</a:t>
            </a:r>
            <a:r>
              <a:rPr lang="en-US" sz="2400" dirty="0"/>
              <a:t> him</a:t>
            </a:r>
            <a:r>
              <a:rPr sz="2400" dirty="0"/>
              <a:t>.</a:t>
            </a:r>
          </a:p>
        </p:txBody>
      </p:sp>
      <p:sp>
        <p:nvSpPr>
          <p:cNvPr id="204" name="Shape 204"/>
          <p:cNvSpPr/>
          <p:nvPr/>
        </p:nvSpPr>
        <p:spPr>
          <a:xfrm>
            <a:off x="1210813" y="2546214"/>
            <a:ext cx="29724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1</a:t>
            </a:r>
          </a:p>
        </p:txBody>
      </p:sp>
      <p:sp>
        <p:nvSpPr>
          <p:cNvPr id="205" name="Shape 205"/>
          <p:cNvSpPr/>
          <p:nvPr/>
        </p:nvSpPr>
        <p:spPr>
          <a:xfrm>
            <a:off x="7674577" y="2546214"/>
            <a:ext cx="2972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3C31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206" name="Shape 206"/>
          <p:cNvSpPr/>
          <p:nvPr/>
        </p:nvSpPr>
        <p:spPr>
          <a:xfrm>
            <a:off x="3293077" y="2546214"/>
            <a:ext cx="2972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1</a:t>
            </a:r>
          </a:p>
        </p:txBody>
      </p:sp>
      <p:sp>
        <p:nvSpPr>
          <p:cNvPr id="207" name="Shape 207"/>
          <p:cNvSpPr/>
          <p:nvPr/>
        </p:nvSpPr>
        <p:spPr>
          <a:xfrm>
            <a:off x="5483827" y="2546214"/>
            <a:ext cx="2972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2547083" y="6306568"/>
            <a:ext cx="3880134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Problem Illustration</a:t>
            </a:r>
          </a:p>
        </p:txBody>
      </p:sp>
      <p:sp>
        <p:nvSpPr>
          <p:cNvPr id="212" name="Shape 212"/>
          <p:cNvSpPr/>
          <p:nvPr/>
        </p:nvSpPr>
        <p:spPr>
          <a:xfrm>
            <a:off x="724435" y="773975"/>
            <a:ext cx="1270001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100</a:t>
            </a:r>
          </a:p>
        </p:txBody>
      </p:sp>
      <p:sp>
        <p:nvSpPr>
          <p:cNvPr id="213" name="Shape 213"/>
          <p:cNvSpPr/>
          <p:nvPr/>
        </p:nvSpPr>
        <p:spPr>
          <a:xfrm>
            <a:off x="2806700" y="7739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80</a:t>
            </a:r>
          </a:p>
        </p:txBody>
      </p:sp>
      <p:sp>
        <p:nvSpPr>
          <p:cNvPr id="214" name="Shape 214"/>
          <p:cNvSpPr/>
          <p:nvPr/>
        </p:nvSpPr>
        <p:spPr>
          <a:xfrm>
            <a:off x="4997450" y="7739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90</a:t>
            </a:r>
          </a:p>
        </p:txBody>
      </p:sp>
      <p:sp>
        <p:nvSpPr>
          <p:cNvPr id="215" name="Shape 215"/>
          <p:cNvSpPr/>
          <p:nvPr/>
        </p:nvSpPr>
        <p:spPr>
          <a:xfrm>
            <a:off x="7188200" y="773975"/>
            <a:ext cx="1270000" cy="1270001"/>
          </a:xfrm>
          <a:prstGeom prst="ellipse">
            <a:avLst/>
          </a:prstGeom>
          <a:gradFill>
            <a:gsLst>
              <a:gs pos="0">
                <a:schemeClr val="accent4">
                  <a:hueOff val="-201136"/>
                  <a:satOff val="-6589"/>
                  <a:lumOff val="21893"/>
                </a:schemeClr>
              </a:gs>
              <a:gs pos="45000">
                <a:srgbClr val="CCC0AF"/>
              </a:gs>
              <a:gs pos="100000">
                <a:schemeClr val="accent4">
                  <a:hueOff val="-221797"/>
                  <a:satOff val="-2922"/>
                  <a:lumOff val="29734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sz="2800" dirty="0"/>
              <a:t>110</a:t>
            </a:r>
          </a:p>
        </p:txBody>
      </p:sp>
      <p:sp>
        <p:nvSpPr>
          <p:cNvPr id="216" name="Shape 216"/>
          <p:cNvSpPr/>
          <p:nvPr/>
        </p:nvSpPr>
        <p:spPr>
          <a:xfrm>
            <a:off x="1842938" y="3878212"/>
            <a:ext cx="5288422" cy="1657699"/>
          </a:xfrm>
          <a:prstGeom prst="rect">
            <a:avLst/>
          </a:prstGeom>
          <a:solidFill>
            <a:srgbClr val="004EBC"/>
          </a:solidFill>
          <a:ln w="15875">
            <a:solidFill>
              <a:srgbClr val="8A4020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sz="3200" dirty="0"/>
              <a:t>D</a:t>
            </a:r>
            <a:r>
              <a:rPr sz="3200" dirty="0"/>
              <a:t>one!</a:t>
            </a:r>
          </a:p>
        </p:txBody>
      </p:sp>
      <p:sp>
        <p:nvSpPr>
          <p:cNvPr id="217" name="Shape 217"/>
          <p:cNvSpPr/>
          <p:nvPr/>
        </p:nvSpPr>
        <p:spPr>
          <a:xfrm>
            <a:off x="1210813" y="2546214"/>
            <a:ext cx="29724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1</a:t>
            </a:r>
          </a:p>
        </p:txBody>
      </p:sp>
      <p:sp>
        <p:nvSpPr>
          <p:cNvPr id="218" name="Shape 218"/>
          <p:cNvSpPr/>
          <p:nvPr/>
        </p:nvSpPr>
        <p:spPr>
          <a:xfrm>
            <a:off x="7674578" y="2546214"/>
            <a:ext cx="29724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4</a:t>
            </a:r>
          </a:p>
        </p:txBody>
      </p:sp>
      <p:sp>
        <p:nvSpPr>
          <p:cNvPr id="219" name="Shape 219"/>
          <p:cNvSpPr/>
          <p:nvPr/>
        </p:nvSpPr>
        <p:spPr>
          <a:xfrm>
            <a:off x="3293077" y="2546214"/>
            <a:ext cx="2972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1</a:t>
            </a:r>
          </a:p>
        </p:txBody>
      </p:sp>
      <p:sp>
        <p:nvSpPr>
          <p:cNvPr id="220" name="Shape 220"/>
          <p:cNvSpPr/>
          <p:nvPr/>
        </p:nvSpPr>
        <p:spPr>
          <a:xfrm>
            <a:off x="5483827" y="2546214"/>
            <a:ext cx="2972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457379" y="878317"/>
            <a:ext cx="8229242" cy="3507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74320" indent="-273959">
              <a:spcBef>
                <a:spcPts val="1200"/>
              </a:spcBef>
              <a:buClr>
                <a:srgbClr val="4F81BD"/>
              </a:buClr>
              <a:buSzPct val="76000"/>
              <a:buFont typeface="Wingdings 3"/>
              <a:buChar char=""/>
              <a:defRPr sz="2800" spc="-1">
                <a:uFill>
                  <a:solidFill>
                    <a:srgbClr val="FFFFFF"/>
                  </a:solidFill>
                </a:uFill>
              </a:defRPr>
            </a:pPr>
            <a:r>
              <a:rPr dirty="0"/>
              <a:t>Some tips for solving this question:</a:t>
            </a:r>
            <a:endParaRPr sz="2400" dirty="0"/>
          </a:p>
          <a:p>
            <a:pPr marL="731519" lvl="1" indent="-273960">
              <a:spcBef>
                <a:spcPts val="1200"/>
              </a:spcBef>
              <a:buClr>
                <a:srgbClr val="4F81BD"/>
              </a:buClr>
              <a:buSzPct val="76000"/>
              <a:buFont typeface="Wingdings 3"/>
              <a:buChar char=""/>
              <a:defRPr sz="2400" spc="-1">
                <a:uFill>
                  <a:solidFill>
                    <a:srgbClr val="FFFFFF"/>
                  </a:solidFill>
                </a:uFill>
              </a:defRPr>
            </a:pPr>
            <a:r>
              <a:rPr dirty="0"/>
              <a:t>Use only the data structures that you are told to use.</a:t>
            </a:r>
          </a:p>
          <a:p>
            <a:pPr marL="731519" lvl="1" indent="-273960">
              <a:spcBef>
                <a:spcPts val="1200"/>
              </a:spcBef>
              <a:buClr>
                <a:srgbClr val="4F81BD"/>
              </a:buClr>
              <a:buSzPct val="76000"/>
              <a:buFont typeface="Wingdings 3"/>
              <a:buChar char=""/>
              <a:defRPr sz="2400" spc="-1">
                <a:uFill>
                  <a:solidFill>
                    <a:srgbClr val="FFFFFF"/>
                  </a:solidFill>
                </a:uFill>
              </a:defRPr>
            </a:pPr>
            <a:r>
              <a:rPr dirty="0"/>
              <a:t>Since run time is limited, there is need to improve method:</a:t>
            </a:r>
          </a:p>
          <a:p>
            <a:pPr marL="1188719" lvl="2" indent="-273960">
              <a:spcBef>
                <a:spcPts val="1200"/>
              </a:spcBef>
              <a:buClr>
                <a:srgbClr val="4F81BD"/>
              </a:buClr>
              <a:buSzPct val="76000"/>
              <a:buFont typeface="Wingdings 3"/>
              <a:buChar char=""/>
              <a:defRPr sz="2400" spc="-1">
                <a:uFill>
                  <a:solidFill>
                    <a:srgbClr val="FFFFFF"/>
                  </a:solidFill>
                </a:uFill>
              </a:defRPr>
            </a:pPr>
            <a:r>
              <a:rPr dirty="0"/>
              <a:t>Can we not store inputs, but solve problem as input comes in.</a:t>
            </a:r>
          </a:p>
          <a:p>
            <a:pPr marL="1188719" lvl="2" indent="-273960">
              <a:spcBef>
                <a:spcPts val="1200"/>
              </a:spcBef>
              <a:buClr>
                <a:srgbClr val="4F81BD"/>
              </a:buClr>
              <a:buSzPct val="76000"/>
              <a:buFont typeface="Wingdings 3"/>
              <a:buChar char=""/>
              <a:defRPr sz="2400" spc="-1">
                <a:uFill>
                  <a:solidFill>
                    <a:srgbClr val="FFFFFF"/>
                  </a:solidFill>
                </a:uFill>
              </a:defRPr>
            </a:pPr>
            <a:r>
              <a:rPr dirty="0"/>
              <a:t>Is my implementation as efficient as it can be?</a:t>
            </a:r>
          </a:p>
          <a:p>
            <a:pPr marL="731519" lvl="1" indent="-273960">
              <a:spcBef>
                <a:spcPts val="1200"/>
              </a:spcBef>
              <a:buClr>
                <a:srgbClr val="4F81BD"/>
              </a:buClr>
              <a:buSzPct val="76000"/>
              <a:buFont typeface="Wingdings 3"/>
              <a:buChar char=""/>
              <a:defRPr sz="2400" spc="-1">
                <a:uFill>
                  <a:solidFill>
                    <a:srgbClr val="FFFFFF"/>
                  </a:solidFill>
                </a:uFill>
              </a:defRPr>
            </a:pPr>
            <a:r>
              <a:rPr dirty="0"/>
              <a:t>Use the valuable hint provided in the question</a:t>
            </a:r>
            <a:endParaRPr spc="-1" dirty="0"/>
          </a:p>
        </p:txBody>
      </p:sp>
      <p:sp>
        <p:nvSpPr>
          <p:cNvPr id="225" name="Shape 225"/>
          <p:cNvSpPr/>
          <p:nvPr/>
        </p:nvSpPr>
        <p:spPr>
          <a:xfrm>
            <a:off x="2547083" y="6306568"/>
            <a:ext cx="3880134" cy="5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defRPr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Useful Tips</a:t>
            </a:r>
          </a:p>
        </p:txBody>
      </p:sp>
      <p:pic>
        <p:nvPicPr>
          <p:cNvPr id="226" name="Screen Shot 2016-03-28 at 3.44.2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559570"/>
            <a:ext cx="9144000" cy="6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1009</Words>
  <Application>Microsoft Office PowerPoint</Application>
  <PresentationFormat>On-screen Show (4:3)</PresentationFormat>
  <Paragraphs>186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Georgia</vt:lpstr>
      <vt:lpstr>Gill Sans MT</vt:lpstr>
      <vt:lpstr>Wingdings 3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Tuck-Choy Aaron TAN</cp:lastModifiedBy>
  <cp:revision>17</cp:revision>
  <dcterms:modified xsi:type="dcterms:W3CDTF">2016-03-28T15:16:04Z</dcterms:modified>
</cp:coreProperties>
</file>