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3"/>
  </p:notesMasterIdLst>
  <p:sldIdLst>
    <p:sldId id="256" r:id="rId2"/>
    <p:sldId id="257" r:id="rId3"/>
    <p:sldId id="259" r:id="rId4"/>
    <p:sldId id="265" r:id="rId5"/>
    <p:sldId id="266" r:id="rId6"/>
    <p:sldId id="271" r:id="rId7"/>
    <p:sldId id="262" r:id="rId8"/>
    <p:sldId id="268" r:id="rId9"/>
    <p:sldId id="269" r:id="rId10"/>
    <p:sldId id="270" r:id="rId11"/>
    <p:sldId id="267" r:id="rId12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00"/>
    <a:srgbClr val="0000FF"/>
    <a:srgbClr val="FFFFCC"/>
    <a:srgbClr val="5A31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32"/>
  </p:normalViewPr>
  <p:slideViewPr>
    <p:cSldViewPr>
      <p:cViewPr varScale="1">
        <p:scale>
          <a:sx n="107" d="100"/>
          <a:sy n="107" d="100"/>
        </p:scale>
        <p:origin x="648" y="1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0424CC-671A-4713-AFF0-87F7C11C786A}" type="datetimeFigureOut">
              <a:rPr lang="en-US" smtClean="0"/>
              <a:pPr/>
              <a:t>1/24/16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C843F1-E18D-4975-9A02-E982AFDFE5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678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91B637D-1386-4D4D-9187-6DDA16A5FFED}" type="datetimeFigureOut">
              <a:rPr lang="en-SG" smtClean="0"/>
              <a:pPr/>
              <a:t>24/1/16</a:t>
            </a:fld>
            <a:endParaRPr lang="en-SG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SG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DBB461C-FD7B-446C-805D-44ACD61151AD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1B637D-1386-4D4D-9187-6DDA16A5FFED}" type="datetimeFigureOut">
              <a:rPr lang="en-SG" smtClean="0"/>
              <a:pPr/>
              <a:t>24/1/16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BB461C-FD7B-446C-805D-44ACD61151AD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1B637D-1386-4D4D-9187-6DDA16A5FFED}" type="datetimeFigureOut">
              <a:rPr lang="en-SG" smtClean="0"/>
              <a:pPr/>
              <a:t>24/1/16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BB461C-FD7B-446C-805D-44ACD61151AD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1B637D-1386-4D4D-9187-6DDA16A5FFED}" type="datetimeFigureOut">
              <a:rPr lang="en-SG" smtClean="0"/>
              <a:pPr/>
              <a:t>24/1/16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BB461C-FD7B-446C-805D-44ACD61151AD}" type="slidenum">
              <a:rPr lang="en-SG" smtClean="0"/>
              <a:pPr/>
              <a:t>‹#›</a:t>
            </a:fld>
            <a:endParaRPr lang="en-SG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1B637D-1386-4D4D-9187-6DDA16A5FFED}" type="datetimeFigureOut">
              <a:rPr lang="en-SG" smtClean="0"/>
              <a:pPr/>
              <a:t>24/1/16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BB461C-FD7B-446C-805D-44ACD61151AD}" type="slidenum">
              <a:rPr lang="en-SG" smtClean="0"/>
              <a:pPr/>
              <a:t>‹#›</a:t>
            </a:fld>
            <a:endParaRPr lang="en-SG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1B637D-1386-4D4D-9187-6DDA16A5FFED}" type="datetimeFigureOut">
              <a:rPr lang="en-SG" smtClean="0"/>
              <a:pPr/>
              <a:t>24/1/16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BB461C-FD7B-446C-805D-44ACD61151AD}" type="slidenum">
              <a:rPr lang="en-SG" smtClean="0"/>
              <a:pPr/>
              <a:t>‹#›</a:t>
            </a:fld>
            <a:endParaRPr lang="en-SG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1B637D-1386-4D4D-9187-6DDA16A5FFED}" type="datetimeFigureOut">
              <a:rPr lang="en-SG" smtClean="0"/>
              <a:pPr/>
              <a:t>24/1/16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BB461C-FD7B-446C-805D-44ACD61151AD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1B637D-1386-4D4D-9187-6DDA16A5FFED}" type="datetimeFigureOut">
              <a:rPr lang="en-SG" smtClean="0"/>
              <a:pPr/>
              <a:t>24/1/16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BB461C-FD7B-446C-805D-44ACD61151AD}" type="slidenum">
              <a:rPr lang="en-SG" smtClean="0"/>
              <a:pPr/>
              <a:t>‹#›</a:t>
            </a:fld>
            <a:endParaRPr lang="en-SG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1B637D-1386-4D4D-9187-6DDA16A5FFED}" type="datetimeFigureOut">
              <a:rPr lang="en-SG" smtClean="0"/>
              <a:pPr/>
              <a:t>24/1/16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BB461C-FD7B-446C-805D-44ACD61151AD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391B637D-1386-4D4D-9187-6DDA16A5FFED}" type="datetimeFigureOut">
              <a:rPr lang="en-SG" smtClean="0"/>
              <a:pPr/>
              <a:t>24/1/16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BB461C-FD7B-446C-805D-44ACD61151AD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91B637D-1386-4D4D-9187-6DDA16A5FFED}" type="datetimeFigureOut">
              <a:rPr lang="en-SG" smtClean="0"/>
              <a:pPr/>
              <a:t>24/1/16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DBB461C-FD7B-446C-805D-44ACD61151AD}" type="slidenum">
              <a:rPr lang="en-SG" smtClean="0"/>
              <a:pPr/>
              <a:t>‹#›</a:t>
            </a:fld>
            <a:endParaRPr lang="en-SG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91B637D-1386-4D4D-9187-6DDA16A5FFED}" type="datetimeFigureOut">
              <a:rPr lang="en-SG" smtClean="0"/>
              <a:pPr/>
              <a:t>24/1/16</a:t>
            </a:fld>
            <a:endParaRPr lang="en-SG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SG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DBB461C-FD7B-446C-805D-44ACD61151AD}" type="slidenum">
              <a:rPr lang="en-SG" smtClean="0"/>
              <a:pPr/>
              <a:t>‹#›</a:t>
            </a:fld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CS1020</a:t>
            </a:r>
            <a:b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en-US" dirty="0" smtClean="0"/>
              <a:t>Lab 0 Discussion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10698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Comparing Outputs (8 times)</a:t>
            </a:r>
            <a:br>
              <a:rPr lang="en-US" dirty="0" smtClean="0"/>
            </a:br>
            <a:r>
              <a:rPr lang="en-US" dirty="0" smtClean="0"/>
              <a:t>Faster </a:t>
            </a:r>
            <a:r>
              <a:rPr lang="en-US" dirty="0" smtClean="0"/>
              <a:t>way</a:t>
            </a:r>
            <a:r>
              <a:rPr lang="en-US" dirty="0"/>
              <a:t> </a:t>
            </a:r>
            <a:r>
              <a:rPr lang="en-US" dirty="0" smtClean="0"/>
              <a:t>using a loop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B461C-FD7B-446C-805D-44ACD61151AD}" type="slidenum">
              <a:rPr lang="en-SG" smtClean="0"/>
              <a:pPr/>
              <a:t>10</a:t>
            </a:fld>
            <a:endParaRPr lang="en-SG"/>
          </a:p>
        </p:txBody>
      </p:sp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18457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sz="2400" dirty="0" smtClean="0">
                <a:latin typeface="Courier"/>
                <a:ea typeface="Arial Unicode MS" pitchFamily="34" charset="-128"/>
                <a:cs typeface="Courier"/>
              </a:rPr>
              <a:t>for </a:t>
            </a:r>
            <a:r>
              <a:rPr lang="en-US" sz="2400" dirty="0" err="1" smtClean="0">
                <a:latin typeface="Courier"/>
                <a:ea typeface="Arial Unicode MS" pitchFamily="34" charset="-128"/>
                <a:cs typeface="Courier"/>
              </a:rPr>
              <a:t>i</a:t>
            </a:r>
            <a:r>
              <a:rPr lang="en-US" sz="2400" dirty="0" smtClean="0">
                <a:latin typeface="Courier"/>
                <a:ea typeface="Arial Unicode MS" pitchFamily="34" charset="-128"/>
                <a:cs typeface="Courier"/>
              </a:rPr>
              <a:t> in {1 .. 8}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sz="2400" dirty="0" smtClean="0">
                <a:latin typeface="Courier"/>
                <a:ea typeface="Arial Unicode MS" pitchFamily="34" charset="-128"/>
                <a:cs typeface="Courier"/>
              </a:rPr>
              <a:t>do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sz="2400" dirty="0" smtClean="0">
                <a:latin typeface="Courier"/>
                <a:ea typeface="Arial Unicode MS" pitchFamily="34" charset="-128"/>
                <a:cs typeface="Courier"/>
              </a:rPr>
              <a:t>  java Test &lt; </a:t>
            </a:r>
            <a:r>
              <a:rPr lang="en-US" sz="2400" dirty="0" err="1" smtClean="0">
                <a:latin typeface="Courier"/>
                <a:ea typeface="Arial Unicode MS" pitchFamily="34" charset="-128"/>
                <a:cs typeface="Courier"/>
              </a:rPr>
              <a:t>test$i.in</a:t>
            </a:r>
            <a:r>
              <a:rPr lang="en-US" sz="2400" dirty="0" smtClean="0">
                <a:latin typeface="Courier"/>
                <a:ea typeface="Arial Unicode MS" pitchFamily="34" charset="-128"/>
                <a:cs typeface="Courier"/>
              </a:rPr>
              <a:t> &gt; </a:t>
            </a:r>
            <a:r>
              <a:rPr lang="en-US" sz="2400" dirty="0" err="1" smtClean="0">
                <a:latin typeface="Courier"/>
                <a:ea typeface="Arial Unicode MS" pitchFamily="34" charset="-128"/>
                <a:cs typeface="Courier"/>
              </a:rPr>
              <a:t>test$i.tmp</a:t>
            </a:r>
            <a:endParaRPr lang="en-US" sz="2400" dirty="0" smtClean="0">
              <a:latin typeface="Courier"/>
              <a:ea typeface="Arial Unicode MS" pitchFamily="34" charset="-128"/>
              <a:cs typeface="Courier"/>
            </a:endParaRP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sz="2400" dirty="0">
                <a:latin typeface="Courier"/>
                <a:ea typeface="Arial Unicode MS" pitchFamily="34" charset="-128"/>
                <a:cs typeface="Courier"/>
              </a:rPr>
              <a:t> </a:t>
            </a:r>
            <a:r>
              <a:rPr lang="en-US" sz="2400" dirty="0" smtClean="0">
                <a:latin typeface="Courier"/>
                <a:ea typeface="Arial Unicode MS" pitchFamily="34" charset="-128"/>
                <a:cs typeface="Courier"/>
              </a:rPr>
              <a:t> diff </a:t>
            </a:r>
            <a:r>
              <a:rPr lang="en-US" sz="2400" dirty="0" err="1" smtClean="0">
                <a:latin typeface="Courier"/>
                <a:ea typeface="Arial Unicode MS" pitchFamily="34" charset="-128"/>
                <a:cs typeface="Courier"/>
              </a:rPr>
              <a:t>test$i.tmp</a:t>
            </a:r>
            <a:r>
              <a:rPr lang="en-US" sz="2400" dirty="0" smtClean="0">
                <a:latin typeface="Courier"/>
                <a:ea typeface="Arial Unicode MS" pitchFamily="34" charset="-128"/>
                <a:cs typeface="Courier"/>
              </a:rPr>
              <a:t> </a:t>
            </a:r>
            <a:r>
              <a:rPr lang="en-US" sz="2400" dirty="0" err="1" smtClean="0">
                <a:latin typeface="Courier"/>
                <a:ea typeface="Arial Unicode MS" pitchFamily="34" charset="-128"/>
                <a:cs typeface="Courier"/>
              </a:rPr>
              <a:t>test$i.out</a:t>
            </a:r>
            <a:endParaRPr lang="en-US" sz="2400" dirty="0">
              <a:latin typeface="Courier"/>
              <a:ea typeface="Arial Unicode MS" pitchFamily="34" charset="-128"/>
              <a:cs typeface="Courier"/>
            </a:endParaRP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sz="2400" dirty="0" smtClean="0">
                <a:latin typeface="Courier"/>
                <a:ea typeface="Arial Unicode MS" pitchFamily="34" charset="-128"/>
                <a:cs typeface="Courier"/>
              </a:rPr>
              <a:t>done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endParaRPr lang="en-US" sz="2400" dirty="0" smtClean="0">
              <a:latin typeface="Courier"/>
              <a:ea typeface="Arial Unicode MS" pitchFamily="34" charset="-128"/>
              <a:cs typeface="Courier"/>
            </a:endParaRPr>
          </a:p>
          <a:p>
            <a:pPr>
              <a:lnSpc>
                <a:spcPct val="110000"/>
              </a:lnSpc>
              <a:spcBef>
                <a:spcPts val="1200"/>
              </a:spcBef>
            </a:pPr>
            <a:endParaRPr lang="en-US" sz="2400" dirty="0">
              <a:latin typeface="Courier"/>
              <a:ea typeface="Arial Unicode MS" pitchFamily="34" charset="-128"/>
              <a:cs typeface="Courier"/>
            </a:endParaRP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sz="2400" dirty="0" smtClean="0">
                <a:latin typeface="Courier"/>
                <a:ea typeface="Arial Unicode MS" pitchFamily="34" charset="-128"/>
                <a:cs typeface="Courier"/>
              </a:rPr>
              <a:t>//YEAY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endParaRPr lang="en-US" sz="2400" dirty="0">
              <a:latin typeface="Courier"/>
              <a:ea typeface="Arial Unicode MS" pitchFamily="34" charset="-128"/>
              <a:cs typeface="Courier"/>
            </a:endParaRPr>
          </a:p>
          <a:p>
            <a:pPr>
              <a:lnSpc>
                <a:spcPct val="110000"/>
              </a:lnSpc>
              <a:spcBef>
                <a:spcPts val="1200"/>
              </a:spcBef>
            </a:pPr>
            <a:endParaRPr lang="en-US" dirty="0" smtClean="0">
              <a:latin typeface="Courier"/>
              <a:ea typeface="Arial Unicode MS" pitchFamily="34" charset="-128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266247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39752" y="2708920"/>
            <a:ext cx="45365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END OF FILE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44130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40769"/>
            <a:ext cx="8229600" cy="180020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2400" dirty="0" smtClean="0">
                <a:latin typeface="Calibri" pitchFamily="34" charset="0"/>
              </a:rPr>
              <a:t>Given 2 bits, determine the result of the given binary operation (AND or OR).</a:t>
            </a:r>
          </a:p>
          <a:p>
            <a:pPr>
              <a:spcBef>
                <a:spcPts val="600"/>
              </a:spcBef>
            </a:pPr>
            <a:r>
              <a:rPr lang="en-US" sz="2400" dirty="0" smtClean="0">
                <a:latin typeface="Calibri" pitchFamily="34" charset="0"/>
              </a:rPr>
              <a:t>Reading inputs:</a:t>
            </a:r>
          </a:p>
          <a:p>
            <a:pPr>
              <a:spcBef>
                <a:spcPts val="600"/>
              </a:spcBef>
            </a:pPr>
            <a:r>
              <a:rPr lang="en-US" sz="2400" dirty="0" smtClean="0">
                <a:latin typeface="Calibri" pitchFamily="34" charset="0"/>
              </a:rPr>
              <a:t>Reading from standard input: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Probrem</a:t>
            </a:r>
            <a:r>
              <a:rPr lang="en-US" dirty="0" smtClean="0"/>
              <a:t> 1: </a:t>
            </a:r>
            <a:r>
              <a:rPr lang="en-US" dirty="0" err="1" smtClean="0"/>
              <a:t>HelloWorld</a:t>
            </a:r>
            <a:endParaRPr lang="en-SG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3068960"/>
            <a:ext cx="5976664" cy="400110"/>
          </a:xfrm>
          <a:prstGeom prst="rect">
            <a:avLst/>
          </a:prstGeom>
          <a:solidFill>
            <a:srgbClr val="FFFFCC"/>
          </a:solidFill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marL="109728" indent="0">
              <a:buNone/>
            </a:pPr>
            <a:r>
              <a:rPr lang="en-US" sz="2000" dirty="0" smtClean="0">
                <a:solidFill>
                  <a:srgbClr val="5A31CD"/>
                </a:solidFill>
              </a:rPr>
              <a:t>Scanner sc = new Scanner(</a:t>
            </a:r>
            <a:r>
              <a:rPr lang="en-US" sz="2000" dirty="0" err="1" smtClean="0">
                <a:solidFill>
                  <a:srgbClr val="5A31CD"/>
                </a:solidFill>
              </a:rPr>
              <a:t>System.in</a:t>
            </a:r>
            <a:r>
              <a:rPr lang="en-US" sz="2000" dirty="0" smtClean="0">
                <a:solidFill>
                  <a:srgbClr val="5A31CD"/>
                </a:solidFill>
              </a:rPr>
              <a:t>);</a:t>
            </a:r>
            <a:endParaRPr lang="en-US" sz="2000" dirty="0" smtClean="0"/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457200" y="3645024"/>
            <a:ext cx="8229600" cy="504055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Type 1: read N operations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59632" y="4149080"/>
            <a:ext cx="5976664" cy="2246769"/>
          </a:xfrm>
          <a:prstGeom prst="rect">
            <a:avLst/>
          </a:prstGeom>
          <a:solidFill>
            <a:srgbClr val="FFFFCC"/>
          </a:solidFill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marL="109728" lvl="0">
              <a:buClr>
                <a:schemeClr val="accent1"/>
              </a:buClr>
              <a:buSzPct val="68000"/>
              <a:tabLst>
                <a:tab pos="684213" algn="l"/>
              </a:tabLst>
              <a:defRPr/>
            </a:pPr>
            <a:r>
              <a:rPr lang="en-US" sz="2000" dirty="0" smtClean="0">
                <a:solidFill>
                  <a:srgbClr val="5A31CD"/>
                </a:solidFill>
              </a:rPr>
              <a:t>N = </a:t>
            </a:r>
            <a:r>
              <a:rPr lang="en-US" sz="2000" dirty="0" err="1" smtClean="0">
                <a:solidFill>
                  <a:srgbClr val="5A31CD"/>
                </a:solidFill>
              </a:rPr>
              <a:t>sc.nextInt</a:t>
            </a:r>
            <a:r>
              <a:rPr lang="en-US" sz="2000" dirty="0" smtClean="0">
                <a:solidFill>
                  <a:srgbClr val="5A31CD"/>
                </a:solidFill>
              </a:rPr>
              <a:t>();</a:t>
            </a:r>
          </a:p>
          <a:p>
            <a:pPr marL="109728" lvl="0">
              <a:buClr>
                <a:schemeClr val="accent1"/>
              </a:buClr>
              <a:buSzPct val="68000"/>
              <a:tabLst>
                <a:tab pos="684213" algn="l"/>
              </a:tabLst>
              <a:defRPr/>
            </a:pPr>
            <a:r>
              <a:rPr lang="en-US" sz="2000" dirty="0" smtClean="0">
                <a:solidFill>
                  <a:srgbClr val="5A31CD"/>
                </a:solidFill>
              </a:rPr>
              <a:t>for  (</a:t>
            </a:r>
            <a:r>
              <a:rPr lang="en-US" sz="2000" dirty="0" err="1" smtClean="0">
                <a:solidFill>
                  <a:srgbClr val="5A31CD"/>
                </a:solidFill>
              </a:rPr>
              <a:t>int</a:t>
            </a:r>
            <a:r>
              <a:rPr lang="en-US" sz="2000" dirty="0" smtClean="0">
                <a:solidFill>
                  <a:srgbClr val="5A31CD"/>
                </a:solidFill>
              </a:rPr>
              <a:t> </a:t>
            </a:r>
            <a:r>
              <a:rPr lang="en-US" sz="2000" dirty="0" err="1" smtClean="0">
                <a:solidFill>
                  <a:srgbClr val="5A31CD"/>
                </a:solidFill>
              </a:rPr>
              <a:t>i</a:t>
            </a:r>
            <a:r>
              <a:rPr lang="en-US" sz="2000" dirty="0" smtClean="0">
                <a:solidFill>
                  <a:srgbClr val="5A31CD"/>
                </a:solidFill>
              </a:rPr>
              <a:t> = 0; </a:t>
            </a:r>
            <a:r>
              <a:rPr lang="en-US" sz="2000" dirty="0" err="1" smtClean="0">
                <a:solidFill>
                  <a:srgbClr val="5A31CD"/>
                </a:solidFill>
              </a:rPr>
              <a:t>i</a:t>
            </a:r>
            <a:r>
              <a:rPr lang="en-US" sz="2000" dirty="0" smtClean="0">
                <a:solidFill>
                  <a:srgbClr val="5A31CD"/>
                </a:solidFill>
              </a:rPr>
              <a:t> &lt; N; </a:t>
            </a:r>
            <a:r>
              <a:rPr lang="en-US" sz="2000" dirty="0" err="1" smtClean="0">
                <a:solidFill>
                  <a:srgbClr val="5A31CD"/>
                </a:solidFill>
              </a:rPr>
              <a:t>i</a:t>
            </a:r>
            <a:r>
              <a:rPr lang="en-US" sz="2000" dirty="0" smtClean="0">
                <a:solidFill>
                  <a:srgbClr val="5A31CD"/>
                </a:solidFill>
              </a:rPr>
              <a:t>++)  {</a:t>
            </a:r>
          </a:p>
          <a:p>
            <a:pPr marL="109728" lvl="0">
              <a:buClr>
                <a:schemeClr val="accent1"/>
              </a:buClr>
              <a:buSzPct val="68000"/>
              <a:tabLst>
                <a:tab pos="684213" algn="l"/>
              </a:tabLst>
              <a:defRPr/>
            </a:pPr>
            <a:r>
              <a:rPr lang="en-US" sz="2000" dirty="0" smtClean="0">
                <a:solidFill>
                  <a:srgbClr val="5A31CD"/>
                </a:solidFill>
              </a:rPr>
              <a:t>	operator = </a:t>
            </a:r>
            <a:r>
              <a:rPr lang="en-US" sz="2000" dirty="0" err="1" smtClean="0">
                <a:solidFill>
                  <a:srgbClr val="5A31CD"/>
                </a:solidFill>
              </a:rPr>
              <a:t>sc.next</a:t>
            </a:r>
            <a:r>
              <a:rPr lang="en-US" sz="2000" dirty="0" smtClean="0">
                <a:solidFill>
                  <a:srgbClr val="5A31CD"/>
                </a:solidFill>
              </a:rPr>
              <a:t>();</a:t>
            </a:r>
          </a:p>
          <a:p>
            <a:pPr marL="109728" lvl="0">
              <a:buClr>
                <a:schemeClr val="accent1"/>
              </a:buClr>
              <a:buSzPct val="68000"/>
              <a:tabLst>
                <a:tab pos="684213" algn="l"/>
              </a:tabLst>
              <a:defRPr/>
            </a:pPr>
            <a:r>
              <a:rPr lang="en-US" sz="2000" dirty="0" smtClean="0">
                <a:solidFill>
                  <a:srgbClr val="5A31CD"/>
                </a:solidFill>
              </a:rPr>
              <a:t>	</a:t>
            </a:r>
            <a:r>
              <a:rPr lang="en-US" sz="2000" dirty="0" err="1" smtClean="0">
                <a:solidFill>
                  <a:srgbClr val="5A31CD"/>
                </a:solidFill>
              </a:rPr>
              <a:t>firstBit</a:t>
            </a:r>
            <a:r>
              <a:rPr lang="en-US" sz="2000" dirty="0" smtClean="0">
                <a:solidFill>
                  <a:srgbClr val="5A31CD"/>
                </a:solidFill>
              </a:rPr>
              <a:t> = </a:t>
            </a:r>
            <a:r>
              <a:rPr lang="en-US" sz="2000" dirty="0" err="1" smtClean="0">
                <a:solidFill>
                  <a:srgbClr val="5A31CD"/>
                </a:solidFill>
              </a:rPr>
              <a:t>sc.nextInt</a:t>
            </a:r>
            <a:r>
              <a:rPr lang="en-US" sz="2000" dirty="0" smtClean="0">
                <a:solidFill>
                  <a:srgbClr val="5A31CD"/>
                </a:solidFill>
              </a:rPr>
              <a:t>();</a:t>
            </a:r>
          </a:p>
          <a:p>
            <a:pPr marL="109728" lvl="0">
              <a:buClr>
                <a:schemeClr val="accent1"/>
              </a:buClr>
              <a:buSzPct val="68000"/>
              <a:tabLst>
                <a:tab pos="684213" algn="l"/>
              </a:tabLst>
              <a:defRPr/>
            </a:pPr>
            <a:r>
              <a:rPr lang="en-US" sz="2000" dirty="0" smtClean="0">
                <a:solidFill>
                  <a:srgbClr val="5A31CD"/>
                </a:solidFill>
              </a:rPr>
              <a:t>	</a:t>
            </a:r>
            <a:r>
              <a:rPr lang="en-US" sz="2000" dirty="0" err="1" smtClean="0">
                <a:solidFill>
                  <a:srgbClr val="5A31CD"/>
                </a:solidFill>
              </a:rPr>
              <a:t>secondBit</a:t>
            </a:r>
            <a:r>
              <a:rPr lang="en-US" sz="2000" dirty="0" smtClean="0">
                <a:solidFill>
                  <a:srgbClr val="5A31CD"/>
                </a:solidFill>
              </a:rPr>
              <a:t> = </a:t>
            </a:r>
            <a:r>
              <a:rPr lang="en-US" sz="2000" dirty="0" err="1" smtClean="0">
                <a:solidFill>
                  <a:srgbClr val="5A31CD"/>
                </a:solidFill>
              </a:rPr>
              <a:t>sc.nextInt</a:t>
            </a:r>
            <a:r>
              <a:rPr lang="en-US" sz="2000" dirty="0" smtClean="0">
                <a:solidFill>
                  <a:srgbClr val="5A31CD"/>
                </a:solidFill>
              </a:rPr>
              <a:t>();</a:t>
            </a:r>
          </a:p>
          <a:p>
            <a:pPr marL="109728" lvl="0">
              <a:buClr>
                <a:schemeClr val="accent1"/>
              </a:buClr>
              <a:buSzPct val="68000"/>
              <a:tabLst>
                <a:tab pos="684213" algn="l"/>
              </a:tabLst>
              <a:defRPr/>
            </a:pPr>
            <a:r>
              <a:rPr lang="en-US" sz="2000" dirty="0" smtClean="0">
                <a:solidFill>
                  <a:srgbClr val="5A31CD"/>
                </a:solidFill>
              </a:rPr>
              <a:t>	</a:t>
            </a:r>
            <a:r>
              <a:rPr lang="en-US" sz="2000" dirty="0" smtClean="0">
                <a:solidFill>
                  <a:srgbClr val="336600"/>
                </a:solidFill>
              </a:rPr>
              <a:t>// process the result accordingly</a:t>
            </a:r>
          </a:p>
          <a:p>
            <a:pPr marL="109728" lvl="0">
              <a:buClr>
                <a:schemeClr val="accent1"/>
              </a:buClr>
              <a:buSzPct val="68000"/>
              <a:tabLst>
                <a:tab pos="684213" algn="l"/>
              </a:tabLst>
              <a:defRPr/>
            </a:pPr>
            <a:r>
              <a:rPr lang="en-US" sz="2000" dirty="0" smtClean="0">
                <a:solidFill>
                  <a:srgbClr val="5A31CD"/>
                </a:solidFill>
              </a:rPr>
              <a:t>}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B461C-FD7B-446C-805D-44ACD61151AD}" type="slidenum">
              <a:rPr lang="en-SG" smtClean="0"/>
              <a:pPr/>
              <a:t>2</a:t>
            </a:fld>
            <a:endParaRPr lang="en-SG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dirty="0" smtClean="0"/>
              <a:t>Problem 1: </a:t>
            </a:r>
            <a:r>
              <a:rPr lang="en-SG" dirty="0" err="1" smtClean="0"/>
              <a:t>HelloWorld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73102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/>
          <p:cNvSpPr txBox="1">
            <a:spLocks/>
          </p:cNvSpPr>
          <p:nvPr/>
        </p:nvSpPr>
        <p:spPr>
          <a:xfrm>
            <a:off x="457200" y="476672"/>
            <a:ext cx="8229600" cy="504055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Type 2: read until special character ‘0’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31640" y="1052736"/>
            <a:ext cx="6912768" cy="2554545"/>
          </a:xfrm>
          <a:prstGeom prst="rect">
            <a:avLst/>
          </a:prstGeom>
          <a:solidFill>
            <a:srgbClr val="FFFFCC"/>
          </a:solidFill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marL="109728" indent="0">
              <a:buNone/>
              <a:tabLst>
                <a:tab pos="684213" algn="l"/>
                <a:tab pos="1255713" algn="l"/>
              </a:tabLst>
            </a:pPr>
            <a:r>
              <a:rPr lang="en-US" sz="2000" dirty="0" smtClean="0">
                <a:solidFill>
                  <a:srgbClr val="5A31CD"/>
                </a:solidFill>
              </a:rPr>
              <a:t>while (true)  {</a:t>
            </a:r>
          </a:p>
          <a:p>
            <a:pPr marL="109728" indent="0">
              <a:buNone/>
              <a:tabLst>
                <a:tab pos="684213" algn="l"/>
                <a:tab pos="1255713" algn="l"/>
              </a:tabLst>
            </a:pPr>
            <a:r>
              <a:rPr lang="en-US" sz="2000" dirty="0" smtClean="0">
                <a:solidFill>
                  <a:srgbClr val="5A31CD"/>
                </a:solidFill>
              </a:rPr>
              <a:t>	operator = </a:t>
            </a:r>
            <a:r>
              <a:rPr lang="en-US" sz="2000" dirty="0" err="1" smtClean="0">
                <a:solidFill>
                  <a:srgbClr val="5A31CD"/>
                </a:solidFill>
              </a:rPr>
              <a:t>sc.next</a:t>
            </a:r>
            <a:r>
              <a:rPr lang="en-US" sz="2000" dirty="0" smtClean="0">
                <a:solidFill>
                  <a:srgbClr val="5A31CD"/>
                </a:solidFill>
              </a:rPr>
              <a:t>();</a:t>
            </a:r>
          </a:p>
          <a:p>
            <a:pPr marL="109728" indent="0">
              <a:buNone/>
              <a:tabLst>
                <a:tab pos="684213" algn="l"/>
                <a:tab pos="1255713" algn="l"/>
              </a:tabLst>
            </a:pPr>
            <a:r>
              <a:rPr lang="en-US" sz="2000" dirty="0" smtClean="0">
                <a:solidFill>
                  <a:srgbClr val="5A31CD"/>
                </a:solidFill>
              </a:rPr>
              <a:t>	if  (</a:t>
            </a:r>
            <a:r>
              <a:rPr lang="en-US" sz="2000" dirty="0" err="1" smtClean="0">
                <a:solidFill>
                  <a:srgbClr val="5A31CD"/>
                </a:solidFill>
              </a:rPr>
              <a:t>operator.equals</a:t>
            </a:r>
            <a:r>
              <a:rPr lang="en-US" sz="2000" dirty="0" smtClean="0">
                <a:solidFill>
                  <a:srgbClr val="5A31CD"/>
                </a:solidFill>
              </a:rPr>
              <a:t>(</a:t>
            </a:r>
            <a:r>
              <a:rPr lang="en-US" sz="2000" dirty="0" err="1" smtClean="0">
                <a:solidFill>
                  <a:srgbClr val="5A31CD"/>
                </a:solidFill>
              </a:rPr>
              <a:t>specialCharacter</a:t>
            </a:r>
            <a:r>
              <a:rPr lang="en-US" sz="2000" dirty="0" smtClean="0">
                <a:solidFill>
                  <a:srgbClr val="5A31CD"/>
                </a:solidFill>
              </a:rPr>
              <a:t>)) </a:t>
            </a:r>
          </a:p>
          <a:p>
            <a:pPr marL="109728" indent="0">
              <a:buNone/>
              <a:tabLst>
                <a:tab pos="684213" algn="l"/>
                <a:tab pos="1255713" algn="l"/>
              </a:tabLst>
            </a:pPr>
            <a:r>
              <a:rPr lang="en-US" sz="2000" dirty="0" smtClean="0">
                <a:solidFill>
                  <a:srgbClr val="5A31CD"/>
                </a:solidFill>
              </a:rPr>
              <a:t>	  	break;</a:t>
            </a:r>
          </a:p>
          <a:p>
            <a:pPr marL="109728" indent="0">
              <a:buNone/>
              <a:tabLst>
                <a:tab pos="684213" algn="l"/>
                <a:tab pos="1255713" algn="l"/>
              </a:tabLst>
            </a:pPr>
            <a:r>
              <a:rPr lang="en-US" sz="2000" dirty="0" smtClean="0">
                <a:solidFill>
                  <a:srgbClr val="5A31CD"/>
                </a:solidFill>
              </a:rPr>
              <a:t>	bit1 = </a:t>
            </a:r>
            <a:r>
              <a:rPr lang="en-US" sz="2000" dirty="0" err="1" smtClean="0">
                <a:solidFill>
                  <a:srgbClr val="5A31CD"/>
                </a:solidFill>
              </a:rPr>
              <a:t>sc.nextInt</a:t>
            </a:r>
            <a:r>
              <a:rPr lang="en-US" sz="2000" dirty="0" smtClean="0">
                <a:solidFill>
                  <a:srgbClr val="5A31CD"/>
                </a:solidFill>
              </a:rPr>
              <a:t>();</a:t>
            </a:r>
          </a:p>
          <a:p>
            <a:pPr marL="109728" indent="0">
              <a:buNone/>
              <a:tabLst>
                <a:tab pos="684213" algn="l"/>
                <a:tab pos="1255713" algn="l"/>
              </a:tabLst>
            </a:pPr>
            <a:r>
              <a:rPr lang="en-US" sz="2000" dirty="0" smtClean="0">
                <a:solidFill>
                  <a:srgbClr val="5A31CD"/>
                </a:solidFill>
              </a:rPr>
              <a:t>	bit2 = </a:t>
            </a:r>
            <a:r>
              <a:rPr lang="en-US" sz="2000" dirty="0" err="1" smtClean="0">
                <a:solidFill>
                  <a:srgbClr val="5A31CD"/>
                </a:solidFill>
              </a:rPr>
              <a:t>sc.nextInt</a:t>
            </a:r>
            <a:r>
              <a:rPr lang="en-US" sz="2000" dirty="0" smtClean="0">
                <a:solidFill>
                  <a:srgbClr val="5A31CD"/>
                </a:solidFill>
              </a:rPr>
              <a:t>();</a:t>
            </a:r>
          </a:p>
          <a:p>
            <a:pPr marL="109728" indent="0">
              <a:buNone/>
              <a:tabLst>
                <a:tab pos="684213" algn="l"/>
                <a:tab pos="1255713" algn="l"/>
              </a:tabLst>
            </a:pPr>
            <a:r>
              <a:rPr lang="en-US" sz="2000" dirty="0" smtClean="0">
                <a:solidFill>
                  <a:srgbClr val="5A31CD"/>
                </a:solidFill>
              </a:rPr>
              <a:t>	</a:t>
            </a:r>
            <a:r>
              <a:rPr lang="en-US" sz="2000" dirty="0" smtClean="0">
                <a:solidFill>
                  <a:srgbClr val="336600"/>
                </a:solidFill>
              </a:rPr>
              <a:t>// process the result accordingly</a:t>
            </a:r>
            <a:r>
              <a:rPr lang="en-US" sz="2000" dirty="0" smtClean="0">
                <a:solidFill>
                  <a:srgbClr val="5A31CD"/>
                </a:solidFill>
              </a:rPr>
              <a:t/>
            </a:r>
            <a:br>
              <a:rPr lang="en-US" sz="2000" dirty="0" smtClean="0">
                <a:solidFill>
                  <a:srgbClr val="5A31CD"/>
                </a:solidFill>
              </a:rPr>
            </a:br>
            <a:r>
              <a:rPr lang="en-US" sz="2000" dirty="0" smtClean="0">
                <a:solidFill>
                  <a:srgbClr val="5A31CD"/>
                </a:solidFill>
              </a:rPr>
              <a:t>}</a:t>
            </a:r>
            <a:endParaRPr lang="en-US" sz="2000" dirty="0" smtClean="0"/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539552" y="3717032"/>
            <a:ext cx="8229600" cy="504055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Type 3: read until end of file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31640" y="4221088"/>
            <a:ext cx="6912768" cy="1938992"/>
          </a:xfrm>
          <a:prstGeom prst="rect">
            <a:avLst/>
          </a:prstGeom>
          <a:solidFill>
            <a:srgbClr val="FFFFCC"/>
          </a:solidFill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marL="109728" indent="0">
              <a:buNone/>
              <a:tabLst>
                <a:tab pos="684213" algn="l"/>
              </a:tabLst>
            </a:pPr>
            <a:r>
              <a:rPr lang="en-US" sz="2000" dirty="0" smtClean="0">
                <a:solidFill>
                  <a:srgbClr val="5A31CD"/>
                </a:solidFill>
              </a:rPr>
              <a:t>while  (</a:t>
            </a:r>
            <a:r>
              <a:rPr lang="en-US" sz="2000" dirty="0" err="1" smtClean="0">
                <a:solidFill>
                  <a:srgbClr val="5A31CD"/>
                </a:solidFill>
              </a:rPr>
              <a:t>sc.hasNext</a:t>
            </a:r>
            <a:r>
              <a:rPr lang="en-US" sz="2000" dirty="0" smtClean="0">
                <a:solidFill>
                  <a:srgbClr val="5A31CD"/>
                </a:solidFill>
              </a:rPr>
              <a:t>())  {</a:t>
            </a:r>
          </a:p>
          <a:p>
            <a:pPr marL="109728" indent="0">
              <a:buNone/>
              <a:tabLst>
                <a:tab pos="684213" algn="l"/>
              </a:tabLst>
            </a:pPr>
            <a:r>
              <a:rPr lang="en-US" sz="2000" dirty="0" smtClean="0">
                <a:solidFill>
                  <a:srgbClr val="5A31CD"/>
                </a:solidFill>
              </a:rPr>
              <a:t>	operator = </a:t>
            </a:r>
            <a:r>
              <a:rPr lang="en-US" sz="2000" dirty="0" err="1" smtClean="0">
                <a:solidFill>
                  <a:srgbClr val="5A31CD"/>
                </a:solidFill>
              </a:rPr>
              <a:t>sc.next</a:t>
            </a:r>
            <a:r>
              <a:rPr lang="en-US" sz="2000" dirty="0" smtClean="0">
                <a:solidFill>
                  <a:srgbClr val="5A31CD"/>
                </a:solidFill>
              </a:rPr>
              <a:t>();</a:t>
            </a:r>
          </a:p>
          <a:p>
            <a:pPr marL="109728" indent="0">
              <a:buNone/>
              <a:tabLst>
                <a:tab pos="684213" algn="l"/>
              </a:tabLst>
            </a:pPr>
            <a:r>
              <a:rPr lang="en-US" sz="2000" dirty="0" smtClean="0">
                <a:solidFill>
                  <a:srgbClr val="5A31CD"/>
                </a:solidFill>
              </a:rPr>
              <a:t>	bit1 = </a:t>
            </a:r>
            <a:r>
              <a:rPr lang="en-US" sz="2000" dirty="0" err="1" smtClean="0">
                <a:solidFill>
                  <a:srgbClr val="5A31CD"/>
                </a:solidFill>
              </a:rPr>
              <a:t>sc.nextInt</a:t>
            </a:r>
            <a:r>
              <a:rPr lang="en-US" sz="2000" dirty="0" smtClean="0">
                <a:solidFill>
                  <a:srgbClr val="5A31CD"/>
                </a:solidFill>
              </a:rPr>
              <a:t>();</a:t>
            </a:r>
          </a:p>
          <a:p>
            <a:pPr marL="109728" indent="0">
              <a:buNone/>
              <a:tabLst>
                <a:tab pos="684213" algn="l"/>
              </a:tabLst>
            </a:pPr>
            <a:r>
              <a:rPr lang="en-US" sz="2000" dirty="0" smtClean="0">
                <a:solidFill>
                  <a:srgbClr val="5A31CD"/>
                </a:solidFill>
              </a:rPr>
              <a:t>	bit2 = </a:t>
            </a:r>
            <a:r>
              <a:rPr lang="en-US" sz="2000" dirty="0" err="1" smtClean="0">
                <a:solidFill>
                  <a:srgbClr val="5A31CD"/>
                </a:solidFill>
              </a:rPr>
              <a:t>sc.nextInt</a:t>
            </a:r>
            <a:r>
              <a:rPr lang="en-US" sz="2000" dirty="0" smtClean="0">
                <a:solidFill>
                  <a:srgbClr val="5A31CD"/>
                </a:solidFill>
              </a:rPr>
              <a:t>();</a:t>
            </a:r>
          </a:p>
          <a:p>
            <a:pPr marL="109728" indent="0">
              <a:buNone/>
              <a:tabLst>
                <a:tab pos="684213" algn="l"/>
              </a:tabLst>
            </a:pPr>
            <a:r>
              <a:rPr lang="en-US" sz="2000" dirty="0" smtClean="0">
                <a:solidFill>
                  <a:srgbClr val="5A31CD"/>
                </a:solidFill>
              </a:rPr>
              <a:t>	</a:t>
            </a:r>
            <a:r>
              <a:rPr lang="en-US" sz="2000" dirty="0" smtClean="0">
                <a:solidFill>
                  <a:srgbClr val="336600"/>
                </a:solidFill>
              </a:rPr>
              <a:t>// process the result accordingly</a:t>
            </a:r>
          </a:p>
          <a:p>
            <a:pPr marL="109728" indent="0">
              <a:buNone/>
              <a:tabLst>
                <a:tab pos="684213" algn="l"/>
              </a:tabLst>
            </a:pPr>
            <a:r>
              <a:rPr lang="en-US" sz="2000" dirty="0" smtClean="0">
                <a:solidFill>
                  <a:srgbClr val="5A31CD"/>
                </a:solidFill>
              </a:rPr>
              <a:t>}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B461C-FD7B-446C-805D-44ACD61151AD}" type="slidenum">
              <a:rPr lang="en-SG" smtClean="0"/>
              <a:pPr/>
              <a:t>3</a:t>
            </a:fld>
            <a:endParaRPr lang="en-SG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dirty="0" smtClean="0"/>
              <a:t>Problem 1: </a:t>
            </a:r>
            <a:r>
              <a:rPr lang="en-SG" dirty="0" err="1" smtClean="0"/>
              <a:t>HelloWorld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99721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string S[0…n-1] is palindrome </a:t>
            </a:r>
            <a:r>
              <a:rPr lang="en-US" dirty="0" err="1" smtClean="0"/>
              <a:t>iff</a:t>
            </a:r>
            <a:endParaRPr lang="en-US" dirty="0" smtClean="0"/>
          </a:p>
          <a:p>
            <a:pPr lvl="1"/>
            <a:r>
              <a:rPr lang="en-US" dirty="0" smtClean="0"/>
              <a:t>S[0] = S[n-1], S[1] = S[n-2], S[2] = S[n-3], …</a:t>
            </a:r>
          </a:p>
          <a:p>
            <a:pPr lvl="1"/>
            <a:r>
              <a:rPr lang="en-US" dirty="0" smtClean="0"/>
              <a:t>i.e. S[i]=S[n-1-i] for every i.</a:t>
            </a:r>
            <a:endParaRPr lang="en-S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2: </a:t>
            </a:r>
            <a:r>
              <a:rPr lang="en-US" dirty="0" smtClean="0"/>
              <a:t>Palindrome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7258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for (</a:t>
            </a:r>
            <a:r>
              <a:rPr lang="en-SG" dirty="0" err="1"/>
              <a:t>int</a:t>
            </a:r>
            <a:r>
              <a:rPr lang="en-SG" dirty="0"/>
              <a:t> i = 0; i &lt; </a:t>
            </a:r>
            <a:r>
              <a:rPr lang="en-SG" dirty="0" err="1"/>
              <a:t>len</a:t>
            </a:r>
            <a:r>
              <a:rPr lang="en-SG" dirty="0"/>
              <a:t>; i++) {</a:t>
            </a:r>
          </a:p>
          <a:p>
            <a:r>
              <a:rPr lang="en-SG" dirty="0"/>
              <a:t>	</a:t>
            </a:r>
            <a:r>
              <a:rPr lang="en-SG" dirty="0" smtClean="0"/>
              <a:t>if </a:t>
            </a:r>
            <a:r>
              <a:rPr lang="en-SG" dirty="0"/>
              <a:t>(</a:t>
            </a:r>
            <a:r>
              <a:rPr lang="en-SG" dirty="0" err="1"/>
              <a:t>s.charAt</a:t>
            </a:r>
            <a:r>
              <a:rPr lang="en-SG" dirty="0"/>
              <a:t>(i) != </a:t>
            </a:r>
            <a:r>
              <a:rPr lang="en-SG" dirty="0" err="1"/>
              <a:t>t.charAt</a:t>
            </a:r>
            <a:r>
              <a:rPr lang="en-SG" dirty="0"/>
              <a:t>(</a:t>
            </a:r>
            <a:r>
              <a:rPr lang="en-SG" dirty="0" err="1"/>
              <a:t>len</a:t>
            </a:r>
            <a:r>
              <a:rPr lang="en-SG" dirty="0"/>
              <a:t> - i - 1)) {</a:t>
            </a:r>
          </a:p>
          <a:p>
            <a:r>
              <a:rPr lang="en-SG" dirty="0"/>
              <a:t>	</a:t>
            </a:r>
            <a:r>
              <a:rPr lang="en-SG" dirty="0" smtClean="0"/>
              <a:t>	palindrome </a:t>
            </a:r>
            <a:r>
              <a:rPr lang="en-SG" dirty="0"/>
              <a:t>= false; </a:t>
            </a:r>
            <a:r>
              <a:rPr lang="en-SG" dirty="0" smtClean="0"/>
              <a:t>break</a:t>
            </a:r>
            <a:r>
              <a:rPr lang="en-SG" dirty="0"/>
              <a:t>;</a:t>
            </a:r>
          </a:p>
          <a:p>
            <a:r>
              <a:rPr lang="en-SG" dirty="0"/>
              <a:t>	</a:t>
            </a:r>
            <a:r>
              <a:rPr lang="en-SG" dirty="0" smtClean="0"/>
              <a:t>}</a:t>
            </a:r>
            <a:endParaRPr lang="en-SG" dirty="0"/>
          </a:p>
          <a:p>
            <a:r>
              <a:rPr lang="en-SG" dirty="0" smtClean="0"/>
              <a:t>}</a:t>
            </a:r>
            <a:endParaRPr lang="en-S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SG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4581128"/>
            <a:ext cx="65117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Alternatively, just reverse the second string and use the </a:t>
            </a:r>
          </a:p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.equals(</a:t>
            </a:r>
            <a:r>
              <a:rPr lang="is-IS" dirty="0" smtClean="0">
                <a:latin typeface="Consolas" charset="0"/>
                <a:ea typeface="Consolas" charset="0"/>
                <a:cs typeface="Consolas" charset="0"/>
              </a:rPr>
              <a:t>…) </a:t>
            </a:r>
            <a:r>
              <a:rPr lang="is-IS" dirty="0" smtClean="0"/>
              <a:t>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80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579296" cy="4683976"/>
          </a:xfrm>
        </p:spPr>
        <p:txBody>
          <a:bodyPr>
            <a:normAutofit/>
          </a:bodyPr>
          <a:lstStyle/>
          <a:p>
            <a:r>
              <a:rPr lang="en-US" dirty="0" smtClean="0"/>
              <a:t>Use .</a:t>
            </a:r>
            <a:r>
              <a:rPr lang="en-US" dirty="0" err="1" smtClean="0"/>
              <a:t>compareTo</a:t>
            </a:r>
            <a:r>
              <a:rPr lang="en-US" dirty="0" smtClean="0"/>
              <a:t>(</a:t>
            </a:r>
            <a:r>
              <a:rPr lang="is-IS" dirty="0" smtClean="0"/>
              <a:t>…) method (can be used for objects in Java).</a:t>
            </a:r>
          </a:p>
          <a:p>
            <a:endParaRPr lang="is-IS" dirty="0"/>
          </a:p>
          <a:p>
            <a:r>
              <a:rPr lang="is-IS" dirty="0" smtClean="0"/>
              <a:t>When comparing two strings, a and b:</a:t>
            </a:r>
          </a:p>
          <a:p>
            <a:pPr marL="109728" indent="0">
              <a:buNone/>
            </a:pP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comparisonResult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a.compareTo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(b);</a:t>
            </a:r>
          </a:p>
          <a:p>
            <a:pPr marL="109728" indent="0">
              <a:buNone/>
            </a:pPr>
            <a:endParaRPr lang="en-SG" dirty="0" smtClean="0">
              <a:latin typeface="Consolas" charset="0"/>
              <a:ea typeface="Consolas" charset="0"/>
              <a:cs typeface="Consolas" charset="0"/>
            </a:endParaRPr>
          </a:p>
          <a:p>
            <a:pPr marL="109728" indent="0">
              <a:buNone/>
            </a:pPr>
            <a:r>
              <a:rPr lang="is-IS" dirty="0" smtClean="0"/>
              <a:t>The function returns:</a:t>
            </a:r>
          </a:p>
          <a:p>
            <a:pPr>
              <a:buFont typeface="Wingdings" charset="2"/>
              <a:buChar char="à"/>
            </a:pPr>
            <a:r>
              <a:rPr lang="is-IS" dirty="0" smtClean="0">
                <a:sym typeface="Wingdings"/>
              </a:rPr>
              <a:t>0 if they are lexicographically same</a:t>
            </a:r>
          </a:p>
          <a:p>
            <a:pPr>
              <a:buFont typeface="Wingdings" charset="2"/>
              <a:buChar char="à"/>
            </a:pPr>
            <a:r>
              <a:rPr lang="is-IS" dirty="0" smtClean="0">
                <a:sym typeface="Wingdings"/>
              </a:rPr>
              <a:t> &gt;= 1 if a is lexicographically ‘larger’ than b</a:t>
            </a:r>
          </a:p>
          <a:p>
            <a:pPr>
              <a:buFont typeface="Wingdings" charset="2"/>
              <a:buChar char="à"/>
            </a:pPr>
            <a:r>
              <a:rPr lang="is-IS" dirty="0" smtClean="0"/>
              <a:t> &lt;= -1 if a is lexicographically ‘smaller’ than b</a:t>
            </a:r>
            <a:endParaRPr lang="is-IS" dirty="0"/>
          </a:p>
          <a:p>
            <a:pPr marL="109728" indent="0">
              <a:buNone/>
            </a:pPr>
            <a:endParaRPr lang="en-SG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3: Compare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341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flipH="1">
            <a:off x="1403648" y="2708920"/>
            <a:ext cx="64807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ADDITIONAL SLIDES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en-US" dirty="0" smtClean="0"/>
              <a:t>Comparing Outputs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B461C-FD7B-446C-805D-44ACD61151AD}" type="slidenum">
              <a:rPr lang="en-SG" smtClean="0"/>
              <a:pPr/>
              <a:t>8</a:t>
            </a:fld>
            <a:endParaRPr lang="en-SG"/>
          </a:p>
        </p:txBody>
      </p:sp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8457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sz="240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Suppose your java </a:t>
            </a:r>
            <a:r>
              <a:rPr lang="en-US" sz="2400" dirty="0" err="1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classname</a:t>
            </a:r>
            <a:r>
              <a:rPr lang="en-US" sz="240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 is Test, the input filename is “</a:t>
            </a:r>
            <a:r>
              <a:rPr lang="en-US" sz="2400" dirty="0" err="1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test.in</a:t>
            </a:r>
            <a:r>
              <a:rPr lang="en-US" sz="240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” and the correct output filename is “</a:t>
            </a:r>
            <a:r>
              <a:rPr lang="en-US" sz="2400" dirty="0" err="1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test.out</a:t>
            </a:r>
            <a:r>
              <a:rPr lang="en-US" sz="240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”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sz="240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Run your program and store your program’s output in “</a:t>
            </a:r>
            <a:r>
              <a:rPr lang="en-US" sz="2400" dirty="0" err="1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test.tmp</a:t>
            </a:r>
            <a:r>
              <a:rPr lang="en-US" sz="240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”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sz="2400" dirty="0" smtClean="0">
                <a:latin typeface="Courier"/>
                <a:ea typeface="Arial Unicode MS" pitchFamily="34" charset="-128"/>
                <a:cs typeface="Courier"/>
              </a:rPr>
              <a:t>java Test &lt; </a:t>
            </a:r>
            <a:r>
              <a:rPr lang="en-US" sz="2400" dirty="0" err="1" smtClean="0">
                <a:latin typeface="Courier"/>
                <a:ea typeface="Arial Unicode MS" pitchFamily="34" charset="-128"/>
                <a:cs typeface="Courier"/>
              </a:rPr>
              <a:t>test.in</a:t>
            </a:r>
            <a:r>
              <a:rPr lang="en-US" sz="2400" dirty="0" smtClean="0">
                <a:latin typeface="Courier"/>
                <a:ea typeface="Arial Unicode MS" pitchFamily="34" charset="-128"/>
                <a:cs typeface="Courier"/>
              </a:rPr>
              <a:t> &gt; </a:t>
            </a:r>
            <a:r>
              <a:rPr lang="en-US" sz="2400" dirty="0" err="1" smtClean="0">
                <a:latin typeface="Courier"/>
                <a:ea typeface="Arial Unicode MS" pitchFamily="34" charset="-128"/>
                <a:cs typeface="Courier"/>
              </a:rPr>
              <a:t>test.tmp</a:t>
            </a:r>
            <a:endParaRPr lang="en-US" sz="2400" dirty="0" smtClean="0">
              <a:latin typeface="Courier"/>
              <a:ea typeface="Arial Unicode MS" pitchFamily="34" charset="-128"/>
              <a:cs typeface="Courier"/>
            </a:endParaRP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sz="240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Compare </a:t>
            </a:r>
            <a:r>
              <a:rPr lang="en-US" sz="2400" dirty="0" err="1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test.out</a:t>
            </a:r>
            <a:r>
              <a:rPr lang="en-US" sz="240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 and </a:t>
            </a:r>
            <a:r>
              <a:rPr lang="en-US" sz="2400" dirty="0" err="1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test.tmp</a:t>
            </a:r>
            <a:r>
              <a:rPr lang="en-US" sz="240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. 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sz="2400" dirty="0">
                <a:latin typeface="Courier"/>
                <a:ea typeface="Arial Unicode MS" pitchFamily="34" charset="-128"/>
                <a:cs typeface="Courier"/>
              </a:rPr>
              <a:t>d</a:t>
            </a:r>
            <a:r>
              <a:rPr lang="en-US" sz="2400" dirty="0" smtClean="0">
                <a:latin typeface="Courier"/>
                <a:ea typeface="Arial Unicode MS" pitchFamily="34" charset="-128"/>
                <a:cs typeface="Courier"/>
              </a:rPr>
              <a:t>iff </a:t>
            </a:r>
            <a:r>
              <a:rPr lang="en-US" sz="2400" dirty="0" err="1" smtClean="0">
                <a:latin typeface="Courier"/>
                <a:ea typeface="Arial Unicode MS" pitchFamily="34" charset="-128"/>
                <a:cs typeface="Courier"/>
              </a:rPr>
              <a:t>test.tmp</a:t>
            </a:r>
            <a:r>
              <a:rPr lang="en-US" sz="2400" dirty="0" smtClean="0">
                <a:latin typeface="Courier"/>
                <a:ea typeface="Arial Unicode MS" pitchFamily="34" charset="-128"/>
                <a:cs typeface="Courier"/>
              </a:rPr>
              <a:t> </a:t>
            </a:r>
            <a:r>
              <a:rPr lang="en-US" sz="2400" dirty="0" err="1" smtClean="0">
                <a:latin typeface="Courier"/>
                <a:ea typeface="Arial Unicode MS" pitchFamily="34" charset="-128"/>
                <a:cs typeface="Courier"/>
              </a:rPr>
              <a:t>test.out</a:t>
            </a:r>
            <a:endParaRPr lang="en-US" sz="2400" dirty="0" smtClean="0">
              <a:latin typeface="Courier"/>
              <a:ea typeface="Arial Unicode MS" pitchFamily="34" charset="-128"/>
              <a:cs typeface="Courier"/>
            </a:endParaRP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sz="280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If the diff doesn’t produce any output, then “</a:t>
            </a:r>
            <a:r>
              <a:rPr lang="en-US" sz="2800" dirty="0" err="1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test.tmp</a:t>
            </a:r>
            <a:r>
              <a:rPr lang="en-US" sz="280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” and “</a:t>
            </a:r>
            <a:r>
              <a:rPr lang="en-US" sz="2800" dirty="0" err="1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test.out</a:t>
            </a:r>
            <a:r>
              <a:rPr lang="en-US" sz="280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” is exactly the same (your program produce correct output)</a:t>
            </a:r>
            <a:endParaRPr lang="en-US" sz="2800" dirty="0">
              <a:latin typeface="Arial" pitchFamily="34" charset="0"/>
              <a:ea typeface="Arial Unicode MS" pitchFamily="34" charset="-128"/>
              <a:cs typeface="Arial" pitchFamily="34" charset="0"/>
            </a:endParaRPr>
          </a:p>
          <a:p>
            <a:pPr>
              <a:lnSpc>
                <a:spcPct val="110000"/>
              </a:lnSpc>
              <a:spcBef>
                <a:spcPts val="1200"/>
              </a:spcBef>
            </a:pPr>
            <a:endParaRPr lang="en-US" dirty="0">
              <a:latin typeface="Courier"/>
              <a:ea typeface="Arial Unicode MS" pitchFamily="34" charset="-128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26379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Outputs (8 times)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B461C-FD7B-446C-805D-44ACD61151AD}" type="slidenum">
              <a:rPr lang="en-SG" smtClean="0"/>
              <a:pPr/>
              <a:t>9</a:t>
            </a:fld>
            <a:endParaRPr lang="en-SG"/>
          </a:p>
        </p:txBody>
      </p:sp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18457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sz="2400" dirty="0">
                <a:latin typeface="Courier"/>
                <a:ea typeface="Arial Unicode MS" pitchFamily="34" charset="-128"/>
                <a:cs typeface="Courier"/>
              </a:rPr>
              <a:t>java Test &lt; </a:t>
            </a:r>
            <a:r>
              <a:rPr lang="en-US" sz="2400" dirty="0" smtClean="0">
                <a:latin typeface="Courier"/>
                <a:ea typeface="Arial Unicode MS" pitchFamily="34" charset="-128"/>
                <a:cs typeface="Courier"/>
              </a:rPr>
              <a:t>test1.</a:t>
            </a:r>
            <a:r>
              <a:rPr lang="en-US" sz="2400" dirty="0">
                <a:latin typeface="Courier"/>
                <a:ea typeface="Arial Unicode MS" pitchFamily="34" charset="-128"/>
                <a:cs typeface="Courier"/>
              </a:rPr>
              <a:t>in &gt; </a:t>
            </a:r>
            <a:r>
              <a:rPr lang="en-US" sz="2400" dirty="0" smtClean="0">
                <a:latin typeface="Courier"/>
                <a:ea typeface="Arial Unicode MS" pitchFamily="34" charset="-128"/>
                <a:cs typeface="Courier"/>
              </a:rPr>
              <a:t>test1.tmp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sz="2400" dirty="0">
                <a:latin typeface="Courier"/>
                <a:ea typeface="Arial Unicode MS" pitchFamily="34" charset="-128"/>
                <a:cs typeface="Courier"/>
              </a:rPr>
              <a:t>d</a:t>
            </a:r>
            <a:r>
              <a:rPr lang="en-US" sz="2400" dirty="0" smtClean="0">
                <a:latin typeface="Courier"/>
                <a:ea typeface="Arial Unicode MS" pitchFamily="34" charset="-128"/>
                <a:cs typeface="Courier"/>
              </a:rPr>
              <a:t>iff test1.tmp test1.out</a:t>
            </a:r>
            <a:endParaRPr lang="en-US" sz="2400" dirty="0">
              <a:latin typeface="Courier"/>
              <a:ea typeface="Arial Unicode MS" pitchFamily="34" charset="-128"/>
              <a:cs typeface="Courier"/>
            </a:endParaRP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sz="2400" dirty="0">
                <a:latin typeface="Courier"/>
                <a:ea typeface="Arial Unicode MS" pitchFamily="34" charset="-128"/>
                <a:cs typeface="Courier"/>
              </a:rPr>
              <a:t>java Test &lt; </a:t>
            </a:r>
            <a:r>
              <a:rPr lang="en-US" sz="2400" dirty="0" smtClean="0">
                <a:latin typeface="Courier"/>
                <a:ea typeface="Arial Unicode MS" pitchFamily="34" charset="-128"/>
                <a:cs typeface="Courier"/>
              </a:rPr>
              <a:t>test2.in </a:t>
            </a:r>
            <a:r>
              <a:rPr lang="en-US" sz="2400" dirty="0">
                <a:latin typeface="Courier"/>
                <a:ea typeface="Arial Unicode MS" pitchFamily="34" charset="-128"/>
                <a:cs typeface="Courier"/>
              </a:rPr>
              <a:t>&gt; </a:t>
            </a:r>
            <a:r>
              <a:rPr lang="en-US" sz="2400" dirty="0" smtClean="0">
                <a:latin typeface="Courier"/>
                <a:ea typeface="Arial Unicode MS" pitchFamily="34" charset="-128"/>
                <a:cs typeface="Courier"/>
              </a:rPr>
              <a:t>test2.tmp</a:t>
            </a:r>
            <a:endParaRPr lang="en-US" sz="2400" dirty="0">
              <a:latin typeface="Courier"/>
              <a:ea typeface="Arial Unicode MS" pitchFamily="34" charset="-128"/>
              <a:cs typeface="Courier"/>
            </a:endParaRP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sz="2400" dirty="0">
                <a:latin typeface="Courier"/>
                <a:ea typeface="Arial Unicode MS" pitchFamily="34" charset="-128"/>
                <a:cs typeface="Courier"/>
              </a:rPr>
              <a:t>diff </a:t>
            </a:r>
            <a:r>
              <a:rPr lang="en-US" sz="2400" dirty="0" smtClean="0">
                <a:latin typeface="Courier"/>
                <a:ea typeface="Arial Unicode MS" pitchFamily="34" charset="-128"/>
                <a:cs typeface="Courier"/>
              </a:rPr>
              <a:t>test2.tmp test2.</a:t>
            </a:r>
            <a:r>
              <a:rPr lang="en-US" sz="2400" dirty="0">
                <a:latin typeface="Courier"/>
                <a:ea typeface="Arial Unicode MS" pitchFamily="34" charset="-128"/>
                <a:cs typeface="Courier"/>
              </a:rPr>
              <a:t>out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sz="2400" dirty="0">
                <a:latin typeface="Courier"/>
                <a:ea typeface="Arial Unicode MS" pitchFamily="34" charset="-128"/>
                <a:cs typeface="Courier"/>
              </a:rPr>
              <a:t>java Test &lt; </a:t>
            </a:r>
            <a:r>
              <a:rPr lang="en-US" sz="2400" dirty="0" smtClean="0">
                <a:latin typeface="Courier"/>
                <a:ea typeface="Arial Unicode MS" pitchFamily="34" charset="-128"/>
                <a:cs typeface="Courier"/>
              </a:rPr>
              <a:t>test3.in </a:t>
            </a:r>
            <a:r>
              <a:rPr lang="en-US" sz="2400" dirty="0">
                <a:latin typeface="Courier"/>
                <a:ea typeface="Arial Unicode MS" pitchFamily="34" charset="-128"/>
                <a:cs typeface="Courier"/>
              </a:rPr>
              <a:t>&gt; </a:t>
            </a:r>
            <a:r>
              <a:rPr lang="en-US" sz="2400" dirty="0" smtClean="0">
                <a:latin typeface="Courier"/>
                <a:ea typeface="Arial Unicode MS" pitchFamily="34" charset="-128"/>
                <a:cs typeface="Courier"/>
              </a:rPr>
              <a:t>test3.tmp</a:t>
            </a:r>
            <a:endParaRPr lang="en-US" sz="2400" dirty="0">
              <a:latin typeface="Courier"/>
              <a:ea typeface="Arial Unicode MS" pitchFamily="34" charset="-128"/>
              <a:cs typeface="Courier"/>
            </a:endParaRP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sz="2400" dirty="0">
                <a:latin typeface="Courier"/>
                <a:ea typeface="Arial Unicode MS" pitchFamily="34" charset="-128"/>
                <a:cs typeface="Courier"/>
              </a:rPr>
              <a:t>diff </a:t>
            </a:r>
            <a:r>
              <a:rPr lang="en-US" sz="2400" dirty="0" smtClean="0">
                <a:latin typeface="Courier"/>
                <a:ea typeface="Arial Unicode MS" pitchFamily="34" charset="-128"/>
                <a:cs typeface="Courier"/>
              </a:rPr>
              <a:t>test3.</a:t>
            </a:r>
            <a:r>
              <a:rPr lang="en-US" sz="2400" dirty="0">
                <a:latin typeface="Courier"/>
                <a:ea typeface="Arial Unicode MS" pitchFamily="34" charset="-128"/>
                <a:cs typeface="Courier"/>
              </a:rPr>
              <a:t>tmp </a:t>
            </a:r>
            <a:r>
              <a:rPr lang="en-US" sz="2400" dirty="0" smtClean="0">
                <a:latin typeface="Courier"/>
                <a:ea typeface="Arial Unicode MS" pitchFamily="34" charset="-128"/>
                <a:cs typeface="Courier"/>
              </a:rPr>
              <a:t>test3.out</a:t>
            </a:r>
            <a:endParaRPr lang="en-US" sz="2400" dirty="0">
              <a:latin typeface="Courier"/>
              <a:ea typeface="Arial Unicode MS" pitchFamily="34" charset="-128"/>
              <a:cs typeface="Courier"/>
            </a:endParaRP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sz="2400" dirty="0">
                <a:latin typeface="Courier"/>
                <a:ea typeface="Arial Unicode MS" pitchFamily="34" charset="-128"/>
                <a:cs typeface="Courier"/>
              </a:rPr>
              <a:t>java Test &lt; </a:t>
            </a:r>
            <a:r>
              <a:rPr lang="en-US" sz="2400" dirty="0" smtClean="0">
                <a:latin typeface="Courier"/>
                <a:ea typeface="Arial Unicode MS" pitchFamily="34" charset="-128"/>
                <a:cs typeface="Courier"/>
              </a:rPr>
              <a:t>test4.</a:t>
            </a:r>
            <a:r>
              <a:rPr lang="en-US" sz="2400" dirty="0">
                <a:latin typeface="Courier"/>
                <a:ea typeface="Arial Unicode MS" pitchFamily="34" charset="-128"/>
                <a:cs typeface="Courier"/>
              </a:rPr>
              <a:t>in &gt; </a:t>
            </a:r>
            <a:r>
              <a:rPr lang="en-US" sz="2400" dirty="0" smtClean="0">
                <a:latin typeface="Courier"/>
                <a:ea typeface="Arial Unicode MS" pitchFamily="34" charset="-128"/>
                <a:cs typeface="Courier"/>
              </a:rPr>
              <a:t>test4.tmp</a:t>
            </a:r>
            <a:endParaRPr lang="en-US" sz="2400" dirty="0">
              <a:latin typeface="Courier"/>
              <a:ea typeface="Arial Unicode MS" pitchFamily="34" charset="-128"/>
              <a:cs typeface="Courier"/>
            </a:endParaRP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sz="2400" dirty="0">
                <a:latin typeface="Courier"/>
                <a:ea typeface="Arial Unicode MS" pitchFamily="34" charset="-128"/>
                <a:cs typeface="Courier"/>
              </a:rPr>
              <a:t>diff </a:t>
            </a:r>
            <a:r>
              <a:rPr lang="en-US" sz="2400" dirty="0" smtClean="0">
                <a:latin typeface="Courier"/>
                <a:ea typeface="Arial Unicode MS" pitchFamily="34" charset="-128"/>
                <a:cs typeface="Courier"/>
              </a:rPr>
              <a:t>test4.tmp test4.</a:t>
            </a:r>
            <a:r>
              <a:rPr lang="en-US" sz="2400" dirty="0">
                <a:latin typeface="Courier"/>
                <a:ea typeface="Arial Unicode MS" pitchFamily="34" charset="-128"/>
                <a:cs typeface="Courier"/>
              </a:rPr>
              <a:t>out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dirty="0" smtClean="0">
                <a:latin typeface="Courier"/>
                <a:ea typeface="Arial Unicode MS" pitchFamily="34" charset="-128"/>
                <a:cs typeface="Courier"/>
              </a:rPr>
              <a:t>...</a:t>
            </a:r>
            <a:r>
              <a:rPr lang="en-US" dirty="0">
                <a:latin typeface="Courier"/>
                <a:ea typeface="Arial Unicode MS" pitchFamily="34" charset="-128"/>
                <a:cs typeface="Courier"/>
              </a:rPr>
              <a:t> ..</a:t>
            </a:r>
            <a:r>
              <a:rPr lang="en-US" dirty="0" smtClean="0">
                <a:latin typeface="Courier"/>
                <a:ea typeface="Arial Unicode MS" pitchFamily="34" charset="-128"/>
                <a:cs typeface="Courier"/>
              </a:rPr>
              <a:t>.</a:t>
            </a:r>
            <a:r>
              <a:rPr lang="en-US" dirty="0">
                <a:latin typeface="Courier"/>
                <a:ea typeface="Arial Unicode MS" pitchFamily="34" charset="-128"/>
                <a:cs typeface="Courier"/>
              </a:rPr>
              <a:t> ..</a:t>
            </a:r>
            <a:r>
              <a:rPr lang="en-US" dirty="0" smtClean="0">
                <a:latin typeface="Courier"/>
                <a:ea typeface="Arial Unicode MS" pitchFamily="34" charset="-128"/>
                <a:cs typeface="Courier"/>
              </a:rPr>
              <a:t>.</a:t>
            </a:r>
            <a:r>
              <a:rPr lang="en-US" dirty="0">
                <a:latin typeface="Courier"/>
                <a:ea typeface="Arial Unicode MS" pitchFamily="34" charset="-128"/>
                <a:cs typeface="Courier"/>
              </a:rPr>
              <a:t> ..</a:t>
            </a:r>
            <a:r>
              <a:rPr lang="en-US" dirty="0" smtClean="0">
                <a:latin typeface="Courier"/>
                <a:ea typeface="Arial Unicode MS" pitchFamily="34" charset="-128"/>
                <a:cs typeface="Courier"/>
              </a:rPr>
              <a:t>.</a:t>
            </a:r>
            <a:r>
              <a:rPr lang="en-US" dirty="0">
                <a:latin typeface="Courier"/>
                <a:ea typeface="Arial Unicode MS" pitchFamily="34" charset="-128"/>
                <a:cs typeface="Courier"/>
              </a:rPr>
              <a:t> ..</a:t>
            </a:r>
            <a:r>
              <a:rPr lang="en-US" dirty="0" smtClean="0">
                <a:latin typeface="Courier"/>
                <a:ea typeface="Arial Unicode MS" pitchFamily="34" charset="-128"/>
                <a:cs typeface="Courier"/>
              </a:rPr>
              <a:t>.</a:t>
            </a:r>
            <a:r>
              <a:rPr lang="en-US" dirty="0">
                <a:latin typeface="Courier"/>
                <a:ea typeface="Arial Unicode MS" pitchFamily="34" charset="-128"/>
                <a:cs typeface="Courier"/>
              </a:rPr>
              <a:t> ...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endParaRPr lang="en-US" dirty="0" smtClean="0">
              <a:latin typeface="Courier"/>
              <a:ea typeface="Arial Unicode MS" pitchFamily="34" charset="-128"/>
              <a:cs typeface="Courier"/>
            </a:endParaRPr>
          </a:p>
          <a:p>
            <a:pPr>
              <a:lnSpc>
                <a:spcPct val="110000"/>
              </a:lnSpc>
              <a:spcBef>
                <a:spcPts val="1200"/>
              </a:spcBef>
            </a:pPr>
            <a:endParaRPr lang="en-US" dirty="0" smtClean="0">
              <a:latin typeface="Courier"/>
              <a:ea typeface="Arial Unicode MS" pitchFamily="34" charset="-128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75177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122</TotalTime>
  <Words>396</Words>
  <Application>Microsoft Macintosh PowerPoint</Application>
  <PresentationFormat>On-screen Show (4:3)</PresentationFormat>
  <Paragraphs>86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Arial Unicode MS</vt:lpstr>
      <vt:lpstr>Calibri</vt:lpstr>
      <vt:lpstr>Consolas</vt:lpstr>
      <vt:lpstr>Courier</vt:lpstr>
      <vt:lpstr>Lucida Sans Unicode</vt:lpstr>
      <vt:lpstr>Verdana</vt:lpstr>
      <vt:lpstr>Wingdings</vt:lpstr>
      <vt:lpstr>Wingdings 2</vt:lpstr>
      <vt:lpstr>Wingdings 3</vt:lpstr>
      <vt:lpstr>Arial</vt:lpstr>
      <vt:lpstr>Concourse</vt:lpstr>
      <vt:lpstr>CS1020 Lab 0 Discussion</vt:lpstr>
      <vt:lpstr>Probrem 1: HelloWorld</vt:lpstr>
      <vt:lpstr>PowerPoint Presentation</vt:lpstr>
      <vt:lpstr>Problem 2: Palindrome</vt:lpstr>
      <vt:lpstr> </vt:lpstr>
      <vt:lpstr>Problem 3: Compare</vt:lpstr>
      <vt:lpstr>PowerPoint Presentation</vt:lpstr>
      <vt:lpstr>Comparing Outputs</vt:lpstr>
      <vt:lpstr>Comparing Outputs (8 times)</vt:lpstr>
      <vt:lpstr>Comparing Outputs (8 times) Faster way using a loop</vt:lpstr>
      <vt:lpstr>PowerPoint Presentation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CS1020 Lab 0 Discussion</dc:title>
  <dc:creator>Harta</dc:creator>
  <cp:lastModifiedBy>John Kevin Tjahjadi</cp:lastModifiedBy>
  <cp:revision>150</cp:revision>
  <dcterms:created xsi:type="dcterms:W3CDTF">2011-07-27T00:23:11Z</dcterms:created>
  <dcterms:modified xsi:type="dcterms:W3CDTF">2016-01-23T16:50:08Z</dcterms:modified>
</cp:coreProperties>
</file>