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5" r:id="rId1"/>
  </p:sldMasterIdLst>
  <p:notesMasterIdLst>
    <p:notesMasterId r:id="rId63"/>
  </p:notesMasterIdLst>
  <p:sldIdLst>
    <p:sldId id="256" r:id="rId2"/>
    <p:sldId id="326" r:id="rId3"/>
    <p:sldId id="318" r:id="rId4"/>
    <p:sldId id="319" r:id="rId5"/>
    <p:sldId id="320" r:id="rId6"/>
    <p:sldId id="321" r:id="rId7"/>
    <p:sldId id="322" r:id="rId8"/>
    <p:sldId id="323" r:id="rId9"/>
    <p:sldId id="324" r:id="rId10"/>
    <p:sldId id="290" r:id="rId11"/>
    <p:sldId id="289" r:id="rId12"/>
    <p:sldId id="257" r:id="rId13"/>
    <p:sldId id="258" r:id="rId14"/>
    <p:sldId id="274" r:id="rId15"/>
    <p:sldId id="271" r:id="rId16"/>
    <p:sldId id="275" r:id="rId17"/>
    <p:sldId id="272" r:id="rId18"/>
    <p:sldId id="276" r:id="rId19"/>
    <p:sldId id="273" r:id="rId20"/>
    <p:sldId id="277" r:id="rId21"/>
    <p:sldId id="278" r:id="rId22"/>
    <p:sldId id="279" r:id="rId23"/>
    <p:sldId id="280" r:id="rId24"/>
    <p:sldId id="260" r:id="rId25"/>
    <p:sldId id="261" r:id="rId26"/>
    <p:sldId id="281" r:id="rId27"/>
    <p:sldId id="282" r:id="rId28"/>
    <p:sldId id="285" r:id="rId29"/>
    <p:sldId id="283" r:id="rId30"/>
    <p:sldId id="284" r:id="rId31"/>
    <p:sldId id="263" r:id="rId32"/>
    <p:sldId id="286" r:id="rId33"/>
    <p:sldId id="287" r:id="rId34"/>
    <p:sldId id="288" r:id="rId35"/>
    <p:sldId id="317"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25" r:id="rId62"/>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p:cViewPr varScale="1">
        <p:scale>
          <a:sx n="75" d="100"/>
          <a:sy n="75" d="100"/>
        </p:scale>
        <p:origin x="-84" y="-7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0E9BF-5D54-4E0B-ADD4-B7F88B6469CB}" type="datetimeFigureOut">
              <a:rPr lang="en-SG" smtClean="0"/>
              <a:t>2/3/2016</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8A52B-0E10-45CA-9032-1DBED1C3263C}" type="slidenum">
              <a:rPr lang="en-SG" smtClean="0"/>
              <a:t>‹#›</a:t>
            </a:fld>
            <a:endParaRPr lang="en-SG"/>
          </a:p>
        </p:txBody>
      </p:sp>
    </p:spTree>
    <p:extLst>
      <p:ext uri="{BB962C8B-B14F-4D97-AF65-F5344CB8AC3E}">
        <p14:creationId xmlns:p14="http://schemas.microsoft.com/office/powerpoint/2010/main" val="2983771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88BEC-4CE9-4FE5-A52F-D7781AD534AC}" type="slidenum">
              <a:rPr lang="en-IN" smtClean="0"/>
              <a:pPr/>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13926-D015-45CF-BAFD-0200F7E453E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5ACAE-00B7-426E-AED7-7CF005E0CC89}"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92969" y="1151930"/>
            <a:ext cx="7358063" cy="2321719"/>
          </a:xfrm>
          <a:prstGeom prst="rect">
            <a:avLst/>
          </a:prstGeom>
        </p:spPr>
        <p:txBody>
          <a:bodyPr anchor="b"/>
          <a:lstStyle/>
          <a:p>
            <a:pPr lvl="0">
              <a:defRPr sz="1800"/>
            </a:pPr>
            <a:r>
              <a:rPr sz="5625"/>
              <a:t>Title Text</a:t>
            </a:r>
          </a:p>
        </p:txBody>
      </p:sp>
      <p:sp>
        <p:nvSpPr>
          <p:cNvPr id="6" name="Shape 6"/>
          <p:cNvSpPr>
            <a:spLocks noGrp="1"/>
          </p:cNvSpPr>
          <p:nvPr>
            <p:ph type="body" idx="1"/>
          </p:nvPr>
        </p:nvSpPr>
        <p:spPr>
          <a:xfrm>
            <a:off x="892969" y="3536156"/>
            <a:ext cx="7358063"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pPr>
            <a:r>
              <a:rPr sz="2250"/>
              <a:t>Body Level One</a:t>
            </a:r>
          </a:p>
          <a:p>
            <a:pPr lvl="1">
              <a:defRPr sz="1800"/>
            </a:pPr>
            <a:r>
              <a:rPr sz="2250"/>
              <a:t>Body Level Two</a:t>
            </a:r>
          </a:p>
          <a:p>
            <a:pPr lvl="2">
              <a:defRPr sz="1800"/>
            </a:pPr>
            <a:r>
              <a:rPr sz="2250"/>
              <a:t>Body Level Three</a:t>
            </a:r>
          </a:p>
          <a:p>
            <a:pPr lvl="3">
              <a:defRPr sz="1800"/>
            </a:pPr>
            <a:r>
              <a:rPr sz="2250"/>
              <a:t>Body Level Four</a:t>
            </a:r>
          </a:p>
          <a:p>
            <a:pPr lvl="4">
              <a:defRPr sz="1800"/>
            </a:pPr>
            <a:r>
              <a:rPr sz="2250"/>
              <a:t>Body Level Five</a:t>
            </a:r>
          </a:p>
        </p:txBody>
      </p:sp>
    </p:spTree>
    <p:extLst>
      <p:ext uri="{BB962C8B-B14F-4D97-AF65-F5344CB8AC3E}">
        <p14:creationId xmlns:p14="http://schemas.microsoft.com/office/powerpoint/2010/main" val="483254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4763A0-E2EB-4E3F-BF7D-25C587F4CBA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4DDEB-B0B3-454A-AC24-8B5BFF0C8D4C}" type="slidenum">
              <a:rPr lang="en-IN" smtClean="0"/>
              <a:pPr/>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944D51-3B58-4DC8-AED5-54D42218F6B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0D468A-D9D2-4C5E-8868-B22B5FE7C80A}" type="slidenum">
              <a:rPr lang="en-IN" smtClean="0"/>
              <a:pPr/>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9647D5-9EEE-4DC1-AC35-51C02B74E98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5E05FD-9B37-428B-9D81-DEA573E118D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63F413-0233-4A9C-8383-64BA3FF09DDF}" type="slidenum">
              <a:rPr lang="en-IN" smtClean="0"/>
              <a:pPr/>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7A06D-FF9F-4865-86F3-518D20D9476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DD2DD6F-D7F9-4B5C-A5AE-D1F8AB5241D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CS1020 </a:t>
            </a:r>
            <a:r>
              <a:rPr lang="en-US" dirty="0" smtClean="0"/>
              <a:t/>
            </a:r>
            <a:br>
              <a:rPr lang="en-US" dirty="0" smtClean="0"/>
            </a:br>
            <a:r>
              <a:rPr lang="en-US" dirty="0" smtClean="0"/>
              <a:t>Take </a:t>
            </a:r>
            <a:r>
              <a:rPr lang="en-US" dirty="0"/>
              <a:t>Home Lab 3</a:t>
            </a:r>
            <a:endParaRPr lang="en-IN" dirty="0"/>
          </a:p>
        </p:txBody>
      </p:sp>
      <p:sp>
        <p:nvSpPr>
          <p:cNvPr id="3" name="Subtitle 2"/>
          <p:cNvSpPr>
            <a:spLocks noGrp="1"/>
          </p:cNvSpPr>
          <p:nvPr>
            <p:ph type="subTitle" idx="1"/>
          </p:nvPr>
        </p:nvSpPr>
        <p:spPr/>
        <p:txBody>
          <a:bodyPr>
            <a:normAutofit/>
          </a:bodyPr>
          <a:lstStyle/>
          <a:p>
            <a:r>
              <a:rPr lang="en-US" sz="5400" dirty="0">
                <a:solidFill>
                  <a:schemeClr val="tx1"/>
                </a:solidFill>
              </a:rPr>
              <a:t>Linked List</a:t>
            </a:r>
          </a:p>
          <a:p>
            <a:endParaRPr lang="en-IN" sz="5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29600" cy="1143000"/>
          </a:xfrm>
        </p:spPr>
        <p:txBody>
          <a:bodyPr>
            <a:normAutofit/>
          </a:bodyPr>
          <a:lstStyle/>
          <a:p>
            <a:r>
              <a:rPr lang="en-US" sz="6600" dirty="0" smtClean="0"/>
              <a:t>Task: Classroom</a:t>
            </a:r>
            <a:endParaRPr lang="en-US" sz="6600" dirty="0"/>
          </a:p>
        </p:txBody>
      </p:sp>
      <p:sp>
        <p:nvSpPr>
          <p:cNvPr id="3" name="Slide Number Placeholder 2"/>
          <p:cNvSpPr>
            <a:spLocks noGrp="1"/>
          </p:cNvSpPr>
          <p:nvPr>
            <p:ph type="sldNum" sz="quarter" idx="12"/>
          </p:nvPr>
        </p:nvSpPr>
        <p:spPr/>
        <p:txBody>
          <a:bodyPr/>
          <a:lstStyle/>
          <a:p>
            <a:fld id="{4D4763A0-E2EB-4E3F-BF7D-25C587F4CBAC}" type="slidenum">
              <a:rPr lang="en-IN" smtClean="0"/>
              <a:pPr/>
              <a:t>10</a:t>
            </a:fld>
            <a:endParaRPr lang="en-IN"/>
          </a:p>
        </p:txBody>
      </p:sp>
    </p:spTree>
    <p:extLst>
      <p:ext uri="{BB962C8B-B14F-4D97-AF65-F5344CB8AC3E}">
        <p14:creationId xmlns:p14="http://schemas.microsoft.com/office/powerpoint/2010/main" val="1611426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Quick reminder</a:t>
            </a:r>
          </a:p>
        </p:txBody>
      </p:sp>
      <p:sp>
        <p:nvSpPr>
          <p:cNvPr id="3" name="Content Placeholder 2"/>
          <p:cNvSpPr>
            <a:spLocks noGrp="1"/>
          </p:cNvSpPr>
          <p:nvPr>
            <p:ph idx="1"/>
          </p:nvPr>
        </p:nvSpPr>
        <p:spPr>
          <a:xfrm>
            <a:off x="457200" y="1412776"/>
            <a:ext cx="8075240" cy="5064224"/>
          </a:xfrm>
        </p:spPr>
        <p:txBody>
          <a:bodyPr>
            <a:normAutofit/>
          </a:bodyPr>
          <a:lstStyle/>
          <a:p>
            <a:r>
              <a:rPr lang="en-SG" sz="2800" dirty="0"/>
              <a:t>Open two windows while coding: one for writing code, one for compiling</a:t>
            </a:r>
          </a:p>
          <a:p>
            <a:r>
              <a:rPr lang="en-SG" sz="2800" dirty="0"/>
              <a:t>How to test my code?</a:t>
            </a:r>
          </a:p>
          <a:p>
            <a:pPr lvl="1"/>
            <a:r>
              <a:rPr lang="en-SG" sz="2400" dirty="0"/>
              <a:t>Compile: </a:t>
            </a:r>
          </a:p>
          <a:p>
            <a:pPr lvl="2"/>
            <a:r>
              <a:rPr lang="en-SG" sz="2000" b="1" dirty="0" err="1">
                <a:solidFill>
                  <a:schemeClr val="tx2">
                    <a:lumMod val="75000"/>
                  </a:schemeClr>
                </a:solidFill>
                <a:latin typeface="Courier New" panose="02070309020205020404" pitchFamily="49" charset="0"/>
                <a:cs typeface="Courier New" panose="02070309020205020404" pitchFamily="49" charset="0"/>
              </a:rPr>
              <a:t>javac</a:t>
            </a:r>
            <a:r>
              <a:rPr lang="en-SG" sz="2000" b="1" dirty="0">
                <a:solidFill>
                  <a:schemeClr val="tx2">
                    <a:lumMod val="75000"/>
                  </a:schemeClr>
                </a:solidFill>
                <a:latin typeface="Courier New" panose="02070309020205020404" pitchFamily="49" charset="0"/>
                <a:cs typeface="Courier New" panose="02070309020205020404" pitchFamily="49" charset="0"/>
              </a:rPr>
              <a:t> Classroom.java</a:t>
            </a:r>
          </a:p>
          <a:p>
            <a:pPr lvl="1"/>
            <a:r>
              <a:rPr lang="en-SG" sz="2400" dirty="0"/>
              <a:t>Run code: </a:t>
            </a:r>
          </a:p>
          <a:p>
            <a:pPr lvl="2"/>
            <a:r>
              <a:rPr lang="en-SG" sz="2000" b="1" dirty="0">
                <a:solidFill>
                  <a:schemeClr val="tx2">
                    <a:lumMod val="75000"/>
                  </a:schemeClr>
                </a:solidFill>
                <a:latin typeface="Courier New" panose="02070309020205020404" pitchFamily="49" charset="0"/>
                <a:cs typeface="Courier New" panose="02070309020205020404" pitchFamily="49" charset="0"/>
              </a:rPr>
              <a:t>java Classroom &lt; input1.in &gt; </a:t>
            </a:r>
            <a:r>
              <a:rPr lang="en-SG" sz="2000" b="1" dirty="0" err="1">
                <a:solidFill>
                  <a:schemeClr val="tx2">
                    <a:lumMod val="75000"/>
                  </a:schemeClr>
                </a:solidFill>
                <a:latin typeface="Courier New" panose="02070309020205020404" pitchFamily="49" charset="0"/>
                <a:cs typeface="Courier New" panose="02070309020205020404" pitchFamily="49" charset="0"/>
              </a:rPr>
              <a:t>my_output.out</a:t>
            </a:r>
            <a:endParaRPr lang="en-SG" sz="2000" b="1" dirty="0">
              <a:solidFill>
                <a:schemeClr val="tx2">
                  <a:lumMod val="75000"/>
                </a:schemeClr>
              </a:solidFill>
              <a:latin typeface="Courier New" panose="02070309020205020404" pitchFamily="49" charset="0"/>
              <a:cs typeface="Courier New" panose="02070309020205020404" pitchFamily="49" charset="0"/>
            </a:endParaRPr>
          </a:p>
          <a:p>
            <a:pPr lvl="1"/>
            <a:r>
              <a:rPr lang="en-SG" sz="2400" dirty="0"/>
              <a:t>Check difference: </a:t>
            </a:r>
          </a:p>
          <a:p>
            <a:pPr lvl="2"/>
            <a:r>
              <a:rPr lang="en-SG" sz="2000" b="1" dirty="0">
                <a:solidFill>
                  <a:schemeClr val="tx2">
                    <a:lumMod val="75000"/>
                  </a:schemeClr>
                </a:solidFill>
                <a:latin typeface="Courier New" panose="02070309020205020404" pitchFamily="49" charset="0"/>
                <a:cs typeface="Courier New" panose="02070309020205020404" pitchFamily="49" charset="0"/>
              </a:rPr>
              <a:t>diff output1.out </a:t>
            </a:r>
            <a:r>
              <a:rPr lang="en-SG" sz="2000" b="1" dirty="0" err="1">
                <a:solidFill>
                  <a:schemeClr val="tx2">
                    <a:lumMod val="75000"/>
                  </a:schemeClr>
                </a:solidFill>
                <a:latin typeface="Courier New" panose="02070309020205020404" pitchFamily="49" charset="0"/>
                <a:cs typeface="Courier New" panose="02070309020205020404" pitchFamily="49" charset="0"/>
              </a:rPr>
              <a:t>my_output.out</a:t>
            </a:r>
            <a:endParaRPr lang="en-SG" sz="2000" b="1" dirty="0">
              <a:solidFill>
                <a:schemeClr val="tx2">
                  <a:lumMod val="75000"/>
                </a:schemeClr>
              </a:solidFill>
              <a:latin typeface="Courier New" panose="02070309020205020404" pitchFamily="49" charset="0"/>
              <a:cs typeface="Courier New" panose="02070309020205020404" pitchFamily="49" charset="0"/>
            </a:endParaRPr>
          </a:p>
          <a:p>
            <a:pPr lvl="2"/>
            <a:r>
              <a:rPr lang="en-SG" sz="2000" dirty="0"/>
              <a:t>No results given: All is good!</a:t>
            </a:r>
          </a:p>
          <a:p>
            <a:pPr lvl="1"/>
            <a:r>
              <a:rPr lang="en-SG" sz="2400" dirty="0"/>
              <a:t>View file: </a:t>
            </a:r>
            <a:endParaRPr lang="en-SG" sz="2400" dirty="0" smtClean="0"/>
          </a:p>
          <a:p>
            <a:pPr lvl="2"/>
            <a:r>
              <a:rPr lang="en-SG" b="1" dirty="0" smtClean="0">
                <a:solidFill>
                  <a:schemeClr val="tx2">
                    <a:lumMod val="75000"/>
                  </a:schemeClr>
                </a:solidFill>
                <a:latin typeface="Courier New" panose="02070309020205020404" pitchFamily="49" charset="0"/>
                <a:cs typeface="Courier New" panose="02070309020205020404" pitchFamily="49" charset="0"/>
              </a:rPr>
              <a:t>cat </a:t>
            </a:r>
            <a:r>
              <a:rPr lang="en-SG" b="1" dirty="0">
                <a:solidFill>
                  <a:schemeClr val="tx2">
                    <a:lumMod val="75000"/>
                  </a:schemeClr>
                </a:solidFill>
                <a:latin typeface="Courier New" panose="02070309020205020404" pitchFamily="49" charset="0"/>
                <a:cs typeface="Courier New" panose="02070309020205020404" pitchFamily="49" charset="0"/>
              </a:rPr>
              <a:t>output1.out</a:t>
            </a:r>
          </a:p>
        </p:txBody>
      </p:sp>
      <p:sp>
        <p:nvSpPr>
          <p:cNvPr id="4" name="Slide Number Placeholder 3"/>
          <p:cNvSpPr>
            <a:spLocks noGrp="1"/>
          </p:cNvSpPr>
          <p:nvPr>
            <p:ph type="sldNum" sz="quarter" idx="12"/>
          </p:nvPr>
        </p:nvSpPr>
        <p:spPr/>
        <p:txBody>
          <a:bodyPr/>
          <a:lstStyle/>
          <a:p>
            <a:fld id="{4D4763A0-E2EB-4E3F-BF7D-25C587F4CBAC}" type="slidenum">
              <a:rPr lang="en-IN" smtClean="0"/>
              <a:pPr/>
              <a:t>11</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extLst>
      <p:ext uri="{BB962C8B-B14F-4D97-AF65-F5344CB8AC3E}">
        <p14:creationId xmlns:p14="http://schemas.microsoft.com/office/powerpoint/2010/main" val="3603462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endParaRPr lang="en-IN" dirty="0"/>
          </a:p>
        </p:txBody>
      </p:sp>
      <p:sp>
        <p:nvSpPr>
          <p:cNvPr id="3" name="Content Placeholder 2"/>
          <p:cNvSpPr>
            <a:spLocks noGrp="1"/>
          </p:cNvSpPr>
          <p:nvPr>
            <p:ph idx="1"/>
          </p:nvPr>
        </p:nvSpPr>
        <p:spPr>
          <a:xfrm>
            <a:off x="457200" y="1600200"/>
            <a:ext cx="8075240" cy="4876800"/>
          </a:xfrm>
        </p:spPr>
        <p:txBody>
          <a:bodyPr/>
          <a:lstStyle/>
          <a:p>
            <a:r>
              <a:rPr lang="en-US" sz="2800" dirty="0"/>
              <a:t>Keep track of the positions of students around a round table</a:t>
            </a:r>
          </a:p>
          <a:p>
            <a:pPr lvl="1">
              <a:buFont typeface="Wingdings" panose="05000000000000000000" pitchFamily="2" charset="2"/>
              <a:buChar char="§"/>
            </a:pPr>
            <a:r>
              <a:rPr lang="en-IN" sz="2400" dirty="0"/>
              <a:t>Insert </a:t>
            </a:r>
            <a:r>
              <a:rPr lang="en-IN" sz="2400" dirty="0">
                <a:solidFill>
                  <a:srgbClr val="0033CC"/>
                </a:solidFill>
              </a:rPr>
              <a:t>student_1</a:t>
            </a:r>
            <a:r>
              <a:rPr lang="en-IN" sz="2400" dirty="0"/>
              <a:t> next to the student </a:t>
            </a:r>
            <a:r>
              <a:rPr lang="en-IN" sz="2400" dirty="0">
                <a:solidFill>
                  <a:srgbClr val="0033CC"/>
                </a:solidFill>
              </a:rPr>
              <a:t>K</a:t>
            </a:r>
            <a:r>
              <a:rPr lang="en-IN" sz="2400" dirty="0"/>
              <a:t> places away from </a:t>
            </a:r>
            <a:r>
              <a:rPr lang="en-IN" sz="2400" dirty="0">
                <a:solidFill>
                  <a:srgbClr val="0033CC"/>
                </a:solidFill>
              </a:rPr>
              <a:t>student_2</a:t>
            </a:r>
            <a:r>
              <a:rPr lang="en-IN" sz="2400" dirty="0"/>
              <a:t> </a:t>
            </a:r>
          </a:p>
          <a:p>
            <a:pPr lvl="1">
              <a:buFont typeface="Wingdings" panose="05000000000000000000" pitchFamily="2" charset="2"/>
              <a:buChar char="§"/>
            </a:pPr>
            <a:r>
              <a:rPr lang="en-IN" sz="2400" dirty="0"/>
              <a:t>Remove a student from the table</a:t>
            </a:r>
          </a:p>
          <a:p>
            <a:pPr lvl="1">
              <a:buFont typeface="Wingdings" panose="05000000000000000000" pitchFamily="2" charset="2"/>
              <a:buChar char="§"/>
            </a:pPr>
            <a:r>
              <a:rPr lang="en-IN" sz="2400" dirty="0"/>
              <a:t>List out all the students at the table in clockwise order</a:t>
            </a:r>
          </a:p>
          <a:p>
            <a:pPr lvl="1">
              <a:buFont typeface="Wingdings" panose="05000000000000000000" pitchFamily="2" charset="2"/>
              <a:buChar char="§"/>
            </a:pPr>
            <a:endParaRPr lang="en-IN" dirty="0"/>
          </a:p>
        </p:txBody>
      </p:sp>
      <p:sp>
        <p:nvSpPr>
          <p:cNvPr id="4" name="Slide Number Placeholder 3"/>
          <p:cNvSpPr>
            <a:spLocks noGrp="1"/>
          </p:cNvSpPr>
          <p:nvPr>
            <p:ph type="sldNum" sz="quarter" idx="12"/>
          </p:nvPr>
        </p:nvSpPr>
        <p:spPr/>
        <p:txBody>
          <a:bodyPr/>
          <a:lstStyle/>
          <a:p>
            <a:fld id="{4D4763A0-E2EB-4E3F-BF7D-25C587F4CBAC}" type="slidenum">
              <a:rPr lang="en-IN" smtClean="0"/>
              <a:pPr/>
              <a:t>12</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endParaRPr lang="en-IN" dirty="0"/>
          </a:p>
        </p:txBody>
      </p:sp>
      <p:sp>
        <p:nvSpPr>
          <p:cNvPr id="3" name="Content Placeholder 2"/>
          <p:cNvSpPr>
            <a:spLocks noGrp="1"/>
          </p:cNvSpPr>
          <p:nvPr>
            <p:ph idx="1"/>
          </p:nvPr>
        </p:nvSpPr>
        <p:spPr/>
        <p:txBody>
          <a:bodyPr>
            <a:normAutofit/>
          </a:bodyPr>
          <a:lstStyle/>
          <a:p>
            <a:r>
              <a:rPr lang="en-US" sz="2800" dirty="0"/>
              <a:t>First line: integer N representing number of user operations.</a:t>
            </a:r>
          </a:p>
          <a:p>
            <a:pPr>
              <a:spcBef>
                <a:spcPts val="1200"/>
              </a:spcBef>
            </a:pPr>
            <a:r>
              <a:rPr lang="en-US" sz="2800" dirty="0"/>
              <a:t>Following N lines:</a:t>
            </a:r>
          </a:p>
          <a:p>
            <a:pPr marL="971550" lvl="1" indent="-514350">
              <a:buClrTx/>
              <a:buSzPct val="100000"/>
              <a:buFont typeface="+mj-lt"/>
              <a:buAutoNum type="arabicPeriod"/>
            </a:pPr>
            <a:r>
              <a:rPr lang="en-US" sz="2400" dirty="0"/>
              <a:t>enter STUDENT_1 STUDENT2 k</a:t>
            </a:r>
          </a:p>
          <a:p>
            <a:pPr marL="971550" lvl="1" indent="-514350">
              <a:buClrTx/>
              <a:buSzPct val="100000"/>
              <a:buFont typeface="+mj-lt"/>
              <a:buAutoNum type="arabicPeriod"/>
            </a:pPr>
            <a:r>
              <a:rPr lang="en-US" sz="2400" dirty="0"/>
              <a:t>leave STUDENT_NAME</a:t>
            </a:r>
          </a:p>
          <a:p>
            <a:pPr marL="971550" lvl="1" indent="-514350">
              <a:buClrTx/>
              <a:buSzPct val="100000"/>
              <a:buFont typeface="+mj-lt"/>
              <a:buAutoNum type="arabicPeriod"/>
            </a:pPr>
            <a:r>
              <a:rPr lang="en-US" sz="2400" dirty="0"/>
              <a:t>list</a:t>
            </a:r>
          </a:p>
        </p:txBody>
      </p:sp>
      <p:sp>
        <p:nvSpPr>
          <p:cNvPr id="4" name="Slide Number Placeholder 3"/>
          <p:cNvSpPr>
            <a:spLocks noGrp="1"/>
          </p:cNvSpPr>
          <p:nvPr>
            <p:ph type="sldNum" sz="quarter" idx="12"/>
          </p:nvPr>
        </p:nvSpPr>
        <p:spPr/>
        <p:txBody>
          <a:bodyPr/>
          <a:lstStyle/>
          <a:p>
            <a:fld id="{4D4763A0-E2EB-4E3F-BF7D-25C587F4CBAC}" type="slidenum">
              <a:rPr lang="en-IN" smtClean="0"/>
              <a:pPr/>
              <a:t>13</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2411760" y="2204864"/>
            <a:ext cx="3456384" cy="345638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Tahoma" charset="0"/>
            </a:endParaRPr>
          </a:p>
        </p:txBody>
      </p:sp>
      <p:sp>
        <p:nvSpPr>
          <p:cNvPr id="7" name="TextBox 6"/>
          <p:cNvSpPr txBox="1"/>
          <p:nvPr/>
        </p:nvSpPr>
        <p:spPr>
          <a:xfrm>
            <a:off x="5418094" y="1916832"/>
            <a:ext cx="1098122" cy="523220"/>
          </a:xfrm>
          <a:prstGeom prst="rect">
            <a:avLst/>
          </a:prstGeom>
          <a:noFill/>
          <a:ln>
            <a:solidFill>
              <a:schemeClr val="tx1"/>
            </a:solidFill>
          </a:ln>
        </p:spPr>
        <p:txBody>
          <a:bodyPr wrap="square" rtlCol="0">
            <a:spAutoFit/>
          </a:bodyPr>
          <a:lstStyle/>
          <a:p>
            <a:r>
              <a:rPr lang="en-SG" sz="2800" dirty="0"/>
              <a:t>Jonas</a:t>
            </a:r>
          </a:p>
        </p:txBody>
      </p:sp>
      <p:sp>
        <p:nvSpPr>
          <p:cNvPr id="9" name="TextBox 8"/>
          <p:cNvSpPr txBox="1"/>
          <p:nvPr/>
        </p:nvSpPr>
        <p:spPr>
          <a:xfrm>
            <a:off x="467544" y="6021288"/>
            <a:ext cx="4104456" cy="400110"/>
          </a:xfrm>
          <a:prstGeom prst="rect">
            <a:avLst/>
          </a:prstGeom>
          <a:noFill/>
        </p:spPr>
        <p:txBody>
          <a:bodyPr wrap="square" rtlCol="0">
            <a:spAutoFit/>
          </a:bodyPr>
          <a:lstStyle/>
          <a:p>
            <a:r>
              <a:rPr lang="en-SG" sz="2000" dirty="0"/>
              <a:t>Jonas will always be at the table</a:t>
            </a:r>
          </a:p>
        </p:txBody>
      </p:sp>
      <p:sp>
        <p:nvSpPr>
          <p:cNvPr id="10" name="Title 3"/>
          <p:cNvSpPr>
            <a:spLocks noGrp="1"/>
          </p:cNvSpPr>
          <p:nvPr>
            <p:ph type="title"/>
          </p:nvPr>
        </p:nvSpPr>
        <p:spPr>
          <a:xfrm>
            <a:off x="467544" y="369332"/>
            <a:ext cx="7704856" cy="1547500"/>
          </a:xfrm>
        </p:spPr>
        <p:txBody>
          <a:bodyPr>
            <a:normAutofit/>
          </a:bodyPr>
          <a:lstStyle/>
          <a:p>
            <a:pPr marL="114300" indent="-114300">
              <a:tabLst>
                <a:tab pos="457200" algn="l"/>
              </a:tabLst>
            </a:pPr>
            <a:r>
              <a:rPr lang="en-SG" sz="3200" dirty="0"/>
              <a:t>enter Peter Jonas 0</a:t>
            </a:r>
            <a:br>
              <a:rPr lang="en-SG" sz="3200" dirty="0"/>
            </a:br>
            <a:r>
              <a:rPr lang="en-SG" sz="2800" dirty="0" smtClean="0"/>
              <a:t>–	Insert </a:t>
            </a:r>
            <a:r>
              <a:rPr lang="en-SG" sz="2800" dirty="0"/>
              <a:t>Peter next to the student 0 </a:t>
            </a:r>
            <a:r>
              <a:rPr lang="en-SG" sz="2800" dirty="0" smtClean="0"/>
              <a:t>place </a:t>
            </a:r>
            <a:r>
              <a:rPr lang="en-SG" sz="2800" dirty="0"/>
              <a:t>away from Jonas</a:t>
            </a:r>
          </a:p>
        </p:txBody>
      </p:sp>
      <p:sp>
        <p:nvSpPr>
          <p:cNvPr id="2" name="Slide Number Placeholder 1"/>
          <p:cNvSpPr>
            <a:spLocks noGrp="1"/>
          </p:cNvSpPr>
          <p:nvPr>
            <p:ph type="sldNum" sz="quarter" idx="12"/>
          </p:nvPr>
        </p:nvSpPr>
        <p:spPr/>
        <p:txBody>
          <a:bodyPr/>
          <a:lstStyle/>
          <a:p>
            <a:fld id="{4D4763A0-E2EB-4E3F-BF7D-25C587F4CBAC}" type="slidenum">
              <a:rPr lang="en-IN" smtClean="0"/>
              <a:pPr/>
              <a:t>14</a:t>
            </a:fld>
            <a:endParaRPr lang="en-IN"/>
          </a:p>
        </p:txBody>
      </p:sp>
      <p:sp>
        <p:nvSpPr>
          <p:cNvPr id="8" name="TextBox 7"/>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extLst>
      <p:ext uri="{BB962C8B-B14F-4D97-AF65-F5344CB8AC3E}">
        <p14:creationId xmlns:p14="http://schemas.microsoft.com/office/powerpoint/2010/main" val="846156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2411760" y="2204864"/>
            <a:ext cx="3456384" cy="345638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Tahoma" charset="0"/>
            </a:endParaRPr>
          </a:p>
        </p:txBody>
      </p:sp>
      <p:sp>
        <p:nvSpPr>
          <p:cNvPr id="7" name="TextBox 6"/>
          <p:cNvSpPr txBox="1"/>
          <p:nvPr/>
        </p:nvSpPr>
        <p:spPr>
          <a:xfrm>
            <a:off x="5418094" y="1916832"/>
            <a:ext cx="1098122" cy="523220"/>
          </a:xfrm>
          <a:prstGeom prst="rect">
            <a:avLst/>
          </a:prstGeom>
          <a:noFill/>
          <a:ln>
            <a:solidFill>
              <a:schemeClr val="tx1"/>
            </a:solidFill>
          </a:ln>
        </p:spPr>
        <p:txBody>
          <a:bodyPr wrap="square" rtlCol="0">
            <a:spAutoFit/>
          </a:bodyPr>
          <a:lstStyle/>
          <a:p>
            <a:r>
              <a:rPr lang="en-SG" sz="2800" dirty="0"/>
              <a:t>Jonas</a:t>
            </a:r>
          </a:p>
        </p:txBody>
      </p:sp>
      <p:sp>
        <p:nvSpPr>
          <p:cNvPr id="8" name="TextBox 7"/>
          <p:cNvSpPr txBox="1"/>
          <p:nvPr/>
        </p:nvSpPr>
        <p:spPr>
          <a:xfrm>
            <a:off x="5967155" y="2852936"/>
            <a:ext cx="1098122" cy="523220"/>
          </a:xfrm>
          <a:prstGeom prst="rect">
            <a:avLst/>
          </a:prstGeom>
          <a:noFill/>
          <a:ln>
            <a:solidFill>
              <a:schemeClr val="tx1"/>
            </a:solidFill>
          </a:ln>
        </p:spPr>
        <p:txBody>
          <a:bodyPr wrap="square" rtlCol="0">
            <a:spAutoFit/>
          </a:bodyPr>
          <a:lstStyle/>
          <a:p>
            <a:r>
              <a:rPr lang="en-SG" sz="2800" dirty="0"/>
              <a:t>Peter</a:t>
            </a:r>
          </a:p>
        </p:txBody>
      </p:sp>
      <p:sp>
        <p:nvSpPr>
          <p:cNvPr id="2" name="Slide Number Placeholder 1"/>
          <p:cNvSpPr>
            <a:spLocks noGrp="1"/>
          </p:cNvSpPr>
          <p:nvPr>
            <p:ph type="sldNum" sz="quarter" idx="12"/>
          </p:nvPr>
        </p:nvSpPr>
        <p:spPr/>
        <p:txBody>
          <a:bodyPr/>
          <a:lstStyle/>
          <a:p>
            <a:fld id="{4D4763A0-E2EB-4E3F-BF7D-25C587F4CBAC}" type="slidenum">
              <a:rPr lang="en-IN" smtClean="0"/>
              <a:pPr/>
              <a:t>15</a:t>
            </a:fld>
            <a:endParaRPr lang="en-IN"/>
          </a:p>
        </p:txBody>
      </p:sp>
      <p:sp>
        <p:nvSpPr>
          <p:cNvPr id="10" name="TextBox 9"/>
          <p:cNvSpPr txBox="1"/>
          <p:nvPr/>
        </p:nvSpPr>
        <p:spPr>
          <a:xfrm>
            <a:off x="467544" y="6021288"/>
            <a:ext cx="6597733" cy="400110"/>
          </a:xfrm>
          <a:prstGeom prst="rect">
            <a:avLst/>
          </a:prstGeom>
          <a:noFill/>
        </p:spPr>
        <p:txBody>
          <a:bodyPr wrap="square" rtlCol="0">
            <a:spAutoFit/>
          </a:bodyPr>
          <a:lstStyle/>
          <a:p>
            <a:r>
              <a:rPr lang="en-SG" sz="2000" dirty="0"/>
              <a:t>Insertion is done on the left of the student </a:t>
            </a:r>
            <a:r>
              <a:rPr lang="en-SG" sz="2000" dirty="0" smtClean="0"/>
              <a:t>(clockwise)</a:t>
            </a:r>
            <a:endParaRPr lang="en-SG" sz="2000" dirty="0"/>
          </a:p>
        </p:txBody>
      </p:sp>
      <p:sp>
        <p:nvSpPr>
          <p:cNvPr id="11" name="TextBox 10"/>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
        <p:nvSpPr>
          <p:cNvPr id="12" name="Title 3"/>
          <p:cNvSpPr txBox="1">
            <a:spLocks/>
          </p:cNvSpPr>
          <p:nvPr/>
        </p:nvSpPr>
        <p:spPr>
          <a:xfrm>
            <a:off x="467544" y="369332"/>
            <a:ext cx="7704856" cy="15475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14300" indent="-114300" fontAlgn="auto">
              <a:spcAft>
                <a:spcPts val="0"/>
              </a:spcAft>
              <a:tabLst>
                <a:tab pos="457200" algn="l"/>
              </a:tabLst>
            </a:pPr>
            <a:r>
              <a:rPr lang="en-SG" sz="3200" dirty="0" smtClean="0"/>
              <a:t>enter Peter Jonas 0</a:t>
            </a:r>
            <a:br>
              <a:rPr lang="en-SG" sz="3200" dirty="0" smtClean="0"/>
            </a:br>
            <a:r>
              <a:rPr lang="en-SG" sz="2800" dirty="0" smtClean="0"/>
              <a:t>– 	Insert Peter next to the student 0 place away from Jonas</a:t>
            </a:r>
            <a:endParaRPr lang="en-SG" sz="2800" dirty="0"/>
          </a:p>
        </p:txBody>
      </p:sp>
    </p:spTree>
    <p:extLst>
      <p:ext uri="{BB962C8B-B14F-4D97-AF65-F5344CB8AC3E}">
        <p14:creationId xmlns:p14="http://schemas.microsoft.com/office/powerpoint/2010/main" val="3735523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2411760" y="2204864"/>
            <a:ext cx="3456384" cy="345638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Tahoma" charset="0"/>
            </a:endParaRPr>
          </a:p>
        </p:txBody>
      </p:sp>
      <p:sp>
        <p:nvSpPr>
          <p:cNvPr id="7" name="TextBox 6"/>
          <p:cNvSpPr txBox="1"/>
          <p:nvPr/>
        </p:nvSpPr>
        <p:spPr>
          <a:xfrm>
            <a:off x="5418094" y="1916832"/>
            <a:ext cx="1098122" cy="523220"/>
          </a:xfrm>
          <a:prstGeom prst="rect">
            <a:avLst/>
          </a:prstGeom>
          <a:noFill/>
          <a:ln>
            <a:solidFill>
              <a:schemeClr val="tx1"/>
            </a:solidFill>
          </a:ln>
        </p:spPr>
        <p:txBody>
          <a:bodyPr wrap="square" rtlCol="0">
            <a:spAutoFit/>
          </a:bodyPr>
          <a:lstStyle/>
          <a:p>
            <a:r>
              <a:rPr lang="en-SG" sz="2800" dirty="0"/>
              <a:t>Jonas</a:t>
            </a:r>
          </a:p>
        </p:txBody>
      </p:sp>
      <p:sp>
        <p:nvSpPr>
          <p:cNvPr id="8" name="TextBox 7"/>
          <p:cNvSpPr txBox="1"/>
          <p:nvPr/>
        </p:nvSpPr>
        <p:spPr>
          <a:xfrm>
            <a:off x="5967155" y="2852936"/>
            <a:ext cx="1098122" cy="523220"/>
          </a:xfrm>
          <a:prstGeom prst="rect">
            <a:avLst/>
          </a:prstGeom>
          <a:noFill/>
          <a:ln>
            <a:solidFill>
              <a:schemeClr val="tx1"/>
            </a:solidFill>
          </a:ln>
        </p:spPr>
        <p:txBody>
          <a:bodyPr wrap="square" rtlCol="0">
            <a:spAutoFit/>
          </a:bodyPr>
          <a:lstStyle/>
          <a:p>
            <a:r>
              <a:rPr lang="en-SG" sz="2800" dirty="0"/>
              <a:t>Peter</a:t>
            </a:r>
          </a:p>
        </p:txBody>
      </p:sp>
      <p:sp>
        <p:nvSpPr>
          <p:cNvPr id="2" name="Slide Number Placeholder 1"/>
          <p:cNvSpPr>
            <a:spLocks noGrp="1"/>
          </p:cNvSpPr>
          <p:nvPr>
            <p:ph type="sldNum" sz="quarter" idx="12"/>
          </p:nvPr>
        </p:nvSpPr>
        <p:spPr/>
        <p:txBody>
          <a:bodyPr/>
          <a:lstStyle/>
          <a:p>
            <a:fld id="{4D4763A0-E2EB-4E3F-BF7D-25C587F4CBAC}" type="slidenum">
              <a:rPr lang="en-IN" smtClean="0"/>
              <a:pPr/>
              <a:t>16</a:t>
            </a:fld>
            <a:endParaRPr lang="en-IN"/>
          </a:p>
        </p:txBody>
      </p:sp>
      <p:sp>
        <p:nvSpPr>
          <p:cNvPr id="9" name="TextBox 8"/>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
        <p:nvSpPr>
          <p:cNvPr id="10" name="Title 3"/>
          <p:cNvSpPr txBox="1">
            <a:spLocks/>
          </p:cNvSpPr>
          <p:nvPr/>
        </p:nvSpPr>
        <p:spPr>
          <a:xfrm>
            <a:off x="467544" y="369332"/>
            <a:ext cx="7704856" cy="15475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14300" indent="-114300" fontAlgn="auto">
              <a:spcAft>
                <a:spcPts val="0"/>
              </a:spcAft>
              <a:tabLst>
                <a:tab pos="457200" algn="l"/>
              </a:tabLst>
            </a:pPr>
            <a:r>
              <a:rPr lang="en-SG" sz="3200" dirty="0" smtClean="0"/>
              <a:t>enter Danny Peter 1</a:t>
            </a:r>
            <a:br>
              <a:rPr lang="en-SG" sz="3200" dirty="0" smtClean="0"/>
            </a:br>
            <a:r>
              <a:rPr lang="en-SG" sz="2800" dirty="0" smtClean="0"/>
              <a:t>–	Insert Danny next to the student 1 place away from Peter</a:t>
            </a:r>
            <a:endParaRPr lang="en-SG" sz="2800" dirty="0"/>
          </a:p>
        </p:txBody>
      </p:sp>
    </p:spTree>
    <p:extLst>
      <p:ext uri="{BB962C8B-B14F-4D97-AF65-F5344CB8AC3E}">
        <p14:creationId xmlns:p14="http://schemas.microsoft.com/office/powerpoint/2010/main" val="1974598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2411760" y="2204864"/>
            <a:ext cx="3456384" cy="345638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Tahoma" charset="0"/>
            </a:endParaRPr>
          </a:p>
        </p:txBody>
      </p:sp>
      <p:sp>
        <p:nvSpPr>
          <p:cNvPr id="7" name="TextBox 6"/>
          <p:cNvSpPr txBox="1"/>
          <p:nvPr/>
        </p:nvSpPr>
        <p:spPr>
          <a:xfrm>
            <a:off x="5418094" y="1916832"/>
            <a:ext cx="1098122" cy="523220"/>
          </a:xfrm>
          <a:prstGeom prst="rect">
            <a:avLst/>
          </a:prstGeom>
          <a:noFill/>
          <a:ln>
            <a:solidFill>
              <a:schemeClr val="tx1"/>
            </a:solidFill>
          </a:ln>
        </p:spPr>
        <p:txBody>
          <a:bodyPr wrap="square" rtlCol="0">
            <a:spAutoFit/>
          </a:bodyPr>
          <a:lstStyle/>
          <a:p>
            <a:r>
              <a:rPr lang="en-SG" sz="2800" dirty="0"/>
              <a:t>Jonas</a:t>
            </a:r>
          </a:p>
        </p:txBody>
      </p:sp>
      <p:sp>
        <p:nvSpPr>
          <p:cNvPr id="8" name="TextBox 7"/>
          <p:cNvSpPr txBox="1"/>
          <p:nvPr/>
        </p:nvSpPr>
        <p:spPr>
          <a:xfrm>
            <a:off x="5943847" y="4221088"/>
            <a:ext cx="1098122" cy="523220"/>
          </a:xfrm>
          <a:prstGeom prst="rect">
            <a:avLst/>
          </a:prstGeom>
          <a:noFill/>
          <a:ln>
            <a:solidFill>
              <a:schemeClr val="tx1"/>
            </a:solidFill>
          </a:ln>
        </p:spPr>
        <p:txBody>
          <a:bodyPr wrap="square" rtlCol="0">
            <a:spAutoFit/>
          </a:bodyPr>
          <a:lstStyle/>
          <a:p>
            <a:r>
              <a:rPr lang="en-SG" sz="2800" dirty="0"/>
              <a:t>Peter</a:t>
            </a:r>
          </a:p>
        </p:txBody>
      </p:sp>
      <p:sp>
        <p:nvSpPr>
          <p:cNvPr id="6" name="TextBox 5"/>
          <p:cNvSpPr txBox="1"/>
          <p:nvPr/>
        </p:nvSpPr>
        <p:spPr>
          <a:xfrm>
            <a:off x="5999266" y="2950105"/>
            <a:ext cx="1237030" cy="523220"/>
          </a:xfrm>
          <a:prstGeom prst="rect">
            <a:avLst/>
          </a:prstGeom>
          <a:noFill/>
          <a:ln>
            <a:solidFill>
              <a:schemeClr val="tx1"/>
            </a:solidFill>
          </a:ln>
        </p:spPr>
        <p:txBody>
          <a:bodyPr wrap="square" rtlCol="0">
            <a:spAutoFit/>
          </a:bodyPr>
          <a:lstStyle/>
          <a:p>
            <a:r>
              <a:rPr lang="en-SG" sz="2800" dirty="0"/>
              <a:t>Danny</a:t>
            </a:r>
          </a:p>
        </p:txBody>
      </p:sp>
      <p:sp>
        <p:nvSpPr>
          <p:cNvPr id="2" name="Slide Number Placeholder 1"/>
          <p:cNvSpPr>
            <a:spLocks noGrp="1"/>
          </p:cNvSpPr>
          <p:nvPr>
            <p:ph type="sldNum" sz="quarter" idx="12"/>
          </p:nvPr>
        </p:nvSpPr>
        <p:spPr/>
        <p:txBody>
          <a:bodyPr/>
          <a:lstStyle/>
          <a:p>
            <a:fld id="{4D4763A0-E2EB-4E3F-BF7D-25C587F4CBAC}" type="slidenum">
              <a:rPr lang="en-IN" smtClean="0"/>
              <a:pPr/>
              <a:t>17</a:t>
            </a:fld>
            <a:endParaRPr lang="en-IN"/>
          </a:p>
        </p:txBody>
      </p:sp>
      <p:sp>
        <p:nvSpPr>
          <p:cNvPr id="10" name="TextBox 9"/>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
        <p:nvSpPr>
          <p:cNvPr id="11" name="Title 3"/>
          <p:cNvSpPr txBox="1">
            <a:spLocks/>
          </p:cNvSpPr>
          <p:nvPr/>
        </p:nvSpPr>
        <p:spPr>
          <a:xfrm>
            <a:off x="467544" y="369332"/>
            <a:ext cx="7704856" cy="15475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14300" indent="-114300" fontAlgn="auto">
              <a:spcAft>
                <a:spcPts val="0"/>
              </a:spcAft>
              <a:tabLst>
                <a:tab pos="457200" algn="l"/>
              </a:tabLst>
            </a:pPr>
            <a:r>
              <a:rPr lang="en-SG" sz="3200" dirty="0" smtClean="0"/>
              <a:t>enter Danny Peter 1</a:t>
            </a:r>
            <a:br>
              <a:rPr lang="en-SG" sz="3200" dirty="0" smtClean="0"/>
            </a:br>
            <a:r>
              <a:rPr lang="en-SG" sz="2800" dirty="0" smtClean="0"/>
              <a:t>–	Insert Danny next to the student 1 place away from Peter</a:t>
            </a:r>
            <a:endParaRPr lang="en-SG" sz="2800" dirty="0"/>
          </a:p>
        </p:txBody>
      </p:sp>
    </p:spTree>
    <p:extLst>
      <p:ext uri="{BB962C8B-B14F-4D97-AF65-F5344CB8AC3E}">
        <p14:creationId xmlns:p14="http://schemas.microsoft.com/office/powerpoint/2010/main" val="4251889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2411760" y="2204864"/>
            <a:ext cx="3456384" cy="345638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Tahoma" charset="0"/>
            </a:endParaRPr>
          </a:p>
        </p:txBody>
      </p:sp>
      <p:sp>
        <p:nvSpPr>
          <p:cNvPr id="7" name="TextBox 6"/>
          <p:cNvSpPr txBox="1"/>
          <p:nvPr/>
        </p:nvSpPr>
        <p:spPr>
          <a:xfrm>
            <a:off x="5418094" y="1916832"/>
            <a:ext cx="1098122" cy="523220"/>
          </a:xfrm>
          <a:prstGeom prst="rect">
            <a:avLst/>
          </a:prstGeom>
          <a:noFill/>
          <a:ln>
            <a:solidFill>
              <a:schemeClr val="tx1"/>
            </a:solidFill>
          </a:ln>
        </p:spPr>
        <p:txBody>
          <a:bodyPr wrap="square" rtlCol="0">
            <a:spAutoFit/>
          </a:bodyPr>
          <a:lstStyle/>
          <a:p>
            <a:r>
              <a:rPr lang="en-SG" sz="2800" dirty="0"/>
              <a:t>Jonas</a:t>
            </a:r>
          </a:p>
        </p:txBody>
      </p:sp>
      <p:sp>
        <p:nvSpPr>
          <p:cNvPr id="8" name="TextBox 7"/>
          <p:cNvSpPr txBox="1"/>
          <p:nvPr/>
        </p:nvSpPr>
        <p:spPr>
          <a:xfrm>
            <a:off x="5943847" y="4221088"/>
            <a:ext cx="1098122" cy="523220"/>
          </a:xfrm>
          <a:prstGeom prst="rect">
            <a:avLst/>
          </a:prstGeom>
          <a:noFill/>
          <a:ln>
            <a:solidFill>
              <a:schemeClr val="tx1"/>
            </a:solidFill>
          </a:ln>
        </p:spPr>
        <p:txBody>
          <a:bodyPr wrap="square" rtlCol="0">
            <a:spAutoFit/>
          </a:bodyPr>
          <a:lstStyle/>
          <a:p>
            <a:r>
              <a:rPr lang="en-SG" sz="2800" dirty="0"/>
              <a:t>Peter</a:t>
            </a:r>
          </a:p>
        </p:txBody>
      </p:sp>
      <p:sp>
        <p:nvSpPr>
          <p:cNvPr id="6" name="TextBox 5"/>
          <p:cNvSpPr txBox="1"/>
          <p:nvPr/>
        </p:nvSpPr>
        <p:spPr>
          <a:xfrm>
            <a:off x="5999266" y="2950105"/>
            <a:ext cx="1237030" cy="523220"/>
          </a:xfrm>
          <a:prstGeom prst="rect">
            <a:avLst/>
          </a:prstGeom>
          <a:noFill/>
          <a:ln>
            <a:solidFill>
              <a:schemeClr val="tx1"/>
            </a:solidFill>
          </a:ln>
        </p:spPr>
        <p:txBody>
          <a:bodyPr wrap="square" rtlCol="0">
            <a:spAutoFit/>
          </a:bodyPr>
          <a:lstStyle/>
          <a:p>
            <a:r>
              <a:rPr lang="en-SG" sz="2800" dirty="0"/>
              <a:t>Danny</a:t>
            </a:r>
          </a:p>
        </p:txBody>
      </p:sp>
      <p:sp>
        <p:nvSpPr>
          <p:cNvPr id="2" name="Slide Number Placeholder 1"/>
          <p:cNvSpPr>
            <a:spLocks noGrp="1"/>
          </p:cNvSpPr>
          <p:nvPr>
            <p:ph type="sldNum" sz="quarter" idx="12"/>
          </p:nvPr>
        </p:nvSpPr>
        <p:spPr/>
        <p:txBody>
          <a:bodyPr/>
          <a:lstStyle/>
          <a:p>
            <a:fld id="{4D4763A0-E2EB-4E3F-BF7D-25C587F4CBAC}" type="slidenum">
              <a:rPr lang="en-IN" smtClean="0"/>
              <a:pPr/>
              <a:t>18</a:t>
            </a:fld>
            <a:endParaRPr lang="en-IN"/>
          </a:p>
        </p:txBody>
      </p:sp>
      <p:sp>
        <p:nvSpPr>
          <p:cNvPr id="10" name="TextBox 9"/>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
        <p:nvSpPr>
          <p:cNvPr id="11" name="Title 3"/>
          <p:cNvSpPr txBox="1">
            <a:spLocks/>
          </p:cNvSpPr>
          <p:nvPr/>
        </p:nvSpPr>
        <p:spPr>
          <a:xfrm>
            <a:off x="467544" y="369332"/>
            <a:ext cx="7704856" cy="15475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14300" indent="-114300" fontAlgn="auto">
              <a:spcAft>
                <a:spcPts val="0"/>
              </a:spcAft>
              <a:tabLst>
                <a:tab pos="457200" algn="l"/>
              </a:tabLst>
            </a:pPr>
            <a:r>
              <a:rPr lang="en-SG" sz="3200" dirty="0" smtClean="0"/>
              <a:t>enter David Jonas 1</a:t>
            </a:r>
            <a:br>
              <a:rPr lang="en-SG" sz="3200" dirty="0" smtClean="0"/>
            </a:br>
            <a:r>
              <a:rPr lang="en-SG" sz="2800" dirty="0" smtClean="0"/>
              <a:t>–	Insert David next to the student 1 place away from Jonas</a:t>
            </a:r>
            <a:endParaRPr lang="en-SG" sz="2800" dirty="0"/>
          </a:p>
        </p:txBody>
      </p:sp>
    </p:spTree>
    <p:extLst>
      <p:ext uri="{BB962C8B-B14F-4D97-AF65-F5344CB8AC3E}">
        <p14:creationId xmlns:p14="http://schemas.microsoft.com/office/powerpoint/2010/main" val="30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2411760" y="2204864"/>
            <a:ext cx="3456384" cy="345638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Tahoma" charset="0"/>
            </a:endParaRPr>
          </a:p>
        </p:txBody>
      </p:sp>
      <p:sp>
        <p:nvSpPr>
          <p:cNvPr id="7" name="TextBox 6"/>
          <p:cNvSpPr txBox="1"/>
          <p:nvPr/>
        </p:nvSpPr>
        <p:spPr>
          <a:xfrm>
            <a:off x="5418094" y="1916832"/>
            <a:ext cx="1098122" cy="523220"/>
          </a:xfrm>
          <a:prstGeom prst="rect">
            <a:avLst/>
          </a:prstGeom>
          <a:noFill/>
          <a:ln>
            <a:solidFill>
              <a:schemeClr val="tx1"/>
            </a:solidFill>
          </a:ln>
        </p:spPr>
        <p:txBody>
          <a:bodyPr wrap="square" rtlCol="0">
            <a:spAutoFit/>
          </a:bodyPr>
          <a:lstStyle/>
          <a:p>
            <a:r>
              <a:rPr lang="en-SG" sz="2800" dirty="0"/>
              <a:t>Jonas</a:t>
            </a:r>
          </a:p>
        </p:txBody>
      </p:sp>
      <p:sp>
        <p:nvSpPr>
          <p:cNvPr id="8" name="TextBox 7"/>
          <p:cNvSpPr txBox="1"/>
          <p:nvPr/>
        </p:nvSpPr>
        <p:spPr>
          <a:xfrm>
            <a:off x="5519659" y="5133480"/>
            <a:ext cx="1098122" cy="523220"/>
          </a:xfrm>
          <a:prstGeom prst="rect">
            <a:avLst/>
          </a:prstGeom>
          <a:noFill/>
          <a:ln>
            <a:solidFill>
              <a:schemeClr val="tx1"/>
            </a:solidFill>
          </a:ln>
        </p:spPr>
        <p:txBody>
          <a:bodyPr wrap="square" rtlCol="0">
            <a:spAutoFit/>
          </a:bodyPr>
          <a:lstStyle/>
          <a:p>
            <a:r>
              <a:rPr lang="en-SG" sz="2800" dirty="0"/>
              <a:t>Peter</a:t>
            </a:r>
          </a:p>
        </p:txBody>
      </p:sp>
      <p:sp>
        <p:nvSpPr>
          <p:cNvPr id="6" name="TextBox 5"/>
          <p:cNvSpPr txBox="1"/>
          <p:nvPr/>
        </p:nvSpPr>
        <p:spPr>
          <a:xfrm>
            <a:off x="5999266" y="2950105"/>
            <a:ext cx="1237030" cy="523220"/>
          </a:xfrm>
          <a:prstGeom prst="rect">
            <a:avLst/>
          </a:prstGeom>
          <a:noFill/>
          <a:ln>
            <a:solidFill>
              <a:schemeClr val="tx1"/>
            </a:solidFill>
          </a:ln>
        </p:spPr>
        <p:txBody>
          <a:bodyPr wrap="square" rtlCol="0">
            <a:spAutoFit/>
          </a:bodyPr>
          <a:lstStyle/>
          <a:p>
            <a:r>
              <a:rPr lang="en-SG" sz="2800" dirty="0"/>
              <a:t>Danny</a:t>
            </a:r>
          </a:p>
        </p:txBody>
      </p:sp>
      <p:sp>
        <p:nvSpPr>
          <p:cNvPr id="9" name="TextBox 8"/>
          <p:cNvSpPr txBox="1"/>
          <p:nvPr/>
        </p:nvSpPr>
        <p:spPr>
          <a:xfrm>
            <a:off x="6092447" y="4077072"/>
            <a:ext cx="1237030" cy="523220"/>
          </a:xfrm>
          <a:prstGeom prst="rect">
            <a:avLst/>
          </a:prstGeom>
          <a:noFill/>
          <a:ln>
            <a:solidFill>
              <a:schemeClr val="tx1"/>
            </a:solidFill>
          </a:ln>
        </p:spPr>
        <p:txBody>
          <a:bodyPr wrap="square" rtlCol="0">
            <a:spAutoFit/>
          </a:bodyPr>
          <a:lstStyle/>
          <a:p>
            <a:r>
              <a:rPr lang="en-SG" sz="2800" dirty="0"/>
              <a:t>David</a:t>
            </a:r>
          </a:p>
        </p:txBody>
      </p:sp>
      <p:sp>
        <p:nvSpPr>
          <p:cNvPr id="2" name="Slide Number Placeholder 1"/>
          <p:cNvSpPr>
            <a:spLocks noGrp="1"/>
          </p:cNvSpPr>
          <p:nvPr>
            <p:ph type="sldNum" sz="quarter" idx="12"/>
          </p:nvPr>
        </p:nvSpPr>
        <p:spPr/>
        <p:txBody>
          <a:bodyPr/>
          <a:lstStyle/>
          <a:p>
            <a:fld id="{4D4763A0-E2EB-4E3F-BF7D-25C587F4CBAC}" type="slidenum">
              <a:rPr lang="en-IN" smtClean="0"/>
              <a:pPr/>
              <a:t>19</a:t>
            </a:fld>
            <a:endParaRPr lang="en-IN"/>
          </a:p>
        </p:txBody>
      </p:sp>
      <p:sp>
        <p:nvSpPr>
          <p:cNvPr id="11" name="TextBox 10"/>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
        <p:nvSpPr>
          <p:cNvPr id="12" name="Title 3"/>
          <p:cNvSpPr txBox="1">
            <a:spLocks/>
          </p:cNvSpPr>
          <p:nvPr/>
        </p:nvSpPr>
        <p:spPr>
          <a:xfrm>
            <a:off x="467544" y="369332"/>
            <a:ext cx="7704856" cy="15475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14300" indent="-114300" fontAlgn="auto">
              <a:spcAft>
                <a:spcPts val="0"/>
              </a:spcAft>
              <a:tabLst>
                <a:tab pos="457200" algn="l"/>
              </a:tabLst>
            </a:pPr>
            <a:r>
              <a:rPr lang="en-SG" sz="3200" dirty="0" smtClean="0"/>
              <a:t>enter David Jonas 1</a:t>
            </a:r>
            <a:br>
              <a:rPr lang="en-SG" sz="3200" dirty="0" smtClean="0"/>
            </a:br>
            <a:r>
              <a:rPr lang="en-SG" sz="2800" dirty="0" smtClean="0"/>
              <a:t>–	Insert David next to the student 1 place away from Jonas</a:t>
            </a:r>
            <a:endParaRPr lang="en-SG" sz="2800" dirty="0"/>
          </a:p>
        </p:txBody>
      </p:sp>
    </p:spTree>
    <p:extLst>
      <p:ext uri="{BB962C8B-B14F-4D97-AF65-F5344CB8AC3E}">
        <p14:creationId xmlns:p14="http://schemas.microsoft.com/office/powerpoint/2010/main" val="2017386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E5E05FD-9B37-428B-9D81-DEA573E118DF}" type="slidenum">
              <a:rPr lang="en-IN" smtClean="0"/>
              <a:pPr/>
              <a:t>2</a:t>
            </a:fld>
            <a:endParaRPr lang="en-IN"/>
          </a:p>
        </p:txBody>
      </p:sp>
      <p:sp>
        <p:nvSpPr>
          <p:cNvPr id="3" name="TextBox 2"/>
          <p:cNvSpPr txBox="1"/>
          <p:nvPr/>
        </p:nvSpPr>
        <p:spPr>
          <a:xfrm>
            <a:off x="971600" y="1052736"/>
            <a:ext cx="6336704" cy="2585323"/>
          </a:xfrm>
          <a:prstGeom prst="rect">
            <a:avLst/>
          </a:prstGeom>
          <a:noFill/>
        </p:spPr>
        <p:txBody>
          <a:bodyPr wrap="square" rtlCol="0">
            <a:spAutoFit/>
          </a:bodyPr>
          <a:lstStyle/>
          <a:p>
            <a:pPr marL="461963" indent="-461963">
              <a:spcBef>
                <a:spcPts val="1200"/>
              </a:spcBef>
              <a:buFont typeface="Wingdings" panose="05000000000000000000" pitchFamily="2" charset="2"/>
              <a:buChar char="§"/>
            </a:pPr>
            <a:r>
              <a:rPr lang="en-US" sz="3600" dirty="0" smtClean="0"/>
              <a:t>Tasks:</a:t>
            </a:r>
          </a:p>
          <a:p>
            <a:pPr marL="968375" lvl="1" indent="-511175">
              <a:spcBef>
                <a:spcPts val="1200"/>
              </a:spcBef>
              <a:buFont typeface="Wingdings" panose="05000000000000000000" pitchFamily="2" charset="2"/>
              <a:buChar char="§"/>
            </a:pPr>
            <a:r>
              <a:rPr lang="en-US" sz="3200" dirty="0" smtClean="0"/>
              <a:t>Passing</a:t>
            </a:r>
          </a:p>
          <a:p>
            <a:pPr marL="968375" lvl="1" indent="-511175">
              <a:spcBef>
                <a:spcPts val="1200"/>
              </a:spcBef>
              <a:buFont typeface="Wingdings" panose="05000000000000000000" pitchFamily="2" charset="2"/>
              <a:buChar char="§"/>
            </a:pPr>
            <a:r>
              <a:rPr lang="en-US" sz="3200" dirty="0" smtClean="0"/>
              <a:t>Classroom</a:t>
            </a:r>
          </a:p>
          <a:p>
            <a:pPr marL="968375" lvl="1" indent="-511175">
              <a:spcBef>
                <a:spcPts val="1200"/>
              </a:spcBef>
              <a:buFont typeface="Wingdings" panose="05000000000000000000" pitchFamily="2" charset="2"/>
              <a:buChar char="§"/>
            </a:pPr>
            <a:r>
              <a:rPr lang="en-US" sz="3200" dirty="0" smtClean="0"/>
              <a:t>Browser</a:t>
            </a:r>
          </a:p>
        </p:txBody>
      </p:sp>
    </p:spTree>
    <p:extLst>
      <p:ext uri="{BB962C8B-B14F-4D97-AF65-F5344CB8AC3E}">
        <p14:creationId xmlns:p14="http://schemas.microsoft.com/office/powerpoint/2010/main" val="2466950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2411760" y="2204864"/>
            <a:ext cx="3456384" cy="345638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Tahoma" charset="0"/>
            </a:endParaRPr>
          </a:p>
        </p:txBody>
      </p:sp>
      <p:sp>
        <p:nvSpPr>
          <p:cNvPr id="7" name="TextBox 6"/>
          <p:cNvSpPr txBox="1"/>
          <p:nvPr/>
        </p:nvSpPr>
        <p:spPr>
          <a:xfrm>
            <a:off x="5418094" y="1916832"/>
            <a:ext cx="1098122" cy="523220"/>
          </a:xfrm>
          <a:prstGeom prst="rect">
            <a:avLst/>
          </a:prstGeom>
          <a:noFill/>
          <a:ln>
            <a:solidFill>
              <a:schemeClr val="tx1"/>
            </a:solidFill>
          </a:ln>
        </p:spPr>
        <p:txBody>
          <a:bodyPr wrap="square" rtlCol="0">
            <a:spAutoFit/>
          </a:bodyPr>
          <a:lstStyle/>
          <a:p>
            <a:r>
              <a:rPr lang="en-SG" sz="2800" dirty="0"/>
              <a:t>Jonas</a:t>
            </a:r>
          </a:p>
        </p:txBody>
      </p:sp>
      <p:sp>
        <p:nvSpPr>
          <p:cNvPr id="2" name="Slide Number Placeholder 1"/>
          <p:cNvSpPr>
            <a:spLocks noGrp="1"/>
          </p:cNvSpPr>
          <p:nvPr>
            <p:ph type="sldNum" sz="quarter" idx="12"/>
          </p:nvPr>
        </p:nvSpPr>
        <p:spPr/>
        <p:txBody>
          <a:bodyPr/>
          <a:lstStyle/>
          <a:p>
            <a:fld id="{4D4763A0-E2EB-4E3F-BF7D-25C587F4CBAC}" type="slidenum">
              <a:rPr lang="en-IN" smtClean="0"/>
              <a:pPr/>
              <a:t>20</a:t>
            </a:fld>
            <a:endParaRPr lang="en-IN"/>
          </a:p>
        </p:txBody>
      </p:sp>
      <p:sp>
        <p:nvSpPr>
          <p:cNvPr id="8" name="TextBox 7"/>
          <p:cNvSpPr txBox="1"/>
          <p:nvPr/>
        </p:nvSpPr>
        <p:spPr>
          <a:xfrm>
            <a:off x="5519659" y="5133480"/>
            <a:ext cx="1098122" cy="523220"/>
          </a:xfrm>
          <a:prstGeom prst="rect">
            <a:avLst/>
          </a:prstGeom>
          <a:noFill/>
          <a:ln>
            <a:solidFill>
              <a:schemeClr val="tx1"/>
            </a:solidFill>
          </a:ln>
        </p:spPr>
        <p:txBody>
          <a:bodyPr wrap="square" rtlCol="0">
            <a:spAutoFit/>
          </a:bodyPr>
          <a:lstStyle/>
          <a:p>
            <a:r>
              <a:rPr lang="en-SG" sz="2800" dirty="0"/>
              <a:t>Peter</a:t>
            </a:r>
          </a:p>
        </p:txBody>
      </p:sp>
      <p:sp>
        <p:nvSpPr>
          <p:cNvPr id="6" name="TextBox 5"/>
          <p:cNvSpPr txBox="1"/>
          <p:nvPr/>
        </p:nvSpPr>
        <p:spPr>
          <a:xfrm>
            <a:off x="5999266" y="2950105"/>
            <a:ext cx="1237030" cy="523220"/>
          </a:xfrm>
          <a:prstGeom prst="rect">
            <a:avLst/>
          </a:prstGeom>
          <a:noFill/>
          <a:ln>
            <a:solidFill>
              <a:schemeClr val="tx1"/>
            </a:solidFill>
          </a:ln>
        </p:spPr>
        <p:txBody>
          <a:bodyPr wrap="square" rtlCol="0">
            <a:spAutoFit/>
          </a:bodyPr>
          <a:lstStyle/>
          <a:p>
            <a:r>
              <a:rPr lang="en-SG" sz="2800" dirty="0"/>
              <a:t>Danny</a:t>
            </a:r>
          </a:p>
        </p:txBody>
      </p:sp>
      <p:sp>
        <p:nvSpPr>
          <p:cNvPr id="9" name="TextBox 8"/>
          <p:cNvSpPr txBox="1"/>
          <p:nvPr/>
        </p:nvSpPr>
        <p:spPr>
          <a:xfrm>
            <a:off x="6092447" y="4077072"/>
            <a:ext cx="1237030" cy="523220"/>
          </a:xfrm>
          <a:prstGeom prst="rect">
            <a:avLst/>
          </a:prstGeom>
          <a:noFill/>
          <a:ln>
            <a:solidFill>
              <a:schemeClr val="tx1"/>
            </a:solidFill>
          </a:ln>
        </p:spPr>
        <p:txBody>
          <a:bodyPr wrap="square" rtlCol="0">
            <a:spAutoFit/>
          </a:bodyPr>
          <a:lstStyle/>
          <a:p>
            <a:r>
              <a:rPr lang="en-SG" sz="2800" dirty="0"/>
              <a:t>David</a:t>
            </a:r>
          </a:p>
        </p:txBody>
      </p:sp>
      <p:sp>
        <p:nvSpPr>
          <p:cNvPr id="10" name="TextBox 9"/>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
        <p:nvSpPr>
          <p:cNvPr id="11" name="Title 3"/>
          <p:cNvSpPr txBox="1">
            <a:spLocks/>
          </p:cNvSpPr>
          <p:nvPr/>
        </p:nvSpPr>
        <p:spPr>
          <a:xfrm>
            <a:off x="467544" y="369332"/>
            <a:ext cx="7704856" cy="118746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14300" indent="-114300" fontAlgn="auto">
              <a:spcAft>
                <a:spcPts val="0"/>
              </a:spcAft>
              <a:tabLst>
                <a:tab pos="457200" algn="l"/>
              </a:tabLst>
            </a:pPr>
            <a:r>
              <a:rPr lang="en-SG" sz="3200" dirty="0" smtClean="0"/>
              <a:t>leave David</a:t>
            </a:r>
            <a:br>
              <a:rPr lang="en-SG" sz="3200" dirty="0" smtClean="0"/>
            </a:br>
            <a:r>
              <a:rPr lang="en-SG" sz="2800" dirty="0" smtClean="0"/>
              <a:t>–	Remove David from the table</a:t>
            </a:r>
            <a:endParaRPr lang="en-SG" sz="2800" dirty="0"/>
          </a:p>
        </p:txBody>
      </p:sp>
    </p:spTree>
    <p:extLst>
      <p:ext uri="{BB962C8B-B14F-4D97-AF65-F5344CB8AC3E}">
        <p14:creationId xmlns:p14="http://schemas.microsoft.com/office/powerpoint/2010/main" val="3774730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4763A0-E2EB-4E3F-BF7D-25C587F4CBAC}" type="slidenum">
              <a:rPr lang="en-IN" smtClean="0"/>
              <a:pPr/>
              <a:t>21</a:t>
            </a:fld>
            <a:endParaRPr lang="en-IN"/>
          </a:p>
        </p:txBody>
      </p:sp>
      <p:sp>
        <p:nvSpPr>
          <p:cNvPr id="10" name="Oval 9"/>
          <p:cNvSpPr/>
          <p:nvPr/>
        </p:nvSpPr>
        <p:spPr bwMode="auto">
          <a:xfrm>
            <a:off x="2411760" y="2204864"/>
            <a:ext cx="3456384" cy="345638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Tahoma" charset="0"/>
            </a:endParaRPr>
          </a:p>
        </p:txBody>
      </p:sp>
      <p:sp>
        <p:nvSpPr>
          <p:cNvPr id="11" name="TextBox 10"/>
          <p:cNvSpPr txBox="1"/>
          <p:nvPr/>
        </p:nvSpPr>
        <p:spPr>
          <a:xfrm>
            <a:off x="5418094" y="1916832"/>
            <a:ext cx="1098122" cy="523220"/>
          </a:xfrm>
          <a:prstGeom prst="rect">
            <a:avLst/>
          </a:prstGeom>
          <a:noFill/>
          <a:ln>
            <a:solidFill>
              <a:schemeClr val="tx1"/>
            </a:solidFill>
          </a:ln>
        </p:spPr>
        <p:txBody>
          <a:bodyPr wrap="square" rtlCol="0">
            <a:spAutoFit/>
          </a:bodyPr>
          <a:lstStyle/>
          <a:p>
            <a:r>
              <a:rPr lang="en-SG" sz="2800" dirty="0"/>
              <a:t>Jonas</a:t>
            </a:r>
          </a:p>
        </p:txBody>
      </p:sp>
      <p:sp>
        <p:nvSpPr>
          <p:cNvPr id="12" name="TextBox 11"/>
          <p:cNvSpPr txBox="1"/>
          <p:nvPr/>
        </p:nvSpPr>
        <p:spPr>
          <a:xfrm>
            <a:off x="5943847" y="4221088"/>
            <a:ext cx="1098122" cy="523220"/>
          </a:xfrm>
          <a:prstGeom prst="rect">
            <a:avLst/>
          </a:prstGeom>
          <a:noFill/>
          <a:ln>
            <a:solidFill>
              <a:schemeClr val="tx1"/>
            </a:solidFill>
          </a:ln>
        </p:spPr>
        <p:txBody>
          <a:bodyPr wrap="square" rtlCol="0">
            <a:spAutoFit/>
          </a:bodyPr>
          <a:lstStyle/>
          <a:p>
            <a:r>
              <a:rPr lang="en-SG" sz="2800" dirty="0"/>
              <a:t>Peter</a:t>
            </a:r>
          </a:p>
        </p:txBody>
      </p:sp>
      <p:sp>
        <p:nvSpPr>
          <p:cNvPr id="13" name="TextBox 12"/>
          <p:cNvSpPr txBox="1"/>
          <p:nvPr/>
        </p:nvSpPr>
        <p:spPr>
          <a:xfrm>
            <a:off x="5999266" y="2950105"/>
            <a:ext cx="1237030" cy="523220"/>
          </a:xfrm>
          <a:prstGeom prst="rect">
            <a:avLst/>
          </a:prstGeom>
          <a:noFill/>
          <a:ln>
            <a:solidFill>
              <a:schemeClr val="tx1"/>
            </a:solidFill>
          </a:ln>
        </p:spPr>
        <p:txBody>
          <a:bodyPr wrap="square" rtlCol="0">
            <a:spAutoFit/>
          </a:bodyPr>
          <a:lstStyle/>
          <a:p>
            <a:r>
              <a:rPr lang="en-SG" sz="2800" dirty="0"/>
              <a:t>Danny</a:t>
            </a:r>
          </a:p>
        </p:txBody>
      </p:sp>
      <p:sp>
        <p:nvSpPr>
          <p:cNvPr id="8" name="TextBox 7"/>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
        <p:nvSpPr>
          <p:cNvPr id="14" name="Title 3"/>
          <p:cNvSpPr txBox="1">
            <a:spLocks/>
          </p:cNvSpPr>
          <p:nvPr/>
        </p:nvSpPr>
        <p:spPr>
          <a:xfrm>
            <a:off x="467544" y="369332"/>
            <a:ext cx="7704856" cy="118746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14300" indent="-114300" fontAlgn="auto">
              <a:spcAft>
                <a:spcPts val="0"/>
              </a:spcAft>
              <a:tabLst>
                <a:tab pos="457200" algn="l"/>
              </a:tabLst>
            </a:pPr>
            <a:r>
              <a:rPr lang="en-SG" sz="3200" dirty="0" smtClean="0"/>
              <a:t>leave David</a:t>
            </a:r>
            <a:br>
              <a:rPr lang="en-SG" sz="3200" dirty="0" smtClean="0"/>
            </a:br>
            <a:r>
              <a:rPr lang="en-SG" sz="2800" dirty="0" smtClean="0"/>
              <a:t>–	Remove David from the table</a:t>
            </a:r>
            <a:endParaRPr lang="en-SG" sz="2800" dirty="0"/>
          </a:p>
        </p:txBody>
      </p:sp>
    </p:spTree>
    <p:extLst>
      <p:ext uri="{BB962C8B-B14F-4D97-AF65-F5344CB8AC3E}">
        <p14:creationId xmlns:p14="http://schemas.microsoft.com/office/powerpoint/2010/main" val="4104616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D4763A0-E2EB-4E3F-BF7D-25C587F4CBAC}" type="slidenum">
              <a:rPr lang="en-IN" smtClean="0"/>
              <a:pPr/>
              <a:t>22</a:t>
            </a:fld>
            <a:endParaRPr lang="en-IN"/>
          </a:p>
        </p:txBody>
      </p:sp>
      <p:sp>
        <p:nvSpPr>
          <p:cNvPr id="10" name="Oval 9"/>
          <p:cNvSpPr/>
          <p:nvPr/>
        </p:nvSpPr>
        <p:spPr bwMode="auto">
          <a:xfrm>
            <a:off x="2411760" y="2204864"/>
            <a:ext cx="3456384" cy="345638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Tahoma" charset="0"/>
            </a:endParaRPr>
          </a:p>
        </p:txBody>
      </p:sp>
      <p:sp>
        <p:nvSpPr>
          <p:cNvPr id="11" name="TextBox 10"/>
          <p:cNvSpPr txBox="1"/>
          <p:nvPr/>
        </p:nvSpPr>
        <p:spPr>
          <a:xfrm>
            <a:off x="5418094" y="1916832"/>
            <a:ext cx="1098122" cy="523220"/>
          </a:xfrm>
          <a:prstGeom prst="rect">
            <a:avLst/>
          </a:prstGeom>
          <a:noFill/>
          <a:ln>
            <a:solidFill>
              <a:schemeClr val="tx1"/>
            </a:solidFill>
          </a:ln>
        </p:spPr>
        <p:txBody>
          <a:bodyPr wrap="square" rtlCol="0">
            <a:spAutoFit/>
          </a:bodyPr>
          <a:lstStyle/>
          <a:p>
            <a:r>
              <a:rPr lang="en-SG" sz="2800" dirty="0"/>
              <a:t>Jonas</a:t>
            </a:r>
          </a:p>
        </p:txBody>
      </p:sp>
      <p:sp>
        <p:nvSpPr>
          <p:cNvPr id="12" name="TextBox 11"/>
          <p:cNvSpPr txBox="1"/>
          <p:nvPr/>
        </p:nvSpPr>
        <p:spPr>
          <a:xfrm>
            <a:off x="5943847" y="4221088"/>
            <a:ext cx="1098122" cy="523220"/>
          </a:xfrm>
          <a:prstGeom prst="rect">
            <a:avLst/>
          </a:prstGeom>
          <a:noFill/>
          <a:ln>
            <a:solidFill>
              <a:schemeClr val="tx1"/>
            </a:solidFill>
          </a:ln>
        </p:spPr>
        <p:txBody>
          <a:bodyPr wrap="square" rtlCol="0">
            <a:spAutoFit/>
          </a:bodyPr>
          <a:lstStyle/>
          <a:p>
            <a:r>
              <a:rPr lang="en-SG" sz="2800" dirty="0"/>
              <a:t>Peter</a:t>
            </a:r>
          </a:p>
        </p:txBody>
      </p:sp>
      <p:sp>
        <p:nvSpPr>
          <p:cNvPr id="13" name="TextBox 12"/>
          <p:cNvSpPr txBox="1"/>
          <p:nvPr/>
        </p:nvSpPr>
        <p:spPr>
          <a:xfrm>
            <a:off x="5999266" y="2950105"/>
            <a:ext cx="1237030" cy="523220"/>
          </a:xfrm>
          <a:prstGeom prst="rect">
            <a:avLst/>
          </a:prstGeom>
          <a:noFill/>
          <a:ln>
            <a:solidFill>
              <a:schemeClr val="tx1"/>
            </a:solidFill>
          </a:ln>
        </p:spPr>
        <p:txBody>
          <a:bodyPr wrap="square" rtlCol="0">
            <a:spAutoFit/>
          </a:bodyPr>
          <a:lstStyle/>
          <a:p>
            <a:r>
              <a:rPr lang="en-SG" sz="2800" dirty="0"/>
              <a:t>Danny</a:t>
            </a:r>
          </a:p>
        </p:txBody>
      </p:sp>
      <p:sp>
        <p:nvSpPr>
          <p:cNvPr id="8" name="TextBox 7"/>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
        <p:nvSpPr>
          <p:cNvPr id="9" name="Title 3"/>
          <p:cNvSpPr txBox="1">
            <a:spLocks/>
          </p:cNvSpPr>
          <p:nvPr/>
        </p:nvSpPr>
        <p:spPr>
          <a:xfrm>
            <a:off x="467544" y="369332"/>
            <a:ext cx="7704856" cy="15475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14300" indent="-114300" fontAlgn="auto">
              <a:spcAft>
                <a:spcPts val="0"/>
              </a:spcAft>
              <a:tabLst>
                <a:tab pos="457200" algn="l"/>
              </a:tabLst>
            </a:pPr>
            <a:r>
              <a:rPr lang="en-SG" sz="3200" dirty="0" smtClean="0"/>
              <a:t>enter Jane Peter 2</a:t>
            </a:r>
            <a:br>
              <a:rPr lang="en-SG" sz="3200" dirty="0" smtClean="0"/>
            </a:br>
            <a:r>
              <a:rPr lang="en-SG" sz="2800" dirty="0" smtClean="0"/>
              <a:t>–	Insert Jane next to the student 2 places away from Peter</a:t>
            </a:r>
            <a:endParaRPr lang="en-SG" sz="2800" dirty="0"/>
          </a:p>
        </p:txBody>
      </p:sp>
    </p:spTree>
    <p:extLst>
      <p:ext uri="{BB962C8B-B14F-4D97-AF65-F5344CB8AC3E}">
        <p14:creationId xmlns:p14="http://schemas.microsoft.com/office/powerpoint/2010/main" val="1161709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bwMode="auto">
          <a:xfrm>
            <a:off x="2411760" y="2204864"/>
            <a:ext cx="3456384" cy="345638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Tahoma" charset="0"/>
            </a:endParaRPr>
          </a:p>
        </p:txBody>
      </p:sp>
      <p:sp>
        <p:nvSpPr>
          <p:cNvPr id="11" name="TextBox 10"/>
          <p:cNvSpPr txBox="1"/>
          <p:nvPr/>
        </p:nvSpPr>
        <p:spPr>
          <a:xfrm>
            <a:off x="5418094" y="1916832"/>
            <a:ext cx="1098122" cy="523220"/>
          </a:xfrm>
          <a:prstGeom prst="rect">
            <a:avLst/>
          </a:prstGeom>
          <a:noFill/>
          <a:ln>
            <a:solidFill>
              <a:schemeClr val="tx1"/>
            </a:solidFill>
          </a:ln>
        </p:spPr>
        <p:txBody>
          <a:bodyPr wrap="square" rtlCol="0">
            <a:spAutoFit/>
          </a:bodyPr>
          <a:lstStyle/>
          <a:p>
            <a:r>
              <a:rPr lang="en-SG" sz="2800" dirty="0"/>
              <a:t>Jonas</a:t>
            </a:r>
          </a:p>
        </p:txBody>
      </p:sp>
      <p:sp>
        <p:nvSpPr>
          <p:cNvPr id="12" name="TextBox 11"/>
          <p:cNvSpPr txBox="1"/>
          <p:nvPr/>
        </p:nvSpPr>
        <p:spPr>
          <a:xfrm>
            <a:off x="5652120" y="5119625"/>
            <a:ext cx="1098122" cy="523220"/>
          </a:xfrm>
          <a:prstGeom prst="rect">
            <a:avLst/>
          </a:prstGeom>
          <a:noFill/>
          <a:ln>
            <a:solidFill>
              <a:schemeClr val="tx1"/>
            </a:solidFill>
          </a:ln>
        </p:spPr>
        <p:txBody>
          <a:bodyPr wrap="square" rtlCol="0">
            <a:spAutoFit/>
          </a:bodyPr>
          <a:lstStyle/>
          <a:p>
            <a:r>
              <a:rPr lang="en-SG" sz="2800" dirty="0"/>
              <a:t>Peter</a:t>
            </a:r>
          </a:p>
        </p:txBody>
      </p:sp>
      <p:sp>
        <p:nvSpPr>
          <p:cNvPr id="13" name="TextBox 12"/>
          <p:cNvSpPr txBox="1"/>
          <p:nvPr/>
        </p:nvSpPr>
        <p:spPr>
          <a:xfrm>
            <a:off x="5999266" y="2950105"/>
            <a:ext cx="1237030" cy="523220"/>
          </a:xfrm>
          <a:prstGeom prst="rect">
            <a:avLst/>
          </a:prstGeom>
          <a:noFill/>
          <a:ln>
            <a:solidFill>
              <a:schemeClr val="tx1"/>
            </a:solidFill>
          </a:ln>
        </p:spPr>
        <p:txBody>
          <a:bodyPr wrap="square" rtlCol="0">
            <a:spAutoFit/>
          </a:bodyPr>
          <a:lstStyle/>
          <a:p>
            <a:r>
              <a:rPr lang="en-SG" sz="2800" dirty="0"/>
              <a:t>Danny</a:t>
            </a:r>
          </a:p>
        </p:txBody>
      </p:sp>
      <p:sp>
        <p:nvSpPr>
          <p:cNvPr id="7" name="TextBox 6"/>
          <p:cNvSpPr txBox="1"/>
          <p:nvPr/>
        </p:nvSpPr>
        <p:spPr>
          <a:xfrm>
            <a:off x="6068720" y="3981917"/>
            <a:ext cx="1098122" cy="523220"/>
          </a:xfrm>
          <a:prstGeom prst="rect">
            <a:avLst/>
          </a:prstGeom>
          <a:noFill/>
          <a:ln>
            <a:solidFill>
              <a:schemeClr val="tx1"/>
            </a:solidFill>
          </a:ln>
        </p:spPr>
        <p:txBody>
          <a:bodyPr wrap="square" rtlCol="0">
            <a:spAutoFit/>
          </a:bodyPr>
          <a:lstStyle/>
          <a:p>
            <a:r>
              <a:rPr lang="en-SG" sz="2800" dirty="0"/>
              <a:t>Jane</a:t>
            </a:r>
          </a:p>
        </p:txBody>
      </p:sp>
      <p:sp>
        <p:nvSpPr>
          <p:cNvPr id="2" name="Slide Number Placeholder 1"/>
          <p:cNvSpPr>
            <a:spLocks noGrp="1"/>
          </p:cNvSpPr>
          <p:nvPr>
            <p:ph type="sldNum" sz="quarter" idx="12"/>
          </p:nvPr>
        </p:nvSpPr>
        <p:spPr/>
        <p:txBody>
          <a:bodyPr/>
          <a:lstStyle/>
          <a:p>
            <a:fld id="{4D4763A0-E2EB-4E3F-BF7D-25C587F4CBAC}" type="slidenum">
              <a:rPr lang="en-IN" smtClean="0"/>
              <a:pPr/>
              <a:t>23</a:t>
            </a:fld>
            <a:endParaRPr lang="en-IN"/>
          </a:p>
        </p:txBody>
      </p:sp>
      <p:sp>
        <p:nvSpPr>
          <p:cNvPr id="14" name="TextBox 13"/>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
        <p:nvSpPr>
          <p:cNvPr id="15" name="Title 3"/>
          <p:cNvSpPr txBox="1">
            <a:spLocks/>
          </p:cNvSpPr>
          <p:nvPr/>
        </p:nvSpPr>
        <p:spPr>
          <a:xfrm>
            <a:off x="467544" y="369332"/>
            <a:ext cx="7704856" cy="15475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14300" indent="-114300" fontAlgn="auto">
              <a:spcAft>
                <a:spcPts val="0"/>
              </a:spcAft>
              <a:tabLst>
                <a:tab pos="457200" algn="l"/>
              </a:tabLst>
            </a:pPr>
            <a:r>
              <a:rPr lang="en-SG" sz="3200" dirty="0" smtClean="0"/>
              <a:t>enter Jane Peter 2</a:t>
            </a:r>
            <a:br>
              <a:rPr lang="en-SG" sz="3200" dirty="0" smtClean="0"/>
            </a:br>
            <a:r>
              <a:rPr lang="en-SG" sz="2800" dirty="0" smtClean="0"/>
              <a:t>–	Insert Jane next to the student 2 places away from Peter</a:t>
            </a:r>
            <a:endParaRPr lang="en-SG" sz="2800" dirty="0"/>
          </a:p>
        </p:txBody>
      </p:sp>
    </p:spTree>
    <p:extLst>
      <p:ext uri="{BB962C8B-B14F-4D97-AF65-F5344CB8AC3E}">
        <p14:creationId xmlns:p14="http://schemas.microsoft.com/office/powerpoint/2010/main" val="2701224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Content Placeholder 2"/>
          <p:cNvSpPr>
            <a:spLocks noGrp="1"/>
          </p:cNvSpPr>
          <p:nvPr>
            <p:ph idx="1"/>
          </p:nvPr>
        </p:nvSpPr>
        <p:spPr/>
        <p:txBody>
          <a:bodyPr>
            <a:normAutofit/>
          </a:bodyPr>
          <a:lstStyle/>
          <a:p>
            <a:r>
              <a:rPr lang="en-US" sz="2800" dirty="0"/>
              <a:t>Use a </a:t>
            </a:r>
            <a:r>
              <a:rPr lang="en-US" sz="2800" dirty="0">
                <a:solidFill>
                  <a:srgbClr val="0033CC"/>
                </a:solidFill>
              </a:rPr>
              <a:t>circular linked list </a:t>
            </a:r>
            <a:r>
              <a:rPr lang="en-US" sz="2800" dirty="0"/>
              <a:t>to implement the structure.</a:t>
            </a:r>
          </a:p>
          <a:p>
            <a:pPr lvl="1">
              <a:spcBef>
                <a:spcPts val="600"/>
              </a:spcBef>
              <a:buFont typeface="Arial" panose="020B0604020202020204" pitchFamily="34" charset="0"/>
              <a:buChar char="•"/>
            </a:pPr>
            <a:r>
              <a:rPr lang="en-US" sz="2400" dirty="0" err="1">
                <a:solidFill>
                  <a:srgbClr val="C00000"/>
                </a:solidFill>
              </a:rPr>
              <a:t>addStudent</a:t>
            </a:r>
            <a:r>
              <a:rPr lang="en-US" sz="2400" dirty="0">
                <a:solidFill>
                  <a:srgbClr val="C00000"/>
                </a:solidFill>
              </a:rPr>
              <a:t> (Student_1, Student_2, K)</a:t>
            </a:r>
            <a:r>
              <a:rPr lang="en-US" sz="2400" dirty="0"/>
              <a:t>: </a:t>
            </a:r>
            <a:endParaRPr lang="en-US" sz="2400" dirty="0" smtClean="0"/>
          </a:p>
          <a:p>
            <a:pPr lvl="2"/>
            <a:r>
              <a:rPr lang="en-IN" sz="2200" dirty="0" smtClean="0"/>
              <a:t>Insert </a:t>
            </a:r>
            <a:r>
              <a:rPr lang="en-IN" sz="2200" dirty="0">
                <a:solidFill>
                  <a:srgbClr val="0033CC"/>
                </a:solidFill>
              </a:rPr>
              <a:t>student_1</a:t>
            </a:r>
            <a:r>
              <a:rPr lang="en-IN" sz="2200" dirty="0"/>
              <a:t> next to the student which is </a:t>
            </a:r>
            <a:r>
              <a:rPr lang="en-IN" sz="2200" dirty="0">
                <a:solidFill>
                  <a:srgbClr val="0033CC"/>
                </a:solidFill>
              </a:rPr>
              <a:t>K</a:t>
            </a:r>
            <a:r>
              <a:rPr lang="en-IN" sz="2200" dirty="0"/>
              <a:t> places away from </a:t>
            </a:r>
            <a:r>
              <a:rPr lang="en-IN" sz="2200" dirty="0">
                <a:solidFill>
                  <a:srgbClr val="0033CC"/>
                </a:solidFill>
              </a:rPr>
              <a:t>student_2</a:t>
            </a:r>
            <a:r>
              <a:rPr lang="en-IN" sz="2200" dirty="0"/>
              <a:t> </a:t>
            </a:r>
          </a:p>
          <a:p>
            <a:pPr lvl="1">
              <a:spcBef>
                <a:spcPts val="600"/>
              </a:spcBef>
              <a:buFont typeface="Arial" panose="020B0604020202020204" pitchFamily="34" charset="0"/>
              <a:buChar char="•"/>
            </a:pPr>
            <a:r>
              <a:rPr lang="en-US" sz="2400" dirty="0">
                <a:solidFill>
                  <a:srgbClr val="C00000"/>
                </a:solidFill>
              </a:rPr>
              <a:t>remove(Student)</a:t>
            </a:r>
            <a:r>
              <a:rPr lang="en-US" sz="2400" dirty="0"/>
              <a:t>: </a:t>
            </a:r>
            <a:endParaRPr lang="en-US" sz="2400" dirty="0" smtClean="0"/>
          </a:p>
          <a:p>
            <a:pPr lvl="2"/>
            <a:r>
              <a:rPr lang="en-US" sz="2200" dirty="0" smtClean="0"/>
              <a:t>Remove </a:t>
            </a:r>
            <a:r>
              <a:rPr lang="en-US" sz="2200" dirty="0"/>
              <a:t>the student from the table</a:t>
            </a:r>
          </a:p>
          <a:p>
            <a:pPr lvl="1">
              <a:spcBef>
                <a:spcPts val="600"/>
              </a:spcBef>
              <a:buFont typeface="Arial" panose="020B0604020202020204" pitchFamily="34" charset="0"/>
              <a:buChar char="•"/>
            </a:pPr>
            <a:r>
              <a:rPr lang="en-US" sz="2400" dirty="0" err="1">
                <a:solidFill>
                  <a:srgbClr val="C00000"/>
                </a:solidFill>
              </a:rPr>
              <a:t>printList</a:t>
            </a:r>
            <a:r>
              <a:rPr lang="en-US" sz="2400" dirty="0">
                <a:solidFill>
                  <a:srgbClr val="C00000"/>
                </a:solidFill>
              </a:rPr>
              <a:t>()</a:t>
            </a:r>
            <a:r>
              <a:rPr lang="en-US" sz="2400" dirty="0"/>
              <a:t>: </a:t>
            </a:r>
            <a:endParaRPr lang="en-US" sz="2400" dirty="0" smtClean="0"/>
          </a:p>
          <a:p>
            <a:pPr lvl="2"/>
            <a:r>
              <a:rPr lang="en-US" sz="2200" dirty="0" smtClean="0"/>
              <a:t>Print </a:t>
            </a:r>
            <a:r>
              <a:rPr lang="en-US" sz="2200" dirty="0"/>
              <a:t>out all students at the table in a clockwise </a:t>
            </a:r>
            <a:r>
              <a:rPr lang="en-US" sz="2200" dirty="0" smtClean="0"/>
              <a:t>manner</a:t>
            </a:r>
            <a:endParaRPr lang="en-IN" sz="2200" dirty="0"/>
          </a:p>
          <a:p>
            <a:pPr marL="457200" lvl="1" indent="0">
              <a:buNone/>
            </a:pPr>
            <a:endParaRPr lang="en-IN" dirty="0"/>
          </a:p>
        </p:txBody>
      </p:sp>
      <p:sp>
        <p:nvSpPr>
          <p:cNvPr id="4" name="Slide Number Placeholder 3"/>
          <p:cNvSpPr>
            <a:spLocks noGrp="1"/>
          </p:cNvSpPr>
          <p:nvPr>
            <p:ph type="sldNum" sz="quarter" idx="12"/>
          </p:nvPr>
        </p:nvSpPr>
        <p:spPr/>
        <p:txBody>
          <a:bodyPr/>
          <a:lstStyle/>
          <a:p>
            <a:fld id="{4D4763A0-E2EB-4E3F-BF7D-25C587F4CBAC}" type="slidenum">
              <a:rPr lang="en-IN" smtClean="0"/>
              <a:pPr/>
              <a:t>24</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686800" cy="1143000"/>
          </a:xfrm>
        </p:spPr>
        <p:txBody>
          <a:bodyPr>
            <a:normAutofit/>
          </a:bodyPr>
          <a:lstStyle/>
          <a:p>
            <a:r>
              <a:rPr lang="en-US" dirty="0" err="1"/>
              <a:t>addStudent</a:t>
            </a:r>
            <a:r>
              <a:rPr lang="en-US" dirty="0"/>
              <a:t> (Student_1, Student_2, K)</a:t>
            </a:r>
            <a:endParaRPr lang="en-IN" dirty="0"/>
          </a:p>
        </p:txBody>
      </p:sp>
      <p:sp>
        <p:nvSpPr>
          <p:cNvPr id="3" name="Content Placeholder 2"/>
          <p:cNvSpPr>
            <a:spLocks noGrp="1"/>
          </p:cNvSpPr>
          <p:nvPr>
            <p:ph idx="1"/>
          </p:nvPr>
        </p:nvSpPr>
        <p:spPr/>
        <p:txBody>
          <a:bodyPr>
            <a:normAutofit/>
          </a:bodyPr>
          <a:lstStyle/>
          <a:p>
            <a:r>
              <a:rPr lang="en-IN" sz="2800" dirty="0"/>
              <a:t>First find the node which contains </a:t>
            </a:r>
            <a:r>
              <a:rPr lang="en-IN" sz="2800" dirty="0">
                <a:solidFill>
                  <a:srgbClr val="0033CC"/>
                </a:solidFill>
              </a:rPr>
              <a:t>Student_2</a:t>
            </a:r>
          </a:p>
          <a:p>
            <a:r>
              <a:rPr lang="en-IN" sz="2800" dirty="0"/>
              <a:t>Find the node of the student </a:t>
            </a:r>
            <a:r>
              <a:rPr lang="en-IN" sz="2800" dirty="0">
                <a:solidFill>
                  <a:srgbClr val="0033CC"/>
                </a:solidFill>
              </a:rPr>
              <a:t>K</a:t>
            </a:r>
            <a:r>
              <a:rPr lang="en-IN" sz="2800" dirty="0"/>
              <a:t> places away from </a:t>
            </a:r>
            <a:r>
              <a:rPr lang="en-IN" sz="2800" dirty="0">
                <a:solidFill>
                  <a:srgbClr val="0033CC"/>
                </a:solidFill>
              </a:rPr>
              <a:t>Student_2</a:t>
            </a:r>
          </a:p>
          <a:p>
            <a:r>
              <a:rPr lang="en-IN" sz="2800" dirty="0"/>
              <a:t>Add </a:t>
            </a:r>
            <a:r>
              <a:rPr lang="en-IN" sz="2800" dirty="0">
                <a:solidFill>
                  <a:srgbClr val="0033CC"/>
                </a:solidFill>
              </a:rPr>
              <a:t>Student_1</a:t>
            </a:r>
            <a:r>
              <a:rPr lang="en-IN" sz="2800" dirty="0"/>
              <a:t> after that node</a:t>
            </a:r>
          </a:p>
        </p:txBody>
      </p:sp>
      <p:sp>
        <p:nvSpPr>
          <p:cNvPr id="4" name="Slide Number Placeholder 3"/>
          <p:cNvSpPr>
            <a:spLocks noGrp="1"/>
          </p:cNvSpPr>
          <p:nvPr>
            <p:ph type="sldNum" sz="quarter" idx="12"/>
          </p:nvPr>
        </p:nvSpPr>
        <p:spPr/>
        <p:txBody>
          <a:bodyPr/>
          <a:lstStyle/>
          <a:p>
            <a:fld id="{4D4763A0-E2EB-4E3F-BF7D-25C587F4CBAC}" type="slidenum">
              <a:rPr lang="en-IN" smtClean="0"/>
              <a:pPr/>
              <a:t>25</a:t>
            </a:fld>
            <a:endParaRPr lang="en-IN"/>
          </a:p>
        </p:txBody>
      </p:sp>
      <p:sp>
        <p:nvSpPr>
          <p:cNvPr id="46" name="Rectangle 45"/>
          <p:cNvSpPr/>
          <p:nvPr/>
        </p:nvSpPr>
        <p:spPr>
          <a:xfrm>
            <a:off x="1150283" y="5038716"/>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7" name="Straight Connector 46"/>
          <p:cNvCxnSpPr/>
          <p:nvPr/>
        </p:nvCxnSpPr>
        <p:spPr>
          <a:xfrm>
            <a:off x="2446427" y="50387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898513" y="533834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762609" y="5038716"/>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0" name="Straight Connector 49"/>
          <p:cNvCxnSpPr/>
          <p:nvPr/>
        </p:nvCxnSpPr>
        <p:spPr>
          <a:xfrm>
            <a:off x="5058753" y="50387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510839" y="533834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374935" y="5014308"/>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3" name="Straight Connector 52"/>
          <p:cNvCxnSpPr/>
          <p:nvPr/>
        </p:nvCxnSpPr>
        <p:spPr>
          <a:xfrm>
            <a:off x="7671079" y="501430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2" idx="3"/>
          </p:cNvCxnSpPr>
          <p:nvPr/>
        </p:nvCxnSpPr>
        <p:spPr>
          <a:xfrm>
            <a:off x="8103127" y="5338344"/>
            <a:ext cx="607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711123" y="5362752"/>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610731" y="6118836"/>
            <a:ext cx="81003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10731" y="5362752"/>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6" idx="1"/>
          </p:cNvCxnSpPr>
          <p:nvPr/>
        </p:nvCxnSpPr>
        <p:spPr>
          <a:xfrm>
            <a:off x="610731" y="5362752"/>
            <a:ext cx="5395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641197" y="5089957"/>
            <a:ext cx="805230" cy="523220"/>
          </a:xfrm>
          <a:prstGeom prst="rect">
            <a:avLst/>
          </a:prstGeom>
          <a:noFill/>
        </p:spPr>
        <p:txBody>
          <a:bodyPr wrap="square" rtlCol="0">
            <a:spAutoFit/>
          </a:bodyPr>
          <a:lstStyle/>
          <a:p>
            <a:r>
              <a:rPr lang="en-SG" sz="2800" dirty="0"/>
              <a:t>S0</a:t>
            </a:r>
          </a:p>
        </p:txBody>
      </p:sp>
      <p:sp>
        <p:nvSpPr>
          <p:cNvPr id="60" name="TextBox 59"/>
          <p:cNvSpPr txBox="1"/>
          <p:nvPr/>
        </p:nvSpPr>
        <p:spPr>
          <a:xfrm>
            <a:off x="4224090" y="5076734"/>
            <a:ext cx="805230" cy="523220"/>
          </a:xfrm>
          <a:prstGeom prst="rect">
            <a:avLst/>
          </a:prstGeom>
          <a:noFill/>
        </p:spPr>
        <p:txBody>
          <a:bodyPr wrap="square" rtlCol="0">
            <a:spAutoFit/>
          </a:bodyPr>
          <a:lstStyle/>
          <a:p>
            <a:r>
              <a:rPr lang="en-SG" sz="2800" dirty="0"/>
              <a:t>S2</a:t>
            </a:r>
          </a:p>
        </p:txBody>
      </p:sp>
      <p:sp>
        <p:nvSpPr>
          <p:cNvPr id="61" name="TextBox 60"/>
          <p:cNvSpPr txBox="1"/>
          <p:nvPr/>
        </p:nvSpPr>
        <p:spPr>
          <a:xfrm>
            <a:off x="6836416" y="5076734"/>
            <a:ext cx="805230" cy="523220"/>
          </a:xfrm>
          <a:prstGeom prst="rect">
            <a:avLst/>
          </a:prstGeom>
          <a:noFill/>
        </p:spPr>
        <p:txBody>
          <a:bodyPr wrap="square" rtlCol="0">
            <a:spAutoFit/>
          </a:bodyPr>
          <a:lstStyle/>
          <a:p>
            <a:r>
              <a:rPr lang="en-SG" sz="2800" dirty="0"/>
              <a:t>S3</a:t>
            </a:r>
          </a:p>
        </p:txBody>
      </p:sp>
      <p:sp>
        <p:nvSpPr>
          <p:cNvPr id="21" name="TextBox 20"/>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686800" cy="1143000"/>
          </a:xfrm>
        </p:spPr>
        <p:txBody>
          <a:bodyPr>
            <a:normAutofit/>
          </a:bodyPr>
          <a:lstStyle/>
          <a:p>
            <a:r>
              <a:rPr lang="en-US" dirty="0" err="1"/>
              <a:t>addStudent</a:t>
            </a:r>
            <a:r>
              <a:rPr lang="en-US" dirty="0"/>
              <a:t> (Student_1, Student_2, 2)</a:t>
            </a:r>
            <a:endParaRPr lang="en-IN" dirty="0"/>
          </a:p>
        </p:txBody>
      </p:sp>
      <p:sp>
        <p:nvSpPr>
          <p:cNvPr id="3" name="Content Placeholder 2"/>
          <p:cNvSpPr>
            <a:spLocks noGrp="1"/>
          </p:cNvSpPr>
          <p:nvPr>
            <p:ph idx="1"/>
          </p:nvPr>
        </p:nvSpPr>
        <p:spPr/>
        <p:txBody>
          <a:bodyPr>
            <a:normAutofit/>
          </a:bodyPr>
          <a:lstStyle/>
          <a:p>
            <a:r>
              <a:rPr lang="en-IN" sz="2800" dirty="0"/>
              <a:t>First find the node which contains </a:t>
            </a:r>
            <a:r>
              <a:rPr lang="en-IN" sz="2800" dirty="0">
                <a:solidFill>
                  <a:srgbClr val="0033CC"/>
                </a:solidFill>
              </a:rPr>
              <a:t>Student_2</a:t>
            </a:r>
          </a:p>
          <a:p>
            <a:r>
              <a:rPr lang="en-IN" sz="2800" dirty="0"/>
              <a:t>Find the node of the student </a:t>
            </a:r>
            <a:r>
              <a:rPr lang="en-IN" sz="2800" dirty="0">
                <a:solidFill>
                  <a:srgbClr val="0033CC"/>
                </a:solidFill>
              </a:rPr>
              <a:t>2</a:t>
            </a:r>
            <a:r>
              <a:rPr lang="en-IN" sz="2800" dirty="0"/>
              <a:t> places away from </a:t>
            </a:r>
            <a:r>
              <a:rPr lang="en-IN" sz="2800" dirty="0">
                <a:solidFill>
                  <a:srgbClr val="0033CC"/>
                </a:solidFill>
              </a:rPr>
              <a:t>Student_2</a:t>
            </a:r>
          </a:p>
          <a:p>
            <a:r>
              <a:rPr lang="en-IN" sz="2800" dirty="0"/>
              <a:t>Add </a:t>
            </a:r>
            <a:r>
              <a:rPr lang="en-IN" sz="2800" dirty="0">
                <a:solidFill>
                  <a:srgbClr val="0033CC"/>
                </a:solidFill>
              </a:rPr>
              <a:t>Student_1</a:t>
            </a:r>
            <a:r>
              <a:rPr lang="en-IN" sz="2800" dirty="0"/>
              <a:t> after that node</a:t>
            </a:r>
          </a:p>
        </p:txBody>
      </p:sp>
      <p:sp>
        <p:nvSpPr>
          <p:cNvPr id="7" name="Slide Number Placeholder 6"/>
          <p:cNvSpPr>
            <a:spLocks noGrp="1"/>
          </p:cNvSpPr>
          <p:nvPr>
            <p:ph type="sldNum" sz="quarter" idx="12"/>
          </p:nvPr>
        </p:nvSpPr>
        <p:spPr/>
        <p:txBody>
          <a:bodyPr/>
          <a:lstStyle/>
          <a:p>
            <a:fld id="{4D4763A0-E2EB-4E3F-BF7D-25C587F4CBAC}" type="slidenum">
              <a:rPr lang="en-IN" smtClean="0"/>
              <a:pPr/>
              <a:t>26</a:t>
            </a:fld>
            <a:endParaRPr lang="en-IN"/>
          </a:p>
        </p:txBody>
      </p:sp>
      <p:sp>
        <p:nvSpPr>
          <p:cNvPr id="6" name="Rectangle 5"/>
          <p:cNvSpPr/>
          <p:nvPr/>
        </p:nvSpPr>
        <p:spPr>
          <a:xfrm>
            <a:off x="1150283" y="5038716"/>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a:off x="2446427" y="50387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898513" y="533834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762609" y="5038716"/>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5058753" y="50387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10839" y="533834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374935" y="5014308"/>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Connector 14"/>
          <p:cNvCxnSpPr/>
          <p:nvPr/>
        </p:nvCxnSpPr>
        <p:spPr>
          <a:xfrm>
            <a:off x="7671079" y="501430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3"/>
          </p:cNvCxnSpPr>
          <p:nvPr/>
        </p:nvCxnSpPr>
        <p:spPr>
          <a:xfrm>
            <a:off x="8103127" y="5338344"/>
            <a:ext cx="607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711123" y="5362752"/>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10731" y="6118836"/>
            <a:ext cx="81003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10731" y="5362752"/>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6" idx="1"/>
          </p:cNvCxnSpPr>
          <p:nvPr/>
        </p:nvCxnSpPr>
        <p:spPr>
          <a:xfrm>
            <a:off x="610731" y="5362752"/>
            <a:ext cx="5395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641197" y="5089957"/>
            <a:ext cx="805230" cy="523220"/>
          </a:xfrm>
          <a:prstGeom prst="rect">
            <a:avLst/>
          </a:prstGeom>
          <a:noFill/>
        </p:spPr>
        <p:txBody>
          <a:bodyPr wrap="square" rtlCol="0">
            <a:spAutoFit/>
          </a:bodyPr>
          <a:lstStyle/>
          <a:p>
            <a:r>
              <a:rPr lang="en-SG" sz="2800" dirty="0"/>
              <a:t>S0</a:t>
            </a:r>
          </a:p>
        </p:txBody>
      </p:sp>
      <p:sp>
        <p:nvSpPr>
          <p:cNvPr id="19" name="TextBox 18"/>
          <p:cNvSpPr txBox="1"/>
          <p:nvPr/>
        </p:nvSpPr>
        <p:spPr>
          <a:xfrm>
            <a:off x="4224090" y="5076734"/>
            <a:ext cx="805230" cy="523220"/>
          </a:xfrm>
          <a:prstGeom prst="rect">
            <a:avLst/>
          </a:prstGeom>
          <a:noFill/>
        </p:spPr>
        <p:txBody>
          <a:bodyPr wrap="square" rtlCol="0">
            <a:spAutoFit/>
          </a:bodyPr>
          <a:lstStyle/>
          <a:p>
            <a:r>
              <a:rPr lang="en-SG" sz="2800" dirty="0"/>
              <a:t>S2</a:t>
            </a:r>
          </a:p>
        </p:txBody>
      </p:sp>
      <p:sp>
        <p:nvSpPr>
          <p:cNvPr id="20" name="TextBox 19"/>
          <p:cNvSpPr txBox="1"/>
          <p:nvPr/>
        </p:nvSpPr>
        <p:spPr>
          <a:xfrm>
            <a:off x="6836416" y="5076734"/>
            <a:ext cx="805230" cy="523220"/>
          </a:xfrm>
          <a:prstGeom prst="rect">
            <a:avLst/>
          </a:prstGeom>
          <a:noFill/>
        </p:spPr>
        <p:txBody>
          <a:bodyPr wrap="square" rtlCol="0">
            <a:spAutoFit/>
          </a:bodyPr>
          <a:lstStyle/>
          <a:p>
            <a:r>
              <a:rPr lang="en-SG" sz="2800" dirty="0"/>
              <a:t>S3</a:t>
            </a:r>
          </a:p>
        </p:txBody>
      </p:sp>
      <p:sp>
        <p:nvSpPr>
          <p:cNvPr id="5" name="TextBox 4"/>
          <p:cNvSpPr txBox="1"/>
          <p:nvPr/>
        </p:nvSpPr>
        <p:spPr>
          <a:xfrm>
            <a:off x="3762609" y="4459353"/>
            <a:ext cx="2018960" cy="369332"/>
          </a:xfrm>
          <a:prstGeom prst="rect">
            <a:avLst/>
          </a:prstGeom>
          <a:noFill/>
        </p:spPr>
        <p:txBody>
          <a:bodyPr wrap="square" rtlCol="0">
            <a:spAutoFit/>
          </a:bodyPr>
          <a:lstStyle/>
          <a:p>
            <a:r>
              <a:rPr lang="en-SG" dirty="0"/>
              <a:t>0 places away</a:t>
            </a:r>
          </a:p>
        </p:txBody>
      </p:sp>
      <p:sp>
        <p:nvSpPr>
          <p:cNvPr id="24" name="TextBox 23"/>
          <p:cNvSpPr txBox="1"/>
          <p:nvPr/>
        </p:nvSpPr>
        <p:spPr>
          <a:xfrm>
            <a:off x="6374935" y="4446404"/>
            <a:ext cx="2018960" cy="369332"/>
          </a:xfrm>
          <a:prstGeom prst="rect">
            <a:avLst/>
          </a:prstGeom>
          <a:noFill/>
        </p:spPr>
        <p:txBody>
          <a:bodyPr wrap="square" rtlCol="0">
            <a:spAutoFit/>
          </a:bodyPr>
          <a:lstStyle/>
          <a:p>
            <a:r>
              <a:rPr lang="en-SG" dirty="0"/>
              <a:t>1 place away</a:t>
            </a:r>
          </a:p>
        </p:txBody>
      </p:sp>
      <p:sp>
        <p:nvSpPr>
          <p:cNvPr id="26" name="TextBox 25"/>
          <p:cNvSpPr txBox="1"/>
          <p:nvPr/>
        </p:nvSpPr>
        <p:spPr>
          <a:xfrm>
            <a:off x="1118172" y="4459353"/>
            <a:ext cx="2018960" cy="369332"/>
          </a:xfrm>
          <a:prstGeom prst="rect">
            <a:avLst/>
          </a:prstGeom>
          <a:noFill/>
        </p:spPr>
        <p:txBody>
          <a:bodyPr wrap="square" rtlCol="0">
            <a:spAutoFit/>
          </a:bodyPr>
          <a:lstStyle/>
          <a:p>
            <a:r>
              <a:rPr lang="en-SG" dirty="0"/>
              <a:t>2 places away</a:t>
            </a:r>
          </a:p>
        </p:txBody>
      </p:sp>
      <p:sp>
        <p:nvSpPr>
          <p:cNvPr id="27" name="TextBox 26"/>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extLst>
      <p:ext uri="{BB962C8B-B14F-4D97-AF65-F5344CB8AC3E}">
        <p14:creationId xmlns:p14="http://schemas.microsoft.com/office/powerpoint/2010/main" val="590734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686800" cy="1143000"/>
          </a:xfrm>
        </p:spPr>
        <p:txBody>
          <a:bodyPr>
            <a:normAutofit/>
          </a:bodyPr>
          <a:lstStyle/>
          <a:p>
            <a:r>
              <a:rPr lang="en-US" dirty="0" err="1"/>
              <a:t>addStudent</a:t>
            </a:r>
            <a:r>
              <a:rPr lang="en-US" dirty="0"/>
              <a:t> (Student_1, Student_2, 2)</a:t>
            </a:r>
            <a:endParaRPr lang="en-IN" dirty="0"/>
          </a:p>
        </p:txBody>
      </p:sp>
      <p:sp>
        <p:nvSpPr>
          <p:cNvPr id="3" name="Content Placeholder 2"/>
          <p:cNvSpPr>
            <a:spLocks noGrp="1"/>
          </p:cNvSpPr>
          <p:nvPr>
            <p:ph idx="1"/>
          </p:nvPr>
        </p:nvSpPr>
        <p:spPr/>
        <p:txBody>
          <a:bodyPr>
            <a:normAutofit/>
          </a:bodyPr>
          <a:lstStyle/>
          <a:p>
            <a:r>
              <a:rPr lang="en-IN" sz="2800" dirty="0"/>
              <a:t>First find the node which contains </a:t>
            </a:r>
            <a:r>
              <a:rPr lang="en-IN" sz="2800" dirty="0">
                <a:solidFill>
                  <a:srgbClr val="0033CC"/>
                </a:solidFill>
              </a:rPr>
              <a:t>Student_2</a:t>
            </a:r>
          </a:p>
          <a:p>
            <a:r>
              <a:rPr lang="en-IN" sz="2800" dirty="0"/>
              <a:t>Find the node of the student </a:t>
            </a:r>
            <a:r>
              <a:rPr lang="en-IN" sz="2800" dirty="0">
                <a:solidFill>
                  <a:srgbClr val="0033CC"/>
                </a:solidFill>
              </a:rPr>
              <a:t>2</a:t>
            </a:r>
            <a:r>
              <a:rPr lang="en-IN" sz="2800" dirty="0"/>
              <a:t> places away from </a:t>
            </a:r>
            <a:r>
              <a:rPr lang="en-IN" sz="2800" dirty="0">
                <a:solidFill>
                  <a:srgbClr val="0033CC"/>
                </a:solidFill>
              </a:rPr>
              <a:t>Student_2</a:t>
            </a:r>
          </a:p>
          <a:p>
            <a:r>
              <a:rPr lang="en-IN" sz="2800" dirty="0"/>
              <a:t>Add </a:t>
            </a:r>
            <a:r>
              <a:rPr lang="en-IN" sz="2800" dirty="0">
                <a:solidFill>
                  <a:srgbClr val="0033CC"/>
                </a:solidFill>
              </a:rPr>
              <a:t>Student_1</a:t>
            </a:r>
            <a:r>
              <a:rPr lang="en-IN" sz="2800" dirty="0"/>
              <a:t> after that node</a:t>
            </a:r>
          </a:p>
        </p:txBody>
      </p:sp>
      <p:sp>
        <p:nvSpPr>
          <p:cNvPr id="5" name="Slide Number Placeholder 4"/>
          <p:cNvSpPr>
            <a:spLocks noGrp="1"/>
          </p:cNvSpPr>
          <p:nvPr>
            <p:ph type="sldNum" sz="quarter" idx="12"/>
          </p:nvPr>
        </p:nvSpPr>
        <p:spPr/>
        <p:txBody>
          <a:bodyPr/>
          <a:lstStyle/>
          <a:p>
            <a:fld id="{4D4763A0-E2EB-4E3F-BF7D-25C587F4CBAC}" type="slidenum">
              <a:rPr lang="en-IN" smtClean="0"/>
              <a:pPr/>
              <a:t>27</a:t>
            </a:fld>
            <a:endParaRPr lang="en-IN"/>
          </a:p>
        </p:txBody>
      </p:sp>
      <p:sp>
        <p:nvSpPr>
          <p:cNvPr id="6" name="Rectangle 5"/>
          <p:cNvSpPr/>
          <p:nvPr/>
        </p:nvSpPr>
        <p:spPr>
          <a:xfrm>
            <a:off x="755576" y="5057444"/>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a:off x="2051720" y="5057444"/>
            <a:ext cx="0"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762609" y="5038716"/>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5058753" y="50387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10839" y="533834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374935" y="5014308"/>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Connector 14"/>
          <p:cNvCxnSpPr/>
          <p:nvPr/>
        </p:nvCxnSpPr>
        <p:spPr>
          <a:xfrm>
            <a:off x="7671079" y="501430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3"/>
          </p:cNvCxnSpPr>
          <p:nvPr/>
        </p:nvCxnSpPr>
        <p:spPr>
          <a:xfrm>
            <a:off x="8103127" y="5338344"/>
            <a:ext cx="607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711123" y="5362752"/>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07818" y="6118836"/>
            <a:ext cx="8503305" cy="18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08949" y="5381480"/>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08949" y="5381480"/>
            <a:ext cx="546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246490" y="5108685"/>
            <a:ext cx="805230" cy="523220"/>
          </a:xfrm>
          <a:prstGeom prst="rect">
            <a:avLst/>
          </a:prstGeom>
          <a:noFill/>
        </p:spPr>
        <p:txBody>
          <a:bodyPr wrap="square" rtlCol="0">
            <a:spAutoFit/>
          </a:bodyPr>
          <a:lstStyle/>
          <a:p>
            <a:r>
              <a:rPr lang="en-SG" sz="2800" dirty="0"/>
              <a:t>S0</a:t>
            </a:r>
          </a:p>
        </p:txBody>
      </p:sp>
      <p:sp>
        <p:nvSpPr>
          <p:cNvPr id="19" name="TextBox 18"/>
          <p:cNvSpPr txBox="1"/>
          <p:nvPr/>
        </p:nvSpPr>
        <p:spPr>
          <a:xfrm>
            <a:off x="4224090" y="5076734"/>
            <a:ext cx="805230" cy="523220"/>
          </a:xfrm>
          <a:prstGeom prst="rect">
            <a:avLst/>
          </a:prstGeom>
          <a:noFill/>
        </p:spPr>
        <p:txBody>
          <a:bodyPr wrap="square" rtlCol="0">
            <a:spAutoFit/>
          </a:bodyPr>
          <a:lstStyle/>
          <a:p>
            <a:r>
              <a:rPr lang="en-SG" sz="2800" dirty="0"/>
              <a:t>S2</a:t>
            </a:r>
          </a:p>
        </p:txBody>
      </p:sp>
      <p:sp>
        <p:nvSpPr>
          <p:cNvPr id="20" name="TextBox 19"/>
          <p:cNvSpPr txBox="1"/>
          <p:nvPr/>
        </p:nvSpPr>
        <p:spPr>
          <a:xfrm>
            <a:off x="6836416" y="5076734"/>
            <a:ext cx="805230" cy="523220"/>
          </a:xfrm>
          <a:prstGeom prst="rect">
            <a:avLst/>
          </a:prstGeom>
          <a:noFill/>
        </p:spPr>
        <p:txBody>
          <a:bodyPr wrap="square" rtlCol="0">
            <a:spAutoFit/>
          </a:bodyPr>
          <a:lstStyle/>
          <a:p>
            <a:r>
              <a:rPr lang="en-SG" sz="2800" dirty="0"/>
              <a:t>S3</a:t>
            </a:r>
          </a:p>
        </p:txBody>
      </p:sp>
      <p:sp>
        <p:nvSpPr>
          <p:cNvPr id="27" name="Rectangle 26"/>
          <p:cNvSpPr/>
          <p:nvPr/>
        </p:nvSpPr>
        <p:spPr>
          <a:xfrm>
            <a:off x="2267744" y="4062246"/>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8" name="Straight Connector 27"/>
          <p:cNvCxnSpPr/>
          <p:nvPr/>
        </p:nvCxnSpPr>
        <p:spPr>
          <a:xfrm>
            <a:off x="3635896" y="4062246"/>
            <a:ext cx="0"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29225" y="4134705"/>
            <a:ext cx="805230" cy="523220"/>
          </a:xfrm>
          <a:prstGeom prst="rect">
            <a:avLst/>
          </a:prstGeom>
          <a:noFill/>
        </p:spPr>
        <p:txBody>
          <a:bodyPr wrap="square" rtlCol="0">
            <a:spAutoFit/>
          </a:bodyPr>
          <a:lstStyle/>
          <a:p>
            <a:r>
              <a:rPr lang="en-SG" sz="2800" dirty="0"/>
              <a:t>S1</a:t>
            </a:r>
          </a:p>
        </p:txBody>
      </p:sp>
      <p:cxnSp>
        <p:nvCxnSpPr>
          <p:cNvPr id="31" name="Straight Connector 30"/>
          <p:cNvCxnSpPr>
            <a:stCxn id="6" idx="3"/>
          </p:cNvCxnSpPr>
          <p:nvPr/>
        </p:nvCxnSpPr>
        <p:spPr>
          <a:xfrm flipV="1">
            <a:off x="2483768" y="5370295"/>
            <a:ext cx="648072" cy="1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7" idx="2"/>
          </p:cNvCxnSpPr>
          <p:nvPr/>
        </p:nvCxnSpPr>
        <p:spPr>
          <a:xfrm flipV="1">
            <a:off x="3131840" y="4710318"/>
            <a:ext cx="0" cy="665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3"/>
          </p:cNvCxnSpPr>
          <p:nvPr/>
        </p:nvCxnSpPr>
        <p:spPr>
          <a:xfrm>
            <a:off x="3995936" y="4386282"/>
            <a:ext cx="4635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459470" y="4396315"/>
            <a:ext cx="0" cy="617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extLst>
      <p:ext uri="{BB962C8B-B14F-4D97-AF65-F5344CB8AC3E}">
        <p14:creationId xmlns:p14="http://schemas.microsoft.com/office/powerpoint/2010/main" val="3310963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remove(Student)</a:t>
            </a:r>
            <a:endParaRPr lang="en-IN" dirty="0"/>
          </a:p>
        </p:txBody>
      </p:sp>
      <p:sp>
        <p:nvSpPr>
          <p:cNvPr id="3" name="Content Placeholder 2"/>
          <p:cNvSpPr>
            <a:spLocks noGrp="1"/>
          </p:cNvSpPr>
          <p:nvPr>
            <p:ph idx="1"/>
          </p:nvPr>
        </p:nvSpPr>
        <p:spPr>
          <a:xfrm>
            <a:off x="683568" y="2017713"/>
            <a:ext cx="8271520" cy="4114800"/>
          </a:xfrm>
        </p:spPr>
        <p:txBody>
          <a:bodyPr>
            <a:normAutofit/>
          </a:bodyPr>
          <a:lstStyle/>
          <a:p>
            <a:r>
              <a:rPr lang="en-IN" sz="2800" dirty="0"/>
              <a:t>Find the node which contains the student</a:t>
            </a:r>
          </a:p>
          <a:p>
            <a:r>
              <a:rPr lang="en-IN" sz="2800" dirty="0"/>
              <a:t>Remove the node from the list</a:t>
            </a:r>
          </a:p>
        </p:txBody>
      </p:sp>
      <p:sp>
        <p:nvSpPr>
          <p:cNvPr id="20" name="Slide Number Placeholder 19"/>
          <p:cNvSpPr>
            <a:spLocks noGrp="1"/>
          </p:cNvSpPr>
          <p:nvPr>
            <p:ph type="sldNum" sz="quarter" idx="12"/>
          </p:nvPr>
        </p:nvSpPr>
        <p:spPr/>
        <p:txBody>
          <a:bodyPr/>
          <a:lstStyle/>
          <a:p>
            <a:fld id="{4D4763A0-E2EB-4E3F-BF7D-25C587F4CBAC}" type="slidenum">
              <a:rPr lang="en-IN" smtClean="0"/>
              <a:pPr/>
              <a:t>28</a:t>
            </a:fld>
            <a:endParaRPr lang="en-IN"/>
          </a:p>
        </p:txBody>
      </p:sp>
      <p:sp>
        <p:nvSpPr>
          <p:cNvPr id="4" name="Rectangle 3"/>
          <p:cNvSpPr/>
          <p:nvPr/>
        </p:nvSpPr>
        <p:spPr>
          <a:xfrm>
            <a:off x="1150283" y="5038716"/>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Connector 4"/>
          <p:cNvCxnSpPr/>
          <p:nvPr/>
        </p:nvCxnSpPr>
        <p:spPr>
          <a:xfrm>
            <a:off x="2446427" y="50387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898513" y="533834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762609" y="5038716"/>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a:off x="5058753" y="50387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10839" y="533834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74935" y="5014308"/>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p:cNvCxnSpPr/>
          <p:nvPr/>
        </p:nvCxnSpPr>
        <p:spPr>
          <a:xfrm>
            <a:off x="7671079" y="501430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p:cNvCxnSpPr>
          <p:nvPr/>
        </p:nvCxnSpPr>
        <p:spPr>
          <a:xfrm>
            <a:off x="8103127" y="5338344"/>
            <a:ext cx="607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711123" y="5362752"/>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10731" y="6118836"/>
            <a:ext cx="81003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10731" y="5362752"/>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1"/>
          </p:cNvCxnSpPr>
          <p:nvPr/>
        </p:nvCxnSpPr>
        <p:spPr>
          <a:xfrm>
            <a:off x="610731" y="5362752"/>
            <a:ext cx="5395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41197" y="5089957"/>
            <a:ext cx="805230" cy="523220"/>
          </a:xfrm>
          <a:prstGeom prst="rect">
            <a:avLst/>
          </a:prstGeom>
          <a:noFill/>
        </p:spPr>
        <p:txBody>
          <a:bodyPr wrap="square" rtlCol="0">
            <a:spAutoFit/>
          </a:bodyPr>
          <a:lstStyle/>
          <a:p>
            <a:r>
              <a:rPr lang="en-SG" sz="2800" dirty="0"/>
              <a:t>S1</a:t>
            </a:r>
          </a:p>
        </p:txBody>
      </p:sp>
      <p:sp>
        <p:nvSpPr>
          <p:cNvPr id="18" name="TextBox 17"/>
          <p:cNvSpPr txBox="1"/>
          <p:nvPr/>
        </p:nvSpPr>
        <p:spPr>
          <a:xfrm>
            <a:off x="4224090" y="5076734"/>
            <a:ext cx="805230" cy="523220"/>
          </a:xfrm>
          <a:prstGeom prst="rect">
            <a:avLst/>
          </a:prstGeom>
          <a:noFill/>
        </p:spPr>
        <p:txBody>
          <a:bodyPr wrap="square" rtlCol="0">
            <a:spAutoFit/>
          </a:bodyPr>
          <a:lstStyle/>
          <a:p>
            <a:r>
              <a:rPr lang="en-SG" sz="2800" dirty="0"/>
              <a:t>S2</a:t>
            </a:r>
          </a:p>
        </p:txBody>
      </p:sp>
      <p:sp>
        <p:nvSpPr>
          <p:cNvPr id="19" name="TextBox 18"/>
          <p:cNvSpPr txBox="1"/>
          <p:nvPr/>
        </p:nvSpPr>
        <p:spPr>
          <a:xfrm>
            <a:off x="6836416" y="5076734"/>
            <a:ext cx="805230" cy="523220"/>
          </a:xfrm>
          <a:prstGeom prst="rect">
            <a:avLst/>
          </a:prstGeom>
          <a:noFill/>
        </p:spPr>
        <p:txBody>
          <a:bodyPr wrap="square" rtlCol="0">
            <a:spAutoFit/>
          </a:bodyPr>
          <a:lstStyle/>
          <a:p>
            <a:r>
              <a:rPr lang="en-SG" sz="2800" dirty="0"/>
              <a:t>S3</a:t>
            </a:r>
          </a:p>
        </p:txBody>
      </p:sp>
      <p:sp>
        <p:nvSpPr>
          <p:cNvPr id="21" name="TextBox 20"/>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extLst>
      <p:ext uri="{BB962C8B-B14F-4D97-AF65-F5344CB8AC3E}">
        <p14:creationId xmlns:p14="http://schemas.microsoft.com/office/powerpoint/2010/main" val="3166701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remove(S2)</a:t>
            </a:r>
            <a:endParaRPr lang="en-IN" dirty="0"/>
          </a:p>
        </p:txBody>
      </p:sp>
      <p:sp>
        <p:nvSpPr>
          <p:cNvPr id="3" name="Content Placeholder 2"/>
          <p:cNvSpPr>
            <a:spLocks noGrp="1"/>
          </p:cNvSpPr>
          <p:nvPr>
            <p:ph idx="1"/>
          </p:nvPr>
        </p:nvSpPr>
        <p:spPr>
          <a:xfrm>
            <a:off x="683568" y="2017713"/>
            <a:ext cx="8271520" cy="4114800"/>
          </a:xfrm>
        </p:spPr>
        <p:txBody>
          <a:bodyPr>
            <a:normAutofit/>
          </a:bodyPr>
          <a:lstStyle/>
          <a:p>
            <a:r>
              <a:rPr lang="en-IN" sz="2800" dirty="0"/>
              <a:t>Find the node which contains the student by iterating through the list.</a:t>
            </a:r>
          </a:p>
        </p:txBody>
      </p:sp>
      <p:sp>
        <p:nvSpPr>
          <p:cNvPr id="20" name="Slide Number Placeholder 19"/>
          <p:cNvSpPr>
            <a:spLocks noGrp="1"/>
          </p:cNvSpPr>
          <p:nvPr>
            <p:ph type="sldNum" sz="quarter" idx="12"/>
          </p:nvPr>
        </p:nvSpPr>
        <p:spPr/>
        <p:txBody>
          <a:bodyPr/>
          <a:lstStyle/>
          <a:p>
            <a:fld id="{4D4763A0-E2EB-4E3F-BF7D-25C587F4CBAC}" type="slidenum">
              <a:rPr lang="en-IN" smtClean="0"/>
              <a:pPr/>
              <a:t>29</a:t>
            </a:fld>
            <a:endParaRPr lang="en-IN"/>
          </a:p>
        </p:txBody>
      </p:sp>
      <p:sp>
        <p:nvSpPr>
          <p:cNvPr id="4" name="Rectangle 3"/>
          <p:cNvSpPr/>
          <p:nvPr/>
        </p:nvSpPr>
        <p:spPr>
          <a:xfrm>
            <a:off x="1150283" y="5038716"/>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Connector 4"/>
          <p:cNvCxnSpPr/>
          <p:nvPr/>
        </p:nvCxnSpPr>
        <p:spPr>
          <a:xfrm>
            <a:off x="2446427" y="50387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898513" y="533834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762609" y="5038716"/>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a:off x="5058753" y="50387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10839" y="533834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74935" y="5014308"/>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p:cNvCxnSpPr/>
          <p:nvPr/>
        </p:nvCxnSpPr>
        <p:spPr>
          <a:xfrm>
            <a:off x="7671079" y="501430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p:cNvCxnSpPr>
          <p:nvPr/>
        </p:nvCxnSpPr>
        <p:spPr>
          <a:xfrm>
            <a:off x="8103127" y="5338344"/>
            <a:ext cx="607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711123" y="5362752"/>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10731" y="6118836"/>
            <a:ext cx="81003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10731" y="5362752"/>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1"/>
          </p:cNvCxnSpPr>
          <p:nvPr/>
        </p:nvCxnSpPr>
        <p:spPr>
          <a:xfrm>
            <a:off x="610731" y="5362752"/>
            <a:ext cx="5395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41197" y="5089957"/>
            <a:ext cx="805230" cy="523220"/>
          </a:xfrm>
          <a:prstGeom prst="rect">
            <a:avLst/>
          </a:prstGeom>
          <a:noFill/>
        </p:spPr>
        <p:txBody>
          <a:bodyPr wrap="square" rtlCol="0">
            <a:spAutoFit/>
          </a:bodyPr>
          <a:lstStyle/>
          <a:p>
            <a:r>
              <a:rPr lang="en-SG" sz="2800" dirty="0"/>
              <a:t>S1</a:t>
            </a:r>
          </a:p>
        </p:txBody>
      </p:sp>
      <p:sp>
        <p:nvSpPr>
          <p:cNvPr id="18" name="TextBox 17"/>
          <p:cNvSpPr txBox="1"/>
          <p:nvPr/>
        </p:nvSpPr>
        <p:spPr>
          <a:xfrm>
            <a:off x="4224090" y="5076734"/>
            <a:ext cx="805230" cy="523220"/>
          </a:xfrm>
          <a:prstGeom prst="rect">
            <a:avLst/>
          </a:prstGeom>
          <a:noFill/>
        </p:spPr>
        <p:txBody>
          <a:bodyPr wrap="square" rtlCol="0">
            <a:spAutoFit/>
          </a:bodyPr>
          <a:lstStyle/>
          <a:p>
            <a:r>
              <a:rPr lang="en-SG" sz="2800" dirty="0"/>
              <a:t>S2</a:t>
            </a:r>
          </a:p>
        </p:txBody>
      </p:sp>
      <p:sp>
        <p:nvSpPr>
          <p:cNvPr id="19" name="TextBox 18"/>
          <p:cNvSpPr txBox="1"/>
          <p:nvPr/>
        </p:nvSpPr>
        <p:spPr>
          <a:xfrm>
            <a:off x="6836416" y="5076734"/>
            <a:ext cx="805230" cy="523220"/>
          </a:xfrm>
          <a:prstGeom prst="rect">
            <a:avLst/>
          </a:prstGeom>
          <a:noFill/>
        </p:spPr>
        <p:txBody>
          <a:bodyPr wrap="square" rtlCol="0">
            <a:spAutoFit/>
          </a:bodyPr>
          <a:lstStyle/>
          <a:p>
            <a:r>
              <a:rPr lang="en-SG" sz="2800" dirty="0"/>
              <a:t>S3</a:t>
            </a:r>
          </a:p>
        </p:txBody>
      </p:sp>
      <p:sp>
        <p:nvSpPr>
          <p:cNvPr id="24" name="Down Arrow 23"/>
          <p:cNvSpPr/>
          <p:nvPr/>
        </p:nvSpPr>
        <p:spPr>
          <a:xfrm>
            <a:off x="4122649" y="3645024"/>
            <a:ext cx="936104"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extLst>
      <p:ext uri="{BB962C8B-B14F-4D97-AF65-F5344CB8AC3E}">
        <p14:creationId xmlns:p14="http://schemas.microsoft.com/office/powerpoint/2010/main" val="4010399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29600" cy="1143000"/>
          </a:xfrm>
        </p:spPr>
        <p:txBody>
          <a:bodyPr>
            <a:normAutofit/>
          </a:bodyPr>
          <a:lstStyle/>
          <a:p>
            <a:r>
              <a:rPr lang="en-US" sz="6600" dirty="0" smtClean="0"/>
              <a:t>Task: Passing</a:t>
            </a:r>
            <a:endParaRPr lang="en-US" sz="6600" dirty="0"/>
          </a:p>
        </p:txBody>
      </p:sp>
      <p:sp>
        <p:nvSpPr>
          <p:cNvPr id="3" name="Slide Number Placeholder 2"/>
          <p:cNvSpPr>
            <a:spLocks noGrp="1"/>
          </p:cNvSpPr>
          <p:nvPr>
            <p:ph type="sldNum" sz="quarter" idx="12"/>
          </p:nvPr>
        </p:nvSpPr>
        <p:spPr/>
        <p:txBody>
          <a:bodyPr/>
          <a:lstStyle/>
          <a:p>
            <a:fld id="{4D4763A0-E2EB-4E3F-BF7D-25C587F4CBAC}" type="slidenum">
              <a:rPr lang="en-IN" smtClean="0"/>
              <a:pPr/>
              <a:t>3</a:t>
            </a:fld>
            <a:endParaRPr lang="en-IN" dirty="0"/>
          </a:p>
        </p:txBody>
      </p:sp>
    </p:spTree>
    <p:extLst>
      <p:ext uri="{BB962C8B-B14F-4D97-AF65-F5344CB8AC3E}">
        <p14:creationId xmlns:p14="http://schemas.microsoft.com/office/powerpoint/2010/main" val="6845086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remove(S2)</a:t>
            </a:r>
            <a:endParaRPr lang="en-IN" dirty="0"/>
          </a:p>
        </p:txBody>
      </p:sp>
      <p:sp>
        <p:nvSpPr>
          <p:cNvPr id="3" name="Content Placeholder 2"/>
          <p:cNvSpPr>
            <a:spLocks noGrp="1"/>
          </p:cNvSpPr>
          <p:nvPr>
            <p:ph idx="1"/>
          </p:nvPr>
        </p:nvSpPr>
        <p:spPr>
          <a:xfrm>
            <a:off x="683568" y="2017713"/>
            <a:ext cx="8271520" cy="4114800"/>
          </a:xfrm>
        </p:spPr>
        <p:txBody>
          <a:bodyPr>
            <a:normAutofit/>
          </a:bodyPr>
          <a:lstStyle/>
          <a:p>
            <a:r>
              <a:rPr lang="en-IN" sz="2800" dirty="0"/>
              <a:t>Remove the node from the list by setting S1.next to be S3</a:t>
            </a:r>
          </a:p>
        </p:txBody>
      </p:sp>
      <p:sp>
        <p:nvSpPr>
          <p:cNvPr id="7" name="Slide Number Placeholder 6"/>
          <p:cNvSpPr>
            <a:spLocks noGrp="1"/>
          </p:cNvSpPr>
          <p:nvPr>
            <p:ph type="sldNum" sz="quarter" idx="12"/>
          </p:nvPr>
        </p:nvSpPr>
        <p:spPr/>
        <p:txBody>
          <a:bodyPr/>
          <a:lstStyle/>
          <a:p>
            <a:fld id="{4D4763A0-E2EB-4E3F-BF7D-25C587F4CBAC}" type="slidenum">
              <a:rPr lang="en-IN" smtClean="0"/>
              <a:pPr/>
              <a:t>30</a:t>
            </a:fld>
            <a:endParaRPr lang="en-IN"/>
          </a:p>
        </p:txBody>
      </p:sp>
      <p:sp>
        <p:nvSpPr>
          <p:cNvPr id="4" name="Rectangle 3"/>
          <p:cNvSpPr/>
          <p:nvPr/>
        </p:nvSpPr>
        <p:spPr>
          <a:xfrm>
            <a:off x="1150283" y="5038716"/>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Connector 4"/>
          <p:cNvCxnSpPr/>
          <p:nvPr/>
        </p:nvCxnSpPr>
        <p:spPr>
          <a:xfrm>
            <a:off x="2446427" y="50387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10" idx="1"/>
          </p:cNvCxnSpPr>
          <p:nvPr/>
        </p:nvCxnSpPr>
        <p:spPr>
          <a:xfrm>
            <a:off x="2898513" y="5338344"/>
            <a:ext cx="34764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74935" y="5014308"/>
            <a:ext cx="172819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p:cNvCxnSpPr/>
          <p:nvPr/>
        </p:nvCxnSpPr>
        <p:spPr>
          <a:xfrm>
            <a:off x="7671079" y="501430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p:cNvCxnSpPr>
          <p:nvPr/>
        </p:nvCxnSpPr>
        <p:spPr>
          <a:xfrm>
            <a:off x="8103127" y="5338344"/>
            <a:ext cx="607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711123" y="5362752"/>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10731" y="6118836"/>
            <a:ext cx="81003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10731" y="5362752"/>
            <a:ext cx="0" cy="7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1"/>
          </p:cNvCxnSpPr>
          <p:nvPr/>
        </p:nvCxnSpPr>
        <p:spPr>
          <a:xfrm>
            <a:off x="610731" y="5362752"/>
            <a:ext cx="5395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41197" y="5089957"/>
            <a:ext cx="805230" cy="523220"/>
          </a:xfrm>
          <a:prstGeom prst="rect">
            <a:avLst/>
          </a:prstGeom>
          <a:noFill/>
        </p:spPr>
        <p:txBody>
          <a:bodyPr wrap="square" rtlCol="0">
            <a:spAutoFit/>
          </a:bodyPr>
          <a:lstStyle/>
          <a:p>
            <a:r>
              <a:rPr lang="en-SG" sz="2800" dirty="0"/>
              <a:t>S1</a:t>
            </a:r>
          </a:p>
        </p:txBody>
      </p:sp>
      <p:sp>
        <p:nvSpPr>
          <p:cNvPr id="19" name="TextBox 18"/>
          <p:cNvSpPr txBox="1"/>
          <p:nvPr/>
        </p:nvSpPr>
        <p:spPr>
          <a:xfrm>
            <a:off x="6836416" y="5076734"/>
            <a:ext cx="805230" cy="523220"/>
          </a:xfrm>
          <a:prstGeom prst="rect">
            <a:avLst/>
          </a:prstGeom>
          <a:noFill/>
        </p:spPr>
        <p:txBody>
          <a:bodyPr wrap="square" rtlCol="0">
            <a:spAutoFit/>
          </a:bodyPr>
          <a:lstStyle/>
          <a:p>
            <a:r>
              <a:rPr lang="en-SG" sz="2800" dirty="0"/>
              <a:t>S3</a:t>
            </a:r>
          </a:p>
        </p:txBody>
      </p:sp>
      <p:sp>
        <p:nvSpPr>
          <p:cNvPr id="18" name="TextBox 17"/>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extLst>
      <p:ext uri="{BB962C8B-B14F-4D97-AF65-F5344CB8AC3E}">
        <p14:creationId xmlns:p14="http://schemas.microsoft.com/office/powerpoint/2010/main" val="3074947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printList</a:t>
            </a:r>
            <a:r>
              <a:rPr lang="en-US" dirty="0"/>
              <a:t>()</a:t>
            </a:r>
            <a:endParaRPr lang="en-IN" dirty="0"/>
          </a:p>
        </p:txBody>
      </p:sp>
      <p:sp>
        <p:nvSpPr>
          <p:cNvPr id="3" name="Content Placeholder 2"/>
          <p:cNvSpPr>
            <a:spLocks noGrp="1"/>
          </p:cNvSpPr>
          <p:nvPr>
            <p:ph idx="1"/>
          </p:nvPr>
        </p:nvSpPr>
        <p:spPr/>
        <p:txBody>
          <a:bodyPr>
            <a:normAutofit/>
          </a:bodyPr>
          <a:lstStyle/>
          <a:p>
            <a:pPr>
              <a:spcBef>
                <a:spcPts val="600"/>
              </a:spcBef>
            </a:pPr>
            <a:r>
              <a:rPr lang="en-SG" sz="2800" dirty="0"/>
              <a:t>Print out all the students at the table in clockwise order starting from Jonas.</a:t>
            </a:r>
          </a:p>
          <a:p>
            <a:pPr>
              <a:spcBef>
                <a:spcPts val="600"/>
              </a:spcBef>
            </a:pPr>
            <a:r>
              <a:rPr lang="en-SG" sz="2800" dirty="0"/>
              <a:t>Last name should not contain a space after it.</a:t>
            </a:r>
            <a:endParaRPr lang="en-IN" sz="2800" dirty="0"/>
          </a:p>
        </p:txBody>
      </p:sp>
      <p:sp>
        <p:nvSpPr>
          <p:cNvPr id="4" name="Slide Number Placeholder 3"/>
          <p:cNvSpPr>
            <a:spLocks noGrp="1"/>
          </p:cNvSpPr>
          <p:nvPr>
            <p:ph type="sldNum" sz="quarter" idx="12"/>
          </p:nvPr>
        </p:nvSpPr>
        <p:spPr/>
        <p:txBody>
          <a:bodyPr/>
          <a:lstStyle/>
          <a:p>
            <a:fld id="{4D4763A0-E2EB-4E3F-BF7D-25C587F4CBAC}" type="slidenum">
              <a:rPr lang="en-IN" smtClean="0"/>
              <a:pPr/>
              <a:t>31</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1"/>
          <p:cNvSpPr/>
          <p:nvPr/>
        </p:nvSpPr>
        <p:spPr>
          <a:xfrm>
            <a:off x="659420" y="3789040"/>
            <a:ext cx="7824800" cy="2608215"/>
          </a:xfrm>
          <a:prstGeom prst="rect">
            <a:avLst/>
          </a:prstGeom>
          <a:noFill/>
          <a:ln w="1270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public void </a:t>
            </a:r>
            <a:r>
              <a:rPr lang="en-SG" sz="2000" spc="-1" dirty="0" err="1">
                <a:uFill>
                  <a:solidFill>
                    <a:srgbClr val="FFFFFF"/>
                  </a:solidFill>
                </a:uFill>
                <a:latin typeface="Consolas" panose="020B0609020204030204" pitchFamily="49" charset="0"/>
                <a:ea typeface="宋体"/>
                <a:cs typeface="Consolas" panose="020B0609020204030204" pitchFamily="49" charset="0"/>
              </a:rPr>
              <a:t>printList</a:t>
            </a:r>
            <a:r>
              <a:rPr lang="en-SG" sz="2000" spc="-1" dirty="0" smtClean="0">
                <a:uFill>
                  <a:solidFill>
                    <a:srgbClr val="FFFFFF"/>
                  </a:solidFill>
                </a:uFill>
                <a:latin typeface="Consolas" panose="020B0609020204030204" pitchFamily="49" charset="0"/>
                <a:ea typeface="宋体"/>
                <a:cs typeface="Consolas" panose="020B0609020204030204" pitchFamily="49" charset="0"/>
              </a:rPr>
              <a:t>() {</a:t>
            </a:r>
            <a:endParaRPr lang="en-SG" sz="2000" spc="-1" dirty="0">
              <a:uFill>
                <a:solidFill>
                  <a:srgbClr val="FFFFFF"/>
                </a:solidFill>
              </a:uFill>
              <a:latin typeface="Consolas" panose="020B0609020204030204" pitchFamily="49" charset="0"/>
              <a:ea typeface="宋体"/>
              <a:cs typeface="Consolas" panose="020B0609020204030204" pitchFamily="49" charset="0"/>
            </a:endParaRP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   current = head; </a:t>
            </a: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smtClean="0">
                <a:uFill>
                  <a:solidFill>
                    <a:srgbClr val="FFFFFF"/>
                  </a:solidFill>
                </a:uFill>
                <a:latin typeface="Consolas" panose="020B0609020204030204" pitchFamily="49" charset="0"/>
                <a:ea typeface="宋体"/>
                <a:cs typeface="Consolas" panose="020B0609020204030204" pitchFamily="49" charset="0"/>
              </a:rPr>
              <a:t>do {</a:t>
            </a:r>
            <a:endParaRPr lang="en-SG" sz="2000" spc="-1" dirty="0">
              <a:uFill>
                <a:solidFill>
                  <a:srgbClr val="FFFFFF"/>
                </a:solidFill>
              </a:uFill>
              <a:latin typeface="Consolas" panose="020B0609020204030204" pitchFamily="49" charset="0"/>
              <a:ea typeface="宋体"/>
              <a:cs typeface="Consolas" panose="020B0609020204030204" pitchFamily="49" charset="0"/>
            </a:endParaRP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	output += ( </a:t>
            </a:r>
            <a:r>
              <a:rPr lang="en-SG" sz="2000" spc="-1" dirty="0" err="1">
                <a:uFill>
                  <a:solidFill>
                    <a:srgbClr val="FFFFFF"/>
                  </a:solidFill>
                </a:uFill>
                <a:latin typeface="Consolas" panose="020B0609020204030204" pitchFamily="49" charset="0"/>
                <a:ea typeface="宋体"/>
                <a:cs typeface="Consolas" panose="020B0609020204030204" pitchFamily="49" charset="0"/>
              </a:rPr>
              <a:t>current.getElement</a:t>
            </a:r>
            <a:r>
              <a:rPr lang="en-SG" sz="2000" spc="-1" dirty="0">
                <a:uFill>
                  <a:solidFill>
                    <a:srgbClr val="FFFFFF"/>
                  </a:solidFill>
                </a:uFill>
                <a:latin typeface="Consolas" panose="020B0609020204030204" pitchFamily="49" charset="0"/>
                <a:ea typeface="宋体"/>
                <a:cs typeface="Consolas" panose="020B0609020204030204" pitchFamily="49" charset="0"/>
              </a:rPr>
              <a:t>() + </a:t>
            </a:r>
            <a:r>
              <a:rPr lang="en-SG" sz="2000" spc="-1" dirty="0" smtClean="0">
                <a:uFill>
                  <a:solidFill>
                    <a:srgbClr val="FFFFFF"/>
                  </a:solidFill>
                </a:uFill>
                <a:latin typeface="Consolas" panose="020B0609020204030204" pitchFamily="49" charset="0"/>
                <a:ea typeface="宋体"/>
                <a:cs typeface="Consolas" panose="020B0609020204030204" pitchFamily="49" charset="0"/>
              </a:rPr>
              <a:t>" " </a:t>
            </a:r>
            <a:r>
              <a:rPr lang="en-SG" sz="2000" spc="-1" dirty="0">
                <a:uFill>
                  <a:solidFill>
                    <a:srgbClr val="FFFFFF"/>
                  </a:solidFill>
                </a:uFill>
                <a:latin typeface="Consolas" panose="020B0609020204030204" pitchFamily="49" charset="0"/>
                <a:ea typeface="宋体"/>
                <a:cs typeface="Consolas" panose="020B0609020204030204" pitchFamily="49" charset="0"/>
              </a:rPr>
              <a:t>);</a:t>
            </a: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smtClean="0">
                <a:uFill>
                  <a:solidFill>
                    <a:srgbClr val="FFFFFF"/>
                  </a:solidFill>
                </a:uFill>
                <a:latin typeface="Consolas" panose="020B0609020204030204" pitchFamily="49" charset="0"/>
                <a:ea typeface="宋体"/>
                <a:cs typeface="Consolas" panose="020B0609020204030204" pitchFamily="49" charset="0"/>
              </a:rPr>
              <a:t>current </a:t>
            </a: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err="1">
                <a:uFill>
                  <a:solidFill>
                    <a:srgbClr val="FFFFFF"/>
                  </a:solidFill>
                </a:uFill>
                <a:latin typeface="Consolas" panose="020B0609020204030204" pitchFamily="49" charset="0"/>
                <a:ea typeface="宋体"/>
                <a:cs typeface="Consolas" panose="020B0609020204030204" pitchFamily="49" charset="0"/>
              </a:rPr>
              <a:t>current.getNext</a:t>
            </a:r>
            <a:r>
              <a:rPr lang="en-SG" sz="2000" spc="-1" dirty="0">
                <a:uFill>
                  <a:solidFill>
                    <a:srgbClr val="FFFFFF"/>
                  </a:solidFill>
                </a:uFill>
                <a:latin typeface="Consolas" panose="020B0609020204030204" pitchFamily="49" charset="0"/>
                <a:ea typeface="宋体"/>
                <a:cs typeface="Consolas" panose="020B0609020204030204" pitchFamily="49" charset="0"/>
              </a:rPr>
              <a:t>();</a:t>
            </a: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   } while ( current != head );</a:t>
            </a: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err="1">
                <a:uFill>
                  <a:solidFill>
                    <a:srgbClr val="FFFFFF"/>
                  </a:solidFill>
                </a:uFill>
                <a:latin typeface="Consolas" panose="020B0609020204030204" pitchFamily="49" charset="0"/>
                <a:ea typeface="宋体"/>
                <a:cs typeface="Consolas" panose="020B0609020204030204" pitchFamily="49" charset="0"/>
              </a:rPr>
              <a:t>System.out.println</a:t>
            </a: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err="1">
                <a:uFill>
                  <a:solidFill>
                    <a:srgbClr val="FFFFFF"/>
                  </a:solidFill>
                </a:uFill>
                <a:latin typeface="Consolas" panose="020B0609020204030204" pitchFamily="49" charset="0"/>
                <a:ea typeface="宋体"/>
                <a:cs typeface="Consolas" panose="020B0609020204030204" pitchFamily="49" charset="0"/>
              </a:rPr>
              <a:t>output.trim</a:t>
            </a: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smtClean="0">
                <a:uFill>
                  <a:solidFill>
                    <a:srgbClr val="FFFFFF"/>
                  </a:solidFill>
                </a:uFill>
                <a:latin typeface="Consolas" panose="020B0609020204030204" pitchFamily="49" charset="0"/>
                <a:ea typeface="宋体"/>
                <a:cs typeface="Consolas" panose="020B0609020204030204" pitchFamily="49" charset="0"/>
              </a:rPr>
              <a:t>);</a:t>
            </a:r>
            <a:endParaRPr lang="en-SG" dirty="0"/>
          </a:p>
          <a:p>
            <a:pPr>
              <a:lnSpc>
                <a:spcPct val="100000"/>
              </a:lnSpc>
            </a:pPr>
            <a:r>
              <a:rPr lang="en-SG" dirty="0" smtClean="0"/>
              <a:t>}</a:t>
            </a:r>
            <a:endParaRPr dirty="0"/>
          </a:p>
        </p:txBody>
      </p:sp>
      <p:sp>
        <p:nvSpPr>
          <p:cNvPr id="5" name="CustomShape 11"/>
          <p:cNvSpPr/>
          <p:nvPr/>
        </p:nvSpPr>
        <p:spPr>
          <a:xfrm>
            <a:off x="659420" y="692696"/>
            <a:ext cx="7824800" cy="2808312"/>
          </a:xfrm>
          <a:prstGeom prst="rect">
            <a:avLst/>
          </a:prstGeom>
          <a:noFill/>
          <a:ln w="1270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public void </a:t>
            </a:r>
            <a:r>
              <a:rPr lang="en-SG" sz="2000" spc="-1" dirty="0" err="1">
                <a:uFill>
                  <a:solidFill>
                    <a:srgbClr val="FFFFFF"/>
                  </a:solidFill>
                </a:uFill>
                <a:latin typeface="Consolas" panose="020B0609020204030204" pitchFamily="49" charset="0"/>
                <a:ea typeface="宋体"/>
                <a:cs typeface="Consolas" panose="020B0609020204030204" pitchFamily="49" charset="0"/>
              </a:rPr>
              <a:t>printList</a:t>
            </a:r>
            <a:r>
              <a:rPr lang="en-SG" sz="2000" spc="-1" dirty="0" smtClean="0">
                <a:uFill>
                  <a:solidFill>
                    <a:srgbClr val="FFFFFF"/>
                  </a:solidFill>
                </a:uFill>
                <a:latin typeface="Consolas" panose="020B0609020204030204" pitchFamily="49" charset="0"/>
                <a:ea typeface="宋体"/>
                <a:cs typeface="Consolas" panose="020B0609020204030204" pitchFamily="49" charset="0"/>
              </a:rPr>
              <a:t>() {</a:t>
            </a:r>
            <a:endParaRPr lang="en-SG" sz="2000" spc="-1" dirty="0">
              <a:uFill>
                <a:solidFill>
                  <a:srgbClr val="FFFFFF"/>
                </a:solidFill>
              </a:uFill>
              <a:latin typeface="Consolas" panose="020B0609020204030204" pitchFamily="49" charset="0"/>
              <a:ea typeface="宋体"/>
              <a:cs typeface="Consolas" panose="020B0609020204030204" pitchFamily="49" charset="0"/>
            </a:endParaRPr>
          </a:p>
          <a:p>
            <a:r>
              <a:rPr lang="en-SG" sz="2000" spc="-1" dirty="0">
                <a:uFill>
                  <a:solidFill>
                    <a:srgbClr val="FFFFFF"/>
                  </a:solidFill>
                </a:uFill>
                <a:latin typeface="Consolas" panose="020B0609020204030204" pitchFamily="49" charset="0"/>
                <a:ea typeface="宋体"/>
                <a:cs typeface="Consolas" panose="020B0609020204030204" pitchFamily="49" charset="0"/>
              </a:rPr>
              <a:t>   current = head; </a:t>
            </a: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err="1">
                <a:uFill>
                  <a:solidFill>
                    <a:srgbClr val="FFFFFF"/>
                  </a:solidFill>
                </a:uFill>
                <a:latin typeface="Consolas" panose="020B0609020204030204" pitchFamily="49" charset="0"/>
                <a:ea typeface="宋体"/>
                <a:cs typeface="Consolas" panose="020B0609020204030204" pitchFamily="49" charset="0"/>
              </a:rPr>
              <a:t>System.out.print</a:t>
            </a: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err="1">
                <a:uFill>
                  <a:solidFill>
                    <a:srgbClr val="FFFFFF"/>
                  </a:solidFill>
                </a:uFill>
                <a:latin typeface="Consolas" panose="020B0609020204030204" pitchFamily="49" charset="0"/>
                <a:ea typeface="宋体"/>
                <a:cs typeface="Consolas" panose="020B0609020204030204" pitchFamily="49" charset="0"/>
              </a:rPr>
              <a:t>current.getElement</a:t>
            </a:r>
            <a:r>
              <a:rPr lang="en-SG" sz="2000" spc="-1" dirty="0">
                <a:uFill>
                  <a:solidFill>
                    <a:srgbClr val="FFFFFF"/>
                  </a:solidFill>
                </a:uFill>
                <a:latin typeface="Consolas" panose="020B0609020204030204" pitchFamily="49" charset="0"/>
                <a:ea typeface="宋体"/>
                <a:cs typeface="Consolas" panose="020B0609020204030204" pitchFamily="49" charset="0"/>
              </a:rPr>
              <a:t>() );</a:t>
            </a: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   for ( </a:t>
            </a:r>
            <a:r>
              <a:rPr lang="en-SG" sz="2000" spc="-1" dirty="0" err="1">
                <a:uFill>
                  <a:solidFill>
                    <a:srgbClr val="FFFFFF"/>
                  </a:solidFill>
                </a:uFill>
                <a:latin typeface="Consolas" panose="020B0609020204030204" pitchFamily="49" charset="0"/>
                <a:ea typeface="宋体"/>
                <a:cs typeface="Consolas" panose="020B0609020204030204" pitchFamily="49" charset="0"/>
              </a:rPr>
              <a:t>int</a:t>
            </a: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err="1">
                <a:uFill>
                  <a:solidFill>
                    <a:srgbClr val="FFFFFF"/>
                  </a:solidFill>
                </a:uFill>
                <a:latin typeface="Consolas" panose="020B0609020204030204" pitchFamily="49" charset="0"/>
                <a:ea typeface="宋体"/>
                <a:cs typeface="Consolas" panose="020B0609020204030204" pitchFamily="49" charset="0"/>
              </a:rPr>
              <a:t>i</a:t>
            </a:r>
            <a:r>
              <a:rPr lang="en-SG" sz="2000" spc="-1" dirty="0">
                <a:uFill>
                  <a:solidFill>
                    <a:srgbClr val="FFFFFF"/>
                  </a:solidFill>
                </a:uFill>
                <a:latin typeface="Consolas" panose="020B0609020204030204" pitchFamily="49" charset="0"/>
                <a:ea typeface="宋体"/>
                <a:cs typeface="Consolas" panose="020B0609020204030204" pitchFamily="49" charset="0"/>
              </a:rPr>
              <a:t> = 1 ; </a:t>
            </a:r>
            <a:r>
              <a:rPr lang="en-SG" sz="2000" spc="-1" dirty="0" err="1">
                <a:uFill>
                  <a:solidFill>
                    <a:srgbClr val="FFFFFF"/>
                  </a:solidFill>
                </a:uFill>
                <a:latin typeface="Consolas" panose="020B0609020204030204" pitchFamily="49" charset="0"/>
                <a:ea typeface="宋体"/>
                <a:cs typeface="Consolas" panose="020B0609020204030204" pitchFamily="49" charset="0"/>
              </a:rPr>
              <a:t>i</a:t>
            </a:r>
            <a:r>
              <a:rPr lang="en-SG" sz="2000" spc="-1" dirty="0">
                <a:uFill>
                  <a:solidFill>
                    <a:srgbClr val="FFFFFF"/>
                  </a:solidFill>
                </a:uFill>
                <a:latin typeface="Consolas" panose="020B0609020204030204" pitchFamily="49" charset="0"/>
                <a:ea typeface="宋体"/>
                <a:cs typeface="Consolas" panose="020B0609020204030204" pitchFamily="49" charset="0"/>
              </a:rPr>
              <a:t> &lt; </a:t>
            </a:r>
            <a:r>
              <a:rPr lang="en-SG" sz="2000" spc="-1" dirty="0" err="1">
                <a:uFill>
                  <a:solidFill>
                    <a:srgbClr val="FFFFFF"/>
                  </a:solidFill>
                </a:uFill>
                <a:latin typeface="Consolas" panose="020B0609020204030204" pitchFamily="49" charset="0"/>
                <a:ea typeface="宋体"/>
                <a:cs typeface="Consolas" panose="020B0609020204030204" pitchFamily="49" charset="0"/>
              </a:rPr>
              <a:t>numOfNodes</a:t>
            </a: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err="1">
                <a:uFill>
                  <a:solidFill>
                    <a:srgbClr val="FFFFFF"/>
                  </a:solidFill>
                </a:uFill>
                <a:latin typeface="Consolas" panose="020B0609020204030204" pitchFamily="49" charset="0"/>
                <a:ea typeface="宋体"/>
                <a:cs typeface="Consolas" panose="020B0609020204030204" pitchFamily="49" charset="0"/>
              </a:rPr>
              <a:t>i</a:t>
            </a: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smtClean="0">
                <a:uFill>
                  <a:solidFill>
                    <a:srgbClr val="FFFFFF"/>
                  </a:solidFill>
                </a:uFill>
                <a:latin typeface="Consolas" panose="020B0609020204030204" pitchFamily="49" charset="0"/>
                <a:ea typeface="宋体"/>
                <a:cs typeface="Consolas" panose="020B0609020204030204" pitchFamily="49" charset="0"/>
              </a:rPr>
              <a:t>) {</a:t>
            </a:r>
            <a:endParaRPr lang="en-SG" sz="2000" spc="-1" dirty="0">
              <a:uFill>
                <a:solidFill>
                  <a:srgbClr val="FFFFFF"/>
                </a:solidFill>
              </a:uFill>
              <a:latin typeface="Consolas" panose="020B0609020204030204" pitchFamily="49" charset="0"/>
              <a:ea typeface="宋体"/>
              <a:cs typeface="Consolas" panose="020B0609020204030204" pitchFamily="49" charset="0"/>
            </a:endParaRP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       current = </a:t>
            </a:r>
            <a:r>
              <a:rPr lang="en-SG" sz="2000" spc="-1" dirty="0" err="1">
                <a:uFill>
                  <a:solidFill>
                    <a:srgbClr val="FFFFFF"/>
                  </a:solidFill>
                </a:uFill>
                <a:latin typeface="Consolas" panose="020B0609020204030204" pitchFamily="49" charset="0"/>
                <a:ea typeface="宋体"/>
                <a:cs typeface="Consolas" panose="020B0609020204030204" pitchFamily="49" charset="0"/>
              </a:rPr>
              <a:t>current.getNext</a:t>
            </a:r>
            <a:r>
              <a:rPr lang="en-SG" sz="2000" spc="-1" dirty="0">
                <a:uFill>
                  <a:solidFill>
                    <a:srgbClr val="FFFFFF"/>
                  </a:solidFill>
                </a:uFill>
                <a:latin typeface="Consolas" panose="020B0609020204030204" pitchFamily="49" charset="0"/>
                <a:ea typeface="宋体"/>
                <a:cs typeface="Consolas" panose="020B0609020204030204" pitchFamily="49" charset="0"/>
              </a:rPr>
              <a:t>();</a:t>
            </a: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err="1">
                <a:uFill>
                  <a:solidFill>
                    <a:srgbClr val="FFFFFF"/>
                  </a:solidFill>
                </a:uFill>
                <a:latin typeface="Consolas" panose="020B0609020204030204" pitchFamily="49" charset="0"/>
                <a:ea typeface="宋体"/>
                <a:cs typeface="Consolas" panose="020B0609020204030204" pitchFamily="49" charset="0"/>
              </a:rPr>
              <a:t>System.out.print</a:t>
            </a: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smtClean="0">
                <a:uFill>
                  <a:solidFill>
                    <a:srgbClr val="FFFFFF"/>
                  </a:solidFill>
                </a:uFill>
                <a:latin typeface="Consolas" panose="020B0609020204030204" pitchFamily="49" charset="0"/>
                <a:ea typeface="宋体"/>
                <a:cs typeface="Consolas" panose="020B0609020204030204" pitchFamily="49" charset="0"/>
              </a:rPr>
              <a:t>" " </a:t>
            </a: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err="1">
                <a:uFill>
                  <a:solidFill>
                    <a:srgbClr val="FFFFFF"/>
                  </a:solidFill>
                </a:uFill>
                <a:latin typeface="Consolas" panose="020B0609020204030204" pitchFamily="49" charset="0"/>
                <a:ea typeface="宋体"/>
                <a:cs typeface="Consolas" panose="020B0609020204030204" pitchFamily="49" charset="0"/>
              </a:rPr>
              <a:t>current.getElement</a:t>
            </a:r>
            <a:r>
              <a:rPr lang="en-SG" sz="2000" spc="-1" dirty="0">
                <a:uFill>
                  <a:solidFill>
                    <a:srgbClr val="FFFFFF"/>
                  </a:solidFill>
                </a:uFill>
                <a:latin typeface="Consolas" panose="020B0609020204030204" pitchFamily="49" charset="0"/>
                <a:ea typeface="宋体"/>
                <a:cs typeface="Consolas" panose="020B0609020204030204" pitchFamily="49" charset="0"/>
              </a:rPr>
              <a:t>() );</a:t>
            </a: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   }</a:t>
            </a: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   </a:t>
            </a:r>
            <a:r>
              <a:rPr lang="en-SG" sz="2000" spc="-1" dirty="0" err="1">
                <a:uFill>
                  <a:solidFill>
                    <a:srgbClr val="FFFFFF"/>
                  </a:solidFill>
                </a:uFill>
                <a:latin typeface="Consolas" panose="020B0609020204030204" pitchFamily="49" charset="0"/>
                <a:ea typeface="宋体"/>
                <a:cs typeface="Consolas" panose="020B0609020204030204" pitchFamily="49" charset="0"/>
              </a:rPr>
              <a:t>System.out.println</a:t>
            </a:r>
            <a:r>
              <a:rPr lang="en-SG" sz="2000" spc="-1" dirty="0" smtClean="0">
                <a:uFill>
                  <a:solidFill>
                    <a:srgbClr val="FFFFFF"/>
                  </a:solidFill>
                </a:uFill>
                <a:latin typeface="Consolas" panose="020B0609020204030204" pitchFamily="49" charset="0"/>
                <a:ea typeface="宋体"/>
                <a:cs typeface="Consolas" panose="020B0609020204030204" pitchFamily="49" charset="0"/>
              </a:rPr>
              <a:t>();</a:t>
            </a:r>
          </a:p>
          <a:p>
            <a:pPr>
              <a:lnSpc>
                <a:spcPct val="100000"/>
              </a:lnSpc>
            </a:pPr>
            <a:r>
              <a:rPr lang="en-SG" sz="2000" spc="-1" dirty="0">
                <a:uFill>
                  <a:solidFill>
                    <a:srgbClr val="FFFFFF"/>
                  </a:solidFill>
                </a:uFill>
                <a:latin typeface="Consolas" panose="020B0609020204030204" pitchFamily="49" charset="0"/>
                <a:ea typeface="宋体"/>
                <a:cs typeface="Consolas" panose="020B0609020204030204" pitchFamily="49" charset="0"/>
              </a:rPr>
              <a:t>}</a:t>
            </a:r>
            <a:endParaRPr lang="en-SG" dirty="0"/>
          </a:p>
          <a:p>
            <a:pPr>
              <a:lnSpc>
                <a:spcPct val="100000"/>
              </a:lnSpc>
            </a:pPr>
            <a:endParaRPr lang="en-SG" dirty="0"/>
          </a:p>
        </p:txBody>
      </p:sp>
      <p:sp>
        <p:nvSpPr>
          <p:cNvPr id="2" name="Slide Number Placeholder 1"/>
          <p:cNvSpPr>
            <a:spLocks noGrp="1"/>
          </p:cNvSpPr>
          <p:nvPr>
            <p:ph type="sldNum" sz="quarter" idx="12"/>
          </p:nvPr>
        </p:nvSpPr>
        <p:spPr/>
        <p:txBody>
          <a:bodyPr/>
          <a:lstStyle/>
          <a:p>
            <a:fld id="{4D4763A0-E2EB-4E3F-BF7D-25C587F4CBAC}" type="slidenum">
              <a:rPr lang="en-IN" smtClean="0"/>
              <a:pPr/>
              <a:t>32</a:t>
            </a:fld>
            <a:endParaRPr lang="en-IN"/>
          </a:p>
        </p:txBody>
      </p:sp>
      <p:sp>
        <p:nvSpPr>
          <p:cNvPr id="6" name="TextBox 5"/>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extLst>
      <p:ext uri="{BB962C8B-B14F-4D97-AF65-F5344CB8AC3E}">
        <p14:creationId xmlns:p14="http://schemas.microsoft.com/office/powerpoint/2010/main" val="31238301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Faster method?</a:t>
            </a:r>
          </a:p>
        </p:txBody>
      </p:sp>
      <p:sp>
        <p:nvSpPr>
          <p:cNvPr id="3" name="Content Placeholder 2"/>
          <p:cNvSpPr>
            <a:spLocks noGrp="1"/>
          </p:cNvSpPr>
          <p:nvPr>
            <p:ph idx="1"/>
          </p:nvPr>
        </p:nvSpPr>
        <p:spPr/>
        <p:txBody>
          <a:bodyPr>
            <a:normAutofit/>
          </a:bodyPr>
          <a:lstStyle/>
          <a:p>
            <a:r>
              <a:rPr lang="en-SG" sz="2800" dirty="0"/>
              <a:t>No iterators</a:t>
            </a:r>
          </a:p>
          <a:p>
            <a:r>
              <a:rPr lang="en-SG" sz="2800" dirty="0"/>
              <a:t>Only 1 class (only Classroom class, no </a:t>
            </a:r>
            <a:r>
              <a:rPr lang="en-SG" sz="2800" dirty="0" err="1"/>
              <a:t>ListNode</a:t>
            </a:r>
            <a:r>
              <a:rPr lang="en-SG" sz="2800" dirty="0"/>
              <a:t> and </a:t>
            </a:r>
            <a:r>
              <a:rPr lang="en-SG" sz="2800" dirty="0" err="1"/>
              <a:t>LinkedList</a:t>
            </a:r>
            <a:r>
              <a:rPr lang="en-SG" sz="2800" dirty="0"/>
              <a:t> classes)</a:t>
            </a:r>
          </a:p>
          <a:p>
            <a:r>
              <a:rPr lang="en-SG" sz="2800" dirty="0"/>
              <a:t>No self-defined linked list</a:t>
            </a:r>
          </a:p>
          <a:p>
            <a:r>
              <a:rPr lang="en-SG" sz="2800" dirty="0"/>
              <a:t>Only import </a:t>
            </a:r>
            <a:r>
              <a:rPr lang="en-SG" sz="2800" dirty="0" err="1"/>
              <a:t>LinkedList</a:t>
            </a:r>
            <a:r>
              <a:rPr lang="en-SG" sz="2800" dirty="0"/>
              <a:t> API from Java and Scanner</a:t>
            </a:r>
          </a:p>
        </p:txBody>
      </p:sp>
      <p:sp>
        <p:nvSpPr>
          <p:cNvPr id="4" name="Slide Number Placeholder 3"/>
          <p:cNvSpPr>
            <a:spLocks noGrp="1"/>
          </p:cNvSpPr>
          <p:nvPr>
            <p:ph type="sldNum" sz="quarter" idx="12"/>
          </p:nvPr>
        </p:nvSpPr>
        <p:spPr/>
        <p:txBody>
          <a:bodyPr/>
          <a:lstStyle/>
          <a:p>
            <a:fld id="{4D4763A0-E2EB-4E3F-BF7D-25C587F4CBAC}" type="slidenum">
              <a:rPr lang="en-IN" smtClean="0"/>
              <a:pPr/>
              <a:t>33</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extLst>
      <p:ext uri="{BB962C8B-B14F-4D97-AF65-F5344CB8AC3E}">
        <p14:creationId xmlns:p14="http://schemas.microsoft.com/office/powerpoint/2010/main" val="3200012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Solution</a:t>
            </a:r>
          </a:p>
        </p:txBody>
      </p:sp>
      <p:sp>
        <p:nvSpPr>
          <p:cNvPr id="3" name="Content Placeholder 2"/>
          <p:cNvSpPr>
            <a:spLocks noGrp="1"/>
          </p:cNvSpPr>
          <p:nvPr>
            <p:ph idx="1"/>
          </p:nvPr>
        </p:nvSpPr>
        <p:spPr>
          <a:xfrm>
            <a:off x="457200" y="1484784"/>
            <a:ext cx="8229600" cy="4992216"/>
          </a:xfrm>
        </p:spPr>
        <p:txBody>
          <a:bodyPr>
            <a:normAutofit/>
          </a:bodyPr>
          <a:lstStyle/>
          <a:p>
            <a:pPr>
              <a:spcBef>
                <a:spcPts val="600"/>
              </a:spcBef>
            </a:pPr>
            <a:r>
              <a:rPr lang="en-SG" dirty="0"/>
              <a:t>Represent the circular linked list as a doubly linked list (using Java </a:t>
            </a:r>
            <a:r>
              <a:rPr lang="en-SG" dirty="0" err="1"/>
              <a:t>LinkedList</a:t>
            </a:r>
            <a:r>
              <a:rPr lang="en-SG" dirty="0"/>
              <a:t> API)</a:t>
            </a:r>
          </a:p>
          <a:p>
            <a:pPr>
              <a:spcBef>
                <a:spcPts val="600"/>
              </a:spcBef>
            </a:pPr>
            <a:r>
              <a:rPr lang="en-SG" dirty="0" err="1"/>
              <a:t>LinkedList</a:t>
            </a:r>
            <a:r>
              <a:rPr lang="en-SG" dirty="0"/>
              <a:t>&lt;String&gt; students</a:t>
            </a:r>
          </a:p>
          <a:p>
            <a:pPr>
              <a:spcBef>
                <a:spcPts val="600"/>
              </a:spcBef>
            </a:pPr>
            <a:r>
              <a:rPr lang="en-SG" dirty="0"/>
              <a:t>Find index of particular student</a:t>
            </a:r>
          </a:p>
          <a:p>
            <a:pPr lvl="1"/>
            <a:r>
              <a:rPr lang="en-SG" dirty="0" err="1"/>
              <a:t>students.indexOf</a:t>
            </a:r>
            <a:r>
              <a:rPr lang="en-SG" dirty="0"/>
              <a:t>(String name)</a:t>
            </a:r>
          </a:p>
          <a:p>
            <a:pPr>
              <a:spcBef>
                <a:spcPts val="600"/>
              </a:spcBef>
            </a:pPr>
            <a:r>
              <a:rPr lang="en-SG" dirty="0"/>
              <a:t>Find index of insertion</a:t>
            </a:r>
          </a:p>
          <a:p>
            <a:pPr lvl="1"/>
            <a:r>
              <a:rPr lang="en-SG" dirty="0"/>
              <a:t>(</a:t>
            </a:r>
            <a:r>
              <a:rPr lang="en-SG" dirty="0" err="1"/>
              <a:t>numOfSeatsAway</a:t>
            </a:r>
            <a:r>
              <a:rPr lang="en-SG" dirty="0"/>
              <a:t> + </a:t>
            </a:r>
            <a:r>
              <a:rPr lang="en-SG" dirty="0" err="1"/>
              <a:t>studentIndex</a:t>
            </a:r>
            <a:r>
              <a:rPr lang="en-SG" dirty="0"/>
              <a:t>) % </a:t>
            </a:r>
            <a:r>
              <a:rPr lang="en-SG" dirty="0" err="1"/>
              <a:t>students.size</a:t>
            </a:r>
            <a:r>
              <a:rPr lang="en-SG" dirty="0"/>
              <a:t>() +1</a:t>
            </a:r>
          </a:p>
          <a:p>
            <a:pPr>
              <a:spcBef>
                <a:spcPts val="600"/>
              </a:spcBef>
            </a:pPr>
            <a:r>
              <a:rPr lang="en-SG" dirty="0"/>
              <a:t>Insert student</a:t>
            </a:r>
          </a:p>
          <a:p>
            <a:pPr lvl="1"/>
            <a:r>
              <a:rPr lang="en-SG" dirty="0" err="1"/>
              <a:t>students.add</a:t>
            </a:r>
            <a:r>
              <a:rPr lang="en-SG" dirty="0"/>
              <a:t>(String name, </a:t>
            </a:r>
            <a:r>
              <a:rPr lang="en-SG" dirty="0" err="1"/>
              <a:t>int</a:t>
            </a:r>
            <a:r>
              <a:rPr lang="en-SG" dirty="0"/>
              <a:t> index);</a:t>
            </a:r>
          </a:p>
          <a:p>
            <a:pPr>
              <a:spcBef>
                <a:spcPts val="600"/>
              </a:spcBef>
            </a:pPr>
            <a:r>
              <a:rPr lang="en-SG" dirty="0"/>
              <a:t>Remove a particular student</a:t>
            </a:r>
          </a:p>
          <a:p>
            <a:pPr lvl="1"/>
            <a:r>
              <a:rPr lang="en-SG" dirty="0" err="1"/>
              <a:t>Students.remove</a:t>
            </a:r>
            <a:r>
              <a:rPr lang="en-SG" dirty="0"/>
              <a:t>(String name);</a:t>
            </a:r>
          </a:p>
        </p:txBody>
      </p:sp>
      <p:sp>
        <p:nvSpPr>
          <p:cNvPr id="4" name="Slide Number Placeholder 3"/>
          <p:cNvSpPr>
            <a:spLocks noGrp="1"/>
          </p:cNvSpPr>
          <p:nvPr>
            <p:ph type="sldNum" sz="quarter" idx="12"/>
          </p:nvPr>
        </p:nvSpPr>
        <p:spPr/>
        <p:txBody>
          <a:bodyPr/>
          <a:lstStyle/>
          <a:p>
            <a:fld id="{4D4763A0-E2EB-4E3F-BF7D-25C587F4CBAC}" type="slidenum">
              <a:rPr lang="en-IN" smtClean="0"/>
              <a:pPr/>
              <a:t>34</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Classroom</a:t>
            </a:r>
            <a:endParaRPr lang="en-US" dirty="0">
              <a:solidFill>
                <a:srgbClr val="0033CC"/>
              </a:solidFill>
            </a:endParaRPr>
          </a:p>
        </p:txBody>
      </p:sp>
    </p:spTree>
    <p:extLst>
      <p:ext uri="{BB962C8B-B14F-4D97-AF65-F5344CB8AC3E}">
        <p14:creationId xmlns:p14="http://schemas.microsoft.com/office/powerpoint/2010/main" val="2131499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29600" cy="1143000"/>
          </a:xfrm>
        </p:spPr>
        <p:txBody>
          <a:bodyPr>
            <a:normAutofit/>
          </a:bodyPr>
          <a:lstStyle/>
          <a:p>
            <a:r>
              <a:rPr lang="en-US" sz="6600" dirty="0" smtClean="0"/>
              <a:t>Task: Browser</a:t>
            </a:r>
            <a:endParaRPr lang="en-US" sz="6600" dirty="0"/>
          </a:p>
        </p:txBody>
      </p:sp>
      <p:sp>
        <p:nvSpPr>
          <p:cNvPr id="3" name="Slide Number Placeholder 2"/>
          <p:cNvSpPr>
            <a:spLocks noGrp="1"/>
          </p:cNvSpPr>
          <p:nvPr>
            <p:ph type="sldNum" sz="quarter" idx="12"/>
          </p:nvPr>
        </p:nvSpPr>
        <p:spPr/>
        <p:txBody>
          <a:bodyPr/>
          <a:lstStyle/>
          <a:p>
            <a:fld id="{4D4763A0-E2EB-4E3F-BF7D-25C587F4CBAC}" type="slidenum">
              <a:rPr lang="en-IN" smtClean="0"/>
              <a:pPr/>
              <a:t>35</a:t>
            </a:fld>
            <a:endParaRPr lang="en-IN"/>
          </a:p>
        </p:txBody>
      </p:sp>
    </p:spTree>
    <p:extLst>
      <p:ext uri="{BB962C8B-B14F-4D97-AF65-F5344CB8AC3E}">
        <p14:creationId xmlns:p14="http://schemas.microsoft.com/office/powerpoint/2010/main" val="10906245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a:t>Browser</a:t>
            </a:r>
          </a:p>
        </p:txBody>
      </p:sp>
      <p:sp>
        <p:nvSpPr>
          <p:cNvPr id="5" name="Content Placeholder 4"/>
          <p:cNvSpPr>
            <a:spLocks noGrp="1"/>
          </p:cNvSpPr>
          <p:nvPr>
            <p:ph idx="1"/>
          </p:nvPr>
        </p:nvSpPr>
        <p:spPr/>
        <p:txBody>
          <a:bodyPr>
            <a:normAutofit/>
          </a:bodyPr>
          <a:lstStyle/>
          <a:p>
            <a:r>
              <a:rPr lang="en-SG" sz="2800" dirty="0"/>
              <a:t>Emulating the Tab Bar on the browser</a:t>
            </a:r>
          </a:p>
          <a:p>
            <a:pPr>
              <a:spcBef>
                <a:spcPts val="1200"/>
              </a:spcBef>
            </a:pPr>
            <a:r>
              <a:rPr lang="en-SG" sz="2800" dirty="0"/>
              <a:t>Commands are given to manipulate the tabs</a:t>
            </a:r>
          </a:p>
          <a:p>
            <a:pPr>
              <a:spcBef>
                <a:spcPts val="1200"/>
              </a:spcBef>
            </a:pPr>
            <a:r>
              <a:rPr lang="en-SG" sz="2800" dirty="0"/>
              <a:t>Input:</a:t>
            </a:r>
          </a:p>
          <a:p>
            <a:pPr lvl="1"/>
            <a:r>
              <a:rPr lang="en-SG" sz="2400" dirty="0"/>
              <a:t>Integer – N operations</a:t>
            </a:r>
          </a:p>
          <a:p>
            <a:pPr lvl="1"/>
            <a:r>
              <a:rPr lang="en-SG" sz="2400" dirty="0"/>
              <a:t>N lines of operations</a:t>
            </a:r>
          </a:p>
          <a:p>
            <a:pPr>
              <a:spcBef>
                <a:spcPts val="1200"/>
              </a:spcBef>
            </a:pPr>
            <a:r>
              <a:rPr lang="en-SG" sz="2800" dirty="0"/>
              <a:t>Output the </a:t>
            </a:r>
            <a:r>
              <a:rPr lang="en-SG" sz="2800" dirty="0" err="1"/>
              <a:t>url</a:t>
            </a:r>
            <a:r>
              <a:rPr lang="en-SG" sz="2800" dirty="0"/>
              <a:t> of the currently opened tab after every operation</a:t>
            </a:r>
          </a:p>
        </p:txBody>
      </p:sp>
      <p:sp>
        <p:nvSpPr>
          <p:cNvPr id="2" name="Slide Number Placeholder 1"/>
          <p:cNvSpPr>
            <a:spLocks noGrp="1"/>
          </p:cNvSpPr>
          <p:nvPr>
            <p:ph type="sldNum" sz="quarter" idx="12"/>
          </p:nvPr>
        </p:nvSpPr>
        <p:spPr/>
        <p:txBody>
          <a:bodyPr/>
          <a:lstStyle/>
          <a:p>
            <a:fld id="{4D4763A0-E2EB-4E3F-BF7D-25C587F4CBAC}" type="slidenum">
              <a:rPr lang="en-IN" smtClean="0"/>
              <a:pPr/>
              <a:t>36</a:t>
            </a:fld>
            <a:endParaRPr lang="en-IN"/>
          </a:p>
        </p:txBody>
      </p:sp>
      <p:sp>
        <p:nvSpPr>
          <p:cNvPr id="6" name="TextBox 5"/>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0684552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Operations</a:t>
            </a:r>
          </a:p>
        </p:txBody>
      </p:sp>
      <p:sp>
        <p:nvSpPr>
          <p:cNvPr id="3" name="Content Placeholder 2"/>
          <p:cNvSpPr>
            <a:spLocks noGrp="1"/>
          </p:cNvSpPr>
          <p:nvPr>
            <p:ph idx="1"/>
          </p:nvPr>
        </p:nvSpPr>
        <p:spPr>
          <a:xfrm>
            <a:off x="457200" y="1412776"/>
            <a:ext cx="8229600" cy="5040559"/>
          </a:xfrm>
        </p:spPr>
        <p:txBody>
          <a:bodyPr>
            <a:normAutofit fontScale="62500" lnSpcReduction="20000"/>
          </a:bodyPr>
          <a:lstStyle/>
          <a:p>
            <a:pPr>
              <a:lnSpc>
                <a:spcPct val="120000"/>
              </a:lnSpc>
              <a:spcBef>
                <a:spcPts val="600"/>
              </a:spcBef>
            </a:pPr>
            <a:r>
              <a:rPr lang="en-SG" sz="3400" b="1" dirty="0"/>
              <a:t>NEWTAB</a:t>
            </a:r>
          </a:p>
          <a:p>
            <a:pPr lvl="1">
              <a:lnSpc>
                <a:spcPct val="120000"/>
              </a:lnSpc>
              <a:spcBef>
                <a:spcPts val="0"/>
              </a:spcBef>
            </a:pPr>
            <a:r>
              <a:rPr lang="en-SG" sz="3400" dirty="0"/>
              <a:t>Create new tab after current tab with </a:t>
            </a:r>
            <a:r>
              <a:rPr lang="en-SG" sz="3400" dirty="0" err="1"/>
              <a:t>url</a:t>
            </a:r>
            <a:r>
              <a:rPr lang="en-SG" sz="3400" dirty="0"/>
              <a:t> “http://www.comp.nus.edu.sg”</a:t>
            </a:r>
          </a:p>
          <a:p>
            <a:pPr>
              <a:lnSpc>
                <a:spcPct val="120000"/>
              </a:lnSpc>
              <a:spcBef>
                <a:spcPts val="600"/>
              </a:spcBef>
            </a:pPr>
            <a:r>
              <a:rPr lang="en-SG" sz="3400" b="1" dirty="0"/>
              <a:t>CLOSETAB</a:t>
            </a:r>
          </a:p>
          <a:p>
            <a:pPr lvl="1">
              <a:lnSpc>
                <a:spcPct val="120000"/>
              </a:lnSpc>
              <a:spcBef>
                <a:spcPts val="0"/>
              </a:spcBef>
            </a:pPr>
            <a:r>
              <a:rPr lang="en-SG" sz="3400" dirty="0"/>
              <a:t>Close current tab and switch to next tab if exists, else previous tab</a:t>
            </a:r>
          </a:p>
          <a:p>
            <a:pPr>
              <a:lnSpc>
                <a:spcPct val="120000"/>
              </a:lnSpc>
              <a:spcBef>
                <a:spcPts val="600"/>
              </a:spcBef>
            </a:pPr>
            <a:r>
              <a:rPr lang="en-SG" sz="3400" b="1" dirty="0"/>
              <a:t>NEXTTAB</a:t>
            </a:r>
          </a:p>
          <a:p>
            <a:pPr lvl="1">
              <a:lnSpc>
                <a:spcPct val="120000"/>
              </a:lnSpc>
              <a:spcBef>
                <a:spcPts val="0"/>
              </a:spcBef>
            </a:pPr>
            <a:r>
              <a:rPr lang="en-SG" sz="3400" dirty="0"/>
              <a:t>Switch to next tab</a:t>
            </a:r>
          </a:p>
          <a:p>
            <a:pPr>
              <a:lnSpc>
                <a:spcPct val="120000"/>
              </a:lnSpc>
              <a:spcBef>
                <a:spcPts val="600"/>
              </a:spcBef>
            </a:pPr>
            <a:r>
              <a:rPr lang="en-SG" sz="3400" b="1" dirty="0"/>
              <a:t>PREVTAB</a:t>
            </a:r>
          </a:p>
          <a:p>
            <a:pPr lvl="1">
              <a:lnSpc>
                <a:spcPct val="120000"/>
              </a:lnSpc>
              <a:spcBef>
                <a:spcPts val="0"/>
              </a:spcBef>
            </a:pPr>
            <a:r>
              <a:rPr lang="en-SG" sz="3400" dirty="0"/>
              <a:t>Switch to previous tab</a:t>
            </a:r>
          </a:p>
          <a:p>
            <a:pPr>
              <a:lnSpc>
                <a:spcPct val="120000"/>
              </a:lnSpc>
              <a:spcBef>
                <a:spcPts val="600"/>
              </a:spcBef>
            </a:pPr>
            <a:r>
              <a:rPr lang="en-SG" sz="3400" b="1" dirty="0"/>
              <a:t>OPENHERE </a:t>
            </a:r>
            <a:r>
              <a:rPr lang="en-SG" sz="3400" b="1" i="1" dirty="0" err="1"/>
              <a:t>urlstr</a:t>
            </a:r>
            <a:endParaRPr lang="en-SG" sz="3400" b="1" i="1" dirty="0"/>
          </a:p>
          <a:p>
            <a:pPr lvl="1">
              <a:lnSpc>
                <a:spcPct val="120000"/>
              </a:lnSpc>
              <a:spcBef>
                <a:spcPts val="0"/>
              </a:spcBef>
            </a:pPr>
            <a:r>
              <a:rPr lang="en-SG" sz="3400" dirty="0"/>
              <a:t>Change current tab’s </a:t>
            </a:r>
            <a:r>
              <a:rPr lang="en-SG" sz="3400" dirty="0" err="1"/>
              <a:t>url</a:t>
            </a:r>
            <a:r>
              <a:rPr lang="en-SG" sz="3400" dirty="0"/>
              <a:t> to </a:t>
            </a:r>
            <a:r>
              <a:rPr lang="en-SG" sz="3400" b="1" i="1" dirty="0" err="1"/>
              <a:t>urlstr</a:t>
            </a:r>
            <a:endParaRPr lang="en-SG" sz="3400" b="1" i="1" dirty="0"/>
          </a:p>
          <a:p>
            <a:pPr>
              <a:lnSpc>
                <a:spcPct val="120000"/>
              </a:lnSpc>
              <a:spcBef>
                <a:spcPts val="600"/>
              </a:spcBef>
            </a:pPr>
            <a:r>
              <a:rPr lang="en-SG" sz="3400" b="1" dirty="0"/>
              <a:t>OPENNEW </a:t>
            </a:r>
            <a:r>
              <a:rPr lang="en-SG" sz="3400" b="1" i="1" dirty="0" err="1"/>
              <a:t>urlstr</a:t>
            </a:r>
            <a:endParaRPr lang="en-SG" sz="3400" b="1" i="1" dirty="0"/>
          </a:p>
          <a:p>
            <a:pPr lvl="1">
              <a:lnSpc>
                <a:spcPct val="120000"/>
              </a:lnSpc>
              <a:spcBef>
                <a:spcPts val="0"/>
              </a:spcBef>
            </a:pPr>
            <a:r>
              <a:rPr lang="en-SG" sz="3400" dirty="0"/>
              <a:t>Create new tab after current tab with </a:t>
            </a:r>
            <a:r>
              <a:rPr lang="en-SG" sz="3400" dirty="0" err="1"/>
              <a:t>url</a:t>
            </a:r>
            <a:r>
              <a:rPr lang="en-SG" sz="3400" dirty="0"/>
              <a:t> </a:t>
            </a:r>
            <a:r>
              <a:rPr lang="en-SG" sz="3400" b="1" i="1" dirty="0" err="1"/>
              <a:t>urlstr</a:t>
            </a:r>
            <a:endParaRPr lang="en-SG" b="1" i="1" dirty="0"/>
          </a:p>
        </p:txBody>
      </p:sp>
      <p:sp>
        <p:nvSpPr>
          <p:cNvPr id="4" name="Slide Number Placeholder 3"/>
          <p:cNvSpPr>
            <a:spLocks noGrp="1"/>
          </p:cNvSpPr>
          <p:nvPr>
            <p:ph type="sldNum" sz="quarter" idx="12"/>
          </p:nvPr>
        </p:nvSpPr>
        <p:spPr/>
        <p:txBody>
          <a:bodyPr/>
          <a:lstStyle/>
          <a:p>
            <a:fld id="{4D4763A0-E2EB-4E3F-BF7D-25C587F4CBAC}" type="slidenum">
              <a:rPr lang="en-IN" smtClean="0"/>
              <a:pPr/>
              <a:t>37</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2686599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Visualisation</a:t>
            </a:r>
          </a:p>
        </p:txBody>
      </p:sp>
      <p:sp>
        <p:nvSpPr>
          <p:cNvPr id="3" name="Slide Number Placeholder 2"/>
          <p:cNvSpPr>
            <a:spLocks noGrp="1"/>
          </p:cNvSpPr>
          <p:nvPr>
            <p:ph type="sldNum" sz="quarter" idx="12"/>
          </p:nvPr>
        </p:nvSpPr>
        <p:spPr/>
        <p:txBody>
          <a:bodyPr/>
          <a:lstStyle/>
          <a:p>
            <a:fld id="{4D4763A0-E2EB-4E3F-BF7D-25C587F4CBAC}" type="slidenum">
              <a:rPr lang="en-IN" smtClean="0"/>
              <a:pPr/>
              <a:t>38</a:t>
            </a:fld>
            <a:endParaRPr lang="en-IN"/>
          </a:p>
        </p:txBody>
      </p:sp>
      <p:sp>
        <p:nvSpPr>
          <p:cNvPr id="4" name="Rounded Rectangle 3"/>
          <p:cNvSpPr/>
          <p:nvPr/>
        </p:nvSpPr>
        <p:spPr>
          <a:xfrm>
            <a:off x="1033077" y="2821194"/>
            <a:ext cx="769782" cy="8732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dirty="0">
                <a:solidFill>
                  <a:schemeClr val="tx1"/>
                </a:solidFill>
                <a:latin typeface="Consolas" panose="020B0609020204030204" pitchFamily="49" charset="0"/>
                <a:cs typeface="Consolas" panose="020B0609020204030204" pitchFamily="49" charset="0"/>
              </a:rPr>
              <a:t>Head</a:t>
            </a:r>
          </a:p>
        </p:txBody>
      </p:sp>
      <p:sp>
        <p:nvSpPr>
          <p:cNvPr id="5" name="Rounded Rectangle 4"/>
          <p:cNvSpPr/>
          <p:nvPr/>
        </p:nvSpPr>
        <p:spPr>
          <a:xfrm>
            <a:off x="2585918" y="2809568"/>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comp.nus.edu.sg</a:t>
            </a:r>
          </a:p>
        </p:txBody>
      </p:sp>
      <p:cxnSp>
        <p:nvCxnSpPr>
          <p:cNvPr id="8" name="Straight Arrow Connector 7"/>
          <p:cNvCxnSpPr/>
          <p:nvPr/>
        </p:nvCxnSpPr>
        <p:spPr>
          <a:xfrm flipV="1">
            <a:off x="1802860" y="3078113"/>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02861" y="3382912"/>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24"/>
          <p:cNvCxnSpPr>
            <a:endCxn id="15" idx="0"/>
          </p:cNvCxnSpPr>
          <p:nvPr/>
        </p:nvCxnSpPr>
        <p:spPr>
          <a:xfrm rot="10800000" flipV="1">
            <a:off x="472381" y="3376186"/>
            <a:ext cx="560694" cy="4973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46985" y="3873544"/>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sp>
        <p:nvSpPr>
          <p:cNvPr id="16" name="Oval 15"/>
          <p:cNvSpPr/>
          <p:nvPr/>
        </p:nvSpPr>
        <p:spPr>
          <a:xfrm>
            <a:off x="8216824" y="3873879"/>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cxnSp>
        <p:nvCxnSpPr>
          <p:cNvPr id="17" name="Straight Arrow Connector 24"/>
          <p:cNvCxnSpPr>
            <a:endCxn id="16" idx="0"/>
          </p:cNvCxnSpPr>
          <p:nvPr/>
        </p:nvCxnSpPr>
        <p:spPr>
          <a:xfrm rot="16200000" flipH="1">
            <a:off x="7824497" y="3156156"/>
            <a:ext cx="782592" cy="652854"/>
          </a:xfrm>
          <a:prstGeom prst="bentConnector3">
            <a:avLst>
              <a:gd name="adj1" fmla="val 195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7616" y="2821708"/>
            <a:ext cx="716692" cy="276999"/>
          </a:xfrm>
          <a:prstGeom prst="rect">
            <a:avLst/>
          </a:prstGeom>
          <a:noFill/>
        </p:spPr>
        <p:txBody>
          <a:bodyPr wrap="square" rtlCol="0">
            <a:spAutoFit/>
          </a:bodyPr>
          <a:lstStyle/>
          <a:p>
            <a:r>
              <a:rPr lang="en-SG" sz="1200" dirty="0"/>
              <a:t>next</a:t>
            </a:r>
          </a:p>
        </p:txBody>
      </p:sp>
      <p:sp>
        <p:nvSpPr>
          <p:cNvPr id="21" name="TextBox 20"/>
          <p:cNvSpPr txBox="1"/>
          <p:nvPr/>
        </p:nvSpPr>
        <p:spPr>
          <a:xfrm>
            <a:off x="7935826" y="2833334"/>
            <a:ext cx="716692" cy="276999"/>
          </a:xfrm>
          <a:prstGeom prst="rect">
            <a:avLst/>
          </a:prstGeom>
          <a:noFill/>
        </p:spPr>
        <p:txBody>
          <a:bodyPr wrap="square" rtlCol="0">
            <a:spAutoFit/>
          </a:bodyPr>
          <a:lstStyle/>
          <a:p>
            <a:r>
              <a:rPr lang="en-SG" sz="1200" dirty="0"/>
              <a:t>next</a:t>
            </a:r>
          </a:p>
        </p:txBody>
      </p:sp>
      <p:sp>
        <p:nvSpPr>
          <p:cNvPr id="22" name="TextBox 21"/>
          <p:cNvSpPr txBox="1"/>
          <p:nvPr/>
        </p:nvSpPr>
        <p:spPr>
          <a:xfrm>
            <a:off x="1821208" y="3400119"/>
            <a:ext cx="764710" cy="276999"/>
          </a:xfrm>
          <a:prstGeom prst="rect">
            <a:avLst/>
          </a:prstGeom>
          <a:noFill/>
        </p:spPr>
        <p:txBody>
          <a:bodyPr wrap="square" rtlCol="0">
            <a:spAutoFit/>
          </a:bodyPr>
          <a:lstStyle/>
          <a:p>
            <a:r>
              <a:rPr lang="en-SG" sz="1200" dirty="0"/>
              <a:t>previous</a:t>
            </a:r>
          </a:p>
        </p:txBody>
      </p:sp>
      <p:sp>
        <p:nvSpPr>
          <p:cNvPr id="25" name="TextBox 24"/>
          <p:cNvSpPr txBox="1"/>
          <p:nvPr/>
        </p:nvSpPr>
        <p:spPr>
          <a:xfrm>
            <a:off x="323528" y="3098707"/>
            <a:ext cx="782846" cy="276999"/>
          </a:xfrm>
          <a:prstGeom prst="rect">
            <a:avLst/>
          </a:prstGeom>
          <a:noFill/>
        </p:spPr>
        <p:txBody>
          <a:bodyPr wrap="square" rtlCol="0">
            <a:spAutoFit/>
          </a:bodyPr>
          <a:lstStyle/>
          <a:p>
            <a:r>
              <a:rPr lang="en-SG" sz="1200" dirty="0"/>
              <a:t>previous</a:t>
            </a:r>
          </a:p>
        </p:txBody>
      </p:sp>
      <p:sp>
        <p:nvSpPr>
          <p:cNvPr id="26" name="Right Arrow 25"/>
          <p:cNvSpPr/>
          <p:nvPr/>
        </p:nvSpPr>
        <p:spPr>
          <a:xfrm rot="16200000">
            <a:off x="4842932" y="3774547"/>
            <a:ext cx="741407" cy="741407"/>
          </a:xfrm>
          <a:prstGeom prst="rightArrow">
            <a:avLst>
              <a:gd name="adj1" fmla="val 14444"/>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27" name="Oval 26"/>
          <p:cNvSpPr/>
          <p:nvPr/>
        </p:nvSpPr>
        <p:spPr>
          <a:xfrm>
            <a:off x="4629776" y="4515953"/>
            <a:ext cx="1167715" cy="49233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Current Tab</a:t>
            </a:r>
          </a:p>
        </p:txBody>
      </p:sp>
      <p:sp>
        <p:nvSpPr>
          <p:cNvPr id="36" name="Rounded Rectangle 35"/>
          <p:cNvSpPr/>
          <p:nvPr/>
        </p:nvSpPr>
        <p:spPr>
          <a:xfrm>
            <a:off x="4614753" y="2821194"/>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google.com.sg</a:t>
            </a:r>
          </a:p>
        </p:txBody>
      </p:sp>
      <p:cxnSp>
        <p:nvCxnSpPr>
          <p:cNvPr id="37" name="Straight Arrow Connector 36"/>
          <p:cNvCxnSpPr/>
          <p:nvPr/>
        </p:nvCxnSpPr>
        <p:spPr>
          <a:xfrm flipV="1">
            <a:off x="3831695" y="3089739"/>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831696" y="3394538"/>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6451" y="2833334"/>
            <a:ext cx="716692" cy="276999"/>
          </a:xfrm>
          <a:prstGeom prst="rect">
            <a:avLst/>
          </a:prstGeom>
          <a:noFill/>
        </p:spPr>
        <p:txBody>
          <a:bodyPr wrap="square" rtlCol="0">
            <a:spAutoFit/>
          </a:bodyPr>
          <a:lstStyle/>
          <a:p>
            <a:r>
              <a:rPr lang="en-SG" sz="1200" dirty="0"/>
              <a:t>next</a:t>
            </a:r>
          </a:p>
        </p:txBody>
      </p:sp>
      <p:sp>
        <p:nvSpPr>
          <p:cNvPr id="40" name="TextBox 39"/>
          <p:cNvSpPr txBox="1"/>
          <p:nvPr/>
        </p:nvSpPr>
        <p:spPr>
          <a:xfrm>
            <a:off x="3850042" y="3411745"/>
            <a:ext cx="779733" cy="276999"/>
          </a:xfrm>
          <a:prstGeom prst="rect">
            <a:avLst/>
          </a:prstGeom>
          <a:noFill/>
        </p:spPr>
        <p:txBody>
          <a:bodyPr wrap="square" rtlCol="0">
            <a:spAutoFit/>
          </a:bodyPr>
          <a:lstStyle/>
          <a:p>
            <a:r>
              <a:rPr lang="en-SG" sz="1200" dirty="0"/>
              <a:t>previous</a:t>
            </a:r>
          </a:p>
        </p:txBody>
      </p:sp>
      <p:sp>
        <p:nvSpPr>
          <p:cNvPr id="41" name="Rounded Rectangle 40"/>
          <p:cNvSpPr/>
          <p:nvPr/>
        </p:nvSpPr>
        <p:spPr>
          <a:xfrm>
            <a:off x="6643588" y="2815532"/>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web.whatsapp.com</a:t>
            </a:r>
          </a:p>
        </p:txBody>
      </p:sp>
      <p:cxnSp>
        <p:nvCxnSpPr>
          <p:cNvPr id="42" name="Straight Arrow Connector 41"/>
          <p:cNvCxnSpPr/>
          <p:nvPr/>
        </p:nvCxnSpPr>
        <p:spPr>
          <a:xfrm flipV="1">
            <a:off x="5860530" y="3084077"/>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860531" y="3388876"/>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25286" y="2827672"/>
            <a:ext cx="716692" cy="276999"/>
          </a:xfrm>
          <a:prstGeom prst="rect">
            <a:avLst/>
          </a:prstGeom>
          <a:noFill/>
        </p:spPr>
        <p:txBody>
          <a:bodyPr wrap="square" rtlCol="0">
            <a:spAutoFit/>
          </a:bodyPr>
          <a:lstStyle/>
          <a:p>
            <a:r>
              <a:rPr lang="en-SG" sz="1200" dirty="0"/>
              <a:t>next</a:t>
            </a:r>
          </a:p>
        </p:txBody>
      </p:sp>
      <p:sp>
        <p:nvSpPr>
          <p:cNvPr id="45" name="TextBox 44"/>
          <p:cNvSpPr txBox="1"/>
          <p:nvPr/>
        </p:nvSpPr>
        <p:spPr>
          <a:xfrm>
            <a:off x="5878878" y="3406082"/>
            <a:ext cx="863100" cy="276999"/>
          </a:xfrm>
          <a:prstGeom prst="rect">
            <a:avLst/>
          </a:prstGeom>
          <a:noFill/>
        </p:spPr>
        <p:txBody>
          <a:bodyPr wrap="square" rtlCol="0">
            <a:spAutoFit/>
          </a:bodyPr>
          <a:lstStyle/>
          <a:p>
            <a:r>
              <a:rPr lang="en-SG" sz="1200" dirty="0"/>
              <a:t>previous</a:t>
            </a:r>
          </a:p>
        </p:txBody>
      </p:sp>
      <p:sp>
        <p:nvSpPr>
          <p:cNvPr id="28" name="TextBox 27"/>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3569855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Visualisation</a:t>
            </a:r>
          </a:p>
        </p:txBody>
      </p:sp>
      <p:sp>
        <p:nvSpPr>
          <p:cNvPr id="3" name="Slide Number Placeholder 2"/>
          <p:cNvSpPr>
            <a:spLocks noGrp="1"/>
          </p:cNvSpPr>
          <p:nvPr>
            <p:ph type="sldNum" sz="quarter" idx="12"/>
          </p:nvPr>
        </p:nvSpPr>
        <p:spPr/>
        <p:txBody>
          <a:bodyPr/>
          <a:lstStyle/>
          <a:p>
            <a:fld id="{4D4763A0-E2EB-4E3F-BF7D-25C587F4CBAC}" type="slidenum">
              <a:rPr lang="en-IN" smtClean="0"/>
              <a:pPr/>
              <a:t>39</a:t>
            </a:fld>
            <a:endParaRPr lang="en-IN"/>
          </a:p>
        </p:txBody>
      </p:sp>
      <p:sp>
        <p:nvSpPr>
          <p:cNvPr id="4" name="Rounded Rectangle 3"/>
          <p:cNvSpPr/>
          <p:nvPr/>
        </p:nvSpPr>
        <p:spPr>
          <a:xfrm>
            <a:off x="1033077" y="2821194"/>
            <a:ext cx="769782" cy="8732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dirty="0">
                <a:solidFill>
                  <a:schemeClr val="tx1"/>
                </a:solidFill>
                <a:latin typeface="Consolas" panose="020B0609020204030204" pitchFamily="49" charset="0"/>
                <a:cs typeface="Consolas" panose="020B0609020204030204" pitchFamily="49" charset="0"/>
              </a:rPr>
              <a:t>Head</a:t>
            </a:r>
          </a:p>
        </p:txBody>
      </p:sp>
      <p:sp>
        <p:nvSpPr>
          <p:cNvPr id="5" name="Rounded Rectangle 4"/>
          <p:cNvSpPr/>
          <p:nvPr/>
        </p:nvSpPr>
        <p:spPr>
          <a:xfrm>
            <a:off x="2585918" y="2809568"/>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comp.nus.edu.sg</a:t>
            </a:r>
          </a:p>
        </p:txBody>
      </p:sp>
      <p:cxnSp>
        <p:nvCxnSpPr>
          <p:cNvPr id="8" name="Straight Arrow Connector 7"/>
          <p:cNvCxnSpPr/>
          <p:nvPr/>
        </p:nvCxnSpPr>
        <p:spPr>
          <a:xfrm flipV="1">
            <a:off x="1802860" y="3078113"/>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02861" y="3382912"/>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24"/>
          <p:cNvCxnSpPr>
            <a:endCxn id="15" idx="0"/>
          </p:cNvCxnSpPr>
          <p:nvPr/>
        </p:nvCxnSpPr>
        <p:spPr>
          <a:xfrm rot="10800000" flipV="1">
            <a:off x="472381" y="3376186"/>
            <a:ext cx="560694" cy="4973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46985" y="3873544"/>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sp>
        <p:nvSpPr>
          <p:cNvPr id="16" name="Oval 15"/>
          <p:cNvSpPr/>
          <p:nvPr/>
        </p:nvSpPr>
        <p:spPr>
          <a:xfrm>
            <a:off x="8216824" y="3873879"/>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cxnSp>
        <p:nvCxnSpPr>
          <p:cNvPr id="17" name="Straight Arrow Connector 24"/>
          <p:cNvCxnSpPr>
            <a:endCxn id="16" idx="0"/>
          </p:cNvCxnSpPr>
          <p:nvPr/>
        </p:nvCxnSpPr>
        <p:spPr>
          <a:xfrm rot="16200000" flipH="1">
            <a:off x="7824497" y="3156156"/>
            <a:ext cx="782592" cy="652854"/>
          </a:xfrm>
          <a:prstGeom prst="bentConnector3">
            <a:avLst>
              <a:gd name="adj1" fmla="val 195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7616" y="2821708"/>
            <a:ext cx="716692" cy="276999"/>
          </a:xfrm>
          <a:prstGeom prst="rect">
            <a:avLst/>
          </a:prstGeom>
          <a:noFill/>
        </p:spPr>
        <p:txBody>
          <a:bodyPr wrap="square" rtlCol="0">
            <a:spAutoFit/>
          </a:bodyPr>
          <a:lstStyle/>
          <a:p>
            <a:r>
              <a:rPr lang="en-SG" sz="1200" dirty="0"/>
              <a:t>next</a:t>
            </a:r>
          </a:p>
        </p:txBody>
      </p:sp>
      <p:sp>
        <p:nvSpPr>
          <p:cNvPr id="21" name="TextBox 20"/>
          <p:cNvSpPr txBox="1"/>
          <p:nvPr/>
        </p:nvSpPr>
        <p:spPr>
          <a:xfrm>
            <a:off x="7935826" y="2833334"/>
            <a:ext cx="716692" cy="276999"/>
          </a:xfrm>
          <a:prstGeom prst="rect">
            <a:avLst/>
          </a:prstGeom>
          <a:noFill/>
        </p:spPr>
        <p:txBody>
          <a:bodyPr wrap="square" rtlCol="0">
            <a:spAutoFit/>
          </a:bodyPr>
          <a:lstStyle/>
          <a:p>
            <a:r>
              <a:rPr lang="en-SG" sz="1200" dirty="0"/>
              <a:t>next</a:t>
            </a:r>
          </a:p>
        </p:txBody>
      </p:sp>
      <p:sp>
        <p:nvSpPr>
          <p:cNvPr id="22" name="TextBox 21"/>
          <p:cNvSpPr txBox="1"/>
          <p:nvPr/>
        </p:nvSpPr>
        <p:spPr>
          <a:xfrm>
            <a:off x="1821208" y="3400118"/>
            <a:ext cx="863100" cy="282963"/>
          </a:xfrm>
          <a:prstGeom prst="rect">
            <a:avLst/>
          </a:prstGeom>
          <a:noFill/>
        </p:spPr>
        <p:txBody>
          <a:bodyPr wrap="square" rtlCol="0">
            <a:spAutoFit/>
          </a:bodyPr>
          <a:lstStyle/>
          <a:p>
            <a:r>
              <a:rPr lang="en-SG" sz="1200" dirty="0"/>
              <a:t>previous</a:t>
            </a:r>
          </a:p>
        </p:txBody>
      </p:sp>
      <p:sp>
        <p:nvSpPr>
          <p:cNvPr id="25" name="TextBox 24"/>
          <p:cNvSpPr txBox="1"/>
          <p:nvPr/>
        </p:nvSpPr>
        <p:spPr>
          <a:xfrm>
            <a:off x="323528" y="3090773"/>
            <a:ext cx="782846" cy="276999"/>
          </a:xfrm>
          <a:prstGeom prst="rect">
            <a:avLst/>
          </a:prstGeom>
          <a:noFill/>
        </p:spPr>
        <p:txBody>
          <a:bodyPr wrap="square" rtlCol="0">
            <a:spAutoFit/>
          </a:bodyPr>
          <a:lstStyle/>
          <a:p>
            <a:r>
              <a:rPr lang="en-SG" sz="1200" dirty="0"/>
              <a:t>previous</a:t>
            </a:r>
          </a:p>
        </p:txBody>
      </p:sp>
      <p:sp>
        <p:nvSpPr>
          <p:cNvPr id="26" name="Right Arrow 25"/>
          <p:cNvSpPr/>
          <p:nvPr/>
        </p:nvSpPr>
        <p:spPr>
          <a:xfrm rot="16200000">
            <a:off x="6912660" y="3870950"/>
            <a:ext cx="741407" cy="741407"/>
          </a:xfrm>
          <a:prstGeom prst="rightArrow">
            <a:avLst>
              <a:gd name="adj1" fmla="val 14444"/>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27" name="Oval 26"/>
          <p:cNvSpPr/>
          <p:nvPr/>
        </p:nvSpPr>
        <p:spPr>
          <a:xfrm>
            <a:off x="6699504" y="4612356"/>
            <a:ext cx="1167715" cy="49233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Current Tab</a:t>
            </a:r>
          </a:p>
        </p:txBody>
      </p:sp>
      <p:sp>
        <p:nvSpPr>
          <p:cNvPr id="36" name="Rounded Rectangle 35"/>
          <p:cNvSpPr/>
          <p:nvPr/>
        </p:nvSpPr>
        <p:spPr>
          <a:xfrm>
            <a:off x="4614753" y="2821194"/>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google.com.sg</a:t>
            </a:r>
          </a:p>
        </p:txBody>
      </p:sp>
      <p:cxnSp>
        <p:nvCxnSpPr>
          <p:cNvPr id="37" name="Straight Arrow Connector 36"/>
          <p:cNvCxnSpPr/>
          <p:nvPr/>
        </p:nvCxnSpPr>
        <p:spPr>
          <a:xfrm flipV="1">
            <a:off x="3831695" y="3089739"/>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831696" y="3394538"/>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6451" y="2833334"/>
            <a:ext cx="716692" cy="276999"/>
          </a:xfrm>
          <a:prstGeom prst="rect">
            <a:avLst/>
          </a:prstGeom>
          <a:noFill/>
        </p:spPr>
        <p:txBody>
          <a:bodyPr wrap="square" rtlCol="0">
            <a:spAutoFit/>
          </a:bodyPr>
          <a:lstStyle/>
          <a:p>
            <a:r>
              <a:rPr lang="en-SG" sz="1200" dirty="0"/>
              <a:t>next</a:t>
            </a:r>
          </a:p>
        </p:txBody>
      </p:sp>
      <p:sp>
        <p:nvSpPr>
          <p:cNvPr id="40" name="TextBox 39"/>
          <p:cNvSpPr txBox="1"/>
          <p:nvPr/>
        </p:nvSpPr>
        <p:spPr>
          <a:xfrm>
            <a:off x="3850043" y="3411744"/>
            <a:ext cx="863100" cy="276999"/>
          </a:xfrm>
          <a:prstGeom prst="rect">
            <a:avLst/>
          </a:prstGeom>
          <a:noFill/>
        </p:spPr>
        <p:txBody>
          <a:bodyPr wrap="square" rtlCol="0">
            <a:spAutoFit/>
          </a:bodyPr>
          <a:lstStyle/>
          <a:p>
            <a:r>
              <a:rPr lang="en-SG" sz="1200" dirty="0"/>
              <a:t>previous</a:t>
            </a:r>
          </a:p>
        </p:txBody>
      </p:sp>
      <p:sp>
        <p:nvSpPr>
          <p:cNvPr id="41" name="Rounded Rectangle 40"/>
          <p:cNvSpPr/>
          <p:nvPr/>
        </p:nvSpPr>
        <p:spPr>
          <a:xfrm>
            <a:off x="6643588" y="2815532"/>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web.whatsapp.com</a:t>
            </a:r>
          </a:p>
        </p:txBody>
      </p:sp>
      <p:cxnSp>
        <p:nvCxnSpPr>
          <p:cNvPr id="42" name="Straight Arrow Connector 41"/>
          <p:cNvCxnSpPr/>
          <p:nvPr/>
        </p:nvCxnSpPr>
        <p:spPr>
          <a:xfrm flipV="1">
            <a:off x="5860530" y="3084077"/>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860531" y="3388876"/>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25286" y="2827672"/>
            <a:ext cx="716692" cy="276999"/>
          </a:xfrm>
          <a:prstGeom prst="rect">
            <a:avLst/>
          </a:prstGeom>
          <a:noFill/>
        </p:spPr>
        <p:txBody>
          <a:bodyPr wrap="square" rtlCol="0">
            <a:spAutoFit/>
          </a:bodyPr>
          <a:lstStyle/>
          <a:p>
            <a:r>
              <a:rPr lang="en-SG" sz="1200" dirty="0"/>
              <a:t>next</a:t>
            </a:r>
          </a:p>
        </p:txBody>
      </p:sp>
      <p:sp>
        <p:nvSpPr>
          <p:cNvPr id="45" name="TextBox 44"/>
          <p:cNvSpPr txBox="1"/>
          <p:nvPr/>
        </p:nvSpPr>
        <p:spPr>
          <a:xfrm>
            <a:off x="5878878" y="3406082"/>
            <a:ext cx="820626" cy="276697"/>
          </a:xfrm>
          <a:prstGeom prst="rect">
            <a:avLst/>
          </a:prstGeom>
          <a:noFill/>
        </p:spPr>
        <p:txBody>
          <a:bodyPr wrap="square" rtlCol="0">
            <a:spAutoFit/>
          </a:bodyPr>
          <a:lstStyle/>
          <a:p>
            <a:r>
              <a:rPr lang="en-SG" sz="1200" dirty="0"/>
              <a:t>previous</a:t>
            </a:r>
          </a:p>
        </p:txBody>
      </p:sp>
      <p:sp>
        <p:nvSpPr>
          <p:cNvPr id="28" name="TextBox 27"/>
          <p:cNvSpPr txBox="1"/>
          <p:nvPr/>
        </p:nvSpPr>
        <p:spPr>
          <a:xfrm>
            <a:off x="838201" y="1815860"/>
            <a:ext cx="2747329" cy="461665"/>
          </a:xfrm>
          <a:prstGeom prst="rect">
            <a:avLst/>
          </a:prstGeom>
          <a:noFill/>
        </p:spPr>
        <p:txBody>
          <a:bodyPr wrap="square" rtlCol="0">
            <a:spAutoFit/>
          </a:bodyPr>
          <a:lstStyle/>
          <a:p>
            <a:r>
              <a:rPr lang="en-SG" sz="2400" b="1" dirty="0"/>
              <a:t>NEXTTAB</a:t>
            </a:r>
            <a:endParaRPr lang="en-SG" sz="2400" b="1" dirty="0">
              <a:solidFill>
                <a:schemeClr val="accent1"/>
              </a:solidFill>
            </a:endParaRPr>
          </a:p>
        </p:txBody>
      </p:sp>
      <p:sp>
        <p:nvSpPr>
          <p:cNvPr id="29" name="Curved Up Arrow 28"/>
          <p:cNvSpPr/>
          <p:nvPr/>
        </p:nvSpPr>
        <p:spPr>
          <a:xfrm>
            <a:off x="5413225" y="3895657"/>
            <a:ext cx="1611019" cy="509785"/>
          </a:xfrm>
          <a:prstGeom prst="curvedUpArrow">
            <a:avLst/>
          </a:prstGeom>
          <a:effectLst>
            <a:glow rad="228600">
              <a:schemeClr val="accent6">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solidFill>
                <a:schemeClr val="tx1"/>
              </a:solidFill>
            </a:endParaRPr>
          </a:p>
        </p:txBody>
      </p:sp>
      <p:sp>
        <p:nvSpPr>
          <p:cNvPr id="30" name="TextBox 29"/>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580412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xfrm>
            <a:off x="892969" y="473068"/>
            <a:ext cx="7358063" cy="1097821"/>
          </a:xfrm>
          <a:prstGeom prst="rect">
            <a:avLst/>
          </a:prstGeom>
        </p:spPr>
        <p:txBody>
          <a:bodyPr>
            <a:normAutofit/>
          </a:bodyPr>
          <a:lstStyle/>
          <a:p>
            <a:pPr lvl="0">
              <a:defRPr sz="1800"/>
            </a:pPr>
            <a:r>
              <a:rPr sz="4800" dirty="0"/>
              <a:t>Creating linked</a:t>
            </a:r>
            <a:r>
              <a:rPr lang="en-SG" sz="4800" dirty="0"/>
              <a:t> </a:t>
            </a:r>
            <a:r>
              <a:rPr sz="4800" dirty="0"/>
              <a:t>list</a:t>
            </a:r>
          </a:p>
        </p:txBody>
      </p:sp>
      <p:sp>
        <p:nvSpPr>
          <p:cNvPr id="36" name="Shape 36"/>
          <p:cNvSpPr>
            <a:spLocks noGrp="1"/>
          </p:cNvSpPr>
          <p:nvPr>
            <p:ph type="body" idx="1"/>
          </p:nvPr>
        </p:nvSpPr>
        <p:spPr>
          <a:xfrm>
            <a:off x="971600" y="1988840"/>
            <a:ext cx="7358063" cy="1728192"/>
          </a:xfrm>
          <a:prstGeom prst="rect">
            <a:avLst/>
          </a:prstGeom>
          <a:ln>
            <a:solidFill>
              <a:schemeClr val="tx1"/>
            </a:solidFill>
          </a:ln>
        </p:spPr>
        <p:txBody>
          <a:bodyPr>
            <a:noAutofit/>
          </a:bodyPr>
          <a:lstStyle/>
          <a:p>
            <a:pPr lvl="0" algn="l">
              <a:tabLst>
                <a:tab pos="447675" algn="l"/>
              </a:tabLst>
              <a:defRPr sz="1800"/>
            </a:pPr>
            <a:r>
              <a:rPr lang="en-US" sz="2400" dirty="0">
                <a:latin typeface="Consolas" panose="020B0609020204030204" pitchFamily="49" charset="0"/>
                <a:ea typeface="Courier New"/>
                <a:cs typeface="Consolas" panose="020B0609020204030204" pitchFamily="49" charset="0"/>
                <a:sym typeface="Courier New"/>
              </a:rPr>
              <a:t>class </a:t>
            </a:r>
            <a:r>
              <a:rPr lang="en-US" sz="2400" dirty="0" err="1">
                <a:latin typeface="Consolas" panose="020B0609020204030204" pitchFamily="49" charset="0"/>
                <a:ea typeface="Courier New"/>
                <a:cs typeface="Consolas" panose="020B0609020204030204" pitchFamily="49" charset="0"/>
                <a:sym typeface="Courier New"/>
              </a:rPr>
              <a:t>LinkedList</a:t>
            </a:r>
            <a:r>
              <a:rPr lang="en-US" sz="2400" dirty="0">
                <a:latin typeface="Consolas" panose="020B0609020204030204" pitchFamily="49" charset="0"/>
                <a:ea typeface="Courier New"/>
                <a:cs typeface="Consolas" panose="020B0609020204030204" pitchFamily="49" charset="0"/>
                <a:sym typeface="Courier New"/>
              </a:rPr>
              <a:t>&lt;E&gt; {	</a:t>
            </a:r>
          </a:p>
          <a:p>
            <a:pPr lvl="0" algn="l">
              <a:tabLst>
                <a:tab pos="447675" algn="l"/>
              </a:tabLst>
              <a:defRPr sz="1800"/>
            </a:pPr>
            <a:r>
              <a:rPr lang="en-US" sz="2400" dirty="0">
                <a:latin typeface="Consolas" panose="020B0609020204030204" pitchFamily="49" charset="0"/>
                <a:ea typeface="Courier New"/>
                <a:cs typeface="Consolas" panose="020B0609020204030204" pitchFamily="49" charset="0"/>
                <a:sym typeface="Courier New"/>
              </a:rPr>
              <a:t>	protected </a:t>
            </a:r>
            <a:r>
              <a:rPr lang="en-US" sz="2400" dirty="0" err="1">
                <a:latin typeface="Consolas" panose="020B0609020204030204" pitchFamily="49" charset="0"/>
                <a:ea typeface="Courier New"/>
                <a:cs typeface="Consolas" panose="020B0609020204030204" pitchFamily="49" charset="0"/>
                <a:sym typeface="Courier New"/>
              </a:rPr>
              <a:t>ListNode</a:t>
            </a:r>
            <a:r>
              <a:rPr lang="en-US" sz="2400" dirty="0">
                <a:latin typeface="Consolas" panose="020B0609020204030204" pitchFamily="49" charset="0"/>
                <a:ea typeface="Courier New"/>
                <a:cs typeface="Consolas" panose="020B0609020204030204" pitchFamily="49" charset="0"/>
                <a:sym typeface="Courier New"/>
              </a:rPr>
              <a:t>&lt;E&gt; head = null;	</a:t>
            </a:r>
          </a:p>
          <a:p>
            <a:pPr lvl="0" algn="l">
              <a:tabLst>
                <a:tab pos="447675" algn="l"/>
              </a:tabLst>
              <a:defRPr sz="1800"/>
            </a:pPr>
            <a:r>
              <a:rPr lang="en-US" sz="2400" dirty="0">
                <a:latin typeface="Consolas" panose="020B0609020204030204" pitchFamily="49" charset="0"/>
                <a:ea typeface="Courier New"/>
                <a:cs typeface="Consolas" panose="020B0609020204030204" pitchFamily="49" charset="0"/>
                <a:sym typeface="Courier New"/>
              </a:rPr>
              <a:t>	protected </a:t>
            </a:r>
            <a:r>
              <a:rPr lang="en-US" sz="2400" dirty="0" err="1">
                <a:latin typeface="Consolas" panose="020B0609020204030204" pitchFamily="49" charset="0"/>
                <a:ea typeface="Courier New"/>
                <a:cs typeface="Consolas" panose="020B0609020204030204" pitchFamily="49" charset="0"/>
                <a:sym typeface="Courier New"/>
              </a:rPr>
              <a:t>ListNode</a:t>
            </a:r>
            <a:r>
              <a:rPr lang="en-US" sz="2400" dirty="0">
                <a:latin typeface="Consolas" panose="020B0609020204030204" pitchFamily="49" charset="0"/>
                <a:ea typeface="Courier New"/>
                <a:cs typeface="Consolas" panose="020B0609020204030204" pitchFamily="49" charset="0"/>
                <a:sym typeface="Courier New"/>
              </a:rPr>
              <a:t>&lt;E&gt; tail = null;</a:t>
            </a:r>
          </a:p>
          <a:p>
            <a:pPr lvl="0" algn="l">
              <a:tabLst>
                <a:tab pos="447675" algn="l"/>
              </a:tabLst>
              <a:defRPr sz="1800"/>
            </a:pPr>
            <a:r>
              <a:rPr lang="en-US" sz="2400" dirty="0">
                <a:latin typeface="Consolas" panose="020B0609020204030204" pitchFamily="49" charset="0"/>
                <a:ea typeface="Courier New"/>
                <a:cs typeface="Consolas" panose="020B0609020204030204" pitchFamily="49" charset="0"/>
                <a:sym typeface="Courier New"/>
              </a:rPr>
              <a:t>}</a:t>
            </a:r>
            <a:endParaRPr sz="20200" dirty="0">
              <a:latin typeface="Consolas" panose="020B0609020204030204" pitchFamily="49" charset="0"/>
              <a:ea typeface="Courier New"/>
              <a:cs typeface="Consolas" panose="020B0609020204030204" pitchFamily="49" charset="0"/>
              <a:sym typeface="Courier New"/>
            </a:endParaRPr>
          </a:p>
        </p:txBody>
      </p:sp>
      <p:sp>
        <p:nvSpPr>
          <p:cNvPr id="2" name="TextBox 1"/>
          <p:cNvSpPr txBox="1"/>
          <p:nvPr/>
        </p:nvSpPr>
        <p:spPr>
          <a:xfrm>
            <a:off x="30212" y="0"/>
            <a:ext cx="1800200" cy="369332"/>
          </a:xfrm>
          <a:prstGeom prst="rect">
            <a:avLst/>
          </a:prstGeom>
          <a:noFill/>
        </p:spPr>
        <p:txBody>
          <a:bodyPr wrap="square" rtlCol="0">
            <a:spAutoFit/>
          </a:bodyPr>
          <a:lstStyle/>
          <a:p>
            <a:r>
              <a:rPr lang="en-US" dirty="0" smtClean="0">
                <a:solidFill>
                  <a:srgbClr val="0033CC"/>
                </a:solidFill>
              </a:rPr>
              <a:t>Task: Passing</a:t>
            </a:r>
            <a:endParaRPr lang="en-US" dirty="0">
              <a:solidFill>
                <a:srgbClr val="0033CC"/>
              </a:solidFill>
            </a:endParaRPr>
          </a:p>
        </p:txBody>
      </p:sp>
      <p:sp>
        <p:nvSpPr>
          <p:cNvPr id="6" name="Slide Number Placeholder 2"/>
          <p:cNvSpPr txBox="1">
            <a:spLocks/>
          </p:cNvSpPr>
          <p:nvPr/>
        </p:nvSpPr>
        <p:spPr>
          <a:xfrm>
            <a:off x="7620000" y="18288"/>
            <a:ext cx="1066800" cy="329184"/>
          </a:xfrm>
          <a:prstGeom prst="rect">
            <a:avLst/>
          </a:prstGeom>
        </p:spPr>
        <p:txBody>
          <a:bodyPr/>
          <a:lstStyle>
            <a:defPPr>
              <a:defRPr lang="en-IN"/>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a:lstStyle>
          <a:p>
            <a:fld id="{4D4763A0-E2EB-4E3F-BF7D-25C587F4CBAC}" type="slidenum">
              <a:rPr lang="en-IN" sz="1400" b="1" smtClean="0">
                <a:solidFill>
                  <a:schemeClr val="bg1"/>
                </a:solidFill>
              </a:rPr>
              <a:pPr/>
              <a:t>4</a:t>
            </a:fld>
            <a:endParaRPr lang="en-IN" sz="1100" b="1" dirty="0">
              <a:solidFill>
                <a:schemeClr val="bg1"/>
              </a:solidFill>
            </a:endParaRPr>
          </a:p>
        </p:txBody>
      </p:sp>
    </p:spTree>
    <p:extLst>
      <p:ext uri="{BB962C8B-B14F-4D97-AF65-F5344CB8AC3E}">
        <p14:creationId xmlns:p14="http://schemas.microsoft.com/office/powerpoint/2010/main" val="45666663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Visualisation</a:t>
            </a:r>
          </a:p>
        </p:txBody>
      </p:sp>
      <p:sp>
        <p:nvSpPr>
          <p:cNvPr id="3" name="Slide Number Placeholder 2"/>
          <p:cNvSpPr>
            <a:spLocks noGrp="1"/>
          </p:cNvSpPr>
          <p:nvPr>
            <p:ph type="sldNum" sz="quarter" idx="12"/>
          </p:nvPr>
        </p:nvSpPr>
        <p:spPr/>
        <p:txBody>
          <a:bodyPr/>
          <a:lstStyle/>
          <a:p>
            <a:fld id="{4D4763A0-E2EB-4E3F-BF7D-25C587F4CBAC}" type="slidenum">
              <a:rPr lang="en-IN" smtClean="0"/>
              <a:pPr/>
              <a:t>40</a:t>
            </a:fld>
            <a:endParaRPr lang="en-IN"/>
          </a:p>
        </p:txBody>
      </p:sp>
      <p:sp>
        <p:nvSpPr>
          <p:cNvPr id="4" name="Rounded Rectangle 3"/>
          <p:cNvSpPr/>
          <p:nvPr/>
        </p:nvSpPr>
        <p:spPr>
          <a:xfrm>
            <a:off x="1033077" y="2821194"/>
            <a:ext cx="769782" cy="8732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dirty="0">
                <a:solidFill>
                  <a:schemeClr val="tx1"/>
                </a:solidFill>
                <a:latin typeface="Consolas" panose="020B0609020204030204" pitchFamily="49" charset="0"/>
                <a:cs typeface="Consolas" panose="020B0609020204030204" pitchFamily="49" charset="0"/>
              </a:rPr>
              <a:t>Head</a:t>
            </a:r>
          </a:p>
        </p:txBody>
      </p:sp>
      <p:sp>
        <p:nvSpPr>
          <p:cNvPr id="5" name="Rounded Rectangle 4"/>
          <p:cNvSpPr/>
          <p:nvPr/>
        </p:nvSpPr>
        <p:spPr>
          <a:xfrm>
            <a:off x="2585918" y="2809568"/>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comp.nus.edu.sg</a:t>
            </a:r>
          </a:p>
        </p:txBody>
      </p:sp>
      <p:cxnSp>
        <p:nvCxnSpPr>
          <p:cNvPr id="8" name="Straight Arrow Connector 7"/>
          <p:cNvCxnSpPr/>
          <p:nvPr/>
        </p:nvCxnSpPr>
        <p:spPr>
          <a:xfrm flipV="1">
            <a:off x="1802860" y="3078113"/>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02861" y="3382912"/>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24"/>
          <p:cNvCxnSpPr>
            <a:endCxn id="15" idx="0"/>
          </p:cNvCxnSpPr>
          <p:nvPr/>
        </p:nvCxnSpPr>
        <p:spPr>
          <a:xfrm rot="10800000" flipV="1">
            <a:off x="472381" y="3376186"/>
            <a:ext cx="560694" cy="4973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46985" y="3873544"/>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sp>
        <p:nvSpPr>
          <p:cNvPr id="16" name="Oval 15"/>
          <p:cNvSpPr/>
          <p:nvPr/>
        </p:nvSpPr>
        <p:spPr>
          <a:xfrm>
            <a:off x="8216824" y="3873879"/>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cxnSp>
        <p:nvCxnSpPr>
          <p:cNvPr id="17" name="Straight Arrow Connector 24"/>
          <p:cNvCxnSpPr>
            <a:endCxn id="16" idx="0"/>
          </p:cNvCxnSpPr>
          <p:nvPr/>
        </p:nvCxnSpPr>
        <p:spPr>
          <a:xfrm rot="16200000" flipH="1">
            <a:off x="7824497" y="3156156"/>
            <a:ext cx="782592" cy="652854"/>
          </a:xfrm>
          <a:prstGeom prst="bentConnector3">
            <a:avLst>
              <a:gd name="adj1" fmla="val 195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7616" y="2821708"/>
            <a:ext cx="716692" cy="276999"/>
          </a:xfrm>
          <a:prstGeom prst="rect">
            <a:avLst/>
          </a:prstGeom>
          <a:noFill/>
        </p:spPr>
        <p:txBody>
          <a:bodyPr wrap="square" rtlCol="0">
            <a:spAutoFit/>
          </a:bodyPr>
          <a:lstStyle/>
          <a:p>
            <a:r>
              <a:rPr lang="en-SG" sz="1200" dirty="0"/>
              <a:t>next</a:t>
            </a:r>
          </a:p>
        </p:txBody>
      </p:sp>
      <p:sp>
        <p:nvSpPr>
          <p:cNvPr id="21" name="TextBox 20"/>
          <p:cNvSpPr txBox="1"/>
          <p:nvPr/>
        </p:nvSpPr>
        <p:spPr>
          <a:xfrm>
            <a:off x="7935826" y="2833334"/>
            <a:ext cx="716692" cy="276999"/>
          </a:xfrm>
          <a:prstGeom prst="rect">
            <a:avLst/>
          </a:prstGeom>
          <a:noFill/>
        </p:spPr>
        <p:txBody>
          <a:bodyPr wrap="square" rtlCol="0">
            <a:spAutoFit/>
          </a:bodyPr>
          <a:lstStyle/>
          <a:p>
            <a:r>
              <a:rPr lang="en-SG" sz="1200" dirty="0"/>
              <a:t>next</a:t>
            </a:r>
          </a:p>
        </p:txBody>
      </p:sp>
      <p:sp>
        <p:nvSpPr>
          <p:cNvPr id="22" name="TextBox 21"/>
          <p:cNvSpPr txBox="1"/>
          <p:nvPr/>
        </p:nvSpPr>
        <p:spPr>
          <a:xfrm>
            <a:off x="1821208" y="3400118"/>
            <a:ext cx="863100" cy="282963"/>
          </a:xfrm>
          <a:prstGeom prst="rect">
            <a:avLst/>
          </a:prstGeom>
          <a:noFill/>
        </p:spPr>
        <p:txBody>
          <a:bodyPr wrap="square" rtlCol="0">
            <a:spAutoFit/>
          </a:bodyPr>
          <a:lstStyle/>
          <a:p>
            <a:r>
              <a:rPr lang="en-SG" sz="1200" dirty="0"/>
              <a:t>previous</a:t>
            </a:r>
          </a:p>
        </p:txBody>
      </p:sp>
      <p:sp>
        <p:nvSpPr>
          <p:cNvPr id="25" name="TextBox 24"/>
          <p:cNvSpPr txBox="1"/>
          <p:nvPr/>
        </p:nvSpPr>
        <p:spPr>
          <a:xfrm>
            <a:off x="323528" y="3096435"/>
            <a:ext cx="782846" cy="276999"/>
          </a:xfrm>
          <a:prstGeom prst="rect">
            <a:avLst/>
          </a:prstGeom>
          <a:noFill/>
        </p:spPr>
        <p:txBody>
          <a:bodyPr wrap="square" rtlCol="0">
            <a:spAutoFit/>
          </a:bodyPr>
          <a:lstStyle/>
          <a:p>
            <a:r>
              <a:rPr lang="en-SG" sz="1200" dirty="0"/>
              <a:t>previous</a:t>
            </a:r>
          </a:p>
        </p:txBody>
      </p:sp>
      <p:sp>
        <p:nvSpPr>
          <p:cNvPr id="26" name="Right Arrow 25"/>
          <p:cNvSpPr/>
          <p:nvPr/>
        </p:nvSpPr>
        <p:spPr>
          <a:xfrm rot="16200000">
            <a:off x="4842932" y="3774547"/>
            <a:ext cx="741407" cy="741407"/>
          </a:xfrm>
          <a:prstGeom prst="rightArrow">
            <a:avLst>
              <a:gd name="adj1" fmla="val 14444"/>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27" name="Oval 26"/>
          <p:cNvSpPr/>
          <p:nvPr/>
        </p:nvSpPr>
        <p:spPr>
          <a:xfrm>
            <a:off x="4629776" y="4515953"/>
            <a:ext cx="1167715" cy="49233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Current Tab</a:t>
            </a:r>
          </a:p>
        </p:txBody>
      </p:sp>
      <p:sp>
        <p:nvSpPr>
          <p:cNvPr id="36" name="Rounded Rectangle 35"/>
          <p:cNvSpPr/>
          <p:nvPr/>
        </p:nvSpPr>
        <p:spPr>
          <a:xfrm>
            <a:off x="4614753" y="2821194"/>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google.com.sg</a:t>
            </a:r>
          </a:p>
        </p:txBody>
      </p:sp>
      <p:cxnSp>
        <p:nvCxnSpPr>
          <p:cNvPr id="37" name="Straight Arrow Connector 36"/>
          <p:cNvCxnSpPr/>
          <p:nvPr/>
        </p:nvCxnSpPr>
        <p:spPr>
          <a:xfrm flipV="1">
            <a:off x="3831695" y="3089739"/>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831696" y="3394538"/>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6451" y="2833334"/>
            <a:ext cx="716692" cy="276999"/>
          </a:xfrm>
          <a:prstGeom prst="rect">
            <a:avLst/>
          </a:prstGeom>
          <a:noFill/>
        </p:spPr>
        <p:txBody>
          <a:bodyPr wrap="square" rtlCol="0">
            <a:spAutoFit/>
          </a:bodyPr>
          <a:lstStyle/>
          <a:p>
            <a:r>
              <a:rPr lang="en-SG" sz="1200" dirty="0"/>
              <a:t>next</a:t>
            </a:r>
          </a:p>
        </p:txBody>
      </p:sp>
      <p:sp>
        <p:nvSpPr>
          <p:cNvPr id="40" name="TextBox 39"/>
          <p:cNvSpPr txBox="1"/>
          <p:nvPr/>
        </p:nvSpPr>
        <p:spPr>
          <a:xfrm>
            <a:off x="3850043" y="3411744"/>
            <a:ext cx="863100" cy="282661"/>
          </a:xfrm>
          <a:prstGeom prst="rect">
            <a:avLst/>
          </a:prstGeom>
          <a:noFill/>
        </p:spPr>
        <p:txBody>
          <a:bodyPr wrap="square" rtlCol="0">
            <a:spAutoFit/>
          </a:bodyPr>
          <a:lstStyle/>
          <a:p>
            <a:r>
              <a:rPr lang="en-SG" sz="1200" dirty="0"/>
              <a:t>previous</a:t>
            </a:r>
          </a:p>
        </p:txBody>
      </p:sp>
      <p:sp>
        <p:nvSpPr>
          <p:cNvPr id="41" name="Rounded Rectangle 40"/>
          <p:cNvSpPr/>
          <p:nvPr/>
        </p:nvSpPr>
        <p:spPr>
          <a:xfrm>
            <a:off x="6643588" y="2815532"/>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web.whatsapp.com</a:t>
            </a:r>
          </a:p>
        </p:txBody>
      </p:sp>
      <p:cxnSp>
        <p:nvCxnSpPr>
          <p:cNvPr id="42" name="Straight Arrow Connector 41"/>
          <p:cNvCxnSpPr/>
          <p:nvPr/>
        </p:nvCxnSpPr>
        <p:spPr>
          <a:xfrm flipV="1">
            <a:off x="5860530" y="3084077"/>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860531" y="3388876"/>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25286" y="2827672"/>
            <a:ext cx="716692" cy="276999"/>
          </a:xfrm>
          <a:prstGeom prst="rect">
            <a:avLst/>
          </a:prstGeom>
          <a:noFill/>
        </p:spPr>
        <p:txBody>
          <a:bodyPr wrap="square" rtlCol="0">
            <a:spAutoFit/>
          </a:bodyPr>
          <a:lstStyle/>
          <a:p>
            <a:r>
              <a:rPr lang="en-SG" sz="1200" dirty="0"/>
              <a:t>next</a:t>
            </a:r>
          </a:p>
        </p:txBody>
      </p:sp>
      <p:sp>
        <p:nvSpPr>
          <p:cNvPr id="45" name="TextBox 44"/>
          <p:cNvSpPr txBox="1"/>
          <p:nvPr/>
        </p:nvSpPr>
        <p:spPr>
          <a:xfrm>
            <a:off x="5878878" y="3406082"/>
            <a:ext cx="863100" cy="276999"/>
          </a:xfrm>
          <a:prstGeom prst="rect">
            <a:avLst/>
          </a:prstGeom>
          <a:noFill/>
        </p:spPr>
        <p:txBody>
          <a:bodyPr wrap="square" rtlCol="0">
            <a:spAutoFit/>
          </a:bodyPr>
          <a:lstStyle/>
          <a:p>
            <a:r>
              <a:rPr lang="en-SG" sz="1200" dirty="0"/>
              <a:t>previous</a:t>
            </a:r>
          </a:p>
        </p:txBody>
      </p:sp>
      <p:sp>
        <p:nvSpPr>
          <p:cNvPr id="28" name="Curved Down Arrow 27"/>
          <p:cNvSpPr/>
          <p:nvPr/>
        </p:nvSpPr>
        <p:spPr>
          <a:xfrm rot="10800000">
            <a:off x="5512521" y="3811619"/>
            <a:ext cx="1729947" cy="469557"/>
          </a:xfrm>
          <a:prstGeom prst="curvedDownArrow">
            <a:avLst/>
          </a:prstGeom>
          <a:effectLst>
            <a:glow rad="228600">
              <a:schemeClr val="accent6">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solidFill>
                <a:schemeClr val="tx1"/>
              </a:solidFill>
            </a:endParaRPr>
          </a:p>
        </p:txBody>
      </p:sp>
      <p:sp>
        <p:nvSpPr>
          <p:cNvPr id="29" name="TextBox 28"/>
          <p:cNvSpPr txBox="1"/>
          <p:nvPr/>
        </p:nvSpPr>
        <p:spPr>
          <a:xfrm>
            <a:off x="838201" y="1815860"/>
            <a:ext cx="2747329" cy="461665"/>
          </a:xfrm>
          <a:prstGeom prst="rect">
            <a:avLst/>
          </a:prstGeom>
          <a:noFill/>
        </p:spPr>
        <p:txBody>
          <a:bodyPr wrap="square" rtlCol="0">
            <a:spAutoFit/>
          </a:bodyPr>
          <a:lstStyle/>
          <a:p>
            <a:r>
              <a:rPr lang="en-SG" sz="2400" b="1" dirty="0"/>
              <a:t>PREVTAB</a:t>
            </a:r>
            <a:endParaRPr lang="en-SG" sz="2400" b="1" dirty="0">
              <a:solidFill>
                <a:schemeClr val="accent1"/>
              </a:solidFill>
            </a:endParaRPr>
          </a:p>
        </p:txBody>
      </p:sp>
      <p:sp>
        <p:nvSpPr>
          <p:cNvPr id="30" name="TextBox 29"/>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1265662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Visualisation</a:t>
            </a:r>
          </a:p>
        </p:txBody>
      </p:sp>
      <p:sp>
        <p:nvSpPr>
          <p:cNvPr id="3" name="Slide Number Placeholder 2"/>
          <p:cNvSpPr>
            <a:spLocks noGrp="1"/>
          </p:cNvSpPr>
          <p:nvPr>
            <p:ph type="sldNum" sz="quarter" idx="12"/>
          </p:nvPr>
        </p:nvSpPr>
        <p:spPr/>
        <p:txBody>
          <a:bodyPr/>
          <a:lstStyle/>
          <a:p>
            <a:fld id="{4D4763A0-E2EB-4E3F-BF7D-25C587F4CBAC}" type="slidenum">
              <a:rPr lang="en-IN" smtClean="0"/>
              <a:pPr/>
              <a:t>41</a:t>
            </a:fld>
            <a:endParaRPr lang="en-IN"/>
          </a:p>
        </p:txBody>
      </p:sp>
      <p:sp>
        <p:nvSpPr>
          <p:cNvPr id="4" name="Rounded Rectangle 3"/>
          <p:cNvSpPr/>
          <p:nvPr/>
        </p:nvSpPr>
        <p:spPr>
          <a:xfrm>
            <a:off x="1033077" y="2821194"/>
            <a:ext cx="769782" cy="8732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dirty="0">
                <a:solidFill>
                  <a:schemeClr val="tx1"/>
                </a:solidFill>
                <a:latin typeface="Consolas" panose="020B0609020204030204" pitchFamily="49" charset="0"/>
                <a:cs typeface="Consolas" panose="020B0609020204030204" pitchFamily="49" charset="0"/>
              </a:rPr>
              <a:t>Head</a:t>
            </a:r>
          </a:p>
        </p:txBody>
      </p:sp>
      <p:sp>
        <p:nvSpPr>
          <p:cNvPr id="5" name="Rounded Rectangle 4"/>
          <p:cNvSpPr/>
          <p:nvPr/>
        </p:nvSpPr>
        <p:spPr>
          <a:xfrm>
            <a:off x="2585918" y="2809568"/>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comp.nus.edu.sg</a:t>
            </a:r>
          </a:p>
        </p:txBody>
      </p:sp>
      <p:cxnSp>
        <p:nvCxnSpPr>
          <p:cNvPr id="8" name="Straight Arrow Connector 7"/>
          <p:cNvCxnSpPr/>
          <p:nvPr/>
        </p:nvCxnSpPr>
        <p:spPr>
          <a:xfrm flipV="1">
            <a:off x="1802860" y="3078113"/>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02861" y="3382912"/>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24"/>
          <p:cNvCxnSpPr>
            <a:endCxn id="15" idx="0"/>
          </p:cNvCxnSpPr>
          <p:nvPr/>
        </p:nvCxnSpPr>
        <p:spPr>
          <a:xfrm rot="10800000" flipV="1">
            <a:off x="472381" y="3376186"/>
            <a:ext cx="560694" cy="4973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46985" y="3873544"/>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sp>
        <p:nvSpPr>
          <p:cNvPr id="16" name="Oval 15"/>
          <p:cNvSpPr/>
          <p:nvPr/>
        </p:nvSpPr>
        <p:spPr>
          <a:xfrm>
            <a:off x="8216824" y="3873879"/>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cxnSp>
        <p:nvCxnSpPr>
          <p:cNvPr id="17" name="Straight Arrow Connector 24"/>
          <p:cNvCxnSpPr>
            <a:endCxn id="16" idx="0"/>
          </p:cNvCxnSpPr>
          <p:nvPr/>
        </p:nvCxnSpPr>
        <p:spPr>
          <a:xfrm rot="16200000" flipH="1">
            <a:off x="7824497" y="3156156"/>
            <a:ext cx="782592" cy="652854"/>
          </a:xfrm>
          <a:prstGeom prst="bentConnector3">
            <a:avLst>
              <a:gd name="adj1" fmla="val 195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7616" y="2821708"/>
            <a:ext cx="716692" cy="276999"/>
          </a:xfrm>
          <a:prstGeom prst="rect">
            <a:avLst/>
          </a:prstGeom>
          <a:noFill/>
        </p:spPr>
        <p:txBody>
          <a:bodyPr wrap="square" rtlCol="0">
            <a:spAutoFit/>
          </a:bodyPr>
          <a:lstStyle/>
          <a:p>
            <a:r>
              <a:rPr lang="en-SG" sz="1200" dirty="0"/>
              <a:t>next</a:t>
            </a:r>
          </a:p>
        </p:txBody>
      </p:sp>
      <p:sp>
        <p:nvSpPr>
          <p:cNvPr id="21" name="TextBox 20"/>
          <p:cNvSpPr txBox="1"/>
          <p:nvPr/>
        </p:nvSpPr>
        <p:spPr>
          <a:xfrm>
            <a:off x="7935826" y="2833334"/>
            <a:ext cx="716692" cy="276999"/>
          </a:xfrm>
          <a:prstGeom prst="rect">
            <a:avLst/>
          </a:prstGeom>
          <a:noFill/>
        </p:spPr>
        <p:txBody>
          <a:bodyPr wrap="square" rtlCol="0">
            <a:spAutoFit/>
          </a:bodyPr>
          <a:lstStyle/>
          <a:p>
            <a:r>
              <a:rPr lang="en-SG" sz="1200" dirty="0"/>
              <a:t>next</a:t>
            </a:r>
          </a:p>
        </p:txBody>
      </p:sp>
      <p:sp>
        <p:nvSpPr>
          <p:cNvPr id="22" name="TextBox 21"/>
          <p:cNvSpPr txBox="1"/>
          <p:nvPr/>
        </p:nvSpPr>
        <p:spPr>
          <a:xfrm>
            <a:off x="1821208" y="3400118"/>
            <a:ext cx="764710" cy="282963"/>
          </a:xfrm>
          <a:prstGeom prst="rect">
            <a:avLst/>
          </a:prstGeom>
          <a:noFill/>
        </p:spPr>
        <p:txBody>
          <a:bodyPr wrap="square" rtlCol="0">
            <a:spAutoFit/>
          </a:bodyPr>
          <a:lstStyle/>
          <a:p>
            <a:r>
              <a:rPr lang="en-SG" sz="1200" dirty="0"/>
              <a:t>previous</a:t>
            </a:r>
          </a:p>
        </p:txBody>
      </p:sp>
      <p:sp>
        <p:nvSpPr>
          <p:cNvPr id="25" name="TextBox 24"/>
          <p:cNvSpPr txBox="1"/>
          <p:nvPr/>
        </p:nvSpPr>
        <p:spPr>
          <a:xfrm>
            <a:off x="323528" y="3084809"/>
            <a:ext cx="782846" cy="276999"/>
          </a:xfrm>
          <a:prstGeom prst="rect">
            <a:avLst/>
          </a:prstGeom>
          <a:noFill/>
        </p:spPr>
        <p:txBody>
          <a:bodyPr wrap="square" rtlCol="0">
            <a:spAutoFit/>
          </a:bodyPr>
          <a:lstStyle/>
          <a:p>
            <a:r>
              <a:rPr lang="en-SG" sz="1200" dirty="0"/>
              <a:t>previous</a:t>
            </a:r>
          </a:p>
        </p:txBody>
      </p:sp>
      <p:sp>
        <p:nvSpPr>
          <p:cNvPr id="26" name="Right Arrow 25"/>
          <p:cNvSpPr/>
          <p:nvPr/>
        </p:nvSpPr>
        <p:spPr>
          <a:xfrm rot="16200000">
            <a:off x="4842932" y="3774547"/>
            <a:ext cx="741407" cy="741407"/>
          </a:xfrm>
          <a:prstGeom prst="rightArrow">
            <a:avLst>
              <a:gd name="adj1" fmla="val 14444"/>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27" name="Oval 26"/>
          <p:cNvSpPr/>
          <p:nvPr/>
        </p:nvSpPr>
        <p:spPr>
          <a:xfrm>
            <a:off x="4629776" y="4515953"/>
            <a:ext cx="1167715" cy="49233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Current Tab</a:t>
            </a:r>
          </a:p>
        </p:txBody>
      </p:sp>
      <p:sp>
        <p:nvSpPr>
          <p:cNvPr id="36" name="Rounded Rectangle 35"/>
          <p:cNvSpPr/>
          <p:nvPr/>
        </p:nvSpPr>
        <p:spPr>
          <a:xfrm>
            <a:off x="4614753" y="2821194"/>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accent1">
                    <a:lumMod val="75000"/>
                  </a:schemeClr>
                </a:solidFill>
                <a:latin typeface="Consolas" panose="020B0609020204030204" pitchFamily="49" charset="0"/>
                <a:cs typeface="Consolas" panose="020B0609020204030204" pitchFamily="49" charset="0"/>
              </a:rPr>
              <a:t>bing.com</a:t>
            </a:r>
          </a:p>
        </p:txBody>
      </p:sp>
      <p:cxnSp>
        <p:nvCxnSpPr>
          <p:cNvPr id="37" name="Straight Arrow Connector 36"/>
          <p:cNvCxnSpPr/>
          <p:nvPr/>
        </p:nvCxnSpPr>
        <p:spPr>
          <a:xfrm flipV="1">
            <a:off x="3831695" y="3089739"/>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831696" y="3394538"/>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6451" y="2833334"/>
            <a:ext cx="716692" cy="276999"/>
          </a:xfrm>
          <a:prstGeom prst="rect">
            <a:avLst/>
          </a:prstGeom>
          <a:noFill/>
        </p:spPr>
        <p:txBody>
          <a:bodyPr wrap="square" rtlCol="0">
            <a:spAutoFit/>
          </a:bodyPr>
          <a:lstStyle/>
          <a:p>
            <a:r>
              <a:rPr lang="en-SG" sz="1200" dirty="0"/>
              <a:t>next</a:t>
            </a:r>
          </a:p>
        </p:txBody>
      </p:sp>
      <p:sp>
        <p:nvSpPr>
          <p:cNvPr id="40" name="TextBox 39"/>
          <p:cNvSpPr txBox="1"/>
          <p:nvPr/>
        </p:nvSpPr>
        <p:spPr>
          <a:xfrm>
            <a:off x="3850043" y="3411744"/>
            <a:ext cx="764710" cy="282661"/>
          </a:xfrm>
          <a:prstGeom prst="rect">
            <a:avLst/>
          </a:prstGeom>
          <a:noFill/>
        </p:spPr>
        <p:txBody>
          <a:bodyPr wrap="square" rtlCol="0">
            <a:spAutoFit/>
          </a:bodyPr>
          <a:lstStyle/>
          <a:p>
            <a:r>
              <a:rPr lang="en-SG" sz="1200" dirty="0"/>
              <a:t>previous</a:t>
            </a:r>
          </a:p>
        </p:txBody>
      </p:sp>
      <p:sp>
        <p:nvSpPr>
          <p:cNvPr id="41" name="Rounded Rectangle 40"/>
          <p:cNvSpPr/>
          <p:nvPr/>
        </p:nvSpPr>
        <p:spPr>
          <a:xfrm>
            <a:off x="6643588" y="2815532"/>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web.whatsapp.com</a:t>
            </a:r>
          </a:p>
        </p:txBody>
      </p:sp>
      <p:cxnSp>
        <p:nvCxnSpPr>
          <p:cNvPr id="42" name="Straight Arrow Connector 41"/>
          <p:cNvCxnSpPr/>
          <p:nvPr/>
        </p:nvCxnSpPr>
        <p:spPr>
          <a:xfrm flipV="1">
            <a:off x="5860530" y="3084077"/>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860531" y="3388876"/>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25286" y="2827672"/>
            <a:ext cx="716692" cy="276999"/>
          </a:xfrm>
          <a:prstGeom prst="rect">
            <a:avLst/>
          </a:prstGeom>
          <a:noFill/>
        </p:spPr>
        <p:txBody>
          <a:bodyPr wrap="square" rtlCol="0">
            <a:spAutoFit/>
          </a:bodyPr>
          <a:lstStyle/>
          <a:p>
            <a:r>
              <a:rPr lang="en-SG" sz="1200" dirty="0"/>
              <a:t>next</a:t>
            </a:r>
          </a:p>
        </p:txBody>
      </p:sp>
      <p:sp>
        <p:nvSpPr>
          <p:cNvPr id="45" name="TextBox 44"/>
          <p:cNvSpPr txBox="1"/>
          <p:nvPr/>
        </p:nvSpPr>
        <p:spPr>
          <a:xfrm>
            <a:off x="5878878" y="3406082"/>
            <a:ext cx="764710" cy="276697"/>
          </a:xfrm>
          <a:prstGeom prst="rect">
            <a:avLst/>
          </a:prstGeom>
          <a:noFill/>
        </p:spPr>
        <p:txBody>
          <a:bodyPr wrap="square" rtlCol="0">
            <a:spAutoFit/>
          </a:bodyPr>
          <a:lstStyle/>
          <a:p>
            <a:r>
              <a:rPr lang="en-SG" sz="1200" dirty="0"/>
              <a:t>previous</a:t>
            </a:r>
          </a:p>
        </p:txBody>
      </p:sp>
      <p:sp>
        <p:nvSpPr>
          <p:cNvPr id="29" name="TextBox 28"/>
          <p:cNvSpPr txBox="1"/>
          <p:nvPr/>
        </p:nvSpPr>
        <p:spPr>
          <a:xfrm>
            <a:off x="838201" y="1815860"/>
            <a:ext cx="3340692" cy="461665"/>
          </a:xfrm>
          <a:prstGeom prst="rect">
            <a:avLst/>
          </a:prstGeom>
          <a:noFill/>
        </p:spPr>
        <p:txBody>
          <a:bodyPr wrap="square" rtlCol="0">
            <a:spAutoFit/>
          </a:bodyPr>
          <a:lstStyle/>
          <a:p>
            <a:r>
              <a:rPr lang="en-SG" sz="2400" b="1" dirty="0"/>
              <a:t>OPENHERE </a:t>
            </a:r>
            <a:r>
              <a:rPr lang="en-SG" sz="2400" b="1" i="1" dirty="0">
                <a:solidFill>
                  <a:schemeClr val="accent1">
                    <a:lumMod val="75000"/>
                  </a:schemeClr>
                </a:solidFill>
              </a:rPr>
              <a:t>bing.com</a:t>
            </a:r>
            <a:endParaRPr lang="en-SG" sz="2400" b="1" dirty="0">
              <a:solidFill>
                <a:schemeClr val="accent1">
                  <a:lumMod val="75000"/>
                </a:schemeClr>
              </a:solidFill>
            </a:endParaRPr>
          </a:p>
        </p:txBody>
      </p:sp>
      <p:sp>
        <p:nvSpPr>
          <p:cNvPr id="30" name="TextBox 29"/>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9832998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Visualisation</a:t>
            </a:r>
          </a:p>
        </p:txBody>
      </p:sp>
      <p:sp>
        <p:nvSpPr>
          <p:cNvPr id="3" name="Slide Number Placeholder 2"/>
          <p:cNvSpPr>
            <a:spLocks noGrp="1"/>
          </p:cNvSpPr>
          <p:nvPr>
            <p:ph type="sldNum" sz="quarter" idx="12"/>
          </p:nvPr>
        </p:nvSpPr>
        <p:spPr/>
        <p:txBody>
          <a:bodyPr/>
          <a:lstStyle/>
          <a:p>
            <a:fld id="{4D4763A0-E2EB-4E3F-BF7D-25C587F4CBAC}" type="slidenum">
              <a:rPr lang="en-IN" smtClean="0"/>
              <a:pPr/>
              <a:t>42</a:t>
            </a:fld>
            <a:endParaRPr lang="en-IN"/>
          </a:p>
        </p:txBody>
      </p:sp>
      <p:sp>
        <p:nvSpPr>
          <p:cNvPr id="4" name="Rounded Rectangle 3"/>
          <p:cNvSpPr/>
          <p:nvPr/>
        </p:nvSpPr>
        <p:spPr>
          <a:xfrm>
            <a:off x="1033077" y="2821194"/>
            <a:ext cx="769782" cy="8732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dirty="0">
                <a:solidFill>
                  <a:schemeClr val="tx1"/>
                </a:solidFill>
                <a:latin typeface="Consolas" panose="020B0609020204030204" pitchFamily="49" charset="0"/>
                <a:cs typeface="Consolas" panose="020B0609020204030204" pitchFamily="49" charset="0"/>
              </a:rPr>
              <a:t>Head</a:t>
            </a:r>
          </a:p>
        </p:txBody>
      </p:sp>
      <p:sp>
        <p:nvSpPr>
          <p:cNvPr id="5" name="Rounded Rectangle 4"/>
          <p:cNvSpPr/>
          <p:nvPr/>
        </p:nvSpPr>
        <p:spPr>
          <a:xfrm>
            <a:off x="2585918" y="2809568"/>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comp.nus.edu.sg</a:t>
            </a:r>
          </a:p>
        </p:txBody>
      </p:sp>
      <p:cxnSp>
        <p:nvCxnSpPr>
          <p:cNvPr id="8" name="Straight Arrow Connector 7"/>
          <p:cNvCxnSpPr/>
          <p:nvPr/>
        </p:nvCxnSpPr>
        <p:spPr>
          <a:xfrm flipV="1">
            <a:off x="1802860" y="3078113"/>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02861" y="3382912"/>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24"/>
          <p:cNvCxnSpPr>
            <a:endCxn id="15" idx="0"/>
          </p:cNvCxnSpPr>
          <p:nvPr/>
        </p:nvCxnSpPr>
        <p:spPr>
          <a:xfrm rot="10800000" flipV="1">
            <a:off x="472381" y="3376186"/>
            <a:ext cx="560694" cy="4973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46985" y="3873544"/>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sp>
        <p:nvSpPr>
          <p:cNvPr id="16" name="Oval 15"/>
          <p:cNvSpPr/>
          <p:nvPr/>
        </p:nvSpPr>
        <p:spPr>
          <a:xfrm>
            <a:off x="6187989" y="3873544"/>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cxnSp>
        <p:nvCxnSpPr>
          <p:cNvPr id="17" name="Straight Arrow Connector 24"/>
          <p:cNvCxnSpPr>
            <a:endCxn id="16" idx="0"/>
          </p:cNvCxnSpPr>
          <p:nvPr/>
        </p:nvCxnSpPr>
        <p:spPr>
          <a:xfrm rot="16200000" flipH="1">
            <a:off x="5795662" y="3155821"/>
            <a:ext cx="782592" cy="652854"/>
          </a:xfrm>
          <a:prstGeom prst="bentConnector3">
            <a:avLst>
              <a:gd name="adj1" fmla="val -23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7616" y="2821708"/>
            <a:ext cx="716692" cy="276999"/>
          </a:xfrm>
          <a:prstGeom prst="rect">
            <a:avLst/>
          </a:prstGeom>
          <a:noFill/>
        </p:spPr>
        <p:txBody>
          <a:bodyPr wrap="square" rtlCol="0">
            <a:spAutoFit/>
          </a:bodyPr>
          <a:lstStyle/>
          <a:p>
            <a:r>
              <a:rPr lang="en-SG" sz="1200" dirty="0"/>
              <a:t>next</a:t>
            </a:r>
          </a:p>
        </p:txBody>
      </p:sp>
      <p:sp>
        <p:nvSpPr>
          <p:cNvPr id="21" name="TextBox 20"/>
          <p:cNvSpPr txBox="1"/>
          <p:nvPr/>
        </p:nvSpPr>
        <p:spPr>
          <a:xfrm>
            <a:off x="5908549" y="2788066"/>
            <a:ext cx="716692" cy="276999"/>
          </a:xfrm>
          <a:prstGeom prst="rect">
            <a:avLst/>
          </a:prstGeom>
          <a:noFill/>
        </p:spPr>
        <p:txBody>
          <a:bodyPr wrap="square" rtlCol="0">
            <a:spAutoFit/>
          </a:bodyPr>
          <a:lstStyle/>
          <a:p>
            <a:r>
              <a:rPr lang="en-SG" sz="1200" dirty="0"/>
              <a:t>next</a:t>
            </a:r>
          </a:p>
        </p:txBody>
      </p:sp>
      <p:sp>
        <p:nvSpPr>
          <p:cNvPr id="22" name="TextBox 21"/>
          <p:cNvSpPr txBox="1"/>
          <p:nvPr/>
        </p:nvSpPr>
        <p:spPr>
          <a:xfrm>
            <a:off x="1821208" y="3400118"/>
            <a:ext cx="764710" cy="276999"/>
          </a:xfrm>
          <a:prstGeom prst="rect">
            <a:avLst/>
          </a:prstGeom>
          <a:noFill/>
        </p:spPr>
        <p:txBody>
          <a:bodyPr wrap="square" rtlCol="0">
            <a:spAutoFit/>
          </a:bodyPr>
          <a:lstStyle/>
          <a:p>
            <a:r>
              <a:rPr lang="en-SG" sz="1200" dirty="0"/>
              <a:t>previous</a:t>
            </a:r>
          </a:p>
        </p:txBody>
      </p:sp>
      <p:sp>
        <p:nvSpPr>
          <p:cNvPr id="25" name="TextBox 24"/>
          <p:cNvSpPr txBox="1"/>
          <p:nvPr/>
        </p:nvSpPr>
        <p:spPr>
          <a:xfrm>
            <a:off x="323528" y="3110333"/>
            <a:ext cx="782846" cy="276999"/>
          </a:xfrm>
          <a:prstGeom prst="rect">
            <a:avLst/>
          </a:prstGeom>
          <a:noFill/>
        </p:spPr>
        <p:txBody>
          <a:bodyPr wrap="square" rtlCol="0">
            <a:spAutoFit/>
          </a:bodyPr>
          <a:lstStyle/>
          <a:p>
            <a:r>
              <a:rPr lang="en-SG" sz="1200" dirty="0"/>
              <a:t>previous</a:t>
            </a:r>
          </a:p>
        </p:txBody>
      </p:sp>
      <p:sp>
        <p:nvSpPr>
          <p:cNvPr id="26" name="Right Arrow 25"/>
          <p:cNvSpPr/>
          <p:nvPr/>
        </p:nvSpPr>
        <p:spPr>
          <a:xfrm rot="16200000">
            <a:off x="4860729" y="3835820"/>
            <a:ext cx="741407" cy="741407"/>
          </a:xfrm>
          <a:prstGeom prst="rightArrow">
            <a:avLst>
              <a:gd name="adj1" fmla="val 14444"/>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27" name="Oval 26"/>
          <p:cNvSpPr/>
          <p:nvPr/>
        </p:nvSpPr>
        <p:spPr>
          <a:xfrm>
            <a:off x="4647573" y="4577226"/>
            <a:ext cx="1167715" cy="49233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Current Tab</a:t>
            </a:r>
          </a:p>
        </p:txBody>
      </p:sp>
      <p:sp>
        <p:nvSpPr>
          <p:cNvPr id="36" name="Rounded Rectangle 35"/>
          <p:cNvSpPr/>
          <p:nvPr/>
        </p:nvSpPr>
        <p:spPr>
          <a:xfrm>
            <a:off x="4614753" y="2821194"/>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web.whatsapp.com</a:t>
            </a:r>
          </a:p>
        </p:txBody>
      </p:sp>
      <p:cxnSp>
        <p:nvCxnSpPr>
          <p:cNvPr id="37" name="Straight Arrow Connector 36"/>
          <p:cNvCxnSpPr/>
          <p:nvPr/>
        </p:nvCxnSpPr>
        <p:spPr>
          <a:xfrm flipV="1">
            <a:off x="3831695" y="3089739"/>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831696" y="3394538"/>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6451" y="2833334"/>
            <a:ext cx="716692" cy="276999"/>
          </a:xfrm>
          <a:prstGeom prst="rect">
            <a:avLst/>
          </a:prstGeom>
          <a:noFill/>
        </p:spPr>
        <p:txBody>
          <a:bodyPr wrap="square" rtlCol="0">
            <a:spAutoFit/>
          </a:bodyPr>
          <a:lstStyle/>
          <a:p>
            <a:r>
              <a:rPr lang="en-SG" sz="1200" dirty="0"/>
              <a:t>next</a:t>
            </a:r>
          </a:p>
        </p:txBody>
      </p:sp>
      <p:sp>
        <p:nvSpPr>
          <p:cNvPr id="40" name="TextBox 39"/>
          <p:cNvSpPr txBox="1"/>
          <p:nvPr/>
        </p:nvSpPr>
        <p:spPr>
          <a:xfrm>
            <a:off x="3850043" y="3411744"/>
            <a:ext cx="863100" cy="276999"/>
          </a:xfrm>
          <a:prstGeom prst="rect">
            <a:avLst/>
          </a:prstGeom>
          <a:noFill/>
        </p:spPr>
        <p:txBody>
          <a:bodyPr wrap="square" rtlCol="0">
            <a:spAutoFit/>
          </a:bodyPr>
          <a:lstStyle/>
          <a:p>
            <a:r>
              <a:rPr lang="en-SG" sz="1200" dirty="0"/>
              <a:t>previous</a:t>
            </a:r>
          </a:p>
        </p:txBody>
      </p:sp>
      <p:sp>
        <p:nvSpPr>
          <p:cNvPr id="29" name="TextBox 28"/>
          <p:cNvSpPr txBox="1"/>
          <p:nvPr/>
        </p:nvSpPr>
        <p:spPr>
          <a:xfrm>
            <a:off x="838201" y="1815860"/>
            <a:ext cx="3340692" cy="461665"/>
          </a:xfrm>
          <a:prstGeom prst="rect">
            <a:avLst/>
          </a:prstGeom>
          <a:noFill/>
        </p:spPr>
        <p:txBody>
          <a:bodyPr wrap="square" rtlCol="0">
            <a:spAutoFit/>
          </a:bodyPr>
          <a:lstStyle/>
          <a:p>
            <a:r>
              <a:rPr lang="en-SG" sz="2400" b="1" dirty="0"/>
              <a:t>CLOSETAB</a:t>
            </a:r>
            <a:endParaRPr lang="en-SG" sz="2400" b="1" dirty="0">
              <a:solidFill>
                <a:schemeClr val="accent1">
                  <a:lumMod val="75000"/>
                </a:schemeClr>
              </a:solidFill>
            </a:endParaRPr>
          </a:p>
        </p:txBody>
      </p:sp>
      <p:sp>
        <p:nvSpPr>
          <p:cNvPr id="31" name="Curved Up Arrow 30"/>
          <p:cNvSpPr/>
          <p:nvPr/>
        </p:nvSpPr>
        <p:spPr>
          <a:xfrm>
            <a:off x="4120407" y="3856098"/>
            <a:ext cx="805509" cy="509785"/>
          </a:xfrm>
          <a:prstGeom prst="curvedUpArrow">
            <a:avLst/>
          </a:prstGeom>
          <a:effectLst>
            <a:glow rad="228600">
              <a:schemeClr val="accent6">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solidFill>
                <a:schemeClr val="tx1"/>
              </a:solidFill>
            </a:endParaRPr>
          </a:p>
        </p:txBody>
      </p:sp>
      <p:sp>
        <p:nvSpPr>
          <p:cNvPr id="28" name="TextBox 27"/>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797127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Visualisation</a:t>
            </a:r>
          </a:p>
        </p:txBody>
      </p:sp>
      <p:sp>
        <p:nvSpPr>
          <p:cNvPr id="3" name="Slide Number Placeholder 2"/>
          <p:cNvSpPr>
            <a:spLocks noGrp="1"/>
          </p:cNvSpPr>
          <p:nvPr>
            <p:ph type="sldNum" sz="quarter" idx="12"/>
          </p:nvPr>
        </p:nvSpPr>
        <p:spPr/>
        <p:txBody>
          <a:bodyPr/>
          <a:lstStyle/>
          <a:p>
            <a:fld id="{4D4763A0-E2EB-4E3F-BF7D-25C587F4CBAC}" type="slidenum">
              <a:rPr lang="en-IN" smtClean="0"/>
              <a:pPr/>
              <a:t>43</a:t>
            </a:fld>
            <a:endParaRPr lang="en-IN"/>
          </a:p>
        </p:txBody>
      </p:sp>
      <p:sp>
        <p:nvSpPr>
          <p:cNvPr id="4" name="Rounded Rectangle 3"/>
          <p:cNvSpPr/>
          <p:nvPr/>
        </p:nvSpPr>
        <p:spPr>
          <a:xfrm>
            <a:off x="1033077" y="2821194"/>
            <a:ext cx="769782" cy="8732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dirty="0">
                <a:solidFill>
                  <a:schemeClr val="tx1"/>
                </a:solidFill>
                <a:latin typeface="Consolas" panose="020B0609020204030204" pitchFamily="49" charset="0"/>
                <a:cs typeface="Consolas" panose="020B0609020204030204" pitchFamily="49" charset="0"/>
              </a:rPr>
              <a:t>Head</a:t>
            </a:r>
          </a:p>
        </p:txBody>
      </p:sp>
      <p:sp>
        <p:nvSpPr>
          <p:cNvPr id="5" name="Rounded Rectangle 4"/>
          <p:cNvSpPr/>
          <p:nvPr/>
        </p:nvSpPr>
        <p:spPr>
          <a:xfrm>
            <a:off x="2585918" y="2809568"/>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comp.nus.edu.sg</a:t>
            </a:r>
          </a:p>
        </p:txBody>
      </p:sp>
      <p:cxnSp>
        <p:nvCxnSpPr>
          <p:cNvPr id="8" name="Straight Arrow Connector 7"/>
          <p:cNvCxnSpPr/>
          <p:nvPr/>
        </p:nvCxnSpPr>
        <p:spPr>
          <a:xfrm flipV="1">
            <a:off x="1802860" y="3078113"/>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02861" y="3382912"/>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24"/>
          <p:cNvCxnSpPr>
            <a:endCxn id="15" idx="0"/>
          </p:cNvCxnSpPr>
          <p:nvPr/>
        </p:nvCxnSpPr>
        <p:spPr>
          <a:xfrm rot="10800000" flipV="1">
            <a:off x="472381" y="3376186"/>
            <a:ext cx="560694" cy="4973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46985" y="3873544"/>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sp>
        <p:nvSpPr>
          <p:cNvPr id="16" name="Oval 15"/>
          <p:cNvSpPr/>
          <p:nvPr/>
        </p:nvSpPr>
        <p:spPr>
          <a:xfrm>
            <a:off x="8216824" y="3873879"/>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cxnSp>
        <p:nvCxnSpPr>
          <p:cNvPr id="17" name="Straight Arrow Connector 24"/>
          <p:cNvCxnSpPr>
            <a:endCxn id="16" idx="0"/>
          </p:cNvCxnSpPr>
          <p:nvPr/>
        </p:nvCxnSpPr>
        <p:spPr>
          <a:xfrm rot="16200000" flipH="1">
            <a:off x="7824497" y="3156156"/>
            <a:ext cx="782592" cy="652854"/>
          </a:xfrm>
          <a:prstGeom prst="bentConnector3">
            <a:avLst>
              <a:gd name="adj1" fmla="val 195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7616" y="2821708"/>
            <a:ext cx="716692" cy="276999"/>
          </a:xfrm>
          <a:prstGeom prst="rect">
            <a:avLst/>
          </a:prstGeom>
          <a:noFill/>
        </p:spPr>
        <p:txBody>
          <a:bodyPr wrap="square" rtlCol="0">
            <a:spAutoFit/>
          </a:bodyPr>
          <a:lstStyle/>
          <a:p>
            <a:r>
              <a:rPr lang="en-SG" sz="1200" dirty="0"/>
              <a:t>next</a:t>
            </a:r>
          </a:p>
        </p:txBody>
      </p:sp>
      <p:sp>
        <p:nvSpPr>
          <p:cNvPr id="21" name="TextBox 20"/>
          <p:cNvSpPr txBox="1"/>
          <p:nvPr/>
        </p:nvSpPr>
        <p:spPr>
          <a:xfrm>
            <a:off x="7935826" y="2833334"/>
            <a:ext cx="716692" cy="276999"/>
          </a:xfrm>
          <a:prstGeom prst="rect">
            <a:avLst/>
          </a:prstGeom>
          <a:noFill/>
        </p:spPr>
        <p:txBody>
          <a:bodyPr wrap="square" rtlCol="0">
            <a:spAutoFit/>
          </a:bodyPr>
          <a:lstStyle/>
          <a:p>
            <a:r>
              <a:rPr lang="en-SG" sz="1200" dirty="0"/>
              <a:t>next</a:t>
            </a:r>
          </a:p>
        </p:txBody>
      </p:sp>
      <p:sp>
        <p:nvSpPr>
          <p:cNvPr id="22" name="TextBox 21"/>
          <p:cNvSpPr txBox="1"/>
          <p:nvPr/>
        </p:nvSpPr>
        <p:spPr>
          <a:xfrm>
            <a:off x="1821208" y="3400118"/>
            <a:ext cx="764710" cy="276999"/>
          </a:xfrm>
          <a:prstGeom prst="rect">
            <a:avLst/>
          </a:prstGeom>
          <a:noFill/>
        </p:spPr>
        <p:txBody>
          <a:bodyPr wrap="square" rtlCol="0">
            <a:spAutoFit/>
          </a:bodyPr>
          <a:lstStyle/>
          <a:p>
            <a:r>
              <a:rPr lang="en-SG" sz="1200" dirty="0"/>
              <a:t>previous</a:t>
            </a:r>
          </a:p>
        </p:txBody>
      </p:sp>
      <p:sp>
        <p:nvSpPr>
          <p:cNvPr id="25" name="TextBox 24"/>
          <p:cNvSpPr txBox="1"/>
          <p:nvPr/>
        </p:nvSpPr>
        <p:spPr>
          <a:xfrm>
            <a:off x="323528" y="3084809"/>
            <a:ext cx="782846" cy="276999"/>
          </a:xfrm>
          <a:prstGeom prst="rect">
            <a:avLst/>
          </a:prstGeom>
          <a:noFill/>
        </p:spPr>
        <p:txBody>
          <a:bodyPr wrap="square" rtlCol="0">
            <a:spAutoFit/>
          </a:bodyPr>
          <a:lstStyle/>
          <a:p>
            <a:r>
              <a:rPr lang="en-SG" sz="1200" dirty="0"/>
              <a:t>previous</a:t>
            </a:r>
          </a:p>
        </p:txBody>
      </p:sp>
      <p:sp>
        <p:nvSpPr>
          <p:cNvPr id="26" name="Right Arrow 25"/>
          <p:cNvSpPr/>
          <p:nvPr/>
        </p:nvSpPr>
        <p:spPr>
          <a:xfrm rot="16200000">
            <a:off x="6856744" y="3873543"/>
            <a:ext cx="741407" cy="741407"/>
          </a:xfrm>
          <a:prstGeom prst="rightArrow">
            <a:avLst>
              <a:gd name="adj1" fmla="val 14444"/>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27" name="Oval 26"/>
          <p:cNvSpPr/>
          <p:nvPr/>
        </p:nvSpPr>
        <p:spPr>
          <a:xfrm>
            <a:off x="6643588" y="4614949"/>
            <a:ext cx="1167715" cy="49233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Current Tab</a:t>
            </a:r>
          </a:p>
        </p:txBody>
      </p:sp>
      <p:sp>
        <p:nvSpPr>
          <p:cNvPr id="36" name="Rounded Rectangle 35"/>
          <p:cNvSpPr/>
          <p:nvPr/>
        </p:nvSpPr>
        <p:spPr>
          <a:xfrm>
            <a:off x="4614753" y="2821194"/>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web.whatsapp.com</a:t>
            </a:r>
          </a:p>
        </p:txBody>
      </p:sp>
      <p:cxnSp>
        <p:nvCxnSpPr>
          <p:cNvPr id="37" name="Straight Arrow Connector 36"/>
          <p:cNvCxnSpPr/>
          <p:nvPr/>
        </p:nvCxnSpPr>
        <p:spPr>
          <a:xfrm flipV="1">
            <a:off x="3831695" y="3089739"/>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831696" y="3394538"/>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6451" y="2833334"/>
            <a:ext cx="716692" cy="276999"/>
          </a:xfrm>
          <a:prstGeom prst="rect">
            <a:avLst/>
          </a:prstGeom>
          <a:noFill/>
        </p:spPr>
        <p:txBody>
          <a:bodyPr wrap="square" rtlCol="0">
            <a:spAutoFit/>
          </a:bodyPr>
          <a:lstStyle/>
          <a:p>
            <a:r>
              <a:rPr lang="en-SG" sz="1200" dirty="0"/>
              <a:t>next</a:t>
            </a:r>
          </a:p>
        </p:txBody>
      </p:sp>
      <p:sp>
        <p:nvSpPr>
          <p:cNvPr id="40" name="TextBox 39"/>
          <p:cNvSpPr txBox="1"/>
          <p:nvPr/>
        </p:nvSpPr>
        <p:spPr>
          <a:xfrm>
            <a:off x="3850043" y="3411744"/>
            <a:ext cx="863100" cy="276999"/>
          </a:xfrm>
          <a:prstGeom prst="rect">
            <a:avLst/>
          </a:prstGeom>
          <a:noFill/>
        </p:spPr>
        <p:txBody>
          <a:bodyPr wrap="square" rtlCol="0">
            <a:spAutoFit/>
          </a:bodyPr>
          <a:lstStyle/>
          <a:p>
            <a:r>
              <a:rPr lang="en-SG" sz="1200" dirty="0"/>
              <a:t>previous</a:t>
            </a:r>
          </a:p>
        </p:txBody>
      </p:sp>
      <p:sp>
        <p:nvSpPr>
          <p:cNvPr id="41" name="Rounded Rectangle 40"/>
          <p:cNvSpPr/>
          <p:nvPr/>
        </p:nvSpPr>
        <p:spPr>
          <a:xfrm>
            <a:off x="6643588" y="2815532"/>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accent1">
                    <a:lumMod val="75000"/>
                  </a:schemeClr>
                </a:solidFill>
                <a:latin typeface="Consolas" panose="020B0609020204030204" pitchFamily="49" charset="0"/>
                <a:cs typeface="Consolas" panose="020B0609020204030204" pitchFamily="49" charset="0"/>
              </a:rPr>
              <a:t>comp.nus.edu.sg</a:t>
            </a:r>
          </a:p>
        </p:txBody>
      </p:sp>
      <p:cxnSp>
        <p:nvCxnSpPr>
          <p:cNvPr id="42" name="Straight Arrow Connector 41"/>
          <p:cNvCxnSpPr/>
          <p:nvPr/>
        </p:nvCxnSpPr>
        <p:spPr>
          <a:xfrm flipV="1">
            <a:off x="5860530" y="3084077"/>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860531" y="3388876"/>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25286" y="2827672"/>
            <a:ext cx="716692" cy="276999"/>
          </a:xfrm>
          <a:prstGeom prst="rect">
            <a:avLst/>
          </a:prstGeom>
          <a:noFill/>
        </p:spPr>
        <p:txBody>
          <a:bodyPr wrap="square" rtlCol="0">
            <a:spAutoFit/>
          </a:bodyPr>
          <a:lstStyle/>
          <a:p>
            <a:r>
              <a:rPr lang="en-SG" sz="1200" dirty="0"/>
              <a:t>next</a:t>
            </a:r>
          </a:p>
        </p:txBody>
      </p:sp>
      <p:sp>
        <p:nvSpPr>
          <p:cNvPr id="45" name="TextBox 44"/>
          <p:cNvSpPr txBox="1"/>
          <p:nvPr/>
        </p:nvSpPr>
        <p:spPr>
          <a:xfrm>
            <a:off x="5878878" y="3406082"/>
            <a:ext cx="863100" cy="276999"/>
          </a:xfrm>
          <a:prstGeom prst="rect">
            <a:avLst/>
          </a:prstGeom>
          <a:noFill/>
        </p:spPr>
        <p:txBody>
          <a:bodyPr wrap="square" rtlCol="0">
            <a:spAutoFit/>
          </a:bodyPr>
          <a:lstStyle/>
          <a:p>
            <a:r>
              <a:rPr lang="en-SG" sz="1200" dirty="0"/>
              <a:t>previous</a:t>
            </a:r>
          </a:p>
        </p:txBody>
      </p:sp>
      <p:sp>
        <p:nvSpPr>
          <p:cNvPr id="29" name="TextBox 28"/>
          <p:cNvSpPr txBox="1"/>
          <p:nvPr/>
        </p:nvSpPr>
        <p:spPr>
          <a:xfrm>
            <a:off x="838201" y="1815860"/>
            <a:ext cx="4109814" cy="461665"/>
          </a:xfrm>
          <a:prstGeom prst="rect">
            <a:avLst/>
          </a:prstGeom>
          <a:noFill/>
        </p:spPr>
        <p:txBody>
          <a:bodyPr wrap="square" rtlCol="0">
            <a:spAutoFit/>
          </a:bodyPr>
          <a:lstStyle/>
          <a:p>
            <a:r>
              <a:rPr lang="en-SG" sz="2400" b="1" dirty="0"/>
              <a:t>NEWTAB</a:t>
            </a:r>
            <a:endParaRPr lang="en-SG" sz="2400" b="1" dirty="0">
              <a:solidFill>
                <a:schemeClr val="accent1">
                  <a:lumMod val="75000"/>
                </a:schemeClr>
              </a:solidFill>
            </a:endParaRPr>
          </a:p>
        </p:txBody>
      </p:sp>
      <p:sp>
        <p:nvSpPr>
          <p:cNvPr id="28" name="Curved Up Arrow 27"/>
          <p:cNvSpPr/>
          <p:nvPr/>
        </p:nvSpPr>
        <p:spPr>
          <a:xfrm>
            <a:off x="5288199" y="3887389"/>
            <a:ext cx="1611019" cy="509785"/>
          </a:xfrm>
          <a:prstGeom prst="curvedUpArrow">
            <a:avLst/>
          </a:prstGeom>
          <a:effectLst>
            <a:glow rad="228600">
              <a:schemeClr val="accent6">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solidFill>
                <a:schemeClr val="tx1"/>
              </a:solidFill>
            </a:endParaRPr>
          </a:p>
        </p:txBody>
      </p:sp>
      <p:sp>
        <p:nvSpPr>
          <p:cNvPr id="30" name="TextBox 29"/>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849742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Visualisation</a:t>
            </a:r>
          </a:p>
        </p:txBody>
      </p:sp>
      <p:sp>
        <p:nvSpPr>
          <p:cNvPr id="3" name="Slide Number Placeholder 2"/>
          <p:cNvSpPr>
            <a:spLocks noGrp="1"/>
          </p:cNvSpPr>
          <p:nvPr>
            <p:ph type="sldNum" sz="quarter" idx="12"/>
          </p:nvPr>
        </p:nvSpPr>
        <p:spPr/>
        <p:txBody>
          <a:bodyPr/>
          <a:lstStyle/>
          <a:p>
            <a:fld id="{4D4763A0-E2EB-4E3F-BF7D-25C587F4CBAC}" type="slidenum">
              <a:rPr lang="en-IN" smtClean="0"/>
              <a:pPr/>
              <a:t>44</a:t>
            </a:fld>
            <a:endParaRPr lang="en-IN"/>
          </a:p>
        </p:txBody>
      </p:sp>
      <p:sp>
        <p:nvSpPr>
          <p:cNvPr id="4" name="Rounded Rectangle 3"/>
          <p:cNvSpPr/>
          <p:nvPr/>
        </p:nvSpPr>
        <p:spPr>
          <a:xfrm>
            <a:off x="1033077" y="2821194"/>
            <a:ext cx="769782" cy="8732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dirty="0">
                <a:solidFill>
                  <a:schemeClr val="tx1"/>
                </a:solidFill>
                <a:latin typeface="Consolas" panose="020B0609020204030204" pitchFamily="49" charset="0"/>
                <a:cs typeface="Consolas" panose="020B0609020204030204" pitchFamily="49" charset="0"/>
              </a:rPr>
              <a:t>Head</a:t>
            </a:r>
          </a:p>
        </p:txBody>
      </p:sp>
      <p:sp>
        <p:nvSpPr>
          <p:cNvPr id="5" name="Rounded Rectangle 4"/>
          <p:cNvSpPr/>
          <p:nvPr/>
        </p:nvSpPr>
        <p:spPr>
          <a:xfrm>
            <a:off x="2585918" y="2809568"/>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comp.nus.edu.sg</a:t>
            </a:r>
          </a:p>
        </p:txBody>
      </p:sp>
      <p:cxnSp>
        <p:nvCxnSpPr>
          <p:cNvPr id="8" name="Straight Arrow Connector 7"/>
          <p:cNvCxnSpPr/>
          <p:nvPr/>
        </p:nvCxnSpPr>
        <p:spPr>
          <a:xfrm flipV="1">
            <a:off x="1802860" y="3078113"/>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02861" y="3382912"/>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24"/>
          <p:cNvCxnSpPr>
            <a:endCxn id="15" idx="0"/>
          </p:cNvCxnSpPr>
          <p:nvPr/>
        </p:nvCxnSpPr>
        <p:spPr>
          <a:xfrm rot="10800000" flipV="1">
            <a:off x="472381" y="3376186"/>
            <a:ext cx="560694" cy="4973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46985" y="3873544"/>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sp>
        <p:nvSpPr>
          <p:cNvPr id="16" name="Oval 15"/>
          <p:cNvSpPr/>
          <p:nvPr/>
        </p:nvSpPr>
        <p:spPr>
          <a:xfrm>
            <a:off x="8216824" y="3873879"/>
            <a:ext cx="650791" cy="492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null</a:t>
            </a:r>
          </a:p>
        </p:txBody>
      </p:sp>
      <p:cxnSp>
        <p:nvCxnSpPr>
          <p:cNvPr id="17" name="Straight Arrow Connector 24"/>
          <p:cNvCxnSpPr>
            <a:endCxn id="16" idx="0"/>
          </p:cNvCxnSpPr>
          <p:nvPr/>
        </p:nvCxnSpPr>
        <p:spPr>
          <a:xfrm rot="16200000" flipH="1">
            <a:off x="7824497" y="3156156"/>
            <a:ext cx="782592" cy="652854"/>
          </a:xfrm>
          <a:prstGeom prst="bentConnector3">
            <a:avLst>
              <a:gd name="adj1" fmla="val 195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7616" y="2821708"/>
            <a:ext cx="716692" cy="276999"/>
          </a:xfrm>
          <a:prstGeom prst="rect">
            <a:avLst/>
          </a:prstGeom>
          <a:noFill/>
        </p:spPr>
        <p:txBody>
          <a:bodyPr wrap="square" rtlCol="0">
            <a:spAutoFit/>
          </a:bodyPr>
          <a:lstStyle/>
          <a:p>
            <a:r>
              <a:rPr lang="en-SG" sz="1200" dirty="0"/>
              <a:t>next</a:t>
            </a:r>
          </a:p>
        </p:txBody>
      </p:sp>
      <p:sp>
        <p:nvSpPr>
          <p:cNvPr id="21" name="TextBox 20"/>
          <p:cNvSpPr txBox="1"/>
          <p:nvPr/>
        </p:nvSpPr>
        <p:spPr>
          <a:xfrm>
            <a:off x="7935826" y="2833334"/>
            <a:ext cx="716692" cy="276999"/>
          </a:xfrm>
          <a:prstGeom prst="rect">
            <a:avLst/>
          </a:prstGeom>
          <a:noFill/>
        </p:spPr>
        <p:txBody>
          <a:bodyPr wrap="square" rtlCol="0">
            <a:spAutoFit/>
          </a:bodyPr>
          <a:lstStyle/>
          <a:p>
            <a:r>
              <a:rPr lang="en-SG" sz="1200" dirty="0"/>
              <a:t>next</a:t>
            </a:r>
          </a:p>
        </p:txBody>
      </p:sp>
      <p:sp>
        <p:nvSpPr>
          <p:cNvPr id="22" name="TextBox 21"/>
          <p:cNvSpPr txBox="1"/>
          <p:nvPr/>
        </p:nvSpPr>
        <p:spPr>
          <a:xfrm>
            <a:off x="1821208" y="3400118"/>
            <a:ext cx="863100" cy="276999"/>
          </a:xfrm>
          <a:prstGeom prst="rect">
            <a:avLst/>
          </a:prstGeom>
          <a:noFill/>
        </p:spPr>
        <p:txBody>
          <a:bodyPr wrap="square" rtlCol="0">
            <a:spAutoFit/>
          </a:bodyPr>
          <a:lstStyle/>
          <a:p>
            <a:r>
              <a:rPr lang="en-SG" sz="1200" dirty="0"/>
              <a:t>previous</a:t>
            </a:r>
          </a:p>
        </p:txBody>
      </p:sp>
      <p:sp>
        <p:nvSpPr>
          <p:cNvPr id="25" name="TextBox 24"/>
          <p:cNvSpPr txBox="1"/>
          <p:nvPr/>
        </p:nvSpPr>
        <p:spPr>
          <a:xfrm>
            <a:off x="323528" y="3084809"/>
            <a:ext cx="782846" cy="276999"/>
          </a:xfrm>
          <a:prstGeom prst="rect">
            <a:avLst/>
          </a:prstGeom>
          <a:noFill/>
        </p:spPr>
        <p:txBody>
          <a:bodyPr wrap="square" rtlCol="0">
            <a:spAutoFit/>
          </a:bodyPr>
          <a:lstStyle/>
          <a:p>
            <a:r>
              <a:rPr lang="en-SG" sz="1200" dirty="0"/>
              <a:t>previous</a:t>
            </a:r>
          </a:p>
        </p:txBody>
      </p:sp>
      <p:sp>
        <p:nvSpPr>
          <p:cNvPr id="26" name="Right Arrow 25"/>
          <p:cNvSpPr/>
          <p:nvPr/>
        </p:nvSpPr>
        <p:spPr>
          <a:xfrm rot="16200000">
            <a:off x="6856744" y="3873543"/>
            <a:ext cx="741407" cy="741407"/>
          </a:xfrm>
          <a:prstGeom prst="rightArrow">
            <a:avLst>
              <a:gd name="adj1" fmla="val 14444"/>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27" name="Oval 26"/>
          <p:cNvSpPr/>
          <p:nvPr/>
        </p:nvSpPr>
        <p:spPr>
          <a:xfrm>
            <a:off x="6643588" y="4614949"/>
            <a:ext cx="1167715" cy="49233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t>Current Tab</a:t>
            </a:r>
          </a:p>
        </p:txBody>
      </p:sp>
      <p:sp>
        <p:nvSpPr>
          <p:cNvPr id="36" name="Rounded Rectangle 35"/>
          <p:cNvSpPr/>
          <p:nvPr/>
        </p:nvSpPr>
        <p:spPr>
          <a:xfrm>
            <a:off x="4614753" y="2821194"/>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tx1"/>
                </a:solidFill>
                <a:latin typeface="Consolas" panose="020B0609020204030204" pitchFamily="49" charset="0"/>
                <a:cs typeface="Consolas" panose="020B0609020204030204" pitchFamily="49" charset="0"/>
              </a:rPr>
              <a:t>web.whatsapp.com</a:t>
            </a:r>
          </a:p>
        </p:txBody>
      </p:sp>
      <p:cxnSp>
        <p:nvCxnSpPr>
          <p:cNvPr id="37" name="Straight Arrow Connector 36"/>
          <p:cNvCxnSpPr/>
          <p:nvPr/>
        </p:nvCxnSpPr>
        <p:spPr>
          <a:xfrm flipV="1">
            <a:off x="3831695" y="3089739"/>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831696" y="3394538"/>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6451" y="2833334"/>
            <a:ext cx="716692" cy="276999"/>
          </a:xfrm>
          <a:prstGeom prst="rect">
            <a:avLst/>
          </a:prstGeom>
          <a:noFill/>
        </p:spPr>
        <p:txBody>
          <a:bodyPr wrap="square" rtlCol="0">
            <a:spAutoFit/>
          </a:bodyPr>
          <a:lstStyle/>
          <a:p>
            <a:r>
              <a:rPr lang="en-SG" sz="1200" dirty="0"/>
              <a:t>next</a:t>
            </a:r>
          </a:p>
        </p:txBody>
      </p:sp>
      <p:sp>
        <p:nvSpPr>
          <p:cNvPr id="40" name="TextBox 39"/>
          <p:cNvSpPr txBox="1"/>
          <p:nvPr/>
        </p:nvSpPr>
        <p:spPr>
          <a:xfrm>
            <a:off x="3850043" y="3411744"/>
            <a:ext cx="764710" cy="282661"/>
          </a:xfrm>
          <a:prstGeom prst="rect">
            <a:avLst/>
          </a:prstGeom>
          <a:noFill/>
        </p:spPr>
        <p:txBody>
          <a:bodyPr wrap="square" rtlCol="0">
            <a:spAutoFit/>
          </a:bodyPr>
          <a:lstStyle/>
          <a:p>
            <a:r>
              <a:rPr lang="en-SG" sz="1200" dirty="0"/>
              <a:t>previous</a:t>
            </a:r>
          </a:p>
        </p:txBody>
      </p:sp>
      <p:sp>
        <p:nvSpPr>
          <p:cNvPr id="41" name="Rounded Rectangle 40"/>
          <p:cNvSpPr/>
          <p:nvPr/>
        </p:nvSpPr>
        <p:spPr>
          <a:xfrm>
            <a:off x="6643588" y="2815532"/>
            <a:ext cx="1245778" cy="873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600" dirty="0">
                <a:solidFill>
                  <a:schemeClr val="accent1">
                    <a:lumMod val="75000"/>
                  </a:schemeClr>
                </a:solidFill>
                <a:latin typeface="Consolas" panose="020B0609020204030204" pitchFamily="49" charset="0"/>
                <a:cs typeface="Consolas" panose="020B0609020204030204" pitchFamily="49" charset="0"/>
              </a:rPr>
              <a:t>facebook.com</a:t>
            </a:r>
          </a:p>
        </p:txBody>
      </p:sp>
      <p:cxnSp>
        <p:nvCxnSpPr>
          <p:cNvPr id="42" name="Straight Arrow Connector 41"/>
          <p:cNvCxnSpPr/>
          <p:nvPr/>
        </p:nvCxnSpPr>
        <p:spPr>
          <a:xfrm flipV="1">
            <a:off x="5860530" y="3084077"/>
            <a:ext cx="783058" cy="6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860531" y="3388876"/>
            <a:ext cx="783057" cy="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25286" y="2827672"/>
            <a:ext cx="716692" cy="276999"/>
          </a:xfrm>
          <a:prstGeom prst="rect">
            <a:avLst/>
          </a:prstGeom>
          <a:noFill/>
        </p:spPr>
        <p:txBody>
          <a:bodyPr wrap="square" rtlCol="0">
            <a:spAutoFit/>
          </a:bodyPr>
          <a:lstStyle/>
          <a:p>
            <a:r>
              <a:rPr lang="en-SG" sz="1200" dirty="0"/>
              <a:t>next</a:t>
            </a:r>
          </a:p>
        </p:txBody>
      </p:sp>
      <p:sp>
        <p:nvSpPr>
          <p:cNvPr id="45" name="TextBox 44"/>
          <p:cNvSpPr txBox="1"/>
          <p:nvPr/>
        </p:nvSpPr>
        <p:spPr>
          <a:xfrm>
            <a:off x="5878878" y="3406082"/>
            <a:ext cx="764710" cy="276999"/>
          </a:xfrm>
          <a:prstGeom prst="rect">
            <a:avLst/>
          </a:prstGeom>
          <a:noFill/>
        </p:spPr>
        <p:txBody>
          <a:bodyPr wrap="square" rtlCol="0">
            <a:spAutoFit/>
          </a:bodyPr>
          <a:lstStyle/>
          <a:p>
            <a:r>
              <a:rPr lang="en-SG" sz="1200" dirty="0"/>
              <a:t>previous</a:t>
            </a:r>
          </a:p>
        </p:txBody>
      </p:sp>
      <p:sp>
        <p:nvSpPr>
          <p:cNvPr id="29" name="TextBox 28"/>
          <p:cNvSpPr txBox="1"/>
          <p:nvPr/>
        </p:nvSpPr>
        <p:spPr>
          <a:xfrm>
            <a:off x="838201" y="1815860"/>
            <a:ext cx="4109814" cy="461665"/>
          </a:xfrm>
          <a:prstGeom prst="rect">
            <a:avLst/>
          </a:prstGeom>
          <a:noFill/>
        </p:spPr>
        <p:txBody>
          <a:bodyPr wrap="square" rtlCol="0">
            <a:spAutoFit/>
          </a:bodyPr>
          <a:lstStyle/>
          <a:p>
            <a:r>
              <a:rPr lang="en-SG" sz="2400" b="1" dirty="0"/>
              <a:t>OPENNEW </a:t>
            </a:r>
            <a:r>
              <a:rPr lang="en-SG" sz="2400" b="1" i="1" dirty="0">
                <a:solidFill>
                  <a:schemeClr val="accent1">
                    <a:lumMod val="75000"/>
                  </a:schemeClr>
                </a:solidFill>
              </a:rPr>
              <a:t>facebook.com</a:t>
            </a:r>
            <a:endParaRPr lang="en-SG" sz="2400" b="1" dirty="0">
              <a:solidFill>
                <a:schemeClr val="accent1">
                  <a:lumMod val="75000"/>
                </a:schemeClr>
              </a:solidFill>
            </a:endParaRPr>
          </a:p>
        </p:txBody>
      </p:sp>
      <p:sp>
        <p:nvSpPr>
          <p:cNvPr id="28" name="Curved Up Arrow 27"/>
          <p:cNvSpPr/>
          <p:nvPr/>
        </p:nvSpPr>
        <p:spPr>
          <a:xfrm>
            <a:off x="5288199" y="3887389"/>
            <a:ext cx="1611019" cy="509785"/>
          </a:xfrm>
          <a:prstGeom prst="curvedUpArrow">
            <a:avLst/>
          </a:prstGeom>
          <a:effectLst>
            <a:glow rad="228600">
              <a:schemeClr val="accent6">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solidFill>
                <a:schemeClr val="tx1"/>
              </a:solidFill>
            </a:endParaRPr>
          </a:p>
        </p:txBody>
      </p:sp>
      <p:sp>
        <p:nvSpPr>
          <p:cNvPr id="30" name="TextBox 29"/>
          <p:cNvSpPr txBox="1"/>
          <p:nvPr/>
        </p:nvSpPr>
        <p:spPr>
          <a:xfrm>
            <a:off x="6383632" y="1275190"/>
            <a:ext cx="2392582" cy="830997"/>
          </a:xfrm>
          <a:prstGeom prst="rect">
            <a:avLst/>
          </a:prstGeom>
          <a:noFill/>
        </p:spPr>
        <p:txBody>
          <a:bodyPr wrap="square" rtlCol="0">
            <a:spAutoFit/>
          </a:bodyPr>
          <a:lstStyle/>
          <a:p>
            <a:r>
              <a:rPr lang="en-SG" sz="2400" dirty="0"/>
              <a:t>Compare it with NEWTAB above</a:t>
            </a:r>
            <a:endParaRPr lang="en-SG" sz="2400" dirty="0">
              <a:solidFill>
                <a:schemeClr val="accent1">
                  <a:lumMod val="75000"/>
                </a:schemeClr>
              </a:solidFill>
            </a:endParaRPr>
          </a:p>
        </p:txBody>
      </p:sp>
      <p:sp>
        <p:nvSpPr>
          <p:cNvPr id="31" name="TextBox 30"/>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6525034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a:t>
            </a:r>
          </a:p>
        </p:txBody>
      </p:sp>
      <p:sp>
        <p:nvSpPr>
          <p:cNvPr id="3" name="Content Placeholder 2"/>
          <p:cNvSpPr>
            <a:spLocks noGrp="1"/>
          </p:cNvSpPr>
          <p:nvPr>
            <p:ph idx="1"/>
          </p:nvPr>
        </p:nvSpPr>
        <p:spPr/>
        <p:txBody>
          <a:bodyPr>
            <a:normAutofit/>
          </a:bodyPr>
          <a:lstStyle/>
          <a:p>
            <a:r>
              <a:rPr lang="en-SG" sz="2800" dirty="0"/>
              <a:t>Tab</a:t>
            </a:r>
          </a:p>
          <a:p>
            <a:pPr lvl="1"/>
            <a:r>
              <a:rPr lang="en-SG" sz="2400" dirty="0"/>
              <a:t>The “list node”</a:t>
            </a:r>
          </a:p>
          <a:p>
            <a:pPr>
              <a:spcBef>
                <a:spcPts val="1200"/>
              </a:spcBef>
            </a:pPr>
            <a:r>
              <a:rPr lang="en-SG" sz="2800" dirty="0" err="1"/>
              <a:t>TabBar</a:t>
            </a:r>
            <a:endParaRPr lang="en-SG" sz="2800" dirty="0"/>
          </a:p>
          <a:p>
            <a:pPr lvl="1"/>
            <a:r>
              <a:rPr lang="en-SG" sz="2400" dirty="0"/>
              <a:t>The “linked list” class</a:t>
            </a:r>
          </a:p>
          <a:p>
            <a:pPr>
              <a:spcBef>
                <a:spcPts val="1200"/>
              </a:spcBef>
            </a:pPr>
            <a:r>
              <a:rPr lang="en-SG" sz="2800" dirty="0"/>
              <a:t>Browser</a:t>
            </a:r>
          </a:p>
          <a:p>
            <a:pPr lvl="1"/>
            <a:r>
              <a:rPr lang="en-SG" sz="2400" dirty="0"/>
              <a:t>The main class</a:t>
            </a:r>
          </a:p>
        </p:txBody>
      </p:sp>
      <p:sp>
        <p:nvSpPr>
          <p:cNvPr id="4" name="Slide Number Placeholder 3"/>
          <p:cNvSpPr>
            <a:spLocks noGrp="1"/>
          </p:cNvSpPr>
          <p:nvPr>
            <p:ph type="sldNum" sz="quarter" idx="12"/>
          </p:nvPr>
        </p:nvSpPr>
        <p:spPr/>
        <p:txBody>
          <a:bodyPr/>
          <a:lstStyle/>
          <a:p>
            <a:fld id="{4D4763A0-E2EB-4E3F-BF7D-25C587F4CBAC}" type="slidenum">
              <a:rPr lang="en-IN" smtClean="0"/>
              <a:pPr/>
              <a:t>45</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2189564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Browser</a:t>
            </a:r>
          </a:p>
        </p:txBody>
      </p:sp>
      <p:sp>
        <p:nvSpPr>
          <p:cNvPr id="3" name="Content Placeholder 2"/>
          <p:cNvSpPr>
            <a:spLocks noGrp="1"/>
          </p:cNvSpPr>
          <p:nvPr>
            <p:ph idx="1"/>
          </p:nvPr>
        </p:nvSpPr>
        <p:spPr/>
        <p:txBody>
          <a:bodyPr>
            <a:normAutofit/>
          </a:bodyPr>
          <a:lstStyle/>
          <a:p>
            <a:r>
              <a:rPr lang="en-SG" sz="2800" dirty="0"/>
              <a:t>Read in number of operations N</a:t>
            </a:r>
          </a:p>
          <a:p>
            <a:pPr>
              <a:spcBef>
                <a:spcPts val="1200"/>
              </a:spcBef>
            </a:pPr>
            <a:r>
              <a:rPr lang="en-SG" sz="2800" dirty="0"/>
              <a:t>Repeat N times:</a:t>
            </a:r>
          </a:p>
          <a:p>
            <a:pPr lvl="1"/>
            <a:r>
              <a:rPr lang="en-SG" sz="2400" dirty="0"/>
              <a:t>Read the operation string</a:t>
            </a:r>
          </a:p>
          <a:p>
            <a:pPr lvl="1"/>
            <a:r>
              <a:rPr lang="en-SG" sz="2400" dirty="0"/>
              <a:t>Use </a:t>
            </a:r>
            <a:r>
              <a:rPr lang="en-SG" sz="2400" dirty="0" err="1"/>
              <a:t>TabBar</a:t>
            </a:r>
            <a:r>
              <a:rPr lang="en-SG" sz="2400" dirty="0"/>
              <a:t> class to carry out the operations</a:t>
            </a:r>
          </a:p>
          <a:p>
            <a:pPr marL="914400" lvl="2" indent="0">
              <a:buNone/>
            </a:pPr>
            <a:r>
              <a:rPr lang="en-SG" sz="2000" dirty="0"/>
              <a:t>i.e. </a:t>
            </a:r>
            <a:r>
              <a:rPr lang="en-SG" sz="2000" i="1" dirty="0" err="1"/>
              <a:t>tabBar.closeTab</a:t>
            </a:r>
            <a:r>
              <a:rPr lang="en-SG" sz="2000" i="1" dirty="0"/>
              <a:t>()</a:t>
            </a:r>
          </a:p>
          <a:p>
            <a:pPr lvl="1"/>
            <a:r>
              <a:rPr lang="en-SG" sz="2400" dirty="0"/>
              <a:t>Print the </a:t>
            </a:r>
            <a:r>
              <a:rPr lang="en-SG" sz="2400" dirty="0" err="1"/>
              <a:t>url</a:t>
            </a:r>
            <a:r>
              <a:rPr lang="en-SG" sz="2400" dirty="0"/>
              <a:t> of the current tab</a:t>
            </a:r>
          </a:p>
        </p:txBody>
      </p:sp>
      <p:sp>
        <p:nvSpPr>
          <p:cNvPr id="4" name="Slide Number Placeholder 3"/>
          <p:cNvSpPr>
            <a:spLocks noGrp="1"/>
          </p:cNvSpPr>
          <p:nvPr>
            <p:ph type="sldNum" sz="quarter" idx="12"/>
          </p:nvPr>
        </p:nvSpPr>
        <p:spPr/>
        <p:txBody>
          <a:bodyPr/>
          <a:lstStyle/>
          <a:p>
            <a:fld id="{4D4763A0-E2EB-4E3F-BF7D-25C587F4CBAC}" type="slidenum">
              <a:rPr lang="en-IN" smtClean="0"/>
              <a:pPr/>
              <a:t>46</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3621056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TabBar</a:t>
            </a:r>
            <a:endParaRPr lang="en-SG" dirty="0"/>
          </a:p>
        </p:txBody>
      </p:sp>
      <p:sp>
        <p:nvSpPr>
          <p:cNvPr id="3" name="Content Placeholder 2"/>
          <p:cNvSpPr>
            <a:spLocks noGrp="1"/>
          </p:cNvSpPr>
          <p:nvPr>
            <p:ph idx="1"/>
          </p:nvPr>
        </p:nvSpPr>
        <p:spPr>
          <a:xfrm>
            <a:off x="628651" y="1916832"/>
            <a:ext cx="3968063" cy="1728884"/>
          </a:xfrm>
        </p:spPr>
        <p:txBody>
          <a:bodyPr>
            <a:normAutofit/>
          </a:bodyPr>
          <a:lstStyle/>
          <a:p>
            <a:r>
              <a:rPr lang="en-SG" sz="2800" dirty="0"/>
              <a:t>Private Attributes</a:t>
            </a:r>
          </a:p>
          <a:p>
            <a:pPr lvl="1"/>
            <a:r>
              <a:rPr lang="en-SG" sz="2400" b="1" dirty="0"/>
              <a:t>Tab </a:t>
            </a:r>
            <a:r>
              <a:rPr lang="en-SG" sz="2400" dirty="0" err="1"/>
              <a:t>headTab</a:t>
            </a:r>
            <a:endParaRPr lang="en-SG" sz="2400" dirty="0"/>
          </a:p>
          <a:p>
            <a:pPr lvl="1"/>
            <a:r>
              <a:rPr lang="en-SG" sz="2400" b="1" dirty="0"/>
              <a:t>Tab</a:t>
            </a:r>
            <a:r>
              <a:rPr lang="en-SG" sz="2400" dirty="0"/>
              <a:t> </a:t>
            </a:r>
            <a:r>
              <a:rPr lang="en-SG" sz="2400" dirty="0" err="1"/>
              <a:t>currentTab</a:t>
            </a:r>
            <a:endParaRPr lang="en-SG" sz="1800" b="1" dirty="0"/>
          </a:p>
        </p:txBody>
      </p:sp>
      <p:sp>
        <p:nvSpPr>
          <p:cNvPr id="6" name="Slide Number Placeholder 5"/>
          <p:cNvSpPr>
            <a:spLocks noGrp="1"/>
          </p:cNvSpPr>
          <p:nvPr>
            <p:ph type="sldNum" sz="quarter" idx="12"/>
          </p:nvPr>
        </p:nvSpPr>
        <p:spPr/>
        <p:txBody>
          <a:bodyPr/>
          <a:lstStyle/>
          <a:p>
            <a:fld id="{4D4763A0-E2EB-4E3F-BF7D-25C587F4CBAC}" type="slidenum">
              <a:rPr lang="en-IN" smtClean="0"/>
              <a:pPr/>
              <a:t>47</a:t>
            </a:fld>
            <a:endParaRPr lang="en-IN"/>
          </a:p>
        </p:txBody>
      </p:sp>
      <p:sp>
        <p:nvSpPr>
          <p:cNvPr id="4" name="Content Placeholder 2"/>
          <p:cNvSpPr txBox="1">
            <a:spLocks/>
          </p:cNvSpPr>
          <p:nvPr/>
        </p:nvSpPr>
        <p:spPr>
          <a:xfrm>
            <a:off x="4596714" y="1964330"/>
            <a:ext cx="3968063" cy="3768926"/>
          </a:xfrm>
          <a:prstGeom prst="rect">
            <a:avLst/>
          </a:prstGeom>
        </p:spPr>
        <p:txBody>
          <a:bodyPr vert="horz" lIns="68580" tIns="34290" rIns="68580" bIns="3429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dirty="0"/>
              <a:t>Public Methods</a:t>
            </a:r>
          </a:p>
          <a:p>
            <a:pPr lvl="1">
              <a:lnSpc>
                <a:spcPct val="100000"/>
              </a:lnSpc>
            </a:pPr>
            <a:r>
              <a:rPr lang="en-SG" i="1" dirty="0" err="1"/>
              <a:t>newTab</a:t>
            </a:r>
            <a:r>
              <a:rPr lang="en-SG" i="1" dirty="0"/>
              <a:t>()</a:t>
            </a:r>
          </a:p>
          <a:p>
            <a:pPr lvl="1">
              <a:lnSpc>
                <a:spcPct val="100000"/>
              </a:lnSpc>
            </a:pPr>
            <a:r>
              <a:rPr lang="en-SG" i="1" dirty="0" err="1"/>
              <a:t>closeTab</a:t>
            </a:r>
            <a:r>
              <a:rPr lang="en-SG" i="1" dirty="0"/>
              <a:t>()</a:t>
            </a:r>
          </a:p>
          <a:p>
            <a:pPr lvl="1">
              <a:lnSpc>
                <a:spcPct val="100000"/>
              </a:lnSpc>
            </a:pPr>
            <a:r>
              <a:rPr lang="en-SG" i="1" dirty="0" err="1"/>
              <a:t>nextTab</a:t>
            </a:r>
            <a:r>
              <a:rPr lang="en-SG" i="1" dirty="0"/>
              <a:t>()</a:t>
            </a:r>
          </a:p>
          <a:p>
            <a:pPr lvl="1">
              <a:lnSpc>
                <a:spcPct val="100000"/>
              </a:lnSpc>
            </a:pPr>
            <a:r>
              <a:rPr lang="en-SG" i="1" dirty="0" err="1"/>
              <a:t>prevTab</a:t>
            </a:r>
            <a:r>
              <a:rPr lang="en-SG" i="1" dirty="0"/>
              <a:t>()</a:t>
            </a:r>
          </a:p>
          <a:p>
            <a:pPr lvl="1">
              <a:lnSpc>
                <a:spcPct val="100000"/>
              </a:lnSpc>
            </a:pPr>
            <a:r>
              <a:rPr lang="en-SG" i="1" dirty="0" err="1"/>
              <a:t>openHere</a:t>
            </a:r>
            <a:r>
              <a:rPr lang="en-SG" i="1" dirty="0"/>
              <a:t>(String </a:t>
            </a:r>
            <a:r>
              <a:rPr lang="en-SG" i="1" dirty="0" err="1"/>
              <a:t>url</a:t>
            </a:r>
            <a:r>
              <a:rPr lang="en-SG" i="1" dirty="0"/>
              <a:t>)</a:t>
            </a:r>
          </a:p>
          <a:p>
            <a:pPr lvl="1">
              <a:lnSpc>
                <a:spcPct val="100000"/>
              </a:lnSpc>
            </a:pPr>
            <a:r>
              <a:rPr lang="en-SG" i="1" dirty="0" err="1"/>
              <a:t>openNew</a:t>
            </a:r>
            <a:r>
              <a:rPr lang="en-SG" i="1" dirty="0"/>
              <a:t>(String </a:t>
            </a:r>
            <a:r>
              <a:rPr lang="en-SG" i="1" dirty="0" err="1"/>
              <a:t>url</a:t>
            </a:r>
            <a:r>
              <a:rPr lang="en-SG" i="1" dirty="0"/>
              <a:t>)</a:t>
            </a:r>
          </a:p>
          <a:p>
            <a:pPr lvl="1">
              <a:lnSpc>
                <a:spcPct val="100000"/>
              </a:lnSpc>
            </a:pPr>
            <a:r>
              <a:rPr lang="en-SG" i="1" dirty="0" err="1"/>
              <a:t>getCurrentTabUrl</a:t>
            </a:r>
            <a:r>
              <a:rPr lang="en-SG" i="1" dirty="0"/>
              <a:t>()</a:t>
            </a:r>
            <a:endParaRPr lang="en-SG" sz="1800" i="1" dirty="0"/>
          </a:p>
        </p:txBody>
      </p:sp>
      <p:sp>
        <p:nvSpPr>
          <p:cNvPr id="5" name="Content Placeholder 2"/>
          <p:cNvSpPr txBox="1">
            <a:spLocks/>
          </p:cNvSpPr>
          <p:nvPr/>
        </p:nvSpPr>
        <p:spPr>
          <a:xfrm>
            <a:off x="628651" y="3955355"/>
            <a:ext cx="3968063" cy="1534618"/>
          </a:xfrm>
          <a:prstGeom prst="rect">
            <a:avLst/>
          </a:prstGeom>
        </p:spPr>
        <p:txBody>
          <a:bodyPr vert="horz" lIns="68580" tIns="34290" rIns="68580" bIns="3429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dirty="0"/>
              <a:t>Constructor</a:t>
            </a:r>
          </a:p>
          <a:p>
            <a:pPr lvl="1">
              <a:lnSpc>
                <a:spcPct val="100000"/>
              </a:lnSpc>
            </a:pPr>
            <a:r>
              <a:rPr lang="en-SG" i="1" dirty="0" err="1"/>
              <a:t>TabBar</a:t>
            </a:r>
            <a:r>
              <a:rPr lang="en-SG" i="1" dirty="0"/>
              <a:t>()</a:t>
            </a:r>
            <a:endParaRPr lang="en-SG" sz="1800" i="1" dirty="0"/>
          </a:p>
        </p:txBody>
      </p:sp>
      <p:sp>
        <p:nvSpPr>
          <p:cNvPr id="7" name="TextBox 6"/>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7342010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Tab</a:t>
            </a:r>
          </a:p>
        </p:txBody>
      </p:sp>
      <p:sp>
        <p:nvSpPr>
          <p:cNvPr id="3" name="Content Placeholder 2"/>
          <p:cNvSpPr>
            <a:spLocks noGrp="1"/>
          </p:cNvSpPr>
          <p:nvPr>
            <p:ph idx="1"/>
          </p:nvPr>
        </p:nvSpPr>
        <p:spPr>
          <a:xfrm>
            <a:off x="628651" y="1858990"/>
            <a:ext cx="3968063" cy="2218082"/>
          </a:xfrm>
        </p:spPr>
        <p:txBody>
          <a:bodyPr>
            <a:normAutofit fontScale="92500" lnSpcReduction="10000"/>
          </a:bodyPr>
          <a:lstStyle/>
          <a:p>
            <a:pPr>
              <a:lnSpc>
                <a:spcPct val="110000"/>
              </a:lnSpc>
            </a:pPr>
            <a:r>
              <a:rPr lang="en-SG" sz="2800" dirty="0"/>
              <a:t>Private Attributes</a:t>
            </a:r>
          </a:p>
          <a:p>
            <a:pPr lvl="1">
              <a:lnSpc>
                <a:spcPct val="110000"/>
              </a:lnSpc>
            </a:pPr>
            <a:r>
              <a:rPr lang="en-SG" sz="2400" b="1" dirty="0"/>
              <a:t>String </a:t>
            </a:r>
            <a:r>
              <a:rPr lang="en-SG" sz="2400" dirty="0" err="1"/>
              <a:t>url</a:t>
            </a:r>
            <a:endParaRPr lang="en-SG" sz="2400" dirty="0"/>
          </a:p>
          <a:p>
            <a:pPr lvl="1">
              <a:lnSpc>
                <a:spcPct val="110000"/>
              </a:lnSpc>
            </a:pPr>
            <a:r>
              <a:rPr lang="en-SG" sz="2400" b="1" dirty="0" err="1"/>
              <a:t>boolean</a:t>
            </a:r>
            <a:r>
              <a:rPr lang="en-SG" sz="2400" b="1" dirty="0"/>
              <a:t> </a:t>
            </a:r>
            <a:r>
              <a:rPr lang="en-SG" sz="2400" dirty="0"/>
              <a:t>head</a:t>
            </a:r>
          </a:p>
          <a:p>
            <a:pPr lvl="1">
              <a:lnSpc>
                <a:spcPct val="110000"/>
              </a:lnSpc>
            </a:pPr>
            <a:r>
              <a:rPr lang="en-SG" sz="2400" b="1" dirty="0"/>
              <a:t>Tab </a:t>
            </a:r>
            <a:r>
              <a:rPr lang="en-SG" sz="2400" dirty="0"/>
              <a:t>next</a:t>
            </a:r>
          </a:p>
          <a:p>
            <a:pPr lvl="1">
              <a:lnSpc>
                <a:spcPct val="110000"/>
              </a:lnSpc>
            </a:pPr>
            <a:r>
              <a:rPr lang="en-SG" sz="2400" b="1" dirty="0"/>
              <a:t>Tab </a:t>
            </a:r>
            <a:r>
              <a:rPr lang="en-SG" sz="2400" dirty="0"/>
              <a:t>previous</a:t>
            </a:r>
            <a:endParaRPr lang="en-SG" sz="1800" dirty="0"/>
          </a:p>
        </p:txBody>
      </p:sp>
      <p:sp>
        <p:nvSpPr>
          <p:cNvPr id="6" name="Slide Number Placeholder 5"/>
          <p:cNvSpPr>
            <a:spLocks noGrp="1"/>
          </p:cNvSpPr>
          <p:nvPr>
            <p:ph type="sldNum" sz="quarter" idx="12"/>
          </p:nvPr>
        </p:nvSpPr>
        <p:spPr/>
        <p:txBody>
          <a:bodyPr/>
          <a:lstStyle/>
          <a:p>
            <a:fld id="{4D4763A0-E2EB-4E3F-BF7D-25C587F4CBAC}" type="slidenum">
              <a:rPr lang="en-IN" smtClean="0"/>
              <a:pPr/>
              <a:t>48</a:t>
            </a:fld>
            <a:endParaRPr lang="en-IN"/>
          </a:p>
        </p:txBody>
      </p:sp>
      <p:sp>
        <p:nvSpPr>
          <p:cNvPr id="4" name="Content Placeholder 2"/>
          <p:cNvSpPr txBox="1">
            <a:spLocks/>
          </p:cNvSpPr>
          <p:nvPr/>
        </p:nvSpPr>
        <p:spPr>
          <a:xfrm>
            <a:off x="4596714" y="1858990"/>
            <a:ext cx="4090086" cy="3730250"/>
          </a:xfrm>
          <a:prstGeom prst="rect">
            <a:avLst/>
          </a:prstGeom>
        </p:spPr>
        <p:txBody>
          <a:bodyPr vert="horz" lIns="68580" tIns="34290" rIns="68580" bIns="34290" rtlCol="0">
            <a:normAutofit fontScale="85000"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SG" sz="3000" dirty="0"/>
              <a:t>Public Methods</a:t>
            </a:r>
          </a:p>
          <a:p>
            <a:pPr lvl="1">
              <a:lnSpc>
                <a:spcPct val="120000"/>
              </a:lnSpc>
            </a:pPr>
            <a:r>
              <a:rPr lang="en-SG" sz="2600" i="1" dirty="0" err="1"/>
              <a:t>isHead</a:t>
            </a:r>
            <a:r>
              <a:rPr lang="en-SG" sz="2600" i="1" dirty="0"/>
              <a:t>()</a:t>
            </a:r>
          </a:p>
          <a:p>
            <a:pPr lvl="1">
              <a:lnSpc>
                <a:spcPct val="120000"/>
              </a:lnSpc>
            </a:pPr>
            <a:r>
              <a:rPr lang="en-SG" sz="2600" i="1" dirty="0" err="1"/>
              <a:t>hasNext</a:t>
            </a:r>
            <a:r>
              <a:rPr lang="en-SG" sz="2600" i="1" dirty="0"/>
              <a:t>(), </a:t>
            </a:r>
            <a:r>
              <a:rPr lang="en-SG" sz="2600" i="1" dirty="0" err="1"/>
              <a:t>hasPrevious</a:t>
            </a:r>
            <a:r>
              <a:rPr lang="en-SG" sz="2600" i="1" dirty="0"/>
              <a:t>()</a:t>
            </a:r>
          </a:p>
          <a:p>
            <a:pPr lvl="1">
              <a:lnSpc>
                <a:spcPct val="120000"/>
              </a:lnSpc>
            </a:pPr>
            <a:r>
              <a:rPr lang="en-SG" sz="2600" i="1" dirty="0" err="1"/>
              <a:t>getUrl</a:t>
            </a:r>
            <a:r>
              <a:rPr lang="en-SG" sz="2600" i="1" dirty="0"/>
              <a:t>(), </a:t>
            </a:r>
            <a:r>
              <a:rPr lang="en-SG" sz="2600" i="1" dirty="0" err="1"/>
              <a:t>getNext</a:t>
            </a:r>
            <a:r>
              <a:rPr lang="en-SG" sz="2600" i="1" dirty="0"/>
              <a:t>(), </a:t>
            </a:r>
            <a:r>
              <a:rPr lang="en-SG" sz="2600" i="1" dirty="0" err="1"/>
              <a:t>getPrevious</a:t>
            </a:r>
            <a:r>
              <a:rPr lang="en-SG" sz="2600" i="1" dirty="0"/>
              <a:t>()</a:t>
            </a:r>
          </a:p>
          <a:p>
            <a:pPr lvl="1">
              <a:lnSpc>
                <a:spcPct val="120000"/>
              </a:lnSpc>
            </a:pPr>
            <a:r>
              <a:rPr lang="en-SG" sz="2600" i="1" dirty="0" err="1"/>
              <a:t>setUrl</a:t>
            </a:r>
            <a:r>
              <a:rPr lang="en-SG" sz="2600" i="1" dirty="0"/>
              <a:t>(), </a:t>
            </a:r>
            <a:r>
              <a:rPr lang="en-SG" sz="2600" i="1" dirty="0" err="1"/>
              <a:t>setNext</a:t>
            </a:r>
            <a:r>
              <a:rPr lang="en-SG" sz="2600" i="1" dirty="0"/>
              <a:t>(), </a:t>
            </a:r>
            <a:r>
              <a:rPr lang="en-SG" sz="2600" i="1" dirty="0" err="1"/>
              <a:t>setPrevious</a:t>
            </a:r>
            <a:r>
              <a:rPr lang="en-SG" sz="2600" i="1" dirty="0"/>
              <a:t>()</a:t>
            </a:r>
          </a:p>
          <a:p>
            <a:pPr lvl="1">
              <a:lnSpc>
                <a:spcPct val="120000"/>
              </a:lnSpc>
            </a:pPr>
            <a:r>
              <a:rPr lang="en-SG" sz="2600" i="1" dirty="0" err="1"/>
              <a:t>linkNext</a:t>
            </a:r>
            <a:r>
              <a:rPr lang="en-SG" sz="2600" i="1" dirty="0"/>
              <a:t>(), </a:t>
            </a:r>
            <a:r>
              <a:rPr lang="en-SG" sz="2600" i="1" dirty="0" err="1"/>
              <a:t>linkPrevious</a:t>
            </a:r>
            <a:r>
              <a:rPr lang="en-SG" sz="2600" i="1" dirty="0"/>
              <a:t>()</a:t>
            </a:r>
          </a:p>
        </p:txBody>
      </p:sp>
      <p:sp>
        <p:nvSpPr>
          <p:cNvPr id="5" name="Content Placeholder 2"/>
          <p:cNvSpPr txBox="1">
            <a:spLocks/>
          </p:cNvSpPr>
          <p:nvPr/>
        </p:nvSpPr>
        <p:spPr>
          <a:xfrm>
            <a:off x="628651" y="4317438"/>
            <a:ext cx="4447405" cy="1703850"/>
          </a:xfrm>
          <a:prstGeom prst="rect">
            <a:avLst/>
          </a:prstGeom>
        </p:spPr>
        <p:txBody>
          <a:bodyPr vert="horz" lIns="68580" tIns="34290" rIns="68580" bIns="34290" rtlCol="0">
            <a:normAutofit fontScale="925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SG" dirty="0"/>
              <a:t>Constructors</a:t>
            </a:r>
          </a:p>
          <a:p>
            <a:pPr lvl="1">
              <a:lnSpc>
                <a:spcPct val="110000"/>
              </a:lnSpc>
            </a:pPr>
            <a:r>
              <a:rPr lang="en-SG" i="1" dirty="0"/>
              <a:t>Tab(String </a:t>
            </a:r>
            <a:r>
              <a:rPr lang="en-SG" i="1" dirty="0" err="1"/>
              <a:t>url</a:t>
            </a:r>
            <a:r>
              <a:rPr lang="en-SG" i="1" dirty="0"/>
              <a:t>)</a:t>
            </a:r>
          </a:p>
          <a:p>
            <a:pPr lvl="1">
              <a:lnSpc>
                <a:spcPct val="110000"/>
              </a:lnSpc>
            </a:pPr>
            <a:r>
              <a:rPr lang="en-SG" i="1" dirty="0"/>
              <a:t>Tab(String </a:t>
            </a:r>
            <a:r>
              <a:rPr lang="en-SG" i="1" dirty="0" err="1"/>
              <a:t>url</a:t>
            </a:r>
            <a:r>
              <a:rPr lang="en-SG" i="1" dirty="0"/>
              <a:t>, </a:t>
            </a:r>
            <a:r>
              <a:rPr lang="en-SG" i="1" dirty="0" err="1"/>
              <a:t>boolean</a:t>
            </a:r>
            <a:r>
              <a:rPr lang="en-SG" i="1" dirty="0"/>
              <a:t> head)</a:t>
            </a:r>
            <a:endParaRPr lang="en-SG" sz="1800" i="1" dirty="0"/>
          </a:p>
        </p:txBody>
      </p:sp>
      <p:sp>
        <p:nvSpPr>
          <p:cNvPr id="7" name="TextBox 6"/>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2755242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Tab – constructors</a:t>
            </a:r>
          </a:p>
        </p:txBody>
      </p:sp>
      <p:sp>
        <p:nvSpPr>
          <p:cNvPr id="3" name="Content Placeholder 2"/>
          <p:cNvSpPr>
            <a:spLocks noGrp="1"/>
          </p:cNvSpPr>
          <p:nvPr>
            <p:ph idx="1"/>
          </p:nvPr>
        </p:nvSpPr>
        <p:spPr>
          <a:xfrm>
            <a:off x="457200" y="1600201"/>
            <a:ext cx="7571184" cy="3845024"/>
          </a:xfrm>
          <a:ln>
            <a:solidFill>
              <a:schemeClr val="tx1"/>
            </a:solidFill>
          </a:ln>
        </p:spPr>
        <p:txBody>
          <a:bodyPr>
            <a:normAutofit/>
          </a:bodyPr>
          <a:lstStyle/>
          <a:p>
            <a:pPr marL="0" indent="0">
              <a:spcBef>
                <a:spcPts val="0"/>
              </a:spcBef>
              <a:buNone/>
            </a:pPr>
            <a:r>
              <a:rPr lang="en-SG" dirty="0">
                <a:latin typeface="Consolas" panose="020B0609020204030204" pitchFamily="49" charset="0"/>
                <a:cs typeface="Consolas" panose="020B0609020204030204" pitchFamily="49" charset="0"/>
              </a:rPr>
              <a:t>public Tab(String </a:t>
            </a:r>
            <a:r>
              <a:rPr lang="en-SG" i="1" dirty="0" err="1">
                <a:latin typeface="Consolas" panose="020B0609020204030204" pitchFamily="49" charset="0"/>
                <a:cs typeface="Consolas" panose="020B0609020204030204" pitchFamily="49" charset="0"/>
              </a:rPr>
              <a:t>url</a:t>
            </a:r>
            <a:r>
              <a:rPr lang="en-SG" dirty="0">
                <a:latin typeface="Consolas" panose="020B0609020204030204" pitchFamily="49" charset="0"/>
                <a:cs typeface="Consolas" panose="020B0609020204030204" pitchFamily="49" charset="0"/>
              </a:rPr>
              <a:t>, </a:t>
            </a:r>
            <a:r>
              <a:rPr lang="en-SG" dirty="0" err="1">
                <a:latin typeface="Consolas" panose="020B0609020204030204" pitchFamily="49" charset="0"/>
                <a:cs typeface="Consolas" panose="020B0609020204030204" pitchFamily="49" charset="0"/>
              </a:rPr>
              <a:t>boolean</a:t>
            </a:r>
            <a:r>
              <a:rPr lang="en-SG" dirty="0">
                <a:latin typeface="Consolas" panose="020B0609020204030204" pitchFamily="49" charset="0"/>
                <a:cs typeface="Consolas" panose="020B0609020204030204" pitchFamily="49" charset="0"/>
              </a:rPr>
              <a:t> </a:t>
            </a:r>
            <a:r>
              <a:rPr lang="en-SG" i="1" dirty="0">
                <a:latin typeface="Consolas" panose="020B0609020204030204" pitchFamily="49" charset="0"/>
                <a:cs typeface="Consolas" panose="020B0609020204030204" pitchFamily="49" charset="0"/>
              </a:rPr>
              <a:t>head</a:t>
            </a:r>
            <a:r>
              <a:rPr lang="en-SG" dirty="0">
                <a:latin typeface="Consolas" panose="020B0609020204030204" pitchFamily="49" charset="0"/>
                <a:cs typeface="Consolas" panose="020B0609020204030204" pitchFamily="49" charset="0"/>
              </a:rPr>
              <a:t>) {</a:t>
            </a:r>
          </a:p>
          <a:p>
            <a:pPr marL="457200" lvl="1" indent="0">
              <a:spcBef>
                <a:spcPts val="0"/>
              </a:spcBef>
              <a:buNone/>
            </a:pPr>
            <a:r>
              <a:rPr lang="en-SG" sz="2400" dirty="0" err="1">
                <a:latin typeface="Consolas" panose="020B0609020204030204" pitchFamily="49" charset="0"/>
                <a:cs typeface="Consolas" panose="020B0609020204030204" pitchFamily="49" charset="0"/>
              </a:rPr>
              <a:t>this.head</a:t>
            </a:r>
            <a:r>
              <a:rPr lang="en-SG" sz="2400" dirty="0">
                <a:latin typeface="Consolas" panose="020B0609020204030204" pitchFamily="49" charset="0"/>
                <a:cs typeface="Consolas" panose="020B0609020204030204" pitchFamily="49" charset="0"/>
              </a:rPr>
              <a:t> = </a:t>
            </a:r>
            <a:r>
              <a:rPr lang="en-SG" sz="2400" i="1" dirty="0">
                <a:latin typeface="Consolas" panose="020B0609020204030204" pitchFamily="49" charset="0"/>
                <a:cs typeface="Consolas" panose="020B0609020204030204" pitchFamily="49" charset="0"/>
              </a:rPr>
              <a:t>head</a:t>
            </a:r>
            <a:r>
              <a:rPr lang="en-SG" sz="2400" dirty="0">
                <a:latin typeface="Consolas" panose="020B0609020204030204" pitchFamily="49" charset="0"/>
                <a:cs typeface="Consolas" panose="020B0609020204030204" pitchFamily="49" charset="0"/>
              </a:rPr>
              <a:t>;</a:t>
            </a:r>
          </a:p>
          <a:p>
            <a:pPr marL="457200" lvl="1" indent="0">
              <a:spcBef>
                <a:spcPts val="0"/>
              </a:spcBef>
              <a:buNone/>
            </a:pPr>
            <a:r>
              <a:rPr lang="en-SG" sz="2400" dirty="0">
                <a:latin typeface="Consolas" panose="020B0609020204030204" pitchFamily="49" charset="0"/>
                <a:cs typeface="Consolas" panose="020B0609020204030204" pitchFamily="49" charset="0"/>
              </a:rPr>
              <a:t>this.url = </a:t>
            </a:r>
            <a:r>
              <a:rPr lang="en-SG" sz="2400" i="1" dirty="0" err="1">
                <a:latin typeface="Consolas" panose="020B0609020204030204" pitchFamily="49" charset="0"/>
                <a:cs typeface="Consolas" panose="020B0609020204030204" pitchFamily="49" charset="0"/>
              </a:rPr>
              <a:t>url</a:t>
            </a:r>
            <a:r>
              <a:rPr lang="en-SG" sz="2400" dirty="0">
                <a:latin typeface="Consolas" panose="020B0609020204030204" pitchFamily="49" charset="0"/>
                <a:cs typeface="Consolas" panose="020B0609020204030204" pitchFamily="49" charset="0"/>
              </a:rPr>
              <a:t>;</a:t>
            </a:r>
          </a:p>
          <a:p>
            <a:pPr marL="457200" lvl="1" indent="0">
              <a:spcBef>
                <a:spcPts val="0"/>
              </a:spcBef>
              <a:buNone/>
            </a:pPr>
            <a:r>
              <a:rPr lang="en-SG" sz="2400" dirty="0" err="1">
                <a:latin typeface="Consolas" panose="020B0609020204030204" pitchFamily="49" charset="0"/>
                <a:cs typeface="Consolas" panose="020B0609020204030204" pitchFamily="49" charset="0"/>
              </a:rPr>
              <a:t>this.next</a:t>
            </a:r>
            <a:r>
              <a:rPr lang="en-SG" sz="2400" dirty="0">
                <a:latin typeface="Consolas" panose="020B0609020204030204" pitchFamily="49" charset="0"/>
                <a:cs typeface="Consolas" panose="020B0609020204030204" pitchFamily="49" charset="0"/>
              </a:rPr>
              <a:t> = null;</a:t>
            </a:r>
          </a:p>
          <a:p>
            <a:pPr marL="457200" lvl="1" indent="0">
              <a:spcBef>
                <a:spcPts val="0"/>
              </a:spcBef>
              <a:buNone/>
            </a:pPr>
            <a:r>
              <a:rPr lang="en-SG" sz="2400" dirty="0" err="1">
                <a:latin typeface="Consolas" panose="020B0609020204030204" pitchFamily="49" charset="0"/>
                <a:cs typeface="Consolas" panose="020B0609020204030204" pitchFamily="49" charset="0"/>
              </a:rPr>
              <a:t>this.previous</a:t>
            </a:r>
            <a:r>
              <a:rPr lang="en-SG" sz="2400" dirty="0">
                <a:latin typeface="Consolas" panose="020B0609020204030204" pitchFamily="49" charset="0"/>
                <a:cs typeface="Consolas" panose="020B0609020204030204" pitchFamily="49" charset="0"/>
              </a:rPr>
              <a:t> = null;</a:t>
            </a:r>
          </a:p>
          <a:p>
            <a:pPr marL="0" indent="0">
              <a:spcBef>
                <a:spcPts val="0"/>
              </a:spcBef>
              <a:buNone/>
            </a:pPr>
            <a:r>
              <a:rPr lang="en-SG" dirty="0">
                <a:latin typeface="Consolas" panose="020B0609020204030204" pitchFamily="49" charset="0"/>
                <a:cs typeface="Consolas" panose="020B0609020204030204" pitchFamily="49" charset="0"/>
              </a:rPr>
              <a:t>}</a:t>
            </a:r>
          </a:p>
          <a:p>
            <a:pPr marL="0" indent="0">
              <a:spcBef>
                <a:spcPts val="0"/>
              </a:spcBef>
              <a:buNone/>
            </a:pPr>
            <a:endParaRPr lang="en-SG" sz="1800" dirty="0"/>
          </a:p>
          <a:p>
            <a:pPr marL="0" indent="0">
              <a:spcBef>
                <a:spcPts val="0"/>
              </a:spcBef>
              <a:buNone/>
            </a:pPr>
            <a:r>
              <a:rPr lang="en-SG" dirty="0">
                <a:latin typeface="Consolas" panose="020B0609020204030204" pitchFamily="49" charset="0"/>
                <a:cs typeface="Consolas" panose="020B0609020204030204" pitchFamily="49" charset="0"/>
              </a:rPr>
              <a:t>public Tab(String</a:t>
            </a:r>
            <a:r>
              <a:rPr lang="en-SG" i="1" dirty="0">
                <a:latin typeface="Consolas" panose="020B0609020204030204" pitchFamily="49" charset="0"/>
                <a:cs typeface="Consolas" panose="020B0609020204030204" pitchFamily="49" charset="0"/>
              </a:rPr>
              <a:t> </a:t>
            </a:r>
            <a:r>
              <a:rPr lang="en-SG" i="1" dirty="0" err="1">
                <a:latin typeface="Consolas" panose="020B0609020204030204" pitchFamily="49" charset="0"/>
                <a:cs typeface="Consolas" panose="020B0609020204030204" pitchFamily="49" charset="0"/>
              </a:rPr>
              <a:t>url</a:t>
            </a:r>
            <a:r>
              <a:rPr lang="en-SG" dirty="0">
                <a:latin typeface="Consolas" panose="020B0609020204030204" pitchFamily="49" charset="0"/>
                <a:cs typeface="Consolas" panose="020B0609020204030204" pitchFamily="49" charset="0"/>
              </a:rPr>
              <a:t>) {</a:t>
            </a:r>
          </a:p>
          <a:p>
            <a:pPr marL="457200" lvl="1" indent="0">
              <a:spcBef>
                <a:spcPts val="0"/>
              </a:spcBef>
              <a:buNone/>
            </a:pPr>
            <a:r>
              <a:rPr lang="en-SG" sz="2400" dirty="0">
                <a:solidFill>
                  <a:schemeClr val="accent1">
                    <a:lumMod val="50000"/>
                  </a:schemeClr>
                </a:solidFill>
                <a:latin typeface="Consolas" panose="020B0609020204030204" pitchFamily="49" charset="0"/>
                <a:cs typeface="Consolas" panose="020B0609020204030204" pitchFamily="49" charset="0"/>
              </a:rPr>
              <a:t>this(</a:t>
            </a:r>
            <a:r>
              <a:rPr lang="en-SG" sz="2400" i="1" dirty="0" err="1">
                <a:solidFill>
                  <a:schemeClr val="accent1">
                    <a:lumMod val="50000"/>
                  </a:schemeClr>
                </a:solidFill>
                <a:latin typeface="Consolas" panose="020B0609020204030204" pitchFamily="49" charset="0"/>
                <a:cs typeface="Consolas" panose="020B0609020204030204" pitchFamily="49" charset="0"/>
              </a:rPr>
              <a:t>url</a:t>
            </a:r>
            <a:r>
              <a:rPr lang="en-SG" sz="2400" dirty="0">
                <a:solidFill>
                  <a:schemeClr val="accent1">
                    <a:lumMod val="50000"/>
                  </a:schemeClr>
                </a:solidFill>
                <a:latin typeface="Consolas" panose="020B0609020204030204" pitchFamily="49" charset="0"/>
                <a:cs typeface="Consolas" panose="020B0609020204030204" pitchFamily="49" charset="0"/>
              </a:rPr>
              <a:t>, false);</a:t>
            </a:r>
          </a:p>
          <a:p>
            <a:pPr marL="0" indent="0">
              <a:spcBef>
                <a:spcPts val="0"/>
              </a:spcBef>
              <a:buNone/>
            </a:pPr>
            <a:r>
              <a:rPr lang="en-SG"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4D4763A0-E2EB-4E3F-BF7D-25C587F4CBAC}" type="slidenum">
              <a:rPr lang="en-IN" smtClean="0"/>
              <a:pPr/>
              <a:t>49</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761915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a:xfrm>
            <a:off x="892969" y="473068"/>
            <a:ext cx="7358063" cy="1097821"/>
          </a:xfrm>
          <a:prstGeom prst="rect">
            <a:avLst/>
          </a:prstGeom>
        </p:spPr>
        <p:txBody>
          <a:bodyPr>
            <a:normAutofit/>
          </a:bodyPr>
          <a:lstStyle>
            <a:lvl1pPr defTabSz="578358">
              <a:defRPr sz="7919"/>
            </a:lvl1pPr>
          </a:lstStyle>
          <a:p>
            <a:pPr lvl="0">
              <a:defRPr sz="1800"/>
            </a:pPr>
            <a:r>
              <a:rPr sz="4800" dirty="0" err="1"/>
              <a:t>Initialising</a:t>
            </a:r>
            <a:r>
              <a:rPr sz="4800" dirty="0"/>
              <a:t> the linked</a:t>
            </a:r>
            <a:r>
              <a:rPr lang="en-SG" sz="4800" dirty="0"/>
              <a:t> </a:t>
            </a:r>
            <a:r>
              <a:rPr sz="4800" dirty="0"/>
              <a:t>list</a:t>
            </a:r>
          </a:p>
        </p:txBody>
      </p:sp>
      <p:sp>
        <p:nvSpPr>
          <p:cNvPr id="39" name="Shape 39"/>
          <p:cNvSpPr>
            <a:spLocks noGrp="1"/>
          </p:cNvSpPr>
          <p:nvPr>
            <p:ph type="body" idx="1"/>
          </p:nvPr>
        </p:nvSpPr>
        <p:spPr>
          <a:xfrm>
            <a:off x="611560" y="1556792"/>
            <a:ext cx="7704856" cy="5184576"/>
          </a:xfrm>
          <a:prstGeom prst="rect">
            <a:avLst/>
          </a:prstGeom>
          <a:ln>
            <a:solidFill>
              <a:schemeClr val="tx1"/>
            </a:solidFill>
          </a:ln>
        </p:spPr>
        <p:txBody>
          <a:bodyPr>
            <a:noAutofit/>
          </a:bodyPr>
          <a:lstStyle/>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class </a:t>
            </a:r>
            <a:r>
              <a:rPr lang="en-US" sz="2000" dirty="0" err="1">
                <a:latin typeface="Consolas" panose="020B0609020204030204" pitchFamily="49" charset="0"/>
                <a:ea typeface="Courier New"/>
                <a:cs typeface="Consolas" panose="020B0609020204030204" pitchFamily="49" charset="0"/>
                <a:sym typeface="Courier New"/>
              </a:rPr>
              <a:t>ListNode</a:t>
            </a:r>
            <a:r>
              <a:rPr lang="en-US" sz="2000" dirty="0">
                <a:latin typeface="Consolas" panose="020B0609020204030204" pitchFamily="49" charset="0"/>
                <a:ea typeface="Courier New"/>
                <a:cs typeface="Consolas" panose="020B0609020204030204" pitchFamily="49" charset="0"/>
                <a:sym typeface="Courier New"/>
              </a:rPr>
              <a:t>&lt;E&gt; {	</a:t>
            </a: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	protected E element;	</a:t>
            </a: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	protected </a:t>
            </a:r>
            <a:r>
              <a:rPr lang="en-US" sz="2000" dirty="0" err="1">
                <a:latin typeface="Consolas" panose="020B0609020204030204" pitchFamily="49" charset="0"/>
                <a:ea typeface="Courier New"/>
                <a:cs typeface="Consolas" panose="020B0609020204030204" pitchFamily="49" charset="0"/>
                <a:sym typeface="Courier New"/>
              </a:rPr>
              <a:t>ListNode</a:t>
            </a:r>
            <a:r>
              <a:rPr lang="en-US" sz="2000" dirty="0">
                <a:latin typeface="Consolas" panose="020B0609020204030204" pitchFamily="49" charset="0"/>
                <a:ea typeface="Courier New"/>
                <a:cs typeface="Consolas" panose="020B0609020204030204" pitchFamily="49" charset="0"/>
                <a:sym typeface="Courier New"/>
              </a:rPr>
              <a:t>&lt;E&gt; next;	</a:t>
            </a: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	protected </a:t>
            </a:r>
            <a:r>
              <a:rPr lang="en-US" sz="2000" dirty="0" err="1">
                <a:latin typeface="Consolas" panose="020B0609020204030204" pitchFamily="49" charset="0"/>
                <a:ea typeface="Courier New"/>
                <a:cs typeface="Consolas" panose="020B0609020204030204" pitchFamily="49" charset="0"/>
                <a:sym typeface="Courier New"/>
              </a:rPr>
              <a:t>int</a:t>
            </a:r>
            <a:r>
              <a:rPr lang="en-US" sz="2000" dirty="0">
                <a:latin typeface="Consolas" panose="020B0609020204030204" pitchFamily="49" charset="0"/>
                <a:ea typeface="Courier New"/>
                <a:cs typeface="Consolas" panose="020B0609020204030204" pitchFamily="49" charset="0"/>
                <a:sym typeface="Courier New"/>
              </a:rPr>
              <a:t> counter;</a:t>
            </a: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a:t>
            </a:r>
            <a:endParaRPr sz="2000" dirty="0">
              <a:latin typeface="Consolas" panose="020B0609020204030204" pitchFamily="49" charset="0"/>
              <a:ea typeface="Courier New"/>
              <a:cs typeface="Consolas" panose="020B0609020204030204" pitchFamily="49" charset="0"/>
              <a:sym typeface="Courier New"/>
            </a:endParaRPr>
          </a:p>
          <a:p>
            <a:pPr algn="l" defTabSz="320385">
              <a:defRPr sz="1800"/>
            </a:pPr>
            <a:endParaRPr lang="en-US" sz="1600" dirty="0">
              <a:latin typeface="Consolas" panose="020B0609020204030204" pitchFamily="49" charset="0"/>
              <a:ea typeface="Courier New"/>
              <a:cs typeface="Consolas" panose="020B0609020204030204" pitchFamily="49" charset="0"/>
              <a:sym typeface="Courier New"/>
            </a:endParaRP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class </a:t>
            </a:r>
            <a:r>
              <a:rPr lang="en-US" sz="2000" dirty="0" err="1">
                <a:latin typeface="Consolas" panose="020B0609020204030204" pitchFamily="49" charset="0"/>
                <a:ea typeface="Courier New"/>
                <a:cs typeface="Consolas" panose="020B0609020204030204" pitchFamily="49" charset="0"/>
                <a:sym typeface="Courier New"/>
              </a:rPr>
              <a:t>LinkedList</a:t>
            </a:r>
            <a:r>
              <a:rPr lang="en-US" sz="2000" dirty="0">
                <a:latin typeface="Consolas" panose="020B0609020204030204" pitchFamily="49" charset="0"/>
                <a:ea typeface="Courier New"/>
                <a:cs typeface="Consolas" panose="020B0609020204030204" pitchFamily="49" charset="0"/>
                <a:sym typeface="Courier New"/>
              </a:rPr>
              <a:t>&lt;E&gt; {</a:t>
            </a:r>
            <a:endParaRPr sz="2000" dirty="0">
              <a:latin typeface="Consolas" panose="020B0609020204030204" pitchFamily="49" charset="0"/>
              <a:ea typeface="Courier New"/>
              <a:cs typeface="Consolas" panose="020B0609020204030204" pitchFamily="49" charset="0"/>
              <a:sym typeface="Courier New"/>
            </a:endParaRP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	public void add(E item) {		</a:t>
            </a: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		if (head == null) {</a:t>
            </a: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			head = new </a:t>
            </a:r>
            <a:r>
              <a:rPr lang="en-US" sz="2000" dirty="0" err="1">
                <a:latin typeface="Consolas" panose="020B0609020204030204" pitchFamily="49" charset="0"/>
                <a:ea typeface="Courier New"/>
                <a:cs typeface="Consolas" panose="020B0609020204030204" pitchFamily="49" charset="0"/>
                <a:sym typeface="Courier New"/>
              </a:rPr>
              <a:t>ListNode</a:t>
            </a:r>
            <a:r>
              <a:rPr lang="en-US" sz="2000" dirty="0">
                <a:latin typeface="Consolas" panose="020B0609020204030204" pitchFamily="49" charset="0"/>
                <a:ea typeface="Courier New"/>
                <a:cs typeface="Consolas" panose="020B0609020204030204" pitchFamily="49" charset="0"/>
                <a:sym typeface="Courier New"/>
              </a:rPr>
              <a:t>&lt;E&gt; (item, head);			</a:t>
            </a: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			tail = head;		</a:t>
            </a: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		} else {	</a:t>
            </a:r>
            <a:r>
              <a:rPr lang="en-US" sz="2000" dirty="0">
                <a:solidFill>
                  <a:srgbClr val="336600"/>
                </a:solidFill>
                <a:latin typeface="Consolas" panose="020B0609020204030204" pitchFamily="49" charset="0"/>
                <a:ea typeface="Courier New"/>
                <a:cs typeface="Consolas" panose="020B0609020204030204" pitchFamily="49" charset="0"/>
                <a:sym typeface="Courier New"/>
              </a:rPr>
              <a:t>// insert after the last element</a:t>
            </a:r>
            <a:r>
              <a:rPr lang="en-US" sz="2000" dirty="0">
                <a:latin typeface="Consolas" panose="020B0609020204030204" pitchFamily="49" charset="0"/>
                <a:ea typeface="Courier New"/>
                <a:cs typeface="Consolas" panose="020B0609020204030204" pitchFamily="49" charset="0"/>
                <a:sym typeface="Courier New"/>
              </a:rPr>
              <a:t>					 	</a:t>
            </a:r>
            <a:r>
              <a:rPr lang="en-US" sz="2000" dirty="0" err="1">
                <a:latin typeface="Consolas" panose="020B0609020204030204" pitchFamily="49" charset="0"/>
                <a:ea typeface="Courier New"/>
                <a:cs typeface="Consolas" panose="020B0609020204030204" pitchFamily="49" charset="0"/>
                <a:sym typeface="Courier New"/>
              </a:rPr>
              <a:t>tail.setNext</a:t>
            </a:r>
            <a:r>
              <a:rPr lang="en-US" sz="2000" dirty="0">
                <a:latin typeface="Consolas" panose="020B0609020204030204" pitchFamily="49" charset="0"/>
                <a:ea typeface="Courier New"/>
                <a:cs typeface="Consolas" panose="020B0609020204030204" pitchFamily="49" charset="0"/>
                <a:sym typeface="Courier New"/>
              </a:rPr>
              <a:t>(new </a:t>
            </a:r>
            <a:r>
              <a:rPr lang="en-US" sz="2000" dirty="0" err="1">
                <a:latin typeface="Consolas" panose="020B0609020204030204" pitchFamily="49" charset="0"/>
                <a:ea typeface="Courier New"/>
                <a:cs typeface="Consolas" panose="020B0609020204030204" pitchFamily="49" charset="0"/>
                <a:sym typeface="Courier New"/>
              </a:rPr>
              <a:t>ListNode</a:t>
            </a:r>
            <a:r>
              <a:rPr lang="en-US" sz="2000" dirty="0">
                <a:latin typeface="Consolas" panose="020B0609020204030204" pitchFamily="49" charset="0"/>
                <a:ea typeface="Courier New"/>
                <a:cs typeface="Consolas" panose="020B0609020204030204" pitchFamily="49" charset="0"/>
                <a:sym typeface="Courier New"/>
              </a:rPr>
              <a:t>&lt;E&gt;(item, head));					tail = </a:t>
            </a:r>
            <a:r>
              <a:rPr lang="en-US" sz="2000" dirty="0" err="1">
                <a:latin typeface="Consolas" panose="020B0609020204030204" pitchFamily="49" charset="0"/>
                <a:ea typeface="Courier New"/>
                <a:cs typeface="Consolas" panose="020B0609020204030204" pitchFamily="49" charset="0"/>
                <a:sym typeface="Courier New"/>
              </a:rPr>
              <a:t>tail.getNext</a:t>
            </a:r>
            <a:r>
              <a:rPr lang="en-US" sz="2000" dirty="0">
                <a:latin typeface="Consolas" panose="020B0609020204030204" pitchFamily="49" charset="0"/>
                <a:ea typeface="Courier New"/>
                <a:cs typeface="Consolas" panose="020B0609020204030204" pitchFamily="49" charset="0"/>
                <a:sym typeface="Courier New"/>
              </a:rPr>
              <a:t>();		</a:t>
            </a: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		}	</a:t>
            </a: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	}</a:t>
            </a:r>
          </a:p>
          <a:p>
            <a:pPr algn="l" defTabSz="320385">
              <a:defRPr sz="1800"/>
            </a:pPr>
            <a:r>
              <a:rPr lang="en-US" sz="2000" dirty="0">
                <a:latin typeface="Consolas" panose="020B0609020204030204" pitchFamily="49" charset="0"/>
                <a:ea typeface="Courier New"/>
                <a:cs typeface="Consolas" panose="020B0609020204030204" pitchFamily="49" charset="0"/>
                <a:sym typeface="Courier New"/>
              </a:rPr>
              <a:t>}</a:t>
            </a:r>
            <a:endParaRPr sz="2000" dirty="0">
              <a:latin typeface="Consolas" panose="020B0609020204030204" pitchFamily="49" charset="0"/>
              <a:ea typeface="Courier New"/>
              <a:cs typeface="Consolas" panose="020B0609020204030204" pitchFamily="49" charset="0"/>
              <a:sym typeface="Courier New"/>
            </a:endParaRPr>
          </a:p>
        </p:txBody>
      </p:sp>
      <p:sp>
        <p:nvSpPr>
          <p:cNvPr id="6" name="Slide Number Placeholder 2"/>
          <p:cNvSpPr txBox="1">
            <a:spLocks/>
          </p:cNvSpPr>
          <p:nvPr/>
        </p:nvSpPr>
        <p:spPr>
          <a:xfrm>
            <a:off x="7620000" y="18288"/>
            <a:ext cx="1066800" cy="329184"/>
          </a:xfrm>
          <a:prstGeom prst="rect">
            <a:avLst/>
          </a:prstGeom>
        </p:spPr>
        <p:txBody>
          <a:bodyPr/>
          <a:lstStyle>
            <a:defPPr>
              <a:defRPr lang="en-IN"/>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a:lstStyle>
          <a:p>
            <a:fld id="{4D4763A0-E2EB-4E3F-BF7D-25C587F4CBAC}" type="slidenum">
              <a:rPr lang="en-IN" sz="1400" b="1" smtClean="0">
                <a:solidFill>
                  <a:schemeClr val="bg1"/>
                </a:solidFill>
              </a:rPr>
              <a:pPr/>
              <a:t>5</a:t>
            </a:fld>
            <a:endParaRPr lang="en-IN" sz="1100" b="1" dirty="0">
              <a:solidFill>
                <a:schemeClr val="bg1"/>
              </a:solidFill>
            </a:endParaRPr>
          </a:p>
        </p:txBody>
      </p:sp>
      <p:sp>
        <p:nvSpPr>
          <p:cNvPr id="7" name="TextBox 6"/>
          <p:cNvSpPr txBox="1"/>
          <p:nvPr/>
        </p:nvSpPr>
        <p:spPr>
          <a:xfrm>
            <a:off x="30212" y="0"/>
            <a:ext cx="1800200" cy="369332"/>
          </a:xfrm>
          <a:prstGeom prst="rect">
            <a:avLst/>
          </a:prstGeom>
          <a:noFill/>
        </p:spPr>
        <p:txBody>
          <a:bodyPr wrap="square" rtlCol="0">
            <a:spAutoFit/>
          </a:bodyPr>
          <a:lstStyle/>
          <a:p>
            <a:r>
              <a:rPr lang="en-US" dirty="0" smtClean="0">
                <a:solidFill>
                  <a:srgbClr val="0033CC"/>
                </a:solidFill>
              </a:rPr>
              <a:t>Task: Passing</a:t>
            </a:r>
            <a:endParaRPr lang="en-US" dirty="0">
              <a:solidFill>
                <a:srgbClr val="0033CC"/>
              </a:solidFill>
            </a:endParaRPr>
          </a:p>
        </p:txBody>
      </p:sp>
    </p:spTree>
    <p:extLst>
      <p:ext uri="{BB962C8B-B14F-4D97-AF65-F5344CB8AC3E}">
        <p14:creationId xmlns:p14="http://schemas.microsoft.com/office/powerpoint/2010/main" val="89613681"/>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Tab – </a:t>
            </a:r>
            <a:r>
              <a:rPr lang="en-SG" dirty="0" err="1"/>
              <a:t>hasNext</a:t>
            </a:r>
            <a:r>
              <a:rPr lang="en-SG" dirty="0"/>
              <a:t>(), </a:t>
            </a:r>
            <a:r>
              <a:rPr lang="en-SG" dirty="0" err="1"/>
              <a:t>hasPrev</a:t>
            </a:r>
            <a:r>
              <a:rPr lang="en-SG" dirty="0"/>
              <a:t>()</a:t>
            </a:r>
          </a:p>
        </p:txBody>
      </p:sp>
      <p:sp>
        <p:nvSpPr>
          <p:cNvPr id="3" name="Content Placeholder 2"/>
          <p:cNvSpPr>
            <a:spLocks noGrp="1"/>
          </p:cNvSpPr>
          <p:nvPr>
            <p:ph idx="1"/>
          </p:nvPr>
        </p:nvSpPr>
        <p:spPr/>
        <p:txBody>
          <a:bodyPr>
            <a:normAutofit/>
          </a:bodyPr>
          <a:lstStyle/>
          <a:p>
            <a:pPr marL="0" indent="0">
              <a:buNone/>
            </a:pPr>
            <a:r>
              <a:rPr lang="en-SG" sz="2800" dirty="0" err="1"/>
              <a:t>hasNext</a:t>
            </a:r>
            <a:r>
              <a:rPr lang="en-SG" sz="2800" dirty="0"/>
              <a:t>()</a:t>
            </a:r>
          </a:p>
          <a:p>
            <a:pPr marL="274320" lvl="1" indent="0">
              <a:buNone/>
            </a:pPr>
            <a:r>
              <a:rPr lang="en-SG" sz="2400" dirty="0"/>
              <a:t>return </a:t>
            </a:r>
            <a:r>
              <a:rPr lang="en-SG" sz="2400" dirty="0" err="1"/>
              <a:t>this.next</a:t>
            </a:r>
            <a:r>
              <a:rPr lang="en-SG" sz="2400" dirty="0"/>
              <a:t> != null</a:t>
            </a:r>
          </a:p>
          <a:p>
            <a:pPr lvl="1"/>
            <a:endParaRPr lang="en-SG" sz="2400" dirty="0"/>
          </a:p>
          <a:p>
            <a:pPr marL="0" indent="0">
              <a:buNone/>
            </a:pPr>
            <a:r>
              <a:rPr lang="en-SG" sz="2800" dirty="0" err="1"/>
              <a:t>hasPrevious</a:t>
            </a:r>
            <a:r>
              <a:rPr lang="en-SG" sz="2800" dirty="0"/>
              <a:t>()</a:t>
            </a:r>
          </a:p>
          <a:p>
            <a:pPr marL="274320" lvl="1" indent="0">
              <a:buNone/>
            </a:pPr>
            <a:r>
              <a:rPr lang="en-SG" sz="2400" dirty="0"/>
              <a:t>return </a:t>
            </a:r>
            <a:r>
              <a:rPr lang="en-SG" sz="2400" dirty="0" err="1"/>
              <a:t>this.previous</a:t>
            </a:r>
            <a:r>
              <a:rPr lang="en-SG" sz="2400" dirty="0"/>
              <a:t> != null</a:t>
            </a:r>
          </a:p>
        </p:txBody>
      </p:sp>
      <p:sp>
        <p:nvSpPr>
          <p:cNvPr id="4" name="Slide Number Placeholder 3"/>
          <p:cNvSpPr>
            <a:spLocks noGrp="1"/>
          </p:cNvSpPr>
          <p:nvPr>
            <p:ph type="sldNum" sz="quarter" idx="12"/>
          </p:nvPr>
        </p:nvSpPr>
        <p:spPr/>
        <p:txBody>
          <a:bodyPr/>
          <a:lstStyle/>
          <a:p>
            <a:fld id="{4D4763A0-E2EB-4E3F-BF7D-25C587F4CBAC}" type="slidenum">
              <a:rPr lang="en-IN" smtClean="0"/>
              <a:pPr/>
              <a:t>50</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614767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Tab – two-way linking</a:t>
            </a:r>
          </a:p>
        </p:txBody>
      </p:sp>
      <p:sp>
        <p:nvSpPr>
          <p:cNvPr id="3" name="Content Placeholder 2"/>
          <p:cNvSpPr>
            <a:spLocks noGrp="1"/>
          </p:cNvSpPr>
          <p:nvPr>
            <p:ph idx="1"/>
          </p:nvPr>
        </p:nvSpPr>
        <p:spPr/>
        <p:txBody>
          <a:bodyPr>
            <a:normAutofit/>
          </a:bodyPr>
          <a:lstStyle/>
          <a:p>
            <a:pPr marL="0" indent="0">
              <a:buNone/>
            </a:pPr>
            <a:r>
              <a:rPr lang="en-SG" sz="2800" dirty="0" err="1"/>
              <a:t>linkNext</a:t>
            </a:r>
            <a:r>
              <a:rPr lang="en-SG" sz="2800" dirty="0"/>
              <a:t>(Tab </a:t>
            </a:r>
            <a:r>
              <a:rPr lang="en-SG" sz="2800" i="1" dirty="0"/>
              <a:t>next</a:t>
            </a:r>
            <a:r>
              <a:rPr lang="en-SG" sz="2800" dirty="0"/>
              <a:t>)</a:t>
            </a:r>
          </a:p>
          <a:p>
            <a:pPr marL="274320" lvl="1" indent="0">
              <a:buNone/>
            </a:pPr>
            <a:r>
              <a:rPr lang="en-SG" sz="2400" dirty="0" err="1"/>
              <a:t>this.setNext</a:t>
            </a:r>
            <a:r>
              <a:rPr lang="en-SG" sz="2400" dirty="0"/>
              <a:t>(</a:t>
            </a:r>
            <a:r>
              <a:rPr lang="en-SG" sz="2400" i="1" dirty="0"/>
              <a:t>next</a:t>
            </a:r>
            <a:r>
              <a:rPr lang="en-SG" sz="2400" dirty="0"/>
              <a:t>)</a:t>
            </a:r>
          </a:p>
          <a:p>
            <a:pPr marL="274320" lvl="1" indent="0">
              <a:buNone/>
            </a:pPr>
            <a:r>
              <a:rPr lang="en-SG" sz="2400" dirty="0"/>
              <a:t>if (</a:t>
            </a:r>
            <a:r>
              <a:rPr lang="en-SG" sz="2400" i="1" dirty="0"/>
              <a:t>next </a:t>
            </a:r>
            <a:r>
              <a:rPr lang="en-SG" sz="2400" dirty="0"/>
              <a:t>is not null) </a:t>
            </a:r>
          </a:p>
          <a:p>
            <a:pPr marL="548640" lvl="2" indent="0">
              <a:buNone/>
            </a:pPr>
            <a:r>
              <a:rPr lang="en-SG" sz="2000" i="1" dirty="0" smtClean="0"/>
              <a:t>	</a:t>
            </a:r>
            <a:r>
              <a:rPr lang="en-SG" sz="2400" i="1" dirty="0" err="1" smtClean="0"/>
              <a:t>next</a:t>
            </a:r>
            <a:r>
              <a:rPr lang="en-SG" sz="2400" dirty="0" err="1" smtClean="0"/>
              <a:t>.setPrevious</a:t>
            </a:r>
            <a:r>
              <a:rPr lang="en-SG" sz="2400" dirty="0" smtClean="0"/>
              <a:t>(this</a:t>
            </a:r>
            <a:r>
              <a:rPr lang="en-SG" sz="2400" dirty="0"/>
              <a:t>)</a:t>
            </a:r>
            <a:endParaRPr lang="en-SG" sz="2000" dirty="0"/>
          </a:p>
          <a:p>
            <a:pPr marL="274320" lvl="1" indent="0">
              <a:buNone/>
            </a:pPr>
            <a:endParaRPr lang="en-SG" sz="2400" dirty="0"/>
          </a:p>
          <a:p>
            <a:pPr marL="0" indent="0">
              <a:buNone/>
            </a:pPr>
            <a:r>
              <a:rPr lang="en-SG" sz="2800" dirty="0" err="1"/>
              <a:t>linkPrevious</a:t>
            </a:r>
            <a:r>
              <a:rPr lang="en-SG" sz="2800" dirty="0"/>
              <a:t>(Tab </a:t>
            </a:r>
            <a:r>
              <a:rPr lang="en-SG" sz="2800" i="1" dirty="0" err="1"/>
              <a:t>prev</a:t>
            </a:r>
            <a:r>
              <a:rPr lang="en-SG" sz="2800" dirty="0"/>
              <a:t>)</a:t>
            </a:r>
          </a:p>
          <a:p>
            <a:pPr marL="274320" lvl="1" indent="0">
              <a:buNone/>
            </a:pPr>
            <a:r>
              <a:rPr lang="en-SG" sz="2400" dirty="0" err="1"/>
              <a:t>this.setPrevious</a:t>
            </a:r>
            <a:r>
              <a:rPr lang="en-SG" sz="2400" dirty="0"/>
              <a:t>(</a:t>
            </a:r>
            <a:r>
              <a:rPr lang="en-SG" sz="2400" i="1" dirty="0" err="1"/>
              <a:t>prev</a:t>
            </a:r>
            <a:r>
              <a:rPr lang="en-SG" sz="2400" dirty="0"/>
              <a:t>)</a:t>
            </a:r>
          </a:p>
          <a:p>
            <a:pPr marL="274320" lvl="1" indent="0">
              <a:buNone/>
            </a:pPr>
            <a:r>
              <a:rPr lang="en-SG" sz="2400" dirty="0"/>
              <a:t>if (</a:t>
            </a:r>
            <a:r>
              <a:rPr lang="en-SG" sz="2400" i="1" dirty="0" err="1"/>
              <a:t>prev</a:t>
            </a:r>
            <a:r>
              <a:rPr lang="en-SG" sz="2400" i="1" dirty="0"/>
              <a:t> </a:t>
            </a:r>
            <a:r>
              <a:rPr lang="en-SG" sz="2400" dirty="0"/>
              <a:t>is not null) </a:t>
            </a:r>
          </a:p>
          <a:p>
            <a:pPr marL="548640" lvl="2" indent="0">
              <a:buNone/>
            </a:pPr>
            <a:r>
              <a:rPr lang="en-SG" sz="2000" i="1" dirty="0" smtClean="0"/>
              <a:t>	</a:t>
            </a:r>
            <a:r>
              <a:rPr lang="en-SG" sz="2400" i="1" dirty="0" err="1" smtClean="0"/>
              <a:t>prev</a:t>
            </a:r>
            <a:r>
              <a:rPr lang="en-SG" sz="2400" dirty="0" err="1" smtClean="0"/>
              <a:t>.setNext</a:t>
            </a:r>
            <a:r>
              <a:rPr lang="en-SG" sz="2400" dirty="0" smtClean="0"/>
              <a:t>(this</a:t>
            </a:r>
            <a:r>
              <a:rPr lang="en-SG" sz="2400" dirty="0"/>
              <a:t>)</a:t>
            </a:r>
          </a:p>
        </p:txBody>
      </p:sp>
      <p:sp>
        <p:nvSpPr>
          <p:cNvPr id="4" name="Slide Number Placeholder 3"/>
          <p:cNvSpPr>
            <a:spLocks noGrp="1"/>
          </p:cNvSpPr>
          <p:nvPr>
            <p:ph type="sldNum" sz="quarter" idx="12"/>
          </p:nvPr>
        </p:nvSpPr>
        <p:spPr/>
        <p:txBody>
          <a:bodyPr/>
          <a:lstStyle/>
          <a:p>
            <a:fld id="{4D4763A0-E2EB-4E3F-BF7D-25C587F4CBAC}" type="slidenum">
              <a:rPr lang="en-IN" smtClean="0"/>
              <a:pPr/>
              <a:t>51</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3006072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TabBar</a:t>
            </a:r>
            <a:endParaRPr lang="en-SG" dirty="0"/>
          </a:p>
        </p:txBody>
      </p:sp>
      <p:sp>
        <p:nvSpPr>
          <p:cNvPr id="3" name="Content Placeholder 2"/>
          <p:cNvSpPr>
            <a:spLocks noGrp="1"/>
          </p:cNvSpPr>
          <p:nvPr>
            <p:ph idx="1"/>
          </p:nvPr>
        </p:nvSpPr>
        <p:spPr>
          <a:xfrm>
            <a:off x="603937" y="1642635"/>
            <a:ext cx="3968063" cy="1498333"/>
          </a:xfrm>
        </p:spPr>
        <p:txBody>
          <a:bodyPr>
            <a:normAutofit/>
          </a:bodyPr>
          <a:lstStyle/>
          <a:p>
            <a:r>
              <a:rPr lang="en-SG" sz="2600" dirty="0"/>
              <a:t>Private Attributes</a:t>
            </a:r>
          </a:p>
          <a:p>
            <a:pPr lvl="1"/>
            <a:r>
              <a:rPr lang="en-SG" sz="2200" b="1" dirty="0"/>
              <a:t>Tab </a:t>
            </a:r>
            <a:r>
              <a:rPr lang="en-SG" sz="2200" dirty="0" err="1"/>
              <a:t>headTab</a:t>
            </a:r>
            <a:endParaRPr lang="en-SG" sz="2200" dirty="0"/>
          </a:p>
          <a:p>
            <a:pPr lvl="1"/>
            <a:r>
              <a:rPr lang="en-SG" sz="2200" b="1" dirty="0"/>
              <a:t>Tab</a:t>
            </a:r>
            <a:r>
              <a:rPr lang="en-SG" sz="2200" dirty="0"/>
              <a:t> </a:t>
            </a:r>
            <a:r>
              <a:rPr lang="en-SG" sz="2200" dirty="0" err="1"/>
              <a:t>currentTab</a:t>
            </a:r>
            <a:endParaRPr lang="en-SG" sz="2200" b="1" dirty="0"/>
          </a:p>
        </p:txBody>
      </p:sp>
      <p:sp>
        <p:nvSpPr>
          <p:cNvPr id="7" name="Slide Number Placeholder 6"/>
          <p:cNvSpPr>
            <a:spLocks noGrp="1"/>
          </p:cNvSpPr>
          <p:nvPr>
            <p:ph type="sldNum" sz="quarter" idx="12"/>
          </p:nvPr>
        </p:nvSpPr>
        <p:spPr/>
        <p:txBody>
          <a:bodyPr/>
          <a:lstStyle/>
          <a:p>
            <a:fld id="{4D4763A0-E2EB-4E3F-BF7D-25C587F4CBAC}" type="slidenum">
              <a:rPr lang="en-IN" smtClean="0"/>
              <a:pPr/>
              <a:t>52</a:t>
            </a:fld>
            <a:endParaRPr lang="en-IN"/>
          </a:p>
        </p:txBody>
      </p:sp>
      <p:sp>
        <p:nvSpPr>
          <p:cNvPr id="4" name="Content Placeholder 2"/>
          <p:cNvSpPr txBox="1">
            <a:spLocks/>
          </p:cNvSpPr>
          <p:nvPr/>
        </p:nvSpPr>
        <p:spPr>
          <a:xfrm>
            <a:off x="4788024" y="1772816"/>
            <a:ext cx="3776753" cy="3456384"/>
          </a:xfrm>
          <a:prstGeom prst="rect">
            <a:avLst/>
          </a:prstGeom>
        </p:spPr>
        <p:txBody>
          <a:bodyPr vert="horz" lIns="68580" tIns="34290" rIns="68580" bIns="3429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2600" dirty="0"/>
              <a:t>Public Methods</a:t>
            </a:r>
          </a:p>
          <a:p>
            <a:pPr lvl="1">
              <a:lnSpc>
                <a:spcPct val="100000"/>
              </a:lnSpc>
            </a:pPr>
            <a:r>
              <a:rPr lang="en-SG" sz="2200" i="1" dirty="0" err="1"/>
              <a:t>newTab</a:t>
            </a:r>
            <a:r>
              <a:rPr lang="en-SG" sz="2200" i="1" dirty="0"/>
              <a:t>()</a:t>
            </a:r>
          </a:p>
          <a:p>
            <a:pPr lvl="1">
              <a:lnSpc>
                <a:spcPct val="100000"/>
              </a:lnSpc>
            </a:pPr>
            <a:r>
              <a:rPr lang="en-SG" sz="2200" i="1" dirty="0" err="1"/>
              <a:t>closeTab</a:t>
            </a:r>
            <a:r>
              <a:rPr lang="en-SG" sz="2200" i="1" dirty="0"/>
              <a:t>()</a:t>
            </a:r>
          </a:p>
          <a:p>
            <a:pPr lvl="1">
              <a:lnSpc>
                <a:spcPct val="100000"/>
              </a:lnSpc>
            </a:pPr>
            <a:r>
              <a:rPr lang="en-SG" sz="2200" i="1" dirty="0" err="1"/>
              <a:t>nextTab</a:t>
            </a:r>
            <a:r>
              <a:rPr lang="en-SG" sz="2200" i="1" dirty="0"/>
              <a:t>()</a:t>
            </a:r>
          </a:p>
          <a:p>
            <a:pPr lvl="1">
              <a:lnSpc>
                <a:spcPct val="100000"/>
              </a:lnSpc>
            </a:pPr>
            <a:r>
              <a:rPr lang="en-SG" sz="2200" i="1" dirty="0" err="1"/>
              <a:t>prevTab</a:t>
            </a:r>
            <a:r>
              <a:rPr lang="en-SG" sz="2200" i="1" dirty="0"/>
              <a:t>()</a:t>
            </a:r>
          </a:p>
          <a:p>
            <a:pPr lvl="1">
              <a:lnSpc>
                <a:spcPct val="100000"/>
              </a:lnSpc>
            </a:pPr>
            <a:r>
              <a:rPr lang="en-SG" sz="2200" i="1" dirty="0" err="1"/>
              <a:t>openHere</a:t>
            </a:r>
            <a:r>
              <a:rPr lang="en-SG" sz="2200" i="1" dirty="0"/>
              <a:t>(String </a:t>
            </a:r>
            <a:r>
              <a:rPr lang="en-SG" sz="2200" i="1" dirty="0" err="1"/>
              <a:t>url</a:t>
            </a:r>
            <a:r>
              <a:rPr lang="en-SG" sz="2200" i="1" dirty="0"/>
              <a:t>)</a:t>
            </a:r>
          </a:p>
          <a:p>
            <a:pPr lvl="1">
              <a:lnSpc>
                <a:spcPct val="100000"/>
              </a:lnSpc>
            </a:pPr>
            <a:r>
              <a:rPr lang="en-SG" sz="2200" i="1" dirty="0" err="1"/>
              <a:t>openNew</a:t>
            </a:r>
            <a:r>
              <a:rPr lang="en-SG" sz="2200" i="1" dirty="0"/>
              <a:t>(String </a:t>
            </a:r>
            <a:r>
              <a:rPr lang="en-SG" sz="2200" i="1" dirty="0" err="1"/>
              <a:t>url</a:t>
            </a:r>
            <a:r>
              <a:rPr lang="en-SG" sz="2200" i="1" dirty="0"/>
              <a:t>)</a:t>
            </a:r>
          </a:p>
          <a:p>
            <a:pPr lvl="1">
              <a:lnSpc>
                <a:spcPct val="100000"/>
              </a:lnSpc>
            </a:pPr>
            <a:r>
              <a:rPr lang="en-SG" sz="2200" i="1" dirty="0" err="1"/>
              <a:t>getCurrentTabUrl</a:t>
            </a:r>
            <a:r>
              <a:rPr lang="en-SG" sz="2200" i="1" dirty="0"/>
              <a:t>()</a:t>
            </a:r>
          </a:p>
        </p:txBody>
      </p:sp>
      <p:sp>
        <p:nvSpPr>
          <p:cNvPr id="5" name="Content Placeholder 2"/>
          <p:cNvSpPr txBox="1">
            <a:spLocks/>
          </p:cNvSpPr>
          <p:nvPr/>
        </p:nvSpPr>
        <p:spPr>
          <a:xfrm>
            <a:off x="628651" y="4869160"/>
            <a:ext cx="3968063" cy="1051506"/>
          </a:xfrm>
          <a:prstGeom prst="rect">
            <a:avLst/>
          </a:prstGeom>
        </p:spPr>
        <p:txBody>
          <a:bodyPr vert="horz" lIns="68580" tIns="34290" rIns="68580" bIns="3429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2600" dirty="0"/>
              <a:t>Constructor</a:t>
            </a:r>
          </a:p>
          <a:p>
            <a:pPr lvl="1"/>
            <a:r>
              <a:rPr lang="en-SG" sz="2200" i="1" dirty="0" err="1"/>
              <a:t>TabBar</a:t>
            </a:r>
            <a:r>
              <a:rPr lang="en-SG" sz="2200" i="1" dirty="0"/>
              <a:t>()</a:t>
            </a:r>
          </a:p>
        </p:txBody>
      </p:sp>
      <p:sp>
        <p:nvSpPr>
          <p:cNvPr id="6" name="Content Placeholder 2"/>
          <p:cNvSpPr txBox="1">
            <a:spLocks/>
          </p:cNvSpPr>
          <p:nvPr/>
        </p:nvSpPr>
        <p:spPr>
          <a:xfrm>
            <a:off x="628650" y="3284985"/>
            <a:ext cx="4159374" cy="13967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600" dirty="0"/>
              <a:t>Constants</a:t>
            </a:r>
          </a:p>
          <a:p>
            <a:pPr lvl="1">
              <a:lnSpc>
                <a:spcPct val="100000"/>
              </a:lnSpc>
            </a:pPr>
            <a:r>
              <a:rPr lang="en-SG" sz="2200" b="1" dirty="0"/>
              <a:t>String </a:t>
            </a:r>
            <a:r>
              <a:rPr lang="en-SG" sz="2200" dirty="0"/>
              <a:t>DEFAULT_URL = “http://comp.nus.edu.sg”</a:t>
            </a:r>
          </a:p>
        </p:txBody>
      </p:sp>
      <p:sp>
        <p:nvSpPr>
          <p:cNvPr id="8" name="TextBox 7"/>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4245634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TabBar</a:t>
            </a:r>
            <a:r>
              <a:rPr lang="en-SG" dirty="0"/>
              <a:t> – constructor </a:t>
            </a:r>
          </a:p>
        </p:txBody>
      </p:sp>
      <p:sp>
        <p:nvSpPr>
          <p:cNvPr id="3" name="Content Placeholder 2"/>
          <p:cNvSpPr>
            <a:spLocks noGrp="1"/>
          </p:cNvSpPr>
          <p:nvPr>
            <p:ph idx="1"/>
          </p:nvPr>
        </p:nvSpPr>
        <p:spPr>
          <a:xfrm>
            <a:off x="457200" y="1600201"/>
            <a:ext cx="8229600" cy="2476871"/>
          </a:xfrm>
          <a:ln>
            <a:solidFill>
              <a:schemeClr val="tx1"/>
            </a:solidFill>
          </a:ln>
        </p:spPr>
        <p:txBody>
          <a:bodyPr>
            <a:normAutofit/>
          </a:bodyPr>
          <a:lstStyle/>
          <a:p>
            <a:pPr marL="0" indent="0">
              <a:spcBef>
                <a:spcPts val="0"/>
              </a:spcBef>
              <a:buNone/>
            </a:pPr>
            <a:r>
              <a:rPr lang="en-SG" dirty="0">
                <a:latin typeface="Consolas" panose="020B0609020204030204" pitchFamily="49" charset="0"/>
                <a:cs typeface="Consolas" panose="020B0609020204030204" pitchFamily="49" charset="0"/>
              </a:rPr>
              <a:t>public </a:t>
            </a:r>
            <a:r>
              <a:rPr lang="en-SG" dirty="0" err="1">
                <a:latin typeface="Consolas" panose="020B0609020204030204" pitchFamily="49" charset="0"/>
                <a:cs typeface="Consolas" panose="020B0609020204030204" pitchFamily="49" charset="0"/>
              </a:rPr>
              <a:t>TabBar</a:t>
            </a:r>
            <a:r>
              <a:rPr lang="en-SG" dirty="0">
                <a:latin typeface="Consolas" panose="020B0609020204030204" pitchFamily="49" charset="0"/>
                <a:cs typeface="Consolas" panose="020B0609020204030204" pitchFamily="49" charset="0"/>
              </a:rPr>
              <a:t>() {</a:t>
            </a:r>
          </a:p>
          <a:p>
            <a:pPr marL="457200" lvl="1" indent="0">
              <a:spcBef>
                <a:spcPts val="0"/>
              </a:spcBef>
              <a:buNone/>
            </a:pPr>
            <a:r>
              <a:rPr lang="en-SG" sz="2400" dirty="0" err="1">
                <a:latin typeface="Consolas" panose="020B0609020204030204" pitchFamily="49" charset="0"/>
                <a:cs typeface="Consolas" panose="020B0609020204030204" pitchFamily="49" charset="0"/>
              </a:rPr>
              <a:t>this.headTab</a:t>
            </a:r>
            <a:r>
              <a:rPr lang="en-SG" sz="2400" dirty="0">
                <a:latin typeface="Consolas" panose="020B0609020204030204" pitchFamily="49" charset="0"/>
                <a:cs typeface="Consolas" panose="020B0609020204030204" pitchFamily="49" charset="0"/>
              </a:rPr>
              <a:t> = new Tab(null, true);</a:t>
            </a:r>
          </a:p>
          <a:p>
            <a:pPr marL="457200" lvl="1" indent="0">
              <a:spcBef>
                <a:spcPts val="0"/>
              </a:spcBef>
              <a:buNone/>
            </a:pPr>
            <a:r>
              <a:rPr lang="en-SG" sz="2400" dirty="0">
                <a:latin typeface="Consolas" panose="020B0609020204030204" pitchFamily="49" charset="0"/>
                <a:cs typeface="Consolas" panose="020B0609020204030204" pitchFamily="49" charset="0"/>
              </a:rPr>
              <a:t>Tab </a:t>
            </a:r>
            <a:r>
              <a:rPr lang="en-SG" sz="2400" dirty="0" err="1">
                <a:solidFill>
                  <a:schemeClr val="accent1">
                    <a:lumMod val="50000"/>
                  </a:schemeClr>
                </a:solidFill>
                <a:latin typeface="Consolas" panose="020B0609020204030204" pitchFamily="49" charset="0"/>
                <a:cs typeface="Consolas" panose="020B0609020204030204" pitchFamily="49" charset="0"/>
              </a:rPr>
              <a:t>defaultTab</a:t>
            </a:r>
            <a:r>
              <a:rPr lang="en-SG" sz="2400" dirty="0">
                <a:solidFill>
                  <a:schemeClr val="accent1">
                    <a:lumMod val="50000"/>
                  </a:schemeClr>
                </a:solidFill>
                <a:latin typeface="Consolas" panose="020B0609020204030204" pitchFamily="49" charset="0"/>
                <a:cs typeface="Consolas" panose="020B0609020204030204" pitchFamily="49" charset="0"/>
              </a:rPr>
              <a:t> </a:t>
            </a:r>
            <a:r>
              <a:rPr lang="en-SG" sz="2400" dirty="0">
                <a:latin typeface="Consolas" panose="020B0609020204030204" pitchFamily="49" charset="0"/>
                <a:cs typeface="Consolas" panose="020B0609020204030204" pitchFamily="49" charset="0"/>
              </a:rPr>
              <a:t>= new Tab(</a:t>
            </a:r>
            <a:r>
              <a:rPr lang="en-SG" sz="2400" dirty="0"/>
              <a:t>DEFAULT_URL</a:t>
            </a:r>
            <a:r>
              <a:rPr lang="en-SG" sz="2400" dirty="0">
                <a:latin typeface="Consolas" panose="020B0609020204030204" pitchFamily="49" charset="0"/>
                <a:cs typeface="Consolas" panose="020B0609020204030204" pitchFamily="49" charset="0"/>
              </a:rPr>
              <a:t>);</a:t>
            </a:r>
          </a:p>
          <a:p>
            <a:pPr marL="457200" lvl="1" indent="0">
              <a:spcBef>
                <a:spcPts val="0"/>
              </a:spcBef>
              <a:buNone/>
            </a:pPr>
            <a:r>
              <a:rPr lang="en-SG" sz="2400" dirty="0" err="1">
                <a:latin typeface="Consolas" panose="020B0609020204030204" pitchFamily="49" charset="0"/>
                <a:cs typeface="Consolas" panose="020B0609020204030204" pitchFamily="49" charset="0"/>
              </a:rPr>
              <a:t>this.headTab.linkNext</a:t>
            </a:r>
            <a:r>
              <a:rPr lang="en-SG" sz="2400" dirty="0">
                <a:latin typeface="Consolas" panose="020B0609020204030204" pitchFamily="49" charset="0"/>
                <a:cs typeface="Consolas" panose="020B0609020204030204" pitchFamily="49" charset="0"/>
              </a:rPr>
              <a:t>(</a:t>
            </a:r>
            <a:r>
              <a:rPr lang="en-SG" sz="2400" dirty="0" err="1">
                <a:solidFill>
                  <a:schemeClr val="accent1">
                    <a:lumMod val="50000"/>
                  </a:schemeClr>
                </a:solidFill>
                <a:latin typeface="Consolas" panose="020B0609020204030204" pitchFamily="49" charset="0"/>
                <a:cs typeface="Consolas" panose="020B0609020204030204" pitchFamily="49" charset="0"/>
              </a:rPr>
              <a:t>defaultTab</a:t>
            </a:r>
            <a:r>
              <a:rPr lang="en-SG" sz="2400" dirty="0">
                <a:latin typeface="Consolas" panose="020B0609020204030204" pitchFamily="49" charset="0"/>
                <a:cs typeface="Consolas" panose="020B0609020204030204" pitchFamily="49" charset="0"/>
              </a:rPr>
              <a:t>);</a:t>
            </a:r>
          </a:p>
          <a:p>
            <a:pPr marL="457200" lvl="1" indent="0">
              <a:spcBef>
                <a:spcPts val="0"/>
              </a:spcBef>
              <a:buNone/>
            </a:pPr>
            <a:r>
              <a:rPr lang="en-SG" sz="2400" dirty="0" err="1">
                <a:latin typeface="Consolas" panose="020B0609020204030204" pitchFamily="49" charset="0"/>
                <a:cs typeface="Consolas" panose="020B0609020204030204" pitchFamily="49" charset="0"/>
              </a:rPr>
              <a:t>this.currentTab</a:t>
            </a:r>
            <a:r>
              <a:rPr lang="en-SG" sz="2400" dirty="0">
                <a:latin typeface="Consolas" panose="020B0609020204030204" pitchFamily="49" charset="0"/>
                <a:cs typeface="Consolas" panose="020B0609020204030204" pitchFamily="49" charset="0"/>
              </a:rPr>
              <a:t> = </a:t>
            </a:r>
            <a:r>
              <a:rPr lang="en-SG" sz="2400" dirty="0" err="1">
                <a:solidFill>
                  <a:schemeClr val="accent1">
                    <a:lumMod val="50000"/>
                  </a:schemeClr>
                </a:solidFill>
                <a:latin typeface="Consolas" panose="020B0609020204030204" pitchFamily="49" charset="0"/>
                <a:cs typeface="Consolas" panose="020B0609020204030204" pitchFamily="49" charset="0"/>
              </a:rPr>
              <a:t>defaultTab</a:t>
            </a:r>
            <a:r>
              <a:rPr lang="en-SG" sz="2400" dirty="0">
                <a:latin typeface="Consolas" panose="020B0609020204030204" pitchFamily="49" charset="0"/>
                <a:cs typeface="Consolas" panose="020B0609020204030204" pitchFamily="49" charset="0"/>
              </a:rPr>
              <a:t>;</a:t>
            </a:r>
          </a:p>
          <a:p>
            <a:pPr marL="0" indent="0">
              <a:spcBef>
                <a:spcPts val="0"/>
              </a:spcBef>
              <a:buNone/>
            </a:pPr>
            <a:r>
              <a:rPr lang="en-SG"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4D4763A0-E2EB-4E3F-BF7D-25C587F4CBAC}" type="slidenum">
              <a:rPr lang="en-IN" smtClean="0"/>
              <a:pPr/>
              <a:t>53</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3423371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TabBar</a:t>
            </a:r>
            <a:r>
              <a:rPr lang="en-SG" dirty="0"/>
              <a:t> – </a:t>
            </a:r>
            <a:r>
              <a:rPr lang="en-SG" dirty="0" err="1"/>
              <a:t>nextTab</a:t>
            </a:r>
            <a:endParaRPr lang="en-SG" dirty="0"/>
          </a:p>
        </p:txBody>
      </p:sp>
      <p:sp>
        <p:nvSpPr>
          <p:cNvPr id="3" name="Content Placeholder 2"/>
          <p:cNvSpPr>
            <a:spLocks noGrp="1"/>
          </p:cNvSpPr>
          <p:nvPr>
            <p:ph idx="1"/>
          </p:nvPr>
        </p:nvSpPr>
        <p:spPr/>
        <p:txBody>
          <a:bodyPr>
            <a:normAutofit/>
          </a:bodyPr>
          <a:lstStyle/>
          <a:p>
            <a:pPr marL="0" indent="0">
              <a:buNone/>
            </a:pPr>
            <a:r>
              <a:rPr lang="en-SG" sz="2800" dirty="0" err="1"/>
              <a:t>nextTab</a:t>
            </a:r>
            <a:r>
              <a:rPr lang="en-SG" sz="2800" dirty="0"/>
              <a:t>()</a:t>
            </a:r>
          </a:p>
          <a:p>
            <a:pPr marL="274320" lvl="1" indent="0">
              <a:buNone/>
            </a:pPr>
            <a:r>
              <a:rPr lang="en-SG" sz="2400" dirty="0"/>
              <a:t>If </a:t>
            </a:r>
            <a:r>
              <a:rPr lang="en-SG" sz="2400" dirty="0" err="1"/>
              <a:t>currentTab</a:t>
            </a:r>
            <a:r>
              <a:rPr lang="en-SG" sz="2400" dirty="0"/>
              <a:t> has next</a:t>
            </a:r>
          </a:p>
          <a:p>
            <a:pPr marL="548640" lvl="2" indent="0">
              <a:buNone/>
            </a:pPr>
            <a:r>
              <a:rPr lang="en-SG" sz="2400" dirty="0"/>
              <a:t>Set </a:t>
            </a:r>
            <a:r>
              <a:rPr lang="en-SG" sz="2400" dirty="0" err="1"/>
              <a:t>currentTab</a:t>
            </a:r>
            <a:r>
              <a:rPr lang="en-SG" sz="2400" dirty="0"/>
              <a:t> to </a:t>
            </a:r>
            <a:r>
              <a:rPr lang="en-SG" sz="2400" dirty="0" err="1"/>
              <a:t>currentTab’s</a:t>
            </a:r>
            <a:r>
              <a:rPr lang="en-SG" sz="2400" dirty="0"/>
              <a:t> next</a:t>
            </a:r>
          </a:p>
        </p:txBody>
      </p:sp>
      <p:sp>
        <p:nvSpPr>
          <p:cNvPr id="4" name="Slide Number Placeholder 3"/>
          <p:cNvSpPr>
            <a:spLocks noGrp="1"/>
          </p:cNvSpPr>
          <p:nvPr>
            <p:ph type="sldNum" sz="quarter" idx="12"/>
          </p:nvPr>
        </p:nvSpPr>
        <p:spPr/>
        <p:txBody>
          <a:bodyPr/>
          <a:lstStyle/>
          <a:p>
            <a:fld id="{4D4763A0-E2EB-4E3F-BF7D-25C587F4CBAC}" type="slidenum">
              <a:rPr lang="en-IN" smtClean="0"/>
              <a:pPr/>
              <a:t>54</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5523947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TabBar</a:t>
            </a:r>
            <a:r>
              <a:rPr lang="en-SG" dirty="0"/>
              <a:t> – </a:t>
            </a:r>
            <a:r>
              <a:rPr lang="en-SG" dirty="0" err="1"/>
              <a:t>prevTab</a:t>
            </a:r>
            <a:r>
              <a:rPr lang="en-SG" dirty="0"/>
              <a:t> </a:t>
            </a:r>
          </a:p>
        </p:txBody>
      </p:sp>
      <p:sp>
        <p:nvSpPr>
          <p:cNvPr id="3" name="Content Placeholder 2"/>
          <p:cNvSpPr>
            <a:spLocks noGrp="1"/>
          </p:cNvSpPr>
          <p:nvPr>
            <p:ph idx="1"/>
          </p:nvPr>
        </p:nvSpPr>
        <p:spPr/>
        <p:txBody>
          <a:bodyPr>
            <a:normAutofit/>
          </a:bodyPr>
          <a:lstStyle/>
          <a:p>
            <a:pPr marL="0" indent="0">
              <a:buNone/>
            </a:pPr>
            <a:r>
              <a:rPr lang="en-SG" sz="2800" dirty="0" err="1"/>
              <a:t>prevTab</a:t>
            </a:r>
            <a:r>
              <a:rPr lang="en-SG" sz="2800" dirty="0"/>
              <a:t>()</a:t>
            </a:r>
          </a:p>
          <a:p>
            <a:pPr marL="274320" lvl="1" indent="0">
              <a:buNone/>
            </a:pPr>
            <a:r>
              <a:rPr lang="en-SG" sz="2400" dirty="0"/>
              <a:t>If </a:t>
            </a:r>
            <a:r>
              <a:rPr lang="en-SG" sz="2400" dirty="0" err="1"/>
              <a:t>currentTab</a:t>
            </a:r>
            <a:r>
              <a:rPr lang="en-SG" sz="2400" dirty="0"/>
              <a:t> has </a:t>
            </a:r>
            <a:r>
              <a:rPr lang="en-SG" sz="2400" dirty="0" err="1"/>
              <a:t>prev</a:t>
            </a:r>
            <a:r>
              <a:rPr lang="en-SG" sz="2400" dirty="0"/>
              <a:t> AND if the </a:t>
            </a:r>
            <a:r>
              <a:rPr lang="en-SG" sz="2400" dirty="0" err="1"/>
              <a:t>prev</a:t>
            </a:r>
            <a:r>
              <a:rPr lang="en-SG" sz="2400" dirty="0"/>
              <a:t> is not the head</a:t>
            </a:r>
          </a:p>
          <a:p>
            <a:pPr marL="548640" lvl="2" indent="0">
              <a:buNone/>
            </a:pPr>
            <a:r>
              <a:rPr lang="en-SG" sz="2400" dirty="0"/>
              <a:t>Set </a:t>
            </a:r>
            <a:r>
              <a:rPr lang="en-SG" sz="2400" dirty="0" err="1"/>
              <a:t>currentTab</a:t>
            </a:r>
            <a:r>
              <a:rPr lang="en-SG" sz="2400" dirty="0"/>
              <a:t> to </a:t>
            </a:r>
            <a:r>
              <a:rPr lang="en-SG" sz="2400" dirty="0" err="1"/>
              <a:t>currentTab’s</a:t>
            </a:r>
            <a:r>
              <a:rPr lang="en-SG" sz="2400" dirty="0"/>
              <a:t> </a:t>
            </a:r>
            <a:r>
              <a:rPr lang="en-SG" sz="2400" dirty="0" err="1"/>
              <a:t>prev</a:t>
            </a:r>
            <a:endParaRPr lang="en-SG" sz="2400" dirty="0"/>
          </a:p>
        </p:txBody>
      </p:sp>
      <p:sp>
        <p:nvSpPr>
          <p:cNvPr id="4" name="Slide Number Placeholder 3"/>
          <p:cNvSpPr>
            <a:spLocks noGrp="1"/>
          </p:cNvSpPr>
          <p:nvPr>
            <p:ph type="sldNum" sz="quarter" idx="12"/>
          </p:nvPr>
        </p:nvSpPr>
        <p:spPr/>
        <p:txBody>
          <a:bodyPr/>
          <a:lstStyle/>
          <a:p>
            <a:fld id="{4D4763A0-E2EB-4E3F-BF7D-25C587F4CBAC}" type="slidenum">
              <a:rPr lang="en-IN" smtClean="0"/>
              <a:pPr/>
              <a:t>55</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5274127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TabBar</a:t>
            </a:r>
            <a:r>
              <a:rPr lang="en-SG" dirty="0"/>
              <a:t> – </a:t>
            </a:r>
            <a:r>
              <a:rPr lang="en-SG" dirty="0" err="1"/>
              <a:t>openHere</a:t>
            </a:r>
            <a:r>
              <a:rPr lang="en-SG" dirty="0"/>
              <a:t> </a:t>
            </a:r>
          </a:p>
        </p:txBody>
      </p:sp>
      <p:sp>
        <p:nvSpPr>
          <p:cNvPr id="3" name="Content Placeholder 2"/>
          <p:cNvSpPr>
            <a:spLocks noGrp="1"/>
          </p:cNvSpPr>
          <p:nvPr>
            <p:ph idx="1"/>
          </p:nvPr>
        </p:nvSpPr>
        <p:spPr/>
        <p:txBody>
          <a:bodyPr>
            <a:normAutofit/>
          </a:bodyPr>
          <a:lstStyle/>
          <a:p>
            <a:pPr marL="0" indent="0">
              <a:buNone/>
            </a:pPr>
            <a:r>
              <a:rPr lang="en-SG" sz="2800" dirty="0" err="1"/>
              <a:t>openHere</a:t>
            </a:r>
            <a:r>
              <a:rPr lang="en-SG" sz="2800" dirty="0"/>
              <a:t>(String </a:t>
            </a:r>
            <a:r>
              <a:rPr lang="en-SG" sz="2800" i="1" dirty="0" err="1"/>
              <a:t>urlstr</a:t>
            </a:r>
            <a:r>
              <a:rPr lang="en-SG" sz="2800" dirty="0"/>
              <a:t>)</a:t>
            </a:r>
          </a:p>
          <a:p>
            <a:pPr marL="274320" lvl="1" indent="0">
              <a:buNone/>
            </a:pPr>
            <a:r>
              <a:rPr lang="en-SG" sz="2400" dirty="0"/>
              <a:t>If </a:t>
            </a:r>
            <a:r>
              <a:rPr lang="en-SG" sz="2400" dirty="0" err="1"/>
              <a:t>currentTab</a:t>
            </a:r>
            <a:r>
              <a:rPr lang="en-SG" sz="2400" dirty="0"/>
              <a:t> is not the head</a:t>
            </a:r>
          </a:p>
          <a:p>
            <a:pPr marL="548640" lvl="2" indent="0">
              <a:buNone/>
            </a:pPr>
            <a:r>
              <a:rPr lang="en-SG" sz="2400" dirty="0"/>
              <a:t>Set </a:t>
            </a:r>
            <a:r>
              <a:rPr lang="en-SG" sz="2400" dirty="0" err="1"/>
              <a:t>currentTab’s</a:t>
            </a:r>
            <a:r>
              <a:rPr lang="en-SG" sz="2400" dirty="0"/>
              <a:t> </a:t>
            </a:r>
            <a:r>
              <a:rPr lang="en-SG" sz="2400" dirty="0" err="1"/>
              <a:t>url</a:t>
            </a:r>
            <a:r>
              <a:rPr lang="en-SG" sz="2400" dirty="0"/>
              <a:t> to </a:t>
            </a:r>
            <a:r>
              <a:rPr lang="en-SG" sz="2400" i="1" dirty="0" err="1"/>
              <a:t>urlstr</a:t>
            </a:r>
            <a:endParaRPr lang="en-SG" sz="2400" i="1" dirty="0"/>
          </a:p>
        </p:txBody>
      </p:sp>
      <p:sp>
        <p:nvSpPr>
          <p:cNvPr id="4" name="Slide Number Placeholder 3"/>
          <p:cNvSpPr>
            <a:spLocks noGrp="1"/>
          </p:cNvSpPr>
          <p:nvPr>
            <p:ph type="sldNum" sz="quarter" idx="12"/>
          </p:nvPr>
        </p:nvSpPr>
        <p:spPr/>
        <p:txBody>
          <a:bodyPr/>
          <a:lstStyle/>
          <a:p>
            <a:fld id="{4D4763A0-E2EB-4E3F-BF7D-25C587F4CBAC}" type="slidenum">
              <a:rPr lang="en-IN" smtClean="0"/>
              <a:pPr/>
              <a:t>56</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5609436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TabBar</a:t>
            </a:r>
            <a:r>
              <a:rPr lang="en-SG" dirty="0"/>
              <a:t> – </a:t>
            </a:r>
            <a:r>
              <a:rPr lang="en-SG" dirty="0" err="1"/>
              <a:t>closeTab</a:t>
            </a:r>
            <a:r>
              <a:rPr lang="en-SG" dirty="0"/>
              <a:t> </a:t>
            </a:r>
          </a:p>
        </p:txBody>
      </p:sp>
      <p:sp>
        <p:nvSpPr>
          <p:cNvPr id="3" name="Content Placeholder 2"/>
          <p:cNvSpPr>
            <a:spLocks noGrp="1"/>
          </p:cNvSpPr>
          <p:nvPr>
            <p:ph idx="1"/>
          </p:nvPr>
        </p:nvSpPr>
        <p:spPr>
          <a:xfrm>
            <a:off x="457200" y="1600201"/>
            <a:ext cx="8229600" cy="3917032"/>
          </a:xfrm>
          <a:ln>
            <a:solidFill>
              <a:schemeClr val="tx1"/>
            </a:solidFill>
          </a:ln>
        </p:spPr>
        <p:txBody>
          <a:bodyPr>
            <a:normAutofit/>
          </a:bodyPr>
          <a:lstStyle/>
          <a:p>
            <a:pPr marL="0" indent="0">
              <a:spcBef>
                <a:spcPts val="0"/>
              </a:spcBef>
              <a:buNone/>
            </a:pPr>
            <a:r>
              <a:rPr lang="en-SG" dirty="0">
                <a:latin typeface="Consolas" panose="020B0609020204030204" pitchFamily="49" charset="0"/>
                <a:cs typeface="Consolas" panose="020B0609020204030204" pitchFamily="49" charset="0"/>
              </a:rPr>
              <a:t>public void </a:t>
            </a:r>
            <a:r>
              <a:rPr lang="en-SG" dirty="0" err="1">
                <a:latin typeface="Consolas" panose="020B0609020204030204" pitchFamily="49" charset="0"/>
                <a:cs typeface="Consolas" panose="020B0609020204030204" pitchFamily="49" charset="0"/>
              </a:rPr>
              <a:t>closeTab</a:t>
            </a:r>
            <a:r>
              <a:rPr lang="en-SG" dirty="0">
                <a:latin typeface="Consolas" panose="020B0609020204030204" pitchFamily="49" charset="0"/>
                <a:cs typeface="Consolas" panose="020B0609020204030204" pitchFamily="49" charset="0"/>
              </a:rPr>
              <a:t>() {</a:t>
            </a:r>
          </a:p>
          <a:p>
            <a:pPr marL="457200" lvl="1" indent="0">
              <a:spcBef>
                <a:spcPts val="0"/>
              </a:spcBef>
              <a:buNone/>
            </a:pPr>
            <a:r>
              <a:rPr lang="en-SG" sz="2400" dirty="0">
                <a:latin typeface="Consolas" panose="020B0609020204030204" pitchFamily="49" charset="0"/>
                <a:cs typeface="Consolas" panose="020B0609020204030204" pitchFamily="49" charset="0"/>
              </a:rPr>
              <a:t>Tab </a:t>
            </a:r>
            <a:r>
              <a:rPr lang="en-SG" sz="2400" dirty="0" err="1">
                <a:solidFill>
                  <a:schemeClr val="accent1">
                    <a:lumMod val="75000"/>
                  </a:schemeClr>
                </a:solidFill>
                <a:latin typeface="Consolas" panose="020B0609020204030204" pitchFamily="49" charset="0"/>
                <a:cs typeface="Consolas" panose="020B0609020204030204" pitchFamily="49" charset="0"/>
              </a:rPr>
              <a:t>originalPrev</a:t>
            </a:r>
            <a:r>
              <a:rPr lang="en-SG" sz="2400" dirty="0">
                <a:solidFill>
                  <a:schemeClr val="accent1">
                    <a:lumMod val="75000"/>
                  </a:schemeClr>
                </a:solidFill>
                <a:latin typeface="Consolas" panose="020B0609020204030204" pitchFamily="49" charset="0"/>
                <a:cs typeface="Consolas" panose="020B0609020204030204" pitchFamily="49" charset="0"/>
              </a:rPr>
              <a:t> </a:t>
            </a:r>
            <a:r>
              <a:rPr lang="en-SG" sz="2400" dirty="0">
                <a:latin typeface="Consolas" panose="020B0609020204030204" pitchFamily="49" charset="0"/>
                <a:cs typeface="Consolas" panose="020B0609020204030204" pitchFamily="49" charset="0"/>
              </a:rPr>
              <a:t>= </a:t>
            </a:r>
            <a:r>
              <a:rPr lang="en-SG" sz="2400" dirty="0" err="1">
                <a:solidFill>
                  <a:schemeClr val="accent6">
                    <a:lumMod val="75000"/>
                  </a:schemeClr>
                </a:solidFill>
                <a:latin typeface="Consolas" panose="020B0609020204030204" pitchFamily="49" charset="0"/>
                <a:cs typeface="Consolas" panose="020B0609020204030204" pitchFamily="49" charset="0"/>
              </a:rPr>
              <a:t>currentTab</a:t>
            </a:r>
            <a:r>
              <a:rPr lang="en-SG" sz="2400" dirty="0" err="1">
                <a:latin typeface="Consolas" panose="020B0609020204030204" pitchFamily="49" charset="0"/>
                <a:cs typeface="Consolas" panose="020B0609020204030204" pitchFamily="49" charset="0"/>
              </a:rPr>
              <a:t>.getPrevious</a:t>
            </a:r>
            <a:r>
              <a:rPr lang="en-SG" sz="2400" dirty="0">
                <a:latin typeface="Consolas" panose="020B0609020204030204" pitchFamily="49" charset="0"/>
                <a:cs typeface="Consolas" panose="020B0609020204030204" pitchFamily="49" charset="0"/>
              </a:rPr>
              <a:t>();</a:t>
            </a:r>
          </a:p>
          <a:p>
            <a:pPr marL="457200" lvl="1" indent="0">
              <a:spcBef>
                <a:spcPts val="0"/>
              </a:spcBef>
              <a:buNone/>
            </a:pPr>
            <a:r>
              <a:rPr lang="en-SG" sz="2400" dirty="0">
                <a:latin typeface="Consolas" panose="020B0609020204030204" pitchFamily="49" charset="0"/>
                <a:cs typeface="Consolas" panose="020B0609020204030204" pitchFamily="49" charset="0"/>
              </a:rPr>
              <a:t>Tab </a:t>
            </a:r>
            <a:r>
              <a:rPr lang="en-SG" sz="2400" dirty="0" err="1">
                <a:solidFill>
                  <a:srgbClr val="FF0000"/>
                </a:solidFill>
                <a:latin typeface="Consolas" panose="020B0609020204030204" pitchFamily="49" charset="0"/>
                <a:cs typeface="Consolas" panose="020B0609020204030204" pitchFamily="49" charset="0"/>
              </a:rPr>
              <a:t>originalNext</a:t>
            </a:r>
            <a:r>
              <a:rPr lang="en-SG" sz="2400" dirty="0">
                <a:solidFill>
                  <a:srgbClr val="FF0000"/>
                </a:solidFill>
                <a:latin typeface="Consolas" panose="020B0609020204030204" pitchFamily="49" charset="0"/>
                <a:cs typeface="Consolas" panose="020B0609020204030204" pitchFamily="49" charset="0"/>
              </a:rPr>
              <a:t> </a:t>
            </a:r>
            <a:r>
              <a:rPr lang="en-SG" sz="2400" dirty="0">
                <a:latin typeface="Consolas" panose="020B0609020204030204" pitchFamily="49" charset="0"/>
                <a:cs typeface="Consolas" panose="020B0609020204030204" pitchFamily="49" charset="0"/>
              </a:rPr>
              <a:t>= </a:t>
            </a:r>
            <a:r>
              <a:rPr lang="en-SG" sz="2400" dirty="0" err="1">
                <a:solidFill>
                  <a:schemeClr val="accent6">
                    <a:lumMod val="75000"/>
                  </a:schemeClr>
                </a:solidFill>
                <a:latin typeface="Consolas" panose="020B0609020204030204" pitchFamily="49" charset="0"/>
                <a:cs typeface="Consolas" panose="020B0609020204030204" pitchFamily="49" charset="0"/>
              </a:rPr>
              <a:t>currentTab</a:t>
            </a:r>
            <a:r>
              <a:rPr lang="en-SG" sz="2400" dirty="0" err="1">
                <a:latin typeface="Consolas" panose="020B0609020204030204" pitchFamily="49" charset="0"/>
                <a:cs typeface="Consolas" panose="020B0609020204030204" pitchFamily="49" charset="0"/>
              </a:rPr>
              <a:t>.getNext</a:t>
            </a:r>
            <a:r>
              <a:rPr lang="en-SG" sz="2400" dirty="0">
                <a:latin typeface="Consolas" panose="020B0609020204030204" pitchFamily="49" charset="0"/>
                <a:cs typeface="Consolas" panose="020B0609020204030204" pitchFamily="49" charset="0"/>
              </a:rPr>
              <a:t>();</a:t>
            </a:r>
          </a:p>
          <a:p>
            <a:pPr marL="457200" lvl="1" indent="0">
              <a:spcBef>
                <a:spcPts val="0"/>
              </a:spcBef>
              <a:buNone/>
            </a:pPr>
            <a:r>
              <a:rPr lang="en-SG" sz="2400" dirty="0" err="1">
                <a:solidFill>
                  <a:schemeClr val="accent1">
                    <a:lumMod val="75000"/>
                  </a:schemeClr>
                </a:solidFill>
                <a:latin typeface="Consolas" panose="020B0609020204030204" pitchFamily="49" charset="0"/>
                <a:cs typeface="Consolas" panose="020B0609020204030204" pitchFamily="49" charset="0"/>
              </a:rPr>
              <a:t>originalPrev</a:t>
            </a:r>
            <a:r>
              <a:rPr lang="en-SG" sz="2400" dirty="0" err="1">
                <a:latin typeface="Consolas" panose="020B0609020204030204" pitchFamily="49" charset="0"/>
                <a:cs typeface="Consolas" panose="020B0609020204030204" pitchFamily="49" charset="0"/>
              </a:rPr>
              <a:t>.linkNext</a:t>
            </a:r>
            <a:r>
              <a:rPr lang="en-SG" sz="2400" dirty="0">
                <a:latin typeface="Consolas" panose="020B0609020204030204" pitchFamily="49" charset="0"/>
                <a:cs typeface="Consolas" panose="020B0609020204030204" pitchFamily="49" charset="0"/>
              </a:rPr>
              <a:t>(</a:t>
            </a:r>
            <a:r>
              <a:rPr lang="en-SG" sz="2400" dirty="0" err="1">
                <a:solidFill>
                  <a:srgbClr val="FF0000"/>
                </a:solidFill>
                <a:latin typeface="Consolas" panose="020B0609020204030204" pitchFamily="49" charset="0"/>
                <a:cs typeface="Consolas" panose="020B0609020204030204" pitchFamily="49" charset="0"/>
              </a:rPr>
              <a:t>originalNext</a:t>
            </a:r>
            <a:r>
              <a:rPr lang="en-SG" sz="2400" dirty="0">
                <a:latin typeface="Consolas" panose="020B0609020204030204" pitchFamily="49" charset="0"/>
                <a:cs typeface="Consolas" panose="020B0609020204030204" pitchFamily="49" charset="0"/>
              </a:rPr>
              <a:t>);</a:t>
            </a:r>
          </a:p>
          <a:p>
            <a:pPr marL="457200" lvl="1" indent="0">
              <a:spcBef>
                <a:spcPts val="0"/>
              </a:spcBef>
              <a:buNone/>
            </a:pPr>
            <a:r>
              <a:rPr lang="en-SG" sz="2400" dirty="0">
                <a:latin typeface="Consolas" panose="020B0609020204030204" pitchFamily="49" charset="0"/>
                <a:cs typeface="Consolas" panose="020B0609020204030204" pitchFamily="49" charset="0"/>
              </a:rPr>
              <a:t>if (</a:t>
            </a:r>
            <a:r>
              <a:rPr lang="en-SG" sz="2400" dirty="0" err="1">
                <a:solidFill>
                  <a:schemeClr val="accent6">
                    <a:lumMod val="75000"/>
                  </a:schemeClr>
                </a:solidFill>
                <a:latin typeface="Consolas" panose="020B0609020204030204" pitchFamily="49" charset="0"/>
                <a:cs typeface="Consolas" panose="020B0609020204030204" pitchFamily="49" charset="0"/>
              </a:rPr>
              <a:t>currentTab</a:t>
            </a:r>
            <a:r>
              <a:rPr lang="en-SG" sz="2400" dirty="0" err="1">
                <a:latin typeface="Consolas" panose="020B0609020204030204" pitchFamily="49" charset="0"/>
                <a:cs typeface="Consolas" panose="020B0609020204030204" pitchFamily="49" charset="0"/>
              </a:rPr>
              <a:t>.hasNext</a:t>
            </a:r>
            <a:r>
              <a:rPr lang="en-SG" sz="2400" dirty="0">
                <a:latin typeface="Consolas" panose="020B0609020204030204" pitchFamily="49" charset="0"/>
                <a:cs typeface="Consolas" panose="020B0609020204030204" pitchFamily="49" charset="0"/>
              </a:rPr>
              <a:t>()) {</a:t>
            </a:r>
          </a:p>
          <a:p>
            <a:pPr marL="914400" lvl="2" indent="0">
              <a:spcBef>
                <a:spcPts val="0"/>
              </a:spcBef>
              <a:buNone/>
            </a:pPr>
            <a:r>
              <a:rPr lang="en-SG" sz="2400" dirty="0" err="1">
                <a:solidFill>
                  <a:schemeClr val="accent6">
                    <a:lumMod val="75000"/>
                  </a:schemeClr>
                </a:solidFill>
                <a:latin typeface="Consolas" panose="020B0609020204030204" pitchFamily="49" charset="0"/>
                <a:cs typeface="Consolas" panose="020B0609020204030204" pitchFamily="49" charset="0"/>
              </a:rPr>
              <a:t>currentTab</a:t>
            </a:r>
            <a:r>
              <a:rPr lang="en-SG" sz="2400" dirty="0">
                <a:latin typeface="Consolas" panose="020B0609020204030204" pitchFamily="49" charset="0"/>
                <a:cs typeface="Consolas" panose="020B0609020204030204" pitchFamily="49" charset="0"/>
              </a:rPr>
              <a:t> = </a:t>
            </a:r>
            <a:r>
              <a:rPr lang="en-SG" sz="2400" dirty="0" err="1">
                <a:solidFill>
                  <a:srgbClr val="FF0000"/>
                </a:solidFill>
                <a:latin typeface="Consolas" panose="020B0609020204030204" pitchFamily="49" charset="0"/>
                <a:cs typeface="Consolas" panose="020B0609020204030204" pitchFamily="49" charset="0"/>
              </a:rPr>
              <a:t>originalNext</a:t>
            </a:r>
            <a:r>
              <a:rPr lang="en-SG" sz="2400" dirty="0">
                <a:latin typeface="Consolas" panose="020B0609020204030204" pitchFamily="49" charset="0"/>
                <a:cs typeface="Consolas" panose="020B0609020204030204" pitchFamily="49" charset="0"/>
              </a:rPr>
              <a:t>;</a:t>
            </a:r>
          </a:p>
          <a:p>
            <a:pPr marL="457200" lvl="1" indent="0">
              <a:spcBef>
                <a:spcPts val="0"/>
              </a:spcBef>
              <a:buNone/>
            </a:pPr>
            <a:r>
              <a:rPr lang="en-SG" sz="2400" dirty="0">
                <a:latin typeface="Consolas" panose="020B0609020204030204" pitchFamily="49" charset="0"/>
                <a:cs typeface="Consolas" panose="020B0609020204030204" pitchFamily="49" charset="0"/>
              </a:rPr>
              <a:t>} else {</a:t>
            </a:r>
          </a:p>
          <a:p>
            <a:pPr marL="914400" lvl="2" indent="0">
              <a:spcBef>
                <a:spcPts val="0"/>
              </a:spcBef>
              <a:buNone/>
            </a:pPr>
            <a:r>
              <a:rPr lang="en-SG" sz="2400" dirty="0" err="1">
                <a:solidFill>
                  <a:schemeClr val="accent6">
                    <a:lumMod val="75000"/>
                  </a:schemeClr>
                </a:solidFill>
                <a:latin typeface="Consolas" panose="020B0609020204030204" pitchFamily="49" charset="0"/>
                <a:cs typeface="Consolas" panose="020B0609020204030204" pitchFamily="49" charset="0"/>
              </a:rPr>
              <a:t>currentTab</a:t>
            </a:r>
            <a:r>
              <a:rPr lang="en-SG" sz="2400" dirty="0">
                <a:solidFill>
                  <a:schemeClr val="accent6">
                    <a:lumMod val="75000"/>
                  </a:schemeClr>
                </a:solidFill>
                <a:latin typeface="Consolas" panose="020B0609020204030204" pitchFamily="49" charset="0"/>
                <a:cs typeface="Consolas" panose="020B0609020204030204" pitchFamily="49" charset="0"/>
              </a:rPr>
              <a:t> </a:t>
            </a:r>
            <a:r>
              <a:rPr lang="en-SG" sz="2400" dirty="0">
                <a:latin typeface="Consolas" panose="020B0609020204030204" pitchFamily="49" charset="0"/>
                <a:cs typeface="Consolas" panose="020B0609020204030204" pitchFamily="49" charset="0"/>
              </a:rPr>
              <a:t>= </a:t>
            </a:r>
            <a:r>
              <a:rPr lang="en-SG" sz="2400" dirty="0" err="1">
                <a:solidFill>
                  <a:schemeClr val="accent1">
                    <a:lumMod val="75000"/>
                  </a:schemeClr>
                </a:solidFill>
                <a:latin typeface="Consolas" panose="020B0609020204030204" pitchFamily="49" charset="0"/>
                <a:cs typeface="Consolas" panose="020B0609020204030204" pitchFamily="49" charset="0"/>
              </a:rPr>
              <a:t>originalPrev</a:t>
            </a:r>
            <a:r>
              <a:rPr lang="en-SG" sz="2400" dirty="0">
                <a:latin typeface="Consolas" panose="020B0609020204030204" pitchFamily="49" charset="0"/>
                <a:cs typeface="Consolas" panose="020B0609020204030204" pitchFamily="49" charset="0"/>
              </a:rPr>
              <a:t>;</a:t>
            </a:r>
          </a:p>
          <a:p>
            <a:pPr marL="457200" lvl="1" indent="0">
              <a:spcBef>
                <a:spcPts val="0"/>
              </a:spcBef>
              <a:buNone/>
            </a:pPr>
            <a:r>
              <a:rPr lang="en-SG" sz="2400" dirty="0">
                <a:latin typeface="Consolas" panose="020B0609020204030204" pitchFamily="49" charset="0"/>
                <a:cs typeface="Consolas" panose="020B0609020204030204" pitchFamily="49" charset="0"/>
              </a:rPr>
              <a:t>}</a:t>
            </a:r>
          </a:p>
          <a:p>
            <a:pPr marL="0" indent="0">
              <a:spcBef>
                <a:spcPts val="0"/>
              </a:spcBef>
              <a:buNone/>
            </a:pPr>
            <a:r>
              <a:rPr lang="en-SG"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4D4763A0-E2EB-4E3F-BF7D-25C587F4CBAC}" type="slidenum">
              <a:rPr lang="en-IN" smtClean="0"/>
              <a:pPr/>
              <a:t>57</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1192736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TabBar</a:t>
            </a:r>
            <a:r>
              <a:rPr lang="en-SG" dirty="0"/>
              <a:t> – </a:t>
            </a:r>
            <a:r>
              <a:rPr lang="en-SG" dirty="0" err="1"/>
              <a:t>openNew</a:t>
            </a:r>
            <a:r>
              <a:rPr lang="en-SG" dirty="0"/>
              <a:t> </a:t>
            </a:r>
          </a:p>
        </p:txBody>
      </p:sp>
      <p:sp>
        <p:nvSpPr>
          <p:cNvPr id="3" name="Content Placeholder 2"/>
          <p:cNvSpPr>
            <a:spLocks noGrp="1"/>
          </p:cNvSpPr>
          <p:nvPr>
            <p:ph idx="1"/>
          </p:nvPr>
        </p:nvSpPr>
        <p:spPr>
          <a:xfrm>
            <a:off x="457200" y="1600200"/>
            <a:ext cx="8229600" cy="2548880"/>
          </a:xfrm>
          <a:ln>
            <a:solidFill>
              <a:schemeClr val="tx1"/>
            </a:solidFill>
          </a:ln>
        </p:spPr>
        <p:txBody>
          <a:bodyPr>
            <a:normAutofit/>
          </a:bodyPr>
          <a:lstStyle/>
          <a:p>
            <a:pPr marL="0" indent="0">
              <a:spcBef>
                <a:spcPts val="0"/>
              </a:spcBef>
              <a:buNone/>
            </a:pPr>
            <a:r>
              <a:rPr lang="en-SG" dirty="0">
                <a:latin typeface="Consolas" panose="020B0609020204030204" pitchFamily="49" charset="0"/>
                <a:cs typeface="Consolas" panose="020B0609020204030204" pitchFamily="49" charset="0"/>
              </a:rPr>
              <a:t>public void </a:t>
            </a:r>
            <a:r>
              <a:rPr lang="en-SG" dirty="0" err="1">
                <a:latin typeface="Consolas" panose="020B0609020204030204" pitchFamily="49" charset="0"/>
                <a:cs typeface="Consolas" panose="020B0609020204030204" pitchFamily="49" charset="0"/>
              </a:rPr>
              <a:t>openNew</a:t>
            </a:r>
            <a:r>
              <a:rPr lang="en-SG" dirty="0">
                <a:latin typeface="Consolas" panose="020B0609020204030204" pitchFamily="49" charset="0"/>
                <a:cs typeface="Consolas" panose="020B0609020204030204" pitchFamily="49" charset="0"/>
              </a:rPr>
              <a:t>(String </a:t>
            </a:r>
            <a:r>
              <a:rPr lang="en-SG" i="1" dirty="0" err="1">
                <a:latin typeface="Consolas" panose="020B0609020204030204" pitchFamily="49" charset="0"/>
                <a:cs typeface="Consolas" panose="020B0609020204030204" pitchFamily="49" charset="0"/>
              </a:rPr>
              <a:t>urlstr</a:t>
            </a:r>
            <a:r>
              <a:rPr lang="en-SG" dirty="0">
                <a:latin typeface="Consolas" panose="020B0609020204030204" pitchFamily="49" charset="0"/>
                <a:cs typeface="Consolas" panose="020B0609020204030204" pitchFamily="49" charset="0"/>
              </a:rPr>
              <a:t>) {</a:t>
            </a:r>
          </a:p>
          <a:p>
            <a:pPr marL="457200" lvl="1" indent="0">
              <a:spcBef>
                <a:spcPts val="0"/>
              </a:spcBef>
              <a:buNone/>
            </a:pPr>
            <a:r>
              <a:rPr lang="en-SG" sz="2400" dirty="0">
                <a:latin typeface="Consolas" panose="020B0609020204030204" pitchFamily="49" charset="0"/>
                <a:cs typeface="Consolas" panose="020B0609020204030204" pitchFamily="49" charset="0"/>
              </a:rPr>
              <a:t>Tab </a:t>
            </a:r>
            <a:r>
              <a:rPr lang="en-SG" sz="2400" dirty="0" err="1">
                <a:solidFill>
                  <a:schemeClr val="accent1">
                    <a:lumMod val="75000"/>
                  </a:schemeClr>
                </a:solidFill>
                <a:latin typeface="Consolas" panose="020B0609020204030204" pitchFamily="49" charset="0"/>
                <a:cs typeface="Consolas" panose="020B0609020204030204" pitchFamily="49" charset="0"/>
              </a:rPr>
              <a:t>newTab</a:t>
            </a:r>
            <a:r>
              <a:rPr lang="en-SG" sz="2400" dirty="0">
                <a:solidFill>
                  <a:schemeClr val="accent1">
                    <a:lumMod val="75000"/>
                  </a:schemeClr>
                </a:solidFill>
                <a:latin typeface="Consolas" panose="020B0609020204030204" pitchFamily="49" charset="0"/>
                <a:cs typeface="Consolas" panose="020B0609020204030204" pitchFamily="49" charset="0"/>
              </a:rPr>
              <a:t> </a:t>
            </a:r>
            <a:r>
              <a:rPr lang="en-SG" sz="2400" dirty="0">
                <a:latin typeface="Consolas" panose="020B0609020204030204" pitchFamily="49" charset="0"/>
                <a:cs typeface="Consolas" panose="020B0609020204030204" pitchFamily="49" charset="0"/>
              </a:rPr>
              <a:t>= new Tab(</a:t>
            </a:r>
            <a:r>
              <a:rPr lang="en-SG" sz="2400" i="1" dirty="0" err="1">
                <a:latin typeface="Consolas" panose="020B0609020204030204" pitchFamily="49" charset="0"/>
                <a:cs typeface="Consolas" panose="020B0609020204030204" pitchFamily="49" charset="0"/>
              </a:rPr>
              <a:t>urlstr</a:t>
            </a:r>
            <a:r>
              <a:rPr lang="en-SG" sz="2400" dirty="0">
                <a:latin typeface="Consolas" panose="020B0609020204030204" pitchFamily="49" charset="0"/>
                <a:cs typeface="Consolas" panose="020B0609020204030204" pitchFamily="49" charset="0"/>
              </a:rPr>
              <a:t>);</a:t>
            </a:r>
          </a:p>
          <a:p>
            <a:pPr marL="457200" lvl="1" indent="0">
              <a:spcBef>
                <a:spcPts val="0"/>
              </a:spcBef>
              <a:buNone/>
            </a:pPr>
            <a:r>
              <a:rPr lang="en-SG" sz="2400" dirty="0">
                <a:latin typeface="Consolas" panose="020B0609020204030204" pitchFamily="49" charset="0"/>
                <a:cs typeface="Consolas" panose="020B0609020204030204" pitchFamily="49" charset="0"/>
              </a:rPr>
              <a:t>Tab </a:t>
            </a:r>
            <a:r>
              <a:rPr lang="en-SG" sz="2400" dirty="0" err="1">
                <a:solidFill>
                  <a:srgbClr val="FF0000"/>
                </a:solidFill>
                <a:latin typeface="Consolas" panose="020B0609020204030204" pitchFamily="49" charset="0"/>
                <a:cs typeface="Consolas" panose="020B0609020204030204" pitchFamily="49" charset="0"/>
              </a:rPr>
              <a:t>originalNext</a:t>
            </a:r>
            <a:r>
              <a:rPr lang="en-SG" sz="2400" dirty="0">
                <a:latin typeface="Consolas" panose="020B0609020204030204" pitchFamily="49" charset="0"/>
                <a:cs typeface="Consolas" panose="020B0609020204030204" pitchFamily="49" charset="0"/>
              </a:rPr>
              <a:t> = </a:t>
            </a:r>
            <a:r>
              <a:rPr lang="en-SG" sz="2400" dirty="0" err="1">
                <a:solidFill>
                  <a:schemeClr val="accent6">
                    <a:lumMod val="75000"/>
                  </a:schemeClr>
                </a:solidFill>
                <a:latin typeface="Consolas" panose="020B0609020204030204" pitchFamily="49" charset="0"/>
                <a:cs typeface="Consolas" panose="020B0609020204030204" pitchFamily="49" charset="0"/>
              </a:rPr>
              <a:t>currentTab</a:t>
            </a:r>
            <a:r>
              <a:rPr lang="en-SG" sz="2400" dirty="0" err="1">
                <a:latin typeface="Consolas" panose="020B0609020204030204" pitchFamily="49" charset="0"/>
                <a:cs typeface="Consolas" panose="020B0609020204030204" pitchFamily="49" charset="0"/>
              </a:rPr>
              <a:t>.getNext</a:t>
            </a:r>
            <a:r>
              <a:rPr lang="en-SG" sz="2400" dirty="0">
                <a:latin typeface="Consolas" panose="020B0609020204030204" pitchFamily="49" charset="0"/>
                <a:cs typeface="Consolas" panose="020B0609020204030204" pitchFamily="49" charset="0"/>
              </a:rPr>
              <a:t>();</a:t>
            </a:r>
          </a:p>
          <a:p>
            <a:pPr marL="457200" lvl="1" indent="0">
              <a:spcBef>
                <a:spcPts val="0"/>
              </a:spcBef>
              <a:buNone/>
            </a:pPr>
            <a:r>
              <a:rPr lang="en-SG" sz="2400" dirty="0" err="1">
                <a:solidFill>
                  <a:schemeClr val="accent6">
                    <a:lumMod val="75000"/>
                  </a:schemeClr>
                </a:solidFill>
                <a:latin typeface="Consolas" panose="020B0609020204030204" pitchFamily="49" charset="0"/>
                <a:cs typeface="Consolas" panose="020B0609020204030204" pitchFamily="49" charset="0"/>
              </a:rPr>
              <a:t>currentTab</a:t>
            </a:r>
            <a:r>
              <a:rPr lang="en-SG" sz="2400" dirty="0" err="1">
                <a:latin typeface="Consolas" panose="020B0609020204030204" pitchFamily="49" charset="0"/>
                <a:cs typeface="Consolas" panose="020B0609020204030204" pitchFamily="49" charset="0"/>
              </a:rPr>
              <a:t>.linkNext</a:t>
            </a:r>
            <a:r>
              <a:rPr lang="en-SG" sz="2400" dirty="0">
                <a:latin typeface="Consolas" panose="020B0609020204030204" pitchFamily="49" charset="0"/>
                <a:cs typeface="Consolas" panose="020B0609020204030204" pitchFamily="49" charset="0"/>
              </a:rPr>
              <a:t>(</a:t>
            </a:r>
            <a:r>
              <a:rPr lang="en-SG" sz="2400" dirty="0" err="1">
                <a:solidFill>
                  <a:schemeClr val="accent1">
                    <a:lumMod val="75000"/>
                  </a:schemeClr>
                </a:solidFill>
                <a:latin typeface="Consolas" panose="020B0609020204030204" pitchFamily="49" charset="0"/>
                <a:cs typeface="Consolas" panose="020B0609020204030204" pitchFamily="49" charset="0"/>
              </a:rPr>
              <a:t>newTab</a:t>
            </a:r>
            <a:r>
              <a:rPr lang="en-SG" sz="2400" dirty="0">
                <a:latin typeface="Consolas" panose="020B0609020204030204" pitchFamily="49" charset="0"/>
                <a:cs typeface="Consolas" panose="020B0609020204030204" pitchFamily="49" charset="0"/>
              </a:rPr>
              <a:t>);</a:t>
            </a:r>
          </a:p>
          <a:p>
            <a:pPr marL="457200" lvl="1" indent="0">
              <a:spcBef>
                <a:spcPts val="0"/>
              </a:spcBef>
              <a:buNone/>
            </a:pPr>
            <a:r>
              <a:rPr lang="en-SG" sz="2400" dirty="0" err="1">
                <a:solidFill>
                  <a:schemeClr val="accent1">
                    <a:lumMod val="75000"/>
                  </a:schemeClr>
                </a:solidFill>
                <a:latin typeface="Consolas" panose="020B0609020204030204" pitchFamily="49" charset="0"/>
                <a:cs typeface="Consolas" panose="020B0609020204030204" pitchFamily="49" charset="0"/>
              </a:rPr>
              <a:t>newTab</a:t>
            </a:r>
            <a:r>
              <a:rPr lang="en-SG" sz="2400" dirty="0" err="1">
                <a:latin typeface="Consolas" panose="020B0609020204030204" pitchFamily="49" charset="0"/>
                <a:cs typeface="Consolas" panose="020B0609020204030204" pitchFamily="49" charset="0"/>
              </a:rPr>
              <a:t>.linkNext</a:t>
            </a:r>
            <a:r>
              <a:rPr lang="en-SG" sz="2400" dirty="0">
                <a:latin typeface="Consolas" panose="020B0609020204030204" pitchFamily="49" charset="0"/>
                <a:cs typeface="Consolas" panose="020B0609020204030204" pitchFamily="49" charset="0"/>
              </a:rPr>
              <a:t>(</a:t>
            </a:r>
            <a:r>
              <a:rPr lang="en-SG" sz="2400" dirty="0" err="1">
                <a:solidFill>
                  <a:srgbClr val="FF0000"/>
                </a:solidFill>
                <a:latin typeface="Consolas" panose="020B0609020204030204" pitchFamily="49" charset="0"/>
                <a:cs typeface="Consolas" panose="020B0609020204030204" pitchFamily="49" charset="0"/>
              </a:rPr>
              <a:t>originalNext</a:t>
            </a:r>
            <a:r>
              <a:rPr lang="en-SG" sz="2400" dirty="0">
                <a:latin typeface="Consolas" panose="020B0609020204030204" pitchFamily="49" charset="0"/>
                <a:cs typeface="Consolas" panose="020B0609020204030204" pitchFamily="49" charset="0"/>
              </a:rPr>
              <a:t>);</a:t>
            </a:r>
          </a:p>
          <a:p>
            <a:pPr marL="0" indent="0">
              <a:spcBef>
                <a:spcPts val="0"/>
              </a:spcBef>
              <a:buNone/>
            </a:pPr>
            <a:r>
              <a:rPr lang="en-SG"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4D4763A0-E2EB-4E3F-BF7D-25C587F4CBAC}" type="slidenum">
              <a:rPr lang="en-IN" smtClean="0"/>
              <a:pPr/>
              <a:t>58</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8225176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TabBar</a:t>
            </a:r>
            <a:r>
              <a:rPr lang="en-SG" dirty="0"/>
              <a:t> – </a:t>
            </a:r>
            <a:r>
              <a:rPr lang="en-SG" dirty="0" err="1"/>
              <a:t>newTab</a:t>
            </a:r>
            <a:r>
              <a:rPr lang="en-SG" dirty="0"/>
              <a:t> </a:t>
            </a:r>
          </a:p>
        </p:txBody>
      </p:sp>
      <p:sp>
        <p:nvSpPr>
          <p:cNvPr id="3" name="Content Placeholder 2"/>
          <p:cNvSpPr>
            <a:spLocks noGrp="1"/>
          </p:cNvSpPr>
          <p:nvPr>
            <p:ph idx="1"/>
          </p:nvPr>
        </p:nvSpPr>
        <p:spPr/>
        <p:txBody>
          <a:bodyPr>
            <a:normAutofit/>
          </a:bodyPr>
          <a:lstStyle/>
          <a:p>
            <a:pPr marL="0" indent="0">
              <a:buNone/>
            </a:pPr>
            <a:r>
              <a:rPr lang="en-SG" sz="2800" dirty="0" err="1"/>
              <a:t>newTab</a:t>
            </a:r>
            <a:r>
              <a:rPr lang="en-SG" sz="2800" dirty="0"/>
              <a:t>() </a:t>
            </a:r>
          </a:p>
          <a:p>
            <a:pPr marL="274320" lvl="1" indent="0">
              <a:buNone/>
            </a:pPr>
            <a:r>
              <a:rPr lang="en-SG" sz="2400" dirty="0" err="1"/>
              <a:t>openNew</a:t>
            </a:r>
            <a:r>
              <a:rPr lang="en-SG" sz="2400" dirty="0"/>
              <a:t>(DEFAULT_URL)</a:t>
            </a:r>
          </a:p>
        </p:txBody>
      </p:sp>
      <p:sp>
        <p:nvSpPr>
          <p:cNvPr id="4" name="Slide Number Placeholder 3"/>
          <p:cNvSpPr>
            <a:spLocks noGrp="1"/>
          </p:cNvSpPr>
          <p:nvPr>
            <p:ph type="sldNum" sz="quarter" idx="12"/>
          </p:nvPr>
        </p:nvSpPr>
        <p:spPr/>
        <p:txBody>
          <a:bodyPr/>
          <a:lstStyle/>
          <a:p>
            <a:fld id="{4D4763A0-E2EB-4E3F-BF7D-25C587F4CBAC}" type="slidenum">
              <a:rPr lang="en-IN" smtClean="0"/>
              <a:pPr/>
              <a:t>59</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49552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xfrm>
            <a:off x="892969" y="473068"/>
            <a:ext cx="7358063" cy="1097821"/>
          </a:xfrm>
          <a:prstGeom prst="rect">
            <a:avLst/>
          </a:prstGeom>
        </p:spPr>
        <p:txBody>
          <a:bodyPr>
            <a:normAutofit/>
          </a:bodyPr>
          <a:lstStyle/>
          <a:p>
            <a:pPr lvl="0">
              <a:defRPr sz="1800"/>
            </a:pPr>
            <a:r>
              <a:rPr sz="4800" dirty="0"/>
              <a:t>For each turn,</a:t>
            </a:r>
          </a:p>
        </p:txBody>
      </p:sp>
      <p:sp>
        <p:nvSpPr>
          <p:cNvPr id="42" name="Shape 42"/>
          <p:cNvSpPr>
            <a:spLocks noGrp="1"/>
          </p:cNvSpPr>
          <p:nvPr>
            <p:ph type="body" idx="1"/>
          </p:nvPr>
        </p:nvSpPr>
        <p:spPr>
          <a:xfrm>
            <a:off x="611560" y="1700808"/>
            <a:ext cx="8075240" cy="4500542"/>
          </a:xfrm>
          <a:prstGeom prst="rect">
            <a:avLst/>
          </a:prstGeom>
        </p:spPr>
        <p:txBody>
          <a:bodyPr>
            <a:noAutofit/>
          </a:bodyPr>
          <a:lstStyle/>
          <a:p>
            <a:pPr algn="l" defTabSz="321457">
              <a:spcAft>
                <a:spcPts val="600"/>
              </a:spcAft>
              <a:defRPr sz="1800"/>
            </a:pPr>
            <a:r>
              <a:rPr sz="2000" dirty="0">
                <a:latin typeface="Times New Roman"/>
                <a:ea typeface="Times New Roman"/>
                <a:cs typeface="Times New Roman"/>
                <a:sym typeface="Times New Roman"/>
              </a:rPr>
              <a:t>At any turn, there will be an integer A. The player </a:t>
            </a:r>
            <a:r>
              <a:rPr lang="en-SG" sz="2000" dirty="0">
                <a:latin typeface="Times New Roman"/>
                <a:ea typeface="Times New Roman"/>
                <a:cs typeface="Times New Roman"/>
                <a:sym typeface="Times New Roman"/>
              </a:rPr>
              <a:t>who</a:t>
            </a:r>
            <a:r>
              <a:rPr sz="2000" dirty="0">
                <a:latin typeface="Times New Roman"/>
                <a:ea typeface="Times New Roman"/>
                <a:cs typeface="Times New Roman"/>
                <a:sym typeface="Times New Roman"/>
              </a:rPr>
              <a:t> get</a:t>
            </a:r>
            <a:r>
              <a:rPr lang="en-SG" sz="2000" dirty="0">
                <a:latin typeface="Times New Roman"/>
                <a:ea typeface="Times New Roman"/>
                <a:cs typeface="Times New Roman"/>
                <a:sym typeface="Times New Roman"/>
              </a:rPr>
              <a:t>s</a:t>
            </a:r>
            <a:r>
              <a:rPr sz="2000" dirty="0">
                <a:latin typeface="Times New Roman"/>
                <a:ea typeface="Times New Roman"/>
                <a:cs typeface="Times New Roman"/>
                <a:sym typeface="Times New Roman"/>
              </a:rPr>
              <a:t> the ball from the last turn (or the first player if this is the first turn) will pass the ball to the person on his right. Then, this person will also pass the ball to the person on his right. This passing will repeat until there </a:t>
            </a:r>
            <a:r>
              <a:rPr lang="en-SG" sz="2000" dirty="0">
                <a:latin typeface="Times New Roman"/>
                <a:ea typeface="Times New Roman"/>
                <a:cs typeface="Times New Roman"/>
                <a:sym typeface="Times New Roman"/>
              </a:rPr>
              <a:t>are</a:t>
            </a:r>
            <a:r>
              <a:rPr sz="2000" dirty="0">
                <a:latin typeface="Times New Roman"/>
                <a:ea typeface="Times New Roman"/>
                <a:cs typeface="Times New Roman"/>
                <a:sym typeface="Times New Roman"/>
              </a:rPr>
              <a:t> A passing</a:t>
            </a:r>
            <a:r>
              <a:rPr lang="en-SG" sz="2000" dirty="0">
                <a:latin typeface="Times New Roman"/>
                <a:ea typeface="Times New Roman"/>
                <a:cs typeface="Times New Roman"/>
                <a:sym typeface="Times New Roman"/>
              </a:rPr>
              <a:t>s</a:t>
            </a:r>
            <a:r>
              <a:rPr sz="2000" dirty="0">
                <a:latin typeface="Times New Roman"/>
                <a:ea typeface="Times New Roman"/>
                <a:cs typeface="Times New Roman"/>
                <a:sym typeface="Times New Roman"/>
              </a:rPr>
              <a:t>. </a:t>
            </a:r>
            <a:endParaRPr sz="2000" dirty="0">
              <a:latin typeface="Times"/>
              <a:ea typeface="Times"/>
              <a:cs typeface="Times"/>
              <a:sym typeface="Times"/>
            </a:endParaRPr>
          </a:p>
          <a:p>
            <a:pPr algn="l" defTabSz="321457">
              <a:spcAft>
                <a:spcPts val="600"/>
              </a:spcAft>
              <a:defRPr sz="1800"/>
            </a:pPr>
            <a:r>
              <a:rPr sz="2000" dirty="0">
                <a:latin typeface="Times New Roman"/>
                <a:ea typeface="Times New Roman"/>
                <a:cs typeface="Times New Roman"/>
                <a:sym typeface="Times New Roman"/>
              </a:rPr>
              <a:t>Suppose after A passing</a:t>
            </a:r>
            <a:r>
              <a:rPr lang="en-SG" sz="2000" dirty="0">
                <a:latin typeface="Times New Roman"/>
                <a:ea typeface="Times New Roman"/>
                <a:cs typeface="Times New Roman"/>
                <a:sym typeface="Times New Roman"/>
              </a:rPr>
              <a:t>s</a:t>
            </a:r>
            <a:r>
              <a:rPr sz="2000" dirty="0">
                <a:latin typeface="Times New Roman"/>
                <a:ea typeface="Times New Roman"/>
                <a:cs typeface="Times New Roman"/>
                <a:sym typeface="Times New Roman"/>
              </a:rPr>
              <a:t>, player X receives a </a:t>
            </a:r>
            <a:r>
              <a:rPr sz="2000" dirty="0" smtClean="0">
                <a:latin typeface="Times New Roman"/>
                <a:ea typeface="Times New Roman"/>
                <a:cs typeface="Times New Roman"/>
                <a:sym typeface="Times New Roman"/>
              </a:rPr>
              <a:t>ball.</a:t>
            </a:r>
            <a:endParaRPr lang="en-US" sz="2000" dirty="0">
              <a:latin typeface="Times New Roman"/>
              <a:ea typeface="Times New Roman"/>
              <a:cs typeface="Times New Roman"/>
              <a:sym typeface="Times New Roman"/>
            </a:endParaRPr>
          </a:p>
          <a:p>
            <a:pPr algn="l" defTabSz="321457">
              <a:spcAft>
                <a:spcPts val="600"/>
              </a:spcAft>
              <a:defRPr sz="1800"/>
            </a:pPr>
            <a:r>
              <a:rPr sz="2000" dirty="0" smtClean="0">
                <a:latin typeface="Times New Roman"/>
                <a:ea typeface="Times New Roman"/>
                <a:cs typeface="Times New Roman"/>
                <a:sym typeface="Times New Roman"/>
              </a:rPr>
              <a:t>If </a:t>
            </a:r>
            <a:r>
              <a:rPr sz="2000" dirty="0">
                <a:latin typeface="Times New Roman"/>
                <a:ea typeface="Times New Roman"/>
                <a:cs typeface="Times New Roman"/>
                <a:sym typeface="Times New Roman"/>
              </a:rPr>
              <a:t>player X has received K balls </a:t>
            </a:r>
            <a:r>
              <a:rPr lang="en-SG" sz="2000" dirty="0">
                <a:latin typeface="Times New Roman"/>
                <a:ea typeface="Times New Roman"/>
                <a:cs typeface="Times New Roman"/>
                <a:sym typeface="Times New Roman"/>
              </a:rPr>
              <a:t>up to </a:t>
            </a:r>
            <a:r>
              <a:rPr sz="2000" dirty="0">
                <a:latin typeface="Times New Roman"/>
                <a:ea typeface="Times New Roman"/>
                <a:cs typeface="Times New Roman"/>
                <a:sym typeface="Times New Roman"/>
              </a:rPr>
              <a:t>this turn, then he is out of the game and he will give the ball to the</a:t>
            </a:r>
            <a:r>
              <a:rPr lang="en-SG" sz="2000" dirty="0">
                <a:latin typeface="Times New Roman"/>
                <a:ea typeface="Times New Roman"/>
                <a:cs typeface="Times New Roman"/>
                <a:sym typeface="Times New Roman"/>
              </a:rPr>
              <a:t> </a:t>
            </a:r>
            <a:r>
              <a:rPr sz="2000" dirty="0">
                <a:latin typeface="Times New Roman"/>
                <a:ea typeface="Times New Roman"/>
                <a:cs typeface="Times New Roman"/>
                <a:sym typeface="Times New Roman"/>
              </a:rPr>
              <a:t>person on his </a:t>
            </a:r>
            <a:r>
              <a:rPr sz="2000" dirty="0" smtClean="0">
                <a:latin typeface="Times New Roman"/>
                <a:ea typeface="Times New Roman"/>
                <a:cs typeface="Times New Roman"/>
                <a:sym typeface="Times New Roman"/>
              </a:rPr>
              <a:t>right.</a:t>
            </a:r>
            <a:endParaRPr lang="en-US" sz="2000" dirty="0">
              <a:latin typeface="Times New Roman"/>
              <a:ea typeface="Times New Roman"/>
              <a:cs typeface="Times New Roman"/>
              <a:sym typeface="Times New Roman"/>
            </a:endParaRPr>
          </a:p>
          <a:p>
            <a:pPr algn="l" defTabSz="321457">
              <a:spcAft>
                <a:spcPts val="600"/>
              </a:spcAft>
              <a:defRPr sz="1800"/>
            </a:pPr>
            <a:r>
              <a:rPr sz="2000" dirty="0" smtClean="0">
                <a:latin typeface="Times New Roman"/>
                <a:ea typeface="Times New Roman"/>
                <a:cs typeface="Times New Roman"/>
                <a:sym typeface="Times New Roman"/>
              </a:rPr>
              <a:t>If </a:t>
            </a:r>
            <a:r>
              <a:rPr sz="2000" dirty="0">
                <a:latin typeface="Times New Roman"/>
                <a:ea typeface="Times New Roman"/>
                <a:cs typeface="Times New Roman"/>
                <a:sym typeface="Times New Roman"/>
              </a:rPr>
              <a:t>player X has received less than K balls </a:t>
            </a:r>
            <a:r>
              <a:rPr lang="en-SG" sz="2000" dirty="0">
                <a:latin typeface="Times New Roman"/>
                <a:ea typeface="Times New Roman"/>
                <a:cs typeface="Times New Roman"/>
                <a:sym typeface="Times New Roman"/>
              </a:rPr>
              <a:t>up to </a:t>
            </a:r>
            <a:r>
              <a:rPr sz="2000" dirty="0">
                <a:latin typeface="Times New Roman"/>
                <a:ea typeface="Times New Roman"/>
                <a:cs typeface="Times New Roman"/>
                <a:sym typeface="Times New Roman"/>
              </a:rPr>
              <a:t>this turn, player X will swap position with the player </a:t>
            </a:r>
            <a:r>
              <a:rPr lang="en-SG" sz="2000" dirty="0">
                <a:latin typeface="Times New Roman"/>
                <a:ea typeface="Times New Roman"/>
                <a:cs typeface="Times New Roman"/>
                <a:sym typeface="Times New Roman"/>
              </a:rPr>
              <a:t>who</a:t>
            </a:r>
            <a:r>
              <a:rPr sz="2000" dirty="0">
                <a:latin typeface="Times New Roman"/>
                <a:ea typeface="Times New Roman"/>
                <a:cs typeface="Times New Roman"/>
                <a:sym typeface="Times New Roman"/>
              </a:rPr>
              <a:t> has the ball on the start of this turn. </a:t>
            </a:r>
            <a:endParaRPr lang="en-US" sz="2000" dirty="0">
              <a:latin typeface="Times New Roman"/>
              <a:ea typeface="Times New Roman"/>
              <a:cs typeface="Times New Roman"/>
              <a:sym typeface="Times New Roman"/>
            </a:endParaRPr>
          </a:p>
          <a:p>
            <a:pPr algn="l" defTabSz="321457">
              <a:spcAft>
                <a:spcPts val="600"/>
              </a:spcAft>
              <a:defRPr sz="1800"/>
            </a:pPr>
            <a:r>
              <a:rPr sz="2000" dirty="0" smtClean="0">
                <a:latin typeface="Times New Roman"/>
                <a:ea typeface="Times New Roman"/>
                <a:cs typeface="Times New Roman"/>
                <a:sym typeface="Times New Roman"/>
              </a:rPr>
              <a:t>If </a:t>
            </a:r>
            <a:r>
              <a:rPr sz="2000" dirty="0">
                <a:latin typeface="Times New Roman"/>
                <a:ea typeface="Times New Roman"/>
                <a:cs typeface="Times New Roman"/>
                <a:sym typeface="Times New Roman"/>
              </a:rPr>
              <a:t>player X is the same as the player </a:t>
            </a:r>
            <a:r>
              <a:rPr lang="en-SG" sz="2000" dirty="0">
                <a:latin typeface="Times New Roman"/>
                <a:ea typeface="Times New Roman"/>
                <a:cs typeface="Times New Roman"/>
                <a:sym typeface="Times New Roman"/>
              </a:rPr>
              <a:t>who</a:t>
            </a:r>
            <a:r>
              <a:rPr sz="2000" dirty="0">
                <a:latin typeface="Times New Roman"/>
                <a:ea typeface="Times New Roman"/>
                <a:cs typeface="Times New Roman"/>
                <a:sym typeface="Times New Roman"/>
              </a:rPr>
              <a:t> start</a:t>
            </a:r>
            <a:r>
              <a:rPr lang="en-SG" sz="2000" dirty="0">
                <a:latin typeface="Times New Roman"/>
                <a:ea typeface="Times New Roman"/>
                <a:cs typeface="Times New Roman"/>
                <a:sym typeface="Times New Roman"/>
              </a:rPr>
              <a:t>s</a:t>
            </a:r>
            <a:r>
              <a:rPr sz="2000" dirty="0">
                <a:latin typeface="Times New Roman"/>
                <a:ea typeface="Times New Roman"/>
                <a:cs typeface="Times New Roman"/>
                <a:sym typeface="Times New Roman"/>
              </a:rPr>
              <a:t> the turn, then there will be no </a:t>
            </a:r>
            <a:r>
              <a:rPr sz="2000" dirty="0" smtClean="0">
                <a:latin typeface="Times New Roman"/>
                <a:ea typeface="Times New Roman"/>
                <a:cs typeface="Times New Roman"/>
                <a:sym typeface="Times New Roman"/>
              </a:rPr>
              <a:t>swapping.</a:t>
            </a:r>
            <a:endParaRPr lang="en-US" sz="2000" dirty="0">
              <a:latin typeface="Times New Roman"/>
              <a:ea typeface="Times New Roman"/>
              <a:cs typeface="Times New Roman"/>
              <a:sym typeface="Times New Roman"/>
            </a:endParaRPr>
          </a:p>
          <a:p>
            <a:pPr algn="l" defTabSz="321457">
              <a:spcAft>
                <a:spcPts val="600"/>
              </a:spcAft>
              <a:defRPr sz="1800"/>
            </a:pPr>
            <a:r>
              <a:rPr sz="2000" dirty="0" smtClean="0">
                <a:latin typeface="Times New Roman"/>
                <a:ea typeface="Times New Roman"/>
                <a:cs typeface="Times New Roman"/>
                <a:sym typeface="Times New Roman"/>
              </a:rPr>
              <a:t>For </a:t>
            </a:r>
            <a:r>
              <a:rPr sz="2000" dirty="0">
                <a:latin typeface="Times New Roman"/>
                <a:ea typeface="Times New Roman"/>
                <a:cs typeface="Times New Roman"/>
                <a:sym typeface="Times New Roman"/>
              </a:rPr>
              <a:t>each turn, you must output the name of the person </a:t>
            </a:r>
            <a:r>
              <a:rPr lang="en-SG" sz="2000" dirty="0">
                <a:latin typeface="Times New Roman"/>
                <a:ea typeface="Times New Roman"/>
                <a:cs typeface="Times New Roman"/>
                <a:sym typeface="Times New Roman"/>
              </a:rPr>
              <a:t>who</a:t>
            </a:r>
            <a:r>
              <a:rPr sz="2000" dirty="0">
                <a:latin typeface="Times New Roman"/>
                <a:ea typeface="Times New Roman"/>
                <a:cs typeface="Times New Roman"/>
                <a:sym typeface="Times New Roman"/>
              </a:rPr>
              <a:t> receives the ball after A passing</a:t>
            </a:r>
            <a:r>
              <a:rPr lang="en-SG" sz="2000" dirty="0">
                <a:latin typeface="Times New Roman"/>
                <a:ea typeface="Times New Roman"/>
                <a:cs typeface="Times New Roman"/>
                <a:sym typeface="Times New Roman"/>
              </a:rPr>
              <a:t>s</a:t>
            </a:r>
            <a:r>
              <a:rPr sz="2000" dirty="0">
                <a:latin typeface="Times New Roman"/>
                <a:ea typeface="Times New Roman"/>
                <a:cs typeface="Times New Roman"/>
                <a:sym typeface="Times New Roman"/>
              </a:rPr>
              <a:t>. </a:t>
            </a:r>
            <a:endParaRPr sz="2000" dirty="0">
              <a:latin typeface="Times"/>
              <a:ea typeface="Times"/>
              <a:cs typeface="Times"/>
              <a:sym typeface="Times"/>
            </a:endParaRPr>
          </a:p>
        </p:txBody>
      </p:sp>
      <p:sp>
        <p:nvSpPr>
          <p:cNvPr id="5" name="Slide Number Placeholder 2"/>
          <p:cNvSpPr txBox="1">
            <a:spLocks/>
          </p:cNvSpPr>
          <p:nvPr/>
        </p:nvSpPr>
        <p:spPr>
          <a:xfrm>
            <a:off x="7620000" y="18288"/>
            <a:ext cx="1066800" cy="329184"/>
          </a:xfrm>
          <a:prstGeom prst="rect">
            <a:avLst/>
          </a:prstGeom>
        </p:spPr>
        <p:txBody>
          <a:bodyPr/>
          <a:lstStyle>
            <a:defPPr>
              <a:defRPr lang="en-IN"/>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a:lstStyle>
          <a:p>
            <a:fld id="{4D4763A0-E2EB-4E3F-BF7D-25C587F4CBAC}" type="slidenum">
              <a:rPr lang="en-IN" sz="1400" b="1" smtClean="0">
                <a:solidFill>
                  <a:schemeClr val="bg1"/>
                </a:solidFill>
              </a:rPr>
              <a:pPr/>
              <a:t>6</a:t>
            </a:fld>
            <a:endParaRPr lang="en-IN" sz="1100" b="1" dirty="0">
              <a:solidFill>
                <a:schemeClr val="bg1"/>
              </a:solidFill>
            </a:endParaRPr>
          </a:p>
        </p:txBody>
      </p:sp>
      <p:sp>
        <p:nvSpPr>
          <p:cNvPr id="6" name="TextBox 5"/>
          <p:cNvSpPr txBox="1"/>
          <p:nvPr/>
        </p:nvSpPr>
        <p:spPr>
          <a:xfrm>
            <a:off x="30212" y="0"/>
            <a:ext cx="1800200" cy="369332"/>
          </a:xfrm>
          <a:prstGeom prst="rect">
            <a:avLst/>
          </a:prstGeom>
          <a:noFill/>
        </p:spPr>
        <p:txBody>
          <a:bodyPr wrap="square" rtlCol="0">
            <a:spAutoFit/>
          </a:bodyPr>
          <a:lstStyle/>
          <a:p>
            <a:r>
              <a:rPr lang="en-US" dirty="0" smtClean="0">
                <a:solidFill>
                  <a:srgbClr val="0033CC"/>
                </a:solidFill>
              </a:rPr>
              <a:t>Task: Passing</a:t>
            </a:r>
            <a:endParaRPr lang="en-US" dirty="0">
              <a:solidFill>
                <a:srgbClr val="0033CC"/>
              </a:solidFill>
            </a:endParaRPr>
          </a:p>
        </p:txBody>
      </p:sp>
    </p:spTree>
    <p:extLst>
      <p:ext uri="{BB962C8B-B14F-4D97-AF65-F5344CB8AC3E}">
        <p14:creationId xmlns:p14="http://schemas.microsoft.com/office/powerpoint/2010/main" val="751100020"/>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TabBar</a:t>
            </a:r>
            <a:r>
              <a:rPr lang="en-SG" dirty="0"/>
              <a:t> – </a:t>
            </a:r>
            <a:r>
              <a:rPr lang="en-SG" dirty="0" err="1"/>
              <a:t>getCurrentTabUrl</a:t>
            </a:r>
            <a:r>
              <a:rPr lang="en-SG" dirty="0"/>
              <a:t> </a:t>
            </a:r>
          </a:p>
        </p:txBody>
      </p:sp>
      <p:sp>
        <p:nvSpPr>
          <p:cNvPr id="3" name="Content Placeholder 2"/>
          <p:cNvSpPr>
            <a:spLocks noGrp="1"/>
          </p:cNvSpPr>
          <p:nvPr>
            <p:ph idx="1"/>
          </p:nvPr>
        </p:nvSpPr>
        <p:spPr/>
        <p:txBody>
          <a:bodyPr>
            <a:normAutofit/>
          </a:bodyPr>
          <a:lstStyle/>
          <a:p>
            <a:pPr marL="0" indent="0">
              <a:buNone/>
            </a:pPr>
            <a:r>
              <a:rPr lang="en-SG" sz="2800" dirty="0" err="1"/>
              <a:t>getCurrentTabUrl</a:t>
            </a:r>
            <a:r>
              <a:rPr lang="en-SG" sz="2800" dirty="0"/>
              <a:t>()</a:t>
            </a:r>
          </a:p>
          <a:p>
            <a:pPr marL="274320" lvl="1" indent="0">
              <a:buNone/>
            </a:pPr>
            <a:r>
              <a:rPr lang="en-SG" sz="2400" dirty="0"/>
              <a:t>Return </a:t>
            </a:r>
            <a:r>
              <a:rPr lang="en-SG" sz="2400" dirty="0" err="1"/>
              <a:t>currentTab.getUrl</a:t>
            </a:r>
            <a:r>
              <a:rPr lang="en-SG" sz="2400" dirty="0"/>
              <a:t>()</a:t>
            </a:r>
          </a:p>
        </p:txBody>
      </p:sp>
      <p:sp>
        <p:nvSpPr>
          <p:cNvPr id="4" name="Slide Number Placeholder 3"/>
          <p:cNvSpPr>
            <a:spLocks noGrp="1"/>
          </p:cNvSpPr>
          <p:nvPr>
            <p:ph type="sldNum" sz="quarter" idx="12"/>
          </p:nvPr>
        </p:nvSpPr>
        <p:spPr/>
        <p:txBody>
          <a:bodyPr/>
          <a:lstStyle/>
          <a:p>
            <a:fld id="{4D4763A0-E2EB-4E3F-BF7D-25C587F4CBAC}" type="slidenum">
              <a:rPr lang="en-IN" smtClean="0"/>
              <a:pPr/>
              <a:t>60</a:t>
            </a:fld>
            <a:endParaRPr lang="en-IN"/>
          </a:p>
        </p:txBody>
      </p:sp>
      <p:sp>
        <p:nvSpPr>
          <p:cNvPr id="5" name="TextBox 4"/>
          <p:cNvSpPr txBox="1"/>
          <p:nvPr/>
        </p:nvSpPr>
        <p:spPr>
          <a:xfrm>
            <a:off x="30212" y="0"/>
            <a:ext cx="2525564" cy="369332"/>
          </a:xfrm>
          <a:prstGeom prst="rect">
            <a:avLst/>
          </a:prstGeom>
          <a:noFill/>
        </p:spPr>
        <p:txBody>
          <a:bodyPr wrap="square" rtlCol="0">
            <a:spAutoFit/>
          </a:bodyPr>
          <a:lstStyle/>
          <a:p>
            <a:r>
              <a:rPr lang="en-US" dirty="0" smtClean="0">
                <a:solidFill>
                  <a:srgbClr val="0033CC"/>
                </a:solidFill>
              </a:rPr>
              <a:t>Task: Browser</a:t>
            </a:r>
            <a:endParaRPr lang="en-US" dirty="0">
              <a:solidFill>
                <a:srgbClr val="0033CC"/>
              </a:solidFill>
            </a:endParaRPr>
          </a:p>
        </p:txBody>
      </p:sp>
    </p:spTree>
    <p:extLst>
      <p:ext uri="{BB962C8B-B14F-4D97-AF65-F5344CB8AC3E}">
        <p14:creationId xmlns:p14="http://schemas.microsoft.com/office/powerpoint/2010/main" val="11409948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E5E05FD-9B37-428B-9D81-DEA573E118DF}" type="slidenum">
              <a:rPr lang="en-IN" smtClean="0"/>
              <a:pPr/>
              <a:t>61</a:t>
            </a:fld>
            <a:endParaRPr lang="en-IN"/>
          </a:p>
        </p:txBody>
      </p:sp>
      <p:sp>
        <p:nvSpPr>
          <p:cNvPr id="3" name="TextBox 2"/>
          <p:cNvSpPr txBox="1"/>
          <p:nvPr/>
        </p:nvSpPr>
        <p:spPr>
          <a:xfrm>
            <a:off x="1979712" y="2996952"/>
            <a:ext cx="5112568" cy="830997"/>
          </a:xfrm>
          <a:prstGeom prst="rect">
            <a:avLst/>
          </a:prstGeom>
          <a:noFill/>
        </p:spPr>
        <p:txBody>
          <a:bodyPr wrap="square" rtlCol="0">
            <a:spAutoFit/>
          </a:bodyPr>
          <a:lstStyle/>
          <a:p>
            <a:pPr algn="ctr"/>
            <a:r>
              <a:rPr lang="en-US" sz="4800" dirty="0" smtClean="0"/>
              <a:t>END OF FILE</a:t>
            </a:r>
            <a:endParaRPr lang="en-US" sz="4800" dirty="0"/>
          </a:p>
        </p:txBody>
      </p:sp>
    </p:spTree>
    <p:extLst>
      <p:ext uri="{BB962C8B-B14F-4D97-AF65-F5344CB8AC3E}">
        <p14:creationId xmlns:p14="http://schemas.microsoft.com/office/powerpoint/2010/main" val="3660906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xfrm>
            <a:off x="892969" y="473068"/>
            <a:ext cx="7358063" cy="1097821"/>
          </a:xfrm>
          <a:prstGeom prst="rect">
            <a:avLst/>
          </a:prstGeom>
        </p:spPr>
        <p:txBody>
          <a:bodyPr>
            <a:normAutofit/>
          </a:bodyPr>
          <a:lstStyle/>
          <a:p>
            <a:pPr lvl="0">
              <a:defRPr sz="1800"/>
            </a:pPr>
            <a:r>
              <a:rPr sz="4800" dirty="0"/>
              <a:t>For each turn,</a:t>
            </a:r>
          </a:p>
        </p:txBody>
      </p:sp>
      <p:sp>
        <p:nvSpPr>
          <p:cNvPr id="45" name="Shape 45"/>
          <p:cNvSpPr>
            <a:spLocks noGrp="1"/>
          </p:cNvSpPr>
          <p:nvPr>
            <p:ph type="body" idx="1"/>
          </p:nvPr>
        </p:nvSpPr>
        <p:spPr>
          <a:xfrm>
            <a:off x="611560" y="1484784"/>
            <a:ext cx="8208912" cy="4968552"/>
          </a:xfrm>
          <a:prstGeom prst="rect">
            <a:avLst/>
          </a:prstGeom>
          <a:ln>
            <a:solidFill>
              <a:schemeClr val="tx1"/>
            </a:solidFill>
          </a:ln>
        </p:spPr>
        <p:txBody>
          <a:bodyPr>
            <a:noAutofit/>
          </a:bodyPr>
          <a:lstStyle/>
          <a:p>
            <a:pPr algn="l" defTabSz="361460">
              <a:tabLst>
                <a:tab pos="447675" algn="l"/>
              </a:tabLst>
              <a:defRPr sz="1800"/>
            </a:pPr>
            <a:r>
              <a:rPr lang="en-US" sz="1800" dirty="0" err="1">
                <a:latin typeface="Consolas" panose="020B0609020204030204" pitchFamily="49" charset="0"/>
                <a:ea typeface="Courier New"/>
                <a:cs typeface="Consolas" panose="020B0609020204030204" pitchFamily="49" charset="0"/>
                <a:sym typeface="Courier New"/>
              </a:rPr>
              <a:t>int</a:t>
            </a:r>
            <a:r>
              <a:rPr lang="en-US" sz="1800" dirty="0">
                <a:latin typeface="Consolas" panose="020B0609020204030204" pitchFamily="49" charset="0"/>
                <a:ea typeface="Courier New"/>
                <a:cs typeface="Consolas" panose="020B0609020204030204" pitchFamily="49" charset="0"/>
                <a:sym typeface="Courier New"/>
              </a:rPr>
              <a:t> A = </a:t>
            </a:r>
            <a:r>
              <a:rPr lang="en-US" sz="1800" dirty="0" err="1">
                <a:latin typeface="Consolas" panose="020B0609020204030204" pitchFamily="49" charset="0"/>
                <a:ea typeface="Courier New"/>
                <a:cs typeface="Consolas" panose="020B0609020204030204" pitchFamily="49" charset="0"/>
                <a:sym typeface="Courier New"/>
              </a:rPr>
              <a:t>sc.nextInt</a:t>
            </a:r>
            <a:r>
              <a:rPr lang="en-US" sz="1800" dirty="0">
                <a:latin typeface="Consolas" panose="020B0609020204030204" pitchFamily="49" charset="0"/>
                <a:ea typeface="Courier New"/>
                <a:cs typeface="Consolas" panose="020B0609020204030204" pitchFamily="49" charset="0"/>
                <a:sym typeface="Courier New"/>
              </a:rPr>
              <a:t>();			</a:t>
            </a:r>
          </a:p>
          <a:p>
            <a:pPr algn="l" defTabSz="361460">
              <a:tabLst>
                <a:tab pos="447675" algn="l"/>
              </a:tabLst>
              <a:defRPr sz="1800"/>
            </a:pPr>
            <a:r>
              <a:rPr lang="en-US" sz="1800" dirty="0" err="1">
                <a:latin typeface="Consolas" panose="020B0609020204030204" pitchFamily="49" charset="0"/>
                <a:ea typeface="Courier New"/>
                <a:cs typeface="Consolas" panose="020B0609020204030204" pitchFamily="49" charset="0"/>
                <a:sym typeface="Courier New"/>
              </a:rPr>
              <a:t>ListNode</a:t>
            </a:r>
            <a:r>
              <a:rPr lang="en-US" sz="1800" dirty="0">
                <a:latin typeface="Consolas" panose="020B0609020204030204" pitchFamily="49" charset="0"/>
                <a:ea typeface="Courier New"/>
                <a:cs typeface="Consolas" panose="020B0609020204030204" pitchFamily="49" charset="0"/>
                <a:sym typeface="Courier New"/>
              </a:rPr>
              <a:t>&lt;String&gt; </a:t>
            </a:r>
            <a:r>
              <a:rPr lang="en-US" sz="1800" dirty="0" err="1">
                <a:latin typeface="Consolas" panose="020B0609020204030204" pitchFamily="49" charset="0"/>
                <a:ea typeface="Courier New"/>
                <a:cs typeface="Consolas" panose="020B0609020204030204" pitchFamily="49" charset="0"/>
                <a:sym typeface="Courier New"/>
              </a:rPr>
              <a:t>nextPlayer</a:t>
            </a:r>
            <a:r>
              <a:rPr lang="en-US" sz="1800" dirty="0">
                <a:latin typeface="Consolas" panose="020B0609020204030204" pitchFamily="49" charset="0"/>
                <a:ea typeface="Courier New"/>
                <a:cs typeface="Consolas" panose="020B0609020204030204" pitchFamily="49" charset="0"/>
                <a:sym typeface="Courier New"/>
              </a:rPr>
              <a:t> = </a:t>
            </a:r>
            <a:r>
              <a:rPr lang="en-US" sz="1800" dirty="0" err="1">
                <a:latin typeface="Consolas" panose="020B0609020204030204" pitchFamily="49" charset="0"/>
                <a:ea typeface="Courier New"/>
                <a:cs typeface="Consolas" panose="020B0609020204030204" pitchFamily="49" charset="0"/>
                <a:sym typeface="Courier New"/>
              </a:rPr>
              <a:t>curPlayer</a:t>
            </a:r>
            <a:r>
              <a:rPr lang="en-US" sz="1800" dirty="0">
                <a:latin typeface="Consolas" panose="020B0609020204030204" pitchFamily="49" charset="0"/>
                <a:ea typeface="Courier New"/>
                <a:cs typeface="Consolas" panose="020B0609020204030204" pitchFamily="49" charset="0"/>
                <a:sym typeface="Courier New"/>
              </a:rPr>
              <a:t>;</a:t>
            </a:r>
          </a:p>
          <a:p>
            <a:pPr algn="l" defTabSz="361460">
              <a:tabLst>
                <a:tab pos="447675" algn="l"/>
              </a:tabLst>
              <a:defRPr sz="1800"/>
            </a:pPr>
            <a:r>
              <a:rPr lang="en-US" sz="1800" dirty="0">
                <a:latin typeface="Consolas" panose="020B0609020204030204" pitchFamily="49" charset="0"/>
                <a:ea typeface="Courier New"/>
                <a:cs typeface="Consolas" panose="020B0609020204030204" pitchFamily="49" charset="0"/>
                <a:sym typeface="Courier New"/>
              </a:rPr>
              <a:t>		</a:t>
            </a:r>
          </a:p>
          <a:p>
            <a:pPr algn="l" defTabSz="361460">
              <a:tabLst>
                <a:tab pos="447675" algn="l"/>
              </a:tabLst>
              <a:defRPr sz="1800"/>
            </a:pPr>
            <a:r>
              <a:rPr lang="en-US" sz="1800" dirty="0">
                <a:solidFill>
                  <a:srgbClr val="336600"/>
                </a:solidFill>
                <a:latin typeface="Consolas" panose="020B0609020204030204" pitchFamily="49" charset="0"/>
                <a:ea typeface="Courier New"/>
                <a:cs typeface="Consolas" panose="020B0609020204030204" pitchFamily="49" charset="0"/>
                <a:sym typeface="Courier New"/>
              </a:rPr>
              <a:t>// passing the ball	</a:t>
            </a:r>
            <a:r>
              <a:rPr lang="en-US" sz="1800" dirty="0">
                <a:latin typeface="Consolas" panose="020B0609020204030204" pitchFamily="49" charset="0"/>
                <a:ea typeface="Courier New"/>
                <a:cs typeface="Consolas" panose="020B0609020204030204" pitchFamily="49" charset="0"/>
                <a:sym typeface="Courier New"/>
              </a:rPr>
              <a:t>		</a:t>
            </a:r>
          </a:p>
          <a:p>
            <a:pPr algn="l" defTabSz="361460">
              <a:tabLst>
                <a:tab pos="447675" algn="l"/>
              </a:tabLst>
              <a:defRPr sz="1800"/>
            </a:pPr>
            <a:r>
              <a:rPr lang="en-US" sz="1800" dirty="0">
                <a:latin typeface="Consolas" panose="020B0609020204030204" pitchFamily="49" charset="0"/>
                <a:ea typeface="Courier New"/>
                <a:cs typeface="Consolas" panose="020B0609020204030204" pitchFamily="49" charset="0"/>
                <a:sym typeface="Courier New"/>
              </a:rPr>
              <a:t>for (</a:t>
            </a:r>
            <a:r>
              <a:rPr lang="en-US" sz="1800" dirty="0" err="1">
                <a:latin typeface="Consolas" panose="020B0609020204030204" pitchFamily="49" charset="0"/>
                <a:ea typeface="Courier New"/>
                <a:cs typeface="Consolas" panose="020B0609020204030204" pitchFamily="49" charset="0"/>
                <a:sym typeface="Courier New"/>
              </a:rPr>
              <a:t>int</a:t>
            </a:r>
            <a:r>
              <a:rPr lang="en-US" sz="1800" dirty="0">
                <a:latin typeface="Consolas" panose="020B0609020204030204" pitchFamily="49" charset="0"/>
                <a:ea typeface="Courier New"/>
                <a:cs typeface="Consolas" panose="020B0609020204030204" pitchFamily="49" charset="0"/>
                <a:sym typeface="Courier New"/>
              </a:rPr>
              <a:t> j = 0; j &lt; A; j++) {</a:t>
            </a:r>
          </a:p>
          <a:p>
            <a:pPr algn="l" defTabSz="361460">
              <a:tabLst>
                <a:tab pos="447675" algn="l"/>
              </a:tabLst>
              <a:defRPr sz="1800"/>
            </a:pPr>
            <a:r>
              <a:rPr lang="en-US" sz="1800" dirty="0">
                <a:latin typeface="Consolas" panose="020B0609020204030204" pitchFamily="49" charset="0"/>
                <a:ea typeface="Courier New"/>
                <a:cs typeface="Consolas" panose="020B0609020204030204" pitchFamily="49" charset="0"/>
                <a:sym typeface="Courier New"/>
              </a:rPr>
              <a:t>	</a:t>
            </a:r>
            <a:r>
              <a:rPr lang="en-US" sz="1800" dirty="0" err="1">
                <a:latin typeface="Consolas" panose="020B0609020204030204" pitchFamily="49" charset="0"/>
                <a:ea typeface="Courier New"/>
                <a:cs typeface="Consolas" panose="020B0609020204030204" pitchFamily="49" charset="0"/>
                <a:sym typeface="Courier New"/>
              </a:rPr>
              <a:t>nextPlayer</a:t>
            </a:r>
            <a:r>
              <a:rPr lang="en-US" sz="1800" dirty="0">
                <a:latin typeface="Consolas" panose="020B0609020204030204" pitchFamily="49" charset="0"/>
                <a:ea typeface="Courier New"/>
                <a:cs typeface="Consolas" panose="020B0609020204030204" pitchFamily="49" charset="0"/>
                <a:sym typeface="Courier New"/>
              </a:rPr>
              <a:t> = </a:t>
            </a:r>
            <a:r>
              <a:rPr lang="en-US" sz="1800" dirty="0" err="1">
                <a:latin typeface="Consolas" panose="020B0609020204030204" pitchFamily="49" charset="0"/>
                <a:ea typeface="Courier New"/>
                <a:cs typeface="Consolas" panose="020B0609020204030204" pitchFamily="49" charset="0"/>
                <a:sym typeface="Courier New"/>
              </a:rPr>
              <a:t>nextPlayer.getNext</a:t>
            </a:r>
            <a:r>
              <a:rPr lang="en-US" sz="1800" dirty="0">
                <a:latin typeface="Consolas" panose="020B0609020204030204" pitchFamily="49" charset="0"/>
                <a:ea typeface="Courier New"/>
                <a:cs typeface="Consolas" panose="020B0609020204030204" pitchFamily="49" charset="0"/>
                <a:sym typeface="Courier New"/>
              </a:rPr>
              <a:t>();	</a:t>
            </a:r>
          </a:p>
          <a:p>
            <a:pPr algn="l" defTabSz="361460">
              <a:tabLst>
                <a:tab pos="447675" algn="l"/>
              </a:tabLst>
              <a:defRPr sz="1800"/>
            </a:pPr>
            <a:r>
              <a:rPr lang="en-US" sz="1800" dirty="0">
                <a:latin typeface="Consolas" panose="020B0609020204030204" pitchFamily="49" charset="0"/>
                <a:ea typeface="Courier New"/>
                <a:cs typeface="Consolas" panose="020B0609020204030204" pitchFamily="49" charset="0"/>
                <a:sym typeface="Courier New"/>
              </a:rPr>
              <a:t>}</a:t>
            </a:r>
          </a:p>
          <a:p>
            <a:pPr algn="l" defTabSz="361460">
              <a:tabLst>
                <a:tab pos="447675" algn="l"/>
              </a:tabLst>
              <a:defRPr sz="1800"/>
            </a:pPr>
            <a:endParaRPr lang="en-US" sz="1200" dirty="0">
              <a:latin typeface="Consolas" panose="020B0609020204030204" pitchFamily="49" charset="0"/>
              <a:ea typeface="Courier New"/>
              <a:cs typeface="Consolas" panose="020B0609020204030204" pitchFamily="49" charset="0"/>
              <a:sym typeface="Courier New"/>
            </a:endParaRPr>
          </a:p>
          <a:p>
            <a:pPr algn="l" defTabSz="361460">
              <a:tabLst>
                <a:tab pos="447675" algn="l"/>
              </a:tabLst>
              <a:defRPr sz="1800"/>
            </a:pPr>
            <a:r>
              <a:rPr lang="en-US" sz="1800" dirty="0" err="1">
                <a:latin typeface="Consolas" panose="020B0609020204030204" pitchFamily="49" charset="0"/>
                <a:ea typeface="Courier New"/>
                <a:cs typeface="Consolas" panose="020B0609020204030204" pitchFamily="49" charset="0"/>
                <a:sym typeface="Courier New"/>
              </a:rPr>
              <a:t>System.out.println</a:t>
            </a:r>
            <a:r>
              <a:rPr lang="en-US" sz="1800" dirty="0">
                <a:latin typeface="Consolas" panose="020B0609020204030204" pitchFamily="49" charset="0"/>
                <a:ea typeface="Courier New"/>
                <a:cs typeface="Consolas" panose="020B0609020204030204" pitchFamily="49" charset="0"/>
                <a:sym typeface="Courier New"/>
              </a:rPr>
              <a:t>(</a:t>
            </a:r>
            <a:r>
              <a:rPr lang="en-US" sz="1800" dirty="0" err="1">
                <a:latin typeface="Consolas" panose="020B0609020204030204" pitchFamily="49" charset="0"/>
                <a:ea typeface="Courier New"/>
                <a:cs typeface="Consolas" panose="020B0609020204030204" pitchFamily="49" charset="0"/>
                <a:sym typeface="Courier New"/>
              </a:rPr>
              <a:t>nextPlayer.getElement</a:t>
            </a:r>
            <a:r>
              <a:rPr lang="en-US" sz="1800" dirty="0">
                <a:latin typeface="Consolas" panose="020B0609020204030204" pitchFamily="49" charset="0"/>
                <a:ea typeface="Courier New"/>
                <a:cs typeface="Consolas" panose="020B0609020204030204" pitchFamily="49" charset="0"/>
                <a:sym typeface="Courier New"/>
              </a:rPr>
              <a:t>());</a:t>
            </a:r>
          </a:p>
          <a:p>
            <a:pPr algn="l" defTabSz="361460">
              <a:tabLst>
                <a:tab pos="447675" algn="l"/>
              </a:tabLst>
              <a:defRPr sz="1800"/>
            </a:pPr>
            <a:r>
              <a:rPr lang="en-US" sz="1800" dirty="0" err="1">
                <a:latin typeface="Consolas" panose="020B0609020204030204" pitchFamily="49" charset="0"/>
                <a:ea typeface="Courier New"/>
                <a:cs typeface="Consolas" panose="020B0609020204030204" pitchFamily="49" charset="0"/>
                <a:sym typeface="Courier New"/>
              </a:rPr>
              <a:t>nextPlayer.increaseCouter</a:t>
            </a:r>
            <a:r>
              <a:rPr lang="en-US" sz="1800" dirty="0">
                <a:latin typeface="Consolas" panose="020B0609020204030204" pitchFamily="49" charset="0"/>
                <a:ea typeface="Courier New"/>
                <a:cs typeface="Consolas" panose="020B0609020204030204" pitchFamily="49" charset="0"/>
                <a:sym typeface="Courier New"/>
              </a:rPr>
              <a:t>();</a:t>
            </a:r>
          </a:p>
          <a:p>
            <a:pPr algn="l" defTabSz="361460">
              <a:tabLst>
                <a:tab pos="447675" algn="l"/>
              </a:tabLst>
              <a:defRPr sz="1800"/>
            </a:pPr>
            <a:r>
              <a:rPr lang="en-US" sz="1800" dirty="0">
                <a:latin typeface="Consolas" panose="020B0609020204030204" pitchFamily="49" charset="0"/>
                <a:ea typeface="Courier New"/>
                <a:cs typeface="Consolas" panose="020B0609020204030204" pitchFamily="49" charset="0"/>
                <a:sym typeface="Courier New"/>
              </a:rPr>
              <a:t>	</a:t>
            </a:r>
          </a:p>
          <a:p>
            <a:pPr algn="l" defTabSz="361460">
              <a:tabLst>
                <a:tab pos="447675" algn="l"/>
              </a:tabLst>
              <a:defRPr sz="1800"/>
            </a:pPr>
            <a:r>
              <a:rPr lang="en-US" sz="1800" dirty="0">
                <a:latin typeface="Consolas" panose="020B0609020204030204" pitchFamily="49" charset="0"/>
                <a:ea typeface="Courier New"/>
                <a:cs typeface="Consolas" panose="020B0609020204030204" pitchFamily="49" charset="0"/>
                <a:sym typeface="Courier New"/>
              </a:rPr>
              <a:t>if (</a:t>
            </a:r>
            <a:r>
              <a:rPr lang="en-US" sz="1800" dirty="0" err="1">
                <a:latin typeface="Consolas" panose="020B0609020204030204" pitchFamily="49" charset="0"/>
                <a:ea typeface="Courier New"/>
                <a:cs typeface="Consolas" panose="020B0609020204030204" pitchFamily="49" charset="0"/>
                <a:sym typeface="Courier New"/>
              </a:rPr>
              <a:t>nextPlayer.getCounter</a:t>
            </a:r>
            <a:r>
              <a:rPr lang="en-US" sz="1800" dirty="0">
                <a:latin typeface="Consolas" panose="020B0609020204030204" pitchFamily="49" charset="0"/>
                <a:ea typeface="Courier New"/>
                <a:cs typeface="Consolas" panose="020B0609020204030204" pitchFamily="49" charset="0"/>
                <a:sym typeface="Courier New"/>
              </a:rPr>
              <a:t>() &gt;= k) {				</a:t>
            </a:r>
          </a:p>
          <a:p>
            <a:pPr algn="l" defTabSz="361460">
              <a:tabLst>
                <a:tab pos="447675" algn="l"/>
              </a:tabLst>
              <a:defRPr sz="1800"/>
            </a:pPr>
            <a:r>
              <a:rPr lang="en-US" sz="1800" dirty="0">
                <a:latin typeface="Consolas" panose="020B0609020204030204" pitchFamily="49" charset="0"/>
                <a:ea typeface="Courier New"/>
                <a:cs typeface="Consolas" panose="020B0609020204030204" pitchFamily="49" charset="0"/>
                <a:sym typeface="Courier New"/>
              </a:rPr>
              <a:t>	</a:t>
            </a:r>
            <a:r>
              <a:rPr lang="en-US" sz="1800" dirty="0" err="1">
                <a:latin typeface="Consolas" panose="020B0609020204030204" pitchFamily="49" charset="0"/>
                <a:ea typeface="Courier New"/>
                <a:cs typeface="Consolas" panose="020B0609020204030204" pitchFamily="49" charset="0"/>
                <a:sym typeface="Courier New"/>
              </a:rPr>
              <a:t>players.remove</a:t>
            </a:r>
            <a:r>
              <a:rPr lang="en-US" sz="1800" dirty="0">
                <a:latin typeface="Consolas" panose="020B0609020204030204" pitchFamily="49" charset="0"/>
                <a:ea typeface="Courier New"/>
                <a:cs typeface="Consolas" panose="020B0609020204030204" pitchFamily="49" charset="0"/>
                <a:sym typeface="Courier New"/>
              </a:rPr>
              <a:t>(</a:t>
            </a:r>
            <a:r>
              <a:rPr lang="en-US" sz="1800" dirty="0" err="1">
                <a:latin typeface="Consolas" panose="020B0609020204030204" pitchFamily="49" charset="0"/>
                <a:ea typeface="Courier New"/>
                <a:cs typeface="Consolas" panose="020B0609020204030204" pitchFamily="49" charset="0"/>
                <a:sym typeface="Courier New"/>
              </a:rPr>
              <a:t>nextPlayer</a:t>
            </a:r>
            <a:r>
              <a:rPr lang="en-US" sz="1800" dirty="0">
                <a:latin typeface="Consolas" panose="020B0609020204030204" pitchFamily="49" charset="0"/>
                <a:ea typeface="Courier New"/>
                <a:cs typeface="Consolas" panose="020B0609020204030204" pitchFamily="49" charset="0"/>
                <a:sym typeface="Courier New"/>
              </a:rPr>
              <a:t>);        </a:t>
            </a:r>
            <a:r>
              <a:rPr lang="en-US" sz="1800" dirty="0">
                <a:solidFill>
                  <a:srgbClr val="336600"/>
                </a:solidFill>
                <a:latin typeface="Consolas" panose="020B0609020204030204" pitchFamily="49" charset="0"/>
                <a:ea typeface="Courier New"/>
                <a:cs typeface="Consolas" panose="020B0609020204030204" pitchFamily="49" charset="0"/>
                <a:sym typeface="Courier New"/>
              </a:rPr>
              <a:t>// remove this player </a:t>
            </a:r>
            <a:r>
              <a:rPr lang="en-US" sz="1800" dirty="0">
                <a:latin typeface="Consolas" panose="020B0609020204030204" pitchFamily="49" charset="0"/>
                <a:ea typeface="Courier New"/>
                <a:cs typeface="Consolas" panose="020B0609020204030204" pitchFamily="49" charset="0"/>
                <a:sym typeface="Courier New"/>
              </a:rPr>
              <a:t>	</a:t>
            </a:r>
          </a:p>
          <a:p>
            <a:pPr algn="l" defTabSz="361460">
              <a:tabLst>
                <a:tab pos="447675" algn="l"/>
              </a:tabLst>
              <a:defRPr sz="1800"/>
            </a:pPr>
            <a:r>
              <a:rPr lang="en-US" sz="1800" dirty="0">
                <a:latin typeface="Consolas" panose="020B0609020204030204" pitchFamily="49" charset="0"/>
                <a:ea typeface="Courier New"/>
                <a:cs typeface="Consolas" panose="020B0609020204030204" pitchFamily="49" charset="0"/>
                <a:sym typeface="Courier New"/>
              </a:rPr>
              <a:t>	</a:t>
            </a:r>
            <a:r>
              <a:rPr lang="en-US" sz="1800" dirty="0" err="1">
                <a:latin typeface="Consolas" panose="020B0609020204030204" pitchFamily="49" charset="0"/>
                <a:ea typeface="Courier New"/>
                <a:cs typeface="Consolas" panose="020B0609020204030204" pitchFamily="49" charset="0"/>
                <a:sym typeface="Courier New"/>
              </a:rPr>
              <a:t>curPlayer</a:t>
            </a:r>
            <a:r>
              <a:rPr lang="en-US" sz="1800" dirty="0">
                <a:latin typeface="Consolas" panose="020B0609020204030204" pitchFamily="49" charset="0"/>
                <a:ea typeface="Courier New"/>
                <a:cs typeface="Consolas" panose="020B0609020204030204" pitchFamily="49" charset="0"/>
                <a:sym typeface="Courier New"/>
              </a:rPr>
              <a:t> = </a:t>
            </a:r>
            <a:r>
              <a:rPr lang="en-US" sz="1800" dirty="0" err="1">
                <a:latin typeface="Consolas" panose="020B0609020204030204" pitchFamily="49" charset="0"/>
                <a:ea typeface="Courier New"/>
                <a:cs typeface="Consolas" panose="020B0609020204030204" pitchFamily="49" charset="0"/>
                <a:sym typeface="Courier New"/>
              </a:rPr>
              <a:t>nextPlayer.getNext</a:t>
            </a:r>
            <a:r>
              <a:rPr lang="en-US" sz="1800" dirty="0" smtClean="0">
                <a:latin typeface="Consolas" panose="020B0609020204030204" pitchFamily="49" charset="0"/>
                <a:ea typeface="Courier New"/>
                <a:cs typeface="Consolas" panose="020B0609020204030204" pitchFamily="49" charset="0"/>
                <a:sym typeface="Courier New"/>
              </a:rPr>
              <a:t>();  </a:t>
            </a:r>
            <a:r>
              <a:rPr lang="en-US" sz="1800" dirty="0" smtClean="0">
                <a:solidFill>
                  <a:srgbClr val="336600"/>
                </a:solidFill>
                <a:latin typeface="Consolas" panose="020B0609020204030204" pitchFamily="49" charset="0"/>
                <a:ea typeface="Courier New"/>
                <a:cs typeface="Consolas" panose="020B0609020204030204" pitchFamily="49" charset="0"/>
                <a:sym typeface="Courier New"/>
              </a:rPr>
              <a:t>// </a:t>
            </a:r>
            <a:r>
              <a:rPr lang="en-US" sz="1800" dirty="0">
                <a:solidFill>
                  <a:srgbClr val="336600"/>
                </a:solidFill>
                <a:latin typeface="Consolas" panose="020B0609020204030204" pitchFamily="49" charset="0"/>
                <a:ea typeface="Courier New"/>
                <a:cs typeface="Consolas" panose="020B0609020204030204" pitchFamily="49" charset="0"/>
                <a:sym typeface="Courier New"/>
              </a:rPr>
              <a:t>update </a:t>
            </a:r>
            <a:r>
              <a:rPr lang="en-US" sz="1800" dirty="0" err="1">
                <a:solidFill>
                  <a:srgbClr val="336600"/>
                </a:solidFill>
                <a:latin typeface="Consolas" panose="020B0609020204030204" pitchFamily="49" charset="0"/>
                <a:ea typeface="Courier New"/>
                <a:cs typeface="Consolas" panose="020B0609020204030204" pitchFamily="49" charset="0"/>
                <a:sym typeface="Courier New"/>
              </a:rPr>
              <a:t>curPlayer</a:t>
            </a:r>
            <a:r>
              <a:rPr lang="en-US" sz="1800" dirty="0">
                <a:solidFill>
                  <a:srgbClr val="336600"/>
                </a:solidFill>
                <a:latin typeface="Consolas" panose="020B0609020204030204" pitchFamily="49" charset="0"/>
                <a:ea typeface="Courier New"/>
                <a:cs typeface="Consolas" panose="020B0609020204030204" pitchFamily="49" charset="0"/>
                <a:sym typeface="Courier New"/>
              </a:rPr>
              <a:t>	</a:t>
            </a:r>
            <a:r>
              <a:rPr lang="en-US" sz="1800" dirty="0">
                <a:latin typeface="Consolas" panose="020B0609020204030204" pitchFamily="49" charset="0"/>
                <a:ea typeface="Courier New"/>
                <a:cs typeface="Consolas" panose="020B0609020204030204" pitchFamily="49" charset="0"/>
                <a:sym typeface="Courier New"/>
              </a:rPr>
              <a:t>	</a:t>
            </a:r>
          </a:p>
          <a:p>
            <a:pPr algn="l" defTabSz="361460">
              <a:tabLst>
                <a:tab pos="447675" algn="l"/>
              </a:tabLst>
              <a:defRPr sz="1800"/>
            </a:pPr>
            <a:r>
              <a:rPr lang="en-US" sz="1800" dirty="0">
                <a:latin typeface="Consolas" panose="020B0609020204030204" pitchFamily="49" charset="0"/>
                <a:ea typeface="Courier New"/>
                <a:cs typeface="Consolas" panose="020B0609020204030204" pitchFamily="49" charset="0"/>
                <a:sym typeface="Courier New"/>
              </a:rPr>
              <a:t>} else {		</a:t>
            </a:r>
          </a:p>
          <a:p>
            <a:pPr algn="l" defTabSz="361460">
              <a:tabLst>
                <a:tab pos="447675" algn="l"/>
              </a:tabLst>
              <a:defRPr sz="1800"/>
            </a:pPr>
            <a:r>
              <a:rPr lang="en-US" sz="1800" dirty="0">
                <a:latin typeface="Consolas" panose="020B0609020204030204" pitchFamily="49" charset="0"/>
                <a:ea typeface="Courier New"/>
                <a:cs typeface="Consolas" panose="020B0609020204030204" pitchFamily="49" charset="0"/>
                <a:sym typeface="Courier New"/>
              </a:rPr>
              <a:t>	</a:t>
            </a:r>
            <a:r>
              <a:rPr lang="en-US" sz="1800" dirty="0">
                <a:solidFill>
                  <a:srgbClr val="336600"/>
                </a:solidFill>
                <a:latin typeface="Consolas" panose="020B0609020204030204" pitchFamily="49" charset="0"/>
                <a:ea typeface="Courier New"/>
                <a:cs typeface="Consolas" panose="020B0609020204030204" pitchFamily="49" charset="0"/>
                <a:sym typeface="Courier New"/>
              </a:rPr>
              <a:t>// swap old player and new player </a:t>
            </a:r>
            <a:r>
              <a:rPr lang="en-US" sz="1800" dirty="0">
                <a:latin typeface="Consolas" panose="020B0609020204030204" pitchFamily="49" charset="0"/>
                <a:ea typeface="Courier New"/>
                <a:cs typeface="Consolas" panose="020B0609020204030204" pitchFamily="49" charset="0"/>
                <a:sym typeface="Courier New"/>
              </a:rPr>
              <a:t>				</a:t>
            </a:r>
            <a:r>
              <a:rPr lang="en-US" sz="1800" dirty="0" err="1">
                <a:latin typeface="Consolas" panose="020B0609020204030204" pitchFamily="49" charset="0"/>
                <a:ea typeface="Courier New"/>
                <a:cs typeface="Consolas" panose="020B0609020204030204" pitchFamily="49" charset="0"/>
                <a:sym typeface="Courier New"/>
              </a:rPr>
              <a:t>players.swap</a:t>
            </a:r>
            <a:r>
              <a:rPr lang="en-US" sz="1800" dirty="0">
                <a:latin typeface="Consolas" panose="020B0609020204030204" pitchFamily="49" charset="0"/>
                <a:ea typeface="Courier New"/>
                <a:cs typeface="Consolas" panose="020B0609020204030204" pitchFamily="49" charset="0"/>
                <a:sym typeface="Courier New"/>
              </a:rPr>
              <a:t>(</a:t>
            </a:r>
            <a:r>
              <a:rPr lang="en-US" sz="1800" dirty="0" err="1">
                <a:latin typeface="Consolas" panose="020B0609020204030204" pitchFamily="49" charset="0"/>
                <a:ea typeface="Courier New"/>
                <a:cs typeface="Consolas" panose="020B0609020204030204" pitchFamily="49" charset="0"/>
                <a:sym typeface="Courier New"/>
              </a:rPr>
              <a:t>curPlayer</a:t>
            </a:r>
            <a:r>
              <a:rPr lang="en-US" sz="1800" dirty="0">
                <a:latin typeface="Consolas" panose="020B0609020204030204" pitchFamily="49" charset="0"/>
                <a:ea typeface="Courier New"/>
                <a:cs typeface="Consolas" panose="020B0609020204030204" pitchFamily="49" charset="0"/>
                <a:sym typeface="Courier New"/>
              </a:rPr>
              <a:t>, </a:t>
            </a:r>
            <a:r>
              <a:rPr lang="en-US" sz="1800" dirty="0" err="1">
                <a:latin typeface="Consolas" panose="020B0609020204030204" pitchFamily="49" charset="0"/>
                <a:ea typeface="Courier New"/>
                <a:cs typeface="Consolas" panose="020B0609020204030204" pitchFamily="49" charset="0"/>
                <a:sym typeface="Courier New"/>
              </a:rPr>
              <a:t>nextPlayer</a:t>
            </a:r>
            <a:r>
              <a:rPr lang="en-US" sz="1800" dirty="0">
                <a:latin typeface="Consolas" panose="020B0609020204030204" pitchFamily="49" charset="0"/>
                <a:ea typeface="Courier New"/>
                <a:cs typeface="Consolas" panose="020B0609020204030204" pitchFamily="49" charset="0"/>
                <a:sym typeface="Courier New"/>
              </a:rPr>
              <a:t>);			</a:t>
            </a:r>
          </a:p>
          <a:p>
            <a:pPr algn="l" defTabSz="361460">
              <a:tabLst>
                <a:tab pos="447675" algn="l"/>
              </a:tabLst>
              <a:defRPr sz="1800"/>
            </a:pPr>
            <a:r>
              <a:rPr lang="en-US" sz="1800" dirty="0">
                <a:latin typeface="Consolas" panose="020B0609020204030204" pitchFamily="49" charset="0"/>
                <a:ea typeface="Courier New"/>
                <a:cs typeface="Consolas" panose="020B0609020204030204" pitchFamily="49" charset="0"/>
                <a:sym typeface="Courier New"/>
              </a:rPr>
              <a:t>}	</a:t>
            </a:r>
            <a:endParaRPr sz="1800" dirty="0">
              <a:latin typeface="Consolas" panose="020B0609020204030204" pitchFamily="49" charset="0"/>
              <a:ea typeface="Courier New"/>
              <a:cs typeface="Consolas" panose="020B0609020204030204" pitchFamily="49" charset="0"/>
              <a:sym typeface="Courier New"/>
            </a:endParaRPr>
          </a:p>
        </p:txBody>
      </p:sp>
      <p:sp>
        <p:nvSpPr>
          <p:cNvPr id="5" name="Slide Number Placeholder 2"/>
          <p:cNvSpPr txBox="1">
            <a:spLocks/>
          </p:cNvSpPr>
          <p:nvPr/>
        </p:nvSpPr>
        <p:spPr>
          <a:xfrm>
            <a:off x="7620000" y="18288"/>
            <a:ext cx="1066800" cy="329184"/>
          </a:xfrm>
          <a:prstGeom prst="rect">
            <a:avLst/>
          </a:prstGeom>
        </p:spPr>
        <p:txBody>
          <a:bodyPr/>
          <a:lstStyle>
            <a:defPPr>
              <a:defRPr lang="en-IN"/>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a:lstStyle>
          <a:p>
            <a:fld id="{4D4763A0-E2EB-4E3F-BF7D-25C587F4CBAC}" type="slidenum">
              <a:rPr lang="en-IN" sz="1400" b="1" smtClean="0">
                <a:solidFill>
                  <a:schemeClr val="bg1"/>
                </a:solidFill>
              </a:rPr>
              <a:pPr/>
              <a:t>7</a:t>
            </a:fld>
            <a:endParaRPr lang="en-IN" sz="1100" b="1" dirty="0">
              <a:solidFill>
                <a:schemeClr val="bg1"/>
              </a:solidFill>
            </a:endParaRPr>
          </a:p>
        </p:txBody>
      </p:sp>
      <p:sp>
        <p:nvSpPr>
          <p:cNvPr id="6" name="TextBox 5"/>
          <p:cNvSpPr txBox="1"/>
          <p:nvPr/>
        </p:nvSpPr>
        <p:spPr>
          <a:xfrm>
            <a:off x="30212" y="0"/>
            <a:ext cx="1800200" cy="369332"/>
          </a:xfrm>
          <a:prstGeom prst="rect">
            <a:avLst/>
          </a:prstGeom>
          <a:noFill/>
        </p:spPr>
        <p:txBody>
          <a:bodyPr wrap="square" rtlCol="0">
            <a:spAutoFit/>
          </a:bodyPr>
          <a:lstStyle/>
          <a:p>
            <a:r>
              <a:rPr lang="en-US" dirty="0" smtClean="0">
                <a:solidFill>
                  <a:srgbClr val="0033CC"/>
                </a:solidFill>
              </a:rPr>
              <a:t>Task: Passing</a:t>
            </a:r>
            <a:endParaRPr lang="en-US" dirty="0">
              <a:solidFill>
                <a:srgbClr val="0033CC"/>
              </a:solidFill>
            </a:endParaRPr>
          </a:p>
        </p:txBody>
      </p:sp>
    </p:spTree>
    <p:extLst>
      <p:ext uri="{BB962C8B-B14F-4D97-AF65-F5344CB8AC3E}">
        <p14:creationId xmlns:p14="http://schemas.microsoft.com/office/powerpoint/2010/main" val="82915907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title"/>
          </p:nvPr>
        </p:nvSpPr>
        <p:spPr>
          <a:xfrm>
            <a:off x="892969" y="473068"/>
            <a:ext cx="7358063" cy="1097821"/>
          </a:xfrm>
          <a:prstGeom prst="rect">
            <a:avLst/>
          </a:prstGeom>
        </p:spPr>
        <p:txBody>
          <a:bodyPr>
            <a:normAutofit/>
          </a:bodyPr>
          <a:lstStyle/>
          <a:p>
            <a:pPr lvl="0">
              <a:defRPr sz="1800"/>
            </a:pPr>
            <a:r>
              <a:rPr sz="4800" dirty="0"/>
              <a:t>Swap</a:t>
            </a:r>
          </a:p>
        </p:txBody>
      </p:sp>
      <p:sp>
        <p:nvSpPr>
          <p:cNvPr id="48" name="Shape 48"/>
          <p:cNvSpPr>
            <a:spLocks noGrp="1"/>
          </p:cNvSpPr>
          <p:nvPr>
            <p:ph type="body" idx="1"/>
          </p:nvPr>
        </p:nvSpPr>
        <p:spPr>
          <a:xfrm>
            <a:off x="611560" y="2336082"/>
            <a:ext cx="8306769" cy="4405286"/>
          </a:xfrm>
          <a:prstGeom prst="rect">
            <a:avLst/>
          </a:prstGeom>
          <a:ln>
            <a:solidFill>
              <a:schemeClr val="tx1"/>
            </a:solidFill>
          </a:ln>
        </p:spPr>
        <p:txBody>
          <a:bodyPr>
            <a:noAutofit/>
          </a:bodyPr>
          <a:lstStyle/>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class </a:t>
            </a:r>
            <a:r>
              <a:rPr lang="en-US" sz="1800" dirty="0" err="1">
                <a:latin typeface="Consolas" panose="020B0609020204030204" pitchFamily="49" charset="0"/>
                <a:ea typeface="Courier New"/>
                <a:cs typeface="Consolas" panose="020B0609020204030204" pitchFamily="49" charset="0"/>
                <a:sym typeface="Courier New"/>
              </a:rPr>
              <a:t>LinkedList</a:t>
            </a:r>
            <a:r>
              <a:rPr lang="en-US" sz="1800" dirty="0">
                <a:latin typeface="Consolas" panose="020B0609020204030204" pitchFamily="49" charset="0"/>
                <a:ea typeface="Courier New"/>
                <a:cs typeface="Consolas" panose="020B0609020204030204" pitchFamily="49" charset="0"/>
                <a:sym typeface="Courier New"/>
              </a:rPr>
              <a:t>&lt;E&gt; {</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	public void swap(</a:t>
            </a:r>
            <a:r>
              <a:rPr lang="en-US" sz="1800" dirty="0" err="1">
                <a:latin typeface="Consolas" panose="020B0609020204030204" pitchFamily="49" charset="0"/>
                <a:ea typeface="Courier New"/>
                <a:cs typeface="Consolas" panose="020B0609020204030204" pitchFamily="49" charset="0"/>
                <a:sym typeface="Courier New"/>
              </a:rPr>
              <a:t>ListNode</a:t>
            </a:r>
            <a:r>
              <a:rPr lang="en-US" sz="1800" dirty="0">
                <a:latin typeface="Consolas" panose="020B0609020204030204" pitchFamily="49" charset="0"/>
                <a:ea typeface="Courier New"/>
                <a:cs typeface="Consolas" panose="020B0609020204030204" pitchFamily="49" charset="0"/>
                <a:sym typeface="Courier New"/>
              </a:rPr>
              <a:t>&lt;E&gt; player1, </a:t>
            </a:r>
            <a:r>
              <a:rPr lang="en-US" sz="1800" dirty="0" err="1">
                <a:latin typeface="Consolas" panose="020B0609020204030204" pitchFamily="49" charset="0"/>
                <a:ea typeface="Courier New"/>
                <a:cs typeface="Consolas" panose="020B0609020204030204" pitchFamily="49" charset="0"/>
                <a:sym typeface="Courier New"/>
              </a:rPr>
              <a:t>ListNode</a:t>
            </a:r>
            <a:r>
              <a:rPr lang="en-US" sz="1800" dirty="0">
                <a:latin typeface="Consolas" panose="020B0609020204030204" pitchFamily="49" charset="0"/>
                <a:ea typeface="Courier New"/>
                <a:cs typeface="Consolas" panose="020B0609020204030204" pitchFamily="49" charset="0"/>
                <a:sym typeface="Courier New"/>
              </a:rPr>
              <a:t>&lt;E&gt; player2) {</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		player1.swap(player2);	</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	}</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a:t>
            </a:r>
          </a:p>
          <a:p>
            <a:pPr lvl="0" algn="l">
              <a:tabLst>
                <a:tab pos="273050" algn="l"/>
                <a:tab pos="622300" algn="l"/>
              </a:tabLst>
              <a:defRPr sz="1800"/>
            </a:pPr>
            <a:endParaRPr lang="en-US" sz="1200" dirty="0">
              <a:latin typeface="Consolas" panose="020B0609020204030204" pitchFamily="49" charset="0"/>
              <a:ea typeface="Courier New"/>
              <a:cs typeface="Consolas" panose="020B0609020204030204" pitchFamily="49" charset="0"/>
              <a:sym typeface="Courier New"/>
            </a:endParaRP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class </a:t>
            </a:r>
            <a:r>
              <a:rPr lang="en-US" sz="1800" dirty="0" err="1">
                <a:latin typeface="Consolas" panose="020B0609020204030204" pitchFamily="49" charset="0"/>
                <a:ea typeface="Courier New"/>
                <a:cs typeface="Consolas" panose="020B0609020204030204" pitchFamily="49" charset="0"/>
                <a:sym typeface="Courier New"/>
              </a:rPr>
              <a:t>ListNode</a:t>
            </a:r>
            <a:r>
              <a:rPr lang="en-US" sz="1800" dirty="0">
                <a:latin typeface="Consolas" panose="020B0609020204030204" pitchFamily="49" charset="0"/>
                <a:ea typeface="Courier New"/>
                <a:cs typeface="Consolas" panose="020B0609020204030204" pitchFamily="49" charset="0"/>
                <a:sym typeface="Courier New"/>
              </a:rPr>
              <a:t>&lt;E&gt; {</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	public void swap(</a:t>
            </a:r>
            <a:r>
              <a:rPr lang="en-US" sz="1800" dirty="0" err="1">
                <a:latin typeface="Consolas" panose="020B0609020204030204" pitchFamily="49" charset="0"/>
                <a:ea typeface="Courier New"/>
                <a:cs typeface="Consolas" panose="020B0609020204030204" pitchFamily="49" charset="0"/>
                <a:sym typeface="Courier New"/>
              </a:rPr>
              <a:t>ListNode</a:t>
            </a:r>
            <a:r>
              <a:rPr lang="en-US" sz="1800" dirty="0">
                <a:latin typeface="Consolas" panose="020B0609020204030204" pitchFamily="49" charset="0"/>
                <a:ea typeface="Courier New"/>
                <a:cs typeface="Consolas" panose="020B0609020204030204" pitchFamily="49" charset="0"/>
                <a:sym typeface="Courier New"/>
              </a:rPr>
              <a:t>&lt;E&gt; other) { 		</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		E </a:t>
            </a:r>
            <a:r>
              <a:rPr lang="en-US" sz="1800" dirty="0" err="1">
                <a:latin typeface="Consolas" panose="020B0609020204030204" pitchFamily="49" charset="0"/>
                <a:ea typeface="Courier New"/>
                <a:cs typeface="Consolas" panose="020B0609020204030204" pitchFamily="49" charset="0"/>
                <a:sym typeface="Courier New"/>
              </a:rPr>
              <a:t>curElement</a:t>
            </a:r>
            <a:r>
              <a:rPr lang="en-US" sz="1800" dirty="0">
                <a:latin typeface="Consolas" panose="020B0609020204030204" pitchFamily="49" charset="0"/>
                <a:ea typeface="Courier New"/>
                <a:cs typeface="Consolas" panose="020B0609020204030204" pitchFamily="49" charset="0"/>
                <a:sym typeface="Courier New"/>
              </a:rPr>
              <a:t> = element;		</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		</a:t>
            </a:r>
            <a:r>
              <a:rPr lang="en-US" sz="1800" dirty="0" err="1">
                <a:latin typeface="Consolas" panose="020B0609020204030204" pitchFamily="49" charset="0"/>
                <a:ea typeface="Courier New"/>
                <a:cs typeface="Consolas" panose="020B0609020204030204" pitchFamily="49" charset="0"/>
                <a:sym typeface="Courier New"/>
              </a:rPr>
              <a:t>int</a:t>
            </a:r>
            <a:r>
              <a:rPr lang="en-US" sz="1800" dirty="0">
                <a:latin typeface="Consolas" panose="020B0609020204030204" pitchFamily="49" charset="0"/>
                <a:ea typeface="Courier New"/>
                <a:cs typeface="Consolas" panose="020B0609020204030204" pitchFamily="49" charset="0"/>
                <a:sym typeface="Courier New"/>
              </a:rPr>
              <a:t> </a:t>
            </a:r>
            <a:r>
              <a:rPr lang="en-US" sz="1800" dirty="0" err="1">
                <a:latin typeface="Consolas" panose="020B0609020204030204" pitchFamily="49" charset="0"/>
                <a:ea typeface="Courier New"/>
                <a:cs typeface="Consolas" panose="020B0609020204030204" pitchFamily="49" charset="0"/>
                <a:sym typeface="Courier New"/>
              </a:rPr>
              <a:t>curCounter</a:t>
            </a:r>
            <a:r>
              <a:rPr lang="en-US" sz="1800" dirty="0">
                <a:latin typeface="Consolas" panose="020B0609020204030204" pitchFamily="49" charset="0"/>
                <a:ea typeface="Courier New"/>
                <a:cs typeface="Consolas" panose="020B0609020204030204" pitchFamily="49" charset="0"/>
                <a:sym typeface="Courier New"/>
              </a:rPr>
              <a:t> = counter;				</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		</a:t>
            </a:r>
            <a:r>
              <a:rPr lang="en-US" sz="1800" dirty="0" err="1">
                <a:latin typeface="Consolas" panose="020B0609020204030204" pitchFamily="49" charset="0"/>
                <a:ea typeface="Courier New"/>
                <a:cs typeface="Consolas" panose="020B0609020204030204" pitchFamily="49" charset="0"/>
                <a:sym typeface="Courier New"/>
              </a:rPr>
              <a:t>this.setElement</a:t>
            </a:r>
            <a:r>
              <a:rPr lang="en-US" sz="1800" dirty="0">
                <a:latin typeface="Consolas" panose="020B0609020204030204" pitchFamily="49" charset="0"/>
                <a:ea typeface="Courier New"/>
                <a:cs typeface="Consolas" panose="020B0609020204030204" pitchFamily="49" charset="0"/>
                <a:sym typeface="Courier New"/>
              </a:rPr>
              <a:t>(</a:t>
            </a:r>
            <a:r>
              <a:rPr lang="en-US" sz="1800" dirty="0" err="1">
                <a:latin typeface="Consolas" panose="020B0609020204030204" pitchFamily="49" charset="0"/>
                <a:ea typeface="Courier New"/>
                <a:cs typeface="Consolas" panose="020B0609020204030204" pitchFamily="49" charset="0"/>
                <a:sym typeface="Courier New"/>
              </a:rPr>
              <a:t>other.getElement</a:t>
            </a:r>
            <a:r>
              <a:rPr lang="en-US" sz="1800" dirty="0">
                <a:latin typeface="Consolas" panose="020B0609020204030204" pitchFamily="49" charset="0"/>
                <a:ea typeface="Courier New"/>
                <a:cs typeface="Consolas" panose="020B0609020204030204" pitchFamily="49" charset="0"/>
                <a:sym typeface="Courier New"/>
              </a:rPr>
              <a:t>());</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		</a:t>
            </a:r>
            <a:r>
              <a:rPr lang="en-US" sz="1800" dirty="0" err="1">
                <a:latin typeface="Consolas" panose="020B0609020204030204" pitchFamily="49" charset="0"/>
                <a:ea typeface="Courier New"/>
                <a:cs typeface="Consolas" panose="020B0609020204030204" pitchFamily="49" charset="0"/>
                <a:sym typeface="Courier New"/>
              </a:rPr>
              <a:t>this.setCounter</a:t>
            </a:r>
            <a:r>
              <a:rPr lang="en-US" sz="1800" dirty="0">
                <a:latin typeface="Consolas" panose="020B0609020204030204" pitchFamily="49" charset="0"/>
                <a:ea typeface="Courier New"/>
                <a:cs typeface="Consolas" panose="020B0609020204030204" pitchFamily="49" charset="0"/>
                <a:sym typeface="Courier New"/>
              </a:rPr>
              <a:t>(</a:t>
            </a:r>
            <a:r>
              <a:rPr lang="en-US" sz="1800" dirty="0" err="1">
                <a:latin typeface="Consolas" panose="020B0609020204030204" pitchFamily="49" charset="0"/>
                <a:ea typeface="Courier New"/>
                <a:cs typeface="Consolas" panose="020B0609020204030204" pitchFamily="49" charset="0"/>
                <a:sym typeface="Courier New"/>
              </a:rPr>
              <a:t>other.getCounter</a:t>
            </a:r>
            <a:r>
              <a:rPr lang="en-US" sz="1800" dirty="0">
                <a:latin typeface="Consolas" panose="020B0609020204030204" pitchFamily="49" charset="0"/>
                <a:ea typeface="Courier New"/>
                <a:cs typeface="Consolas" panose="020B0609020204030204" pitchFamily="49" charset="0"/>
                <a:sym typeface="Courier New"/>
              </a:rPr>
              <a:t>());	</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		</a:t>
            </a:r>
            <a:r>
              <a:rPr lang="en-US" sz="1800" dirty="0" err="1">
                <a:latin typeface="Consolas" panose="020B0609020204030204" pitchFamily="49" charset="0"/>
                <a:ea typeface="Courier New"/>
                <a:cs typeface="Consolas" panose="020B0609020204030204" pitchFamily="49" charset="0"/>
                <a:sym typeface="Courier New"/>
              </a:rPr>
              <a:t>other.setElement</a:t>
            </a:r>
            <a:r>
              <a:rPr lang="en-US" sz="1800" dirty="0">
                <a:latin typeface="Consolas" panose="020B0609020204030204" pitchFamily="49" charset="0"/>
                <a:ea typeface="Courier New"/>
                <a:cs typeface="Consolas" panose="020B0609020204030204" pitchFamily="49" charset="0"/>
                <a:sym typeface="Courier New"/>
              </a:rPr>
              <a:t>(</a:t>
            </a:r>
            <a:r>
              <a:rPr lang="en-US" sz="1800" dirty="0" err="1">
                <a:latin typeface="Consolas" panose="020B0609020204030204" pitchFamily="49" charset="0"/>
                <a:ea typeface="Courier New"/>
                <a:cs typeface="Consolas" panose="020B0609020204030204" pitchFamily="49" charset="0"/>
                <a:sym typeface="Courier New"/>
              </a:rPr>
              <a:t>curElement</a:t>
            </a:r>
            <a:r>
              <a:rPr lang="en-US" sz="1800" dirty="0">
                <a:latin typeface="Consolas" panose="020B0609020204030204" pitchFamily="49" charset="0"/>
                <a:ea typeface="Courier New"/>
                <a:cs typeface="Consolas" panose="020B0609020204030204" pitchFamily="49" charset="0"/>
                <a:sym typeface="Courier New"/>
              </a:rPr>
              <a:t>);</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		</a:t>
            </a:r>
            <a:r>
              <a:rPr lang="en-US" sz="1800" dirty="0" err="1">
                <a:latin typeface="Consolas" panose="020B0609020204030204" pitchFamily="49" charset="0"/>
                <a:ea typeface="Courier New"/>
                <a:cs typeface="Consolas" panose="020B0609020204030204" pitchFamily="49" charset="0"/>
                <a:sym typeface="Courier New"/>
              </a:rPr>
              <a:t>other.setCounter</a:t>
            </a:r>
            <a:r>
              <a:rPr lang="en-US" sz="1800" dirty="0">
                <a:latin typeface="Consolas" panose="020B0609020204030204" pitchFamily="49" charset="0"/>
                <a:ea typeface="Courier New"/>
                <a:cs typeface="Consolas" panose="020B0609020204030204" pitchFamily="49" charset="0"/>
                <a:sym typeface="Courier New"/>
              </a:rPr>
              <a:t>(</a:t>
            </a:r>
            <a:r>
              <a:rPr lang="en-US" sz="1800" dirty="0" err="1">
                <a:latin typeface="Consolas" panose="020B0609020204030204" pitchFamily="49" charset="0"/>
                <a:ea typeface="Courier New"/>
                <a:cs typeface="Consolas" panose="020B0609020204030204" pitchFamily="49" charset="0"/>
                <a:sym typeface="Courier New"/>
              </a:rPr>
              <a:t>curCounter</a:t>
            </a:r>
            <a:r>
              <a:rPr lang="en-US" sz="1800" dirty="0">
                <a:latin typeface="Consolas" panose="020B0609020204030204" pitchFamily="49" charset="0"/>
                <a:ea typeface="Courier New"/>
                <a:cs typeface="Consolas" panose="020B0609020204030204" pitchFamily="49" charset="0"/>
                <a:sym typeface="Courier New"/>
              </a:rPr>
              <a:t>);	</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	}</a:t>
            </a:r>
          </a:p>
          <a:p>
            <a:pPr lvl="0" algn="l">
              <a:tabLst>
                <a:tab pos="273050" algn="l"/>
                <a:tab pos="622300" algn="l"/>
              </a:tabLst>
              <a:defRPr sz="1800"/>
            </a:pPr>
            <a:r>
              <a:rPr lang="en-US" sz="1800" dirty="0">
                <a:latin typeface="Consolas" panose="020B0609020204030204" pitchFamily="49" charset="0"/>
                <a:ea typeface="Courier New"/>
                <a:cs typeface="Consolas" panose="020B0609020204030204" pitchFamily="49" charset="0"/>
                <a:sym typeface="Courier New"/>
              </a:rPr>
              <a:t>}</a:t>
            </a:r>
          </a:p>
        </p:txBody>
      </p:sp>
      <p:sp>
        <p:nvSpPr>
          <p:cNvPr id="49" name="Shape 49"/>
          <p:cNvSpPr/>
          <p:nvPr/>
        </p:nvSpPr>
        <p:spPr>
          <a:xfrm>
            <a:off x="755576" y="1484784"/>
            <a:ext cx="7003881" cy="8512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lvl1pPr defTabSz="344677">
              <a:defRPr sz="4719"/>
            </a:lvl1pPr>
          </a:lstStyle>
          <a:p>
            <a:pPr lvl="0">
              <a:defRPr sz="1800"/>
            </a:pPr>
            <a:r>
              <a:rPr sz="2800" dirty="0"/>
              <a:t>Easier to swap the content of the person, no pointer change required</a:t>
            </a:r>
          </a:p>
        </p:txBody>
      </p:sp>
      <p:sp>
        <p:nvSpPr>
          <p:cNvPr id="6" name="Slide Number Placeholder 2"/>
          <p:cNvSpPr txBox="1">
            <a:spLocks/>
          </p:cNvSpPr>
          <p:nvPr/>
        </p:nvSpPr>
        <p:spPr>
          <a:xfrm>
            <a:off x="7620000" y="18288"/>
            <a:ext cx="1066800" cy="329184"/>
          </a:xfrm>
          <a:prstGeom prst="rect">
            <a:avLst/>
          </a:prstGeom>
        </p:spPr>
        <p:txBody>
          <a:bodyPr/>
          <a:lstStyle>
            <a:defPPr>
              <a:defRPr lang="en-IN"/>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a:lstStyle>
          <a:p>
            <a:fld id="{4D4763A0-E2EB-4E3F-BF7D-25C587F4CBAC}" type="slidenum">
              <a:rPr lang="en-IN" sz="1400" b="1" smtClean="0">
                <a:solidFill>
                  <a:schemeClr val="bg1"/>
                </a:solidFill>
              </a:rPr>
              <a:pPr/>
              <a:t>8</a:t>
            </a:fld>
            <a:endParaRPr lang="en-IN" sz="1100" b="1" dirty="0">
              <a:solidFill>
                <a:schemeClr val="bg1"/>
              </a:solidFill>
            </a:endParaRPr>
          </a:p>
        </p:txBody>
      </p:sp>
      <p:sp>
        <p:nvSpPr>
          <p:cNvPr id="7" name="TextBox 6"/>
          <p:cNvSpPr txBox="1"/>
          <p:nvPr/>
        </p:nvSpPr>
        <p:spPr>
          <a:xfrm>
            <a:off x="30212" y="0"/>
            <a:ext cx="1800200" cy="369332"/>
          </a:xfrm>
          <a:prstGeom prst="rect">
            <a:avLst/>
          </a:prstGeom>
          <a:noFill/>
        </p:spPr>
        <p:txBody>
          <a:bodyPr wrap="square" rtlCol="0">
            <a:spAutoFit/>
          </a:bodyPr>
          <a:lstStyle/>
          <a:p>
            <a:r>
              <a:rPr lang="en-US" dirty="0" smtClean="0">
                <a:solidFill>
                  <a:srgbClr val="0033CC"/>
                </a:solidFill>
              </a:rPr>
              <a:t>Task: Passing</a:t>
            </a:r>
            <a:endParaRPr lang="en-US" dirty="0">
              <a:solidFill>
                <a:srgbClr val="0033CC"/>
              </a:solidFill>
            </a:endParaRPr>
          </a:p>
        </p:txBody>
      </p:sp>
    </p:spTree>
    <p:extLst>
      <p:ext uri="{BB962C8B-B14F-4D97-AF65-F5344CB8AC3E}">
        <p14:creationId xmlns:p14="http://schemas.microsoft.com/office/powerpoint/2010/main" val="65517133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p:cNvSpPr>
          <p:nvPr>
            <p:ph type="title"/>
          </p:nvPr>
        </p:nvSpPr>
        <p:spPr>
          <a:xfrm>
            <a:off x="901657" y="473068"/>
            <a:ext cx="7358063" cy="1097821"/>
          </a:xfrm>
          <a:prstGeom prst="rect">
            <a:avLst/>
          </a:prstGeom>
        </p:spPr>
        <p:txBody>
          <a:bodyPr>
            <a:normAutofit/>
          </a:bodyPr>
          <a:lstStyle/>
          <a:p>
            <a:pPr lvl="0">
              <a:defRPr sz="1800"/>
            </a:pPr>
            <a:r>
              <a:rPr sz="4800" dirty="0"/>
              <a:t>Delete</a:t>
            </a:r>
          </a:p>
        </p:txBody>
      </p:sp>
      <p:sp>
        <p:nvSpPr>
          <p:cNvPr id="52" name="Shape 52"/>
          <p:cNvSpPr>
            <a:spLocks noGrp="1"/>
          </p:cNvSpPr>
          <p:nvPr>
            <p:ph type="body" idx="1"/>
          </p:nvPr>
        </p:nvSpPr>
        <p:spPr>
          <a:xfrm>
            <a:off x="467543" y="2132856"/>
            <a:ext cx="8280921" cy="4263866"/>
          </a:xfrm>
          <a:prstGeom prst="rect">
            <a:avLst/>
          </a:prstGeom>
          <a:ln>
            <a:solidFill>
              <a:schemeClr val="tx1"/>
            </a:solidFill>
          </a:ln>
        </p:spPr>
        <p:txBody>
          <a:bodyPr>
            <a:noAutofit/>
          </a:bodyPr>
          <a:lstStyle/>
          <a:p>
            <a:pPr lvl="0" algn="l">
              <a:tabLst>
                <a:tab pos="273050" algn="l"/>
                <a:tab pos="534988" algn="l"/>
                <a:tab pos="808038" algn="l"/>
              </a:tabLst>
              <a:defRPr sz="1800"/>
            </a:pPr>
            <a:r>
              <a:rPr lang="en-US" sz="2000" dirty="0">
                <a:latin typeface="Consolas" panose="020B0609020204030204" pitchFamily="49" charset="0"/>
                <a:ea typeface="Courier New"/>
                <a:cs typeface="Consolas" panose="020B0609020204030204" pitchFamily="49" charset="0"/>
                <a:sym typeface="Courier New"/>
              </a:rPr>
              <a:t>class </a:t>
            </a:r>
            <a:r>
              <a:rPr lang="en-US" sz="2000" dirty="0" err="1">
                <a:latin typeface="Consolas" panose="020B0609020204030204" pitchFamily="49" charset="0"/>
                <a:ea typeface="Courier New"/>
                <a:cs typeface="Consolas" panose="020B0609020204030204" pitchFamily="49" charset="0"/>
                <a:sym typeface="Courier New"/>
              </a:rPr>
              <a:t>LinkedList</a:t>
            </a:r>
            <a:r>
              <a:rPr lang="en-US" sz="2000" dirty="0">
                <a:latin typeface="Consolas" panose="020B0609020204030204" pitchFamily="49" charset="0"/>
                <a:ea typeface="Courier New"/>
                <a:cs typeface="Consolas" panose="020B0609020204030204" pitchFamily="49" charset="0"/>
                <a:sym typeface="Courier New"/>
              </a:rPr>
              <a:t>&lt;E&gt; {</a:t>
            </a:r>
          </a:p>
          <a:p>
            <a:pPr lvl="0" algn="l">
              <a:tabLst>
                <a:tab pos="273050" algn="l"/>
                <a:tab pos="534988" algn="l"/>
                <a:tab pos="808038" algn="l"/>
              </a:tabLst>
              <a:defRPr sz="1800"/>
            </a:pPr>
            <a:r>
              <a:rPr lang="en-US" sz="2000" dirty="0">
                <a:latin typeface="Consolas" panose="020B0609020204030204" pitchFamily="49" charset="0"/>
                <a:ea typeface="Courier New"/>
                <a:cs typeface="Consolas" panose="020B0609020204030204" pitchFamily="49" charset="0"/>
                <a:sym typeface="Courier New"/>
              </a:rPr>
              <a:t>	public void remove(</a:t>
            </a:r>
            <a:r>
              <a:rPr lang="en-US" sz="2000" dirty="0" err="1">
                <a:latin typeface="Consolas" panose="020B0609020204030204" pitchFamily="49" charset="0"/>
                <a:ea typeface="Courier New"/>
                <a:cs typeface="Consolas" panose="020B0609020204030204" pitchFamily="49" charset="0"/>
                <a:sym typeface="Courier New"/>
              </a:rPr>
              <a:t>ListNode</a:t>
            </a:r>
            <a:r>
              <a:rPr lang="en-US" sz="2000" dirty="0">
                <a:latin typeface="Consolas" panose="020B0609020204030204" pitchFamily="49" charset="0"/>
                <a:ea typeface="Courier New"/>
                <a:cs typeface="Consolas" panose="020B0609020204030204" pitchFamily="49" charset="0"/>
                <a:sym typeface="Courier New"/>
              </a:rPr>
              <a:t>&lt;E&gt; current) </a:t>
            </a:r>
          </a:p>
          <a:p>
            <a:pPr lvl="0" algn="l">
              <a:tabLst>
                <a:tab pos="273050" algn="l"/>
                <a:tab pos="534988" algn="l"/>
                <a:tab pos="808038" algn="l"/>
              </a:tabLst>
              <a:defRPr sz="1800"/>
            </a:pPr>
            <a:r>
              <a:rPr lang="en-US" sz="2000" dirty="0">
                <a:latin typeface="Consolas" panose="020B0609020204030204" pitchFamily="49" charset="0"/>
                <a:ea typeface="Courier New"/>
                <a:cs typeface="Consolas" panose="020B0609020204030204" pitchFamily="49" charset="0"/>
                <a:sym typeface="Courier New"/>
              </a:rPr>
              <a:t>		                      throws </a:t>
            </a:r>
            <a:r>
              <a:rPr lang="en-US" sz="2000" dirty="0" err="1">
                <a:latin typeface="Consolas" panose="020B0609020204030204" pitchFamily="49" charset="0"/>
                <a:ea typeface="Courier New"/>
                <a:cs typeface="Consolas" panose="020B0609020204030204" pitchFamily="49" charset="0"/>
                <a:sym typeface="Courier New"/>
              </a:rPr>
              <a:t>NoSuchElementException</a:t>
            </a:r>
            <a:r>
              <a:rPr lang="en-US" sz="2000" dirty="0">
                <a:latin typeface="Consolas" panose="020B0609020204030204" pitchFamily="49" charset="0"/>
                <a:ea typeface="Courier New"/>
                <a:cs typeface="Consolas" panose="020B0609020204030204" pitchFamily="49" charset="0"/>
                <a:sym typeface="Courier New"/>
              </a:rPr>
              <a:t> {</a:t>
            </a:r>
          </a:p>
          <a:p>
            <a:pPr lvl="0" algn="l">
              <a:tabLst>
                <a:tab pos="273050" algn="l"/>
                <a:tab pos="534988" algn="l"/>
                <a:tab pos="808038" algn="l"/>
              </a:tabLst>
              <a:defRPr sz="1800"/>
            </a:pPr>
            <a:r>
              <a:rPr lang="en-US" sz="2000" dirty="0">
                <a:latin typeface="Consolas" panose="020B0609020204030204" pitchFamily="49" charset="0"/>
                <a:ea typeface="Courier New"/>
                <a:cs typeface="Consolas" panose="020B0609020204030204" pitchFamily="49" charset="0"/>
                <a:sym typeface="Courier New"/>
              </a:rPr>
              <a:t>		if (current == null) </a:t>
            </a:r>
          </a:p>
          <a:p>
            <a:pPr lvl="0" algn="l">
              <a:tabLst>
                <a:tab pos="273050" algn="l"/>
                <a:tab pos="534988" algn="l"/>
                <a:tab pos="808038" algn="l"/>
              </a:tabLst>
              <a:defRPr sz="1800"/>
            </a:pPr>
            <a:r>
              <a:rPr lang="en-US" sz="2000" dirty="0">
                <a:latin typeface="Consolas" panose="020B0609020204030204" pitchFamily="49" charset="0"/>
                <a:ea typeface="Courier New"/>
                <a:cs typeface="Consolas" panose="020B0609020204030204" pitchFamily="49" charset="0"/>
                <a:sym typeface="Courier New"/>
              </a:rPr>
              <a:t>			throw new </a:t>
            </a:r>
            <a:r>
              <a:rPr lang="en-US" sz="2000" dirty="0" err="1">
                <a:latin typeface="Consolas" panose="020B0609020204030204" pitchFamily="49" charset="0"/>
                <a:ea typeface="Courier New"/>
                <a:cs typeface="Consolas" panose="020B0609020204030204" pitchFamily="49" charset="0"/>
                <a:sym typeface="Courier New"/>
              </a:rPr>
              <a:t>NoSuchElementException</a:t>
            </a:r>
            <a:r>
              <a:rPr lang="en-US" sz="2000" dirty="0">
                <a:latin typeface="Consolas" panose="020B0609020204030204" pitchFamily="49" charset="0"/>
                <a:ea typeface="Courier New"/>
                <a:cs typeface="Consolas" panose="020B0609020204030204" pitchFamily="49" charset="0"/>
                <a:sym typeface="Courier New"/>
              </a:rPr>
              <a:t>("does not exist</a:t>
            </a:r>
            <a:r>
              <a:rPr lang="en-US" sz="2000" dirty="0" smtClean="0">
                <a:latin typeface="Consolas" panose="020B0609020204030204" pitchFamily="49" charset="0"/>
                <a:ea typeface="Courier New"/>
                <a:cs typeface="Consolas" panose="020B0609020204030204" pitchFamily="49" charset="0"/>
                <a:sym typeface="Courier New"/>
              </a:rPr>
              <a:t>");</a:t>
            </a:r>
          </a:p>
          <a:p>
            <a:pPr lvl="0" algn="l">
              <a:tabLst>
                <a:tab pos="273050" algn="l"/>
                <a:tab pos="534988" algn="l"/>
                <a:tab pos="808038" algn="l"/>
              </a:tabLst>
              <a:defRPr sz="1800"/>
            </a:pPr>
            <a:endParaRPr lang="en-US" sz="1600" dirty="0">
              <a:latin typeface="Consolas" panose="020B0609020204030204" pitchFamily="49" charset="0"/>
              <a:ea typeface="Courier New"/>
              <a:cs typeface="Consolas" panose="020B0609020204030204" pitchFamily="49" charset="0"/>
              <a:sym typeface="Courier New"/>
            </a:endParaRPr>
          </a:p>
          <a:p>
            <a:pPr lvl="0" algn="l">
              <a:tabLst>
                <a:tab pos="273050" algn="l"/>
                <a:tab pos="534988" algn="l"/>
                <a:tab pos="808038" algn="l"/>
              </a:tabLst>
              <a:defRPr sz="1800"/>
            </a:pPr>
            <a:r>
              <a:rPr lang="en-US" sz="2000" dirty="0">
                <a:latin typeface="Consolas" panose="020B0609020204030204" pitchFamily="49" charset="0"/>
                <a:ea typeface="Courier New"/>
                <a:cs typeface="Consolas" panose="020B0609020204030204" pitchFamily="49" charset="0"/>
                <a:sym typeface="Courier New"/>
              </a:rPr>
              <a:t>		</a:t>
            </a:r>
            <a:r>
              <a:rPr lang="en-US" sz="2000" dirty="0">
                <a:solidFill>
                  <a:srgbClr val="336600"/>
                </a:solidFill>
                <a:latin typeface="Consolas" panose="020B0609020204030204" pitchFamily="49" charset="0"/>
                <a:ea typeface="Courier New"/>
                <a:cs typeface="Consolas" panose="020B0609020204030204" pitchFamily="49" charset="0"/>
                <a:sym typeface="Courier New"/>
              </a:rPr>
              <a:t>// find the player on the left of this player</a:t>
            </a:r>
          </a:p>
          <a:p>
            <a:pPr lvl="0" algn="l">
              <a:tabLst>
                <a:tab pos="273050" algn="l"/>
                <a:tab pos="534988" algn="l"/>
                <a:tab pos="808038" algn="l"/>
              </a:tabLst>
              <a:defRPr sz="1800"/>
            </a:pPr>
            <a:r>
              <a:rPr lang="en-US" sz="2000" dirty="0">
                <a:latin typeface="Consolas" panose="020B0609020204030204" pitchFamily="49" charset="0"/>
                <a:ea typeface="Courier New"/>
                <a:cs typeface="Consolas" panose="020B0609020204030204" pitchFamily="49" charset="0"/>
                <a:sym typeface="Courier New"/>
              </a:rPr>
              <a:t>		</a:t>
            </a:r>
            <a:r>
              <a:rPr lang="en-US" sz="2000" dirty="0" err="1">
                <a:latin typeface="Consolas" panose="020B0609020204030204" pitchFamily="49" charset="0"/>
                <a:ea typeface="Courier New"/>
                <a:cs typeface="Consolas" panose="020B0609020204030204" pitchFamily="49" charset="0"/>
                <a:sym typeface="Courier New"/>
              </a:rPr>
              <a:t>ListNode</a:t>
            </a:r>
            <a:r>
              <a:rPr lang="en-US" sz="2000" dirty="0">
                <a:latin typeface="Consolas" panose="020B0609020204030204" pitchFamily="49" charset="0"/>
                <a:ea typeface="Courier New"/>
                <a:cs typeface="Consolas" panose="020B0609020204030204" pitchFamily="49" charset="0"/>
                <a:sym typeface="Courier New"/>
              </a:rPr>
              <a:t>&lt;E&gt; pre = </a:t>
            </a:r>
            <a:r>
              <a:rPr lang="en-US" sz="2000" dirty="0" err="1">
                <a:latin typeface="Consolas" panose="020B0609020204030204" pitchFamily="49" charset="0"/>
                <a:ea typeface="Courier New"/>
                <a:cs typeface="Consolas" panose="020B0609020204030204" pitchFamily="49" charset="0"/>
                <a:sym typeface="Courier New"/>
              </a:rPr>
              <a:t>current.getNext</a:t>
            </a:r>
            <a:r>
              <a:rPr lang="en-US" sz="2000" dirty="0">
                <a:latin typeface="Consolas" panose="020B0609020204030204" pitchFamily="49" charset="0"/>
                <a:ea typeface="Courier New"/>
                <a:cs typeface="Consolas" panose="020B0609020204030204" pitchFamily="49" charset="0"/>
                <a:sym typeface="Courier New"/>
              </a:rPr>
              <a:t>();		</a:t>
            </a:r>
          </a:p>
          <a:p>
            <a:pPr lvl="0" algn="l">
              <a:tabLst>
                <a:tab pos="273050" algn="l"/>
                <a:tab pos="534988" algn="l"/>
                <a:tab pos="808038" algn="l"/>
              </a:tabLst>
              <a:defRPr sz="1800"/>
            </a:pPr>
            <a:r>
              <a:rPr lang="en-US" sz="2000" dirty="0">
                <a:latin typeface="Consolas" panose="020B0609020204030204" pitchFamily="49" charset="0"/>
                <a:ea typeface="Courier New"/>
                <a:cs typeface="Consolas" panose="020B0609020204030204" pitchFamily="49" charset="0"/>
                <a:sym typeface="Courier New"/>
              </a:rPr>
              <a:t>		while (</a:t>
            </a:r>
            <a:r>
              <a:rPr lang="en-US" sz="2000" dirty="0" err="1">
                <a:latin typeface="Consolas" panose="020B0609020204030204" pitchFamily="49" charset="0"/>
                <a:ea typeface="Courier New"/>
                <a:cs typeface="Consolas" panose="020B0609020204030204" pitchFamily="49" charset="0"/>
                <a:sym typeface="Courier New"/>
              </a:rPr>
              <a:t>pre.getNext</a:t>
            </a:r>
            <a:r>
              <a:rPr lang="en-US" sz="2000" dirty="0">
                <a:latin typeface="Consolas" panose="020B0609020204030204" pitchFamily="49" charset="0"/>
                <a:ea typeface="Courier New"/>
                <a:cs typeface="Consolas" panose="020B0609020204030204" pitchFamily="49" charset="0"/>
                <a:sym typeface="Courier New"/>
              </a:rPr>
              <a:t>() != current) </a:t>
            </a:r>
          </a:p>
          <a:p>
            <a:pPr lvl="0" algn="l">
              <a:tabLst>
                <a:tab pos="273050" algn="l"/>
                <a:tab pos="534988" algn="l"/>
                <a:tab pos="808038" algn="l"/>
              </a:tabLst>
              <a:defRPr sz="1800"/>
            </a:pPr>
            <a:r>
              <a:rPr lang="en-US" sz="2000" dirty="0">
                <a:latin typeface="Consolas" panose="020B0609020204030204" pitchFamily="49" charset="0"/>
                <a:ea typeface="Courier New"/>
                <a:cs typeface="Consolas" panose="020B0609020204030204" pitchFamily="49" charset="0"/>
                <a:sym typeface="Courier New"/>
              </a:rPr>
              <a:t>			pre = </a:t>
            </a:r>
            <a:r>
              <a:rPr lang="en-US" sz="2000" dirty="0" err="1">
                <a:latin typeface="Consolas" panose="020B0609020204030204" pitchFamily="49" charset="0"/>
                <a:ea typeface="Courier New"/>
                <a:cs typeface="Consolas" panose="020B0609020204030204" pitchFamily="49" charset="0"/>
                <a:sym typeface="Courier New"/>
              </a:rPr>
              <a:t>pre.getNext</a:t>
            </a:r>
            <a:r>
              <a:rPr lang="en-US" sz="2000" dirty="0">
                <a:latin typeface="Consolas" panose="020B0609020204030204" pitchFamily="49" charset="0"/>
                <a:ea typeface="Courier New"/>
                <a:cs typeface="Consolas" panose="020B0609020204030204" pitchFamily="49" charset="0"/>
                <a:sym typeface="Courier New"/>
              </a:rPr>
              <a:t>();</a:t>
            </a:r>
          </a:p>
          <a:p>
            <a:pPr lvl="0" algn="l">
              <a:tabLst>
                <a:tab pos="273050" algn="l"/>
                <a:tab pos="534988" algn="l"/>
                <a:tab pos="808038" algn="l"/>
              </a:tabLst>
              <a:defRPr sz="1800"/>
            </a:pPr>
            <a:endParaRPr lang="en-US" sz="1600" dirty="0">
              <a:latin typeface="Consolas" panose="020B0609020204030204" pitchFamily="49" charset="0"/>
              <a:ea typeface="Courier New"/>
              <a:cs typeface="Consolas" panose="020B0609020204030204" pitchFamily="49" charset="0"/>
              <a:sym typeface="Courier New"/>
            </a:endParaRPr>
          </a:p>
          <a:p>
            <a:pPr lvl="0" algn="l">
              <a:tabLst>
                <a:tab pos="273050" algn="l"/>
                <a:tab pos="534988" algn="l"/>
                <a:tab pos="808038" algn="l"/>
              </a:tabLst>
              <a:defRPr sz="1800"/>
            </a:pPr>
            <a:r>
              <a:rPr lang="en-US" sz="2000" dirty="0">
                <a:latin typeface="Consolas" panose="020B0609020204030204" pitchFamily="49" charset="0"/>
                <a:ea typeface="Courier New"/>
                <a:cs typeface="Consolas" panose="020B0609020204030204" pitchFamily="49" charset="0"/>
                <a:sym typeface="Courier New"/>
              </a:rPr>
              <a:t>		</a:t>
            </a:r>
            <a:r>
              <a:rPr lang="en-US" sz="2000" dirty="0" err="1">
                <a:latin typeface="Consolas" panose="020B0609020204030204" pitchFamily="49" charset="0"/>
                <a:ea typeface="Courier New"/>
                <a:cs typeface="Consolas" panose="020B0609020204030204" pitchFamily="49" charset="0"/>
                <a:sym typeface="Courier New"/>
              </a:rPr>
              <a:t>pre.setNext</a:t>
            </a:r>
            <a:r>
              <a:rPr lang="en-US" sz="2000" dirty="0">
                <a:latin typeface="Consolas" panose="020B0609020204030204" pitchFamily="49" charset="0"/>
                <a:ea typeface="Courier New"/>
                <a:cs typeface="Consolas" panose="020B0609020204030204" pitchFamily="49" charset="0"/>
                <a:sym typeface="Courier New"/>
              </a:rPr>
              <a:t>(</a:t>
            </a:r>
            <a:r>
              <a:rPr lang="en-US" sz="2000" dirty="0" err="1">
                <a:latin typeface="Consolas" panose="020B0609020204030204" pitchFamily="49" charset="0"/>
                <a:ea typeface="Courier New"/>
                <a:cs typeface="Consolas" panose="020B0609020204030204" pitchFamily="49" charset="0"/>
                <a:sym typeface="Courier New"/>
              </a:rPr>
              <a:t>current.getNext</a:t>
            </a:r>
            <a:r>
              <a:rPr lang="en-US" sz="2000" dirty="0">
                <a:latin typeface="Consolas" panose="020B0609020204030204" pitchFamily="49" charset="0"/>
                <a:ea typeface="Courier New"/>
                <a:cs typeface="Consolas" panose="020B0609020204030204" pitchFamily="49" charset="0"/>
                <a:sym typeface="Courier New"/>
              </a:rPr>
              <a:t>());	</a:t>
            </a:r>
          </a:p>
          <a:p>
            <a:pPr lvl="0" algn="l">
              <a:tabLst>
                <a:tab pos="273050" algn="l"/>
                <a:tab pos="534988" algn="l"/>
                <a:tab pos="808038" algn="l"/>
              </a:tabLst>
              <a:defRPr sz="1800"/>
            </a:pPr>
            <a:r>
              <a:rPr lang="en-US" sz="2000" dirty="0">
                <a:latin typeface="Consolas" panose="020B0609020204030204" pitchFamily="49" charset="0"/>
                <a:ea typeface="Courier New"/>
                <a:cs typeface="Consolas" panose="020B0609020204030204" pitchFamily="49" charset="0"/>
                <a:sym typeface="Courier New"/>
              </a:rPr>
              <a:t>	}</a:t>
            </a:r>
          </a:p>
          <a:p>
            <a:pPr lvl="0" algn="l">
              <a:tabLst>
                <a:tab pos="273050" algn="l"/>
                <a:tab pos="534988" algn="l"/>
                <a:tab pos="808038" algn="l"/>
              </a:tabLst>
              <a:defRPr sz="1800"/>
            </a:pPr>
            <a:r>
              <a:rPr lang="en-US" sz="2000" dirty="0">
                <a:latin typeface="Consolas" panose="020B0609020204030204" pitchFamily="49" charset="0"/>
                <a:ea typeface="Courier New"/>
                <a:cs typeface="Consolas" panose="020B0609020204030204" pitchFamily="49" charset="0"/>
                <a:sym typeface="Courier New"/>
              </a:rPr>
              <a:t>}</a:t>
            </a:r>
            <a:endParaRPr sz="2000" dirty="0">
              <a:latin typeface="Consolas" panose="020B0609020204030204" pitchFamily="49" charset="0"/>
              <a:ea typeface="Courier New"/>
              <a:cs typeface="Consolas" panose="020B0609020204030204" pitchFamily="49" charset="0"/>
              <a:sym typeface="Courier New"/>
            </a:endParaRPr>
          </a:p>
        </p:txBody>
      </p:sp>
      <p:sp>
        <p:nvSpPr>
          <p:cNvPr id="53" name="Shape 53"/>
          <p:cNvSpPr/>
          <p:nvPr/>
        </p:nvSpPr>
        <p:spPr>
          <a:xfrm>
            <a:off x="755576" y="1556792"/>
            <a:ext cx="7992888" cy="50405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lvl1pPr defTabSz="344677">
              <a:defRPr sz="4719"/>
            </a:lvl1pPr>
          </a:lstStyle>
          <a:p>
            <a:pPr lvl="0">
              <a:defRPr sz="1800"/>
            </a:pPr>
            <a:r>
              <a:rPr lang="en-US" sz="2800" dirty="0" smtClean="0"/>
              <a:t>N</a:t>
            </a:r>
            <a:r>
              <a:rPr sz="2800" dirty="0" smtClean="0"/>
              <a:t>eed </a:t>
            </a:r>
            <a:r>
              <a:rPr sz="2800" dirty="0"/>
              <a:t>the person on the left for pointer changing</a:t>
            </a:r>
          </a:p>
        </p:txBody>
      </p:sp>
      <p:sp>
        <p:nvSpPr>
          <p:cNvPr id="6" name="Slide Number Placeholder 2"/>
          <p:cNvSpPr txBox="1">
            <a:spLocks/>
          </p:cNvSpPr>
          <p:nvPr/>
        </p:nvSpPr>
        <p:spPr>
          <a:xfrm>
            <a:off x="7620000" y="18288"/>
            <a:ext cx="1066800" cy="329184"/>
          </a:xfrm>
          <a:prstGeom prst="rect">
            <a:avLst/>
          </a:prstGeom>
        </p:spPr>
        <p:txBody>
          <a:bodyPr/>
          <a:lstStyle>
            <a:defPPr>
              <a:defRPr lang="en-IN"/>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a:lstStyle>
          <a:p>
            <a:fld id="{4D4763A0-E2EB-4E3F-BF7D-25C587F4CBAC}" type="slidenum">
              <a:rPr lang="en-IN" sz="1400" b="1" smtClean="0">
                <a:solidFill>
                  <a:schemeClr val="bg1"/>
                </a:solidFill>
              </a:rPr>
              <a:pPr/>
              <a:t>9</a:t>
            </a:fld>
            <a:endParaRPr lang="en-IN" sz="1100" b="1" dirty="0">
              <a:solidFill>
                <a:schemeClr val="bg1"/>
              </a:solidFill>
            </a:endParaRPr>
          </a:p>
        </p:txBody>
      </p:sp>
      <p:sp>
        <p:nvSpPr>
          <p:cNvPr id="7" name="TextBox 6"/>
          <p:cNvSpPr txBox="1"/>
          <p:nvPr/>
        </p:nvSpPr>
        <p:spPr>
          <a:xfrm>
            <a:off x="30212" y="0"/>
            <a:ext cx="1800200" cy="369332"/>
          </a:xfrm>
          <a:prstGeom prst="rect">
            <a:avLst/>
          </a:prstGeom>
          <a:noFill/>
        </p:spPr>
        <p:txBody>
          <a:bodyPr wrap="square" rtlCol="0">
            <a:spAutoFit/>
          </a:bodyPr>
          <a:lstStyle/>
          <a:p>
            <a:r>
              <a:rPr lang="en-US" dirty="0" smtClean="0">
                <a:solidFill>
                  <a:srgbClr val="0033CC"/>
                </a:solidFill>
              </a:rPr>
              <a:t>Task: Passing</a:t>
            </a:r>
            <a:endParaRPr lang="en-US" dirty="0">
              <a:solidFill>
                <a:srgbClr val="0033CC"/>
              </a:solidFill>
            </a:endParaRPr>
          </a:p>
        </p:txBody>
      </p:sp>
    </p:spTree>
    <p:extLst>
      <p:ext uri="{BB962C8B-B14F-4D97-AF65-F5344CB8AC3E}">
        <p14:creationId xmlns:p14="http://schemas.microsoft.com/office/powerpoint/2010/main" val="131596917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367</TotalTime>
  <Words>1712</Words>
  <Application>Microsoft Office PowerPoint</Application>
  <PresentationFormat>On-screen Show (4:3)</PresentationFormat>
  <Paragraphs>618</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Clarity</vt:lpstr>
      <vt:lpstr>CS1020  Take Home Lab 3</vt:lpstr>
      <vt:lpstr>PowerPoint Presentation</vt:lpstr>
      <vt:lpstr>Task: Passing</vt:lpstr>
      <vt:lpstr>Creating linked list</vt:lpstr>
      <vt:lpstr>Initialising the linked list</vt:lpstr>
      <vt:lpstr>For each turn,</vt:lpstr>
      <vt:lpstr>For each turn,</vt:lpstr>
      <vt:lpstr>Swap</vt:lpstr>
      <vt:lpstr>Delete</vt:lpstr>
      <vt:lpstr>Task: Classroom</vt:lpstr>
      <vt:lpstr>Quick reminder</vt:lpstr>
      <vt:lpstr>Problem</vt:lpstr>
      <vt:lpstr>Input</vt:lpstr>
      <vt:lpstr>enter Peter Jonas 0 – Insert Peter next to the student 0 place away from Jonas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addStudent (Student_1, Student_2, K)</vt:lpstr>
      <vt:lpstr>addStudent (Student_1, Student_2, 2)</vt:lpstr>
      <vt:lpstr>addStudent (Student_1, Student_2, 2)</vt:lpstr>
      <vt:lpstr>remove(Student)</vt:lpstr>
      <vt:lpstr>remove(S2)</vt:lpstr>
      <vt:lpstr>remove(S2)</vt:lpstr>
      <vt:lpstr>printList()</vt:lpstr>
      <vt:lpstr>PowerPoint Presentation</vt:lpstr>
      <vt:lpstr>Faster method?</vt:lpstr>
      <vt:lpstr>Solution</vt:lpstr>
      <vt:lpstr>Task: Browser</vt:lpstr>
      <vt:lpstr>Browser</vt:lpstr>
      <vt:lpstr>Operations</vt:lpstr>
      <vt:lpstr>Visualisation</vt:lpstr>
      <vt:lpstr>Visualisation</vt:lpstr>
      <vt:lpstr>Visualisation</vt:lpstr>
      <vt:lpstr>Visualisation</vt:lpstr>
      <vt:lpstr>Visualisation</vt:lpstr>
      <vt:lpstr>Visualisation</vt:lpstr>
      <vt:lpstr>Visualisation</vt:lpstr>
      <vt:lpstr>Classes</vt:lpstr>
      <vt:lpstr>Browser</vt:lpstr>
      <vt:lpstr>TabBar</vt:lpstr>
      <vt:lpstr>Tab</vt:lpstr>
      <vt:lpstr>Tab – constructors</vt:lpstr>
      <vt:lpstr>Tab – hasNext(), hasPrev()</vt:lpstr>
      <vt:lpstr>Tab – two-way linking</vt:lpstr>
      <vt:lpstr>TabBar</vt:lpstr>
      <vt:lpstr>TabBar – constructor </vt:lpstr>
      <vt:lpstr>TabBar – nextTab</vt:lpstr>
      <vt:lpstr>TabBar – prevTab </vt:lpstr>
      <vt:lpstr>TabBar – openHere </vt:lpstr>
      <vt:lpstr>TabBar – closeTab </vt:lpstr>
      <vt:lpstr>TabBar – openNew </vt:lpstr>
      <vt:lpstr>TabBar – newTab </vt:lpstr>
      <vt:lpstr>TabBar – getCurrentTabUrl </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 in Lab 3</dc:title>
  <dc:creator>COM</dc:creator>
  <cp:lastModifiedBy>Tan Tuck Choy</cp:lastModifiedBy>
  <cp:revision>99</cp:revision>
  <cp:lastPrinted>1601-01-01T00:00:00Z</cp:lastPrinted>
  <dcterms:created xsi:type="dcterms:W3CDTF">2015-03-24T15:43:05Z</dcterms:created>
  <dcterms:modified xsi:type="dcterms:W3CDTF">2016-03-02T03:19:04Z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TC102037591033</vt:lpwstr>
  </property>
</Properties>
</file>