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64" r:id="rId4"/>
    <p:sldId id="266" r:id="rId5"/>
    <p:sldId id="276" r:id="rId6"/>
    <p:sldId id="280" r:id="rId7"/>
    <p:sldId id="414" r:id="rId8"/>
    <p:sldId id="286" r:id="rId9"/>
    <p:sldId id="287" r:id="rId10"/>
    <p:sldId id="290" r:id="rId11"/>
    <p:sldId id="292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4" r:id="rId22"/>
    <p:sldId id="307" r:id="rId23"/>
    <p:sldId id="309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5" r:id="rId37"/>
    <p:sldId id="327" r:id="rId38"/>
    <p:sldId id="328" r:id="rId39"/>
    <p:sldId id="329" r:id="rId40"/>
    <p:sldId id="334" r:id="rId41"/>
    <p:sldId id="336" r:id="rId42"/>
    <p:sldId id="337" r:id="rId43"/>
    <p:sldId id="339" r:id="rId44"/>
  </p:sldIdLst>
  <p:sldSz cx="9906000" cy="6858000" type="A4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FFFF66"/>
    <a:srgbClr val="66FF66"/>
    <a:srgbClr val="000099"/>
    <a:srgbClr val="00FF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129" autoAdjust="0"/>
    <p:restoredTop sz="88929" autoAdjust="0"/>
  </p:normalViewPr>
  <p:slideViewPr>
    <p:cSldViewPr>
      <p:cViewPr>
        <p:scale>
          <a:sx n="60" d="100"/>
          <a:sy n="60" d="100"/>
        </p:scale>
        <p:origin x="-1670" y="-37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6" d="100"/>
          <a:sy n="56" d="100"/>
        </p:scale>
        <p:origin x="-1830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E4C64EE1-592A-45A9-9E8D-8A110C604C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27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5656</a:t>
            </a:r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8DA2099C-E03D-4BEA-80BD-EC59252D8E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6C443-04BC-4639-B5F7-E14A7E3E0041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48F961-5313-4AFB-B385-855AF8B683D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D77C8D-EFA3-4FC1-901C-C373B1E4C9E5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C16872-0AE9-4F3F-AD21-1B5FC4BDA1AA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D802A-9949-43DE-A3F8-40C41E9B677D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C5ADF6-5157-479A-913E-0CAFC747B65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CB99F-07E3-4992-9D17-385D5D716B0D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BE0ED5-0D77-46BF-8F16-43D6C728B48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5DD5A-299F-4462-8D7C-6EE537579D72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47FF53-B6BC-4FB0-B8C0-889A8A60AD40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677FC5-2808-4AB1-B8E5-92ACB335AB22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F8AF1-78D2-4088-8685-D3872DBCFFE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885278-4DED-493A-B33A-67310273D1EE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8D5A29-2F5D-41A7-AF3A-75D7D8FE468F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92731-3ABC-4926-BA92-1BAEB626A87B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2025CE-B141-4D8D-BF96-772BCABB2584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3A8EAE-5D91-4B84-84CC-A90E0ADE1D9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CE9527-F50F-48E9-864F-0C8ADC158468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485C10-0077-49D1-BD9A-717FCEBBB4EE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47C55-2FFF-454B-8B9A-6E04F90AB220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B1E307-0AAA-4342-A048-505FBB1C239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C2940-E125-42C9-A015-95CE0A84BA77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F8AF1-78D2-4088-8685-D3872DBCFFE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1E114-D161-47FC-AD88-E383143AD4D6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AB164B-68BA-4FD1-BFFB-593EE20E3A01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8B8A24-F9C8-42C7-8A70-70CEE7EA191D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127587-F175-449A-801A-8F78200B8152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EAA12-D355-4362-AB0E-81E5FDB943A9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83E107-570B-46DF-A5E5-8030F34D4458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6B3BC-51B1-4B04-9A42-62DAE4C32B5E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6B3BC-51B1-4B04-9A42-62DAE4C32B5E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136E5-549C-438D-97E5-2E907A7F0731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AF7FD-C945-4753-AA9D-9B87B52C7BBC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8DC91F-70ED-458E-BAB9-C671610F7BC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2A80B3-C0A5-413B-893E-AEC8AE2A60F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F02B4-BF08-4FFA-9A60-301F9E595FC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0153AC-7D3C-4E63-ABF1-831CDADCC2C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851235-BE85-4B90-B8D9-72D2F36701A4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685800"/>
            <a:ext cx="8420100" cy="2127250"/>
          </a:xfrm>
        </p:spPr>
        <p:txBody>
          <a:bodyPr/>
          <a:lstStyle>
            <a:lvl1pPr algn="ctr">
              <a:defRPr sz="5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270250"/>
            <a:ext cx="69342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 b="1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C80574E-8B94-4515-ADE1-BF6C35829DF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47650" y="2889250"/>
            <a:ext cx="3109913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357563" y="2889250"/>
            <a:ext cx="3108325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6465888" y="2889250"/>
            <a:ext cx="3109912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EF2C3-09B7-48D6-BCFF-274B159605E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98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236A91-AB49-49FF-BD59-8386391FD12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642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7813"/>
            <a:ext cx="2379662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7813"/>
            <a:ext cx="653415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FACEB-921B-4428-A32E-7A6FF935A2D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822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504" y="188640"/>
            <a:ext cx="8915400" cy="7920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96752"/>
            <a:ext cx="4381500" cy="237658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754339"/>
            <a:ext cx="4381500" cy="2376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3C52F4D9-41EC-423B-B963-42D1C41ACCC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50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1"/>
            <a:ext cx="8915400" cy="79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029200" y="1196752"/>
            <a:ext cx="4381500" cy="4934173"/>
          </a:xfrm>
        </p:spPr>
        <p:txBody>
          <a:bodyPr/>
          <a:lstStyle/>
          <a:p>
            <a:r>
              <a:rPr lang="zh-CN" altLang="en-US" smtClean="0"/>
              <a:t>单击图标添加剪 贴画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966CAE82-64C7-4E5B-88D2-F38A61F120C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89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196752"/>
            <a:ext cx="9066212" cy="4934173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44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634858" cy="1362075"/>
          </a:xfrm>
        </p:spPr>
        <p:txBody>
          <a:bodyPr anchor="t"/>
          <a:lstStyle>
            <a:lvl1pPr algn="l">
              <a:defRPr sz="4400" b="1" cap="all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63485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47B36-077D-42FE-9DED-0C77CB87E4B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13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196752"/>
            <a:ext cx="4460304" cy="493417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1208" y="1196752"/>
            <a:ext cx="4460304" cy="493417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52295-AD8D-47A8-A4D5-D2F6B9F48E3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32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299" y="1207874"/>
            <a:ext cx="4455513" cy="639762"/>
          </a:xfrm>
        </p:spPr>
        <p:txBody>
          <a:bodyPr anchor="b"/>
          <a:lstStyle>
            <a:lvl1pPr marL="0" indent="0">
              <a:buNone/>
              <a:defRPr sz="28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299" y="1872534"/>
            <a:ext cx="4455513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4383" y="1207874"/>
            <a:ext cx="4457129" cy="639762"/>
          </a:xfrm>
        </p:spPr>
        <p:txBody>
          <a:bodyPr anchor="b"/>
          <a:lstStyle>
            <a:lvl1pPr marL="0" indent="0">
              <a:buNone/>
              <a:defRPr sz="28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4383" y="1872534"/>
            <a:ext cx="4457129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75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299" y="1207874"/>
            <a:ext cx="9066213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299" y="1872534"/>
            <a:ext cx="4455513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4383" y="1872534"/>
            <a:ext cx="4457129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09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38B79-8FD5-46F1-8A19-651A319ADB1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05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6880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74B41-85B4-4984-A2A4-801BFDC62C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55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96752"/>
            <a:ext cx="9066212" cy="493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356176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356176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356176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itchFamily="2" charset="-122"/>
              </a:defRPr>
            </a:lvl1pPr>
          </a:lstStyle>
          <a:p>
            <a:fld id="{67B052E9-C54A-4603-AE2F-EB72B006DB6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3" name="Picture 2" descr="computer networking 的图像结果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609" y="188640"/>
            <a:ext cx="1124935" cy="81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5" descr="https://publicrelationssydney.com.au/wp-content/uploads/2013/01/shutterstock_80434384.jpg"/>
          <p:cNvSpPr>
            <a:spLocks noChangeAspect="1" noChangeArrowheads="1"/>
          </p:cNvSpPr>
          <p:nvPr userDrawn="1"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71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99"/>
          </a:solidFill>
          <a:latin typeface="+mn-lt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SzPct val="75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黑体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黑体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黑体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sz="4000" dirty="0" smtClean="0"/>
              <a:t> </a:t>
            </a:r>
            <a:r>
              <a:rPr lang="en-US" altLang="zh-CN" dirty="0" smtClean="0"/>
              <a:t>1</a:t>
            </a:r>
            <a:r>
              <a:rPr lang="en-US" altLang="zh-CN" sz="4000" dirty="0" smtClean="0"/>
              <a:t> </a:t>
            </a:r>
            <a:r>
              <a:rPr lang="zh-CN" altLang="en-US" dirty="0" smtClean="0"/>
              <a:t>章   概述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 </a:t>
            </a:r>
            <a:r>
              <a:rPr lang="zh-CN" altLang="zh-CN" dirty="0"/>
              <a:t>互联网</a:t>
            </a:r>
            <a:r>
              <a:rPr lang="zh-CN" altLang="en-US" dirty="0"/>
              <a:t>的组成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052736"/>
            <a:ext cx="9066212" cy="201622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dirty="0" smtClean="0"/>
              <a:t>从互联网的</a:t>
            </a:r>
            <a:r>
              <a:rPr lang="zh-CN" altLang="en-US" sz="2400" dirty="0"/>
              <a:t>工作方式上看，可以划分</a:t>
            </a:r>
            <a:r>
              <a:rPr lang="zh-CN" altLang="en-US" sz="2400" dirty="0" smtClean="0"/>
              <a:t>为两</a:t>
            </a:r>
            <a:r>
              <a:rPr lang="zh-CN" altLang="en-US" sz="2400" dirty="0"/>
              <a:t>大块：</a:t>
            </a:r>
          </a:p>
          <a:p>
            <a:pPr>
              <a:buNone/>
            </a:pPr>
            <a:r>
              <a:rPr lang="en-US" altLang="zh-CN" sz="2000" dirty="0"/>
              <a:t>(1) </a:t>
            </a:r>
            <a:r>
              <a:rPr lang="zh-CN" altLang="en-US" sz="2000" dirty="0">
                <a:solidFill>
                  <a:srgbClr val="FF0000"/>
                </a:solidFill>
              </a:rPr>
              <a:t>边缘</a:t>
            </a:r>
            <a:r>
              <a:rPr lang="zh-CN" altLang="en-US" sz="2000" dirty="0" smtClean="0">
                <a:solidFill>
                  <a:srgbClr val="FF0000"/>
                </a:solidFill>
              </a:rPr>
              <a:t>部分：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由所有连接在互联网上的主机组成。这部分是用户直接使用的，用来进行通信（传送数据、音频或视频）和资源共享。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/>
              <a:t>(2) </a:t>
            </a:r>
            <a:r>
              <a:rPr lang="zh-CN" altLang="en-US" sz="2000" dirty="0">
                <a:solidFill>
                  <a:srgbClr val="FF0000"/>
                </a:solidFill>
              </a:rPr>
              <a:t>核心</a:t>
            </a:r>
            <a:r>
              <a:rPr lang="zh-CN" altLang="en-US" sz="2000" dirty="0" smtClean="0">
                <a:solidFill>
                  <a:srgbClr val="FF0000"/>
                </a:solidFill>
              </a:rPr>
              <a:t>部分：</a:t>
            </a:r>
            <a:r>
              <a:rPr lang="zh-CN" altLang="en-US" sz="2000" dirty="0" smtClean="0"/>
              <a:t>由</a:t>
            </a:r>
            <a:r>
              <a:rPr lang="zh-CN" altLang="en-US" sz="2000" dirty="0"/>
              <a:t>大量网络和连接这些网络的路由器组成。这部分是为边缘部分提供服务的（提供连通性和交换）。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77349" y="3091430"/>
            <a:ext cx="8252115" cy="3622228"/>
            <a:chOff x="560511" y="1484784"/>
            <a:chExt cx="8928993" cy="4536504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560511" y="1484784"/>
              <a:ext cx="8928993" cy="453650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000672" y="2569395"/>
              <a:ext cx="6264696" cy="24169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7" name="Picture 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8649" y="2517801"/>
              <a:ext cx="507338" cy="466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078" y="3203600"/>
              <a:ext cx="536575" cy="347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9" name="Group 8"/>
            <p:cNvGrpSpPr>
              <a:grpSpLocks/>
            </p:cNvGrpSpPr>
            <p:nvPr/>
          </p:nvGrpSpPr>
          <p:grpSpPr bwMode="auto">
            <a:xfrm rot="-448665">
              <a:off x="2355844" y="3421516"/>
              <a:ext cx="1056180" cy="583958"/>
              <a:chOff x="2949" y="196"/>
              <a:chExt cx="941" cy="598"/>
            </a:xfrm>
          </p:grpSpPr>
          <p:sp>
            <p:nvSpPr>
              <p:cNvPr id="73" name="Oval 9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Oval 10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Oval 11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Oval 12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Oval 13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Oval 14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Oval 15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Oval 16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Freeform 17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Freeform 18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Freeform 19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 rot="-448665">
              <a:off x="7012926" y="3365998"/>
              <a:ext cx="1083171" cy="654849"/>
              <a:chOff x="2949" y="196"/>
              <a:chExt cx="941" cy="598"/>
            </a:xfrm>
          </p:grpSpPr>
          <p:sp>
            <p:nvSpPr>
              <p:cNvPr id="62" name="Oval 21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Oval 22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Oval 23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Oval 24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Oval 25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Oval 26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Oval 27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Oval 28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Freeform 29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Freeform 30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Freeform 31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32"/>
            <p:cNvGrpSpPr>
              <a:grpSpLocks/>
            </p:cNvGrpSpPr>
            <p:nvPr/>
          </p:nvGrpSpPr>
          <p:grpSpPr bwMode="auto">
            <a:xfrm rot="-448665">
              <a:off x="3879465" y="4175623"/>
              <a:ext cx="1083171" cy="654849"/>
              <a:chOff x="2949" y="196"/>
              <a:chExt cx="941" cy="598"/>
            </a:xfrm>
          </p:grpSpPr>
          <p:sp>
            <p:nvSpPr>
              <p:cNvPr id="51" name="Oval 33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Oval 34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Oval 35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Oval 36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Oval 37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Oval 38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Oval 39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Oval 40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Freeform 41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42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43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 rot="-448665">
              <a:off x="5881305" y="4175666"/>
              <a:ext cx="1080797" cy="654849"/>
              <a:chOff x="2949" y="196"/>
              <a:chExt cx="941" cy="598"/>
            </a:xfrm>
          </p:grpSpPr>
          <p:sp>
            <p:nvSpPr>
              <p:cNvPr id="40" name="Oval 45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Oval 46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Oval 47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Oval 48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Oval 49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Oval 50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Oval 51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Oval 52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Freeform 53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54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55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56"/>
            <p:cNvGrpSpPr>
              <a:grpSpLocks/>
            </p:cNvGrpSpPr>
            <p:nvPr/>
          </p:nvGrpSpPr>
          <p:grpSpPr bwMode="auto">
            <a:xfrm rot="-448665">
              <a:off x="4749647" y="2881856"/>
              <a:ext cx="1080797" cy="652715"/>
              <a:chOff x="2949" y="196"/>
              <a:chExt cx="941" cy="598"/>
            </a:xfrm>
          </p:grpSpPr>
          <p:sp>
            <p:nvSpPr>
              <p:cNvPr id="29" name="Oval 57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Oval 58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Oval 59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Oval 60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61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Oval 62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Oval 63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Oval 64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Freeform 65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66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67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14" name="Picture 6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212" y="4035450"/>
              <a:ext cx="534856" cy="347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5" name="Picture 6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3770" y="4357713"/>
              <a:ext cx="534855" cy="347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6" name="Picture 70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3947" y="4010050"/>
              <a:ext cx="534855" cy="347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7" name="Picture 7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694" y="3040088"/>
              <a:ext cx="534856" cy="347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8" name="Picture 7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6764" y="4600601"/>
              <a:ext cx="505619" cy="465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7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957" y="3487762"/>
              <a:ext cx="507338" cy="46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7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0522" y="2336826"/>
              <a:ext cx="507338" cy="465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7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491" y="5107012"/>
              <a:ext cx="505619" cy="46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7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6047" y="4519638"/>
              <a:ext cx="507338" cy="466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7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912" y="3327426"/>
              <a:ext cx="505619" cy="465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 Box 78"/>
            <p:cNvSpPr txBox="1">
              <a:spLocks noChangeArrowheads="1"/>
            </p:cNvSpPr>
            <p:nvPr/>
          </p:nvSpPr>
          <p:spPr bwMode="auto">
            <a:xfrm>
              <a:off x="3818290" y="3615407"/>
              <a:ext cx="2646878" cy="46166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333399"/>
                  </a:solidFill>
                  <a:ea typeface="黑体" pitchFamily="2" charset="-122"/>
                </a:defRPr>
              </a:lvl1pPr>
            </a:lstStyle>
            <a:p>
              <a:r>
                <a:rPr lang="zh-CN" altLang="en-US" dirty="0"/>
                <a:t>互联网的核心部分</a:t>
              </a:r>
            </a:p>
          </p:txBody>
        </p:sp>
        <p:sp>
          <p:nvSpPr>
            <p:cNvPr id="25" name="Text Box 79"/>
            <p:cNvSpPr txBox="1">
              <a:spLocks noChangeArrowheads="1"/>
            </p:cNvSpPr>
            <p:nvPr/>
          </p:nvSpPr>
          <p:spPr bwMode="auto">
            <a:xfrm>
              <a:off x="3818290" y="1844824"/>
              <a:ext cx="2646878" cy="46166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rgbClr val="333399"/>
                  </a:solidFill>
                  <a:ea typeface="黑体" pitchFamily="2" charset="-122"/>
                </a:rPr>
                <a:t>互联网的</a:t>
              </a:r>
              <a:r>
                <a:rPr lang="zh-CN" altLang="en-US" sz="2400" dirty="0">
                  <a:solidFill>
                    <a:srgbClr val="333399"/>
                  </a:solidFill>
                  <a:ea typeface="黑体" pitchFamily="2" charset="-122"/>
                </a:rPr>
                <a:t>边缘部分</a:t>
              </a:r>
            </a:p>
          </p:txBody>
        </p:sp>
        <p:sp>
          <p:nvSpPr>
            <p:cNvPr id="26" name="Text Box 80"/>
            <p:cNvSpPr txBox="1">
              <a:spLocks noChangeArrowheads="1"/>
            </p:cNvSpPr>
            <p:nvPr/>
          </p:nvSpPr>
          <p:spPr bwMode="auto">
            <a:xfrm>
              <a:off x="1712640" y="2132856"/>
              <a:ext cx="8002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33399"/>
                  </a:solidFill>
                  <a:ea typeface="黑体" pitchFamily="2" charset="-122"/>
                </a:rPr>
                <a:t>主机</a:t>
              </a:r>
            </a:p>
          </p:txBody>
        </p:sp>
        <p:sp>
          <p:nvSpPr>
            <p:cNvPr id="27" name="Text Box 81"/>
            <p:cNvSpPr txBox="1">
              <a:spLocks noChangeArrowheads="1"/>
            </p:cNvSpPr>
            <p:nvPr/>
          </p:nvSpPr>
          <p:spPr bwMode="auto">
            <a:xfrm>
              <a:off x="2496597" y="3039343"/>
              <a:ext cx="8002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33399"/>
                  </a:solidFill>
                  <a:ea typeface="黑体" pitchFamily="2" charset="-122"/>
                </a:rPr>
                <a:t>网络</a:t>
              </a:r>
            </a:p>
          </p:txBody>
        </p:sp>
        <p:sp>
          <p:nvSpPr>
            <p:cNvPr id="28" name="Text Box 82"/>
            <p:cNvSpPr txBox="1">
              <a:spLocks noChangeArrowheads="1"/>
            </p:cNvSpPr>
            <p:nvPr/>
          </p:nvSpPr>
          <p:spPr bwMode="auto">
            <a:xfrm>
              <a:off x="3296816" y="2687686"/>
              <a:ext cx="1107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33399"/>
                  </a:solidFill>
                  <a:ea typeface="黑体" pitchFamily="2" charset="-122"/>
                </a:rPr>
                <a:t>路由器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51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1.3.1  </a:t>
            </a:r>
            <a:r>
              <a:rPr lang="zh-CN" altLang="en-US" dirty="0" smtClean="0"/>
              <a:t>互联网</a:t>
            </a:r>
            <a:r>
              <a:rPr lang="zh-CN" altLang="en-US" dirty="0"/>
              <a:t>的边缘部分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753"/>
            <a:ext cx="9066212" cy="3672408"/>
          </a:xfrm>
        </p:spPr>
        <p:txBody>
          <a:bodyPr/>
          <a:lstStyle/>
          <a:p>
            <a:r>
              <a:rPr lang="zh-CN" altLang="en-US" sz="2400" dirty="0"/>
              <a:t>处在互联网边缘的部分就是连接在互联网上的所有的主机。这些主机又称为</a:t>
            </a:r>
            <a:r>
              <a:rPr lang="zh-CN" altLang="en-US" sz="2400" dirty="0" smtClean="0">
                <a:solidFill>
                  <a:srgbClr val="FF0000"/>
                </a:solidFill>
              </a:rPr>
              <a:t>端系统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end system)</a:t>
            </a:r>
            <a:r>
              <a:rPr lang="zh-CN" altLang="en-US" sz="2400" dirty="0"/>
              <a:t>。</a:t>
            </a:r>
          </a:p>
          <a:p>
            <a:r>
              <a:rPr lang="zh-CN" altLang="zh-CN" sz="2400" dirty="0">
                <a:solidFill>
                  <a:srgbClr val="FF0000"/>
                </a:solidFill>
              </a:rPr>
              <a:t>端系统在功能上可能有很大的</a:t>
            </a:r>
            <a:r>
              <a:rPr lang="zh-CN" altLang="zh-CN" sz="2400" dirty="0" smtClean="0">
                <a:solidFill>
                  <a:srgbClr val="FF0000"/>
                </a:solidFill>
              </a:rPr>
              <a:t>差别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sz="2400" dirty="0" smtClean="0"/>
              <a:t>小</a:t>
            </a:r>
            <a:r>
              <a:rPr lang="zh-CN" altLang="zh-CN" sz="2400" dirty="0"/>
              <a:t>的端系统可以是一台普通</a:t>
            </a:r>
            <a:r>
              <a:rPr lang="zh-CN" altLang="zh-CN" sz="2400" dirty="0" smtClean="0"/>
              <a:t>个人电脑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具有</a:t>
            </a:r>
            <a:r>
              <a:rPr lang="zh-CN" altLang="zh-CN" sz="2400" dirty="0"/>
              <a:t>上网功能的智能手机，甚至是一个很小的网络</a:t>
            </a:r>
            <a:r>
              <a:rPr lang="zh-CN" altLang="zh-CN" sz="2400" dirty="0" smtClean="0"/>
              <a:t>摄像头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大</a:t>
            </a:r>
            <a:r>
              <a:rPr lang="zh-CN" altLang="zh-CN" sz="2400" dirty="0"/>
              <a:t>的端系统则可以是一台非常昂贵的大型计算机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端系统</a:t>
            </a:r>
            <a:r>
              <a:rPr lang="zh-CN" altLang="zh-CN" sz="2400" dirty="0"/>
              <a:t>的拥有者可以是个人，也可以是单位（如学校、企业、政府机关等），当然也可以是</a:t>
            </a:r>
            <a:r>
              <a:rPr lang="zh-CN" altLang="zh-CN" sz="2400" dirty="0" smtClean="0"/>
              <a:t>某个</a:t>
            </a:r>
            <a:r>
              <a:rPr lang="en-US" altLang="zh-CN" sz="2400" dirty="0" smtClean="0"/>
              <a:t> ISP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0512" y="4869160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dirty="0" smtClean="0"/>
              <a:t> “端系统 </a:t>
            </a:r>
            <a:r>
              <a:rPr lang="en-US" altLang="zh-CN" sz="2400" dirty="0" smtClean="0"/>
              <a:t>A </a:t>
            </a:r>
            <a:r>
              <a:rPr lang="zh-CN" altLang="en-US" sz="2400" dirty="0" smtClean="0"/>
              <a:t>和端系统</a:t>
            </a:r>
            <a:r>
              <a:rPr lang="en-US" altLang="zh-CN" sz="2400" dirty="0" smtClean="0"/>
              <a:t>B </a:t>
            </a:r>
            <a:r>
              <a:rPr lang="zh-CN" altLang="en-US" sz="2400" dirty="0" smtClean="0"/>
              <a:t>进行通信”实际上是指：</a:t>
            </a:r>
            <a:r>
              <a:rPr lang="zh-CN" altLang="en-US" sz="2400" dirty="0" smtClean="0">
                <a:solidFill>
                  <a:srgbClr val="FF0000"/>
                </a:solidFill>
              </a:rPr>
              <a:t>“运行在主机 </a:t>
            </a:r>
            <a:r>
              <a:rPr lang="en-US" altLang="zh-CN" sz="2400" dirty="0" smtClean="0">
                <a:solidFill>
                  <a:srgbClr val="FF0000"/>
                </a:solidFill>
              </a:rPr>
              <a:t>A </a:t>
            </a:r>
            <a:r>
              <a:rPr lang="zh-CN" altLang="en-US" sz="2400" dirty="0" smtClean="0">
                <a:solidFill>
                  <a:srgbClr val="FF0000"/>
                </a:solidFill>
              </a:rPr>
              <a:t>上的某个程序和运行在主机 </a:t>
            </a:r>
            <a:r>
              <a:rPr lang="en-US" altLang="zh-CN" sz="2400" dirty="0" smtClean="0">
                <a:solidFill>
                  <a:srgbClr val="FF0000"/>
                </a:solidFill>
              </a:rPr>
              <a:t>B </a:t>
            </a:r>
            <a:r>
              <a:rPr lang="zh-CN" altLang="en-US" sz="2400" dirty="0" smtClean="0">
                <a:solidFill>
                  <a:srgbClr val="FF0000"/>
                </a:solidFill>
              </a:rPr>
              <a:t>上的另一个程序进行通信”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720389" y="5877272"/>
            <a:ext cx="8640960" cy="830997"/>
          </a:xfrm>
          <a:prstGeom prst="rect">
            <a:avLst/>
          </a:prstGeom>
          <a:solidFill>
            <a:srgbClr val="000099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即“主机 </a:t>
            </a:r>
            <a:r>
              <a:rPr lang="en-US" altLang="zh-CN" sz="24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A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的某个进程和主机 </a:t>
            </a:r>
            <a:r>
              <a:rPr lang="en-US" altLang="zh-CN" sz="24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B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上的另一个进程进行通信”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。</a:t>
            </a:r>
            <a:endParaRPr lang="en-US" altLang="zh-CN" sz="2400" b="1" dirty="0" smtClean="0">
              <a:solidFill>
                <a:schemeClr val="bg1"/>
              </a:solidFill>
              <a:latin typeface="+mn-lt"/>
              <a:ea typeface="黑体" pitchFamily="2" charset="-122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简称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为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“计算机之间通信”。 </a:t>
            </a:r>
            <a:endParaRPr lang="zh-CN" altLang="en-US" sz="2400" b="1" dirty="0">
              <a:solidFill>
                <a:schemeClr val="bg1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99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端系统之间的两种</a:t>
            </a:r>
            <a:r>
              <a:rPr lang="zh-CN" altLang="en-US" dirty="0"/>
              <a:t>通信方式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zh-CN" dirty="0"/>
              <a:t>端系统之间的通信</a:t>
            </a:r>
            <a:r>
              <a:rPr lang="zh-CN" altLang="zh-CN" dirty="0" smtClean="0"/>
              <a:t>方式</a:t>
            </a:r>
            <a:r>
              <a:rPr lang="zh-CN" altLang="en-US" dirty="0" smtClean="0"/>
              <a:t>通常</a:t>
            </a:r>
            <a:r>
              <a:rPr lang="zh-CN" altLang="en-US" dirty="0"/>
              <a:t>可划分为两大类：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客户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</a:t>
            </a:r>
            <a:r>
              <a:rPr lang="zh-CN" altLang="en-US" dirty="0">
                <a:solidFill>
                  <a:srgbClr val="FF0000"/>
                </a:solidFill>
              </a:rPr>
              <a:t>服务器方式</a:t>
            </a:r>
            <a:r>
              <a:rPr lang="zh-CN" altLang="en-US" dirty="0"/>
              <a:t>（</a:t>
            </a:r>
            <a:r>
              <a:rPr lang="en-US" altLang="zh-CN" dirty="0"/>
              <a:t>C/S </a:t>
            </a:r>
            <a:r>
              <a:rPr lang="zh-CN" altLang="en-US" dirty="0"/>
              <a:t>方式）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即</a:t>
            </a:r>
            <a:r>
              <a:rPr lang="en-US" altLang="zh-CN" dirty="0"/>
              <a:t>Client/Server</a:t>
            </a:r>
            <a:r>
              <a:rPr lang="zh-CN" altLang="en-US" dirty="0"/>
              <a:t>方式，简称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C/S </a:t>
            </a:r>
            <a:r>
              <a:rPr lang="zh-CN" altLang="en-US" dirty="0" smtClean="0"/>
              <a:t>方式。 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对等方式</a:t>
            </a:r>
            <a:r>
              <a:rPr lang="zh-CN" altLang="en-US" dirty="0"/>
              <a:t>（</a:t>
            </a:r>
            <a:r>
              <a:rPr lang="en-US" altLang="zh-CN" dirty="0"/>
              <a:t>P2P </a:t>
            </a:r>
            <a:r>
              <a:rPr lang="zh-CN" altLang="en-US" dirty="0"/>
              <a:t>方式）</a:t>
            </a:r>
          </a:p>
          <a:p>
            <a:pPr>
              <a:buNone/>
            </a:pPr>
            <a:r>
              <a:rPr lang="zh-CN" altLang="en-US" dirty="0"/>
              <a:t>   即 </a:t>
            </a:r>
            <a:r>
              <a:rPr lang="en-US" altLang="zh-CN" dirty="0"/>
              <a:t>Peer-to-Peer</a:t>
            </a:r>
            <a:r>
              <a:rPr lang="zh-CN" altLang="en-US" dirty="0"/>
              <a:t>方式 ，简称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P2P </a:t>
            </a:r>
            <a:r>
              <a:rPr lang="zh-CN" altLang="en-US" dirty="0" smtClean="0"/>
              <a:t>方式。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altLang="zh-CN" dirty="0"/>
              <a:t>1.  </a:t>
            </a:r>
            <a:r>
              <a:rPr lang="zh-CN" altLang="en-US" dirty="0"/>
              <a:t>客户服务器方式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客户 </a:t>
            </a:r>
            <a:r>
              <a:rPr lang="en-US" altLang="zh-CN" dirty="0" smtClean="0"/>
              <a:t>(</a:t>
            </a:r>
            <a:r>
              <a:rPr lang="en-US" altLang="zh-CN" dirty="0"/>
              <a:t>client</a:t>
            </a:r>
            <a:r>
              <a:rPr lang="en-US" altLang="zh-CN" dirty="0" smtClean="0"/>
              <a:t>) 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服务器 </a:t>
            </a:r>
            <a:r>
              <a:rPr lang="en-US" altLang="zh-CN" dirty="0" smtClean="0"/>
              <a:t>(</a:t>
            </a:r>
            <a:r>
              <a:rPr lang="en-US" altLang="zh-CN" dirty="0"/>
              <a:t>server</a:t>
            </a:r>
            <a:r>
              <a:rPr lang="en-US" altLang="zh-CN" dirty="0" smtClean="0"/>
              <a:t>) </a:t>
            </a:r>
            <a:r>
              <a:rPr lang="zh-CN" altLang="en-US" dirty="0" smtClean="0"/>
              <a:t>都是</a:t>
            </a:r>
            <a:r>
              <a:rPr lang="zh-CN" altLang="en-US" dirty="0"/>
              <a:t>指通信中所涉及的两个应用进程。</a:t>
            </a:r>
          </a:p>
          <a:p>
            <a:r>
              <a:rPr lang="zh-CN" altLang="en-US" dirty="0" smtClean="0"/>
              <a:t>客户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服务器</a:t>
            </a:r>
            <a:r>
              <a:rPr lang="zh-CN" altLang="en-US" dirty="0"/>
              <a:t>方式所描述的是进程之间服务和被服务的关系。</a:t>
            </a:r>
          </a:p>
          <a:p>
            <a:r>
              <a:rPr lang="zh-CN" altLang="en-US" dirty="0"/>
              <a:t>客户是</a:t>
            </a:r>
            <a:r>
              <a:rPr lang="zh-CN" altLang="en-US" dirty="0">
                <a:solidFill>
                  <a:srgbClr val="0000CC"/>
                </a:solidFill>
              </a:rPr>
              <a:t>服务的请求方</a:t>
            </a:r>
            <a:r>
              <a:rPr lang="zh-CN" altLang="en-US" dirty="0"/>
              <a:t>，服务器是</a:t>
            </a:r>
            <a:r>
              <a:rPr lang="zh-CN" altLang="en-US" dirty="0">
                <a:solidFill>
                  <a:srgbClr val="0000CC"/>
                </a:solidFill>
              </a:rPr>
              <a:t>服务的提供方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632520" y="4293096"/>
            <a:ext cx="8856984" cy="1077218"/>
          </a:xfrm>
          <a:prstGeom prst="rect">
            <a:avLst/>
          </a:prstGeom>
          <a:solidFill>
            <a:srgbClr val="FFFF66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服务请求方和服务提供方都要使用网络核心部分所提供的服务。</a:t>
            </a:r>
            <a:endParaRPr lang="zh-CN" altLang="en-US" sz="32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8343" y="5697750"/>
            <a:ext cx="9361040" cy="769441"/>
          </a:xfrm>
          <a:prstGeom prst="rect">
            <a:avLst/>
          </a:prstGeom>
          <a:solidFill>
            <a:srgbClr val="C00000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能否不用网络核心部分提供的服务？</a:t>
            </a:r>
            <a:endParaRPr lang="zh-CN" altLang="en-US" sz="4400" b="1" dirty="0">
              <a:solidFill>
                <a:schemeClr val="bg1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11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8" name="Oval 4"/>
          <p:cNvSpPr>
            <a:spLocks noChangeArrowheads="1"/>
          </p:cNvSpPr>
          <p:nvPr/>
        </p:nvSpPr>
        <p:spPr bwMode="auto">
          <a:xfrm>
            <a:off x="983581" y="1057773"/>
            <a:ext cx="7599759" cy="5035524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4069" name="Line 5"/>
          <p:cNvSpPr>
            <a:spLocks noChangeShapeType="1"/>
          </p:cNvSpPr>
          <p:nvPr/>
        </p:nvSpPr>
        <p:spPr bwMode="auto">
          <a:xfrm flipV="1">
            <a:off x="2603625" y="4281985"/>
            <a:ext cx="853017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4070" name="Line 6"/>
          <p:cNvSpPr>
            <a:spLocks noChangeShapeType="1"/>
          </p:cNvSpPr>
          <p:nvPr/>
        </p:nvSpPr>
        <p:spPr bwMode="auto">
          <a:xfrm flipH="1" flipV="1">
            <a:off x="2197754" y="3224709"/>
            <a:ext cx="921808" cy="220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4071" name="Line 7"/>
          <p:cNvSpPr>
            <a:spLocks noChangeShapeType="1"/>
          </p:cNvSpPr>
          <p:nvPr/>
        </p:nvSpPr>
        <p:spPr bwMode="auto">
          <a:xfrm flipH="1">
            <a:off x="6461117" y="3777159"/>
            <a:ext cx="109550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4072" name="Line 8"/>
          <p:cNvSpPr>
            <a:spLocks noChangeShapeType="1"/>
          </p:cNvSpPr>
          <p:nvPr/>
        </p:nvSpPr>
        <p:spPr bwMode="auto">
          <a:xfrm flipH="1">
            <a:off x="5652816" y="2122985"/>
            <a:ext cx="808302" cy="1101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4073" name="Line 9"/>
          <p:cNvSpPr>
            <a:spLocks noChangeShapeType="1"/>
          </p:cNvSpPr>
          <p:nvPr/>
        </p:nvSpPr>
        <p:spPr bwMode="auto">
          <a:xfrm flipH="1" flipV="1">
            <a:off x="5539310" y="4659809"/>
            <a:ext cx="608806" cy="70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4074" name="Line 10"/>
          <p:cNvSpPr>
            <a:spLocks noChangeShapeType="1"/>
          </p:cNvSpPr>
          <p:nvPr/>
        </p:nvSpPr>
        <p:spPr bwMode="auto">
          <a:xfrm>
            <a:off x="3463521" y="2232521"/>
            <a:ext cx="515938" cy="804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4075" name="Line 11"/>
          <p:cNvSpPr>
            <a:spLocks noChangeShapeType="1"/>
          </p:cNvSpPr>
          <p:nvPr/>
        </p:nvSpPr>
        <p:spPr bwMode="auto">
          <a:xfrm flipV="1">
            <a:off x="3809199" y="4550272"/>
            <a:ext cx="230452" cy="809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pic>
        <p:nvPicPr>
          <p:cNvPr id="344076" name="Picture 1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495" y="1680072"/>
            <a:ext cx="698235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4077" name="Picture 1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563" y="1680072"/>
            <a:ext cx="698235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4078" name="Picture 1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268" y="5212259"/>
            <a:ext cx="698235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4079" name="Picture 1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522" y="5212259"/>
            <a:ext cx="698235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4080" name="Text Box 16"/>
          <p:cNvSpPr txBox="1">
            <a:spLocks noChangeArrowheads="1"/>
          </p:cNvSpPr>
          <p:nvPr/>
        </p:nvSpPr>
        <p:spPr bwMode="auto">
          <a:xfrm>
            <a:off x="560512" y="903785"/>
            <a:ext cx="90281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+mn-lt"/>
                <a:ea typeface="黑体" pitchFamily="2" charset="-122"/>
              </a:rPr>
              <a:t>运行</a:t>
            </a:r>
          </a:p>
          <a:p>
            <a:r>
              <a:rPr kumimoji="1" lang="zh-CN" altLang="en-US" sz="2800" b="1" dirty="0">
                <a:latin typeface="+mn-lt"/>
                <a:ea typeface="黑体" pitchFamily="2" charset="-122"/>
              </a:rPr>
              <a:t>客户</a:t>
            </a:r>
          </a:p>
          <a:p>
            <a:r>
              <a:rPr kumimoji="1" lang="zh-CN" altLang="en-US" sz="2800" b="1" dirty="0">
                <a:latin typeface="+mn-lt"/>
                <a:ea typeface="黑体" pitchFamily="2" charset="-122"/>
              </a:rPr>
              <a:t>程序</a:t>
            </a:r>
          </a:p>
        </p:txBody>
      </p:sp>
      <p:pic>
        <p:nvPicPr>
          <p:cNvPr id="344081" name="Picture 1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905" y="2562722"/>
            <a:ext cx="698235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4082" name="Group 18"/>
          <p:cNvGrpSpPr>
            <a:grpSpLocks/>
          </p:cNvGrpSpPr>
          <p:nvPr/>
        </p:nvGrpSpPr>
        <p:grpSpPr bwMode="auto">
          <a:xfrm>
            <a:off x="2658659" y="2232522"/>
            <a:ext cx="4385469" cy="3046413"/>
            <a:chOff x="1680" y="240"/>
            <a:chExt cx="2529" cy="1270"/>
          </a:xfrm>
          <a:solidFill>
            <a:schemeClr val="bg1">
              <a:lumMod val="65000"/>
            </a:schemeClr>
          </a:solidFill>
        </p:grpSpPr>
        <p:sp>
          <p:nvSpPr>
            <p:cNvPr id="344083" name="Oval 19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4084" name="Oval 20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4085" name="Oval 21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4086" name="Oval 22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4087" name="Oval 23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4088" name="Oval 24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4089" name="Oval 25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4090" name="Oval 26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4091" name="Oval 27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</p:grpSp>
      <p:sp>
        <p:nvSpPr>
          <p:cNvPr id="344092" name="Text Box 28"/>
          <p:cNvSpPr txBox="1">
            <a:spLocks noChangeArrowheads="1"/>
          </p:cNvSpPr>
          <p:nvPr/>
        </p:nvSpPr>
        <p:spPr bwMode="auto">
          <a:xfrm>
            <a:off x="4039651" y="1191122"/>
            <a:ext cx="1620957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+mn-lt"/>
                <a:ea typeface="黑体" pitchFamily="2" charset="-122"/>
              </a:rPr>
              <a:t>网络边缘</a:t>
            </a:r>
          </a:p>
        </p:txBody>
      </p:sp>
      <p:sp>
        <p:nvSpPr>
          <p:cNvPr id="344093" name="Text Box 29"/>
          <p:cNvSpPr txBox="1">
            <a:spLocks noChangeArrowheads="1"/>
          </p:cNvSpPr>
          <p:nvPr/>
        </p:nvSpPr>
        <p:spPr bwMode="auto">
          <a:xfrm>
            <a:off x="4154878" y="4127997"/>
            <a:ext cx="1620957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+mn-lt"/>
                <a:ea typeface="黑体" pitchFamily="2" charset="-122"/>
              </a:rPr>
              <a:t>网络核心</a:t>
            </a:r>
          </a:p>
        </p:txBody>
      </p:sp>
      <p:graphicFrame>
        <p:nvGraphicFramePr>
          <p:cNvPr id="344094" name="Object 3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501297"/>
              </p:ext>
            </p:extLst>
          </p:nvPr>
        </p:nvGraphicFramePr>
        <p:xfrm>
          <a:off x="7379486" y="3226296"/>
          <a:ext cx="811742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Microsoft ClipArt Gallery" r:id="rId5" imgW="2735263" imgH="3825875" progId="">
                  <p:embed/>
                </p:oleObj>
              </mc:Choice>
              <mc:Fallback>
                <p:oleObj name="Microsoft ClipArt Gallery" r:id="rId5" imgW="2735263" imgH="3825875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9486" y="3226296"/>
                        <a:ext cx="811742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95" name="Text Box 31"/>
          <p:cNvSpPr txBox="1">
            <a:spLocks noChangeArrowheads="1"/>
          </p:cNvSpPr>
          <p:nvPr/>
        </p:nvSpPr>
        <p:spPr bwMode="auto">
          <a:xfrm>
            <a:off x="7866749" y="980728"/>
            <a:ext cx="126188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 dirty="0">
                <a:latin typeface="+mn-lt"/>
                <a:ea typeface="黑体" pitchFamily="2" charset="-122"/>
              </a:rPr>
              <a:t>运行</a:t>
            </a:r>
          </a:p>
          <a:p>
            <a:pPr algn="ctr"/>
            <a:r>
              <a:rPr kumimoji="1" lang="zh-CN" altLang="en-US" sz="2800" b="1" dirty="0">
                <a:latin typeface="+mn-lt"/>
                <a:ea typeface="黑体" pitchFamily="2" charset="-122"/>
              </a:rPr>
              <a:t>服务器</a:t>
            </a:r>
          </a:p>
          <a:p>
            <a:pPr algn="ctr"/>
            <a:r>
              <a:rPr kumimoji="1" lang="zh-CN" altLang="en-US" sz="2800" b="1" dirty="0">
                <a:latin typeface="+mn-lt"/>
                <a:ea typeface="黑体" pitchFamily="2" charset="-122"/>
              </a:rPr>
              <a:t>程序</a:t>
            </a:r>
          </a:p>
        </p:txBody>
      </p:sp>
      <p:sp>
        <p:nvSpPr>
          <p:cNvPr id="344097" name="Line 33"/>
          <p:cNvSpPr>
            <a:spLocks noChangeShapeType="1"/>
          </p:cNvSpPr>
          <p:nvPr/>
        </p:nvSpPr>
        <p:spPr bwMode="auto">
          <a:xfrm>
            <a:off x="1217473" y="2276972"/>
            <a:ext cx="624284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4098" name="Line 34"/>
          <p:cNvSpPr>
            <a:spLocks noChangeShapeType="1"/>
          </p:cNvSpPr>
          <p:nvPr/>
        </p:nvSpPr>
        <p:spPr bwMode="auto">
          <a:xfrm flipH="1">
            <a:off x="7937342" y="2371894"/>
            <a:ext cx="473575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4099" name="Text Box 35"/>
          <p:cNvSpPr txBox="1">
            <a:spLocks noChangeArrowheads="1"/>
          </p:cNvSpPr>
          <p:nvPr/>
        </p:nvSpPr>
        <p:spPr bwMode="auto">
          <a:xfrm>
            <a:off x="1852076" y="2110284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+mn-lt"/>
                <a:ea typeface="黑体" pitchFamily="2" charset="-122"/>
              </a:rPr>
              <a:t>A</a:t>
            </a:r>
          </a:p>
        </p:txBody>
      </p:sp>
      <p:sp>
        <p:nvSpPr>
          <p:cNvPr id="344100" name="Text Box 36"/>
          <p:cNvSpPr txBox="1">
            <a:spLocks noChangeArrowheads="1"/>
          </p:cNvSpPr>
          <p:nvPr/>
        </p:nvSpPr>
        <p:spPr bwMode="auto">
          <a:xfrm>
            <a:off x="7492992" y="2770684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+mn-lt"/>
                <a:ea typeface="黑体" pitchFamily="2" charset="-122"/>
              </a:rPr>
              <a:t>B</a:t>
            </a:r>
          </a:p>
        </p:txBody>
      </p:sp>
      <p:pic>
        <p:nvPicPr>
          <p:cNvPr id="344101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09" y="4550272"/>
            <a:ext cx="698235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4108" name="Group 44"/>
          <p:cNvGrpSpPr>
            <a:grpSpLocks/>
          </p:cNvGrpSpPr>
          <p:nvPr/>
        </p:nvGrpSpPr>
        <p:grpSpPr bwMode="auto">
          <a:xfrm>
            <a:off x="2311260" y="2481759"/>
            <a:ext cx="5068226" cy="854075"/>
            <a:chOff x="1157" y="1197"/>
            <a:chExt cx="2947" cy="538"/>
          </a:xfrm>
        </p:grpSpPr>
        <p:sp>
          <p:nvSpPr>
            <p:cNvPr id="344096" name="Freeform 32"/>
            <p:cNvSpPr>
              <a:spLocks/>
            </p:cNvSpPr>
            <p:nvPr/>
          </p:nvSpPr>
          <p:spPr bwMode="auto">
            <a:xfrm>
              <a:off x="1157" y="1319"/>
              <a:ext cx="2947" cy="416"/>
            </a:xfrm>
            <a:custGeom>
              <a:avLst/>
              <a:gdLst>
                <a:gd name="T0" fmla="*/ 0 w 2112"/>
                <a:gd name="T1" fmla="*/ 0 h 192"/>
                <a:gd name="T2" fmla="*/ 2112 w 2112"/>
                <a:gd name="T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12" h="192">
                  <a:moveTo>
                    <a:pt x="0" y="0"/>
                  </a:moveTo>
                  <a:lnTo>
                    <a:pt x="2112" y="192"/>
                  </a:lnTo>
                </a:path>
              </a:pathLst>
            </a:custGeom>
            <a:noFill/>
            <a:ln w="57150" cap="flat" cmpd="sng">
              <a:solidFill>
                <a:srgbClr val="000099">
                  <a:alpha val="80000"/>
                </a:srgbClr>
              </a:solidFill>
              <a:prstDash val="sysDot"/>
              <a:round/>
              <a:headEnd type="none" w="med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4103" name="Text Box 39"/>
            <p:cNvSpPr txBox="1">
              <a:spLocks noChangeArrowheads="1"/>
            </p:cNvSpPr>
            <p:nvPr/>
          </p:nvSpPr>
          <p:spPr bwMode="auto">
            <a:xfrm rot="455053">
              <a:off x="2141" y="1197"/>
              <a:ext cx="12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latin typeface="+mn-lt"/>
                  <a:ea typeface="黑体" pitchFamily="2" charset="-122"/>
                </a:rPr>
                <a:t>① </a:t>
              </a:r>
              <a:r>
                <a:rPr kumimoji="1" lang="zh-CN" altLang="en-US" sz="2800" b="1">
                  <a:latin typeface="+mn-lt"/>
                  <a:ea typeface="黑体" pitchFamily="2" charset="-122"/>
                </a:rPr>
                <a:t>请求服务</a:t>
              </a:r>
            </a:p>
          </p:txBody>
        </p:sp>
      </p:grpSp>
      <p:grpSp>
        <p:nvGrpSpPr>
          <p:cNvPr id="344109" name="Group 45"/>
          <p:cNvGrpSpPr>
            <a:grpSpLocks/>
          </p:cNvGrpSpPr>
          <p:nvPr/>
        </p:nvGrpSpPr>
        <p:grpSpPr bwMode="auto">
          <a:xfrm>
            <a:off x="2197754" y="2894510"/>
            <a:ext cx="5068226" cy="831850"/>
            <a:chOff x="1091" y="1457"/>
            <a:chExt cx="2947" cy="524"/>
          </a:xfrm>
        </p:grpSpPr>
        <p:sp>
          <p:nvSpPr>
            <p:cNvPr id="344102" name="Freeform 38"/>
            <p:cNvSpPr>
              <a:spLocks/>
            </p:cNvSpPr>
            <p:nvPr/>
          </p:nvSpPr>
          <p:spPr bwMode="auto">
            <a:xfrm rot="-10800000">
              <a:off x="1091" y="1457"/>
              <a:ext cx="2947" cy="416"/>
            </a:xfrm>
            <a:custGeom>
              <a:avLst/>
              <a:gdLst>
                <a:gd name="T0" fmla="*/ 0 w 2112"/>
                <a:gd name="T1" fmla="*/ 0 h 192"/>
                <a:gd name="T2" fmla="*/ 2112 w 2112"/>
                <a:gd name="T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12" h="192">
                  <a:moveTo>
                    <a:pt x="0" y="0"/>
                  </a:moveTo>
                  <a:lnTo>
                    <a:pt x="2112" y="192"/>
                  </a:lnTo>
                </a:path>
              </a:pathLst>
            </a:custGeom>
            <a:noFill/>
            <a:ln w="57150" cap="flat" cmpd="sng">
              <a:solidFill>
                <a:srgbClr val="000099">
                  <a:alpha val="80000"/>
                </a:srgbClr>
              </a:solidFill>
              <a:prstDash val="sysDot"/>
              <a:round/>
              <a:headEnd type="none" w="med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4104" name="Text Box 40"/>
            <p:cNvSpPr txBox="1">
              <a:spLocks noChangeArrowheads="1"/>
            </p:cNvSpPr>
            <p:nvPr/>
          </p:nvSpPr>
          <p:spPr bwMode="auto">
            <a:xfrm rot="499003">
              <a:off x="2021" y="1651"/>
              <a:ext cx="12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latin typeface="+mn-lt"/>
                  <a:ea typeface="黑体" pitchFamily="2" charset="-122"/>
                </a:rPr>
                <a:t>② </a:t>
              </a:r>
              <a:r>
                <a:rPr kumimoji="1" lang="zh-CN" altLang="en-US" sz="2800" b="1" dirty="0">
                  <a:latin typeface="+mn-lt"/>
                  <a:ea typeface="黑体" pitchFamily="2" charset="-122"/>
                </a:rPr>
                <a:t>得到服务</a:t>
              </a:r>
            </a:p>
          </p:txBody>
        </p:sp>
      </p:grpSp>
      <p:sp>
        <p:nvSpPr>
          <p:cNvPr id="344105" name="Text Box 41"/>
          <p:cNvSpPr txBox="1">
            <a:spLocks noChangeArrowheads="1"/>
          </p:cNvSpPr>
          <p:nvPr/>
        </p:nvSpPr>
        <p:spPr bwMode="auto">
          <a:xfrm>
            <a:off x="1506398" y="3215184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+mn-lt"/>
                <a:ea typeface="黑体" pitchFamily="2" charset="-122"/>
              </a:rPr>
              <a:t>客户</a:t>
            </a:r>
          </a:p>
        </p:txBody>
      </p:sp>
      <p:sp>
        <p:nvSpPr>
          <p:cNvPr id="344106" name="Text Box 42"/>
          <p:cNvSpPr txBox="1">
            <a:spLocks noChangeArrowheads="1"/>
          </p:cNvSpPr>
          <p:nvPr/>
        </p:nvSpPr>
        <p:spPr bwMode="auto">
          <a:xfrm>
            <a:off x="7149034" y="4212134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+mn-lt"/>
                <a:ea typeface="黑体" pitchFamily="2" charset="-122"/>
              </a:rPr>
              <a:t>服务器</a:t>
            </a:r>
          </a:p>
        </p:txBody>
      </p:sp>
      <p:sp>
        <p:nvSpPr>
          <p:cNvPr id="344110" name="Text Box 46"/>
          <p:cNvSpPr txBox="1">
            <a:spLocks noChangeArrowheads="1"/>
          </p:cNvSpPr>
          <p:nvPr/>
        </p:nvSpPr>
        <p:spPr bwMode="auto">
          <a:xfrm>
            <a:off x="560512" y="6135687"/>
            <a:ext cx="92155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客户 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A 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向服务器 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B 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发出请求服务</a:t>
            </a:r>
            <a:r>
              <a:rPr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，服务器 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B 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向客户 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A 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提供</a:t>
            </a:r>
            <a:r>
              <a:rPr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服务</a:t>
            </a:r>
            <a:endParaRPr lang="zh-CN" altLang="en-US" sz="2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8704" y="260648"/>
            <a:ext cx="4828258" cy="584775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zh-CN" sz="3200" b="1" dirty="0" smtClean="0">
                <a:latin typeface="+mn-lt"/>
                <a:ea typeface="黑体" pitchFamily="2" charset="-122"/>
              </a:rPr>
              <a:t>客户</a:t>
            </a:r>
            <a:r>
              <a:rPr lang="en-US" altLang="zh-CN" sz="3200" b="1" dirty="0">
                <a:latin typeface="+mn-lt"/>
                <a:ea typeface="黑体" pitchFamily="2" charset="-122"/>
              </a:rPr>
              <a:t>-</a:t>
            </a:r>
            <a:r>
              <a:rPr lang="zh-CN" altLang="zh-CN" sz="3200" b="1" dirty="0">
                <a:latin typeface="+mn-lt"/>
                <a:ea typeface="黑体" pitchFamily="2" charset="-122"/>
              </a:rPr>
              <a:t>服务器工作方式</a:t>
            </a:r>
            <a:endParaRPr lang="zh-CN" altLang="en-US" sz="32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403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4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34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客户软件的特点 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被用户调用后运行，</a:t>
            </a:r>
            <a:r>
              <a:rPr lang="zh-CN" altLang="en-US" dirty="0"/>
              <a:t>在打算通信时主动向远地服务器发起通信（请求服务）。</a:t>
            </a:r>
            <a:r>
              <a:rPr lang="zh-CN" altLang="en-US" dirty="0">
                <a:solidFill>
                  <a:srgbClr val="0000CC"/>
                </a:solidFill>
              </a:rPr>
              <a:t>因此，客户程序</a:t>
            </a:r>
            <a:r>
              <a:rPr lang="zh-CN" altLang="en-US" dirty="0">
                <a:solidFill>
                  <a:srgbClr val="FF0000"/>
                </a:solidFill>
              </a:rPr>
              <a:t>必须</a:t>
            </a:r>
            <a:r>
              <a:rPr lang="zh-CN" altLang="en-US" dirty="0">
                <a:solidFill>
                  <a:srgbClr val="0000CC"/>
                </a:solidFill>
              </a:rPr>
              <a:t>知道服务器程序的地址。</a:t>
            </a:r>
          </a:p>
          <a:p>
            <a:r>
              <a:rPr lang="zh-CN" altLang="en-US" dirty="0"/>
              <a:t>不需要特殊的硬件和很复杂的操作系统。 </a:t>
            </a:r>
          </a:p>
        </p:txBody>
      </p:sp>
    </p:spTree>
    <p:extLst>
      <p:ext uri="{BB962C8B-B14F-4D97-AF65-F5344CB8AC3E}">
        <p14:creationId xmlns:p14="http://schemas.microsoft.com/office/powerpoint/2010/main" val="415136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服务器软件的特点 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一种专门用来提供某种服务的程序，可同时处理多个远地或本地客户的请求。</a:t>
            </a:r>
          </a:p>
          <a:p>
            <a:r>
              <a:rPr lang="zh-CN" altLang="en-US" dirty="0"/>
              <a:t>系统启动后即自动调用并</a:t>
            </a:r>
            <a:r>
              <a:rPr lang="zh-CN" altLang="en-US" dirty="0">
                <a:solidFill>
                  <a:srgbClr val="FF0000"/>
                </a:solidFill>
              </a:rPr>
              <a:t>一直不断地运行着，被动地等待</a:t>
            </a:r>
            <a:r>
              <a:rPr lang="zh-CN" altLang="en-US" dirty="0"/>
              <a:t>并接受来自各地的客户的通信请求。</a:t>
            </a:r>
            <a:r>
              <a:rPr lang="zh-CN" altLang="en-US" dirty="0">
                <a:solidFill>
                  <a:srgbClr val="0000CC"/>
                </a:solidFill>
              </a:rPr>
              <a:t>因此，服务器程序不需要知道客户程序的地址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一般需要强大的硬件和高级的操作系统支持。</a:t>
            </a:r>
          </a:p>
        </p:txBody>
      </p:sp>
      <p:sp>
        <p:nvSpPr>
          <p:cNvPr id="2" name="矩形 1"/>
          <p:cNvSpPr/>
          <p:nvPr/>
        </p:nvSpPr>
        <p:spPr>
          <a:xfrm>
            <a:off x="632520" y="5088086"/>
            <a:ext cx="8856984" cy="1077218"/>
          </a:xfrm>
          <a:prstGeom prst="rect">
            <a:avLst/>
          </a:prstGeom>
          <a:solidFill>
            <a:srgbClr val="FFFF66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客户与服务器的通信关系建立后，</a:t>
            </a:r>
            <a:r>
              <a:rPr lang="zh-CN" altLang="zh-CN" sz="32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通信可以是双向的，</a:t>
            </a:r>
            <a:r>
              <a:rPr lang="zh-CN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客户和服务器都可发送和接收数据。</a:t>
            </a:r>
            <a:endParaRPr lang="zh-CN" altLang="en-US" sz="32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022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对等连接方式 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对等</a:t>
            </a:r>
            <a:r>
              <a:rPr lang="zh-CN" altLang="en-US" dirty="0" smtClean="0">
                <a:solidFill>
                  <a:srgbClr val="FF0000"/>
                </a:solidFill>
              </a:rPr>
              <a:t>连接 </a:t>
            </a:r>
            <a:r>
              <a:rPr lang="en-US" altLang="zh-CN" dirty="0" smtClean="0"/>
              <a:t>(</a:t>
            </a:r>
            <a:r>
              <a:rPr lang="en-US" altLang="zh-CN" dirty="0"/>
              <a:t>peer-to-peer</a:t>
            </a:r>
            <a:r>
              <a:rPr lang="zh-CN" altLang="en-US" dirty="0"/>
              <a:t>，简写为 </a:t>
            </a:r>
            <a:r>
              <a:rPr lang="en-US" altLang="zh-CN" dirty="0">
                <a:solidFill>
                  <a:srgbClr val="FF0000"/>
                </a:solidFill>
              </a:rPr>
              <a:t>P2P</a:t>
            </a:r>
            <a:r>
              <a:rPr lang="en-US" altLang="zh-CN" dirty="0" smtClean="0"/>
              <a:t>) </a:t>
            </a:r>
            <a:r>
              <a:rPr lang="zh-CN" altLang="en-US" dirty="0" smtClean="0"/>
              <a:t>是</a:t>
            </a:r>
            <a:r>
              <a:rPr lang="zh-CN" altLang="en-US" dirty="0"/>
              <a:t>指两个主机在通信时并不区分哪一个是服务请求方还是服务提供方。</a:t>
            </a:r>
          </a:p>
          <a:p>
            <a:r>
              <a:rPr lang="zh-CN" altLang="en-US" dirty="0"/>
              <a:t>只要两个主机都运行了对等连接</a:t>
            </a:r>
            <a:r>
              <a:rPr lang="zh-CN" altLang="en-US" dirty="0" smtClean="0"/>
              <a:t>软件 </a:t>
            </a:r>
            <a:r>
              <a:rPr lang="en-US" altLang="zh-CN" dirty="0" smtClean="0"/>
              <a:t>(P2P </a:t>
            </a:r>
            <a:r>
              <a:rPr lang="zh-CN" altLang="en-US" dirty="0" smtClean="0"/>
              <a:t>软件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，</a:t>
            </a:r>
            <a:r>
              <a:rPr lang="zh-CN" altLang="en-US" dirty="0"/>
              <a:t>它们就可以进行</a:t>
            </a:r>
            <a:r>
              <a:rPr lang="zh-CN" altLang="en-US" dirty="0">
                <a:solidFill>
                  <a:srgbClr val="FF0000"/>
                </a:solidFill>
              </a:rPr>
              <a:t>平等的、对等连接通信。</a:t>
            </a:r>
          </a:p>
          <a:p>
            <a:r>
              <a:rPr lang="zh-CN" altLang="en-US" dirty="0"/>
              <a:t>双方都可以下载对方已经存储在硬盘中的共享文档。 </a:t>
            </a:r>
          </a:p>
        </p:txBody>
      </p:sp>
    </p:spTree>
    <p:extLst>
      <p:ext uri="{BB962C8B-B14F-4D97-AF65-F5344CB8AC3E}">
        <p14:creationId xmlns:p14="http://schemas.microsoft.com/office/powerpoint/2010/main" val="24693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对等连接方式的特点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对等连接方式从本质上看仍然是使用客户服务器方式，只是对等连接中的</a:t>
            </a:r>
            <a:r>
              <a:rPr lang="zh-CN" altLang="en-US" dirty="0">
                <a:solidFill>
                  <a:srgbClr val="FF0000"/>
                </a:solidFill>
              </a:rPr>
              <a:t>每一个主机既是客户</a:t>
            </a:r>
            <a:r>
              <a:rPr lang="zh-CN" altLang="en-US" dirty="0" smtClean="0">
                <a:solidFill>
                  <a:srgbClr val="FF0000"/>
                </a:solidFill>
              </a:rPr>
              <a:t>又是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例如主机 </a:t>
            </a:r>
            <a:r>
              <a:rPr lang="en-US" altLang="zh-CN" dirty="0"/>
              <a:t>C </a:t>
            </a:r>
            <a:r>
              <a:rPr lang="zh-CN" altLang="en-US" dirty="0"/>
              <a:t>请求 </a:t>
            </a:r>
            <a:r>
              <a:rPr lang="en-US" altLang="zh-CN" dirty="0"/>
              <a:t>D </a:t>
            </a:r>
            <a:r>
              <a:rPr lang="zh-CN" altLang="en-US" dirty="0"/>
              <a:t>的服务时，</a:t>
            </a:r>
            <a:r>
              <a:rPr lang="en-US" altLang="zh-CN" dirty="0"/>
              <a:t>C </a:t>
            </a:r>
            <a:r>
              <a:rPr lang="zh-CN" altLang="en-US" dirty="0"/>
              <a:t>是客户，</a:t>
            </a:r>
            <a:r>
              <a:rPr lang="en-US" altLang="zh-CN" dirty="0"/>
              <a:t>D </a:t>
            </a:r>
            <a:r>
              <a:rPr lang="zh-CN" altLang="en-US" dirty="0"/>
              <a:t>是服务器。但如果 </a:t>
            </a:r>
            <a:r>
              <a:rPr lang="en-US" altLang="zh-CN" dirty="0"/>
              <a:t>C </a:t>
            </a:r>
            <a:r>
              <a:rPr lang="zh-CN" altLang="en-US" dirty="0"/>
              <a:t>又同时向 </a:t>
            </a:r>
            <a:r>
              <a:rPr lang="en-US" altLang="zh-CN" dirty="0"/>
              <a:t>F</a:t>
            </a:r>
            <a:r>
              <a:rPr lang="zh-CN" altLang="en-US" dirty="0"/>
              <a:t>提供服务，那么 </a:t>
            </a:r>
            <a:r>
              <a:rPr lang="en-US" altLang="zh-CN" dirty="0"/>
              <a:t>C </a:t>
            </a:r>
            <a:r>
              <a:rPr lang="zh-CN" altLang="en-US" dirty="0"/>
              <a:t>又同时起着服务器的作用。</a:t>
            </a:r>
          </a:p>
        </p:txBody>
      </p:sp>
      <p:sp>
        <p:nvSpPr>
          <p:cNvPr id="2" name="矩形 1"/>
          <p:cNvSpPr/>
          <p:nvPr/>
        </p:nvSpPr>
        <p:spPr>
          <a:xfrm>
            <a:off x="992560" y="4725144"/>
            <a:ext cx="8352928" cy="1077218"/>
          </a:xfrm>
          <a:prstGeom prst="rect">
            <a:avLst/>
          </a:prstGeom>
          <a:solidFill>
            <a:srgbClr val="FFFF66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对等连接工作方式可支持大量对等用户（如上百万个）同时工作。</a:t>
            </a:r>
            <a:endParaRPr lang="zh-CN" altLang="en-US" sz="32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87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4" name="Oval 4"/>
          <p:cNvSpPr>
            <a:spLocks noChangeArrowheads="1"/>
          </p:cNvSpPr>
          <p:nvPr/>
        </p:nvSpPr>
        <p:spPr bwMode="auto">
          <a:xfrm>
            <a:off x="1594549" y="1475135"/>
            <a:ext cx="6624638" cy="4402137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65" name="Line 5"/>
          <p:cNvSpPr>
            <a:spLocks noChangeShapeType="1"/>
          </p:cNvSpPr>
          <p:nvPr/>
        </p:nvSpPr>
        <p:spPr bwMode="auto">
          <a:xfrm flipV="1">
            <a:off x="3052933" y="4211986"/>
            <a:ext cx="744670" cy="382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66" name="Line 6"/>
          <p:cNvSpPr>
            <a:spLocks noChangeShapeType="1"/>
          </p:cNvSpPr>
          <p:nvPr/>
        </p:nvSpPr>
        <p:spPr bwMode="auto">
          <a:xfrm flipH="1" flipV="1">
            <a:off x="2698656" y="3345210"/>
            <a:ext cx="803143" cy="182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67" name="Line 7"/>
          <p:cNvSpPr>
            <a:spLocks noChangeShapeType="1"/>
          </p:cNvSpPr>
          <p:nvPr/>
        </p:nvSpPr>
        <p:spPr bwMode="auto">
          <a:xfrm flipH="1">
            <a:off x="6415126" y="3797647"/>
            <a:ext cx="95620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68" name="Line 8"/>
          <p:cNvSpPr>
            <a:spLocks noChangeShapeType="1"/>
          </p:cNvSpPr>
          <p:nvPr/>
        </p:nvSpPr>
        <p:spPr bwMode="auto">
          <a:xfrm flipH="1">
            <a:off x="5610264" y="2443510"/>
            <a:ext cx="703394" cy="901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69" name="Line 9"/>
          <p:cNvSpPr>
            <a:spLocks noChangeShapeType="1"/>
          </p:cNvSpPr>
          <p:nvPr/>
        </p:nvSpPr>
        <p:spPr bwMode="auto">
          <a:xfrm flipH="1" flipV="1">
            <a:off x="5611983" y="4521547"/>
            <a:ext cx="531416" cy="573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70" name="Line 10"/>
          <p:cNvSpPr>
            <a:spLocks noChangeShapeType="1"/>
          </p:cNvSpPr>
          <p:nvPr/>
        </p:nvSpPr>
        <p:spPr bwMode="auto">
          <a:xfrm>
            <a:off x="3802762" y="2533998"/>
            <a:ext cx="450585" cy="658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71" name="Line 11"/>
          <p:cNvSpPr>
            <a:spLocks noChangeShapeType="1"/>
          </p:cNvSpPr>
          <p:nvPr/>
        </p:nvSpPr>
        <p:spPr bwMode="auto">
          <a:xfrm flipV="1">
            <a:off x="4103726" y="4431061"/>
            <a:ext cx="202935" cy="663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pic>
        <p:nvPicPr>
          <p:cNvPr id="348172" name="Picture 1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695" y="2081560"/>
            <a:ext cx="608806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73" name="Picture 1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99" y="2081560"/>
            <a:ext cx="608806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74" name="Picture 1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947" y="4972397"/>
            <a:ext cx="608806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75" name="Picture 1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762" y="4972397"/>
            <a:ext cx="608806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76" name="Picture 1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477" y="2803872"/>
            <a:ext cx="608806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8177" name="Group 17"/>
          <p:cNvGrpSpPr>
            <a:grpSpLocks/>
          </p:cNvGrpSpPr>
          <p:nvPr/>
        </p:nvGrpSpPr>
        <p:grpSpPr bwMode="auto">
          <a:xfrm>
            <a:off x="3101087" y="2533997"/>
            <a:ext cx="3823097" cy="2495550"/>
            <a:chOff x="1680" y="240"/>
            <a:chExt cx="2529" cy="1270"/>
          </a:xfrm>
          <a:solidFill>
            <a:schemeClr val="bg1">
              <a:lumMod val="75000"/>
            </a:schemeClr>
          </a:solidFill>
        </p:grpSpPr>
        <p:sp>
          <p:nvSpPr>
            <p:cNvPr id="348178" name="Oval 18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8179" name="Oval 19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8180" name="Oval 20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8181" name="Oval 21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8182" name="Oval 22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8183" name="Oval 23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8184" name="Oval 24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8185" name="Oval 25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8186" name="Oval 26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</p:grpSp>
      <p:sp>
        <p:nvSpPr>
          <p:cNvPr id="348187" name="Text Box 27"/>
          <p:cNvSpPr txBox="1">
            <a:spLocks noChangeArrowheads="1"/>
          </p:cNvSpPr>
          <p:nvPr/>
        </p:nvSpPr>
        <p:spPr bwMode="auto">
          <a:xfrm>
            <a:off x="4146720" y="1819622"/>
            <a:ext cx="1620957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+mn-lt"/>
                <a:ea typeface="黑体" pitchFamily="2" charset="-122"/>
              </a:rPr>
              <a:t>网络边缘</a:t>
            </a:r>
          </a:p>
        </p:txBody>
      </p:sp>
      <p:sp>
        <p:nvSpPr>
          <p:cNvPr id="348188" name="Text Box 28"/>
          <p:cNvSpPr txBox="1">
            <a:spLocks noChangeArrowheads="1"/>
          </p:cNvSpPr>
          <p:nvPr/>
        </p:nvSpPr>
        <p:spPr bwMode="auto">
          <a:xfrm>
            <a:off x="4146720" y="3980211"/>
            <a:ext cx="1620957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+mn-lt"/>
                <a:ea typeface="黑体" pitchFamily="2" charset="-122"/>
              </a:rPr>
              <a:t>网络核心</a:t>
            </a:r>
          </a:p>
        </p:txBody>
      </p:sp>
      <p:graphicFrame>
        <p:nvGraphicFramePr>
          <p:cNvPr id="348189" name="Object 2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1166315"/>
              </p:ext>
            </p:extLst>
          </p:nvPr>
        </p:nvGraphicFramePr>
        <p:xfrm>
          <a:off x="7216549" y="3348385"/>
          <a:ext cx="708554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Microsoft ClipArt Gallery" r:id="rId5" imgW="2735263" imgH="3825875" progId="">
                  <p:embed/>
                </p:oleObj>
              </mc:Choice>
              <mc:Fallback>
                <p:oleObj name="Microsoft ClipArt Gallery" r:id="rId5" imgW="2735263" imgH="3825875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6549" y="3348385"/>
                        <a:ext cx="708554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0" name="Text Box 30"/>
          <p:cNvSpPr txBox="1">
            <a:spLocks noChangeArrowheads="1"/>
          </p:cNvSpPr>
          <p:nvPr/>
        </p:nvSpPr>
        <p:spPr bwMode="auto">
          <a:xfrm>
            <a:off x="7556850" y="1475135"/>
            <a:ext cx="167379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>
                <a:latin typeface="+mn-lt"/>
                <a:ea typeface="黑体" pitchFamily="2" charset="-122"/>
              </a:rPr>
              <a:t>运行</a:t>
            </a:r>
          </a:p>
          <a:p>
            <a:pPr algn="ctr"/>
            <a:r>
              <a:rPr kumimoji="1" lang="en-US" altLang="zh-CN" sz="2800" b="1">
                <a:latin typeface="+mn-lt"/>
                <a:ea typeface="黑体" pitchFamily="2" charset="-122"/>
              </a:rPr>
              <a:t>P2P </a:t>
            </a:r>
            <a:r>
              <a:rPr kumimoji="1" lang="zh-CN" altLang="en-US" sz="2800" b="1">
                <a:latin typeface="+mn-lt"/>
                <a:ea typeface="黑体" pitchFamily="2" charset="-122"/>
              </a:rPr>
              <a:t>程序</a:t>
            </a:r>
          </a:p>
        </p:txBody>
      </p:sp>
      <p:sp>
        <p:nvSpPr>
          <p:cNvPr id="348191" name="Text Box 31"/>
          <p:cNvSpPr txBox="1">
            <a:spLocks noChangeArrowheads="1"/>
          </p:cNvSpPr>
          <p:nvPr/>
        </p:nvSpPr>
        <p:spPr bwMode="auto">
          <a:xfrm>
            <a:off x="8103744" y="4802535"/>
            <a:ext cx="167379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>
                <a:latin typeface="+mn-lt"/>
                <a:ea typeface="黑体" pitchFamily="2" charset="-122"/>
              </a:rPr>
              <a:t>运行</a:t>
            </a:r>
          </a:p>
          <a:p>
            <a:pPr algn="ctr"/>
            <a:r>
              <a:rPr kumimoji="1" lang="en-US" altLang="zh-CN" sz="2800" b="1">
                <a:latin typeface="+mn-lt"/>
                <a:ea typeface="黑体" pitchFamily="2" charset="-122"/>
              </a:rPr>
              <a:t>P2P </a:t>
            </a:r>
            <a:r>
              <a:rPr kumimoji="1" lang="zh-CN" altLang="en-US" sz="2800" b="1">
                <a:latin typeface="+mn-lt"/>
                <a:ea typeface="黑体" pitchFamily="2" charset="-122"/>
              </a:rPr>
              <a:t>程序</a:t>
            </a:r>
          </a:p>
        </p:txBody>
      </p:sp>
      <p:sp>
        <p:nvSpPr>
          <p:cNvPr id="348192" name="Line 32"/>
          <p:cNvSpPr>
            <a:spLocks noChangeShapeType="1"/>
          </p:cNvSpPr>
          <p:nvPr/>
        </p:nvSpPr>
        <p:spPr bwMode="auto">
          <a:xfrm flipH="1">
            <a:off x="6212190" y="2262536"/>
            <a:ext cx="101467" cy="2981325"/>
          </a:xfrm>
          <a:prstGeom prst="line">
            <a:avLst/>
          </a:prstGeom>
          <a:noFill/>
          <a:ln w="76200">
            <a:solidFill>
              <a:srgbClr val="000099">
                <a:alpha val="80000"/>
              </a:srgbClr>
            </a:solidFill>
            <a:prstDash val="dash"/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93" name="Line 33"/>
          <p:cNvSpPr>
            <a:spLocks noChangeShapeType="1"/>
          </p:cNvSpPr>
          <p:nvPr/>
        </p:nvSpPr>
        <p:spPr bwMode="auto">
          <a:xfrm flipH="1">
            <a:off x="6513154" y="1991073"/>
            <a:ext cx="904610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94" name="Line 34"/>
          <p:cNvSpPr>
            <a:spLocks noChangeShapeType="1"/>
          </p:cNvSpPr>
          <p:nvPr/>
        </p:nvSpPr>
        <p:spPr bwMode="auto">
          <a:xfrm flipH="1" flipV="1">
            <a:off x="6413406" y="5154960"/>
            <a:ext cx="2024195" cy="74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95" name="Text Box 35"/>
          <p:cNvSpPr txBox="1">
            <a:spLocks noChangeArrowheads="1"/>
          </p:cNvSpPr>
          <p:nvPr/>
        </p:nvSpPr>
        <p:spPr bwMode="auto">
          <a:xfrm>
            <a:off x="5606824" y="4823172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+mn-lt"/>
                <a:ea typeface="黑体" pitchFamily="2" charset="-122"/>
              </a:rPr>
              <a:t>D</a:t>
            </a:r>
          </a:p>
        </p:txBody>
      </p:sp>
      <p:sp>
        <p:nvSpPr>
          <p:cNvPr id="348196" name="Text Box 36"/>
          <p:cNvSpPr txBox="1">
            <a:spLocks noChangeArrowheads="1"/>
          </p:cNvSpPr>
          <p:nvPr/>
        </p:nvSpPr>
        <p:spPr bwMode="auto">
          <a:xfrm>
            <a:off x="6012695" y="1598961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+mn-lt"/>
                <a:ea typeface="黑体" pitchFamily="2" charset="-122"/>
              </a:rPr>
              <a:t>C</a:t>
            </a:r>
          </a:p>
        </p:txBody>
      </p:sp>
      <p:pic>
        <p:nvPicPr>
          <p:cNvPr id="348197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89" y="4431060"/>
            <a:ext cx="608806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198" name="Line 38"/>
          <p:cNvSpPr>
            <a:spLocks noChangeShapeType="1"/>
          </p:cNvSpPr>
          <p:nvPr/>
        </p:nvSpPr>
        <p:spPr bwMode="auto">
          <a:xfrm flipH="1">
            <a:off x="2898152" y="2262536"/>
            <a:ext cx="904610" cy="2439987"/>
          </a:xfrm>
          <a:prstGeom prst="line">
            <a:avLst/>
          </a:prstGeom>
          <a:noFill/>
          <a:ln w="76200">
            <a:solidFill>
              <a:srgbClr val="000099">
                <a:alpha val="80000"/>
              </a:srgbClr>
            </a:solidFill>
            <a:prstDash val="dash"/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99" name="Text Box 39"/>
          <p:cNvSpPr txBox="1">
            <a:spLocks noChangeArrowheads="1"/>
          </p:cNvSpPr>
          <p:nvPr/>
        </p:nvSpPr>
        <p:spPr bwMode="auto">
          <a:xfrm>
            <a:off x="3574031" y="1568798"/>
            <a:ext cx="4235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+mn-lt"/>
                <a:ea typeface="黑体" pitchFamily="2" charset="-122"/>
              </a:rPr>
              <a:t>E</a:t>
            </a:r>
          </a:p>
        </p:txBody>
      </p:sp>
      <p:sp>
        <p:nvSpPr>
          <p:cNvPr id="348200" name="Text Box 40"/>
          <p:cNvSpPr txBox="1">
            <a:spLocks noChangeArrowheads="1"/>
          </p:cNvSpPr>
          <p:nvPr/>
        </p:nvSpPr>
        <p:spPr bwMode="auto">
          <a:xfrm>
            <a:off x="2237751" y="4189760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+mn-lt"/>
                <a:ea typeface="黑体" pitchFamily="2" charset="-122"/>
              </a:rPr>
              <a:t>F</a:t>
            </a:r>
          </a:p>
        </p:txBody>
      </p:sp>
      <p:sp>
        <p:nvSpPr>
          <p:cNvPr id="348201" name="Text Box 41"/>
          <p:cNvSpPr txBox="1">
            <a:spLocks noChangeArrowheads="1"/>
          </p:cNvSpPr>
          <p:nvPr/>
        </p:nvSpPr>
        <p:spPr bwMode="auto">
          <a:xfrm>
            <a:off x="467869" y="1548160"/>
            <a:ext cx="167379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>
                <a:latin typeface="+mn-lt"/>
                <a:ea typeface="黑体" pitchFamily="2" charset="-122"/>
              </a:rPr>
              <a:t>运行</a:t>
            </a:r>
          </a:p>
          <a:p>
            <a:pPr algn="ctr"/>
            <a:r>
              <a:rPr kumimoji="1" lang="en-US" altLang="zh-CN" sz="2800" b="1">
                <a:latin typeface="+mn-lt"/>
                <a:ea typeface="黑体" pitchFamily="2" charset="-122"/>
              </a:rPr>
              <a:t>P2P </a:t>
            </a:r>
            <a:r>
              <a:rPr kumimoji="1" lang="zh-CN" altLang="en-US" sz="2800" b="1">
                <a:latin typeface="+mn-lt"/>
                <a:ea typeface="黑体" pitchFamily="2" charset="-122"/>
              </a:rPr>
              <a:t>程序</a:t>
            </a:r>
          </a:p>
        </p:txBody>
      </p:sp>
      <p:sp>
        <p:nvSpPr>
          <p:cNvPr id="348202" name="Text Box 42"/>
          <p:cNvSpPr txBox="1">
            <a:spLocks noChangeArrowheads="1"/>
          </p:cNvSpPr>
          <p:nvPr/>
        </p:nvSpPr>
        <p:spPr bwMode="auto">
          <a:xfrm>
            <a:off x="691441" y="4858097"/>
            <a:ext cx="167379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>
                <a:latin typeface="+mn-lt"/>
                <a:ea typeface="黑体" pitchFamily="2" charset="-122"/>
              </a:rPr>
              <a:t>运行</a:t>
            </a:r>
          </a:p>
          <a:p>
            <a:pPr algn="ctr"/>
            <a:r>
              <a:rPr kumimoji="1" lang="en-US" altLang="zh-CN" sz="2800" b="1">
                <a:latin typeface="+mn-lt"/>
                <a:ea typeface="黑体" pitchFamily="2" charset="-122"/>
              </a:rPr>
              <a:t>P2P </a:t>
            </a:r>
            <a:r>
              <a:rPr kumimoji="1" lang="zh-CN" altLang="en-US" sz="2800" b="1">
                <a:latin typeface="+mn-lt"/>
                <a:ea typeface="黑体" pitchFamily="2" charset="-122"/>
              </a:rPr>
              <a:t>程序</a:t>
            </a:r>
          </a:p>
        </p:txBody>
      </p:sp>
      <p:sp>
        <p:nvSpPr>
          <p:cNvPr id="348203" name="Line 43"/>
          <p:cNvSpPr>
            <a:spLocks noChangeShapeType="1"/>
          </p:cNvSpPr>
          <p:nvPr/>
        </p:nvSpPr>
        <p:spPr bwMode="auto">
          <a:xfrm>
            <a:off x="1728693" y="1987897"/>
            <a:ext cx="1872854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204" name="Line 44"/>
          <p:cNvSpPr>
            <a:spLocks noChangeShapeType="1"/>
          </p:cNvSpPr>
          <p:nvPr/>
        </p:nvSpPr>
        <p:spPr bwMode="auto">
          <a:xfrm flipV="1">
            <a:off x="2096729" y="4972397"/>
            <a:ext cx="601927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205" name="Line 45"/>
          <p:cNvSpPr>
            <a:spLocks noChangeShapeType="1"/>
          </p:cNvSpPr>
          <p:nvPr/>
        </p:nvSpPr>
        <p:spPr bwMode="auto">
          <a:xfrm flipH="1">
            <a:off x="3199115" y="2262536"/>
            <a:ext cx="3013075" cy="2528887"/>
          </a:xfrm>
          <a:prstGeom prst="line">
            <a:avLst/>
          </a:prstGeom>
          <a:noFill/>
          <a:ln w="76200">
            <a:solidFill>
              <a:srgbClr val="000099">
                <a:alpha val="80000"/>
              </a:srgbClr>
            </a:solidFill>
            <a:prstDash val="dash"/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28664" y="303039"/>
            <a:ext cx="6290524" cy="584775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zh-CN" sz="3200" b="1" dirty="0">
                <a:latin typeface="+mn-lt"/>
                <a:ea typeface="黑体" pitchFamily="2" charset="-122"/>
              </a:rPr>
              <a:t>对等连接工作方式（</a:t>
            </a:r>
            <a:r>
              <a:rPr lang="en-US" altLang="zh-CN" sz="3200" b="1" dirty="0">
                <a:latin typeface="+mn-lt"/>
                <a:ea typeface="黑体" pitchFamily="2" charset="-122"/>
              </a:rPr>
              <a:t>P2P</a:t>
            </a:r>
            <a:r>
              <a:rPr lang="zh-CN" altLang="zh-CN" sz="3200" b="1" dirty="0">
                <a:latin typeface="+mn-lt"/>
                <a:ea typeface="黑体" pitchFamily="2" charset="-122"/>
              </a:rPr>
              <a:t>方式）</a:t>
            </a:r>
            <a:endParaRPr lang="zh-CN" altLang="en-US" sz="32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773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4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4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34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2" grpId="0" animBg="1"/>
      <p:bldP spid="348198" grpId="0" animBg="1"/>
      <p:bldP spid="34820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zh-CN" altLang="en-US" sz="3200" dirty="0"/>
              <a:t> </a:t>
            </a:r>
            <a:r>
              <a:rPr lang="en-US" altLang="zh-CN" dirty="0"/>
              <a:t>1</a:t>
            </a:r>
            <a:r>
              <a:rPr lang="en-US" altLang="zh-CN" sz="3200" dirty="0"/>
              <a:t> </a:t>
            </a:r>
            <a:r>
              <a:rPr lang="zh-CN" altLang="en-US" dirty="0"/>
              <a:t>章   概述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1.1  </a:t>
            </a:r>
            <a:r>
              <a:rPr lang="zh-CN" altLang="zh-CN" dirty="0"/>
              <a:t>计算机网络在信息时代中的</a:t>
            </a:r>
            <a:r>
              <a:rPr lang="zh-CN" altLang="zh-CN" dirty="0" smtClean="0"/>
              <a:t>作用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1.2  </a:t>
            </a:r>
            <a:r>
              <a:rPr lang="zh-CN" altLang="zh-CN" dirty="0">
                <a:solidFill>
                  <a:srgbClr val="FF0000"/>
                </a:solidFill>
              </a:rPr>
              <a:t>互联网</a:t>
            </a:r>
            <a:r>
              <a:rPr lang="zh-CN" altLang="zh-CN" dirty="0" smtClean="0">
                <a:solidFill>
                  <a:srgbClr val="FF0000"/>
                </a:solidFill>
              </a:rPr>
              <a:t>概述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1.3  </a:t>
            </a:r>
            <a:r>
              <a:rPr lang="zh-CN" altLang="zh-CN" dirty="0">
                <a:solidFill>
                  <a:srgbClr val="FF0000"/>
                </a:solidFill>
              </a:rPr>
              <a:t>互联网的</a:t>
            </a:r>
            <a:r>
              <a:rPr lang="zh-CN" altLang="zh-CN" dirty="0" smtClean="0">
                <a:solidFill>
                  <a:srgbClr val="FF0000"/>
                </a:solidFill>
              </a:rPr>
              <a:t>组成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1.4  </a:t>
            </a:r>
            <a:r>
              <a:rPr lang="zh-CN" altLang="zh-CN" dirty="0"/>
              <a:t>计算机网络在我国的发展</a:t>
            </a:r>
          </a:p>
          <a:p>
            <a:r>
              <a:rPr lang="en-US" altLang="zh-CN" dirty="0"/>
              <a:t>1.5  </a:t>
            </a:r>
            <a:r>
              <a:rPr lang="zh-CN" altLang="zh-CN" dirty="0"/>
              <a:t>计算机网络的</a:t>
            </a:r>
            <a:r>
              <a:rPr lang="zh-CN" altLang="zh-CN" dirty="0" smtClean="0"/>
              <a:t>类别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1.6  </a:t>
            </a:r>
            <a:r>
              <a:rPr lang="zh-CN" altLang="zh-CN" dirty="0">
                <a:solidFill>
                  <a:srgbClr val="FF0000"/>
                </a:solidFill>
              </a:rPr>
              <a:t>计算机网络的</a:t>
            </a:r>
            <a:r>
              <a:rPr lang="zh-CN" altLang="zh-CN" dirty="0" smtClean="0">
                <a:solidFill>
                  <a:srgbClr val="FF0000"/>
                </a:solidFill>
              </a:rPr>
              <a:t>性能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1.7  </a:t>
            </a:r>
            <a:r>
              <a:rPr lang="zh-CN" altLang="zh-CN" dirty="0">
                <a:solidFill>
                  <a:srgbClr val="FF0000"/>
                </a:solidFill>
              </a:rPr>
              <a:t>计算机网络的体系结构</a:t>
            </a:r>
            <a:endParaRPr lang="zh-CN" altLang="en-US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30194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1.3.2  </a:t>
            </a:r>
            <a:r>
              <a:rPr lang="zh-CN" altLang="en-US" dirty="0" smtClean="0"/>
              <a:t>互联网的</a:t>
            </a:r>
            <a:r>
              <a:rPr lang="zh-CN" altLang="en-US" dirty="0"/>
              <a:t>核心部分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752"/>
            <a:ext cx="9066212" cy="2736303"/>
          </a:xfrm>
        </p:spPr>
        <p:txBody>
          <a:bodyPr/>
          <a:lstStyle/>
          <a:p>
            <a:r>
              <a:rPr lang="zh-CN" altLang="en-US" sz="2800" dirty="0"/>
              <a:t>网络核心部分</a:t>
            </a:r>
            <a:r>
              <a:rPr lang="zh-CN" altLang="en-US" sz="2800" dirty="0" smtClean="0"/>
              <a:t>是互联网中</a:t>
            </a:r>
            <a:r>
              <a:rPr lang="zh-CN" altLang="en-US" sz="2800" dirty="0"/>
              <a:t>最复杂的部分。</a:t>
            </a:r>
          </a:p>
          <a:p>
            <a:r>
              <a:rPr lang="zh-CN" altLang="en-US" sz="2800" dirty="0"/>
              <a:t>网络中的核心部分要向网络边缘中的大量主机提供连通性，使边缘部分中的任何一个主机都能够向其他主机通信（即传送或接收各种形式的数据）。</a:t>
            </a:r>
          </a:p>
          <a:p>
            <a:r>
              <a:rPr lang="zh-CN" altLang="en-US" sz="2800" dirty="0"/>
              <a:t>在网络核心部分起特殊作用的是</a:t>
            </a:r>
            <a:r>
              <a:rPr lang="zh-CN" altLang="en-US" sz="2800" dirty="0" smtClean="0">
                <a:solidFill>
                  <a:srgbClr val="FF0000"/>
                </a:solidFill>
              </a:rPr>
              <a:t>路由器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router)</a:t>
            </a:r>
            <a:r>
              <a:rPr lang="zh-CN" altLang="en-US" sz="2800" dirty="0" smtClean="0"/>
              <a:t>。 </a:t>
            </a:r>
            <a:endParaRPr lang="zh-CN" altLang="en-US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8504" y="4005064"/>
            <a:ext cx="9066212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 smtClean="0"/>
              <a:t>路由器是实现</a:t>
            </a:r>
            <a:r>
              <a:rPr lang="zh-CN" altLang="en-US" sz="2800" dirty="0" smtClean="0">
                <a:solidFill>
                  <a:srgbClr val="FF0000"/>
                </a:solidFill>
              </a:rPr>
              <a:t>分组交换 </a:t>
            </a:r>
            <a:r>
              <a:rPr lang="en-US" altLang="zh-CN" sz="2800" dirty="0" smtClean="0"/>
              <a:t>(packet switching) </a:t>
            </a:r>
            <a:r>
              <a:rPr lang="zh-CN" altLang="en-US" sz="2800" dirty="0" smtClean="0"/>
              <a:t>的关键构件，其任务是</a:t>
            </a:r>
            <a:r>
              <a:rPr lang="zh-CN" altLang="en-US" sz="2800" dirty="0" smtClean="0">
                <a:solidFill>
                  <a:srgbClr val="FF0000"/>
                </a:solidFill>
              </a:rPr>
              <a:t>转发</a:t>
            </a:r>
            <a:r>
              <a:rPr lang="zh-CN" altLang="en-US" sz="2800" dirty="0" smtClean="0"/>
              <a:t>收到的分组，这是网络核心部分最重要的功能。</a:t>
            </a:r>
            <a:endParaRPr lang="en-US" altLang="zh-CN" sz="2800" dirty="0" smtClean="0"/>
          </a:p>
          <a:p>
            <a:r>
              <a:rPr lang="zh-CN" altLang="en-US" sz="2800" dirty="0" smtClean="0"/>
              <a:t>为了理解</a:t>
            </a:r>
            <a:r>
              <a:rPr lang="zh-CN" altLang="zh-CN" sz="2800" dirty="0" smtClean="0"/>
              <a:t>分组交换，</a:t>
            </a:r>
            <a:r>
              <a:rPr lang="zh-CN" altLang="en-US" sz="2800" dirty="0" smtClean="0"/>
              <a:t>首先了解</a:t>
            </a:r>
            <a:r>
              <a:rPr lang="zh-CN" altLang="zh-CN" sz="2800" dirty="0" smtClean="0">
                <a:solidFill>
                  <a:srgbClr val="FF0000"/>
                </a:solidFill>
              </a:rPr>
              <a:t>电路交换</a:t>
            </a:r>
            <a:r>
              <a:rPr lang="zh-CN" altLang="en-US" sz="2800" dirty="0" smtClean="0"/>
              <a:t>和</a:t>
            </a:r>
            <a:r>
              <a:rPr lang="zh-CN" altLang="en-US" sz="2800" dirty="0" smtClean="0">
                <a:solidFill>
                  <a:srgbClr val="FF0000"/>
                </a:solidFill>
              </a:rPr>
              <a:t>分组</a:t>
            </a:r>
            <a:r>
              <a:rPr lang="zh-CN" altLang="zh-CN" sz="2800" dirty="0" smtClean="0">
                <a:solidFill>
                  <a:srgbClr val="FF0000"/>
                </a:solidFill>
              </a:rPr>
              <a:t>交换</a:t>
            </a:r>
            <a:r>
              <a:rPr lang="zh-CN" altLang="zh-CN" sz="2800" dirty="0" smtClean="0"/>
              <a:t>的基本概念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71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电路交换</a:t>
            </a:r>
            <a:r>
              <a:rPr lang="zh-CN" altLang="en-US" dirty="0"/>
              <a:t>的主要特点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814291" y="2060848"/>
            <a:ext cx="8691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4000">
                <a:latin typeface="Times New Roman" pitchFamily="18" charset="0"/>
              </a:rPr>
              <a:t> 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136576" y="2060848"/>
            <a:ext cx="8691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4000">
                <a:latin typeface="Times New Roman" pitchFamily="18" charset="0"/>
              </a:rPr>
              <a:t> </a:t>
            </a: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flipV="1">
            <a:off x="1466776" y="2511697"/>
            <a:ext cx="265879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04528" y="1268760"/>
            <a:ext cx="4248472" cy="830997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latin typeface="+mn-lt"/>
                <a:ea typeface="黑体" pitchFamily="2" charset="-122"/>
              </a:rPr>
              <a:t>2 </a:t>
            </a:r>
            <a:r>
              <a:rPr lang="zh-CN" altLang="en-US" sz="2400" b="1" dirty="0" smtClean="0">
                <a:latin typeface="+mn-lt"/>
                <a:ea typeface="黑体" pitchFamily="2" charset="-122"/>
              </a:rPr>
              <a:t>部</a:t>
            </a:r>
            <a:r>
              <a:rPr lang="zh-CN" altLang="en-US" sz="2400" b="1" dirty="0">
                <a:latin typeface="+mn-lt"/>
                <a:ea typeface="黑体" pitchFamily="2" charset="-122"/>
              </a:rPr>
              <a:t>电话机只需要</a:t>
            </a:r>
            <a:r>
              <a:rPr lang="zh-CN" altLang="en-US" sz="2400" b="1" dirty="0" smtClean="0">
                <a:latin typeface="+mn-lt"/>
                <a:ea typeface="黑体" pitchFamily="2" charset="-122"/>
              </a:rPr>
              <a:t>用 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1 </a:t>
            </a:r>
            <a:r>
              <a:rPr lang="zh-CN" altLang="en-US" sz="2400" b="1" dirty="0" smtClean="0">
                <a:latin typeface="+mn-lt"/>
                <a:ea typeface="黑体" pitchFamily="2" charset="-122"/>
              </a:rPr>
              <a:t>对电线直接连接就</a:t>
            </a:r>
            <a:r>
              <a:rPr lang="zh-CN" altLang="en-US" sz="2400" b="1" dirty="0">
                <a:latin typeface="+mn-lt"/>
                <a:ea typeface="黑体" pitchFamily="2" charset="-122"/>
              </a:rPr>
              <a:t>能够</a:t>
            </a:r>
            <a:r>
              <a:rPr lang="zh-CN" altLang="en-US" sz="2400" b="1" dirty="0" smtClean="0">
                <a:latin typeface="+mn-lt"/>
                <a:ea typeface="黑体" pitchFamily="2" charset="-122"/>
              </a:rPr>
              <a:t>互相通话</a:t>
            </a:r>
            <a:r>
              <a:rPr lang="zh-CN" altLang="en-US" sz="2400" b="1" dirty="0">
                <a:latin typeface="+mn-lt"/>
                <a:ea typeface="黑体" pitchFamily="2" charset="-122"/>
              </a:rPr>
              <a:t>。 </a:t>
            </a:r>
          </a:p>
        </p:txBody>
      </p:sp>
      <p:sp>
        <p:nvSpPr>
          <p:cNvPr id="4" name="矩形 3"/>
          <p:cNvSpPr/>
          <p:nvPr/>
        </p:nvSpPr>
        <p:spPr>
          <a:xfrm>
            <a:off x="1408898" y="2618385"/>
            <a:ext cx="3185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+mn-lt"/>
                <a:ea typeface="黑体" pitchFamily="2" charset="-122"/>
              </a:rPr>
              <a:t> (a</a:t>
            </a:r>
            <a:r>
              <a:rPr lang="en-US" altLang="zh-CN" sz="2000" b="1" dirty="0" smtClean="0">
                <a:latin typeface="+mn-lt"/>
                <a:ea typeface="黑体" pitchFamily="2" charset="-122"/>
              </a:rPr>
              <a:t>) </a:t>
            </a:r>
            <a:r>
              <a:rPr lang="zh-CN" altLang="zh-CN" sz="2000" b="1" dirty="0" smtClean="0">
                <a:latin typeface="+mn-lt"/>
                <a:ea typeface="黑体" pitchFamily="2" charset="-122"/>
              </a:rPr>
              <a:t>两</a:t>
            </a:r>
            <a:r>
              <a:rPr lang="zh-CN" altLang="zh-CN" sz="2000" b="1" dirty="0">
                <a:latin typeface="+mn-lt"/>
                <a:ea typeface="黑体" pitchFamily="2" charset="-122"/>
              </a:rPr>
              <a:t>部电话直接</a:t>
            </a:r>
            <a:r>
              <a:rPr lang="zh-CN" altLang="zh-CN" sz="2000" b="1" dirty="0" smtClean="0">
                <a:latin typeface="+mn-lt"/>
                <a:ea typeface="黑体" pitchFamily="2" charset="-122"/>
              </a:rPr>
              <a:t>相</a:t>
            </a:r>
            <a:r>
              <a:rPr lang="zh-CN" altLang="en-US" sz="2000" b="1" dirty="0" smtClean="0">
                <a:latin typeface="+mn-lt"/>
                <a:ea typeface="黑体" pitchFamily="2" charset="-122"/>
              </a:rPr>
              <a:t>连</a:t>
            </a:r>
            <a:endParaRPr lang="zh-CN" altLang="en-US" sz="2000" b="1" dirty="0">
              <a:latin typeface="+mn-lt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4528" y="3102059"/>
            <a:ext cx="4248472" cy="830997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+mn-lt"/>
                <a:ea typeface="黑体" pitchFamily="2" charset="-122"/>
              </a:rPr>
              <a:t>5 </a:t>
            </a:r>
            <a:r>
              <a:rPr lang="zh-CN" altLang="en-US" sz="2400" b="1" dirty="0">
                <a:latin typeface="+mn-lt"/>
                <a:ea typeface="黑体" pitchFamily="2" charset="-122"/>
              </a:rPr>
              <a:t>部电话机</a:t>
            </a:r>
            <a:r>
              <a:rPr lang="zh-CN" altLang="en-US" sz="2400" b="1" dirty="0" smtClean="0">
                <a:latin typeface="+mn-lt"/>
                <a:ea typeface="黑体" pitchFamily="2" charset="-122"/>
              </a:rPr>
              <a:t>两两直接相连</a:t>
            </a:r>
            <a:r>
              <a:rPr lang="zh-CN" altLang="en-US" sz="2400" b="1" dirty="0">
                <a:latin typeface="+mn-lt"/>
                <a:ea typeface="黑体" pitchFamily="2" charset="-122"/>
              </a:rPr>
              <a:t>，需 </a:t>
            </a:r>
            <a:r>
              <a:rPr lang="en-US" altLang="zh-CN" sz="2400" b="1" dirty="0">
                <a:latin typeface="+mn-lt"/>
                <a:ea typeface="黑体" pitchFamily="2" charset="-122"/>
              </a:rPr>
              <a:t>10 </a:t>
            </a:r>
            <a:r>
              <a:rPr lang="zh-CN" altLang="en-US" sz="2400" b="1" dirty="0">
                <a:latin typeface="+mn-lt"/>
                <a:ea typeface="黑体" pitchFamily="2" charset="-122"/>
              </a:rPr>
              <a:t>对电线。</a:t>
            </a:r>
          </a:p>
        </p:txBody>
      </p:sp>
      <p:sp>
        <p:nvSpPr>
          <p:cNvPr id="10" name="矩形 9"/>
          <p:cNvSpPr/>
          <p:nvPr/>
        </p:nvSpPr>
        <p:spPr>
          <a:xfrm>
            <a:off x="1366280" y="6413266"/>
            <a:ext cx="3571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+mn-lt"/>
                <a:ea typeface="黑体" pitchFamily="2" charset="-122"/>
              </a:rPr>
              <a:t> </a:t>
            </a:r>
            <a:r>
              <a:rPr lang="en-US" altLang="zh-CN" sz="2000" b="1" dirty="0" smtClean="0">
                <a:latin typeface="+mn-lt"/>
                <a:ea typeface="黑体" pitchFamily="2" charset="-122"/>
              </a:rPr>
              <a:t>(b) 5 </a:t>
            </a:r>
            <a:r>
              <a:rPr lang="zh-CN" altLang="zh-CN" sz="2000" b="1" dirty="0" smtClean="0">
                <a:latin typeface="+mn-lt"/>
                <a:ea typeface="黑体" pitchFamily="2" charset="-122"/>
              </a:rPr>
              <a:t>部电话</a:t>
            </a:r>
            <a:r>
              <a:rPr lang="zh-CN" altLang="en-US" sz="2000" b="1" dirty="0" smtClean="0">
                <a:latin typeface="+mn-lt"/>
                <a:ea typeface="黑体" pitchFamily="2" charset="-122"/>
              </a:rPr>
              <a:t>机两两直接</a:t>
            </a:r>
            <a:r>
              <a:rPr lang="zh-CN" altLang="zh-CN" sz="2000" b="1" dirty="0" smtClean="0">
                <a:latin typeface="+mn-lt"/>
                <a:ea typeface="黑体" pitchFamily="2" charset="-122"/>
              </a:rPr>
              <a:t>相</a:t>
            </a:r>
            <a:r>
              <a:rPr lang="zh-CN" altLang="en-US" sz="2000" b="1" dirty="0" smtClean="0">
                <a:latin typeface="+mn-lt"/>
                <a:ea typeface="黑体" pitchFamily="2" charset="-122"/>
              </a:rPr>
              <a:t>连</a:t>
            </a:r>
            <a:endParaRPr lang="zh-CN" altLang="en-US" sz="2000" b="1" dirty="0">
              <a:latin typeface="+mn-lt"/>
              <a:ea typeface="黑体" pitchFamily="2" charset="-122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1591412" y="4338760"/>
            <a:ext cx="1499658" cy="7334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240692" y="4376860"/>
            <a:ext cx="1664758" cy="77311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438350" y="5121397"/>
            <a:ext cx="928688" cy="9540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2490863" y="6145334"/>
            <a:ext cx="135863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3938927" y="5116634"/>
            <a:ext cx="969963" cy="939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147823" y="4375272"/>
            <a:ext cx="679318" cy="17700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2473665" y="4392734"/>
            <a:ext cx="527977" cy="17414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620648" y="5113459"/>
            <a:ext cx="3231489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1440070" y="5116634"/>
            <a:ext cx="2387071" cy="10096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2525259" y="5164259"/>
            <a:ext cx="2302802" cy="9667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073754" y="3935535"/>
            <a:ext cx="4239286" cy="2416176"/>
            <a:chOff x="1824" y="1570"/>
            <a:chExt cx="2465" cy="1522"/>
          </a:xfrm>
        </p:grpSpPr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2792" y="1570"/>
              <a:ext cx="4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>
                  <a:latin typeface="Times New Roman" pitchFamily="18" charset="0"/>
                  <a:sym typeface="Wingdings" pitchFamily="2" charset="2"/>
                </a:rPr>
                <a:t></a:t>
              </a:r>
              <a:r>
                <a:rPr kumimoji="1" lang="en-US" altLang="zh-CN" sz="36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1824" y="2058"/>
              <a:ext cx="4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dirty="0">
                  <a:latin typeface="Times New Roman" pitchFamily="18" charset="0"/>
                  <a:sym typeface="Wingdings" pitchFamily="2" charset="2"/>
                </a:rPr>
                <a:t></a:t>
              </a:r>
              <a:r>
                <a:rPr kumimoji="1" lang="en-US" altLang="zh-CN" sz="3600" dirty="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>
              <a:off x="3824" y="2058"/>
              <a:ext cx="4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dirty="0">
                  <a:latin typeface="Times New Roman" pitchFamily="18" charset="0"/>
                  <a:sym typeface="Wingdings" pitchFamily="2" charset="2"/>
                </a:rPr>
                <a:t></a:t>
              </a:r>
              <a:r>
                <a:rPr kumimoji="1" lang="en-US" altLang="zh-CN" sz="3600" dirty="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3244" y="2685"/>
              <a:ext cx="4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>
                  <a:latin typeface="Times New Roman" pitchFamily="18" charset="0"/>
                  <a:sym typeface="Wingdings" pitchFamily="2" charset="2"/>
                </a:rPr>
                <a:t></a:t>
              </a:r>
              <a:r>
                <a:rPr kumimoji="1" lang="en-US" altLang="zh-CN" sz="36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2405" y="2685"/>
              <a:ext cx="4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dirty="0">
                  <a:latin typeface="Times New Roman" pitchFamily="18" charset="0"/>
                  <a:sym typeface="Wingdings" pitchFamily="2" charset="2"/>
                </a:rPr>
                <a:t></a:t>
              </a:r>
              <a:r>
                <a:rPr kumimoji="1" lang="en-US" altLang="zh-CN" sz="3600" dirty="0"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27" name="矩形 26"/>
          <p:cNvSpPr/>
          <p:nvPr/>
        </p:nvSpPr>
        <p:spPr>
          <a:xfrm>
            <a:off x="5529064" y="1345992"/>
            <a:ext cx="3960440" cy="1938992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+mn-lt"/>
                <a:ea typeface="黑体" pitchFamily="2" charset="-122"/>
              </a:rPr>
              <a:t>N </a:t>
            </a:r>
            <a:r>
              <a:rPr lang="zh-CN" altLang="en-US" sz="2400" b="1" dirty="0">
                <a:latin typeface="+mn-lt"/>
                <a:ea typeface="黑体" pitchFamily="2" charset="-122"/>
              </a:rPr>
              <a:t>部电话机</a:t>
            </a:r>
            <a:r>
              <a:rPr lang="zh-CN" altLang="en-US" sz="2400" b="1" dirty="0" smtClean="0">
                <a:latin typeface="+mn-lt"/>
                <a:ea typeface="黑体" pitchFamily="2" charset="-122"/>
              </a:rPr>
              <a:t>两两直接相连</a:t>
            </a:r>
            <a:r>
              <a:rPr lang="zh-CN" altLang="en-US" sz="2400" b="1" dirty="0">
                <a:latin typeface="+mn-lt"/>
                <a:ea typeface="黑体" pitchFamily="2" charset="-122"/>
              </a:rPr>
              <a:t>，需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N(N – 1)/2 </a:t>
            </a:r>
            <a:r>
              <a:rPr lang="zh-CN" altLang="en-US" sz="2400" b="1" dirty="0">
                <a:latin typeface="+mn-lt"/>
                <a:ea typeface="黑体" pitchFamily="2" charset="-122"/>
              </a:rPr>
              <a:t>对电线</a:t>
            </a:r>
            <a:r>
              <a:rPr lang="zh-CN" altLang="en-US" sz="2400" b="1" dirty="0" smtClean="0">
                <a:latin typeface="+mn-lt"/>
                <a:ea typeface="黑体" pitchFamily="2" charset="-122"/>
              </a:rPr>
              <a:t>。</a:t>
            </a:r>
            <a:r>
              <a:rPr lang="zh-CN" altLang="en-US" sz="2400" b="1" dirty="0" smtClean="0">
                <a:ea typeface="黑体" pitchFamily="2" charset="-122"/>
              </a:rPr>
              <a:t>这种直接连接</a:t>
            </a:r>
            <a:r>
              <a:rPr lang="zh-CN" altLang="en-US" sz="2400" b="1" dirty="0">
                <a:ea typeface="黑体" pitchFamily="2" charset="-122"/>
              </a:rPr>
              <a:t>方法</a:t>
            </a:r>
            <a:r>
              <a:rPr lang="zh-CN" altLang="en-US" sz="2400" b="1" dirty="0" smtClean="0">
                <a:latin typeface="+mn-lt"/>
                <a:ea typeface="黑体" pitchFamily="2" charset="-122"/>
              </a:rPr>
              <a:t>所需要的电线对的数量与电话机数量的平方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（ 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N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2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）</a:t>
            </a:r>
            <a:r>
              <a:rPr lang="zh-CN" altLang="en-US" sz="2400" b="1" dirty="0" smtClean="0">
                <a:latin typeface="+mn-lt"/>
                <a:ea typeface="黑体" pitchFamily="2" charset="-122"/>
              </a:rPr>
              <a:t>成正比。</a:t>
            </a:r>
            <a:endParaRPr lang="en-US" altLang="zh-CN" sz="2400" b="1" dirty="0" smtClean="0">
              <a:latin typeface="+mn-lt"/>
              <a:ea typeface="黑体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0" t="21760" b="5148"/>
          <a:stretch/>
        </p:blipFill>
        <p:spPr>
          <a:xfrm>
            <a:off x="6015084" y="3577084"/>
            <a:ext cx="2844384" cy="313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使用交换机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052736"/>
            <a:ext cx="5321796" cy="936104"/>
          </a:xfrm>
        </p:spPr>
        <p:txBody>
          <a:bodyPr/>
          <a:lstStyle/>
          <a:p>
            <a:r>
              <a:rPr lang="zh-CN" altLang="en-US" sz="2400" dirty="0"/>
              <a:t>当电话机的数量增多时，就要使用</a:t>
            </a:r>
            <a:r>
              <a:rPr lang="zh-CN" altLang="en-US" sz="2400" dirty="0">
                <a:solidFill>
                  <a:srgbClr val="FF0000"/>
                </a:solidFill>
              </a:rPr>
              <a:t>交换机</a:t>
            </a:r>
            <a:r>
              <a:rPr lang="zh-CN" altLang="en-US" sz="2400" dirty="0"/>
              <a:t>来完成全网的交换任务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 rot="1458061">
            <a:off x="4172723" y="2044674"/>
            <a:ext cx="8002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800" b="1">
                <a:solidFill>
                  <a:srgbClr val="333399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 flipH="1" flipV="1">
            <a:off x="3674241" y="3703185"/>
            <a:ext cx="1370675" cy="493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 flipV="1">
            <a:off x="3283850" y="3703186"/>
            <a:ext cx="79110" cy="1006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 flipV="1">
            <a:off x="1412717" y="3703185"/>
            <a:ext cx="1716352" cy="260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2348283" y="2407785"/>
            <a:ext cx="667279" cy="908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087793" y="1920422"/>
            <a:ext cx="800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1067037" y="2623685"/>
            <a:ext cx="800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1785910" y="4206422"/>
            <a:ext cx="800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007081" y="2903085"/>
            <a:ext cx="800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3908133" y="4142922"/>
            <a:ext cx="800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 flipH="1" flipV="1">
            <a:off x="3440350" y="2263322"/>
            <a:ext cx="13758" cy="1155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 flipV="1">
            <a:off x="3830744" y="3271386"/>
            <a:ext cx="1544373" cy="257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1490106" y="3055485"/>
            <a:ext cx="1589088" cy="461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 flipV="1">
            <a:off x="2191782" y="3776210"/>
            <a:ext cx="1014677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 flipH="1" flipV="1">
            <a:off x="3362960" y="3558722"/>
            <a:ext cx="921808" cy="935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944933" y="3542847"/>
            <a:ext cx="800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2007764" y="2061710"/>
            <a:ext cx="800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2883137" y="4331835"/>
            <a:ext cx="800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4647644" y="3807960"/>
            <a:ext cx="800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</a:p>
        </p:txBody>
      </p:sp>
      <p:sp>
        <p:nvSpPr>
          <p:cNvPr id="35858" name="AutoShape 18"/>
          <p:cNvSpPr>
            <a:spLocks noChangeArrowheads="1"/>
          </p:cNvSpPr>
          <p:nvPr/>
        </p:nvSpPr>
        <p:spPr bwMode="auto">
          <a:xfrm>
            <a:off x="2857341" y="3126922"/>
            <a:ext cx="1284684" cy="73025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2843583" y="3320597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交换机</a:t>
            </a:r>
          </a:p>
        </p:txBody>
      </p:sp>
      <p:sp>
        <p:nvSpPr>
          <p:cNvPr id="2" name="矩形 1"/>
          <p:cNvSpPr/>
          <p:nvPr/>
        </p:nvSpPr>
        <p:spPr>
          <a:xfrm>
            <a:off x="406802" y="4862609"/>
            <a:ext cx="5266278" cy="1938992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+mn-lt"/>
                <a:ea typeface="黑体" pitchFamily="2" charset="-122"/>
              </a:rPr>
              <a:t>每一部电话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都</a:t>
            </a:r>
            <a:r>
              <a:rPr lang="zh-CN" altLang="en-US" sz="2400" b="1" dirty="0" smtClean="0">
                <a:latin typeface="+mn-lt"/>
                <a:ea typeface="黑体" pitchFamily="2" charset="-122"/>
              </a:rPr>
              <a:t>直接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连接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到交换机上，而交换机使用交换的方法，让电话用户彼此之间可以很方便地通信。</a:t>
            </a:r>
            <a:r>
              <a:rPr lang="zh-CN" altLang="en-US" sz="2400" b="1" dirty="0">
                <a:latin typeface="+mn-lt"/>
                <a:ea typeface="黑体" pitchFamily="2" charset="-122"/>
              </a:rPr>
              <a:t> </a:t>
            </a:r>
            <a:r>
              <a:rPr lang="zh-CN" altLang="en-US" sz="2400" b="1" dirty="0" smtClean="0">
                <a:latin typeface="+mn-lt"/>
                <a:ea typeface="黑体" pitchFamily="2" charset="-122"/>
              </a:rPr>
              <a:t>所采用的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交换方式</a:t>
            </a:r>
            <a:r>
              <a:rPr lang="zh-CN" altLang="en-US" sz="2400" b="1" dirty="0" smtClean="0">
                <a:latin typeface="+mn-lt"/>
                <a:ea typeface="黑体" pitchFamily="2" charset="-122"/>
              </a:rPr>
              <a:t>就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是</a:t>
            </a:r>
            <a:r>
              <a:rPr lang="zh-CN" altLang="zh-CN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电路交换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 (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circuit switching)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。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5961112" y="2132856"/>
            <a:ext cx="3816424" cy="45247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dirty="0" smtClean="0"/>
              <a:t>在这里，“</a:t>
            </a:r>
            <a:r>
              <a:rPr lang="zh-CN" altLang="en-US" sz="2400" dirty="0" smtClean="0">
                <a:solidFill>
                  <a:srgbClr val="FF0000"/>
                </a:solidFill>
              </a:rPr>
              <a:t>交换</a:t>
            </a:r>
            <a:r>
              <a:rPr lang="zh-CN" altLang="en-US" sz="2400" dirty="0" smtClean="0"/>
              <a:t>”</a:t>
            </a:r>
            <a:r>
              <a:rPr lang="en-US" altLang="zh-CN" sz="2400" dirty="0" smtClean="0"/>
              <a:t>(switching)</a:t>
            </a:r>
            <a:r>
              <a:rPr lang="zh-CN" altLang="en-US" sz="2400" dirty="0" smtClean="0"/>
              <a:t>的含义就是</a:t>
            </a:r>
            <a:r>
              <a:rPr lang="zh-CN" altLang="en-US" sz="2400" dirty="0" smtClean="0">
                <a:solidFill>
                  <a:srgbClr val="FF0000"/>
                </a:solidFill>
              </a:rPr>
              <a:t>转接 </a:t>
            </a:r>
            <a:r>
              <a:rPr lang="en-US" altLang="zh-CN" sz="2400" dirty="0" smtClean="0"/>
              <a:t>—— </a:t>
            </a:r>
            <a:r>
              <a:rPr lang="zh-CN" altLang="en-US" sz="2400" dirty="0" smtClean="0"/>
              <a:t>把一条电话线转接到另一条电话线，使它们连通起来。</a:t>
            </a:r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从通信资源的分配角度来看，“交换”就是按照某种方式</a:t>
            </a:r>
            <a:r>
              <a:rPr lang="zh-CN" altLang="en-US" sz="2400" dirty="0" smtClean="0">
                <a:solidFill>
                  <a:srgbClr val="FF0000"/>
                </a:solidFill>
              </a:rPr>
              <a:t>动态地分配</a:t>
            </a:r>
            <a:r>
              <a:rPr lang="zh-CN" altLang="en-US" sz="2400" dirty="0" smtClean="0"/>
              <a:t>传输线路的资源。 </a:t>
            </a:r>
            <a:endParaRPr lang="zh-CN" altLang="en-US" sz="2400" dirty="0"/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6105128" y="1196752"/>
            <a:ext cx="369558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3600" dirty="0" smtClean="0"/>
              <a:t>“</a:t>
            </a:r>
            <a:r>
              <a:rPr lang="zh-CN" altLang="en-US" sz="3600" dirty="0" smtClean="0"/>
              <a:t>交换”的含义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0209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  <p:bldP spid="35845" grpId="0" animBg="1"/>
      <p:bldP spid="35846" grpId="0" animBg="1"/>
      <p:bldP spid="35847" grpId="0" animBg="1"/>
      <p:bldP spid="35853" grpId="0" animBg="1"/>
      <p:bldP spid="35854" grpId="0" animBg="1"/>
      <p:bldP spid="35855" grpId="0" animBg="1"/>
      <p:bldP spid="35856" grpId="0" animBg="1"/>
      <p:bldP spid="35857" grpId="0" animBg="1"/>
      <p:bldP spid="29" grpId="0" build="p" animBg="1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电路交换特点</a:t>
            </a:r>
            <a:endParaRPr lang="zh-CN" alt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86335" y="1052736"/>
            <a:ext cx="5792276" cy="33123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电路交换必定是</a:t>
            </a:r>
            <a:r>
              <a:rPr lang="zh-CN" altLang="en-US" sz="2400" dirty="0">
                <a:solidFill>
                  <a:srgbClr val="FF0000"/>
                </a:solidFill>
              </a:rPr>
              <a:t>面向连接</a:t>
            </a:r>
            <a:r>
              <a:rPr lang="zh-CN" altLang="en-US" sz="2400" dirty="0"/>
              <a:t>的。 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电路交换分为三</a:t>
            </a:r>
            <a:r>
              <a:rPr lang="zh-CN" altLang="en-US" sz="2400" dirty="0"/>
              <a:t>个阶段：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建立</a:t>
            </a:r>
            <a:r>
              <a:rPr lang="zh-CN" altLang="en-US" sz="2400" dirty="0" smtClean="0">
                <a:solidFill>
                  <a:srgbClr val="FF0000"/>
                </a:solidFill>
              </a:rPr>
              <a:t>连接：</a:t>
            </a:r>
            <a:r>
              <a:rPr lang="zh-CN" altLang="en-US" sz="2400" dirty="0" smtClean="0"/>
              <a:t>建立</a:t>
            </a:r>
            <a:r>
              <a:rPr lang="zh-CN" altLang="zh-CN" sz="2400" dirty="0" smtClean="0"/>
              <a:t>一</a:t>
            </a:r>
            <a:r>
              <a:rPr lang="zh-CN" altLang="zh-CN" sz="2400" dirty="0"/>
              <a:t>条</a:t>
            </a:r>
            <a:r>
              <a:rPr lang="zh-CN" altLang="zh-CN" sz="2400" dirty="0" smtClean="0"/>
              <a:t>专用物理通路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保证双方</a:t>
            </a:r>
            <a:r>
              <a:rPr lang="zh-CN" altLang="zh-CN" sz="2400" dirty="0"/>
              <a:t>通话时所需的通信</a:t>
            </a:r>
            <a:r>
              <a:rPr lang="zh-CN" altLang="zh-CN" sz="2400" dirty="0" smtClean="0"/>
              <a:t>资源在通信</a:t>
            </a:r>
            <a:r>
              <a:rPr lang="zh-CN" altLang="zh-CN" sz="2400" dirty="0"/>
              <a:t>时不会被其他用户</a:t>
            </a:r>
            <a:r>
              <a:rPr lang="zh-CN" altLang="zh-CN" sz="2400" dirty="0" smtClean="0"/>
              <a:t>占用</a:t>
            </a:r>
            <a:r>
              <a:rPr lang="zh-CN" altLang="en-US" sz="2400" dirty="0" smtClean="0"/>
              <a:t>；</a:t>
            </a:r>
            <a:endParaRPr lang="zh-CN" altLang="en-US" sz="2400" dirty="0">
              <a:solidFill>
                <a:srgbClr val="0000CC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通信：</a:t>
            </a:r>
            <a:r>
              <a:rPr lang="zh-CN" altLang="zh-CN" sz="2400" dirty="0"/>
              <a:t>主叫和被叫</a:t>
            </a:r>
            <a:r>
              <a:rPr lang="zh-CN" altLang="zh-CN" sz="2400" dirty="0" smtClean="0"/>
              <a:t>双方互通电话</a:t>
            </a:r>
            <a:r>
              <a:rPr lang="zh-CN" altLang="en-US" sz="2400" dirty="0" smtClean="0"/>
              <a:t>；</a:t>
            </a:r>
            <a:endParaRPr lang="zh-CN" altLang="en-US" sz="2400" dirty="0">
              <a:solidFill>
                <a:srgbClr val="0000CC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释放连接：</a:t>
            </a:r>
            <a:r>
              <a:rPr lang="zh-CN" altLang="zh-CN" sz="2400" dirty="0"/>
              <a:t>释放刚才使用</a:t>
            </a:r>
            <a:r>
              <a:rPr lang="zh-CN" altLang="zh-CN" sz="2400" dirty="0" smtClean="0"/>
              <a:t>的专用物理</a:t>
            </a:r>
            <a:r>
              <a:rPr lang="zh-CN" altLang="zh-CN" sz="2400" dirty="0"/>
              <a:t>通路</a:t>
            </a:r>
            <a:r>
              <a:rPr lang="zh-CN" altLang="zh-CN" sz="2400" dirty="0" smtClean="0"/>
              <a:t>（</a:t>
            </a:r>
            <a:r>
              <a:rPr lang="zh-CN" altLang="en-US" sz="2400" dirty="0" smtClean="0"/>
              <a:t>释放</a:t>
            </a:r>
            <a:r>
              <a:rPr lang="zh-CN" altLang="zh-CN" sz="2400" dirty="0" smtClean="0"/>
              <a:t>通信资源</a:t>
            </a:r>
            <a:r>
              <a:rPr lang="zh-CN" altLang="en-US" sz="2400" dirty="0" smtClean="0"/>
              <a:t>）。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40334" y="4005064"/>
            <a:ext cx="8137202" cy="2376611"/>
            <a:chOff x="1064270" y="2564557"/>
            <a:chExt cx="7777162" cy="2160587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743845" y="2564557"/>
              <a:ext cx="4535487" cy="2160587"/>
              <a:chOff x="1680" y="240"/>
              <a:chExt cx="2529" cy="1270"/>
            </a:xfrm>
          </p:grpSpPr>
          <p:sp>
            <p:nvSpPr>
              <p:cNvPr id="45" name="Oval 7"/>
              <p:cNvSpPr>
                <a:spLocks noChangeArrowheads="1"/>
              </p:cNvSpPr>
              <p:nvPr/>
            </p:nvSpPr>
            <p:spPr bwMode="auto">
              <a:xfrm>
                <a:off x="2554" y="240"/>
                <a:ext cx="1088" cy="513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6" name="Oval 8"/>
              <p:cNvSpPr>
                <a:spLocks noChangeArrowheads="1"/>
              </p:cNvSpPr>
              <p:nvPr/>
            </p:nvSpPr>
            <p:spPr bwMode="auto">
              <a:xfrm>
                <a:off x="1941" y="381"/>
                <a:ext cx="827" cy="513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7" name="Oval 9"/>
              <p:cNvSpPr>
                <a:spLocks noChangeArrowheads="1"/>
              </p:cNvSpPr>
              <p:nvPr/>
            </p:nvSpPr>
            <p:spPr bwMode="auto">
              <a:xfrm>
                <a:off x="1680" y="702"/>
                <a:ext cx="552" cy="41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8" name="Oval 10"/>
              <p:cNvSpPr>
                <a:spLocks noChangeArrowheads="1"/>
              </p:cNvSpPr>
              <p:nvPr/>
            </p:nvSpPr>
            <p:spPr bwMode="auto">
              <a:xfrm>
                <a:off x="1849" y="894"/>
                <a:ext cx="842" cy="450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9" name="Oval 11"/>
              <p:cNvSpPr>
                <a:spLocks noChangeArrowheads="1"/>
              </p:cNvSpPr>
              <p:nvPr/>
            </p:nvSpPr>
            <p:spPr bwMode="auto">
              <a:xfrm>
                <a:off x="2462" y="971"/>
                <a:ext cx="1272" cy="53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0" name="Oval 12"/>
              <p:cNvSpPr>
                <a:spLocks noChangeArrowheads="1"/>
              </p:cNvSpPr>
              <p:nvPr/>
            </p:nvSpPr>
            <p:spPr bwMode="auto">
              <a:xfrm>
                <a:off x="3289" y="394"/>
                <a:ext cx="797" cy="39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1" name="Oval 13"/>
              <p:cNvSpPr>
                <a:spLocks noChangeArrowheads="1"/>
              </p:cNvSpPr>
              <p:nvPr/>
            </p:nvSpPr>
            <p:spPr bwMode="auto">
              <a:xfrm>
                <a:off x="3412" y="663"/>
                <a:ext cx="797" cy="39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2" name="Oval 14"/>
              <p:cNvSpPr>
                <a:spLocks noChangeArrowheads="1"/>
              </p:cNvSpPr>
              <p:nvPr/>
            </p:nvSpPr>
            <p:spPr bwMode="auto">
              <a:xfrm>
                <a:off x="3335" y="753"/>
                <a:ext cx="797" cy="66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3" name="Oval 15"/>
              <p:cNvSpPr>
                <a:spLocks noChangeArrowheads="1"/>
              </p:cNvSpPr>
              <p:nvPr/>
            </p:nvSpPr>
            <p:spPr bwMode="auto">
              <a:xfrm>
                <a:off x="2140" y="548"/>
                <a:ext cx="1640" cy="66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sp>
          <p:nvSpPr>
            <p:cNvPr id="6" name="Line 23"/>
            <p:cNvSpPr>
              <a:spLocks noChangeShapeType="1"/>
            </p:cNvSpPr>
            <p:nvPr/>
          </p:nvSpPr>
          <p:spPr bwMode="auto">
            <a:xfrm>
              <a:off x="3175645" y="3717082"/>
              <a:ext cx="352742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064270" y="3352008"/>
              <a:ext cx="698500" cy="587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kumimoji="1" lang="en-US" altLang="zh-CN" sz="3600" b="1" dirty="0">
                  <a:solidFill>
                    <a:srgbClr val="000000"/>
                  </a:solidFill>
                  <a:latin typeface="Times New Roman" pitchFamily="18" charset="0"/>
                  <a:sym typeface="Wingdings" pitchFamily="2" charset="2"/>
                </a:rPr>
                <a:t></a:t>
              </a:r>
              <a:r>
                <a:rPr kumimoji="1" lang="en-US" altLang="zh-CN" sz="3600" b="1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kumimoji="1" lang="en-US" altLang="zh-CN" sz="3200" b="1" dirty="0">
                <a:latin typeface="Times New Roman" pitchFamily="18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8142932" y="3352008"/>
              <a:ext cx="698500" cy="587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kumimoji="1" lang="en-US" altLang="zh-CN" sz="3600" b="1">
                  <a:solidFill>
                    <a:srgbClr val="000000"/>
                  </a:solidFill>
                  <a:latin typeface="Times New Roman" pitchFamily="18" charset="0"/>
                  <a:sym typeface="Wingdings" pitchFamily="2" charset="2"/>
                </a:rPr>
                <a:t></a:t>
              </a:r>
              <a:r>
                <a:rPr kumimoji="1" lang="en-US" altLang="zh-CN" sz="36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1238895" y="3140819"/>
              <a:ext cx="317446" cy="30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8328670" y="3140819"/>
              <a:ext cx="306722" cy="30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1496070" y="3717082"/>
              <a:ext cx="1535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>
              <a:off x="6776095" y="3717082"/>
              <a:ext cx="1633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" name="AutoShape 16"/>
            <p:cNvSpPr>
              <a:spLocks noChangeArrowheads="1"/>
            </p:cNvSpPr>
            <p:nvPr/>
          </p:nvSpPr>
          <p:spPr bwMode="auto">
            <a:xfrm>
              <a:off x="2959745" y="3501182"/>
              <a:ext cx="431800" cy="431800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4" name="AutoShape 20"/>
            <p:cNvSpPr>
              <a:spLocks noChangeArrowheads="1"/>
            </p:cNvSpPr>
            <p:nvPr/>
          </p:nvSpPr>
          <p:spPr bwMode="auto">
            <a:xfrm>
              <a:off x="4159895" y="3501182"/>
              <a:ext cx="431800" cy="431800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5" name="AutoShape 21"/>
            <p:cNvSpPr>
              <a:spLocks noChangeArrowheads="1"/>
            </p:cNvSpPr>
            <p:nvPr/>
          </p:nvSpPr>
          <p:spPr bwMode="auto">
            <a:xfrm>
              <a:off x="5360045" y="3501182"/>
              <a:ext cx="431800" cy="431800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6560195" y="3501182"/>
              <a:ext cx="431800" cy="431800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7" name="Text Box 28"/>
            <p:cNvSpPr txBox="1">
              <a:spLocks noChangeArrowheads="1"/>
            </p:cNvSpPr>
            <p:nvPr/>
          </p:nvSpPr>
          <p:spPr bwMode="auto">
            <a:xfrm>
              <a:off x="4831407" y="2564557"/>
              <a:ext cx="769410" cy="30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Times New Roman" pitchFamily="18" charset="0"/>
                </a:rPr>
                <a:t>电信网</a:t>
              </a: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2815282" y="3140819"/>
              <a:ext cx="769410" cy="30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Times New Roman" pitchFamily="18" charset="0"/>
                </a:rPr>
                <a:t>交换机</a:t>
              </a:r>
            </a:p>
          </p:txBody>
        </p:sp>
        <p:sp>
          <p:nvSpPr>
            <p:cNvPr id="19" name="Text Box 30"/>
            <p:cNvSpPr txBox="1">
              <a:spLocks noChangeArrowheads="1"/>
            </p:cNvSpPr>
            <p:nvPr/>
          </p:nvSpPr>
          <p:spPr bwMode="auto">
            <a:xfrm>
              <a:off x="3966220" y="3140819"/>
              <a:ext cx="769410" cy="30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Times New Roman" pitchFamily="18" charset="0"/>
                </a:rPr>
                <a:t>交换机</a:t>
              </a:r>
            </a:p>
          </p:txBody>
        </p:sp>
        <p:sp>
          <p:nvSpPr>
            <p:cNvPr id="20" name="Text Box 31"/>
            <p:cNvSpPr txBox="1">
              <a:spLocks noChangeArrowheads="1"/>
            </p:cNvSpPr>
            <p:nvPr/>
          </p:nvSpPr>
          <p:spPr bwMode="auto">
            <a:xfrm>
              <a:off x="5190182" y="3140819"/>
              <a:ext cx="769410" cy="30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Times New Roman" pitchFamily="18" charset="0"/>
                </a:rPr>
                <a:t>交换机</a:t>
              </a:r>
            </a:p>
          </p:txBody>
        </p:sp>
        <p:sp>
          <p:nvSpPr>
            <p:cNvPr id="21" name="Text Box 32"/>
            <p:cNvSpPr txBox="1">
              <a:spLocks noChangeArrowheads="1"/>
            </p:cNvSpPr>
            <p:nvPr/>
          </p:nvSpPr>
          <p:spPr bwMode="auto">
            <a:xfrm>
              <a:off x="6414145" y="3140819"/>
              <a:ext cx="769410" cy="30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Times New Roman" pitchFamily="18" charset="0"/>
                </a:rPr>
                <a:t>交换机</a:t>
              </a:r>
            </a:p>
          </p:txBody>
        </p:sp>
        <p:sp>
          <p:nvSpPr>
            <p:cNvPr id="22" name="Text Box 34"/>
            <p:cNvSpPr txBox="1">
              <a:spLocks noChangeArrowheads="1"/>
            </p:cNvSpPr>
            <p:nvPr/>
          </p:nvSpPr>
          <p:spPr bwMode="auto">
            <a:xfrm>
              <a:off x="4615507" y="4364782"/>
              <a:ext cx="769410" cy="30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Times New Roman" pitchFamily="18" charset="0"/>
                </a:rPr>
                <a:t>中继线</a:t>
              </a:r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>
              <a:off x="3691582" y="3739307"/>
              <a:ext cx="966788" cy="709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>
              <a:off x="5006032" y="3753594"/>
              <a:ext cx="0" cy="642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 flipH="1">
              <a:off x="5198120" y="3753594"/>
              <a:ext cx="1030287" cy="642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2467620" y="3726607"/>
              <a:ext cx="65087" cy="477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" name="Line 39"/>
            <p:cNvSpPr>
              <a:spLocks noChangeShapeType="1"/>
            </p:cNvSpPr>
            <p:nvPr/>
          </p:nvSpPr>
          <p:spPr bwMode="auto">
            <a:xfrm>
              <a:off x="7478298" y="3725584"/>
              <a:ext cx="133350" cy="434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2167582" y="4148882"/>
              <a:ext cx="769410" cy="30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Times New Roman" pitchFamily="18" charset="0"/>
                </a:rPr>
                <a:t>用户线</a:t>
              </a:r>
            </a:p>
          </p:txBody>
        </p:sp>
        <p:sp>
          <p:nvSpPr>
            <p:cNvPr id="29" name="Text Box 41"/>
            <p:cNvSpPr txBox="1">
              <a:spLocks noChangeArrowheads="1"/>
            </p:cNvSpPr>
            <p:nvPr/>
          </p:nvSpPr>
          <p:spPr bwMode="auto">
            <a:xfrm>
              <a:off x="7134870" y="4148882"/>
              <a:ext cx="769410" cy="30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Times New Roman" pitchFamily="18" charset="0"/>
                </a:rPr>
                <a:t>用户线</a:t>
              </a:r>
            </a:p>
          </p:txBody>
        </p:sp>
        <p:grpSp>
          <p:nvGrpSpPr>
            <p:cNvPr id="30" name="Group 56"/>
            <p:cNvGrpSpPr>
              <a:grpSpLocks/>
            </p:cNvGrpSpPr>
            <p:nvPr/>
          </p:nvGrpSpPr>
          <p:grpSpPr bwMode="auto">
            <a:xfrm flipH="1">
              <a:off x="7185670" y="3528169"/>
              <a:ext cx="1008062" cy="146050"/>
              <a:chOff x="1519" y="2160"/>
              <a:chExt cx="953" cy="227"/>
            </a:xfrm>
          </p:grpSpPr>
          <p:sp>
            <p:nvSpPr>
              <p:cNvPr id="40" name="Freeform 57"/>
              <p:cNvSpPr>
                <a:spLocks/>
              </p:cNvSpPr>
              <p:nvPr/>
            </p:nvSpPr>
            <p:spPr bwMode="auto">
              <a:xfrm>
                <a:off x="1519" y="2237"/>
                <a:ext cx="104" cy="79"/>
              </a:xfrm>
              <a:custGeom>
                <a:avLst/>
                <a:gdLst>
                  <a:gd name="T0" fmla="*/ 0 w 552"/>
                  <a:gd name="T1" fmla="*/ 255 h 535"/>
                  <a:gd name="T2" fmla="*/ 7 w 552"/>
                  <a:gd name="T3" fmla="*/ 209 h 535"/>
                  <a:gd name="T4" fmla="*/ 18 w 552"/>
                  <a:gd name="T5" fmla="*/ 164 h 535"/>
                  <a:gd name="T6" fmla="*/ 26 w 552"/>
                  <a:gd name="T7" fmla="*/ 131 h 535"/>
                  <a:gd name="T8" fmla="*/ 39 w 552"/>
                  <a:gd name="T9" fmla="*/ 115 h 535"/>
                  <a:gd name="T10" fmla="*/ 52 w 552"/>
                  <a:gd name="T11" fmla="*/ 104 h 535"/>
                  <a:gd name="T12" fmla="*/ 67 w 552"/>
                  <a:gd name="T13" fmla="*/ 103 h 535"/>
                  <a:gd name="T14" fmla="*/ 83 w 552"/>
                  <a:gd name="T15" fmla="*/ 107 h 535"/>
                  <a:gd name="T16" fmla="*/ 98 w 552"/>
                  <a:gd name="T17" fmla="*/ 121 h 535"/>
                  <a:gd name="T18" fmla="*/ 106 w 552"/>
                  <a:gd name="T19" fmla="*/ 140 h 535"/>
                  <a:gd name="T20" fmla="*/ 112 w 552"/>
                  <a:gd name="T21" fmla="*/ 165 h 535"/>
                  <a:gd name="T22" fmla="*/ 141 w 552"/>
                  <a:gd name="T23" fmla="*/ 331 h 535"/>
                  <a:gd name="T24" fmla="*/ 148 w 552"/>
                  <a:gd name="T25" fmla="*/ 356 h 535"/>
                  <a:gd name="T26" fmla="*/ 154 w 552"/>
                  <a:gd name="T27" fmla="*/ 373 h 535"/>
                  <a:gd name="T28" fmla="*/ 172 w 552"/>
                  <a:gd name="T29" fmla="*/ 385 h 535"/>
                  <a:gd name="T30" fmla="*/ 188 w 552"/>
                  <a:gd name="T31" fmla="*/ 386 h 535"/>
                  <a:gd name="T32" fmla="*/ 203 w 552"/>
                  <a:gd name="T33" fmla="*/ 378 h 535"/>
                  <a:gd name="T34" fmla="*/ 212 w 552"/>
                  <a:gd name="T35" fmla="*/ 359 h 535"/>
                  <a:gd name="T36" fmla="*/ 219 w 552"/>
                  <a:gd name="T37" fmla="*/ 331 h 535"/>
                  <a:gd name="T38" fmla="*/ 258 w 552"/>
                  <a:gd name="T39" fmla="*/ 88 h 535"/>
                  <a:gd name="T40" fmla="*/ 264 w 552"/>
                  <a:gd name="T41" fmla="*/ 52 h 535"/>
                  <a:gd name="T42" fmla="*/ 271 w 552"/>
                  <a:gd name="T43" fmla="*/ 29 h 535"/>
                  <a:gd name="T44" fmla="*/ 280 w 552"/>
                  <a:gd name="T45" fmla="*/ 12 h 535"/>
                  <a:gd name="T46" fmla="*/ 291 w 552"/>
                  <a:gd name="T47" fmla="*/ 4 h 535"/>
                  <a:gd name="T48" fmla="*/ 308 w 552"/>
                  <a:gd name="T49" fmla="*/ 0 h 535"/>
                  <a:gd name="T50" fmla="*/ 327 w 552"/>
                  <a:gd name="T51" fmla="*/ 5 h 535"/>
                  <a:gd name="T52" fmla="*/ 340 w 552"/>
                  <a:gd name="T53" fmla="*/ 26 h 535"/>
                  <a:gd name="T54" fmla="*/ 347 w 552"/>
                  <a:gd name="T55" fmla="*/ 43 h 535"/>
                  <a:gd name="T56" fmla="*/ 353 w 552"/>
                  <a:gd name="T57" fmla="*/ 68 h 535"/>
                  <a:gd name="T58" fmla="*/ 412 w 552"/>
                  <a:gd name="T59" fmla="*/ 460 h 535"/>
                  <a:gd name="T60" fmla="*/ 419 w 552"/>
                  <a:gd name="T61" fmla="*/ 492 h 535"/>
                  <a:gd name="T62" fmla="*/ 429 w 552"/>
                  <a:gd name="T63" fmla="*/ 520 h 535"/>
                  <a:gd name="T64" fmla="*/ 441 w 552"/>
                  <a:gd name="T65" fmla="*/ 530 h 535"/>
                  <a:gd name="T66" fmla="*/ 462 w 552"/>
                  <a:gd name="T67" fmla="*/ 535 h 535"/>
                  <a:gd name="T68" fmla="*/ 478 w 552"/>
                  <a:gd name="T69" fmla="*/ 518 h 535"/>
                  <a:gd name="T70" fmla="*/ 488 w 552"/>
                  <a:gd name="T71" fmla="*/ 495 h 535"/>
                  <a:gd name="T72" fmla="*/ 496 w 552"/>
                  <a:gd name="T73" fmla="*/ 461 h 535"/>
                  <a:gd name="T74" fmla="*/ 552 w 552"/>
                  <a:gd name="T75" fmla="*/ 107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52" h="535">
                    <a:moveTo>
                      <a:pt x="0" y="255"/>
                    </a:moveTo>
                    <a:lnTo>
                      <a:pt x="7" y="209"/>
                    </a:lnTo>
                    <a:lnTo>
                      <a:pt x="18" y="164"/>
                    </a:lnTo>
                    <a:lnTo>
                      <a:pt x="26" y="131"/>
                    </a:lnTo>
                    <a:lnTo>
                      <a:pt x="39" y="115"/>
                    </a:lnTo>
                    <a:lnTo>
                      <a:pt x="52" y="104"/>
                    </a:lnTo>
                    <a:lnTo>
                      <a:pt x="67" y="103"/>
                    </a:lnTo>
                    <a:lnTo>
                      <a:pt x="83" y="107"/>
                    </a:lnTo>
                    <a:lnTo>
                      <a:pt x="98" y="121"/>
                    </a:lnTo>
                    <a:lnTo>
                      <a:pt x="106" y="140"/>
                    </a:lnTo>
                    <a:lnTo>
                      <a:pt x="112" y="165"/>
                    </a:lnTo>
                    <a:lnTo>
                      <a:pt x="141" y="331"/>
                    </a:lnTo>
                    <a:lnTo>
                      <a:pt x="148" y="356"/>
                    </a:lnTo>
                    <a:lnTo>
                      <a:pt x="154" y="373"/>
                    </a:lnTo>
                    <a:lnTo>
                      <a:pt x="172" y="385"/>
                    </a:lnTo>
                    <a:lnTo>
                      <a:pt x="188" y="386"/>
                    </a:lnTo>
                    <a:lnTo>
                      <a:pt x="203" y="378"/>
                    </a:lnTo>
                    <a:lnTo>
                      <a:pt x="212" y="359"/>
                    </a:lnTo>
                    <a:lnTo>
                      <a:pt x="219" y="331"/>
                    </a:lnTo>
                    <a:lnTo>
                      <a:pt x="258" y="88"/>
                    </a:lnTo>
                    <a:lnTo>
                      <a:pt x="264" y="52"/>
                    </a:lnTo>
                    <a:lnTo>
                      <a:pt x="271" y="29"/>
                    </a:lnTo>
                    <a:lnTo>
                      <a:pt x="280" y="12"/>
                    </a:lnTo>
                    <a:lnTo>
                      <a:pt x="291" y="4"/>
                    </a:lnTo>
                    <a:lnTo>
                      <a:pt x="308" y="0"/>
                    </a:lnTo>
                    <a:lnTo>
                      <a:pt x="327" y="5"/>
                    </a:lnTo>
                    <a:lnTo>
                      <a:pt x="340" y="26"/>
                    </a:lnTo>
                    <a:lnTo>
                      <a:pt x="347" y="43"/>
                    </a:lnTo>
                    <a:lnTo>
                      <a:pt x="353" y="68"/>
                    </a:lnTo>
                    <a:lnTo>
                      <a:pt x="412" y="460"/>
                    </a:lnTo>
                    <a:lnTo>
                      <a:pt x="419" y="492"/>
                    </a:lnTo>
                    <a:lnTo>
                      <a:pt x="429" y="520"/>
                    </a:lnTo>
                    <a:lnTo>
                      <a:pt x="441" y="530"/>
                    </a:lnTo>
                    <a:lnTo>
                      <a:pt x="462" y="535"/>
                    </a:lnTo>
                    <a:lnTo>
                      <a:pt x="478" y="518"/>
                    </a:lnTo>
                    <a:lnTo>
                      <a:pt x="488" y="495"/>
                    </a:lnTo>
                    <a:lnTo>
                      <a:pt x="496" y="461"/>
                    </a:lnTo>
                    <a:lnTo>
                      <a:pt x="552" y="107"/>
                    </a:lnTo>
                  </a:path>
                </a:pathLst>
              </a:custGeom>
              <a:noFill/>
              <a:ln w="4763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1" name="Freeform 58"/>
              <p:cNvSpPr>
                <a:spLocks/>
              </p:cNvSpPr>
              <p:nvPr/>
            </p:nvSpPr>
            <p:spPr bwMode="auto">
              <a:xfrm>
                <a:off x="1623" y="2160"/>
                <a:ext cx="179" cy="227"/>
              </a:xfrm>
              <a:custGeom>
                <a:avLst/>
                <a:gdLst>
                  <a:gd name="T0" fmla="*/ 0 w 943"/>
                  <a:gd name="T1" fmla="*/ 622 h 1524"/>
                  <a:gd name="T2" fmla="*/ 49 w 943"/>
                  <a:gd name="T3" fmla="*/ 336 h 1524"/>
                  <a:gd name="T4" fmla="*/ 55 w 943"/>
                  <a:gd name="T5" fmla="*/ 313 h 1524"/>
                  <a:gd name="T6" fmla="*/ 71 w 943"/>
                  <a:gd name="T7" fmla="*/ 301 h 1524"/>
                  <a:gd name="T8" fmla="*/ 84 w 943"/>
                  <a:gd name="T9" fmla="*/ 297 h 1524"/>
                  <a:gd name="T10" fmla="*/ 105 w 943"/>
                  <a:gd name="T11" fmla="*/ 301 h 1524"/>
                  <a:gd name="T12" fmla="*/ 116 w 943"/>
                  <a:gd name="T13" fmla="*/ 314 h 1524"/>
                  <a:gd name="T14" fmla="*/ 122 w 943"/>
                  <a:gd name="T15" fmla="*/ 336 h 1524"/>
                  <a:gd name="T16" fmla="*/ 236 w 943"/>
                  <a:gd name="T17" fmla="*/ 1164 h 1524"/>
                  <a:gd name="T18" fmla="*/ 247 w 943"/>
                  <a:gd name="T19" fmla="*/ 1207 h 1524"/>
                  <a:gd name="T20" fmla="*/ 258 w 943"/>
                  <a:gd name="T21" fmla="*/ 1222 h 1524"/>
                  <a:gd name="T22" fmla="*/ 276 w 943"/>
                  <a:gd name="T23" fmla="*/ 1230 h 1524"/>
                  <a:gd name="T24" fmla="*/ 290 w 943"/>
                  <a:gd name="T25" fmla="*/ 1234 h 1524"/>
                  <a:gd name="T26" fmla="*/ 309 w 943"/>
                  <a:gd name="T27" fmla="*/ 1227 h 1524"/>
                  <a:gd name="T28" fmla="*/ 324 w 943"/>
                  <a:gd name="T29" fmla="*/ 1209 h 1524"/>
                  <a:gd name="T30" fmla="*/ 335 w 943"/>
                  <a:gd name="T31" fmla="*/ 1164 h 1524"/>
                  <a:gd name="T32" fmla="*/ 448 w 943"/>
                  <a:gd name="T33" fmla="*/ 204 h 1524"/>
                  <a:gd name="T34" fmla="*/ 455 w 943"/>
                  <a:gd name="T35" fmla="*/ 158 h 1524"/>
                  <a:gd name="T36" fmla="*/ 462 w 943"/>
                  <a:gd name="T37" fmla="*/ 143 h 1524"/>
                  <a:gd name="T38" fmla="*/ 470 w 943"/>
                  <a:gd name="T39" fmla="*/ 129 h 1524"/>
                  <a:gd name="T40" fmla="*/ 483 w 943"/>
                  <a:gd name="T41" fmla="*/ 118 h 1524"/>
                  <a:gd name="T42" fmla="*/ 499 w 943"/>
                  <a:gd name="T43" fmla="*/ 116 h 1524"/>
                  <a:gd name="T44" fmla="*/ 517 w 943"/>
                  <a:gd name="T45" fmla="*/ 122 h 1524"/>
                  <a:gd name="T46" fmla="*/ 531 w 943"/>
                  <a:gd name="T47" fmla="*/ 132 h 1524"/>
                  <a:gd name="T48" fmla="*/ 539 w 943"/>
                  <a:gd name="T49" fmla="*/ 143 h 1524"/>
                  <a:gd name="T50" fmla="*/ 548 w 943"/>
                  <a:gd name="T51" fmla="*/ 158 h 1524"/>
                  <a:gd name="T52" fmla="*/ 555 w 943"/>
                  <a:gd name="T53" fmla="*/ 197 h 1524"/>
                  <a:gd name="T54" fmla="*/ 658 w 943"/>
                  <a:gd name="T55" fmla="*/ 1428 h 1524"/>
                  <a:gd name="T56" fmla="*/ 665 w 943"/>
                  <a:gd name="T57" fmla="*/ 1480 h 1524"/>
                  <a:gd name="T58" fmla="*/ 674 w 943"/>
                  <a:gd name="T59" fmla="*/ 1505 h 1524"/>
                  <a:gd name="T60" fmla="*/ 692 w 943"/>
                  <a:gd name="T61" fmla="*/ 1517 h 1524"/>
                  <a:gd name="T62" fmla="*/ 710 w 943"/>
                  <a:gd name="T63" fmla="*/ 1524 h 1524"/>
                  <a:gd name="T64" fmla="*/ 727 w 943"/>
                  <a:gd name="T65" fmla="*/ 1517 h 1524"/>
                  <a:gd name="T66" fmla="*/ 736 w 943"/>
                  <a:gd name="T67" fmla="*/ 1505 h 1524"/>
                  <a:gd name="T68" fmla="*/ 742 w 943"/>
                  <a:gd name="T69" fmla="*/ 1484 h 1524"/>
                  <a:gd name="T70" fmla="*/ 748 w 943"/>
                  <a:gd name="T71" fmla="*/ 1432 h 1524"/>
                  <a:gd name="T72" fmla="*/ 882 w 943"/>
                  <a:gd name="T73" fmla="*/ 87 h 1524"/>
                  <a:gd name="T74" fmla="*/ 888 w 943"/>
                  <a:gd name="T75" fmla="*/ 59 h 1524"/>
                  <a:gd name="T76" fmla="*/ 897 w 943"/>
                  <a:gd name="T77" fmla="*/ 34 h 1524"/>
                  <a:gd name="T78" fmla="*/ 908 w 943"/>
                  <a:gd name="T79" fmla="*/ 17 h 1524"/>
                  <a:gd name="T80" fmla="*/ 919 w 943"/>
                  <a:gd name="T81" fmla="*/ 5 h 1524"/>
                  <a:gd name="T82" fmla="*/ 931 w 943"/>
                  <a:gd name="T83" fmla="*/ 0 h 1524"/>
                  <a:gd name="T84" fmla="*/ 943 w 943"/>
                  <a:gd name="T85" fmla="*/ 0 h 1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43" h="1524">
                    <a:moveTo>
                      <a:pt x="0" y="622"/>
                    </a:moveTo>
                    <a:lnTo>
                      <a:pt x="49" y="336"/>
                    </a:lnTo>
                    <a:lnTo>
                      <a:pt x="55" y="313"/>
                    </a:lnTo>
                    <a:lnTo>
                      <a:pt x="71" y="301"/>
                    </a:lnTo>
                    <a:lnTo>
                      <a:pt x="84" y="297"/>
                    </a:lnTo>
                    <a:lnTo>
                      <a:pt x="105" y="301"/>
                    </a:lnTo>
                    <a:lnTo>
                      <a:pt x="116" y="314"/>
                    </a:lnTo>
                    <a:lnTo>
                      <a:pt x="122" y="336"/>
                    </a:lnTo>
                    <a:lnTo>
                      <a:pt x="236" y="1164"/>
                    </a:lnTo>
                    <a:lnTo>
                      <a:pt x="247" y="1207"/>
                    </a:lnTo>
                    <a:lnTo>
                      <a:pt x="258" y="1222"/>
                    </a:lnTo>
                    <a:lnTo>
                      <a:pt x="276" y="1230"/>
                    </a:lnTo>
                    <a:lnTo>
                      <a:pt x="290" y="1234"/>
                    </a:lnTo>
                    <a:lnTo>
                      <a:pt x="309" y="1227"/>
                    </a:lnTo>
                    <a:lnTo>
                      <a:pt x="324" y="1209"/>
                    </a:lnTo>
                    <a:lnTo>
                      <a:pt x="335" y="1164"/>
                    </a:lnTo>
                    <a:lnTo>
                      <a:pt x="448" y="204"/>
                    </a:lnTo>
                    <a:lnTo>
                      <a:pt x="455" y="158"/>
                    </a:lnTo>
                    <a:lnTo>
                      <a:pt x="462" y="143"/>
                    </a:lnTo>
                    <a:lnTo>
                      <a:pt x="470" y="129"/>
                    </a:lnTo>
                    <a:lnTo>
                      <a:pt x="483" y="118"/>
                    </a:lnTo>
                    <a:lnTo>
                      <a:pt x="499" y="116"/>
                    </a:lnTo>
                    <a:lnTo>
                      <a:pt x="517" y="122"/>
                    </a:lnTo>
                    <a:lnTo>
                      <a:pt x="531" y="132"/>
                    </a:lnTo>
                    <a:lnTo>
                      <a:pt x="539" y="143"/>
                    </a:lnTo>
                    <a:lnTo>
                      <a:pt x="548" y="158"/>
                    </a:lnTo>
                    <a:lnTo>
                      <a:pt x="555" y="197"/>
                    </a:lnTo>
                    <a:lnTo>
                      <a:pt x="658" y="1428"/>
                    </a:lnTo>
                    <a:lnTo>
                      <a:pt x="665" y="1480"/>
                    </a:lnTo>
                    <a:lnTo>
                      <a:pt x="674" y="1505"/>
                    </a:lnTo>
                    <a:lnTo>
                      <a:pt x="692" y="1517"/>
                    </a:lnTo>
                    <a:lnTo>
                      <a:pt x="710" y="1524"/>
                    </a:lnTo>
                    <a:lnTo>
                      <a:pt x="727" y="1517"/>
                    </a:lnTo>
                    <a:lnTo>
                      <a:pt x="736" y="1505"/>
                    </a:lnTo>
                    <a:lnTo>
                      <a:pt x="742" y="1484"/>
                    </a:lnTo>
                    <a:lnTo>
                      <a:pt x="748" y="1432"/>
                    </a:lnTo>
                    <a:lnTo>
                      <a:pt x="882" y="87"/>
                    </a:lnTo>
                    <a:lnTo>
                      <a:pt x="888" y="59"/>
                    </a:lnTo>
                    <a:lnTo>
                      <a:pt x="897" y="34"/>
                    </a:lnTo>
                    <a:lnTo>
                      <a:pt x="908" y="17"/>
                    </a:lnTo>
                    <a:lnTo>
                      <a:pt x="919" y="5"/>
                    </a:lnTo>
                    <a:lnTo>
                      <a:pt x="931" y="0"/>
                    </a:lnTo>
                    <a:lnTo>
                      <a:pt x="943" y="0"/>
                    </a:lnTo>
                  </a:path>
                </a:pathLst>
              </a:custGeom>
              <a:noFill/>
              <a:ln w="4763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1978" y="2237"/>
                <a:ext cx="104" cy="79"/>
              </a:xfrm>
              <a:custGeom>
                <a:avLst/>
                <a:gdLst>
                  <a:gd name="T0" fmla="*/ 551 w 551"/>
                  <a:gd name="T1" fmla="*/ 255 h 535"/>
                  <a:gd name="T2" fmla="*/ 544 w 551"/>
                  <a:gd name="T3" fmla="*/ 209 h 535"/>
                  <a:gd name="T4" fmla="*/ 534 w 551"/>
                  <a:gd name="T5" fmla="*/ 164 h 535"/>
                  <a:gd name="T6" fmla="*/ 525 w 551"/>
                  <a:gd name="T7" fmla="*/ 131 h 535"/>
                  <a:gd name="T8" fmla="*/ 514 w 551"/>
                  <a:gd name="T9" fmla="*/ 115 h 535"/>
                  <a:gd name="T10" fmla="*/ 499 w 551"/>
                  <a:gd name="T11" fmla="*/ 104 h 535"/>
                  <a:gd name="T12" fmla="*/ 486 w 551"/>
                  <a:gd name="T13" fmla="*/ 103 h 535"/>
                  <a:gd name="T14" fmla="*/ 468 w 551"/>
                  <a:gd name="T15" fmla="*/ 107 h 535"/>
                  <a:gd name="T16" fmla="*/ 455 w 551"/>
                  <a:gd name="T17" fmla="*/ 121 h 535"/>
                  <a:gd name="T18" fmla="*/ 446 w 551"/>
                  <a:gd name="T19" fmla="*/ 140 h 535"/>
                  <a:gd name="T20" fmla="*/ 439 w 551"/>
                  <a:gd name="T21" fmla="*/ 165 h 535"/>
                  <a:gd name="T22" fmla="*/ 411 w 551"/>
                  <a:gd name="T23" fmla="*/ 331 h 535"/>
                  <a:gd name="T24" fmla="*/ 404 w 551"/>
                  <a:gd name="T25" fmla="*/ 356 h 535"/>
                  <a:gd name="T26" fmla="*/ 398 w 551"/>
                  <a:gd name="T27" fmla="*/ 373 h 535"/>
                  <a:gd name="T28" fmla="*/ 381 w 551"/>
                  <a:gd name="T29" fmla="*/ 385 h 535"/>
                  <a:gd name="T30" fmla="*/ 364 w 551"/>
                  <a:gd name="T31" fmla="*/ 386 h 535"/>
                  <a:gd name="T32" fmla="*/ 349 w 551"/>
                  <a:gd name="T33" fmla="*/ 378 h 535"/>
                  <a:gd name="T34" fmla="*/ 341 w 551"/>
                  <a:gd name="T35" fmla="*/ 359 h 535"/>
                  <a:gd name="T36" fmla="*/ 333 w 551"/>
                  <a:gd name="T37" fmla="*/ 331 h 535"/>
                  <a:gd name="T38" fmla="*/ 295 w 551"/>
                  <a:gd name="T39" fmla="*/ 88 h 535"/>
                  <a:gd name="T40" fmla="*/ 288 w 551"/>
                  <a:gd name="T41" fmla="*/ 52 h 535"/>
                  <a:gd name="T42" fmla="*/ 281 w 551"/>
                  <a:gd name="T43" fmla="*/ 29 h 535"/>
                  <a:gd name="T44" fmla="*/ 271 w 551"/>
                  <a:gd name="T45" fmla="*/ 12 h 535"/>
                  <a:gd name="T46" fmla="*/ 260 w 551"/>
                  <a:gd name="T47" fmla="*/ 4 h 535"/>
                  <a:gd name="T48" fmla="*/ 242 w 551"/>
                  <a:gd name="T49" fmla="*/ 0 h 535"/>
                  <a:gd name="T50" fmla="*/ 225 w 551"/>
                  <a:gd name="T51" fmla="*/ 5 h 535"/>
                  <a:gd name="T52" fmla="*/ 210 w 551"/>
                  <a:gd name="T53" fmla="*/ 26 h 535"/>
                  <a:gd name="T54" fmla="*/ 204 w 551"/>
                  <a:gd name="T55" fmla="*/ 43 h 535"/>
                  <a:gd name="T56" fmla="*/ 199 w 551"/>
                  <a:gd name="T57" fmla="*/ 68 h 535"/>
                  <a:gd name="T58" fmla="*/ 141 w 551"/>
                  <a:gd name="T59" fmla="*/ 460 h 535"/>
                  <a:gd name="T60" fmla="*/ 134 w 551"/>
                  <a:gd name="T61" fmla="*/ 492 h 535"/>
                  <a:gd name="T62" fmla="*/ 123 w 551"/>
                  <a:gd name="T63" fmla="*/ 520 h 535"/>
                  <a:gd name="T64" fmla="*/ 111 w 551"/>
                  <a:gd name="T65" fmla="*/ 530 h 535"/>
                  <a:gd name="T66" fmla="*/ 90 w 551"/>
                  <a:gd name="T67" fmla="*/ 535 h 535"/>
                  <a:gd name="T68" fmla="*/ 73 w 551"/>
                  <a:gd name="T69" fmla="*/ 518 h 535"/>
                  <a:gd name="T70" fmla="*/ 63 w 551"/>
                  <a:gd name="T71" fmla="*/ 495 h 535"/>
                  <a:gd name="T72" fmla="*/ 56 w 551"/>
                  <a:gd name="T73" fmla="*/ 461 h 535"/>
                  <a:gd name="T74" fmla="*/ 0 w 551"/>
                  <a:gd name="T75" fmla="*/ 107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51" h="535">
                    <a:moveTo>
                      <a:pt x="551" y="255"/>
                    </a:moveTo>
                    <a:lnTo>
                      <a:pt x="544" y="209"/>
                    </a:lnTo>
                    <a:lnTo>
                      <a:pt x="534" y="164"/>
                    </a:lnTo>
                    <a:lnTo>
                      <a:pt x="525" y="131"/>
                    </a:lnTo>
                    <a:lnTo>
                      <a:pt x="514" y="115"/>
                    </a:lnTo>
                    <a:lnTo>
                      <a:pt x="499" y="104"/>
                    </a:lnTo>
                    <a:lnTo>
                      <a:pt x="486" y="103"/>
                    </a:lnTo>
                    <a:lnTo>
                      <a:pt x="468" y="107"/>
                    </a:lnTo>
                    <a:lnTo>
                      <a:pt x="455" y="121"/>
                    </a:lnTo>
                    <a:lnTo>
                      <a:pt x="446" y="140"/>
                    </a:lnTo>
                    <a:lnTo>
                      <a:pt x="439" y="165"/>
                    </a:lnTo>
                    <a:lnTo>
                      <a:pt x="411" y="331"/>
                    </a:lnTo>
                    <a:lnTo>
                      <a:pt x="404" y="356"/>
                    </a:lnTo>
                    <a:lnTo>
                      <a:pt x="398" y="373"/>
                    </a:lnTo>
                    <a:lnTo>
                      <a:pt x="381" y="385"/>
                    </a:lnTo>
                    <a:lnTo>
                      <a:pt x="364" y="386"/>
                    </a:lnTo>
                    <a:lnTo>
                      <a:pt x="349" y="378"/>
                    </a:lnTo>
                    <a:lnTo>
                      <a:pt x="341" y="359"/>
                    </a:lnTo>
                    <a:lnTo>
                      <a:pt x="333" y="331"/>
                    </a:lnTo>
                    <a:lnTo>
                      <a:pt x="295" y="88"/>
                    </a:lnTo>
                    <a:lnTo>
                      <a:pt x="288" y="52"/>
                    </a:lnTo>
                    <a:lnTo>
                      <a:pt x="281" y="29"/>
                    </a:lnTo>
                    <a:lnTo>
                      <a:pt x="271" y="12"/>
                    </a:lnTo>
                    <a:lnTo>
                      <a:pt x="260" y="4"/>
                    </a:lnTo>
                    <a:lnTo>
                      <a:pt x="242" y="0"/>
                    </a:lnTo>
                    <a:lnTo>
                      <a:pt x="225" y="5"/>
                    </a:lnTo>
                    <a:lnTo>
                      <a:pt x="210" y="26"/>
                    </a:lnTo>
                    <a:lnTo>
                      <a:pt x="204" y="43"/>
                    </a:lnTo>
                    <a:lnTo>
                      <a:pt x="199" y="68"/>
                    </a:lnTo>
                    <a:lnTo>
                      <a:pt x="141" y="460"/>
                    </a:lnTo>
                    <a:lnTo>
                      <a:pt x="134" y="492"/>
                    </a:lnTo>
                    <a:lnTo>
                      <a:pt x="123" y="520"/>
                    </a:lnTo>
                    <a:lnTo>
                      <a:pt x="111" y="530"/>
                    </a:lnTo>
                    <a:lnTo>
                      <a:pt x="90" y="535"/>
                    </a:lnTo>
                    <a:lnTo>
                      <a:pt x="73" y="518"/>
                    </a:lnTo>
                    <a:lnTo>
                      <a:pt x="63" y="495"/>
                    </a:lnTo>
                    <a:lnTo>
                      <a:pt x="56" y="461"/>
                    </a:lnTo>
                    <a:lnTo>
                      <a:pt x="0" y="107"/>
                    </a:lnTo>
                  </a:path>
                </a:pathLst>
              </a:custGeom>
              <a:noFill/>
              <a:ln w="4763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3" name="Freeform 60"/>
              <p:cNvSpPr>
                <a:spLocks/>
              </p:cNvSpPr>
              <p:nvPr/>
            </p:nvSpPr>
            <p:spPr bwMode="auto">
              <a:xfrm>
                <a:off x="1799" y="2160"/>
                <a:ext cx="179" cy="227"/>
              </a:xfrm>
              <a:custGeom>
                <a:avLst/>
                <a:gdLst>
                  <a:gd name="T0" fmla="*/ 943 w 943"/>
                  <a:gd name="T1" fmla="*/ 626 h 1524"/>
                  <a:gd name="T2" fmla="*/ 895 w 943"/>
                  <a:gd name="T3" fmla="*/ 336 h 1524"/>
                  <a:gd name="T4" fmla="*/ 887 w 943"/>
                  <a:gd name="T5" fmla="*/ 313 h 1524"/>
                  <a:gd name="T6" fmla="*/ 873 w 943"/>
                  <a:gd name="T7" fmla="*/ 301 h 1524"/>
                  <a:gd name="T8" fmla="*/ 859 w 943"/>
                  <a:gd name="T9" fmla="*/ 297 h 1524"/>
                  <a:gd name="T10" fmla="*/ 837 w 943"/>
                  <a:gd name="T11" fmla="*/ 301 h 1524"/>
                  <a:gd name="T12" fmla="*/ 828 w 943"/>
                  <a:gd name="T13" fmla="*/ 314 h 1524"/>
                  <a:gd name="T14" fmla="*/ 819 w 943"/>
                  <a:gd name="T15" fmla="*/ 336 h 1524"/>
                  <a:gd name="T16" fmla="*/ 706 w 943"/>
                  <a:gd name="T17" fmla="*/ 1164 h 1524"/>
                  <a:gd name="T18" fmla="*/ 695 w 943"/>
                  <a:gd name="T19" fmla="*/ 1207 h 1524"/>
                  <a:gd name="T20" fmla="*/ 686 w 943"/>
                  <a:gd name="T21" fmla="*/ 1222 h 1524"/>
                  <a:gd name="T22" fmla="*/ 667 w 943"/>
                  <a:gd name="T23" fmla="*/ 1230 h 1524"/>
                  <a:gd name="T24" fmla="*/ 652 w 943"/>
                  <a:gd name="T25" fmla="*/ 1234 h 1524"/>
                  <a:gd name="T26" fmla="*/ 633 w 943"/>
                  <a:gd name="T27" fmla="*/ 1227 h 1524"/>
                  <a:gd name="T28" fmla="*/ 619 w 943"/>
                  <a:gd name="T29" fmla="*/ 1209 h 1524"/>
                  <a:gd name="T30" fmla="*/ 608 w 943"/>
                  <a:gd name="T31" fmla="*/ 1164 h 1524"/>
                  <a:gd name="T32" fmla="*/ 495 w 943"/>
                  <a:gd name="T33" fmla="*/ 204 h 1524"/>
                  <a:gd name="T34" fmla="*/ 486 w 943"/>
                  <a:gd name="T35" fmla="*/ 158 h 1524"/>
                  <a:gd name="T36" fmla="*/ 482 w 943"/>
                  <a:gd name="T37" fmla="*/ 143 h 1524"/>
                  <a:gd name="T38" fmla="*/ 473 w 943"/>
                  <a:gd name="T39" fmla="*/ 129 h 1524"/>
                  <a:gd name="T40" fmla="*/ 459 w 943"/>
                  <a:gd name="T41" fmla="*/ 118 h 1524"/>
                  <a:gd name="T42" fmla="*/ 446 w 943"/>
                  <a:gd name="T43" fmla="*/ 116 h 1524"/>
                  <a:gd name="T44" fmla="*/ 427 w 943"/>
                  <a:gd name="T45" fmla="*/ 122 h 1524"/>
                  <a:gd name="T46" fmla="*/ 411 w 943"/>
                  <a:gd name="T47" fmla="*/ 132 h 1524"/>
                  <a:gd name="T48" fmla="*/ 403 w 943"/>
                  <a:gd name="T49" fmla="*/ 143 h 1524"/>
                  <a:gd name="T50" fmla="*/ 396 w 943"/>
                  <a:gd name="T51" fmla="*/ 158 h 1524"/>
                  <a:gd name="T52" fmla="*/ 389 w 943"/>
                  <a:gd name="T53" fmla="*/ 197 h 1524"/>
                  <a:gd name="T54" fmla="*/ 285 w 943"/>
                  <a:gd name="T55" fmla="*/ 1428 h 1524"/>
                  <a:gd name="T56" fmla="*/ 278 w 943"/>
                  <a:gd name="T57" fmla="*/ 1480 h 1524"/>
                  <a:gd name="T58" fmla="*/ 268 w 943"/>
                  <a:gd name="T59" fmla="*/ 1505 h 1524"/>
                  <a:gd name="T60" fmla="*/ 250 w 943"/>
                  <a:gd name="T61" fmla="*/ 1517 h 1524"/>
                  <a:gd name="T62" fmla="*/ 233 w 943"/>
                  <a:gd name="T63" fmla="*/ 1524 h 1524"/>
                  <a:gd name="T64" fmla="*/ 217 w 943"/>
                  <a:gd name="T65" fmla="*/ 1517 h 1524"/>
                  <a:gd name="T66" fmla="*/ 207 w 943"/>
                  <a:gd name="T67" fmla="*/ 1505 h 1524"/>
                  <a:gd name="T68" fmla="*/ 200 w 943"/>
                  <a:gd name="T69" fmla="*/ 1484 h 1524"/>
                  <a:gd name="T70" fmla="*/ 194 w 943"/>
                  <a:gd name="T71" fmla="*/ 1432 h 1524"/>
                  <a:gd name="T72" fmla="*/ 60 w 943"/>
                  <a:gd name="T73" fmla="*/ 87 h 1524"/>
                  <a:gd name="T74" fmla="*/ 56 w 943"/>
                  <a:gd name="T75" fmla="*/ 59 h 1524"/>
                  <a:gd name="T76" fmla="*/ 46 w 943"/>
                  <a:gd name="T77" fmla="*/ 34 h 1524"/>
                  <a:gd name="T78" fmla="*/ 35 w 943"/>
                  <a:gd name="T79" fmla="*/ 17 h 1524"/>
                  <a:gd name="T80" fmla="*/ 25 w 943"/>
                  <a:gd name="T81" fmla="*/ 5 h 1524"/>
                  <a:gd name="T82" fmla="*/ 12 w 943"/>
                  <a:gd name="T83" fmla="*/ 0 h 1524"/>
                  <a:gd name="T84" fmla="*/ 0 w 943"/>
                  <a:gd name="T85" fmla="*/ 0 h 1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43" h="1524">
                    <a:moveTo>
                      <a:pt x="943" y="626"/>
                    </a:moveTo>
                    <a:lnTo>
                      <a:pt x="895" y="336"/>
                    </a:lnTo>
                    <a:lnTo>
                      <a:pt x="887" y="313"/>
                    </a:lnTo>
                    <a:lnTo>
                      <a:pt x="873" y="301"/>
                    </a:lnTo>
                    <a:lnTo>
                      <a:pt x="859" y="297"/>
                    </a:lnTo>
                    <a:lnTo>
                      <a:pt x="837" y="301"/>
                    </a:lnTo>
                    <a:lnTo>
                      <a:pt x="828" y="314"/>
                    </a:lnTo>
                    <a:lnTo>
                      <a:pt x="819" y="336"/>
                    </a:lnTo>
                    <a:lnTo>
                      <a:pt x="706" y="1164"/>
                    </a:lnTo>
                    <a:lnTo>
                      <a:pt x="695" y="1207"/>
                    </a:lnTo>
                    <a:lnTo>
                      <a:pt x="686" y="1222"/>
                    </a:lnTo>
                    <a:lnTo>
                      <a:pt x="667" y="1230"/>
                    </a:lnTo>
                    <a:lnTo>
                      <a:pt x="652" y="1234"/>
                    </a:lnTo>
                    <a:lnTo>
                      <a:pt x="633" y="1227"/>
                    </a:lnTo>
                    <a:lnTo>
                      <a:pt x="619" y="1209"/>
                    </a:lnTo>
                    <a:lnTo>
                      <a:pt x="608" y="1164"/>
                    </a:lnTo>
                    <a:lnTo>
                      <a:pt x="495" y="204"/>
                    </a:lnTo>
                    <a:lnTo>
                      <a:pt x="486" y="158"/>
                    </a:lnTo>
                    <a:lnTo>
                      <a:pt x="482" y="143"/>
                    </a:lnTo>
                    <a:lnTo>
                      <a:pt x="473" y="129"/>
                    </a:lnTo>
                    <a:lnTo>
                      <a:pt x="459" y="118"/>
                    </a:lnTo>
                    <a:lnTo>
                      <a:pt x="446" y="116"/>
                    </a:lnTo>
                    <a:lnTo>
                      <a:pt x="427" y="122"/>
                    </a:lnTo>
                    <a:lnTo>
                      <a:pt x="411" y="132"/>
                    </a:lnTo>
                    <a:lnTo>
                      <a:pt x="403" y="143"/>
                    </a:lnTo>
                    <a:lnTo>
                      <a:pt x="396" y="158"/>
                    </a:lnTo>
                    <a:lnTo>
                      <a:pt x="389" y="197"/>
                    </a:lnTo>
                    <a:lnTo>
                      <a:pt x="285" y="1428"/>
                    </a:lnTo>
                    <a:lnTo>
                      <a:pt x="278" y="1480"/>
                    </a:lnTo>
                    <a:lnTo>
                      <a:pt x="268" y="1505"/>
                    </a:lnTo>
                    <a:lnTo>
                      <a:pt x="250" y="1517"/>
                    </a:lnTo>
                    <a:lnTo>
                      <a:pt x="233" y="1524"/>
                    </a:lnTo>
                    <a:lnTo>
                      <a:pt x="217" y="1517"/>
                    </a:lnTo>
                    <a:lnTo>
                      <a:pt x="207" y="1505"/>
                    </a:lnTo>
                    <a:lnTo>
                      <a:pt x="200" y="1484"/>
                    </a:lnTo>
                    <a:lnTo>
                      <a:pt x="194" y="1432"/>
                    </a:lnTo>
                    <a:lnTo>
                      <a:pt x="60" y="87"/>
                    </a:lnTo>
                    <a:lnTo>
                      <a:pt x="56" y="59"/>
                    </a:lnTo>
                    <a:lnTo>
                      <a:pt x="46" y="34"/>
                    </a:lnTo>
                    <a:lnTo>
                      <a:pt x="35" y="17"/>
                    </a:lnTo>
                    <a:lnTo>
                      <a:pt x="25" y="5"/>
                    </a:lnTo>
                    <a:lnTo>
                      <a:pt x="12" y="0"/>
                    </a:lnTo>
                    <a:lnTo>
                      <a:pt x="0" y="0"/>
                    </a:lnTo>
                  </a:path>
                </a:pathLst>
              </a:custGeom>
              <a:noFill/>
              <a:ln w="4763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4" name="Line 61"/>
              <p:cNvSpPr>
                <a:spLocks noChangeShapeType="1"/>
              </p:cNvSpPr>
              <p:nvPr/>
            </p:nvSpPr>
            <p:spPr bwMode="auto">
              <a:xfrm>
                <a:off x="2109" y="2259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31" name="Group 64"/>
            <p:cNvGrpSpPr>
              <a:grpSpLocks/>
            </p:cNvGrpSpPr>
            <p:nvPr/>
          </p:nvGrpSpPr>
          <p:grpSpPr bwMode="auto">
            <a:xfrm>
              <a:off x="1713557" y="3501182"/>
              <a:ext cx="1008063" cy="146050"/>
              <a:chOff x="1519" y="2160"/>
              <a:chExt cx="953" cy="227"/>
            </a:xfrm>
          </p:grpSpPr>
          <p:sp>
            <p:nvSpPr>
              <p:cNvPr id="35" name="Freeform 65"/>
              <p:cNvSpPr>
                <a:spLocks/>
              </p:cNvSpPr>
              <p:nvPr/>
            </p:nvSpPr>
            <p:spPr bwMode="auto">
              <a:xfrm>
                <a:off x="1519" y="2237"/>
                <a:ext cx="104" cy="79"/>
              </a:xfrm>
              <a:custGeom>
                <a:avLst/>
                <a:gdLst>
                  <a:gd name="T0" fmla="*/ 0 w 552"/>
                  <a:gd name="T1" fmla="*/ 255 h 535"/>
                  <a:gd name="T2" fmla="*/ 7 w 552"/>
                  <a:gd name="T3" fmla="*/ 209 h 535"/>
                  <a:gd name="T4" fmla="*/ 18 w 552"/>
                  <a:gd name="T5" fmla="*/ 164 h 535"/>
                  <a:gd name="T6" fmla="*/ 26 w 552"/>
                  <a:gd name="T7" fmla="*/ 131 h 535"/>
                  <a:gd name="T8" fmla="*/ 39 w 552"/>
                  <a:gd name="T9" fmla="*/ 115 h 535"/>
                  <a:gd name="T10" fmla="*/ 52 w 552"/>
                  <a:gd name="T11" fmla="*/ 104 h 535"/>
                  <a:gd name="T12" fmla="*/ 67 w 552"/>
                  <a:gd name="T13" fmla="*/ 103 h 535"/>
                  <a:gd name="T14" fmla="*/ 83 w 552"/>
                  <a:gd name="T15" fmla="*/ 107 h 535"/>
                  <a:gd name="T16" fmla="*/ 98 w 552"/>
                  <a:gd name="T17" fmla="*/ 121 h 535"/>
                  <a:gd name="T18" fmla="*/ 106 w 552"/>
                  <a:gd name="T19" fmla="*/ 140 h 535"/>
                  <a:gd name="T20" fmla="*/ 112 w 552"/>
                  <a:gd name="T21" fmla="*/ 165 h 535"/>
                  <a:gd name="T22" fmla="*/ 141 w 552"/>
                  <a:gd name="T23" fmla="*/ 331 h 535"/>
                  <a:gd name="T24" fmla="*/ 148 w 552"/>
                  <a:gd name="T25" fmla="*/ 356 h 535"/>
                  <a:gd name="T26" fmla="*/ 154 w 552"/>
                  <a:gd name="T27" fmla="*/ 373 h 535"/>
                  <a:gd name="T28" fmla="*/ 172 w 552"/>
                  <a:gd name="T29" fmla="*/ 385 h 535"/>
                  <a:gd name="T30" fmla="*/ 188 w 552"/>
                  <a:gd name="T31" fmla="*/ 386 h 535"/>
                  <a:gd name="T32" fmla="*/ 203 w 552"/>
                  <a:gd name="T33" fmla="*/ 378 h 535"/>
                  <a:gd name="T34" fmla="*/ 212 w 552"/>
                  <a:gd name="T35" fmla="*/ 359 h 535"/>
                  <a:gd name="T36" fmla="*/ 219 w 552"/>
                  <a:gd name="T37" fmla="*/ 331 h 535"/>
                  <a:gd name="T38" fmla="*/ 258 w 552"/>
                  <a:gd name="T39" fmla="*/ 88 h 535"/>
                  <a:gd name="T40" fmla="*/ 264 w 552"/>
                  <a:gd name="T41" fmla="*/ 52 h 535"/>
                  <a:gd name="T42" fmla="*/ 271 w 552"/>
                  <a:gd name="T43" fmla="*/ 29 h 535"/>
                  <a:gd name="T44" fmla="*/ 280 w 552"/>
                  <a:gd name="T45" fmla="*/ 12 h 535"/>
                  <a:gd name="T46" fmla="*/ 291 w 552"/>
                  <a:gd name="T47" fmla="*/ 4 h 535"/>
                  <a:gd name="T48" fmla="*/ 308 w 552"/>
                  <a:gd name="T49" fmla="*/ 0 h 535"/>
                  <a:gd name="T50" fmla="*/ 327 w 552"/>
                  <a:gd name="T51" fmla="*/ 5 h 535"/>
                  <a:gd name="T52" fmla="*/ 340 w 552"/>
                  <a:gd name="T53" fmla="*/ 26 h 535"/>
                  <a:gd name="T54" fmla="*/ 347 w 552"/>
                  <a:gd name="T55" fmla="*/ 43 h 535"/>
                  <a:gd name="T56" fmla="*/ 353 w 552"/>
                  <a:gd name="T57" fmla="*/ 68 h 535"/>
                  <a:gd name="T58" fmla="*/ 412 w 552"/>
                  <a:gd name="T59" fmla="*/ 460 h 535"/>
                  <a:gd name="T60" fmla="*/ 419 w 552"/>
                  <a:gd name="T61" fmla="*/ 492 h 535"/>
                  <a:gd name="T62" fmla="*/ 429 w 552"/>
                  <a:gd name="T63" fmla="*/ 520 h 535"/>
                  <a:gd name="T64" fmla="*/ 441 w 552"/>
                  <a:gd name="T65" fmla="*/ 530 h 535"/>
                  <a:gd name="T66" fmla="*/ 462 w 552"/>
                  <a:gd name="T67" fmla="*/ 535 h 535"/>
                  <a:gd name="T68" fmla="*/ 478 w 552"/>
                  <a:gd name="T69" fmla="*/ 518 h 535"/>
                  <a:gd name="T70" fmla="*/ 488 w 552"/>
                  <a:gd name="T71" fmla="*/ 495 h 535"/>
                  <a:gd name="T72" fmla="*/ 496 w 552"/>
                  <a:gd name="T73" fmla="*/ 461 h 535"/>
                  <a:gd name="T74" fmla="*/ 552 w 552"/>
                  <a:gd name="T75" fmla="*/ 107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52" h="535">
                    <a:moveTo>
                      <a:pt x="0" y="255"/>
                    </a:moveTo>
                    <a:lnTo>
                      <a:pt x="7" y="209"/>
                    </a:lnTo>
                    <a:lnTo>
                      <a:pt x="18" y="164"/>
                    </a:lnTo>
                    <a:lnTo>
                      <a:pt x="26" y="131"/>
                    </a:lnTo>
                    <a:lnTo>
                      <a:pt x="39" y="115"/>
                    </a:lnTo>
                    <a:lnTo>
                      <a:pt x="52" y="104"/>
                    </a:lnTo>
                    <a:lnTo>
                      <a:pt x="67" y="103"/>
                    </a:lnTo>
                    <a:lnTo>
                      <a:pt x="83" y="107"/>
                    </a:lnTo>
                    <a:lnTo>
                      <a:pt x="98" y="121"/>
                    </a:lnTo>
                    <a:lnTo>
                      <a:pt x="106" y="140"/>
                    </a:lnTo>
                    <a:lnTo>
                      <a:pt x="112" y="165"/>
                    </a:lnTo>
                    <a:lnTo>
                      <a:pt x="141" y="331"/>
                    </a:lnTo>
                    <a:lnTo>
                      <a:pt x="148" y="356"/>
                    </a:lnTo>
                    <a:lnTo>
                      <a:pt x="154" y="373"/>
                    </a:lnTo>
                    <a:lnTo>
                      <a:pt x="172" y="385"/>
                    </a:lnTo>
                    <a:lnTo>
                      <a:pt x="188" y="386"/>
                    </a:lnTo>
                    <a:lnTo>
                      <a:pt x="203" y="378"/>
                    </a:lnTo>
                    <a:lnTo>
                      <a:pt x="212" y="359"/>
                    </a:lnTo>
                    <a:lnTo>
                      <a:pt x="219" y="331"/>
                    </a:lnTo>
                    <a:lnTo>
                      <a:pt x="258" y="88"/>
                    </a:lnTo>
                    <a:lnTo>
                      <a:pt x="264" y="52"/>
                    </a:lnTo>
                    <a:lnTo>
                      <a:pt x="271" y="29"/>
                    </a:lnTo>
                    <a:lnTo>
                      <a:pt x="280" y="12"/>
                    </a:lnTo>
                    <a:lnTo>
                      <a:pt x="291" y="4"/>
                    </a:lnTo>
                    <a:lnTo>
                      <a:pt x="308" y="0"/>
                    </a:lnTo>
                    <a:lnTo>
                      <a:pt x="327" y="5"/>
                    </a:lnTo>
                    <a:lnTo>
                      <a:pt x="340" y="26"/>
                    </a:lnTo>
                    <a:lnTo>
                      <a:pt x="347" y="43"/>
                    </a:lnTo>
                    <a:lnTo>
                      <a:pt x="353" y="68"/>
                    </a:lnTo>
                    <a:lnTo>
                      <a:pt x="412" y="460"/>
                    </a:lnTo>
                    <a:lnTo>
                      <a:pt x="419" y="492"/>
                    </a:lnTo>
                    <a:lnTo>
                      <a:pt x="429" y="520"/>
                    </a:lnTo>
                    <a:lnTo>
                      <a:pt x="441" y="530"/>
                    </a:lnTo>
                    <a:lnTo>
                      <a:pt x="462" y="535"/>
                    </a:lnTo>
                    <a:lnTo>
                      <a:pt x="478" y="518"/>
                    </a:lnTo>
                    <a:lnTo>
                      <a:pt x="488" y="495"/>
                    </a:lnTo>
                    <a:lnTo>
                      <a:pt x="496" y="461"/>
                    </a:lnTo>
                    <a:lnTo>
                      <a:pt x="552" y="107"/>
                    </a:lnTo>
                  </a:path>
                </a:pathLst>
              </a:custGeom>
              <a:noFill/>
              <a:ln w="4763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36" name="Freeform 66"/>
              <p:cNvSpPr>
                <a:spLocks/>
              </p:cNvSpPr>
              <p:nvPr/>
            </p:nvSpPr>
            <p:spPr bwMode="auto">
              <a:xfrm>
                <a:off x="1623" y="2160"/>
                <a:ext cx="179" cy="227"/>
              </a:xfrm>
              <a:custGeom>
                <a:avLst/>
                <a:gdLst>
                  <a:gd name="T0" fmla="*/ 0 w 943"/>
                  <a:gd name="T1" fmla="*/ 622 h 1524"/>
                  <a:gd name="T2" fmla="*/ 49 w 943"/>
                  <a:gd name="T3" fmla="*/ 336 h 1524"/>
                  <a:gd name="T4" fmla="*/ 55 w 943"/>
                  <a:gd name="T5" fmla="*/ 313 h 1524"/>
                  <a:gd name="T6" fmla="*/ 71 w 943"/>
                  <a:gd name="T7" fmla="*/ 301 h 1524"/>
                  <a:gd name="T8" fmla="*/ 84 w 943"/>
                  <a:gd name="T9" fmla="*/ 297 h 1524"/>
                  <a:gd name="T10" fmla="*/ 105 w 943"/>
                  <a:gd name="T11" fmla="*/ 301 h 1524"/>
                  <a:gd name="T12" fmla="*/ 116 w 943"/>
                  <a:gd name="T13" fmla="*/ 314 h 1524"/>
                  <a:gd name="T14" fmla="*/ 122 w 943"/>
                  <a:gd name="T15" fmla="*/ 336 h 1524"/>
                  <a:gd name="T16" fmla="*/ 236 w 943"/>
                  <a:gd name="T17" fmla="*/ 1164 h 1524"/>
                  <a:gd name="T18" fmla="*/ 247 w 943"/>
                  <a:gd name="T19" fmla="*/ 1207 h 1524"/>
                  <a:gd name="T20" fmla="*/ 258 w 943"/>
                  <a:gd name="T21" fmla="*/ 1222 h 1524"/>
                  <a:gd name="T22" fmla="*/ 276 w 943"/>
                  <a:gd name="T23" fmla="*/ 1230 h 1524"/>
                  <a:gd name="T24" fmla="*/ 290 w 943"/>
                  <a:gd name="T25" fmla="*/ 1234 h 1524"/>
                  <a:gd name="T26" fmla="*/ 309 w 943"/>
                  <a:gd name="T27" fmla="*/ 1227 h 1524"/>
                  <a:gd name="T28" fmla="*/ 324 w 943"/>
                  <a:gd name="T29" fmla="*/ 1209 h 1524"/>
                  <a:gd name="T30" fmla="*/ 335 w 943"/>
                  <a:gd name="T31" fmla="*/ 1164 h 1524"/>
                  <a:gd name="T32" fmla="*/ 448 w 943"/>
                  <a:gd name="T33" fmla="*/ 204 h 1524"/>
                  <a:gd name="T34" fmla="*/ 455 w 943"/>
                  <a:gd name="T35" fmla="*/ 158 h 1524"/>
                  <a:gd name="T36" fmla="*/ 462 w 943"/>
                  <a:gd name="T37" fmla="*/ 143 h 1524"/>
                  <a:gd name="T38" fmla="*/ 470 w 943"/>
                  <a:gd name="T39" fmla="*/ 129 h 1524"/>
                  <a:gd name="T40" fmla="*/ 483 w 943"/>
                  <a:gd name="T41" fmla="*/ 118 h 1524"/>
                  <a:gd name="T42" fmla="*/ 499 w 943"/>
                  <a:gd name="T43" fmla="*/ 116 h 1524"/>
                  <a:gd name="T44" fmla="*/ 517 w 943"/>
                  <a:gd name="T45" fmla="*/ 122 h 1524"/>
                  <a:gd name="T46" fmla="*/ 531 w 943"/>
                  <a:gd name="T47" fmla="*/ 132 h 1524"/>
                  <a:gd name="T48" fmla="*/ 539 w 943"/>
                  <a:gd name="T49" fmla="*/ 143 h 1524"/>
                  <a:gd name="T50" fmla="*/ 548 w 943"/>
                  <a:gd name="T51" fmla="*/ 158 h 1524"/>
                  <a:gd name="T52" fmla="*/ 555 w 943"/>
                  <a:gd name="T53" fmla="*/ 197 h 1524"/>
                  <a:gd name="T54" fmla="*/ 658 w 943"/>
                  <a:gd name="T55" fmla="*/ 1428 h 1524"/>
                  <a:gd name="T56" fmla="*/ 665 w 943"/>
                  <a:gd name="T57" fmla="*/ 1480 h 1524"/>
                  <a:gd name="T58" fmla="*/ 674 w 943"/>
                  <a:gd name="T59" fmla="*/ 1505 h 1524"/>
                  <a:gd name="T60" fmla="*/ 692 w 943"/>
                  <a:gd name="T61" fmla="*/ 1517 h 1524"/>
                  <a:gd name="T62" fmla="*/ 710 w 943"/>
                  <a:gd name="T63" fmla="*/ 1524 h 1524"/>
                  <a:gd name="T64" fmla="*/ 727 w 943"/>
                  <a:gd name="T65" fmla="*/ 1517 h 1524"/>
                  <a:gd name="T66" fmla="*/ 736 w 943"/>
                  <a:gd name="T67" fmla="*/ 1505 h 1524"/>
                  <a:gd name="T68" fmla="*/ 742 w 943"/>
                  <a:gd name="T69" fmla="*/ 1484 h 1524"/>
                  <a:gd name="T70" fmla="*/ 748 w 943"/>
                  <a:gd name="T71" fmla="*/ 1432 h 1524"/>
                  <a:gd name="T72" fmla="*/ 882 w 943"/>
                  <a:gd name="T73" fmla="*/ 87 h 1524"/>
                  <a:gd name="T74" fmla="*/ 888 w 943"/>
                  <a:gd name="T75" fmla="*/ 59 h 1524"/>
                  <a:gd name="T76" fmla="*/ 897 w 943"/>
                  <a:gd name="T77" fmla="*/ 34 h 1524"/>
                  <a:gd name="T78" fmla="*/ 908 w 943"/>
                  <a:gd name="T79" fmla="*/ 17 h 1524"/>
                  <a:gd name="T80" fmla="*/ 919 w 943"/>
                  <a:gd name="T81" fmla="*/ 5 h 1524"/>
                  <a:gd name="T82" fmla="*/ 931 w 943"/>
                  <a:gd name="T83" fmla="*/ 0 h 1524"/>
                  <a:gd name="T84" fmla="*/ 943 w 943"/>
                  <a:gd name="T85" fmla="*/ 0 h 1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43" h="1524">
                    <a:moveTo>
                      <a:pt x="0" y="622"/>
                    </a:moveTo>
                    <a:lnTo>
                      <a:pt x="49" y="336"/>
                    </a:lnTo>
                    <a:lnTo>
                      <a:pt x="55" y="313"/>
                    </a:lnTo>
                    <a:lnTo>
                      <a:pt x="71" y="301"/>
                    </a:lnTo>
                    <a:lnTo>
                      <a:pt x="84" y="297"/>
                    </a:lnTo>
                    <a:lnTo>
                      <a:pt x="105" y="301"/>
                    </a:lnTo>
                    <a:lnTo>
                      <a:pt x="116" y="314"/>
                    </a:lnTo>
                    <a:lnTo>
                      <a:pt x="122" y="336"/>
                    </a:lnTo>
                    <a:lnTo>
                      <a:pt x="236" y="1164"/>
                    </a:lnTo>
                    <a:lnTo>
                      <a:pt x="247" y="1207"/>
                    </a:lnTo>
                    <a:lnTo>
                      <a:pt x="258" y="1222"/>
                    </a:lnTo>
                    <a:lnTo>
                      <a:pt x="276" y="1230"/>
                    </a:lnTo>
                    <a:lnTo>
                      <a:pt x="290" y="1234"/>
                    </a:lnTo>
                    <a:lnTo>
                      <a:pt x="309" y="1227"/>
                    </a:lnTo>
                    <a:lnTo>
                      <a:pt x="324" y="1209"/>
                    </a:lnTo>
                    <a:lnTo>
                      <a:pt x="335" y="1164"/>
                    </a:lnTo>
                    <a:lnTo>
                      <a:pt x="448" y="204"/>
                    </a:lnTo>
                    <a:lnTo>
                      <a:pt x="455" y="158"/>
                    </a:lnTo>
                    <a:lnTo>
                      <a:pt x="462" y="143"/>
                    </a:lnTo>
                    <a:lnTo>
                      <a:pt x="470" y="129"/>
                    </a:lnTo>
                    <a:lnTo>
                      <a:pt x="483" y="118"/>
                    </a:lnTo>
                    <a:lnTo>
                      <a:pt x="499" y="116"/>
                    </a:lnTo>
                    <a:lnTo>
                      <a:pt x="517" y="122"/>
                    </a:lnTo>
                    <a:lnTo>
                      <a:pt x="531" y="132"/>
                    </a:lnTo>
                    <a:lnTo>
                      <a:pt x="539" y="143"/>
                    </a:lnTo>
                    <a:lnTo>
                      <a:pt x="548" y="158"/>
                    </a:lnTo>
                    <a:lnTo>
                      <a:pt x="555" y="197"/>
                    </a:lnTo>
                    <a:lnTo>
                      <a:pt x="658" y="1428"/>
                    </a:lnTo>
                    <a:lnTo>
                      <a:pt x="665" y="1480"/>
                    </a:lnTo>
                    <a:lnTo>
                      <a:pt x="674" y="1505"/>
                    </a:lnTo>
                    <a:lnTo>
                      <a:pt x="692" y="1517"/>
                    </a:lnTo>
                    <a:lnTo>
                      <a:pt x="710" y="1524"/>
                    </a:lnTo>
                    <a:lnTo>
                      <a:pt x="727" y="1517"/>
                    </a:lnTo>
                    <a:lnTo>
                      <a:pt x="736" y="1505"/>
                    </a:lnTo>
                    <a:lnTo>
                      <a:pt x="742" y="1484"/>
                    </a:lnTo>
                    <a:lnTo>
                      <a:pt x="748" y="1432"/>
                    </a:lnTo>
                    <a:lnTo>
                      <a:pt x="882" y="87"/>
                    </a:lnTo>
                    <a:lnTo>
                      <a:pt x="888" y="59"/>
                    </a:lnTo>
                    <a:lnTo>
                      <a:pt x="897" y="34"/>
                    </a:lnTo>
                    <a:lnTo>
                      <a:pt x="908" y="17"/>
                    </a:lnTo>
                    <a:lnTo>
                      <a:pt x="919" y="5"/>
                    </a:lnTo>
                    <a:lnTo>
                      <a:pt x="931" y="0"/>
                    </a:lnTo>
                    <a:lnTo>
                      <a:pt x="943" y="0"/>
                    </a:lnTo>
                  </a:path>
                </a:pathLst>
              </a:custGeom>
              <a:noFill/>
              <a:ln w="4763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37" name="Freeform 67"/>
              <p:cNvSpPr>
                <a:spLocks/>
              </p:cNvSpPr>
              <p:nvPr/>
            </p:nvSpPr>
            <p:spPr bwMode="auto">
              <a:xfrm>
                <a:off x="1978" y="2237"/>
                <a:ext cx="104" cy="79"/>
              </a:xfrm>
              <a:custGeom>
                <a:avLst/>
                <a:gdLst>
                  <a:gd name="T0" fmla="*/ 551 w 551"/>
                  <a:gd name="T1" fmla="*/ 255 h 535"/>
                  <a:gd name="T2" fmla="*/ 544 w 551"/>
                  <a:gd name="T3" fmla="*/ 209 h 535"/>
                  <a:gd name="T4" fmla="*/ 534 w 551"/>
                  <a:gd name="T5" fmla="*/ 164 h 535"/>
                  <a:gd name="T6" fmla="*/ 525 w 551"/>
                  <a:gd name="T7" fmla="*/ 131 h 535"/>
                  <a:gd name="T8" fmla="*/ 514 w 551"/>
                  <a:gd name="T9" fmla="*/ 115 h 535"/>
                  <a:gd name="T10" fmla="*/ 499 w 551"/>
                  <a:gd name="T11" fmla="*/ 104 h 535"/>
                  <a:gd name="T12" fmla="*/ 486 w 551"/>
                  <a:gd name="T13" fmla="*/ 103 h 535"/>
                  <a:gd name="T14" fmla="*/ 468 w 551"/>
                  <a:gd name="T15" fmla="*/ 107 h 535"/>
                  <a:gd name="T16" fmla="*/ 455 w 551"/>
                  <a:gd name="T17" fmla="*/ 121 h 535"/>
                  <a:gd name="T18" fmla="*/ 446 w 551"/>
                  <a:gd name="T19" fmla="*/ 140 h 535"/>
                  <a:gd name="T20" fmla="*/ 439 w 551"/>
                  <a:gd name="T21" fmla="*/ 165 h 535"/>
                  <a:gd name="T22" fmla="*/ 411 w 551"/>
                  <a:gd name="T23" fmla="*/ 331 h 535"/>
                  <a:gd name="T24" fmla="*/ 404 w 551"/>
                  <a:gd name="T25" fmla="*/ 356 h 535"/>
                  <a:gd name="T26" fmla="*/ 398 w 551"/>
                  <a:gd name="T27" fmla="*/ 373 h 535"/>
                  <a:gd name="T28" fmla="*/ 381 w 551"/>
                  <a:gd name="T29" fmla="*/ 385 h 535"/>
                  <a:gd name="T30" fmla="*/ 364 w 551"/>
                  <a:gd name="T31" fmla="*/ 386 h 535"/>
                  <a:gd name="T32" fmla="*/ 349 w 551"/>
                  <a:gd name="T33" fmla="*/ 378 h 535"/>
                  <a:gd name="T34" fmla="*/ 341 w 551"/>
                  <a:gd name="T35" fmla="*/ 359 h 535"/>
                  <a:gd name="T36" fmla="*/ 333 w 551"/>
                  <a:gd name="T37" fmla="*/ 331 h 535"/>
                  <a:gd name="T38" fmla="*/ 295 w 551"/>
                  <a:gd name="T39" fmla="*/ 88 h 535"/>
                  <a:gd name="T40" fmla="*/ 288 w 551"/>
                  <a:gd name="T41" fmla="*/ 52 h 535"/>
                  <a:gd name="T42" fmla="*/ 281 w 551"/>
                  <a:gd name="T43" fmla="*/ 29 h 535"/>
                  <a:gd name="T44" fmla="*/ 271 w 551"/>
                  <a:gd name="T45" fmla="*/ 12 h 535"/>
                  <a:gd name="T46" fmla="*/ 260 w 551"/>
                  <a:gd name="T47" fmla="*/ 4 h 535"/>
                  <a:gd name="T48" fmla="*/ 242 w 551"/>
                  <a:gd name="T49" fmla="*/ 0 h 535"/>
                  <a:gd name="T50" fmla="*/ 225 w 551"/>
                  <a:gd name="T51" fmla="*/ 5 h 535"/>
                  <a:gd name="T52" fmla="*/ 210 w 551"/>
                  <a:gd name="T53" fmla="*/ 26 h 535"/>
                  <a:gd name="T54" fmla="*/ 204 w 551"/>
                  <a:gd name="T55" fmla="*/ 43 h 535"/>
                  <a:gd name="T56" fmla="*/ 199 w 551"/>
                  <a:gd name="T57" fmla="*/ 68 h 535"/>
                  <a:gd name="T58" fmla="*/ 141 w 551"/>
                  <a:gd name="T59" fmla="*/ 460 h 535"/>
                  <a:gd name="T60" fmla="*/ 134 w 551"/>
                  <a:gd name="T61" fmla="*/ 492 h 535"/>
                  <a:gd name="T62" fmla="*/ 123 w 551"/>
                  <a:gd name="T63" fmla="*/ 520 h 535"/>
                  <a:gd name="T64" fmla="*/ 111 w 551"/>
                  <a:gd name="T65" fmla="*/ 530 h 535"/>
                  <a:gd name="T66" fmla="*/ 90 w 551"/>
                  <a:gd name="T67" fmla="*/ 535 h 535"/>
                  <a:gd name="T68" fmla="*/ 73 w 551"/>
                  <a:gd name="T69" fmla="*/ 518 h 535"/>
                  <a:gd name="T70" fmla="*/ 63 w 551"/>
                  <a:gd name="T71" fmla="*/ 495 h 535"/>
                  <a:gd name="T72" fmla="*/ 56 w 551"/>
                  <a:gd name="T73" fmla="*/ 461 h 535"/>
                  <a:gd name="T74" fmla="*/ 0 w 551"/>
                  <a:gd name="T75" fmla="*/ 107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51" h="535">
                    <a:moveTo>
                      <a:pt x="551" y="255"/>
                    </a:moveTo>
                    <a:lnTo>
                      <a:pt x="544" y="209"/>
                    </a:lnTo>
                    <a:lnTo>
                      <a:pt x="534" y="164"/>
                    </a:lnTo>
                    <a:lnTo>
                      <a:pt x="525" y="131"/>
                    </a:lnTo>
                    <a:lnTo>
                      <a:pt x="514" y="115"/>
                    </a:lnTo>
                    <a:lnTo>
                      <a:pt x="499" y="104"/>
                    </a:lnTo>
                    <a:lnTo>
                      <a:pt x="486" y="103"/>
                    </a:lnTo>
                    <a:lnTo>
                      <a:pt x="468" y="107"/>
                    </a:lnTo>
                    <a:lnTo>
                      <a:pt x="455" y="121"/>
                    </a:lnTo>
                    <a:lnTo>
                      <a:pt x="446" y="140"/>
                    </a:lnTo>
                    <a:lnTo>
                      <a:pt x="439" y="165"/>
                    </a:lnTo>
                    <a:lnTo>
                      <a:pt x="411" y="331"/>
                    </a:lnTo>
                    <a:lnTo>
                      <a:pt x="404" y="356"/>
                    </a:lnTo>
                    <a:lnTo>
                      <a:pt x="398" y="373"/>
                    </a:lnTo>
                    <a:lnTo>
                      <a:pt x="381" y="385"/>
                    </a:lnTo>
                    <a:lnTo>
                      <a:pt x="364" y="386"/>
                    </a:lnTo>
                    <a:lnTo>
                      <a:pt x="349" y="378"/>
                    </a:lnTo>
                    <a:lnTo>
                      <a:pt x="341" y="359"/>
                    </a:lnTo>
                    <a:lnTo>
                      <a:pt x="333" y="331"/>
                    </a:lnTo>
                    <a:lnTo>
                      <a:pt x="295" y="88"/>
                    </a:lnTo>
                    <a:lnTo>
                      <a:pt x="288" y="52"/>
                    </a:lnTo>
                    <a:lnTo>
                      <a:pt x="281" y="29"/>
                    </a:lnTo>
                    <a:lnTo>
                      <a:pt x="271" y="12"/>
                    </a:lnTo>
                    <a:lnTo>
                      <a:pt x="260" y="4"/>
                    </a:lnTo>
                    <a:lnTo>
                      <a:pt x="242" y="0"/>
                    </a:lnTo>
                    <a:lnTo>
                      <a:pt x="225" y="5"/>
                    </a:lnTo>
                    <a:lnTo>
                      <a:pt x="210" y="26"/>
                    </a:lnTo>
                    <a:lnTo>
                      <a:pt x="204" y="43"/>
                    </a:lnTo>
                    <a:lnTo>
                      <a:pt x="199" y="68"/>
                    </a:lnTo>
                    <a:lnTo>
                      <a:pt x="141" y="460"/>
                    </a:lnTo>
                    <a:lnTo>
                      <a:pt x="134" y="492"/>
                    </a:lnTo>
                    <a:lnTo>
                      <a:pt x="123" y="520"/>
                    </a:lnTo>
                    <a:lnTo>
                      <a:pt x="111" y="530"/>
                    </a:lnTo>
                    <a:lnTo>
                      <a:pt x="90" y="535"/>
                    </a:lnTo>
                    <a:lnTo>
                      <a:pt x="73" y="518"/>
                    </a:lnTo>
                    <a:lnTo>
                      <a:pt x="63" y="495"/>
                    </a:lnTo>
                    <a:lnTo>
                      <a:pt x="56" y="461"/>
                    </a:lnTo>
                    <a:lnTo>
                      <a:pt x="0" y="107"/>
                    </a:lnTo>
                  </a:path>
                </a:pathLst>
              </a:custGeom>
              <a:noFill/>
              <a:ln w="4763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38" name="Freeform 68"/>
              <p:cNvSpPr>
                <a:spLocks/>
              </p:cNvSpPr>
              <p:nvPr/>
            </p:nvSpPr>
            <p:spPr bwMode="auto">
              <a:xfrm>
                <a:off x="1799" y="2160"/>
                <a:ext cx="179" cy="227"/>
              </a:xfrm>
              <a:custGeom>
                <a:avLst/>
                <a:gdLst>
                  <a:gd name="T0" fmla="*/ 943 w 943"/>
                  <a:gd name="T1" fmla="*/ 626 h 1524"/>
                  <a:gd name="T2" fmla="*/ 895 w 943"/>
                  <a:gd name="T3" fmla="*/ 336 h 1524"/>
                  <a:gd name="T4" fmla="*/ 887 w 943"/>
                  <a:gd name="T5" fmla="*/ 313 h 1524"/>
                  <a:gd name="T6" fmla="*/ 873 w 943"/>
                  <a:gd name="T7" fmla="*/ 301 h 1524"/>
                  <a:gd name="T8" fmla="*/ 859 w 943"/>
                  <a:gd name="T9" fmla="*/ 297 h 1524"/>
                  <a:gd name="T10" fmla="*/ 837 w 943"/>
                  <a:gd name="T11" fmla="*/ 301 h 1524"/>
                  <a:gd name="T12" fmla="*/ 828 w 943"/>
                  <a:gd name="T13" fmla="*/ 314 h 1524"/>
                  <a:gd name="T14" fmla="*/ 819 w 943"/>
                  <a:gd name="T15" fmla="*/ 336 h 1524"/>
                  <a:gd name="T16" fmla="*/ 706 w 943"/>
                  <a:gd name="T17" fmla="*/ 1164 h 1524"/>
                  <a:gd name="T18" fmla="*/ 695 w 943"/>
                  <a:gd name="T19" fmla="*/ 1207 h 1524"/>
                  <a:gd name="T20" fmla="*/ 686 w 943"/>
                  <a:gd name="T21" fmla="*/ 1222 h 1524"/>
                  <a:gd name="T22" fmla="*/ 667 w 943"/>
                  <a:gd name="T23" fmla="*/ 1230 h 1524"/>
                  <a:gd name="T24" fmla="*/ 652 w 943"/>
                  <a:gd name="T25" fmla="*/ 1234 h 1524"/>
                  <a:gd name="T26" fmla="*/ 633 w 943"/>
                  <a:gd name="T27" fmla="*/ 1227 h 1524"/>
                  <a:gd name="T28" fmla="*/ 619 w 943"/>
                  <a:gd name="T29" fmla="*/ 1209 h 1524"/>
                  <a:gd name="T30" fmla="*/ 608 w 943"/>
                  <a:gd name="T31" fmla="*/ 1164 h 1524"/>
                  <a:gd name="T32" fmla="*/ 495 w 943"/>
                  <a:gd name="T33" fmla="*/ 204 h 1524"/>
                  <a:gd name="T34" fmla="*/ 486 w 943"/>
                  <a:gd name="T35" fmla="*/ 158 h 1524"/>
                  <a:gd name="T36" fmla="*/ 482 w 943"/>
                  <a:gd name="T37" fmla="*/ 143 h 1524"/>
                  <a:gd name="T38" fmla="*/ 473 w 943"/>
                  <a:gd name="T39" fmla="*/ 129 h 1524"/>
                  <a:gd name="T40" fmla="*/ 459 w 943"/>
                  <a:gd name="T41" fmla="*/ 118 h 1524"/>
                  <a:gd name="T42" fmla="*/ 446 w 943"/>
                  <a:gd name="T43" fmla="*/ 116 h 1524"/>
                  <a:gd name="T44" fmla="*/ 427 w 943"/>
                  <a:gd name="T45" fmla="*/ 122 h 1524"/>
                  <a:gd name="T46" fmla="*/ 411 w 943"/>
                  <a:gd name="T47" fmla="*/ 132 h 1524"/>
                  <a:gd name="T48" fmla="*/ 403 w 943"/>
                  <a:gd name="T49" fmla="*/ 143 h 1524"/>
                  <a:gd name="T50" fmla="*/ 396 w 943"/>
                  <a:gd name="T51" fmla="*/ 158 h 1524"/>
                  <a:gd name="T52" fmla="*/ 389 w 943"/>
                  <a:gd name="T53" fmla="*/ 197 h 1524"/>
                  <a:gd name="T54" fmla="*/ 285 w 943"/>
                  <a:gd name="T55" fmla="*/ 1428 h 1524"/>
                  <a:gd name="T56" fmla="*/ 278 w 943"/>
                  <a:gd name="T57" fmla="*/ 1480 h 1524"/>
                  <a:gd name="T58" fmla="*/ 268 w 943"/>
                  <a:gd name="T59" fmla="*/ 1505 h 1524"/>
                  <a:gd name="T60" fmla="*/ 250 w 943"/>
                  <a:gd name="T61" fmla="*/ 1517 h 1524"/>
                  <a:gd name="T62" fmla="*/ 233 w 943"/>
                  <a:gd name="T63" fmla="*/ 1524 h 1524"/>
                  <a:gd name="T64" fmla="*/ 217 w 943"/>
                  <a:gd name="T65" fmla="*/ 1517 h 1524"/>
                  <a:gd name="T66" fmla="*/ 207 w 943"/>
                  <a:gd name="T67" fmla="*/ 1505 h 1524"/>
                  <a:gd name="T68" fmla="*/ 200 w 943"/>
                  <a:gd name="T69" fmla="*/ 1484 h 1524"/>
                  <a:gd name="T70" fmla="*/ 194 w 943"/>
                  <a:gd name="T71" fmla="*/ 1432 h 1524"/>
                  <a:gd name="T72" fmla="*/ 60 w 943"/>
                  <a:gd name="T73" fmla="*/ 87 h 1524"/>
                  <a:gd name="T74" fmla="*/ 56 w 943"/>
                  <a:gd name="T75" fmla="*/ 59 h 1524"/>
                  <a:gd name="T76" fmla="*/ 46 w 943"/>
                  <a:gd name="T77" fmla="*/ 34 h 1524"/>
                  <a:gd name="T78" fmla="*/ 35 w 943"/>
                  <a:gd name="T79" fmla="*/ 17 h 1524"/>
                  <a:gd name="T80" fmla="*/ 25 w 943"/>
                  <a:gd name="T81" fmla="*/ 5 h 1524"/>
                  <a:gd name="T82" fmla="*/ 12 w 943"/>
                  <a:gd name="T83" fmla="*/ 0 h 1524"/>
                  <a:gd name="T84" fmla="*/ 0 w 943"/>
                  <a:gd name="T85" fmla="*/ 0 h 1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43" h="1524">
                    <a:moveTo>
                      <a:pt x="943" y="626"/>
                    </a:moveTo>
                    <a:lnTo>
                      <a:pt x="895" y="336"/>
                    </a:lnTo>
                    <a:lnTo>
                      <a:pt x="887" y="313"/>
                    </a:lnTo>
                    <a:lnTo>
                      <a:pt x="873" y="301"/>
                    </a:lnTo>
                    <a:lnTo>
                      <a:pt x="859" y="297"/>
                    </a:lnTo>
                    <a:lnTo>
                      <a:pt x="837" y="301"/>
                    </a:lnTo>
                    <a:lnTo>
                      <a:pt x="828" y="314"/>
                    </a:lnTo>
                    <a:lnTo>
                      <a:pt x="819" y="336"/>
                    </a:lnTo>
                    <a:lnTo>
                      <a:pt x="706" y="1164"/>
                    </a:lnTo>
                    <a:lnTo>
                      <a:pt x="695" y="1207"/>
                    </a:lnTo>
                    <a:lnTo>
                      <a:pt x="686" y="1222"/>
                    </a:lnTo>
                    <a:lnTo>
                      <a:pt x="667" y="1230"/>
                    </a:lnTo>
                    <a:lnTo>
                      <a:pt x="652" y="1234"/>
                    </a:lnTo>
                    <a:lnTo>
                      <a:pt x="633" y="1227"/>
                    </a:lnTo>
                    <a:lnTo>
                      <a:pt x="619" y="1209"/>
                    </a:lnTo>
                    <a:lnTo>
                      <a:pt x="608" y="1164"/>
                    </a:lnTo>
                    <a:lnTo>
                      <a:pt x="495" y="204"/>
                    </a:lnTo>
                    <a:lnTo>
                      <a:pt x="486" y="158"/>
                    </a:lnTo>
                    <a:lnTo>
                      <a:pt x="482" y="143"/>
                    </a:lnTo>
                    <a:lnTo>
                      <a:pt x="473" y="129"/>
                    </a:lnTo>
                    <a:lnTo>
                      <a:pt x="459" y="118"/>
                    </a:lnTo>
                    <a:lnTo>
                      <a:pt x="446" y="116"/>
                    </a:lnTo>
                    <a:lnTo>
                      <a:pt x="427" y="122"/>
                    </a:lnTo>
                    <a:lnTo>
                      <a:pt x="411" y="132"/>
                    </a:lnTo>
                    <a:lnTo>
                      <a:pt x="403" y="143"/>
                    </a:lnTo>
                    <a:lnTo>
                      <a:pt x="396" y="158"/>
                    </a:lnTo>
                    <a:lnTo>
                      <a:pt x="389" y="197"/>
                    </a:lnTo>
                    <a:lnTo>
                      <a:pt x="285" y="1428"/>
                    </a:lnTo>
                    <a:lnTo>
                      <a:pt x="278" y="1480"/>
                    </a:lnTo>
                    <a:lnTo>
                      <a:pt x="268" y="1505"/>
                    </a:lnTo>
                    <a:lnTo>
                      <a:pt x="250" y="1517"/>
                    </a:lnTo>
                    <a:lnTo>
                      <a:pt x="233" y="1524"/>
                    </a:lnTo>
                    <a:lnTo>
                      <a:pt x="217" y="1517"/>
                    </a:lnTo>
                    <a:lnTo>
                      <a:pt x="207" y="1505"/>
                    </a:lnTo>
                    <a:lnTo>
                      <a:pt x="200" y="1484"/>
                    </a:lnTo>
                    <a:lnTo>
                      <a:pt x="194" y="1432"/>
                    </a:lnTo>
                    <a:lnTo>
                      <a:pt x="60" y="87"/>
                    </a:lnTo>
                    <a:lnTo>
                      <a:pt x="56" y="59"/>
                    </a:lnTo>
                    <a:lnTo>
                      <a:pt x="46" y="34"/>
                    </a:lnTo>
                    <a:lnTo>
                      <a:pt x="35" y="17"/>
                    </a:lnTo>
                    <a:lnTo>
                      <a:pt x="25" y="5"/>
                    </a:lnTo>
                    <a:lnTo>
                      <a:pt x="12" y="0"/>
                    </a:lnTo>
                    <a:lnTo>
                      <a:pt x="0" y="0"/>
                    </a:lnTo>
                  </a:path>
                </a:pathLst>
              </a:custGeom>
              <a:noFill/>
              <a:ln w="4763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39" name="Line 69"/>
              <p:cNvSpPr>
                <a:spLocks noChangeShapeType="1"/>
              </p:cNvSpPr>
              <p:nvPr/>
            </p:nvSpPr>
            <p:spPr bwMode="auto">
              <a:xfrm>
                <a:off x="2109" y="2259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sp>
          <p:nvSpPr>
            <p:cNvPr id="32" name="Freeform 71"/>
            <p:cNvSpPr>
              <a:spLocks/>
            </p:cNvSpPr>
            <p:nvPr/>
          </p:nvSpPr>
          <p:spPr bwMode="auto">
            <a:xfrm>
              <a:off x="3440757" y="3572619"/>
              <a:ext cx="719138" cy="71438"/>
            </a:xfrm>
            <a:custGeom>
              <a:avLst/>
              <a:gdLst>
                <a:gd name="T0" fmla="*/ 0 w 680"/>
                <a:gd name="T1" fmla="*/ 90 h 90"/>
                <a:gd name="T2" fmla="*/ 45 w 680"/>
                <a:gd name="T3" fmla="*/ 90 h 90"/>
                <a:gd name="T4" fmla="*/ 45 w 680"/>
                <a:gd name="T5" fmla="*/ 0 h 90"/>
                <a:gd name="T6" fmla="*/ 91 w 680"/>
                <a:gd name="T7" fmla="*/ 0 h 90"/>
                <a:gd name="T8" fmla="*/ 91 w 680"/>
                <a:gd name="T9" fmla="*/ 90 h 90"/>
                <a:gd name="T10" fmla="*/ 136 w 680"/>
                <a:gd name="T11" fmla="*/ 90 h 90"/>
                <a:gd name="T12" fmla="*/ 136 w 680"/>
                <a:gd name="T13" fmla="*/ 0 h 90"/>
                <a:gd name="T14" fmla="*/ 181 w 680"/>
                <a:gd name="T15" fmla="*/ 0 h 90"/>
                <a:gd name="T16" fmla="*/ 181 w 680"/>
                <a:gd name="T17" fmla="*/ 90 h 90"/>
                <a:gd name="T18" fmla="*/ 227 w 680"/>
                <a:gd name="T19" fmla="*/ 90 h 90"/>
                <a:gd name="T20" fmla="*/ 227 w 680"/>
                <a:gd name="T21" fmla="*/ 0 h 90"/>
                <a:gd name="T22" fmla="*/ 317 w 680"/>
                <a:gd name="T23" fmla="*/ 0 h 90"/>
                <a:gd name="T24" fmla="*/ 317 w 680"/>
                <a:gd name="T25" fmla="*/ 90 h 90"/>
                <a:gd name="T26" fmla="*/ 363 w 680"/>
                <a:gd name="T27" fmla="*/ 90 h 90"/>
                <a:gd name="T28" fmla="*/ 363 w 680"/>
                <a:gd name="T29" fmla="*/ 0 h 90"/>
                <a:gd name="T30" fmla="*/ 408 w 680"/>
                <a:gd name="T31" fmla="*/ 0 h 90"/>
                <a:gd name="T32" fmla="*/ 408 w 680"/>
                <a:gd name="T33" fmla="*/ 90 h 90"/>
                <a:gd name="T34" fmla="*/ 499 w 680"/>
                <a:gd name="T35" fmla="*/ 90 h 90"/>
                <a:gd name="T36" fmla="*/ 499 w 680"/>
                <a:gd name="T37" fmla="*/ 0 h 90"/>
                <a:gd name="T38" fmla="*/ 544 w 680"/>
                <a:gd name="T39" fmla="*/ 0 h 90"/>
                <a:gd name="T40" fmla="*/ 544 w 680"/>
                <a:gd name="T41" fmla="*/ 90 h 90"/>
                <a:gd name="T42" fmla="*/ 589 w 680"/>
                <a:gd name="T43" fmla="*/ 90 h 90"/>
                <a:gd name="T44" fmla="*/ 589 w 680"/>
                <a:gd name="T45" fmla="*/ 0 h 90"/>
                <a:gd name="T46" fmla="*/ 635 w 680"/>
                <a:gd name="T47" fmla="*/ 0 h 90"/>
                <a:gd name="T48" fmla="*/ 635 w 680"/>
                <a:gd name="T49" fmla="*/ 90 h 90"/>
                <a:gd name="T50" fmla="*/ 680 w 680"/>
                <a:gd name="T5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0" h="90">
                  <a:moveTo>
                    <a:pt x="0" y="90"/>
                  </a:moveTo>
                  <a:lnTo>
                    <a:pt x="45" y="90"/>
                  </a:lnTo>
                  <a:lnTo>
                    <a:pt x="45" y="0"/>
                  </a:lnTo>
                  <a:lnTo>
                    <a:pt x="91" y="0"/>
                  </a:lnTo>
                  <a:lnTo>
                    <a:pt x="91" y="90"/>
                  </a:lnTo>
                  <a:lnTo>
                    <a:pt x="136" y="90"/>
                  </a:lnTo>
                  <a:lnTo>
                    <a:pt x="136" y="0"/>
                  </a:lnTo>
                  <a:lnTo>
                    <a:pt x="181" y="0"/>
                  </a:lnTo>
                  <a:lnTo>
                    <a:pt x="181" y="90"/>
                  </a:lnTo>
                  <a:lnTo>
                    <a:pt x="227" y="90"/>
                  </a:lnTo>
                  <a:lnTo>
                    <a:pt x="227" y="0"/>
                  </a:lnTo>
                  <a:lnTo>
                    <a:pt x="317" y="0"/>
                  </a:lnTo>
                  <a:lnTo>
                    <a:pt x="317" y="90"/>
                  </a:lnTo>
                  <a:lnTo>
                    <a:pt x="363" y="90"/>
                  </a:lnTo>
                  <a:lnTo>
                    <a:pt x="363" y="0"/>
                  </a:lnTo>
                  <a:lnTo>
                    <a:pt x="408" y="0"/>
                  </a:lnTo>
                  <a:lnTo>
                    <a:pt x="408" y="90"/>
                  </a:lnTo>
                  <a:lnTo>
                    <a:pt x="499" y="90"/>
                  </a:lnTo>
                  <a:lnTo>
                    <a:pt x="499" y="0"/>
                  </a:lnTo>
                  <a:lnTo>
                    <a:pt x="544" y="0"/>
                  </a:lnTo>
                  <a:lnTo>
                    <a:pt x="544" y="90"/>
                  </a:lnTo>
                  <a:lnTo>
                    <a:pt x="589" y="90"/>
                  </a:lnTo>
                  <a:lnTo>
                    <a:pt x="589" y="0"/>
                  </a:lnTo>
                  <a:lnTo>
                    <a:pt x="635" y="0"/>
                  </a:lnTo>
                  <a:lnTo>
                    <a:pt x="635" y="90"/>
                  </a:lnTo>
                  <a:lnTo>
                    <a:pt x="680" y="9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3" name="Freeform 72"/>
            <p:cNvSpPr>
              <a:spLocks/>
            </p:cNvSpPr>
            <p:nvPr/>
          </p:nvSpPr>
          <p:spPr bwMode="auto">
            <a:xfrm>
              <a:off x="4664720" y="3572619"/>
              <a:ext cx="719137" cy="71438"/>
            </a:xfrm>
            <a:custGeom>
              <a:avLst/>
              <a:gdLst>
                <a:gd name="T0" fmla="*/ 0 w 680"/>
                <a:gd name="T1" fmla="*/ 90 h 90"/>
                <a:gd name="T2" fmla="*/ 45 w 680"/>
                <a:gd name="T3" fmla="*/ 90 h 90"/>
                <a:gd name="T4" fmla="*/ 45 w 680"/>
                <a:gd name="T5" fmla="*/ 0 h 90"/>
                <a:gd name="T6" fmla="*/ 91 w 680"/>
                <a:gd name="T7" fmla="*/ 0 h 90"/>
                <a:gd name="T8" fmla="*/ 91 w 680"/>
                <a:gd name="T9" fmla="*/ 90 h 90"/>
                <a:gd name="T10" fmla="*/ 136 w 680"/>
                <a:gd name="T11" fmla="*/ 90 h 90"/>
                <a:gd name="T12" fmla="*/ 136 w 680"/>
                <a:gd name="T13" fmla="*/ 0 h 90"/>
                <a:gd name="T14" fmla="*/ 181 w 680"/>
                <a:gd name="T15" fmla="*/ 0 h 90"/>
                <a:gd name="T16" fmla="*/ 181 w 680"/>
                <a:gd name="T17" fmla="*/ 90 h 90"/>
                <a:gd name="T18" fmla="*/ 227 w 680"/>
                <a:gd name="T19" fmla="*/ 90 h 90"/>
                <a:gd name="T20" fmla="*/ 227 w 680"/>
                <a:gd name="T21" fmla="*/ 0 h 90"/>
                <a:gd name="T22" fmla="*/ 317 w 680"/>
                <a:gd name="T23" fmla="*/ 0 h 90"/>
                <a:gd name="T24" fmla="*/ 317 w 680"/>
                <a:gd name="T25" fmla="*/ 90 h 90"/>
                <a:gd name="T26" fmla="*/ 363 w 680"/>
                <a:gd name="T27" fmla="*/ 90 h 90"/>
                <a:gd name="T28" fmla="*/ 363 w 680"/>
                <a:gd name="T29" fmla="*/ 0 h 90"/>
                <a:gd name="T30" fmla="*/ 408 w 680"/>
                <a:gd name="T31" fmla="*/ 0 h 90"/>
                <a:gd name="T32" fmla="*/ 408 w 680"/>
                <a:gd name="T33" fmla="*/ 90 h 90"/>
                <a:gd name="T34" fmla="*/ 499 w 680"/>
                <a:gd name="T35" fmla="*/ 90 h 90"/>
                <a:gd name="T36" fmla="*/ 499 w 680"/>
                <a:gd name="T37" fmla="*/ 0 h 90"/>
                <a:gd name="T38" fmla="*/ 544 w 680"/>
                <a:gd name="T39" fmla="*/ 0 h 90"/>
                <a:gd name="T40" fmla="*/ 544 w 680"/>
                <a:gd name="T41" fmla="*/ 90 h 90"/>
                <a:gd name="T42" fmla="*/ 589 w 680"/>
                <a:gd name="T43" fmla="*/ 90 h 90"/>
                <a:gd name="T44" fmla="*/ 589 w 680"/>
                <a:gd name="T45" fmla="*/ 0 h 90"/>
                <a:gd name="T46" fmla="*/ 635 w 680"/>
                <a:gd name="T47" fmla="*/ 0 h 90"/>
                <a:gd name="T48" fmla="*/ 635 w 680"/>
                <a:gd name="T49" fmla="*/ 90 h 90"/>
                <a:gd name="T50" fmla="*/ 680 w 680"/>
                <a:gd name="T5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0" h="90">
                  <a:moveTo>
                    <a:pt x="0" y="90"/>
                  </a:moveTo>
                  <a:lnTo>
                    <a:pt x="45" y="90"/>
                  </a:lnTo>
                  <a:lnTo>
                    <a:pt x="45" y="0"/>
                  </a:lnTo>
                  <a:lnTo>
                    <a:pt x="91" y="0"/>
                  </a:lnTo>
                  <a:lnTo>
                    <a:pt x="91" y="90"/>
                  </a:lnTo>
                  <a:lnTo>
                    <a:pt x="136" y="90"/>
                  </a:lnTo>
                  <a:lnTo>
                    <a:pt x="136" y="0"/>
                  </a:lnTo>
                  <a:lnTo>
                    <a:pt x="181" y="0"/>
                  </a:lnTo>
                  <a:lnTo>
                    <a:pt x="181" y="90"/>
                  </a:lnTo>
                  <a:lnTo>
                    <a:pt x="227" y="90"/>
                  </a:lnTo>
                  <a:lnTo>
                    <a:pt x="227" y="0"/>
                  </a:lnTo>
                  <a:lnTo>
                    <a:pt x="317" y="0"/>
                  </a:lnTo>
                  <a:lnTo>
                    <a:pt x="317" y="90"/>
                  </a:lnTo>
                  <a:lnTo>
                    <a:pt x="363" y="90"/>
                  </a:lnTo>
                  <a:lnTo>
                    <a:pt x="363" y="0"/>
                  </a:lnTo>
                  <a:lnTo>
                    <a:pt x="408" y="0"/>
                  </a:lnTo>
                  <a:lnTo>
                    <a:pt x="408" y="90"/>
                  </a:lnTo>
                  <a:lnTo>
                    <a:pt x="499" y="90"/>
                  </a:lnTo>
                  <a:lnTo>
                    <a:pt x="499" y="0"/>
                  </a:lnTo>
                  <a:lnTo>
                    <a:pt x="544" y="0"/>
                  </a:lnTo>
                  <a:lnTo>
                    <a:pt x="544" y="90"/>
                  </a:lnTo>
                  <a:lnTo>
                    <a:pt x="589" y="90"/>
                  </a:lnTo>
                  <a:lnTo>
                    <a:pt x="589" y="0"/>
                  </a:lnTo>
                  <a:lnTo>
                    <a:pt x="635" y="0"/>
                  </a:lnTo>
                  <a:lnTo>
                    <a:pt x="635" y="90"/>
                  </a:lnTo>
                  <a:lnTo>
                    <a:pt x="680" y="9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4" name="Freeform 73"/>
            <p:cNvSpPr>
              <a:spLocks/>
            </p:cNvSpPr>
            <p:nvPr/>
          </p:nvSpPr>
          <p:spPr bwMode="auto">
            <a:xfrm>
              <a:off x="5817245" y="3572619"/>
              <a:ext cx="719137" cy="71438"/>
            </a:xfrm>
            <a:custGeom>
              <a:avLst/>
              <a:gdLst>
                <a:gd name="T0" fmla="*/ 0 w 680"/>
                <a:gd name="T1" fmla="*/ 90 h 90"/>
                <a:gd name="T2" fmla="*/ 45 w 680"/>
                <a:gd name="T3" fmla="*/ 90 h 90"/>
                <a:gd name="T4" fmla="*/ 45 w 680"/>
                <a:gd name="T5" fmla="*/ 0 h 90"/>
                <a:gd name="T6" fmla="*/ 91 w 680"/>
                <a:gd name="T7" fmla="*/ 0 h 90"/>
                <a:gd name="T8" fmla="*/ 91 w 680"/>
                <a:gd name="T9" fmla="*/ 90 h 90"/>
                <a:gd name="T10" fmla="*/ 136 w 680"/>
                <a:gd name="T11" fmla="*/ 90 h 90"/>
                <a:gd name="T12" fmla="*/ 136 w 680"/>
                <a:gd name="T13" fmla="*/ 0 h 90"/>
                <a:gd name="T14" fmla="*/ 181 w 680"/>
                <a:gd name="T15" fmla="*/ 0 h 90"/>
                <a:gd name="T16" fmla="*/ 181 w 680"/>
                <a:gd name="T17" fmla="*/ 90 h 90"/>
                <a:gd name="T18" fmla="*/ 227 w 680"/>
                <a:gd name="T19" fmla="*/ 90 h 90"/>
                <a:gd name="T20" fmla="*/ 227 w 680"/>
                <a:gd name="T21" fmla="*/ 0 h 90"/>
                <a:gd name="T22" fmla="*/ 317 w 680"/>
                <a:gd name="T23" fmla="*/ 0 h 90"/>
                <a:gd name="T24" fmla="*/ 317 w 680"/>
                <a:gd name="T25" fmla="*/ 90 h 90"/>
                <a:gd name="T26" fmla="*/ 363 w 680"/>
                <a:gd name="T27" fmla="*/ 90 h 90"/>
                <a:gd name="T28" fmla="*/ 363 w 680"/>
                <a:gd name="T29" fmla="*/ 0 h 90"/>
                <a:gd name="T30" fmla="*/ 408 w 680"/>
                <a:gd name="T31" fmla="*/ 0 h 90"/>
                <a:gd name="T32" fmla="*/ 408 w 680"/>
                <a:gd name="T33" fmla="*/ 90 h 90"/>
                <a:gd name="T34" fmla="*/ 499 w 680"/>
                <a:gd name="T35" fmla="*/ 90 h 90"/>
                <a:gd name="T36" fmla="*/ 499 w 680"/>
                <a:gd name="T37" fmla="*/ 0 h 90"/>
                <a:gd name="T38" fmla="*/ 544 w 680"/>
                <a:gd name="T39" fmla="*/ 0 h 90"/>
                <a:gd name="T40" fmla="*/ 544 w 680"/>
                <a:gd name="T41" fmla="*/ 90 h 90"/>
                <a:gd name="T42" fmla="*/ 589 w 680"/>
                <a:gd name="T43" fmla="*/ 90 h 90"/>
                <a:gd name="T44" fmla="*/ 589 w 680"/>
                <a:gd name="T45" fmla="*/ 0 h 90"/>
                <a:gd name="T46" fmla="*/ 635 w 680"/>
                <a:gd name="T47" fmla="*/ 0 h 90"/>
                <a:gd name="T48" fmla="*/ 635 w 680"/>
                <a:gd name="T49" fmla="*/ 90 h 90"/>
                <a:gd name="T50" fmla="*/ 680 w 680"/>
                <a:gd name="T5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0" h="90">
                  <a:moveTo>
                    <a:pt x="0" y="90"/>
                  </a:moveTo>
                  <a:lnTo>
                    <a:pt x="45" y="90"/>
                  </a:lnTo>
                  <a:lnTo>
                    <a:pt x="45" y="0"/>
                  </a:lnTo>
                  <a:lnTo>
                    <a:pt x="91" y="0"/>
                  </a:lnTo>
                  <a:lnTo>
                    <a:pt x="91" y="90"/>
                  </a:lnTo>
                  <a:lnTo>
                    <a:pt x="136" y="90"/>
                  </a:lnTo>
                  <a:lnTo>
                    <a:pt x="136" y="0"/>
                  </a:lnTo>
                  <a:lnTo>
                    <a:pt x="181" y="0"/>
                  </a:lnTo>
                  <a:lnTo>
                    <a:pt x="181" y="90"/>
                  </a:lnTo>
                  <a:lnTo>
                    <a:pt x="227" y="90"/>
                  </a:lnTo>
                  <a:lnTo>
                    <a:pt x="227" y="0"/>
                  </a:lnTo>
                  <a:lnTo>
                    <a:pt x="317" y="0"/>
                  </a:lnTo>
                  <a:lnTo>
                    <a:pt x="317" y="90"/>
                  </a:lnTo>
                  <a:lnTo>
                    <a:pt x="363" y="90"/>
                  </a:lnTo>
                  <a:lnTo>
                    <a:pt x="363" y="0"/>
                  </a:lnTo>
                  <a:lnTo>
                    <a:pt x="408" y="0"/>
                  </a:lnTo>
                  <a:lnTo>
                    <a:pt x="408" y="90"/>
                  </a:lnTo>
                  <a:lnTo>
                    <a:pt x="499" y="90"/>
                  </a:lnTo>
                  <a:lnTo>
                    <a:pt x="499" y="0"/>
                  </a:lnTo>
                  <a:lnTo>
                    <a:pt x="544" y="0"/>
                  </a:lnTo>
                  <a:lnTo>
                    <a:pt x="544" y="90"/>
                  </a:lnTo>
                  <a:lnTo>
                    <a:pt x="589" y="90"/>
                  </a:lnTo>
                  <a:lnTo>
                    <a:pt x="589" y="0"/>
                  </a:lnTo>
                  <a:lnTo>
                    <a:pt x="635" y="0"/>
                  </a:lnTo>
                  <a:lnTo>
                    <a:pt x="635" y="90"/>
                  </a:lnTo>
                  <a:lnTo>
                    <a:pt x="680" y="9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54" name="矩形 53"/>
          <p:cNvSpPr/>
          <p:nvPr/>
        </p:nvSpPr>
        <p:spPr>
          <a:xfrm>
            <a:off x="1246980" y="6395183"/>
            <a:ext cx="7738914" cy="46166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电路交换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的用户始终占用端到端的通信</a:t>
            </a:r>
            <a:r>
              <a:rPr lang="zh-CN" altLang="zh-CN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资源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。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6194392" y="1916831"/>
            <a:ext cx="3367566" cy="225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dirty="0" smtClean="0"/>
              <a:t>计算机数据具有突发性，导致通信线路的</a:t>
            </a:r>
            <a:r>
              <a:rPr lang="zh-CN" altLang="en-US" sz="2400" dirty="0" smtClean="0">
                <a:solidFill>
                  <a:srgbClr val="FF0000"/>
                </a:solidFill>
              </a:rPr>
              <a:t>利用率很低</a:t>
            </a:r>
            <a:r>
              <a:rPr lang="zh-CN" altLang="en-US" sz="2400" dirty="0" smtClean="0"/>
              <a:t>（</a:t>
            </a:r>
            <a:r>
              <a:rPr lang="zh-CN" altLang="zh-CN" sz="2400" dirty="0" smtClean="0"/>
              <a:t>用来传送数据的时间往往不到</a:t>
            </a:r>
            <a:r>
              <a:rPr lang="en-US" altLang="zh-CN" sz="2400" dirty="0" smtClean="0"/>
              <a:t>10%</a:t>
            </a:r>
            <a:r>
              <a:rPr lang="zh-CN" altLang="zh-CN" sz="2400" dirty="0" smtClean="0"/>
              <a:t>甚至</a:t>
            </a:r>
            <a:r>
              <a:rPr lang="en-US" altLang="zh-CN" sz="2400" dirty="0" smtClean="0"/>
              <a:t>1% </a:t>
            </a:r>
            <a:r>
              <a:rPr lang="zh-CN" altLang="en-US" sz="2400" dirty="0" smtClean="0"/>
              <a:t>）。</a:t>
            </a:r>
            <a:endParaRPr lang="zh-CN" altLang="en-US" sz="2400" dirty="0"/>
          </a:p>
        </p:txBody>
      </p:sp>
      <p:sp>
        <p:nvSpPr>
          <p:cNvPr id="56" name="Rectangle 2"/>
          <p:cNvSpPr txBox="1">
            <a:spLocks noChangeArrowheads="1"/>
          </p:cNvSpPr>
          <p:nvPr/>
        </p:nvSpPr>
        <p:spPr bwMode="auto">
          <a:xfrm>
            <a:off x="6249144" y="1052736"/>
            <a:ext cx="345638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rgbClr val="FF0000"/>
                </a:solidFill>
              </a:rPr>
              <a:t>电路交换的缺点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5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  <p:bldP spid="54" grpId="0" animBg="1"/>
      <p:bldP spid="55" grpId="0" build="p"/>
      <p:bldP spid="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分组交换的主要特点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分组交换则采用</a:t>
            </a:r>
            <a:r>
              <a:rPr lang="zh-CN" altLang="zh-CN" dirty="0">
                <a:solidFill>
                  <a:srgbClr val="FF0000"/>
                </a:solidFill>
              </a:rPr>
              <a:t>存储转发</a:t>
            </a:r>
            <a:r>
              <a:rPr lang="zh-CN" altLang="zh-CN" dirty="0" smtClean="0"/>
              <a:t>技术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发送端，先把较长的报文</a:t>
            </a:r>
            <a:r>
              <a:rPr lang="zh-CN" altLang="en-US" dirty="0">
                <a:solidFill>
                  <a:srgbClr val="FF0000"/>
                </a:solidFill>
              </a:rPr>
              <a:t>划分成较短的、固定长度的数据段。 </a:t>
            </a:r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2144581" y="3286125"/>
            <a:ext cx="56168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4641718" y="3046414"/>
            <a:ext cx="697627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报文</a:t>
            </a:r>
          </a:p>
        </p:txBody>
      </p:sp>
      <p:grpSp>
        <p:nvGrpSpPr>
          <p:cNvPr id="49229" name="Group 77"/>
          <p:cNvGrpSpPr>
            <a:grpSpLocks/>
          </p:cNvGrpSpPr>
          <p:nvPr/>
        </p:nvGrpSpPr>
        <p:grpSpPr bwMode="auto">
          <a:xfrm>
            <a:off x="2067190" y="3502025"/>
            <a:ext cx="5806016" cy="431800"/>
            <a:chOff x="1202" y="2206"/>
            <a:chExt cx="3376" cy="272"/>
          </a:xfrm>
        </p:grpSpPr>
        <p:grpSp>
          <p:nvGrpSpPr>
            <p:cNvPr id="49227" name="Group 75"/>
            <p:cNvGrpSpPr>
              <a:grpSpLocks/>
            </p:cNvGrpSpPr>
            <p:nvPr/>
          </p:nvGrpSpPr>
          <p:grpSpPr bwMode="auto">
            <a:xfrm>
              <a:off x="1247" y="2206"/>
              <a:ext cx="3266" cy="272"/>
              <a:chOff x="1247" y="2931"/>
              <a:chExt cx="3266" cy="272"/>
            </a:xfrm>
          </p:grpSpPr>
          <p:sp>
            <p:nvSpPr>
              <p:cNvPr id="49222" name="Rectangle 70"/>
              <p:cNvSpPr>
                <a:spLocks noChangeArrowheads="1"/>
              </p:cNvSpPr>
              <p:nvPr/>
            </p:nvSpPr>
            <p:spPr bwMode="auto">
              <a:xfrm>
                <a:off x="1248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9223" name="Rectangle 71"/>
              <p:cNvSpPr>
                <a:spLocks noChangeArrowheads="1"/>
              </p:cNvSpPr>
              <p:nvPr/>
            </p:nvSpPr>
            <p:spPr bwMode="auto">
              <a:xfrm>
                <a:off x="2336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endParaRPr>
              </a:p>
            </p:txBody>
          </p:sp>
          <p:sp>
            <p:nvSpPr>
              <p:cNvPr id="49224" name="Rectangle 72"/>
              <p:cNvSpPr>
                <a:spLocks noChangeArrowheads="1"/>
              </p:cNvSpPr>
              <p:nvPr/>
            </p:nvSpPr>
            <p:spPr bwMode="auto">
              <a:xfrm>
                <a:off x="3425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9226" name="Rectangle 74"/>
              <p:cNvSpPr>
                <a:spLocks noChangeArrowheads="1"/>
              </p:cNvSpPr>
              <p:nvPr/>
            </p:nvSpPr>
            <p:spPr bwMode="auto">
              <a:xfrm>
                <a:off x="1247" y="2931"/>
                <a:ext cx="3266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49228" name="Text Box 76"/>
            <p:cNvSpPr txBox="1">
              <a:spLocks noChangeArrowheads="1"/>
            </p:cNvSpPr>
            <p:nvPr/>
          </p:nvSpPr>
          <p:spPr bwMode="auto">
            <a:xfrm>
              <a:off x="1202" y="2219"/>
              <a:ext cx="33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00099"/>
                  </a:solidFill>
                </a:rPr>
                <a:t>1101000110101010110101011100010011010010</a:t>
              </a:r>
            </a:p>
          </p:txBody>
        </p:sp>
      </p:grpSp>
      <p:grpSp>
        <p:nvGrpSpPr>
          <p:cNvPr id="49233" name="Group 81"/>
          <p:cNvGrpSpPr>
            <a:grpSpLocks/>
          </p:cNvGrpSpPr>
          <p:nvPr/>
        </p:nvGrpSpPr>
        <p:grpSpPr bwMode="auto">
          <a:xfrm>
            <a:off x="3389709" y="3933826"/>
            <a:ext cx="3057790" cy="1423988"/>
            <a:chOff x="1971" y="2478"/>
            <a:chExt cx="1778" cy="897"/>
          </a:xfrm>
        </p:grpSpPr>
        <p:sp>
          <p:nvSpPr>
            <p:cNvPr id="49230" name="Text Box 78"/>
            <p:cNvSpPr txBox="1">
              <a:spLocks noChangeArrowheads="1"/>
            </p:cNvSpPr>
            <p:nvPr/>
          </p:nvSpPr>
          <p:spPr bwMode="auto">
            <a:xfrm>
              <a:off x="1971" y="2774"/>
              <a:ext cx="1778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假定这个报文较长</a:t>
              </a:r>
            </a:p>
            <a:p>
              <a:pPr algn="ctr"/>
              <a:r>
                <a:rPr lang="zh-CN" altLang="en-US" sz="2800" b="1" dirty="0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不便于传输</a:t>
              </a:r>
            </a:p>
          </p:txBody>
        </p:sp>
        <p:sp>
          <p:nvSpPr>
            <p:cNvPr id="49231" name="Line 79"/>
            <p:cNvSpPr>
              <a:spLocks noChangeShapeType="1"/>
            </p:cNvSpPr>
            <p:nvPr/>
          </p:nvSpPr>
          <p:spPr bwMode="auto">
            <a:xfrm flipV="1">
              <a:off x="2789" y="2478"/>
              <a:ext cx="91" cy="36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 bwMode="auto">
          <a:xfrm>
            <a:off x="2146301" y="3046414"/>
            <a:ext cx="0" cy="4001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>
            <a:off x="7746322" y="3046414"/>
            <a:ext cx="0" cy="4001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1730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添加首部构成分组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每一个数据段前面添加上</a:t>
            </a:r>
            <a:r>
              <a:rPr lang="zh-CN" altLang="en-US" dirty="0">
                <a:solidFill>
                  <a:srgbClr val="FF0000"/>
                </a:solidFill>
              </a:rPr>
              <a:t>首部</a:t>
            </a:r>
            <a:r>
              <a:rPr lang="zh-CN" altLang="en-US" dirty="0"/>
              <a:t>构成</a:t>
            </a:r>
            <a:r>
              <a:rPr lang="zh-CN" altLang="en-US" dirty="0" smtClean="0">
                <a:solidFill>
                  <a:srgbClr val="FF0000"/>
                </a:solidFill>
              </a:rPr>
              <a:t>分组</a:t>
            </a:r>
            <a:r>
              <a:rPr lang="en-US" altLang="zh-CN" dirty="0" smtClean="0"/>
              <a:t>(packet)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2144581" y="2228428"/>
            <a:ext cx="1871133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数     据</a:t>
            </a: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4017434" y="2228428"/>
            <a:ext cx="1871133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数     据</a:t>
            </a: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5890287" y="2228428"/>
            <a:ext cx="1871133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数     据</a:t>
            </a:r>
          </a:p>
        </p:txBody>
      </p:sp>
      <p:grpSp>
        <p:nvGrpSpPr>
          <p:cNvPr id="53263" name="Group 15"/>
          <p:cNvGrpSpPr>
            <a:grpSpLocks/>
          </p:cNvGrpSpPr>
          <p:nvPr/>
        </p:nvGrpSpPr>
        <p:grpSpPr bwMode="auto">
          <a:xfrm>
            <a:off x="2144581" y="1772816"/>
            <a:ext cx="5616840" cy="400050"/>
            <a:chOff x="1247" y="1737"/>
            <a:chExt cx="3266" cy="252"/>
          </a:xfrm>
        </p:grpSpPr>
        <p:sp>
          <p:nvSpPr>
            <p:cNvPr id="53250" name="Line 2"/>
            <p:cNvSpPr>
              <a:spLocks noChangeShapeType="1"/>
            </p:cNvSpPr>
            <p:nvPr/>
          </p:nvSpPr>
          <p:spPr bwMode="auto">
            <a:xfrm>
              <a:off x="1247" y="1888"/>
              <a:ext cx="3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3251" name="Text Box 3"/>
            <p:cNvSpPr txBox="1">
              <a:spLocks noChangeArrowheads="1"/>
            </p:cNvSpPr>
            <p:nvPr/>
          </p:nvSpPr>
          <p:spPr bwMode="auto">
            <a:xfrm>
              <a:off x="2699" y="1737"/>
              <a:ext cx="40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报文</a:t>
              </a:r>
            </a:p>
          </p:txBody>
        </p:sp>
      </p:grp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1520296" y="2891118"/>
            <a:ext cx="624285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首部</a:t>
            </a:r>
          </a:p>
        </p:txBody>
      </p:sp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3393149" y="3741315"/>
            <a:ext cx="624284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首部</a:t>
            </a:r>
          </a:p>
        </p:txBody>
      </p:sp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5264283" y="4605618"/>
            <a:ext cx="624284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首部</a:t>
            </a:r>
          </a:p>
        </p:txBody>
      </p:sp>
      <p:grpSp>
        <p:nvGrpSpPr>
          <p:cNvPr id="53273" name="Group 25"/>
          <p:cNvGrpSpPr>
            <a:grpSpLocks/>
          </p:cNvGrpSpPr>
          <p:nvPr/>
        </p:nvGrpSpPr>
        <p:grpSpPr bwMode="auto">
          <a:xfrm>
            <a:off x="1522016" y="2314153"/>
            <a:ext cx="2495417" cy="488950"/>
            <a:chOff x="1973" y="2532"/>
            <a:chExt cx="1451" cy="308"/>
          </a:xfrm>
        </p:grpSpPr>
        <p:sp>
          <p:nvSpPr>
            <p:cNvPr id="53269" name="AutoShape 21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3272" name="Text Box 24"/>
            <p:cNvSpPr txBox="1">
              <a:spLocks noChangeArrowheads="1"/>
            </p:cNvSpPr>
            <p:nvPr/>
          </p:nvSpPr>
          <p:spPr bwMode="auto">
            <a:xfrm>
              <a:off x="2489" y="2532"/>
              <a:ext cx="5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分组</a:t>
              </a:r>
              <a:r>
                <a:rPr lang="zh-CN" altLang="en-US" sz="1000" b="1">
                  <a:solidFill>
                    <a:srgbClr val="000099"/>
                  </a:solidFill>
                  <a:ea typeface="黑体" pitchFamily="2" charset="-122"/>
                </a:rPr>
                <a:t> </a:t>
              </a: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1</a:t>
              </a:r>
            </a:p>
          </p:txBody>
        </p:sp>
      </p:grpSp>
      <p:grpSp>
        <p:nvGrpSpPr>
          <p:cNvPr id="53274" name="Group 26"/>
          <p:cNvGrpSpPr>
            <a:grpSpLocks/>
          </p:cNvGrpSpPr>
          <p:nvPr/>
        </p:nvGrpSpPr>
        <p:grpSpPr bwMode="auto">
          <a:xfrm>
            <a:off x="3393150" y="3179340"/>
            <a:ext cx="2495417" cy="488950"/>
            <a:chOff x="1973" y="2532"/>
            <a:chExt cx="1451" cy="308"/>
          </a:xfrm>
        </p:grpSpPr>
        <p:sp>
          <p:nvSpPr>
            <p:cNvPr id="53275" name="AutoShape 27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3276" name="Text Box 28"/>
            <p:cNvSpPr txBox="1">
              <a:spLocks noChangeArrowheads="1"/>
            </p:cNvSpPr>
            <p:nvPr/>
          </p:nvSpPr>
          <p:spPr bwMode="auto">
            <a:xfrm>
              <a:off x="2489" y="2532"/>
              <a:ext cx="5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分组</a:t>
              </a:r>
              <a:r>
                <a:rPr lang="zh-CN" altLang="en-US" sz="1000" b="1">
                  <a:solidFill>
                    <a:srgbClr val="000099"/>
                  </a:solidFill>
                  <a:ea typeface="黑体" pitchFamily="2" charset="-122"/>
                </a:rPr>
                <a:t> </a:t>
              </a: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</a:p>
          </p:txBody>
        </p:sp>
      </p:grpSp>
      <p:grpSp>
        <p:nvGrpSpPr>
          <p:cNvPr id="53277" name="Group 29"/>
          <p:cNvGrpSpPr>
            <a:grpSpLocks/>
          </p:cNvGrpSpPr>
          <p:nvPr/>
        </p:nvGrpSpPr>
        <p:grpSpPr bwMode="auto">
          <a:xfrm>
            <a:off x="5264283" y="4042940"/>
            <a:ext cx="2495417" cy="488950"/>
            <a:chOff x="1973" y="2532"/>
            <a:chExt cx="1451" cy="308"/>
          </a:xfrm>
        </p:grpSpPr>
        <p:sp>
          <p:nvSpPr>
            <p:cNvPr id="53278" name="AutoShape 30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3279" name="Text Box 31"/>
            <p:cNvSpPr txBox="1">
              <a:spLocks noChangeArrowheads="1"/>
            </p:cNvSpPr>
            <p:nvPr/>
          </p:nvSpPr>
          <p:spPr bwMode="auto">
            <a:xfrm>
              <a:off x="2489" y="2532"/>
              <a:ext cx="5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分组</a:t>
              </a:r>
              <a:r>
                <a:rPr lang="zh-CN" altLang="en-US" sz="1000" b="1">
                  <a:solidFill>
                    <a:srgbClr val="000099"/>
                  </a:solidFill>
                  <a:ea typeface="黑体" pitchFamily="2" charset="-122"/>
                </a:rPr>
                <a:t> </a:t>
              </a: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3</a:t>
              </a:r>
            </a:p>
          </p:txBody>
        </p:sp>
      </p:grpSp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1468542" y="5426060"/>
            <a:ext cx="48526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Tahoma" pitchFamily="34" charset="0"/>
                <a:ea typeface="黑体" pitchFamily="2" charset="-122"/>
              </a:rPr>
              <a:t>请注意：现在左边是</a:t>
            </a:r>
            <a:r>
              <a:rPr lang="zh-CN" altLang="en-US" sz="2800" b="1" dirty="0">
                <a:solidFill>
                  <a:srgbClr val="C00000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800" b="1" dirty="0">
                <a:solidFill>
                  <a:srgbClr val="C00000"/>
                </a:solidFill>
                <a:latin typeface="Tahoma" pitchFamily="34" charset="0"/>
                <a:ea typeface="黑体" pitchFamily="2" charset="-122"/>
              </a:rPr>
              <a:t>前面</a:t>
            </a:r>
            <a:r>
              <a:rPr lang="zh-CN" altLang="en-US" sz="2800" b="1" dirty="0">
                <a:solidFill>
                  <a:srgbClr val="C00000"/>
                </a:solidFill>
                <a:latin typeface="Arial"/>
                <a:ea typeface="黑体" pitchFamily="2" charset="-122"/>
              </a:rPr>
              <a:t>”</a:t>
            </a:r>
            <a:endParaRPr lang="zh-CN" altLang="en-US" sz="2800" b="1" dirty="0">
              <a:solidFill>
                <a:srgbClr val="C00000"/>
              </a:solidFill>
              <a:latin typeface="Tahoma" pitchFamily="34" charset="0"/>
              <a:ea typeface="黑体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2146301" y="1772816"/>
            <a:ext cx="0" cy="4001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7746322" y="1772816"/>
            <a:ext cx="0" cy="4001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2395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 L 2.5E-6 0.0965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 -1.96532E-6 L 0.0 0.2203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1.96532E-6 L -2.5E-6 0.3461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2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0" grpId="0" animBg="1"/>
      <p:bldP spid="53261" grpId="0" animBg="1"/>
      <p:bldP spid="53262" grpId="0" animBg="1"/>
      <p:bldP spid="53264" grpId="0" animBg="1"/>
      <p:bldP spid="53267" grpId="0" animBg="1"/>
      <p:bldP spid="53268" grpId="0" animBg="1"/>
      <p:bldP spid="53281" grpId="0"/>
      <p:bldP spid="5328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分组交换的传输单元</a:t>
            </a:r>
          </a:p>
        </p:txBody>
      </p:sp>
      <p:sp>
        <p:nvSpPr>
          <p:cNvPr id="57353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 dirty="0"/>
              <a:t>分组交换网以“</a:t>
            </a:r>
            <a:r>
              <a:rPr lang="zh-CN" altLang="en-US" dirty="0">
                <a:solidFill>
                  <a:srgbClr val="FF0000"/>
                </a:solidFill>
              </a:rPr>
              <a:t>分组</a:t>
            </a:r>
            <a:r>
              <a:rPr lang="zh-CN" altLang="en-US" dirty="0"/>
              <a:t>”作为数据传输单元。</a:t>
            </a:r>
          </a:p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依次</a:t>
            </a:r>
            <a:r>
              <a:rPr lang="zh-CN" altLang="en-US" dirty="0"/>
              <a:t>把各分组发送到接收端（假定接收端在左边）。</a:t>
            </a:r>
          </a:p>
        </p:txBody>
      </p:sp>
      <p:grpSp>
        <p:nvGrpSpPr>
          <p:cNvPr id="57366" name="Group 22"/>
          <p:cNvGrpSpPr>
            <a:grpSpLocks/>
          </p:cNvGrpSpPr>
          <p:nvPr/>
        </p:nvGrpSpPr>
        <p:grpSpPr bwMode="auto">
          <a:xfrm>
            <a:off x="1803061" y="2924944"/>
            <a:ext cx="2497138" cy="993775"/>
            <a:chOff x="884" y="2078"/>
            <a:chExt cx="1452" cy="626"/>
          </a:xfrm>
        </p:grpSpPr>
        <p:sp>
          <p:nvSpPr>
            <p:cNvPr id="57346" name="Rectangle 2"/>
            <p:cNvSpPr>
              <a:spLocks noChangeArrowheads="1"/>
            </p:cNvSpPr>
            <p:nvPr/>
          </p:nvSpPr>
          <p:spPr bwMode="auto">
            <a:xfrm>
              <a:off x="1247" y="2432"/>
              <a:ext cx="1088" cy="27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数     据</a:t>
              </a:r>
            </a:p>
          </p:txBody>
        </p: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884" y="2432"/>
              <a:ext cx="363" cy="2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首部</a:t>
              </a:r>
            </a:p>
          </p:txBody>
        </p:sp>
        <p:grpSp>
          <p:nvGrpSpPr>
            <p:cNvPr id="57357" name="Group 13"/>
            <p:cNvGrpSpPr>
              <a:grpSpLocks/>
            </p:cNvGrpSpPr>
            <p:nvPr/>
          </p:nvGrpSpPr>
          <p:grpSpPr bwMode="auto">
            <a:xfrm>
              <a:off x="885" y="2078"/>
              <a:ext cx="1451" cy="308"/>
              <a:chOff x="1973" y="2532"/>
              <a:chExt cx="1451" cy="308"/>
            </a:xfrm>
          </p:grpSpPr>
          <p:sp>
            <p:nvSpPr>
              <p:cNvPr id="57358" name="AutoShape 14"/>
              <p:cNvSpPr>
                <a:spLocks/>
              </p:cNvSpPr>
              <p:nvPr/>
            </p:nvSpPr>
            <p:spPr bwMode="auto">
              <a:xfrm rot="5400000">
                <a:off x="2654" y="2069"/>
                <a:ext cx="90" cy="1451"/>
              </a:xfrm>
              <a:prstGeom prst="leftBrace">
                <a:avLst>
                  <a:gd name="adj1" fmla="val 13435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57359" name="Text Box 15"/>
              <p:cNvSpPr txBox="1">
                <a:spLocks noChangeArrowheads="1"/>
              </p:cNvSpPr>
              <p:nvPr/>
            </p:nvSpPr>
            <p:spPr bwMode="auto">
              <a:xfrm>
                <a:off x="2489" y="2532"/>
                <a:ext cx="52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0099"/>
                    </a:solidFill>
                    <a:latin typeface="Tahoma" pitchFamily="34" charset="0"/>
                    <a:ea typeface="黑体" pitchFamily="2" charset="-122"/>
                  </a:rPr>
                  <a:t>分组</a:t>
                </a:r>
                <a:r>
                  <a:rPr lang="zh-CN" altLang="en-US" sz="1400" b="1">
                    <a:solidFill>
                      <a:srgbClr val="000099"/>
                    </a:solidFill>
                    <a:latin typeface="Tahoma" pitchFamily="34" charset="0"/>
                    <a:ea typeface="黑体" pitchFamily="2" charset="-122"/>
                  </a:rPr>
                  <a:t> </a:t>
                </a: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1</a:t>
                </a:r>
              </a:p>
            </p:txBody>
          </p:sp>
        </p:grpSp>
      </p:grpSp>
      <p:grpSp>
        <p:nvGrpSpPr>
          <p:cNvPr id="57367" name="Group 23"/>
          <p:cNvGrpSpPr>
            <a:grpSpLocks/>
          </p:cNvGrpSpPr>
          <p:nvPr/>
        </p:nvGrpSpPr>
        <p:grpSpPr bwMode="auto">
          <a:xfrm>
            <a:off x="3675915" y="3790131"/>
            <a:ext cx="2495417" cy="993775"/>
            <a:chOff x="1973" y="2623"/>
            <a:chExt cx="1451" cy="626"/>
          </a:xfrm>
        </p:grpSpPr>
        <p:sp>
          <p:nvSpPr>
            <p:cNvPr id="57347" name="Rectangle 3"/>
            <p:cNvSpPr>
              <a:spLocks noChangeArrowheads="1"/>
            </p:cNvSpPr>
            <p:nvPr/>
          </p:nvSpPr>
          <p:spPr bwMode="auto">
            <a:xfrm>
              <a:off x="2336" y="2977"/>
              <a:ext cx="1088" cy="27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数     据</a:t>
              </a:r>
            </a:p>
          </p:txBody>
        </p:sp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>
              <a:off x="1973" y="2977"/>
              <a:ext cx="363" cy="2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首部</a:t>
              </a:r>
            </a:p>
          </p:txBody>
        </p:sp>
        <p:grpSp>
          <p:nvGrpSpPr>
            <p:cNvPr id="57360" name="Group 16"/>
            <p:cNvGrpSpPr>
              <a:grpSpLocks/>
            </p:cNvGrpSpPr>
            <p:nvPr/>
          </p:nvGrpSpPr>
          <p:grpSpPr bwMode="auto">
            <a:xfrm>
              <a:off x="1973" y="2623"/>
              <a:ext cx="1451" cy="308"/>
              <a:chOff x="1973" y="2532"/>
              <a:chExt cx="1451" cy="308"/>
            </a:xfrm>
          </p:grpSpPr>
          <p:sp>
            <p:nvSpPr>
              <p:cNvPr id="57361" name="AutoShape 17"/>
              <p:cNvSpPr>
                <a:spLocks/>
              </p:cNvSpPr>
              <p:nvPr/>
            </p:nvSpPr>
            <p:spPr bwMode="auto">
              <a:xfrm rot="5400000">
                <a:off x="2654" y="2069"/>
                <a:ext cx="90" cy="1451"/>
              </a:xfrm>
              <a:prstGeom prst="leftBrace">
                <a:avLst>
                  <a:gd name="adj1" fmla="val 13435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57362" name="Text Box 18"/>
              <p:cNvSpPr txBox="1">
                <a:spLocks noChangeArrowheads="1"/>
              </p:cNvSpPr>
              <p:nvPr/>
            </p:nvSpPr>
            <p:spPr bwMode="auto">
              <a:xfrm>
                <a:off x="2489" y="2532"/>
                <a:ext cx="50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0099"/>
                    </a:solidFill>
                    <a:latin typeface="Tahoma" pitchFamily="34" charset="0"/>
                    <a:ea typeface="黑体" pitchFamily="2" charset="-122"/>
                  </a:rPr>
                  <a:t>分组</a:t>
                </a:r>
                <a:r>
                  <a:rPr lang="zh-CN" altLang="en-US" sz="1000" b="1">
                    <a:solidFill>
                      <a:srgbClr val="000099"/>
                    </a:solidFill>
                    <a:ea typeface="黑体" pitchFamily="2" charset="-122"/>
                  </a:rPr>
                  <a:t> </a:t>
                </a: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2</a:t>
                </a:r>
              </a:p>
            </p:txBody>
          </p:sp>
        </p:grpSp>
      </p:grpSp>
      <p:grpSp>
        <p:nvGrpSpPr>
          <p:cNvPr id="57368" name="Group 24"/>
          <p:cNvGrpSpPr>
            <a:grpSpLocks/>
          </p:cNvGrpSpPr>
          <p:nvPr/>
        </p:nvGrpSpPr>
        <p:grpSpPr bwMode="auto">
          <a:xfrm>
            <a:off x="5547048" y="4653731"/>
            <a:ext cx="2502296" cy="981075"/>
            <a:chOff x="3061" y="3167"/>
            <a:chExt cx="1455" cy="618"/>
          </a:xfrm>
        </p:grpSpPr>
        <p:sp>
          <p:nvSpPr>
            <p:cNvPr id="57348" name="Rectangle 4"/>
            <p:cNvSpPr>
              <a:spLocks noChangeArrowheads="1"/>
            </p:cNvSpPr>
            <p:nvPr/>
          </p:nvSpPr>
          <p:spPr bwMode="auto">
            <a:xfrm>
              <a:off x="3428" y="3513"/>
              <a:ext cx="1088" cy="27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数     据</a:t>
              </a:r>
            </a:p>
          </p:txBody>
        </p:sp>
        <p:sp>
          <p:nvSpPr>
            <p:cNvPr id="57356" name="Rectangle 12"/>
            <p:cNvSpPr>
              <a:spLocks noChangeArrowheads="1"/>
            </p:cNvSpPr>
            <p:nvPr/>
          </p:nvSpPr>
          <p:spPr bwMode="auto">
            <a:xfrm>
              <a:off x="3061" y="3512"/>
              <a:ext cx="363" cy="27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首部</a:t>
              </a:r>
            </a:p>
          </p:txBody>
        </p:sp>
        <p:grpSp>
          <p:nvGrpSpPr>
            <p:cNvPr id="57363" name="Group 19"/>
            <p:cNvGrpSpPr>
              <a:grpSpLocks/>
            </p:cNvGrpSpPr>
            <p:nvPr/>
          </p:nvGrpSpPr>
          <p:grpSpPr bwMode="auto">
            <a:xfrm>
              <a:off x="3061" y="3167"/>
              <a:ext cx="1451" cy="308"/>
              <a:chOff x="1973" y="2532"/>
              <a:chExt cx="1451" cy="308"/>
            </a:xfrm>
          </p:grpSpPr>
          <p:sp>
            <p:nvSpPr>
              <p:cNvPr id="57364" name="AutoShape 20"/>
              <p:cNvSpPr>
                <a:spLocks/>
              </p:cNvSpPr>
              <p:nvPr/>
            </p:nvSpPr>
            <p:spPr bwMode="auto">
              <a:xfrm rot="5400000">
                <a:off x="2654" y="2069"/>
                <a:ext cx="90" cy="1451"/>
              </a:xfrm>
              <a:prstGeom prst="leftBrace">
                <a:avLst>
                  <a:gd name="adj1" fmla="val 13435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57365" name="Text Box 21"/>
              <p:cNvSpPr txBox="1">
                <a:spLocks noChangeArrowheads="1"/>
              </p:cNvSpPr>
              <p:nvPr/>
            </p:nvSpPr>
            <p:spPr bwMode="auto">
              <a:xfrm>
                <a:off x="2489" y="2532"/>
                <a:ext cx="51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0099"/>
                    </a:solidFill>
                    <a:latin typeface="Tahoma" pitchFamily="34" charset="0"/>
                    <a:ea typeface="黑体" pitchFamily="2" charset="-122"/>
                  </a:rPr>
                  <a:t>分组</a:t>
                </a:r>
                <a:r>
                  <a:rPr lang="zh-CN" altLang="en-US" sz="1200" b="1">
                    <a:solidFill>
                      <a:srgbClr val="000099"/>
                    </a:solidFill>
                    <a:ea typeface="黑体" pitchFamily="2" charset="-122"/>
                  </a:rPr>
                  <a:t> </a:t>
                </a: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3</a:t>
                </a: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1803061" y="5805264"/>
            <a:ext cx="65343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以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分组为基本单位在网络中传送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67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2000"/>
                                        <p:tgtEl>
                                          <p:spTgt spid="57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57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分组首部的重要性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每一个</a:t>
            </a:r>
            <a:r>
              <a:rPr lang="zh-CN" altLang="en-US" dirty="0"/>
              <a:t>分组的首部都含有</a:t>
            </a:r>
            <a:r>
              <a:rPr lang="zh-CN" altLang="en-US" dirty="0" smtClean="0">
                <a:solidFill>
                  <a:srgbClr val="FF0000"/>
                </a:solidFill>
              </a:rPr>
              <a:t>地址</a:t>
            </a:r>
            <a:r>
              <a:rPr lang="zh-CN" altLang="en-US" dirty="0" smtClean="0"/>
              <a:t>（</a:t>
            </a:r>
            <a:r>
              <a:rPr lang="zh-CN" altLang="zh-CN" dirty="0"/>
              <a:t>诸如目的地址和</a:t>
            </a:r>
            <a:r>
              <a:rPr lang="zh-CN" altLang="zh-CN" dirty="0" smtClean="0"/>
              <a:t>源地址</a:t>
            </a:r>
            <a:r>
              <a:rPr lang="zh-CN" altLang="en-US" dirty="0"/>
              <a:t>）</a:t>
            </a:r>
            <a:r>
              <a:rPr lang="zh-CN" altLang="en-US" dirty="0" smtClean="0"/>
              <a:t>等</a:t>
            </a:r>
            <a:r>
              <a:rPr lang="zh-CN" altLang="en-US" dirty="0"/>
              <a:t>控制信息。</a:t>
            </a:r>
          </a:p>
          <a:p>
            <a:r>
              <a:rPr lang="zh-CN" altLang="en-US" dirty="0"/>
              <a:t>分组交换网中的结点交换机根据收到的</a:t>
            </a:r>
            <a:r>
              <a:rPr lang="zh-CN" altLang="en-US" dirty="0" smtClean="0"/>
              <a:t>分组首部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FF0000"/>
                </a:solidFill>
              </a:rPr>
              <a:t>地址信息，</a:t>
            </a:r>
            <a:r>
              <a:rPr lang="zh-CN" altLang="en-US" dirty="0"/>
              <a:t>把分组</a:t>
            </a:r>
            <a:r>
              <a:rPr lang="zh-CN" altLang="en-US" dirty="0">
                <a:solidFill>
                  <a:srgbClr val="FF0000"/>
                </a:solidFill>
              </a:rPr>
              <a:t>转发</a:t>
            </a:r>
            <a:r>
              <a:rPr lang="zh-CN" altLang="en-US" dirty="0"/>
              <a:t>到下一个结点交换机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每个分组在</a:t>
            </a:r>
            <a:r>
              <a:rPr lang="zh-CN" altLang="zh-CN" dirty="0"/>
              <a:t>互联网中</a:t>
            </a:r>
            <a:r>
              <a:rPr lang="zh-CN" altLang="zh-CN" dirty="0">
                <a:solidFill>
                  <a:srgbClr val="FF0000"/>
                </a:solidFill>
              </a:rPr>
              <a:t>独立地选择传输路径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用</a:t>
            </a:r>
            <a:r>
              <a:rPr lang="zh-CN" altLang="en-US" dirty="0"/>
              <a:t>这样的</a:t>
            </a:r>
            <a:r>
              <a:rPr lang="zh-CN" altLang="en-US" dirty="0">
                <a:solidFill>
                  <a:srgbClr val="FF0000"/>
                </a:solidFill>
              </a:rPr>
              <a:t>存储转发</a:t>
            </a:r>
            <a:r>
              <a:rPr lang="zh-CN" altLang="en-US" dirty="0"/>
              <a:t>方式，最后分组就能到达</a:t>
            </a:r>
            <a:r>
              <a:rPr lang="zh-CN" altLang="en-US" dirty="0">
                <a:solidFill>
                  <a:srgbClr val="FF0000"/>
                </a:solidFill>
              </a:rPr>
              <a:t>最终目的地。</a:t>
            </a:r>
          </a:p>
        </p:txBody>
      </p:sp>
    </p:spTree>
    <p:extLst>
      <p:ext uri="{BB962C8B-B14F-4D97-AF65-F5344CB8AC3E}">
        <p14:creationId xmlns:p14="http://schemas.microsoft.com/office/powerpoint/2010/main" val="338089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收到分组后剥去首部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接收端收到分组后</a:t>
            </a:r>
            <a:r>
              <a:rPr lang="zh-CN" altLang="en-US" dirty="0">
                <a:solidFill>
                  <a:srgbClr val="FF0000"/>
                </a:solidFill>
              </a:rPr>
              <a:t>剥去</a:t>
            </a:r>
            <a:r>
              <a:rPr lang="zh-CN" altLang="en-US" dirty="0"/>
              <a:t>首部还原成报文。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2920206" y="2550815"/>
            <a:ext cx="1871133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数     据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2295922" y="2550815"/>
            <a:ext cx="624284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首部</a:t>
            </a:r>
          </a:p>
        </p:txBody>
      </p:sp>
      <p:grpSp>
        <p:nvGrpSpPr>
          <p:cNvPr id="59399" name="Group 7"/>
          <p:cNvGrpSpPr>
            <a:grpSpLocks/>
          </p:cNvGrpSpPr>
          <p:nvPr/>
        </p:nvGrpSpPr>
        <p:grpSpPr bwMode="auto">
          <a:xfrm>
            <a:off x="2297642" y="1988840"/>
            <a:ext cx="2495418" cy="488950"/>
            <a:chOff x="1973" y="2532"/>
            <a:chExt cx="1451" cy="308"/>
          </a:xfrm>
        </p:grpSpPr>
        <p:sp>
          <p:nvSpPr>
            <p:cNvPr id="59400" name="AutoShape 8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9401" name="Text Box 9"/>
            <p:cNvSpPr txBox="1">
              <a:spLocks noChangeArrowheads="1"/>
            </p:cNvSpPr>
            <p:nvPr/>
          </p:nvSpPr>
          <p:spPr bwMode="auto">
            <a:xfrm>
              <a:off x="2489" y="2532"/>
              <a:ext cx="5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分组</a:t>
              </a:r>
              <a:r>
                <a:rPr lang="zh-CN" altLang="en-US" sz="1000" b="1">
                  <a:solidFill>
                    <a:srgbClr val="000099"/>
                  </a:solidFill>
                  <a:ea typeface="黑体" pitchFamily="2" charset="-122"/>
                </a:rPr>
                <a:t> </a:t>
              </a: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1</a:t>
              </a:r>
            </a:p>
          </p:txBody>
        </p:sp>
      </p:grp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4793060" y="3416002"/>
            <a:ext cx="1871133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数     据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4168776" y="3416002"/>
            <a:ext cx="624285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首部</a:t>
            </a:r>
          </a:p>
        </p:txBody>
      </p:sp>
      <p:grpSp>
        <p:nvGrpSpPr>
          <p:cNvPr id="59405" name="Group 13"/>
          <p:cNvGrpSpPr>
            <a:grpSpLocks/>
          </p:cNvGrpSpPr>
          <p:nvPr/>
        </p:nvGrpSpPr>
        <p:grpSpPr bwMode="auto">
          <a:xfrm>
            <a:off x="4168776" y="2854027"/>
            <a:ext cx="2495418" cy="488950"/>
            <a:chOff x="1973" y="2532"/>
            <a:chExt cx="1451" cy="308"/>
          </a:xfrm>
        </p:grpSpPr>
        <p:sp>
          <p:nvSpPr>
            <p:cNvPr id="59406" name="AutoShape 14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9407" name="Text Box 15"/>
            <p:cNvSpPr txBox="1">
              <a:spLocks noChangeArrowheads="1"/>
            </p:cNvSpPr>
            <p:nvPr/>
          </p:nvSpPr>
          <p:spPr bwMode="auto">
            <a:xfrm>
              <a:off x="2489" y="2532"/>
              <a:ext cx="5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分组</a:t>
              </a:r>
              <a:r>
                <a:rPr lang="zh-CN" altLang="en-US" sz="1000" b="1">
                  <a:solidFill>
                    <a:srgbClr val="000099"/>
                  </a:solidFill>
                  <a:ea typeface="黑体" pitchFamily="2" charset="-122"/>
                </a:rPr>
                <a:t> </a:t>
              </a: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</a:p>
          </p:txBody>
        </p:sp>
      </p:grp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6671073" y="4266902"/>
            <a:ext cx="1871133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数     据</a:t>
            </a: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6039909" y="4265315"/>
            <a:ext cx="624285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首部</a:t>
            </a:r>
          </a:p>
        </p:txBody>
      </p:sp>
      <p:grpSp>
        <p:nvGrpSpPr>
          <p:cNvPr id="59423" name="Group 31"/>
          <p:cNvGrpSpPr>
            <a:grpSpLocks/>
          </p:cNvGrpSpPr>
          <p:nvPr/>
        </p:nvGrpSpPr>
        <p:grpSpPr bwMode="auto">
          <a:xfrm>
            <a:off x="6039909" y="3717627"/>
            <a:ext cx="2495418" cy="488950"/>
            <a:chOff x="3061" y="2668"/>
            <a:chExt cx="1451" cy="308"/>
          </a:xfrm>
        </p:grpSpPr>
        <p:sp>
          <p:nvSpPr>
            <p:cNvPr id="59412" name="AutoShape 20"/>
            <p:cNvSpPr>
              <a:spLocks/>
            </p:cNvSpPr>
            <p:nvPr/>
          </p:nvSpPr>
          <p:spPr bwMode="auto">
            <a:xfrm rot="5400000">
              <a:off x="3742" y="2205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9413" name="Text Box 21"/>
            <p:cNvSpPr txBox="1">
              <a:spLocks noChangeArrowheads="1"/>
            </p:cNvSpPr>
            <p:nvPr/>
          </p:nvSpPr>
          <p:spPr bwMode="auto">
            <a:xfrm>
              <a:off x="3577" y="2668"/>
              <a:ext cx="5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分组</a:t>
              </a:r>
              <a:r>
                <a:rPr lang="zh-CN" altLang="en-US" sz="1000" b="1">
                  <a:solidFill>
                    <a:srgbClr val="000099"/>
                  </a:solidFill>
                  <a:ea typeface="黑体" pitchFamily="2" charset="-122"/>
                </a:rPr>
                <a:t> </a:t>
              </a: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3</a:t>
              </a:r>
            </a:p>
          </p:txBody>
        </p:sp>
      </p:grp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271728" y="5071765"/>
            <a:ext cx="218413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收到的数据</a:t>
            </a:r>
          </a:p>
        </p:txBody>
      </p:sp>
    </p:spTree>
    <p:extLst>
      <p:ext uri="{BB962C8B-B14F-4D97-AF65-F5344CB8AC3E}">
        <p14:creationId xmlns:p14="http://schemas.microsoft.com/office/powerpoint/2010/main" val="186881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50289E-6 L 2.5E-6 0.3775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8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3.06358E-6 L 0.0 0.2515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2" presetID="2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69942E-6 L -0.00052 0.12763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63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animBg="1"/>
      <p:bldP spid="59398" grpId="0" animBg="1"/>
      <p:bldP spid="59403" grpId="0" animBg="1"/>
      <p:bldP spid="59404" grpId="0" animBg="1"/>
      <p:bldP spid="59409" grpId="0" animBg="1"/>
      <p:bldP spid="59410" grpId="0" animBg="1"/>
      <p:bldP spid="594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最后还原成原来的报文</a:t>
            </a:r>
          </a:p>
        </p:txBody>
      </p:sp>
      <p:sp>
        <p:nvSpPr>
          <p:cNvPr id="6042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最后，在接收端把收到的数据</a:t>
            </a:r>
            <a:r>
              <a:rPr lang="zh-CN" altLang="en-US" dirty="0">
                <a:solidFill>
                  <a:srgbClr val="FF0000"/>
                </a:solidFill>
              </a:rPr>
              <a:t>恢复成为原来的报文。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这里我们假定分组在传输过程中没有出现差错，在转发时也没有被丢弃。</a:t>
            </a: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2144581" y="2781176"/>
            <a:ext cx="1871133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数     据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4017434" y="2781176"/>
            <a:ext cx="1871133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数     据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5890287" y="2781176"/>
            <a:ext cx="1871133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数     据</a:t>
            </a:r>
          </a:p>
        </p:txBody>
      </p:sp>
      <p:grpSp>
        <p:nvGrpSpPr>
          <p:cNvPr id="60446" name="Group 30"/>
          <p:cNvGrpSpPr>
            <a:grpSpLocks/>
          </p:cNvGrpSpPr>
          <p:nvPr/>
        </p:nvGrpSpPr>
        <p:grpSpPr bwMode="auto">
          <a:xfrm>
            <a:off x="2067190" y="2325564"/>
            <a:ext cx="5806016" cy="887412"/>
            <a:chOff x="1202" y="1919"/>
            <a:chExt cx="3376" cy="559"/>
          </a:xfrm>
        </p:grpSpPr>
        <p:grpSp>
          <p:nvGrpSpPr>
            <p:cNvPr id="60421" name="Group 5"/>
            <p:cNvGrpSpPr>
              <a:grpSpLocks/>
            </p:cNvGrpSpPr>
            <p:nvPr/>
          </p:nvGrpSpPr>
          <p:grpSpPr bwMode="auto">
            <a:xfrm>
              <a:off x="1247" y="1919"/>
              <a:ext cx="3266" cy="252"/>
              <a:chOff x="1247" y="1737"/>
              <a:chExt cx="3266" cy="252"/>
            </a:xfrm>
          </p:grpSpPr>
          <p:sp>
            <p:nvSpPr>
              <p:cNvPr id="60422" name="Line 6"/>
              <p:cNvSpPr>
                <a:spLocks noChangeShapeType="1"/>
              </p:cNvSpPr>
              <p:nvPr/>
            </p:nvSpPr>
            <p:spPr bwMode="auto">
              <a:xfrm>
                <a:off x="1247" y="1888"/>
                <a:ext cx="32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60423" name="Text Box 7"/>
              <p:cNvSpPr txBox="1">
                <a:spLocks noChangeArrowheads="1"/>
              </p:cNvSpPr>
              <p:nvPr/>
            </p:nvSpPr>
            <p:spPr bwMode="auto">
              <a:xfrm>
                <a:off x="2699" y="1737"/>
                <a:ext cx="406" cy="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rgbClr val="000099"/>
                    </a:solidFill>
                    <a:latin typeface="Times New Roman" pitchFamily="18" charset="0"/>
                    <a:ea typeface="黑体" pitchFamily="2" charset="-122"/>
                  </a:rPr>
                  <a:t>报文</a:t>
                </a:r>
              </a:p>
            </p:txBody>
          </p:sp>
        </p:grpSp>
        <p:grpSp>
          <p:nvGrpSpPr>
            <p:cNvPr id="60439" name="Group 23"/>
            <p:cNvGrpSpPr>
              <a:grpSpLocks/>
            </p:cNvGrpSpPr>
            <p:nvPr/>
          </p:nvGrpSpPr>
          <p:grpSpPr bwMode="auto">
            <a:xfrm>
              <a:off x="1202" y="2206"/>
              <a:ext cx="3376" cy="272"/>
              <a:chOff x="1202" y="2206"/>
              <a:chExt cx="3376" cy="272"/>
            </a:xfrm>
          </p:grpSpPr>
          <p:grpSp>
            <p:nvGrpSpPr>
              <p:cNvPr id="60440" name="Group 24"/>
              <p:cNvGrpSpPr>
                <a:grpSpLocks/>
              </p:cNvGrpSpPr>
              <p:nvPr/>
            </p:nvGrpSpPr>
            <p:grpSpPr bwMode="auto">
              <a:xfrm>
                <a:off x="1247" y="2206"/>
                <a:ext cx="3266" cy="272"/>
                <a:chOff x="1247" y="2931"/>
                <a:chExt cx="3266" cy="272"/>
              </a:xfrm>
            </p:grpSpPr>
            <p:sp>
              <p:nvSpPr>
                <p:cNvPr id="60441" name="Rectangle 25"/>
                <p:cNvSpPr>
                  <a:spLocks noChangeArrowheads="1"/>
                </p:cNvSpPr>
                <p:nvPr/>
              </p:nvSpPr>
              <p:spPr bwMode="auto">
                <a:xfrm>
                  <a:off x="1248" y="2931"/>
                  <a:ext cx="1088" cy="272"/>
                </a:xfrm>
                <a:prstGeom prst="rect">
                  <a:avLst/>
                </a:prstGeom>
                <a:solidFill>
                  <a:srgbClr val="CCE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60442" name="Rectangle 26"/>
                <p:cNvSpPr>
                  <a:spLocks noChangeArrowheads="1"/>
                </p:cNvSpPr>
                <p:nvPr/>
              </p:nvSpPr>
              <p:spPr bwMode="auto">
                <a:xfrm>
                  <a:off x="2336" y="2931"/>
                  <a:ext cx="1088" cy="272"/>
                </a:xfrm>
                <a:prstGeom prst="rect">
                  <a:avLst/>
                </a:prstGeom>
                <a:solidFill>
                  <a:srgbClr val="CCE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sz="2000" b="1">
                    <a:solidFill>
                      <a:srgbClr val="000099"/>
                    </a:solidFill>
                    <a:latin typeface="Tahoma" pitchFamily="34" charset="0"/>
                    <a:ea typeface="黑体" pitchFamily="2" charset="-122"/>
                  </a:endParaRPr>
                </a:p>
              </p:txBody>
            </p:sp>
            <p:sp>
              <p:nvSpPr>
                <p:cNvPr id="60443" name="Rectangle 27"/>
                <p:cNvSpPr>
                  <a:spLocks noChangeArrowheads="1"/>
                </p:cNvSpPr>
                <p:nvPr/>
              </p:nvSpPr>
              <p:spPr bwMode="auto">
                <a:xfrm>
                  <a:off x="3425" y="2931"/>
                  <a:ext cx="1088" cy="272"/>
                </a:xfrm>
                <a:prstGeom prst="rect">
                  <a:avLst/>
                </a:prstGeom>
                <a:solidFill>
                  <a:srgbClr val="CCE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60444" name="Rectangle 28"/>
                <p:cNvSpPr>
                  <a:spLocks noChangeArrowheads="1"/>
                </p:cNvSpPr>
                <p:nvPr/>
              </p:nvSpPr>
              <p:spPr bwMode="auto">
                <a:xfrm>
                  <a:off x="1247" y="2931"/>
                  <a:ext cx="3266" cy="2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60445" name="Text Box 29"/>
              <p:cNvSpPr txBox="1">
                <a:spLocks noChangeArrowheads="1"/>
              </p:cNvSpPr>
              <p:nvPr/>
            </p:nvSpPr>
            <p:spPr bwMode="auto">
              <a:xfrm>
                <a:off x="1202" y="2219"/>
                <a:ext cx="33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99"/>
                    </a:solidFill>
                  </a:rPr>
                  <a:t>1101000110101010110101011100010011010010</a:t>
                </a:r>
              </a:p>
            </p:txBody>
          </p:sp>
        </p:grpSp>
      </p:grpSp>
      <p:cxnSp>
        <p:nvCxnSpPr>
          <p:cNvPr id="20" name="直接连接符 19"/>
          <p:cNvCxnSpPr/>
          <p:nvPr/>
        </p:nvCxnSpPr>
        <p:spPr bwMode="auto">
          <a:xfrm>
            <a:off x="2146301" y="2348880"/>
            <a:ext cx="0" cy="4001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/>
          <p:nvPr/>
        </p:nvCxnSpPr>
        <p:spPr bwMode="auto">
          <a:xfrm>
            <a:off x="7746322" y="2348880"/>
            <a:ext cx="0" cy="4001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1379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什么是互联网？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互联网是</a:t>
            </a:r>
            <a:r>
              <a:rPr lang="zh-CN" altLang="zh-CN" sz="2800" dirty="0" smtClean="0"/>
              <a:t>由</a:t>
            </a:r>
            <a:r>
              <a:rPr lang="zh-CN" altLang="zh-CN" sz="2800" dirty="0"/>
              <a:t>数量极大的各种计算机网络互连</a:t>
            </a:r>
            <a:r>
              <a:rPr lang="zh-CN" altLang="zh-CN" sz="2800" dirty="0" smtClean="0"/>
              <a:t>起来</a:t>
            </a:r>
            <a:r>
              <a:rPr lang="zh-CN" altLang="en-US" sz="2800" dirty="0" smtClean="0"/>
              <a:t>而形成的网络</a:t>
            </a:r>
            <a:r>
              <a:rPr lang="en-US" altLang="zh-CN" sz="2800" dirty="0" smtClean="0"/>
              <a:t>—</a:t>
            </a:r>
            <a:r>
              <a:rPr lang="zh-CN" altLang="en-US" sz="2800" dirty="0" smtClean="0">
                <a:solidFill>
                  <a:srgbClr val="FF0000"/>
                </a:solidFill>
              </a:rPr>
              <a:t>网络的网络（</a:t>
            </a:r>
            <a:r>
              <a:rPr lang="en-US" altLang="zh-CN" sz="2800" dirty="0" smtClean="0">
                <a:solidFill>
                  <a:srgbClr val="FF0000"/>
                </a:solidFill>
              </a:rPr>
              <a:t>network of networks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r>
              <a:rPr lang="zh-CN" altLang="en-US" sz="2800" dirty="0" smtClean="0"/>
              <a:t>。</a:t>
            </a:r>
            <a:endParaRPr lang="en-US" altLang="zh-CN" sz="2800" dirty="0"/>
          </a:p>
        </p:txBody>
      </p:sp>
      <p:grpSp>
        <p:nvGrpSpPr>
          <p:cNvPr id="8" name="组合 7"/>
          <p:cNvGrpSpPr/>
          <p:nvPr/>
        </p:nvGrpSpPr>
        <p:grpSpPr>
          <a:xfrm>
            <a:off x="5385048" y="3274786"/>
            <a:ext cx="4049997" cy="3250558"/>
            <a:chOff x="5457379" y="1966938"/>
            <a:chExt cx="3552547" cy="2650627"/>
          </a:xfrm>
        </p:grpSpPr>
        <p:grpSp>
          <p:nvGrpSpPr>
            <p:cNvPr id="32" name="Group 1504"/>
            <p:cNvGrpSpPr>
              <a:grpSpLocks/>
            </p:cNvGrpSpPr>
            <p:nvPr/>
          </p:nvGrpSpPr>
          <p:grpSpPr bwMode="auto">
            <a:xfrm>
              <a:off x="5457379" y="1966938"/>
              <a:ext cx="3527425" cy="2160587"/>
              <a:chOff x="109" y="1226"/>
              <a:chExt cx="2516" cy="1675"/>
            </a:xfrm>
          </p:grpSpPr>
          <p:grpSp>
            <p:nvGrpSpPr>
              <p:cNvPr id="147" name="Group 1505"/>
              <p:cNvGrpSpPr>
                <a:grpSpLocks/>
              </p:cNvGrpSpPr>
              <p:nvPr/>
            </p:nvGrpSpPr>
            <p:grpSpPr bwMode="auto">
              <a:xfrm>
                <a:off x="109" y="1226"/>
                <a:ext cx="2516" cy="1675"/>
                <a:chOff x="109" y="1226"/>
                <a:chExt cx="2516" cy="1675"/>
              </a:xfrm>
            </p:grpSpPr>
            <p:grpSp>
              <p:nvGrpSpPr>
                <p:cNvPr id="149" name="Group 1506"/>
                <p:cNvGrpSpPr>
                  <a:grpSpLocks/>
                </p:cNvGrpSpPr>
                <p:nvPr/>
              </p:nvGrpSpPr>
              <p:grpSpPr bwMode="auto">
                <a:xfrm>
                  <a:off x="109" y="1226"/>
                  <a:ext cx="2516" cy="1675"/>
                  <a:chOff x="109" y="1226"/>
                  <a:chExt cx="2516" cy="1675"/>
                </a:xfrm>
              </p:grpSpPr>
              <p:sp>
                <p:nvSpPr>
                  <p:cNvPr id="151" name="Oval 1507"/>
                  <p:cNvSpPr>
                    <a:spLocks noChangeArrowheads="1"/>
                  </p:cNvSpPr>
                  <p:nvPr/>
                </p:nvSpPr>
                <p:spPr bwMode="auto">
                  <a:xfrm>
                    <a:off x="1749" y="1896"/>
                    <a:ext cx="876" cy="829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52" name="Oval 1508"/>
                  <p:cNvSpPr>
                    <a:spLocks noChangeArrowheads="1"/>
                  </p:cNvSpPr>
                  <p:nvPr/>
                </p:nvSpPr>
                <p:spPr bwMode="auto">
                  <a:xfrm>
                    <a:off x="109" y="1632"/>
                    <a:ext cx="859" cy="831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53" name="Oval 1509"/>
                  <p:cNvSpPr>
                    <a:spLocks noChangeArrowheads="1"/>
                  </p:cNvSpPr>
                  <p:nvPr/>
                </p:nvSpPr>
                <p:spPr bwMode="auto">
                  <a:xfrm>
                    <a:off x="1612" y="1341"/>
                    <a:ext cx="874" cy="802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54" name="Oval 151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055"/>
                    <a:ext cx="875" cy="846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55" name="Oval 1511"/>
                  <p:cNvSpPr>
                    <a:spLocks noChangeArrowheads="1"/>
                  </p:cNvSpPr>
                  <p:nvPr/>
                </p:nvSpPr>
                <p:spPr bwMode="auto">
                  <a:xfrm>
                    <a:off x="400" y="1982"/>
                    <a:ext cx="874" cy="802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56" name="Oval 1512"/>
                  <p:cNvSpPr>
                    <a:spLocks noChangeArrowheads="1"/>
                  </p:cNvSpPr>
                  <p:nvPr/>
                </p:nvSpPr>
                <p:spPr bwMode="auto">
                  <a:xfrm>
                    <a:off x="1075" y="1226"/>
                    <a:ext cx="859" cy="829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57" name="Oval 1513"/>
                  <p:cNvSpPr>
                    <a:spLocks noChangeArrowheads="1"/>
                  </p:cNvSpPr>
                  <p:nvPr/>
                </p:nvSpPr>
                <p:spPr bwMode="auto">
                  <a:xfrm>
                    <a:off x="523" y="1226"/>
                    <a:ext cx="859" cy="799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50" name="Oval 1514"/>
                <p:cNvSpPr>
                  <a:spLocks noChangeArrowheads="1"/>
                </p:cNvSpPr>
                <p:nvPr/>
              </p:nvSpPr>
              <p:spPr bwMode="auto">
                <a:xfrm>
                  <a:off x="339" y="1414"/>
                  <a:ext cx="2085" cy="1152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48" name="Freeform 1515"/>
              <p:cNvSpPr>
                <a:spLocks/>
              </p:cNvSpPr>
              <p:nvPr/>
            </p:nvSpPr>
            <p:spPr bwMode="auto">
              <a:xfrm>
                <a:off x="348" y="2192"/>
                <a:ext cx="126" cy="224"/>
              </a:xfrm>
              <a:custGeom>
                <a:avLst/>
                <a:gdLst>
                  <a:gd name="T0" fmla="*/ 68 w 126"/>
                  <a:gd name="T1" fmla="*/ 0 h 224"/>
                  <a:gd name="T2" fmla="*/ 92 w 126"/>
                  <a:gd name="T3" fmla="*/ 24 h 224"/>
                  <a:gd name="T4" fmla="*/ 116 w 126"/>
                  <a:gd name="T5" fmla="*/ 40 h 224"/>
                  <a:gd name="T6" fmla="*/ 76 w 126"/>
                  <a:gd name="T7" fmla="*/ 216 h 224"/>
                  <a:gd name="T8" fmla="*/ 52 w 126"/>
                  <a:gd name="T9" fmla="*/ 224 h 224"/>
                  <a:gd name="T10" fmla="*/ 36 w 126"/>
                  <a:gd name="T11" fmla="*/ 128 h 224"/>
                  <a:gd name="T12" fmla="*/ 68 w 126"/>
                  <a:gd name="T13" fmla="*/ 0 h 2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6"/>
                  <a:gd name="T22" fmla="*/ 0 h 224"/>
                  <a:gd name="T23" fmla="*/ 126 w 126"/>
                  <a:gd name="T24" fmla="*/ 224 h 2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6" h="224">
                    <a:moveTo>
                      <a:pt x="68" y="0"/>
                    </a:moveTo>
                    <a:cubicBezTo>
                      <a:pt x="76" y="8"/>
                      <a:pt x="83" y="17"/>
                      <a:pt x="92" y="24"/>
                    </a:cubicBezTo>
                    <a:cubicBezTo>
                      <a:pt x="99" y="30"/>
                      <a:pt x="114" y="31"/>
                      <a:pt x="116" y="40"/>
                    </a:cubicBezTo>
                    <a:cubicBezTo>
                      <a:pt x="126" y="99"/>
                      <a:pt x="94" y="162"/>
                      <a:pt x="76" y="216"/>
                    </a:cubicBezTo>
                    <a:cubicBezTo>
                      <a:pt x="73" y="224"/>
                      <a:pt x="60" y="221"/>
                      <a:pt x="52" y="224"/>
                    </a:cubicBezTo>
                    <a:cubicBezTo>
                      <a:pt x="0" y="207"/>
                      <a:pt x="22" y="170"/>
                      <a:pt x="36" y="128"/>
                    </a:cubicBezTo>
                    <a:cubicBezTo>
                      <a:pt x="41" y="74"/>
                      <a:pt x="32" y="36"/>
                      <a:pt x="68" y="0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3" name="Line 1481"/>
            <p:cNvSpPr>
              <a:spLocks noChangeShapeType="1"/>
            </p:cNvSpPr>
            <p:nvPr/>
          </p:nvSpPr>
          <p:spPr bwMode="auto">
            <a:xfrm flipH="1">
              <a:off x="7184579" y="3119463"/>
              <a:ext cx="71438" cy="576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1480"/>
            <p:cNvSpPr>
              <a:spLocks noChangeShapeType="1"/>
            </p:cNvSpPr>
            <p:nvPr/>
          </p:nvSpPr>
          <p:spPr bwMode="auto">
            <a:xfrm flipH="1" flipV="1">
              <a:off x="6740079" y="2824188"/>
              <a:ext cx="444500" cy="223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1296"/>
            <p:cNvSpPr>
              <a:spLocks noChangeShapeType="1"/>
            </p:cNvSpPr>
            <p:nvPr/>
          </p:nvSpPr>
          <p:spPr bwMode="auto">
            <a:xfrm flipH="1" flipV="1">
              <a:off x="6527354" y="3578250"/>
              <a:ext cx="1162050" cy="1889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1297"/>
            <p:cNvSpPr>
              <a:spLocks noChangeShapeType="1"/>
            </p:cNvSpPr>
            <p:nvPr/>
          </p:nvSpPr>
          <p:spPr bwMode="auto">
            <a:xfrm flipV="1">
              <a:off x="6752779" y="2255863"/>
              <a:ext cx="358775" cy="71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 Box 1318"/>
            <p:cNvSpPr txBox="1">
              <a:spLocks noChangeArrowheads="1"/>
            </p:cNvSpPr>
            <p:nvPr/>
          </p:nvSpPr>
          <p:spPr bwMode="auto">
            <a:xfrm>
              <a:off x="5851753" y="4241106"/>
              <a:ext cx="2875778" cy="376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rPr>
                <a:t>互连网（网络的网络）</a:t>
              </a:r>
            </a:p>
          </p:txBody>
        </p:sp>
        <p:sp>
          <p:nvSpPr>
            <p:cNvPr id="39" name="Line 1440"/>
            <p:cNvSpPr>
              <a:spLocks noChangeShapeType="1"/>
            </p:cNvSpPr>
            <p:nvPr/>
          </p:nvSpPr>
          <p:spPr bwMode="auto">
            <a:xfrm flipH="1">
              <a:off x="6105079" y="2832125"/>
              <a:ext cx="647700" cy="714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Line 1443"/>
            <p:cNvSpPr>
              <a:spLocks noChangeShapeType="1"/>
            </p:cNvSpPr>
            <p:nvPr/>
          </p:nvSpPr>
          <p:spPr bwMode="auto">
            <a:xfrm>
              <a:off x="7400479" y="2255863"/>
              <a:ext cx="431800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1444"/>
            <p:cNvSpPr>
              <a:spLocks noChangeShapeType="1"/>
            </p:cNvSpPr>
            <p:nvPr/>
          </p:nvSpPr>
          <p:spPr bwMode="auto">
            <a:xfrm>
              <a:off x="7976742" y="2471763"/>
              <a:ext cx="647700" cy="647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1446"/>
            <p:cNvSpPr>
              <a:spLocks noChangeShapeType="1"/>
            </p:cNvSpPr>
            <p:nvPr/>
          </p:nvSpPr>
          <p:spPr bwMode="auto">
            <a:xfrm flipH="1">
              <a:off x="7832279" y="2543200"/>
              <a:ext cx="73025" cy="43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1447"/>
            <p:cNvSpPr>
              <a:spLocks noChangeShapeType="1"/>
            </p:cNvSpPr>
            <p:nvPr/>
          </p:nvSpPr>
          <p:spPr bwMode="auto">
            <a:xfrm flipV="1">
              <a:off x="6740079" y="2471763"/>
              <a:ext cx="949325" cy="338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1448"/>
            <p:cNvSpPr>
              <a:spLocks noChangeShapeType="1"/>
            </p:cNvSpPr>
            <p:nvPr/>
          </p:nvSpPr>
          <p:spPr bwMode="auto">
            <a:xfrm>
              <a:off x="6536879" y="2398738"/>
              <a:ext cx="144463" cy="43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1449"/>
            <p:cNvSpPr>
              <a:spLocks noChangeShapeType="1"/>
            </p:cNvSpPr>
            <p:nvPr/>
          </p:nvSpPr>
          <p:spPr bwMode="auto">
            <a:xfrm flipV="1">
              <a:off x="7257604" y="3048025"/>
              <a:ext cx="503238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1452"/>
            <p:cNvSpPr>
              <a:spLocks noChangeShapeType="1"/>
            </p:cNvSpPr>
            <p:nvPr/>
          </p:nvSpPr>
          <p:spPr bwMode="auto">
            <a:xfrm>
              <a:off x="7905304" y="3048025"/>
              <a:ext cx="647700" cy="714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1453"/>
            <p:cNvSpPr>
              <a:spLocks noChangeShapeType="1"/>
            </p:cNvSpPr>
            <p:nvPr/>
          </p:nvSpPr>
          <p:spPr bwMode="auto">
            <a:xfrm flipH="1">
              <a:off x="6446392" y="2940075"/>
              <a:ext cx="215900" cy="503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Line 1456"/>
            <p:cNvSpPr>
              <a:spLocks noChangeShapeType="1"/>
            </p:cNvSpPr>
            <p:nvPr/>
          </p:nvSpPr>
          <p:spPr bwMode="auto">
            <a:xfrm>
              <a:off x="7832279" y="3119463"/>
              <a:ext cx="0" cy="503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9" name="Group 1320"/>
            <p:cNvGrpSpPr>
              <a:grpSpLocks/>
            </p:cNvGrpSpPr>
            <p:nvPr/>
          </p:nvGrpSpPr>
          <p:grpSpPr bwMode="auto">
            <a:xfrm>
              <a:off x="6176517" y="2182838"/>
              <a:ext cx="647700" cy="360362"/>
              <a:chOff x="2949" y="196"/>
              <a:chExt cx="941" cy="598"/>
            </a:xfrm>
          </p:grpSpPr>
          <p:sp>
            <p:nvSpPr>
              <p:cNvPr id="136" name="Oval 1321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7" name="Oval 1322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8" name="Oval 1323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Oval 1324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Oval 1325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Oval 1326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Oval 1327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Oval 1328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Freeform 1329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Freeform 1330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Freeform 1331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0" name="Group 1344"/>
            <p:cNvGrpSpPr>
              <a:grpSpLocks/>
            </p:cNvGrpSpPr>
            <p:nvPr/>
          </p:nvGrpSpPr>
          <p:grpSpPr bwMode="auto">
            <a:xfrm>
              <a:off x="7616379" y="2182838"/>
              <a:ext cx="647700" cy="503237"/>
              <a:chOff x="2949" y="196"/>
              <a:chExt cx="941" cy="598"/>
            </a:xfrm>
          </p:grpSpPr>
          <p:sp>
            <p:nvSpPr>
              <p:cNvPr id="125" name="Oval 1345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6" name="Oval 1346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7" name="Oval 1347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8" name="Oval 1348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9" name="Oval 1349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0" name="Oval 1350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1" name="Oval 1351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2" name="Oval 1352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3" name="Freeform 1353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4" name="Freeform 1354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" name="Freeform 1355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1" name="Group 1356"/>
            <p:cNvGrpSpPr>
              <a:grpSpLocks/>
            </p:cNvGrpSpPr>
            <p:nvPr/>
          </p:nvGrpSpPr>
          <p:grpSpPr bwMode="auto">
            <a:xfrm rot="-1072061">
              <a:off x="5562154" y="2732113"/>
              <a:ext cx="673100" cy="430212"/>
              <a:chOff x="2949" y="196"/>
              <a:chExt cx="941" cy="598"/>
            </a:xfrm>
          </p:grpSpPr>
          <p:sp>
            <p:nvSpPr>
              <p:cNvPr id="114" name="Oval 1357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Oval 1358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Oval 1359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7" name="Oval 1360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8" name="Oval 1361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9" name="Oval 1362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Oval 1363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" name="Oval 1364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2" name="Freeform 1365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3" name="Freeform 1366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4" name="Freeform 1367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2" name="Group 1428"/>
            <p:cNvGrpSpPr>
              <a:grpSpLocks/>
            </p:cNvGrpSpPr>
            <p:nvPr/>
          </p:nvGrpSpPr>
          <p:grpSpPr bwMode="auto">
            <a:xfrm rot="-854928">
              <a:off x="6014592" y="3344888"/>
              <a:ext cx="574675" cy="503237"/>
              <a:chOff x="2949" y="196"/>
              <a:chExt cx="941" cy="598"/>
            </a:xfrm>
          </p:grpSpPr>
          <p:sp>
            <p:nvSpPr>
              <p:cNvPr id="103" name="Oval 1429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" name="Oval 1430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Oval 1431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Oval 1432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Oval 1433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Oval 1434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Oval 1435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Oval 1436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" name="Freeform 1437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Freeform 1438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" name="Freeform 1439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3" name="Line 1445"/>
            <p:cNvSpPr>
              <a:spLocks noChangeShapeType="1"/>
            </p:cNvSpPr>
            <p:nvPr/>
          </p:nvSpPr>
          <p:spPr bwMode="auto">
            <a:xfrm flipH="1">
              <a:off x="7905304" y="3190900"/>
              <a:ext cx="719138" cy="504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4" name="Group 1404"/>
            <p:cNvGrpSpPr>
              <a:grpSpLocks/>
            </p:cNvGrpSpPr>
            <p:nvPr/>
          </p:nvGrpSpPr>
          <p:grpSpPr bwMode="auto">
            <a:xfrm rot="-666782">
              <a:off x="7621142" y="3468713"/>
              <a:ext cx="536575" cy="427037"/>
              <a:chOff x="2949" y="196"/>
              <a:chExt cx="941" cy="598"/>
            </a:xfrm>
          </p:grpSpPr>
          <p:sp>
            <p:nvSpPr>
              <p:cNvPr id="92" name="Oval 1405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Oval 1406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Oval 1407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Oval 1408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Oval 1409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Oval 1410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" name="Oval 1411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Oval 1412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Freeform 1413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Freeform 1414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Freeform 1415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5" name="Group 1416"/>
            <p:cNvGrpSpPr>
              <a:grpSpLocks/>
            </p:cNvGrpSpPr>
            <p:nvPr/>
          </p:nvGrpSpPr>
          <p:grpSpPr bwMode="auto">
            <a:xfrm rot="282232">
              <a:off x="8408542" y="2979763"/>
              <a:ext cx="565150" cy="360362"/>
              <a:chOff x="2949" y="196"/>
              <a:chExt cx="941" cy="598"/>
            </a:xfrm>
          </p:grpSpPr>
          <p:sp>
            <p:nvSpPr>
              <p:cNvPr id="81" name="Oval 1417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Oval 1418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Oval 1419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Oval 1420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Oval 1421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Oval 1422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Oval 1423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Oval 1424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425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Freeform 1426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Freeform 1427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56" name="Picture 146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5442" y="2711475"/>
              <a:ext cx="419100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146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679" y="3622700"/>
              <a:ext cx="419100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146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6379" y="2903563"/>
              <a:ext cx="419100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146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1204" y="2687663"/>
              <a:ext cx="419100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146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0117" y="2111400"/>
              <a:ext cx="419100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146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6442" y="3302025"/>
              <a:ext cx="419100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2" name="Group 1468"/>
            <p:cNvGrpSpPr>
              <a:grpSpLocks/>
            </p:cNvGrpSpPr>
            <p:nvPr/>
          </p:nvGrpSpPr>
          <p:grpSpPr bwMode="auto">
            <a:xfrm rot="-666782">
              <a:off x="6938517" y="2909913"/>
              <a:ext cx="636587" cy="492125"/>
              <a:chOff x="2949" y="196"/>
              <a:chExt cx="941" cy="598"/>
            </a:xfrm>
          </p:grpSpPr>
          <p:sp>
            <p:nvSpPr>
              <p:cNvPr id="70" name="Oval 1469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Oval 1470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Oval 1471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Oval 1472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Oval 1473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Oval 1474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Oval 1475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Oval 1476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Freeform 1477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478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Freeform 1479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3" name="Text Box 1524"/>
            <p:cNvSpPr txBox="1">
              <a:spLocks noChangeArrowheads="1"/>
            </p:cNvSpPr>
            <p:nvPr/>
          </p:nvSpPr>
          <p:spPr bwMode="auto">
            <a:xfrm>
              <a:off x="6966063" y="3024602"/>
              <a:ext cx="591104" cy="30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rPr>
                <a:t>网络</a:t>
              </a:r>
            </a:p>
          </p:txBody>
        </p:sp>
        <p:sp>
          <p:nvSpPr>
            <p:cNvPr id="64" name="Text Box 1524"/>
            <p:cNvSpPr txBox="1">
              <a:spLocks noChangeArrowheads="1"/>
            </p:cNvSpPr>
            <p:nvPr/>
          </p:nvSpPr>
          <p:spPr bwMode="auto">
            <a:xfrm>
              <a:off x="8418822" y="3000902"/>
              <a:ext cx="591104" cy="30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rPr>
                <a:t>网络</a:t>
              </a:r>
            </a:p>
          </p:txBody>
        </p:sp>
        <p:sp>
          <p:nvSpPr>
            <p:cNvPr id="65" name="Text Box 1524"/>
            <p:cNvSpPr txBox="1">
              <a:spLocks noChangeArrowheads="1"/>
            </p:cNvSpPr>
            <p:nvPr/>
          </p:nvSpPr>
          <p:spPr bwMode="auto">
            <a:xfrm>
              <a:off x="6045510" y="3435628"/>
              <a:ext cx="591104" cy="30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rPr>
                <a:t>网络</a:t>
              </a:r>
            </a:p>
          </p:txBody>
        </p:sp>
        <p:sp>
          <p:nvSpPr>
            <p:cNvPr id="66" name="Text Box 1524"/>
            <p:cNvSpPr txBox="1">
              <a:spLocks noChangeArrowheads="1"/>
            </p:cNvSpPr>
            <p:nvPr/>
          </p:nvSpPr>
          <p:spPr bwMode="auto">
            <a:xfrm>
              <a:off x="7675872" y="2253045"/>
              <a:ext cx="591104" cy="30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rPr>
                <a:t>网络</a:t>
              </a:r>
            </a:p>
          </p:txBody>
        </p:sp>
        <p:sp>
          <p:nvSpPr>
            <p:cNvPr id="67" name="Text Box 1524"/>
            <p:cNvSpPr txBox="1">
              <a:spLocks noChangeArrowheads="1"/>
            </p:cNvSpPr>
            <p:nvPr/>
          </p:nvSpPr>
          <p:spPr bwMode="auto">
            <a:xfrm>
              <a:off x="5631172" y="2809511"/>
              <a:ext cx="591104" cy="30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rPr>
                <a:t>网络</a:t>
              </a:r>
            </a:p>
          </p:txBody>
        </p:sp>
        <p:sp>
          <p:nvSpPr>
            <p:cNvPr id="68" name="Text Box 1524"/>
            <p:cNvSpPr txBox="1">
              <a:spLocks noChangeArrowheads="1"/>
            </p:cNvSpPr>
            <p:nvPr/>
          </p:nvSpPr>
          <p:spPr bwMode="auto">
            <a:xfrm>
              <a:off x="6208101" y="2202550"/>
              <a:ext cx="591104" cy="30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rPr>
                <a:t>网络</a:t>
              </a:r>
            </a:p>
          </p:txBody>
        </p:sp>
        <p:sp>
          <p:nvSpPr>
            <p:cNvPr id="69" name="Text Box 1524"/>
            <p:cNvSpPr txBox="1">
              <a:spLocks noChangeArrowheads="1"/>
            </p:cNvSpPr>
            <p:nvPr/>
          </p:nvSpPr>
          <p:spPr bwMode="auto">
            <a:xfrm>
              <a:off x="7629835" y="3527809"/>
              <a:ext cx="591104" cy="30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rPr>
                <a:t>网络</a:t>
              </a:r>
            </a:p>
          </p:txBody>
        </p:sp>
      </p:grpSp>
      <p:sp>
        <p:nvSpPr>
          <p:cNvPr id="183" name="内容占位符 5"/>
          <p:cNvSpPr txBox="1">
            <a:spLocks/>
          </p:cNvSpPr>
          <p:nvPr/>
        </p:nvSpPr>
        <p:spPr bwMode="auto">
          <a:xfrm>
            <a:off x="488504" y="2276872"/>
            <a:ext cx="4305300" cy="4581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zh-CN" sz="2800" dirty="0" smtClean="0">
                <a:solidFill>
                  <a:srgbClr val="FF0000"/>
                </a:solidFill>
              </a:rPr>
              <a:t>网络</a:t>
            </a:r>
            <a:r>
              <a:rPr lang="zh-CN" altLang="zh-CN" sz="2800" dirty="0" smtClean="0"/>
              <a:t>把许多计算机连接在一起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>
                <a:solidFill>
                  <a:srgbClr val="FF0000"/>
                </a:solidFill>
              </a:rPr>
              <a:t>互连网</a:t>
            </a:r>
            <a:r>
              <a:rPr lang="zh-CN" altLang="zh-CN" sz="2800" dirty="0" smtClean="0"/>
              <a:t>则把许多网络通过路由器连接在一起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/>
              <a:t>与网络相连的计算机常称为</a:t>
            </a:r>
            <a:r>
              <a:rPr lang="zh-CN" altLang="zh-CN" sz="2800" dirty="0" smtClean="0">
                <a:solidFill>
                  <a:srgbClr val="0000CC"/>
                </a:solidFill>
              </a:rPr>
              <a:t>主机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主机：既可以</a:t>
            </a:r>
            <a:r>
              <a:rPr lang="zh-CN" altLang="en-US" sz="2800" dirty="0"/>
              <a:t>是计算机，也可以是</a:t>
            </a:r>
            <a:r>
              <a:rPr lang="zh-CN" altLang="zh-CN" sz="2800" dirty="0"/>
              <a:t>智能手机</a:t>
            </a:r>
            <a:r>
              <a:rPr lang="zh-CN" altLang="en-US" sz="2800" dirty="0"/>
              <a:t>等</a:t>
            </a:r>
            <a:r>
              <a:rPr lang="zh-CN" altLang="zh-CN" sz="2800" dirty="0" smtClean="0"/>
              <a:t>智能机器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cxnSp>
        <p:nvCxnSpPr>
          <p:cNvPr id="184" name="直接连接符 183"/>
          <p:cNvCxnSpPr>
            <a:stCxn id="136" idx="0"/>
            <a:endCxn id="187" idx="2"/>
          </p:cNvCxnSpPr>
          <p:nvPr/>
        </p:nvCxnSpPr>
        <p:spPr bwMode="auto">
          <a:xfrm flipH="1" flipV="1">
            <a:off x="6350354" y="2881139"/>
            <a:ext cx="186063" cy="6584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5" name="直接连接符 184"/>
          <p:cNvCxnSpPr>
            <a:endCxn id="125" idx="0"/>
          </p:cNvCxnSpPr>
          <p:nvPr/>
        </p:nvCxnSpPr>
        <p:spPr bwMode="auto">
          <a:xfrm flipH="1">
            <a:off x="8177898" y="2788304"/>
            <a:ext cx="40981" cy="7512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86" name="Picture 126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821" y="2430289"/>
            <a:ext cx="4365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7" name="Picture 126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072" y="2430289"/>
            <a:ext cx="4365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" name="矩形 190"/>
          <p:cNvSpPr/>
          <p:nvPr/>
        </p:nvSpPr>
        <p:spPr>
          <a:xfrm>
            <a:off x="5480374" y="2430289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a typeface="黑体" pitchFamily="2" charset="-122"/>
              </a:rPr>
              <a:t>主机</a:t>
            </a:r>
          </a:p>
        </p:txBody>
      </p:sp>
      <p:sp>
        <p:nvSpPr>
          <p:cNvPr id="192" name="矩形 191"/>
          <p:cNvSpPr/>
          <p:nvPr/>
        </p:nvSpPr>
        <p:spPr>
          <a:xfrm>
            <a:off x="8430677" y="2500138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a typeface="黑体" pitchFamily="2" charset="-122"/>
              </a:rPr>
              <a:t>主机</a:t>
            </a:r>
          </a:p>
        </p:txBody>
      </p:sp>
    </p:spTree>
    <p:extLst>
      <p:ext uri="{BB962C8B-B14F-4D97-AF65-F5344CB8AC3E}">
        <p14:creationId xmlns:p14="http://schemas.microsoft.com/office/powerpoint/2010/main" val="32230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1.3.2  </a:t>
            </a:r>
            <a:r>
              <a:rPr lang="zh-CN" altLang="en-US" dirty="0"/>
              <a:t>互联网的核心部分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</a:t>
            </a:r>
            <a:r>
              <a:rPr lang="zh-CN" altLang="en-US" dirty="0" smtClean="0"/>
              <a:t>的</a:t>
            </a:r>
            <a:r>
              <a:rPr lang="zh-CN" altLang="en-US" dirty="0"/>
              <a:t>核心部分是由</a:t>
            </a:r>
            <a:r>
              <a:rPr lang="zh-CN" altLang="en-US" dirty="0">
                <a:solidFill>
                  <a:srgbClr val="FF0000"/>
                </a:solidFill>
              </a:rPr>
              <a:t>许多网络</a:t>
            </a:r>
            <a:r>
              <a:rPr lang="zh-CN" altLang="en-US" dirty="0"/>
              <a:t>和把它们互连起来的</a:t>
            </a:r>
            <a:r>
              <a:rPr lang="zh-CN" altLang="en-US" dirty="0">
                <a:solidFill>
                  <a:srgbClr val="FF0000"/>
                </a:solidFill>
              </a:rPr>
              <a:t>路由器</a:t>
            </a:r>
            <a:r>
              <a:rPr lang="zh-CN" altLang="en-US" dirty="0"/>
              <a:t>组成，而</a:t>
            </a:r>
            <a:r>
              <a:rPr lang="zh-CN" altLang="en-US" dirty="0">
                <a:solidFill>
                  <a:srgbClr val="FF0000"/>
                </a:solidFill>
              </a:rPr>
              <a:t>主机</a:t>
            </a:r>
            <a:r>
              <a:rPr lang="zh-CN" altLang="en-US" dirty="0" smtClean="0">
                <a:solidFill>
                  <a:srgbClr val="FF0000"/>
                </a:solidFill>
              </a:rPr>
              <a:t>处在互联网的</a:t>
            </a:r>
            <a:r>
              <a:rPr lang="zh-CN" altLang="en-US" dirty="0">
                <a:solidFill>
                  <a:srgbClr val="FF0000"/>
                </a:solidFill>
              </a:rPr>
              <a:t>边缘部分。</a:t>
            </a:r>
          </a:p>
          <a:p>
            <a:r>
              <a:rPr lang="zh-CN" altLang="en-US" dirty="0"/>
              <a:t>互联网核心</a:t>
            </a:r>
            <a:r>
              <a:rPr lang="zh-CN" altLang="en-US" dirty="0" smtClean="0"/>
              <a:t>部分中的</a:t>
            </a:r>
            <a:r>
              <a:rPr lang="zh-CN" altLang="en-US" dirty="0"/>
              <a:t>路由器之间一般都用</a:t>
            </a:r>
            <a:r>
              <a:rPr lang="zh-CN" altLang="en-US" dirty="0">
                <a:solidFill>
                  <a:srgbClr val="FF0000"/>
                </a:solidFill>
              </a:rPr>
              <a:t>高速链路</a:t>
            </a:r>
            <a:r>
              <a:rPr lang="zh-CN" altLang="en-US" dirty="0"/>
              <a:t>相连接，而在网络边缘的主机接入到核心部分则通常以相对</a:t>
            </a:r>
            <a:r>
              <a:rPr lang="zh-CN" altLang="en-US" dirty="0">
                <a:solidFill>
                  <a:srgbClr val="FF0000"/>
                </a:solidFill>
              </a:rPr>
              <a:t>较低速率</a:t>
            </a:r>
            <a:r>
              <a:rPr lang="zh-CN" altLang="en-US" dirty="0"/>
              <a:t>的链路相连接。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主机</a:t>
            </a:r>
            <a:r>
              <a:rPr lang="zh-CN" altLang="en-US" dirty="0"/>
              <a:t>的用途是为用户进行信息处理的，并且可以和其他主机通过网络交换信息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rgbClr val="FF0000"/>
                </a:solidFill>
              </a:rPr>
              <a:t>路由器</a:t>
            </a:r>
            <a:r>
              <a:rPr lang="zh-CN" altLang="en-US" dirty="0"/>
              <a:t>的用途则是用来转发分组的，即进行分组交换的。 </a:t>
            </a:r>
          </a:p>
        </p:txBody>
      </p:sp>
    </p:spTree>
    <p:extLst>
      <p:ext uri="{BB962C8B-B14F-4D97-AF65-F5344CB8AC3E}">
        <p14:creationId xmlns:p14="http://schemas.microsoft.com/office/powerpoint/2010/main" val="39061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700" name="Text Box 204"/>
          <p:cNvSpPr txBox="1">
            <a:spLocks noChangeArrowheads="1"/>
          </p:cNvSpPr>
          <p:nvPr/>
        </p:nvSpPr>
        <p:spPr bwMode="auto">
          <a:xfrm>
            <a:off x="3520640" y="35913"/>
            <a:ext cx="26564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C00000"/>
                </a:solidFill>
                <a:ea typeface="黑体" pitchFamily="2" charset="-122"/>
              </a:rPr>
              <a:t>网络核心部分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60512" y="263341"/>
            <a:ext cx="7943931" cy="5325899"/>
            <a:chOff x="488504" y="235124"/>
            <a:chExt cx="8544166" cy="6118225"/>
          </a:xfrm>
        </p:grpSpPr>
        <p:sp>
          <p:nvSpPr>
            <p:cNvPr id="362500" name="Oval 4"/>
            <p:cNvSpPr>
              <a:spLocks noChangeArrowheads="1"/>
            </p:cNvSpPr>
            <p:nvPr/>
          </p:nvSpPr>
          <p:spPr bwMode="auto">
            <a:xfrm rot="-1674972">
              <a:off x="2504099" y="1500362"/>
              <a:ext cx="2567650" cy="15843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1" name="Oval 5"/>
            <p:cNvSpPr>
              <a:spLocks noChangeArrowheads="1"/>
            </p:cNvSpPr>
            <p:nvPr/>
          </p:nvSpPr>
          <p:spPr bwMode="auto">
            <a:xfrm rot="-774972">
              <a:off x="4223891" y="1179686"/>
              <a:ext cx="2242608" cy="14716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2" name="Oval 6"/>
            <p:cNvSpPr>
              <a:spLocks noChangeArrowheads="1"/>
            </p:cNvSpPr>
            <p:nvPr/>
          </p:nvSpPr>
          <p:spPr bwMode="auto">
            <a:xfrm rot="-174972">
              <a:off x="5862853" y="1716261"/>
              <a:ext cx="1656159" cy="19034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3" name="Oval 7"/>
            <p:cNvSpPr>
              <a:spLocks noChangeArrowheads="1"/>
            </p:cNvSpPr>
            <p:nvPr/>
          </p:nvSpPr>
          <p:spPr bwMode="auto">
            <a:xfrm rot="18365028">
              <a:off x="6151051" y="2757860"/>
              <a:ext cx="1571625" cy="15426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4" name="Oval 8"/>
            <p:cNvSpPr>
              <a:spLocks noChangeArrowheads="1"/>
            </p:cNvSpPr>
            <p:nvPr/>
          </p:nvSpPr>
          <p:spPr bwMode="auto">
            <a:xfrm rot="-1674972">
              <a:off x="4290964" y="3603798"/>
              <a:ext cx="2808419" cy="17668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5" name="Oval 9"/>
            <p:cNvSpPr>
              <a:spLocks noChangeArrowheads="1"/>
            </p:cNvSpPr>
            <p:nvPr/>
          </p:nvSpPr>
          <p:spPr bwMode="auto">
            <a:xfrm rot="-594972">
              <a:off x="3188577" y="4349924"/>
              <a:ext cx="2006997" cy="12223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6" name="Oval 10"/>
            <p:cNvSpPr>
              <a:spLocks noChangeArrowheads="1"/>
            </p:cNvSpPr>
            <p:nvPr/>
          </p:nvSpPr>
          <p:spPr bwMode="auto">
            <a:xfrm rot="-1674972">
              <a:off x="2418110" y="3818112"/>
              <a:ext cx="1270927" cy="14446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7" name="Oval 11"/>
            <p:cNvSpPr>
              <a:spLocks noChangeArrowheads="1"/>
            </p:cNvSpPr>
            <p:nvPr/>
          </p:nvSpPr>
          <p:spPr bwMode="auto">
            <a:xfrm rot="18065028">
              <a:off x="2120653" y="2784054"/>
              <a:ext cx="1590675" cy="127436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8" name="Freeform 12"/>
            <p:cNvSpPr>
              <a:spLocks/>
            </p:cNvSpPr>
            <p:nvPr/>
          </p:nvSpPr>
          <p:spPr bwMode="auto">
            <a:xfrm>
              <a:off x="2536776" y="1455911"/>
              <a:ext cx="4884208" cy="3852862"/>
            </a:xfrm>
            <a:custGeom>
              <a:avLst/>
              <a:gdLst>
                <a:gd name="T0" fmla="*/ 579 w 1931"/>
                <a:gd name="T1" fmla="*/ 263 h 1684"/>
                <a:gd name="T2" fmla="*/ 632 w 1931"/>
                <a:gd name="T3" fmla="*/ 168 h 1684"/>
                <a:gd name="T4" fmla="*/ 695 w 1931"/>
                <a:gd name="T5" fmla="*/ 126 h 1684"/>
                <a:gd name="T6" fmla="*/ 916 w 1931"/>
                <a:gd name="T7" fmla="*/ 115 h 1684"/>
                <a:gd name="T8" fmla="*/ 1095 w 1931"/>
                <a:gd name="T9" fmla="*/ 52 h 1684"/>
                <a:gd name="T10" fmla="*/ 1158 w 1931"/>
                <a:gd name="T11" fmla="*/ 21 h 1684"/>
                <a:gd name="T12" fmla="*/ 1221 w 1931"/>
                <a:gd name="T13" fmla="*/ 0 h 1684"/>
                <a:gd name="T14" fmla="*/ 1337 w 1931"/>
                <a:gd name="T15" fmla="*/ 42 h 1684"/>
                <a:gd name="T16" fmla="*/ 1400 w 1931"/>
                <a:gd name="T17" fmla="*/ 84 h 1684"/>
                <a:gd name="T18" fmla="*/ 1432 w 1931"/>
                <a:gd name="T19" fmla="*/ 105 h 1684"/>
                <a:gd name="T20" fmla="*/ 1505 w 1931"/>
                <a:gd name="T21" fmla="*/ 158 h 1684"/>
                <a:gd name="T22" fmla="*/ 1526 w 1931"/>
                <a:gd name="T23" fmla="*/ 189 h 1684"/>
                <a:gd name="T24" fmla="*/ 1558 w 1931"/>
                <a:gd name="T25" fmla="*/ 210 h 1684"/>
                <a:gd name="T26" fmla="*/ 1653 w 1931"/>
                <a:gd name="T27" fmla="*/ 294 h 1684"/>
                <a:gd name="T28" fmla="*/ 1737 w 1931"/>
                <a:gd name="T29" fmla="*/ 368 h 1684"/>
                <a:gd name="T30" fmla="*/ 1800 w 1931"/>
                <a:gd name="T31" fmla="*/ 389 h 1684"/>
                <a:gd name="T32" fmla="*/ 1832 w 1931"/>
                <a:gd name="T33" fmla="*/ 410 h 1684"/>
                <a:gd name="T34" fmla="*/ 1916 w 1931"/>
                <a:gd name="T35" fmla="*/ 589 h 1684"/>
                <a:gd name="T36" fmla="*/ 1842 w 1931"/>
                <a:gd name="T37" fmla="*/ 1084 h 1684"/>
                <a:gd name="T38" fmla="*/ 1769 w 1931"/>
                <a:gd name="T39" fmla="*/ 1168 h 1684"/>
                <a:gd name="T40" fmla="*/ 1653 w 1931"/>
                <a:gd name="T41" fmla="*/ 1284 h 1684"/>
                <a:gd name="T42" fmla="*/ 1590 w 1931"/>
                <a:gd name="T43" fmla="*/ 1347 h 1684"/>
                <a:gd name="T44" fmla="*/ 1558 w 1931"/>
                <a:gd name="T45" fmla="*/ 1368 h 1684"/>
                <a:gd name="T46" fmla="*/ 1474 w 1931"/>
                <a:gd name="T47" fmla="*/ 1431 h 1684"/>
                <a:gd name="T48" fmla="*/ 1411 w 1931"/>
                <a:gd name="T49" fmla="*/ 1453 h 1684"/>
                <a:gd name="T50" fmla="*/ 1253 w 1931"/>
                <a:gd name="T51" fmla="*/ 1579 h 1684"/>
                <a:gd name="T52" fmla="*/ 1190 w 1931"/>
                <a:gd name="T53" fmla="*/ 1621 h 1684"/>
                <a:gd name="T54" fmla="*/ 1000 w 1931"/>
                <a:gd name="T55" fmla="*/ 1684 h 1684"/>
                <a:gd name="T56" fmla="*/ 432 w 1931"/>
                <a:gd name="T57" fmla="*/ 1653 h 1684"/>
                <a:gd name="T58" fmla="*/ 337 w 1931"/>
                <a:gd name="T59" fmla="*/ 1621 h 1684"/>
                <a:gd name="T60" fmla="*/ 242 w 1931"/>
                <a:gd name="T61" fmla="*/ 1558 h 1684"/>
                <a:gd name="T62" fmla="*/ 168 w 1931"/>
                <a:gd name="T63" fmla="*/ 1463 h 1684"/>
                <a:gd name="T64" fmla="*/ 126 w 1931"/>
                <a:gd name="T65" fmla="*/ 1400 h 1684"/>
                <a:gd name="T66" fmla="*/ 105 w 1931"/>
                <a:gd name="T67" fmla="*/ 1368 h 1684"/>
                <a:gd name="T68" fmla="*/ 21 w 1931"/>
                <a:gd name="T69" fmla="*/ 1242 h 1684"/>
                <a:gd name="T70" fmla="*/ 32 w 1931"/>
                <a:gd name="T71" fmla="*/ 1031 h 1684"/>
                <a:gd name="T72" fmla="*/ 42 w 1931"/>
                <a:gd name="T73" fmla="*/ 821 h 1684"/>
                <a:gd name="T74" fmla="*/ 84 w 1931"/>
                <a:gd name="T75" fmla="*/ 631 h 1684"/>
                <a:gd name="T76" fmla="*/ 200 w 1931"/>
                <a:gd name="T77" fmla="*/ 337 h 1684"/>
                <a:gd name="T78" fmla="*/ 242 w 1931"/>
                <a:gd name="T79" fmla="*/ 263 h 1684"/>
                <a:gd name="T80" fmla="*/ 305 w 1931"/>
                <a:gd name="T81" fmla="*/ 252 h 1684"/>
                <a:gd name="T82" fmla="*/ 326 w 1931"/>
                <a:gd name="T83" fmla="*/ 189 h 1684"/>
                <a:gd name="T84" fmla="*/ 400 w 1931"/>
                <a:gd name="T85" fmla="*/ 147 h 1684"/>
                <a:gd name="T86" fmla="*/ 432 w 1931"/>
                <a:gd name="T87" fmla="*/ 168 h 1684"/>
                <a:gd name="T88" fmla="*/ 453 w 1931"/>
                <a:gd name="T89" fmla="*/ 200 h 1684"/>
                <a:gd name="T90" fmla="*/ 537 w 1931"/>
                <a:gd name="T91" fmla="*/ 210 h 1684"/>
                <a:gd name="T92" fmla="*/ 558 w 1931"/>
                <a:gd name="T93" fmla="*/ 242 h 1684"/>
                <a:gd name="T94" fmla="*/ 579 w 1931"/>
                <a:gd name="T95" fmla="*/ 263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31" h="1684">
                  <a:moveTo>
                    <a:pt x="579" y="263"/>
                  </a:moveTo>
                  <a:cubicBezTo>
                    <a:pt x="590" y="230"/>
                    <a:pt x="602" y="188"/>
                    <a:pt x="632" y="168"/>
                  </a:cubicBezTo>
                  <a:cubicBezTo>
                    <a:pt x="653" y="154"/>
                    <a:pt x="695" y="126"/>
                    <a:pt x="695" y="126"/>
                  </a:cubicBezTo>
                  <a:cubicBezTo>
                    <a:pt x="755" y="218"/>
                    <a:pt x="842" y="134"/>
                    <a:pt x="916" y="115"/>
                  </a:cubicBezTo>
                  <a:cubicBezTo>
                    <a:pt x="974" y="76"/>
                    <a:pt x="1024" y="61"/>
                    <a:pt x="1095" y="52"/>
                  </a:cubicBezTo>
                  <a:cubicBezTo>
                    <a:pt x="1201" y="18"/>
                    <a:pt x="1043" y="72"/>
                    <a:pt x="1158" y="21"/>
                  </a:cubicBezTo>
                  <a:cubicBezTo>
                    <a:pt x="1178" y="12"/>
                    <a:pt x="1221" y="0"/>
                    <a:pt x="1221" y="0"/>
                  </a:cubicBezTo>
                  <a:cubicBezTo>
                    <a:pt x="1260" y="14"/>
                    <a:pt x="1298" y="28"/>
                    <a:pt x="1337" y="42"/>
                  </a:cubicBezTo>
                  <a:cubicBezTo>
                    <a:pt x="1361" y="51"/>
                    <a:pt x="1379" y="70"/>
                    <a:pt x="1400" y="84"/>
                  </a:cubicBezTo>
                  <a:cubicBezTo>
                    <a:pt x="1411" y="91"/>
                    <a:pt x="1432" y="105"/>
                    <a:pt x="1432" y="105"/>
                  </a:cubicBezTo>
                  <a:cubicBezTo>
                    <a:pt x="1513" y="215"/>
                    <a:pt x="1412" y="96"/>
                    <a:pt x="1505" y="158"/>
                  </a:cubicBezTo>
                  <a:cubicBezTo>
                    <a:pt x="1515" y="165"/>
                    <a:pt x="1517" y="180"/>
                    <a:pt x="1526" y="189"/>
                  </a:cubicBezTo>
                  <a:cubicBezTo>
                    <a:pt x="1535" y="198"/>
                    <a:pt x="1547" y="203"/>
                    <a:pt x="1558" y="210"/>
                  </a:cubicBezTo>
                  <a:cubicBezTo>
                    <a:pt x="1591" y="261"/>
                    <a:pt x="1608" y="260"/>
                    <a:pt x="1653" y="294"/>
                  </a:cubicBezTo>
                  <a:cubicBezTo>
                    <a:pt x="1683" y="316"/>
                    <a:pt x="1706" y="348"/>
                    <a:pt x="1737" y="368"/>
                  </a:cubicBezTo>
                  <a:cubicBezTo>
                    <a:pt x="1756" y="380"/>
                    <a:pt x="1780" y="380"/>
                    <a:pt x="1800" y="389"/>
                  </a:cubicBezTo>
                  <a:cubicBezTo>
                    <a:pt x="1812" y="394"/>
                    <a:pt x="1821" y="403"/>
                    <a:pt x="1832" y="410"/>
                  </a:cubicBezTo>
                  <a:cubicBezTo>
                    <a:pt x="1848" y="477"/>
                    <a:pt x="1878" y="532"/>
                    <a:pt x="1916" y="589"/>
                  </a:cubicBezTo>
                  <a:cubicBezTo>
                    <a:pt x="1930" y="740"/>
                    <a:pt x="1931" y="949"/>
                    <a:pt x="1842" y="1084"/>
                  </a:cubicBezTo>
                  <a:cubicBezTo>
                    <a:pt x="1828" y="1130"/>
                    <a:pt x="1803" y="1134"/>
                    <a:pt x="1769" y="1168"/>
                  </a:cubicBezTo>
                  <a:cubicBezTo>
                    <a:pt x="1742" y="1246"/>
                    <a:pt x="1702" y="1245"/>
                    <a:pt x="1653" y="1284"/>
                  </a:cubicBezTo>
                  <a:cubicBezTo>
                    <a:pt x="1630" y="1303"/>
                    <a:pt x="1615" y="1331"/>
                    <a:pt x="1590" y="1347"/>
                  </a:cubicBezTo>
                  <a:cubicBezTo>
                    <a:pt x="1579" y="1354"/>
                    <a:pt x="1568" y="1361"/>
                    <a:pt x="1558" y="1368"/>
                  </a:cubicBezTo>
                  <a:cubicBezTo>
                    <a:pt x="1530" y="1389"/>
                    <a:pt x="1502" y="1410"/>
                    <a:pt x="1474" y="1431"/>
                  </a:cubicBezTo>
                  <a:cubicBezTo>
                    <a:pt x="1456" y="1444"/>
                    <a:pt x="1411" y="1453"/>
                    <a:pt x="1411" y="1453"/>
                  </a:cubicBezTo>
                  <a:cubicBezTo>
                    <a:pt x="1358" y="1505"/>
                    <a:pt x="1314" y="1538"/>
                    <a:pt x="1253" y="1579"/>
                  </a:cubicBezTo>
                  <a:cubicBezTo>
                    <a:pt x="1232" y="1593"/>
                    <a:pt x="1214" y="1613"/>
                    <a:pt x="1190" y="1621"/>
                  </a:cubicBezTo>
                  <a:cubicBezTo>
                    <a:pt x="1127" y="1642"/>
                    <a:pt x="1064" y="1664"/>
                    <a:pt x="1000" y="1684"/>
                  </a:cubicBezTo>
                  <a:cubicBezTo>
                    <a:pt x="808" y="1622"/>
                    <a:pt x="697" y="1658"/>
                    <a:pt x="432" y="1653"/>
                  </a:cubicBezTo>
                  <a:cubicBezTo>
                    <a:pt x="358" y="1629"/>
                    <a:pt x="389" y="1640"/>
                    <a:pt x="337" y="1621"/>
                  </a:cubicBezTo>
                  <a:cubicBezTo>
                    <a:pt x="296" y="1580"/>
                    <a:pt x="282" y="1591"/>
                    <a:pt x="242" y="1558"/>
                  </a:cubicBezTo>
                  <a:cubicBezTo>
                    <a:pt x="209" y="1530"/>
                    <a:pt x="193" y="1500"/>
                    <a:pt x="168" y="1463"/>
                  </a:cubicBezTo>
                  <a:cubicBezTo>
                    <a:pt x="154" y="1442"/>
                    <a:pt x="140" y="1421"/>
                    <a:pt x="126" y="1400"/>
                  </a:cubicBezTo>
                  <a:cubicBezTo>
                    <a:pt x="119" y="1389"/>
                    <a:pt x="105" y="1368"/>
                    <a:pt x="105" y="1368"/>
                  </a:cubicBezTo>
                  <a:cubicBezTo>
                    <a:pt x="88" y="1315"/>
                    <a:pt x="51" y="1287"/>
                    <a:pt x="21" y="1242"/>
                  </a:cubicBezTo>
                  <a:cubicBezTo>
                    <a:pt x="0" y="1175"/>
                    <a:pt x="23" y="1099"/>
                    <a:pt x="32" y="1031"/>
                  </a:cubicBezTo>
                  <a:cubicBezTo>
                    <a:pt x="35" y="961"/>
                    <a:pt x="36" y="891"/>
                    <a:pt x="42" y="821"/>
                  </a:cubicBezTo>
                  <a:cubicBezTo>
                    <a:pt x="47" y="760"/>
                    <a:pt x="75" y="693"/>
                    <a:pt x="84" y="631"/>
                  </a:cubicBezTo>
                  <a:cubicBezTo>
                    <a:pt x="99" y="528"/>
                    <a:pt x="112" y="402"/>
                    <a:pt x="200" y="337"/>
                  </a:cubicBezTo>
                  <a:cubicBezTo>
                    <a:pt x="214" y="312"/>
                    <a:pt x="220" y="281"/>
                    <a:pt x="242" y="263"/>
                  </a:cubicBezTo>
                  <a:cubicBezTo>
                    <a:pt x="259" y="250"/>
                    <a:pt x="289" y="266"/>
                    <a:pt x="305" y="252"/>
                  </a:cubicBezTo>
                  <a:cubicBezTo>
                    <a:pt x="322" y="237"/>
                    <a:pt x="313" y="207"/>
                    <a:pt x="326" y="189"/>
                  </a:cubicBezTo>
                  <a:cubicBezTo>
                    <a:pt x="343" y="166"/>
                    <a:pt x="376" y="163"/>
                    <a:pt x="400" y="147"/>
                  </a:cubicBezTo>
                  <a:cubicBezTo>
                    <a:pt x="411" y="154"/>
                    <a:pt x="423" y="159"/>
                    <a:pt x="432" y="168"/>
                  </a:cubicBezTo>
                  <a:cubicBezTo>
                    <a:pt x="441" y="177"/>
                    <a:pt x="441" y="195"/>
                    <a:pt x="453" y="200"/>
                  </a:cubicBezTo>
                  <a:cubicBezTo>
                    <a:pt x="479" y="210"/>
                    <a:pt x="509" y="207"/>
                    <a:pt x="537" y="210"/>
                  </a:cubicBezTo>
                  <a:cubicBezTo>
                    <a:pt x="544" y="221"/>
                    <a:pt x="550" y="232"/>
                    <a:pt x="558" y="242"/>
                  </a:cubicBezTo>
                  <a:cubicBezTo>
                    <a:pt x="566" y="251"/>
                    <a:pt x="610" y="291"/>
                    <a:pt x="579" y="2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9" name="Line 13"/>
            <p:cNvSpPr>
              <a:spLocks noChangeShapeType="1"/>
            </p:cNvSpPr>
            <p:nvPr/>
          </p:nvSpPr>
          <p:spPr bwMode="auto">
            <a:xfrm flipV="1">
              <a:off x="3780185" y="1462261"/>
              <a:ext cx="1699154" cy="665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0" name="Line 14"/>
            <p:cNvSpPr>
              <a:spLocks noChangeShapeType="1"/>
            </p:cNvSpPr>
            <p:nvPr/>
          </p:nvSpPr>
          <p:spPr bwMode="auto">
            <a:xfrm>
              <a:off x="5689154" y="1551162"/>
              <a:ext cx="1004358" cy="16716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1" name="Line 15"/>
            <p:cNvSpPr>
              <a:spLocks noChangeShapeType="1"/>
            </p:cNvSpPr>
            <p:nvPr/>
          </p:nvSpPr>
          <p:spPr bwMode="auto">
            <a:xfrm flipH="1">
              <a:off x="2779266" y="2235373"/>
              <a:ext cx="882254" cy="15065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2" name="Line 16"/>
            <p:cNvSpPr>
              <a:spLocks noChangeShapeType="1"/>
            </p:cNvSpPr>
            <p:nvPr/>
          </p:nvSpPr>
          <p:spPr bwMode="auto">
            <a:xfrm>
              <a:off x="2832580" y="3951461"/>
              <a:ext cx="2013876" cy="1058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3" name="Line 17"/>
            <p:cNvSpPr>
              <a:spLocks noChangeShapeType="1"/>
            </p:cNvSpPr>
            <p:nvPr/>
          </p:nvSpPr>
          <p:spPr bwMode="auto">
            <a:xfrm flipV="1">
              <a:off x="4932445" y="3554587"/>
              <a:ext cx="1761067" cy="15636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4" name="Line 18"/>
            <p:cNvSpPr>
              <a:spLocks noChangeShapeType="1"/>
            </p:cNvSpPr>
            <p:nvPr/>
          </p:nvSpPr>
          <p:spPr bwMode="auto">
            <a:xfrm>
              <a:off x="3848977" y="2243311"/>
              <a:ext cx="2823898" cy="11350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5" name="Line 19"/>
            <p:cNvSpPr>
              <a:spLocks noChangeShapeType="1"/>
            </p:cNvSpPr>
            <p:nvPr/>
          </p:nvSpPr>
          <p:spPr bwMode="auto">
            <a:xfrm>
              <a:off x="3714833" y="2051223"/>
              <a:ext cx="1327679" cy="2959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6" name="Line 20"/>
            <p:cNvSpPr>
              <a:spLocks noChangeShapeType="1"/>
            </p:cNvSpPr>
            <p:nvPr/>
          </p:nvSpPr>
          <p:spPr bwMode="auto">
            <a:xfrm flipV="1">
              <a:off x="4143062" y="5094462"/>
              <a:ext cx="849577" cy="6556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7" name="Line 21"/>
            <p:cNvSpPr>
              <a:spLocks noChangeShapeType="1"/>
            </p:cNvSpPr>
            <p:nvPr/>
          </p:nvSpPr>
          <p:spPr bwMode="auto">
            <a:xfrm rot="-5400000">
              <a:off x="5896322" y="767730"/>
              <a:ext cx="493713" cy="1073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8" name="Line 22"/>
            <p:cNvSpPr>
              <a:spLocks noChangeShapeType="1"/>
            </p:cNvSpPr>
            <p:nvPr/>
          </p:nvSpPr>
          <p:spPr bwMode="auto">
            <a:xfrm>
              <a:off x="6817337" y="3554587"/>
              <a:ext cx="849577" cy="12080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9" name="Line 23"/>
            <p:cNvSpPr>
              <a:spLocks noChangeShapeType="1"/>
            </p:cNvSpPr>
            <p:nvPr/>
          </p:nvSpPr>
          <p:spPr bwMode="auto">
            <a:xfrm>
              <a:off x="1608089" y="3872086"/>
              <a:ext cx="1181496" cy="19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20" name="Line 24"/>
            <p:cNvSpPr>
              <a:spLocks noChangeShapeType="1"/>
            </p:cNvSpPr>
            <p:nvPr/>
          </p:nvSpPr>
          <p:spPr bwMode="auto">
            <a:xfrm rot="5400000" flipH="1">
              <a:off x="3201278" y="1598654"/>
              <a:ext cx="923925" cy="3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21" name="Text Box 25"/>
            <p:cNvSpPr txBox="1">
              <a:spLocks noChangeArrowheads="1"/>
            </p:cNvSpPr>
            <p:nvPr/>
          </p:nvSpPr>
          <p:spPr bwMode="auto">
            <a:xfrm>
              <a:off x="488504" y="3540299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kumimoji="1" lang="en-US" altLang="zh-CN" sz="28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2522" name="Text Box 26"/>
            <p:cNvSpPr txBox="1">
              <a:spLocks noChangeArrowheads="1"/>
            </p:cNvSpPr>
            <p:nvPr/>
          </p:nvSpPr>
          <p:spPr bwMode="auto">
            <a:xfrm>
              <a:off x="8158775" y="4468986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kumimoji="1" lang="en-US" altLang="zh-CN" sz="28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2523" name="Text Box 27"/>
            <p:cNvSpPr txBox="1">
              <a:spLocks noChangeArrowheads="1"/>
            </p:cNvSpPr>
            <p:nvPr/>
          </p:nvSpPr>
          <p:spPr bwMode="auto">
            <a:xfrm>
              <a:off x="2787866" y="578024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kumimoji="1" lang="en-US" altLang="zh-CN" sz="28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2524" name="Text Box 28"/>
            <p:cNvSpPr txBox="1">
              <a:spLocks noChangeArrowheads="1"/>
            </p:cNvSpPr>
            <p:nvPr/>
          </p:nvSpPr>
          <p:spPr bwMode="auto">
            <a:xfrm>
              <a:off x="7004795" y="235124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kumimoji="1" lang="en-US" altLang="zh-CN" sz="28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2525" name="Text Box 29"/>
            <p:cNvSpPr txBox="1">
              <a:spLocks noChangeArrowheads="1"/>
            </p:cNvSpPr>
            <p:nvPr/>
          </p:nvSpPr>
          <p:spPr bwMode="auto">
            <a:xfrm>
              <a:off x="3142143" y="5618336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a typeface="黑体" pitchFamily="2" charset="-122"/>
                </a:rPr>
                <a:t>3</a:t>
              </a:r>
              <a:endParaRPr kumimoji="1" lang="en-US" altLang="zh-CN" sz="28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2526" name="Line 30"/>
            <p:cNvSpPr>
              <a:spLocks noChangeShapeType="1"/>
            </p:cNvSpPr>
            <p:nvPr/>
          </p:nvSpPr>
          <p:spPr bwMode="auto">
            <a:xfrm flipV="1">
              <a:off x="6817337" y="2536999"/>
              <a:ext cx="1200415" cy="796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27" name="Text Box 31"/>
            <p:cNvSpPr txBox="1">
              <a:spLocks noChangeArrowheads="1"/>
            </p:cNvSpPr>
            <p:nvPr/>
          </p:nvSpPr>
          <p:spPr bwMode="auto">
            <a:xfrm>
              <a:off x="8455268" y="1811878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 dirty="0">
                  <a:solidFill>
                    <a:srgbClr val="000099"/>
                  </a:solidFill>
                  <a:ea typeface="黑体" pitchFamily="2" charset="-122"/>
                </a:rPr>
                <a:t>6</a:t>
              </a:r>
              <a:endParaRPr kumimoji="1" lang="en-US" altLang="zh-CN" sz="28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pic>
          <p:nvPicPr>
            <p:cNvPr id="362528" name="Picture 3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675" y="351012"/>
              <a:ext cx="773906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2529" name="Picture 3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3987" y="1944862"/>
              <a:ext cx="78078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2530" name="Picture 3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74" y="3554586"/>
              <a:ext cx="777346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2531" name="Picture 3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520" y="5638974"/>
              <a:ext cx="777346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2532" name="Picture 3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0985" y="4545187"/>
              <a:ext cx="780785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2533" name="Picture 3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5204" y="590724"/>
              <a:ext cx="780785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2534" name="Picture 38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880" y="1921048"/>
              <a:ext cx="825500" cy="528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2535" name="Picture 3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172" y="1303512"/>
              <a:ext cx="825500" cy="53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2536" name="Picture 40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3883" y="3149774"/>
              <a:ext cx="825500" cy="53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2537" name="Picture 4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3454" y="4629324"/>
              <a:ext cx="825500" cy="53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2538" name="Picture 42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1297" y="3519662"/>
              <a:ext cx="825500" cy="528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362539" name="Group 43"/>
            <p:cNvGrpSpPr>
              <a:grpSpLocks/>
            </p:cNvGrpSpPr>
            <p:nvPr/>
          </p:nvGrpSpPr>
          <p:grpSpPr bwMode="auto">
            <a:xfrm>
              <a:off x="4265167" y="1425748"/>
              <a:ext cx="803143" cy="617538"/>
              <a:chOff x="2949" y="196"/>
              <a:chExt cx="941" cy="598"/>
            </a:xfrm>
          </p:grpSpPr>
          <p:sp>
            <p:nvSpPr>
              <p:cNvPr id="362540" name="Oval 44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1" name="Oval 45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2" name="Oval 46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3" name="Oval 47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4" name="Oval 48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5" name="Oval 49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6" name="Oval 50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7" name="Oval 51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8" name="Freeform 52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9" name="Freeform 53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50" name="Freeform 54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551" name="Group 55"/>
            <p:cNvGrpSpPr>
              <a:grpSpLocks/>
            </p:cNvGrpSpPr>
            <p:nvPr/>
          </p:nvGrpSpPr>
          <p:grpSpPr bwMode="auto">
            <a:xfrm rot="867730">
              <a:off x="4533453" y="2411586"/>
              <a:ext cx="1205575" cy="741362"/>
              <a:chOff x="2949" y="196"/>
              <a:chExt cx="941" cy="598"/>
            </a:xfrm>
          </p:grpSpPr>
          <p:sp>
            <p:nvSpPr>
              <p:cNvPr id="362552" name="Oval 56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53" name="Oval 57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54" name="Oval 58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55" name="Oval 59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56" name="Oval 60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57" name="Oval 61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58" name="Oval 62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59" name="Oval 63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60" name="Freeform 64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61" name="Freeform 65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62" name="Freeform 66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563" name="Group 67"/>
            <p:cNvGrpSpPr>
              <a:grpSpLocks/>
            </p:cNvGrpSpPr>
            <p:nvPr/>
          </p:nvGrpSpPr>
          <p:grpSpPr bwMode="auto">
            <a:xfrm>
              <a:off x="6944601" y="2659236"/>
              <a:ext cx="804863" cy="615950"/>
              <a:chOff x="2949" y="196"/>
              <a:chExt cx="941" cy="598"/>
            </a:xfrm>
          </p:grpSpPr>
          <p:sp>
            <p:nvSpPr>
              <p:cNvPr id="362564" name="Oval 68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65" name="Oval 69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66" name="Oval 70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67" name="Oval 71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68" name="Oval 72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69" name="Oval 73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70" name="Oval 74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71" name="Oval 75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72" name="Freeform 76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73" name="Freeform 77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74" name="Freeform 78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575" name="Group 79"/>
            <p:cNvGrpSpPr>
              <a:grpSpLocks/>
            </p:cNvGrpSpPr>
            <p:nvPr/>
          </p:nvGrpSpPr>
          <p:grpSpPr bwMode="auto">
            <a:xfrm rot="-448665">
              <a:off x="5739029" y="2043287"/>
              <a:ext cx="1205573" cy="739775"/>
              <a:chOff x="2949" y="196"/>
              <a:chExt cx="941" cy="598"/>
            </a:xfrm>
          </p:grpSpPr>
          <p:sp>
            <p:nvSpPr>
              <p:cNvPr id="362576" name="Oval 80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77" name="Oval 81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78" name="Oval 82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79" name="Oval 83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80" name="Oval 84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81" name="Oval 85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82" name="Oval 86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83" name="Oval 87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84" name="Freeform 88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85" name="Freeform 89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86" name="Freeform 90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587" name="Group 91"/>
            <p:cNvGrpSpPr>
              <a:grpSpLocks/>
            </p:cNvGrpSpPr>
            <p:nvPr/>
          </p:nvGrpSpPr>
          <p:grpSpPr bwMode="auto">
            <a:xfrm>
              <a:off x="3730312" y="3149773"/>
              <a:ext cx="1337998" cy="863600"/>
              <a:chOff x="2949" y="196"/>
              <a:chExt cx="941" cy="598"/>
            </a:xfrm>
          </p:grpSpPr>
          <p:sp>
            <p:nvSpPr>
              <p:cNvPr id="362588" name="Oval 92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89" name="Oval 93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0" name="Oval 94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1" name="Oval 95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2" name="Oval 96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3" name="Oval 97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4" name="Oval 98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5" name="Oval 99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6" name="Freeform 100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7" name="Freeform 101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8" name="Freeform 102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599" name="Group 103"/>
            <p:cNvGrpSpPr>
              <a:grpSpLocks/>
            </p:cNvGrpSpPr>
            <p:nvPr/>
          </p:nvGrpSpPr>
          <p:grpSpPr bwMode="auto">
            <a:xfrm rot="-485573">
              <a:off x="5338316" y="3765724"/>
              <a:ext cx="1205575" cy="741363"/>
              <a:chOff x="2949" y="196"/>
              <a:chExt cx="941" cy="598"/>
            </a:xfrm>
          </p:grpSpPr>
          <p:sp>
            <p:nvSpPr>
              <p:cNvPr id="362600" name="Oval 104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1" name="Oval 105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2" name="Oval 106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3" name="Oval 107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4" name="Oval 108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5" name="Oval 109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6" name="Oval 110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7" name="Oval 111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8" name="Freeform 112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9" name="Freeform 113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10" name="Freeform 114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611" name="Group 115"/>
            <p:cNvGrpSpPr>
              <a:grpSpLocks/>
            </p:cNvGrpSpPr>
            <p:nvPr/>
          </p:nvGrpSpPr>
          <p:grpSpPr bwMode="auto">
            <a:xfrm rot="-2399024">
              <a:off x="6812178" y="3891136"/>
              <a:ext cx="803142" cy="615950"/>
              <a:chOff x="2949" y="196"/>
              <a:chExt cx="941" cy="598"/>
            </a:xfrm>
          </p:grpSpPr>
          <p:sp>
            <p:nvSpPr>
              <p:cNvPr id="362612" name="Oval 116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13" name="Oval 117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14" name="Oval 118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15" name="Oval 119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16" name="Oval 120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17" name="Oval 121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18" name="Oval 122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19" name="Oval 123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20" name="Freeform 124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21" name="Freeform 125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22" name="Freeform 126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623" name="Group 127"/>
            <p:cNvGrpSpPr>
              <a:grpSpLocks/>
            </p:cNvGrpSpPr>
            <p:nvPr/>
          </p:nvGrpSpPr>
          <p:grpSpPr bwMode="auto">
            <a:xfrm rot="651098">
              <a:off x="4191216" y="5188123"/>
              <a:ext cx="803142" cy="495300"/>
              <a:chOff x="2949" y="196"/>
              <a:chExt cx="941" cy="598"/>
            </a:xfrm>
          </p:grpSpPr>
          <p:sp>
            <p:nvSpPr>
              <p:cNvPr id="362624" name="Oval 128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25" name="Oval 129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26" name="Oval 130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27" name="Oval 131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28" name="Oval 132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29" name="Oval 133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30" name="Oval 134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31" name="Oval 135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32" name="Freeform 136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33" name="Freeform 137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34" name="Freeform 138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635" name="Group 139"/>
            <p:cNvGrpSpPr>
              <a:grpSpLocks/>
            </p:cNvGrpSpPr>
            <p:nvPr/>
          </p:nvGrpSpPr>
          <p:grpSpPr bwMode="auto">
            <a:xfrm rot="-564615">
              <a:off x="3192016" y="4135611"/>
              <a:ext cx="804863" cy="615950"/>
              <a:chOff x="2949" y="196"/>
              <a:chExt cx="941" cy="598"/>
            </a:xfrm>
          </p:grpSpPr>
          <p:sp>
            <p:nvSpPr>
              <p:cNvPr id="362636" name="Oval 140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37" name="Oval 141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38" name="Oval 142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39" name="Oval 143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40" name="Oval 144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41" name="Oval 145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42" name="Oval 146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43" name="Oval 147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44" name="Freeform 148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45" name="Freeform 149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46" name="Freeform 150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647" name="Group 151"/>
            <p:cNvGrpSpPr>
              <a:grpSpLocks/>
            </p:cNvGrpSpPr>
            <p:nvPr/>
          </p:nvGrpSpPr>
          <p:grpSpPr bwMode="auto">
            <a:xfrm rot="1237793">
              <a:off x="5960880" y="1097137"/>
              <a:ext cx="593329" cy="388937"/>
              <a:chOff x="2949" y="196"/>
              <a:chExt cx="941" cy="598"/>
            </a:xfrm>
          </p:grpSpPr>
          <p:sp>
            <p:nvSpPr>
              <p:cNvPr id="362648" name="Oval 152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49" name="Oval 153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0" name="Oval 154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1" name="Oval 155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2" name="Oval 156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3" name="Oval 157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4" name="Oval 158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5" name="Oval 159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6" name="Freeform 160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7" name="Freeform 161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8" name="Freeform 162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659" name="Group 163"/>
            <p:cNvGrpSpPr>
              <a:grpSpLocks/>
            </p:cNvGrpSpPr>
            <p:nvPr/>
          </p:nvGrpSpPr>
          <p:grpSpPr bwMode="auto">
            <a:xfrm rot="1582351">
              <a:off x="2789585" y="2659236"/>
              <a:ext cx="804863" cy="615950"/>
              <a:chOff x="2949" y="196"/>
              <a:chExt cx="941" cy="598"/>
            </a:xfrm>
          </p:grpSpPr>
          <p:sp>
            <p:nvSpPr>
              <p:cNvPr id="362660" name="Oval 164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1" name="Oval 165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2" name="Oval 166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3" name="Oval 167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4" name="Oval 168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5" name="Oval 169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6" name="Oval 170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7" name="Oval 171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8" name="Freeform 172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9" name="Freeform 173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70" name="Freeform 174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671" name="Group 175"/>
            <p:cNvGrpSpPr>
              <a:grpSpLocks/>
            </p:cNvGrpSpPr>
            <p:nvPr/>
          </p:nvGrpSpPr>
          <p:grpSpPr bwMode="auto">
            <a:xfrm rot="-311414">
              <a:off x="3377754" y="1416223"/>
              <a:ext cx="595048" cy="387350"/>
              <a:chOff x="2949" y="196"/>
              <a:chExt cx="941" cy="598"/>
            </a:xfrm>
          </p:grpSpPr>
          <p:sp>
            <p:nvSpPr>
              <p:cNvPr id="362672" name="Oval 176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73" name="Oval 177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74" name="Oval 178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75" name="Oval 179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76" name="Oval 180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77" name="Oval 181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78" name="Oval 182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79" name="Oval 183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80" name="Freeform 184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81" name="Freeform 185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82" name="Freeform 186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683" name="Group 187"/>
            <p:cNvGrpSpPr>
              <a:grpSpLocks/>
            </p:cNvGrpSpPr>
            <p:nvPr/>
          </p:nvGrpSpPr>
          <p:grpSpPr bwMode="auto">
            <a:xfrm rot="5241567">
              <a:off x="1752882" y="3622385"/>
              <a:ext cx="730250" cy="527977"/>
              <a:chOff x="2949" y="196"/>
              <a:chExt cx="941" cy="598"/>
            </a:xfrm>
          </p:grpSpPr>
          <p:sp>
            <p:nvSpPr>
              <p:cNvPr id="362684" name="Oval 188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85" name="Oval 189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86" name="Oval 190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87" name="Oval 191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88" name="Oval 192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89" name="Oval 193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90" name="Oval 194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91" name="Oval 195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92" name="Freeform 196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93" name="Freeform 197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94" name="Freeform 198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362696" name="Text Box 200"/>
            <p:cNvSpPr txBox="1">
              <a:spLocks noChangeArrowheads="1"/>
            </p:cNvSpPr>
            <p:nvPr/>
          </p:nvSpPr>
          <p:spPr bwMode="auto">
            <a:xfrm>
              <a:off x="1047436" y="1082849"/>
              <a:ext cx="12618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000099"/>
                  </a:solidFill>
                  <a:ea typeface="黑体" pitchFamily="2" charset="-122"/>
                </a:rPr>
                <a:t>路由器</a:t>
              </a:r>
            </a:p>
          </p:txBody>
        </p:sp>
        <p:sp>
          <p:nvSpPr>
            <p:cNvPr id="362697" name="Line 201"/>
            <p:cNvSpPr>
              <a:spLocks noChangeShapeType="1"/>
            </p:cNvSpPr>
            <p:nvPr/>
          </p:nvSpPr>
          <p:spPr bwMode="auto">
            <a:xfrm>
              <a:off x="2254730" y="1551162"/>
              <a:ext cx="1073150" cy="492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698" name="Text Box 202"/>
            <p:cNvSpPr txBox="1">
              <a:spLocks noChangeArrowheads="1"/>
            </p:cNvSpPr>
            <p:nvPr/>
          </p:nvSpPr>
          <p:spPr bwMode="auto">
            <a:xfrm>
              <a:off x="1236614" y="1801986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000099"/>
                  </a:solidFill>
                  <a:ea typeface="黑体" pitchFamily="2" charset="-122"/>
                </a:rPr>
                <a:t>网络</a:t>
              </a:r>
            </a:p>
          </p:txBody>
        </p:sp>
        <p:sp>
          <p:nvSpPr>
            <p:cNvPr id="362699" name="Line 203"/>
            <p:cNvSpPr>
              <a:spLocks noChangeShapeType="1"/>
            </p:cNvSpPr>
            <p:nvPr/>
          </p:nvSpPr>
          <p:spPr bwMode="auto">
            <a:xfrm>
              <a:off x="2118866" y="2289349"/>
              <a:ext cx="804863" cy="492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701" name="Line 205"/>
            <p:cNvSpPr>
              <a:spLocks noChangeShapeType="1"/>
            </p:cNvSpPr>
            <p:nvPr/>
          </p:nvSpPr>
          <p:spPr bwMode="auto">
            <a:xfrm>
              <a:off x="5145700" y="638349"/>
              <a:ext cx="58473" cy="542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702" name="Text Box 206"/>
            <p:cNvSpPr txBox="1">
              <a:spLocks noChangeArrowheads="1"/>
            </p:cNvSpPr>
            <p:nvPr/>
          </p:nvSpPr>
          <p:spPr bwMode="auto">
            <a:xfrm>
              <a:off x="512581" y="2792586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000099"/>
                  </a:solidFill>
                  <a:ea typeface="黑体" pitchFamily="2" charset="-122"/>
                </a:rPr>
                <a:t>主机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848397" y="6063679"/>
            <a:ext cx="4226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分组交换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的示意图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81965" y="5637862"/>
            <a:ext cx="45752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atin typeface="+mn-lt"/>
                <a:ea typeface="黑体" pitchFamily="2" charset="-122"/>
              </a:rPr>
              <a:t>(a) </a:t>
            </a:r>
            <a:r>
              <a:rPr lang="zh-CN" altLang="zh-CN" sz="2000" b="1" dirty="0">
                <a:latin typeface="+mn-lt"/>
                <a:ea typeface="黑体" pitchFamily="2" charset="-122"/>
              </a:rPr>
              <a:t>核心部分的路由器把网络互连起来</a:t>
            </a:r>
            <a:endParaRPr lang="zh-CN" altLang="en-US" sz="20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2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640" name="Text Box 72"/>
          <p:cNvSpPr txBox="1">
            <a:spLocks noChangeArrowheads="1"/>
          </p:cNvSpPr>
          <p:nvPr/>
        </p:nvSpPr>
        <p:spPr bwMode="auto">
          <a:xfrm>
            <a:off x="3512840" y="44624"/>
            <a:ext cx="26468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C00000"/>
                </a:solidFill>
                <a:ea typeface="黑体" pitchFamily="2" charset="-122"/>
              </a:rPr>
              <a:t>网络核心部分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97858" y="401639"/>
            <a:ext cx="8199558" cy="5259609"/>
            <a:chOff x="384146" y="401639"/>
            <a:chExt cx="8809861" cy="5764211"/>
          </a:xfrm>
        </p:grpSpPr>
        <p:sp>
          <p:nvSpPr>
            <p:cNvPr id="365572" name="Oval 4"/>
            <p:cNvSpPr>
              <a:spLocks noChangeArrowheads="1"/>
            </p:cNvSpPr>
            <p:nvPr/>
          </p:nvSpPr>
          <p:spPr bwMode="auto">
            <a:xfrm rot="-1674972">
              <a:off x="2477133" y="1514475"/>
              <a:ext cx="2665677" cy="151923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73" name="Oval 5"/>
            <p:cNvSpPr>
              <a:spLocks noChangeArrowheads="1"/>
            </p:cNvSpPr>
            <p:nvPr/>
          </p:nvSpPr>
          <p:spPr bwMode="auto">
            <a:xfrm rot="-774972">
              <a:off x="4262276" y="1208088"/>
              <a:ext cx="2328598" cy="14097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74" name="Oval 6"/>
            <p:cNvSpPr>
              <a:spLocks noChangeArrowheads="1"/>
            </p:cNvSpPr>
            <p:nvPr/>
          </p:nvSpPr>
          <p:spPr bwMode="auto">
            <a:xfrm rot="-174972">
              <a:off x="5964870" y="1722439"/>
              <a:ext cx="1718071" cy="18240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75" name="Oval 7"/>
            <p:cNvSpPr>
              <a:spLocks noChangeArrowheads="1"/>
            </p:cNvSpPr>
            <p:nvPr/>
          </p:nvSpPr>
          <p:spPr bwMode="auto">
            <a:xfrm rot="18365028">
              <a:off x="6326026" y="2658534"/>
              <a:ext cx="1506537" cy="160284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76" name="Oval 8"/>
            <p:cNvSpPr>
              <a:spLocks noChangeArrowheads="1"/>
            </p:cNvSpPr>
            <p:nvPr/>
          </p:nvSpPr>
          <p:spPr bwMode="auto">
            <a:xfrm rot="-1674972">
              <a:off x="4332788" y="3530601"/>
              <a:ext cx="2915047" cy="16938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77" name="Oval 9"/>
            <p:cNvSpPr>
              <a:spLocks noChangeArrowheads="1"/>
            </p:cNvSpPr>
            <p:nvPr/>
          </p:nvSpPr>
          <p:spPr bwMode="auto">
            <a:xfrm rot="-594972">
              <a:off x="3187405" y="4246564"/>
              <a:ext cx="2084388" cy="11699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78" name="Oval 10"/>
            <p:cNvSpPr>
              <a:spLocks noChangeArrowheads="1"/>
            </p:cNvSpPr>
            <p:nvPr/>
          </p:nvSpPr>
          <p:spPr bwMode="auto">
            <a:xfrm rot="-1674972">
              <a:off x="2387703" y="3736975"/>
              <a:ext cx="1319080" cy="13843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79" name="Oval 11"/>
            <p:cNvSpPr>
              <a:spLocks noChangeArrowheads="1"/>
            </p:cNvSpPr>
            <p:nvPr/>
          </p:nvSpPr>
          <p:spPr bwMode="auto">
            <a:xfrm rot="18065028">
              <a:off x="2141707" y="2695510"/>
              <a:ext cx="1525588" cy="13225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80" name="Freeform 12"/>
            <p:cNvSpPr>
              <a:spLocks/>
            </p:cNvSpPr>
            <p:nvPr/>
          </p:nvSpPr>
          <p:spPr bwMode="auto">
            <a:xfrm>
              <a:off x="2509808" y="1473200"/>
              <a:ext cx="5071666" cy="3690938"/>
            </a:xfrm>
            <a:custGeom>
              <a:avLst/>
              <a:gdLst>
                <a:gd name="T0" fmla="*/ 579 w 1931"/>
                <a:gd name="T1" fmla="*/ 263 h 1684"/>
                <a:gd name="T2" fmla="*/ 632 w 1931"/>
                <a:gd name="T3" fmla="*/ 168 h 1684"/>
                <a:gd name="T4" fmla="*/ 695 w 1931"/>
                <a:gd name="T5" fmla="*/ 126 h 1684"/>
                <a:gd name="T6" fmla="*/ 916 w 1931"/>
                <a:gd name="T7" fmla="*/ 115 h 1684"/>
                <a:gd name="T8" fmla="*/ 1095 w 1931"/>
                <a:gd name="T9" fmla="*/ 52 h 1684"/>
                <a:gd name="T10" fmla="*/ 1158 w 1931"/>
                <a:gd name="T11" fmla="*/ 21 h 1684"/>
                <a:gd name="T12" fmla="*/ 1221 w 1931"/>
                <a:gd name="T13" fmla="*/ 0 h 1684"/>
                <a:gd name="T14" fmla="*/ 1337 w 1931"/>
                <a:gd name="T15" fmla="*/ 42 h 1684"/>
                <a:gd name="T16" fmla="*/ 1400 w 1931"/>
                <a:gd name="T17" fmla="*/ 84 h 1684"/>
                <a:gd name="T18" fmla="*/ 1432 w 1931"/>
                <a:gd name="T19" fmla="*/ 105 h 1684"/>
                <a:gd name="T20" fmla="*/ 1505 w 1931"/>
                <a:gd name="T21" fmla="*/ 158 h 1684"/>
                <a:gd name="T22" fmla="*/ 1526 w 1931"/>
                <a:gd name="T23" fmla="*/ 189 h 1684"/>
                <a:gd name="T24" fmla="*/ 1558 w 1931"/>
                <a:gd name="T25" fmla="*/ 210 h 1684"/>
                <a:gd name="T26" fmla="*/ 1653 w 1931"/>
                <a:gd name="T27" fmla="*/ 294 h 1684"/>
                <a:gd name="T28" fmla="*/ 1737 w 1931"/>
                <a:gd name="T29" fmla="*/ 368 h 1684"/>
                <a:gd name="T30" fmla="*/ 1800 w 1931"/>
                <a:gd name="T31" fmla="*/ 389 h 1684"/>
                <a:gd name="T32" fmla="*/ 1832 w 1931"/>
                <a:gd name="T33" fmla="*/ 410 h 1684"/>
                <a:gd name="T34" fmla="*/ 1916 w 1931"/>
                <a:gd name="T35" fmla="*/ 589 h 1684"/>
                <a:gd name="T36" fmla="*/ 1842 w 1931"/>
                <a:gd name="T37" fmla="*/ 1084 h 1684"/>
                <a:gd name="T38" fmla="*/ 1769 w 1931"/>
                <a:gd name="T39" fmla="*/ 1168 h 1684"/>
                <a:gd name="T40" fmla="*/ 1653 w 1931"/>
                <a:gd name="T41" fmla="*/ 1284 h 1684"/>
                <a:gd name="T42" fmla="*/ 1590 w 1931"/>
                <a:gd name="T43" fmla="*/ 1347 h 1684"/>
                <a:gd name="T44" fmla="*/ 1558 w 1931"/>
                <a:gd name="T45" fmla="*/ 1368 h 1684"/>
                <a:gd name="T46" fmla="*/ 1474 w 1931"/>
                <a:gd name="T47" fmla="*/ 1431 h 1684"/>
                <a:gd name="T48" fmla="*/ 1411 w 1931"/>
                <a:gd name="T49" fmla="*/ 1453 h 1684"/>
                <a:gd name="T50" fmla="*/ 1253 w 1931"/>
                <a:gd name="T51" fmla="*/ 1579 h 1684"/>
                <a:gd name="T52" fmla="*/ 1190 w 1931"/>
                <a:gd name="T53" fmla="*/ 1621 h 1684"/>
                <a:gd name="T54" fmla="*/ 1000 w 1931"/>
                <a:gd name="T55" fmla="*/ 1684 h 1684"/>
                <a:gd name="T56" fmla="*/ 432 w 1931"/>
                <a:gd name="T57" fmla="*/ 1653 h 1684"/>
                <a:gd name="T58" fmla="*/ 337 w 1931"/>
                <a:gd name="T59" fmla="*/ 1621 h 1684"/>
                <a:gd name="T60" fmla="*/ 242 w 1931"/>
                <a:gd name="T61" fmla="*/ 1558 h 1684"/>
                <a:gd name="T62" fmla="*/ 168 w 1931"/>
                <a:gd name="T63" fmla="*/ 1463 h 1684"/>
                <a:gd name="T64" fmla="*/ 126 w 1931"/>
                <a:gd name="T65" fmla="*/ 1400 h 1684"/>
                <a:gd name="T66" fmla="*/ 105 w 1931"/>
                <a:gd name="T67" fmla="*/ 1368 h 1684"/>
                <a:gd name="T68" fmla="*/ 21 w 1931"/>
                <a:gd name="T69" fmla="*/ 1242 h 1684"/>
                <a:gd name="T70" fmla="*/ 32 w 1931"/>
                <a:gd name="T71" fmla="*/ 1031 h 1684"/>
                <a:gd name="T72" fmla="*/ 42 w 1931"/>
                <a:gd name="T73" fmla="*/ 821 h 1684"/>
                <a:gd name="T74" fmla="*/ 84 w 1931"/>
                <a:gd name="T75" fmla="*/ 631 h 1684"/>
                <a:gd name="T76" fmla="*/ 200 w 1931"/>
                <a:gd name="T77" fmla="*/ 337 h 1684"/>
                <a:gd name="T78" fmla="*/ 242 w 1931"/>
                <a:gd name="T79" fmla="*/ 263 h 1684"/>
                <a:gd name="T80" fmla="*/ 305 w 1931"/>
                <a:gd name="T81" fmla="*/ 252 h 1684"/>
                <a:gd name="T82" fmla="*/ 326 w 1931"/>
                <a:gd name="T83" fmla="*/ 189 h 1684"/>
                <a:gd name="T84" fmla="*/ 400 w 1931"/>
                <a:gd name="T85" fmla="*/ 147 h 1684"/>
                <a:gd name="T86" fmla="*/ 432 w 1931"/>
                <a:gd name="T87" fmla="*/ 168 h 1684"/>
                <a:gd name="T88" fmla="*/ 453 w 1931"/>
                <a:gd name="T89" fmla="*/ 200 h 1684"/>
                <a:gd name="T90" fmla="*/ 537 w 1931"/>
                <a:gd name="T91" fmla="*/ 210 h 1684"/>
                <a:gd name="T92" fmla="*/ 558 w 1931"/>
                <a:gd name="T93" fmla="*/ 242 h 1684"/>
                <a:gd name="T94" fmla="*/ 579 w 1931"/>
                <a:gd name="T95" fmla="*/ 263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31" h="1684">
                  <a:moveTo>
                    <a:pt x="579" y="263"/>
                  </a:moveTo>
                  <a:cubicBezTo>
                    <a:pt x="590" y="230"/>
                    <a:pt x="602" y="188"/>
                    <a:pt x="632" y="168"/>
                  </a:cubicBezTo>
                  <a:cubicBezTo>
                    <a:pt x="653" y="154"/>
                    <a:pt x="695" y="126"/>
                    <a:pt x="695" y="126"/>
                  </a:cubicBezTo>
                  <a:cubicBezTo>
                    <a:pt x="755" y="218"/>
                    <a:pt x="842" y="134"/>
                    <a:pt x="916" y="115"/>
                  </a:cubicBezTo>
                  <a:cubicBezTo>
                    <a:pt x="974" y="76"/>
                    <a:pt x="1024" y="61"/>
                    <a:pt x="1095" y="52"/>
                  </a:cubicBezTo>
                  <a:cubicBezTo>
                    <a:pt x="1201" y="18"/>
                    <a:pt x="1043" y="72"/>
                    <a:pt x="1158" y="21"/>
                  </a:cubicBezTo>
                  <a:cubicBezTo>
                    <a:pt x="1178" y="12"/>
                    <a:pt x="1221" y="0"/>
                    <a:pt x="1221" y="0"/>
                  </a:cubicBezTo>
                  <a:cubicBezTo>
                    <a:pt x="1260" y="14"/>
                    <a:pt x="1298" y="28"/>
                    <a:pt x="1337" y="42"/>
                  </a:cubicBezTo>
                  <a:cubicBezTo>
                    <a:pt x="1361" y="51"/>
                    <a:pt x="1379" y="70"/>
                    <a:pt x="1400" y="84"/>
                  </a:cubicBezTo>
                  <a:cubicBezTo>
                    <a:pt x="1411" y="91"/>
                    <a:pt x="1432" y="105"/>
                    <a:pt x="1432" y="105"/>
                  </a:cubicBezTo>
                  <a:cubicBezTo>
                    <a:pt x="1513" y="215"/>
                    <a:pt x="1412" y="96"/>
                    <a:pt x="1505" y="158"/>
                  </a:cubicBezTo>
                  <a:cubicBezTo>
                    <a:pt x="1515" y="165"/>
                    <a:pt x="1517" y="180"/>
                    <a:pt x="1526" y="189"/>
                  </a:cubicBezTo>
                  <a:cubicBezTo>
                    <a:pt x="1535" y="198"/>
                    <a:pt x="1547" y="203"/>
                    <a:pt x="1558" y="210"/>
                  </a:cubicBezTo>
                  <a:cubicBezTo>
                    <a:pt x="1591" y="261"/>
                    <a:pt x="1608" y="260"/>
                    <a:pt x="1653" y="294"/>
                  </a:cubicBezTo>
                  <a:cubicBezTo>
                    <a:pt x="1683" y="316"/>
                    <a:pt x="1706" y="348"/>
                    <a:pt x="1737" y="368"/>
                  </a:cubicBezTo>
                  <a:cubicBezTo>
                    <a:pt x="1756" y="380"/>
                    <a:pt x="1780" y="380"/>
                    <a:pt x="1800" y="389"/>
                  </a:cubicBezTo>
                  <a:cubicBezTo>
                    <a:pt x="1812" y="394"/>
                    <a:pt x="1821" y="403"/>
                    <a:pt x="1832" y="410"/>
                  </a:cubicBezTo>
                  <a:cubicBezTo>
                    <a:pt x="1848" y="477"/>
                    <a:pt x="1878" y="532"/>
                    <a:pt x="1916" y="589"/>
                  </a:cubicBezTo>
                  <a:cubicBezTo>
                    <a:pt x="1930" y="740"/>
                    <a:pt x="1931" y="949"/>
                    <a:pt x="1842" y="1084"/>
                  </a:cubicBezTo>
                  <a:cubicBezTo>
                    <a:pt x="1828" y="1130"/>
                    <a:pt x="1803" y="1134"/>
                    <a:pt x="1769" y="1168"/>
                  </a:cubicBezTo>
                  <a:cubicBezTo>
                    <a:pt x="1742" y="1246"/>
                    <a:pt x="1702" y="1245"/>
                    <a:pt x="1653" y="1284"/>
                  </a:cubicBezTo>
                  <a:cubicBezTo>
                    <a:pt x="1630" y="1303"/>
                    <a:pt x="1615" y="1331"/>
                    <a:pt x="1590" y="1347"/>
                  </a:cubicBezTo>
                  <a:cubicBezTo>
                    <a:pt x="1579" y="1354"/>
                    <a:pt x="1568" y="1361"/>
                    <a:pt x="1558" y="1368"/>
                  </a:cubicBezTo>
                  <a:cubicBezTo>
                    <a:pt x="1530" y="1389"/>
                    <a:pt x="1502" y="1410"/>
                    <a:pt x="1474" y="1431"/>
                  </a:cubicBezTo>
                  <a:cubicBezTo>
                    <a:pt x="1456" y="1444"/>
                    <a:pt x="1411" y="1453"/>
                    <a:pt x="1411" y="1453"/>
                  </a:cubicBezTo>
                  <a:cubicBezTo>
                    <a:pt x="1358" y="1505"/>
                    <a:pt x="1314" y="1538"/>
                    <a:pt x="1253" y="1579"/>
                  </a:cubicBezTo>
                  <a:cubicBezTo>
                    <a:pt x="1232" y="1593"/>
                    <a:pt x="1214" y="1613"/>
                    <a:pt x="1190" y="1621"/>
                  </a:cubicBezTo>
                  <a:cubicBezTo>
                    <a:pt x="1127" y="1642"/>
                    <a:pt x="1064" y="1664"/>
                    <a:pt x="1000" y="1684"/>
                  </a:cubicBezTo>
                  <a:cubicBezTo>
                    <a:pt x="808" y="1622"/>
                    <a:pt x="697" y="1658"/>
                    <a:pt x="432" y="1653"/>
                  </a:cubicBezTo>
                  <a:cubicBezTo>
                    <a:pt x="358" y="1629"/>
                    <a:pt x="389" y="1640"/>
                    <a:pt x="337" y="1621"/>
                  </a:cubicBezTo>
                  <a:cubicBezTo>
                    <a:pt x="296" y="1580"/>
                    <a:pt x="282" y="1591"/>
                    <a:pt x="242" y="1558"/>
                  </a:cubicBezTo>
                  <a:cubicBezTo>
                    <a:pt x="209" y="1530"/>
                    <a:pt x="193" y="1500"/>
                    <a:pt x="168" y="1463"/>
                  </a:cubicBezTo>
                  <a:cubicBezTo>
                    <a:pt x="154" y="1442"/>
                    <a:pt x="140" y="1421"/>
                    <a:pt x="126" y="1400"/>
                  </a:cubicBezTo>
                  <a:cubicBezTo>
                    <a:pt x="119" y="1389"/>
                    <a:pt x="105" y="1368"/>
                    <a:pt x="105" y="1368"/>
                  </a:cubicBezTo>
                  <a:cubicBezTo>
                    <a:pt x="88" y="1315"/>
                    <a:pt x="51" y="1287"/>
                    <a:pt x="21" y="1242"/>
                  </a:cubicBezTo>
                  <a:cubicBezTo>
                    <a:pt x="0" y="1175"/>
                    <a:pt x="23" y="1099"/>
                    <a:pt x="32" y="1031"/>
                  </a:cubicBezTo>
                  <a:cubicBezTo>
                    <a:pt x="35" y="961"/>
                    <a:pt x="36" y="891"/>
                    <a:pt x="42" y="821"/>
                  </a:cubicBezTo>
                  <a:cubicBezTo>
                    <a:pt x="47" y="760"/>
                    <a:pt x="75" y="693"/>
                    <a:pt x="84" y="631"/>
                  </a:cubicBezTo>
                  <a:cubicBezTo>
                    <a:pt x="99" y="528"/>
                    <a:pt x="112" y="402"/>
                    <a:pt x="200" y="337"/>
                  </a:cubicBezTo>
                  <a:cubicBezTo>
                    <a:pt x="214" y="312"/>
                    <a:pt x="220" y="281"/>
                    <a:pt x="242" y="263"/>
                  </a:cubicBezTo>
                  <a:cubicBezTo>
                    <a:pt x="259" y="250"/>
                    <a:pt x="289" y="266"/>
                    <a:pt x="305" y="252"/>
                  </a:cubicBezTo>
                  <a:cubicBezTo>
                    <a:pt x="322" y="237"/>
                    <a:pt x="313" y="207"/>
                    <a:pt x="326" y="189"/>
                  </a:cubicBezTo>
                  <a:cubicBezTo>
                    <a:pt x="343" y="166"/>
                    <a:pt x="376" y="163"/>
                    <a:pt x="400" y="147"/>
                  </a:cubicBezTo>
                  <a:cubicBezTo>
                    <a:pt x="411" y="154"/>
                    <a:pt x="423" y="159"/>
                    <a:pt x="432" y="168"/>
                  </a:cubicBezTo>
                  <a:cubicBezTo>
                    <a:pt x="441" y="177"/>
                    <a:pt x="441" y="195"/>
                    <a:pt x="453" y="200"/>
                  </a:cubicBezTo>
                  <a:cubicBezTo>
                    <a:pt x="479" y="210"/>
                    <a:pt x="509" y="207"/>
                    <a:pt x="537" y="210"/>
                  </a:cubicBezTo>
                  <a:cubicBezTo>
                    <a:pt x="544" y="221"/>
                    <a:pt x="550" y="232"/>
                    <a:pt x="558" y="242"/>
                  </a:cubicBezTo>
                  <a:cubicBezTo>
                    <a:pt x="566" y="251"/>
                    <a:pt x="610" y="291"/>
                    <a:pt x="579" y="2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81" name="Line 13"/>
            <p:cNvSpPr>
              <a:spLocks noChangeShapeType="1"/>
            </p:cNvSpPr>
            <p:nvPr/>
          </p:nvSpPr>
          <p:spPr bwMode="auto">
            <a:xfrm flipV="1">
              <a:off x="3801372" y="1477964"/>
              <a:ext cx="1764506" cy="638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82" name="Line 14"/>
            <p:cNvSpPr>
              <a:spLocks noChangeShapeType="1"/>
            </p:cNvSpPr>
            <p:nvPr/>
          </p:nvSpPr>
          <p:spPr bwMode="auto">
            <a:xfrm>
              <a:off x="5784291" y="1563689"/>
              <a:ext cx="1042194" cy="1603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83" name="Line 15"/>
            <p:cNvSpPr>
              <a:spLocks noChangeShapeType="1"/>
            </p:cNvSpPr>
            <p:nvPr/>
          </p:nvSpPr>
          <p:spPr bwMode="auto">
            <a:xfrm flipH="1">
              <a:off x="2760898" y="2219326"/>
              <a:ext cx="918369" cy="14446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84" name="Line 16"/>
            <p:cNvSpPr>
              <a:spLocks noChangeShapeType="1"/>
            </p:cNvSpPr>
            <p:nvPr/>
          </p:nvSpPr>
          <p:spPr bwMode="auto">
            <a:xfrm>
              <a:off x="2817651" y="3863976"/>
              <a:ext cx="2091267" cy="10144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85" name="Line 17"/>
            <p:cNvSpPr>
              <a:spLocks noChangeShapeType="1"/>
            </p:cNvSpPr>
            <p:nvPr/>
          </p:nvSpPr>
          <p:spPr bwMode="auto">
            <a:xfrm flipV="1">
              <a:off x="4998347" y="3484563"/>
              <a:ext cx="1828138" cy="149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86" name="Line 18"/>
            <p:cNvSpPr>
              <a:spLocks noChangeShapeType="1"/>
            </p:cNvSpPr>
            <p:nvPr/>
          </p:nvSpPr>
          <p:spPr bwMode="auto">
            <a:xfrm>
              <a:off x="3871883" y="2227264"/>
              <a:ext cx="2933965" cy="10874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87" name="Line 19"/>
            <p:cNvSpPr>
              <a:spLocks noChangeShapeType="1"/>
            </p:cNvSpPr>
            <p:nvPr/>
          </p:nvSpPr>
          <p:spPr bwMode="auto">
            <a:xfrm>
              <a:off x="3734299" y="2043114"/>
              <a:ext cx="1377554" cy="2835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88" name="Line 20"/>
            <p:cNvSpPr>
              <a:spLocks noChangeShapeType="1"/>
            </p:cNvSpPr>
            <p:nvPr/>
          </p:nvSpPr>
          <p:spPr bwMode="auto">
            <a:xfrm flipV="1">
              <a:off x="4179726" y="4959350"/>
              <a:ext cx="880533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89" name="Line 21"/>
            <p:cNvSpPr>
              <a:spLocks noChangeShapeType="1"/>
            </p:cNvSpPr>
            <p:nvPr/>
          </p:nvSpPr>
          <p:spPr bwMode="auto">
            <a:xfrm rot="-5400000">
              <a:off x="6018117" y="770798"/>
              <a:ext cx="473075" cy="11127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90" name="Line 22"/>
            <p:cNvSpPr>
              <a:spLocks noChangeShapeType="1"/>
            </p:cNvSpPr>
            <p:nvPr/>
          </p:nvSpPr>
          <p:spPr bwMode="auto">
            <a:xfrm>
              <a:off x="6955470" y="3484564"/>
              <a:ext cx="880533" cy="11572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91" name="Line 23"/>
            <p:cNvSpPr>
              <a:spLocks noChangeShapeType="1"/>
            </p:cNvSpPr>
            <p:nvPr/>
          </p:nvSpPr>
          <p:spPr bwMode="auto">
            <a:xfrm>
              <a:off x="1546725" y="3787775"/>
              <a:ext cx="1227931" cy="19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92" name="Line 24"/>
            <p:cNvSpPr>
              <a:spLocks noChangeShapeType="1"/>
            </p:cNvSpPr>
            <p:nvPr/>
          </p:nvSpPr>
          <p:spPr bwMode="auto">
            <a:xfrm rot="5400000" flipH="1">
              <a:off x="3238867" y="1608799"/>
              <a:ext cx="884238" cy="3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93" name="Text Box 25"/>
            <p:cNvSpPr txBox="1">
              <a:spLocks noChangeArrowheads="1"/>
            </p:cNvSpPr>
            <p:nvPr/>
          </p:nvSpPr>
          <p:spPr bwMode="auto">
            <a:xfrm>
              <a:off x="384146" y="3411539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kumimoji="1" lang="en-US" altLang="zh-CN" sz="28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5594" name="Text Box 26"/>
            <p:cNvSpPr txBox="1">
              <a:spLocks noChangeArrowheads="1"/>
            </p:cNvSpPr>
            <p:nvPr/>
          </p:nvSpPr>
          <p:spPr bwMode="auto">
            <a:xfrm>
              <a:off x="8351941" y="4300539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kumimoji="1" lang="en-US" altLang="zh-CN" sz="28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5595" name="Text Box 27"/>
            <p:cNvSpPr txBox="1">
              <a:spLocks noChangeArrowheads="1"/>
            </p:cNvSpPr>
            <p:nvPr/>
          </p:nvSpPr>
          <p:spPr bwMode="auto">
            <a:xfrm>
              <a:off x="2771216" y="617539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 dirty="0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kumimoji="1" lang="en-US" altLang="zh-CN" sz="28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5596" name="Text Box 28"/>
            <p:cNvSpPr txBox="1">
              <a:spLocks noChangeArrowheads="1"/>
            </p:cNvSpPr>
            <p:nvPr/>
          </p:nvSpPr>
          <p:spPr bwMode="auto">
            <a:xfrm>
              <a:off x="7149806" y="401639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kumimoji="1" lang="en-US" altLang="zh-CN" sz="28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5597" name="Text Box 29"/>
            <p:cNvSpPr txBox="1">
              <a:spLocks noChangeArrowheads="1"/>
            </p:cNvSpPr>
            <p:nvPr/>
          </p:nvSpPr>
          <p:spPr bwMode="auto">
            <a:xfrm>
              <a:off x="3173648" y="5297489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a typeface="黑体" pitchFamily="2" charset="-122"/>
                </a:rPr>
                <a:t>3</a:t>
              </a:r>
              <a:endParaRPr kumimoji="1" lang="en-US" altLang="zh-CN" sz="28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5598" name="Line 30"/>
            <p:cNvSpPr>
              <a:spLocks noChangeShapeType="1"/>
            </p:cNvSpPr>
            <p:nvPr/>
          </p:nvSpPr>
          <p:spPr bwMode="auto">
            <a:xfrm flipV="1">
              <a:off x="6955470" y="2508251"/>
              <a:ext cx="1246848" cy="765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99" name="Text Box 31"/>
            <p:cNvSpPr txBox="1">
              <a:spLocks noChangeArrowheads="1"/>
            </p:cNvSpPr>
            <p:nvPr/>
          </p:nvSpPr>
          <p:spPr bwMode="auto">
            <a:xfrm>
              <a:off x="8616604" y="1775727"/>
              <a:ext cx="57740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 dirty="0">
                  <a:solidFill>
                    <a:srgbClr val="000099"/>
                  </a:solidFill>
                  <a:ea typeface="黑体" pitchFamily="2" charset="-122"/>
                </a:rPr>
                <a:t>6</a:t>
              </a:r>
              <a:endParaRPr kumimoji="1" lang="en-US" altLang="zh-CN" sz="28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pic>
          <p:nvPicPr>
            <p:cNvPr id="365600" name="Picture 3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889" y="414338"/>
              <a:ext cx="804863" cy="684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5601" name="Picture 3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6515" y="1941513"/>
              <a:ext cx="810022" cy="684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5602" name="Picture 3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754" y="3484564"/>
              <a:ext cx="808302" cy="681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5603" name="Picture 3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266" y="5481638"/>
              <a:ext cx="806583" cy="684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5604" name="Picture 3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1474" y="4433888"/>
              <a:ext cx="810021" cy="679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5605" name="Picture 3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9193" y="642938"/>
              <a:ext cx="810021" cy="679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5606" name="Text Box 38"/>
            <p:cNvSpPr txBox="1">
              <a:spLocks noChangeArrowheads="1"/>
            </p:cNvSpPr>
            <p:nvPr/>
          </p:nvSpPr>
          <p:spPr bwMode="auto">
            <a:xfrm>
              <a:off x="1343325" y="4738688"/>
              <a:ext cx="1266693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800" b="1">
                  <a:solidFill>
                    <a:srgbClr val="000099"/>
                  </a:solidFill>
                  <a:ea typeface="黑体" pitchFamily="2" charset="-122"/>
                </a:rPr>
                <a:t>发送的</a:t>
              </a:r>
            </a:p>
            <a:p>
              <a:pPr algn="ctr"/>
              <a:r>
                <a:rPr kumimoji="1" lang="zh-CN" altLang="en-US" sz="2800" b="1">
                  <a:solidFill>
                    <a:srgbClr val="000099"/>
                  </a:solidFill>
                  <a:ea typeface="黑体" pitchFamily="2" charset="-122"/>
                </a:rPr>
                <a:t>分组</a:t>
              </a:r>
            </a:p>
          </p:txBody>
        </p:sp>
        <p:pic>
          <p:nvPicPr>
            <p:cNvPr id="365607" name="Picture 3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589" y="1917700"/>
              <a:ext cx="854736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5608" name="Picture 40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0393" y="1327150"/>
              <a:ext cx="856456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5609" name="Picture 4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379" y="3097213"/>
              <a:ext cx="856456" cy="506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5610" name="Picture 42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3877" y="4514851"/>
              <a:ext cx="856456" cy="506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5611" name="Picture 4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4331" y="3449638"/>
              <a:ext cx="856456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65613" name="Text Box 45"/>
            <p:cNvSpPr txBox="1">
              <a:spLocks noChangeArrowheads="1"/>
            </p:cNvSpPr>
            <p:nvPr/>
          </p:nvSpPr>
          <p:spPr bwMode="auto">
            <a:xfrm>
              <a:off x="963715" y="977900"/>
              <a:ext cx="126669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000099"/>
                  </a:solidFill>
                  <a:ea typeface="黑体" pitchFamily="2" charset="-122"/>
                </a:rPr>
                <a:t>路由器</a:t>
              </a:r>
            </a:p>
          </p:txBody>
        </p:sp>
        <p:sp>
          <p:nvSpPr>
            <p:cNvPr id="365614" name="Line 46"/>
            <p:cNvSpPr>
              <a:spLocks noChangeShapeType="1"/>
            </p:cNvSpPr>
            <p:nvPr/>
          </p:nvSpPr>
          <p:spPr bwMode="auto">
            <a:xfrm>
              <a:off x="2219163" y="1563689"/>
              <a:ext cx="1114425" cy="471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15" name="Text Box 47"/>
            <p:cNvSpPr txBox="1">
              <a:spLocks noChangeArrowheads="1"/>
            </p:cNvSpPr>
            <p:nvPr/>
          </p:nvSpPr>
          <p:spPr bwMode="auto">
            <a:xfrm>
              <a:off x="2465093" y="2921000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A</a:t>
              </a:r>
            </a:p>
          </p:txBody>
        </p:sp>
        <p:sp>
          <p:nvSpPr>
            <p:cNvPr id="365616" name="Text Box 48"/>
            <p:cNvSpPr txBox="1">
              <a:spLocks noChangeArrowheads="1"/>
            </p:cNvSpPr>
            <p:nvPr/>
          </p:nvSpPr>
          <p:spPr bwMode="auto">
            <a:xfrm>
              <a:off x="6723298" y="2562225"/>
              <a:ext cx="4235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E</a:t>
              </a:r>
            </a:p>
          </p:txBody>
        </p:sp>
        <p:sp>
          <p:nvSpPr>
            <p:cNvPr id="365617" name="Text Box 49"/>
            <p:cNvSpPr txBox="1">
              <a:spLocks noChangeArrowheads="1"/>
            </p:cNvSpPr>
            <p:nvPr/>
          </p:nvSpPr>
          <p:spPr bwMode="auto">
            <a:xfrm>
              <a:off x="5376701" y="1697039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D</a:t>
              </a:r>
            </a:p>
          </p:txBody>
        </p:sp>
        <p:sp>
          <p:nvSpPr>
            <p:cNvPr id="365618" name="Text Box 50"/>
            <p:cNvSpPr txBox="1">
              <a:spLocks noChangeArrowheads="1"/>
            </p:cNvSpPr>
            <p:nvPr/>
          </p:nvSpPr>
          <p:spPr bwMode="auto">
            <a:xfrm>
              <a:off x="3766976" y="1412875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B</a:t>
              </a:r>
            </a:p>
          </p:txBody>
        </p:sp>
        <p:sp>
          <p:nvSpPr>
            <p:cNvPr id="365619" name="Text Box 51"/>
            <p:cNvSpPr txBox="1">
              <a:spLocks noChangeArrowheads="1"/>
            </p:cNvSpPr>
            <p:nvPr/>
          </p:nvSpPr>
          <p:spPr bwMode="auto">
            <a:xfrm>
              <a:off x="5405937" y="4578350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C</a:t>
              </a:r>
            </a:p>
          </p:txBody>
        </p:sp>
        <p:sp>
          <p:nvSpPr>
            <p:cNvPr id="365620" name="Line 52"/>
            <p:cNvSpPr>
              <a:spLocks noChangeShapeType="1"/>
            </p:cNvSpPr>
            <p:nvPr/>
          </p:nvSpPr>
          <p:spPr bwMode="auto">
            <a:xfrm flipV="1">
              <a:off x="1768579" y="4121150"/>
              <a:ext cx="278606" cy="825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21" name="Rectangle 53"/>
            <p:cNvSpPr>
              <a:spLocks noChangeArrowheads="1"/>
            </p:cNvSpPr>
            <p:nvPr/>
          </p:nvSpPr>
          <p:spPr bwMode="auto">
            <a:xfrm>
              <a:off x="1854568" y="3884614"/>
              <a:ext cx="278606" cy="2365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22" name="Rectangle 54"/>
            <p:cNvSpPr>
              <a:spLocks noChangeArrowheads="1"/>
            </p:cNvSpPr>
            <p:nvPr/>
          </p:nvSpPr>
          <p:spPr bwMode="auto">
            <a:xfrm>
              <a:off x="2267317" y="3884614"/>
              <a:ext cx="280326" cy="2365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23" name="Rectangle 55"/>
            <p:cNvSpPr>
              <a:spLocks noChangeArrowheads="1"/>
            </p:cNvSpPr>
            <p:nvPr/>
          </p:nvSpPr>
          <p:spPr bwMode="auto">
            <a:xfrm>
              <a:off x="3436777" y="3884614"/>
              <a:ext cx="278606" cy="2365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24" name="Rectangle 56"/>
            <p:cNvSpPr>
              <a:spLocks noChangeArrowheads="1"/>
            </p:cNvSpPr>
            <p:nvPr/>
          </p:nvSpPr>
          <p:spPr bwMode="auto">
            <a:xfrm>
              <a:off x="4133292" y="4238625"/>
              <a:ext cx="278606" cy="2365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25" name="Rectangle 57"/>
            <p:cNvSpPr>
              <a:spLocks noChangeArrowheads="1"/>
            </p:cNvSpPr>
            <p:nvPr/>
          </p:nvSpPr>
          <p:spPr bwMode="auto">
            <a:xfrm>
              <a:off x="5283832" y="4198939"/>
              <a:ext cx="280326" cy="2381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26" name="Rectangle 58"/>
            <p:cNvSpPr>
              <a:spLocks noChangeArrowheads="1"/>
            </p:cNvSpPr>
            <p:nvPr/>
          </p:nvSpPr>
          <p:spPr bwMode="auto">
            <a:xfrm>
              <a:off x="5682824" y="3846514"/>
              <a:ext cx="278606" cy="2365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27" name="Rectangle 59"/>
            <p:cNvSpPr>
              <a:spLocks noChangeArrowheads="1"/>
            </p:cNvSpPr>
            <p:nvPr/>
          </p:nvSpPr>
          <p:spPr bwMode="auto">
            <a:xfrm>
              <a:off x="6841964" y="3775075"/>
              <a:ext cx="278606" cy="2365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28" name="Rectangle 60"/>
            <p:cNvSpPr>
              <a:spLocks noChangeArrowheads="1"/>
            </p:cNvSpPr>
            <p:nvPr/>
          </p:nvSpPr>
          <p:spPr bwMode="auto">
            <a:xfrm>
              <a:off x="6062898" y="3521075"/>
              <a:ext cx="280327" cy="2365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29" name="Rectangle 61"/>
            <p:cNvSpPr>
              <a:spLocks noChangeArrowheads="1"/>
            </p:cNvSpPr>
            <p:nvPr/>
          </p:nvSpPr>
          <p:spPr bwMode="auto">
            <a:xfrm>
              <a:off x="7251274" y="4308475"/>
              <a:ext cx="278606" cy="2365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30" name="Rectangle 62"/>
            <p:cNvSpPr>
              <a:spLocks noChangeArrowheads="1"/>
            </p:cNvSpPr>
            <p:nvPr/>
          </p:nvSpPr>
          <p:spPr bwMode="auto">
            <a:xfrm>
              <a:off x="1713545" y="3435350"/>
              <a:ext cx="278606" cy="236538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31" name="Rectangle 63"/>
            <p:cNvSpPr>
              <a:spLocks noChangeArrowheads="1"/>
            </p:cNvSpPr>
            <p:nvPr/>
          </p:nvSpPr>
          <p:spPr bwMode="auto">
            <a:xfrm>
              <a:off x="3455694" y="2633664"/>
              <a:ext cx="278606" cy="236537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32" name="Rectangle 64"/>
            <p:cNvSpPr>
              <a:spLocks noChangeArrowheads="1"/>
            </p:cNvSpPr>
            <p:nvPr/>
          </p:nvSpPr>
          <p:spPr bwMode="auto">
            <a:xfrm>
              <a:off x="4411898" y="2116139"/>
              <a:ext cx="280327" cy="236537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33" name="Rectangle 65"/>
            <p:cNvSpPr>
              <a:spLocks noChangeArrowheads="1"/>
            </p:cNvSpPr>
            <p:nvPr/>
          </p:nvSpPr>
          <p:spPr bwMode="auto">
            <a:xfrm>
              <a:off x="4969110" y="2305050"/>
              <a:ext cx="276887" cy="236538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34" name="Rectangle 66"/>
            <p:cNvSpPr>
              <a:spLocks noChangeArrowheads="1"/>
            </p:cNvSpPr>
            <p:nvPr/>
          </p:nvSpPr>
          <p:spPr bwMode="auto">
            <a:xfrm>
              <a:off x="6081816" y="2703514"/>
              <a:ext cx="278606" cy="236537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35" name="Rectangle 67"/>
            <p:cNvSpPr>
              <a:spLocks noChangeArrowheads="1"/>
            </p:cNvSpPr>
            <p:nvPr/>
          </p:nvSpPr>
          <p:spPr bwMode="auto">
            <a:xfrm>
              <a:off x="3158170" y="3176589"/>
              <a:ext cx="278606" cy="236537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36" name="Rectangle 68"/>
            <p:cNvSpPr>
              <a:spLocks noChangeArrowheads="1"/>
            </p:cNvSpPr>
            <p:nvPr/>
          </p:nvSpPr>
          <p:spPr bwMode="auto">
            <a:xfrm>
              <a:off x="7333824" y="3600450"/>
              <a:ext cx="278606" cy="238125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37" name="Rectangle 69"/>
            <p:cNvSpPr>
              <a:spLocks noChangeArrowheads="1"/>
            </p:cNvSpPr>
            <p:nvPr/>
          </p:nvSpPr>
          <p:spPr bwMode="auto">
            <a:xfrm>
              <a:off x="2129735" y="3435350"/>
              <a:ext cx="278606" cy="236538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38" name="Rectangle 70"/>
            <p:cNvSpPr>
              <a:spLocks noChangeArrowheads="1"/>
            </p:cNvSpPr>
            <p:nvPr/>
          </p:nvSpPr>
          <p:spPr bwMode="auto">
            <a:xfrm>
              <a:off x="7639947" y="4025900"/>
              <a:ext cx="278606" cy="236538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39" name="Rectangle 71"/>
            <p:cNvSpPr>
              <a:spLocks noChangeArrowheads="1"/>
            </p:cNvSpPr>
            <p:nvPr/>
          </p:nvSpPr>
          <p:spPr bwMode="auto">
            <a:xfrm>
              <a:off x="5478168" y="2471739"/>
              <a:ext cx="276887" cy="236537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41" name="Line 73"/>
            <p:cNvSpPr>
              <a:spLocks noChangeShapeType="1"/>
            </p:cNvSpPr>
            <p:nvPr/>
          </p:nvSpPr>
          <p:spPr bwMode="auto">
            <a:xfrm>
              <a:off x="5108414" y="696913"/>
              <a:ext cx="137583" cy="474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42" name="Text Box 74"/>
            <p:cNvSpPr txBox="1">
              <a:spLocks noChangeArrowheads="1"/>
            </p:cNvSpPr>
            <p:nvPr/>
          </p:nvSpPr>
          <p:spPr bwMode="auto">
            <a:xfrm>
              <a:off x="765939" y="2768600"/>
              <a:ext cx="9060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000099"/>
                  </a:solidFill>
                  <a:ea typeface="黑体" pitchFamily="2" charset="-122"/>
                </a:rPr>
                <a:t>主机</a:t>
              </a:r>
            </a:p>
          </p:txBody>
        </p:sp>
      </p:grpSp>
      <p:sp>
        <p:nvSpPr>
          <p:cNvPr id="73" name="矩形 72"/>
          <p:cNvSpPr/>
          <p:nvPr/>
        </p:nvSpPr>
        <p:spPr>
          <a:xfrm>
            <a:off x="2848397" y="6063679"/>
            <a:ext cx="4226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分组交换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的示意图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613837" y="5661248"/>
            <a:ext cx="47115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latin typeface="+mn-lt"/>
                <a:ea typeface="黑体" pitchFamily="2" charset="-122"/>
              </a:rPr>
              <a:t>(b) </a:t>
            </a:r>
            <a:r>
              <a:rPr lang="zh-CN" altLang="zh-CN" sz="2000" b="1" dirty="0">
                <a:latin typeface="+mn-lt"/>
                <a:ea typeface="黑体" pitchFamily="2" charset="-122"/>
              </a:rPr>
              <a:t>核心</a:t>
            </a:r>
            <a:r>
              <a:rPr lang="zh-CN" altLang="zh-CN" sz="2000" b="1" dirty="0" smtClean="0">
                <a:latin typeface="+mn-lt"/>
                <a:ea typeface="黑体" pitchFamily="2" charset="-122"/>
              </a:rPr>
              <a:t>部分</a:t>
            </a:r>
            <a:r>
              <a:rPr lang="zh-CN" altLang="en-US" sz="2000" b="1" dirty="0" smtClean="0">
                <a:latin typeface="+mn-lt"/>
                <a:ea typeface="黑体" pitchFamily="2" charset="-122"/>
              </a:rPr>
              <a:t>中</a:t>
            </a:r>
            <a:r>
              <a:rPr lang="zh-CN" altLang="zh-CN" sz="2000" b="1" dirty="0" smtClean="0">
                <a:latin typeface="+mn-lt"/>
                <a:ea typeface="黑体" pitchFamily="2" charset="-122"/>
              </a:rPr>
              <a:t>的</a:t>
            </a:r>
            <a:r>
              <a:rPr lang="zh-CN" altLang="en-US" sz="2000" b="1" dirty="0" smtClean="0">
                <a:latin typeface="+mn-lt"/>
                <a:ea typeface="黑体" pitchFamily="2" charset="-122"/>
              </a:rPr>
              <a:t>网络</a:t>
            </a:r>
            <a:r>
              <a:rPr lang="zh-CN" altLang="zh-CN" sz="2000" b="1" dirty="0" smtClean="0">
                <a:latin typeface="+mn-lt"/>
                <a:ea typeface="黑体" pitchFamily="2" charset="-122"/>
              </a:rPr>
              <a:t>可用</a:t>
            </a:r>
            <a:r>
              <a:rPr lang="zh-CN" altLang="zh-CN" sz="2000" b="1" dirty="0">
                <a:latin typeface="+mn-lt"/>
                <a:ea typeface="黑体" pitchFamily="2" charset="-122"/>
              </a:rPr>
              <a:t>一条链路表示</a:t>
            </a:r>
            <a:endParaRPr lang="zh-CN" altLang="en-US" sz="20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637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分组交换网的示意图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1990509" y="2176934"/>
            <a:ext cx="4431903" cy="3667125"/>
            <a:chOff x="2256" y="2386"/>
            <a:chExt cx="2147" cy="1919"/>
          </a:xfrm>
        </p:grpSpPr>
        <p:sp>
          <p:nvSpPr>
            <p:cNvPr id="61445" name="Oval 5"/>
            <p:cNvSpPr>
              <a:spLocks noChangeArrowheads="1"/>
            </p:cNvSpPr>
            <p:nvPr/>
          </p:nvSpPr>
          <p:spPr bwMode="auto">
            <a:xfrm rot="-1674972">
              <a:off x="2346" y="2526"/>
              <a:ext cx="1015" cy="6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1446" name="Oval 6"/>
            <p:cNvSpPr>
              <a:spLocks noChangeArrowheads="1"/>
            </p:cNvSpPr>
            <p:nvPr/>
          </p:nvSpPr>
          <p:spPr bwMode="auto">
            <a:xfrm rot="-774972">
              <a:off x="3025" y="2386"/>
              <a:ext cx="887" cy="64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1447" name="Oval 7"/>
            <p:cNvSpPr>
              <a:spLocks noChangeArrowheads="1"/>
            </p:cNvSpPr>
            <p:nvPr/>
          </p:nvSpPr>
          <p:spPr bwMode="auto">
            <a:xfrm rot="-174972">
              <a:off x="3673" y="2621"/>
              <a:ext cx="655" cy="8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1448" name="Oval 8"/>
            <p:cNvSpPr>
              <a:spLocks noChangeArrowheads="1"/>
            </p:cNvSpPr>
            <p:nvPr/>
          </p:nvSpPr>
          <p:spPr bwMode="auto">
            <a:xfrm rot="18365028">
              <a:off x="3754" y="3108"/>
              <a:ext cx="687" cy="610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1449" name="Oval 9"/>
            <p:cNvSpPr>
              <a:spLocks noChangeArrowheads="1"/>
            </p:cNvSpPr>
            <p:nvPr/>
          </p:nvSpPr>
          <p:spPr bwMode="auto">
            <a:xfrm rot="-1674972">
              <a:off x="3052" y="3445"/>
              <a:ext cx="1110" cy="77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1450" name="Oval 10"/>
            <p:cNvSpPr>
              <a:spLocks noChangeArrowheads="1"/>
            </p:cNvSpPr>
            <p:nvPr/>
          </p:nvSpPr>
          <p:spPr bwMode="auto">
            <a:xfrm rot="-594972">
              <a:off x="2616" y="3772"/>
              <a:ext cx="793" cy="533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1451" name="Oval 11"/>
            <p:cNvSpPr>
              <a:spLocks noChangeArrowheads="1"/>
            </p:cNvSpPr>
            <p:nvPr/>
          </p:nvSpPr>
          <p:spPr bwMode="auto">
            <a:xfrm rot="-1674972">
              <a:off x="2311" y="3539"/>
              <a:ext cx="503" cy="631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1452" name="Oval 12"/>
            <p:cNvSpPr>
              <a:spLocks noChangeArrowheads="1"/>
            </p:cNvSpPr>
            <p:nvPr/>
          </p:nvSpPr>
          <p:spPr bwMode="auto">
            <a:xfrm rot="18065028">
              <a:off x="2160" y="3115"/>
              <a:ext cx="695" cy="504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1453" name="Freeform 13"/>
            <p:cNvSpPr>
              <a:spLocks/>
            </p:cNvSpPr>
            <p:nvPr/>
          </p:nvSpPr>
          <p:spPr bwMode="auto">
            <a:xfrm>
              <a:off x="2358" y="2506"/>
              <a:ext cx="1931" cy="1684"/>
            </a:xfrm>
            <a:custGeom>
              <a:avLst/>
              <a:gdLst>
                <a:gd name="T0" fmla="*/ 579 w 1931"/>
                <a:gd name="T1" fmla="*/ 263 h 1684"/>
                <a:gd name="T2" fmla="*/ 632 w 1931"/>
                <a:gd name="T3" fmla="*/ 168 h 1684"/>
                <a:gd name="T4" fmla="*/ 695 w 1931"/>
                <a:gd name="T5" fmla="*/ 126 h 1684"/>
                <a:gd name="T6" fmla="*/ 916 w 1931"/>
                <a:gd name="T7" fmla="*/ 115 h 1684"/>
                <a:gd name="T8" fmla="*/ 1095 w 1931"/>
                <a:gd name="T9" fmla="*/ 52 h 1684"/>
                <a:gd name="T10" fmla="*/ 1158 w 1931"/>
                <a:gd name="T11" fmla="*/ 21 h 1684"/>
                <a:gd name="T12" fmla="*/ 1221 w 1931"/>
                <a:gd name="T13" fmla="*/ 0 h 1684"/>
                <a:gd name="T14" fmla="*/ 1337 w 1931"/>
                <a:gd name="T15" fmla="*/ 42 h 1684"/>
                <a:gd name="T16" fmla="*/ 1400 w 1931"/>
                <a:gd name="T17" fmla="*/ 84 h 1684"/>
                <a:gd name="T18" fmla="*/ 1432 w 1931"/>
                <a:gd name="T19" fmla="*/ 105 h 1684"/>
                <a:gd name="T20" fmla="*/ 1505 w 1931"/>
                <a:gd name="T21" fmla="*/ 158 h 1684"/>
                <a:gd name="T22" fmla="*/ 1526 w 1931"/>
                <a:gd name="T23" fmla="*/ 189 h 1684"/>
                <a:gd name="T24" fmla="*/ 1558 w 1931"/>
                <a:gd name="T25" fmla="*/ 210 h 1684"/>
                <a:gd name="T26" fmla="*/ 1653 w 1931"/>
                <a:gd name="T27" fmla="*/ 294 h 1684"/>
                <a:gd name="T28" fmla="*/ 1737 w 1931"/>
                <a:gd name="T29" fmla="*/ 368 h 1684"/>
                <a:gd name="T30" fmla="*/ 1800 w 1931"/>
                <a:gd name="T31" fmla="*/ 389 h 1684"/>
                <a:gd name="T32" fmla="*/ 1832 w 1931"/>
                <a:gd name="T33" fmla="*/ 410 h 1684"/>
                <a:gd name="T34" fmla="*/ 1916 w 1931"/>
                <a:gd name="T35" fmla="*/ 589 h 1684"/>
                <a:gd name="T36" fmla="*/ 1842 w 1931"/>
                <a:gd name="T37" fmla="*/ 1084 h 1684"/>
                <a:gd name="T38" fmla="*/ 1769 w 1931"/>
                <a:gd name="T39" fmla="*/ 1168 h 1684"/>
                <a:gd name="T40" fmla="*/ 1653 w 1931"/>
                <a:gd name="T41" fmla="*/ 1284 h 1684"/>
                <a:gd name="T42" fmla="*/ 1590 w 1931"/>
                <a:gd name="T43" fmla="*/ 1347 h 1684"/>
                <a:gd name="T44" fmla="*/ 1558 w 1931"/>
                <a:gd name="T45" fmla="*/ 1368 h 1684"/>
                <a:gd name="T46" fmla="*/ 1474 w 1931"/>
                <a:gd name="T47" fmla="*/ 1431 h 1684"/>
                <a:gd name="T48" fmla="*/ 1411 w 1931"/>
                <a:gd name="T49" fmla="*/ 1453 h 1684"/>
                <a:gd name="T50" fmla="*/ 1253 w 1931"/>
                <a:gd name="T51" fmla="*/ 1579 h 1684"/>
                <a:gd name="T52" fmla="*/ 1190 w 1931"/>
                <a:gd name="T53" fmla="*/ 1621 h 1684"/>
                <a:gd name="T54" fmla="*/ 1000 w 1931"/>
                <a:gd name="T55" fmla="*/ 1684 h 1684"/>
                <a:gd name="T56" fmla="*/ 432 w 1931"/>
                <a:gd name="T57" fmla="*/ 1653 h 1684"/>
                <a:gd name="T58" fmla="*/ 337 w 1931"/>
                <a:gd name="T59" fmla="*/ 1621 h 1684"/>
                <a:gd name="T60" fmla="*/ 242 w 1931"/>
                <a:gd name="T61" fmla="*/ 1558 h 1684"/>
                <a:gd name="T62" fmla="*/ 168 w 1931"/>
                <a:gd name="T63" fmla="*/ 1463 h 1684"/>
                <a:gd name="T64" fmla="*/ 126 w 1931"/>
                <a:gd name="T65" fmla="*/ 1400 h 1684"/>
                <a:gd name="T66" fmla="*/ 105 w 1931"/>
                <a:gd name="T67" fmla="*/ 1368 h 1684"/>
                <a:gd name="T68" fmla="*/ 21 w 1931"/>
                <a:gd name="T69" fmla="*/ 1242 h 1684"/>
                <a:gd name="T70" fmla="*/ 32 w 1931"/>
                <a:gd name="T71" fmla="*/ 1031 h 1684"/>
                <a:gd name="T72" fmla="*/ 42 w 1931"/>
                <a:gd name="T73" fmla="*/ 821 h 1684"/>
                <a:gd name="T74" fmla="*/ 84 w 1931"/>
                <a:gd name="T75" fmla="*/ 631 h 1684"/>
                <a:gd name="T76" fmla="*/ 200 w 1931"/>
                <a:gd name="T77" fmla="*/ 337 h 1684"/>
                <a:gd name="T78" fmla="*/ 242 w 1931"/>
                <a:gd name="T79" fmla="*/ 263 h 1684"/>
                <a:gd name="T80" fmla="*/ 305 w 1931"/>
                <a:gd name="T81" fmla="*/ 252 h 1684"/>
                <a:gd name="T82" fmla="*/ 326 w 1931"/>
                <a:gd name="T83" fmla="*/ 189 h 1684"/>
                <a:gd name="T84" fmla="*/ 400 w 1931"/>
                <a:gd name="T85" fmla="*/ 147 h 1684"/>
                <a:gd name="T86" fmla="*/ 432 w 1931"/>
                <a:gd name="T87" fmla="*/ 168 h 1684"/>
                <a:gd name="T88" fmla="*/ 453 w 1931"/>
                <a:gd name="T89" fmla="*/ 200 h 1684"/>
                <a:gd name="T90" fmla="*/ 537 w 1931"/>
                <a:gd name="T91" fmla="*/ 210 h 1684"/>
                <a:gd name="T92" fmla="*/ 558 w 1931"/>
                <a:gd name="T93" fmla="*/ 242 h 1684"/>
                <a:gd name="T94" fmla="*/ 579 w 1931"/>
                <a:gd name="T95" fmla="*/ 263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31" h="1684">
                  <a:moveTo>
                    <a:pt x="579" y="263"/>
                  </a:moveTo>
                  <a:cubicBezTo>
                    <a:pt x="590" y="230"/>
                    <a:pt x="602" y="188"/>
                    <a:pt x="632" y="168"/>
                  </a:cubicBezTo>
                  <a:cubicBezTo>
                    <a:pt x="653" y="154"/>
                    <a:pt x="695" y="126"/>
                    <a:pt x="695" y="126"/>
                  </a:cubicBezTo>
                  <a:cubicBezTo>
                    <a:pt x="755" y="218"/>
                    <a:pt x="842" y="134"/>
                    <a:pt x="916" y="115"/>
                  </a:cubicBezTo>
                  <a:cubicBezTo>
                    <a:pt x="974" y="76"/>
                    <a:pt x="1024" y="61"/>
                    <a:pt x="1095" y="52"/>
                  </a:cubicBezTo>
                  <a:cubicBezTo>
                    <a:pt x="1201" y="18"/>
                    <a:pt x="1043" y="72"/>
                    <a:pt x="1158" y="21"/>
                  </a:cubicBezTo>
                  <a:cubicBezTo>
                    <a:pt x="1178" y="12"/>
                    <a:pt x="1221" y="0"/>
                    <a:pt x="1221" y="0"/>
                  </a:cubicBezTo>
                  <a:cubicBezTo>
                    <a:pt x="1260" y="14"/>
                    <a:pt x="1298" y="28"/>
                    <a:pt x="1337" y="42"/>
                  </a:cubicBezTo>
                  <a:cubicBezTo>
                    <a:pt x="1361" y="51"/>
                    <a:pt x="1379" y="70"/>
                    <a:pt x="1400" y="84"/>
                  </a:cubicBezTo>
                  <a:cubicBezTo>
                    <a:pt x="1411" y="91"/>
                    <a:pt x="1432" y="105"/>
                    <a:pt x="1432" y="105"/>
                  </a:cubicBezTo>
                  <a:cubicBezTo>
                    <a:pt x="1513" y="215"/>
                    <a:pt x="1412" y="96"/>
                    <a:pt x="1505" y="158"/>
                  </a:cubicBezTo>
                  <a:cubicBezTo>
                    <a:pt x="1515" y="165"/>
                    <a:pt x="1517" y="180"/>
                    <a:pt x="1526" y="189"/>
                  </a:cubicBezTo>
                  <a:cubicBezTo>
                    <a:pt x="1535" y="198"/>
                    <a:pt x="1547" y="203"/>
                    <a:pt x="1558" y="210"/>
                  </a:cubicBezTo>
                  <a:cubicBezTo>
                    <a:pt x="1591" y="261"/>
                    <a:pt x="1608" y="260"/>
                    <a:pt x="1653" y="294"/>
                  </a:cubicBezTo>
                  <a:cubicBezTo>
                    <a:pt x="1683" y="316"/>
                    <a:pt x="1706" y="348"/>
                    <a:pt x="1737" y="368"/>
                  </a:cubicBezTo>
                  <a:cubicBezTo>
                    <a:pt x="1756" y="380"/>
                    <a:pt x="1780" y="380"/>
                    <a:pt x="1800" y="389"/>
                  </a:cubicBezTo>
                  <a:cubicBezTo>
                    <a:pt x="1812" y="394"/>
                    <a:pt x="1821" y="403"/>
                    <a:pt x="1832" y="410"/>
                  </a:cubicBezTo>
                  <a:cubicBezTo>
                    <a:pt x="1848" y="477"/>
                    <a:pt x="1878" y="532"/>
                    <a:pt x="1916" y="589"/>
                  </a:cubicBezTo>
                  <a:cubicBezTo>
                    <a:pt x="1930" y="740"/>
                    <a:pt x="1931" y="949"/>
                    <a:pt x="1842" y="1084"/>
                  </a:cubicBezTo>
                  <a:cubicBezTo>
                    <a:pt x="1828" y="1130"/>
                    <a:pt x="1803" y="1134"/>
                    <a:pt x="1769" y="1168"/>
                  </a:cubicBezTo>
                  <a:cubicBezTo>
                    <a:pt x="1742" y="1246"/>
                    <a:pt x="1702" y="1245"/>
                    <a:pt x="1653" y="1284"/>
                  </a:cubicBezTo>
                  <a:cubicBezTo>
                    <a:pt x="1630" y="1303"/>
                    <a:pt x="1615" y="1331"/>
                    <a:pt x="1590" y="1347"/>
                  </a:cubicBezTo>
                  <a:cubicBezTo>
                    <a:pt x="1579" y="1354"/>
                    <a:pt x="1568" y="1361"/>
                    <a:pt x="1558" y="1368"/>
                  </a:cubicBezTo>
                  <a:cubicBezTo>
                    <a:pt x="1530" y="1389"/>
                    <a:pt x="1502" y="1410"/>
                    <a:pt x="1474" y="1431"/>
                  </a:cubicBezTo>
                  <a:cubicBezTo>
                    <a:pt x="1456" y="1444"/>
                    <a:pt x="1411" y="1453"/>
                    <a:pt x="1411" y="1453"/>
                  </a:cubicBezTo>
                  <a:cubicBezTo>
                    <a:pt x="1358" y="1505"/>
                    <a:pt x="1314" y="1538"/>
                    <a:pt x="1253" y="1579"/>
                  </a:cubicBezTo>
                  <a:cubicBezTo>
                    <a:pt x="1232" y="1593"/>
                    <a:pt x="1214" y="1613"/>
                    <a:pt x="1190" y="1621"/>
                  </a:cubicBezTo>
                  <a:cubicBezTo>
                    <a:pt x="1127" y="1642"/>
                    <a:pt x="1064" y="1664"/>
                    <a:pt x="1000" y="1684"/>
                  </a:cubicBezTo>
                  <a:cubicBezTo>
                    <a:pt x="808" y="1622"/>
                    <a:pt x="697" y="1658"/>
                    <a:pt x="432" y="1653"/>
                  </a:cubicBezTo>
                  <a:cubicBezTo>
                    <a:pt x="358" y="1629"/>
                    <a:pt x="389" y="1640"/>
                    <a:pt x="337" y="1621"/>
                  </a:cubicBezTo>
                  <a:cubicBezTo>
                    <a:pt x="296" y="1580"/>
                    <a:pt x="282" y="1591"/>
                    <a:pt x="242" y="1558"/>
                  </a:cubicBezTo>
                  <a:cubicBezTo>
                    <a:pt x="209" y="1530"/>
                    <a:pt x="193" y="1500"/>
                    <a:pt x="168" y="1463"/>
                  </a:cubicBezTo>
                  <a:cubicBezTo>
                    <a:pt x="154" y="1442"/>
                    <a:pt x="140" y="1421"/>
                    <a:pt x="126" y="1400"/>
                  </a:cubicBezTo>
                  <a:cubicBezTo>
                    <a:pt x="119" y="1389"/>
                    <a:pt x="105" y="1368"/>
                    <a:pt x="105" y="1368"/>
                  </a:cubicBezTo>
                  <a:cubicBezTo>
                    <a:pt x="88" y="1315"/>
                    <a:pt x="51" y="1287"/>
                    <a:pt x="21" y="1242"/>
                  </a:cubicBezTo>
                  <a:cubicBezTo>
                    <a:pt x="0" y="1175"/>
                    <a:pt x="23" y="1099"/>
                    <a:pt x="32" y="1031"/>
                  </a:cubicBezTo>
                  <a:cubicBezTo>
                    <a:pt x="35" y="961"/>
                    <a:pt x="36" y="891"/>
                    <a:pt x="42" y="821"/>
                  </a:cubicBezTo>
                  <a:cubicBezTo>
                    <a:pt x="47" y="760"/>
                    <a:pt x="75" y="693"/>
                    <a:pt x="84" y="631"/>
                  </a:cubicBezTo>
                  <a:cubicBezTo>
                    <a:pt x="99" y="528"/>
                    <a:pt x="112" y="402"/>
                    <a:pt x="200" y="337"/>
                  </a:cubicBezTo>
                  <a:cubicBezTo>
                    <a:pt x="214" y="312"/>
                    <a:pt x="220" y="281"/>
                    <a:pt x="242" y="263"/>
                  </a:cubicBezTo>
                  <a:cubicBezTo>
                    <a:pt x="259" y="250"/>
                    <a:pt x="289" y="266"/>
                    <a:pt x="305" y="252"/>
                  </a:cubicBezTo>
                  <a:cubicBezTo>
                    <a:pt x="322" y="237"/>
                    <a:pt x="313" y="207"/>
                    <a:pt x="326" y="189"/>
                  </a:cubicBezTo>
                  <a:cubicBezTo>
                    <a:pt x="343" y="166"/>
                    <a:pt x="376" y="163"/>
                    <a:pt x="400" y="147"/>
                  </a:cubicBezTo>
                  <a:cubicBezTo>
                    <a:pt x="411" y="154"/>
                    <a:pt x="423" y="159"/>
                    <a:pt x="432" y="168"/>
                  </a:cubicBezTo>
                  <a:cubicBezTo>
                    <a:pt x="441" y="177"/>
                    <a:pt x="441" y="195"/>
                    <a:pt x="453" y="200"/>
                  </a:cubicBezTo>
                  <a:cubicBezTo>
                    <a:pt x="479" y="210"/>
                    <a:pt x="509" y="207"/>
                    <a:pt x="537" y="210"/>
                  </a:cubicBezTo>
                  <a:cubicBezTo>
                    <a:pt x="544" y="221"/>
                    <a:pt x="550" y="232"/>
                    <a:pt x="558" y="242"/>
                  </a:cubicBezTo>
                  <a:cubicBezTo>
                    <a:pt x="566" y="251"/>
                    <a:pt x="610" y="291"/>
                    <a:pt x="579" y="263"/>
                  </a:cubicBez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</p:grpSp>
      <p:sp>
        <p:nvSpPr>
          <p:cNvPr id="61454" name="Line 14"/>
          <p:cNvSpPr>
            <a:spLocks noChangeShapeType="1"/>
          </p:cNvSpPr>
          <p:nvPr/>
        </p:nvSpPr>
        <p:spPr bwMode="auto">
          <a:xfrm flipV="1">
            <a:off x="3216721" y="2411884"/>
            <a:ext cx="1387872" cy="55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4774851" y="2486497"/>
            <a:ext cx="820341" cy="1398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 flipH="1">
            <a:off x="2398100" y="3059584"/>
            <a:ext cx="720593" cy="1255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2442814" y="4493096"/>
            <a:ext cx="1647560" cy="882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 flipV="1">
            <a:off x="4159166" y="4161309"/>
            <a:ext cx="1436027" cy="130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>
            <a:off x="3273473" y="3065933"/>
            <a:ext cx="2302801" cy="946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60" name="Line 20"/>
          <p:cNvSpPr>
            <a:spLocks noChangeShapeType="1"/>
          </p:cNvSpPr>
          <p:nvPr/>
        </p:nvSpPr>
        <p:spPr bwMode="auto">
          <a:xfrm>
            <a:off x="3163407" y="2902422"/>
            <a:ext cx="1083469" cy="2471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61" name="Line 21"/>
          <p:cNvSpPr>
            <a:spLocks noChangeShapeType="1"/>
          </p:cNvSpPr>
          <p:nvPr/>
        </p:nvSpPr>
        <p:spPr bwMode="auto">
          <a:xfrm flipV="1">
            <a:off x="3514244" y="5445597"/>
            <a:ext cx="693076" cy="54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62" name="Line 22"/>
          <p:cNvSpPr>
            <a:spLocks noChangeShapeType="1"/>
          </p:cNvSpPr>
          <p:nvPr/>
        </p:nvSpPr>
        <p:spPr bwMode="auto">
          <a:xfrm rot="-5400000">
            <a:off x="4529186" y="2095971"/>
            <a:ext cx="336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>
            <a:off x="5694940" y="4161309"/>
            <a:ext cx="693076" cy="1008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64" name="Line 24"/>
          <p:cNvSpPr>
            <a:spLocks noChangeShapeType="1"/>
          </p:cNvSpPr>
          <p:nvPr/>
        </p:nvSpPr>
        <p:spPr bwMode="auto">
          <a:xfrm flipV="1">
            <a:off x="1447056" y="4418483"/>
            <a:ext cx="69823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65" name="Line 25"/>
          <p:cNvSpPr>
            <a:spLocks noChangeShapeType="1"/>
          </p:cNvSpPr>
          <p:nvPr/>
        </p:nvSpPr>
        <p:spPr bwMode="auto">
          <a:xfrm rot="5400000" flipH="1">
            <a:off x="2732996" y="2527706"/>
            <a:ext cx="773113" cy="17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1073860" y="3783484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1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1471" name="Oval 31"/>
          <p:cNvSpPr>
            <a:spLocks noChangeArrowheads="1"/>
          </p:cNvSpPr>
          <p:nvPr/>
        </p:nvSpPr>
        <p:spPr bwMode="auto">
          <a:xfrm>
            <a:off x="2128092" y="4161308"/>
            <a:ext cx="495300" cy="458788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A</a:t>
            </a:r>
          </a:p>
        </p:txBody>
      </p:sp>
      <p:sp>
        <p:nvSpPr>
          <p:cNvPr id="61479" name="Line 39"/>
          <p:cNvSpPr>
            <a:spLocks noChangeShapeType="1"/>
          </p:cNvSpPr>
          <p:nvPr/>
        </p:nvSpPr>
        <p:spPr bwMode="auto">
          <a:xfrm flipV="1">
            <a:off x="5694940" y="3564408"/>
            <a:ext cx="873654" cy="41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83" name="AutoShape 43"/>
          <p:cNvSpPr>
            <a:spLocks noChangeArrowheads="1"/>
          </p:cNvSpPr>
          <p:nvPr/>
        </p:nvSpPr>
        <p:spPr bwMode="auto">
          <a:xfrm flipV="1">
            <a:off x="5209960" y="5902796"/>
            <a:ext cx="1246848" cy="334962"/>
          </a:xfrm>
          <a:prstGeom prst="wedgeRoundRectCallout">
            <a:avLst>
              <a:gd name="adj1" fmla="val -65315"/>
              <a:gd name="adj2" fmla="val 16042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kumimoji="1" lang="zh-CN" altLang="zh-CN" sz="24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4" name="Text Box 44"/>
          <p:cNvSpPr txBox="1">
            <a:spLocks noChangeArrowheads="1"/>
          </p:cNvSpPr>
          <p:nvPr/>
        </p:nvSpPr>
        <p:spPr bwMode="auto">
          <a:xfrm>
            <a:off x="5321745" y="5840884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互联网</a:t>
            </a:r>
          </a:p>
        </p:txBody>
      </p:sp>
      <p:pic>
        <p:nvPicPr>
          <p:cNvPr id="61512" name="Picture 7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943" y="1484784"/>
            <a:ext cx="63460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3" name="Picture 7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70" y="3199284"/>
            <a:ext cx="63632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5" name="Picture 7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693" y="5904384"/>
            <a:ext cx="63460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61516" name="Picture 7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240" y="4986809"/>
            <a:ext cx="63460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7" name="Picture 7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168" y="1683221"/>
            <a:ext cx="636323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20" name="Oval 80"/>
          <p:cNvSpPr>
            <a:spLocks noChangeArrowheads="1"/>
          </p:cNvSpPr>
          <p:nvPr/>
        </p:nvSpPr>
        <p:spPr bwMode="auto">
          <a:xfrm>
            <a:off x="2912317" y="2794472"/>
            <a:ext cx="495300" cy="458787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61521" name="Oval 81"/>
          <p:cNvSpPr>
            <a:spLocks noChangeArrowheads="1"/>
          </p:cNvSpPr>
          <p:nvPr/>
        </p:nvSpPr>
        <p:spPr bwMode="auto">
          <a:xfrm>
            <a:off x="4451530" y="2183283"/>
            <a:ext cx="495300" cy="458788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D</a:t>
            </a:r>
          </a:p>
        </p:txBody>
      </p:sp>
      <p:sp>
        <p:nvSpPr>
          <p:cNvPr id="61522" name="Oval 82"/>
          <p:cNvSpPr>
            <a:spLocks noChangeArrowheads="1"/>
          </p:cNvSpPr>
          <p:nvPr/>
        </p:nvSpPr>
        <p:spPr bwMode="auto">
          <a:xfrm>
            <a:off x="5376778" y="3812058"/>
            <a:ext cx="495300" cy="458788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E</a:t>
            </a:r>
          </a:p>
        </p:txBody>
      </p:sp>
      <p:sp>
        <p:nvSpPr>
          <p:cNvPr id="61523" name="Oval 83"/>
          <p:cNvSpPr>
            <a:spLocks noChangeArrowheads="1"/>
          </p:cNvSpPr>
          <p:nvPr/>
        </p:nvSpPr>
        <p:spPr bwMode="auto">
          <a:xfrm>
            <a:off x="3959670" y="5131272"/>
            <a:ext cx="495300" cy="458787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C</a:t>
            </a:r>
          </a:p>
        </p:txBody>
      </p:sp>
      <p:sp>
        <p:nvSpPr>
          <p:cNvPr id="61524" name="Text Box 84"/>
          <p:cNvSpPr txBox="1">
            <a:spLocks noChangeArrowheads="1"/>
          </p:cNvSpPr>
          <p:nvPr/>
        </p:nvSpPr>
        <p:spPr bwMode="auto">
          <a:xfrm>
            <a:off x="5834243" y="4940772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5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1525" name="Text Box 85"/>
          <p:cNvSpPr txBox="1">
            <a:spLocks noChangeArrowheads="1"/>
          </p:cNvSpPr>
          <p:nvPr/>
        </p:nvSpPr>
        <p:spPr bwMode="auto">
          <a:xfrm>
            <a:off x="6926311" y="3140547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6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1526" name="Text Box 86"/>
          <p:cNvSpPr txBox="1">
            <a:spLocks noChangeArrowheads="1"/>
          </p:cNvSpPr>
          <p:nvPr/>
        </p:nvSpPr>
        <p:spPr bwMode="auto">
          <a:xfrm>
            <a:off x="3961391" y="1484784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4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1527" name="Text Box 87"/>
          <p:cNvSpPr txBox="1">
            <a:spLocks noChangeArrowheads="1"/>
          </p:cNvSpPr>
          <p:nvPr/>
        </p:nvSpPr>
        <p:spPr bwMode="auto">
          <a:xfrm>
            <a:off x="2478930" y="1629247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2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1528" name="Text Box 88"/>
          <p:cNvSpPr txBox="1">
            <a:spLocks noChangeArrowheads="1"/>
          </p:cNvSpPr>
          <p:nvPr/>
        </p:nvSpPr>
        <p:spPr bwMode="auto">
          <a:xfrm>
            <a:off x="2712822" y="5877397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3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1535" name="Rectangle 95"/>
          <p:cNvSpPr>
            <a:spLocks noChangeArrowheads="1"/>
          </p:cNvSpPr>
          <p:nvPr/>
        </p:nvSpPr>
        <p:spPr bwMode="auto">
          <a:xfrm>
            <a:off x="3025824" y="1845147"/>
            <a:ext cx="235611" cy="217487"/>
          </a:xfrm>
          <a:prstGeom prst="rect">
            <a:avLst/>
          </a:prstGeom>
          <a:solidFill>
            <a:srgbClr val="0000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pic>
        <p:nvPicPr>
          <p:cNvPr id="61514" name="Picture 7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70" y="4161309"/>
            <a:ext cx="63632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32" name="Rectangle 92"/>
          <p:cNvSpPr>
            <a:spLocks noChangeArrowheads="1"/>
          </p:cNvSpPr>
          <p:nvPr/>
        </p:nvSpPr>
        <p:spPr bwMode="auto">
          <a:xfrm>
            <a:off x="1230362" y="4293072"/>
            <a:ext cx="235611" cy="21748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534" name="Rectangle 94"/>
          <p:cNvSpPr>
            <a:spLocks noChangeArrowheads="1"/>
          </p:cNvSpPr>
          <p:nvPr/>
        </p:nvSpPr>
        <p:spPr bwMode="auto">
          <a:xfrm>
            <a:off x="1230362" y="4293072"/>
            <a:ext cx="235611" cy="21748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538" name="Text Box 98"/>
          <p:cNvSpPr txBox="1">
            <a:spLocks noChangeArrowheads="1"/>
          </p:cNvSpPr>
          <p:nvPr/>
        </p:nvSpPr>
        <p:spPr bwMode="auto">
          <a:xfrm>
            <a:off x="7081092" y="4797897"/>
            <a:ext cx="2624436" cy="4616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FF0000"/>
                </a:solidFill>
              </a:rPr>
              <a:t>H</a:t>
            </a:r>
            <a:r>
              <a:rPr kumimoji="1" lang="en-US" altLang="zh-CN" sz="2400" b="1" baseline="-25000">
                <a:solidFill>
                  <a:srgbClr val="FF0000"/>
                </a:solidFill>
              </a:rPr>
              <a:t>1 </a:t>
            </a:r>
            <a:r>
              <a:rPr kumimoji="1" lang="zh-CN" altLang="en-US" sz="2400" b="1">
                <a:solidFill>
                  <a:srgbClr val="FF0000"/>
                </a:solidFill>
                <a:ea typeface="黑体" pitchFamily="2" charset="-122"/>
              </a:rPr>
              <a:t>向 </a:t>
            </a:r>
            <a:r>
              <a:rPr kumimoji="1" lang="en-US" altLang="zh-CN" sz="2400" b="1">
                <a:solidFill>
                  <a:srgbClr val="FF0000"/>
                </a:solidFill>
                <a:ea typeface="黑体" pitchFamily="2" charset="-122"/>
              </a:rPr>
              <a:t>H</a:t>
            </a:r>
            <a:r>
              <a:rPr kumimoji="1" lang="en-US" altLang="zh-CN" sz="2400" b="1" baseline="-25000">
                <a:solidFill>
                  <a:srgbClr val="FF0000"/>
                </a:solidFill>
                <a:ea typeface="黑体" pitchFamily="2" charset="-122"/>
              </a:rPr>
              <a:t>5</a:t>
            </a:r>
            <a:r>
              <a:rPr kumimoji="1" lang="en-US" altLang="zh-CN" sz="2400" b="1">
                <a:solidFill>
                  <a:srgbClr val="FF0000"/>
                </a:solidFill>
                <a:ea typeface="黑体" pitchFamily="2" charset="-122"/>
              </a:rPr>
              <a:t> </a:t>
            </a:r>
            <a:r>
              <a:rPr kumimoji="1" lang="zh-CN" altLang="en-US" sz="2400" b="1">
                <a:solidFill>
                  <a:srgbClr val="FF0000"/>
                </a:solidFill>
                <a:ea typeface="黑体" pitchFamily="2" charset="-122"/>
              </a:rPr>
              <a:t>发送分组</a:t>
            </a:r>
          </a:p>
        </p:txBody>
      </p:sp>
      <p:sp>
        <p:nvSpPr>
          <p:cNvPr id="61539" name="Text Box 99"/>
          <p:cNvSpPr txBox="1">
            <a:spLocks noChangeArrowheads="1"/>
          </p:cNvSpPr>
          <p:nvPr/>
        </p:nvSpPr>
        <p:spPr bwMode="auto">
          <a:xfrm>
            <a:off x="7081092" y="3932709"/>
            <a:ext cx="2624436" cy="461665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0000CC"/>
                </a:solidFill>
              </a:rPr>
              <a:t>H</a:t>
            </a:r>
            <a:r>
              <a:rPr kumimoji="1" lang="en-US" altLang="zh-CN" sz="2400" b="1" baseline="-25000" dirty="0">
                <a:solidFill>
                  <a:srgbClr val="0000CC"/>
                </a:solidFill>
              </a:rPr>
              <a:t>2 </a:t>
            </a:r>
            <a:r>
              <a:rPr kumimoji="1" lang="zh-CN" altLang="en-US" sz="2400" b="1" dirty="0">
                <a:solidFill>
                  <a:srgbClr val="0000CC"/>
                </a:solidFill>
                <a:ea typeface="黑体" pitchFamily="2" charset="-122"/>
              </a:rPr>
              <a:t>向 </a:t>
            </a:r>
            <a:r>
              <a:rPr kumimoji="1" lang="en-US" altLang="zh-CN" sz="2400" b="1" dirty="0">
                <a:solidFill>
                  <a:srgbClr val="0000CC"/>
                </a:solidFill>
                <a:ea typeface="黑体" pitchFamily="2" charset="-122"/>
              </a:rPr>
              <a:t>H</a:t>
            </a:r>
            <a:r>
              <a:rPr kumimoji="1" lang="en-US" altLang="zh-CN" sz="2400" b="1" baseline="-25000" dirty="0">
                <a:solidFill>
                  <a:srgbClr val="0000CC"/>
                </a:solidFill>
                <a:ea typeface="黑体" pitchFamily="2" charset="-122"/>
              </a:rPr>
              <a:t>6</a:t>
            </a:r>
            <a:r>
              <a:rPr kumimoji="1" lang="en-US" altLang="zh-CN" sz="2400" b="1" dirty="0">
                <a:solidFill>
                  <a:srgbClr val="0000CC"/>
                </a:solidFill>
                <a:ea typeface="黑体" pitchFamily="2" charset="-122"/>
              </a:rPr>
              <a:t> </a:t>
            </a:r>
            <a:r>
              <a:rPr kumimoji="1" lang="zh-CN" altLang="en-US" sz="2400" b="1" dirty="0">
                <a:solidFill>
                  <a:srgbClr val="0000CC"/>
                </a:solidFill>
                <a:ea typeface="黑体" pitchFamily="2" charset="-122"/>
              </a:rPr>
              <a:t>发送分组</a:t>
            </a:r>
          </a:p>
        </p:txBody>
      </p:sp>
      <p:sp>
        <p:nvSpPr>
          <p:cNvPr id="61540" name="Rectangle 100"/>
          <p:cNvSpPr>
            <a:spLocks noChangeArrowheads="1"/>
          </p:cNvSpPr>
          <p:nvPr/>
        </p:nvSpPr>
        <p:spPr bwMode="auto">
          <a:xfrm>
            <a:off x="1230362" y="4293072"/>
            <a:ext cx="235611" cy="21748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541" name="Rectangle 101"/>
          <p:cNvSpPr>
            <a:spLocks noChangeArrowheads="1"/>
          </p:cNvSpPr>
          <p:nvPr/>
        </p:nvSpPr>
        <p:spPr bwMode="auto">
          <a:xfrm>
            <a:off x="3025824" y="1845147"/>
            <a:ext cx="235611" cy="217487"/>
          </a:xfrm>
          <a:prstGeom prst="rect">
            <a:avLst/>
          </a:prstGeom>
          <a:solidFill>
            <a:srgbClr val="0000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537" name="Rectangle 97"/>
          <p:cNvSpPr>
            <a:spLocks noChangeArrowheads="1"/>
          </p:cNvSpPr>
          <p:nvPr/>
        </p:nvSpPr>
        <p:spPr bwMode="auto">
          <a:xfrm>
            <a:off x="1230362" y="4293096"/>
            <a:ext cx="235611" cy="21748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536" name="Rectangle 96"/>
          <p:cNvSpPr>
            <a:spLocks noChangeArrowheads="1"/>
          </p:cNvSpPr>
          <p:nvPr/>
        </p:nvSpPr>
        <p:spPr bwMode="auto">
          <a:xfrm>
            <a:off x="3025824" y="1845147"/>
            <a:ext cx="235611" cy="217487"/>
          </a:xfrm>
          <a:prstGeom prst="rect">
            <a:avLst/>
          </a:prstGeom>
          <a:solidFill>
            <a:srgbClr val="0000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542" name="Text Box 102"/>
          <p:cNvSpPr txBox="1">
            <a:spLocks noChangeArrowheads="1"/>
          </p:cNvSpPr>
          <p:nvPr/>
        </p:nvSpPr>
        <p:spPr bwMode="auto">
          <a:xfrm>
            <a:off x="5834243" y="1897534"/>
            <a:ext cx="3775393" cy="523220"/>
          </a:xfrm>
          <a:prstGeom prst="rect">
            <a:avLst/>
          </a:prstGeom>
          <a:solidFill>
            <a:srgbClr val="FFFF66"/>
          </a:solidFill>
          <a:ln w="76200" cmpd="tri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注意分组路径的变化！</a:t>
            </a:r>
          </a:p>
        </p:txBody>
      </p:sp>
      <p:sp>
        <p:nvSpPr>
          <p:cNvPr id="61543" name="Text Box 103"/>
          <p:cNvSpPr txBox="1">
            <a:spLocks noChangeArrowheads="1"/>
          </p:cNvSpPr>
          <p:nvPr/>
        </p:nvSpPr>
        <p:spPr bwMode="auto">
          <a:xfrm>
            <a:off x="1142651" y="2421409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路由器</a:t>
            </a:r>
          </a:p>
        </p:txBody>
      </p:sp>
      <p:sp>
        <p:nvSpPr>
          <p:cNvPr id="61545" name="Text Box 105"/>
          <p:cNvSpPr txBox="1">
            <a:spLocks noChangeArrowheads="1"/>
          </p:cNvSpPr>
          <p:nvPr/>
        </p:nvSpPr>
        <p:spPr bwMode="auto">
          <a:xfrm>
            <a:off x="334349" y="3285009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主机</a:t>
            </a:r>
          </a:p>
        </p:txBody>
      </p:sp>
      <p:sp>
        <p:nvSpPr>
          <p:cNvPr id="61546" name="Line 106"/>
          <p:cNvSpPr>
            <a:spLocks noChangeShapeType="1"/>
          </p:cNvSpPr>
          <p:nvPr/>
        </p:nvSpPr>
        <p:spPr bwMode="auto">
          <a:xfrm>
            <a:off x="2088537" y="2708746"/>
            <a:ext cx="858177" cy="2159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547" name="Line 107"/>
          <p:cNvSpPr>
            <a:spLocks noChangeShapeType="1"/>
          </p:cNvSpPr>
          <p:nvPr/>
        </p:nvSpPr>
        <p:spPr bwMode="auto">
          <a:xfrm>
            <a:off x="762578" y="3645371"/>
            <a:ext cx="390392" cy="5762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26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4624E-7 L 0.10468 -4.04624E-7 L 0.28889 0.15006 L 0.43802 -0.04439 L 0.52222 0.13318 " pathEditMode="relative" ptsTypes="AAAAA">
                                      <p:cBhvr>
                                        <p:cTn id="9" dur="2000" fill="hold"/>
                                        <p:tgtEl>
                                          <p:spTgt spid="61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4624E-7 L 0.10313 0.00208 L 0.17934 -0.20717 L 0.43021 -0.05503 L 0.52535 0.14382 " pathEditMode="relative" ptsTypes="AAAAA">
                                      <p:cBhvr>
                                        <p:cTn id="18" dur="2000" fill="hold"/>
                                        <p:tgtEl>
                                          <p:spTgt spid="615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79191E-6 L 0.00156 0.14381 L 0.25711 0.29803 L 0.36979 0.21572 " pathEditMode="relative" ptsTypes="AAAA">
                                      <p:cBhvr>
                                        <p:cTn id="33" dur="2000" fill="hold"/>
                                        <p:tgtEl>
                                          <p:spTgt spid="615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1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6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4624E-7 L 0.10313 0.00208 L 0.17934 -0.20717 L 0.43021 -0.05503 L 0.52535 0.14382 " pathEditMode="relative" ptsTypes="AAAAA">
                                      <p:cBhvr>
                                        <p:cTn id="48" dur="2000" fill="hold"/>
                                        <p:tgtEl>
                                          <p:spTgt spid="615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79191E-6 L 0.00156 0.14381 L 0.25711 0.29803 L 0.36979 0.21572 " pathEditMode="relative" ptsTypes="AAAA">
                                      <p:cBhvr>
                                        <p:cTn id="57" dur="2000" fill="hold"/>
                                        <p:tgtEl>
                                          <p:spTgt spid="615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84971E-6 L 0.10469 0.00416 L 0.18733 -0.19885 L 0.29358 0.14798 L 0.43802 -0.04879 L 0.52535 0.13734 " pathEditMode="relative" ptsTypes="AAAAAA">
                                      <p:cBhvr>
                                        <p:cTn id="66" dur="2000" fill="hold"/>
                                        <p:tgtEl>
                                          <p:spTgt spid="615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6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5.43353E-6 L 0.00173 0.16485 L 0.15729 0.06751 L 0.25399 0.30011 L 0.36996 0.21965 " pathEditMode="relative" ptsTypes="AAAAA">
                                      <p:cBhvr>
                                        <p:cTn id="75" dur="2000" fill="hold"/>
                                        <p:tgtEl>
                                          <p:spTgt spid="615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7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5" grpId="0" animBg="1"/>
      <p:bldP spid="61535" grpId="1" animBg="1"/>
      <p:bldP spid="61535" grpId="2" animBg="1"/>
      <p:bldP spid="61532" grpId="0" animBg="1"/>
      <p:bldP spid="61532" grpId="1" animBg="1"/>
      <p:bldP spid="61532" grpId="2" animBg="1"/>
      <p:bldP spid="61534" grpId="0" animBg="1"/>
      <p:bldP spid="61534" grpId="1" animBg="1"/>
      <p:bldP spid="61534" grpId="2" animBg="1"/>
      <p:bldP spid="61539" grpId="0" animBg="1"/>
      <p:bldP spid="61539" grpId="1" animBg="1"/>
      <p:bldP spid="61540" grpId="0" animBg="1"/>
      <p:bldP spid="61540" grpId="1" animBg="1"/>
      <p:bldP spid="61540" grpId="2" animBg="1"/>
      <p:bldP spid="61541" grpId="0" animBg="1"/>
      <p:bldP spid="61541" grpId="1" animBg="1"/>
      <p:bldP spid="61541" grpId="2" animBg="1"/>
      <p:bldP spid="61537" grpId="0" animBg="1"/>
      <p:bldP spid="61537" grpId="1" animBg="1"/>
      <p:bldP spid="61537" grpId="2" animBg="1"/>
      <p:bldP spid="61536" grpId="0" animBg="1"/>
      <p:bldP spid="61536" grpId="1" animBg="1"/>
      <p:bldP spid="61536" grpId="2" animBg="1"/>
      <p:bldP spid="61542" grpId="0" animBg="1"/>
      <p:bldP spid="6154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注意分组的</a:t>
            </a:r>
            <a:r>
              <a:rPr lang="zh-CN" altLang="en-US" dirty="0">
                <a:solidFill>
                  <a:srgbClr val="FF0000"/>
                </a:solidFill>
              </a:rPr>
              <a:t>存储转发</a:t>
            </a:r>
            <a:r>
              <a:rPr lang="zh-CN" altLang="en-US" dirty="0"/>
              <a:t>过程</a:t>
            </a: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1971615" y="2176934"/>
            <a:ext cx="4431903" cy="3667125"/>
            <a:chOff x="2256" y="2386"/>
            <a:chExt cx="2147" cy="1919"/>
          </a:xfrm>
        </p:grpSpPr>
        <p:sp>
          <p:nvSpPr>
            <p:cNvPr id="65540" name="Oval 4"/>
            <p:cNvSpPr>
              <a:spLocks noChangeArrowheads="1"/>
            </p:cNvSpPr>
            <p:nvPr/>
          </p:nvSpPr>
          <p:spPr bwMode="auto">
            <a:xfrm rot="-1674972">
              <a:off x="2346" y="2526"/>
              <a:ext cx="1015" cy="6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5541" name="Oval 5"/>
            <p:cNvSpPr>
              <a:spLocks noChangeArrowheads="1"/>
            </p:cNvSpPr>
            <p:nvPr/>
          </p:nvSpPr>
          <p:spPr bwMode="auto">
            <a:xfrm rot="-774972">
              <a:off x="3025" y="2386"/>
              <a:ext cx="887" cy="64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5542" name="Oval 6"/>
            <p:cNvSpPr>
              <a:spLocks noChangeArrowheads="1"/>
            </p:cNvSpPr>
            <p:nvPr/>
          </p:nvSpPr>
          <p:spPr bwMode="auto">
            <a:xfrm rot="-174972">
              <a:off x="3673" y="2621"/>
              <a:ext cx="655" cy="8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5543" name="Oval 7"/>
            <p:cNvSpPr>
              <a:spLocks noChangeArrowheads="1"/>
            </p:cNvSpPr>
            <p:nvPr/>
          </p:nvSpPr>
          <p:spPr bwMode="auto">
            <a:xfrm rot="18365028">
              <a:off x="3754" y="3108"/>
              <a:ext cx="687" cy="610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5544" name="Oval 8"/>
            <p:cNvSpPr>
              <a:spLocks noChangeArrowheads="1"/>
            </p:cNvSpPr>
            <p:nvPr/>
          </p:nvSpPr>
          <p:spPr bwMode="auto">
            <a:xfrm rot="-1674972">
              <a:off x="3052" y="3445"/>
              <a:ext cx="1110" cy="77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 rot="-594972">
              <a:off x="2616" y="3772"/>
              <a:ext cx="793" cy="533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 rot="-1674972">
              <a:off x="2311" y="3539"/>
              <a:ext cx="503" cy="631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 rot="18065028">
              <a:off x="2160" y="3115"/>
              <a:ext cx="695" cy="504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5548" name="Freeform 12"/>
            <p:cNvSpPr>
              <a:spLocks/>
            </p:cNvSpPr>
            <p:nvPr/>
          </p:nvSpPr>
          <p:spPr bwMode="auto">
            <a:xfrm>
              <a:off x="2358" y="2506"/>
              <a:ext cx="1931" cy="1684"/>
            </a:xfrm>
            <a:custGeom>
              <a:avLst/>
              <a:gdLst>
                <a:gd name="T0" fmla="*/ 579 w 1931"/>
                <a:gd name="T1" fmla="*/ 263 h 1684"/>
                <a:gd name="T2" fmla="*/ 632 w 1931"/>
                <a:gd name="T3" fmla="*/ 168 h 1684"/>
                <a:gd name="T4" fmla="*/ 695 w 1931"/>
                <a:gd name="T5" fmla="*/ 126 h 1684"/>
                <a:gd name="T6" fmla="*/ 916 w 1931"/>
                <a:gd name="T7" fmla="*/ 115 h 1684"/>
                <a:gd name="T8" fmla="*/ 1095 w 1931"/>
                <a:gd name="T9" fmla="*/ 52 h 1684"/>
                <a:gd name="T10" fmla="*/ 1158 w 1931"/>
                <a:gd name="T11" fmla="*/ 21 h 1684"/>
                <a:gd name="T12" fmla="*/ 1221 w 1931"/>
                <a:gd name="T13" fmla="*/ 0 h 1684"/>
                <a:gd name="T14" fmla="*/ 1337 w 1931"/>
                <a:gd name="T15" fmla="*/ 42 h 1684"/>
                <a:gd name="T16" fmla="*/ 1400 w 1931"/>
                <a:gd name="T17" fmla="*/ 84 h 1684"/>
                <a:gd name="T18" fmla="*/ 1432 w 1931"/>
                <a:gd name="T19" fmla="*/ 105 h 1684"/>
                <a:gd name="T20" fmla="*/ 1505 w 1931"/>
                <a:gd name="T21" fmla="*/ 158 h 1684"/>
                <a:gd name="T22" fmla="*/ 1526 w 1931"/>
                <a:gd name="T23" fmla="*/ 189 h 1684"/>
                <a:gd name="T24" fmla="*/ 1558 w 1931"/>
                <a:gd name="T25" fmla="*/ 210 h 1684"/>
                <a:gd name="T26" fmla="*/ 1653 w 1931"/>
                <a:gd name="T27" fmla="*/ 294 h 1684"/>
                <a:gd name="T28" fmla="*/ 1737 w 1931"/>
                <a:gd name="T29" fmla="*/ 368 h 1684"/>
                <a:gd name="T30" fmla="*/ 1800 w 1931"/>
                <a:gd name="T31" fmla="*/ 389 h 1684"/>
                <a:gd name="T32" fmla="*/ 1832 w 1931"/>
                <a:gd name="T33" fmla="*/ 410 h 1684"/>
                <a:gd name="T34" fmla="*/ 1916 w 1931"/>
                <a:gd name="T35" fmla="*/ 589 h 1684"/>
                <a:gd name="T36" fmla="*/ 1842 w 1931"/>
                <a:gd name="T37" fmla="*/ 1084 h 1684"/>
                <a:gd name="T38" fmla="*/ 1769 w 1931"/>
                <a:gd name="T39" fmla="*/ 1168 h 1684"/>
                <a:gd name="T40" fmla="*/ 1653 w 1931"/>
                <a:gd name="T41" fmla="*/ 1284 h 1684"/>
                <a:gd name="T42" fmla="*/ 1590 w 1931"/>
                <a:gd name="T43" fmla="*/ 1347 h 1684"/>
                <a:gd name="T44" fmla="*/ 1558 w 1931"/>
                <a:gd name="T45" fmla="*/ 1368 h 1684"/>
                <a:gd name="T46" fmla="*/ 1474 w 1931"/>
                <a:gd name="T47" fmla="*/ 1431 h 1684"/>
                <a:gd name="T48" fmla="*/ 1411 w 1931"/>
                <a:gd name="T49" fmla="*/ 1453 h 1684"/>
                <a:gd name="T50" fmla="*/ 1253 w 1931"/>
                <a:gd name="T51" fmla="*/ 1579 h 1684"/>
                <a:gd name="T52" fmla="*/ 1190 w 1931"/>
                <a:gd name="T53" fmla="*/ 1621 h 1684"/>
                <a:gd name="T54" fmla="*/ 1000 w 1931"/>
                <a:gd name="T55" fmla="*/ 1684 h 1684"/>
                <a:gd name="T56" fmla="*/ 432 w 1931"/>
                <a:gd name="T57" fmla="*/ 1653 h 1684"/>
                <a:gd name="T58" fmla="*/ 337 w 1931"/>
                <a:gd name="T59" fmla="*/ 1621 h 1684"/>
                <a:gd name="T60" fmla="*/ 242 w 1931"/>
                <a:gd name="T61" fmla="*/ 1558 h 1684"/>
                <a:gd name="T62" fmla="*/ 168 w 1931"/>
                <a:gd name="T63" fmla="*/ 1463 h 1684"/>
                <a:gd name="T64" fmla="*/ 126 w 1931"/>
                <a:gd name="T65" fmla="*/ 1400 h 1684"/>
                <a:gd name="T66" fmla="*/ 105 w 1931"/>
                <a:gd name="T67" fmla="*/ 1368 h 1684"/>
                <a:gd name="T68" fmla="*/ 21 w 1931"/>
                <a:gd name="T69" fmla="*/ 1242 h 1684"/>
                <a:gd name="T70" fmla="*/ 32 w 1931"/>
                <a:gd name="T71" fmla="*/ 1031 h 1684"/>
                <a:gd name="T72" fmla="*/ 42 w 1931"/>
                <a:gd name="T73" fmla="*/ 821 h 1684"/>
                <a:gd name="T74" fmla="*/ 84 w 1931"/>
                <a:gd name="T75" fmla="*/ 631 h 1684"/>
                <a:gd name="T76" fmla="*/ 200 w 1931"/>
                <a:gd name="T77" fmla="*/ 337 h 1684"/>
                <a:gd name="T78" fmla="*/ 242 w 1931"/>
                <a:gd name="T79" fmla="*/ 263 h 1684"/>
                <a:gd name="T80" fmla="*/ 305 w 1931"/>
                <a:gd name="T81" fmla="*/ 252 h 1684"/>
                <a:gd name="T82" fmla="*/ 326 w 1931"/>
                <a:gd name="T83" fmla="*/ 189 h 1684"/>
                <a:gd name="T84" fmla="*/ 400 w 1931"/>
                <a:gd name="T85" fmla="*/ 147 h 1684"/>
                <a:gd name="T86" fmla="*/ 432 w 1931"/>
                <a:gd name="T87" fmla="*/ 168 h 1684"/>
                <a:gd name="T88" fmla="*/ 453 w 1931"/>
                <a:gd name="T89" fmla="*/ 200 h 1684"/>
                <a:gd name="T90" fmla="*/ 537 w 1931"/>
                <a:gd name="T91" fmla="*/ 210 h 1684"/>
                <a:gd name="T92" fmla="*/ 558 w 1931"/>
                <a:gd name="T93" fmla="*/ 242 h 1684"/>
                <a:gd name="T94" fmla="*/ 579 w 1931"/>
                <a:gd name="T95" fmla="*/ 263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31" h="1684">
                  <a:moveTo>
                    <a:pt x="579" y="263"/>
                  </a:moveTo>
                  <a:cubicBezTo>
                    <a:pt x="590" y="230"/>
                    <a:pt x="602" y="188"/>
                    <a:pt x="632" y="168"/>
                  </a:cubicBezTo>
                  <a:cubicBezTo>
                    <a:pt x="653" y="154"/>
                    <a:pt x="695" y="126"/>
                    <a:pt x="695" y="126"/>
                  </a:cubicBezTo>
                  <a:cubicBezTo>
                    <a:pt x="755" y="218"/>
                    <a:pt x="842" y="134"/>
                    <a:pt x="916" y="115"/>
                  </a:cubicBezTo>
                  <a:cubicBezTo>
                    <a:pt x="974" y="76"/>
                    <a:pt x="1024" y="61"/>
                    <a:pt x="1095" y="52"/>
                  </a:cubicBezTo>
                  <a:cubicBezTo>
                    <a:pt x="1201" y="18"/>
                    <a:pt x="1043" y="72"/>
                    <a:pt x="1158" y="21"/>
                  </a:cubicBezTo>
                  <a:cubicBezTo>
                    <a:pt x="1178" y="12"/>
                    <a:pt x="1221" y="0"/>
                    <a:pt x="1221" y="0"/>
                  </a:cubicBezTo>
                  <a:cubicBezTo>
                    <a:pt x="1260" y="14"/>
                    <a:pt x="1298" y="28"/>
                    <a:pt x="1337" y="42"/>
                  </a:cubicBezTo>
                  <a:cubicBezTo>
                    <a:pt x="1361" y="51"/>
                    <a:pt x="1379" y="70"/>
                    <a:pt x="1400" y="84"/>
                  </a:cubicBezTo>
                  <a:cubicBezTo>
                    <a:pt x="1411" y="91"/>
                    <a:pt x="1432" y="105"/>
                    <a:pt x="1432" y="105"/>
                  </a:cubicBezTo>
                  <a:cubicBezTo>
                    <a:pt x="1513" y="215"/>
                    <a:pt x="1412" y="96"/>
                    <a:pt x="1505" y="158"/>
                  </a:cubicBezTo>
                  <a:cubicBezTo>
                    <a:pt x="1515" y="165"/>
                    <a:pt x="1517" y="180"/>
                    <a:pt x="1526" y="189"/>
                  </a:cubicBezTo>
                  <a:cubicBezTo>
                    <a:pt x="1535" y="198"/>
                    <a:pt x="1547" y="203"/>
                    <a:pt x="1558" y="210"/>
                  </a:cubicBezTo>
                  <a:cubicBezTo>
                    <a:pt x="1591" y="261"/>
                    <a:pt x="1608" y="260"/>
                    <a:pt x="1653" y="294"/>
                  </a:cubicBezTo>
                  <a:cubicBezTo>
                    <a:pt x="1683" y="316"/>
                    <a:pt x="1706" y="348"/>
                    <a:pt x="1737" y="368"/>
                  </a:cubicBezTo>
                  <a:cubicBezTo>
                    <a:pt x="1756" y="380"/>
                    <a:pt x="1780" y="380"/>
                    <a:pt x="1800" y="389"/>
                  </a:cubicBezTo>
                  <a:cubicBezTo>
                    <a:pt x="1812" y="394"/>
                    <a:pt x="1821" y="403"/>
                    <a:pt x="1832" y="410"/>
                  </a:cubicBezTo>
                  <a:cubicBezTo>
                    <a:pt x="1848" y="477"/>
                    <a:pt x="1878" y="532"/>
                    <a:pt x="1916" y="589"/>
                  </a:cubicBezTo>
                  <a:cubicBezTo>
                    <a:pt x="1930" y="740"/>
                    <a:pt x="1931" y="949"/>
                    <a:pt x="1842" y="1084"/>
                  </a:cubicBezTo>
                  <a:cubicBezTo>
                    <a:pt x="1828" y="1130"/>
                    <a:pt x="1803" y="1134"/>
                    <a:pt x="1769" y="1168"/>
                  </a:cubicBezTo>
                  <a:cubicBezTo>
                    <a:pt x="1742" y="1246"/>
                    <a:pt x="1702" y="1245"/>
                    <a:pt x="1653" y="1284"/>
                  </a:cubicBezTo>
                  <a:cubicBezTo>
                    <a:pt x="1630" y="1303"/>
                    <a:pt x="1615" y="1331"/>
                    <a:pt x="1590" y="1347"/>
                  </a:cubicBezTo>
                  <a:cubicBezTo>
                    <a:pt x="1579" y="1354"/>
                    <a:pt x="1568" y="1361"/>
                    <a:pt x="1558" y="1368"/>
                  </a:cubicBezTo>
                  <a:cubicBezTo>
                    <a:pt x="1530" y="1389"/>
                    <a:pt x="1502" y="1410"/>
                    <a:pt x="1474" y="1431"/>
                  </a:cubicBezTo>
                  <a:cubicBezTo>
                    <a:pt x="1456" y="1444"/>
                    <a:pt x="1411" y="1453"/>
                    <a:pt x="1411" y="1453"/>
                  </a:cubicBezTo>
                  <a:cubicBezTo>
                    <a:pt x="1358" y="1505"/>
                    <a:pt x="1314" y="1538"/>
                    <a:pt x="1253" y="1579"/>
                  </a:cubicBezTo>
                  <a:cubicBezTo>
                    <a:pt x="1232" y="1593"/>
                    <a:pt x="1214" y="1613"/>
                    <a:pt x="1190" y="1621"/>
                  </a:cubicBezTo>
                  <a:cubicBezTo>
                    <a:pt x="1127" y="1642"/>
                    <a:pt x="1064" y="1664"/>
                    <a:pt x="1000" y="1684"/>
                  </a:cubicBezTo>
                  <a:cubicBezTo>
                    <a:pt x="808" y="1622"/>
                    <a:pt x="697" y="1658"/>
                    <a:pt x="432" y="1653"/>
                  </a:cubicBezTo>
                  <a:cubicBezTo>
                    <a:pt x="358" y="1629"/>
                    <a:pt x="389" y="1640"/>
                    <a:pt x="337" y="1621"/>
                  </a:cubicBezTo>
                  <a:cubicBezTo>
                    <a:pt x="296" y="1580"/>
                    <a:pt x="282" y="1591"/>
                    <a:pt x="242" y="1558"/>
                  </a:cubicBezTo>
                  <a:cubicBezTo>
                    <a:pt x="209" y="1530"/>
                    <a:pt x="193" y="1500"/>
                    <a:pt x="168" y="1463"/>
                  </a:cubicBezTo>
                  <a:cubicBezTo>
                    <a:pt x="154" y="1442"/>
                    <a:pt x="140" y="1421"/>
                    <a:pt x="126" y="1400"/>
                  </a:cubicBezTo>
                  <a:cubicBezTo>
                    <a:pt x="119" y="1389"/>
                    <a:pt x="105" y="1368"/>
                    <a:pt x="105" y="1368"/>
                  </a:cubicBezTo>
                  <a:cubicBezTo>
                    <a:pt x="88" y="1315"/>
                    <a:pt x="51" y="1287"/>
                    <a:pt x="21" y="1242"/>
                  </a:cubicBezTo>
                  <a:cubicBezTo>
                    <a:pt x="0" y="1175"/>
                    <a:pt x="23" y="1099"/>
                    <a:pt x="32" y="1031"/>
                  </a:cubicBezTo>
                  <a:cubicBezTo>
                    <a:pt x="35" y="961"/>
                    <a:pt x="36" y="891"/>
                    <a:pt x="42" y="821"/>
                  </a:cubicBezTo>
                  <a:cubicBezTo>
                    <a:pt x="47" y="760"/>
                    <a:pt x="75" y="693"/>
                    <a:pt x="84" y="631"/>
                  </a:cubicBezTo>
                  <a:cubicBezTo>
                    <a:pt x="99" y="528"/>
                    <a:pt x="112" y="402"/>
                    <a:pt x="200" y="337"/>
                  </a:cubicBezTo>
                  <a:cubicBezTo>
                    <a:pt x="214" y="312"/>
                    <a:pt x="220" y="281"/>
                    <a:pt x="242" y="263"/>
                  </a:cubicBezTo>
                  <a:cubicBezTo>
                    <a:pt x="259" y="250"/>
                    <a:pt x="289" y="266"/>
                    <a:pt x="305" y="252"/>
                  </a:cubicBezTo>
                  <a:cubicBezTo>
                    <a:pt x="322" y="237"/>
                    <a:pt x="313" y="207"/>
                    <a:pt x="326" y="189"/>
                  </a:cubicBezTo>
                  <a:cubicBezTo>
                    <a:pt x="343" y="166"/>
                    <a:pt x="376" y="163"/>
                    <a:pt x="400" y="147"/>
                  </a:cubicBezTo>
                  <a:cubicBezTo>
                    <a:pt x="411" y="154"/>
                    <a:pt x="423" y="159"/>
                    <a:pt x="432" y="168"/>
                  </a:cubicBezTo>
                  <a:cubicBezTo>
                    <a:pt x="441" y="177"/>
                    <a:pt x="441" y="195"/>
                    <a:pt x="453" y="200"/>
                  </a:cubicBezTo>
                  <a:cubicBezTo>
                    <a:pt x="479" y="210"/>
                    <a:pt x="509" y="207"/>
                    <a:pt x="537" y="210"/>
                  </a:cubicBezTo>
                  <a:cubicBezTo>
                    <a:pt x="544" y="221"/>
                    <a:pt x="550" y="232"/>
                    <a:pt x="558" y="242"/>
                  </a:cubicBezTo>
                  <a:cubicBezTo>
                    <a:pt x="566" y="251"/>
                    <a:pt x="610" y="291"/>
                    <a:pt x="579" y="263"/>
                  </a:cubicBez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</p:grpSp>
      <p:sp>
        <p:nvSpPr>
          <p:cNvPr id="65549" name="Line 13"/>
          <p:cNvSpPr>
            <a:spLocks noChangeShapeType="1"/>
          </p:cNvSpPr>
          <p:nvPr/>
        </p:nvSpPr>
        <p:spPr bwMode="auto">
          <a:xfrm flipV="1">
            <a:off x="3197827" y="2411884"/>
            <a:ext cx="1387872" cy="55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4755957" y="2486497"/>
            <a:ext cx="820341" cy="1398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 flipH="1">
            <a:off x="2379206" y="3059584"/>
            <a:ext cx="720593" cy="1255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>
            <a:off x="2423920" y="4493096"/>
            <a:ext cx="1647560" cy="882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53" name="Line 17"/>
          <p:cNvSpPr>
            <a:spLocks noChangeShapeType="1"/>
          </p:cNvSpPr>
          <p:nvPr/>
        </p:nvSpPr>
        <p:spPr bwMode="auto">
          <a:xfrm flipV="1">
            <a:off x="4140272" y="4161309"/>
            <a:ext cx="1436027" cy="130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54" name="Line 18"/>
          <p:cNvSpPr>
            <a:spLocks noChangeShapeType="1"/>
          </p:cNvSpPr>
          <p:nvPr/>
        </p:nvSpPr>
        <p:spPr bwMode="auto">
          <a:xfrm>
            <a:off x="3254579" y="3065933"/>
            <a:ext cx="2302801" cy="946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>
            <a:off x="3144513" y="2902422"/>
            <a:ext cx="1083469" cy="2471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56" name="Line 20"/>
          <p:cNvSpPr>
            <a:spLocks noChangeShapeType="1"/>
          </p:cNvSpPr>
          <p:nvPr/>
        </p:nvSpPr>
        <p:spPr bwMode="auto">
          <a:xfrm flipV="1">
            <a:off x="3495350" y="5445597"/>
            <a:ext cx="693076" cy="54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57" name="Line 21"/>
          <p:cNvSpPr>
            <a:spLocks noChangeShapeType="1"/>
          </p:cNvSpPr>
          <p:nvPr/>
        </p:nvSpPr>
        <p:spPr bwMode="auto">
          <a:xfrm rot="-5400000">
            <a:off x="4510292" y="2095971"/>
            <a:ext cx="336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>
            <a:off x="5676046" y="4161309"/>
            <a:ext cx="693076" cy="1008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 flipV="1">
            <a:off x="1428162" y="4418483"/>
            <a:ext cx="69823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60" name="Line 24"/>
          <p:cNvSpPr>
            <a:spLocks noChangeShapeType="1"/>
          </p:cNvSpPr>
          <p:nvPr/>
        </p:nvSpPr>
        <p:spPr bwMode="auto">
          <a:xfrm rot="5400000" flipH="1">
            <a:off x="2714102" y="2527706"/>
            <a:ext cx="773113" cy="17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1054966" y="3783484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1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5562" name="Oval 26"/>
          <p:cNvSpPr>
            <a:spLocks noChangeArrowheads="1"/>
          </p:cNvSpPr>
          <p:nvPr/>
        </p:nvSpPr>
        <p:spPr bwMode="auto">
          <a:xfrm>
            <a:off x="2109199" y="4161309"/>
            <a:ext cx="607086" cy="561975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A</a:t>
            </a:r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 flipV="1">
            <a:off x="5676046" y="3564408"/>
            <a:ext cx="873654" cy="41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64" name="AutoShape 28"/>
          <p:cNvSpPr>
            <a:spLocks noChangeArrowheads="1"/>
          </p:cNvSpPr>
          <p:nvPr/>
        </p:nvSpPr>
        <p:spPr bwMode="auto">
          <a:xfrm flipV="1">
            <a:off x="5191065" y="5850408"/>
            <a:ext cx="1169458" cy="387350"/>
          </a:xfrm>
          <a:prstGeom prst="wedgeRoundRectCallout">
            <a:avLst>
              <a:gd name="adj1" fmla="val -66181"/>
              <a:gd name="adj2" fmla="val 13196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kumimoji="1" lang="zh-CN" altLang="zh-CN" sz="24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5565" name="Text Box 29"/>
          <p:cNvSpPr txBox="1">
            <a:spLocks noChangeArrowheads="1"/>
          </p:cNvSpPr>
          <p:nvPr/>
        </p:nvSpPr>
        <p:spPr bwMode="auto">
          <a:xfrm>
            <a:off x="5302851" y="5840884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互联网</a:t>
            </a:r>
          </a:p>
        </p:txBody>
      </p:sp>
      <p:pic>
        <p:nvPicPr>
          <p:cNvPr id="65566" name="Picture 3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049" y="1484784"/>
            <a:ext cx="63460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67" name="Picture 3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876" y="3199284"/>
            <a:ext cx="63632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68" name="Picture 3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799" y="5904384"/>
            <a:ext cx="63460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65569" name="Picture 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346" y="4986809"/>
            <a:ext cx="63460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70" name="Picture 3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274" y="1683221"/>
            <a:ext cx="636323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71" name="Oval 35"/>
          <p:cNvSpPr>
            <a:spLocks noChangeArrowheads="1"/>
          </p:cNvSpPr>
          <p:nvPr/>
        </p:nvSpPr>
        <p:spPr bwMode="auto">
          <a:xfrm>
            <a:off x="2893424" y="2794472"/>
            <a:ext cx="572690" cy="530225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65572" name="Oval 36"/>
          <p:cNvSpPr>
            <a:spLocks noChangeArrowheads="1"/>
          </p:cNvSpPr>
          <p:nvPr/>
        </p:nvSpPr>
        <p:spPr bwMode="auto">
          <a:xfrm>
            <a:off x="4432636" y="2183284"/>
            <a:ext cx="558933" cy="517525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D</a:t>
            </a:r>
          </a:p>
        </p:txBody>
      </p:sp>
      <p:sp>
        <p:nvSpPr>
          <p:cNvPr id="65573" name="Oval 37"/>
          <p:cNvSpPr>
            <a:spLocks noChangeArrowheads="1"/>
          </p:cNvSpPr>
          <p:nvPr/>
        </p:nvSpPr>
        <p:spPr bwMode="auto">
          <a:xfrm>
            <a:off x="5326928" y="3783484"/>
            <a:ext cx="622565" cy="576263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E</a:t>
            </a:r>
          </a:p>
        </p:txBody>
      </p:sp>
      <p:sp>
        <p:nvSpPr>
          <p:cNvPr id="65574" name="Oval 38"/>
          <p:cNvSpPr>
            <a:spLocks noChangeArrowheads="1"/>
          </p:cNvSpPr>
          <p:nvPr/>
        </p:nvSpPr>
        <p:spPr bwMode="auto">
          <a:xfrm>
            <a:off x="3940776" y="5131272"/>
            <a:ext cx="591608" cy="547687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C</a:t>
            </a:r>
          </a:p>
        </p:txBody>
      </p:sp>
      <p:sp>
        <p:nvSpPr>
          <p:cNvPr id="65575" name="Text Box 39"/>
          <p:cNvSpPr txBox="1">
            <a:spLocks noChangeArrowheads="1"/>
          </p:cNvSpPr>
          <p:nvPr/>
        </p:nvSpPr>
        <p:spPr bwMode="auto">
          <a:xfrm>
            <a:off x="5815349" y="4940772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5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5576" name="Text Box 40"/>
          <p:cNvSpPr txBox="1">
            <a:spLocks noChangeArrowheads="1"/>
          </p:cNvSpPr>
          <p:nvPr/>
        </p:nvSpPr>
        <p:spPr bwMode="auto">
          <a:xfrm>
            <a:off x="6907417" y="3140547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6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5577" name="Text Box 41"/>
          <p:cNvSpPr txBox="1">
            <a:spLocks noChangeArrowheads="1"/>
          </p:cNvSpPr>
          <p:nvPr/>
        </p:nvSpPr>
        <p:spPr bwMode="auto">
          <a:xfrm>
            <a:off x="3942497" y="1484784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4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5578" name="Text Box 42"/>
          <p:cNvSpPr txBox="1">
            <a:spLocks noChangeArrowheads="1"/>
          </p:cNvSpPr>
          <p:nvPr/>
        </p:nvSpPr>
        <p:spPr bwMode="auto">
          <a:xfrm>
            <a:off x="2460036" y="1629247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2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5579" name="Text Box 43"/>
          <p:cNvSpPr txBox="1">
            <a:spLocks noChangeArrowheads="1"/>
          </p:cNvSpPr>
          <p:nvPr/>
        </p:nvSpPr>
        <p:spPr bwMode="auto">
          <a:xfrm>
            <a:off x="2693928" y="5877397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3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pic>
        <p:nvPicPr>
          <p:cNvPr id="65581" name="Picture 4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76" y="4161309"/>
            <a:ext cx="63632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82" name="Rectangle 46"/>
          <p:cNvSpPr>
            <a:spLocks noChangeArrowheads="1"/>
          </p:cNvSpPr>
          <p:nvPr/>
        </p:nvSpPr>
        <p:spPr bwMode="auto">
          <a:xfrm>
            <a:off x="1211467" y="4293071"/>
            <a:ext cx="171979" cy="15875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84" name="Text Box 48"/>
          <p:cNvSpPr txBox="1">
            <a:spLocks noChangeArrowheads="1"/>
          </p:cNvSpPr>
          <p:nvPr/>
        </p:nvSpPr>
        <p:spPr bwMode="auto">
          <a:xfrm>
            <a:off x="6498107" y="2564904"/>
            <a:ext cx="2919389" cy="52322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FF0000"/>
                </a:solidFill>
              </a:rPr>
              <a:t>H</a:t>
            </a:r>
            <a:r>
              <a:rPr kumimoji="1" lang="en-US" altLang="zh-CN" sz="2800" b="1" baseline="-25000">
                <a:solidFill>
                  <a:srgbClr val="FF0000"/>
                </a:solidFill>
              </a:rPr>
              <a:t>1</a:t>
            </a:r>
            <a:r>
              <a:rPr kumimoji="1" lang="en-US" altLang="zh-CN" sz="1600" b="1" baseline="-25000">
                <a:solidFill>
                  <a:srgbClr val="FF0000"/>
                </a:solidFill>
              </a:rPr>
              <a:t> </a:t>
            </a:r>
            <a:r>
              <a:rPr kumimoji="1" lang="zh-CN" altLang="en-US" sz="2800" b="1">
                <a:solidFill>
                  <a:srgbClr val="FF0000"/>
                </a:solidFill>
                <a:ea typeface="黑体" pitchFamily="2" charset="-122"/>
              </a:rPr>
              <a:t>向</a:t>
            </a:r>
            <a:r>
              <a:rPr kumimoji="1" lang="zh-CN" altLang="en-US" sz="1600" b="1">
                <a:solidFill>
                  <a:srgbClr val="FF0000"/>
                </a:solidFill>
                <a:ea typeface="黑体" pitchFamily="2" charset="-122"/>
              </a:rPr>
              <a:t> </a:t>
            </a:r>
            <a:r>
              <a:rPr kumimoji="1" lang="en-US" altLang="zh-CN" sz="2800" b="1">
                <a:solidFill>
                  <a:srgbClr val="FF0000"/>
                </a:solidFill>
                <a:ea typeface="黑体" pitchFamily="2" charset="-122"/>
              </a:rPr>
              <a:t>H</a:t>
            </a:r>
            <a:r>
              <a:rPr kumimoji="1" lang="en-US" altLang="zh-CN" sz="2800" b="1" baseline="-25000">
                <a:solidFill>
                  <a:srgbClr val="FF0000"/>
                </a:solidFill>
                <a:ea typeface="黑体" pitchFamily="2" charset="-122"/>
              </a:rPr>
              <a:t>5</a:t>
            </a:r>
            <a:r>
              <a:rPr kumimoji="1" lang="en-US" altLang="zh-CN" sz="1600" b="1">
                <a:solidFill>
                  <a:srgbClr val="FF0000"/>
                </a:solidFill>
                <a:ea typeface="黑体" pitchFamily="2" charset="-122"/>
              </a:rPr>
              <a:t> </a:t>
            </a:r>
            <a:r>
              <a:rPr kumimoji="1" lang="zh-CN" altLang="en-US" sz="2800" b="1">
                <a:solidFill>
                  <a:srgbClr val="FF0000"/>
                </a:solidFill>
                <a:ea typeface="黑体" pitchFamily="2" charset="-122"/>
              </a:rPr>
              <a:t>发送分组</a:t>
            </a:r>
          </a:p>
        </p:txBody>
      </p:sp>
      <p:sp>
        <p:nvSpPr>
          <p:cNvPr id="65591" name="Text Box 55"/>
          <p:cNvSpPr txBox="1">
            <a:spLocks noChangeArrowheads="1"/>
          </p:cNvSpPr>
          <p:nvPr/>
        </p:nvSpPr>
        <p:spPr bwMode="auto">
          <a:xfrm>
            <a:off x="1123757" y="2492847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路由器</a:t>
            </a:r>
          </a:p>
        </p:txBody>
      </p:sp>
      <p:sp>
        <p:nvSpPr>
          <p:cNvPr id="65592" name="Text Box 56"/>
          <p:cNvSpPr txBox="1">
            <a:spLocks noChangeArrowheads="1"/>
          </p:cNvSpPr>
          <p:nvPr/>
        </p:nvSpPr>
        <p:spPr bwMode="auto">
          <a:xfrm>
            <a:off x="315455" y="3285009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主机</a:t>
            </a:r>
          </a:p>
        </p:txBody>
      </p:sp>
      <p:sp>
        <p:nvSpPr>
          <p:cNvPr id="65593" name="Line 57"/>
          <p:cNvSpPr>
            <a:spLocks noChangeShapeType="1"/>
          </p:cNvSpPr>
          <p:nvPr/>
        </p:nvSpPr>
        <p:spPr bwMode="auto">
          <a:xfrm>
            <a:off x="2069643" y="2708746"/>
            <a:ext cx="858177" cy="2159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94" name="Line 58"/>
          <p:cNvSpPr>
            <a:spLocks noChangeShapeType="1"/>
          </p:cNvSpPr>
          <p:nvPr/>
        </p:nvSpPr>
        <p:spPr bwMode="auto">
          <a:xfrm>
            <a:off x="743684" y="3645371"/>
            <a:ext cx="390392" cy="5762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95" name="Rectangle 59"/>
          <p:cNvSpPr>
            <a:spLocks noChangeArrowheads="1"/>
          </p:cNvSpPr>
          <p:nvPr/>
        </p:nvSpPr>
        <p:spPr bwMode="auto">
          <a:xfrm>
            <a:off x="2147034" y="4293071"/>
            <a:ext cx="171979" cy="15875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97" name="Rectangle 61"/>
          <p:cNvSpPr>
            <a:spLocks noChangeArrowheads="1"/>
          </p:cNvSpPr>
          <p:nvPr/>
        </p:nvSpPr>
        <p:spPr bwMode="auto">
          <a:xfrm>
            <a:off x="4098997" y="5301134"/>
            <a:ext cx="156502" cy="144463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98" name="Text Box 62"/>
          <p:cNvSpPr txBox="1">
            <a:spLocks noChangeArrowheads="1"/>
          </p:cNvSpPr>
          <p:nvPr/>
        </p:nvSpPr>
        <p:spPr bwMode="auto">
          <a:xfrm>
            <a:off x="2069642" y="1845147"/>
            <a:ext cx="3977879" cy="1384995"/>
          </a:xfrm>
          <a:prstGeom prst="rect">
            <a:avLst/>
          </a:prstGeom>
          <a:solidFill>
            <a:srgbClr val="FF99FF"/>
          </a:solidFill>
          <a:ln w="76200" cmpd="tri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在路由器</a:t>
            </a:r>
            <a:r>
              <a:rPr kumimoji="1" lang="zh-CN" altLang="en-US" sz="1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800" b="1">
                <a:solidFill>
                  <a:srgbClr val="000099"/>
                </a:solidFill>
                <a:ea typeface="黑体" pitchFamily="2" charset="-122"/>
              </a:rPr>
              <a:t>E</a:t>
            </a:r>
            <a:r>
              <a:rPr kumimoji="1" lang="en-US" altLang="zh-CN" sz="1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暂存</a:t>
            </a:r>
          </a:p>
          <a:p>
            <a:pPr algn="ctr"/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查找转发表</a:t>
            </a:r>
          </a:p>
          <a:p>
            <a:pPr algn="ctr"/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找到转发的端口</a:t>
            </a:r>
          </a:p>
        </p:txBody>
      </p:sp>
      <p:sp>
        <p:nvSpPr>
          <p:cNvPr id="65599" name="Rectangle 63"/>
          <p:cNvSpPr>
            <a:spLocks noChangeArrowheads="1"/>
          </p:cNvSpPr>
          <p:nvPr/>
        </p:nvSpPr>
        <p:spPr bwMode="auto">
          <a:xfrm>
            <a:off x="5502347" y="4148609"/>
            <a:ext cx="156502" cy="144463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600" name="Text Box 64"/>
          <p:cNvSpPr txBox="1">
            <a:spLocks noChangeArrowheads="1"/>
          </p:cNvSpPr>
          <p:nvPr/>
        </p:nvSpPr>
        <p:spPr bwMode="auto">
          <a:xfrm>
            <a:off x="2303534" y="1845146"/>
            <a:ext cx="4134379" cy="523220"/>
          </a:xfrm>
          <a:prstGeom prst="rect">
            <a:avLst/>
          </a:prstGeom>
          <a:solidFill>
            <a:srgbClr val="FF99FF"/>
          </a:solidFill>
          <a:ln w="76200" cmpd="tri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最后到达目的主机</a:t>
            </a:r>
            <a:r>
              <a:rPr kumimoji="1" lang="zh-CN" altLang="en-US" sz="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800" b="1">
                <a:solidFill>
                  <a:srgbClr val="000099"/>
                </a:solidFill>
                <a:ea typeface="黑体" pitchFamily="2" charset="-122"/>
              </a:rPr>
              <a:t>H</a:t>
            </a:r>
            <a:r>
              <a:rPr kumimoji="1" lang="en-US" altLang="zh-CN" sz="2800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</a:p>
        </p:txBody>
      </p:sp>
      <p:sp>
        <p:nvSpPr>
          <p:cNvPr id="65596" name="Text Box 60"/>
          <p:cNvSpPr txBox="1">
            <a:spLocks noChangeArrowheads="1"/>
          </p:cNvSpPr>
          <p:nvPr/>
        </p:nvSpPr>
        <p:spPr bwMode="auto">
          <a:xfrm flipH="1">
            <a:off x="1758361" y="1845147"/>
            <a:ext cx="3977878" cy="1384995"/>
          </a:xfrm>
          <a:prstGeom prst="rect">
            <a:avLst/>
          </a:prstGeom>
          <a:solidFill>
            <a:srgbClr val="FF99FF"/>
          </a:solidFill>
          <a:ln w="76200" cmpd="tri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在路由器</a:t>
            </a:r>
            <a:r>
              <a:rPr kumimoji="1" lang="zh-CN" altLang="en-US" sz="1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800" b="1">
                <a:solidFill>
                  <a:srgbClr val="000099"/>
                </a:solidFill>
                <a:ea typeface="黑体" pitchFamily="2" charset="-122"/>
              </a:rPr>
              <a:t>C</a:t>
            </a:r>
            <a:r>
              <a:rPr kumimoji="1" lang="en-US" altLang="zh-CN" sz="1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暂存</a:t>
            </a:r>
          </a:p>
          <a:p>
            <a:pPr algn="ctr"/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查找转发表</a:t>
            </a:r>
          </a:p>
          <a:p>
            <a:pPr algn="ctr"/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找到转发的端口</a:t>
            </a:r>
          </a:p>
        </p:txBody>
      </p:sp>
      <p:sp>
        <p:nvSpPr>
          <p:cNvPr id="65590" name="Text Box 54"/>
          <p:cNvSpPr txBox="1">
            <a:spLocks noChangeArrowheads="1"/>
          </p:cNvSpPr>
          <p:nvPr/>
        </p:nvSpPr>
        <p:spPr bwMode="auto">
          <a:xfrm>
            <a:off x="1524469" y="1845147"/>
            <a:ext cx="3977878" cy="1384995"/>
          </a:xfrm>
          <a:prstGeom prst="rect">
            <a:avLst/>
          </a:prstGeom>
          <a:solidFill>
            <a:srgbClr val="FF99FF"/>
          </a:solidFill>
          <a:ln w="76200" cmpd="tri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在路由器</a:t>
            </a:r>
            <a:r>
              <a:rPr kumimoji="1" lang="zh-CN" altLang="en-US" sz="1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800" b="1">
                <a:solidFill>
                  <a:srgbClr val="000099"/>
                </a:solidFill>
                <a:ea typeface="黑体" pitchFamily="2" charset="-122"/>
              </a:rPr>
              <a:t>A</a:t>
            </a:r>
            <a:r>
              <a:rPr kumimoji="1" lang="en-US" altLang="zh-CN" sz="1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暂存</a:t>
            </a:r>
          </a:p>
          <a:p>
            <a:pPr algn="ctr"/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查找转发表</a:t>
            </a:r>
          </a:p>
          <a:p>
            <a:pPr algn="ctr"/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找到转发的端口</a:t>
            </a:r>
          </a:p>
        </p:txBody>
      </p:sp>
    </p:spTree>
    <p:extLst>
      <p:ext uri="{BB962C8B-B14F-4D97-AF65-F5344CB8AC3E}">
        <p14:creationId xmlns:p14="http://schemas.microsoft.com/office/powerpoint/2010/main" val="323972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074 L 0.09445 7.51445E-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55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6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6559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2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2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44509E-6 L 0.18264 0.1438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55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32" y="7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300"/>
                            </p:stCondLst>
                            <p:childTnLst>
                              <p:par>
                                <p:cTn id="3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6559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8300"/>
                            </p:stCondLst>
                            <p:childTnLst>
                              <p:par>
                                <p:cTn id="35" presetID="1" presetClass="exit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4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0185 L 0.14166 -0.1780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55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-88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23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2300"/>
                            </p:stCondLst>
                            <p:childTnLst>
                              <p:par>
                                <p:cTn id="5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6559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3300"/>
                            </p:stCondLst>
                            <p:childTnLst>
                              <p:par>
                                <p:cTn id="53" presetID="1" presetClass="exit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300"/>
                            </p:stCondLst>
                            <p:childTnLst>
                              <p:par>
                                <p:cTn id="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3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300"/>
                            </p:stCondLst>
                            <p:childTnLst>
                              <p:par>
                                <p:cTn id="6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05 0.00671 L 0.08664 0.1470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655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7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73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7300"/>
                            </p:stCondLst>
                            <p:childTnLst>
                              <p:par>
                                <p:cTn id="6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1000" fill="hold"/>
                                        <p:tgtEl>
                                          <p:spTgt spid="6560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82" grpId="0" animBg="1"/>
      <p:bldP spid="65582" grpId="1" animBg="1"/>
      <p:bldP spid="65582" grpId="2" animBg="1"/>
      <p:bldP spid="65595" grpId="0" animBg="1"/>
      <p:bldP spid="65595" grpId="1" animBg="1"/>
      <p:bldP spid="65595" grpId="2" animBg="1"/>
      <p:bldP spid="65597" grpId="0" animBg="1"/>
      <p:bldP spid="65597" grpId="1" animBg="1"/>
      <p:bldP spid="65597" grpId="2" animBg="1"/>
      <p:bldP spid="65598" grpId="0" animBg="1"/>
      <p:bldP spid="65598" grpId="1" animBg="1"/>
      <p:bldP spid="65598" grpId="2" animBg="1"/>
      <p:bldP spid="65599" grpId="0" animBg="1"/>
      <p:bldP spid="65599" grpId="1" animBg="1"/>
      <p:bldP spid="65600" grpId="0" animBg="1"/>
      <p:bldP spid="65600" grpId="1" animBg="1"/>
      <p:bldP spid="65596" grpId="0" animBg="1"/>
      <p:bldP spid="65596" grpId="1" animBg="1"/>
      <p:bldP spid="65596" grpId="2" animBg="1"/>
      <p:bldP spid="65590" grpId="0" animBg="1"/>
      <p:bldP spid="65590" grpId="1" animBg="1"/>
      <p:bldP spid="65590" grpId="2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路由器和主机</a:t>
            </a:r>
            <a:endParaRPr lang="zh-CN" alt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753"/>
            <a:ext cx="9410700" cy="2952328"/>
          </a:xfrm>
        </p:spPr>
        <p:txBody>
          <a:bodyPr/>
          <a:lstStyle/>
          <a:p>
            <a:r>
              <a:rPr lang="zh-CN" altLang="en-US" dirty="0"/>
              <a:t>在路由器中的输入和输出端口之间</a:t>
            </a:r>
            <a:r>
              <a:rPr lang="zh-CN" altLang="en-US" dirty="0">
                <a:solidFill>
                  <a:srgbClr val="FF0000"/>
                </a:solidFill>
              </a:rPr>
              <a:t>没有直接连线。</a:t>
            </a:r>
          </a:p>
          <a:p>
            <a:r>
              <a:rPr lang="zh-CN" altLang="en-US" dirty="0"/>
              <a:t>路由器处理分组的过程是：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把收到的分组先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放入缓存（暂时存储）；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查找转发表，</a:t>
            </a:r>
            <a:r>
              <a:rPr lang="zh-CN" altLang="en-US" dirty="0">
                <a:ea typeface="黑体" pitchFamily="2" charset="-122"/>
              </a:rPr>
              <a:t>找出到某个目的地址应从哪个端口转发；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把分组送到适当的端口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转发</a:t>
            </a:r>
            <a:r>
              <a:rPr lang="zh-CN" altLang="en-US" dirty="0">
                <a:ea typeface="黑体" pitchFamily="2" charset="-122"/>
              </a:rPr>
              <a:t>出去。</a:t>
            </a:r>
            <a:r>
              <a:rPr lang="zh-CN" altLang="en-US" dirty="0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95300" y="4437112"/>
            <a:ext cx="9066212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dirty="0" smtClean="0"/>
              <a:t>主机是</a:t>
            </a:r>
            <a:r>
              <a:rPr lang="zh-CN" altLang="en-US" dirty="0" smtClean="0">
                <a:solidFill>
                  <a:srgbClr val="FF0000"/>
                </a:solidFill>
              </a:rPr>
              <a:t>为用户进行信息处理</a:t>
            </a:r>
            <a:r>
              <a:rPr lang="zh-CN" altLang="en-US" dirty="0" smtClean="0"/>
              <a:t>的，并向网络发送分组，从网络接收分组。</a:t>
            </a:r>
          </a:p>
          <a:p>
            <a:r>
              <a:rPr lang="zh-CN" altLang="en-US" dirty="0" smtClean="0"/>
              <a:t>路由器对分组进行</a:t>
            </a:r>
            <a:r>
              <a:rPr lang="zh-CN" altLang="en-US" dirty="0" smtClean="0">
                <a:solidFill>
                  <a:srgbClr val="FF0000"/>
                </a:solidFill>
              </a:rPr>
              <a:t>存储转发，</a:t>
            </a:r>
            <a:r>
              <a:rPr lang="zh-CN" altLang="en-US" dirty="0" smtClean="0"/>
              <a:t>最后把分组交付目的主机。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分组交换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809993"/>
              </p:ext>
            </p:extLst>
          </p:nvPr>
        </p:nvGraphicFramePr>
        <p:xfrm>
          <a:off x="344489" y="1745028"/>
          <a:ext cx="6408712" cy="4996340"/>
        </p:xfrm>
        <a:graphic>
          <a:graphicData uri="http://schemas.openxmlformats.org/drawingml/2006/table">
            <a:tbl>
              <a:tblPr firstRow="1" firstCol="1" bandRow="1" bandCol="1">
                <a:tableStyleId>{073A0DAA-6AF3-43AB-8588-CEC1D06C72B9}</a:tableStyleId>
              </a:tblPr>
              <a:tblGrid>
                <a:gridCol w="1008874"/>
                <a:gridCol w="5399838"/>
              </a:tblGrid>
              <a:tr h="7814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cap="none" spc="0" dirty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优点</a:t>
                      </a:r>
                      <a:endParaRPr lang="zh-CN" sz="2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108000" marR="108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cap="none" spc="0" dirty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所采用的手段</a:t>
                      </a:r>
                      <a:endParaRPr lang="zh-CN" sz="2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0000" marR="90000" marT="46800" marB="46800" anchor="ctr"/>
                </a:tc>
              </a:tr>
              <a:tr h="9063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cap="none" spc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高效</a:t>
                      </a:r>
                      <a:endParaRPr lang="zh-CN" sz="2800" b="1" kern="10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cap="none" spc="0" dirty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在分组</a:t>
                      </a:r>
                      <a:r>
                        <a:rPr lang="zh-CN" sz="2800" b="1" kern="100" cap="none" spc="0" dirty="0" smtClean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传输过程</a:t>
                      </a:r>
                      <a:r>
                        <a:rPr lang="zh-CN" sz="2800" b="1" kern="100" cap="none" spc="0" dirty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中</a:t>
                      </a:r>
                      <a:r>
                        <a:rPr lang="zh-CN" sz="2800" b="1" kern="100" cap="none" spc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动态分配</a:t>
                      </a:r>
                      <a:r>
                        <a:rPr lang="zh-CN" sz="2800" b="1" kern="100" cap="none" spc="0" dirty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传输带宽，对通信链路是逐段</a:t>
                      </a:r>
                      <a:r>
                        <a:rPr lang="zh-CN" sz="2800" b="1" kern="100" cap="none" spc="0" dirty="0" smtClean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占用</a:t>
                      </a:r>
                      <a:r>
                        <a:rPr lang="zh-CN" altLang="en-US" sz="2800" b="1" kern="100" cap="none" spc="0" dirty="0" smtClean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。</a:t>
                      </a:r>
                      <a:endParaRPr lang="zh-CN" sz="2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0000" marR="90000" marT="46800" marB="46800" anchor="ctr"/>
                </a:tc>
              </a:tr>
              <a:tr h="9063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cap="none" spc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灵活</a:t>
                      </a:r>
                      <a:endParaRPr lang="zh-CN" sz="2800" b="1" kern="10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cap="none" spc="0" dirty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为每一个分组</a:t>
                      </a:r>
                      <a:r>
                        <a:rPr lang="zh-CN" sz="2800" b="1" kern="100" cap="none" spc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独立</a:t>
                      </a:r>
                      <a:r>
                        <a:rPr lang="zh-CN" sz="2800" b="1" kern="100" cap="none" spc="0" dirty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地选择最合适的转发</a:t>
                      </a:r>
                      <a:r>
                        <a:rPr lang="zh-CN" sz="2800" b="1" kern="100" cap="none" spc="0" dirty="0" smtClean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路由</a:t>
                      </a:r>
                      <a:r>
                        <a:rPr lang="zh-CN" altLang="en-US" sz="2800" b="1" kern="100" cap="none" spc="0" dirty="0" smtClean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。</a:t>
                      </a:r>
                      <a:endParaRPr lang="zh-CN" sz="2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0000" marR="90000" marT="46800" marB="46800" anchor="ctr"/>
                </a:tc>
              </a:tr>
              <a:tr h="9063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cap="none" spc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迅速</a:t>
                      </a:r>
                      <a:endParaRPr lang="zh-CN" sz="2800" b="1" kern="10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cap="none" spc="0" dirty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以分组作为传送单位，</a:t>
                      </a:r>
                      <a:r>
                        <a:rPr lang="zh-CN" sz="2800" b="1" kern="100" cap="none" spc="0" dirty="0" smtClean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可</a:t>
                      </a:r>
                      <a:r>
                        <a:rPr lang="zh-CN" sz="2800" b="1" kern="10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不</a:t>
                      </a:r>
                      <a:r>
                        <a:rPr lang="zh-CN" sz="2800" b="1" kern="100" cap="none" spc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先建立连接</a:t>
                      </a:r>
                      <a:r>
                        <a:rPr lang="zh-CN" sz="2800" b="1" kern="100" cap="none" spc="0" dirty="0" smtClean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就向</a:t>
                      </a:r>
                      <a:r>
                        <a:rPr lang="zh-CN" sz="2800" b="1" kern="100" cap="none" spc="0" dirty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其他主机发送</a:t>
                      </a:r>
                      <a:r>
                        <a:rPr lang="zh-CN" sz="2800" b="1" kern="100" cap="none" spc="0" dirty="0" smtClean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分组</a:t>
                      </a:r>
                      <a:r>
                        <a:rPr lang="zh-CN" altLang="en-US" sz="2800" b="1" kern="100" cap="none" spc="0" dirty="0" smtClean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。</a:t>
                      </a:r>
                      <a:endParaRPr lang="zh-CN" sz="2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0000" marR="90000" marT="46800" marB="46800" anchor="ctr"/>
                </a:tc>
              </a:tr>
              <a:tr h="13147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cap="none" spc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可靠</a:t>
                      </a:r>
                      <a:endParaRPr lang="zh-CN" sz="2800" b="1" kern="10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cap="none" spc="0" dirty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保证可靠性的网络协议；分布式多路由的分组交换网，使网络有很好的</a:t>
                      </a:r>
                      <a:r>
                        <a:rPr lang="zh-CN" sz="2800" b="1" kern="100" cap="none" spc="0" dirty="0" smtClean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生存性</a:t>
                      </a:r>
                      <a:r>
                        <a:rPr lang="zh-CN" altLang="en-US" sz="2800" b="1" kern="100" cap="none" spc="0" dirty="0" smtClean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。</a:t>
                      </a:r>
                      <a:endParaRPr lang="zh-CN" sz="2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0000" marR="90000" marT="46800" marB="46800" anchor="ctr"/>
                </a:tc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47700" y="980728"/>
            <a:ext cx="17130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优点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545288" y="1052736"/>
            <a:ext cx="17130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</a:rPr>
              <a:t>缺</a:t>
            </a:r>
            <a:r>
              <a:rPr lang="zh-CN" altLang="en-US" dirty="0" smtClean="0">
                <a:solidFill>
                  <a:srgbClr val="FF0000"/>
                </a:solidFill>
              </a:rPr>
              <a:t>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952991" y="1844824"/>
            <a:ext cx="2952328" cy="493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 smtClean="0"/>
              <a:t>分组在各结点存储转发时需要</a:t>
            </a:r>
            <a:r>
              <a:rPr lang="zh-CN" altLang="en-US" sz="2800" dirty="0" smtClean="0">
                <a:solidFill>
                  <a:srgbClr val="FF0000"/>
                </a:solidFill>
              </a:rPr>
              <a:t>排队，需要</a:t>
            </a:r>
            <a:r>
              <a:rPr lang="zh-CN" altLang="en-US" sz="2800" dirty="0" smtClean="0"/>
              <a:t>一定的</a:t>
            </a:r>
            <a:r>
              <a:rPr lang="zh-CN" altLang="en-US" sz="2800" dirty="0" smtClean="0">
                <a:solidFill>
                  <a:srgbClr val="FF0000"/>
                </a:solidFill>
              </a:rPr>
              <a:t>时延。</a:t>
            </a:r>
            <a:r>
              <a:rPr lang="zh-CN" altLang="en-US" sz="2800" dirty="0" smtClean="0"/>
              <a:t> </a:t>
            </a:r>
          </a:p>
          <a:p>
            <a:r>
              <a:rPr lang="zh-CN" altLang="en-US" sz="2800" dirty="0" smtClean="0"/>
              <a:t>分组必须携带的首部（里面有必不可少的控制信息）也造成了一定的</a:t>
            </a:r>
            <a:r>
              <a:rPr lang="zh-CN" altLang="en-US" sz="2800" dirty="0" smtClean="0">
                <a:solidFill>
                  <a:srgbClr val="FF0000"/>
                </a:solidFill>
              </a:rPr>
              <a:t>开销。</a:t>
            </a:r>
            <a:r>
              <a:rPr lang="zh-CN" altLang="en-US" sz="2800" dirty="0" smtClean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4109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dirty="0"/>
              <a:t>存储转发原理并非完全新的概念 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20 </a:t>
            </a:r>
            <a:r>
              <a:rPr lang="zh-CN" altLang="en-US" dirty="0"/>
              <a:t>世纪 </a:t>
            </a:r>
            <a:r>
              <a:rPr lang="en-US" altLang="zh-CN" dirty="0"/>
              <a:t>40 </a:t>
            </a:r>
            <a:r>
              <a:rPr lang="zh-CN" altLang="en-US" dirty="0"/>
              <a:t>年代，电报通信也采用了基于存储转发原理的</a:t>
            </a:r>
            <a:r>
              <a:rPr lang="zh-CN" altLang="en-US" dirty="0" smtClean="0">
                <a:solidFill>
                  <a:srgbClr val="FF0000"/>
                </a:solidFill>
              </a:rPr>
              <a:t>报文交换 </a:t>
            </a:r>
            <a:r>
              <a:rPr lang="en-US" altLang="zh-CN" dirty="0" smtClean="0"/>
              <a:t>(</a:t>
            </a:r>
            <a:r>
              <a:rPr lang="en-US" altLang="zh-CN" dirty="0"/>
              <a:t>message switching)</a:t>
            </a:r>
            <a:r>
              <a:rPr lang="zh-CN" altLang="en-US" dirty="0"/>
              <a:t>。 </a:t>
            </a:r>
          </a:p>
          <a:p>
            <a:r>
              <a:rPr lang="zh-CN" altLang="en-US" dirty="0"/>
              <a:t>报文交换的时延较长，从几分钟到几小时不等。现在报文交换已经很少有人使用了。 </a:t>
            </a:r>
          </a:p>
        </p:txBody>
      </p:sp>
    </p:spTree>
    <p:extLst>
      <p:ext uri="{BB962C8B-B14F-4D97-AF65-F5344CB8AC3E}">
        <p14:creationId xmlns:p14="http://schemas.microsoft.com/office/powerpoint/2010/main" val="162983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5630" y="0"/>
            <a:ext cx="9157890" cy="692150"/>
          </a:xfrm>
        </p:spPr>
        <p:txBody>
          <a:bodyPr/>
          <a:lstStyle/>
          <a:p>
            <a:pPr algn="ctr"/>
            <a:r>
              <a:rPr lang="zh-CN" altLang="en-US" sz="4000" dirty="0"/>
              <a:t>三种交换的比较 </a:t>
            </a:r>
          </a:p>
        </p:txBody>
      </p:sp>
      <p:grpSp>
        <p:nvGrpSpPr>
          <p:cNvPr id="154758" name="Group 134"/>
          <p:cNvGrpSpPr>
            <a:grpSpLocks/>
          </p:cNvGrpSpPr>
          <p:nvPr/>
        </p:nvGrpSpPr>
        <p:grpSpPr bwMode="auto">
          <a:xfrm>
            <a:off x="8002192" y="1458916"/>
            <a:ext cx="629444" cy="396876"/>
            <a:chOff x="4653" y="1614"/>
            <a:chExt cx="366" cy="250"/>
          </a:xfrm>
        </p:grpSpPr>
        <p:sp>
          <p:nvSpPr>
            <p:cNvPr id="154628" name="AutoShape 4"/>
            <p:cNvSpPr>
              <a:spLocks noChangeArrowheads="1"/>
            </p:cNvSpPr>
            <p:nvPr/>
          </p:nvSpPr>
          <p:spPr bwMode="auto">
            <a:xfrm rot="5400000">
              <a:off x="4733" y="1579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29" name="Text Box 5"/>
            <p:cNvSpPr txBox="1">
              <a:spLocks noChangeArrowheads="1"/>
            </p:cNvSpPr>
            <p:nvPr/>
          </p:nvSpPr>
          <p:spPr bwMode="auto">
            <a:xfrm rot="626605">
              <a:off x="4671" y="1614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1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30" name="Line 6"/>
            <p:cNvSpPr>
              <a:spLocks noChangeShapeType="1"/>
            </p:cNvSpPr>
            <p:nvPr/>
          </p:nvSpPr>
          <p:spPr bwMode="auto">
            <a:xfrm>
              <a:off x="4656" y="1650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1" name="Line 7"/>
            <p:cNvSpPr>
              <a:spLocks noChangeShapeType="1"/>
            </p:cNvSpPr>
            <p:nvPr/>
          </p:nvSpPr>
          <p:spPr bwMode="auto">
            <a:xfrm>
              <a:off x="4653" y="1801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2" name="AutoShape 8"/>
            <p:cNvSpPr>
              <a:spLocks noChangeArrowheads="1"/>
            </p:cNvSpPr>
            <p:nvPr/>
          </p:nvSpPr>
          <p:spPr bwMode="auto">
            <a:xfrm rot="746037">
              <a:off x="4847" y="1715"/>
              <a:ext cx="133" cy="126"/>
            </a:xfrm>
            <a:prstGeom prst="rightArrow">
              <a:avLst>
                <a:gd name="adj1" fmla="val 50000"/>
                <a:gd name="adj2" fmla="val 26389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59" name="Group 135"/>
          <p:cNvGrpSpPr>
            <a:grpSpLocks/>
          </p:cNvGrpSpPr>
          <p:nvPr/>
        </p:nvGrpSpPr>
        <p:grpSpPr bwMode="auto">
          <a:xfrm>
            <a:off x="7993592" y="1743073"/>
            <a:ext cx="631164" cy="396874"/>
            <a:chOff x="4648" y="1793"/>
            <a:chExt cx="367" cy="250"/>
          </a:xfrm>
        </p:grpSpPr>
        <p:sp>
          <p:nvSpPr>
            <p:cNvPr id="154633" name="AutoShape 9"/>
            <p:cNvSpPr>
              <a:spLocks noChangeArrowheads="1"/>
            </p:cNvSpPr>
            <p:nvPr/>
          </p:nvSpPr>
          <p:spPr bwMode="auto">
            <a:xfrm rot="5400000">
              <a:off x="4729" y="1758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4" name="Text Box 10"/>
            <p:cNvSpPr txBox="1">
              <a:spLocks noChangeArrowheads="1"/>
            </p:cNvSpPr>
            <p:nvPr/>
          </p:nvSpPr>
          <p:spPr bwMode="auto">
            <a:xfrm rot="626605">
              <a:off x="4660" y="1793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2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35" name="Line 11"/>
            <p:cNvSpPr>
              <a:spLocks noChangeShapeType="1"/>
            </p:cNvSpPr>
            <p:nvPr/>
          </p:nvSpPr>
          <p:spPr bwMode="auto">
            <a:xfrm>
              <a:off x="4652" y="1829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6" name="Line 12"/>
            <p:cNvSpPr>
              <a:spLocks noChangeShapeType="1"/>
            </p:cNvSpPr>
            <p:nvPr/>
          </p:nvSpPr>
          <p:spPr bwMode="auto">
            <a:xfrm>
              <a:off x="4648" y="1980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7" name="AutoShape 13"/>
            <p:cNvSpPr>
              <a:spLocks noChangeArrowheads="1"/>
            </p:cNvSpPr>
            <p:nvPr/>
          </p:nvSpPr>
          <p:spPr bwMode="auto">
            <a:xfrm rot="746037">
              <a:off x="4843" y="1894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60" name="Group 136"/>
          <p:cNvGrpSpPr>
            <a:grpSpLocks/>
          </p:cNvGrpSpPr>
          <p:nvPr/>
        </p:nvGrpSpPr>
        <p:grpSpPr bwMode="auto">
          <a:xfrm>
            <a:off x="8000471" y="2031996"/>
            <a:ext cx="629444" cy="387349"/>
            <a:chOff x="4652" y="1975"/>
            <a:chExt cx="366" cy="244"/>
          </a:xfrm>
        </p:grpSpPr>
        <p:sp>
          <p:nvSpPr>
            <p:cNvPr id="154638" name="AutoShape 14"/>
            <p:cNvSpPr>
              <a:spLocks noChangeArrowheads="1"/>
            </p:cNvSpPr>
            <p:nvPr/>
          </p:nvSpPr>
          <p:spPr bwMode="auto">
            <a:xfrm rot="5400000">
              <a:off x="4732" y="1934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9" name="Text Box 15"/>
            <p:cNvSpPr txBox="1">
              <a:spLocks noChangeArrowheads="1"/>
            </p:cNvSpPr>
            <p:nvPr/>
          </p:nvSpPr>
          <p:spPr bwMode="auto">
            <a:xfrm rot="626605">
              <a:off x="4664" y="1975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3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40" name="Line 16"/>
            <p:cNvSpPr>
              <a:spLocks noChangeShapeType="1"/>
            </p:cNvSpPr>
            <p:nvPr/>
          </p:nvSpPr>
          <p:spPr bwMode="auto">
            <a:xfrm>
              <a:off x="4656" y="2004"/>
              <a:ext cx="362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1" name="Line 17"/>
            <p:cNvSpPr>
              <a:spLocks noChangeShapeType="1"/>
            </p:cNvSpPr>
            <p:nvPr/>
          </p:nvSpPr>
          <p:spPr bwMode="auto">
            <a:xfrm>
              <a:off x="4652" y="2155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2" name="AutoShape 18"/>
            <p:cNvSpPr>
              <a:spLocks noChangeArrowheads="1"/>
            </p:cNvSpPr>
            <p:nvPr/>
          </p:nvSpPr>
          <p:spPr bwMode="auto">
            <a:xfrm rot="746037">
              <a:off x="4846" y="2069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61" name="Group 137"/>
          <p:cNvGrpSpPr>
            <a:grpSpLocks/>
          </p:cNvGrpSpPr>
          <p:nvPr/>
        </p:nvGrpSpPr>
        <p:grpSpPr bwMode="auto">
          <a:xfrm>
            <a:off x="8007350" y="2301880"/>
            <a:ext cx="629444" cy="395288"/>
            <a:chOff x="4656" y="2145"/>
            <a:chExt cx="366" cy="249"/>
          </a:xfrm>
        </p:grpSpPr>
        <p:sp>
          <p:nvSpPr>
            <p:cNvPr id="154643" name="AutoShape 19"/>
            <p:cNvSpPr>
              <a:spLocks noChangeArrowheads="1"/>
            </p:cNvSpPr>
            <p:nvPr/>
          </p:nvSpPr>
          <p:spPr bwMode="auto">
            <a:xfrm rot="5400000">
              <a:off x="4737" y="2109"/>
              <a:ext cx="210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4" name="Text Box 20"/>
            <p:cNvSpPr txBox="1">
              <a:spLocks noChangeArrowheads="1"/>
            </p:cNvSpPr>
            <p:nvPr/>
          </p:nvSpPr>
          <p:spPr bwMode="auto">
            <a:xfrm rot="626605">
              <a:off x="4668" y="2145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4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45" name="Line 21"/>
            <p:cNvSpPr>
              <a:spLocks noChangeShapeType="1"/>
            </p:cNvSpPr>
            <p:nvPr/>
          </p:nvSpPr>
          <p:spPr bwMode="auto">
            <a:xfrm>
              <a:off x="4659" y="2180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6" name="Line 22"/>
            <p:cNvSpPr>
              <a:spLocks noChangeShapeType="1"/>
            </p:cNvSpPr>
            <p:nvPr/>
          </p:nvSpPr>
          <p:spPr bwMode="auto">
            <a:xfrm>
              <a:off x="4656" y="2331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7" name="AutoShape 23"/>
            <p:cNvSpPr>
              <a:spLocks noChangeArrowheads="1"/>
            </p:cNvSpPr>
            <p:nvPr/>
          </p:nvSpPr>
          <p:spPr bwMode="auto">
            <a:xfrm rot="746037">
              <a:off x="4850" y="2245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63" name="Group 139"/>
          <p:cNvGrpSpPr>
            <a:grpSpLocks/>
          </p:cNvGrpSpPr>
          <p:nvPr/>
        </p:nvGrpSpPr>
        <p:grpSpPr bwMode="auto">
          <a:xfrm>
            <a:off x="8624761" y="1854204"/>
            <a:ext cx="629445" cy="385763"/>
            <a:chOff x="5015" y="1863"/>
            <a:chExt cx="366" cy="243"/>
          </a:xfrm>
        </p:grpSpPr>
        <p:sp>
          <p:nvSpPr>
            <p:cNvPr id="154648" name="AutoShape 24"/>
            <p:cNvSpPr>
              <a:spLocks noChangeArrowheads="1"/>
            </p:cNvSpPr>
            <p:nvPr/>
          </p:nvSpPr>
          <p:spPr bwMode="auto">
            <a:xfrm rot="5400000">
              <a:off x="5096" y="1821"/>
              <a:ext cx="210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9" name="Text Box 25"/>
            <p:cNvSpPr txBox="1">
              <a:spLocks noChangeArrowheads="1"/>
            </p:cNvSpPr>
            <p:nvPr/>
          </p:nvSpPr>
          <p:spPr bwMode="auto">
            <a:xfrm rot="626605">
              <a:off x="5021" y="1863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1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50" name="Line 26"/>
            <p:cNvSpPr>
              <a:spLocks noChangeShapeType="1"/>
            </p:cNvSpPr>
            <p:nvPr/>
          </p:nvSpPr>
          <p:spPr bwMode="auto">
            <a:xfrm>
              <a:off x="5018" y="1892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51" name="Line 27"/>
            <p:cNvSpPr>
              <a:spLocks noChangeShapeType="1"/>
            </p:cNvSpPr>
            <p:nvPr/>
          </p:nvSpPr>
          <p:spPr bwMode="auto">
            <a:xfrm>
              <a:off x="5015" y="2043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52" name="AutoShape 28"/>
            <p:cNvSpPr>
              <a:spLocks noChangeArrowheads="1"/>
            </p:cNvSpPr>
            <p:nvPr/>
          </p:nvSpPr>
          <p:spPr bwMode="auto">
            <a:xfrm rot="746037">
              <a:off x="5209" y="1957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64" name="Group 140"/>
          <p:cNvGrpSpPr>
            <a:grpSpLocks/>
          </p:cNvGrpSpPr>
          <p:nvPr/>
        </p:nvGrpSpPr>
        <p:grpSpPr bwMode="auto">
          <a:xfrm>
            <a:off x="8616162" y="2119317"/>
            <a:ext cx="629444" cy="404813"/>
            <a:chOff x="5010" y="2030"/>
            <a:chExt cx="366" cy="255"/>
          </a:xfrm>
        </p:grpSpPr>
        <p:sp>
          <p:nvSpPr>
            <p:cNvPr id="154653" name="AutoShape 29"/>
            <p:cNvSpPr>
              <a:spLocks noChangeArrowheads="1"/>
            </p:cNvSpPr>
            <p:nvPr/>
          </p:nvSpPr>
          <p:spPr bwMode="auto">
            <a:xfrm rot="5400000">
              <a:off x="5091" y="2000"/>
              <a:ext cx="210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54" name="Text Box 30"/>
            <p:cNvSpPr txBox="1">
              <a:spLocks noChangeArrowheads="1"/>
            </p:cNvSpPr>
            <p:nvPr/>
          </p:nvSpPr>
          <p:spPr bwMode="auto">
            <a:xfrm rot="626605">
              <a:off x="5016" y="2030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2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55" name="Line 31"/>
            <p:cNvSpPr>
              <a:spLocks noChangeShapeType="1"/>
            </p:cNvSpPr>
            <p:nvPr/>
          </p:nvSpPr>
          <p:spPr bwMode="auto">
            <a:xfrm>
              <a:off x="5014" y="2071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56" name="Line 32"/>
            <p:cNvSpPr>
              <a:spLocks noChangeShapeType="1"/>
            </p:cNvSpPr>
            <p:nvPr/>
          </p:nvSpPr>
          <p:spPr bwMode="auto">
            <a:xfrm>
              <a:off x="5010" y="2222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57" name="AutoShape 33"/>
            <p:cNvSpPr>
              <a:spLocks noChangeArrowheads="1"/>
            </p:cNvSpPr>
            <p:nvPr/>
          </p:nvSpPr>
          <p:spPr bwMode="auto">
            <a:xfrm rot="746037">
              <a:off x="5204" y="2136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65" name="Group 141"/>
          <p:cNvGrpSpPr>
            <a:grpSpLocks/>
          </p:cNvGrpSpPr>
          <p:nvPr/>
        </p:nvGrpSpPr>
        <p:grpSpPr bwMode="auto">
          <a:xfrm>
            <a:off x="8623036" y="2406647"/>
            <a:ext cx="629444" cy="396874"/>
            <a:chOff x="5014" y="2211"/>
            <a:chExt cx="366" cy="250"/>
          </a:xfrm>
        </p:grpSpPr>
        <p:sp>
          <p:nvSpPr>
            <p:cNvPr id="154658" name="AutoShape 34"/>
            <p:cNvSpPr>
              <a:spLocks noChangeArrowheads="1"/>
            </p:cNvSpPr>
            <p:nvPr/>
          </p:nvSpPr>
          <p:spPr bwMode="auto">
            <a:xfrm rot="5400000">
              <a:off x="5094" y="2176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59" name="Text Box 35"/>
            <p:cNvSpPr txBox="1">
              <a:spLocks noChangeArrowheads="1"/>
            </p:cNvSpPr>
            <p:nvPr/>
          </p:nvSpPr>
          <p:spPr bwMode="auto">
            <a:xfrm rot="626605">
              <a:off x="5026" y="2211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3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60" name="Line 36"/>
            <p:cNvSpPr>
              <a:spLocks noChangeShapeType="1"/>
            </p:cNvSpPr>
            <p:nvPr/>
          </p:nvSpPr>
          <p:spPr bwMode="auto">
            <a:xfrm>
              <a:off x="5017" y="2247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61" name="Line 37"/>
            <p:cNvSpPr>
              <a:spLocks noChangeShapeType="1"/>
            </p:cNvSpPr>
            <p:nvPr/>
          </p:nvSpPr>
          <p:spPr bwMode="auto">
            <a:xfrm>
              <a:off x="5014" y="2398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62" name="AutoShape 38"/>
            <p:cNvSpPr>
              <a:spLocks noChangeArrowheads="1"/>
            </p:cNvSpPr>
            <p:nvPr/>
          </p:nvSpPr>
          <p:spPr bwMode="auto">
            <a:xfrm rot="746037">
              <a:off x="5208" y="2312"/>
              <a:ext cx="133" cy="126"/>
            </a:xfrm>
            <a:prstGeom prst="rightArrow">
              <a:avLst>
                <a:gd name="adj1" fmla="val 50000"/>
                <a:gd name="adj2" fmla="val 26389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66" name="Group 142"/>
          <p:cNvGrpSpPr>
            <a:grpSpLocks/>
          </p:cNvGrpSpPr>
          <p:nvPr/>
        </p:nvGrpSpPr>
        <p:grpSpPr bwMode="auto">
          <a:xfrm>
            <a:off x="8628201" y="2676521"/>
            <a:ext cx="631164" cy="406399"/>
            <a:chOff x="5017" y="2381"/>
            <a:chExt cx="367" cy="256"/>
          </a:xfrm>
        </p:grpSpPr>
        <p:sp>
          <p:nvSpPr>
            <p:cNvPr id="154663" name="AutoShape 39"/>
            <p:cNvSpPr>
              <a:spLocks noChangeArrowheads="1"/>
            </p:cNvSpPr>
            <p:nvPr/>
          </p:nvSpPr>
          <p:spPr bwMode="auto">
            <a:xfrm rot="5400000">
              <a:off x="5098" y="2352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64" name="Text Box 40"/>
            <p:cNvSpPr txBox="1">
              <a:spLocks noChangeArrowheads="1"/>
            </p:cNvSpPr>
            <p:nvPr/>
          </p:nvSpPr>
          <p:spPr bwMode="auto">
            <a:xfrm rot="626605">
              <a:off x="5023" y="2381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4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65" name="Line 41"/>
            <p:cNvSpPr>
              <a:spLocks noChangeShapeType="1"/>
            </p:cNvSpPr>
            <p:nvPr/>
          </p:nvSpPr>
          <p:spPr bwMode="auto">
            <a:xfrm>
              <a:off x="5021" y="2422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66" name="Line 42"/>
            <p:cNvSpPr>
              <a:spLocks noChangeShapeType="1"/>
            </p:cNvSpPr>
            <p:nvPr/>
          </p:nvSpPr>
          <p:spPr bwMode="auto">
            <a:xfrm>
              <a:off x="5017" y="2573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67" name="AutoShape 43"/>
            <p:cNvSpPr>
              <a:spLocks noChangeArrowheads="1"/>
            </p:cNvSpPr>
            <p:nvPr/>
          </p:nvSpPr>
          <p:spPr bwMode="auto">
            <a:xfrm rot="746037">
              <a:off x="5212" y="2487"/>
              <a:ext cx="132" cy="127"/>
            </a:xfrm>
            <a:prstGeom prst="rightArrow">
              <a:avLst>
                <a:gd name="adj1" fmla="val 50000"/>
                <a:gd name="adj2" fmla="val 25984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56" name="Group 132"/>
          <p:cNvGrpSpPr>
            <a:grpSpLocks/>
          </p:cNvGrpSpPr>
          <p:nvPr/>
        </p:nvGrpSpPr>
        <p:grpSpPr bwMode="auto">
          <a:xfrm>
            <a:off x="7377912" y="1638304"/>
            <a:ext cx="629444" cy="395288"/>
            <a:chOff x="4290" y="1727"/>
            <a:chExt cx="366" cy="249"/>
          </a:xfrm>
        </p:grpSpPr>
        <p:sp>
          <p:nvSpPr>
            <p:cNvPr id="154673" name="AutoShape 49"/>
            <p:cNvSpPr>
              <a:spLocks noChangeArrowheads="1"/>
            </p:cNvSpPr>
            <p:nvPr/>
          </p:nvSpPr>
          <p:spPr bwMode="auto">
            <a:xfrm rot="5400000">
              <a:off x="4371" y="1691"/>
              <a:ext cx="210" cy="360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4" name="Text Box 50"/>
            <p:cNvSpPr txBox="1">
              <a:spLocks noChangeArrowheads="1"/>
            </p:cNvSpPr>
            <p:nvPr/>
          </p:nvSpPr>
          <p:spPr bwMode="auto">
            <a:xfrm rot="626605">
              <a:off x="4296" y="1727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3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75" name="Line 51"/>
            <p:cNvSpPr>
              <a:spLocks noChangeShapeType="1"/>
            </p:cNvSpPr>
            <p:nvPr/>
          </p:nvSpPr>
          <p:spPr bwMode="auto">
            <a:xfrm>
              <a:off x="4294" y="1762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6" name="Line 52"/>
            <p:cNvSpPr>
              <a:spLocks noChangeShapeType="1"/>
            </p:cNvSpPr>
            <p:nvPr/>
          </p:nvSpPr>
          <p:spPr bwMode="auto">
            <a:xfrm>
              <a:off x="4290" y="1913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7" name="AutoShape 53"/>
            <p:cNvSpPr>
              <a:spLocks noChangeArrowheads="1"/>
            </p:cNvSpPr>
            <p:nvPr/>
          </p:nvSpPr>
          <p:spPr bwMode="auto">
            <a:xfrm rot="746037">
              <a:off x="4484" y="1827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57" name="Group 133"/>
          <p:cNvGrpSpPr>
            <a:grpSpLocks/>
          </p:cNvGrpSpPr>
          <p:nvPr/>
        </p:nvGrpSpPr>
        <p:grpSpPr bwMode="auto">
          <a:xfrm>
            <a:off x="7384786" y="1916116"/>
            <a:ext cx="629444" cy="396876"/>
            <a:chOff x="4294" y="1902"/>
            <a:chExt cx="366" cy="250"/>
          </a:xfrm>
        </p:grpSpPr>
        <p:sp>
          <p:nvSpPr>
            <p:cNvPr id="154678" name="AutoShape 54"/>
            <p:cNvSpPr>
              <a:spLocks noChangeArrowheads="1"/>
            </p:cNvSpPr>
            <p:nvPr/>
          </p:nvSpPr>
          <p:spPr bwMode="auto">
            <a:xfrm rot="5400000">
              <a:off x="4374" y="1867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9" name="Text Box 55"/>
            <p:cNvSpPr txBox="1">
              <a:spLocks noChangeArrowheads="1"/>
            </p:cNvSpPr>
            <p:nvPr/>
          </p:nvSpPr>
          <p:spPr bwMode="auto">
            <a:xfrm rot="626605">
              <a:off x="4306" y="1902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4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80" name="Line 56"/>
            <p:cNvSpPr>
              <a:spLocks noChangeShapeType="1"/>
            </p:cNvSpPr>
            <p:nvPr/>
          </p:nvSpPr>
          <p:spPr bwMode="auto">
            <a:xfrm>
              <a:off x="4297" y="1938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81" name="Line 57"/>
            <p:cNvSpPr>
              <a:spLocks noChangeShapeType="1"/>
            </p:cNvSpPr>
            <p:nvPr/>
          </p:nvSpPr>
          <p:spPr bwMode="auto">
            <a:xfrm>
              <a:off x="4294" y="2089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82" name="AutoShape 58"/>
            <p:cNvSpPr>
              <a:spLocks noChangeArrowheads="1"/>
            </p:cNvSpPr>
            <p:nvPr/>
          </p:nvSpPr>
          <p:spPr bwMode="auto">
            <a:xfrm rot="746037">
              <a:off x="4488" y="2003"/>
              <a:ext cx="133" cy="126"/>
            </a:xfrm>
            <a:prstGeom prst="rightArrow">
              <a:avLst>
                <a:gd name="adj1" fmla="val 50000"/>
                <a:gd name="adj2" fmla="val 26389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51" name="Group 127"/>
          <p:cNvGrpSpPr>
            <a:grpSpLocks/>
          </p:cNvGrpSpPr>
          <p:nvPr/>
        </p:nvGrpSpPr>
        <p:grpSpPr bwMode="auto">
          <a:xfrm>
            <a:off x="4946121" y="2374901"/>
            <a:ext cx="631164" cy="1069975"/>
            <a:chOff x="2876" y="2191"/>
            <a:chExt cx="367" cy="674"/>
          </a:xfrm>
        </p:grpSpPr>
        <p:sp>
          <p:nvSpPr>
            <p:cNvPr id="154683" name="AutoShape 59"/>
            <p:cNvSpPr>
              <a:spLocks noChangeArrowheads="1"/>
            </p:cNvSpPr>
            <p:nvPr/>
          </p:nvSpPr>
          <p:spPr bwMode="auto">
            <a:xfrm rot="5400000">
              <a:off x="2729" y="2350"/>
              <a:ext cx="674" cy="355"/>
            </a:xfrm>
            <a:prstGeom prst="parallelogram">
              <a:avLst>
                <a:gd name="adj" fmla="val 18265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84" name="AutoShape 60"/>
            <p:cNvSpPr>
              <a:spLocks noChangeArrowheads="1"/>
            </p:cNvSpPr>
            <p:nvPr/>
          </p:nvSpPr>
          <p:spPr bwMode="auto">
            <a:xfrm rot="746037">
              <a:off x="2925" y="2654"/>
              <a:ext cx="227" cy="127"/>
            </a:xfrm>
            <a:prstGeom prst="rightArrow">
              <a:avLst>
                <a:gd name="adj1" fmla="val 50000"/>
                <a:gd name="adj2" fmla="val 44685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85" name="Text Box 61"/>
            <p:cNvSpPr txBox="1">
              <a:spLocks noChangeArrowheads="1"/>
            </p:cNvSpPr>
            <p:nvPr/>
          </p:nvSpPr>
          <p:spPr bwMode="auto">
            <a:xfrm>
              <a:off x="2919" y="2300"/>
              <a:ext cx="242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zh-CN" altLang="en-US" b="1" dirty="0">
                  <a:solidFill>
                    <a:srgbClr val="333399"/>
                  </a:solidFill>
                  <a:ea typeface="黑体" pitchFamily="2" charset="-122"/>
                </a:rPr>
                <a:t>报</a:t>
              </a:r>
            </a:p>
            <a:p>
              <a:pPr>
                <a:lnSpc>
                  <a:spcPct val="80000"/>
                </a:lnSpc>
              </a:pPr>
              <a:r>
                <a:rPr kumimoji="1" lang="zh-CN" altLang="en-US" b="1" dirty="0">
                  <a:solidFill>
                    <a:srgbClr val="333399"/>
                  </a:solidFill>
                  <a:ea typeface="黑体" pitchFamily="2" charset="-122"/>
                </a:rPr>
                <a:t>文</a:t>
              </a:r>
            </a:p>
          </p:txBody>
        </p:sp>
        <p:sp>
          <p:nvSpPr>
            <p:cNvPr id="154686" name="Line 62"/>
            <p:cNvSpPr>
              <a:spLocks noChangeShapeType="1"/>
            </p:cNvSpPr>
            <p:nvPr/>
          </p:nvSpPr>
          <p:spPr bwMode="auto">
            <a:xfrm>
              <a:off x="2876" y="2191"/>
              <a:ext cx="363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87" name="Line 63"/>
            <p:cNvSpPr>
              <a:spLocks noChangeShapeType="1"/>
            </p:cNvSpPr>
            <p:nvPr/>
          </p:nvSpPr>
          <p:spPr bwMode="auto">
            <a:xfrm>
              <a:off x="2876" y="2807"/>
              <a:ext cx="363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52" name="Group 128"/>
          <p:cNvGrpSpPr>
            <a:grpSpLocks/>
          </p:cNvGrpSpPr>
          <p:nvPr/>
        </p:nvGrpSpPr>
        <p:grpSpPr bwMode="auto">
          <a:xfrm>
            <a:off x="5591044" y="3711576"/>
            <a:ext cx="629444" cy="1071563"/>
            <a:chOff x="3251" y="3033"/>
            <a:chExt cx="366" cy="675"/>
          </a:xfrm>
        </p:grpSpPr>
        <p:sp>
          <p:nvSpPr>
            <p:cNvPr id="154688" name="AutoShape 64"/>
            <p:cNvSpPr>
              <a:spLocks noChangeArrowheads="1"/>
            </p:cNvSpPr>
            <p:nvPr/>
          </p:nvSpPr>
          <p:spPr bwMode="auto">
            <a:xfrm rot="5400000">
              <a:off x="3102" y="3193"/>
              <a:ext cx="675" cy="355"/>
            </a:xfrm>
            <a:prstGeom prst="parallelogram">
              <a:avLst>
                <a:gd name="adj" fmla="val 1829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89" name="AutoShape 65"/>
            <p:cNvSpPr>
              <a:spLocks noChangeArrowheads="1"/>
            </p:cNvSpPr>
            <p:nvPr/>
          </p:nvSpPr>
          <p:spPr bwMode="auto">
            <a:xfrm rot="746037">
              <a:off x="3300" y="3497"/>
              <a:ext cx="226" cy="126"/>
            </a:xfrm>
            <a:prstGeom prst="rightArrow">
              <a:avLst>
                <a:gd name="adj1" fmla="val 50000"/>
                <a:gd name="adj2" fmla="val 4484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90" name="Text Box 66"/>
            <p:cNvSpPr txBox="1">
              <a:spLocks noChangeArrowheads="1"/>
            </p:cNvSpPr>
            <p:nvPr/>
          </p:nvSpPr>
          <p:spPr bwMode="auto">
            <a:xfrm>
              <a:off x="3293" y="3143"/>
              <a:ext cx="242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zh-CN" altLang="en-US" b="1" dirty="0">
                  <a:solidFill>
                    <a:srgbClr val="333399"/>
                  </a:solidFill>
                  <a:ea typeface="黑体" pitchFamily="2" charset="-122"/>
                </a:rPr>
                <a:t>报</a:t>
              </a:r>
            </a:p>
            <a:p>
              <a:pPr>
                <a:lnSpc>
                  <a:spcPct val="80000"/>
                </a:lnSpc>
              </a:pPr>
              <a:r>
                <a:rPr kumimoji="1" lang="zh-CN" altLang="en-US" b="1" dirty="0">
                  <a:solidFill>
                    <a:srgbClr val="333399"/>
                  </a:solidFill>
                  <a:ea typeface="黑体" pitchFamily="2" charset="-122"/>
                </a:rPr>
                <a:t>文</a:t>
              </a:r>
            </a:p>
          </p:txBody>
        </p:sp>
        <p:sp>
          <p:nvSpPr>
            <p:cNvPr id="154691" name="Line 67"/>
            <p:cNvSpPr>
              <a:spLocks noChangeShapeType="1"/>
            </p:cNvSpPr>
            <p:nvPr/>
          </p:nvSpPr>
          <p:spPr bwMode="auto">
            <a:xfrm>
              <a:off x="3251" y="3033"/>
              <a:ext cx="362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92" name="Line 68"/>
            <p:cNvSpPr>
              <a:spLocks noChangeShapeType="1"/>
            </p:cNvSpPr>
            <p:nvPr/>
          </p:nvSpPr>
          <p:spPr bwMode="auto">
            <a:xfrm>
              <a:off x="3251" y="3650"/>
              <a:ext cx="362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50" name="Group 126"/>
          <p:cNvGrpSpPr>
            <a:grpSpLocks/>
          </p:cNvGrpSpPr>
          <p:nvPr/>
        </p:nvGrpSpPr>
        <p:grpSpPr bwMode="auto">
          <a:xfrm>
            <a:off x="4332156" y="1103314"/>
            <a:ext cx="620844" cy="1069975"/>
            <a:chOff x="2519" y="1390"/>
            <a:chExt cx="361" cy="674"/>
          </a:xfrm>
        </p:grpSpPr>
        <p:sp>
          <p:nvSpPr>
            <p:cNvPr id="154693" name="AutoShape 69"/>
            <p:cNvSpPr>
              <a:spLocks noChangeArrowheads="1"/>
            </p:cNvSpPr>
            <p:nvPr/>
          </p:nvSpPr>
          <p:spPr bwMode="auto">
            <a:xfrm rot="5400000">
              <a:off x="2366" y="1549"/>
              <a:ext cx="674" cy="355"/>
            </a:xfrm>
            <a:prstGeom prst="parallelogram">
              <a:avLst>
                <a:gd name="adj" fmla="val 18265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94" name="AutoShape 70"/>
            <p:cNvSpPr>
              <a:spLocks noChangeArrowheads="1"/>
            </p:cNvSpPr>
            <p:nvPr/>
          </p:nvSpPr>
          <p:spPr bwMode="auto">
            <a:xfrm rot="746037">
              <a:off x="2563" y="1853"/>
              <a:ext cx="226" cy="127"/>
            </a:xfrm>
            <a:prstGeom prst="rightArrow">
              <a:avLst>
                <a:gd name="adj1" fmla="val 50000"/>
                <a:gd name="adj2" fmla="val 44488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95" name="Text Box 71"/>
            <p:cNvSpPr txBox="1">
              <a:spLocks noChangeArrowheads="1"/>
            </p:cNvSpPr>
            <p:nvPr/>
          </p:nvSpPr>
          <p:spPr bwMode="auto">
            <a:xfrm>
              <a:off x="2567" y="1500"/>
              <a:ext cx="242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zh-CN" altLang="en-US" b="1" dirty="0">
                  <a:solidFill>
                    <a:srgbClr val="333399"/>
                  </a:solidFill>
                  <a:ea typeface="黑体" pitchFamily="2" charset="-122"/>
                </a:rPr>
                <a:t>报</a:t>
              </a:r>
            </a:p>
            <a:p>
              <a:pPr>
                <a:lnSpc>
                  <a:spcPct val="80000"/>
                </a:lnSpc>
              </a:pPr>
              <a:r>
                <a:rPr kumimoji="1" lang="zh-CN" altLang="en-US" b="1" dirty="0">
                  <a:solidFill>
                    <a:srgbClr val="333399"/>
                  </a:solidFill>
                  <a:ea typeface="黑体" pitchFamily="2" charset="-122"/>
                </a:rPr>
                <a:t>文</a:t>
              </a:r>
            </a:p>
          </p:txBody>
        </p:sp>
        <p:sp>
          <p:nvSpPr>
            <p:cNvPr id="154696" name="Line 72"/>
            <p:cNvSpPr>
              <a:spLocks noChangeShapeType="1"/>
            </p:cNvSpPr>
            <p:nvPr/>
          </p:nvSpPr>
          <p:spPr bwMode="auto">
            <a:xfrm>
              <a:off x="2519" y="1395"/>
              <a:ext cx="357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97" name="Line 73"/>
            <p:cNvSpPr>
              <a:spLocks noChangeShapeType="1"/>
            </p:cNvSpPr>
            <p:nvPr/>
          </p:nvSpPr>
          <p:spPr bwMode="auto">
            <a:xfrm>
              <a:off x="2519" y="2001"/>
              <a:ext cx="357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698" name="Line 74"/>
          <p:cNvSpPr>
            <a:spLocks noChangeShapeType="1"/>
          </p:cNvSpPr>
          <p:nvPr/>
        </p:nvSpPr>
        <p:spPr bwMode="auto">
          <a:xfrm>
            <a:off x="2044833" y="1103314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9" name="Line 75"/>
          <p:cNvSpPr>
            <a:spLocks noChangeShapeType="1"/>
          </p:cNvSpPr>
          <p:nvPr/>
        </p:nvSpPr>
        <p:spPr bwMode="auto">
          <a:xfrm>
            <a:off x="2669117" y="1103314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00" name="Text Box 76"/>
          <p:cNvSpPr txBox="1">
            <a:spLocks noChangeArrowheads="1"/>
          </p:cNvSpPr>
          <p:nvPr/>
        </p:nvSpPr>
        <p:spPr bwMode="auto">
          <a:xfrm>
            <a:off x="1264711" y="4891089"/>
            <a:ext cx="2188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333399"/>
                </a:solidFill>
                <a:ea typeface="黑体" pitchFamily="2" charset="-122"/>
              </a:rPr>
              <a:t>A      B      C     D </a:t>
            </a:r>
          </a:p>
        </p:txBody>
      </p:sp>
      <p:sp>
        <p:nvSpPr>
          <p:cNvPr id="154701" name="Text Box 77"/>
          <p:cNvSpPr txBox="1">
            <a:spLocks noChangeArrowheads="1"/>
          </p:cNvSpPr>
          <p:nvPr/>
        </p:nvSpPr>
        <p:spPr bwMode="auto">
          <a:xfrm>
            <a:off x="4186636" y="4891089"/>
            <a:ext cx="2188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333399"/>
                </a:solidFill>
                <a:ea typeface="黑体" pitchFamily="2" charset="-122"/>
              </a:rPr>
              <a:t>A      B      C      D</a:t>
            </a:r>
          </a:p>
        </p:txBody>
      </p:sp>
      <p:sp>
        <p:nvSpPr>
          <p:cNvPr id="154702" name="Text Box 78"/>
          <p:cNvSpPr txBox="1">
            <a:spLocks noChangeArrowheads="1"/>
          </p:cNvSpPr>
          <p:nvPr/>
        </p:nvSpPr>
        <p:spPr bwMode="auto">
          <a:xfrm>
            <a:off x="7228948" y="4891089"/>
            <a:ext cx="2188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333399"/>
                </a:solidFill>
                <a:ea typeface="黑体" pitchFamily="2" charset="-122"/>
              </a:rPr>
              <a:t>A      B      C      D</a:t>
            </a:r>
          </a:p>
        </p:txBody>
      </p:sp>
      <p:sp>
        <p:nvSpPr>
          <p:cNvPr id="154703" name="Line 79"/>
          <p:cNvSpPr>
            <a:spLocks noChangeShapeType="1"/>
          </p:cNvSpPr>
          <p:nvPr/>
        </p:nvSpPr>
        <p:spPr bwMode="auto">
          <a:xfrm>
            <a:off x="1420548" y="1236664"/>
            <a:ext cx="624285" cy="66675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04" name="Line 80"/>
          <p:cNvSpPr>
            <a:spLocks noChangeShapeType="1"/>
          </p:cNvSpPr>
          <p:nvPr/>
        </p:nvSpPr>
        <p:spPr bwMode="auto">
          <a:xfrm>
            <a:off x="2044833" y="1504951"/>
            <a:ext cx="624284" cy="66675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05" name="Line 81"/>
          <p:cNvSpPr>
            <a:spLocks noChangeShapeType="1"/>
          </p:cNvSpPr>
          <p:nvPr/>
        </p:nvSpPr>
        <p:spPr bwMode="auto">
          <a:xfrm>
            <a:off x="2669117" y="1771651"/>
            <a:ext cx="622565" cy="66675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06" name="Line 82"/>
          <p:cNvSpPr>
            <a:spLocks noChangeShapeType="1"/>
          </p:cNvSpPr>
          <p:nvPr/>
        </p:nvSpPr>
        <p:spPr bwMode="auto">
          <a:xfrm flipH="1">
            <a:off x="1420548" y="2173289"/>
            <a:ext cx="1871133" cy="268287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11" name="Text Box 87"/>
          <p:cNvSpPr txBox="1">
            <a:spLocks noChangeArrowheads="1"/>
          </p:cNvSpPr>
          <p:nvPr/>
        </p:nvSpPr>
        <p:spPr bwMode="auto">
          <a:xfrm>
            <a:off x="4665795" y="660400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C00000"/>
                </a:solidFill>
                <a:ea typeface="黑体" pitchFamily="2" charset="-122"/>
              </a:rPr>
              <a:t>报文交换</a:t>
            </a:r>
          </a:p>
        </p:txBody>
      </p:sp>
      <p:sp>
        <p:nvSpPr>
          <p:cNvPr id="154712" name="Text Box 88"/>
          <p:cNvSpPr txBox="1">
            <a:spLocks noChangeArrowheads="1"/>
          </p:cNvSpPr>
          <p:nvPr/>
        </p:nvSpPr>
        <p:spPr bwMode="auto">
          <a:xfrm>
            <a:off x="1676797" y="660400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  <a:ea typeface="黑体" pitchFamily="2" charset="-122"/>
              </a:rPr>
              <a:t>电路交换</a:t>
            </a:r>
          </a:p>
        </p:txBody>
      </p:sp>
      <p:sp>
        <p:nvSpPr>
          <p:cNvPr id="154713" name="Text Box 89"/>
          <p:cNvSpPr txBox="1">
            <a:spLocks noChangeArrowheads="1"/>
          </p:cNvSpPr>
          <p:nvPr/>
        </p:nvSpPr>
        <p:spPr bwMode="auto">
          <a:xfrm>
            <a:off x="7646194" y="660400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C00000"/>
                </a:solidFill>
                <a:ea typeface="黑体" pitchFamily="2" charset="-122"/>
              </a:rPr>
              <a:t>分组交换</a:t>
            </a:r>
          </a:p>
        </p:txBody>
      </p:sp>
      <p:sp>
        <p:nvSpPr>
          <p:cNvPr id="154714" name="Line 90"/>
          <p:cNvSpPr>
            <a:spLocks noChangeShapeType="1"/>
          </p:cNvSpPr>
          <p:nvPr/>
        </p:nvSpPr>
        <p:spPr bwMode="auto">
          <a:xfrm>
            <a:off x="3804179" y="1571625"/>
            <a:ext cx="0" cy="27432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15" name="Text Box 91"/>
          <p:cNvSpPr txBox="1">
            <a:spLocks noChangeArrowheads="1"/>
          </p:cNvSpPr>
          <p:nvPr/>
        </p:nvSpPr>
        <p:spPr bwMode="auto">
          <a:xfrm>
            <a:off x="3694112" y="4330701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333399"/>
                </a:solidFill>
                <a:ea typeface="黑体" pitchFamily="2" charset="-122"/>
              </a:rPr>
              <a:t>t</a:t>
            </a:r>
          </a:p>
        </p:txBody>
      </p:sp>
      <p:grpSp>
        <p:nvGrpSpPr>
          <p:cNvPr id="154746" name="Group 122"/>
          <p:cNvGrpSpPr>
            <a:grpSpLocks/>
          </p:cNvGrpSpPr>
          <p:nvPr/>
        </p:nvGrpSpPr>
        <p:grpSpPr bwMode="auto">
          <a:xfrm>
            <a:off x="194337" y="1235075"/>
            <a:ext cx="1202134" cy="1230313"/>
            <a:chOff x="113" y="1473"/>
            <a:chExt cx="699" cy="775"/>
          </a:xfrm>
        </p:grpSpPr>
        <p:sp>
          <p:nvSpPr>
            <p:cNvPr id="154716" name="Line 92"/>
            <p:cNvSpPr>
              <a:spLocks noChangeShapeType="1"/>
            </p:cNvSpPr>
            <p:nvPr/>
          </p:nvSpPr>
          <p:spPr bwMode="auto">
            <a:xfrm>
              <a:off x="630" y="1474"/>
              <a:ext cx="182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718" name="Line 94"/>
            <p:cNvSpPr>
              <a:spLocks noChangeShapeType="1"/>
            </p:cNvSpPr>
            <p:nvPr/>
          </p:nvSpPr>
          <p:spPr bwMode="auto">
            <a:xfrm>
              <a:off x="622" y="2248"/>
              <a:ext cx="181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719" name="Text Box 95"/>
            <p:cNvSpPr txBox="1">
              <a:spLocks noChangeArrowheads="1"/>
            </p:cNvSpPr>
            <p:nvPr/>
          </p:nvSpPr>
          <p:spPr bwMode="auto">
            <a:xfrm>
              <a:off x="113" y="1733"/>
              <a:ext cx="644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b="1" dirty="0">
                  <a:solidFill>
                    <a:srgbClr val="333399"/>
                  </a:solidFill>
                  <a:ea typeface="黑体" pitchFamily="2" charset="-122"/>
                </a:rPr>
                <a:t>连接建立</a:t>
              </a:r>
            </a:p>
          </p:txBody>
        </p:sp>
        <p:sp>
          <p:nvSpPr>
            <p:cNvPr id="154721" name="Line 97"/>
            <p:cNvSpPr>
              <a:spLocks noChangeShapeType="1"/>
            </p:cNvSpPr>
            <p:nvPr/>
          </p:nvSpPr>
          <p:spPr bwMode="auto">
            <a:xfrm>
              <a:off x="720" y="1473"/>
              <a:ext cx="0" cy="759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54747" name="Group 123"/>
          <p:cNvGrpSpPr>
            <a:grpSpLocks/>
          </p:cNvGrpSpPr>
          <p:nvPr/>
        </p:nvGrpSpPr>
        <p:grpSpPr bwMode="auto">
          <a:xfrm>
            <a:off x="194337" y="2462214"/>
            <a:ext cx="1202134" cy="1011237"/>
            <a:chOff x="113" y="2246"/>
            <a:chExt cx="699" cy="637"/>
          </a:xfrm>
        </p:grpSpPr>
        <p:sp>
          <p:nvSpPr>
            <p:cNvPr id="154717" name="Line 93"/>
            <p:cNvSpPr>
              <a:spLocks noChangeShapeType="1"/>
            </p:cNvSpPr>
            <p:nvPr/>
          </p:nvSpPr>
          <p:spPr bwMode="auto">
            <a:xfrm>
              <a:off x="630" y="2881"/>
              <a:ext cx="182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720" name="Text Box 96"/>
            <p:cNvSpPr txBox="1">
              <a:spLocks noChangeArrowheads="1"/>
            </p:cNvSpPr>
            <p:nvPr/>
          </p:nvSpPr>
          <p:spPr bwMode="auto">
            <a:xfrm>
              <a:off x="113" y="2405"/>
              <a:ext cx="644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b="1">
                  <a:solidFill>
                    <a:srgbClr val="333399"/>
                  </a:solidFill>
                  <a:ea typeface="黑体" pitchFamily="2" charset="-122"/>
                </a:rPr>
                <a:t>数据传送</a:t>
              </a:r>
            </a:p>
          </p:txBody>
        </p:sp>
        <p:sp>
          <p:nvSpPr>
            <p:cNvPr id="154722" name="Line 98"/>
            <p:cNvSpPr>
              <a:spLocks noChangeShapeType="1"/>
            </p:cNvSpPr>
            <p:nvPr/>
          </p:nvSpPr>
          <p:spPr bwMode="auto">
            <a:xfrm>
              <a:off x="721" y="2246"/>
              <a:ext cx="0" cy="637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54723" name="Freeform 99"/>
          <p:cNvSpPr>
            <a:spLocks/>
          </p:cNvSpPr>
          <p:nvPr/>
        </p:nvSpPr>
        <p:spPr bwMode="auto">
          <a:xfrm>
            <a:off x="1415389" y="1103313"/>
            <a:ext cx="5159" cy="3821112"/>
          </a:xfrm>
          <a:custGeom>
            <a:avLst/>
            <a:gdLst>
              <a:gd name="T0" fmla="*/ 3 w 3"/>
              <a:gd name="T1" fmla="*/ 0 h 2742"/>
              <a:gd name="T2" fmla="*/ 0 w 3"/>
              <a:gd name="T3" fmla="*/ 2742 h 27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2742">
                <a:moveTo>
                  <a:pt x="3" y="0"/>
                </a:moveTo>
                <a:lnTo>
                  <a:pt x="0" y="274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4" name="Freeform 100"/>
          <p:cNvSpPr>
            <a:spLocks/>
          </p:cNvSpPr>
          <p:nvPr/>
        </p:nvSpPr>
        <p:spPr bwMode="auto">
          <a:xfrm>
            <a:off x="6215328" y="1081089"/>
            <a:ext cx="5160" cy="3813175"/>
          </a:xfrm>
          <a:custGeom>
            <a:avLst/>
            <a:gdLst>
              <a:gd name="T0" fmla="*/ 3 w 3"/>
              <a:gd name="T1" fmla="*/ 0 h 2736"/>
              <a:gd name="T2" fmla="*/ 0 w 3"/>
              <a:gd name="T3" fmla="*/ 2736 h 27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2736">
                <a:moveTo>
                  <a:pt x="3" y="0"/>
                </a:moveTo>
                <a:lnTo>
                  <a:pt x="0" y="273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5" name="Line 101"/>
          <p:cNvSpPr>
            <a:spLocks noChangeShapeType="1"/>
          </p:cNvSpPr>
          <p:nvPr/>
        </p:nvSpPr>
        <p:spPr bwMode="auto">
          <a:xfrm>
            <a:off x="9250760" y="1130301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6" name="Line 102"/>
          <p:cNvSpPr>
            <a:spLocks noChangeShapeType="1"/>
          </p:cNvSpPr>
          <p:nvPr/>
        </p:nvSpPr>
        <p:spPr bwMode="auto">
          <a:xfrm>
            <a:off x="8624756" y="1116014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7" name="Line 103"/>
          <p:cNvSpPr>
            <a:spLocks noChangeShapeType="1"/>
          </p:cNvSpPr>
          <p:nvPr/>
        </p:nvSpPr>
        <p:spPr bwMode="auto">
          <a:xfrm>
            <a:off x="8009070" y="1103314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8" name="Line 104"/>
          <p:cNvSpPr>
            <a:spLocks noChangeShapeType="1"/>
          </p:cNvSpPr>
          <p:nvPr/>
        </p:nvSpPr>
        <p:spPr bwMode="auto">
          <a:xfrm>
            <a:off x="4328716" y="1081089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9" name="Line 105"/>
          <p:cNvSpPr>
            <a:spLocks noChangeShapeType="1"/>
          </p:cNvSpPr>
          <p:nvPr/>
        </p:nvSpPr>
        <p:spPr bwMode="auto">
          <a:xfrm>
            <a:off x="4946121" y="1081089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30" name="Line 106"/>
          <p:cNvSpPr>
            <a:spLocks noChangeShapeType="1"/>
          </p:cNvSpPr>
          <p:nvPr/>
        </p:nvSpPr>
        <p:spPr bwMode="auto">
          <a:xfrm>
            <a:off x="5589323" y="1081089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4749" name="Group 125"/>
          <p:cNvGrpSpPr>
            <a:grpSpLocks/>
          </p:cNvGrpSpPr>
          <p:nvPr/>
        </p:nvGrpSpPr>
        <p:grpSpPr bwMode="auto">
          <a:xfrm>
            <a:off x="1405071" y="2449514"/>
            <a:ext cx="1914128" cy="1279525"/>
            <a:chOff x="817" y="2238"/>
            <a:chExt cx="1113" cy="806"/>
          </a:xfrm>
        </p:grpSpPr>
        <p:sp>
          <p:nvSpPr>
            <p:cNvPr id="154707" name="Line 83"/>
            <p:cNvSpPr>
              <a:spLocks noChangeShapeType="1"/>
            </p:cNvSpPr>
            <p:nvPr/>
          </p:nvSpPr>
          <p:spPr bwMode="auto">
            <a:xfrm>
              <a:off x="841" y="2268"/>
              <a:ext cx="1089" cy="16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08" name="AutoShape 84"/>
            <p:cNvSpPr>
              <a:spLocks noChangeArrowheads="1"/>
            </p:cNvSpPr>
            <p:nvPr/>
          </p:nvSpPr>
          <p:spPr bwMode="auto">
            <a:xfrm rot="5400000">
              <a:off x="976" y="2091"/>
              <a:ext cx="793" cy="1092"/>
            </a:xfrm>
            <a:prstGeom prst="parallelogram">
              <a:avLst>
                <a:gd name="adj" fmla="val 21176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09" name="Text Box 85"/>
            <p:cNvSpPr txBox="1">
              <a:spLocks noChangeArrowheads="1"/>
            </p:cNvSpPr>
            <p:nvPr/>
          </p:nvSpPr>
          <p:spPr bwMode="auto">
            <a:xfrm>
              <a:off x="1113" y="2429"/>
              <a:ext cx="3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 dirty="0">
                  <a:solidFill>
                    <a:srgbClr val="333399"/>
                  </a:solidFill>
                  <a:ea typeface="黑体" pitchFamily="2" charset="-122"/>
                </a:rPr>
                <a:t>报文</a:t>
              </a:r>
            </a:p>
          </p:txBody>
        </p:sp>
        <p:sp>
          <p:nvSpPr>
            <p:cNvPr id="154710" name="AutoShape 86"/>
            <p:cNvSpPr>
              <a:spLocks noChangeArrowheads="1"/>
            </p:cNvSpPr>
            <p:nvPr/>
          </p:nvSpPr>
          <p:spPr bwMode="auto">
            <a:xfrm rot="746037">
              <a:off x="1174" y="2745"/>
              <a:ext cx="408" cy="127"/>
            </a:xfrm>
            <a:prstGeom prst="rightArrow">
              <a:avLst>
                <a:gd name="adj1" fmla="val 50000"/>
                <a:gd name="adj2" fmla="val 80315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32" name="Line 108"/>
            <p:cNvSpPr>
              <a:spLocks noChangeShapeType="1"/>
            </p:cNvSpPr>
            <p:nvPr/>
          </p:nvSpPr>
          <p:spPr bwMode="auto">
            <a:xfrm>
              <a:off x="823" y="2238"/>
              <a:ext cx="1094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33" name="Line 109"/>
            <p:cNvSpPr>
              <a:spLocks noChangeShapeType="1"/>
            </p:cNvSpPr>
            <p:nvPr/>
          </p:nvSpPr>
          <p:spPr bwMode="auto">
            <a:xfrm>
              <a:off x="817" y="2865"/>
              <a:ext cx="1100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55" name="Group 131"/>
          <p:cNvGrpSpPr>
            <a:grpSpLocks/>
          </p:cNvGrpSpPr>
          <p:nvPr/>
        </p:nvGrpSpPr>
        <p:grpSpPr bwMode="auto">
          <a:xfrm>
            <a:off x="7371028" y="1368422"/>
            <a:ext cx="631164" cy="387349"/>
            <a:chOff x="4286" y="1557"/>
            <a:chExt cx="367" cy="244"/>
          </a:xfrm>
        </p:grpSpPr>
        <p:sp>
          <p:nvSpPr>
            <p:cNvPr id="154668" name="AutoShape 44"/>
            <p:cNvSpPr>
              <a:spLocks noChangeArrowheads="1"/>
            </p:cNvSpPr>
            <p:nvPr/>
          </p:nvSpPr>
          <p:spPr bwMode="auto">
            <a:xfrm rot="5400000">
              <a:off x="4367" y="1516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69" name="Text Box 45"/>
            <p:cNvSpPr txBox="1">
              <a:spLocks noChangeArrowheads="1"/>
            </p:cNvSpPr>
            <p:nvPr/>
          </p:nvSpPr>
          <p:spPr bwMode="auto">
            <a:xfrm rot="626605">
              <a:off x="4304" y="1557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2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71" name="Line 47"/>
            <p:cNvSpPr>
              <a:spLocks noChangeShapeType="1"/>
            </p:cNvSpPr>
            <p:nvPr/>
          </p:nvSpPr>
          <p:spPr bwMode="auto">
            <a:xfrm>
              <a:off x="4286" y="1738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2" name="AutoShape 48"/>
            <p:cNvSpPr>
              <a:spLocks noChangeArrowheads="1"/>
            </p:cNvSpPr>
            <p:nvPr/>
          </p:nvSpPr>
          <p:spPr bwMode="auto">
            <a:xfrm rot="746037">
              <a:off x="4481" y="1652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0" name="Line 46"/>
            <p:cNvSpPr>
              <a:spLocks noChangeShapeType="1"/>
            </p:cNvSpPr>
            <p:nvPr/>
          </p:nvSpPr>
          <p:spPr bwMode="auto">
            <a:xfrm>
              <a:off x="4290" y="1587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54" name="Group 130"/>
          <p:cNvGrpSpPr>
            <a:grpSpLocks/>
          </p:cNvGrpSpPr>
          <p:nvPr/>
        </p:nvGrpSpPr>
        <p:grpSpPr bwMode="auto">
          <a:xfrm>
            <a:off x="7379627" y="1074740"/>
            <a:ext cx="629444" cy="396876"/>
            <a:chOff x="4291" y="1372"/>
            <a:chExt cx="366" cy="250"/>
          </a:xfrm>
        </p:grpSpPr>
        <p:sp>
          <p:nvSpPr>
            <p:cNvPr id="154734" name="AutoShape 110"/>
            <p:cNvSpPr>
              <a:spLocks noChangeArrowheads="1"/>
            </p:cNvSpPr>
            <p:nvPr/>
          </p:nvSpPr>
          <p:spPr bwMode="auto">
            <a:xfrm rot="5400000">
              <a:off x="4371" y="1337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35" name="Text Box 111"/>
            <p:cNvSpPr txBox="1">
              <a:spLocks noChangeArrowheads="1"/>
            </p:cNvSpPr>
            <p:nvPr/>
          </p:nvSpPr>
          <p:spPr bwMode="auto">
            <a:xfrm rot="626605">
              <a:off x="4303" y="1372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 dirty="0">
                  <a:solidFill>
                    <a:srgbClr val="333399"/>
                  </a:solidFill>
                  <a:ea typeface="黑体" pitchFamily="2" charset="-122"/>
                </a:rPr>
                <a:t>1</a:t>
              </a:r>
              <a:endParaRPr kumimoji="1" lang="en-US" altLang="zh-CN" dirty="0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736" name="Line 112"/>
            <p:cNvSpPr>
              <a:spLocks noChangeShapeType="1"/>
            </p:cNvSpPr>
            <p:nvPr/>
          </p:nvSpPr>
          <p:spPr bwMode="auto">
            <a:xfrm>
              <a:off x="4295" y="1407"/>
              <a:ext cx="362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37" name="Line 113"/>
            <p:cNvSpPr>
              <a:spLocks noChangeShapeType="1"/>
            </p:cNvSpPr>
            <p:nvPr/>
          </p:nvSpPr>
          <p:spPr bwMode="auto">
            <a:xfrm>
              <a:off x="4291" y="1558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38" name="AutoShape 114"/>
            <p:cNvSpPr>
              <a:spLocks noChangeArrowheads="1"/>
            </p:cNvSpPr>
            <p:nvPr/>
          </p:nvSpPr>
          <p:spPr bwMode="auto">
            <a:xfrm rot="746037">
              <a:off x="4485" y="1472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739" name="Line 115"/>
          <p:cNvSpPr>
            <a:spLocks noChangeShapeType="1"/>
          </p:cNvSpPr>
          <p:nvPr/>
        </p:nvSpPr>
        <p:spPr bwMode="auto">
          <a:xfrm>
            <a:off x="7376187" y="1090614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40" name="Line 116"/>
          <p:cNvSpPr>
            <a:spLocks noChangeShapeType="1"/>
          </p:cNvSpPr>
          <p:nvPr/>
        </p:nvSpPr>
        <p:spPr bwMode="auto">
          <a:xfrm>
            <a:off x="1415389" y="3556000"/>
            <a:ext cx="624284" cy="9525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41" name="Line 117"/>
          <p:cNvSpPr>
            <a:spLocks noChangeShapeType="1"/>
          </p:cNvSpPr>
          <p:nvPr/>
        </p:nvSpPr>
        <p:spPr bwMode="auto">
          <a:xfrm>
            <a:off x="2049992" y="3736975"/>
            <a:ext cx="613966" cy="9525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42" name="Line 118"/>
          <p:cNvSpPr>
            <a:spLocks noChangeShapeType="1"/>
          </p:cNvSpPr>
          <p:nvPr/>
        </p:nvSpPr>
        <p:spPr bwMode="auto">
          <a:xfrm>
            <a:off x="2663958" y="3927476"/>
            <a:ext cx="622565" cy="85725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4748" name="Group 124"/>
          <p:cNvGrpSpPr>
            <a:grpSpLocks/>
          </p:cNvGrpSpPr>
          <p:nvPr/>
        </p:nvGrpSpPr>
        <p:grpSpPr bwMode="auto">
          <a:xfrm>
            <a:off x="194337" y="3451225"/>
            <a:ext cx="1176338" cy="592138"/>
            <a:chOff x="113" y="2869"/>
            <a:chExt cx="684" cy="373"/>
          </a:xfrm>
        </p:grpSpPr>
        <p:sp>
          <p:nvSpPr>
            <p:cNvPr id="154743" name="Line 119"/>
            <p:cNvSpPr>
              <a:spLocks noChangeShapeType="1"/>
            </p:cNvSpPr>
            <p:nvPr/>
          </p:nvSpPr>
          <p:spPr bwMode="auto">
            <a:xfrm>
              <a:off x="615" y="3241"/>
              <a:ext cx="182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744" name="Line 120"/>
            <p:cNvSpPr>
              <a:spLocks noChangeShapeType="1"/>
            </p:cNvSpPr>
            <p:nvPr/>
          </p:nvSpPr>
          <p:spPr bwMode="auto">
            <a:xfrm>
              <a:off x="721" y="2869"/>
              <a:ext cx="0" cy="373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745" name="Text Box 121"/>
            <p:cNvSpPr txBox="1">
              <a:spLocks noChangeArrowheads="1"/>
            </p:cNvSpPr>
            <p:nvPr/>
          </p:nvSpPr>
          <p:spPr bwMode="auto">
            <a:xfrm>
              <a:off x="113" y="2933"/>
              <a:ext cx="644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b="1">
                  <a:solidFill>
                    <a:srgbClr val="333399"/>
                  </a:solidFill>
                  <a:ea typeface="黑体" pitchFamily="2" charset="-122"/>
                </a:rPr>
                <a:t>连接释放</a:t>
              </a:r>
            </a:p>
          </p:txBody>
        </p:sp>
      </p:grpSp>
      <p:sp>
        <p:nvSpPr>
          <p:cNvPr id="154731" name="Freeform 107"/>
          <p:cNvSpPr>
            <a:spLocks/>
          </p:cNvSpPr>
          <p:nvPr/>
        </p:nvSpPr>
        <p:spPr bwMode="auto">
          <a:xfrm>
            <a:off x="3293402" y="1125539"/>
            <a:ext cx="5159" cy="3813175"/>
          </a:xfrm>
          <a:custGeom>
            <a:avLst/>
            <a:gdLst>
              <a:gd name="T0" fmla="*/ 3 w 3"/>
              <a:gd name="T1" fmla="*/ 0 h 2736"/>
              <a:gd name="T2" fmla="*/ 0 w 3"/>
              <a:gd name="T3" fmla="*/ 2736 h 27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2736">
                <a:moveTo>
                  <a:pt x="3" y="0"/>
                </a:moveTo>
                <a:lnTo>
                  <a:pt x="0" y="273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67" name="AutoShape 143"/>
          <p:cNvSpPr>
            <a:spLocks noChangeArrowheads="1"/>
          </p:cNvSpPr>
          <p:nvPr/>
        </p:nvSpPr>
        <p:spPr bwMode="auto">
          <a:xfrm>
            <a:off x="416496" y="5365750"/>
            <a:ext cx="9220919" cy="1447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68" name="Line 144"/>
          <p:cNvSpPr>
            <a:spLocks noChangeShapeType="1"/>
          </p:cNvSpPr>
          <p:nvPr/>
        </p:nvSpPr>
        <p:spPr bwMode="auto">
          <a:xfrm>
            <a:off x="7326015" y="6203950"/>
            <a:ext cx="181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769" name="Line 145"/>
          <p:cNvSpPr>
            <a:spLocks noChangeShapeType="1"/>
          </p:cNvSpPr>
          <p:nvPr/>
        </p:nvSpPr>
        <p:spPr bwMode="auto">
          <a:xfrm>
            <a:off x="4271665" y="6203950"/>
            <a:ext cx="181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770" name="Line 146"/>
          <p:cNvSpPr>
            <a:spLocks noChangeShapeType="1"/>
          </p:cNvSpPr>
          <p:nvPr/>
        </p:nvSpPr>
        <p:spPr bwMode="auto">
          <a:xfrm>
            <a:off x="1382415" y="6203950"/>
            <a:ext cx="181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4771" name="Group 147"/>
          <p:cNvGrpSpPr>
            <a:grpSpLocks/>
          </p:cNvGrpSpPr>
          <p:nvPr/>
        </p:nvGrpSpPr>
        <p:grpSpPr bwMode="auto">
          <a:xfrm>
            <a:off x="1299865" y="6051550"/>
            <a:ext cx="2063750" cy="228600"/>
            <a:chOff x="768" y="2544"/>
            <a:chExt cx="1200" cy="144"/>
          </a:xfrm>
        </p:grpSpPr>
        <p:sp>
          <p:nvSpPr>
            <p:cNvPr id="154772" name="AutoShape 148"/>
            <p:cNvSpPr>
              <a:spLocks noChangeArrowheads="1"/>
            </p:cNvSpPr>
            <p:nvPr/>
          </p:nvSpPr>
          <p:spPr bwMode="auto">
            <a:xfrm>
              <a:off x="768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73" name="AutoShape 149"/>
            <p:cNvSpPr>
              <a:spLocks noChangeArrowheads="1"/>
            </p:cNvSpPr>
            <p:nvPr/>
          </p:nvSpPr>
          <p:spPr bwMode="auto">
            <a:xfrm>
              <a:off x="1120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74" name="AutoShape 150"/>
            <p:cNvSpPr>
              <a:spLocks noChangeArrowheads="1"/>
            </p:cNvSpPr>
            <p:nvPr/>
          </p:nvSpPr>
          <p:spPr bwMode="auto">
            <a:xfrm>
              <a:off x="1472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75" name="AutoShape 151"/>
            <p:cNvSpPr>
              <a:spLocks noChangeArrowheads="1"/>
            </p:cNvSpPr>
            <p:nvPr/>
          </p:nvSpPr>
          <p:spPr bwMode="auto">
            <a:xfrm>
              <a:off x="1824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76" name="Group 152"/>
          <p:cNvGrpSpPr>
            <a:grpSpLocks/>
          </p:cNvGrpSpPr>
          <p:nvPr/>
        </p:nvGrpSpPr>
        <p:grpSpPr bwMode="auto">
          <a:xfrm>
            <a:off x="4189115" y="6051550"/>
            <a:ext cx="2063750" cy="228600"/>
            <a:chOff x="768" y="2544"/>
            <a:chExt cx="1200" cy="144"/>
          </a:xfrm>
        </p:grpSpPr>
        <p:sp>
          <p:nvSpPr>
            <p:cNvPr id="154777" name="AutoShape 153"/>
            <p:cNvSpPr>
              <a:spLocks noChangeArrowheads="1"/>
            </p:cNvSpPr>
            <p:nvPr/>
          </p:nvSpPr>
          <p:spPr bwMode="auto">
            <a:xfrm>
              <a:off x="768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78" name="AutoShape 154"/>
            <p:cNvSpPr>
              <a:spLocks noChangeArrowheads="1"/>
            </p:cNvSpPr>
            <p:nvPr/>
          </p:nvSpPr>
          <p:spPr bwMode="auto">
            <a:xfrm>
              <a:off x="1120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79" name="AutoShape 155"/>
            <p:cNvSpPr>
              <a:spLocks noChangeArrowheads="1"/>
            </p:cNvSpPr>
            <p:nvPr/>
          </p:nvSpPr>
          <p:spPr bwMode="auto">
            <a:xfrm>
              <a:off x="1472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80" name="AutoShape 156"/>
            <p:cNvSpPr>
              <a:spLocks noChangeArrowheads="1"/>
            </p:cNvSpPr>
            <p:nvPr/>
          </p:nvSpPr>
          <p:spPr bwMode="auto">
            <a:xfrm>
              <a:off x="1824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81" name="Group 157"/>
          <p:cNvGrpSpPr>
            <a:grpSpLocks/>
          </p:cNvGrpSpPr>
          <p:nvPr/>
        </p:nvGrpSpPr>
        <p:grpSpPr bwMode="auto">
          <a:xfrm>
            <a:off x="7243465" y="6051550"/>
            <a:ext cx="2063750" cy="228600"/>
            <a:chOff x="768" y="2544"/>
            <a:chExt cx="1200" cy="144"/>
          </a:xfrm>
        </p:grpSpPr>
        <p:sp>
          <p:nvSpPr>
            <p:cNvPr id="154782" name="AutoShape 158"/>
            <p:cNvSpPr>
              <a:spLocks noChangeArrowheads="1"/>
            </p:cNvSpPr>
            <p:nvPr/>
          </p:nvSpPr>
          <p:spPr bwMode="auto">
            <a:xfrm>
              <a:off x="768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83" name="AutoShape 159"/>
            <p:cNvSpPr>
              <a:spLocks noChangeArrowheads="1"/>
            </p:cNvSpPr>
            <p:nvPr/>
          </p:nvSpPr>
          <p:spPr bwMode="auto">
            <a:xfrm>
              <a:off x="1120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84" name="AutoShape 160"/>
            <p:cNvSpPr>
              <a:spLocks noChangeArrowheads="1"/>
            </p:cNvSpPr>
            <p:nvPr/>
          </p:nvSpPr>
          <p:spPr bwMode="auto">
            <a:xfrm>
              <a:off x="1472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85" name="AutoShape 161"/>
            <p:cNvSpPr>
              <a:spLocks noChangeArrowheads="1"/>
            </p:cNvSpPr>
            <p:nvPr/>
          </p:nvSpPr>
          <p:spPr bwMode="auto">
            <a:xfrm>
              <a:off x="1824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786" name="AutoShape 162"/>
          <p:cNvSpPr>
            <a:spLocks noChangeArrowheads="1"/>
          </p:cNvSpPr>
          <p:nvPr/>
        </p:nvSpPr>
        <p:spPr bwMode="auto">
          <a:xfrm>
            <a:off x="4189115" y="5670550"/>
            <a:ext cx="742950" cy="304800"/>
          </a:xfrm>
          <a:prstGeom prst="curvedDownArrow">
            <a:avLst>
              <a:gd name="adj1" fmla="val 49271"/>
              <a:gd name="adj2" fmla="val 94271"/>
              <a:gd name="adj3" fmla="val 52602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87" name="AutoShape 163"/>
          <p:cNvSpPr>
            <a:spLocks noChangeArrowheads="1"/>
          </p:cNvSpPr>
          <p:nvPr/>
        </p:nvSpPr>
        <p:spPr bwMode="auto">
          <a:xfrm>
            <a:off x="4890790" y="5670550"/>
            <a:ext cx="742950" cy="304800"/>
          </a:xfrm>
          <a:prstGeom prst="curvedDownArrow">
            <a:avLst>
              <a:gd name="adj1" fmla="val 49271"/>
              <a:gd name="adj2" fmla="val 94271"/>
              <a:gd name="adj3" fmla="val 52602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88" name="AutoShape 164"/>
          <p:cNvSpPr>
            <a:spLocks noChangeArrowheads="1"/>
          </p:cNvSpPr>
          <p:nvPr/>
        </p:nvSpPr>
        <p:spPr bwMode="auto">
          <a:xfrm>
            <a:off x="5592465" y="5670550"/>
            <a:ext cx="742950" cy="304800"/>
          </a:xfrm>
          <a:prstGeom prst="curvedDownArrow">
            <a:avLst>
              <a:gd name="adj1" fmla="val 49271"/>
              <a:gd name="adj2" fmla="val 94271"/>
              <a:gd name="adj3" fmla="val 52602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89" name="AutoShape 165"/>
          <p:cNvSpPr>
            <a:spLocks noChangeArrowheads="1"/>
          </p:cNvSpPr>
          <p:nvPr/>
        </p:nvSpPr>
        <p:spPr bwMode="auto">
          <a:xfrm>
            <a:off x="1382415" y="5746750"/>
            <a:ext cx="2063750" cy="304800"/>
          </a:xfrm>
          <a:prstGeom prst="rightArrow">
            <a:avLst>
              <a:gd name="adj1" fmla="val 58333"/>
              <a:gd name="adj2" fmla="val 109375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90" name="AutoShape 166"/>
          <p:cNvSpPr>
            <a:spLocks noChangeArrowheads="1"/>
          </p:cNvSpPr>
          <p:nvPr/>
        </p:nvSpPr>
        <p:spPr bwMode="auto">
          <a:xfrm>
            <a:off x="7243465" y="5670550"/>
            <a:ext cx="742950" cy="304800"/>
          </a:xfrm>
          <a:prstGeom prst="curvedDownArrow">
            <a:avLst>
              <a:gd name="adj1" fmla="val 13542"/>
              <a:gd name="adj2" fmla="val 66667"/>
              <a:gd name="adj3" fmla="val 36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91" name="AutoShape 167"/>
          <p:cNvSpPr>
            <a:spLocks noChangeArrowheads="1"/>
          </p:cNvSpPr>
          <p:nvPr/>
        </p:nvSpPr>
        <p:spPr bwMode="auto">
          <a:xfrm>
            <a:off x="7903865" y="5670550"/>
            <a:ext cx="742950" cy="304800"/>
          </a:xfrm>
          <a:prstGeom prst="curvedDownArrow">
            <a:avLst>
              <a:gd name="adj1" fmla="val 13542"/>
              <a:gd name="adj2" fmla="val 66667"/>
              <a:gd name="adj3" fmla="val 36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92" name="AutoShape 168"/>
          <p:cNvSpPr>
            <a:spLocks noChangeArrowheads="1"/>
          </p:cNvSpPr>
          <p:nvPr/>
        </p:nvSpPr>
        <p:spPr bwMode="auto">
          <a:xfrm>
            <a:off x="8564265" y="5670550"/>
            <a:ext cx="742950" cy="304800"/>
          </a:xfrm>
          <a:prstGeom prst="curvedDownArrow">
            <a:avLst>
              <a:gd name="adj1" fmla="val 13542"/>
              <a:gd name="adj2" fmla="val 66667"/>
              <a:gd name="adj3" fmla="val 36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93" name="Text Box 169"/>
          <p:cNvSpPr txBox="1">
            <a:spLocks noChangeArrowheads="1"/>
          </p:cNvSpPr>
          <p:nvPr/>
        </p:nvSpPr>
        <p:spPr bwMode="auto">
          <a:xfrm>
            <a:off x="562253" y="5613106"/>
            <a:ext cx="646331" cy="84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数据</a:t>
            </a:r>
            <a:endParaRPr kumimoji="1" lang="en-US" altLang="zh-CN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kumimoji="1"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传送</a:t>
            </a:r>
            <a:endParaRPr kumimoji="1" lang="zh-CN" altLang="en-US" b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kumimoji="1"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特点</a:t>
            </a:r>
            <a:endParaRPr kumimoji="1" lang="zh-CN" altLang="en-US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54794" name="Text Box 170"/>
          <p:cNvSpPr txBox="1">
            <a:spLocks noChangeArrowheads="1"/>
          </p:cNvSpPr>
          <p:nvPr/>
        </p:nvSpPr>
        <p:spPr bwMode="auto">
          <a:xfrm>
            <a:off x="1342860" y="5465764"/>
            <a:ext cx="1800493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比特流直达终点</a:t>
            </a:r>
          </a:p>
        </p:txBody>
      </p:sp>
      <p:sp>
        <p:nvSpPr>
          <p:cNvPr id="154795" name="Text Box 171"/>
          <p:cNvSpPr txBox="1">
            <a:spLocks noChangeArrowheads="1"/>
          </p:cNvSpPr>
          <p:nvPr/>
        </p:nvSpPr>
        <p:spPr bwMode="auto">
          <a:xfrm>
            <a:off x="4189115" y="5341939"/>
            <a:ext cx="646331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报文</a:t>
            </a:r>
          </a:p>
        </p:txBody>
      </p:sp>
      <p:sp>
        <p:nvSpPr>
          <p:cNvPr id="154796" name="Text Box 172"/>
          <p:cNvSpPr txBox="1">
            <a:spLocks noChangeArrowheads="1"/>
          </p:cNvSpPr>
          <p:nvPr/>
        </p:nvSpPr>
        <p:spPr bwMode="auto">
          <a:xfrm>
            <a:off x="4901109" y="5341939"/>
            <a:ext cx="646331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报文</a:t>
            </a:r>
          </a:p>
        </p:txBody>
      </p:sp>
      <p:sp>
        <p:nvSpPr>
          <p:cNvPr id="154797" name="Text Box 173"/>
          <p:cNvSpPr txBox="1">
            <a:spLocks noChangeArrowheads="1"/>
          </p:cNvSpPr>
          <p:nvPr/>
        </p:nvSpPr>
        <p:spPr bwMode="auto">
          <a:xfrm>
            <a:off x="5613102" y="5341939"/>
            <a:ext cx="646331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报文</a:t>
            </a:r>
          </a:p>
        </p:txBody>
      </p:sp>
      <p:sp>
        <p:nvSpPr>
          <p:cNvPr id="154798" name="Text Box 174"/>
          <p:cNvSpPr txBox="1">
            <a:spLocks noChangeArrowheads="1"/>
          </p:cNvSpPr>
          <p:nvPr/>
        </p:nvSpPr>
        <p:spPr bwMode="auto">
          <a:xfrm>
            <a:off x="7243465" y="5341939"/>
            <a:ext cx="646331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分组</a:t>
            </a:r>
          </a:p>
        </p:txBody>
      </p:sp>
      <p:sp>
        <p:nvSpPr>
          <p:cNvPr id="154799" name="Text Box 175"/>
          <p:cNvSpPr txBox="1">
            <a:spLocks noChangeArrowheads="1"/>
          </p:cNvSpPr>
          <p:nvPr/>
        </p:nvSpPr>
        <p:spPr bwMode="auto">
          <a:xfrm>
            <a:off x="7914184" y="5341939"/>
            <a:ext cx="646331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分组</a:t>
            </a:r>
          </a:p>
        </p:txBody>
      </p:sp>
      <p:sp>
        <p:nvSpPr>
          <p:cNvPr id="154800" name="Text Box 176"/>
          <p:cNvSpPr txBox="1">
            <a:spLocks noChangeArrowheads="1"/>
          </p:cNvSpPr>
          <p:nvPr/>
        </p:nvSpPr>
        <p:spPr bwMode="auto">
          <a:xfrm>
            <a:off x="8584902" y="5341939"/>
            <a:ext cx="646331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分组</a:t>
            </a:r>
          </a:p>
        </p:txBody>
      </p:sp>
      <p:sp>
        <p:nvSpPr>
          <p:cNvPr id="154801" name="Text Box 177"/>
          <p:cNvSpPr txBox="1">
            <a:spLocks noChangeArrowheads="1"/>
          </p:cNvSpPr>
          <p:nvPr/>
        </p:nvSpPr>
        <p:spPr bwMode="auto">
          <a:xfrm>
            <a:off x="4569189" y="6280150"/>
            <a:ext cx="59503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600" b="1" dirty="0">
                <a:latin typeface="Times New Roman" pitchFamily="18" charset="0"/>
              </a:rPr>
              <a:t>存储</a:t>
            </a:r>
          </a:p>
          <a:p>
            <a:pPr>
              <a:lnSpc>
                <a:spcPct val="90000"/>
              </a:lnSpc>
            </a:pPr>
            <a:r>
              <a:rPr kumimoji="1" lang="zh-CN" altLang="en-US" sz="1600" b="1" dirty="0">
                <a:latin typeface="Times New Roman" pitchFamily="18" charset="0"/>
              </a:rPr>
              <a:t>转发</a:t>
            </a:r>
          </a:p>
        </p:txBody>
      </p:sp>
      <p:sp>
        <p:nvSpPr>
          <p:cNvPr id="154802" name="Text Box 178"/>
          <p:cNvSpPr txBox="1">
            <a:spLocks noChangeArrowheads="1"/>
          </p:cNvSpPr>
          <p:nvPr/>
        </p:nvSpPr>
        <p:spPr bwMode="auto">
          <a:xfrm>
            <a:off x="5200352" y="6280150"/>
            <a:ext cx="59503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600" b="1">
                <a:latin typeface="Times New Roman" pitchFamily="18" charset="0"/>
              </a:rPr>
              <a:t>存储</a:t>
            </a:r>
          </a:p>
          <a:p>
            <a:pPr>
              <a:lnSpc>
                <a:spcPct val="90000"/>
              </a:lnSpc>
            </a:pPr>
            <a:r>
              <a:rPr kumimoji="1" lang="zh-CN" altLang="en-US" sz="1600" b="1">
                <a:latin typeface="Times New Roman" pitchFamily="18" charset="0"/>
              </a:rPr>
              <a:t>转发</a:t>
            </a:r>
          </a:p>
        </p:txBody>
      </p:sp>
      <p:sp>
        <p:nvSpPr>
          <p:cNvPr id="154803" name="Text Box 179"/>
          <p:cNvSpPr txBox="1">
            <a:spLocks noChangeArrowheads="1"/>
          </p:cNvSpPr>
          <p:nvPr/>
        </p:nvSpPr>
        <p:spPr bwMode="auto">
          <a:xfrm>
            <a:off x="7642456" y="6267450"/>
            <a:ext cx="59503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600" b="1">
                <a:latin typeface="Times New Roman" pitchFamily="18" charset="0"/>
              </a:rPr>
              <a:t>存储</a:t>
            </a:r>
          </a:p>
          <a:p>
            <a:pPr>
              <a:lnSpc>
                <a:spcPct val="90000"/>
              </a:lnSpc>
            </a:pPr>
            <a:r>
              <a:rPr kumimoji="1" lang="zh-CN" altLang="en-US" sz="1600" b="1">
                <a:latin typeface="Times New Roman" pitchFamily="18" charset="0"/>
              </a:rPr>
              <a:t>转发</a:t>
            </a:r>
          </a:p>
        </p:txBody>
      </p:sp>
      <p:sp>
        <p:nvSpPr>
          <p:cNvPr id="154804" name="Text Box 180"/>
          <p:cNvSpPr txBox="1">
            <a:spLocks noChangeArrowheads="1"/>
          </p:cNvSpPr>
          <p:nvPr/>
        </p:nvSpPr>
        <p:spPr bwMode="auto">
          <a:xfrm>
            <a:off x="8254702" y="6280150"/>
            <a:ext cx="59503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600" b="1">
                <a:latin typeface="Times New Roman" pitchFamily="18" charset="0"/>
              </a:rPr>
              <a:t>存储</a:t>
            </a:r>
          </a:p>
          <a:p>
            <a:pPr>
              <a:lnSpc>
                <a:spcPct val="90000"/>
              </a:lnSpc>
            </a:pPr>
            <a:r>
              <a:rPr kumimoji="1" lang="zh-CN" altLang="en-US" sz="1600" b="1">
                <a:latin typeface="Times New Roman" pitchFamily="18" charset="0"/>
              </a:rPr>
              <a:t>转发</a:t>
            </a:r>
          </a:p>
        </p:txBody>
      </p:sp>
    </p:spTree>
    <p:extLst>
      <p:ext uri="{BB962C8B-B14F-4D97-AF65-F5344CB8AC3E}">
        <p14:creationId xmlns:p14="http://schemas.microsoft.com/office/powerpoint/2010/main" val="167591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5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5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5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5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5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03" grpId="0" animBg="1"/>
      <p:bldP spid="154704" grpId="0" animBg="1"/>
      <p:bldP spid="154705" grpId="0" animBg="1"/>
      <p:bldP spid="154706" grpId="0" animBg="1"/>
      <p:bldP spid="154711" grpId="0"/>
      <p:bldP spid="154713" grpId="0"/>
      <p:bldP spid="154740" grpId="0" animBg="1"/>
      <p:bldP spid="154741" grpId="0" animBg="1"/>
      <p:bldP spid="15474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三种交换的比较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若要连续传送大量的数据，且其传送时间远大于连接建立时间，则电路交换的传输速率较快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报文交换</a:t>
            </a:r>
            <a:r>
              <a:rPr lang="zh-CN" altLang="zh-CN" dirty="0"/>
              <a:t>和分组交换不需要预先分配传输带宽，在传送</a:t>
            </a:r>
            <a:r>
              <a:rPr lang="zh-CN" altLang="zh-CN" dirty="0">
                <a:solidFill>
                  <a:srgbClr val="FF0000"/>
                </a:solidFill>
              </a:rPr>
              <a:t>突发</a:t>
            </a:r>
            <a:r>
              <a:rPr lang="zh-CN" altLang="zh-CN" dirty="0"/>
              <a:t>数据时可提高整个网络的</a:t>
            </a:r>
            <a:r>
              <a:rPr lang="zh-CN" altLang="zh-CN" dirty="0" smtClean="0"/>
              <a:t>信道利用率。</a:t>
            </a:r>
            <a:endParaRPr lang="en-US" altLang="zh-CN" dirty="0" smtClean="0"/>
          </a:p>
          <a:p>
            <a:r>
              <a:rPr lang="zh-CN" altLang="zh-CN" dirty="0" smtClean="0"/>
              <a:t>由于</a:t>
            </a:r>
            <a:r>
              <a:rPr lang="zh-CN" altLang="zh-CN" dirty="0"/>
              <a:t>一个分组的长度往往远小于整个报文的长度，因此分组交换比报文交换的时延小，同时也具有更好的</a:t>
            </a:r>
            <a:r>
              <a:rPr lang="zh-CN" altLang="zh-CN" dirty="0" smtClean="0"/>
              <a:t>灵活性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18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互联网的两个重要特点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>
            <a:off x="495299" y="1207874"/>
            <a:ext cx="9066213" cy="106899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zh-CN" dirty="0"/>
              <a:t>互联网之所以能够向用户提供许多服务，是因为互联网具有</a:t>
            </a:r>
            <a:r>
              <a:rPr lang="zh-CN" altLang="zh-CN" dirty="0">
                <a:solidFill>
                  <a:srgbClr val="FF0000"/>
                </a:solidFill>
              </a:rPr>
              <a:t>两个重要基本特点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sz="half" idx="2"/>
          </p:nvPr>
        </p:nvSpPr>
        <p:spPr>
          <a:xfrm>
            <a:off x="495299" y="2276872"/>
            <a:ext cx="4455513" cy="3888432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dirty="0" smtClean="0">
                <a:solidFill>
                  <a:srgbClr val="0000CC"/>
                </a:solidFill>
              </a:rPr>
              <a:t>连通性</a:t>
            </a:r>
            <a:r>
              <a:rPr lang="en-US" altLang="zh-CN" dirty="0" smtClean="0">
                <a:solidFill>
                  <a:srgbClr val="0000CC"/>
                </a:solidFill>
              </a:rPr>
              <a:t> (</a:t>
            </a:r>
            <a:r>
              <a:rPr lang="en-US" altLang="zh-CN" dirty="0">
                <a:solidFill>
                  <a:srgbClr val="0000CC"/>
                </a:solidFill>
              </a:rPr>
              <a:t>connectivity</a:t>
            </a:r>
            <a:r>
              <a:rPr lang="en-US" altLang="zh-CN" dirty="0" smtClean="0">
                <a:solidFill>
                  <a:srgbClr val="0000CC"/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使</a:t>
            </a:r>
            <a:r>
              <a:rPr lang="zh-CN" altLang="en-US" dirty="0"/>
              <a:t>上网用户之间都可以交换</a:t>
            </a:r>
            <a:r>
              <a:rPr lang="zh-CN" altLang="en-US" dirty="0" smtClean="0"/>
              <a:t>信息</a:t>
            </a:r>
            <a:r>
              <a:rPr lang="zh-CN" altLang="zh-CN" dirty="0"/>
              <a:t>（数据，以及各种音频视频） </a:t>
            </a:r>
            <a:r>
              <a:rPr lang="zh-CN" altLang="en-US" dirty="0" smtClean="0"/>
              <a:t>，</a:t>
            </a:r>
            <a:r>
              <a:rPr lang="zh-CN" altLang="en-US" dirty="0"/>
              <a:t>好像这些用户的计算机都可以彼此直接连通一样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zh-CN" dirty="0" smtClean="0">
                <a:solidFill>
                  <a:srgbClr val="FF0000"/>
                </a:solidFill>
              </a:rPr>
              <a:t>注意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zh-CN" altLang="zh-CN" dirty="0"/>
              <a:t>互联网具有虚拟的</a:t>
            </a:r>
            <a:r>
              <a:rPr lang="zh-CN" altLang="zh-CN" dirty="0" smtClean="0"/>
              <a:t>特点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无法</a:t>
            </a:r>
            <a:r>
              <a:rPr lang="zh-CN" altLang="zh-CN" dirty="0"/>
              <a:t>准确知道对方是</a:t>
            </a:r>
            <a:r>
              <a:rPr lang="zh-CN" altLang="zh-CN" dirty="0" smtClean="0"/>
              <a:t>谁，</a:t>
            </a:r>
            <a:r>
              <a:rPr lang="zh-CN" altLang="zh-CN" dirty="0"/>
              <a:t>也无法</a:t>
            </a:r>
            <a:r>
              <a:rPr lang="zh-CN" altLang="zh-CN" dirty="0" smtClean="0"/>
              <a:t>知道</a:t>
            </a:r>
            <a:r>
              <a:rPr lang="zh-CN" altLang="en-US" dirty="0" smtClean="0"/>
              <a:t>对方</a:t>
            </a:r>
            <a:r>
              <a:rPr lang="zh-CN" altLang="zh-CN" dirty="0" smtClean="0"/>
              <a:t>的</a:t>
            </a:r>
            <a:r>
              <a:rPr lang="zh-CN" altLang="en-US" dirty="0" smtClean="0"/>
              <a:t>位置。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5" name="内容占位符 14"/>
          <p:cNvSpPr>
            <a:spLocks noGrp="1"/>
          </p:cNvSpPr>
          <p:nvPr>
            <p:ph sz="quarter" idx="4"/>
          </p:nvPr>
        </p:nvSpPr>
        <p:spPr>
          <a:xfrm>
            <a:off x="5104383" y="2276872"/>
            <a:ext cx="4457129" cy="3888432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dirty="0" smtClean="0">
                <a:solidFill>
                  <a:srgbClr val="0000CC"/>
                </a:solidFill>
              </a:rPr>
              <a:t>共享</a:t>
            </a:r>
            <a:r>
              <a:rPr lang="en-US" altLang="zh-CN" dirty="0" smtClean="0">
                <a:solidFill>
                  <a:srgbClr val="0000CC"/>
                </a:solidFill>
              </a:rPr>
              <a:t> (Sharing)</a:t>
            </a:r>
          </a:p>
          <a:p>
            <a:pPr lvl="1">
              <a:lnSpc>
                <a:spcPct val="100000"/>
              </a:lnSpc>
            </a:pPr>
            <a:r>
              <a:rPr lang="zh-CN" altLang="zh-CN" dirty="0"/>
              <a:t>指资源共享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zh-CN" dirty="0" smtClean="0"/>
              <a:t>资源共享</a:t>
            </a:r>
            <a:r>
              <a:rPr lang="zh-CN" altLang="zh-CN" dirty="0"/>
              <a:t>的含义是多方面的。可以是信息共享、软件共享，也可以是硬件</a:t>
            </a:r>
            <a:r>
              <a:rPr lang="zh-CN" altLang="zh-CN" dirty="0" smtClean="0"/>
              <a:t>共享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zh-CN" dirty="0"/>
              <a:t>由于网络的存在，这些资源好像就在用户身边</a:t>
            </a:r>
            <a:r>
              <a:rPr lang="zh-CN" altLang="zh-CN" dirty="0" smtClean="0"/>
              <a:t>一样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方便使用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9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1.5.1  </a:t>
            </a:r>
            <a:r>
              <a:rPr lang="zh-CN" altLang="zh-CN" dirty="0"/>
              <a:t>计算机网络的定义</a:t>
            </a:r>
            <a:endParaRPr lang="zh-CN" alt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24744"/>
            <a:ext cx="9066212" cy="3024336"/>
          </a:xfrm>
        </p:spPr>
        <p:txBody>
          <a:bodyPr/>
          <a:lstStyle/>
          <a:p>
            <a:r>
              <a:rPr lang="zh-CN" altLang="zh-CN" sz="2800" dirty="0"/>
              <a:t>计算机网络的精确定义并未</a:t>
            </a:r>
            <a:r>
              <a:rPr lang="zh-CN" altLang="zh-CN" sz="2800" dirty="0" smtClean="0"/>
              <a:t>统一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较好</a:t>
            </a:r>
            <a:r>
              <a:rPr lang="zh-CN" altLang="zh-CN" sz="2800" dirty="0"/>
              <a:t>的</a:t>
            </a:r>
            <a:r>
              <a:rPr lang="zh-CN" altLang="zh-CN" sz="2800" dirty="0" smtClean="0"/>
              <a:t>定义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zh-CN" dirty="0" smtClean="0">
                <a:solidFill>
                  <a:srgbClr val="0000CC"/>
                </a:solidFill>
              </a:rPr>
              <a:t>计算机网络</a:t>
            </a:r>
            <a:r>
              <a:rPr lang="zh-CN" altLang="zh-CN" dirty="0">
                <a:solidFill>
                  <a:srgbClr val="0000CC"/>
                </a:solidFill>
              </a:rPr>
              <a:t>主要是由一些通用的、可编程的硬件互连而成的，而这些硬件并非专门用来实现某一特定目的（例如，传送数据或视频信号）。这些可编程的硬件能够用来传送多种不同类型的数据，并能支持广泛的和日益增长的应用</a:t>
            </a:r>
            <a:r>
              <a:rPr lang="zh-CN" altLang="zh-CN" dirty="0" smtClean="0">
                <a:solidFill>
                  <a:srgbClr val="0000CC"/>
                </a:solidFill>
              </a:rPr>
              <a:t>。</a:t>
            </a:r>
            <a:endParaRPr lang="en-US" altLang="zh-CN" dirty="0">
              <a:solidFill>
                <a:srgbClr val="0000CC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44488" y="4149080"/>
            <a:ext cx="6840760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zh-CN" sz="2800" dirty="0" smtClean="0"/>
              <a:t>根据这个定义：</a:t>
            </a:r>
            <a:endParaRPr lang="en-US" altLang="zh-CN" sz="2800" dirty="0" smtClean="0"/>
          </a:p>
          <a:p>
            <a:pPr lvl="1"/>
            <a:r>
              <a:rPr lang="en-US" altLang="zh-CN" dirty="0" smtClean="0"/>
              <a:t>(1) </a:t>
            </a:r>
            <a:r>
              <a:rPr lang="zh-CN" altLang="zh-CN" dirty="0" smtClean="0"/>
              <a:t>计算机网络所连接的硬件，不限于一般的计算机，而是包括了智能手机。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(2) </a:t>
            </a:r>
            <a:r>
              <a:rPr lang="zh-CN" altLang="zh-CN" dirty="0" smtClean="0"/>
              <a:t>计算机网络并非专门用来传送数据，而是能够支持很多种的应用。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7257256" y="3817799"/>
            <a:ext cx="2520280" cy="2936188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800" b="1" dirty="0">
                <a:latin typeface="+mn-lt"/>
                <a:ea typeface="黑体" pitchFamily="2" charset="-122"/>
              </a:rPr>
              <a:t>请注意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，“可编程的硬件”</a:t>
            </a:r>
            <a:r>
              <a:rPr lang="zh-CN" altLang="zh-CN" sz="2800" b="1" dirty="0">
                <a:latin typeface="+mn-lt"/>
                <a:ea typeface="黑体" pitchFamily="2" charset="-122"/>
              </a:rPr>
              <a:t>表明这种硬件一定包含有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中央处理机</a:t>
            </a:r>
            <a:r>
              <a:rPr lang="en-US" altLang="zh-CN" sz="2800" b="1" dirty="0" smtClean="0">
                <a:latin typeface="+mn-lt"/>
                <a:ea typeface="黑体" pitchFamily="2" charset="-122"/>
              </a:rPr>
              <a:t> (CPU)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。</a:t>
            </a:r>
            <a:endParaRPr lang="en-US" altLang="zh-CN" sz="2800" b="1" dirty="0">
              <a:solidFill>
                <a:srgbClr val="333399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754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1.5.2  </a:t>
            </a:r>
            <a:r>
              <a:rPr lang="zh-CN" altLang="en-US" dirty="0"/>
              <a:t>几种不同类别的网络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753"/>
            <a:ext cx="9066212" cy="2016223"/>
          </a:xfrm>
        </p:spPr>
        <p:txBody>
          <a:bodyPr/>
          <a:lstStyle/>
          <a:p>
            <a:r>
              <a:rPr lang="zh-CN" altLang="zh-CN" sz="2800" dirty="0"/>
              <a:t>计算机网络有多种</a:t>
            </a:r>
            <a:r>
              <a:rPr lang="zh-CN" altLang="zh-CN" sz="2800" dirty="0" smtClean="0"/>
              <a:t>类别</a:t>
            </a:r>
            <a:r>
              <a:rPr lang="zh-CN" altLang="en-US" sz="2800" dirty="0" smtClean="0"/>
              <a:t>。典型包括：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zh-CN" altLang="zh-CN" sz="2400" dirty="0" smtClean="0"/>
              <a:t>从</a:t>
            </a:r>
            <a:r>
              <a:rPr lang="zh-CN" altLang="zh-CN" sz="2400" dirty="0"/>
              <a:t>网络的使用者进行</a:t>
            </a:r>
            <a:r>
              <a:rPr lang="zh-CN" altLang="zh-CN" sz="2400" dirty="0" smtClean="0"/>
              <a:t>分类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2</a:t>
            </a:r>
            <a:r>
              <a:rPr lang="zh-CN" altLang="en-US" sz="2400" dirty="0" smtClean="0"/>
              <a:t>）从</a:t>
            </a:r>
            <a:r>
              <a:rPr lang="zh-CN" altLang="en-US" sz="2400" dirty="0"/>
              <a:t>网络的作用范围进行分类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用来</a:t>
            </a:r>
            <a:r>
              <a:rPr lang="zh-CN" altLang="zh-CN" sz="2400" dirty="0"/>
              <a:t>把用户接入到互联网的</a:t>
            </a:r>
            <a:r>
              <a:rPr lang="zh-CN" altLang="zh-CN" sz="2400" dirty="0" smtClean="0"/>
              <a:t>网络</a:t>
            </a:r>
            <a:endParaRPr lang="zh-CN" altLang="zh-CN" sz="2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95300" y="3429000"/>
            <a:ext cx="941070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dirty="0" smtClean="0">
                <a:solidFill>
                  <a:srgbClr val="FF0000"/>
                </a:solidFill>
              </a:rPr>
              <a:t>公用网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(public network) </a:t>
            </a:r>
          </a:p>
          <a:p>
            <a:pPr lvl="1"/>
            <a:r>
              <a:rPr lang="zh-CN" altLang="en-US" sz="2400" dirty="0" smtClean="0"/>
              <a:t>按</a:t>
            </a:r>
            <a:r>
              <a:rPr lang="zh-CN" altLang="zh-CN" sz="2400" dirty="0" smtClean="0"/>
              <a:t>规定交纳费用的人都可以</a:t>
            </a:r>
            <a:r>
              <a:rPr lang="zh-CN" altLang="en-US" sz="2400" dirty="0" smtClean="0"/>
              <a:t>使用的</a:t>
            </a:r>
            <a:r>
              <a:rPr lang="zh-CN" altLang="zh-CN" sz="2400" dirty="0" smtClean="0"/>
              <a:t>网络。因此也可称为公众网。</a:t>
            </a:r>
            <a:endParaRPr lang="en-US" altLang="zh-CN" sz="24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专用网 </a:t>
            </a:r>
            <a:r>
              <a:rPr lang="en-US" altLang="zh-CN" sz="2800" dirty="0" smtClean="0"/>
              <a:t>(private network) </a:t>
            </a:r>
          </a:p>
          <a:p>
            <a:pPr lvl="1"/>
            <a:r>
              <a:rPr lang="zh-CN" altLang="zh-CN" sz="2400" dirty="0" smtClean="0"/>
              <a:t>为特殊业务工作的需要而建造的网络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495300" y="5661248"/>
            <a:ext cx="9001000" cy="1040285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公用网和专用网都可以传送多种业务。如传送的是计算机数据，则分别是公用计算机网络和专用计算机网络。</a:t>
            </a:r>
            <a:endParaRPr lang="zh-CN" altLang="en-US" sz="28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704528" y="1700808"/>
            <a:ext cx="5184576" cy="57606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曲线连接符 5"/>
          <p:cNvCxnSpPr>
            <a:stCxn id="2" idx="2"/>
          </p:cNvCxnSpPr>
          <p:nvPr/>
        </p:nvCxnSpPr>
        <p:spPr bwMode="auto">
          <a:xfrm rot="10800000" flipV="1">
            <a:off x="704528" y="1988840"/>
            <a:ext cx="12700" cy="1656184"/>
          </a:xfrm>
          <a:prstGeom prst="curvedConnector4">
            <a:avLst>
              <a:gd name="adj1" fmla="val 1581819"/>
              <a:gd name="adj2" fmla="val 49494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5620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2342" y="1124744"/>
            <a:ext cx="9066212" cy="792088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）从</a:t>
            </a:r>
            <a:r>
              <a:rPr lang="zh-CN" altLang="en-US" dirty="0"/>
              <a:t>网络的作用范围进行分类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916832"/>
            <a:ext cx="9066212" cy="4934173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2800" dirty="0" smtClean="0">
                <a:solidFill>
                  <a:srgbClr val="FF0000"/>
                </a:solidFill>
              </a:rPr>
              <a:t>广域网 </a:t>
            </a:r>
            <a:r>
              <a:rPr lang="en-US" altLang="zh-CN" sz="2800" dirty="0">
                <a:solidFill>
                  <a:srgbClr val="FF0000"/>
                </a:solidFill>
              </a:rPr>
              <a:t>WAN </a:t>
            </a:r>
            <a:r>
              <a:rPr lang="en-US" altLang="zh-CN" sz="2800" dirty="0"/>
              <a:t>(Wide Area Network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：</a:t>
            </a:r>
            <a:r>
              <a:rPr lang="zh-CN" altLang="zh-CN" sz="2800" dirty="0"/>
              <a:t>作用范围通常为几十到几千</a:t>
            </a:r>
            <a:r>
              <a:rPr lang="zh-CN" altLang="zh-CN" sz="2800" dirty="0" smtClean="0"/>
              <a:t>公里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局域网 </a:t>
            </a:r>
            <a:r>
              <a:rPr lang="en-US" altLang="zh-CN" sz="2800" dirty="0">
                <a:solidFill>
                  <a:srgbClr val="FF0000"/>
                </a:solidFill>
              </a:rPr>
              <a:t>LAN </a:t>
            </a:r>
            <a:r>
              <a:rPr lang="en-US" altLang="zh-CN" sz="2800" dirty="0"/>
              <a:t>(Local Area Network) </a:t>
            </a:r>
            <a:r>
              <a:rPr lang="zh-CN" altLang="en-US" sz="2800" dirty="0" smtClean="0"/>
              <a:t>：</a:t>
            </a:r>
            <a:r>
              <a:rPr lang="zh-CN" altLang="zh-CN" sz="2800" dirty="0"/>
              <a:t>作用距离约为</a:t>
            </a:r>
            <a:r>
              <a:rPr lang="en-US" altLang="zh-CN" sz="2800" dirty="0"/>
              <a:t>5 ~ 50 </a:t>
            </a:r>
            <a:r>
              <a:rPr lang="zh-CN" altLang="en-US" sz="2800" dirty="0"/>
              <a:t>公里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城域网 </a:t>
            </a:r>
            <a:r>
              <a:rPr lang="en-US" altLang="zh-CN" sz="2800" dirty="0">
                <a:solidFill>
                  <a:srgbClr val="FF0000"/>
                </a:solidFill>
              </a:rPr>
              <a:t>MAN </a:t>
            </a:r>
            <a:r>
              <a:rPr lang="en-US" altLang="zh-CN" sz="2800" dirty="0"/>
              <a:t>(Metropolitan Area Network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：</a:t>
            </a:r>
            <a:r>
              <a:rPr lang="zh-CN" altLang="zh-CN" sz="2800" dirty="0"/>
              <a:t>局限在较小的范围（</a:t>
            </a:r>
            <a:r>
              <a:rPr lang="zh-CN" altLang="zh-CN" sz="2800" dirty="0" smtClean="0"/>
              <a:t>如</a:t>
            </a:r>
            <a:r>
              <a:rPr lang="en-US" altLang="zh-CN" sz="2800" dirty="0" smtClean="0"/>
              <a:t> 1 </a:t>
            </a:r>
            <a:r>
              <a:rPr lang="zh-CN" altLang="en-US" sz="2800" dirty="0" smtClean="0"/>
              <a:t>公里</a:t>
            </a:r>
            <a:r>
              <a:rPr lang="zh-CN" altLang="zh-CN" sz="2800" dirty="0" smtClean="0"/>
              <a:t>左右）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个人区域网 </a:t>
            </a:r>
            <a:r>
              <a:rPr lang="en-US" altLang="zh-CN" sz="2800" dirty="0">
                <a:solidFill>
                  <a:srgbClr val="FF0000"/>
                </a:solidFill>
              </a:rPr>
              <a:t>PAN </a:t>
            </a:r>
            <a:r>
              <a:rPr lang="en-US" altLang="zh-CN" sz="2800" dirty="0"/>
              <a:t>(Personal Area Network) </a:t>
            </a:r>
            <a:r>
              <a:rPr lang="zh-CN" altLang="en-US" sz="2800" dirty="0" smtClean="0"/>
              <a:t>：</a:t>
            </a:r>
            <a:r>
              <a:rPr lang="zh-CN" altLang="zh-CN" sz="2800" dirty="0"/>
              <a:t>范围很小，大约在</a:t>
            </a:r>
            <a:r>
              <a:rPr lang="en-US" altLang="zh-CN" sz="2800" dirty="0"/>
              <a:t>10 </a:t>
            </a:r>
            <a:r>
              <a:rPr lang="zh-CN" altLang="en-US" sz="2800" dirty="0" smtClean="0"/>
              <a:t>米</a:t>
            </a:r>
            <a:r>
              <a:rPr lang="zh-CN" altLang="zh-CN" sz="2800" dirty="0" smtClean="0"/>
              <a:t>左右</a:t>
            </a:r>
            <a:endParaRPr lang="en-US" altLang="zh-CN" sz="2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6496" y="5908513"/>
            <a:ext cx="9345488" cy="904863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若中央处理机之间的距离非常近（如仅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米的数量级甚至更小些），则一般就称之为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多处理机系统，</a:t>
            </a:r>
            <a:r>
              <a:rPr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而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不称它为计算机网络。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95300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zh-CN" smtClean="0"/>
              <a:t>1.5.2  </a:t>
            </a:r>
            <a:r>
              <a:rPr lang="zh-CN" altLang="en-US" smtClean="0"/>
              <a:t>几种不同类别的网络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582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1052736"/>
            <a:ext cx="9066212" cy="792088"/>
          </a:xfrm>
        </p:spPr>
        <p:txBody>
          <a:bodyPr/>
          <a:lstStyle/>
          <a:p>
            <a:r>
              <a:rPr lang="en-US" altLang="zh-CN" sz="4000" dirty="0" smtClean="0"/>
              <a:t>3</a:t>
            </a:r>
            <a:r>
              <a:rPr lang="zh-CN" altLang="en-US" sz="4000" dirty="0" smtClean="0"/>
              <a:t>）</a:t>
            </a:r>
            <a:r>
              <a:rPr lang="zh-CN" altLang="zh-CN" sz="4000" dirty="0" smtClean="0"/>
              <a:t>用来</a:t>
            </a:r>
            <a:r>
              <a:rPr lang="zh-CN" altLang="zh-CN" sz="4000" dirty="0"/>
              <a:t>把用户接入到互联网</a:t>
            </a:r>
            <a:r>
              <a:rPr lang="zh-CN" altLang="zh-CN" sz="4000" dirty="0" smtClean="0"/>
              <a:t>的</a:t>
            </a:r>
            <a:r>
              <a:rPr lang="zh-CN" altLang="en-US" sz="4000" dirty="0" smtClean="0"/>
              <a:t>网络</a:t>
            </a:r>
            <a:endParaRPr lang="zh-CN" altLang="en-US" sz="4000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988840"/>
            <a:ext cx="9282236" cy="2808312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接入网 </a:t>
            </a:r>
            <a:r>
              <a:rPr lang="en-US" altLang="zh-CN" sz="2400" dirty="0">
                <a:solidFill>
                  <a:srgbClr val="FF0000"/>
                </a:solidFill>
              </a:rPr>
              <a:t>AN </a:t>
            </a:r>
            <a:r>
              <a:rPr lang="en-US" altLang="zh-CN" sz="2400" dirty="0"/>
              <a:t>(Access Network)</a:t>
            </a:r>
            <a:r>
              <a:rPr lang="zh-CN" altLang="en-US" sz="2400" dirty="0" smtClean="0"/>
              <a:t>，又</a:t>
            </a:r>
            <a:r>
              <a:rPr lang="zh-CN" altLang="en-US" sz="2400" dirty="0"/>
              <a:t>称为本地接入网或居民接入网。</a:t>
            </a:r>
          </a:p>
          <a:p>
            <a:r>
              <a:rPr lang="zh-CN" altLang="zh-CN" sz="2400" dirty="0"/>
              <a:t>接</a:t>
            </a:r>
            <a:r>
              <a:rPr lang="zh-CN" altLang="zh-CN" sz="2400" dirty="0" smtClean="0"/>
              <a:t>入网</a:t>
            </a:r>
            <a:r>
              <a:rPr lang="zh-CN" altLang="en-US" sz="2400" dirty="0" smtClean="0"/>
              <a:t>是</a:t>
            </a:r>
            <a:r>
              <a:rPr lang="zh-CN" altLang="zh-CN" sz="2400" dirty="0" smtClean="0"/>
              <a:t>一类</a:t>
            </a:r>
            <a:r>
              <a:rPr lang="zh-CN" altLang="zh-CN" sz="2400" dirty="0"/>
              <a:t>比较特殊的</a:t>
            </a:r>
            <a:r>
              <a:rPr lang="zh-CN" altLang="zh-CN" sz="2400" dirty="0" smtClean="0"/>
              <a:t>计算机网络</a:t>
            </a:r>
            <a:r>
              <a:rPr lang="zh-CN" altLang="en-US" sz="2400" dirty="0" smtClean="0"/>
              <a:t>，用于</a:t>
            </a:r>
            <a:r>
              <a:rPr lang="zh-CN" altLang="en-US" sz="2400" dirty="0"/>
              <a:t>将用户接入互联网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/>
              <a:t>接</a:t>
            </a:r>
            <a:r>
              <a:rPr lang="zh-CN" altLang="zh-CN" sz="2400" dirty="0" smtClean="0"/>
              <a:t>入网既</a:t>
            </a:r>
            <a:r>
              <a:rPr lang="zh-CN" altLang="zh-CN" sz="2400" dirty="0"/>
              <a:t>不属于互联网的核心部分，也不属于互联网的边缘部分。</a:t>
            </a:r>
            <a:endParaRPr lang="en-US" altLang="zh-CN" sz="2400" dirty="0"/>
          </a:p>
          <a:p>
            <a:r>
              <a:rPr lang="zh-CN" altLang="zh-CN" sz="2400" dirty="0" smtClean="0"/>
              <a:t>接</a:t>
            </a:r>
            <a:r>
              <a:rPr lang="zh-CN" altLang="zh-CN" sz="2400" dirty="0"/>
              <a:t>入网是从某个端系统到另一个端系统的路径中，由这个端系统到第一个路由器（也称为边缘路由器）之间的一些物理链路所</a:t>
            </a:r>
            <a:r>
              <a:rPr lang="zh-CN" altLang="zh-CN" sz="2400" dirty="0" smtClean="0"/>
              <a:t>组成</a:t>
            </a:r>
            <a:r>
              <a:rPr lang="zh-CN" altLang="en-US" sz="2400" dirty="0" smtClean="0"/>
              <a:t>的。</a:t>
            </a:r>
            <a:endParaRPr lang="en-US" altLang="zh-CN" sz="24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95300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zh-CN" smtClean="0"/>
              <a:t>1.5.2  </a:t>
            </a:r>
            <a:r>
              <a:rPr lang="zh-CN" altLang="en-US" smtClean="0"/>
              <a:t>几种不同类别的网络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8945" y="5013176"/>
            <a:ext cx="9066212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zh-CN" sz="2400" dirty="0" smtClean="0"/>
              <a:t>从覆盖的范围看，很多接入网还是属于局域网。</a:t>
            </a:r>
            <a:endParaRPr lang="en-US" altLang="zh-CN" sz="2400" dirty="0" smtClean="0"/>
          </a:p>
          <a:p>
            <a:r>
              <a:rPr lang="zh-CN" altLang="zh-CN" sz="2400" dirty="0" smtClean="0"/>
              <a:t>从作用上看，接入网只是起到让用户能够与互联网连接的“桥梁”作用。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940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 smtClean="0"/>
              <a:t>互联网</a:t>
            </a:r>
            <a:r>
              <a:rPr lang="zh-CN" altLang="zh-CN" sz="3600" dirty="0"/>
              <a:t>基础结构发展的三个阶段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080447"/>
            <a:ext cx="9066212" cy="16284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第一</a:t>
            </a:r>
            <a:r>
              <a:rPr lang="zh-CN" altLang="en-US" sz="2400" dirty="0" smtClean="0">
                <a:solidFill>
                  <a:srgbClr val="FF0000"/>
                </a:solidFill>
              </a:rPr>
              <a:t>阶段：</a:t>
            </a:r>
            <a:r>
              <a:rPr lang="zh-CN" altLang="en-US" sz="2400" dirty="0" smtClean="0"/>
              <a:t>从</a:t>
            </a:r>
            <a:r>
              <a:rPr lang="zh-CN" altLang="en-US" sz="2400" dirty="0"/>
              <a:t>单个网络 </a:t>
            </a:r>
            <a:r>
              <a:rPr lang="en-US" altLang="zh-CN" sz="2400" dirty="0"/>
              <a:t>ARPANET </a:t>
            </a:r>
            <a:r>
              <a:rPr lang="zh-CN" altLang="en-US" sz="2400" dirty="0"/>
              <a:t>向互联网发展的过程。 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1983 </a:t>
            </a:r>
            <a:r>
              <a:rPr lang="zh-CN" altLang="en-US" sz="2000" dirty="0" smtClean="0"/>
              <a:t>年， </a:t>
            </a:r>
            <a:r>
              <a:rPr lang="en-US" altLang="zh-CN" sz="2000" dirty="0"/>
              <a:t>TCP/IP </a:t>
            </a:r>
            <a:r>
              <a:rPr lang="zh-CN" altLang="en-US" sz="2000" dirty="0"/>
              <a:t>协议成为 </a:t>
            </a:r>
            <a:r>
              <a:rPr lang="en-US" altLang="zh-CN" sz="2000" dirty="0"/>
              <a:t>ARPANET 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标准</a:t>
            </a:r>
            <a:r>
              <a:rPr lang="zh-CN" altLang="en-US" sz="2000" dirty="0" smtClean="0"/>
              <a:t>协议，</a:t>
            </a:r>
            <a:r>
              <a:rPr lang="zh-CN" altLang="zh-CN" sz="2000" dirty="0" smtClean="0"/>
              <a:t>使所有使用</a:t>
            </a:r>
            <a:r>
              <a:rPr lang="en-US" altLang="zh-CN" sz="2000" dirty="0" smtClean="0"/>
              <a:t> TCP/IP 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计算机都能利用互连网相互</a:t>
            </a:r>
            <a:r>
              <a:rPr lang="zh-CN" altLang="zh-CN" sz="2000" dirty="0" smtClean="0"/>
              <a:t>通信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>
              <a:lnSpc>
                <a:spcPct val="100000"/>
              </a:lnSpc>
            </a:pPr>
            <a:r>
              <a:rPr lang="zh-CN" altLang="en-US" sz="2000" dirty="0" smtClean="0"/>
              <a:t>把 </a:t>
            </a:r>
            <a:r>
              <a:rPr lang="en-US" altLang="zh-CN" sz="2000" dirty="0"/>
              <a:t>1983 </a:t>
            </a:r>
            <a:r>
              <a:rPr lang="zh-CN" altLang="en-US" sz="2000" dirty="0"/>
              <a:t>年作为因特网的诞生</a:t>
            </a:r>
            <a:r>
              <a:rPr lang="zh-CN" altLang="en-US" sz="2000" dirty="0" smtClean="0"/>
              <a:t>时间；</a:t>
            </a:r>
            <a:r>
              <a:rPr lang="en-US" altLang="zh-CN" sz="2000" dirty="0" smtClean="0"/>
              <a:t>1990</a:t>
            </a:r>
            <a:r>
              <a:rPr lang="zh-CN" altLang="zh-CN" sz="2000" dirty="0" smtClean="0"/>
              <a:t>年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ARPANET </a:t>
            </a:r>
            <a:r>
              <a:rPr lang="zh-CN" altLang="zh-CN" sz="2000" dirty="0" smtClean="0"/>
              <a:t>正式</a:t>
            </a:r>
            <a:r>
              <a:rPr lang="zh-CN" altLang="zh-CN" sz="2000" dirty="0"/>
              <a:t>宣布</a:t>
            </a:r>
            <a:r>
              <a:rPr lang="zh-CN" altLang="zh-CN" sz="2000" dirty="0" smtClean="0"/>
              <a:t>关闭</a:t>
            </a:r>
            <a:r>
              <a:rPr lang="zh-CN" altLang="en-US" sz="20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8504" y="266462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第二阶段：</a:t>
            </a:r>
            <a:r>
              <a:rPr lang="zh-CN" altLang="en-US" sz="2400" dirty="0" smtClean="0"/>
              <a:t>建成了三级结构的互联网，它是一个三级计算机网络，分为主干网、地区网和校园网（或企业网）。</a:t>
            </a:r>
            <a:endParaRPr lang="en-US" altLang="zh-CN" sz="24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747784" y="3717032"/>
            <a:ext cx="8669712" cy="2952328"/>
            <a:chOff x="776536" y="3068960"/>
            <a:chExt cx="8669712" cy="2952328"/>
          </a:xfrm>
        </p:grpSpPr>
        <p:cxnSp>
          <p:nvCxnSpPr>
            <p:cNvPr id="6" name="直接连接符 5"/>
            <p:cNvCxnSpPr>
              <a:endCxn id="17" idx="7"/>
            </p:cNvCxnSpPr>
            <p:nvPr/>
          </p:nvCxnSpPr>
          <p:spPr bwMode="auto">
            <a:xfrm flipH="1">
              <a:off x="3013901" y="3392996"/>
              <a:ext cx="1522291" cy="840447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/>
            <p:cNvCxnSpPr/>
            <p:nvPr/>
          </p:nvCxnSpPr>
          <p:spPr bwMode="auto">
            <a:xfrm flipH="1">
              <a:off x="4536192" y="3622124"/>
              <a:ext cx="419100" cy="611319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接连接符 7"/>
            <p:cNvCxnSpPr>
              <a:endCxn id="16" idx="1"/>
            </p:cNvCxnSpPr>
            <p:nvPr/>
          </p:nvCxnSpPr>
          <p:spPr bwMode="auto">
            <a:xfrm>
              <a:off x="5769487" y="3392996"/>
              <a:ext cx="1770684" cy="840447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9" name="Picture 146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8374" y="3645024"/>
              <a:ext cx="419100" cy="347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46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6192" y="3786053"/>
              <a:ext cx="419100" cy="347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46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8116" y="3717032"/>
              <a:ext cx="419100" cy="347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椭圆 11"/>
            <p:cNvSpPr/>
            <p:nvPr/>
          </p:nvSpPr>
          <p:spPr bwMode="auto">
            <a:xfrm>
              <a:off x="4232920" y="3068960"/>
              <a:ext cx="1800200" cy="64807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黑体" pitchFamily="2" charset="-122"/>
                </a:rPr>
                <a:t>主干网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76536" y="4581128"/>
              <a:ext cx="1354983" cy="1440160"/>
              <a:chOff x="776536" y="4581128"/>
              <a:chExt cx="1354983" cy="1440160"/>
            </a:xfrm>
          </p:grpSpPr>
          <p:cxnSp>
            <p:nvCxnSpPr>
              <p:cNvPr id="84" name="直接连接符 83"/>
              <p:cNvCxnSpPr>
                <a:endCxn id="99" idx="2"/>
              </p:cNvCxnSpPr>
              <p:nvPr/>
            </p:nvCxnSpPr>
            <p:spPr bwMode="auto">
              <a:xfrm flipH="1">
                <a:off x="1495726" y="4581128"/>
                <a:ext cx="635793" cy="83239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85" name="Picture 1463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8503" y="4774473"/>
                <a:ext cx="419100" cy="34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6" name="组合 85"/>
              <p:cNvGrpSpPr/>
              <p:nvPr/>
            </p:nvGrpSpPr>
            <p:grpSpPr>
              <a:xfrm>
                <a:off x="776536" y="5341956"/>
                <a:ext cx="1249522" cy="679332"/>
                <a:chOff x="776536" y="5341956"/>
                <a:chExt cx="1249522" cy="679332"/>
              </a:xfrm>
            </p:grpSpPr>
            <p:grpSp>
              <p:nvGrpSpPr>
                <p:cNvPr id="87" name="Group 1428"/>
                <p:cNvGrpSpPr>
                  <a:grpSpLocks/>
                </p:cNvGrpSpPr>
                <p:nvPr/>
              </p:nvGrpSpPr>
              <p:grpSpPr bwMode="auto">
                <a:xfrm>
                  <a:off x="776536" y="5341956"/>
                  <a:ext cx="1226011" cy="679332"/>
                  <a:chOff x="2949" y="196"/>
                  <a:chExt cx="941" cy="598"/>
                </a:xfrm>
              </p:grpSpPr>
              <p:sp>
                <p:nvSpPr>
                  <p:cNvPr id="89" name="Oval 1429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196"/>
                    <a:ext cx="407" cy="162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Oval 1430"/>
                  <p:cNvSpPr>
                    <a:spLocks noChangeArrowheads="1"/>
                  </p:cNvSpPr>
                  <p:nvPr/>
                </p:nvSpPr>
                <p:spPr bwMode="auto">
                  <a:xfrm rot="900000">
                    <a:off x="3512" y="252"/>
                    <a:ext cx="275" cy="131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Oval 1431"/>
                  <p:cNvSpPr>
                    <a:spLocks noChangeArrowheads="1"/>
                  </p:cNvSpPr>
                  <p:nvPr/>
                </p:nvSpPr>
                <p:spPr bwMode="auto">
                  <a:xfrm rot="1500000">
                    <a:off x="3650" y="385"/>
                    <a:ext cx="240" cy="153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Oval 1432"/>
                  <p:cNvSpPr>
                    <a:spLocks noChangeArrowheads="1"/>
                  </p:cNvSpPr>
                  <p:nvPr/>
                </p:nvSpPr>
                <p:spPr bwMode="auto">
                  <a:xfrm rot="-1560000">
                    <a:off x="3573" y="537"/>
                    <a:ext cx="291" cy="18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Oval 143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555"/>
                    <a:ext cx="471" cy="23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Oval 1434"/>
                  <p:cNvSpPr>
                    <a:spLocks noChangeArrowheads="1"/>
                  </p:cNvSpPr>
                  <p:nvPr/>
                </p:nvSpPr>
                <p:spPr bwMode="auto">
                  <a:xfrm rot="1080000">
                    <a:off x="3023" y="555"/>
                    <a:ext cx="265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Oval 1435"/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432"/>
                    <a:ext cx="217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Oval 1436"/>
                  <p:cNvSpPr>
                    <a:spLocks noChangeArrowheads="1"/>
                  </p:cNvSpPr>
                  <p:nvPr/>
                </p:nvSpPr>
                <p:spPr bwMode="auto">
                  <a:xfrm rot="-1860000">
                    <a:off x="2984" y="310"/>
                    <a:ext cx="295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1437"/>
                  <p:cNvSpPr>
                    <a:spLocks/>
                  </p:cNvSpPr>
                  <p:nvPr/>
                </p:nvSpPr>
                <p:spPr bwMode="auto">
                  <a:xfrm>
                    <a:off x="3051" y="300"/>
                    <a:ext cx="738" cy="407"/>
                  </a:xfrm>
                  <a:custGeom>
                    <a:avLst/>
                    <a:gdLst>
                      <a:gd name="T0" fmla="*/ 108 w 738"/>
                      <a:gd name="T1" fmla="*/ 82 h 407"/>
                      <a:gd name="T2" fmla="*/ 145 w 738"/>
                      <a:gd name="T3" fmla="*/ 77 h 407"/>
                      <a:gd name="T4" fmla="*/ 183 w 738"/>
                      <a:gd name="T5" fmla="*/ 72 h 407"/>
                      <a:gd name="T6" fmla="*/ 215 w 738"/>
                      <a:gd name="T7" fmla="*/ 67 h 407"/>
                      <a:gd name="T8" fmla="*/ 237 w 738"/>
                      <a:gd name="T9" fmla="*/ 46 h 407"/>
                      <a:gd name="T10" fmla="*/ 204 w 738"/>
                      <a:gd name="T11" fmla="*/ 41 h 407"/>
                      <a:gd name="T12" fmla="*/ 172 w 738"/>
                      <a:gd name="T13" fmla="*/ 46 h 407"/>
                      <a:gd name="T14" fmla="*/ 156 w 738"/>
                      <a:gd name="T15" fmla="*/ 46 h 407"/>
                      <a:gd name="T16" fmla="*/ 188 w 738"/>
                      <a:gd name="T17" fmla="*/ 26 h 407"/>
                      <a:gd name="T18" fmla="*/ 226 w 738"/>
                      <a:gd name="T19" fmla="*/ 15 h 407"/>
                      <a:gd name="T20" fmla="*/ 258 w 738"/>
                      <a:gd name="T21" fmla="*/ 10 h 407"/>
                      <a:gd name="T22" fmla="*/ 290 w 738"/>
                      <a:gd name="T23" fmla="*/ 5 h 407"/>
                      <a:gd name="T24" fmla="*/ 323 w 738"/>
                      <a:gd name="T25" fmla="*/ 0 h 407"/>
                      <a:gd name="T26" fmla="*/ 355 w 738"/>
                      <a:gd name="T27" fmla="*/ 0 h 407"/>
                      <a:gd name="T28" fmla="*/ 387 w 738"/>
                      <a:gd name="T29" fmla="*/ 0 h 407"/>
                      <a:gd name="T30" fmla="*/ 463 w 738"/>
                      <a:gd name="T31" fmla="*/ 0 h 407"/>
                      <a:gd name="T32" fmla="*/ 506 w 738"/>
                      <a:gd name="T33" fmla="*/ 0 h 407"/>
                      <a:gd name="T34" fmla="*/ 543 w 738"/>
                      <a:gd name="T35" fmla="*/ 15 h 407"/>
                      <a:gd name="T36" fmla="*/ 570 w 738"/>
                      <a:gd name="T37" fmla="*/ 36 h 407"/>
                      <a:gd name="T38" fmla="*/ 603 w 738"/>
                      <a:gd name="T39" fmla="*/ 51 h 407"/>
                      <a:gd name="T40" fmla="*/ 635 w 738"/>
                      <a:gd name="T41" fmla="*/ 57 h 407"/>
                      <a:gd name="T42" fmla="*/ 667 w 738"/>
                      <a:gd name="T43" fmla="*/ 77 h 407"/>
                      <a:gd name="T44" fmla="*/ 694 w 738"/>
                      <a:gd name="T45" fmla="*/ 98 h 407"/>
                      <a:gd name="T46" fmla="*/ 715 w 738"/>
                      <a:gd name="T47" fmla="*/ 128 h 407"/>
                      <a:gd name="T48" fmla="*/ 721 w 738"/>
                      <a:gd name="T49" fmla="*/ 164 h 407"/>
                      <a:gd name="T50" fmla="*/ 726 w 738"/>
                      <a:gd name="T51" fmla="*/ 195 h 407"/>
                      <a:gd name="T52" fmla="*/ 726 w 738"/>
                      <a:gd name="T53" fmla="*/ 226 h 407"/>
                      <a:gd name="T54" fmla="*/ 726 w 738"/>
                      <a:gd name="T55" fmla="*/ 257 h 407"/>
                      <a:gd name="T56" fmla="*/ 737 w 738"/>
                      <a:gd name="T57" fmla="*/ 288 h 407"/>
                      <a:gd name="T58" fmla="*/ 737 w 738"/>
                      <a:gd name="T59" fmla="*/ 319 h 407"/>
                      <a:gd name="T60" fmla="*/ 715 w 738"/>
                      <a:gd name="T61" fmla="*/ 349 h 407"/>
                      <a:gd name="T62" fmla="*/ 678 w 738"/>
                      <a:gd name="T63" fmla="*/ 365 h 407"/>
                      <a:gd name="T64" fmla="*/ 646 w 738"/>
                      <a:gd name="T65" fmla="*/ 380 h 407"/>
                      <a:gd name="T66" fmla="*/ 613 w 738"/>
                      <a:gd name="T67" fmla="*/ 396 h 407"/>
                      <a:gd name="T68" fmla="*/ 581 w 738"/>
                      <a:gd name="T69" fmla="*/ 401 h 407"/>
                      <a:gd name="T70" fmla="*/ 538 w 738"/>
                      <a:gd name="T71" fmla="*/ 406 h 407"/>
                      <a:gd name="T72" fmla="*/ 500 w 738"/>
                      <a:gd name="T73" fmla="*/ 406 h 407"/>
                      <a:gd name="T74" fmla="*/ 468 w 738"/>
                      <a:gd name="T75" fmla="*/ 406 h 407"/>
                      <a:gd name="T76" fmla="*/ 436 w 738"/>
                      <a:gd name="T77" fmla="*/ 406 h 407"/>
                      <a:gd name="T78" fmla="*/ 403 w 738"/>
                      <a:gd name="T79" fmla="*/ 406 h 407"/>
                      <a:gd name="T80" fmla="*/ 371 w 738"/>
                      <a:gd name="T81" fmla="*/ 406 h 407"/>
                      <a:gd name="T82" fmla="*/ 339 w 738"/>
                      <a:gd name="T83" fmla="*/ 406 h 407"/>
                      <a:gd name="T84" fmla="*/ 307 w 738"/>
                      <a:gd name="T85" fmla="*/ 406 h 407"/>
                      <a:gd name="T86" fmla="*/ 269 w 738"/>
                      <a:gd name="T87" fmla="*/ 406 h 407"/>
                      <a:gd name="T88" fmla="*/ 237 w 738"/>
                      <a:gd name="T89" fmla="*/ 406 h 407"/>
                      <a:gd name="T90" fmla="*/ 204 w 738"/>
                      <a:gd name="T91" fmla="*/ 406 h 407"/>
                      <a:gd name="T92" fmla="*/ 172 w 738"/>
                      <a:gd name="T93" fmla="*/ 391 h 407"/>
                      <a:gd name="T94" fmla="*/ 140 w 738"/>
                      <a:gd name="T95" fmla="*/ 380 h 407"/>
                      <a:gd name="T96" fmla="*/ 108 w 738"/>
                      <a:gd name="T97" fmla="*/ 365 h 407"/>
                      <a:gd name="T98" fmla="*/ 81 w 738"/>
                      <a:gd name="T99" fmla="*/ 339 h 407"/>
                      <a:gd name="T100" fmla="*/ 59 w 738"/>
                      <a:gd name="T101" fmla="*/ 319 h 407"/>
                      <a:gd name="T102" fmla="*/ 38 w 738"/>
                      <a:gd name="T103" fmla="*/ 288 h 407"/>
                      <a:gd name="T104" fmla="*/ 16 w 738"/>
                      <a:gd name="T105" fmla="*/ 252 h 407"/>
                      <a:gd name="T106" fmla="*/ 0 w 738"/>
                      <a:gd name="T107" fmla="*/ 216 h 407"/>
                      <a:gd name="T108" fmla="*/ 0 w 738"/>
                      <a:gd name="T109" fmla="*/ 185 h 407"/>
                      <a:gd name="T110" fmla="*/ 5 w 738"/>
                      <a:gd name="T111" fmla="*/ 149 h 407"/>
                      <a:gd name="T112" fmla="*/ 27 w 738"/>
                      <a:gd name="T113" fmla="*/ 123 h 407"/>
                      <a:gd name="T114" fmla="*/ 54 w 738"/>
                      <a:gd name="T115" fmla="*/ 108 h 407"/>
                      <a:gd name="T116" fmla="*/ 86 w 738"/>
                      <a:gd name="T117" fmla="*/ 98 h 407"/>
                      <a:gd name="T118" fmla="*/ 113 w 738"/>
                      <a:gd name="T119" fmla="*/ 82 h 407"/>
                      <a:gd name="T120" fmla="*/ 129 w 738"/>
                      <a:gd name="T121" fmla="*/ 98 h 407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w 738"/>
                      <a:gd name="T184" fmla="*/ 0 h 407"/>
                      <a:gd name="T185" fmla="*/ 738 w 738"/>
                      <a:gd name="T186" fmla="*/ 407 h 407"/>
                    </a:gdLst>
                    <a:ahLst/>
                    <a:cxnLst>
                      <a:cxn ang="T122">
                        <a:pos x="T0" y="T1"/>
                      </a:cxn>
                      <a:cxn ang="T123">
                        <a:pos x="T2" y="T3"/>
                      </a:cxn>
                      <a:cxn ang="T124">
                        <a:pos x="T4" y="T5"/>
                      </a:cxn>
                      <a:cxn ang="T125">
                        <a:pos x="T6" y="T7"/>
                      </a:cxn>
                      <a:cxn ang="T126">
                        <a:pos x="T8" y="T9"/>
                      </a:cxn>
                      <a:cxn ang="T127">
                        <a:pos x="T10" y="T11"/>
                      </a:cxn>
                      <a:cxn ang="T128">
                        <a:pos x="T12" y="T13"/>
                      </a:cxn>
                      <a:cxn ang="T129">
                        <a:pos x="T14" y="T15"/>
                      </a:cxn>
                      <a:cxn ang="T130">
                        <a:pos x="T16" y="T17"/>
                      </a:cxn>
                      <a:cxn ang="T131">
                        <a:pos x="T18" y="T19"/>
                      </a:cxn>
                      <a:cxn ang="T132">
                        <a:pos x="T20" y="T21"/>
                      </a:cxn>
                      <a:cxn ang="T133">
                        <a:pos x="T22" y="T23"/>
                      </a:cxn>
                      <a:cxn ang="T134">
                        <a:pos x="T24" y="T25"/>
                      </a:cxn>
                      <a:cxn ang="T135">
                        <a:pos x="T26" y="T27"/>
                      </a:cxn>
                      <a:cxn ang="T136">
                        <a:pos x="T28" y="T29"/>
                      </a:cxn>
                      <a:cxn ang="T137">
                        <a:pos x="T30" y="T31"/>
                      </a:cxn>
                      <a:cxn ang="T138">
                        <a:pos x="T32" y="T33"/>
                      </a:cxn>
                      <a:cxn ang="T139">
                        <a:pos x="T34" y="T35"/>
                      </a:cxn>
                      <a:cxn ang="T140">
                        <a:pos x="T36" y="T37"/>
                      </a:cxn>
                      <a:cxn ang="T141">
                        <a:pos x="T38" y="T39"/>
                      </a:cxn>
                      <a:cxn ang="T142">
                        <a:pos x="T40" y="T41"/>
                      </a:cxn>
                      <a:cxn ang="T143">
                        <a:pos x="T42" y="T43"/>
                      </a:cxn>
                      <a:cxn ang="T144">
                        <a:pos x="T44" y="T45"/>
                      </a:cxn>
                      <a:cxn ang="T145">
                        <a:pos x="T46" y="T47"/>
                      </a:cxn>
                      <a:cxn ang="T146">
                        <a:pos x="T48" y="T49"/>
                      </a:cxn>
                      <a:cxn ang="T147">
                        <a:pos x="T50" y="T51"/>
                      </a:cxn>
                      <a:cxn ang="T148">
                        <a:pos x="T52" y="T53"/>
                      </a:cxn>
                      <a:cxn ang="T149">
                        <a:pos x="T54" y="T55"/>
                      </a:cxn>
                      <a:cxn ang="T150">
                        <a:pos x="T56" y="T57"/>
                      </a:cxn>
                      <a:cxn ang="T151">
                        <a:pos x="T58" y="T59"/>
                      </a:cxn>
                      <a:cxn ang="T152">
                        <a:pos x="T60" y="T61"/>
                      </a:cxn>
                      <a:cxn ang="T153">
                        <a:pos x="T62" y="T63"/>
                      </a:cxn>
                      <a:cxn ang="T154">
                        <a:pos x="T64" y="T65"/>
                      </a:cxn>
                      <a:cxn ang="T155">
                        <a:pos x="T66" y="T67"/>
                      </a:cxn>
                      <a:cxn ang="T156">
                        <a:pos x="T68" y="T69"/>
                      </a:cxn>
                      <a:cxn ang="T157">
                        <a:pos x="T70" y="T71"/>
                      </a:cxn>
                      <a:cxn ang="T158">
                        <a:pos x="T72" y="T73"/>
                      </a:cxn>
                      <a:cxn ang="T159">
                        <a:pos x="T74" y="T75"/>
                      </a:cxn>
                      <a:cxn ang="T160">
                        <a:pos x="T76" y="T77"/>
                      </a:cxn>
                      <a:cxn ang="T161">
                        <a:pos x="T78" y="T79"/>
                      </a:cxn>
                      <a:cxn ang="T162">
                        <a:pos x="T80" y="T81"/>
                      </a:cxn>
                      <a:cxn ang="T163">
                        <a:pos x="T82" y="T83"/>
                      </a:cxn>
                      <a:cxn ang="T164">
                        <a:pos x="T84" y="T85"/>
                      </a:cxn>
                      <a:cxn ang="T165">
                        <a:pos x="T86" y="T87"/>
                      </a:cxn>
                      <a:cxn ang="T166">
                        <a:pos x="T88" y="T89"/>
                      </a:cxn>
                      <a:cxn ang="T167">
                        <a:pos x="T90" y="T91"/>
                      </a:cxn>
                      <a:cxn ang="T168">
                        <a:pos x="T92" y="T93"/>
                      </a:cxn>
                      <a:cxn ang="T169">
                        <a:pos x="T94" y="T95"/>
                      </a:cxn>
                      <a:cxn ang="T170">
                        <a:pos x="T96" y="T97"/>
                      </a:cxn>
                      <a:cxn ang="T171">
                        <a:pos x="T98" y="T99"/>
                      </a:cxn>
                      <a:cxn ang="T172">
                        <a:pos x="T100" y="T101"/>
                      </a:cxn>
                      <a:cxn ang="T173">
                        <a:pos x="T102" y="T103"/>
                      </a:cxn>
                      <a:cxn ang="T174">
                        <a:pos x="T104" y="T105"/>
                      </a:cxn>
                      <a:cxn ang="T175">
                        <a:pos x="T106" y="T107"/>
                      </a:cxn>
                      <a:cxn ang="T176">
                        <a:pos x="T108" y="T109"/>
                      </a:cxn>
                      <a:cxn ang="T177">
                        <a:pos x="T110" y="T111"/>
                      </a:cxn>
                      <a:cxn ang="T178">
                        <a:pos x="T112" y="T113"/>
                      </a:cxn>
                      <a:cxn ang="T179">
                        <a:pos x="T114" y="T115"/>
                      </a:cxn>
                      <a:cxn ang="T180">
                        <a:pos x="T116" y="T117"/>
                      </a:cxn>
                      <a:cxn ang="T181">
                        <a:pos x="T118" y="T119"/>
                      </a:cxn>
                      <a:cxn ang="T182">
                        <a:pos x="T120" y="T121"/>
                      </a:cxn>
                    </a:cxnLst>
                    <a:rect l="T183" t="T184" r="T185" b="T186"/>
                    <a:pathLst>
                      <a:path w="738" h="407">
                        <a:moveTo>
                          <a:pt x="91" y="82"/>
                        </a:moveTo>
                        <a:lnTo>
                          <a:pt x="108" y="82"/>
                        </a:lnTo>
                        <a:lnTo>
                          <a:pt x="124" y="82"/>
                        </a:lnTo>
                        <a:lnTo>
                          <a:pt x="145" y="77"/>
                        </a:lnTo>
                        <a:lnTo>
                          <a:pt x="161" y="77"/>
                        </a:lnTo>
                        <a:lnTo>
                          <a:pt x="183" y="72"/>
                        </a:lnTo>
                        <a:lnTo>
                          <a:pt x="199" y="72"/>
                        </a:lnTo>
                        <a:lnTo>
                          <a:pt x="215" y="67"/>
                        </a:lnTo>
                        <a:lnTo>
                          <a:pt x="231" y="62"/>
                        </a:lnTo>
                        <a:lnTo>
                          <a:pt x="237" y="46"/>
                        </a:lnTo>
                        <a:lnTo>
                          <a:pt x="221" y="41"/>
                        </a:lnTo>
                        <a:lnTo>
                          <a:pt x="204" y="41"/>
                        </a:lnTo>
                        <a:lnTo>
                          <a:pt x="188" y="46"/>
                        </a:lnTo>
                        <a:lnTo>
                          <a:pt x="172" y="46"/>
                        </a:lnTo>
                        <a:lnTo>
                          <a:pt x="156" y="62"/>
                        </a:lnTo>
                        <a:lnTo>
                          <a:pt x="156" y="46"/>
                        </a:lnTo>
                        <a:lnTo>
                          <a:pt x="172" y="36"/>
                        </a:lnTo>
                        <a:lnTo>
                          <a:pt x="188" y="26"/>
                        </a:lnTo>
                        <a:lnTo>
                          <a:pt x="210" y="21"/>
                        </a:lnTo>
                        <a:lnTo>
                          <a:pt x="226" y="15"/>
                        </a:lnTo>
                        <a:lnTo>
                          <a:pt x="242" y="15"/>
                        </a:lnTo>
                        <a:lnTo>
                          <a:pt x="258" y="10"/>
                        </a:lnTo>
                        <a:lnTo>
                          <a:pt x="274" y="10"/>
                        </a:lnTo>
                        <a:lnTo>
                          <a:pt x="290" y="5"/>
                        </a:lnTo>
                        <a:lnTo>
                          <a:pt x="307" y="5"/>
                        </a:lnTo>
                        <a:lnTo>
                          <a:pt x="323" y="0"/>
                        </a:lnTo>
                        <a:lnTo>
                          <a:pt x="339" y="0"/>
                        </a:lnTo>
                        <a:lnTo>
                          <a:pt x="355" y="0"/>
                        </a:lnTo>
                        <a:lnTo>
                          <a:pt x="371" y="0"/>
                        </a:lnTo>
                        <a:lnTo>
                          <a:pt x="387" y="0"/>
                        </a:lnTo>
                        <a:lnTo>
                          <a:pt x="420" y="0"/>
                        </a:lnTo>
                        <a:lnTo>
                          <a:pt x="463" y="0"/>
                        </a:lnTo>
                        <a:lnTo>
                          <a:pt x="484" y="0"/>
                        </a:lnTo>
                        <a:lnTo>
                          <a:pt x="506" y="0"/>
                        </a:lnTo>
                        <a:lnTo>
                          <a:pt x="527" y="5"/>
                        </a:lnTo>
                        <a:lnTo>
                          <a:pt x="543" y="15"/>
                        </a:lnTo>
                        <a:lnTo>
                          <a:pt x="554" y="31"/>
                        </a:lnTo>
                        <a:lnTo>
                          <a:pt x="570" y="36"/>
                        </a:lnTo>
                        <a:lnTo>
                          <a:pt x="586" y="46"/>
                        </a:lnTo>
                        <a:lnTo>
                          <a:pt x="603" y="51"/>
                        </a:lnTo>
                        <a:lnTo>
                          <a:pt x="619" y="51"/>
                        </a:lnTo>
                        <a:lnTo>
                          <a:pt x="635" y="57"/>
                        </a:lnTo>
                        <a:lnTo>
                          <a:pt x="651" y="67"/>
                        </a:lnTo>
                        <a:lnTo>
                          <a:pt x="667" y="77"/>
                        </a:lnTo>
                        <a:lnTo>
                          <a:pt x="678" y="93"/>
                        </a:lnTo>
                        <a:lnTo>
                          <a:pt x="694" y="98"/>
                        </a:lnTo>
                        <a:lnTo>
                          <a:pt x="699" y="113"/>
                        </a:lnTo>
                        <a:lnTo>
                          <a:pt x="715" y="128"/>
                        </a:lnTo>
                        <a:lnTo>
                          <a:pt x="721" y="149"/>
                        </a:lnTo>
                        <a:lnTo>
                          <a:pt x="721" y="164"/>
                        </a:lnTo>
                        <a:lnTo>
                          <a:pt x="726" y="180"/>
                        </a:lnTo>
                        <a:lnTo>
                          <a:pt x="726" y="195"/>
                        </a:lnTo>
                        <a:lnTo>
                          <a:pt x="726" y="211"/>
                        </a:lnTo>
                        <a:lnTo>
                          <a:pt x="726" y="226"/>
                        </a:lnTo>
                        <a:lnTo>
                          <a:pt x="726" y="242"/>
                        </a:lnTo>
                        <a:lnTo>
                          <a:pt x="726" y="257"/>
                        </a:lnTo>
                        <a:lnTo>
                          <a:pt x="737" y="272"/>
                        </a:lnTo>
                        <a:lnTo>
                          <a:pt x="737" y="288"/>
                        </a:lnTo>
                        <a:lnTo>
                          <a:pt x="737" y="303"/>
                        </a:lnTo>
                        <a:lnTo>
                          <a:pt x="737" y="319"/>
                        </a:lnTo>
                        <a:lnTo>
                          <a:pt x="732" y="334"/>
                        </a:lnTo>
                        <a:lnTo>
                          <a:pt x="715" y="349"/>
                        </a:lnTo>
                        <a:lnTo>
                          <a:pt x="694" y="360"/>
                        </a:lnTo>
                        <a:lnTo>
                          <a:pt x="678" y="365"/>
                        </a:lnTo>
                        <a:lnTo>
                          <a:pt x="662" y="375"/>
                        </a:lnTo>
                        <a:lnTo>
                          <a:pt x="646" y="380"/>
                        </a:lnTo>
                        <a:lnTo>
                          <a:pt x="629" y="385"/>
                        </a:lnTo>
                        <a:lnTo>
                          <a:pt x="613" y="396"/>
                        </a:lnTo>
                        <a:lnTo>
                          <a:pt x="597" y="401"/>
                        </a:lnTo>
                        <a:lnTo>
                          <a:pt x="581" y="401"/>
                        </a:lnTo>
                        <a:lnTo>
                          <a:pt x="559" y="406"/>
                        </a:lnTo>
                        <a:lnTo>
                          <a:pt x="538" y="406"/>
                        </a:lnTo>
                        <a:lnTo>
                          <a:pt x="522" y="406"/>
                        </a:lnTo>
                        <a:lnTo>
                          <a:pt x="500" y="406"/>
                        </a:lnTo>
                        <a:lnTo>
                          <a:pt x="484" y="406"/>
                        </a:lnTo>
                        <a:lnTo>
                          <a:pt x="468" y="406"/>
                        </a:lnTo>
                        <a:lnTo>
                          <a:pt x="452" y="406"/>
                        </a:lnTo>
                        <a:lnTo>
                          <a:pt x="436" y="406"/>
                        </a:lnTo>
                        <a:lnTo>
                          <a:pt x="420" y="406"/>
                        </a:lnTo>
                        <a:lnTo>
                          <a:pt x="403" y="406"/>
                        </a:lnTo>
                        <a:lnTo>
                          <a:pt x="387" y="406"/>
                        </a:lnTo>
                        <a:lnTo>
                          <a:pt x="371" y="406"/>
                        </a:lnTo>
                        <a:lnTo>
                          <a:pt x="355" y="406"/>
                        </a:lnTo>
                        <a:lnTo>
                          <a:pt x="339" y="406"/>
                        </a:lnTo>
                        <a:lnTo>
                          <a:pt x="323" y="406"/>
                        </a:lnTo>
                        <a:lnTo>
                          <a:pt x="307" y="406"/>
                        </a:lnTo>
                        <a:lnTo>
                          <a:pt x="285" y="406"/>
                        </a:lnTo>
                        <a:lnTo>
                          <a:pt x="269" y="406"/>
                        </a:lnTo>
                        <a:lnTo>
                          <a:pt x="253" y="406"/>
                        </a:lnTo>
                        <a:lnTo>
                          <a:pt x="237" y="406"/>
                        </a:lnTo>
                        <a:lnTo>
                          <a:pt x="221" y="406"/>
                        </a:lnTo>
                        <a:lnTo>
                          <a:pt x="204" y="406"/>
                        </a:lnTo>
                        <a:lnTo>
                          <a:pt x="188" y="396"/>
                        </a:lnTo>
                        <a:lnTo>
                          <a:pt x="172" y="391"/>
                        </a:lnTo>
                        <a:lnTo>
                          <a:pt x="156" y="385"/>
                        </a:lnTo>
                        <a:lnTo>
                          <a:pt x="140" y="380"/>
                        </a:lnTo>
                        <a:lnTo>
                          <a:pt x="124" y="375"/>
                        </a:lnTo>
                        <a:lnTo>
                          <a:pt x="108" y="365"/>
                        </a:lnTo>
                        <a:lnTo>
                          <a:pt x="91" y="355"/>
                        </a:lnTo>
                        <a:lnTo>
                          <a:pt x="81" y="339"/>
                        </a:lnTo>
                        <a:lnTo>
                          <a:pt x="65" y="334"/>
                        </a:lnTo>
                        <a:lnTo>
                          <a:pt x="59" y="319"/>
                        </a:lnTo>
                        <a:lnTo>
                          <a:pt x="43" y="303"/>
                        </a:lnTo>
                        <a:lnTo>
                          <a:pt x="38" y="288"/>
                        </a:lnTo>
                        <a:lnTo>
                          <a:pt x="22" y="272"/>
                        </a:lnTo>
                        <a:lnTo>
                          <a:pt x="16" y="252"/>
                        </a:lnTo>
                        <a:lnTo>
                          <a:pt x="5" y="231"/>
                        </a:lnTo>
                        <a:lnTo>
                          <a:pt x="0" y="216"/>
                        </a:lnTo>
                        <a:lnTo>
                          <a:pt x="0" y="200"/>
                        </a:lnTo>
                        <a:lnTo>
                          <a:pt x="0" y="185"/>
                        </a:lnTo>
                        <a:lnTo>
                          <a:pt x="0" y="170"/>
                        </a:lnTo>
                        <a:lnTo>
                          <a:pt x="5" y="149"/>
                        </a:lnTo>
                        <a:lnTo>
                          <a:pt x="11" y="134"/>
                        </a:lnTo>
                        <a:lnTo>
                          <a:pt x="27" y="123"/>
                        </a:lnTo>
                        <a:lnTo>
                          <a:pt x="38" y="108"/>
                        </a:lnTo>
                        <a:lnTo>
                          <a:pt x="54" y="108"/>
                        </a:lnTo>
                        <a:lnTo>
                          <a:pt x="70" y="103"/>
                        </a:lnTo>
                        <a:lnTo>
                          <a:pt x="86" y="98"/>
                        </a:lnTo>
                        <a:lnTo>
                          <a:pt x="102" y="98"/>
                        </a:lnTo>
                        <a:lnTo>
                          <a:pt x="113" y="82"/>
                        </a:lnTo>
                        <a:lnTo>
                          <a:pt x="113" y="67"/>
                        </a:lnTo>
                        <a:lnTo>
                          <a:pt x="129" y="98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1438"/>
                  <p:cNvSpPr>
                    <a:spLocks/>
                  </p:cNvSpPr>
                  <p:nvPr/>
                </p:nvSpPr>
                <p:spPr bwMode="auto">
                  <a:xfrm>
                    <a:off x="3193" y="270"/>
                    <a:ext cx="117" cy="118"/>
                  </a:xfrm>
                  <a:custGeom>
                    <a:avLst/>
                    <a:gdLst>
                      <a:gd name="T0" fmla="*/ 5 w 117"/>
                      <a:gd name="T1" fmla="*/ 66 h 118"/>
                      <a:gd name="T2" fmla="*/ 0 w 117"/>
                      <a:gd name="T3" fmla="*/ 51 h 118"/>
                      <a:gd name="T4" fmla="*/ 0 w 117"/>
                      <a:gd name="T5" fmla="*/ 36 h 118"/>
                      <a:gd name="T6" fmla="*/ 16 w 117"/>
                      <a:gd name="T7" fmla="*/ 25 h 118"/>
                      <a:gd name="T8" fmla="*/ 32 w 117"/>
                      <a:gd name="T9" fmla="*/ 15 h 118"/>
                      <a:gd name="T10" fmla="*/ 47 w 117"/>
                      <a:gd name="T11" fmla="*/ 0 h 118"/>
                      <a:gd name="T12" fmla="*/ 63 w 117"/>
                      <a:gd name="T13" fmla="*/ 0 h 118"/>
                      <a:gd name="T14" fmla="*/ 79 w 117"/>
                      <a:gd name="T15" fmla="*/ 0 h 118"/>
                      <a:gd name="T16" fmla="*/ 84 w 117"/>
                      <a:gd name="T17" fmla="*/ 15 h 118"/>
                      <a:gd name="T18" fmla="*/ 95 w 117"/>
                      <a:gd name="T19" fmla="*/ 31 h 118"/>
                      <a:gd name="T20" fmla="*/ 105 w 117"/>
                      <a:gd name="T21" fmla="*/ 46 h 118"/>
                      <a:gd name="T22" fmla="*/ 111 w 117"/>
                      <a:gd name="T23" fmla="*/ 61 h 118"/>
                      <a:gd name="T24" fmla="*/ 116 w 117"/>
                      <a:gd name="T25" fmla="*/ 76 h 118"/>
                      <a:gd name="T26" fmla="*/ 116 w 117"/>
                      <a:gd name="T27" fmla="*/ 92 h 118"/>
                      <a:gd name="T28" fmla="*/ 116 w 117"/>
                      <a:gd name="T29" fmla="*/ 107 h 118"/>
                      <a:gd name="T30" fmla="*/ 100 w 117"/>
                      <a:gd name="T31" fmla="*/ 117 h 118"/>
                      <a:gd name="T32" fmla="*/ 84 w 117"/>
                      <a:gd name="T33" fmla="*/ 117 h 118"/>
                      <a:gd name="T34" fmla="*/ 69 w 117"/>
                      <a:gd name="T35" fmla="*/ 117 h 118"/>
                      <a:gd name="T36" fmla="*/ 53 w 117"/>
                      <a:gd name="T37" fmla="*/ 117 h 118"/>
                      <a:gd name="T38" fmla="*/ 37 w 117"/>
                      <a:gd name="T39" fmla="*/ 112 h 118"/>
                      <a:gd name="T40" fmla="*/ 21 w 117"/>
                      <a:gd name="T41" fmla="*/ 102 h 118"/>
                      <a:gd name="T42" fmla="*/ 11 w 117"/>
                      <a:gd name="T43" fmla="*/ 86 h 118"/>
                      <a:gd name="T44" fmla="*/ 5 w 117"/>
                      <a:gd name="T45" fmla="*/ 71 h 118"/>
                      <a:gd name="T46" fmla="*/ 5 w 117"/>
                      <a:gd name="T47" fmla="*/ 66 h 118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17"/>
                      <a:gd name="T73" fmla="*/ 0 h 118"/>
                      <a:gd name="T74" fmla="*/ 117 w 117"/>
                      <a:gd name="T75" fmla="*/ 118 h 118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17" h="118">
                        <a:moveTo>
                          <a:pt x="5" y="66"/>
                        </a:moveTo>
                        <a:lnTo>
                          <a:pt x="0" y="51"/>
                        </a:lnTo>
                        <a:lnTo>
                          <a:pt x="0" y="36"/>
                        </a:lnTo>
                        <a:lnTo>
                          <a:pt x="16" y="25"/>
                        </a:lnTo>
                        <a:lnTo>
                          <a:pt x="32" y="15"/>
                        </a:lnTo>
                        <a:lnTo>
                          <a:pt x="47" y="0"/>
                        </a:lnTo>
                        <a:lnTo>
                          <a:pt x="63" y="0"/>
                        </a:lnTo>
                        <a:lnTo>
                          <a:pt x="79" y="0"/>
                        </a:lnTo>
                        <a:lnTo>
                          <a:pt x="84" y="15"/>
                        </a:lnTo>
                        <a:lnTo>
                          <a:pt x="95" y="31"/>
                        </a:lnTo>
                        <a:lnTo>
                          <a:pt x="105" y="46"/>
                        </a:lnTo>
                        <a:lnTo>
                          <a:pt x="111" y="61"/>
                        </a:lnTo>
                        <a:lnTo>
                          <a:pt x="116" y="76"/>
                        </a:lnTo>
                        <a:lnTo>
                          <a:pt x="116" y="92"/>
                        </a:lnTo>
                        <a:lnTo>
                          <a:pt x="116" y="107"/>
                        </a:lnTo>
                        <a:lnTo>
                          <a:pt x="100" y="117"/>
                        </a:lnTo>
                        <a:lnTo>
                          <a:pt x="84" y="117"/>
                        </a:lnTo>
                        <a:lnTo>
                          <a:pt x="69" y="117"/>
                        </a:lnTo>
                        <a:lnTo>
                          <a:pt x="53" y="117"/>
                        </a:lnTo>
                        <a:lnTo>
                          <a:pt x="37" y="112"/>
                        </a:lnTo>
                        <a:lnTo>
                          <a:pt x="21" y="102"/>
                        </a:lnTo>
                        <a:lnTo>
                          <a:pt x="11" y="86"/>
                        </a:lnTo>
                        <a:lnTo>
                          <a:pt x="5" y="71"/>
                        </a:lnTo>
                        <a:lnTo>
                          <a:pt x="5" y="66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1439"/>
                  <p:cNvSpPr>
                    <a:spLocks/>
                  </p:cNvSpPr>
                  <p:nvPr/>
                </p:nvSpPr>
                <p:spPr bwMode="auto">
                  <a:xfrm>
                    <a:off x="3469" y="239"/>
                    <a:ext cx="82" cy="87"/>
                  </a:xfrm>
                  <a:custGeom>
                    <a:avLst/>
                    <a:gdLst>
                      <a:gd name="T0" fmla="*/ 0 w 82"/>
                      <a:gd name="T1" fmla="*/ 0 h 87"/>
                      <a:gd name="T2" fmla="*/ 16 w 82"/>
                      <a:gd name="T3" fmla="*/ 10 h 87"/>
                      <a:gd name="T4" fmla="*/ 32 w 82"/>
                      <a:gd name="T5" fmla="*/ 20 h 87"/>
                      <a:gd name="T6" fmla="*/ 49 w 82"/>
                      <a:gd name="T7" fmla="*/ 20 h 87"/>
                      <a:gd name="T8" fmla="*/ 65 w 82"/>
                      <a:gd name="T9" fmla="*/ 30 h 87"/>
                      <a:gd name="T10" fmla="*/ 76 w 82"/>
                      <a:gd name="T11" fmla="*/ 46 h 87"/>
                      <a:gd name="T12" fmla="*/ 81 w 82"/>
                      <a:gd name="T13" fmla="*/ 61 h 87"/>
                      <a:gd name="T14" fmla="*/ 81 w 82"/>
                      <a:gd name="T15" fmla="*/ 76 h 87"/>
                      <a:gd name="T16" fmla="*/ 65 w 82"/>
                      <a:gd name="T17" fmla="*/ 86 h 87"/>
                      <a:gd name="T18" fmla="*/ 49 w 82"/>
                      <a:gd name="T19" fmla="*/ 86 h 87"/>
                      <a:gd name="T20" fmla="*/ 27 w 82"/>
                      <a:gd name="T21" fmla="*/ 81 h 87"/>
                      <a:gd name="T22" fmla="*/ 11 w 82"/>
                      <a:gd name="T23" fmla="*/ 71 h 87"/>
                      <a:gd name="T24" fmla="*/ 5 w 82"/>
                      <a:gd name="T25" fmla="*/ 56 h 87"/>
                      <a:gd name="T26" fmla="*/ 0 w 82"/>
                      <a:gd name="T27" fmla="*/ 40 h 87"/>
                      <a:gd name="T28" fmla="*/ 0 w 82"/>
                      <a:gd name="T29" fmla="*/ 25 h 87"/>
                      <a:gd name="T30" fmla="*/ 11 w 82"/>
                      <a:gd name="T31" fmla="*/ 10 h 87"/>
                      <a:gd name="T32" fmla="*/ 0 w 82"/>
                      <a:gd name="T33" fmla="*/ 0 h 87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82"/>
                      <a:gd name="T52" fmla="*/ 0 h 87"/>
                      <a:gd name="T53" fmla="*/ 82 w 82"/>
                      <a:gd name="T54" fmla="*/ 87 h 87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82" h="87">
                        <a:moveTo>
                          <a:pt x="0" y="0"/>
                        </a:moveTo>
                        <a:lnTo>
                          <a:pt x="16" y="10"/>
                        </a:lnTo>
                        <a:lnTo>
                          <a:pt x="32" y="20"/>
                        </a:lnTo>
                        <a:lnTo>
                          <a:pt x="49" y="20"/>
                        </a:lnTo>
                        <a:lnTo>
                          <a:pt x="65" y="30"/>
                        </a:lnTo>
                        <a:lnTo>
                          <a:pt x="76" y="46"/>
                        </a:lnTo>
                        <a:lnTo>
                          <a:pt x="81" y="61"/>
                        </a:lnTo>
                        <a:lnTo>
                          <a:pt x="81" y="76"/>
                        </a:lnTo>
                        <a:lnTo>
                          <a:pt x="65" y="86"/>
                        </a:lnTo>
                        <a:lnTo>
                          <a:pt x="49" y="86"/>
                        </a:lnTo>
                        <a:lnTo>
                          <a:pt x="27" y="81"/>
                        </a:lnTo>
                        <a:lnTo>
                          <a:pt x="11" y="71"/>
                        </a:lnTo>
                        <a:lnTo>
                          <a:pt x="5" y="56"/>
                        </a:lnTo>
                        <a:lnTo>
                          <a:pt x="0" y="40"/>
                        </a:lnTo>
                        <a:lnTo>
                          <a:pt x="0" y="25"/>
                        </a:lnTo>
                        <a:lnTo>
                          <a:pt x="11" y="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8" name="Text Box 1524"/>
                <p:cNvSpPr txBox="1">
                  <a:spLocks noChangeArrowheads="1"/>
                </p:cNvSpPr>
                <p:nvPr/>
              </p:nvSpPr>
              <p:spPr bwMode="auto">
                <a:xfrm>
                  <a:off x="801922" y="5476873"/>
                  <a:ext cx="122413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 dirty="0" smtClean="0">
                      <a:latin typeface="+mn-lt"/>
                      <a:ea typeface="黑体" pitchFamily="2" charset="-122"/>
                    </a:rPr>
                    <a:t>校园网</a:t>
                  </a:r>
                  <a:endParaRPr lang="zh-CN" altLang="en-US" sz="2000" b="1" dirty="0"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4" name="组合 13"/>
            <p:cNvGrpSpPr/>
            <p:nvPr/>
          </p:nvGrpSpPr>
          <p:grpSpPr>
            <a:xfrm>
              <a:off x="2328852" y="4581128"/>
              <a:ext cx="1249522" cy="1440160"/>
              <a:chOff x="2328852" y="4581128"/>
              <a:chExt cx="1249522" cy="1440160"/>
            </a:xfrm>
          </p:grpSpPr>
          <p:cxnSp>
            <p:nvCxnSpPr>
              <p:cNvPr id="68" name="直接连接符 67"/>
              <p:cNvCxnSpPr>
                <a:endCxn id="73" idx="4"/>
              </p:cNvCxnSpPr>
              <p:nvPr/>
            </p:nvCxnSpPr>
            <p:spPr bwMode="auto">
              <a:xfrm>
                <a:off x="2722973" y="4581128"/>
                <a:ext cx="156347" cy="944861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69" name="Picture 1463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6736" y="4823432"/>
                <a:ext cx="419100" cy="34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0" name="组合 69"/>
              <p:cNvGrpSpPr/>
              <p:nvPr/>
            </p:nvGrpSpPr>
            <p:grpSpPr>
              <a:xfrm>
                <a:off x="2328852" y="5341956"/>
                <a:ext cx="1249522" cy="679332"/>
                <a:chOff x="776536" y="5341956"/>
                <a:chExt cx="1249522" cy="679332"/>
              </a:xfrm>
            </p:grpSpPr>
            <p:grpSp>
              <p:nvGrpSpPr>
                <p:cNvPr id="71" name="Group 1428"/>
                <p:cNvGrpSpPr>
                  <a:grpSpLocks/>
                </p:cNvGrpSpPr>
                <p:nvPr/>
              </p:nvGrpSpPr>
              <p:grpSpPr bwMode="auto">
                <a:xfrm>
                  <a:off x="776536" y="5341956"/>
                  <a:ext cx="1226011" cy="679332"/>
                  <a:chOff x="2949" y="196"/>
                  <a:chExt cx="941" cy="598"/>
                </a:xfrm>
              </p:grpSpPr>
              <p:sp>
                <p:nvSpPr>
                  <p:cNvPr id="73" name="Oval 1429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196"/>
                    <a:ext cx="407" cy="162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Oval 1430"/>
                  <p:cNvSpPr>
                    <a:spLocks noChangeArrowheads="1"/>
                  </p:cNvSpPr>
                  <p:nvPr/>
                </p:nvSpPr>
                <p:spPr bwMode="auto">
                  <a:xfrm rot="900000">
                    <a:off x="3512" y="252"/>
                    <a:ext cx="275" cy="131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Oval 1431"/>
                  <p:cNvSpPr>
                    <a:spLocks noChangeArrowheads="1"/>
                  </p:cNvSpPr>
                  <p:nvPr/>
                </p:nvSpPr>
                <p:spPr bwMode="auto">
                  <a:xfrm rot="1500000">
                    <a:off x="3650" y="385"/>
                    <a:ext cx="240" cy="153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Oval 1432"/>
                  <p:cNvSpPr>
                    <a:spLocks noChangeArrowheads="1"/>
                  </p:cNvSpPr>
                  <p:nvPr/>
                </p:nvSpPr>
                <p:spPr bwMode="auto">
                  <a:xfrm rot="-1560000">
                    <a:off x="3573" y="537"/>
                    <a:ext cx="291" cy="18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Oval 143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555"/>
                    <a:ext cx="471" cy="23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Oval 1434"/>
                  <p:cNvSpPr>
                    <a:spLocks noChangeArrowheads="1"/>
                  </p:cNvSpPr>
                  <p:nvPr/>
                </p:nvSpPr>
                <p:spPr bwMode="auto">
                  <a:xfrm rot="1080000">
                    <a:off x="3023" y="555"/>
                    <a:ext cx="265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Oval 1435"/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432"/>
                    <a:ext cx="217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Oval 1436"/>
                  <p:cNvSpPr>
                    <a:spLocks noChangeArrowheads="1"/>
                  </p:cNvSpPr>
                  <p:nvPr/>
                </p:nvSpPr>
                <p:spPr bwMode="auto">
                  <a:xfrm rot="-1860000">
                    <a:off x="2984" y="310"/>
                    <a:ext cx="295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1437"/>
                  <p:cNvSpPr>
                    <a:spLocks/>
                  </p:cNvSpPr>
                  <p:nvPr/>
                </p:nvSpPr>
                <p:spPr bwMode="auto">
                  <a:xfrm>
                    <a:off x="3051" y="300"/>
                    <a:ext cx="738" cy="407"/>
                  </a:xfrm>
                  <a:custGeom>
                    <a:avLst/>
                    <a:gdLst>
                      <a:gd name="T0" fmla="*/ 108 w 738"/>
                      <a:gd name="T1" fmla="*/ 82 h 407"/>
                      <a:gd name="T2" fmla="*/ 145 w 738"/>
                      <a:gd name="T3" fmla="*/ 77 h 407"/>
                      <a:gd name="T4" fmla="*/ 183 w 738"/>
                      <a:gd name="T5" fmla="*/ 72 h 407"/>
                      <a:gd name="T6" fmla="*/ 215 w 738"/>
                      <a:gd name="T7" fmla="*/ 67 h 407"/>
                      <a:gd name="T8" fmla="*/ 237 w 738"/>
                      <a:gd name="T9" fmla="*/ 46 h 407"/>
                      <a:gd name="T10" fmla="*/ 204 w 738"/>
                      <a:gd name="T11" fmla="*/ 41 h 407"/>
                      <a:gd name="T12" fmla="*/ 172 w 738"/>
                      <a:gd name="T13" fmla="*/ 46 h 407"/>
                      <a:gd name="T14" fmla="*/ 156 w 738"/>
                      <a:gd name="T15" fmla="*/ 46 h 407"/>
                      <a:gd name="T16" fmla="*/ 188 w 738"/>
                      <a:gd name="T17" fmla="*/ 26 h 407"/>
                      <a:gd name="T18" fmla="*/ 226 w 738"/>
                      <a:gd name="T19" fmla="*/ 15 h 407"/>
                      <a:gd name="T20" fmla="*/ 258 w 738"/>
                      <a:gd name="T21" fmla="*/ 10 h 407"/>
                      <a:gd name="T22" fmla="*/ 290 w 738"/>
                      <a:gd name="T23" fmla="*/ 5 h 407"/>
                      <a:gd name="T24" fmla="*/ 323 w 738"/>
                      <a:gd name="T25" fmla="*/ 0 h 407"/>
                      <a:gd name="T26" fmla="*/ 355 w 738"/>
                      <a:gd name="T27" fmla="*/ 0 h 407"/>
                      <a:gd name="T28" fmla="*/ 387 w 738"/>
                      <a:gd name="T29" fmla="*/ 0 h 407"/>
                      <a:gd name="T30" fmla="*/ 463 w 738"/>
                      <a:gd name="T31" fmla="*/ 0 h 407"/>
                      <a:gd name="T32" fmla="*/ 506 w 738"/>
                      <a:gd name="T33" fmla="*/ 0 h 407"/>
                      <a:gd name="T34" fmla="*/ 543 w 738"/>
                      <a:gd name="T35" fmla="*/ 15 h 407"/>
                      <a:gd name="T36" fmla="*/ 570 w 738"/>
                      <a:gd name="T37" fmla="*/ 36 h 407"/>
                      <a:gd name="T38" fmla="*/ 603 w 738"/>
                      <a:gd name="T39" fmla="*/ 51 h 407"/>
                      <a:gd name="T40" fmla="*/ 635 w 738"/>
                      <a:gd name="T41" fmla="*/ 57 h 407"/>
                      <a:gd name="T42" fmla="*/ 667 w 738"/>
                      <a:gd name="T43" fmla="*/ 77 h 407"/>
                      <a:gd name="T44" fmla="*/ 694 w 738"/>
                      <a:gd name="T45" fmla="*/ 98 h 407"/>
                      <a:gd name="T46" fmla="*/ 715 w 738"/>
                      <a:gd name="T47" fmla="*/ 128 h 407"/>
                      <a:gd name="T48" fmla="*/ 721 w 738"/>
                      <a:gd name="T49" fmla="*/ 164 h 407"/>
                      <a:gd name="T50" fmla="*/ 726 w 738"/>
                      <a:gd name="T51" fmla="*/ 195 h 407"/>
                      <a:gd name="T52" fmla="*/ 726 w 738"/>
                      <a:gd name="T53" fmla="*/ 226 h 407"/>
                      <a:gd name="T54" fmla="*/ 726 w 738"/>
                      <a:gd name="T55" fmla="*/ 257 h 407"/>
                      <a:gd name="T56" fmla="*/ 737 w 738"/>
                      <a:gd name="T57" fmla="*/ 288 h 407"/>
                      <a:gd name="T58" fmla="*/ 737 w 738"/>
                      <a:gd name="T59" fmla="*/ 319 h 407"/>
                      <a:gd name="T60" fmla="*/ 715 w 738"/>
                      <a:gd name="T61" fmla="*/ 349 h 407"/>
                      <a:gd name="T62" fmla="*/ 678 w 738"/>
                      <a:gd name="T63" fmla="*/ 365 h 407"/>
                      <a:gd name="T64" fmla="*/ 646 w 738"/>
                      <a:gd name="T65" fmla="*/ 380 h 407"/>
                      <a:gd name="T66" fmla="*/ 613 w 738"/>
                      <a:gd name="T67" fmla="*/ 396 h 407"/>
                      <a:gd name="T68" fmla="*/ 581 w 738"/>
                      <a:gd name="T69" fmla="*/ 401 h 407"/>
                      <a:gd name="T70" fmla="*/ 538 w 738"/>
                      <a:gd name="T71" fmla="*/ 406 h 407"/>
                      <a:gd name="T72" fmla="*/ 500 w 738"/>
                      <a:gd name="T73" fmla="*/ 406 h 407"/>
                      <a:gd name="T74" fmla="*/ 468 w 738"/>
                      <a:gd name="T75" fmla="*/ 406 h 407"/>
                      <a:gd name="T76" fmla="*/ 436 w 738"/>
                      <a:gd name="T77" fmla="*/ 406 h 407"/>
                      <a:gd name="T78" fmla="*/ 403 w 738"/>
                      <a:gd name="T79" fmla="*/ 406 h 407"/>
                      <a:gd name="T80" fmla="*/ 371 w 738"/>
                      <a:gd name="T81" fmla="*/ 406 h 407"/>
                      <a:gd name="T82" fmla="*/ 339 w 738"/>
                      <a:gd name="T83" fmla="*/ 406 h 407"/>
                      <a:gd name="T84" fmla="*/ 307 w 738"/>
                      <a:gd name="T85" fmla="*/ 406 h 407"/>
                      <a:gd name="T86" fmla="*/ 269 w 738"/>
                      <a:gd name="T87" fmla="*/ 406 h 407"/>
                      <a:gd name="T88" fmla="*/ 237 w 738"/>
                      <a:gd name="T89" fmla="*/ 406 h 407"/>
                      <a:gd name="T90" fmla="*/ 204 w 738"/>
                      <a:gd name="T91" fmla="*/ 406 h 407"/>
                      <a:gd name="T92" fmla="*/ 172 w 738"/>
                      <a:gd name="T93" fmla="*/ 391 h 407"/>
                      <a:gd name="T94" fmla="*/ 140 w 738"/>
                      <a:gd name="T95" fmla="*/ 380 h 407"/>
                      <a:gd name="T96" fmla="*/ 108 w 738"/>
                      <a:gd name="T97" fmla="*/ 365 h 407"/>
                      <a:gd name="T98" fmla="*/ 81 w 738"/>
                      <a:gd name="T99" fmla="*/ 339 h 407"/>
                      <a:gd name="T100" fmla="*/ 59 w 738"/>
                      <a:gd name="T101" fmla="*/ 319 h 407"/>
                      <a:gd name="T102" fmla="*/ 38 w 738"/>
                      <a:gd name="T103" fmla="*/ 288 h 407"/>
                      <a:gd name="T104" fmla="*/ 16 w 738"/>
                      <a:gd name="T105" fmla="*/ 252 h 407"/>
                      <a:gd name="T106" fmla="*/ 0 w 738"/>
                      <a:gd name="T107" fmla="*/ 216 h 407"/>
                      <a:gd name="T108" fmla="*/ 0 w 738"/>
                      <a:gd name="T109" fmla="*/ 185 h 407"/>
                      <a:gd name="T110" fmla="*/ 5 w 738"/>
                      <a:gd name="T111" fmla="*/ 149 h 407"/>
                      <a:gd name="T112" fmla="*/ 27 w 738"/>
                      <a:gd name="T113" fmla="*/ 123 h 407"/>
                      <a:gd name="T114" fmla="*/ 54 w 738"/>
                      <a:gd name="T115" fmla="*/ 108 h 407"/>
                      <a:gd name="T116" fmla="*/ 86 w 738"/>
                      <a:gd name="T117" fmla="*/ 98 h 407"/>
                      <a:gd name="T118" fmla="*/ 113 w 738"/>
                      <a:gd name="T119" fmla="*/ 82 h 407"/>
                      <a:gd name="T120" fmla="*/ 129 w 738"/>
                      <a:gd name="T121" fmla="*/ 98 h 407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w 738"/>
                      <a:gd name="T184" fmla="*/ 0 h 407"/>
                      <a:gd name="T185" fmla="*/ 738 w 738"/>
                      <a:gd name="T186" fmla="*/ 407 h 407"/>
                    </a:gdLst>
                    <a:ahLst/>
                    <a:cxnLst>
                      <a:cxn ang="T122">
                        <a:pos x="T0" y="T1"/>
                      </a:cxn>
                      <a:cxn ang="T123">
                        <a:pos x="T2" y="T3"/>
                      </a:cxn>
                      <a:cxn ang="T124">
                        <a:pos x="T4" y="T5"/>
                      </a:cxn>
                      <a:cxn ang="T125">
                        <a:pos x="T6" y="T7"/>
                      </a:cxn>
                      <a:cxn ang="T126">
                        <a:pos x="T8" y="T9"/>
                      </a:cxn>
                      <a:cxn ang="T127">
                        <a:pos x="T10" y="T11"/>
                      </a:cxn>
                      <a:cxn ang="T128">
                        <a:pos x="T12" y="T13"/>
                      </a:cxn>
                      <a:cxn ang="T129">
                        <a:pos x="T14" y="T15"/>
                      </a:cxn>
                      <a:cxn ang="T130">
                        <a:pos x="T16" y="T17"/>
                      </a:cxn>
                      <a:cxn ang="T131">
                        <a:pos x="T18" y="T19"/>
                      </a:cxn>
                      <a:cxn ang="T132">
                        <a:pos x="T20" y="T21"/>
                      </a:cxn>
                      <a:cxn ang="T133">
                        <a:pos x="T22" y="T23"/>
                      </a:cxn>
                      <a:cxn ang="T134">
                        <a:pos x="T24" y="T25"/>
                      </a:cxn>
                      <a:cxn ang="T135">
                        <a:pos x="T26" y="T27"/>
                      </a:cxn>
                      <a:cxn ang="T136">
                        <a:pos x="T28" y="T29"/>
                      </a:cxn>
                      <a:cxn ang="T137">
                        <a:pos x="T30" y="T31"/>
                      </a:cxn>
                      <a:cxn ang="T138">
                        <a:pos x="T32" y="T33"/>
                      </a:cxn>
                      <a:cxn ang="T139">
                        <a:pos x="T34" y="T35"/>
                      </a:cxn>
                      <a:cxn ang="T140">
                        <a:pos x="T36" y="T37"/>
                      </a:cxn>
                      <a:cxn ang="T141">
                        <a:pos x="T38" y="T39"/>
                      </a:cxn>
                      <a:cxn ang="T142">
                        <a:pos x="T40" y="T41"/>
                      </a:cxn>
                      <a:cxn ang="T143">
                        <a:pos x="T42" y="T43"/>
                      </a:cxn>
                      <a:cxn ang="T144">
                        <a:pos x="T44" y="T45"/>
                      </a:cxn>
                      <a:cxn ang="T145">
                        <a:pos x="T46" y="T47"/>
                      </a:cxn>
                      <a:cxn ang="T146">
                        <a:pos x="T48" y="T49"/>
                      </a:cxn>
                      <a:cxn ang="T147">
                        <a:pos x="T50" y="T51"/>
                      </a:cxn>
                      <a:cxn ang="T148">
                        <a:pos x="T52" y="T53"/>
                      </a:cxn>
                      <a:cxn ang="T149">
                        <a:pos x="T54" y="T55"/>
                      </a:cxn>
                      <a:cxn ang="T150">
                        <a:pos x="T56" y="T57"/>
                      </a:cxn>
                      <a:cxn ang="T151">
                        <a:pos x="T58" y="T59"/>
                      </a:cxn>
                      <a:cxn ang="T152">
                        <a:pos x="T60" y="T61"/>
                      </a:cxn>
                      <a:cxn ang="T153">
                        <a:pos x="T62" y="T63"/>
                      </a:cxn>
                      <a:cxn ang="T154">
                        <a:pos x="T64" y="T65"/>
                      </a:cxn>
                      <a:cxn ang="T155">
                        <a:pos x="T66" y="T67"/>
                      </a:cxn>
                      <a:cxn ang="T156">
                        <a:pos x="T68" y="T69"/>
                      </a:cxn>
                      <a:cxn ang="T157">
                        <a:pos x="T70" y="T71"/>
                      </a:cxn>
                      <a:cxn ang="T158">
                        <a:pos x="T72" y="T73"/>
                      </a:cxn>
                      <a:cxn ang="T159">
                        <a:pos x="T74" y="T75"/>
                      </a:cxn>
                      <a:cxn ang="T160">
                        <a:pos x="T76" y="T77"/>
                      </a:cxn>
                      <a:cxn ang="T161">
                        <a:pos x="T78" y="T79"/>
                      </a:cxn>
                      <a:cxn ang="T162">
                        <a:pos x="T80" y="T81"/>
                      </a:cxn>
                      <a:cxn ang="T163">
                        <a:pos x="T82" y="T83"/>
                      </a:cxn>
                      <a:cxn ang="T164">
                        <a:pos x="T84" y="T85"/>
                      </a:cxn>
                      <a:cxn ang="T165">
                        <a:pos x="T86" y="T87"/>
                      </a:cxn>
                      <a:cxn ang="T166">
                        <a:pos x="T88" y="T89"/>
                      </a:cxn>
                      <a:cxn ang="T167">
                        <a:pos x="T90" y="T91"/>
                      </a:cxn>
                      <a:cxn ang="T168">
                        <a:pos x="T92" y="T93"/>
                      </a:cxn>
                      <a:cxn ang="T169">
                        <a:pos x="T94" y="T95"/>
                      </a:cxn>
                      <a:cxn ang="T170">
                        <a:pos x="T96" y="T97"/>
                      </a:cxn>
                      <a:cxn ang="T171">
                        <a:pos x="T98" y="T99"/>
                      </a:cxn>
                      <a:cxn ang="T172">
                        <a:pos x="T100" y="T101"/>
                      </a:cxn>
                      <a:cxn ang="T173">
                        <a:pos x="T102" y="T103"/>
                      </a:cxn>
                      <a:cxn ang="T174">
                        <a:pos x="T104" y="T105"/>
                      </a:cxn>
                      <a:cxn ang="T175">
                        <a:pos x="T106" y="T107"/>
                      </a:cxn>
                      <a:cxn ang="T176">
                        <a:pos x="T108" y="T109"/>
                      </a:cxn>
                      <a:cxn ang="T177">
                        <a:pos x="T110" y="T111"/>
                      </a:cxn>
                      <a:cxn ang="T178">
                        <a:pos x="T112" y="T113"/>
                      </a:cxn>
                      <a:cxn ang="T179">
                        <a:pos x="T114" y="T115"/>
                      </a:cxn>
                      <a:cxn ang="T180">
                        <a:pos x="T116" y="T117"/>
                      </a:cxn>
                      <a:cxn ang="T181">
                        <a:pos x="T118" y="T119"/>
                      </a:cxn>
                      <a:cxn ang="T182">
                        <a:pos x="T120" y="T121"/>
                      </a:cxn>
                    </a:cxnLst>
                    <a:rect l="T183" t="T184" r="T185" b="T186"/>
                    <a:pathLst>
                      <a:path w="738" h="407">
                        <a:moveTo>
                          <a:pt x="91" y="82"/>
                        </a:moveTo>
                        <a:lnTo>
                          <a:pt x="108" y="82"/>
                        </a:lnTo>
                        <a:lnTo>
                          <a:pt x="124" y="82"/>
                        </a:lnTo>
                        <a:lnTo>
                          <a:pt x="145" y="77"/>
                        </a:lnTo>
                        <a:lnTo>
                          <a:pt x="161" y="77"/>
                        </a:lnTo>
                        <a:lnTo>
                          <a:pt x="183" y="72"/>
                        </a:lnTo>
                        <a:lnTo>
                          <a:pt x="199" y="72"/>
                        </a:lnTo>
                        <a:lnTo>
                          <a:pt x="215" y="67"/>
                        </a:lnTo>
                        <a:lnTo>
                          <a:pt x="231" y="62"/>
                        </a:lnTo>
                        <a:lnTo>
                          <a:pt x="237" y="46"/>
                        </a:lnTo>
                        <a:lnTo>
                          <a:pt x="221" y="41"/>
                        </a:lnTo>
                        <a:lnTo>
                          <a:pt x="204" y="41"/>
                        </a:lnTo>
                        <a:lnTo>
                          <a:pt x="188" y="46"/>
                        </a:lnTo>
                        <a:lnTo>
                          <a:pt x="172" y="46"/>
                        </a:lnTo>
                        <a:lnTo>
                          <a:pt x="156" y="62"/>
                        </a:lnTo>
                        <a:lnTo>
                          <a:pt x="156" y="46"/>
                        </a:lnTo>
                        <a:lnTo>
                          <a:pt x="172" y="36"/>
                        </a:lnTo>
                        <a:lnTo>
                          <a:pt x="188" y="26"/>
                        </a:lnTo>
                        <a:lnTo>
                          <a:pt x="210" y="21"/>
                        </a:lnTo>
                        <a:lnTo>
                          <a:pt x="226" y="15"/>
                        </a:lnTo>
                        <a:lnTo>
                          <a:pt x="242" y="15"/>
                        </a:lnTo>
                        <a:lnTo>
                          <a:pt x="258" y="10"/>
                        </a:lnTo>
                        <a:lnTo>
                          <a:pt x="274" y="10"/>
                        </a:lnTo>
                        <a:lnTo>
                          <a:pt x="290" y="5"/>
                        </a:lnTo>
                        <a:lnTo>
                          <a:pt x="307" y="5"/>
                        </a:lnTo>
                        <a:lnTo>
                          <a:pt x="323" y="0"/>
                        </a:lnTo>
                        <a:lnTo>
                          <a:pt x="339" y="0"/>
                        </a:lnTo>
                        <a:lnTo>
                          <a:pt x="355" y="0"/>
                        </a:lnTo>
                        <a:lnTo>
                          <a:pt x="371" y="0"/>
                        </a:lnTo>
                        <a:lnTo>
                          <a:pt x="387" y="0"/>
                        </a:lnTo>
                        <a:lnTo>
                          <a:pt x="420" y="0"/>
                        </a:lnTo>
                        <a:lnTo>
                          <a:pt x="463" y="0"/>
                        </a:lnTo>
                        <a:lnTo>
                          <a:pt x="484" y="0"/>
                        </a:lnTo>
                        <a:lnTo>
                          <a:pt x="506" y="0"/>
                        </a:lnTo>
                        <a:lnTo>
                          <a:pt x="527" y="5"/>
                        </a:lnTo>
                        <a:lnTo>
                          <a:pt x="543" y="15"/>
                        </a:lnTo>
                        <a:lnTo>
                          <a:pt x="554" y="31"/>
                        </a:lnTo>
                        <a:lnTo>
                          <a:pt x="570" y="36"/>
                        </a:lnTo>
                        <a:lnTo>
                          <a:pt x="586" y="46"/>
                        </a:lnTo>
                        <a:lnTo>
                          <a:pt x="603" y="51"/>
                        </a:lnTo>
                        <a:lnTo>
                          <a:pt x="619" y="51"/>
                        </a:lnTo>
                        <a:lnTo>
                          <a:pt x="635" y="57"/>
                        </a:lnTo>
                        <a:lnTo>
                          <a:pt x="651" y="67"/>
                        </a:lnTo>
                        <a:lnTo>
                          <a:pt x="667" y="77"/>
                        </a:lnTo>
                        <a:lnTo>
                          <a:pt x="678" y="93"/>
                        </a:lnTo>
                        <a:lnTo>
                          <a:pt x="694" y="98"/>
                        </a:lnTo>
                        <a:lnTo>
                          <a:pt x="699" y="113"/>
                        </a:lnTo>
                        <a:lnTo>
                          <a:pt x="715" y="128"/>
                        </a:lnTo>
                        <a:lnTo>
                          <a:pt x="721" y="149"/>
                        </a:lnTo>
                        <a:lnTo>
                          <a:pt x="721" y="164"/>
                        </a:lnTo>
                        <a:lnTo>
                          <a:pt x="726" y="180"/>
                        </a:lnTo>
                        <a:lnTo>
                          <a:pt x="726" y="195"/>
                        </a:lnTo>
                        <a:lnTo>
                          <a:pt x="726" y="211"/>
                        </a:lnTo>
                        <a:lnTo>
                          <a:pt x="726" y="226"/>
                        </a:lnTo>
                        <a:lnTo>
                          <a:pt x="726" y="242"/>
                        </a:lnTo>
                        <a:lnTo>
                          <a:pt x="726" y="257"/>
                        </a:lnTo>
                        <a:lnTo>
                          <a:pt x="737" y="272"/>
                        </a:lnTo>
                        <a:lnTo>
                          <a:pt x="737" y="288"/>
                        </a:lnTo>
                        <a:lnTo>
                          <a:pt x="737" y="303"/>
                        </a:lnTo>
                        <a:lnTo>
                          <a:pt x="737" y="319"/>
                        </a:lnTo>
                        <a:lnTo>
                          <a:pt x="732" y="334"/>
                        </a:lnTo>
                        <a:lnTo>
                          <a:pt x="715" y="349"/>
                        </a:lnTo>
                        <a:lnTo>
                          <a:pt x="694" y="360"/>
                        </a:lnTo>
                        <a:lnTo>
                          <a:pt x="678" y="365"/>
                        </a:lnTo>
                        <a:lnTo>
                          <a:pt x="662" y="375"/>
                        </a:lnTo>
                        <a:lnTo>
                          <a:pt x="646" y="380"/>
                        </a:lnTo>
                        <a:lnTo>
                          <a:pt x="629" y="385"/>
                        </a:lnTo>
                        <a:lnTo>
                          <a:pt x="613" y="396"/>
                        </a:lnTo>
                        <a:lnTo>
                          <a:pt x="597" y="401"/>
                        </a:lnTo>
                        <a:lnTo>
                          <a:pt x="581" y="401"/>
                        </a:lnTo>
                        <a:lnTo>
                          <a:pt x="559" y="406"/>
                        </a:lnTo>
                        <a:lnTo>
                          <a:pt x="538" y="406"/>
                        </a:lnTo>
                        <a:lnTo>
                          <a:pt x="522" y="406"/>
                        </a:lnTo>
                        <a:lnTo>
                          <a:pt x="500" y="406"/>
                        </a:lnTo>
                        <a:lnTo>
                          <a:pt x="484" y="406"/>
                        </a:lnTo>
                        <a:lnTo>
                          <a:pt x="468" y="406"/>
                        </a:lnTo>
                        <a:lnTo>
                          <a:pt x="452" y="406"/>
                        </a:lnTo>
                        <a:lnTo>
                          <a:pt x="436" y="406"/>
                        </a:lnTo>
                        <a:lnTo>
                          <a:pt x="420" y="406"/>
                        </a:lnTo>
                        <a:lnTo>
                          <a:pt x="403" y="406"/>
                        </a:lnTo>
                        <a:lnTo>
                          <a:pt x="387" y="406"/>
                        </a:lnTo>
                        <a:lnTo>
                          <a:pt x="371" y="406"/>
                        </a:lnTo>
                        <a:lnTo>
                          <a:pt x="355" y="406"/>
                        </a:lnTo>
                        <a:lnTo>
                          <a:pt x="339" y="406"/>
                        </a:lnTo>
                        <a:lnTo>
                          <a:pt x="323" y="406"/>
                        </a:lnTo>
                        <a:lnTo>
                          <a:pt x="307" y="406"/>
                        </a:lnTo>
                        <a:lnTo>
                          <a:pt x="285" y="406"/>
                        </a:lnTo>
                        <a:lnTo>
                          <a:pt x="269" y="406"/>
                        </a:lnTo>
                        <a:lnTo>
                          <a:pt x="253" y="406"/>
                        </a:lnTo>
                        <a:lnTo>
                          <a:pt x="237" y="406"/>
                        </a:lnTo>
                        <a:lnTo>
                          <a:pt x="221" y="406"/>
                        </a:lnTo>
                        <a:lnTo>
                          <a:pt x="204" y="406"/>
                        </a:lnTo>
                        <a:lnTo>
                          <a:pt x="188" y="396"/>
                        </a:lnTo>
                        <a:lnTo>
                          <a:pt x="172" y="391"/>
                        </a:lnTo>
                        <a:lnTo>
                          <a:pt x="156" y="385"/>
                        </a:lnTo>
                        <a:lnTo>
                          <a:pt x="140" y="380"/>
                        </a:lnTo>
                        <a:lnTo>
                          <a:pt x="124" y="375"/>
                        </a:lnTo>
                        <a:lnTo>
                          <a:pt x="108" y="365"/>
                        </a:lnTo>
                        <a:lnTo>
                          <a:pt x="91" y="355"/>
                        </a:lnTo>
                        <a:lnTo>
                          <a:pt x="81" y="339"/>
                        </a:lnTo>
                        <a:lnTo>
                          <a:pt x="65" y="334"/>
                        </a:lnTo>
                        <a:lnTo>
                          <a:pt x="59" y="319"/>
                        </a:lnTo>
                        <a:lnTo>
                          <a:pt x="43" y="303"/>
                        </a:lnTo>
                        <a:lnTo>
                          <a:pt x="38" y="288"/>
                        </a:lnTo>
                        <a:lnTo>
                          <a:pt x="22" y="272"/>
                        </a:lnTo>
                        <a:lnTo>
                          <a:pt x="16" y="252"/>
                        </a:lnTo>
                        <a:lnTo>
                          <a:pt x="5" y="231"/>
                        </a:lnTo>
                        <a:lnTo>
                          <a:pt x="0" y="216"/>
                        </a:lnTo>
                        <a:lnTo>
                          <a:pt x="0" y="200"/>
                        </a:lnTo>
                        <a:lnTo>
                          <a:pt x="0" y="185"/>
                        </a:lnTo>
                        <a:lnTo>
                          <a:pt x="0" y="170"/>
                        </a:lnTo>
                        <a:lnTo>
                          <a:pt x="5" y="149"/>
                        </a:lnTo>
                        <a:lnTo>
                          <a:pt x="11" y="134"/>
                        </a:lnTo>
                        <a:lnTo>
                          <a:pt x="27" y="123"/>
                        </a:lnTo>
                        <a:lnTo>
                          <a:pt x="38" y="108"/>
                        </a:lnTo>
                        <a:lnTo>
                          <a:pt x="54" y="108"/>
                        </a:lnTo>
                        <a:lnTo>
                          <a:pt x="70" y="103"/>
                        </a:lnTo>
                        <a:lnTo>
                          <a:pt x="86" y="98"/>
                        </a:lnTo>
                        <a:lnTo>
                          <a:pt x="102" y="98"/>
                        </a:lnTo>
                        <a:lnTo>
                          <a:pt x="113" y="82"/>
                        </a:lnTo>
                        <a:lnTo>
                          <a:pt x="113" y="67"/>
                        </a:lnTo>
                        <a:lnTo>
                          <a:pt x="129" y="98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1438"/>
                  <p:cNvSpPr>
                    <a:spLocks/>
                  </p:cNvSpPr>
                  <p:nvPr/>
                </p:nvSpPr>
                <p:spPr bwMode="auto">
                  <a:xfrm>
                    <a:off x="3193" y="270"/>
                    <a:ext cx="117" cy="118"/>
                  </a:xfrm>
                  <a:custGeom>
                    <a:avLst/>
                    <a:gdLst>
                      <a:gd name="T0" fmla="*/ 5 w 117"/>
                      <a:gd name="T1" fmla="*/ 66 h 118"/>
                      <a:gd name="T2" fmla="*/ 0 w 117"/>
                      <a:gd name="T3" fmla="*/ 51 h 118"/>
                      <a:gd name="T4" fmla="*/ 0 w 117"/>
                      <a:gd name="T5" fmla="*/ 36 h 118"/>
                      <a:gd name="T6" fmla="*/ 16 w 117"/>
                      <a:gd name="T7" fmla="*/ 25 h 118"/>
                      <a:gd name="T8" fmla="*/ 32 w 117"/>
                      <a:gd name="T9" fmla="*/ 15 h 118"/>
                      <a:gd name="T10" fmla="*/ 47 w 117"/>
                      <a:gd name="T11" fmla="*/ 0 h 118"/>
                      <a:gd name="T12" fmla="*/ 63 w 117"/>
                      <a:gd name="T13" fmla="*/ 0 h 118"/>
                      <a:gd name="T14" fmla="*/ 79 w 117"/>
                      <a:gd name="T15" fmla="*/ 0 h 118"/>
                      <a:gd name="T16" fmla="*/ 84 w 117"/>
                      <a:gd name="T17" fmla="*/ 15 h 118"/>
                      <a:gd name="T18" fmla="*/ 95 w 117"/>
                      <a:gd name="T19" fmla="*/ 31 h 118"/>
                      <a:gd name="T20" fmla="*/ 105 w 117"/>
                      <a:gd name="T21" fmla="*/ 46 h 118"/>
                      <a:gd name="T22" fmla="*/ 111 w 117"/>
                      <a:gd name="T23" fmla="*/ 61 h 118"/>
                      <a:gd name="T24" fmla="*/ 116 w 117"/>
                      <a:gd name="T25" fmla="*/ 76 h 118"/>
                      <a:gd name="T26" fmla="*/ 116 w 117"/>
                      <a:gd name="T27" fmla="*/ 92 h 118"/>
                      <a:gd name="T28" fmla="*/ 116 w 117"/>
                      <a:gd name="T29" fmla="*/ 107 h 118"/>
                      <a:gd name="T30" fmla="*/ 100 w 117"/>
                      <a:gd name="T31" fmla="*/ 117 h 118"/>
                      <a:gd name="T32" fmla="*/ 84 w 117"/>
                      <a:gd name="T33" fmla="*/ 117 h 118"/>
                      <a:gd name="T34" fmla="*/ 69 w 117"/>
                      <a:gd name="T35" fmla="*/ 117 h 118"/>
                      <a:gd name="T36" fmla="*/ 53 w 117"/>
                      <a:gd name="T37" fmla="*/ 117 h 118"/>
                      <a:gd name="T38" fmla="*/ 37 w 117"/>
                      <a:gd name="T39" fmla="*/ 112 h 118"/>
                      <a:gd name="T40" fmla="*/ 21 w 117"/>
                      <a:gd name="T41" fmla="*/ 102 h 118"/>
                      <a:gd name="T42" fmla="*/ 11 w 117"/>
                      <a:gd name="T43" fmla="*/ 86 h 118"/>
                      <a:gd name="T44" fmla="*/ 5 w 117"/>
                      <a:gd name="T45" fmla="*/ 71 h 118"/>
                      <a:gd name="T46" fmla="*/ 5 w 117"/>
                      <a:gd name="T47" fmla="*/ 66 h 118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17"/>
                      <a:gd name="T73" fmla="*/ 0 h 118"/>
                      <a:gd name="T74" fmla="*/ 117 w 117"/>
                      <a:gd name="T75" fmla="*/ 118 h 118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17" h="118">
                        <a:moveTo>
                          <a:pt x="5" y="66"/>
                        </a:moveTo>
                        <a:lnTo>
                          <a:pt x="0" y="51"/>
                        </a:lnTo>
                        <a:lnTo>
                          <a:pt x="0" y="36"/>
                        </a:lnTo>
                        <a:lnTo>
                          <a:pt x="16" y="25"/>
                        </a:lnTo>
                        <a:lnTo>
                          <a:pt x="32" y="15"/>
                        </a:lnTo>
                        <a:lnTo>
                          <a:pt x="47" y="0"/>
                        </a:lnTo>
                        <a:lnTo>
                          <a:pt x="63" y="0"/>
                        </a:lnTo>
                        <a:lnTo>
                          <a:pt x="79" y="0"/>
                        </a:lnTo>
                        <a:lnTo>
                          <a:pt x="84" y="15"/>
                        </a:lnTo>
                        <a:lnTo>
                          <a:pt x="95" y="31"/>
                        </a:lnTo>
                        <a:lnTo>
                          <a:pt x="105" y="46"/>
                        </a:lnTo>
                        <a:lnTo>
                          <a:pt x="111" y="61"/>
                        </a:lnTo>
                        <a:lnTo>
                          <a:pt x="116" y="76"/>
                        </a:lnTo>
                        <a:lnTo>
                          <a:pt x="116" y="92"/>
                        </a:lnTo>
                        <a:lnTo>
                          <a:pt x="116" y="107"/>
                        </a:lnTo>
                        <a:lnTo>
                          <a:pt x="100" y="117"/>
                        </a:lnTo>
                        <a:lnTo>
                          <a:pt x="84" y="117"/>
                        </a:lnTo>
                        <a:lnTo>
                          <a:pt x="69" y="117"/>
                        </a:lnTo>
                        <a:lnTo>
                          <a:pt x="53" y="117"/>
                        </a:lnTo>
                        <a:lnTo>
                          <a:pt x="37" y="112"/>
                        </a:lnTo>
                        <a:lnTo>
                          <a:pt x="21" y="102"/>
                        </a:lnTo>
                        <a:lnTo>
                          <a:pt x="11" y="86"/>
                        </a:lnTo>
                        <a:lnTo>
                          <a:pt x="5" y="71"/>
                        </a:lnTo>
                        <a:lnTo>
                          <a:pt x="5" y="66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1439"/>
                  <p:cNvSpPr>
                    <a:spLocks/>
                  </p:cNvSpPr>
                  <p:nvPr/>
                </p:nvSpPr>
                <p:spPr bwMode="auto">
                  <a:xfrm>
                    <a:off x="3469" y="239"/>
                    <a:ext cx="82" cy="87"/>
                  </a:xfrm>
                  <a:custGeom>
                    <a:avLst/>
                    <a:gdLst>
                      <a:gd name="T0" fmla="*/ 0 w 82"/>
                      <a:gd name="T1" fmla="*/ 0 h 87"/>
                      <a:gd name="T2" fmla="*/ 16 w 82"/>
                      <a:gd name="T3" fmla="*/ 10 h 87"/>
                      <a:gd name="T4" fmla="*/ 32 w 82"/>
                      <a:gd name="T5" fmla="*/ 20 h 87"/>
                      <a:gd name="T6" fmla="*/ 49 w 82"/>
                      <a:gd name="T7" fmla="*/ 20 h 87"/>
                      <a:gd name="T8" fmla="*/ 65 w 82"/>
                      <a:gd name="T9" fmla="*/ 30 h 87"/>
                      <a:gd name="T10" fmla="*/ 76 w 82"/>
                      <a:gd name="T11" fmla="*/ 46 h 87"/>
                      <a:gd name="T12" fmla="*/ 81 w 82"/>
                      <a:gd name="T13" fmla="*/ 61 h 87"/>
                      <a:gd name="T14" fmla="*/ 81 w 82"/>
                      <a:gd name="T15" fmla="*/ 76 h 87"/>
                      <a:gd name="T16" fmla="*/ 65 w 82"/>
                      <a:gd name="T17" fmla="*/ 86 h 87"/>
                      <a:gd name="T18" fmla="*/ 49 w 82"/>
                      <a:gd name="T19" fmla="*/ 86 h 87"/>
                      <a:gd name="T20" fmla="*/ 27 w 82"/>
                      <a:gd name="T21" fmla="*/ 81 h 87"/>
                      <a:gd name="T22" fmla="*/ 11 w 82"/>
                      <a:gd name="T23" fmla="*/ 71 h 87"/>
                      <a:gd name="T24" fmla="*/ 5 w 82"/>
                      <a:gd name="T25" fmla="*/ 56 h 87"/>
                      <a:gd name="T26" fmla="*/ 0 w 82"/>
                      <a:gd name="T27" fmla="*/ 40 h 87"/>
                      <a:gd name="T28" fmla="*/ 0 w 82"/>
                      <a:gd name="T29" fmla="*/ 25 h 87"/>
                      <a:gd name="T30" fmla="*/ 11 w 82"/>
                      <a:gd name="T31" fmla="*/ 10 h 87"/>
                      <a:gd name="T32" fmla="*/ 0 w 82"/>
                      <a:gd name="T33" fmla="*/ 0 h 87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82"/>
                      <a:gd name="T52" fmla="*/ 0 h 87"/>
                      <a:gd name="T53" fmla="*/ 82 w 82"/>
                      <a:gd name="T54" fmla="*/ 87 h 87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82" h="87">
                        <a:moveTo>
                          <a:pt x="0" y="0"/>
                        </a:moveTo>
                        <a:lnTo>
                          <a:pt x="16" y="10"/>
                        </a:lnTo>
                        <a:lnTo>
                          <a:pt x="32" y="20"/>
                        </a:lnTo>
                        <a:lnTo>
                          <a:pt x="49" y="20"/>
                        </a:lnTo>
                        <a:lnTo>
                          <a:pt x="65" y="30"/>
                        </a:lnTo>
                        <a:lnTo>
                          <a:pt x="76" y="46"/>
                        </a:lnTo>
                        <a:lnTo>
                          <a:pt x="81" y="61"/>
                        </a:lnTo>
                        <a:lnTo>
                          <a:pt x="81" y="76"/>
                        </a:lnTo>
                        <a:lnTo>
                          <a:pt x="65" y="86"/>
                        </a:lnTo>
                        <a:lnTo>
                          <a:pt x="49" y="86"/>
                        </a:lnTo>
                        <a:lnTo>
                          <a:pt x="27" y="81"/>
                        </a:lnTo>
                        <a:lnTo>
                          <a:pt x="11" y="71"/>
                        </a:lnTo>
                        <a:lnTo>
                          <a:pt x="5" y="56"/>
                        </a:lnTo>
                        <a:lnTo>
                          <a:pt x="0" y="40"/>
                        </a:lnTo>
                        <a:lnTo>
                          <a:pt x="0" y="25"/>
                        </a:lnTo>
                        <a:lnTo>
                          <a:pt x="11" y="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2" name="Text Box 1524"/>
                <p:cNvSpPr txBox="1">
                  <a:spLocks noChangeArrowheads="1"/>
                </p:cNvSpPr>
                <p:nvPr/>
              </p:nvSpPr>
              <p:spPr bwMode="auto">
                <a:xfrm>
                  <a:off x="801922" y="5476873"/>
                  <a:ext cx="122413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 dirty="0" smtClean="0">
                      <a:latin typeface="+mn-lt"/>
                      <a:ea typeface="黑体" pitchFamily="2" charset="-122"/>
                    </a:rPr>
                    <a:t>校园网</a:t>
                  </a:r>
                  <a:endParaRPr lang="zh-CN" altLang="en-US" sz="2000" b="1" dirty="0"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5" name="组合 14"/>
            <p:cNvGrpSpPr/>
            <p:nvPr/>
          </p:nvGrpSpPr>
          <p:grpSpPr>
            <a:xfrm>
              <a:off x="6644410" y="4581128"/>
              <a:ext cx="2801838" cy="1440160"/>
              <a:chOff x="776536" y="4581128"/>
              <a:chExt cx="2801838" cy="1440160"/>
            </a:xfrm>
          </p:grpSpPr>
          <p:cxnSp>
            <p:nvCxnSpPr>
              <p:cNvPr id="36" name="直接连接符 35"/>
              <p:cNvCxnSpPr>
                <a:endCxn id="67" idx="2"/>
              </p:cNvCxnSpPr>
              <p:nvPr/>
            </p:nvCxnSpPr>
            <p:spPr bwMode="auto">
              <a:xfrm flipH="1">
                <a:off x="1495726" y="4581128"/>
                <a:ext cx="635793" cy="83239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37" name="Picture 1463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8503" y="4774473"/>
                <a:ext cx="419100" cy="34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8" name="直接连接符 37"/>
              <p:cNvCxnSpPr>
                <a:endCxn id="44" idx="4"/>
              </p:cNvCxnSpPr>
              <p:nvPr/>
            </p:nvCxnSpPr>
            <p:spPr bwMode="auto">
              <a:xfrm>
                <a:off x="2722973" y="4581128"/>
                <a:ext cx="156347" cy="944861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39" name="Picture 1463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6736" y="4823432"/>
                <a:ext cx="419100" cy="34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0" name="组合 39"/>
              <p:cNvGrpSpPr/>
              <p:nvPr/>
            </p:nvGrpSpPr>
            <p:grpSpPr>
              <a:xfrm>
                <a:off x="776536" y="5341956"/>
                <a:ext cx="1249522" cy="679332"/>
                <a:chOff x="776536" y="5341956"/>
                <a:chExt cx="1249522" cy="679332"/>
              </a:xfrm>
            </p:grpSpPr>
            <p:grpSp>
              <p:nvGrpSpPr>
                <p:cNvPr id="55" name="Group 1428"/>
                <p:cNvGrpSpPr>
                  <a:grpSpLocks/>
                </p:cNvGrpSpPr>
                <p:nvPr/>
              </p:nvGrpSpPr>
              <p:grpSpPr bwMode="auto">
                <a:xfrm>
                  <a:off x="776536" y="5341956"/>
                  <a:ext cx="1226011" cy="679332"/>
                  <a:chOff x="2949" y="196"/>
                  <a:chExt cx="941" cy="598"/>
                </a:xfrm>
              </p:grpSpPr>
              <p:sp>
                <p:nvSpPr>
                  <p:cNvPr id="57" name="Oval 1429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196"/>
                    <a:ext cx="407" cy="162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Oval 1430"/>
                  <p:cNvSpPr>
                    <a:spLocks noChangeArrowheads="1"/>
                  </p:cNvSpPr>
                  <p:nvPr/>
                </p:nvSpPr>
                <p:spPr bwMode="auto">
                  <a:xfrm rot="900000">
                    <a:off x="3512" y="252"/>
                    <a:ext cx="275" cy="131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Oval 1431"/>
                  <p:cNvSpPr>
                    <a:spLocks noChangeArrowheads="1"/>
                  </p:cNvSpPr>
                  <p:nvPr/>
                </p:nvSpPr>
                <p:spPr bwMode="auto">
                  <a:xfrm rot="1500000">
                    <a:off x="3650" y="385"/>
                    <a:ext cx="240" cy="153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Oval 1432"/>
                  <p:cNvSpPr>
                    <a:spLocks noChangeArrowheads="1"/>
                  </p:cNvSpPr>
                  <p:nvPr/>
                </p:nvSpPr>
                <p:spPr bwMode="auto">
                  <a:xfrm rot="-1560000">
                    <a:off x="3573" y="537"/>
                    <a:ext cx="291" cy="18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Oval 143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555"/>
                    <a:ext cx="471" cy="23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Oval 1434"/>
                  <p:cNvSpPr>
                    <a:spLocks noChangeArrowheads="1"/>
                  </p:cNvSpPr>
                  <p:nvPr/>
                </p:nvSpPr>
                <p:spPr bwMode="auto">
                  <a:xfrm rot="1080000">
                    <a:off x="3023" y="555"/>
                    <a:ext cx="265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Oval 1435"/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432"/>
                    <a:ext cx="217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Oval 1436"/>
                  <p:cNvSpPr>
                    <a:spLocks noChangeArrowheads="1"/>
                  </p:cNvSpPr>
                  <p:nvPr/>
                </p:nvSpPr>
                <p:spPr bwMode="auto">
                  <a:xfrm rot="-1860000">
                    <a:off x="2984" y="310"/>
                    <a:ext cx="295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437"/>
                  <p:cNvSpPr>
                    <a:spLocks/>
                  </p:cNvSpPr>
                  <p:nvPr/>
                </p:nvSpPr>
                <p:spPr bwMode="auto">
                  <a:xfrm>
                    <a:off x="3051" y="300"/>
                    <a:ext cx="738" cy="407"/>
                  </a:xfrm>
                  <a:custGeom>
                    <a:avLst/>
                    <a:gdLst>
                      <a:gd name="T0" fmla="*/ 108 w 738"/>
                      <a:gd name="T1" fmla="*/ 82 h 407"/>
                      <a:gd name="T2" fmla="*/ 145 w 738"/>
                      <a:gd name="T3" fmla="*/ 77 h 407"/>
                      <a:gd name="T4" fmla="*/ 183 w 738"/>
                      <a:gd name="T5" fmla="*/ 72 h 407"/>
                      <a:gd name="T6" fmla="*/ 215 w 738"/>
                      <a:gd name="T7" fmla="*/ 67 h 407"/>
                      <a:gd name="T8" fmla="*/ 237 w 738"/>
                      <a:gd name="T9" fmla="*/ 46 h 407"/>
                      <a:gd name="T10" fmla="*/ 204 w 738"/>
                      <a:gd name="T11" fmla="*/ 41 h 407"/>
                      <a:gd name="T12" fmla="*/ 172 w 738"/>
                      <a:gd name="T13" fmla="*/ 46 h 407"/>
                      <a:gd name="T14" fmla="*/ 156 w 738"/>
                      <a:gd name="T15" fmla="*/ 46 h 407"/>
                      <a:gd name="T16" fmla="*/ 188 w 738"/>
                      <a:gd name="T17" fmla="*/ 26 h 407"/>
                      <a:gd name="T18" fmla="*/ 226 w 738"/>
                      <a:gd name="T19" fmla="*/ 15 h 407"/>
                      <a:gd name="T20" fmla="*/ 258 w 738"/>
                      <a:gd name="T21" fmla="*/ 10 h 407"/>
                      <a:gd name="T22" fmla="*/ 290 w 738"/>
                      <a:gd name="T23" fmla="*/ 5 h 407"/>
                      <a:gd name="T24" fmla="*/ 323 w 738"/>
                      <a:gd name="T25" fmla="*/ 0 h 407"/>
                      <a:gd name="T26" fmla="*/ 355 w 738"/>
                      <a:gd name="T27" fmla="*/ 0 h 407"/>
                      <a:gd name="T28" fmla="*/ 387 w 738"/>
                      <a:gd name="T29" fmla="*/ 0 h 407"/>
                      <a:gd name="T30" fmla="*/ 463 w 738"/>
                      <a:gd name="T31" fmla="*/ 0 h 407"/>
                      <a:gd name="T32" fmla="*/ 506 w 738"/>
                      <a:gd name="T33" fmla="*/ 0 h 407"/>
                      <a:gd name="T34" fmla="*/ 543 w 738"/>
                      <a:gd name="T35" fmla="*/ 15 h 407"/>
                      <a:gd name="T36" fmla="*/ 570 w 738"/>
                      <a:gd name="T37" fmla="*/ 36 h 407"/>
                      <a:gd name="T38" fmla="*/ 603 w 738"/>
                      <a:gd name="T39" fmla="*/ 51 h 407"/>
                      <a:gd name="T40" fmla="*/ 635 w 738"/>
                      <a:gd name="T41" fmla="*/ 57 h 407"/>
                      <a:gd name="T42" fmla="*/ 667 w 738"/>
                      <a:gd name="T43" fmla="*/ 77 h 407"/>
                      <a:gd name="T44" fmla="*/ 694 w 738"/>
                      <a:gd name="T45" fmla="*/ 98 h 407"/>
                      <a:gd name="T46" fmla="*/ 715 w 738"/>
                      <a:gd name="T47" fmla="*/ 128 h 407"/>
                      <a:gd name="T48" fmla="*/ 721 w 738"/>
                      <a:gd name="T49" fmla="*/ 164 h 407"/>
                      <a:gd name="T50" fmla="*/ 726 w 738"/>
                      <a:gd name="T51" fmla="*/ 195 h 407"/>
                      <a:gd name="T52" fmla="*/ 726 w 738"/>
                      <a:gd name="T53" fmla="*/ 226 h 407"/>
                      <a:gd name="T54" fmla="*/ 726 w 738"/>
                      <a:gd name="T55" fmla="*/ 257 h 407"/>
                      <a:gd name="T56" fmla="*/ 737 w 738"/>
                      <a:gd name="T57" fmla="*/ 288 h 407"/>
                      <a:gd name="T58" fmla="*/ 737 w 738"/>
                      <a:gd name="T59" fmla="*/ 319 h 407"/>
                      <a:gd name="T60" fmla="*/ 715 w 738"/>
                      <a:gd name="T61" fmla="*/ 349 h 407"/>
                      <a:gd name="T62" fmla="*/ 678 w 738"/>
                      <a:gd name="T63" fmla="*/ 365 h 407"/>
                      <a:gd name="T64" fmla="*/ 646 w 738"/>
                      <a:gd name="T65" fmla="*/ 380 h 407"/>
                      <a:gd name="T66" fmla="*/ 613 w 738"/>
                      <a:gd name="T67" fmla="*/ 396 h 407"/>
                      <a:gd name="T68" fmla="*/ 581 w 738"/>
                      <a:gd name="T69" fmla="*/ 401 h 407"/>
                      <a:gd name="T70" fmla="*/ 538 w 738"/>
                      <a:gd name="T71" fmla="*/ 406 h 407"/>
                      <a:gd name="T72" fmla="*/ 500 w 738"/>
                      <a:gd name="T73" fmla="*/ 406 h 407"/>
                      <a:gd name="T74" fmla="*/ 468 w 738"/>
                      <a:gd name="T75" fmla="*/ 406 h 407"/>
                      <a:gd name="T76" fmla="*/ 436 w 738"/>
                      <a:gd name="T77" fmla="*/ 406 h 407"/>
                      <a:gd name="T78" fmla="*/ 403 w 738"/>
                      <a:gd name="T79" fmla="*/ 406 h 407"/>
                      <a:gd name="T80" fmla="*/ 371 w 738"/>
                      <a:gd name="T81" fmla="*/ 406 h 407"/>
                      <a:gd name="T82" fmla="*/ 339 w 738"/>
                      <a:gd name="T83" fmla="*/ 406 h 407"/>
                      <a:gd name="T84" fmla="*/ 307 w 738"/>
                      <a:gd name="T85" fmla="*/ 406 h 407"/>
                      <a:gd name="T86" fmla="*/ 269 w 738"/>
                      <a:gd name="T87" fmla="*/ 406 h 407"/>
                      <a:gd name="T88" fmla="*/ 237 w 738"/>
                      <a:gd name="T89" fmla="*/ 406 h 407"/>
                      <a:gd name="T90" fmla="*/ 204 w 738"/>
                      <a:gd name="T91" fmla="*/ 406 h 407"/>
                      <a:gd name="T92" fmla="*/ 172 w 738"/>
                      <a:gd name="T93" fmla="*/ 391 h 407"/>
                      <a:gd name="T94" fmla="*/ 140 w 738"/>
                      <a:gd name="T95" fmla="*/ 380 h 407"/>
                      <a:gd name="T96" fmla="*/ 108 w 738"/>
                      <a:gd name="T97" fmla="*/ 365 h 407"/>
                      <a:gd name="T98" fmla="*/ 81 w 738"/>
                      <a:gd name="T99" fmla="*/ 339 h 407"/>
                      <a:gd name="T100" fmla="*/ 59 w 738"/>
                      <a:gd name="T101" fmla="*/ 319 h 407"/>
                      <a:gd name="T102" fmla="*/ 38 w 738"/>
                      <a:gd name="T103" fmla="*/ 288 h 407"/>
                      <a:gd name="T104" fmla="*/ 16 w 738"/>
                      <a:gd name="T105" fmla="*/ 252 h 407"/>
                      <a:gd name="T106" fmla="*/ 0 w 738"/>
                      <a:gd name="T107" fmla="*/ 216 h 407"/>
                      <a:gd name="T108" fmla="*/ 0 w 738"/>
                      <a:gd name="T109" fmla="*/ 185 h 407"/>
                      <a:gd name="T110" fmla="*/ 5 w 738"/>
                      <a:gd name="T111" fmla="*/ 149 h 407"/>
                      <a:gd name="T112" fmla="*/ 27 w 738"/>
                      <a:gd name="T113" fmla="*/ 123 h 407"/>
                      <a:gd name="T114" fmla="*/ 54 w 738"/>
                      <a:gd name="T115" fmla="*/ 108 h 407"/>
                      <a:gd name="T116" fmla="*/ 86 w 738"/>
                      <a:gd name="T117" fmla="*/ 98 h 407"/>
                      <a:gd name="T118" fmla="*/ 113 w 738"/>
                      <a:gd name="T119" fmla="*/ 82 h 407"/>
                      <a:gd name="T120" fmla="*/ 129 w 738"/>
                      <a:gd name="T121" fmla="*/ 98 h 407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w 738"/>
                      <a:gd name="T184" fmla="*/ 0 h 407"/>
                      <a:gd name="T185" fmla="*/ 738 w 738"/>
                      <a:gd name="T186" fmla="*/ 407 h 407"/>
                    </a:gdLst>
                    <a:ahLst/>
                    <a:cxnLst>
                      <a:cxn ang="T122">
                        <a:pos x="T0" y="T1"/>
                      </a:cxn>
                      <a:cxn ang="T123">
                        <a:pos x="T2" y="T3"/>
                      </a:cxn>
                      <a:cxn ang="T124">
                        <a:pos x="T4" y="T5"/>
                      </a:cxn>
                      <a:cxn ang="T125">
                        <a:pos x="T6" y="T7"/>
                      </a:cxn>
                      <a:cxn ang="T126">
                        <a:pos x="T8" y="T9"/>
                      </a:cxn>
                      <a:cxn ang="T127">
                        <a:pos x="T10" y="T11"/>
                      </a:cxn>
                      <a:cxn ang="T128">
                        <a:pos x="T12" y="T13"/>
                      </a:cxn>
                      <a:cxn ang="T129">
                        <a:pos x="T14" y="T15"/>
                      </a:cxn>
                      <a:cxn ang="T130">
                        <a:pos x="T16" y="T17"/>
                      </a:cxn>
                      <a:cxn ang="T131">
                        <a:pos x="T18" y="T19"/>
                      </a:cxn>
                      <a:cxn ang="T132">
                        <a:pos x="T20" y="T21"/>
                      </a:cxn>
                      <a:cxn ang="T133">
                        <a:pos x="T22" y="T23"/>
                      </a:cxn>
                      <a:cxn ang="T134">
                        <a:pos x="T24" y="T25"/>
                      </a:cxn>
                      <a:cxn ang="T135">
                        <a:pos x="T26" y="T27"/>
                      </a:cxn>
                      <a:cxn ang="T136">
                        <a:pos x="T28" y="T29"/>
                      </a:cxn>
                      <a:cxn ang="T137">
                        <a:pos x="T30" y="T31"/>
                      </a:cxn>
                      <a:cxn ang="T138">
                        <a:pos x="T32" y="T33"/>
                      </a:cxn>
                      <a:cxn ang="T139">
                        <a:pos x="T34" y="T35"/>
                      </a:cxn>
                      <a:cxn ang="T140">
                        <a:pos x="T36" y="T37"/>
                      </a:cxn>
                      <a:cxn ang="T141">
                        <a:pos x="T38" y="T39"/>
                      </a:cxn>
                      <a:cxn ang="T142">
                        <a:pos x="T40" y="T41"/>
                      </a:cxn>
                      <a:cxn ang="T143">
                        <a:pos x="T42" y="T43"/>
                      </a:cxn>
                      <a:cxn ang="T144">
                        <a:pos x="T44" y="T45"/>
                      </a:cxn>
                      <a:cxn ang="T145">
                        <a:pos x="T46" y="T47"/>
                      </a:cxn>
                      <a:cxn ang="T146">
                        <a:pos x="T48" y="T49"/>
                      </a:cxn>
                      <a:cxn ang="T147">
                        <a:pos x="T50" y="T51"/>
                      </a:cxn>
                      <a:cxn ang="T148">
                        <a:pos x="T52" y="T53"/>
                      </a:cxn>
                      <a:cxn ang="T149">
                        <a:pos x="T54" y="T55"/>
                      </a:cxn>
                      <a:cxn ang="T150">
                        <a:pos x="T56" y="T57"/>
                      </a:cxn>
                      <a:cxn ang="T151">
                        <a:pos x="T58" y="T59"/>
                      </a:cxn>
                      <a:cxn ang="T152">
                        <a:pos x="T60" y="T61"/>
                      </a:cxn>
                      <a:cxn ang="T153">
                        <a:pos x="T62" y="T63"/>
                      </a:cxn>
                      <a:cxn ang="T154">
                        <a:pos x="T64" y="T65"/>
                      </a:cxn>
                      <a:cxn ang="T155">
                        <a:pos x="T66" y="T67"/>
                      </a:cxn>
                      <a:cxn ang="T156">
                        <a:pos x="T68" y="T69"/>
                      </a:cxn>
                      <a:cxn ang="T157">
                        <a:pos x="T70" y="T71"/>
                      </a:cxn>
                      <a:cxn ang="T158">
                        <a:pos x="T72" y="T73"/>
                      </a:cxn>
                      <a:cxn ang="T159">
                        <a:pos x="T74" y="T75"/>
                      </a:cxn>
                      <a:cxn ang="T160">
                        <a:pos x="T76" y="T77"/>
                      </a:cxn>
                      <a:cxn ang="T161">
                        <a:pos x="T78" y="T79"/>
                      </a:cxn>
                      <a:cxn ang="T162">
                        <a:pos x="T80" y="T81"/>
                      </a:cxn>
                      <a:cxn ang="T163">
                        <a:pos x="T82" y="T83"/>
                      </a:cxn>
                      <a:cxn ang="T164">
                        <a:pos x="T84" y="T85"/>
                      </a:cxn>
                      <a:cxn ang="T165">
                        <a:pos x="T86" y="T87"/>
                      </a:cxn>
                      <a:cxn ang="T166">
                        <a:pos x="T88" y="T89"/>
                      </a:cxn>
                      <a:cxn ang="T167">
                        <a:pos x="T90" y="T91"/>
                      </a:cxn>
                      <a:cxn ang="T168">
                        <a:pos x="T92" y="T93"/>
                      </a:cxn>
                      <a:cxn ang="T169">
                        <a:pos x="T94" y="T95"/>
                      </a:cxn>
                      <a:cxn ang="T170">
                        <a:pos x="T96" y="T97"/>
                      </a:cxn>
                      <a:cxn ang="T171">
                        <a:pos x="T98" y="T99"/>
                      </a:cxn>
                      <a:cxn ang="T172">
                        <a:pos x="T100" y="T101"/>
                      </a:cxn>
                      <a:cxn ang="T173">
                        <a:pos x="T102" y="T103"/>
                      </a:cxn>
                      <a:cxn ang="T174">
                        <a:pos x="T104" y="T105"/>
                      </a:cxn>
                      <a:cxn ang="T175">
                        <a:pos x="T106" y="T107"/>
                      </a:cxn>
                      <a:cxn ang="T176">
                        <a:pos x="T108" y="T109"/>
                      </a:cxn>
                      <a:cxn ang="T177">
                        <a:pos x="T110" y="T111"/>
                      </a:cxn>
                      <a:cxn ang="T178">
                        <a:pos x="T112" y="T113"/>
                      </a:cxn>
                      <a:cxn ang="T179">
                        <a:pos x="T114" y="T115"/>
                      </a:cxn>
                      <a:cxn ang="T180">
                        <a:pos x="T116" y="T117"/>
                      </a:cxn>
                      <a:cxn ang="T181">
                        <a:pos x="T118" y="T119"/>
                      </a:cxn>
                      <a:cxn ang="T182">
                        <a:pos x="T120" y="T121"/>
                      </a:cxn>
                    </a:cxnLst>
                    <a:rect l="T183" t="T184" r="T185" b="T186"/>
                    <a:pathLst>
                      <a:path w="738" h="407">
                        <a:moveTo>
                          <a:pt x="91" y="82"/>
                        </a:moveTo>
                        <a:lnTo>
                          <a:pt x="108" y="82"/>
                        </a:lnTo>
                        <a:lnTo>
                          <a:pt x="124" y="82"/>
                        </a:lnTo>
                        <a:lnTo>
                          <a:pt x="145" y="77"/>
                        </a:lnTo>
                        <a:lnTo>
                          <a:pt x="161" y="77"/>
                        </a:lnTo>
                        <a:lnTo>
                          <a:pt x="183" y="72"/>
                        </a:lnTo>
                        <a:lnTo>
                          <a:pt x="199" y="72"/>
                        </a:lnTo>
                        <a:lnTo>
                          <a:pt x="215" y="67"/>
                        </a:lnTo>
                        <a:lnTo>
                          <a:pt x="231" y="62"/>
                        </a:lnTo>
                        <a:lnTo>
                          <a:pt x="237" y="46"/>
                        </a:lnTo>
                        <a:lnTo>
                          <a:pt x="221" y="41"/>
                        </a:lnTo>
                        <a:lnTo>
                          <a:pt x="204" y="41"/>
                        </a:lnTo>
                        <a:lnTo>
                          <a:pt x="188" y="46"/>
                        </a:lnTo>
                        <a:lnTo>
                          <a:pt x="172" y="46"/>
                        </a:lnTo>
                        <a:lnTo>
                          <a:pt x="156" y="62"/>
                        </a:lnTo>
                        <a:lnTo>
                          <a:pt x="156" y="46"/>
                        </a:lnTo>
                        <a:lnTo>
                          <a:pt x="172" y="36"/>
                        </a:lnTo>
                        <a:lnTo>
                          <a:pt x="188" y="26"/>
                        </a:lnTo>
                        <a:lnTo>
                          <a:pt x="210" y="21"/>
                        </a:lnTo>
                        <a:lnTo>
                          <a:pt x="226" y="15"/>
                        </a:lnTo>
                        <a:lnTo>
                          <a:pt x="242" y="15"/>
                        </a:lnTo>
                        <a:lnTo>
                          <a:pt x="258" y="10"/>
                        </a:lnTo>
                        <a:lnTo>
                          <a:pt x="274" y="10"/>
                        </a:lnTo>
                        <a:lnTo>
                          <a:pt x="290" y="5"/>
                        </a:lnTo>
                        <a:lnTo>
                          <a:pt x="307" y="5"/>
                        </a:lnTo>
                        <a:lnTo>
                          <a:pt x="323" y="0"/>
                        </a:lnTo>
                        <a:lnTo>
                          <a:pt x="339" y="0"/>
                        </a:lnTo>
                        <a:lnTo>
                          <a:pt x="355" y="0"/>
                        </a:lnTo>
                        <a:lnTo>
                          <a:pt x="371" y="0"/>
                        </a:lnTo>
                        <a:lnTo>
                          <a:pt x="387" y="0"/>
                        </a:lnTo>
                        <a:lnTo>
                          <a:pt x="420" y="0"/>
                        </a:lnTo>
                        <a:lnTo>
                          <a:pt x="463" y="0"/>
                        </a:lnTo>
                        <a:lnTo>
                          <a:pt x="484" y="0"/>
                        </a:lnTo>
                        <a:lnTo>
                          <a:pt x="506" y="0"/>
                        </a:lnTo>
                        <a:lnTo>
                          <a:pt x="527" y="5"/>
                        </a:lnTo>
                        <a:lnTo>
                          <a:pt x="543" y="15"/>
                        </a:lnTo>
                        <a:lnTo>
                          <a:pt x="554" y="31"/>
                        </a:lnTo>
                        <a:lnTo>
                          <a:pt x="570" y="36"/>
                        </a:lnTo>
                        <a:lnTo>
                          <a:pt x="586" y="46"/>
                        </a:lnTo>
                        <a:lnTo>
                          <a:pt x="603" y="51"/>
                        </a:lnTo>
                        <a:lnTo>
                          <a:pt x="619" y="51"/>
                        </a:lnTo>
                        <a:lnTo>
                          <a:pt x="635" y="57"/>
                        </a:lnTo>
                        <a:lnTo>
                          <a:pt x="651" y="67"/>
                        </a:lnTo>
                        <a:lnTo>
                          <a:pt x="667" y="77"/>
                        </a:lnTo>
                        <a:lnTo>
                          <a:pt x="678" y="93"/>
                        </a:lnTo>
                        <a:lnTo>
                          <a:pt x="694" y="98"/>
                        </a:lnTo>
                        <a:lnTo>
                          <a:pt x="699" y="113"/>
                        </a:lnTo>
                        <a:lnTo>
                          <a:pt x="715" y="128"/>
                        </a:lnTo>
                        <a:lnTo>
                          <a:pt x="721" y="149"/>
                        </a:lnTo>
                        <a:lnTo>
                          <a:pt x="721" y="164"/>
                        </a:lnTo>
                        <a:lnTo>
                          <a:pt x="726" y="180"/>
                        </a:lnTo>
                        <a:lnTo>
                          <a:pt x="726" y="195"/>
                        </a:lnTo>
                        <a:lnTo>
                          <a:pt x="726" y="211"/>
                        </a:lnTo>
                        <a:lnTo>
                          <a:pt x="726" y="226"/>
                        </a:lnTo>
                        <a:lnTo>
                          <a:pt x="726" y="242"/>
                        </a:lnTo>
                        <a:lnTo>
                          <a:pt x="726" y="257"/>
                        </a:lnTo>
                        <a:lnTo>
                          <a:pt x="737" y="272"/>
                        </a:lnTo>
                        <a:lnTo>
                          <a:pt x="737" y="288"/>
                        </a:lnTo>
                        <a:lnTo>
                          <a:pt x="737" y="303"/>
                        </a:lnTo>
                        <a:lnTo>
                          <a:pt x="737" y="319"/>
                        </a:lnTo>
                        <a:lnTo>
                          <a:pt x="732" y="334"/>
                        </a:lnTo>
                        <a:lnTo>
                          <a:pt x="715" y="349"/>
                        </a:lnTo>
                        <a:lnTo>
                          <a:pt x="694" y="360"/>
                        </a:lnTo>
                        <a:lnTo>
                          <a:pt x="678" y="365"/>
                        </a:lnTo>
                        <a:lnTo>
                          <a:pt x="662" y="375"/>
                        </a:lnTo>
                        <a:lnTo>
                          <a:pt x="646" y="380"/>
                        </a:lnTo>
                        <a:lnTo>
                          <a:pt x="629" y="385"/>
                        </a:lnTo>
                        <a:lnTo>
                          <a:pt x="613" y="396"/>
                        </a:lnTo>
                        <a:lnTo>
                          <a:pt x="597" y="401"/>
                        </a:lnTo>
                        <a:lnTo>
                          <a:pt x="581" y="401"/>
                        </a:lnTo>
                        <a:lnTo>
                          <a:pt x="559" y="406"/>
                        </a:lnTo>
                        <a:lnTo>
                          <a:pt x="538" y="406"/>
                        </a:lnTo>
                        <a:lnTo>
                          <a:pt x="522" y="406"/>
                        </a:lnTo>
                        <a:lnTo>
                          <a:pt x="500" y="406"/>
                        </a:lnTo>
                        <a:lnTo>
                          <a:pt x="484" y="406"/>
                        </a:lnTo>
                        <a:lnTo>
                          <a:pt x="468" y="406"/>
                        </a:lnTo>
                        <a:lnTo>
                          <a:pt x="452" y="406"/>
                        </a:lnTo>
                        <a:lnTo>
                          <a:pt x="436" y="406"/>
                        </a:lnTo>
                        <a:lnTo>
                          <a:pt x="420" y="406"/>
                        </a:lnTo>
                        <a:lnTo>
                          <a:pt x="403" y="406"/>
                        </a:lnTo>
                        <a:lnTo>
                          <a:pt x="387" y="406"/>
                        </a:lnTo>
                        <a:lnTo>
                          <a:pt x="371" y="406"/>
                        </a:lnTo>
                        <a:lnTo>
                          <a:pt x="355" y="406"/>
                        </a:lnTo>
                        <a:lnTo>
                          <a:pt x="339" y="406"/>
                        </a:lnTo>
                        <a:lnTo>
                          <a:pt x="323" y="406"/>
                        </a:lnTo>
                        <a:lnTo>
                          <a:pt x="307" y="406"/>
                        </a:lnTo>
                        <a:lnTo>
                          <a:pt x="285" y="406"/>
                        </a:lnTo>
                        <a:lnTo>
                          <a:pt x="269" y="406"/>
                        </a:lnTo>
                        <a:lnTo>
                          <a:pt x="253" y="406"/>
                        </a:lnTo>
                        <a:lnTo>
                          <a:pt x="237" y="406"/>
                        </a:lnTo>
                        <a:lnTo>
                          <a:pt x="221" y="406"/>
                        </a:lnTo>
                        <a:lnTo>
                          <a:pt x="204" y="406"/>
                        </a:lnTo>
                        <a:lnTo>
                          <a:pt x="188" y="396"/>
                        </a:lnTo>
                        <a:lnTo>
                          <a:pt x="172" y="391"/>
                        </a:lnTo>
                        <a:lnTo>
                          <a:pt x="156" y="385"/>
                        </a:lnTo>
                        <a:lnTo>
                          <a:pt x="140" y="380"/>
                        </a:lnTo>
                        <a:lnTo>
                          <a:pt x="124" y="375"/>
                        </a:lnTo>
                        <a:lnTo>
                          <a:pt x="108" y="365"/>
                        </a:lnTo>
                        <a:lnTo>
                          <a:pt x="91" y="355"/>
                        </a:lnTo>
                        <a:lnTo>
                          <a:pt x="81" y="339"/>
                        </a:lnTo>
                        <a:lnTo>
                          <a:pt x="65" y="334"/>
                        </a:lnTo>
                        <a:lnTo>
                          <a:pt x="59" y="319"/>
                        </a:lnTo>
                        <a:lnTo>
                          <a:pt x="43" y="303"/>
                        </a:lnTo>
                        <a:lnTo>
                          <a:pt x="38" y="288"/>
                        </a:lnTo>
                        <a:lnTo>
                          <a:pt x="22" y="272"/>
                        </a:lnTo>
                        <a:lnTo>
                          <a:pt x="16" y="252"/>
                        </a:lnTo>
                        <a:lnTo>
                          <a:pt x="5" y="231"/>
                        </a:lnTo>
                        <a:lnTo>
                          <a:pt x="0" y="216"/>
                        </a:lnTo>
                        <a:lnTo>
                          <a:pt x="0" y="200"/>
                        </a:lnTo>
                        <a:lnTo>
                          <a:pt x="0" y="185"/>
                        </a:lnTo>
                        <a:lnTo>
                          <a:pt x="0" y="170"/>
                        </a:lnTo>
                        <a:lnTo>
                          <a:pt x="5" y="149"/>
                        </a:lnTo>
                        <a:lnTo>
                          <a:pt x="11" y="134"/>
                        </a:lnTo>
                        <a:lnTo>
                          <a:pt x="27" y="123"/>
                        </a:lnTo>
                        <a:lnTo>
                          <a:pt x="38" y="108"/>
                        </a:lnTo>
                        <a:lnTo>
                          <a:pt x="54" y="108"/>
                        </a:lnTo>
                        <a:lnTo>
                          <a:pt x="70" y="103"/>
                        </a:lnTo>
                        <a:lnTo>
                          <a:pt x="86" y="98"/>
                        </a:lnTo>
                        <a:lnTo>
                          <a:pt x="102" y="98"/>
                        </a:lnTo>
                        <a:lnTo>
                          <a:pt x="113" y="82"/>
                        </a:lnTo>
                        <a:lnTo>
                          <a:pt x="113" y="67"/>
                        </a:lnTo>
                        <a:lnTo>
                          <a:pt x="129" y="98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438"/>
                  <p:cNvSpPr>
                    <a:spLocks/>
                  </p:cNvSpPr>
                  <p:nvPr/>
                </p:nvSpPr>
                <p:spPr bwMode="auto">
                  <a:xfrm>
                    <a:off x="3193" y="270"/>
                    <a:ext cx="117" cy="118"/>
                  </a:xfrm>
                  <a:custGeom>
                    <a:avLst/>
                    <a:gdLst>
                      <a:gd name="T0" fmla="*/ 5 w 117"/>
                      <a:gd name="T1" fmla="*/ 66 h 118"/>
                      <a:gd name="T2" fmla="*/ 0 w 117"/>
                      <a:gd name="T3" fmla="*/ 51 h 118"/>
                      <a:gd name="T4" fmla="*/ 0 w 117"/>
                      <a:gd name="T5" fmla="*/ 36 h 118"/>
                      <a:gd name="T6" fmla="*/ 16 w 117"/>
                      <a:gd name="T7" fmla="*/ 25 h 118"/>
                      <a:gd name="T8" fmla="*/ 32 w 117"/>
                      <a:gd name="T9" fmla="*/ 15 h 118"/>
                      <a:gd name="T10" fmla="*/ 47 w 117"/>
                      <a:gd name="T11" fmla="*/ 0 h 118"/>
                      <a:gd name="T12" fmla="*/ 63 w 117"/>
                      <a:gd name="T13" fmla="*/ 0 h 118"/>
                      <a:gd name="T14" fmla="*/ 79 w 117"/>
                      <a:gd name="T15" fmla="*/ 0 h 118"/>
                      <a:gd name="T16" fmla="*/ 84 w 117"/>
                      <a:gd name="T17" fmla="*/ 15 h 118"/>
                      <a:gd name="T18" fmla="*/ 95 w 117"/>
                      <a:gd name="T19" fmla="*/ 31 h 118"/>
                      <a:gd name="T20" fmla="*/ 105 w 117"/>
                      <a:gd name="T21" fmla="*/ 46 h 118"/>
                      <a:gd name="T22" fmla="*/ 111 w 117"/>
                      <a:gd name="T23" fmla="*/ 61 h 118"/>
                      <a:gd name="T24" fmla="*/ 116 w 117"/>
                      <a:gd name="T25" fmla="*/ 76 h 118"/>
                      <a:gd name="T26" fmla="*/ 116 w 117"/>
                      <a:gd name="T27" fmla="*/ 92 h 118"/>
                      <a:gd name="T28" fmla="*/ 116 w 117"/>
                      <a:gd name="T29" fmla="*/ 107 h 118"/>
                      <a:gd name="T30" fmla="*/ 100 w 117"/>
                      <a:gd name="T31" fmla="*/ 117 h 118"/>
                      <a:gd name="T32" fmla="*/ 84 w 117"/>
                      <a:gd name="T33" fmla="*/ 117 h 118"/>
                      <a:gd name="T34" fmla="*/ 69 w 117"/>
                      <a:gd name="T35" fmla="*/ 117 h 118"/>
                      <a:gd name="T36" fmla="*/ 53 w 117"/>
                      <a:gd name="T37" fmla="*/ 117 h 118"/>
                      <a:gd name="T38" fmla="*/ 37 w 117"/>
                      <a:gd name="T39" fmla="*/ 112 h 118"/>
                      <a:gd name="T40" fmla="*/ 21 w 117"/>
                      <a:gd name="T41" fmla="*/ 102 h 118"/>
                      <a:gd name="T42" fmla="*/ 11 w 117"/>
                      <a:gd name="T43" fmla="*/ 86 h 118"/>
                      <a:gd name="T44" fmla="*/ 5 w 117"/>
                      <a:gd name="T45" fmla="*/ 71 h 118"/>
                      <a:gd name="T46" fmla="*/ 5 w 117"/>
                      <a:gd name="T47" fmla="*/ 66 h 118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17"/>
                      <a:gd name="T73" fmla="*/ 0 h 118"/>
                      <a:gd name="T74" fmla="*/ 117 w 117"/>
                      <a:gd name="T75" fmla="*/ 118 h 118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17" h="118">
                        <a:moveTo>
                          <a:pt x="5" y="66"/>
                        </a:moveTo>
                        <a:lnTo>
                          <a:pt x="0" y="51"/>
                        </a:lnTo>
                        <a:lnTo>
                          <a:pt x="0" y="36"/>
                        </a:lnTo>
                        <a:lnTo>
                          <a:pt x="16" y="25"/>
                        </a:lnTo>
                        <a:lnTo>
                          <a:pt x="32" y="15"/>
                        </a:lnTo>
                        <a:lnTo>
                          <a:pt x="47" y="0"/>
                        </a:lnTo>
                        <a:lnTo>
                          <a:pt x="63" y="0"/>
                        </a:lnTo>
                        <a:lnTo>
                          <a:pt x="79" y="0"/>
                        </a:lnTo>
                        <a:lnTo>
                          <a:pt x="84" y="15"/>
                        </a:lnTo>
                        <a:lnTo>
                          <a:pt x="95" y="31"/>
                        </a:lnTo>
                        <a:lnTo>
                          <a:pt x="105" y="46"/>
                        </a:lnTo>
                        <a:lnTo>
                          <a:pt x="111" y="61"/>
                        </a:lnTo>
                        <a:lnTo>
                          <a:pt x="116" y="76"/>
                        </a:lnTo>
                        <a:lnTo>
                          <a:pt x="116" y="92"/>
                        </a:lnTo>
                        <a:lnTo>
                          <a:pt x="116" y="107"/>
                        </a:lnTo>
                        <a:lnTo>
                          <a:pt x="100" y="117"/>
                        </a:lnTo>
                        <a:lnTo>
                          <a:pt x="84" y="117"/>
                        </a:lnTo>
                        <a:lnTo>
                          <a:pt x="69" y="117"/>
                        </a:lnTo>
                        <a:lnTo>
                          <a:pt x="53" y="117"/>
                        </a:lnTo>
                        <a:lnTo>
                          <a:pt x="37" y="112"/>
                        </a:lnTo>
                        <a:lnTo>
                          <a:pt x="21" y="102"/>
                        </a:lnTo>
                        <a:lnTo>
                          <a:pt x="11" y="86"/>
                        </a:lnTo>
                        <a:lnTo>
                          <a:pt x="5" y="71"/>
                        </a:lnTo>
                        <a:lnTo>
                          <a:pt x="5" y="66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439"/>
                  <p:cNvSpPr>
                    <a:spLocks/>
                  </p:cNvSpPr>
                  <p:nvPr/>
                </p:nvSpPr>
                <p:spPr bwMode="auto">
                  <a:xfrm>
                    <a:off x="3469" y="239"/>
                    <a:ext cx="82" cy="87"/>
                  </a:xfrm>
                  <a:custGeom>
                    <a:avLst/>
                    <a:gdLst>
                      <a:gd name="T0" fmla="*/ 0 w 82"/>
                      <a:gd name="T1" fmla="*/ 0 h 87"/>
                      <a:gd name="T2" fmla="*/ 16 w 82"/>
                      <a:gd name="T3" fmla="*/ 10 h 87"/>
                      <a:gd name="T4" fmla="*/ 32 w 82"/>
                      <a:gd name="T5" fmla="*/ 20 h 87"/>
                      <a:gd name="T6" fmla="*/ 49 w 82"/>
                      <a:gd name="T7" fmla="*/ 20 h 87"/>
                      <a:gd name="T8" fmla="*/ 65 w 82"/>
                      <a:gd name="T9" fmla="*/ 30 h 87"/>
                      <a:gd name="T10" fmla="*/ 76 w 82"/>
                      <a:gd name="T11" fmla="*/ 46 h 87"/>
                      <a:gd name="T12" fmla="*/ 81 w 82"/>
                      <a:gd name="T13" fmla="*/ 61 h 87"/>
                      <a:gd name="T14" fmla="*/ 81 w 82"/>
                      <a:gd name="T15" fmla="*/ 76 h 87"/>
                      <a:gd name="T16" fmla="*/ 65 w 82"/>
                      <a:gd name="T17" fmla="*/ 86 h 87"/>
                      <a:gd name="T18" fmla="*/ 49 w 82"/>
                      <a:gd name="T19" fmla="*/ 86 h 87"/>
                      <a:gd name="T20" fmla="*/ 27 w 82"/>
                      <a:gd name="T21" fmla="*/ 81 h 87"/>
                      <a:gd name="T22" fmla="*/ 11 w 82"/>
                      <a:gd name="T23" fmla="*/ 71 h 87"/>
                      <a:gd name="T24" fmla="*/ 5 w 82"/>
                      <a:gd name="T25" fmla="*/ 56 h 87"/>
                      <a:gd name="T26" fmla="*/ 0 w 82"/>
                      <a:gd name="T27" fmla="*/ 40 h 87"/>
                      <a:gd name="T28" fmla="*/ 0 w 82"/>
                      <a:gd name="T29" fmla="*/ 25 h 87"/>
                      <a:gd name="T30" fmla="*/ 11 w 82"/>
                      <a:gd name="T31" fmla="*/ 10 h 87"/>
                      <a:gd name="T32" fmla="*/ 0 w 82"/>
                      <a:gd name="T33" fmla="*/ 0 h 87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82"/>
                      <a:gd name="T52" fmla="*/ 0 h 87"/>
                      <a:gd name="T53" fmla="*/ 82 w 82"/>
                      <a:gd name="T54" fmla="*/ 87 h 87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82" h="87">
                        <a:moveTo>
                          <a:pt x="0" y="0"/>
                        </a:moveTo>
                        <a:lnTo>
                          <a:pt x="16" y="10"/>
                        </a:lnTo>
                        <a:lnTo>
                          <a:pt x="32" y="20"/>
                        </a:lnTo>
                        <a:lnTo>
                          <a:pt x="49" y="20"/>
                        </a:lnTo>
                        <a:lnTo>
                          <a:pt x="65" y="30"/>
                        </a:lnTo>
                        <a:lnTo>
                          <a:pt x="76" y="46"/>
                        </a:lnTo>
                        <a:lnTo>
                          <a:pt x="81" y="61"/>
                        </a:lnTo>
                        <a:lnTo>
                          <a:pt x="81" y="76"/>
                        </a:lnTo>
                        <a:lnTo>
                          <a:pt x="65" y="86"/>
                        </a:lnTo>
                        <a:lnTo>
                          <a:pt x="49" y="86"/>
                        </a:lnTo>
                        <a:lnTo>
                          <a:pt x="27" y="81"/>
                        </a:lnTo>
                        <a:lnTo>
                          <a:pt x="11" y="71"/>
                        </a:lnTo>
                        <a:lnTo>
                          <a:pt x="5" y="56"/>
                        </a:lnTo>
                        <a:lnTo>
                          <a:pt x="0" y="40"/>
                        </a:lnTo>
                        <a:lnTo>
                          <a:pt x="0" y="25"/>
                        </a:lnTo>
                        <a:lnTo>
                          <a:pt x="11" y="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6" name="Text Box 1524"/>
                <p:cNvSpPr txBox="1">
                  <a:spLocks noChangeArrowheads="1"/>
                </p:cNvSpPr>
                <p:nvPr/>
              </p:nvSpPr>
              <p:spPr bwMode="auto">
                <a:xfrm>
                  <a:off x="801922" y="5476873"/>
                  <a:ext cx="122413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 dirty="0" smtClean="0">
                      <a:latin typeface="+mn-lt"/>
                      <a:ea typeface="黑体" pitchFamily="2" charset="-122"/>
                    </a:rPr>
                    <a:t>校园网</a:t>
                  </a:r>
                  <a:endParaRPr lang="zh-CN" altLang="en-US" sz="2000" b="1" dirty="0"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2328852" y="5341956"/>
                <a:ext cx="1249522" cy="679332"/>
                <a:chOff x="776536" y="5341956"/>
                <a:chExt cx="1249522" cy="679332"/>
              </a:xfrm>
            </p:grpSpPr>
            <p:grpSp>
              <p:nvGrpSpPr>
                <p:cNvPr id="42" name="Group 1428"/>
                <p:cNvGrpSpPr>
                  <a:grpSpLocks/>
                </p:cNvGrpSpPr>
                <p:nvPr/>
              </p:nvGrpSpPr>
              <p:grpSpPr bwMode="auto">
                <a:xfrm>
                  <a:off x="776536" y="5341956"/>
                  <a:ext cx="1226011" cy="679332"/>
                  <a:chOff x="2949" y="196"/>
                  <a:chExt cx="941" cy="598"/>
                </a:xfrm>
              </p:grpSpPr>
              <p:sp>
                <p:nvSpPr>
                  <p:cNvPr id="44" name="Oval 1429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196"/>
                    <a:ext cx="407" cy="162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Oval 1430"/>
                  <p:cNvSpPr>
                    <a:spLocks noChangeArrowheads="1"/>
                  </p:cNvSpPr>
                  <p:nvPr/>
                </p:nvSpPr>
                <p:spPr bwMode="auto">
                  <a:xfrm rot="900000">
                    <a:off x="3512" y="252"/>
                    <a:ext cx="275" cy="131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Oval 1431"/>
                  <p:cNvSpPr>
                    <a:spLocks noChangeArrowheads="1"/>
                  </p:cNvSpPr>
                  <p:nvPr/>
                </p:nvSpPr>
                <p:spPr bwMode="auto">
                  <a:xfrm rot="1500000">
                    <a:off x="3650" y="385"/>
                    <a:ext cx="240" cy="153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Oval 1432"/>
                  <p:cNvSpPr>
                    <a:spLocks noChangeArrowheads="1"/>
                  </p:cNvSpPr>
                  <p:nvPr/>
                </p:nvSpPr>
                <p:spPr bwMode="auto">
                  <a:xfrm rot="-1560000">
                    <a:off x="3573" y="537"/>
                    <a:ext cx="291" cy="18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Oval 143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555"/>
                    <a:ext cx="471" cy="23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Oval 1434"/>
                  <p:cNvSpPr>
                    <a:spLocks noChangeArrowheads="1"/>
                  </p:cNvSpPr>
                  <p:nvPr/>
                </p:nvSpPr>
                <p:spPr bwMode="auto">
                  <a:xfrm rot="1080000">
                    <a:off x="3023" y="555"/>
                    <a:ext cx="265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Oval 1435"/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432"/>
                    <a:ext cx="217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Oval 1436"/>
                  <p:cNvSpPr>
                    <a:spLocks noChangeArrowheads="1"/>
                  </p:cNvSpPr>
                  <p:nvPr/>
                </p:nvSpPr>
                <p:spPr bwMode="auto">
                  <a:xfrm rot="-1860000">
                    <a:off x="2984" y="310"/>
                    <a:ext cx="295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437"/>
                  <p:cNvSpPr>
                    <a:spLocks/>
                  </p:cNvSpPr>
                  <p:nvPr/>
                </p:nvSpPr>
                <p:spPr bwMode="auto">
                  <a:xfrm>
                    <a:off x="3051" y="300"/>
                    <a:ext cx="738" cy="407"/>
                  </a:xfrm>
                  <a:custGeom>
                    <a:avLst/>
                    <a:gdLst>
                      <a:gd name="T0" fmla="*/ 108 w 738"/>
                      <a:gd name="T1" fmla="*/ 82 h 407"/>
                      <a:gd name="T2" fmla="*/ 145 w 738"/>
                      <a:gd name="T3" fmla="*/ 77 h 407"/>
                      <a:gd name="T4" fmla="*/ 183 w 738"/>
                      <a:gd name="T5" fmla="*/ 72 h 407"/>
                      <a:gd name="T6" fmla="*/ 215 w 738"/>
                      <a:gd name="T7" fmla="*/ 67 h 407"/>
                      <a:gd name="T8" fmla="*/ 237 w 738"/>
                      <a:gd name="T9" fmla="*/ 46 h 407"/>
                      <a:gd name="T10" fmla="*/ 204 w 738"/>
                      <a:gd name="T11" fmla="*/ 41 h 407"/>
                      <a:gd name="T12" fmla="*/ 172 w 738"/>
                      <a:gd name="T13" fmla="*/ 46 h 407"/>
                      <a:gd name="T14" fmla="*/ 156 w 738"/>
                      <a:gd name="T15" fmla="*/ 46 h 407"/>
                      <a:gd name="T16" fmla="*/ 188 w 738"/>
                      <a:gd name="T17" fmla="*/ 26 h 407"/>
                      <a:gd name="T18" fmla="*/ 226 w 738"/>
                      <a:gd name="T19" fmla="*/ 15 h 407"/>
                      <a:gd name="T20" fmla="*/ 258 w 738"/>
                      <a:gd name="T21" fmla="*/ 10 h 407"/>
                      <a:gd name="T22" fmla="*/ 290 w 738"/>
                      <a:gd name="T23" fmla="*/ 5 h 407"/>
                      <a:gd name="T24" fmla="*/ 323 w 738"/>
                      <a:gd name="T25" fmla="*/ 0 h 407"/>
                      <a:gd name="T26" fmla="*/ 355 w 738"/>
                      <a:gd name="T27" fmla="*/ 0 h 407"/>
                      <a:gd name="T28" fmla="*/ 387 w 738"/>
                      <a:gd name="T29" fmla="*/ 0 h 407"/>
                      <a:gd name="T30" fmla="*/ 463 w 738"/>
                      <a:gd name="T31" fmla="*/ 0 h 407"/>
                      <a:gd name="T32" fmla="*/ 506 w 738"/>
                      <a:gd name="T33" fmla="*/ 0 h 407"/>
                      <a:gd name="T34" fmla="*/ 543 w 738"/>
                      <a:gd name="T35" fmla="*/ 15 h 407"/>
                      <a:gd name="T36" fmla="*/ 570 w 738"/>
                      <a:gd name="T37" fmla="*/ 36 h 407"/>
                      <a:gd name="T38" fmla="*/ 603 w 738"/>
                      <a:gd name="T39" fmla="*/ 51 h 407"/>
                      <a:gd name="T40" fmla="*/ 635 w 738"/>
                      <a:gd name="T41" fmla="*/ 57 h 407"/>
                      <a:gd name="T42" fmla="*/ 667 w 738"/>
                      <a:gd name="T43" fmla="*/ 77 h 407"/>
                      <a:gd name="T44" fmla="*/ 694 w 738"/>
                      <a:gd name="T45" fmla="*/ 98 h 407"/>
                      <a:gd name="T46" fmla="*/ 715 w 738"/>
                      <a:gd name="T47" fmla="*/ 128 h 407"/>
                      <a:gd name="T48" fmla="*/ 721 w 738"/>
                      <a:gd name="T49" fmla="*/ 164 h 407"/>
                      <a:gd name="T50" fmla="*/ 726 w 738"/>
                      <a:gd name="T51" fmla="*/ 195 h 407"/>
                      <a:gd name="T52" fmla="*/ 726 w 738"/>
                      <a:gd name="T53" fmla="*/ 226 h 407"/>
                      <a:gd name="T54" fmla="*/ 726 w 738"/>
                      <a:gd name="T55" fmla="*/ 257 h 407"/>
                      <a:gd name="T56" fmla="*/ 737 w 738"/>
                      <a:gd name="T57" fmla="*/ 288 h 407"/>
                      <a:gd name="T58" fmla="*/ 737 w 738"/>
                      <a:gd name="T59" fmla="*/ 319 h 407"/>
                      <a:gd name="T60" fmla="*/ 715 w 738"/>
                      <a:gd name="T61" fmla="*/ 349 h 407"/>
                      <a:gd name="T62" fmla="*/ 678 w 738"/>
                      <a:gd name="T63" fmla="*/ 365 h 407"/>
                      <a:gd name="T64" fmla="*/ 646 w 738"/>
                      <a:gd name="T65" fmla="*/ 380 h 407"/>
                      <a:gd name="T66" fmla="*/ 613 w 738"/>
                      <a:gd name="T67" fmla="*/ 396 h 407"/>
                      <a:gd name="T68" fmla="*/ 581 w 738"/>
                      <a:gd name="T69" fmla="*/ 401 h 407"/>
                      <a:gd name="T70" fmla="*/ 538 w 738"/>
                      <a:gd name="T71" fmla="*/ 406 h 407"/>
                      <a:gd name="T72" fmla="*/ 500 w 738"/>
                      <a:gd name="T73" fmla="*/ 406 h 407"/>
                      <a:gd name="T74" fmla="*/ 468 w 738"/>
                      <a:gd name="T75" fmla="*/ 406 h 407"/>
                      <a:gd name="T76" fmla="*/ 436 w 738"/>
                      <a:gd name="T77" fmla="*/ 406 h 407"/>
                      <a:gd name="T78" fmla="*/ 403 w 738"/>
                      <a:gd name="T79" fmla="*/ 406 h 407"/>
                      <a:gd name="T80" fmla="*/ 371 w 738"/>
                      <a:gd name="T81" fmla="*/ 406 h 407"/>
                      <a:gd name="T82" fmla="*/ 339 w 738"/>
                      <a:gd name="T83" fmla="*/ 406 h 407"/>
                      <a:gd name="T84" fmla="*/ 307 w 738"/>
                      <a:gd name="T85" fmla="*/ 406 h 407"/>
                      <a:gd name="T86" fmla="*/ 269 w 738"/>
                      <a:gd name="T87" fmla="*/ 406 h 407"/>
                      <a:gd name="T88" fmla="*/ 237 w 738"/>
                      <a:gd name="T89" fmla="*/ 406 h 407"/>
                      <a:gd name="T90" fmla="*/ 204 w 738"/>
                      <a:gd name="T91" fmla="*/ 406 h 407"/>
                      <a:gd name="T92" fmla="*/ 172 w 738"/>
                      <a:gd name="T93" fmla="*/ 391 h 407"/>
                      <a:gd name="T94" fmla="*/ 140 w 738"/>
                      <a:gd name="T95" fmla="*/ 380 h 407"/>
                      <a:gd name="T96" fmla="*/ 108 w 738"/>
                      <a:gd name="T97" fmla="*/ 365 h 407"/>
                      <a:gd name="T98" fmla="*/ 81 w 738"/>
                      <a:gd name="T99" fmla="*/ 339 h 407"/>
                      <a:gd name="T100" fmla="*/ 59 w 738"/>
                      <a:gd name="T101" fmla="*/ 319 h 407"/>
                      <a:gd name="T102" fmla="*/ 38 w 738"/>
                      <a:gd name="T103" fmla="*/ 288 h 407"/>
                      <a:gd name="T104" fmla="*/ 16 w 738"/>
                      <a:gd name="T105" fmla="*/ 252 h 407"/>
                      <a:gd name="T106" fmla="*/ 0 w 738"/>
                      <a:gd name="T107" fmla="*/ 216 h 407"/>
                      <a:gd name="T108" fmla="*/ 0 w 738"/>
                      <a:gd name="T109" fmla="*/ 185 h 407"/>
                      <a:gd name="T110" fmla="*/ 5 w 738"/>
                      <a:gd name="T111" fmla="*/ 149 h 407"/>
                      <a:gd name="T112" fmla="*/ 27 w 738"/>
                      <a:gd name="T113" fmla="*/ 123 h 407"/>
                      <a:gd name="T114" fmla="*/ 54 w 738"/>
                      <a:gd name="T115" fmla="*/ 108 h 407"/>
                      <a:gd name="T116" fmla="*/ 86 w 738"/>
                      <a:gd name="T117" fmla="*/ 98 h 407"/>
                      <a:gd name="T118" fmla="*/ 113 w 738"/>
                      <a:gd name="T119" fmla="*/ 82 h 407"/>
                      <a:gd name="T120" fmla="*/ 129 w 738"/>
                      <a:gd name="T121" fmla="*/ 98 h 407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w 738"/>
                      <a:gd name="T184" fmla="*/ 0 h 407"/>
                      <a:gd name="T185" fmla="*/ 738 w 738"/>
                      <a:gd name="T186" fmla="*/ 407 h 407"/>
                    </a:gdLst>
                    <a:ahLst/>
                    <a:cxnLst>
                      <a:cxn ang="T122">
                        <a:pos x="T0" y="T1"/>
                      </a:cxn>
                      <a:cxn ang="T123">
                        <a:pos x="T2" y="T3"/>
                      </a:cxn>
                      <a:cxn ang="T124">
                        <a:pos x="T4" y="T5"/>
                      </a:cxn>
                      <a:cxn ang="T125">
                        <a:pos x="T6" y="T7"/>
                      </a:cxn>
                      <a:cxn ang="T126">
                        <a:pos x="T8" y="T9"/>
                      </a:cxn>
                      <a:cxn ang="T127">
                        <a:pos x="T10" y="T11"/>
                      </a:cxn>
                      <a:cxn ang="T128">
                        <a:pos x="T12" y="T13"/>
                      </a:cxn>
                      <a:cxn ang="T129">
                        <a:pos x="T14" y="T15"/>
                      </a:cxn>
                      <a:cxn ang="T130">
                        <a:pos x="T16" y="T17"/>
                      </a:cxn>
                      <a:cxn ang="T131">
                        <a:pos x="T18" y="T19"/>
                      </a:cxn>
                      <a:cxn ang="T132">
                        <a:pos x="T20" y="T21"/>
                      </a:cxn>
                      <a:cxn ang="T133">
                        <a:pos x="T22" y="T23"/>
                      </a:cxn>
                      <a:cxn ang="T134">
                        <a:pos x="T24" y="T25"/>
                      </a:cxn>
                      <a:cxn ang="T135">
                        <a:pos x="T26" y="T27"/>
                      </a:cxn>
                      <a:cxn ang="T136">
                        <a:pos x="T28" y="T29"/>
                      </a:cxn>
                      <a:cxn ang="T137">
                        <a:pos x="T30" y="T31"/>
                      </a:cxn>
                      <a:cxn ang="T138">
                        <a:pos x="T32" y="T33"/>
                      </a:cxn>
                      <a:cxn ang="T139">
                        <a:pos x="T34" y="T35"/>
                      </a:cxn>
                      <a:cxn ang="T140">
                        <a:pos x="T36" y="T37"/>
                      </a:cxn>
                      <a:cxn ang="T141">
                        <a:pos x="T38" y="T39"/>
                      </a:cxn>
                      <a:cxn ang="T142">
                        <a:pos x="T40" y="T41"/>
                      </a:cxn>
                      <a:cxn ang="T143">
                        <a:pos x="T42" y="T43"/>
                      </a:cxn>
                      <a:cxn ang="T144">
                        <a:pos x="T44" y="T45"/>
                      </a:cxn>
                      <a:cxn ang="T145">
                        <a:pos x="T46" y="T47"/>
                      </a:cxn>
                      <a:cxn ang="T146">
                        <a:pos x="T48" y="T49"/>
                      </a:cxn>
                      <a:cxn ang="T147">
                        <a:pos x="T50" y="T51"/>
                      </a:cxn>
                      <a:cxn ang="T148">
                        <a:pos x="T52" y="T53"/>
                      </a:cxn>
                      <a:cxn ang="T149">
                        <a:pos x="T54" y="T55"/>
                      </a:cxn>
                      <a:cxn ang="T150">
                        <a:pos x="T56" y="T57"/>
                      </a:cxn>
                      <a:cxn ang="T151">
                        <a:pos x="T58" y="T59"/>
                      </a:cxn>
                      <a:cxn ang="T152">
                        <a:pos x="T60" y="T61"/>
                      </a:cxn>
                      <a:cxn ang="T153">
                        <a:pos x="T62" y="T63"/>
                      </a:cxn>
                      <a:cxn ang="T154">
                        <a:pos x="T64" y="T65"/>
                      </a:cxn>
                      <a:cxn ang="T155">
                        <a:pos x="T66" y="T67"/>
                      </a:cxn>
                      <a:cxn ang="T156">
                        <a:pos x="T68" y="T69"/>
                      </a:cxn>
                      <a:cxn ang="T157">
                        <a:pos x="T70" y="T71"/>
                      </a:cxn>
                      <a:cxn ang="T158">
                        <a:pos x="T72" y="T73"/>
                      </a:cxn>
                      <a:cxn ang="T159">
                        <a:pos x="T74" y="T75"/>
                      </a:cxn>
                      <a:cxn ang="T160">
                        <a:pos x="T76" y="T77"/>
                      </a:cxn>
                      <a:cxn ang="T161">
                        <a:pos x="T78" y="T79"/>
                      </a:cxn>
                      <a:cxn ang="T162">
                        <a:pos x="T80" y="T81"/>
                      </a:cxn>
                      <a:cxn ang="T163">
                        <a:pos x="T82" y="T83"/>
                      </a:cxn>
                      <a:cxn ang="T164">
                        <a:pos x="T84" y="T85"/>
                      </a:cxn>
                      <a:cxn ang="T165">
                        <a:pos x="T86" y="T87"/>
                      </a:cxn>
                      <a:cxn ang="T166">
                        <a:pos x="T88" y="T89"/>
                      </a:cxn>
                      <a:cxn ang="T167">
                        <a:pos x="T90" y="T91"/>
                      </a:cxn>
                      <a:cxn ang="T168">
                        <a:pos x="T92" y="T93"/>
                      </a:cxn>
                      <a:cxn ang="T169">
                        <a:pos x="T94" y="T95"/>
                      </a:cxn>
                      <a:cxn ang="T170">
                        <a:pos x="T96" y="T97"/>
                      </a:cxn>
                      <a:cxn ang="T171">
                        <a:pos x="T98" y="T99"/>
                      </a:cxn>
                      <a:cxn ang="T172">
                        <a:pos x="T100" y="T101"/>
                      </a:cxn>
                      <a:cxn ang="T173">
                        <a:pos x="T102" y="T103"/>
                      </a:cxn>
                      <a:cxn ang="T174">
                        <a:pos x="T104" y="T105"/>
                      </a:cxn>
                      <a:cxn ang="T175">
                        <a:pos x="T106" y="T107"/>
                      </a:cxn>
                      <a:cxn ang="T176">
                        <a:pos x="T108" y="T109"/>
                      </a:cxn>
                      <a:cxn ang="T177">
                        <a:pos x="T110" y="T111"/>
                      </a:cxn>
                      <a:cxn ang="T178">
                        <a:pos x="T112" y="T113"/>
                      </a:cxn>
                      <a:cxn ang="T179">
                        <a:pos x="T114" y="T115"/>
                      </a:cxn>
                      <a:cxn ang="T180">
                        <a:pos x="T116" y="T117"/>
                      </a:cxn>
                      <a:cxn ang="T181">
                        <a:pos x="T118" y="T119"/>
                      </a:cxn>
                      <a:cxn ang="T182">
                        <a:pos x="T120" y="T121"/>
                      </a:cxn>
                    </a:cxnLst>
                    <a:rect l="T183" t="T184" r="T185" b="T186"/>
                    <a:pathLst>
                      <a:path w="738" h="407">
                        <a:moveTo>
                          <a:pt x="91" y="82"/>
                        </a:moveTo>
                        <a:lnTo>
                          <a:pt x="108" y="82"/>
                        </a:lnTo>
                        <a:lnTo>
                          <a:pt x="124" y="82"/>
                        </a:lnTo>
                        <a:lnTo>
                          <a:pt x="145" y="77"/>
                        </a:lnTo>
                        <a:lnTo>
                          <a:pt x="161" y="77"/>
                        </a:lnTo>
                        <a:lnTo>
                          <a:pt x="183" y="72"/>
                        </a:lnTo>
                        <a:lnTo>
                          <a:pt x="199" y="72"/>
                        </a:lnTo>
                        <a:lnTo>
                          <a:pt x="215" y="67"/>
                        </a:lnTo>
                        <a:lnTo>
                          <a:pt x="231" y="62"/>
                        </a:lnTo>
                        <a:lnTo>
                          <a:pt x="237" y="46"/>
                        </a:lnTo>
                        <a:lnTo>
                          <a:pt x="221" y="41"/>
                        </a:lnTo>
                        <a:lnTo>
                          <a:pt x="204" y="41"/>
                        </a:lnTo>
                        <a:lnTo>
                          <a:pt x="188" y="46"/>
                        </a:lnTo>
                        <a:lnTo>
                          <a:pt x="172" y="46"/>
                        </a:lnTo>
                        <a:lnTo>
                          <a:pt x="156" y="62"/>
                        </a:lnTo>
                        <a:lnTo>
                          <a:pt x="156" y="46"/>
                        </a:lnTo>
                        <a:lnTo>
                          <a:pt x="172" y="36"/>
                        </a:lnTo>
                        <a:lnTo>
                          <a:pt x="188" y="26"/>
                        </a:lnTo>
                        <a:lnTo>
                          <a:pt x="210" y="21"/>
                        </a:lnTo>
                        <a:lnTo>
                          <a:pt x="226" y="15"/>
                        </a:lnTo>
                        <a:lnTo>
                          <a:pt x="242" y="15"/>
                        </a:lnTo>
                        <a:lnTo>
                          <a:pt x="258" y="10"/>
                        </a:lnTo>
                        <a:lnTo>
                          <a:pt x="274" y="10"/>
                        </a:lnTo>
                        <a:lnTo>
                          <a:pt x="290" y="5"/>
                        </a:lnTo>
                        <a:lnTo>
                          <a:pt x="307" y="5"/>
                        </a:lnTo>
                        <a:lnTo>
                          <a:pt x="323" y="0"/>
                        </a:lnTo>
                        <a:lnTo>
                          <a:pt x="339" y="0"/>
                        </a:lnTo>
                        <a:lnTo>
                          <a:pt x="355" y="0"/>
                        </a:lnTo>
                        <a:lnTo>
                          <a:pt x="371" y="0"/>
                        </a:lnTo>
                        <a:lnTo>
                          <a:pt x="387" y="0"/>
                        </a:lnTo>
                        <a:lnTo>
                          <a:pt x="420" y="0"/>
                        </a:lnTo>
                        <a:lnTo>
                          <a:pt x="463" y="0"/>
                        </a:lnTo>
                        <a:lnTo>
                          <a:pt x="484" y="0"/>
                        </a:lnTo>
                        <a:lnTo>
                          <a:pt x="506" y="0"/>
                        </a:lnTo>
                        <a:lnTo>
                          <a:pt x="527" y="5"/>
                        </a:lnTo>
                        <a:lnTo>
                          <a:pt x="543" y="15"/>
                        </a:lnTo>
                        <a:lnTo>
                          <a:pt x="554" y="31"/>
                        </a:lnTo>
                        <a:lnTo>
                          <a:pt x="570" y="36"/>
                        </a:lnTo>
                        <a:lnTo>
                          <a:pt x="586" y="46"/>
                        </a:lnTo>
                        <a:lnTo>
                          <a:pt x="603" y="51"/>
                        </a:lnTo>
                        <a:lnTo>
                          <a:pt x="619" y="51"/>
                        </a:lnTo>
                        <a:lnTo>
                          <a:pt x="635" y="57"/>
                        </a:lnTo>
                        <a:lnTo>
                          <a:pt x="651" y="67"/>
                        </a:lnTo>
                        <a:lnTo>
                          <a:pt x="667" y="77"/>
                        </a:lnTo>
                        <a:lnTo>
                          <a:pt x="678" y="93"/>
                        </a:lnTo>
                        <a:lnTo>
                          <a:pt x="694" y="98"/>
                        </a:lnTo>
                        <a:lnTo>
                          <a:pt x="699" y="113"/>
                        </a:lnTo>
                        <a:lnTo>
                          <a:pt x="715" y="128"/>
                        </a:lnTo>
                        <a:lnTo>
                          <a:pt x="721" y="149"/>
                        </a:lnTo>
                        <a:lnTo>
                          <a:pt x="721" y="164"/>
                        </a:lnTo>
                        <a:lnTo>
                          <a:pt x="726" y="180"/>
                        </a:lnTo>
                        <a:lnTo>
                          <a:pt x="726" y="195"/>
                        </a:lnTo>
                        <a:lnTo>
                          <a:pt x="726" y="211"/>
                        </a:lnTo>
                        <a:lnTo>
                          <a:pt x="726" y="226"/>
                        </a:lnTo>
                        <a:lnTo>
                          <a:pt x="726" y="242"/>
                        </a:lnTo>
                        <a:lnTo>
                          <a:pt x="726" y="257"/>
                        </a:lnTo>
                        <a:lnTo>
                          <a:pt x="737" y="272"/>
                        </a:lnTo>
                        <a:lnTo>
                          <a:pt x="737" y="288"/>
                        </a:lnTo>
                        <a:lnTo>
                          <a:pt x="737" y="303"/>
                        </a:lnTo>
                        <a:lnTo>
                          <a:pt x="737" y="319"/>
                        </a:lnTo>
                        <a:lnTo>
                          <a:pt x="732" y="334"/>
                        </a:lnTo>
                        <a:lnTo>
                          <a:pt x="715" y="349"/>
                        </a:lnTo>
                        <a:lnTo>
                          <a:pt x="694" y="360"/>
                        </a:lnTo>
                        <a:lnTo>
                          <a:pt x="678" y="365"/>
                        </a:lnTo>
                        <a:lnTo>
                          <a:pt x="662" y="375"/>
                        </a:lnTo>
                        <a:lnTo>
                          <a:pt x="646" y="380"/>
                        </a:lnTo>
                        <a:lnTo>
                          <a:pt x="629" y="385"/>
                        </a:lnTo>
                        <a:lnTo>
                          <a:pt x="613" y="396"/>
                        </a:lnTo>
                        <a:lnTo>
                          <a:pt x="597" y="401"/>
                        </a:lnTo>
                        <a:lnTo>
                          <a:pt x="581" y="401"/>
                        </a:lnTo>
                        <a:lnTo>
                          <a:pt x="559" y="406"/>
                        </a:lnTo>
                        <a:lnTo>
                          <a:pt x="538" y="406"/>
                        </a:lnTo>
                        <a:lnTo>
                          <a:pt x="522" y="406"/>
                        </a:lnTo>
                        <a:lnTo>
                          <a:pt x="500" y="406"/>
                        </a:lnTo>
                        <a:lnTo>
                          <a:pt x="484" y="406"/>
                        </a:lnTo>
                        <a:lnTo>
                          <a:pt x="468" y="406"/>
                        </a:lnTo>
                        <a:lnTo>
                          <a:pt x="452" y="406"/>
                        </a:lnTo>
                        <a:lnTo>
                          <a:pt x="436" y="406"/>
                        </a:lnTo>
                        <a:lnTo>
                          <a:pt x="420" y="406"/>
                        </a:lnTo>
                        <a:lnTo>
                          <a:pt x="403" y="406"/>
                        </a:lnTo>
                        <a:lnTo>
                          <a:pt x="387" y="406"/>
                        </a:lnTo>
                        <a:lnTo>
                          <a:pt x="371" y="406"/>
                        </a:lnTo>
                        <a:lnTo>
                          <a:pt x="355" y="406"/>
                        </a:lnTo>
                        <a:lnTo>
                          <a:pt x="339" y="406"/>
                        </a:lnTo>
                        <a:lnTo>
                          <a:pt x="323" y="406"/>
                        </a:lnTo>
                        <a:lnTo>
                          <a:pt x="307" y="406"/>
                        </a:lnTo>
                        <a:lnTo>
                          <a:pt x="285" y="406"/>
                        </a:lnTo>
                        <a:lnTo>
                          <a:pt x="269" y="406"/>
                        </a:lnTo>
                        <a:lnTo>
                          <a:pt x="253" y="406"/>
                        </a:lnTo>
                        <a:lnTo>
                          <a:pt x="237" y="406"/>
                        </a:lnTo>
                        <a:lnTo>
                          <a:pt x="221" y="406"/>
                        </a:lnTo>
                        <a:lnTo>
                          <a:pt x="204" y="406"/>
                        </a:lnTo>
                        <a:lnTo>
                          <a:pt x="188" y="396"/>
                        </a:lnTo>
                        <a:lnTo>
                          <a:pt x="172" y="391"/>
                        </a:lnTo>
                        <a:lnTo>
                          <a:pt x="156" y="385"/>
                        </a:lnTo>
                        <a:lnTo>
                          <a:pt x="140" y="380"/>
                        </a:lnTo>
                        <a:lnTo>
                          <a:pt x="124" y="375"/>
                        </a:lnTo>
                        <a:lnTo>
                          <a:pt x="108" y="365"/>
                        </a:lnTo>
                        <a:lnTo>
                          <a:pt x="91" y="355"/>
                        </a:lnTo>
                        <a:lnTo>
                          <a:pt x="81" y="339"/>
                        </a:lnTo>
                        <a:lnTo>
                          <a:pt x="65" y="334"/>
                        </a:lnTo>
                        <a:lnTo>
                          <a:pt x="59" y="319"/>
                        </a:lnTo>
                        <a:lnTo>
                          <a:pt x="43" y="303"/>
                        </a:lnTo>
                        <a:lnTo>
                          <a:pt x="38" y="288"/>
                        </a:lnTo>
                        <a:lnTo>
                          <a:pt x="22" y="272"/>
                        </a:lnTo>
                        <a:lnTo>
                          <a:pt x="16" y="252"/>
                        </a:lnTo>
                        <a:lnTo>
                          <a:pt x="5" y="231"/>
                        </a:lnTo>
                        <a:lnTo>
                          <a:pt x="0" y="216"/>
                        </a:lnTo>
                        <a:lnTo>
                          <a:pt x="0" y="200"/>
                        </a:lnTo>
                        <a:lnTo>
                          <a:pt x="0" y="185"/>
                        </a:lnTo>
                        <a:lnTo>
                          <a:pt x="0" y="170"/>
                        </a:lnTo>
                        <a:lnTo>
                          <a:pt x="5" y="149"/>
                        </a:lnTo>
                        <a:lnTo>
                          <a:pt x="11" y="134"/>
                        </a:lnTo>
                        <a:lnTo>
                          <a:pt x="27" y="123"/>
                        </a:lnTo>
                        <a:lnTo>
                          <a:pt x="38" y="108"/>
                        </a:lnTo>
                        <a:lnTo>
                          <a:pt x="54" y="108"/>
                        </a:lnTo>
                        <a:lnTo>
                          <a:pt x="70" y="103"/>
                        </a:lnTo>
                        <a:lnTo>
                          <a:pt x="86" y="98"/>
                        </a:lnTo>
                        <a:lnTo>
                          <a:pt x="102" y="98"/>
                        </a:lnTo>
                        <a:lnTo>
                          <a:pt x="113" y="82"/>
                        </a:lnTo>
                        <a:lnTo>
                          <a:pt x="113" y="67"/>
                        </a:lnTo>
                        <a:lnTo>
                          <a:pt x="129" y="98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438"/>
                  <p:cNvSpPr>
                    <a:spLocks/>
                  </p:cNvSpPr>
                  <p:nvPr/>
                </p:nvSpPr>
                <p:spPr bwMode="auto">
                  <a:xfrm>
                    <a:off x="3193" y="270"/>
                    <a:ext cx="117" cy="118"/>
                  </a:xfrm>
                  <a:custGeom>
                    <a:avLst/>
                    <a:gdLst>
                      <a:gd name="T0" fmla="*/ 5 w 117"/>
                      <a:gd name="T1" fmla="*/ 66 h 118"/>
                      <a:gd name="T2" fmla="*/ 0 w 117"/>
                      <a:gd name="T3" fmla="*/ 51 h 118"/>
                      <a:gd name="T4" fmla="*/ 0 w 117"/>
                      <a:gd name="T5" fmla="*/ 36 h 118"/>
                      <a:gd name="T6" fmla="*/ 16 w 117"/>
                      <a:gd name="T7" fmla="*/ 25 h 118"/>
                      <a:gd name="T8" fmla="*/ 32 w 117"/>
                      <a:gd name="T9" fmla="*/ 15 h 118"/>
                      <a:gd name="T10" fmla="*/ 47 w 117"/>
                      <a:gd name="T11" fmla="*/ 0 h 118"/>
                      <a:gd name="T12" fmla="*/ 63 w 117"/>
                      <a:gd name="T13" fmla="*/ 0 h 118"/>
                      <a:gd name="T14" fmla="*/ 79 w 117"/>
                      <a:gd name="T15" fmla="*/ 0 h 118"/>
                      <a:gd name="T16" fmla="*/ 84 w 117"/>
                      <a:gd name="T17" fmla="*/ 15 h 118"/>
                      <a:gd name="T18" fmla="*/ 95 w 117"/>
                      <a:gd name="T19" fmla="*/ 31 h 118"/>
                      <a:gd name="T20" fmla="*/ 105 w 117"/>
                      <a:gd name="T21" fmla="*/ 46 h 118"/>
                      <a:gd name="T22" fmla="*/ 111 w 117"/>
                      <a:gd name="T23" fmla="*/ 61 h 118"/>
                      <a:gd name="T24" fmla="*/ 116 w 117"/>
                      <a:gd name="T25" fmla="*/ 76 h 118"/>
                      <a:gd name="T26" fmla="*/ 116 w 117"/>
                      <a:gd name="T27" fmla="*/ 92 h 118"/>
                      <a:gd name="T28" fmla="*/ 116 w 117"/>
                      <a:gd name="T29" fmla="*/ 107 h 118"/>
                      <a:gd name="T30" fmla="*/ 100 w 117"/>
                      <a:gd name="T31" fmla="*/ 117 h 118"/>
                      <a:gd name="T32" fmla="*/ 84 w 117"/>
                      <a:gd name="T33" fmla="*/ 117 h 118"/>
                      <a:gd name="T34" fmla="*/ 69 w 117"/>
                      <a:gd name="T35" fmla="*/ 117 h 118"/>
                      <a:gd name="T36" fmla="*/ 53 w 117"/>
                      <a:gd name="T37" fmla="*/ 117 h 118"/>
                      <a:gd name="T38" fmla="*/ 37 w 117"/>
                      <a:gd name="T39" fmla="*/ 112 h 118"/>
                      <a:gd name="T40" fmla="*/ 21 w 117"/>
                      <a:gd name="T41" fmla="*/ 102 h 118"/>
                      <a:gd name="T42" fmla="*/ 11 w 117"/>
                      <a:gd name="T43" fmla="*/ 86 h 118"/>
                      <a:gd name="T44" fmla="*/ 5 w 117"/>
                      <a:gd name="T45" fmla="*/ 71 h 118"/>
                      <a:gd name="T46" fmla="*/ 5 w 117"/>
                      <a:gd name="T47" fmla="*/ 66 h 118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17"/>
                      <a:gd name="T73" fmla="*/ 0 h 118"/>
                      <a:gd name="T74" fmla="*/ 117 w 117"/>
                      <a:gd name="T75" fmla="*/ 118 h 118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17" h="118">
                        <a:moveTo>
                          <a:pt x="5" y="66"/>
                        </a:moveTo>
                        <a:lnTo>
                          <a:pt x="0" y="51"/>
                        </a:lnTo>
                        <a:lnTo>
                          <a:pt x="0" y="36"/>
                        </a:lnTo>
                        <a:lnTo>
                          <a:pt x="16" y="25"/>
                        </a:lnTo>
                        <a:lnTo>
                          <a:pt x="32" y="15"/>
                        </a:lnTo>
                        <a:lnTo>
                          <a:pt x="47" y="0"/>
                        </a:lnTo>
                        <a:lnTo>
                          <a:pt x="63" y="0"/>
                        </a:lnTo>
                        <a:lnTo>
                          <a:pt x="79" y="0"/>
                        </a:lnTo>
                        <a:lnTo>
                          <a:pt x="84" y="15"/>
                        </a:lnTo>
                        <a:lnTo>
                          <a:pt x="95" y="31"/>
                        </a:lnTo>
                        <a:lnTo>
                          <a:pt x="105" y="46"/>
                        </a:lnTo>
                        <a:lnTo>
                          <a:pt x="111" y="61"/>
                        </a:lnTo>
                        <a:lnTo>
                          <a:pt x="116" y="76"/>
                        </a:lnTo>
                        <a:lnTo>
                          <a:pt x="116" y="92"/>
                        </a:lnTo>
                        <a:lnTo>
                          <a:pt x="116" y="107"/>
                        </a:lnTo>
                        <a:lnTo>
                          <a:pt x="100" y="117"/>
                        </a:lnTo>
                        <a:lnTo>
                          <a:pt x="84" y="117"/>
                        </a:lnTo>
                        <a:lnTo>
                          <a:pt x="69" y="117"/>
                        </a:lnTo>
                        <a:lnTo>
                          <a:pt x="53" y="117"/>
                        </a:lnTo>
                        <a:lnTo>
                          <a:pt x="37" y="112"/>
                        </a:lnTo>
                        <a:lnTo>
                          <a:pt x="21" y="102"/>
                        </a:lnTo>
                        <a:lnTo>
                          <a:pt x="11" y="86"/>
                        </a:lnTo>
                        <a:lnTo>
                          <a:pt x="5" y="71"/>
                        </a:lnTo>
                        <a:lnTo>
                          <a:pt x="5" y="66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439"/>
                  <p:cNvSpPr>
                    <a:spLocks/>
                  </p:cNvSpPr>
                  <p:nvPr/>
                </p:nvSpPr>
                <p:spPr bwMode="auto">
                  <a:xfrm>
                    <a:off x="3469" y="239"/>
                    <a:ext cx="82" cy="87"/>
                  </a:xfrm>
                  <a:custGeom>
                    <a:avLst/>
                    <a:gdLst>
                      <a:gd name="T0" fmla="*/ 0 w 82"/>
                      <a:gd name="T1" fmla="*/ 0 h 87"/>
                      <a:gd name="T2" fmla="*/ 16 w 82"/>
                      <a:gd name="T3" fmla="*/ 10 h 87"/>
                      <a:gd name="T4" fmla="*/ 32 w 82"/>
                      <a:gd name="T5" fmla="*/ 20 h 87"/>
                      <a:gd name="T6" fmla="*/ 49 w 82"/>
                      <a:gd name="T7" fmla="*/ 20 h 87"/>
                      <a:gd name="T8" fmla="*/ 65 w 82"/>
                      <a:gd name="T9" fmla="*/ 30 h 87"/>
                      <a:gd name="T10" fmla="*/ 76 w 82"/>
                      <a:gd name="T11" fmla="*/ 46 h 87"/>
                      <a:gd name="T12" fmla="*/ 81 w 82"/>
                      <a:gd name="T13" fmla="*/ 61 h 87"/>
                      <a:gd name="T14" fmla="*/ 81 w 82"/>
                      <a:gd name="T15" fmla="*/ 76 h 87"/>
                      <a:gd name="T16" fmla="*/ 65 w 82"/>
                      <a:gd name="T17" fmla="*/ 86 h 87"/>
                      <a:gd name="T18" fmla="*/ 49 w 82"/>
                      <a:gd name="T19" fmla="*/ 86 h 87"/>
                      <a:gd name="T20" fmla="*/ 27 w 82"/>
                      <a:gd name="T21" fmla="*/ 81 h 87"/>
                      <a:gd name="T22" fmla="*/ 11 w 82"/>
                      <a:gd name="T23" fmla="*/ 71 h 87"/>
                      <a:gd name="T24" fmla="*/ 5 w 82"/>
                      <a:gd name="T25" fmla="*/ 56 h 87"/>
                      <a:gd name="T26" fmla="*/ 0 w 82"/>
                      <a:gd name="T27" fmla="*/ 40 h 87"/>
                      <a:gd name="T28" fmla="*/ 0 w 82"/>
                      <a:gd name="T29" fmla="*/ 25 h 87"/>
                      <a:gd name="T30" fmla="*/ 11 w 82"/>
                      <a:gd name="T31" fmla="*/ 10 h 87"/>
                      <a:gd name="T32" fmla="*/ 0 w 82"/>
                      <a:gd name="T33" fmla="*/ 0 h 87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82"/>
                      <a:gd name="T52" fmla="*/ 0 h 87"/>
                      <a:gd name="T53" fmla="*/ 82 w 82"/>
                      <a:gd name="T54" fmla="*/ 87 h 87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82" h="87">
                        <a:moveTo>
                          <a:pt x="0" y="0"/>
                        </a:moveTo>
                        <a:lnTo>
                          <a:pt x="16" y="10"/>
                        </a:lnTo>
                        <a:lnTo>
                          <a:pt x="32" y="20"/>
                        </a:lnTo>
                        <a:lnTo>
                          <a:pt x="49" y="20"/>
                        </a:lnTo>
                        <a:lnTo>
                          <a:pt x="65" y="30"/>
                        </a:lnTo>
                        <a:lnTo>
                          <a:pt x="76" y="46"/>
                        </a:lnTo>
                        <a:lnTo>
                          <a:pt x="81" y="61"/>
                        </a:lnTo>
                        <a:lnTo>
                          <a:pt x="81" y="76"/>
                        </a:lnTo>
                        <a:lnTo>
                          <a:pt x="65" y="86"/>
                        </a:lnTo>
                        <a:lnTo>
                          <a:pt x="49" y="86"/>
                        </a:lnTo>
                        <a:lnTo>
                          <a:pt x="27" y="81"/>
                        </a:lnTo>
                        <a:lnTo>
                          <a:pt x="11" y="71"/>
                        </a:lnTo>
                        <a:lnTo>
                          <a:pt x="5" y="56"/>
                        </a:lnTo>
                        <a:lnTo>
                          <a:pt x="0" y="40"/>
                        </a:lnTo>
                        <a:lnTo>
                          <a:pt x="0" y="25"/>
                        </a:lnTo>
                        <a:lnTo>
                          <a:pt x="11" y="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" name="Text Box 1524"/>
                <p:cNvSpPr txBox="1">
                  <a:spLocks noChangeArrowheads="1"/>
                </p:cNvSpPr>
                <p:nvPr/>
              </p:nvSpPr>
              <p:spPr bwMode="auto">
                <a:xfrm>
                  <a:off x="801922" y="5476873"/>
                  <a:ext cx="122413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 dirty="0" smtClean="0">
                      <a:latin typeface="+mn-lt"/>
                      <a:ea typeface="黑体" pitchFamily="2" charset="-122"/>
                    </a:rPr>
                    <a:t>校园网</a:t>
                  </a:r>
                  <a:endParaRPr lang="zh-CN" altLang="en-US" sz="2000" b="1" dirty="0"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sp>
          <p:nvSpPr>
            <p:cNvPr id="16" name="椭圆 15"/>
            <p:cNvSpPr/>
            <p:nvPr/>
          </p:nvSpPr>
          <p:spPr bwMode="auto">
            <a:xfrm>
              <a:off x="7329264" y="4149080"/>
              <a:ext cx="1440160" cy="576064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黑体" pitchFamily="2" charset="-122"/>
                </a:rPr>
                <a:t>地区网</a:t>
              </a: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1784648" y="4149080"/>
              <a:ext cx="1440160" cy="576064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黑体" pitchFamily="2" charset="-122"/>
                </a:rPr>
                <a:t>地区网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330531" y="4581128"/>
              <a:ext cx="1249522" cy="1440160"/>
              <a:chOff x="4330531" y="4581128"/>
              <a:chExt cx="1249522" cy="1440160"/>
            </a:xfrm>
          </p:grpSpPr>
          <p:cxnSp>
            <p:nvCxnSpPr>
              <p:cNvPr id="20" name="直接连接符 19"/>
              <p:cNvCxnSpPr>
                <a:endCxn id="25" idx="4"/>
              </p:cNvCxnSpPr>
              <p:nvPr/>
            </p:nvCxnSpPr>
            <p:spPr bwMode="auto">
              <a:xfrm>
                <a:off x="4724652" y="4581128"/>
                <a:ext cx="156347" cy="944861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21" name="Picture 1463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8415" y="4823432"/>
                <a:ext cx="419100" cy="34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2" name="组合 21"/>
              <p:cNvGrpSpPr/>
              <p:nvPr/>
            </p:nvGrpSpPr>
            <p:grpSpPr>
              <a:xfrm>
                <a:off x="4330531" y="5341956"/>
                <a:ext cx="1249522" cy="679332"/>
                <a:chOff x="776536" y="5341956"/>
                <a:chExt cx="1249522" cy="679332"/>
              </a:xfrm>
            </p:grpSpPr>
            <p:grpSp>
              <p:nvGrpSpPr>
                <p:cNvPr id="23" name="Group 1428"/>
                <p:cNvGrpSpPr>
                  <a:grpSpLocks/>
                </p:cNvGrpSpPr>
                <p:nvPr/>
              </p:nvGrpSpPr>
              <p:grpSpPr bwMode="auto">
                <a:xfrm>
                  <a:off x="776536" y="5341956"/>
                  <a:ext cx="1226011" cy="679332"/>
                  <a:chOff x="2949" y="196"/>
                  <a:chExt cx="941" cy="598"/>
                </a:xfrm>
              </p:grpSpPr>
              <p:sp>
                <p:nvSpPr>
                  <p:cNvPr id="25" name="Oval 1429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196"/>
                    <a:ext cx="407" cy="162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Oval 1430"/>
                  <p:cNvSpPr>
                    <a:spLocks noChangeArrowheads="1"/>
                  </p:cNvSpPr>
                  <p:nvPr/>
                </p:nvSpPr>
                <p:spPr bwMode="auto">
                  <a:xfrm rot="900000">
                    <a:off x="3512" y="252"/>
                    <a:ext cx="275" cy="131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Oval 1431"/>
                  <p:cNvSpPr>
                    <a:spLocks noChangeArrowheads="1"/>
                  </p:cNvSpPr>
                  <p:nvPr/>
                </p:nvSpPr>
                <p:spPr bwMode="auto">
                  <a:xfrm rot="1500000">
                    <a:off x="3650" y="385"/>
                    <a:ext cx="240" cy="153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Oval 1432"/>
                  <p:cNvSpPr>
                    <a:spLocks noChangeArrowheads="1"/>
                  </p:cNvSpPr>
                  <p:nvPr/>
                </p:nvSpPr>
                <p:spPr bwMode="auto">
                  <a:xfrm rot="-1560000">
                    <a:off x="3573" y="537"/>
                    <a:ext cx="291" cy="18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Oval 143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555"/>
                    <a:ext cx="471" cy="23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Oval 1434"/>
                  <p:cNvSpPr>
                    <a:spLocks noChangeArrowheads="1"/>
                  </p:cNvSpPr>
                  <p:nvPr/>
                </p:nvSpPr>
                <p:spPr bwMode="auto">
                  <a:xfrm rot="1080000">
                    <a:off x="3023" y="555"/>
                    <a:ext cx="265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Oval 1435"/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432"/>
                    <a:ext cx="217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Oval 1436"/>
                  <p:cNvSpPr>
                    <a:spLocks noChangeArrowheads="1"/>
                  </p:cNvSpPr>
                  <p:nvPr/>
                </p:nvSpPr>
                <p:spPr bwMode="auto">
                  <a:xfrm rot="-1860000">
                    <a:off x="2984" y="310"/>
                    <a:ext cx="295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1437"/>
                  <p:cNvSpPr>
                    <a:spLocks/>
                  </p:cNvSpPr>
                  <p:nvPr/>
                </p:nvSpPr>
                <p:spPr bwMode="auto">
                  <a:xfrm>
                    <a:off x="3051" y="300"/>
                    <a:ext cx="738" cy="407"/>
                  </a:xfrm>
                  <a:custGeom>
                    <a:avLst/>
                    <a:gdLst>
                      <a:gd name="T0" fmla="*/ 108 w 738"/>
                      <a:gd name="T1" fmla="*/ 82 h 407"/>
                      <a:gd name="T2" fmla="*/ 145 w 738"/>
                      <a:gd name="T3" fmla="*/ 77 h 407"/>
                      <a:gd name="T4" fmla="*/ 183 w 738"/>
                      <a:gd name="T5" fmla="*/ 72 h 407"/>
                      <a:gd name="T6" fmla="*/ 215 w 738"/>
                      <a:gd name="T7" fmla="*/ 67 h 407"/>
                      <a:gd name="T8" fmla="*/ 237 w 738"/>
                      <a:gd name="T9" fmla="*/ 46 h 407"/>
                      <a:gd name="T10" fmla="*/ 204 w 738"/>
                      <a:gd name="T11" fmla="*/ 41 h 407"/>
                      <a:gd name="T12" fmla="*/ 172 w 738"/>
                      <a:gd name="T13" fmla="*/ 46 h 407"/>
                      <a:gd name="T14" fmla="*/ 156 w 738"/>
                      <a:gd name="T15" fmla="*/ 46 h 407"/>
                      <a:gd name="T16" fmla="*/ 188 w 738"/>
                      <a:gd name="T17" fmla="*/ 26 h 407"/>
                      <a:gd name="T18" fmla="*/ 226 w 738"/>
                      <a:gd name="T19" fmla="*/ 15 h 407"/>
                      <a:gd name="T20" fmla="*/ 258 w 738"/>
                      <a:gd name="T21" fmla="*/ 10 h 407"/>
                      <a:gd name="T22" fmla="*/ 290 w 738"/>
                      <a:gd name="T23" fmla="*/ 5 h 407"/>
                      <a:gd name="T24" fmla="*/ 323 w 738"/>
                      <a:gd name="T25" fmla="*/ 0 h 407"/>
                      <a:gd name="T26" fmla="*/ 355 w 738"/>
                      <a:gd name="T27" fmla="*/ 0 h 407"/>
                      <a:gd name="T28" fmla="*/ 387 w 738"/>
                      <a:gd name="T29" fmla="*/ 0 h 407"/>
                      <a:gd name="T30" fmla="*/ 463 w 738"/>
                      <a:gd name="T31" fmla="*/ 0 h 407"/>
                      <a:gd name="T32" fmla="*/ 506 w 738"/>
                      <a:gd name="T33" fmla="*/ 0 h 407"/>
                      <a:gd name="T34" fmla="*/ 543 w 738"/>
                      <a:gd name="T35" fmla="*/ 15 h 407"/>
                      <a:gd name="T36" fmla="*/ 570 w 738"/>
                      <a:gd name="T37" fmla="*/ 36 h 407"/>
                      <a:gd name="T38" fmla="*/ 603 w 738"/>
                      <a:gd name="T39" fmla="*/ 51 h 407"/>
                      <a:gd name="T40" fmla="*/ 635 w 738"/>
                      <a:gd name="T41" fmla="*/ 57 h 407"/>
                      <a:gd name="T42" fmla="*/ 667 w 738"/>
                      <a:gd name="T43" fmla="*/ 77 h 407"/>
                      <a:gd name="T44" fmla="*/ 694 w 738"/>
                      <a:gd name="T45" fmla="*/ 98 h 407"/>
                      <a:gd name="T46" fmla="*/ 715 w 738"/>
                      <a:gd name="T47" fmla="*/ 128 h 407"/>
                      <a:gd name="T48" fmla="*/ 721 w 738"/>
                      <a:gd name="T49" fmla="*/ 164 h 407"/>
                      <a:gd name="T50" fmla="*/ 726 w 738"/>
                      <a:gd name="T51" fmla="*/ 195 h 407"/>
                      <a:gd name="T52" fmla="*/ 726 w 738"/>
                      <a:gd name="T53" fmla="*/ 226 h 407"/>
                      <a:gd name="T54" fmla="*/ 726 w 738"/>
                      <a:gd name="T55" fmla="*/ 257 h 407"/>
                      <a:gd name="T56" fmla="*/ 737 w 738"/>
                      <a:gd name="T57" fmla="*/ 288 h 407"/>
                      <a:gd name="T58" fmla="*/ 737 w 738"/>
                      <a:gd name="T59" fmla="*/ 319 h 407"/>
                      <a:gd name="T60" fmla="*/ 715 w 738"/>
                      <a:gd name="T61" fmla="*/ 349 h 407"/>
                      <a:gd name="T62" fmla="*/ 678 w 738"/>
                      <a:gd name="T63" fmla="*/ 365 h 407"/>
                      <a:gd name="T64" fmla="*/ 646 w 738"/>
                      <a:gd name="T65" fmla="*/ 380 h 407"/>
                      <a:gd name="T66" fmla="*/ 613 w 738"/>
                      <a:gd name="T67" fmla="*/ 396 h 407"/>
                      <a:gd name="T68" fmla="*/ 581 w 738"/>
                      <a:gd name="T69" fmla="*/ 401 h 407"/>
                      <a:gd name="T70" fmla="*/ 538 w 738"/>
                      <a:gd name="T71" fmla="*/ 406 h 407"/>
                      <a:gd name="T72" fmla="*/ 500 w 738"/>
                      <a:gd name="T73" fmla="*/ 406 h 407"/>
                      <a:gd name="T74" fmla="*/ 468 w 738"/>
                      <a:gd name="T75" fmla="*/ 406 h 407"/>
                      <a:gd name="T76" fmla="*/ 436 w 738"/>
                      <a:gd name="T77" fmla="*/ 406 h 407"/>
                      <a:gd name="T78" fmla="*/ 403 w 738"/>
                      <a:gd name="T79" fmla="*/ 406 h 407"/>
                      <a:gd name="T80" fmla="*/ 371 w 738"/>
                      <a:gd name="T81" fmla="*/ 406 h 407"/>
                      <a:gd name="T82" fmla="*/ 339 w 738"/>
                      <a:gd name="T83" fmla="*/ 406 h 407"/>
                      <a:gd name="T84" fmla="*/ 307 w 738"/>
                      <a:gd name="T85" fmla="*/ 406 h 407"/>
                      <a:gd name="T86" fmla="*/ 269 w 738"/>
                      <a:gd name="T87" fmla="*/ 406 h 407"/>
                      <a:gd name="T88" fmla="*/ 237 w 738"/>
                      <a:gd name="T89" fmla="*/ 406 h 407"/>
                      <a:gd name="T90" fmla="*/ 204 w 738"/>
                      <a:gd name="T91" fmla="*/ 406 h 407"/>
                      <a:gd name="T92" fmla="*/ 172 w 738"/>
                      <a:gd name="T93" fmla="*/ 391 h 407"/>
                      <a:gd name="T94" fmla="*/ 140 w 738"/>
                      <a:gd name="T95" fmla="*/ 380 h 407"/>
                      <a:gd name="T96" fmla="*/ 108 w 738"/>
                      <a:gd name="T97" fmla="*/ 365 h 407"/>
                      <a:gd name="T98" fmla="*/ 81 w 738"/>
                      <a:gd name="T99" fmla="*/ 339 h 407"/>
                      <a:gd name="T100" fmla="*/ 59 w 738"/>
                      <a:gd name="T101" fmla="*/ 319 h 407"/>
                      <a:gd name="T102" fmla="*/ 38 w 738"/>
                      <a:gd name="T103" fmla="*/ 288 h 407"/>
                      <a:gd name="T104" fmla="*/ 16 w 738"/>
                      <a:gd name="T105" fmla="*/ 252 h 407"/>
                      <a:gd name="T106" fmla="*/ 0 w 738"/>
                      <a:gd name="T107" fmla="*/ 216 h 407"/>
                      <a:gd name="T108" fmla="*/ 0 w 738"/>
                      <a:gd name="T109" fmla="*/ 185 h 407"/>
                      <a:gd name="T110" fmla="*/ 5 w 738"/>
                      <a:gd name="T111" fmla="*/ 149 h 407"/>
                      <a:gd name="T112" fmla="*/ 27 w 738"/>
                      <a:gd name="T113" fmla="*/ 123 h 407"/>
                      <a:gd name="T114" fmla="*/ 54 w 738"/>
                      <a:gd name="T115" fmla="*/ 108 h 407"/>
                      <a:gd name="T116" fmla="*/ 86 w 738"/>
                      <a:gd name="T117" fmla="*/ 98 h 407"/>
                      <a:gd name="T118" fmla="*/ 113 w 738"/>
                      <a:gd name="T119" fmla="*/ 82 h 407"/>
                      <a:gd name="T120" fmla="*/ 129 w 738"/>
                      <a:gd name="T121" fmla="*/ 98 h 407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w 738"/>
                      <a:gd name="T184" fmla="*/ 0 h 407"/>
                      <a:gd name="T185" fmla="*/ 738 w 738"/>
                      <a:gd name="T186" fmla="*/ 407 h 407"/>
                    </a:gdLst>
                    <a:ahLst/>
                    <a:cxnLst>
                      <a:cxn ang="T122">
                        <a:pos x="T0" y="T1"/>
                      </a:cxn>
                      <a:cxn ang="T123">
                        <a:pos x="T2" y="T3"/>
                      </a:cxn>
                      <a:cxn ang="T124">
                        <a:pos x="T4" y="T5"/>
                      </a:cxn>
                      <a:cxn ang="T125">
                        <a:pos x="T6" y="T7"/>
                      </a:cxn>
                      <a:cxn ang="T126">
                        <a:pos x="T8" y="T9"/>
                      </a:cxn>
                      <a:cxn ang="T127">
                        <a:pos x="T10" y="T11"/>
                      </a:cxn>
                      <a:cxn ang="T128">
                        <a:pos x="T12" y="T13"/>
                      </a:cxn>
                      <a:cxn ang="T129">
                        <a:pos x="T14" y="T15"/>
                      </a:cxn>
                      <a:cxn ang="T130">
                        <a:pos x="T16" y="T17"/>
                      </a:cxn>
                      <a:cxn ang="T131">
                        <a:pos x="T18" y="T19"/>
                      </a:cxn>
                      <a:cxn ang="T132">
                        <a:pos x="T20" y="T21"/>
                      </a:cxn>
                      <a:cxn ang="T133">
                        <a:pos x="T22" y="T23"/>
                      </a:cxn>
                      <a:cxn ang="T134">
                        <a:pos x="T24" y="T25"/>
                      </a:cxn>
                      <a:cxn ang="T135">
                        <a:pos x="T26" y="T27"/>
                      </a:cxn>
                      <a:cxn ang="T136">
                        <a:pos x="T28" y="T29"/>
                      </a:cxn>
                      <a:cxn ang="T137">
                        <a:pos x="T30" y="T31"/>
                      </a:cxn>
                      <a:cxn ang="T138">
                        <a:pos x="T32" y="T33"/>
                      </a:cxn>
                      <a:cxn ang="T139">
                        <a:pos x="T34" y="T35"/>
                      </a:cxn>
                      <a:cxn ang="T140">
                        <a:pos x="T36" y="T37"/>
                      </a:cxn>
                      <a:cxn ang="T141">
                        <a:pos x="T38" y="T39"/>
                      </a:cxn>
                      <a:cxn ang="T142">
                        <a:pos x="T40" y="T41"/>
                      </a:cxn>
                      <a:cxn ang="T143">
                        <a:pos x="T42" y="T43"/>
                      </a:cxn>
                      <a:cxn ang="T144">
                        <a:pos x="T44" y="T45"/>
                      </a:cxn>
                      <a:cxn ang="T145">
                        <a:pos x="T46" y="T47"/>
                      </a:cxn>
                      <a:cxn ang="T146">
                        <a:pos x="T48" y="T49"/>
                      </a:cxn>
                      <a:cxn ang="T147">
                        <a:pos x="T50" y="T51"/>
                      </a:cxn>
                      <a:cxn ang="T148">
                        <a:pos x="T52" y="T53"/>
                      </a:cxn>
                      <a:cxn ang="T149">
                        <a:pos x="T54" y="T55"/>
                      </a:cxn>
                      <a:cxn ang="T150">
                        <a:pos x="T56" y="T57"/>
                      </a:cxn>
                      <a:cxn ang="T151">
                        <a:pos x="T58" y="T59"/>
                      </a:cxn>
                      <a:cxn ang="T152">
                        <a:pos x="T60" y="T61"/>
                      </a:cxn>
                      <a:cxn ang="T153">
                        <a:pos x="T62" y="T63"/>
                      </a:cxn>
                      <a:cxn ang="T154">
                        <a:pos x="T64" y="T65"/>
                      </a:cxn>
                      <a:cxn ang="T155">
                        <a:pos x="T66" y="T67"/>
                      </a:cxn>
                      <a:cxn ang="T156">
                        <a:pos x="T68" y="T69"/>
                      </a:cxn>
                      <a:cxn ang="T157">
                        <a:pos x="T70" y="T71"/>
                      </a:cxn>
                      <a:cxn ang="T158">
                        <a:pos x="T72" y="T73"/>
                      </a:cxn>
                      <a:cxn ang="T159">
                        <a:pos x="T74" y="T75"/>
                      </a:cxn>
                      <a:cxn ang="T160">
                        <a:pos x="T76" y="T77"/>
                      </a:cxn>
                      <a:cxn ang="T161">
                        <a:pos x="T78" y="T79"/>
                      </a:cxn>
                      <a:cxn ang="T162">
                        <a:pos x="T80" y="T81"/>
                      </a:cxn>
                      <a:cxn ang="T163">
                        <a:pos x="T82" y="T83"/>
                      </a:cxn>
                      <a:cxn ang="T164">
                        <a:pos x="T84" y="T85"/>
                      </a:cxn>
                      <a:cxn ang="T165">
                        <a:pos x="T86" y="T87"/>
                      </a:cxn>
                      <a:cxn ang="T166">
                        <a:pos x="T88" y="T89"/>
                      </a:cxn>
                      <a:cxn ang="T167">
                        <a:pos x="T90" y="T91"/>
                      </a:cxn>
                      <a:cxn ang="T168">
                        <a:pos x="T92" y="T93"/>
                      </a:cxn>
                      <a:cxn ang="T169">
                        <a:pos x="T94" y="T95"/>
                      </a:cxn>
                      <a:cxn ang="T170">
                        <a:pos x="T96" y="T97"/>
                      </a:cxn>
                      <a:cxn ang="T171">
                        <a:pos x="T98" y="T99"/>
                      </a:cxn>
                      <a:cxn ang="T172">
                        <a:pos x="T100" y="T101"/>
                      </a:cxn>
                      <a:cxn ang="T173">
                        <a:pos x="T102" y="T103"/>
                      </a:cxn>
                      <a:cxn ang="T174">
                        <a:pos x="T104" y="T105"/>
                      </a:cxn>
                      <a:cxn ang="T175">
                        <a:pos x="T106" y="T107"/>
                      </a:cxn>
                      <a:cxn ang="T176">
                        <a:pos x="T108" y="T109"/>
                      </a:cxn>
                      <a:cxn ang="T177">
                        <a:pos x="T110" y="T111"/>
                      </a:cxn>
                      <a:cxn ang="T178">
                        <a:pos x="T112" y="T113"/>
                      </a:cxn>
                      <a:cxn ang="T179">
                        <a:pos x="T114" y="T115"/>
                      </a:cxn>
                      <a:cxn ang="T180">
                        <a:pos x="T116" y="T117"/>
                      </a:cxn>
                      <a:cxn ang="T181">
                        <a:pos x="T118" y="T119"/>
                      </a:cxn>
                      <a:cxn ang="T182">
                        <a:pos x="T120" y="T121"/>
                      </a:cxn>
                    </a:cxnLst>
                    <a:rect l="T183" t="T184" r="T185" b="T186"/>
                    <a:pathLst>
                      <a:path w="738" h="407">
                        <a:moveTo>
                          <a:pt x="91" y="82"/>
                        </a:moveTo>
                        <a:lnTo>
                          <a:pt x="108" y="82"/>
                        </a:lnTo>
                        <a:lnTo>
                          <a:pt x="124" y="82"/>
                        </a:lnTo>
                        <a:lnTo>
                          <a:pt x="145" y="77"/>
                        </a:lnTo>
                        <a:lnTo>
                          <a:pt x="161" y="77"/>
                        </a:lnTo>
                        <a:lnTo>
                          <a:pt x="183" y="72"/>
                        </a:lnTo>
                        <a:lnTo>
                          <a:pt x="199" y="72"/>
                        </a:lnTo>
                        <a:lnTo>
                          <a:pt x="215" y="67"/>
                        </a:lnTo>
                        <a:lnTo>
                          <a:pt x="231" y="62"/>
                        </a:lnTo>
                        <a:lnTo>
                          <a:pt x="237" y="46"/>
                        </a:lnTo>
                        <a:lnTo>
                          <a:pt x="221" y="41"/>
                        </a:lnTo>
                        <a:lnTo>
                          <a:pt x="204" y="41"/>
                        </a:lnTo>
                        <a:lnTo>
                          <a:pt x="188" y="46"/>
                        </a:lnTo>
                        <a:lnTo>
                          <a:pt x="172" y="46"/>
                        </a:lnTo>
                        <a:lnTo>
                          <a:pt x="156" y="62"/>
                        </a:lnTo>
                        <a:lnTo>
                          <a:pt x="156" y="46"/>
                        </a:lnTo>
                        <a:lnTo>
                          <a:pt x="172" y="36"/>
                        </a:lnTo>
                        <a:lnTo>
                          <a:pt x="188" y="26"/>
                        </a:lnTo>
                        <a:lnTo>
                          <a:pt x="210" y="21"/>
                        </a:lnTo>
                        <a:lnTo>
                          <a:pt x="226" y="15"/>
                        </a:lnTo>
                        <a:lnTo>
                          <a:pt x="242" y="15"/>
                        </a:lnTo>
                        <a:lnTo>
                          <a:pt x="258" y="10"/>
                        </a:lnTo>
                        <a:lnTo>
                          <a:pt x="274" y="10"/>
                        </a:lnTo>
                        <a:lnTo>
                          <a:pt x="290" y="5"/>
                        </a:lnTo>
                        <a:lnTo>
                          <a:pt x="307" y="5"/>
                        </a:lnTo>
                        <a:lnTo>
                          <a:pt x="323" y="0"/>
                        </a:lnTo>
                        <a:lnTo>
                          <a:pt x="339" y="0"/>
                        </a:lnTo>
                        <a:lnTo>
                          <a:pt x="355" y="0"/>
                        </a:lnTo>
                        <a:lnTo>
                          <a:pt x="371" y="0"/>
                        </a:lnTo>
                        <a:lnTo>
                          <a:pt x="387" y="0"/>
                        </a:lnTo>
                        <a:lnTo>
                          <a:pt x="420" y="0"/>
                        </a:lnTo>
                        <a:lnTo>
                          <a:pt x="463" y="0"/>
                        </a:lnTo>
                        <a:lnTo>
                          <a:pt x="484" y="0"/>
                        </a:lnTo>
                        <a:lnTo>
                          <a:pt x="506" y="0"/>
                        </a:lnTo>
                        <a:lnTo>
                          <a:pt x="527" y="5"/>
                        </a:lnTo>
                        <a:lnTo>
                          <a:pt x="543" y="15"/>
                        </a:lnTo>
                        <a:lnTo>
                          <a:pt x="554" y="31"/>
                        </a:lnTo>
                        <a:lnTo>
                          <a:pt x="570" y="36"/>
                        </a:lnTo>
                        <a:lnTo>
                          <a:pt x="586" y="46"/>
                        </a:lnTo>
                        <a:lnTo>
                          <a:pt x="603" y="51"/>
                        </a:lnTo>
                        <a:lnTo>
                          <a:pt x="619" y="51"/>
                        </a:lnTo>
                        <a:lnTo>
                          <a:pt x="635" y="57"/>
                        </a:lnTo>
                        <a:lnTo>
                          <a:pt x="651" y="67"/>
                        </a:lnTo>
                        <a:lnTo>
                          <a:pt x="667" y="77"/>
                        </a:lnTo>
                        <a:lnTo>
                          <a:pt x="678" y="93"/>
                        </a:lnTo>
                        <a:lnTo>
                          <a:pt x="694" y="98"/>
                        </a:lnTo>
                        <a:lnTo>
                          <a:pt x="699" y="113"/>
                        </a:lnTo>
                        <a:lnTo>
                          <a:pt x="715" y="128"/>
                        </a:lnTo>
                        <a:lnTo>
                          <a:pt x="721" y="149"/>
                        </a:lnTo>
                        <a:lnTo>
                          <a:pt x="721" y="164"/>
                        </a:lnTo>
                        <a:lnTo>
                          <a:pt x="726" y="180"/>
                        </a:lnTo>
                        <a:lnTo>
                          <a:pt x="726" y="195"/>
                        </a:lnTo>
                        <a:lnTo>
                          <a:pt x="726" y="211"/>
                        </a:lnTo>
                        <a:lnTo>
                          <a:pt x="726" y="226"/>
                        </a:lnTo>
                        <a:lnTo>
                          <a:pt x="726" y="242"/>
                        </a:lnTo>
                        <a:lnTo>
                          <a:pt x="726" y="257"/>
                        </a:lnTo>
                        <a:lnTo>
                          <a:pt x="737" y="272"/>
                        </a:lnTo>
                        <a:lnTo>
                          <a:pt x="737" y="288"/>
                        </a:lnTo>
                        <a:lnTo>
                          <a:pt x="737" y="303"/>
                        </a:lnTo>
                        <a:lnTo>
                          <a:pt x="737" y="319"/>
                        </a:lnTo>
                        <a:lnTo>
                          <a:pt x="732" y="334"/>
                        </a:lnTo>
                        <a:lnTo>
                          <a:pt x="715" y="349"/>
                        </a:lnTo>
                        <a:lnTo>
                          <a:pt x="694" y="360"/>
                        </a:lnTo>
                        <a:lnTo>
                          <a:pt x="678" y="365"/>
                        </a:lnTo>
                        <a:lnTo>
                          <a:pt x="662" y="375"/>
                        </a:lnTo>
                        <a:lnTo>
                          <a:pt x="646" y="380"/>
                        </a:lnTo>
                        <a:lnTo>
                          <a:pt x="629" y="385"/>
                        </a:lnTo>
                        <a:lnTo>
                          <a:pt x="613" y="396"/>
                        </a:lnTo>
                        <a:lnTo>
                          <a:pt x="597" y="401"/>
                        </a:lnTo>
                        <a:lnTo>
                          <a:pt x="581" y="401"/>
                        </a:lnTo>
                        <a:lnTo>
                          <a:pt x="559" y="406"/>
                        </a:lnTo>
                        <a:lnTo>
                          <a:pt x="538" y="406"/>
                        </a:lnTo>
                        <a:lnTo>
                          <a:pt x="522" y="406"/>
                        </a:lnTo>
                        <a:lnTo>
                          <a:pt x="500" y="406"/>
                        </a:lnTo>
                        <a:lnTo>
                          <a:pt x="484" y="406"/>
                        </a:lnTo>
                        <a:lnTo>
                          <a:pt x="468" y="406"/>
                        </a:lnTo>
                        <a:lnTo>
                          <a:pt x="452" y="406"/>
                        </a:lnTo>
                        <a:lnTo>
                          <a:pt x="436" y="406"/>
                        </a:lnTo>
                        <a:lnTo>
                          <a:pt x="420" y="406"/>
                        </a:lnTo>
                        <a:lnTo>
                          <a:pt x="403" y="406"/>
                        </a:lnTo>
                        <a:lnTo>
                          <a:pt x="387" y="406"/>
                        </a:lnTo>
                        <a:lnTo>
                          <a:pt x="371" y="406"/>
                        </a:lnTo>
                        <a:lnTo>
                          <a:pt x="355" y="406"/>
                        </a:lnTo>
                        <a:lnTo>
                          <a:pt x="339" y="406"/>
                        </a:lnTo>
                        <a:lnTo>
                          <a:pt x="323" y="406"/>
                        </a:lnTo>
                        <a:lnTo>
                          <a:pt x="307" y="406"/>
                        </a:lnTo>
                        <a:lnTo>
                          <a:pt x="285" y="406"/>
                        </a:lnTo>
                        <a:lnTo>
                          <a:pt x="269" y="406"/>
                        </a:lnTo>
                        <a:lnTo>
                          <a:pt x="253" y="406"/>
                        </a:lnTo>
                        <a:lnTo>
                          <a:pt x="237" y="406"/>
                        </a:lnTo>
                        <a:lnTo>
                          <a:pt x="221" y="406"/>
                        </a:lnTo>
                        <a:lnTo>
                          <a:pt x="204" y="406"/>
                        </a:lnTo>
                        <a:lnTo>
                          <a:pt x="188" y="396"/>
                        </a:lnTo>
                        <a:lnTo>
                          <a:pt x="172" y="391"/>
                        </a:lnTo>
                        <a:lnTo>
                          <a:pt x="156" y="385"/>
                        </a:lnTo>
                        <a:lnTo>
                          <a:pt x="140" y="380"/>
                        </a:lnTo>
                        <a:lnTo>
                          <a:pt x="124" y="375"/>
                        </a:lnTo>
                        <a:lnTo>
                          <a:pt x="108" y="365"/>
                        </a:lnTo>
                        <a:lnTo>
                          <a:pt x="91" y="355"/>
                        </a:lnTo>
                        <a:lnTo>
                          <a:pt x="81" y="339"/>
                        </a:lnTo>
                        <a:lnTo>
                          <a:pt x="65" y="334"/>
                        </a:lnTo>
                        <a:lnTo>
                          <a:pt x="59" y="319"/>
                        </a:lnTo>
                        <a:lnTo>
                          <a:pt x="43" y="303"/>
                        </a:lnTo>
                        <a:lnTo>
                          <a:pt x="38" y="288"/>
                        </a:lnTo>
                        <a:lnTo>
                          <a:pt x="22" y="272"/>
                        </a:lnTo>
                        <a:lnTo>
                          <a:pt x="16" y="252"/>
                        </a:lnTo>
                        <a:lnTo>
                          <a:pt x="5" y="231"/>
                        </a:lnTo>
                        <a:lnTo>
                          <a:pt x="0" y="216"/>
                        </a:lnTo>
                        <a:lnTo>
                          <a:pt x="0" y="200"/>
                        </a:lnTo>
                        <a:lnTo>
                          <a:pt x="0" y="185"/>
                        </a:lnTo>
                        <a:lnTo>
                          <a:pt x="0" y="170"/>
                        </a:lnTo>
                        <a:lnTo>
                          <a:pt x="5" y="149"/>
                        </a:lnTo>
                        <a:lnTo>
                          <a:pt x="11" y="134"/>
                        </a:lnTo>
                        <a:lnTo>
                          <a:pt x="27" y="123"/>
                        </a:lnTo>
                        <a:lnTo>
                          <a:pt x="38" y="108"/>
                        </a:lnTo>
                        <a:lnTo>
                          <a:pt x="54" y="108"/>
                        </a:lnTo>
                        <a:lnTo>
                          <a:pt x="70" y="103"/>
                        </a:lnTo>
                        <a:lnTo>
                          <a:pt x="86" y="98"/>
                        </a:lnTo>
                        <a:lnTo>
                          <a:pt x="102" y="98"/>
                        </a:lnTo>
                        <a:lnTo>
                          <a:pt x="113" y="82"/>
                        </a:lnTo>
                        <a:lnTo>
                          <a:pt x="113" y="67"/>
                        </a:lnTo>
                        <a:lnTo>
                          <a:pt x="129" y="98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1438"/>
                  <p:cNvSpPr>
                    <a:spLocks/>
                  </p:cNvSpPr>
                  <p:nvPr/>
                </p:nvSpPr>
                <p:spPr bwMode="auto">
                  <a:xfrm>
                    <a:off x="3193" y="270"/>
                    <a:ext cx="117" cy="118"/>
                  </a:xfrm>
                  <a:custGeom>
                    <a:avLst/>
                    <a:gdLst>
                      <a:gd name="T0" fmla="*/ 5 w 117"/>
                      <a:gd name="T1" fmla="*/ 66 h 118"/>
                      <a:gd name="T2" fmla="*/ 0 w 117"/>
                      <a:gd name="T3" fmla="*/ 51 h 118"/>
                      <a:gd name="T4" fmla="*/ 0 w 117"/>
                      <a:gd name="T5" fmla="*/ 36 h 118"/>
                      <a:gd name="T6" fmla="*/ 16 w 117"/>
                      <a:gd name="T7" fmla="*/ 25 h 118"/>
                      <a:gd name="T8" fmla="*/ 32 w 117"/>
                      <a:gd name="T9" fmla="*/ 15 h 118"/>
                      <a:gd name="T10" fmla="*/ 47 w 117"/>
                      <a:gd name="T11" fmla="*/ 0 h 118"/>
                      <a:gd name="T12" fmla="*/ 63 w 117"/>
                      <a:gd name="T13" fmla="*/ 0 h 118"/>
                      <a:gd name="T14" fmla="*/ 79 w 117"/>
                      <a:gd name="T15" fmla="*/ 0 h 118"/>
                      <a:gd name="T16" fmla="*/ 84 w 117"/>
                      <a:gd name="T17" fmla="*/ 15 h 118"/>
                      <a:gd name="T18" fmla="*/ 95 w 117"/>
                      <a:gd name="T19" fmla="*/ 31 h 118"/>
                      <a:gd name="T20" fmla="*/ 105 w 117"/>
                      <a:gd name="T21" fmla="*/ 46 h 118"/>
                      <a:gd name="T22" fmla="*/ 111 w 117"/>
                      <a:gd name="T23" fmla="*/ 61 h 118"/>
                      <a:gd name="T24" fmla="*/ 116 w 117"/>
                      <a:gd name="T25" fmla="*/ 76 h 118"/>
                      <a:gd name="T26" fmla="*/ 116 w 117"/>
                      <a:gd name="T27" fmla="*/ 92 h 118"/>
                      <a:gd name="T28" fmla="*/ 116 w 117"/>
                      <a:gd name="T29" fmla="*/ 107 h 118"/>
                      <a:gd name="T30" fmla="*/ 100 w 117"/>
                      <a:gd name="T31" fmla="*/ 117 h 118"/>
                      <a:gd name="T32" fmla="*/ 84 w 117"/>
                      <a:gd name="T33" fmla="*/ 117 h 118"/>
                      <a:gd name="T34" fmla="*/ 69 w 117"/>
                      <a:gd name="T35" fmla="*/ 117 h 118"/>
                      <a:gd name="T36" fmla="*/ 53 w 117"/>
                      <a:gd name="T37" fmla="*/ 117 h 118"/>
                      <a:gd name="T38" fmla="*/ 37 w 117"/>
                      <a:gd name="T39" fmla="*/ 112 h 118"/>
                      <a:gd name="T40" fmla="*/ 21 w 117"/>
                      <a:gd name="T41" fmla="*/ 102 h 118"/>
                      <a:gd name="T42" fmla="*/ 11 w 117"/>
                      <a:gd name="T43" fmla="*/ 86 h 118"/>
                      <a:gd name="T44" fmla="*/ 5 w 117"/>
                      <a:gd name="T45" fmla="*/ 71 h 118"/>
                      <a:gd name="T46" fmla="*/ 5 w 117"/>
                      <a:gd name="T47" fmla="*/ 66 h 118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17"/>
                      <a:gd name="T73" fmla="*/ 0 h 118"/>
                      <a:gd name="T74" fmla="*/ 117 w 117"/>
                      <a:gd name="T75" fmla="*/ 118 h 118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17" h="118">
                        <a:moveTo>
                          <a:pt x="5" y="66"/>
                        </a:moveTo>
                        <a:lnTo>
                          <a:pt x="0" y="51"/>
                        </a:lnTo>
                        <a:lnTo>
                          <a:pt x="0" y="36"/>
                        </a:lnTo>
                        <a:lnTo>
                          <a:pt x="16" y="25"/>
                        </a:lnTo>
                        <a:lnTo>
                          <a:pt x="32" y="15"/>
                        </a:lnTo>
                        <a:lnTo>
                          <a:pt x="47" y="0"/>
                        </a:lnTo>
                        <a:lnTo>
                          <a:pt x="63" y="0"/>
                        </a:lnTo>
                        <a:lnTo>
                          <a:pt x="79" y="0"/>
                        </a:lnTo>
                        <a:lnTo>
                          <a:pt x="84" y="15"/>
                        </a:lnTo>
                        <a:lnTo>
                          <a:pt x="95" y="31"/>
                        </a:lnTo>
                        <a:lnTo>
                          <a:pt x="105" y="46"/>
                        </a:lnTo>
                        <a:lnTo>
                          <a:pt x="111" y="61"/>
                        </a:lnTo>
                        <a:lnTo>
                          <a:pt x="116" y="76"/>
                        </a:lnTo>
                        <a:lnTo>
                          <a:pt x="116" y="92"/>
                        </a:lnTo>
                        <a:lnTo>
                          <a:pt x="116" y="107"/>
                        </a:lnTo>
                        <a:lnTo>
                          <a:pt x="100" y="117"/>
                        </a:lnTo>
                        <a:lnTo>
                          <a:pt x="84" y="117"/>
                        </a:lnTo>
                        <a:lnTo>
                          <a:pt x="69" y="117"/>
                        </a:lnTo>
                        <a:lnTo>
                          <a:pt x="53" y="117"/>
                        </a:lnTo>
                        <a:lnTo>
                          <a:pt x="37" y="112"/>
                        </a:lnTo>
                        <a:lnTo>
                          <a:pt x="21" y="102"/>
                        </a:lnTo>
                        <a:lnTo>
                          <a:pt x="11" y="86"/>
                        </a:lnTo>
                        <a:lnTo>
                          <a:pt x="5" y="71"/>
                        </a:lnTo>
                        <a:lnTo>
                          <a:pt x="5" y="66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439"/>
                  <p:cNvSpPr>
                    <a:spLocks/>
                  </p:cNvSpPr>
                  <p:nvPr/>
                </p:nvSpPr>
                <p:spPr bwMode="auto">
                  <a:xfrm>
                    <a:off x="3469" y="239"/>
                    <a:ext cx="82" cy="87"/>
                  </a:xfrm>
                  <a:custGeom>
                    <a:avLst/>
                    <a:gdLst>
                      <a:gd name="T0" fmla="*/ 0 w 82"/>
                      <a:gd name="T1" fmla="*/ 0 h 87"/>
                      <a:gd name="T2" fmla="*/ 16 w 82"/>
                      <a:gd name="T3" fmla="*/ 10 h 87"/>
                      <a:gd name="T4" fmla="*/ 32 w 82"/>
                      <a:gd name="T5" fmla="*/ 20 h 87"/>
                      <a:gd name="T6" fmla="*/ 49 w 82"/>
                      <a:gd name="T7" fmla="*/ 20 h 87"/>
                      <a:gd name="T8" fmla="*/ 65 w 82"/>
                      <a:gd name="T9" fmla="*/ 30 h 87"/>
                      <a:gd name="T10" fmla="*/ 76 w 82"/>
                      <a:gd name="T11" fmla="*/ 46 h 87"/>
                      <a:gd name="T12" fmla="*/ 81 w 82"/>
                      <a:gd name="T13" fmla="*/ 61 h 87"/>
                      <a:gd name="T14" fmla="*/ 81 w 82"/>
                      <a:gd name="T15" fmla="*/ 76 h 87"/>
                      <a:gd name="T16" fmla="*/ 65 w 82"/>
                      <a:gd name="T17" fmla="*/ 86 h 87"/>
                      <a:gd name="T18" fmla="*/ 49 w 82"/>
                      <a:gd name="T19" fmla="*/ 86 h 87"/>
                      <a:gd name="T20" fmla="*/ 27 w 82"/>
                      <a:gd name="T21" fmla="*/ 81 h 87"/>
                      <a:gd name="T22" fmla="*/ 11 w 82"/>
                      <a:gd name="T23" fmla="*/ 71 h 87"/>
                      <a:gd name="T24" fmla="*/ 5 w 82"/>
                      <a:gd name="T25" fmla="*/ 56 h 87"/>
                      <a:gd name="T26" fmla="*/ 0 w 82"/>
                      <a:gd name="T27" fmla="*/ 40 h 87"/>
                      <a:gd name="T28" fmla="*/ 0 w 82"/>
                      <a:gd name="T29" fmla="*/ 25 h 87"/>
                      <a:gd name="T30" fmla="*/ 11 w 82"/>
                      <a:gd name="T31" fmla="*/ 10 h 87"/>
                      <a:gd name="T32" fmla="*/ 0 w 82"/>
                      <a:gd name="T33" fmla="*/ 0 h 87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82"/>
                      <a:gd name="T52" fmla="*/ 0 h 87"/>
                      <a:gd name="T53" fmla="*/ 82 w 82"/>
                      <a:gd name="T54" fmla="*/ 87 h 87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82" h="87">
                        <a:moveTo>
                          <a:pt x="0" y="0"/>
                        </a:moveTo>
                        <a:lnTo>
                          <a:pt x="16" y="10"/>
                        </a:lnTo>
                        <a:lnTo>
                          <a:pt x="32" y="20"/>
                        </a:lnTo>
                        <a:lnTo>
                          <a:pt x="49" y="20"/>
                        </a:lnTo>
                        <a:lnTo>
                          <a:pt x="65" y="30"/>
                        </a:lnTo>
                        <a:lnTo>
                          <a:pt x="76" y="46"/>
                        </a:lnTo>
                        <a:lnTo>
                          <a:pt x="81" y="61"/>
                        </a:lnTo>
                        <a:lnTo>
                          <a:pt x="81" y="76"/>
                        </a:lnTo>
                        <a:lnTo>
                          <a:pt x="65" y="86"/>
                        </a:lnTo>
                        <a:lnTo>
                          <a:pt x="49" y="86"/>
                        </a:lnTo>
                        <a:lnTo>
                          <a:pt x="27" y="81"/>
                        </a:lnTo>
                        <a:lnTo>
                          <a:pt x="11" y="71"/>
                        </a:lnTo>
                        <a:lnTo>
                          <a:pt x="5" y="56"/>
                        </a:lnTo>
                        <a:lnTo>
                          <a:pt x="0" y="40"/>
                        </a:lnTo>
                        <a:lnTo>
                          <a:pt x="0" y="25"/>
                        </a:lnTo>
                        <a:lnTo>
                          <a:pt x="11" y="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4" name="Text Box 1524"/>
                <p:cNvSpPr txBox="1">
                  <a:spLocks noChangeArrowheads="1"/>
                </p:cNvSpPr>
                <p:nvPr/>
              </p:nvSpPr>
              <p:spPr bwMode="auto">
                <a:xfrm>
                  <a:off x="801922" y="5476873"/>
                  <a:ext cx="122413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 dirty="0" smtClean="0">
                      <a:latin typeface="+mn-lt"/>
                      <a:ea typeface="黑体" pitchFamily="2" charset="-122"/>
                    </a:rPr>
                    <a:t>校园网</a:t>
                  </a:r>
                  <a:endParaRPr lang="zh-CN" altLang="en-US" sz="2000" b="1" dirty="0"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sp>
          <p:nvSpPr>
            <p:cNvPr id="19" name="椭圆 18"/>
            <p:cNvSpPr/>
            <p:nvPr/>
          </p:nvSpPr>
          <p:spPr bwMode="auto">
            <a:xfrm>
              <a:off x="3728864" y="4149080"/>
              <a:ext cx="1440160" cy="576064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黑体" pitchFamily="2" charset="-122"/>
                </a:rPr>
                <a:t>地区网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51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 smtClean="0"/>
              <a:t>互联网</a:t>
            </a:r>
            <a:r>
              <a:rPr lang="zh-CN" altLang="zh-CN" sz="3600" dirty="0"/>
              <a:t>基础结构发展的三个</a:t>
            </a:r>
            <a:r>
              <a:rPr lang="zh-CN" altLang="zh-CN" sz="3600" dirty="0" smtClean="0"/>
              <a:t>阶段</a:t>
            </a:r>
            <a:endParaRPr lang="zh-CN" altLang="en-US" sz="3600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24745"/>
            <a:ext cx="9066212" cy="23762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第</a:t>
            </a:r>
            <a:r>
              <a:rPr lang="zh-CN" altLang="en-US" sz="2400" dirty="0">
                <a:solidFill>
                  <a:srgbClr val="FF0000"/>
                </a:solidFill>
              </a:rPr>
              <a:t>三</a:t>
            </a:r>
            <a:r>
              <a:rPr lang="zh-CN" altLang="en-US" sz="2400" dirty="0" smtClean="0">
                <a:solidFill>
                  <a:srgbClr val="FF0000"/>
                </a:solidFill>
              </a:rPr>
              <a:t>阶段：</a:t>
            </a:r>
            <a:r>
              <a:rPr lang="zh-CN" altLang="en-US" sz="2400" dirty="0"/>
              <a:t>逐渐形成了多层次 </a:t>
            </a:r>
            <a:r>
              <a:rPr lang="en-US" altLang="zh-CN" sz="2400" dirty="0"/>
              <a:t>ISP </a:t>
            </a:r>
            <a:r>
              <a:rPr lang="zh-CN" altLang="en-US" sz="2400" dirty="0"/>
              <a:t>结构</a:t>
            </a:r>
            <a:r>
              <a:rPr lang="zh-CN" altLang="en-US" sz="2400" dirty="0" smtClean="0"/>
              <a:t>的互联网。 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出现</a:t>
            </a:r>
            <a:r>
              <a:rPr lang="zh-CN" altLang="en-US" sz="2000" dirty="0" smtClean="0"/>
              <a:t>了</a:t>
            </a:r>
            <a:r>
              <a:rPr lang="zh-CN" altLang="en-US" sz="2000" dirty="0">
                <a:solidFill>
                  <a:srgbClr val="0000CC"/>
                </a:solidFill>
              </a:rPr>
              <a:t>互联网服务提供者 </a:t>
            </a:r>
            <a:r>
              <a:rPr lang="en-US" altLang="zh-CN" sz="2000" dirty="0">
                <a:solidFill>
                  <a:srgbClr val="0000CC"/>
                </a:solidFill>
              </a:rPr>
              <a:t>ISP</a:t>
            </a:r>
            <a:r>
              <a:rPr lang="en-US" altLang="zh-CN" sz="2000" dirty="0"/>
              <a:t> (Internet Service Provider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；用户通过</a:t>
            </a:r>
            <a:r>
              <a:rPr lang="en-US" altLang="zh-CN" sz="2000" dirty="0" smtClean="0"/>
              <a:t>ISP</a:t>
            </a:r>
            <a:r>
              <a:rPr lang="zh-CN" altLang="en-US" sz="2000" dirty="0" smtClean="0"/>
              <a:t>可以接入互联网（当然需要付费）。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zh-CN" altLang="zh-CN" sz="2000" dirty="0" smtClean="0"/>
              <a:t>根据</a:t>
            </a:r>
            <a:r>
              <a:rPr lang="zh-CN" altLang="zh-CN" sz="2000" dirty="0"/>
              <a:t>提供服务的覆盖面积大小以及所拥有</a:t>
            </a:r>
            <a:r>
              <a:rPr lang="zh-CN" altLang="zh-CN" sz="2000" dirty="0" smtClean="0"/>
              <a:t>的</a:t>
            </a:r>
            <a:r>
              <a:rPr lang="en-US" altLang="zh-CN" sz="2000" dirty="0" smtClean="0"/>
              <a:t> IP </a:t>
            </a:r>
            <a:r>
              <a:rPr lang="zh-CN" altLang="zh-CN" sz="2000" dirty="0" smtClean="0"/>
              <a:t>地址</a:t>
            </a:r>
            <a:r>
              <a:rPr lang="zh-CN" altLang="zh-CN" sz="2000" dirty="0"/>
              <a:t>数目的不同，</a:t>
            </a:r>
            <a:r>
              <a:rPr lang="en-US" altLang="zh-CN" sz="2000" dirty="0" smtClean="0"/>
              <a:t>ISP </a:t>
            </a:r>
            <a:r>
              <a:rPr lang="zh-CN" altLang="zh-CN" sz="2000" dirty="0" smtClean="0"/>
              <a:t>也</a:t>
            </a:r>
            <a:r>
              <a:rPr lang="zh-CN" altLang="zh-CN" sz="2000" dirty="0"/>
              <a:t>分成为</a:t>
            </a:r>
            <a:r>
              <a:rPr lang="zh-CN" altLang="zh-CN" sz="2000" dirty="0">
                <a:solidFill>
                  <a:srgbClr val="0000CC"/>
                </a:solidFill>
              </a:rPr>
              <a:t>不同层次</a:t>
            </a:r>
            <a:r>
              <a:rPr lang="zh-CN" altLang="zh-CN" sz="2000" dirty="0" smtClean="0">
                <a:solidFill>
                  <a:srgbClr val="0000CC"/>
                </a:solidFill>
              </a:rPr>
              <a:t>的</a:t>
            </a:r>
            <a:r>
              <a:rPr lang="en-US" altLang="zh-CN" sz="2000" dirty="0" smtClean="0">
                <a:solidFill>
                  <a:srgbClr val="0000CC"/>
                </a:solidFill>
              </a:rPr>
              <a:t> ISP</a:t>
            </a:r>
            <a:r>
              <a:rPr lang="zh-CN" altLang="zh-CN" sz="2000" dirty="0"/>
              <a:t>：</a:t>
            </a:r>
            <a:r>
              <a:rPr lang="zh-CN" altLang="zh-CN" sz="2000" dirty="0" smtClean="0">
                <a:solidFill>
                  <a:srgbClr val="FF0000"/>
                </a:solidFill>
              </a:rPr>
              <a:t>主干</a:t>
            </a:r>
            <a:r>
              <a:rPr lang="en-US" altLang="zh-CN" sz="2000" dirty="0" smtClean="0">
                <a:solidFill>
                  <a:srgbClr val="FF0000"/>
                </a:solidFill>
              </a:rPr>
              <a:t> ISP</a:t>
            </a:r>
            <a:r>
              <a:rPr lang="zh-CN" altLang="zh-CN" sz="2000" dirty="0">
                <a:solidFill>
                  <a:srgbClr val="FF0000"/>
                </a:solidFill>
              </a:rPr>
              <a:t>、</a:t>
            </a:r>
            <a:r>
              <a:rPr lang="zh-CN" altLang="zh-CN" sz="2000" dirty="0" smtClean="0">
                <a:solidFill>
                  <a:srgbClr val="FF0000"/>
                </a:solidFill>
              </a:rPr>
              <a:t>地区</a:t>
            </a:r>
            <a:r>
              <a:rPr lang="en-US" altLang="zh-CN" sz="2000" dirty="0" smtClean="0">
                <a:solidFill>
                  <a:srgbClr val="FF0000"/>
                </a:solidFill>
              </a:rPr>
              <a:t> ISP 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 </a:t>
            </a:r>
            <a:r>
              <a:rPr lang="zh-CN" altLang="zh-CN" sz="2000" dirty="0" smtClean="0">
                <a:solidFill>
                  <a:srgbClr val="FF0000"/>
                </a:solidFill>
              </a:rPr>
              <a:t>本地</a:t>
            </a:r>
            <a:r>
              <a:rPr lang="en-US" altLang="zh-CN" sz="2000" dirty="0" smtClean="0">
                <a:solidFill>
                  <a:srgbClr val="FF0000"/>
                </a:solidFill>
              </a:rPr>
              <a:t> ISP</a:t>
            </a:r>
            <a:r>
              <a:rPr lang="zh-CN" altLang="zh-CN" sz="2000" dirty="0">
                <a:solidFill>
                  <a:srgbClr val="FF0000"/>
                </a:solidFill>
              </a:rPr>
              <a:t>。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439997" y="3049559"/>
            <a:ext cx="9254121" cy="3763817"/>
            <a:chOff x="128464" y="1671030"/>
            <a:chExt cx="9763258" cy="3618422"/>
          </a:xfrm>
        </p:grpSpPr>
        <p:sp>
          <p:nvSpPr>
            <p:cNvPr id="5" name="Line 141"/>
            <p:cNvSpPr>
              <a:spLocks noChangeShapeType="1"/>
            </p:cNvSpPr>
            <p:nvPr/>
          </p:nvSpPr>
          <p:spPr bwMode="auto">
            <a:xfrm>
              <a:off x="6916483" y="3257451"/>
              <a:ext cx="1480740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6" name="Line 142"/>
            <p:cNvSpPr>
              <a:spLocks noChangeShapeType="1"/>
            </p:cNvSpPr>
            <p:nvPr/>
          </p:nvSpPr>
          <p:spPr bwMode="auto">
            <a:xfrm>
              <a:off x="8476333" y="4221064"/>
              <a:ext cx="311283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7" name="Line 143"/>
            <p:cNvSpPr>
              <a:spLocks noChangeShapeType="1"/>
            </p:cNvSpPr>
            <p:nvPr/>
          </p:nvSpPr>
          <p:spPr bwMode="auto">
            <a:xfrm flipH="1">
              <a:off x="7772939" y="4149626"/>
              <a:ext cx="469503" cy="779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8" name="Text Box 144"/>
            <p:cNvSpPr txBox="1">
              <a:spLocks noChangeArrowheads="1"/>
            </p:cNvSpPr>
            <p:nvPr/>
          </p:nvSpPr>
          <p:spPr bwMode="auto">
            <a:xfrm>
              <a:off x="8008550" y="4509989"/>
              <a:ext cx="627772" cy="562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latin typeface="Arial" pitchFamily="34" charset="0"/>
                  <a:ea typeface="黑体" pitchFamily="2" charset="-122"/>
                  <a:cs typeface="Arial" pitchFamily="34" charset="0"/>
                  <a:sym typeface="Symbol" pitchFamily="18" charset="2"/>
                </a:rPr>
                <a:t></a:t>
              </a:r>
            </a:p>
          </p:txBody>
        </p:sp>
        <p:sp>
          <p:nvSpPr>
            <p:cNvPr id="9" name="Line 145"/>
            <p:cNvSpPr>
              <a:spLocks noChangeShapeType="1"/>
            </p:cNvSpPr>
            <p:nvPr/>
          </p:nvSpPr>
          <p:spPr bwMode="auto">
            <a:xfrm flipH="1">
              <a:off x="8242441" y="3286026"/>
              <a:ext cx="545175" cy="86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10" name="Line 146"/>
            <p:cNvSpPr>
              <a:spLocks noChangeShapeType="1"/>
            </p:cNvSpPr>
            <p:nvPr/>
          </p:nvSpPr>
          <p:spPr bwMode="auto">
            <a:xfrm flipH="1">
              <a:off x="5667915" y="3286026"/>
              <a:ext cx="545173" cy="86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11" name="Line 147"/>
            <p:cNvSpPr>
              <a:spLocks noChangeShapeType="1"/>
            </p:cNvSpPr>
            <p:nvPr/>
          </p:nvSpPr>
          <p:spPr bwMode="auto">
            <a:xfrm>
              <a:off x="6446979" y="3213001"/>
              <a:ext cx="546894" cy="10080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12" name="Line 148"/>
            <p:cNvSpPr>
              <a:spLocks noChangeShapeType="1"/>
            </p:cNvSpPr>
            <p:nvPr/>
          </p:nvSpPr>
          <p:spPr bwMode="auto">
            <a:xfrm>
              <a:off x="3640279" y="3213002"/>
              <a:ext cx="545175" cy="936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13" name="Line 149"/>
            <p:cNvSpPr>
              <a:spLocks noChangeShapeType="1"/>
            </p:cNvSpPr>
            <p:nvPr/>
          </p:nvSpPr>
          <p:spPr bwMode="auto">
            <a:xfrm flipH="1">
              <a:off x="2859494" y="3357464"/>
              <a:ext cx="390393" cy="792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14" name="Line 150"/>
            <p:cNvSpPr>
              <a:spLocks noChangeShapeType="1"/>
            </p:cNvSpPr>
            <p:nvPr/>
          </p:nvSpPr>
          <p:spPr bwMode="auto">
            <a:xfrm>
              <a:off x="1065751" y="3357463"/>
              <a:ext cx="233892" cy="86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15" name="Line 151"/>
            <p:cNvSpPr>
              <a:spLocks noChangeShapeType="1"/>
            </p:cNvSpPr>
            <p:nvPr/>
          </p:nvSpPr>
          <p:spPr bwMode="auto">
            <a:xfrm>
              <a:off x="9021508" y="3430488"/>
              <a:ext cx="467783" cy="9350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16" name="Line 152"/>
            <p:cNvSpPr>
              <a:spLocks noChangeShapeType="1"/>
            </p:cNvSpPr>
            <p:nvPr/>
          </p:nvSpPr>
          <p:spPr bwMode="auto">
            <a:xfrm flipH="1">
              <a:off x="909250" y="2349401"/>
              <a:ext cx="624285" cy="792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17" name="Line 153"/>
            <p:cNvSpPr>
              <a:spLocks noChangeShapeType="1"/>
            </p:cNvSpPr>
            <p:nvPr/>
          </p:nvSpPr>
          <p:spPr bwMode="auto">
            <a:xfrm>
              <a:off x="5545808" y="1905683"/>
              <a:ext cx="1214172" cy="299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18" name="Line 154"/>
            <p:cNvSpPr>
              <a:spLocks noChangeShapeType="1"/>
            </p:cNvSpPr>
            <p:nvPr/>
          </p:nvSpPr>
          <p:spPr bwMode="auto">
            <a:xfrm>
              <a:off x="7150375" y="4221064"/>
              <a:ext cx="311282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19" name="Line 155"/>
            <p:cNvSpPr>
              <a:spLocks noChangeShapeType="1"/>
            </p:cNvSpPr>
            <p:nvPr/>
          </p:nvSpPr>
          <p:spPr bwMode="auto">
            <a:xfrm>
              <a:off x="2936885" y="4294089"/>
              <a:ext cx="311282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20" name="Line 156"/>
            <p:cNvSpPr>
              <a:spLocks noChangeShapeType="1"/>
            </p:cNvSpPr>
            <p:nvPr/>
          </p:nvSpPr>
          <p:spPr bwMode="auto">
            <a:xfrm flipH="1">
              <a:off x="6446979" y="4149626"/>
              <a:ext cx="469504" cy="779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21" name="Line 157"/>
            <p:cNvSpPr>
              <a:spLocks noChangeShapeType="1"/>
            </p:cNvSpPr>
            <p:nvPr/>
          </p:nvSpPr>
          <p:spPr bwMode="auto">
            <a:xfrm>
              <a:off x="9489291" y="4365526"/>
              <a:ext cx="156501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22" name="Line 158"/>
            <p:cNvSpPr>
              <a:spLocks noChangeShapeType="1"/>
            </p:cNvSpPr>
            <p:nvPr/>
          </p:nvSpPr>
          <p:spPr bwMode="auto">
            <a:xfrm flipH="1">
              <a:off x="2235210" y="4221063"/>
              <a:ext cx="624284" cy="865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23" name="Line 159"/>
            <p:cNvSpPr>
              <a:spLocks noChangeShapeType="1"/>
            </p:cNvSpPr>
            <p:nvPr/>
          </p:nvSpPr>
          <p:spPr bwMode="auto">
            <a:xfrm flipH="1">
              <a:off x="597969" y="3357464"/>
              <a:ext cx="154781" cy="1528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24" name="Line 160"/>
            <p:cNvSpPr>
              <a:spLocks noChangeShapeType="1"/>
            </p:cNvSpPr>
            <p:nvPr/>
          </p:nvSpPr>
          <p:spPr bwMode="auto">
            <a:xfrm flipH="1" flipV="1">
              <a:off x="5824415" y="4294088"/>
              <a:ext cx="388673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25" name="Line 161"/>
            <p:cNvSpPr>
              <a:spLocks noChangeShapeType="1"/>
            </p:cNvSpPr>
            <p:nvPr/>
          </p:nvSpPr>
          <p:spPr bwMode="auto">
            <a:xfrm flipV="1">
              <a:off x="4262844" y="4294089"/>
              <a:ext cx="1086908" cy="792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26" name="Line 162"/>
            <p:cNvSpPr>
              <a:spLocks noChangeShapeType="1"/>
            </p:cNvSpPr>
            <p:nvPr/>
          </p:nvSpPr>
          <p:spPr bwMode="auto">
            <a:xfrm>
              <a:off x="2548213" y="2349402"/>
              <a:ext cx="856456" cy="720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27" name="Line 163"/>
            <p:cNvSpPr>
              <a:spLocks noChangeShapeType="1"/>
            </p:cNvSpPr>
            <p:nvPr/>
          </p:nvSpPr>
          <p:spPr bwMode="auto">
            <a:xfrm flipH="1">
              <a:off x="5277521" y="4294089"/>
              <a:ext cx="233892" cy="792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28" name="Oval 164"/>
            <p:cNvSpPr>
              <a:spLocks noChangeArrowheads="1"/>
            </p:cNvSpPr>
            <p:nvPr/>
          </p:nvSpPr>
          <p:spPr bwMode="auto">
            <a:xfrm>
              <a:off x="128464" y="4654452"/>
              <a:ext cx="1012958" cy="5048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大公司</a:t>
              </a:r>
            </a:p>
          </p:txBody>
        </p:sp>
        <p:sp>
          <p:nvSpPr>
            <p:cNvPr id="29" name="Oval 165"/>
            <p:cNvSpPr>
              <a:spLocks noChangeArrowheads="1"/>
            </p:cNvSpPr>
            <p:nvPr/>
          </p:nvSpPr>
          <p:spPr bwMode="auto">
            <a:xfrm>
              <a:off x="3860412" y="4797326"/>
              <a:ext cx="1026716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公司</a:t>
              </a:r>
            </a:p>
          </p:txBody>
        </p:sp>
        <p:sp>
          <p:nvSpPr>
            <p:cNvPr id="30" name="Oval 166"/>
            <p:cNvSpPr>
              <a:spLocks noChangeArrowheads="1"/>
            </p:cNvSpPr>
            <p:nvPr/>
          </p:nvSpPr>
          <p:spPr bwMode="auto">
            <a:xfrm>
              <a:off x="5033310" y="4055964"/>
              <a:ext cx="1024996" cy="3857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本地</a:t>
              </a:r>
              <a:r>
                <a:rPr kumimoji="1" lang="zh-CN" altLang="en-US" sz="900" b="1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pic>
          <p:nvPicPr>
            <p:cNvPr id="31" name="Picture 16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6817" y="4870351"/>
              <a:ext cx="443706" cy="412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Text Box 168"/>
            <p:cNvSpPr txBox="1">
              <a:spLocks noChangeArrowheads="1"/>
            </p:cNvSpPr>
            <p:nvPr/>
          </p:nvSpPr>
          <p:spPr bwMode="auto">
            <a:xfrm>
              <a:off x="4887128" y="4797326"/>
              <a:ext cx="370710" cy="355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A</a:t>
              </a:r>
            </a:p>
          </p:txBody>
        </p:sp>
        <p:pic>
          <p:nvPicPr>
            <p:cNvPr id="33" name="Picture 16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5978" y="4870351"/>
              <a:ext cx="443706" cy="412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 Box 170"/>
            <p:cNvSpPr txBox="1">
              <a:spLocks noChangeArrowheads="1"/>
            </p:cNvSpPr>
            <p:nvPr/>
          </p:nvSpPr>
          <p:spPr bwMode="auto">
            <a:xfrm>
              <a:off x="9178008" y="4797326"/>
              <a:ext cx="370710" cy="355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B</a:t>
              </a:r>
            </a:p>
          </p:txBody>
        </p:sp>
        <p:sp>
          <p:nvSpPr>
            <p:cNvPr id="35" name="Line 173"/>
            <p:cNvSpPr>
              <a:spLocks noChangeShapeType="1"/>
            </p:cNvSpPr>
            <p:nvPr/>
          </p:nvSpPr>
          <p:spPr bwMode="auto">
            <a:xfrm flipV="1">
              <a:off x="2487158" y="1905683"/>
              <a:ext cx="140507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6" name="Line 174"/>
            <p:cNvSpPr>
              <a:spLocks noChangeShapeType="1"/>
            </p:cNvSpPr>
            <p:nvPr/>
          </p:nvSpPr>
          <p:spPr bwMode="auto">
            <a:xfrm flipV="1">
              <a:off x="2936885" y="2277962"/>
              <a:ext cx="3823096" cy="1444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7" name="Oval 175"/>
            <p:cNvSpPr>
              <a:spLocks noChangeArrowheads="1"/>
            </p:cNvSpPr>
            <p:nvPr/>
          </p:nvSpPr>
          <p:spPr bwMode="auto">
            <a:xfrm>
              <a:off x="8866726" y="4060726"/>
              <a:ext cx="1024996" cy="381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本地</a:t>
              </a:r>
              <a:r>
                <a:rPr kumimoji="1" lang="zh-CN" altLang="en-US" sz="1000" b="1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38" name="Line 176"/>
            <p:cNvSpPr>
              <a:spLocks noChangeShapeType="1"/>
            </p:cNvSpPr>
            <p:nvPr/>
          </p:nvSpPr>
          <p:spPr bwMode="auto">
            <a:xfrm flipH="1">
              <a:off x="6292198" y="2422427"/>
              <a:ext cx="779066" cy="719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" name="Line 177"/>
            <p:cNvSpPr>
              <a:spLocks noChangeShapeType="1"/>
            </p:cNvSpPr>
            <p:nvPr/>
          </p:nvSpPr>
          <p:spPr bwMode="auto">
            <a:xfrm flipH="1" flipV="1">
              <a:off x="7929440" y="2349402"/>
              <a:ext cx="703395" cy="720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40" name="Oval 178"/>
            <p:cNvSpPr>
              <a:spLocks noChangeArrowheads="1"/>
            </p:cNvSpPr>
            <p:nvPr/>
          </p:nvSpPr>
          <p:spPr bwMode="auto">
            <a:xfrm>
              <a:off x="909250" y="2155613"/>
              <a:ext cx="2105025" cy="50323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主干 </a:t>
              </a:r>
              <a:r>
                <a:rPr kumimoji="1" lang="zh-CN" altLang="en-US" sz="900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41" name="Oval 179"/>
            <p:cNvSpPr>
              <a:spLocks noChangeArrowheads="1"/>
            </p:cNvSpPr>
            <p:nvPr/>
          </p:nvSpPr>
          <p:spPr bwMode="auto">
            <a:xfrm>
              <a:off x="2302281" y="4005164"/>
              <a:ext cx="1024996" cy="4365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本地</a:t>
              </a:r>
              <a:r>
                <a:rPr kumimoji="1" lang="zh-CN" altLang="en-US" sz="900" b="1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42" name="Oval 180"/>
            <p:cNvSpPr>
              <a:spLocks noChangeArrowheads="1"/>
            </p:cNvSpPr>
            <p:nvPr/>
          </p:nvSpPr>
          <p:spPr bwMode="auto">
            <a:xfrm>
              <a:off x="742431" y="4005164"/>
              <a:ext cx="1024996" cy="4365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本地</a:t>
              </a:r>
              <a:r>
                <a:rPr kumimoji="1" lang="zh-CN" altLang="en-US" sz="900" b="1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43" name="Oval 181"/>
            <p:cNvSpPr>
              <a:spLocks noChangeArrowheads="1"/>
            </p:cNvSpPr>
            <p:nvPr/>
          </p:nvSpPr>
          <p:spPr bwMode="auto">
            <a:xfrm>
              <a:off x="5590523" y="3070127"/>
              <a:ext cx="1458383" cy="388937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地区 </a:t>
              </a:r>
              <a:r>
                <a:rPr kumimoji="1" lang="zh-CN" altLang="en-US" sz="600" b="1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44" name="Oval 182"/>
            <p:cNvSpPr>
              <a:spLocks noChangeArrowheads="1"/>
            </p:cNvSpPr>
            <p:nvPr/>
          </p:nvSpPr>
          <p:spPr bwMode="auto">
            <a:xfrm>
              <a:off x="3640279" y="1671030"/>
              <a:ext cx="2105025" cy="503237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主干 </a:t>
              </a:r>
              <a:r>
                <a:rPr kumimoji="1" lang="zh-CN" altLang="en-US" sz="900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45" name="Oval 183"/>
            <p:cNvSpPr>
              <a:spLocks noChangeArrowheads="1"/>
            </p:cNvSpPr>
            <p:nvPr/>
          </p:nvSpPr>
          <p:spPr bwMode="auto">
            <a:xfrm>
              <a:off x="6369589" y="1966588"/>
              <a:ext cx="2105025" cy="50323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主干 </a:t>
              </a:r>
              <a:r>
                <a:rPr kumimoji="1" lang="zh-CN" altLang="en-US" sz="900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46" name="Oval 184"/>
            <p:cNvSpPr>
              <a:spLocks noChangeArrowheads="1"/>
            </p:cNvSpPr>
            <p:nvPr/>
          </p:nvSpPr>
          <p:spPr bwMode="auto">
            <a:xfrm>
              <a:off x="8163331" y="3070127"/>
              <a:ext cx="1458383" cy="388937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地区 </a:t>
              </a:r>
              <a:r>
                <a:rPr kumimoji="1" lang="zh-CN" altLang="en-US" sz="600" b="1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47" name="Oval 185"/>
            <p:cNvSpPr>
              <a:spLocks noChangeArrowheads="1"/>
            </p:cNvSpPr>
            <p:nvPr/>
          </p:nvSpPr>
          <p:spPr bwMode="auto">
            <a:xfrm>
              <a:off x="207575" y="3070127"/>
              <a:ext cx="1458383" cy="388937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地区 </a:t>
              </a:r>
              <a:r>
                <a:rPr kumimoji="1" lang="zh-CN" altLang="en-US" sz="600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48" name="Oval 186"/>
            <p:cNvSpPr>
              <a:spLocks noChangeArrowheads="1"/>
            </p:cNvSpPr>
            <p:nvPr/>
          </p:nvSpPr>
          <p:spPr bwMode="auto">
            <a:xfrm>
              <a:off x="2702993" y="3070127"/>
              <a:ext cx="1458383" cy="388937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地区 </a:t>
              </a:r>
              <a:r>
                <a:rPr kumimoji="1" lang="zh-CN" altLang="en-US" sz="600" b="1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49" name="Text Box 187"/>
            <p:cNvSpPr txBox="1">
              <a:spLocks noChangeArrowheads="1"/>
            </p:cNvSpPr>
            <p:nvPr/>
          </p:nvSpPr>
          <p:spPr bwMode="auto">
            <a:xfrm>
              <a:off x="1714112" y="2655789"/>
              <a:ext cx="925422" cy="887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5400" b="1">
                  <a:latin typeface="Arial" pitchFamily="34" charset="0"/>
                  <a:ea typeface="黑体" pitchFamily="2" charset="-122"/>
                  <a:cs typeface="Arial" pitchFamily="34" charset="0"/>
                  <a:sym typeface="Symbol" pitchFamily="18" charset="2"/>
                </a:rPr>
                <a:t></a:t>
              </a:r>
            </a:p>
          </p:txBody>
        </p:sp>
        <p:sp>
          <p:nvSpPr>
            <p:cNvPr id="50" name="Text Box 188"/>
            <p:cNvSpPr txBox="1">
              <a:spLocks noChangeArrowheads="1"/>
            </p:cNvSpPr>
            <p:nvPr/>
          </p:nvSpPr>
          <p:spPr bwMode="auto">
            <a:xfrm>
              <a:off x="4419345" y="2638326"/>
              <a:ext cx="925422" cy="887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5400" b="1">
                  <a:latin typeface="Arial" pitchFamily="34" charset="0"/>
                  <a:ea typeface="黑体" pitchFamily="2" charset="-122"/>
                  <a:cs typeface="Arial" pitchFamily="34" charset="0"/>
                  <a:sym typeface="Symbol" pitchFamily="18" charset="2"/>
                </a:rPr>
                <a:t></a:t>
              </a:r>
            </a:p>
          </p:txBody>
        </p:sp>
        <p:sp>
          <p:nvSpPr>
            <p:cNvPr id="51" name="Oval 189"/>
            <p:cNvSpPr>
              <a:spLocks noChangeArrowheads="1"/>
            </p:cNvSpPr>
            <p:nvPr/>
          </p:nvSpPr>
          <p:spPr bwMode="auto">
            <a:xfrm>
              <a:off x="6446979" y="4005164"/>
              <a:ext cx="1024996" cy="4365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本地</a:t>
              </a:r>
              <a:r>
                <a:rPr kumimoji="1" lang="zh-CN" altLang="en-US" sz="900" b="1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52" name="Oval 190"/>
            <p:cNvSpPr>
              <a:spLocks noChangeArrowheads="1"/>
            </p:cNvSpPr>
            <p:nvPr/>
          </p:nvSpPr>
          <p:spPr bwMode="auto">
            <a:xfrm>
              <a:off x="3640279" y="4005164"/>
              <a:ext cx="1024996" cy="4365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本地</a:t>
              </a:r>
              <a:r>
                <a:rPr kumimoji="1" lang="zh-CN" altLang="en-US" sz="900" b="1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grpSp>
          <p:nvGrpSpPr>
            <p:cNvPr id="53" name="Group 191"/>
            <p:cNvGrpSpPr>
              <a:grpSpLocks/>
            </p:cNvGrpSpPr>
            <p:nvPr/>
          </p:nvGrpSpPr>
          <p:grpSpPr bwMode="auto">
            <a:xfrm>
              <a:off x="7305156" y="3084414"/>
              <a:ext cx="586449" cy="355600"/>
              <a:chOff x="3334" y="255"/>
              <a:chExt cx="341" cy="224"/>
            </a:xfrm>
          </p:grpSpPr>
          <p:pic>
            <p:nvPicPr>
              <p:cNvPr id="66" name="Picture 192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4" y="255"/>
                <a:ext cx="318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67" name="Text Box 193"/>
              <p:cNvSpPr txBox="1">
                <a:spLocks noChangeArrowheads="1"/>
              </p:cNvSpPr>
              <p:nvPr/>
            </p:nvSpPr>
            <p:spPr bwMode="auto">
              <a:xfrm>
                <a:off x="3334" y="255"/>
                <a:ext cx="341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 dirty="0"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IXP</a:t>
                </a:r>
              </a:p>
            </p:txBody>
          </p:sp>
        </p:grpSp>
        <p:sp>
          <p:nvSpPr>
            <p:cNvPr id="54" name="Text Box 194"/>
            <p:cNvSpPr txBox="1">
              <a:spLocks noChangeArrowheads="1"/>
            </p:cNvSpPr>
            <p:nvPr/>
          </p:nvSpPr>
          <p:spPr bwMode="auto">
            <a:xfrm>
              <a:off x="1751948" y="3786088"/>
              <a:ext cx="681890" cy="621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b="1">
                  <a:latin typeface="Arial" pitchFamily="34" charset="0"/>
                  <a:ea typeface="黑体" pitchFamily="2" charset="-122"/>
                  <a:cs typeface="Arial" pitchFamily="34" charset="0"/>
                  <a:sym typeface="Symbol" pitchFamily="18" charset="2"/>
                </a:rPr>
                <a:t></a:t>
              </a:r>
            </a:p>
          </p:txBody>
        </p:sp>
        <p:sp>
          <p:nvSpPr>
            <p:cNvPr id="55" name="Oval 195"/>
            <p:cNvSpPr>
              <a:spLocks noChangeArrowheads="1"/>
            </p:cNvSpPr>
            <p:nvPr/>
          </p:nvSpPr>
          <p:spPr bwMode="auto">
            <a:xfrm>
              <a:off x="7695548" y="4057551"/>
              <a:ext cx="1024996" cy="381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本地</a:t>
              </a:r>
              <a:r>
                <a:rPr kumimoji="1" lang="zh-CN" altLang="en-US" sz="1000" b="1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grpSp>
          <p:nvGrpSpPr>
            <p:cNvPr id="56" name="Group 196"/>
            <p:cNvGrpSpPr>
              <a:grpSpLocks/>
            </p:cNvGrpSpPr>
            <p:nvPr/>
          </p:nvGrpSpPr>
          <p:grpSpPr bwMode="auto">
            <a:xfrm>
              <a:off x="1724431" y="4725889"/>
              <a:ext cx="964803" cy="563563"/>
              <a:chOff x="295" y="2432"/>
              <a:chExt cx="561" cy="355"/>
            </a:xfrm>
          </p:grpSpPr>
          <p:pic>
            <p:nvPicPr>
              <p:cNvPr id="64" name="Picture 197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" y="2432"/>
                <a:ext cx="524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65" name="Text Box 198"/>
              <p:cNvSpPr txBox="1">
                <a:spLocks noChangeArrowheads="1"/>
              </p:cNvSpPr>
              <p:nvPr/>
            </p:nvSpPr>
            <p:spPr bwMode="auto">
              <a:xfrm>
                <a:off x="315" y="2513"/>
                <a:ext cx="541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b="1"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校园网</a:t>
                </a:r>
              </a:p>
            </p:txBody>
          </p:sp>
        </p:grpSp>
        <p:grpSp>
          <p:nvGrpSpPr>
            <p:cNvPr id="57" name="Group 199"/>
            <p:cNvGrpSpPr>
              <a:grpSpLocks/>
            </p:cNvGrpSpPr>
            <p:nvPr/>
          </p:nvGrpSpPr>
          <p:grpSpPr bwMode="auto">
            <a:xfrm>
              <a:off x="2739108" y="4725889"/>
              <a:ext cx="964803" cy="563563"/>
              <a:chOff x="295" y="2432"/>
              <a:chExt cx="561" cy="355"/>
            </a:xfrm>
          </p:grpSpPr>
          <p:pic>
            <p:nvPicPr>
              <p:cNvPr id="62" name="Picture 200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" y="2432"/>
                <a:ext cx="524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63" name="Text Box 201"/>
              <p:cNvSpPr txBox="1">
                <a:spLocks noChangeArrowheads="1"/>
              </p:cNvSpPr>
              <p:nvPr/>
            </p:nvSpPr>
            <p:spPr bwMode="auto">
              <a:xfrm>
                <a:off x="315" y="2513"/>
                <a:ext cx="541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b="1" dirty="0"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校园网</a:t>
                </a:r>
              </a:p>
            </p:txBody>
          </p:sp>
        </p:grpSp>
        <p:sp>
          <p:nvSpPr>
            <p:cNvPr id="58" name="Text Box 202"/>
            <p:cNvSpPr txBox="1">
              <a:spLocks noChangeArrowheads="1"/>
            </p:cNvSpPr>
            <p:nvPr/>
          </p:nvSpPr>
          <p:spPr bwMode="auto">
            <a:xfrm>
              <a:off x="5628358" y="4654451"/>
              <a:ext cx="627772" cy="562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latin typeface="Arial" pitchFamily="34" charset="0"/>
                  <a:ea typeface="黑体" pitchFamily="2" charset="-122"/>
                  <a:cs typeface="Arial" pitchFamily="34" charset="0"/>
                  <a:sym typeface="Symbol" pitchFamily="18" charset="2"/>
                </a:rPr>
                <a:t></a:t>
              </a:r>
            </a:p>
          </p:txBody>
        </p:sp>
        <p:sp>
          <p:nvSpPr>
            <p:cNvPr id="59" name="Text Box 203"/>
            <p:cNvSpPr txBox="1">
              <a:spLocks noChangeArrowheads="1"/>
            </p:cNvSpPr>
            <p:nvPr/>
          </p:nvSpPr>
          <p:spPr bwMode="auto">
            <a:xfrm>
              <a:off x="6682591" y="4509989"/>
              <a:ext cx="627772" cy="562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latin typeface="Arial" pitchFamily="34" charset="0"/>
                  <a:ea typeface="黑体" pitchFamily="2" charset="-122"/>
                  <a:cs typeface="Arial" pitchFamily="34" charset="0"/>
                  <a:sym typeface="Symbol" pitchFamily="18" charset="2"/>
                </a:rPr>
                <a:t></a:t>
              </a:r>
            </a:p>
          </p:txBody>
        </p:sp>
        <p:sp>
          <p:nvSpPr>
            <p:cNvPr id="60" name="Freeform 204"/>
            <p:cNvSpPr>
              <a:spLocks/>
            </p:cNvSpPr>
            <p:nvPr/>
          </p:nvSpPr>
          <p:spPr bwMode="auto">
            <a:xfrm>
              <a:off x="5504533" y="2349402"/>
              <a:ext cx="4017433" cy="2503487"/>
            </a:xfrm>
            <a:custGeom>
              <a:avLst/>
              <a:gdLst>
                <a:gd name="T0" fmla="*/ 0 w 2336"/>
                <a:gd name="T1" fmla="*/ 1577 h 1577"/>
                <a:gd name="T2" fmla="*/ 251 w 2336"/>
                <a:gd name="T3" fmla="*/ 1062 h 1577"/>
                <a:gd name="T4" fmla="*/ 794 w 2336"/>
                <a:gd name="T5" fmla="*/ 249 h 1577"/>
                <a:gd name="T6" fmla="*/ 1274 w 2336"/>
                <a:gd name="T7" fmla="*/ 27 h 1577"/>
                <a:gd name="T8" fmla="*/ 1661 w 2336"/>
                <a:gd name="T9" fmla="*/ 414 h 1577"/>
                <a:gd name="T10" fmla="*/ 2138 w 2336"/>
                <a:gd name="T11" fmla="*/ 1095 h 1577"/>
                <a:gd name="T12" fmla="*/ 2336 w 2336"/>
                <a:gd name="T13" fmla="*/ 1569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6" h="1577">
                  <a:moveTo>
                    <a:pt x="0" y="1577"/>
                  </a:moveTo>
                  <a:cubicBezTo>
                    <a:pt x="41" y="1491"/>
                    <a:pt x="119" y="1283"/>
                    <a:pt x="251" y="1062"/>
                  </a:cubicBezTo>
                  <a:cubicBezTo>
                    <a:pt x="383" y="841"/>
                    <a:pt x="624" y="421"/>
                    <a:pt x="794" y="249"/>
                  </a:cubicBezTo>
                  <a:cubicBezTo>
                    <a:pt x="964" y="77"/>
                    <a:pt x="1130" y="0"/>
                    <a:pt x="1274" y="27"/>
                  </a:cubicBezTo>
                  <a:cubicBezTo>
                    <a:pt x="1418" y="54"/>
                    <a:pt x="1517" y="236"/>
                    <a:pt x="1661" y="414"/>
                  </a:cubicBezTo>
                  <a:cubicBezTo>
                    <a:pt x="1805" y="592"/>
                    <a:pt x="2026" y="903"/>
                    <a:pt x="2138" y="1095"/>
                  </a:cubicBezTo>
                  <a:cubicBezTo>
                    <a:pt x="2250" y="1287"/>
                    <a:pt x="2295" y="1470"/>
                    <a:pt x="2336" y="1569"/>
                  </a:cubicBezTo>
                </a:path>
              </a:pathLst>
            </a:custGeom>
            <a:noFill/>
            <a:ln w="76200" cmpd="sng">
              <a:solidFill>
                <a:srgbClr val="C00000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61" name="Line 205"/>
            <p:cNvSpPr>
              <a:spLocks noChangeShapeType="1"/>
            </p:cNvSpPr>
            <p:nvPr/>
          </p:nvSpPr>
          <p:spPr bwMode="auto">
            <a:xfrm>
              <a:off x="6362710" y="3440525"/>
              <a:ext cx="2340636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prstDash val="sysDot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</p:grpSp>
      <p:sp>
        <p:nvSpPr>
          <p:cNvPr id="2" name="椭圆 1"/>
          <p:cNvSpPr/>
          <p:nvPr/>
        </p:nvSpPr>
        <p:spPr bwMode="auto">
          <a:xfrm>
            <a:off x="7095727" y="4294329"/>
            <a:ext cx="813423" cy="78683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85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 smtClean="0"/>
              <a:t>互联网</a:t>
            </a:r>
            <a:r>
              <a:rPr lang="zh-CN" altLang="zh-CN" sz="3600" dirty="0"/>
              <a:t>基础结构发展的三个</a:t>
            </a:r>
            <a:r>
              <a:rPr lang="zh-CN" altLang="zh-CN" sz="3600" dirty="0" smtClean="0"/>
              <a:t>阶段</a:t>
            </a:r>
            <a:endParaRPr lang="zh-CN" altLang="en-US" sz="3600" dirty="0"/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16496" y="1250757"/>
            <a:ext cx="90730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到</a:t>
            </a:r>
            <a:r>
              <a:rPr lang="en-US" altLang="zh-CN" sz="28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2016</a:t>
            </a:r>
            <a:r>
              <a:rPr lang="zh-CN" altLang="zh-CN" sz="2800" b="1" dirty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年</a:t>
            </a:r>
            <a:r>
              <a:rPr lang="en-US" altLang="zh-CN" sz="2800" b="1" dirty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zh-CN" sz="2800" b="1" dirty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月，全球已经</a:t>
            </a:r>
            <a:r>
              <a:rPr lang="zh-CN" altLang="zh-CN" sz="28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有</a:t>
            </a:r>
            <a:r>
              <a:rPr lang="en-US" altLang="zh-CN" sz="28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226 </a:t>
            </a:r>
            <a:r>
              <a:rPr lang="zh-CN" altLang="zh-CN" sz="28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个</a:t>
            </a:r>
            <a:r>
              <a:rPr lang="en-US" altLang="zh-CN" sz="28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IXP</a:t>
            </a:r>
            <a:r>
              <a:rPr lang="zh-CN" altLang="zh-CN" sz="2800" b="1" dirty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，分布</a:t>
            </a:r>
            <a:r>
              <a:rPr lang="zh-CN" altLang="zh-CN" sz="28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在</a:t>
            </a:r>
            <a:r>
              <a:rPr lang="en-US" altLang="zh-CN" sz="28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172 </a:t>
            </a:r>
            <a:r>
              <a:rPr lang="zh-CN" altLang="zh-CN" sz="28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个</a:t>
            </a:r>
            <a:r>
              <a:rPr lang="zh-CN" altLang="zh-CN" sz="2800" b="1" dirty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国家和</a:t>
            </a:r>
            <a:r>
              <a:rPr lang="zh-CN" altLang="zh-CN" sz="28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地区</a:t>
            </a:r>
            <a:r>
              <a:rPr lang="zh-CN" altLang="en-US" sz="28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r>
              <a:rPr lang="zh-CN" altLang="en-US" sz="2800" b="1" dirty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但</a:t>
            </a:r>
            <a:r>
              <a:rPr lang="zh-CN" altLang="zh-CN" sz="28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互联网</a:t>
            </a:r>
            <a:r>
              <a:rPr lang="zh-CN" altLang="zh-CN" sz="2800" b="1" dirty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的发展在全世界</a:t>
            </a:r>
            <a:r>
              <a:rPr lang="zh-CN" altLang="zh-CN" sz="28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还很不平衡</a:t>
            </a:r>
            <a:r>
              <a:rPr lang="zh-CN" altLang="en-US" sz="28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zh-CN" altLang="en-US" sz="2800" b="1" dirty="0">
              <a:solidFill>
                <a:srgbClr val="000099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71" name="图片 70"/>
          <p:cNvPicPr/>
          <p:nvPr/>
        </p:nvPicPr>
        <p:blipFill>
          <a:blip r:embed="rId3" cstate="print"/>
          <a:srcRect l="23654" t="16245" r="32539" b="43791"/>
          <a:stretch>
            <a:fillRect/>
          </a:stretch>
        </p:blipFill>
        <p:spPr bwMode="auto">
          <a:xfrm>
            <a:off x="2000672" y="2348880"/>
            <a:ext cx="6264696" cy="3830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矩形 71"/>
          <p:cNvSpPr/>
          <p:nvPr/>
        </p:nvSpPr>
        <p:spPr>
          <a:xfrm>
            <a:off x="1136576" y="6237312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互联网</a:t>
            </a:r>
            <a:r>
              <a:rPr lang="zh-CN" altLang="zh-CN" sz="2400" b="1" dirty="0">
                <a:latin typeface="Arial" pitchFamily="34" charset="0"/>
                <a:ea typeface="黑体" pitchFamily="2" charset="-122"/>
                <a:cs typeface="Arial" pitchFamily="34" charset="0"/>
              </a:rPr>
              <a:t>交换</a:t>
            </a:r>
            <a:r>
              <a:rPr lang="zh-CN" altLang="zh-CN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点</a:t>
            </a:r>
            <a:r>
              <a:rPr lang="en-US" altLang="zh-CN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IXP </a:t>
            </a:r>
            <a:r>
              <a:rPr lang="zh-CN" altLang="zh-CN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在</a:t>
            </a:r>
            <a:r>
              <a:rPr lang="zh-CN" altLang="zh-CN" sz="2400" b="1" dirty="0">
                <a:latin typeface="Arial" pitchFamily="34" charset="0"/>
                <a:ea typeface="黑体" pitchFamily="2" charset="-122"/>
                <a:cs typeface="Arial" pitchFamily="34" charset="0"/>
              </a:rPr>
              <a:t>全球的分布图（</a:t>
            </a:r>
            <a:r>
              <a:rPr lang="en-US" altLang="zh-CN" sz="2400" b="1" dirty="0">
                <a:latin typeface="Arial" pitchFamily="34" charset="0"/>
                <a:ea typeface="黑体" pitchFamily="2" charset="-122"/>
                <a:cs typeface="Arial" pitchFamily="34" charset="0"/>
              </a:rPr>
              <a:t>2016</a:t>
            </a:r>
            <a:r>
              <a:rPr lang="zh-CN" altLang="zh-CN" sz="2400" b="1" dirty="0">
                <a:latin typeface="Arial" pitchFamily="34" charset="0"/>
                <a:ea typeface="黑体" pitchFamily="2" charset="-122"/>
                <a:cs typeface="Arial" pitchFamily="34" charset="0"/>
              </a:rPr>
              <a:t>年）</a:t>
            </a:r>
            <a:endParaRPr lang="zh-CN" altLang="en-US" sz="24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35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互联网</a:t>
            </a:r>
            <a:r>
              <a:rPr lang="zh-CN" altLang="zh-CN" dirty="0"/>
              <a:t>的标准化工作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416496" y="1988840"/>
            <a:ext cx="9283437" cy="3888432"/>
            <a:chOff x="350837" y="1988494"/>
            <a:chExt cx="9283437" cy="3888432"/>
          </a:xfrm>
        </p:grpSpPr>
        <p:sp>
          <p:nvSpPr>
            <p:cNvPr id="320515" name="Rectangle 3"/>
            <p:cNvSpPr>
              <a:spLocks noChangeArrowheads="1"/>
            </p:cNvSpPr>
            <p:nvPr/>
          </p:nvSpPr>
          <p:spPr bwMode="auto">
            <a:xfrm>
              <a:off x="350837" y="3576639"/>
              <a:ext cx="3198813" cy="230028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16" name="Freeform 4"/>
            <p:cNvSpPr>
              <a:spLocks/>
            </p:cNvSpPr>
            <p:nvPr/>
          </p:nvSpPr>
          <p:spPr bwMode="auto">
            <a:xfrm>
              <a:off x="3408627" y="2755901"/>
              <a:ext cx="2744788" cy="246063"/>
            </a:xfrm>
            <a:custGeom>
              <a:avLst/>
              <a:gdLst>
                <a:gd name="T0" fmla="*/ 0 w 1584"/>
                <a:gd name="T1" fmla="*/ 0 h 336"/>
                <a:gd name="T2" fmla="*/ 1584 w 1584"/>
                <a:gd name="T3" fmla="*/ 0 h 336"/>
                <a:gd name="T4" fmla="*/ 1344 w 1584"/>
                <a:gd name="T5" fmla="*/ 336 h 336"/>
                <a:gd name="T6" fmla="*/ 240 w 1584"/>
                <a:gd name="T7" fmla="*/ 336 h 336"/>
                <a:gd name="T8" fmla="*/ 0 w 1584"/>
                <a:gd name="T9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4" h="336">
                  <a:moveTo>
                    <a:pt x="0" y="0"/>
                  </a:moveTo>
                  <a:lnTo>
                    <a:pt x="1584" y="0"/>
                  </a:lnTo>
                  <a:lnTo>
                    <a:pt x="1344" y="336"/>
                  </a:lnTo>
                  <a:lnTo>
                    <a:pt x="240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17" name="Rectangle 5"/>
            <p:cNvSpPr>
              <a:spLocks noChangeArrowheads="1"/>
            </p:cNvSpPr>
            <p:nvPr/>
          </p:nvSpPr>
          <p:spPr bwMode="auto">
            <a:xfrm>
              <a:off x="3408627" y="1988494"/>
              <a:ext cx="2744788" cy="49371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 dirty="0" smtClean="0">
                  <a:solidFill>
                    <a:srgbClr val="000099"/>
                  </a:solidFill>
                  <a:ea typeface="黑体" pitchFamily="2" charset="-122"/>
                </a:rPr>
                <a:t>互联网协会 </a:t>
              </a:r>
              <a:r>
                <a:rPr kumimoji="1" lang="en-US" altLang="zh-CN" sz="2000" b="1" dirty="0">
                  <a:solidFill>
                    <a:srgbClr val="000099"/>
                  </a:solidFill>
                  <a:ea typeface="黑体" pitchFamily="2" charset="-122"/>
                </a:rPr>
                <a:t>ISOC</a:t>
              </a:r>
            </a:p>
          </p:txBody>
        </p:sp>
        <p:sp>
          <p:nvSpPr>
            <p:cNvPr id="320518" name="Line 6"/>
            <p:cNvSpPr>
              <a:spLocks noChangeShapeType="1"/>
            </p:cNvSpPr>
            <p:nvPr/>
          </p:nvSpPr>
          <p:spPr bwMode="auto">
            <a:xfrm>
              <a:off x="2240889" y="4727576"/>
              <a:ext cx="667279" cy="5746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19" name="Line 7"/>
            <p:cNvSpPr>
              <a:spLocks noChangeShapeType="1"/>
            </p:cNvSpPr>
            <p:nvPr/>
          </p:nvSpPr>
          <p:spPr bwMode="auto">
            <a:xfrm>
              <a:off x="3408627" y="2482206"/>
              <a:ext cx="295804" cy="5149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20" name="Line 8"/>
            <p:cNvSpPr>
              <a:spLocks noChangeShapeType="1"/>
            </p:cNvSpPr>
            <p:nvPr/>
          </p:nvSpPr>
          <p:spPr bwMode="auto">
            <a:xfrm flipH="1">
              <a:off x="1076590" y="4727576"/>
              <a:ext cx="665560" cy="5746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21" name="Line 9"/>
            <p:cNvSpPr>
              <a:spLocks noChangeShapeType="1"/>
            </p:cNvSpPr>
            <p:nvPr/>
          </p:nvSpPr>
          <p:spPr bwMode="auto">
            <a:xfrm flipH="1">
              <a:off x="5811177" y="2482206"/>
              <a:ext cx="342238" cy="5149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22" name="Rectangle 10"/>
            <p:cNvSpPr>
              <a:spLocks noChangeArrowheads="1"/>
            </p:cNvSpPr>
            <p:nvPr/>
          </p:nvSpPr>
          <p:spPr bwMode="auto">
            <a:xfrm>
              <a:off x="584729" y="4140201"/>
              <a:ext cx="2731029" cy="657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 dirty="0" smtClean="0">
                  <a:solidFill>
                    <a:srgbClr val="000099"/>
                  </a:solidFill>
                  <a:ea typeface="黑体" pitchFamily="2" charset="-122"/>
                </a:rPr>
                <a:t>互联网研究</a:t>
              </a:r>
              <a:r>
                <a:rPr kumimoji="1" lang="zh-CN" altLang="en-US" sz="2000" b="1" dirty="0">
                  <a:solidFill>
                    <a:srgbClr val="000099"/>
                  </a:solidFill>
                  <a:ea typeface="黑体" pitchFamily="2" charset="-122"/>
                </a:rPr>
                <a:t>指导小组</a:t>
              </a:r>
            </a:p>
            <a:p>
              <a:pPr algn="ctr"/>
              <a:r>
                <a:rPr kumimoji="1" lang="en-US" altLang="zh-CN" sz="2000" b="1" dirty="0">
                  <a:solidFill>
                    <a:srgbClr val="000099"/>
                  </a:solidFill>
                  <a:ea typeface="黑体" pitchFamily="2" charset="-122"/>
                </a:rPr>
                <a:t>IRSG </a:t>
              </a:r>
            </a:p>
          </p:txBody>
        </p:sp>
        <p:sp>
          <p:nvSpPr>
            <p:cNvPr id="320523" name="Rectangle 11"/>
            <p:cNvSpPr>
              <a:spLocks noChangeArrowheads="1"/>
            </p:cNvSpPr>
            <p:nvPr/>
          </p:nvSpPr>
          <p:spPr bwMode="auto">
            <a:xfrm>
              <a:off x="5904046" y="3576639"/>
              <a:ext cx="3730228" cy="230028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24" name="Text Box 12"/>
            <p:cNvSpPr txBox="1">
              <a:spLocks noChangeArrowheads="1"/>
            </p:cNvSpPr>
            <p:nvPr/>
          </p:nvSpPr>
          <p:spPr bwMode="auto">
            <a:xfrm>
              <a:off x="741231" y="3606801"/>
              <a:ext cx="24449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 smtClean="0">
                  <a:solidFill>
                    <a:srgbClr val="000099"/>
                  </a:solidFill>
                  <a:ea typeface="黑体" pitchFamily="2" charset="-122"/>
                </a:rPr>
                <a:t>互联网研究</a:t>
              </a:r>
              <a:r>
                <a:rPr kumimoji="1" lang="zh-CN" altLang="en-US" sz="2000" b="1" dirty="0">
                  <a:solidFill>
                    <a:srgbClr val="000099"/>
                  </a:solidFill>
                  <a:ea typeface="黑体" pitchFamily="2" charset="-122"/>
                </a:rPr>
                <a:t>部 </a:t>
              </a:r>
              <a:r>
                <a:rPr kumimoji="1" lang="en-US" altLang="zh-CN" sz="2000" b="1" dirty="0">
                  <a:solidFill>
                    <a:srgbClr val="000099"/>
                  </a:solidFill>
                  <a:ea typeface="黑体" pitchFamily="2" charset="-122"/>
                </a:rPr>
                <a:t>IRTF </a:t>
              </a:r>
            </a:p>
          </p:txBody>
        </p:sp>
        <p:sp>
          <p:nvSpPr>
            <p:cNvPr id="320525" name="Text Box 13"/>
            <p:cNvSpPr txBox="1">
              <a:spLocks noChangeArrowheads="1"/>
            </p:cNvSpPr>
            <p:nvPr/>
          </p:nvSpPr>
          <p:spPr bwMode="auto">
            <a:xfrm>
              <a:off x="6485335" y="3560763"/>
              <a:ext cx="24304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 smtClean="0">
                  <a:solidFill>
                    <a:srgbClr val="000099"/>
                  </a:solidFill>
                  <a:ea typeface="黑体" pitchFamily="2" charset="-122"/>
                </a:rPr>
                <a:t>互联网工程</a:t>
              </a:r>
              <a:r>
                <a:rPr kumimoji="1" lang="zh-CN" altLang="en-US" sz="2000" b="1" dirty="0">
                  <a:solidFill>
                    <a:srgbClr val="000099"/>
                  </a:solidFill>
                  <a:ea typeface="黑体" pitchFamily="2" charset="-122"/>
                </a:rPr>
                <a:t>部 </a:t>
              </a:r>
              <a:r>
                <a:rPr kumimoji="1" lang="en-US" altLang="zh-CN" sz="2000" b="1" dirty="0">
                  <a:solidFill>
                    <a:srgbClr val="000099"/>
                  </a:solidFill>
                  <a:ea typeface="黑体" pitchFamily="2" charset="-122"/>
                </a:rPr>
                <a:t>IETF </a:t>
              </a:r>
            </a:p>
          </p:txBody>
        </p:sp>
        <p:sp>
          <p:nvSpPr>
            <p:cNvPr id="320526" name="Line 14"/>
            <p:cNvSpPr>
              <a:spLocks noChangeShapeType="1"/>
            </p:cNvSpPr>
            <p:nvPr/>
          </p:nvSpPr>
          <p:spPr bwMode="auto">
            <a:xfrm flipV="1">
              <a:off x="2067189" y="3716339"/>
              <a:ext cx="1637242" cy="43338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27" name="Line 15"/>
            <p:cNvSpPr>
              <a:spLocks noChangeShapeType="1"/>
            </p:cNvSpPr>
            <p:nvPr/>
          </p:nvSpPr>
          <p:spPr bwMode="auto">
            <a:xfrm flipH="1" flipV="1">
              <a:off x="5238486" y="3659188"/>
              <a:ext cx="2445544" cy="41751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28" name="Rectangle 16"/>
            <p:cNvSpPr>
              <a:spLocks noChangeArrowheads="1"/>
            </p:cNvSpPr>
            <p:nvPr/>
          </p:nvSpPr>
          <p:spPr bwMode="auto">
            <a:xfrm>
              <a:off x="6356350" y="4070351"/>
              <a:ext cx="2887531" cy="657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 dirty="0" smtClean="0">
                  <a:solidFill>
                    <a:srgbClr val="000099"/>
                  </a:solidFill>
                  <a:ea typeface="黑体" pitchFamily="2" charset="-122"/>
                </a:rPr>
                <a:t>互联网工程</a:t>
              </a:r>
              <a:r>
                <a:rPr kumimoji="1" lang="zh-CN" altLang="en-US" sz="2000" b="1" dirty="0">
                  <a:solidFill>
                    <a:srgbClr val="000099"/>
                  </a:solidFill>
                  <a:ea typeface="黑体" pitchFamily="2" charset="-122"/>
                </a:rPr>
                <a:t>指导小组</a:t>
              </a:r>
            </a:p>
            <a:p>
              <a:pPr algn="ctr"/>
              <a:r>
                <a:rPr kumimoji="1" lang="en-US" altLang="zh-CN" sz="2000" b="1" dirty="0">
                  <a:solidFill>
                    <a:srgbClr val="000099"/>
                  </a:solidFill>
                  <a:ea typeface="黑体" pitchFamily="2" charset="-122"/>
                </a:rPr>
                <a:t>IESG </a:t>
              </a:r>
            </a:p>
          </p:txBody>
        </p:sp>
        <p:sp>
          <p:nvSpPr>
            <p:cNvPr id="320529" name="Text Box 17"/>
            <p:cNvSpPr txBox="1">
              <a:spLocks noChangeArrowheads="1"/>
            </p:cNvSpPr>
            <p:nvPr/>
          </p:nvSpPr>
          <p:spPr bwMode="auto">
            <a:xfrm>
              <a:off x="7371027" y="4754563"/>
              <a:ext cx="44114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ea typeface="黑体" pitchFamily="2" charset="-122"/>
                </a:rPr>
                <a:t>…</a:t>
              </a:r>
            </a:p>
          </p:txBody>
        </p:sp>
        <p:sp>
          <p:nvSpPr>
            <p:cNvPr id="320530" name="Line 18"/>
            <p:cNvSpPr>
              <a:spLocks noChangeShapeType="1"/>
            </p:cNvSpPr>
            <p:nvPr/>
          </p:nvSpPr>
          <p:spPr bwMode="auto">
            <a:xfrm flipV="1">
              <a:off x="6825854" y="4727576"/>
              <a:ext cx="158221" cy="21431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31" name="Line 19"/>
            <p:cNvSpPr>
              <a:spLocks noChangeShapeType="1"/>
            </p:cNvSpPr>
            <p:nvPr/>
          </p:nvSpPr>
          <p:spPr bwMode="auto">
            <a:xfrm>
              <a:off x="8306594" y="4724401"/>
              <a:ext cx="259689" cy="1682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32" name="Rectangle 20"/>
            <p:cNvSpPr>
              <a:spLocks noChangeArrowheads="1"/>
            </p:cNvSpPr>
            <p:nvPr/>
          </p:nvSpPr>
          <p:spPr bwMode="auto">
            <a:xfrm>
              <a:off x="827221" y="5302251"/>
              <a:ext cx="498740" cy="4095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99"/>
                  </a:solidFill>
                  <a:ea typeface="黑体" pitchFamily="2" charset="-122"/>
                </a:rPr>
                <a:t>RG</a:t>
              </a:r>
            </a:p>
          </p:txBody>
        </p:sp>
        <p:sp>
          <p:nvSpPr>
            <p:cNvPr id="320533" name="Rectangle 21"/>
            <p:cNvSpPr>
              <a:spLocks noChangeArrowheads="1"/>
            </p:cNvSpPr>
            <p:nvPr/>
          </p:nvSpPr>
          <p:spPr bwMode="auto">
            <a:xfrm>
              <a:off x="8972154" y="5373688"/>
              <a:ext cx="583009" cy="41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99"/>
                  </a:solidFill>
                  <a:ea typeface="黑体" pitchFamily="2" charset="-122"/>
                </a:rPr>
                <a:t>WG</a:t>
              </a:r>
            </a:p>
          </p:txBody>
        </p:sp>
        <p:sp>
          <p:nvSpPr>
            <p:cNvPr id="320534" name="Text Box 22"/>
            <p:cNvSpPr txBox="1">
              <a:spLocks noChangeArrowheads="1"/>
            </p:cNvSpPr>
            <p:nvPr/>
          </p:nvSpPr>
          <p:spPr bwMode="auto">
            <a:xfrm>
              <a:off x="6561006" y="5264151"/>
              <a:ext cx="44114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ea typeface="黑体" pitchFamily="2" charset="-122"/>
                </a:rPr>
                <a:t>…</a:t>
              </a:r>
            </a:p>
          </p:txBody>
        </p:sp>
        <p:sp>
          <p:nvSpPr>
            <p:cNvPr id="320535" name="Text Box 23"/>
            <p:cNvSpPr txBox="1">
              <a:spLocks noChangeArrowheads="1"/>
            </p:cNvSpPr>
            <p:nvPr/>
          </p:nvSpPr>
          <p:spPr bwMode="auto">
            <a:xfrm>
              <a:off x="8456216" y="5264151"/>
              <a:ext cx="44114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ea typeface="黑体" pitchFamily="2" charset="-122"/>
                </a:rPr>
                <a:t>…</a:t>
              </a:r>
            </a:p>
          </p:txBody>
        </p:sp>
        <p:sp>
          <p:nvSpPr>
            <p:cNvPr id="320536" name="Line 24"/>
            <p:cNvSpPr>
              <a:spLocks noChangeShapeType="1"/>
            </p:cNvSpPr>
            <p:nvPr/>
          </p:nvSpPr>
          <p:spPr bwMode="auto">
            <a:xfrm flipH="1">
              <a:off x="6235965" y="5219701"/>
              <a:ext cx="331920" cy="16351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37" name="Line 25"/>
            <p:cNvSpPr>
              <a:spLocks noChangeShapeType="1"/>
            </p:cNvSpPr>
            <p:nvPr/>
          </p:nvSpPr>
          <p:spPr bwMode="auto">
            <a:xfrm>
              <a:off x="6818974" y="5219701"/>
              <a:ext cx="500459" cy="16351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38" name="Line 26"/>
            <p:cNvSpPr>
              <a:spLocks noChangeShapeType="1"/>
            </p:cNvSpPr>
            <p:nvPr/>
          </p:nvSpPr>
          <p:spPr bwMode="auto">
            <a:xfrm flipH="1">
              <a:off x="7984994" y="5219701"/>
              <a:ext cx="416190" cy="16351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39" name="Line 27"/>
            <p:cNvSpPr>
              <a:spLocks noChangeShapeType="1"/>
            </p:cNvSpPr>
            <p:nvPr/>
          </p:nvSpPr>
          <p:spPr bwMode="auto">
            <a:xfrm>
              <a:off x="8650552" y="5219701"/>
              <a:ext cx="416190" cy="16351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40" name="Rectangle 28"/>
            <p:cNvSpPr>
              <a:spLocks noChangeArrowheads="1"/>
            </p:cNvSpPr>
            <p:nvPr/>
          </p:nvSpPr>
          <p:spPr bwMode="auto">
            <a:xfrm>
              <a:off x="2657079" y="5302251"/>
              <a:ext cx="500459" cy="4095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99"/>
                  </a:solidFill>
                  <a:ea typeface="黑体" pitchFamily="2" charset="-122"/>
                </a:rPr>
                <a:t>RG</a:t>
              </a:r>
            </a:p>
          </p:txBody>
        </p:sp>
        <p:sp>
          <p:nvSpPr>
            <p:cNvPr id="320541" name="Text Box 29"/>
            <p:cNvSpPr txBox="1">
              <a:spLocks noChangeArrowheads="1"/>
            </p:cNvSpPr>
            <p:nvPr/>
          </p:nvSpPr>
          <p:spPr bwMode="auto">
            <a:xfrm>
              <a:off x="1676797" y="5264151"/>
              <a:ext cx="44114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ea typeface="黑体" pitchFamily="2" charset="-122"/>
                </a:rPr>
                <a:t>…</a:t>
              </a:r>
            </a:p>
          </p:txBody>
        </p:sp>
        <p:sp>
          <p:nvSpPr>
            <p:cNvPr id="320542" name="Rectangle 30"/>
            <p:cNvSpPr>
              <a:spLocks noChangeArrowheads="1"/>
            </p:cNvSpPr>
            <p:nvPr/>
          </p:nvSpPr>
          <p:spPr bwMode="auto">
            <a:xfrm>
              <a:off x="6493933" y="4892675"/>
              <a:ext cx="627725" cy="3889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000099"/>
                  </a:solidFill>
                  <a:ea typeface="黑体" pitchFamily="2" charset="-122"/>
                </a:rPr>
                <a:t>领域</a:t>
              </a:r>
            </a:p>
          </p:txBody>
        </p:sp>
        <p:sp>
          <p:nvSpPr>
            <p:cNvPr id="320543" name="Rectangle 31"/>
            <p:cNvSpPr>
              <a:spLocks noChangeArrowheads="1"/>
            </p:cNvSpPr>
            <p:nvPr/>
          </p:nvSpPr>
          <p:spPr bwMode="auto">
            <a:xfrm>
              <a:off x="8382264" y="4892675"/>
              <a:ext cx="627725" cy="3889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000099"/>
                  </a:solidFill>
                  <a:ea typeface="黑体" pitchFamily="2" charset="-122"/>
                </a:rPr>
                <a:t>领域</a:t>
              </a:r>
            </a:p>
          </p:txBody>
        </p:sp>
        <p:sp>
          <p:nvSpPr>
            <p:cNvPr id="320544" name="Rectangle 32"/>
            <p:cNvSpPr>
              <a:spLocks noChangeArrowheads="1"/>
            </p:cNvSpPr>
            <p:nvPr/>
          </p:nvSpPr>
          <p:spPr bwMode="auto">
            <a:xfrm>
              <a:off x="3704431" y="3001964"/>
              <a:ext cx="2106745" cy="7524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 dirty="0" smtClean="0">
                  <a:solidFill>
                    <a:srgbClr val="000099"/>
                  </a:solidFill>
                  <a:ea typeface="黑体" pitchFamily="2" charset="-122"/>
                </a:rPr>
                <a:t>互联网体系结构</a:t>
              </a:r>
              <a:endParaRPr kumimoji="1" lang="zh-CN" altLang="en-US" sz="2000" b="1" dirty="0">
                <a:solidFill>
                  <a:srgbClr val="000099"/>
                </a:solidFill>
                <a:ea typeface="黑体" pitchFamily="2" charset="-122"/>
              </a:endParaRPr>
            </a:p>
            <a:p>
              <a:pPr algn="ctr"/>
              <a:r>
                <a:rPr kumimoji="1" lang="zh-CN" altLang="en-US" sz="2000" b="1" dirty="0">
                  <a:solidFill>
                    <a:srgbClr val="000099"/>
                  </a:solidFill>
                  <a:ea typeface="黑体" pitchFamily="2" charset="-122"/>
                </a:rPr>
                <a:t>研究委员会 </a:t>
              </a:r>
              <a:r>
                <a:rPr kumimoji="1" lang="en-US" altLang="zh-CN" sz="2000" b="1" dirty="0">
                  <a:solidFill>
                    <a:srgbClr val="000099"/>
                  </a:solidFill>
                  <a:ea typeface="黑体" pitchFamily="2" charset="-122"/>
                </a:rPr>
                <a:t>IAB </a:t>
              </a:r>
            </a:p>
          </p:txBody>
        </p:sp>
        <p:sp>
          <p:nvSpPr>
            <p:cNvPr id="320545" name="Rectangle 33"/>
            <p:cNvSpPr>
              <a:spLocks noChangeArrowheads="1"/>
            </p:cNvSpPr>
            <p:nvPr/>
          </p:nvSpPr>
          <p:spPr bwMode="auto">
            <a:xfrm>
              <a:off x="7802695" y="5373688"/>
              <a:ext cx="583009" cy="41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99"/>
                  </a:solidFill>
                  <a:ea typeface="黑体" pitchFamily="2" charset="-122"/>
                </a:rPr>
                <a:t>WG</a:t>
              </a:r>
            </a:p>
          </p:txBody>
        </p:sp>
        <p:sp>
          <p:nvSpPr>
            <p:cNvPr id="320546" name="Rectangle 34"/>
            <p:cNvSpPr>
              <a:spLocks noChangeArrowheads="1"/>
            </p:cNvSpPr>
            <p:nvPr/>
          </p:nvSpPr>
          <p:spPr bwMode="auto">
            <a:xfrm>
              <a:off x="7021910" y="5373688"/>
              <a:ext cx="583009" cy="41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99"/>
                  </a:solidFill>
                  <a:ea typeface="黑体" pitchFamily="2" charset="-122"/>
                </a:rPr>
                <a:t>WG</a:t>
              </a:r>
            </a:p>
          </p:txBody>
        </p:sp>
        <p:sp>
          <p:nvSpPr>
            <p:cNvPr id="320547" name="Rectangle 35"/>
            <p:cNvSpPr>
              <a:spLocks noChangeArrowheads="1"/>
            </p:cNvSpPr>
            <p:nvPr/>
          </p:nvSpPr>
          <p:spPr bwMode="auto">
            <a:xfrm>
              <a:off x="5967678" y="5373688"/>
              <a:ext cx="583010" cy="41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99"/>
                  </a:solidFill>
                  <a:ea typeface="黑体" pitchFamily="2" charset="-122"/>
                </a:rPr>
                <a:t>WG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322959" y="1184970"/>
            <a:ext cx="9583042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800" b="1" dirty="0" smtClean="0">
                <a:latin typeface="+mn-lt"/>
                <a:ea typeface="黑体" pitchFamily="2" charset="-122"/>
              </a:rPr>
              <a:t>互联网标准化</a:t>
            </a:r>
            <a:r>
              <a:rPr lang="zh-CN" altLang="zh-CN" sz="2800" b="1" dirty="0">
                <a:latin typeface="+mn-lt"/>
                <a:ea typeface="黑体" pitchFamily="2" charset="-122"/>
              </a:rPr>
              <a:t>工作对互联网的发展起到了非常重要的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作用</a:t>
            </a:r>
            <a:r>
              <a:rPr lang="zh-CN" altLang="en-US" sz="2800" b="1" dirty="0" smtClean="0">
                <a:latin typeface="+mn-lt"/>
                <a:ea typeface="黑体" pitchFamily="2" charset="-122"/>
              </a:rPr>
              <a:t>。</a:t>
            </a:r>
            <a:endParaRPr lang="zh-CN" altLang="en-US" sz="2800" b="1" dirty="0">
              <a:latin typeface="+mn-lt"/>
              <a:ea typeface="黑体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22958" y="6165304"/>
            <a:ext cx="9489504" cy="58477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zh-CN" sz="3200" b="1" dirty="0" smtClean="0">
                <a:latin typeface="+mn-lt"/>
                <a:ea typeface="黑体" pitchFamily="2" charset="-122"/>
              </a:rPr>
              <a:t>所有互联网</a:t>
            </a:r>
            <a:r>
              <a:rPr lang="zh-CN" altLang="zh-CN" sz="3200" b="1" dirty="0">
                <a:latin typeface="+mn-lt"/>
                <a:ea typeface="黑体" pitchFamily="2" charset="-122"/>
              </a:rPr>
              <a:t>标准</a:t>
            </a:r>
            <a:r>
              <a:rPr lang="zh-CN" altLang="zh-CN" sz="3200" b="1" dirty="0" smtClean="0">
                <a:latin typeface="+mn-lt"/>
                <a:ea typeface="黑体" pitchFamily="2" charset="-122"/>
              </a:rPr>
              <a:t>都以</a:t>
            </a:r>
            <a:r>
              <a:rPr lang="en-US" altLang="zh-CN" sz="3200" b="1" dirty="0" smtClean="0">
                <a:latin typeface="+mn-lt"/>
                <a:ea typeface="黑体" pitchFamily="2" charset="-122"/>
              </a:rPr>
              <a:t> RFC </a:t>
            </a:r>
            <a:r>
              <a:rPr lang="zh-CN" altLang="zh-CN" sz="3200" b="1" dirty="0" smtClean="0">
                <a:latin typeface="+mn-lt"/>
                <a:ea typeface="黑体" pitchFamily="2" charset="-122"/>
              </a:rPr>
              <a:t>的</a:t>
            </a:r>
            <a:r>
              <a:rPr lang="zh-CN" altLang="zh-CN" sz="3200" b="1" dirty="0">
                <a:latin typeface="+mn-lt"/>
                <a:ea typeface="黑体" pitchFamily="2" charset="-122"/>
              </a:rPr>
              <a:t>形式在互联网上</a:t>
            </a:r>
            <a:r>
              <a:rPr lang="zh-CN" altLang="zh-CN" sz="3200" b="1" dirty="0" smtClean="0">
                <a:latin typeface="+mn-lt"/>
                <a:ea typeface="黑体" pitchFamily="2" charset="-122"/>
              </a:rPr>
              <a:t>发表</a:t>
            </a:r>
            <a:r>
              <a:rPr lang="zh-CN" altLang="en-US" sz="3200" b="1" dirty="0" smtClean="0">
                <a:latin typeface="+mn-lt"/>
                <a:ea typeface="黑体" pitchFamily="2" charset="-122"/>
              </a:rPr>
              <a:t>。</a:t>
            </a:r>
            <a:endParaRPr lang="zh-CN" altLang="en-US" sz="32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2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908720"/>
            <a:ext cx="6984776" cy="792088"/>
          </a:xfrm>
        </p:spPr>
        <p:txBody>
          <a:bodyPr/>
          <a:lstStyle/>
          <a:p>
            <a:r>
              <a:rPr lang="zh-CN" altLang="en-US" sz="2800" dirty="0" smtClean="0"/>
              <a:t>成为</a:t>
            </a:r>
            <a:r>
              <a:rPr lang="zh-CN" altLang="zh-CN" sz="2800" dirty="0" smtClean="0"/>
              <a:t>互联网正式</a:t>
            </a:r>
            <a:r>
              <a:rPr lang="zh-CN" altLang="zh-CN" sz="2800" dirty="0"/>
              <a:t>标准要</a:t>
            </a:r>
            <a:r>
              <a:rPr lang="zh-CN" altLang="zh-CN" sz="2800" dirty="0" smtClean="0"/>
              <a:t>经过三</a:t>
            </a:r>
            <a:r>
              <a:rPr lang="zh-CN" altLang="zh-CN" sz="2800" dirty="0"/>
              <a:t>个</a:t>
            </a:r>
            <a:r>
              <a:rPr lang="zh-CN" altLang="zh-CN" sz="2800" dirty="0" smtClean="0"/>
              <a:t>阶段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idx="1"/>
          </p:nvPr>
        </p:nvSpPr>
        <p:spPr>
          <a:xfrm>
            <a:off x="416496" y="1700808"/>
            <a:ext cx="9361040" cy="1944215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dirty="0" smtClean="0">
                <a:solidFill>
                  <a:srgbClr val="0000CC"/>
                </a:solidFill>
              </a:rPr>
              <a:t>互联网草案 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Internet Draft) ——</a:t>
            </a:r>
            <a:r>
              <a:rPr lang="zh-CN" altLang="zh-CN" sz="2000" dirty="0" smtClean="0"/>
              <a:t>有效期</a:t>
            </a:r>
            <a:r>
              <a:rPr lang="zh-CN" altLang="en-US" sz="2000" dirty="0" smtClean="0"/>
              <a:t>为</a:t>
            </a:r>
            <a:r>
              <a:rPr lang="zh-CN" altLang="zh-CN" sz="2000" dirty="0" smtClean="0"/>
              <a:t>六个月</a:t>
            </a:r>
            <a:r>
              <a:rPr lang="zh-CN" altLang="en-US" sz="2000" dirty="0" smtClean="0"/>
              <a:t>。该阶段</a:t>
            </a:r>
            <a:r>
              <a:rPr lang="zh-CN" altLang="en-US" sz="2000" dirty="0"/>
              <a:t>还</a:t>
            </a:r>
            <a:r>
              <a:rPr lang="zh-CN" altLang="en-US" sz="2000" dirty="0">
                <a:solidFill>
                  <a:srgbClr val="FF0000"/>
                </a:solidFill>
              </a:rPr>
              <a:t>不是</a:t>
            </a:r>
            <a:r>
              <a:rPr lang="zh-CN" altLang="en-US" sz="2000" dirty="0"/>
              <a:t> </a:t>
            </a:r>
            <a:r>
              <a:rPr lang="en-US" altLang="zh-CN" sz="2000" dirty="0"/>
              <a:t>RFC </a:t>
            </a:r>
            <a:r>
              <a:rPr lang="zh-CN" altLang="en-US" sz="2000" dirty="0"/>
              <a:t>文档。</a:t>
            </a:r>
          </a:p>
          <a:p>
            <a:r>
              <a:rPr lang="zh-CN" altLang="en-US" sz="2000" dirty="0">
                <a:solidFill>
                  <a:srgbClr val="0000CC"/>
                </a:solidFill>
              </a:rPr>
              <a:t>建议</a:t>
            </a:r>
            <a:r>
              <a:rPr lang="zh-CN" altLang="en-US" sz="2000" dirty="0" smtClean="0">
                <a:solidFill>
                  <a:srgbClr val="0000CC"/>
                </a:solidFill>
              </a:rPr>
              <a:t>标准 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Proposed Standard) ——</a:t>
            </a:r>
            <a:r>
              <a:rPr lang="zh-CN" altLang="en-US" sz="2000" dirty="0"/>
              <a:t>从这个阶段开始就成为 </a:t>
            </a:r>
            <a:r>
              <a:rPr lang="en-US" altLang="zh-CN" sz="2000" dirty="0"/>
              <a:t>RFC </a:t>
            </a:r>
            <a:r>
              <a:rPr lang="zh-CN" altLang="en-US" sz="2000" dirty="0"/>
              <a:t>文档。</a:t>
            </a:r>
          </a:p>
          <a:p>
            <a:r>
              <a:rPr lang="zh-CN" altLang="en-US" sz="2000" dirty="0" smtClean="0">
                <a:solidFill>
                  <a:srgbClr val="0000CC"/>
                </a:solidFill>
              </a:rPr>
              <a:t>互联网标准 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Internet Standard) </a:t>
            </a:r>
            <a:r>
              <a:rPr lang="en-US" altLang="zh-CN" sz="2000" dirty="0" smtClean="0"/>
              <a:t>——</a:t>
            </a:r>
            <a:r>
              <a:rPr lang="zh-CN" altLang="zh-CN" sz="2000" dirty="0"/>
              <a:t>达到正式标准后，每个标准就分配到一个</a:t>
            </a:r>
            <a:r>
              <a:rPr lang="zh-CN" altLang="zh-CN" sz="2000" dirty="0" smtClean="0"/>
              <a:t>编号</a:t>
            </a:r>
            <a:r>
              <a:rPr lang="en-US" altLang="zh-CN" sz="2000" dirty="0" smtClean="0"/>
              <a:t> STD </a:t>
            </a:r>
            <a:r>
              <a:rPr lang="en-US" altLang="zh-CN" sz="2000" dirty="0"/>
              <a:t>xx</a:t>
            </a:r>
            <a:r>
              <a:rPr lang="zh-CN" altLang="zh-CN" sz="2000" dirty="0" smtClean="0"/>
              <a:t>。</a:t>
            </a:r>
            <a:r>
              <a:rPr lang="en-US" altLang="zh-CN" sz="2000" dirty="0" smtClean="0"/>
              <a:t> </a:t>
            </a:r>
            <a:r>
              <a:rPr lang="zh-CN" altLang="zh-CN" sz="2000" dirty="0" smtClean="0"/>
              <a:t>一</a:t>
            </a:r>
            <a:r>
              <a:rPr lang="zh-CN" altLang="zh-CN" sz="2000" dirty="0"/>
              <a:t>个标准可以和多</a:t>
            </a:r>
            <a:r>
              <a:rPr lang="zh-CN" altLang="zh-CN" sz="2000" dirty="0" smtClean="0"/>
              <a:t>个</a:t>
            </a:r>
            <a:r>
              <a:rPr lang="en-US" altLang="zh-CN" sz="2000" dirty="0" smtClean="0"/>
              <a:t> RFC </a:t>
            </a:r>
            <a:r>
              <a:rPr lang="zh-CN" altLang="zh-CN" sz="2000" dirty="0" smtClean="0"/>
              <a:t>文档</a:t>
            </a:r>
            <a:r>
              <a:rPr lang="zh-CN" altLang="zh-CN" sz="2000" dirty="0"/>
              <a:t>关联。</a:t>
            </a:r>
            <a:endParaRPr lang="en-US" altLang="zh-CN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95300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zh-CN" altLang="zh-CN" smtClean="0"/>
              <a:t>互联网的标准化工作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704528" y="3257274"/>
            <a:ext cx="8518449" cy="3556102"/>
            <a:chOff x="428229" y="2033139"/>
            <a:chExt cx="8518449" cy="3556102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428229" y="2727327"/>
              <a:ext cx="8485212" cy="286191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3680355" y="2944814"/>
              <a:ext cx="1805781" cy="46672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2000" b="1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680355" y="3899445"/>
              <a:ext cx="1805781" cy="468312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2000" b="1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680355" y="4834483"/>
              <a:ext cx="1805781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2000" b="1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6438900" y="2944814"/>
              <a:ext cx="2187575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2000" b="1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36323" y="2944814"/>
              <a:ext cx="1902090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2000" b="1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3489458" y="2033139"/>
              <a:ext cx="2187575" cy="56197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3333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2000" b="1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4583245" y="2478089"/>
              <a:ext cx="0" cy="466725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583245" y="3411538"/>
              <a:ext cx="0" cy="466725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4583245" y="4367758"/>
              <a:ext cx="0" cy="466725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677033" y="2309393"/>
              <a:ext cx="1855655" cy="635419"/>
            </a:xfrm>
            <a:custGeom>
              <a:avLst/>
              <a:gdLst>
                <a:gd name="T0" fmla="*/ 0 w 960"/>
                <a:gd name="T1" fmla="*/ 0 h 384"/>
                <a:gd name="T2" fmla="*/ 960 w 960"/>
                <a:gd name="T3" fmla="*/ 0 h 384"/>
                <a:gd name="T4" fmla="*/ 960 w 960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384">
                  <a:moveTo>
                    <a:pt x="0" y="0"/>
                  </a:moveTo>
                  <a:lnTo>
                    <a:pt x="960" y="0"/>
                  </a:lnTo>
                  <a:lnTo>
                    <a:pt x="960" y="384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H="1">
              <a:off x="1587368" y="2309393"/>
              <a:ext cx="1853935" cy="635420"/>
            </a:xfrm>
            <a:custGeom>
              <a:avLst/>
              <a:gdLst>
                <a:gd name="T0" fmla="*/ 0 w 960"/>
                <a:gd name="T1" fmla="*/ 0 h 384"/>
                <a:gd name="T2" fmla="*/ 960 w 960"/>
                <a:gd name="T3" fmla="*/ 0 h 384"/>
                <a:gd name="T4" fmla="*/ 960 w 960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384">
                  <a:moveTo>
                    <a:pt x="0" y="0"/>
                  </a:moveTo>
                  <a:lnTo>
                    <a:pt x="960" y="0"/>
                  </a:lnTo>
                  <a:lnTo>
                    <a:pt x="960" y="384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 rot="16200000" flipH="1">
              <a:off x="1829521" y="3217011"/>
              <a:ext cx="1608682" cy="2092986"/>
            </a:xfrm>
            <a:custGeom>
              <a:avLst/>
              <a:gdLst>
                <a:gd name="T0" fmla="*/ 0 w 960"/>
                <a:gd name="T1" fmla="*/ 0 h 384"/>
                <a:gd name="T2" fmla="*/ 960 w 960"/>
                <a:gd name="T3" fmla="*/ 0 h 384"/>
                <a:gd name="T4" fmla="*/ 960 w 960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384">
                  <a:moveTo>
                    <a:pt x="0" y="0"/>
                  </a:moveTo>
                  <a:lnTo>
                    <a:pt x="960" y="0"/>
                  </a:lnTo>
                  <a:lnTo>
                    <a:pt x="960" y="384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 rot="5400000">
              <a:off x="5689857" y="3207819"/>
              <a:ext cx="1656308" cy="2063750"/>
            </a:xfrm>
            <a:custGeom>
              <a:avLst/>
              <a:gdLst>
                <a:gd name="T0" fmla="*/ 0 w 960"/>
                <a:gd name="T1" fmla="*/ 0 h 384"/>
                <a:gd name="T2" fmla="*/ 960 w 960"/>
                <a:gd name="T3" fmla="*/ 0 h 384"/>
                <a:gd name="T4" fmla="*/ 960 w 960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384">
                  <a:moveTo>
                    <a:pt x="0" y="0"/>
                  </a:moveTo>
                  <a:lnTo>
                    <a:pt x="960" y="0"/>
                  </a:lnTo>
                  <a:lnTo>
                    <a:pt x="960" y="384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rot="-5400000">
              <a:off x="3117123" y="2616532"/>
              <a:ext cx="0" cy="112646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prstDash val="dash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2947557" y="3396598"/>
              <a:ext cx="923076" cy="1437884"/>
            </a:xfrm>
            <a:custGeom>
              <a:avLst/>
              <a:gdLst>
                <a:gd name="T0" fmla="*/ 528 w 528"/>
                <a:gd name="T1" fmla="*/ 0 h 1192"/>
                <a:gd name="T2" fmla="*/ 528 w 528"/>
                <a:gd name="T3" fmla="*/ 124 h 1192"/>
                <a:gd name="T4" fmla="*/ 0 w 528"/>
                <a:gd name="T5" fmla="*/ 124 h 1192"/>
                <a:gd name="T6" fmla="*/ 0 w 528"/>
                <a:gd name="T7" fmla="*/ 1112 h 1192"/>
                <a:gd name="T8" fmla="*/ 472 w 528"/>
                <a:gd name="T9" fmla="*/ 1111 h 1192"/>
                <a:gd name="T10" fmla="*/ 473 w 528"/>
                <a:gd name="T11" fmla="*/ 1192 h 1192"/>
                <a:gd name="connsiteX0" fmla="*/ 10000 w 10000"/>
                <a:gd name="connsiteY0" fmla="*/ 0 h 10000"/>
                <a:gd name="connsiteX1" fmla="*/ 10000 w 10000"/>
                <a:gd name="connsiteY1" fmla="*/ 1040 h 10000"/>
                <a:gd name="connsiteX2" fmla="*/ 0 w 10000"/>
                <a:gd name="connsiteY2" fmla="*/ 1040 h 10000"/>
                <a:gd name="connsiteX3" fmla="*/ 0 w 10000"/>
                <a:gd name="connsiteY3" fmla="*/ 8170 h 10000"/>
                <a:gd name="connsiteX4" fmla="*/ 8939 w 10000"/>
                <a:gd name="connsiteY4" fmla="*/ 9320 h 10000"/>
                <a:gd name="connsiteX5" fmla="*/ 8958 w 10000"/>
                <a:gd name="connsiteY5" fmla="*/ 10000 h 10000"/>
                <a:gd name="connsiteX0" fmla="*/ 10000 w 10000"/>
                <a:gd name="connsiteY0" fmla="*/ 0 h 10000"/>
                <a:gd name="connsiteX1" fmla="*/ 10000 w 10000"/>
                <a:gd name="connsiteY1" fmla="*/ 1040 h 10000"/>
                <a:gd name="connsiteX2" fmla="*/ 0 w 10000"/>
                <a:gd name="connsiteY2" fmla="*/ 1040 h 10000"/>
                <a:gd name="connsiteX3" fmla="*/ 0 w 10000"/>
                <a:gd name="connsiteY3" fmla="*/ 8170 h 10000"/>
                <a:gd name="connsiteX4" fmla="*/ 8939 w 10000"/>
                <a:gd name="connsiteY4" fmla="*/ 8267 h 10000"/>
                <a:gd name="connsiteX5" fmla="*/ 8958 w 10000"/>
                <a:gd name="connsiteY5" fmla="*/ 10000 h 10000"/>
                <a:gd name="connsiteX0" fmla="*/ 10000 w 10287"/>
                <a:gd name="connsiteY0" fmla="*/ 0 h 10000"/>
                <a:gd name="connsiteX1" fmla="*/ 10287 w 10287"/>
                <a:gd name="connsiteY1" fmla="*/ 1777 h 10000"/>
                <a:gd name="connsiteX2" fmla="*/ 0 w 10287"/>
                <a:gd name="connsiteY2" fmla="*/ 1040 h 10000"/>
                <a:gd name="connsiteX3" fmla="*/ 0 w 10287"/>
                <a:gd name="connsiteY3" fmla="*/ 8170 h 10000"/>
                <a:gd name="connsiteX4" fmla="*/ 8939 w 10287"/>
                <a:gd name="connsiteY4" fmla="*/ 8267 h 10000"/>
                <a:gd name="connsiteX5" fmla="*/ 8958 w 10287"/>
                <a:gd name="connsiteY5" fmla="*/ 10000 h 10000"/>
                <a:gd name="connsiteX0" fmla="*/ 10000 w 10287"/>
                <a:gd name="connsiteY0" fmla="*/ 0 h 10000"/>
                <a:gd name="connsiteX1" fmla="*/ 10287 w 10287"/>
                <a:gd name="connsiteY1" fmla="*/ 1777 h 10000"/>
                <a:gd name="connsiteX2" fmla="*/ 143 w 10287"/>
                <a:gd name="connsiteY2" fmla="*/ 1777 h 10000"/>
                <a:gd name="connsiteX3" fmla="*/ 0 w 10287"/>
                <a:gd name="connsiteY3" fmla="*/ 8170 h 10000"/>
                <a:gd name="connsiteX4" fmla="*/ 8939 w 10287"/>
                <a:gd name="connsiteY4" fmla="*/ 8267 h 10000"/>
                <a:gd name="connsiteX5" fmla="*/ 8958 w 10287"/>
                <a:gd name="connsiteY5" fmla="*/ 10000 h 10000"/>
                <a:gd name="connsiteX0" fmla="*/ 10000 w 10287"/>
                <a:gd name="connsiteY0" fmla="*/ 0 h 10000"/>
                <a:gd name="connsiteX1" fmla="*/ 10287 w 10287"/>
                <a:gd name="connsiteY1" fmla="*/ 1777 h 10000"/>
                <a:gd name="connsiteX2" fmla="*/ 143 w 10287"/>
                <a:gd name="connsiteY2" fmla="*/ 1777 h 10000"/>
                <a:gd name="connsiteX3" fmla="*/ 0 w 10287"/>
                <a:gd name="connsiteY3" fmla="*/ 8170 h 10000"/>
                <a:gd name="connsiteX4" fmla="*/ 8939 w 10287"/>
                <a:gd name="connsiteY4" fmla="*/ 8267 h 10000"/>
                <a:gd name="connsiteX5" fmla="*/ 8958 w 10287"/>
                <a:gd name="connsiteY5" fmla="*/ 10000 h 10000"/>
                <a:gd name="connsiteX0" fmla="*/ 9862 w 10149"/>
                <a:gd name="connsiteY0" fmla="*/ 0 h 10000"/>
                <a:gd name="connsiteX1" fmla="*/ 10149 w 10149"/>
                <a:gd name="connsiteY1" fmla="*/ 1777 h 10000"/>
                <a:gd name="connsiteX2" fmla="*/ 5 w 10149"/>
                <a:gd name="connsiteY2" fmla="*/ 1777 h 10000"/>
                <a:gd name="connsiteX3" fmla="*/ 292 w 10149"/>
                <a:gd name="connsiteY3" fmla="*/ 8381 h 10000"/>
                <a:gd name="connsiteX4" fmla="*/ 8801 w 10149"/>
                <a:gd name="connsiteY4" fmla="*/ 8267 h 10000"/>
                <a:gd name="connsiteX5" fmla="*/ 8820 w 10149"/>
                <a:gd name="connsiteY5" fmla="*/ 10000 h 10000"/>
                <a:gd name="connsiteX0" fmla="*/ 9870 w 10157"/>
                <a:gd name="connsiteY0" fmla="*/ 0 h 10000"/>
                <a:gd name="connsiteX1" fmla="*/ 10157 w 10157"/>
                <a:gd name="connsiteY1" fmla="*/ 1777 h 10000"/>
                <a:gd name="connsiteX2" fmla="*/ 13 w 10157"/>
                <a:gd name="connsiteY2" fmla="*/ 1777 h 10000"/>
                <a:gd name="connsiteX3" fmla="*/ 13 w 10157"/>
                <a:gd name="connsiteY3" fmla="*/ 8381 h 10000"/>
                <a:gd name="connsiteX4" fmla="*/ 8809 w 10157"/>
                <a:gd name="connsiteY4" fmla="*/ 8267 h 10000"/>
                <a:gd name="connsiteX5" fmla="*/ 8828 w 10157"/>
                <a:gd name="connsiteY5" fmla="*/ 10000 h 10000"/>
                <a:gd name="connsiteX0" fmla="*/ 9870 w 9874"/>
                <a:gd name="connsiteY0" fmla="*/ 0 h 10000"/>
                <a:gd name="connsiteX1" fmla="*/ 8723 w 9874"/>
                <a:gd name="connsiteY1" fmla="*/ 1777 h 10000"/>
                <a:gd name="connsiteX2" fmla="*/ 13 w 9874"/>
                <a:gd name="connsiteY2" fmla="*/ 1777 h 10000"/>
                <a:gd name="connsiteX3" fmla="*/ 13 w 9874"/>
                <a:gd name="connsiteY3" fmla="*/ 8381 h 10000"/>
                <a:gd name="connsiteX4" fmla="*/ 8809 w 9874"/>
                <a:gd name="connsiteY4" fmla="*/ 8267 h 10000"/>
                <a:gd name="connsiteX5" fmla="*/ 8828 w 9874"/>
                <a:gd name="connsiteY5" fmla="*/ 10000 h 10000"/>
                <a:gd name="connsiteX0" fmla="*/ 9125 w 9137"/>
                <a:gd name="connsiteY0" fmla="*/ 0 h 10105"/>
                <a:gd name="connsiteX1" fmla="*/ 8834 w 9137"/>
                <a:gd name="connsiteY1" fmla="*/ 1882 h 10105"/>
                <a:gd name="connsiteX2" fmla="*/ 13 w 9137"/>
                <a:gd name="connsiteY2" fmla="*/ 1882 h 10105"/>
                <a:gd name="connsiteX3" fmla="*/ 13 w 9137"/>
                <a:gd name="connsiteY3" fmla="*/ 8486 h 10105"/>
                <a:gd name="connsiteX4" fmla="*/ 8921 w 9137"/>
                <a:gd name="connsiteY4" fmla="*/ 8372 h 10105"/>
                <a:gd name="connsiteX5" fmla="*/ 8941 w 9137"/>
                <a:gd name="connsiteY5" fmla="*/ 10105 h 10105"/>
                <a:gd name="connsiteX0" fmla="*/ 9510 w 9785"/>
                <a:gd name="connsiteY0" fmla="*/ 0 h 10000"/>
                <a:gd name="connsiteX1" fmla="*/ 9668 w 9785"/>
                <a:gd name="connsiteY1" fmla="*/ 1862 h 10000"/>
                <a:gd name="connsiteX2" fmla="*/ 14 w 9785"/>
                <a:gd name="connsiteY2" fmla="*/ 1862 h 10000"/>
                <a:gd name="connsiteX3" fmla="*/ 14 w 9785"/>
                <a:gd name="connsiteY3" fmla="*/ 8398 h 10000"/>
                <a:gd name="connsiteX4" fmla="*/ 9764 w 9785"/>
                <a:gd name="connsiteY4" fmla="*/ 8285 h 10000"/>
                <a:gd name="connsiteX5" fmla="*/ 9785 w 9785"/>
                <a:gd name="connsiteY5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85" h="10000">
                  <a:moveTo>
                    <a:pt x="9510" y="0"/>
                  </a:moveTo>
                  <a:cubicBezTo>
                    <a:pt x="9616" y="586"/>
                    <a:pt x="9562" y="1277"/>
                    <a:pt x="9668" y="1862"/>
                  </a:cubicBezTo>
                  <a:lnTo>
                    <a:pt x="14" y="1862"/>
                  </a:lnTo>
                  <a:cubicBezTo>
                    <a:pt x="-38" y="3971"/>
                    <a:pt x="68" y="6289"/>
                    <a:pt x="14" y="8398"/>
                  </a:cubicBezTo>
                  <a:lnTo>
                    <a:pt x="9764" y="8285"/>
                  </a:lnTo>
                  <a:cubicBezTo>
                    <a:pt x="9770" y="8510"/>
                    <a:pt x="9779" y="9775"/>
                    <a:pt x="9785" y="10000"/>
                  </a:cubicBezTo>
                </a:path>
              </a:pathLst>
            </a:custGeom>
            <a:noFill/>
            <a:ln w="19050" cap="flat" cmpd="sng">
              <a:solidFill>
                <a:srgbClr val="333399"/>
              </a:solidFill>
              <a:prstDash val="dash"/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768063" y="2109339"/>
              <a:ext cx="171807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000" b="1" dirty="0" smtClean="0">
                  <a:solidFill>
                    <a:srgbClr val="333399"/>
                  </a:solidFill>
                  <a:ea typeface="黑体" pitchFamily="2" charset="-122"/>
                </a:rPr>
                <a:t>互联网草案</a:t>
              </a:r>
              <a:endParaRPr kumimoji="1" lang="zh-CN" altLang="en-US" sz="2000" b="1" dirty="0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3883289" y="2981326"/>
              <a:ext cx="139713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000" b="1" dirty="0">
                  <a:solidFill>
                    <a:srgbClr val="333399"/>
                  </a:solidFill>
                  <a:ea typeface="黑体" pitchFamily="2" charset="-122"/>
                </a:rPr>
                <a:t>建议标准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761184" y="3956596"/>
              <a:ext cx="1724951" cy="400110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000" b="1" dirty="0" smtClean="0">
                  <a:solidFill>
                    <a:schemeClr val="accent2"/>
                  </a:solidFill>
                  <a:ea typeface="黑体" pitchFamily="2" charset="-122"/>
                </a:rPr>
                <a:t>互联网标准</a:t>
              </a:r>
              <a:endParaRPr kumimoji="1" lang="zh-CN" altLang="en-US" sz="2000" b="1" dirty="0">
                <a:solidFill>
                  <a:schemeClr val="accent2"/>
                </a:solidFill>
                <a:ea typeface="黑体" pitchFamily="2" charset="-122"/>
              </a:endParaRP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726788" y="4893221"/>
              <a:ext cx="175934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000" b="1" dirty="0">
                  <a:solidFill>
                    <a:srgbClr val="333399"/>
                  </a:solidFill>
                  <a:ea typeface="黑体" pitchFamily="2" charset="-122"/>
                </a:rPr>
                <a:t>历史的 </a:t>
              </a:r>
              <a:r>
                <a:rPr kumimoji="1" lang="en-US" altLang="zh-CN" sz="2000" b="1" dirty="0">
                  <a:solidFill>
                    <a:srgbClr val="333399"/>
                  </a:solidFill>
                  <a:ea typeface="黑体" pitchFamily="2" charset="-122"/>
                </a:rPr>
                <a:t>RFC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732630" y="2986089"/>
              <a:ext cx="178170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000" b="1" dirty="0">
                  <a:solidFill>
                    <a:srgbClr val="333399"/>
                  </a:solidFill>
                  <a:ea typeface="黑体" pitchFamily="2" charset="-122"/>
                </a:rPr>
                <a:t>实验的 </a:t>
              </a:r>
              <a:r>
                <a:rPr kumimoji="1" lang="en-US" altLang="zh-CN" sz="2000" b="1" dirty="0">
                  <a:solidFill>
                    <a:srgbClr val="333399"/>
                  </a:solidFill>
                  <a:ea typeface="黑体" pitchFamily="2" charset="-122"/>
                </a:rPr>
                <a:t>RFC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6407944" y="3001964"/>
              <a:ext cx="221853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000" b="1" dirty="0">
                  <a:solidFill>
                    <a:srgbClr val="333399"/>
                  </a:solidFill>
                  <a:ea typeface="黑体" pitchFamily="2" charset="-122"/>
                </a:rPr>
                <a:t>提供信息的 </a:t>
              </a:r>
              <a:r>
                <a:rPr kumimoji="1" lang="en-US" altLang="zh-CN" sz="2000" b="1" dirty="0">
                  <a:solidFill>
                    <a:srgbClr val="333399"/>
                  </a:solidFill>
                  <a:ea typeface="黑体" pitchFamily="2" charset="-122"/>
                </a:rPr>
                <a:t>RFC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428229" y="2709863"/>
              <a:ext cx="8485212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461466" y="5589241"/>
              <a:ext cx="8485212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200472" y="6021288"/>
            <a:ext cx="419200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各种 </a:t>
            </a:r>
            <a:r>
              <a:rPr lang="en-US" altLang="zh-CN" sz="2400" dirty="0" smtClean="0">
                <a:solidFill>
                  <a:srgbClr val="FF0000"/>
                </a:solidFill>
              </a:rPr>
              <a:t>RFC </a:t>
            </a:r>
            <a:r>
              <a:rPr lang="zh-CN" altLang="en-US" sz="2400" dirty="0" smtClean="0">
                <a:solidFill>
                  <a:srgbClr val="FF0000"/>
                </a:solidFill>
              </a:rPr>
              <a:t>之间的关系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6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演示稿（水平）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演示稿（水平）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演示稿（水平）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888</TotalTime>
  <Words>3394</Words>
  <Application>Microsoft Office PowerPoint</Application>
  <PresentationFormat>A4 纸张(210x297 毫米)</PresentationFormat>
  <Paragraphs>542</Paragraphs>
  <Slides>43</Slides>
  <Notes>38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5" baseType="lpstr">
      <vt:lpstr>Presentation</vt:lpstr>
      <vt:lpstr>Microsoft ClipArt Gallery</vt:lpstr>
      <vt:lpstr>第 1 章   概述</vt:lpstr>
      <vt:lpstr>第 1 章   概述</vt:lpstr>
      <vt:lpstr>什么是互联网？</vt:lpstr>
      <vt:lpstr>互联网的两个重要特点</vt:lpstr>
      <vt:lpstr>互联网基础结构发展的三个阶段</vt:lpstr>
      <vt:lpstr>互联网基础结构发展的三个阶段</vt:lpstr>
      <vt:lpstr>互联网基础结构发展的三个阶段</vt:lpstr>
      <vt:lpstr>互联网的标准化工作</vt:lpstr>
      <vt:lpstr>成为互联网正式标准要经过三个阶段：</vt:lpstr>
      <vt:lpstr>1.3  互联网的组成</vt:lpstr>
      <vt:lpstr>1.3.1  互联网的边缘部分</vt:lpstr>
      <vt:lpstr>端系统之间的两种通信方式</vt:lpstr>
      <vt:lpstr>1.  客户服务器方式</vt:lpstr>
      <vt:lpstr>PowerPoint 演示文稿</vt:lpstr>
      <vt:lpstr>客户软件的特点 </vt:lpstr>
      <vt:lpstr>服务器软件的特点 </vt:lpstr>
      <vt:lpstr>2. 对等连接方式 </vt:lpstr>
      <vt:lpstr>对等连接方式的特点</vt:lpstr>
      <vt:lpstr>PowerPoint 演示文稿</vt:lpstr>
      <vt:lpstr>1.3.2  互联网的核心部分</vt:lpstr>
      <vt:lpstr>电路交换的主要特点</vt:lpstr>
      <vt:lpstr>使用交换机</vt:lpstr>
      <vt:lpstr>电路交换特点</vt:lpstr>
      <vt:lpstr>2. 分组交换的主要特点 </vt:lpstr>
      <vt:lpstr>添加首部构成分组</vt:lpstr>
      <vt:lpstr>分组交换的传输单元</vt:lpstr>
      <vt:lpstr>分组首部的重要性</vt:lpstr>
      <vt:lpstr>收到分组后剥去首部</vt:lpstr>
      <vt:lpstr>最后还原成原来的报文</vt:lpstr>
      <vt:lpstr>1.3.2  互联网的核心部分</vt:lpstr>
      <vt:lpstr>PowerPoint 演示文稿</vt:lpstr>
      <vt:lpstr>PowerPoint 演示文稿</vt:lpstr>
      <vt:lpstr>分组交换网的示意图</vt:lpstr>
      <vt:lpstr>注意分组的存储转发过程</vt:lpstr>
      <vt:lpstr>路由器和主机</vt:lpstr>
      <vt:lpstr>分组交换的特点</vt:lpstr>
      <vt:lpstr>存储转发原理并非完全新的概念 </vt:lpstr>
      <vt:lpstr>三种交换的比较 </vt:lpstr>
      <vt:lpstr>三种交换的比较</vt:lpstr>
      <vt:lpstr>1.5.1  计算机网络的定义</vt:lpstr>
      <vt:lpstr>1.5.2  几种不同类别的网络</vt:lpstr>
      <vt:lpstr>2）从网络的作用范围进行分类</vt:lpstr>
      <vt:lpstr>3）用来把用户接入到互联网的网络</vt:lpstr>
    </vt:vector>
  </TitlesOfParts>
  <Company>920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920</dc:creator>
  <cp:lastModifiedBy>lenovo</cp:lastModifiedBy>
  <cp:revision>38</cp:revision>
  <dcterms:created xsi:type="dcterms:W3CDTF">2016-10-01T05:27:09Z</dcterms:created>
  <dcterms:modified xsi:type="dcterms:W3CDTF">2019-02-27T12:46:13Z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</Properties>
</file>