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9"/>
  </p:notesMasterIdLst>
  <p:handoutMasterIdLst>
    <p:handoutMasterId r:id="rId15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403"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FFFF66"/>
    <a:srgbClr val="0000FF"/>
    <a:srgbClr val="66FF66"/>
    <a:srgbClr val="00FF00"/>
    <a:srgbClr val="0000CC"/>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94690" autoAdjust="0"/>
  </p:normalViewPr>
  <p:slideViewPr>
    <p:cSldViewPr>
      <p:cViewPr varScale="1">
        <p:scale>
          <a:sx n="79" d="100"/>
          <a:sy n="79" d="100"/>
        </p:scale>
        <p:origin x="-1224" y="-7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12</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132</a:t>
            </a:fld>
            <a:endParaRPr lang="en-US" altLang="zh-CN"/>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133</a:t>
            </a:fld>
            <a:endParaRPr lang="en-US" altLang="zh-CN"/>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134</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135</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136</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137</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138</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139</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140</a:t>
            </a:fld>
            <a:endParaRPr lang="en-US" altLang="zh-CN"/>
          </a:p>
        </p:txBody>
      </p:sp>
      <p:sp>
        <p:nvSpPr>
          <p:cNvPr id="630786" name="Rectangle 2"/>
          <p:cNvSpPr>
            <a:spLocks noGrp="1" noRot="1" noChangeAspect="1" noChangeArrowheads="1" noTextEdit="1"/>
          </p:cNvSpPr>
          <p:nvPr>
            <p:ph type="sldImg"/>
          </p:nvPr>
        </p:nvSpPr>
        <p:spPr>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144</a:t>
            </a:fld>
            <a:endParaRPr lang="en-US" altLang="zh-CN"/>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13</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145</a:t>
            </a:fld>
            <a:endParaRPr lang="en-US" altLang="zh-CN"/>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14</a:t>
            </a:fld>
            <a:endParaRPr lang="en-US" altLang="zh-CN"/>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16</a:t>
            </a:fld>
            <a:endParaRPr lang="en-US" altLang="zh-CN"/>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17</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18</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19</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20</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21</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3</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22</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23</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24</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25</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27</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28</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29</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31</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32</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4</a:t>
            </a:fld>
            <a:endParaRPr lang="en-US" altLang="zh-CN"/>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33</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34</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35</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36</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37</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39</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40</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41</a:t>
            </a:fld>
            <a:endParaRPr lang="en-US" altLang="zh-CN"/>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43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45</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5</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46</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47</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48</a:t>
            </a:fld>
            <a:endParaRPr lang="en-US" altLang="zh-CN"/>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49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50</a:t>
            </a:fld>
            <a:endParaRPr lang="en-US" altLang="zh-CN"/>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51</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52</a:t>
            </a:fld>
            <a:endParaRPr lang="en-US" altLang="zh-CN"/>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53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54</a:t>
            </a:fld>
            <a:endParaRPr lang="en-US" altLang="zh-CN"/>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55</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7</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56</a:t>
            </a:fld>
            <a:endParaRPr lang="en-US" altLang="zh-CN"/>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57</a:t>
            </a:fld>
            <a:endParaRPr lang="en-US" altLang="zh-CN"/>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58</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59</a:t>
            </a:fld>
            <a:endParaRPr lang="en-US" altLang="zh-CN"/>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60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61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63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64</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65</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66</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67</a:t>
            </a:fld>
            <a:endParaRPr lang="en-US" altLang="zh-CN"/>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68</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69</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70</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74</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75</a:t>
            </a:fld>
            <a:endParaRPr lang="en-US" altLang="zh-CN"/>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76</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77</a:t>
            </a:fld>
            <a:endParaRPr lang="en-US" altLang="zh-CN"/>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78</a:t>
            </a:fld>
            <a:endParaRPr lang="en-US" altLang="zh-CN"/>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9</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79</a:t>
            </a:fld>
            <a:endParaRPr lang="en-US" altLang="zh-CN"/>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80</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84</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86</a:t>
            </a:fld>
            <a:endParaRPr lang="en-US" altLang="zh-CN"/>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91</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92</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93</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94</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95</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96</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97</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98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99</a:t>
            </a:fld>
            <a:endParaRPr lang="en-US" altLang="zh-CN"/>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100</a:t>
            </a:fld>
            <a:endParaRPr lang="en-US" altLang="zh-CN"/>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101</a:t>
            </a:fld>
            <a:endParaRPr lang="en-US" altLang="zh-CN"/>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102</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105</a:t>
            </a:fld>
            <a:endParaRPr lang="en-US" altLang="zh-CN"/>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106</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107</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108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11</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118</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119</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120</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123</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124</a:t>
            </a:fld>
            <a:endParaRPr lang="en-US" altLang="zh-CN"/>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125</a:t>
            </a:fld>
            <a:endParaRPr lang="en-US" altLang="zh-CN"/>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126</a:t>
            </a:fld>
            <a:endParaRPr lang="en-US" altLang="zh-CN"/>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128</a:t>
            </a:fld>
            <a:endParaRPr lang="en-US" altLang="zh-CN"/>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130</a:t>
            </a:fld>
            <a:endParaRPr lang="en-US" altLang="zh-CN"/>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131</a:t>
            </a:fld>
            <a:endParaRPr lang="en-US" altLang="zh-CN"/>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7.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a:grpSpLocks/>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itchFamily="2"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itchFamily="2"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10101010101010     </a:t>
              </a:r>
              <a:r>
                <a:rPr kumimoji="1" lang="en-US" altLang="zh-CN" b="1" dirty="0" smtClean="0">
                  <a:solidFill>
                    <a:srgbClr val="000099"/>
                  </a:solidFill>
                  <a:latin typeface="+mn-lt"/>
                  <a:ea typeface="黑体" pitchFamily="2" charset="-122"/>
                </a:rPr>
                <a:t>101010101010 10101011</a:t>
              </a:r>
              <a:endParaRPr kumimoji="1" lang="en-US" altLang="zh-CN" b="1" dirty="0">
                <a:solidFill>
                  <a:srgbClr val="000099"/>
                </a:solidFill>
                <a:latin typeface="+mn-lt"/>
                <a:ea typeface="黑体"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solidFill>
                  <a:srgbClr val="FF0000"/>
                </a:solidFill>
              </a:rPr>
              <a:t>大于</a:t>
            </a:r>
            <a:r>
              <a:rPr lang="en-US" altLang="zh-CN" sz="2400" dirty="0" smtClean="0">
                <a:solidFill>
                  <a:srgbClr val="FF0000"/>
                </a:solidFill>
              </a:rPr>
              <a:t> 0x0600 </a:t>
            </a:r>
            <a:r>
              <a:rPr lang="zh-CN" altLang="zh-CN" sz="2400" dirty="0" smtClean="0"/>
              <a:t>时</a:t>
            </a:r>
            <a:r>
              <a:rPr lang="zh-CN" altLang="zh-CN" sz="2400" dirty="0"/>
              <a:t>（相当于十进制的</a:t>
            </a:r>
            <a:r>
              <a:rPr lang="en-US" altLang="zh-CN" sz="2400" dirty="0"/>
              <a:t>1536</a:t>
            </a:r>
            <a:r>
              <a:rPr lang="zh-CN" altLang="zh-CN" sz="2400" dirty="0"/>
              <a:t>），就表示“</a:t>
            </a:r>
            <a:r>
              <a:rPr lang="zh-CN" altLang="zh-CN" sz="2400" dirty="0">
                <a:solidFill>
                  <a:srgbClr val="FF0000"/>
                </a:solidFill>
              </a:rPr>
              <a:t>类型</a:t>
            </a:r>
            <a:r>
              <a:rPr lang="zh-CN" altLang="zh-CN" sz="2400" dirty="0"/>
              <a:t>”。这样的帧和以太网</a:t>
            </a:r>
            <a:r>
              <a:rPr lang="en-US" altLang="zh-CN" sz="2400" dirty="0"/>
              <a:t>V2 </a:t>
            </a:r>
            <a:r>
              <a:rPr lang="en-US" altLang="zh-CN" sz="2400" dirty="0" smtClean="0"/>
              <a:t>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solidFill>
                  <a:srgbClr val="FF0000"/>
                </a:solidFill>
              </a:rPr>
              <a:t>小于</a:t>
            </a:r>
            <a:r>
              <a:rPr lang="en-US" altLang="zh-CN" sz="2400" dirty="0" smtClean="0">
                <a:solidFill>
                  <a:srgbClr val="FF0000"/>
                </a:solidFill>
              </a:rPr>
              <a:t> 0x0600 </a:t>
            </a:r>
            <a:r>
              <a:rPr lang="zh-CN" altLang="zh-CN" sz="2400" dirty="0" smtClean="0"/>
              <a:t>时</a:t>
            </a:r>
            <a:r>
              <a:rPr lang="zh-CN" altLang="zh-CN" sz="2400" dirty="0"/>
              <a:t>才表示</a:t>
            </a:r>
            <a:r>
              <a:rPr lang="zh-CN" altLang="zh-CN" sz="2400" dirty="0" smtClean="0"/>
              <a:t>“</a:t>
            </a:r>
            <a:r>
              <a:rPr lang="zh-CN" altLang="zh-CN" sz="2400" dirty="0" smtClean="0">
                <a:solidFill>
                  <a:srgbClr val="FF0000"/>
                </a:solidFill>
              </a:rPr>
              <a:t>长度</a:t>
            </a:r>
            <a:r>
              <a:rPr lang="zh-CN" altLang="zh-CN" sz="2400" dirty="0" smtClean="0"/>
              <a:t>”</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itchFamily="2" charset="-122"/>
              </a:rPr>
              <a:t>现在市场上流行的都是以太网</a:t>
            </a:r>
            <a:r>
              <a:rPr lang="en-US" altLang="zh-CN" sz="2800" b="1" dirty="0" smtClean="0">
                <a:solidFill>
                  <a:srgbClr val="000066"/>
                </a:solidFill>
                <a:latin typeface="+mn-lt"/>
                <a:ea typeface="黑体" pitchFamily="2" charset="-122"/>
              </a:rPr>
              <a:t>V2 </a:t>
            </a:r>
            <a:r>
              <a:rPr lang="zh-CN" altLang="zh-CN" sz="2800" b="1" dirty="0" smtClean="0">
                <a:solidFill>
                  <a:srgbClr val="000066"/>
                </a:solidFill>
                <a:latin typeface="+mn-lt"/>
                <a:ea typeface="黑体" pitchFamily="2" charset="-122"/>
              </a:rPr>
              <a:t>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zh-CN" sz="2800" b="1" dirty="0">
                <a:solidFill>
                  <a:srgbClr val="000066"/>
                </a:solidFill>
                <a:latin typeface="+mn-lt"/>
                <a:ea typeface="黑体" pitchFamily="2" charset="-122"/>
              </a:rPr>
              <a:t>，但大家也常常把它</a:t>
            </a:r>
            <a:r>
              <a:rPr lang="zh-CN" altLang="zh-CN" sz="2800" b="1" dirty="0" smtClean="0">
                <a:solidFill>
                  <a:srgbClr val="000066"/>
                </a:solidFill>
                <a:latin typeface="+mn-lt"/>
                <a:ea typeface="黑体" pitchFamily="2" charset="-122"/>
              </a:rPr>
              <a:t>称为</a:t>
            </a:r>
            <a:r>
              <a:rPr lang="en-US" altLang="zh-CN" sz="2800" b="1" dirty="0" smtClean="0">
                <a:solidFill>
                  <a:srgbClr val="000066"/>
                </a:solidFill>
                <a:latin typeface="+mn-lt"/>
                <a:ea typeface="黑体" pitchFamily="2" charset="-122"/>
              </a:rPr>
              <a:t> IEEE 802.3 </a:t>
            </a:r>
            <a:r>
              <a:rPr lang="zh-CN" altLang="zh-CN" sz="2800" b="1" dirty="0" smtClean="0">
                <a:solidFill>
                  <a:srgbClr val="000066"/>
                </a:solidFill>
                <a:latin typeface="+mn-lt"/>
                <a:ea typeface="黑体" pitchFamily="2" charset="-122"/>
              </a:rPr>
              <a:t>标准的</a:t>
            </a:r>
            <a:r>
              <a:rPr lang="en-US" altLang="zh-CN" sz="2800" b="1" dirty="0" smtClean="0">
                <a:solidFill>
                  <a:srgbClr val="000066"/>
                </a:solidFill>
                <a:latin typeface="+mn-lt"/>
                <a:ea typeface="黑体" pitchFamily="2" charset="-122"/>
              </a:rPr>
              <a:t> MAC </a:t>
            </a:r>
            <a:r>
              <a:rPr lang="zh-CN" altLang="zh-CN" sz="2800" b="1" dirty="0" smtClean="0">
                <a:solidFill>
                  <a:srgbClr val="000066"/>
                </a:solidFill>
                <a:latin typeface="+mn-lt"/>
                <a:ea typeface="黑体" pitchFamily="2" charset="-122"/>
              </a:rPr>
              <a:t>帧</a:t>
            </a:r>
            <a:r>
              <a:rPr lang="zh-CN" altLang="en-US" sz="2800" b="1" dirty="0">
                <a:solidFill>
                  <a:srgbClr val="000066"/>
                </a:solidFill>
                <a:latin typeface="+mn-lt"/>
                <a:ea typeface="黑体" pitchFamily="2" charset="-122"/>
              </a:rPr>
              <a:t>。</a:t>
            </a:r>
          </a:p>
        </p:txBody>
      </p:sp>
    </p:spTree>
    <p:extLst>
      <p:ext uri="{BB962C8B-B14F-4D97-AF65-F5344CB8AC3E}">
        <p14:creationId xmlns:p14="http://schemas.microsoft.com/office/powerpoint/2010/main" val="4179691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smtClean="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a:ln/>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charset="0"/>
              <a:ea typeface="黑体"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itchFamily="2" charset="-122"/>
              </a:rPr>
              <a:t>主机</a:t>
            </a:r>
            <a:r>
              <a:rPr lang="zh-CN" altLang="zh-CN" sz="2400" b="1" dirty="0">
                <a:latin typeface="+mn-lt"/>
                <a:ea typeface="黑体" pitchFamily="2" charset="-122"/>
              </a:rPr>
              <a:t>使用光纤和一对光纤调制解调器连接到集线器</a:t>
            </a:r>
            <a:endParaRPr lang="zh-CN" altLang="en-US" sz="2400" b="1" dirty="0">
              <a:latin typeface="+mn-lt"/>
              <a:ea typeface="黑体"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itchFamily="2" charset="-122"/>
                </a:rPr>
                <a:t>主机</a:t>
              </a:r>
              <a:endParaRPr lang="zh-CN" altLang="en-US" sz="24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26460805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extLst>
      <p:ext uri="{BB962C8B-B14F-4D97-AF65-F5344CB8AC3E}">
        <p14:creationId xmlns:p14="http://schemas.microsoft.com/office/powerpoint/2010/main" val="11024047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itchFamily="18" charset="0"/>
                  <a:ea typeface="黑体" pitchFamily="2"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一系 </a:t>
                </a:r>
                <a:endParaRPr kumimoji="1" lang="zh-CN" altLang="en-US" sz="2000" b="1" dirty="0">
                  <a:solidFill>
                    <a:srgbClr val="0000CC"/>
                  </a:solidFill>
                  <a:latin typeface="+mn-lt"/>
                  <a:ea typeface="黑体" pitchFamily="2" charset="-122"/>
                </a:endParaRP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二系 </a:t>
                </a:r>
                <a:endParaRPr kumimoji="1" lang="zh-CN" altLang="en-US" sz="2000" b="1" dirty="0">
                  <a:solidFill>
                    <a:srgbClr val="0000CC"/>
                  </a:solidFill>
                  <a:latin typeface="+mn-lt"/>
                  <a:ea typeface="黑体" pitchFamily="2" charset="-122"/>
                </a:endParaRP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itchFamily="2"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itchFamily="2" charset="-122"/>
                  </a:rPr>
                  <a:t> 三系 </a:t>
                </a:r>
                <a:endParaRPr kumimoji="1" lang="zh-CN" altLang="en-US" sz="2000" b="1" dirty="0">
                  <a:solidFill>
                    <a:srgbClr val="0000CC"/>
                  </a:solidFill>
                  <a:latin typeface="+mn-lt"/>
                  <a:ea typeface="黑体" pitchFamily="2" charset="-122"/>
                </a:endParaRP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一系</a:t>
                </a: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三系</a:t>
                </a: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二系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itchFamily="2"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一个更大的碰撞域</a:t>
              </a: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itchFamily="2" charset="-122"/>
              </a:rPr>
              <a:t>三</a:t>
            </a:r>
            <a:r>
              <a:rPr lang="zh-CN" altLang="zh-CN" sz="2400" b="1" dirty="0">
                <a:latin typeface="+mn-lt"/>
                <a:ea typeface="黑体" pitchFamily="2" charset="-122"/>
              </a:rPr>
              <a:t>个独立的以太网</a:t>
            </a:r>
            <a:endParaRPr lang="en-US" altLang="zh-CN" sz="2400" b="1" dirty="0">
              <a:latin typeface="+mn-lt"/>
              <a:ea typeface="黑体"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itchFamily="2" charset="-122"/>
              </a:rPr>
              <a:t>一</a:t>
            </a:r>
            <a:r>
              <a:rPr lang="zh-CN" altLang="zh-CN" sz="2400" b="1" dirty="0">
                <a:latin typeface="+mn-lt"/>
                <a:ea typeface="黑体" pitchFamily="2" charset="-122"/>
              </a:rPr>
              <a:t>个扩展的以太网</a:t>
            </a:r>
            <a:endParaRPr lang="zh-CN" altLang="en-US" sz="2400" b="1" dirty="0">
              <a:latin typeface="+mn-lt"/>
              <a:ea typeface="黑体" pitchFamily="2" charset="-122"/>
            </a:endParaRPr>
          </a:p>
        </p:txBody>
      </p:sp>
    </p:spTree>
    <p:extLst>
      <p:ext uri="{BB962C8B-B14F-4D97-AF65-F5344CB8AC3E}">
        <p14:creationId xmlns:p14="http://schemas.microsoft.com/office/powerpoint/2010/main" val="12933555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ea typeface="黑体" pitchFamily="2" charset="-122"/>
              </a:rPr>
              <a:t>使原来属于不同碰撞域</a:t>
            </a:r>
            <a:r>
              <a:rPr lang="zh-CN" altLang="en-US" dirty="0" smtClean="0">
                <a:ea typeface="黑体" pitchFamily="2" charset="-122"/>
              </a:rPr>
              <a:t>的</a:t>
            </a:r>
            <a:r>
              <a:rPr lang="zh-CN" altLang="en-US" dirty="0"/>
              <a:t>以太网</a:t>
            </a:r>
            <a:r>
              <a:rPr lang="zh-CN" altLang="en-US" dirty="0" smtClean="0">
                <a:ea typeface="黑体" pitchFamily="2" charset="-122"/>
              </a:rPr>
              <a:t>上</a:t>
            </a:r>
            <a:r>
              <a:rPr lang="zh-CN" altLang="en-US" dirty="0">
                <a:ea typeface="黑体" pitchFamily="2" charset="-122"/>
              </a:rPr>
              <a:t>的计算机能够进行跨碰撞域的通信。</a:t>
            </a:r>
          </a:p>
          <a:p>
            <a:pPr lvl="1">
              <a:lnSpc>
                <a:spcPct val="110000"/>
              </a:lnSpc>
            </a:pPr>
            <a:r>
              <a:rPr lang="zh-CN" altLang="en-US" dirty="0">
                <a:ea typeface="黑体" pitchFamily="2" charset="-122"/>
              </a:rPr>
              <a:t>扩大</a:t>
            </a:r>
            <a:r>
              <a:rPr lang="zh-CN" altLang="en-US" dirty="0" smtClean="0">
                <a:ea typeface="黑体" pitchFamily="2" charset="-122"/>
              </a:rPr>
              <a:t>了</a:t>
            </a:r>
            <a:r>
              <a:rPr lang="zh-CN" altLang="en-US" dirty="0"/>
              <a:t>以太网覆</a:t>
            </a:r>
            <a:r>
              <a:rPr lang="zh-CN" altLang="en-US" dirty="0">
                <a:ea typeface="黑体" pitchFamily="2" charset="-122"/>
              </a:rPr>
              <a:t>盖的地理范围。</a:t>
            </a: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网桥</a:t>
            </a:r>
            <a:r>
              <a:rPr lang="zh-CN" altLang="en-US" sz="2400" b="1" dirty="0">
                <a:solidFill>
                  <a:srgbClr val="000099"/>
                </a:solidFill>
                <a:latin typeface="+mn-lt"/>
                <a:ea typeface="黑体" pitchFamily="2" charset="-122"/>
              </a:rPr>
              <a:t>工作在</a:t>
            </a:r>
            <a:r>
              <a:rPr lang="zh-CN" altLang="en-US" sz="2400" b="1" dirty="0" smtClean="0">
                <a:solidFill>
                  <a:srgbClr val="000099"/>
                </a:solidFill>
                <a:latin typeface="+mn-lt"/>
                <a:ea typeface="黑体" pitchFamily="2" charset="-122"/>
              </a:rPr>
              <a:t>数据链路层。</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en-US" sz="2400" b="1" dirty="0" smtClean="0">
                <a:solidFill>
                  <a:srgbClr val="C00000"/>
                </a:solidFill>
                <a:latin typeface="+mn-lt"/>
                <a:ea typeface="黑体" pitchFamily="2" charset="-122"/>
              </a:rPr>
              <a:t>它</a:t>
            </a:r>
            <a:r>
              <a:rPr lang="zh-CN" altLang="en-US" sz="2400" b="1" dirty="0">
                <a:solidFill>
                  <a:srgbClr val="C00000"/>
                </a:solidFill>
                <a:latin typeface="+mn-lt"/>
                <a:ea typeface="黑体" pitchFamily="2" charset="-122"/>
              </a:rPr>
              <a:t>根据 </a:t>
            </a:r>
            <a:r>
              <a:rPr lang="en-US" altLang="zh-CN" sz="2400" b="1" dirty="0">
                <a:solidFill>
                  <a:srgbClr val="C00000"/>
                </a:solidFill>
                <a:latin typeface="+mn-lt"/>
                <a:ea typeface="黑体" pitchFamily="2" charset="-122"/>
              </a:rPr>
              <a:t>MAC </a:t>
            </a:r>
            <a:r>
              <a:rPr lang="zh-CN" altLang="en-US" sz="2400" b="1" dirty="0">
                <a:solidFill>
                  <a:srgbClr val="C00000"/>
                </a:solidFill>
                <a:latin typeface="+mn-lt"/>
                <a:ea typeface="黑体" pitchFamily="2" charset="-122"/>
              </a:rPr>
              <a:t>帧的目的地址对收到的帧进行</a:t>
            </a:r>
            <a:r>
              <a:rPr lang="zh-CN" altLang="zh-CN" sz="2400" b="1" dirty="0">
                <a:solidFill>
                  <a:srgbClr val="C00000"/>
                </a:solidFill>
                <a:latin typeface="+mn-lt"/>
                <a:ea typeface="黑体" pitchFamily="2" charset="-122"/>
              </a:rPr>
              <a:t>转发和过滤</a:t>
            </a:r>
            <a:r>
              <a:rPr lang="zh-CN" altLang="en-US" sz="2400" b="1" dirty="0">
                <a:solidFill>
                  <a:srgbClr val="C00000"/>
                </a:solidFill>
                <a:latin typeface="+mn-lt"/>
                <a:ea typeface="黑体" pitchFamily="2" charset="-122"/>
              </a:rPr>
              <a:t>。</a:t>
            </a:r>
          </a:p>
          <a:p>
            <a:pPr marL="360363" indent="-360363">
              <a:lnSpc>
                <a:spcPct val="110000"/>
              </a:lnSpc>
              <a:buSzPct val="80000"/>
              <a:buFont typeface="Wingdings" pitchFamily="2" charset="2"/>
              <a:buChar char="l"/>
            </a:pPr>
            <a:r>
              <a:rPr lang="zh-CN" altLang="en-US" sz="2400" b="1" dirty="0">
                <a:solidFill>
                  <a:srgbClr val="000099"/>
                </a:solidFill>
                <a:latin typeface="+mn-lt"/>
                <a:ea typeface="黑体" pitchFamily="2" charset="-122"/>
              </a:rPr>
              <a:t>当网桥收到一个帧时，并不是向所有的接口转发此帧，而是先检查此帧的目的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地址，然后再确定将该帧转发到哪一个接口，</a:t>
            </a:r>
            <a:r>
              <a:rPr lang="zh-CN" altLang="en-US" sz="2400" b="1" dirty="0" smtClean="0">
                <a:solidFill>
                  <a:srgbClr val="000099"/>
                </a:solidFill>
                <a:latin typeface="+mn-lt"/>
                <a:ea typeface="黑体" pitchFamily="2" charset="-122"/>
              </a:rPr>
              <a:t>或</a:t>
            </a:r>
            <a:r>
              <a:rPr lang="zh-CN" altLang="zh-CN" sz="2400" b="1" dirty="0">
                <a:solidFill>
                  <a:srgbClr val="000099"/>
                </a:solidFill>
                <a:latin typeface="+mn-lt"/>
                <a:ea typeface="黑体" pitchFamily="2" charset="-122"/>
              </a:rPr>
              <a:t>把它</a:t>
            </a:r>
            <a:r>
              <a:rPr lang="zh-CN" altLang="en-US" sz="2400" b="1" dirty="0" smtClean="0">
                <a:solidFill>
                  <a:srgbClr val="000099"/>
                </a:solidFill>
                <a:latin typeface="+mn-lt"/>
                <a:ea typeface="黑体" pitchFamily="2" charset="-122"/>
              </a:rPr>
              <a:t>丢弃</a:t>
            </a:r>
            <a:r>
              <a:rPr lang="zh-CN" altLang="en-US" sz="2400" b="1" dirty="0">
                <a:solidFill>
                  <a:srgbClr val="000099"/>
                </a:solidFill>
                <a:latin typeface="+mn-lt"/>
                <a:ea typeface="黑体" pitchFamily="2" charset="-122"/>
              </a:rPr>
              <a:t>。 </a:t>
            </a: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b="1" dirty="0" smtClean="0">
                <a:solidFill>
                  <a:srgbClr val="000099"/>
                </a:solidFill>
                <a:latin typeface="+mn-lt"/>
                <a:ea typeface="黑体" pitchFamily="2" charset="-122"/>
              </a:rPr>
              <a:t>1990 </a:t>
            </a:r>
            <a:r>
              <a:rPr lang="zh-CN" altLang="en-US" sz="2400" b="1" dirty="0" smtClean="0">
                <a:solidFill>
                  <a:srgbClr val="000099"/>
                </a:solidFill>
                <a:latin typeface="+mn-lt"/>
                <a:ea typeface="黑体" pitchFamily="2" charset="-122"/>
              </a:rPr>
              <a:t>年问世的</a:t>
            </a:r>
            <a:r>
              <a:rPr lang="zh-CN" altLang="en-US" sz="2400" b="1" dirty="0">
                <a:solidFill>
                  <a:srgbClr val="C00000"/>
                </a:solidFill>
                <a:latin typeface="+mn-lt"/>
                <a:ea typeface="黑体" pitchFamily="2" charset="-122"/>
              </a:rPr>
              <a:t>交换式</a:t>
            </a:r>
            <a:r>
              <a:rPr lang="zh-CN" altLang="en-US" sz="2400" b="1" dirty="0" smtClean="0">
                <a:solidFill>
                  <a:srgbClr val="C00000"/>
                </a:solidFill>
                <a:latin typeface="+mn-lt"/>
                <a:ea typeface="黑体" pitchFamily="2" charset="-122"/>
              </a:rPr>
              <a:t>集线器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switching hub</a:t>
            </a:r>
            <a:r>
              <a:rPr lang="en-US" altLang="zh-CN" sz="2400" b="1" dirty="0" smtClean="0">
                <a:solidFill>
                  <a:srgbClr val="000099"/>
                </a:solidFill>
                <a:latin typeface="+mn-lt"/>
                <a:ea typeface="黑体" pitchFamily="2" charset="-122"/>
              </a:rPr>
              <a:t>) </a:t>
            </a:r>
            <a:r>
              <a:rPr lang="zh-CN" altLang="en-US" sz="2400" b="1" dirty="0" smtClean="0">
                <a:solidFill>
                  <a:srgbClr val="000099"/>
                </a:solidFill>
                <a:latin typeface="+mn-lt"/>
                <a:ea typeface="黑体" pitchFamily="2" charset="-122"/>
              </a:rPr>
              <a:t>可</a:t>
            </a:r>
            <a:r>
              <a:rPr lang="zh-CN" altLang="en-US" sz="2400" b="1" dirty="0">
                <a:solidFill>
                  <a:srgbClr val="000099"/>
                </a:solidFill>
                <a:latin typeface="+mn-lt"/>
                <a:ea typeface="黑体" pitchFamily="2" charset="-122"/>
              </a:rPr>
              <a:t>明显地</a:t>
            </a:r>
            <a:r>
              <a:rPr lang="zh-CN" altLang="en-US" sz="2400" b="1" dirty="0" smtClean="0">
                <a:solidFill>
                  <a:srgbClr val="000099"/>
                </a:solidFill>
                <a:latin typeface="+mn-lt"/>
                <a:ea typeface="黑体" pitchFamily="2" charset="-122"/>
              </a:rPr>
              <a:t>提高</a:t>
            </a:r>
            <a:r>
              <a:rPr lang="zh-CN" altLang="en-US" sz="2400" b="1" dirty="0">
                <a:solidFill>
                  <a:srgbClr val="000099"/>
                </a:solidFill>
                <a:latin typeface="+mn-lt"/>
                <a:ea typeface="黑体" pitchFamily="2" charset="-122"/>
              </a:rPr>
              <a:t>以太网的性能</a:t>
            </a:r>
            <a:r>
              <a:rPr lang="zh-CN" altLang="en-US" sz="2400" b="1" dirty="0" smtClean="0">
                <a:solidFill>
                  <a:srgbClr val="000099"/>
                </a:solidFill>
                <a:latin typeface="+mn-lt"/>
                <a:ea typeface="黑体" pitchFamily="2" charset="-122"/>
              </a:rPr>
              <a:t>。</a:t>
            </a:r>
            <a:endParaRPr lang="en-US" altLang="zh-CN" sz="2400" b="1" dirty="0" smtClean="0">
              <a:solidFill>
                <a:srgbClr val="000099"/>
              </a:solidFill>
              <a:latin typeface="+mn-lt"/>
              <a:ea typeface="黑体" pitchFamily="2" charset="-122"/>
            </a:endParaRPr>
          </a:p>
          <a:p>
            <a:pPr marL="360363" indent="-360363">
              <a:lnSpc>
                <a:spcPct val="110000"/>
              </a:lnSpc>
              <a:buSzPct val="80000"/>
              <a:buFont typeface="Wingdings" pitchFamily="2" charset="2"/>
              <a:buChar char="l"/>
            </a:pPr>
            <a:r>
              <a:rPr lang="zh-CN" altLang="zh-CN" sz="2400" b="1" dirty="0" smtClean="0">
                <a:solidFill>
                  <a:srgbClr val="C00000"/>
                </a:solidFill>
                <a:latin typeface="+mn-lt"/>
                <a:ea typeface="黑体" pitchFamily="2" charset="-122"/>
              </a:rPr>
              <a:t>交换式</a:t>
            </a:r>
            <a:r>
              <a:rPr lang="zh-CN" altLang="zh-CN" sz="2400" b="1" dirty="0">
                <a:solidFill>
                  <a:srgbClr val="C00000"/>
                </a:solidFill>
                <a:latin typeface="+mn-lt"/>
                <a:ea typeface="黑体" pitchFamily="2" charset="-122"/>
              </a:rPr>
              <a:t>集线器</a:t>
            </a:r>
            <a:r>
              <a:rPr lang="zh-CN" altLang="zh-CN" sz="2400" b="1" dirty="0">
                <a:solidFill>
                  <a:srgbClr val="000099"/>
                </a:solidFill>
                <a:latin typeface="+mn-lt"/>
                <a:ea typeface="黑体" pitchFamily="2" charset="-122"/>
              </a:rPr>
              <a:t>常称为</a:t>
            </a:r>
            <a:r>
              <a:rPr lang="zh-CN" altLang="zh-CN" sz="2400" b="1" dirty="0">
                <a:solidFill>
                  <a:srgbClr val="C00000"/>
                </a:solidFill>
                <a:latin typeface="+mn-lt"/>
                <a:ea typeface="黑体" pitchFamily="2" charset="-122"/>
              </a:rPr>
              <a:t>以太网</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switch</a:t>
            </a:r>
            <a:r>
              <a:rPr lang="en-US" altLang="zh-CN" sz="2400" b="1" dirty="0" smtClean="0">
                <a:solidFill>
                  <a:srgbClr val="000099"/>
                </a:solidFill>
                <a:latin typeface="+mn-lt"/>
                <a:ea typeface="黑体" pitchFamily="2" charset="-122"/>
              </a:rPr>
              <a:t>) </a:t>
            </a:r>
            <a:r>
              <a:rPr lang="zh-CN" altLang="zh-CN" sz="2400" b="1" dirty="0" smtClean="0">
                <a:solidFill>
                  <a:srgbClr val="000099"/>
                </a:solidFill>
                <a:latin typeface="+mn-lt"/>
                <a:ea typeface="黑体" pitchFamily="2" charset="-122"/>
              </a:rPr>
              <a:t>或</a:t>
            </a:r>
            <a:r>
              <a:rPr lang="zh-CN" altLang="zh-CN" sz="2400" b="1" dirty="0">
                <a:solidFill>
                  <a:srgbClr val="C00000"/>
                </a:solidFill>
                <a:latin typeface="+mn-lt"/>
                <a:ea typeface="黑体" pitchFamily="2" charset="-122"/>
              </a:rPr>
              <a:t>第二层</a:t>
            </a:r>
            <a:r>
              <a:rPr lang="zh-CN" altLang="zh-CN" sz="2400" b="1" dirty="0" smtClean="0">
                <a:solidFill>
                  <a:srgbClr val="C00000"/>
                </a:solidFill>
                <a:latin typeface="+mn-lt"/>
                <a:ea typeface="黑体" pitchFamily="2" charset="-122"/>
              </a:rPr>
              <a:t>交换机</a:t>
            </a:r>
            <a:r>
              <a:rPr lang="en-US" altLang="zh-CN" sz="2400" b="1" dirty="0" smtClean="0">
                <a:solidFill>
                  <a:srgbClr val="C00000"/>
                </a:solidFill>
                <a:latin typeface="+mn-lt"/>
                <a:ea typeface="黑体" pitchFamily="2" charset="-122"/>
              </a:rPr>
              <a:t> </a:t>
            </a:r>
            <a:r>
              <a:rPr lang="en-US" altLang="zh-CN" sz="2400" b="1" dirty="0" smtClean="0">
                <a:solidFill>
                  <a:srgbClr val="000099"/>
                </a:solidFill>
                <a:latin typeface="+mn-lt"/>
                <a:ea typeface="黑体" pitchFamily="2" charset="-122"/>
              </a:rPr>
              <a:t>(</a:t>
            </a:r>
            <a:r>
              <a:rPr lang="en-US" altLang="zh-CN" sz="2400" b="1" dirty="0">
                <a:solidFill>
                  <a:srgbClr val="000099"/>
                </a:solidFill>
                <a:latin typeface="+mn-lt"/>
                <a:ea typeface="黑体" pitchFamily="2" charset="-122"/>
              </a:rPr>
              <a:t>L2 switch)</a:t>
            </a:r>
            <a:r>
              <a:rPr lang="zh-CN" altLang="zh-CN" sz="2400" b="1" dirty="0">
                <a:solidFill>
                  <a:srgbClr val="000099"/>
                </a:solidFill>
                <a:latin typeface="+mn-lt"/>
                <a:ea typeface="黑体" pitchFamily="2" charset="-122"/>
              </a:rPr>
              <a:t>，强调这种交换机工作在</a:t>
            </a:r>
            <a:r>
              <a:rPr lang="zh-CN" altLang="zh-CN" sz="2400" b="1" dirty="0" smtClean="0">
                <a:solidFill>
                  <a:srgbClr val="000099"/>
                </a:solidFill>
                <a:latin typeface="+mn-lt"/>
                <a:ea typeface="黑体" pitchFamily="2" charset="-122"/>
              </a:rPr>
              <a:t>数据链路层</a:t>
            </a:r>
            <a:r>
              <a:rPr lang="zh-CN" altLang="en-US" sz="2400" b="1" dirty="0" smtClean="0">
                <a:solidFill>
                  <a:srgbClr val="000099"/>
                </a:solidFill>
                <a:latin typeface="+mn-lt"/>
                <a:ea typeface="黑体" pitchFamily="2" charset="-122"/>
              </a:rPr>
              <a:t>。</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4266282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extLst>
      <p:ext uri="{BB962C8B-B14F-4D97-AF65-F5344CB8AC3E}">
        <p14:creationId xmlns:p14="http://schemas.microsoft.com/office/powerpoint/2010/main" val="1829247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itchFamily="2" charset="2"/>
              <a:buNone/>
            </a:pPr>
            <a:r>
              <a:rPr lang="en-US" altLang="zh-CN" dirty="0" smtClean="0"/>
              <a:t>(</a:t>
            </a:r>
            <a:r>
              <a:rPr lang="en-US" altLang="zh-CN" dirty="0"/>
              <a:t>1) </a:t>
            </a:r>
            <a:r>
              <a:rPr lang="zh-CN" altLang="en-US" dirty="0"/>
              <a:t>封装成帧</a:t>
            </a:r>
          </a:p>
          <a:p>
            <a:pPr>
              <a:buFont typeface="Wingdings" pitchFamily="2" charset="2"/>
              <a:buNone/>
            </a:pPr>
            <a:r>
              <a:rPr lang="en-US" altLang="zh-CN" dirty="0"/>
              <a:t>(2) </a:t>
            </a:r>
            <a:r>
              <a:rPr lang="zh-CN" altLang="en-US" dirty="0"/>
              <a:t>透明传输</a:t>
            </a:r>
          </a:p>
          <a:p>
            <a:pPr>
              <a:buFont typeface="Wingdings" pitchFamily="2" charset="2"/>
              <a:buNone/>
            </a:pPr>
            <a:r>
              <a:rPr lang="en-US" altLang="zh-CN" dirty="0"/>
              <a:t>(3) </a:t>
            </a:r>
            <a:r>
              <a:rPr lang="zh-CN" altLang="en-US" dirty="0"/>
              <a:t>差错控制 </a:t>
            </a:r>
          </a:p>
          <a:p>
            <a:pPr>
              <a:buFont typeface="Wingdings" pitchFamily="2" charset="2"/>
              <a:buNone/>
            </a:pPr>
            <a:endParaRPr lang="en-US" altLang="zh-CN" dirty="0"/>
          </a:p>
        </p:txBody>
      </p:sp>
    </p:spTree>
    <p:extLst>
      <p:ext uri="{BB962C8B-B14F-4D97-AF65-F5344CB8AC3E}">
        <p14:creationId xmlns:p14="http://schemas.microsoft.com/office/powerpoint/2010/main" val="14456926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extLst>
      <p:ext uri="{BB962C8B-B14F-4D97-AF65-F5344CB8AC3E}">
        <p14:creationId xmlns:p14="http://schemas.microsoft.com/office/powerpoint/2010/main" val="4255625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p>
          <a:p>
            <a:endParaRPr lang="zh-CN" altLang="en-US" sz="2800" dirty="0"/>
          </a:p>
        </p:txBody>
      </p:sp>
    </p:spTree>
    <p:extLst>
      <p:ext uri="{BB962C8B-B14F-4D97-AF65-F5344CB8AC3E}">
        <p14:creationId xmlns:p14="http://schemas.microsoft.com/office/powerpoint/2010/main" val="34041347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itchFamily="2" charset="-122"/>
              </a:rPr>
              <a:t>时</a:t>
            </a:r>
            <a:r>
              <a:rPr lang="zh-CN" altLang="en-US" sz="2400" b="1" dirty="0" smtClean="0">
                <a:solidFill>
                  <a:srgbClr val="000066"/>
                </a:solidFill>
                <a:latin typeface="+mn-lt"/>
                <a:ea typeface="黑体" pitchFamily="2" charset="-122"/>
              </a:rPr>
              <a:t>。</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29828006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endParaRPr kumimoji="1" lang="en-US" altLang="zh-CN" sz="1600" b="1" baseline="-25000" dirty="0">
                <a:latin typeface="+mn-lt"/>
                <a:ea typeface="黑体"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19" name="组合 57"/>
            <p:cNvGrpSpPr>
              <a:grpSpLocks/>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2" name="组合 58"/>
            <p:cNvGrpSpPr>
              <a:grpSpLocks/>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5" name="组合 61"/>
            <p:cNvGrpSpPr>
              <a:grpSpLocks/>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8" name="组合 64"/>
            <p:cNvGrpSpPr>
              <a:grpSpLocks/>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itchFamily="2" charset="-122"/>
                </a:rPr>
                <a:t>交换表一开始是空的</a:t>
              </a:r>
            </a:p>
          </p:txBody>
        </p:sp>
      </p:grpSp>
    </p:spTree>
    <p:extLst>
      <p:ext uri="{BB962C8B-B14F-4D97-AF65-F5344CB8AC3E}">
        <p14:creationId xmlns:p14="http://schemas.microsoft.com/office/powerpoint/2010/main" val="34138831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a:solidFill>
                  <a:srgbClr val="FF0000"/>
                </a:solidFill>
              </a:rPr>
              <a:t>接口</a:t>
            </a:r>
            <a:r>
              <a:rPr lang="en-US" altLang="zh-CN" sz="2800" dirty="0" smtClean="0">
                <a:solidFill>
                  <a:srgbClr val="FF0000"/>
                </a:solidFill>
              </a:rPr>
              <a:t>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extLst>
      <p:ext uri="{BB962C8B-B14F-4D97-AF65-F5344CB8AC3E}">
        <p14:creationId xmlns:p14="http://schemas.microsoft.com/office/powerpoint/2010/main" val="33353340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extLst>
      <p:ext uri="{BB962C8B-B14F-4D97-AF65-F5344CB8AC3E}">
        <p14:creationId xmlns:p14="http://schemas.microsoft.com/office/powerpoint/2010/main" val="32103880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r>
              <a:rPr lang="en-US" altLang="zh-CN" sz="3200" dirty="0" smtClean="0"/>
              <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b="1">
                <a:latin typeface="+mn-lt"/>
                <a:ea typeface="黑体"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itchFamily="2" charset="-122"/>
                </a:rPr>
                <a:t>MAC</a:t>
              </a:r>
              <a:r>
                <a:rPr kumimoji="1" lang="zh-CN" altLang="en-US" sz="1600" b="1" dirty="0">
                  <a:latin typeface="+mn-lt"/>
                  <a:ea typeface="黑体" pitchFamily="2" charset="-122"/>
                </a:rPr>
                <a:t>地址  </a:t>
              </a:r>
              <a:r>
                <a:rPr kumimoji="1" lang="zh-CN" altLang="en-US" sz="1600" b="1" dirty="0" smtClean="0">
                  <a:latin typeface="+mn-lt"/>
                  <a:ea typeface="黑体" pitchFamily="2" charset="-122"/>
                </a:rPr>
                <a:t>接口   有效时间</a:t>
              </a:r>
              <a:endParaRPr kumimoji="1" lang="zh-CN" altLang="en-US" sz="1600" b="1" dirty="0">
                <a:latin typeface="+mn-lt"/>
                <a:ea typeface="黑体" pitchFamily="2" charset="-122"/>
              </a:endParaRPr>
            </a:p>
            <a:p>
              <a:pPr defTabSz="762000" eaLnBrk="0" hangingPunct="0">
                <a:lnSpc>
                  <a:spcPct val="115000"/>
                </a:lnSpc>
              </a:pPr>
              <a:r>
                <a:rPr kumimoji="1" lang="zh-CN" altLang="en-US" sz="1600" b="1" dirty="0">
                  <a:latin typeface="+mn-lt"/>
                  <a:ea typeface="黑体" pitchFamily="2" charset="-122"/>
                </a:rPr>
                <a:t> </a:t>
              </a:r>
              <a:r>
                <a:rPr kumimoji="1" lang="zh-CN" altLang="en-US" sz="1600" b="1" dirty="0" smtClean="0">
                  <a:latin typeface="+mn-lt"/>
                  <a:ea typeface="黑体" pitchFamily="2" charset="-122"/>
                </a:rPr>
                <a:t>      </a:t>
              </a:r>
              <a:r>
                <a:rPr kumimoji="1" lang="en-US" altLang="zh-CN" sz="1600" b="1" dirty="0" smtClean="0">
                  <a:latin typeface="+mn-lt"/>
                  <a:ea typeface="黑体" pitchFamily="2" charset="-122"/>
                </a:rPr>
                <a:t>A           1</a:t>
              </a:r>
              <a:endParaRPr kumimoji="1" lang="en-US" altLang="zh-CN" sz="1600" b="1" dirty="0">
                <a:latin typeface="+mn-lt"/>
                <a:ea typeface="黑体" pitchFamily="2" charset="-122"/>
              </a:endParaRPr>
            </a:p>
            <a:p>
              <a:pPr defTabSz="762000" eaLnBrk="0" hangingPunct="0">
                <a:lnSpc>
                  <a:spcPct val="115000"/>
                </a:lnSpc>
              </a:pPr>
              <a:r>
                <a:rPr kumimoji="1" lang="en-US" altLang="zh-CN" sz="1600" b="1" dirty="0" smtClean="0">
                  <a:latin typeface="+mn-lt"/>
                  <a:ea typeface="黑体" pitchFamily="2" charset="-122"/>
                </a:rPr>
                <a:t>       B           3</a:t>
              </a:r>
              <a:endParaRPr kumimoji="1" lang="en-US" altLang="zh-CN" sz="1600" b="1" dirty="0">
                <a:latin typeface="+mn-lt"/>
                <a:ea typeface="黑体"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itchFamily="2" charset="-122"/>
                  <a:ea typeface="黑体" pitchFamily="2" charset="-122"/>
                </a:rPr>
                <a:t>以太网交换机</a:t>
              </a:r>
              <a:endParaRPr kumimoji="1" lang="en-US" altLang="zh-CN" sz="2400" b="1" dirty="0">
                <a:latin typeface="黑体" pitchFamily="2" charset="-122"/>
                <a:ea typeface="黑体" pitchFamily="2"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A</a:t>
              </a:r>
              <a:endParaRPr kumimoji="1" lang="en-US" altLang="zh-CN" sz="1600" b="1" baseline="-25000" dirty="0">
                <a:latin typeface="+mn-lt"/>
                <a:ea typeface="黑体"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grpSp>
        <p:grpSp>
          <p:nvGrpSpPr>
            <p:cNvPr id="20" name="组合 57"/>
            <p:cNvGrpSpPr>
              <a:grpSpLocks/>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1</a:t>
                </a:r>
                <a:endParaRPr kumimoji="1" lang="en-US" altLang="zh-CN" sz="1600" b="1" baseline="-25000">
                  <a:latin typeface="+mn-lt"/>
                  <a:ea typeface="黑体" pitchFamily="2" charset="-122"/>
                </a:endParaRPr>
              </a:p>
            </p:txBody>
          </p:sp>
        </p:grpSp>
        <p:grpSp>
          <p:nvGrpSpPr>
            <p:cNvPr id="23" name="组合 58"/>
            <p:cNvGrpSpPr>
              <a:grpSpLocks/>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2</a:t>
                </a:r>
                <a:endParaRPr kumimoji="1" lang="en-US" altLang="zh-CN" sz="1600" b="1" baseline="-25000">
                  <a:latin typeface="+mn-lt"/>
                  <a:ea typeface="黑体" pitchFamily="2" charset="-122"/>
                </a:endParaRPr>
              </a:p>
            </p:txBody>
          </p:sp>
        </p:grpSp>
        <p:grpSp>
          <p:nvGrpSpPr>
            <p:cNvPr id="26" name="组合 61"/>
            <p:cNvGrpSpPr>
              <a:grpSpLocks/>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4</a:t>
                </a:r>
                <a:endParaRPr kumimoji="1" lang="en-US" altLang="zh-CN" sz="1600" b="1" baseline="-25000">
                  <a:latin typeface="+mn-lt"/>
                  <a:ea typeface="黑体" pitchFamily="2" charset="-122"/>
                </a:endParaRPr>
              </a:p>
            </p:txBody>
          </p:sp>
        </p:grpSp>
        <p:grpSp>
          <p:nvGrpSpPr>
            <p:cNvPr id="29" name="组合 64"/>
            <p:cNvGrpSpPr>
              <a:grpSpLocks/>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itchFamily="2" charset="-122"/>
                  </a:rPr>
                  <a:t>3</a:t>
                </a:r>
                <a:endParaRPr kumimoji="1" lang="en-US" altLang="zh-CN" sz="1600" b="1" baseline="-25000">
                  <a:latin typeface="+mn-lt"/>
                  <a:ea typeface="黑体"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itchFamily="2" charset="-122"/>
                </a:rPr>
                <a:t>交换表</a:t>
              </a:r>
              <a:endParaRPr kumimoji="1" lang="en-US" altLang="zh-CN" b="1" dirty="0">
                <a:latin typeface="+mn-lt"/>
                <a:ea typeface="黑体" pitchFamily="2"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D</a:t>
              </a:r>
              <a:endParaRPr kumimoji="1" lang="en-US" altLang="zh-CN" sz="1600" b="1" baseline="-25000" dirty="0">
                <a:latin typeface="+mn-lt"/>
                <a:ea typeface="黑体" pitchFamily="2"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B</a:t>
              </a:r>
              <a:endParaRPr kumimoji="1" lang="en-US" altLang="zh-CN" sz="1600" b="1" baseline="-25000" dirty="0">
                <a:latin typeface="+mn-lt"/>
                <a:ea typeface="黑体"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mn-lt"/>
                <a:ea typeface="黑体"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itchFamily="2" charset="-122"/>
                </a:rPr>
                <a:t>C</a:t>
              </a:r>
              <a:endParaRPr kumimoji="1" lang="en-US" altLang="zh-CN" sz="1600" b="1" baseline="-25000" dirty="0">
                <a:latin typeface="+mn-lt"/>
                <a:ea typeface="黑体"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itchFamily="2" charset="-122"/>
                </a:rPr>
                <a:t>交换</a:t>
              </a:r>
              <a:r>
                <a:rPr lang="zh-CN" altLang="en-US" sz="2400" b="1" dirty="0">
                  <a:latin typeface="+mn-lt"/>
                  <a:ea typeface="黑体" pitchFamily="2" charset="-122"/>
                </a:rPr>
                <a:t>了两帧后的交换</a:t>
              </a:r>
              <a:r>
                <a:rPr lang="zh-CN" altLang="en-US" sz="2400" b="1" dirty="0" smtClean="0">
                  <a:latin typeface="+mn-lt"/>
                  <a:ea typeface="黑体" pitchFamily="2" charset="-122"/>
                </a:rPr>
                <a:t>表</a:t>
              </a:r>
              <a:endParaRPr lang="en-US" altLang="zh-CN" sz="2400" b="1" dirty="0">
                <a:latin typeface="+mn-lt"/>
                <a:ea typeface="黑体"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itchFamily="2" charset="-122"/>
                </a:rPr>
                <a:t>A </a:t>
              </a:r>
              <a:r>
                <a:rPr kumimoji="1" lang="zh-CN" altLang="en-US" b="1" dirty="0">
                  <a:latin typeface="+mn-lt"/>
                  <a:ea typeface="黑体" pitchFamily="2" charset="-122"/>
                </a:rPr>
                <a:t>发送一帧给 </a:t>
              </a:r>
              <a:r>
                <a:rPr kumimoji="1" lang="en-US" altLang="zh-CN" b="1" dirty="0">
                  <a:latin typeface="+mn-lt"/>
                  <a:ea typeface="黑体" pitchFamily="2" charset="-122"/>
                </a:rPr>
                <a:t>B</a:t>
              </a:r>
            </a:p>
            <a:p>
              <a:pPr defTabSz="762000" eaLnBrk="0" hangingPunct="0">
                <a:spcBef>
                  <a:spcPts val="300"/>
                </a:spcBef>
              </a:pPr>
              <a:r>
                <a:rPr kumimoji="1" lang="en-US" altLang="zh-CN" b="1" dirty="0">
                  <a:latin typeface="+mn-lt"/>
                  <a:ea typeface="黑体" pitchFamily="2" charset="-122"/>
                </a:rPr>
                <a:t>B </a:t>
              </a:r>
              <a:r>
                <a:rPr kumimoji="1" lang="zh-CN" altLang="en-US" b="1" dirty="0">
                  <a:latin typeface="+mn-lt"/>
                  <a:ea typeface="黑体" pitchFamily="2" charset="-122"/>
                </a:rPr>
                <a:t>发送一帧给 </a:t>
              </a:r>
              <a:r>
                <a:rPr kumimoji="1" lang="en-US" altLang="zh-CN" b="1" dirty="0">
                  <a:latin typeface="+mn-lt"/>
                  <a:ea typeface="黑体" pitchFamily="2"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itchFamily="2" charset="-122"/>
              </a:rPr>
              <a:t>考虑到可能有时要在交换机的接口更换主机，或者主机要更换其网络适配器，这就需要更改交换表中的项目。为此，在交换表中每个项目都设有一定的</a:t>
            </a:r>
            <a:r>
              <a:rPr lang="zh-CN" altLang="zh-CN" sz="2400" b="1" dirty="0">
                <a:solidFill>
                  <a:srgbClr val="FF0000"/>
                </a:solidFill>
                <a:latin typeface="+mn-lt"/>
                <a:ea typeface="黑体" pitchFamily="2" charset="-122"/>
              </a:rPr>
              <a:t>有效时间。</a:t>
            </a:r>
            <a:r>
              <a:rPr lang="zh-CN" altLang="zh-CN" sz="2400" b="1" dirty="0" smtClean="0">
                <a:solidFill>
                  <a:srgbClr val="0000FF"/>
                </a:solidFill>
                <a:latin typeface="+mn-lt"/>
                <a:ea typeface="黑体" pitchFamily="2" charset="-122"/>
              </a:rPr>
              <a:t>过期的项目就自动被删除。</a:t>
            </a:r>
            <a:endParaRPr lang="zh-CN" altLang="en-US" sz="2400" b="1" dirty="0">
              <a:solidFill>
                <a:srgbClr val="0000FF"/>
              </a:solidFill>
              <a:latin typeface="+mn-lt"/>
              <a:ea typeface="黑体"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itchFamily="2"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p>
          <a:p>
            <a:pPr lvl="1"/>
            <a:r>
              <a:rPr lang="zh-CN" altLang="en-US" sz="2400" dirty="0">
                <a:ea typeface="黑体" pitchFamily="2" charset="-122"/>
              </a:rPr>
              <a:t>如没有，</a:t>
            </a:r>
            <a:r>
              <a:rPr lang="zh-CN" altLang="en-US" sz="2400" dirty="0" smtClean="0">
                <a:ea typeface="黑体" pitchFamily="2" charset="-122"/>
              </a:rPr>
              <a:t>则向所有</a:t>
            </a:r>
            <a:r>
              <a:rPr lang="zh-CN" altLang="en-US" sz="2400" dirty="0">
                <a:ea typeface="黑体" pitchFamily="2" charset="-122"/>
              </a:rPr>
              <a:t>其他接口</a:t>
            </a:r>
            <a:r>
              <a:rPr lang="zh-CN" altLang="en-US" sz="2400" dirty="0" smtClean="0">
                <a:ea typeface="黑体" pitchFamily="2" charset="-122"/>
              </a:rPr>
              <a:t>（进入的</a:t>
            </a:r>
            <a:r>
              <a:rPr lang="zh-CN" altLang="en-US" sz="2400" dirty="0">
                <a:ea typeface="黑体" pitchFamily="2" charset="-122"/>
              </a:rPr>
              <a:t>接口除外</a:t>
            </a:r>
            <a:r>
              <a:rPr lang="zh-CN" altLang="en-US" sz="2400" dirty="0" smtClean="0">
                <a:ea typeface="黑体" pitchFamily="2" charset="-122"/>
              </a:rPr>
              <a:t>）转发</a:t>
            </a:r>
            <a:r>
              <a:rPr lang="zh-CN" altLang="en-US" sz="2400" dirty="0">
                <a:ea typeface="黑体" pitchFamily="2" charset="-122"/>
              </a:rPr>
              <a:t>。</a:t>
            </a:r>
          </a:p>
          <a:p>
            <a:pPr lvl="1"/>
            <a:r>
              <a:rPr lang="zh-CN" altLang="en-US" sz="2400" dirty="0">
                <a:ea typeface="黑体" pitchFamily="2" charset="-122"/>
              </a:rPr>
              <a:t>如有，则</a:t>
            </a:r>
            <a:r>
              <a:rPr lang="zh-CN" altLang="en-US" sz="2400" dirty="0" smtClean="0">
                <a:ea typeface="黑体" pitchFamily="2" charset="-122"/>
              </a:rPr>
              <a:t>按</a:t>
            </a:r>
            <a:r>
              <a:rPr lang="zh-CN" altLang="en-US" sz="2400" dirty="0"/>
              <a:t>交换</a:t>
            </a:r>
            <a:r>
              <a:rPr lang="zh-CN" altLang="en-US" sz="2400" dirty="0" smtClean="0">
                <a:ea typeface="黑体" pitchFamily="2" charset="-122"/>
              </a:rPr>
              <a:t>表</a:t>
            </a:r>
            <a:r>
              <a:rPr lang="zh-CN" altLang="en-US" sz="2400" dirty="0">
                <a:ea typeface="黑体" pitchFamily="2" charset="-122"/>
              </a:rPr>
              <a:t>中给出的接口进行转发。</a:t>
            </a:r>
          </a:p>
          <a:p>
            <a:pPr lvl="1"/>
            <a:r>
              <a:rPr lang="zh-CN" altLang="en-US" sz="2400" dirty="0" smtClean="0">
                <a:ea typeface="黑体" pitchFamily="2" charset="-122"/>
              </a:rPr>
              <a:t>若交换表</a:t>
            </a:r>
            <a:r>
              <a:rPr lang="zh-CN" altLang="en-US" sz="2400" dirty="0">
                <a:ea typeface="黑体" pitchFamily="2" charset="-122"/>
              </a:rPr>
              <a:t>中给出的接口就是该帧</a:t>
            </a:r>
            <a:r>
              <a:rPr lang="zh-CN" altLang="en-US" sz="2400" dirty="0" smtClean="0">
                <a:ea typeface="黑体" pitchFamily="2" charset="-122"/>
              </a:rPr>
              <a:t>进入交换机的</a:t>
            </a:r>
            <a:r>
              <a:rPr lang="zh-CN" altLang="en-US" sz="2400" dirty="0">
                <a:ea typeface="黑体" pitchFamily="2" charset="-122"/>
              </a:rPr>
              <a:t>接口，则应丢弃这个帧（因为这时不需要</a:t>
            </a:r>
            <a:r>
              <a:rPr lang="zh-CN" altLang="en-US" sz="2400" dirty="0" smtClean="0">
                <a:ea typeface="黑体" pitchFamily="2" charset="-122"/>
              </a:rPr>
              <a:t>经过交换机进行</a:t>
            </a:r>
            <a:r>
              <a:rPr lang="zh-CN" altLang="en-US" sz="2400" dirty="0">
                <a:ea typeface="黑体" pitchFamily="2" charset="-122"/>
              </a:rPr>
              <a:t>转发）。</a:t>
            </a:r>
          </a:p>
        </p:txBody>
      </p:sp>
    </p:spTree>
    <p:extLst>
      <p:ext uri="{BB962C8B-B14F-4D97-AF65-F5344CB8AC3E}">
        <p14:creationId xmlns:p14="http://schemas.microsoft.com/office/powerpoint/2010/main" val="5531739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A</a:t>
              </a:r>
              <a:endParaRPr kumimoji="1" lang="en-US" altLang="zh-CN" sz="2400" b="1" baseline="-25000" dirty="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B</a:t>
              </a:r>
              <a:endParaRPr kumimoji="1" lang="en-US" altLang="zh-CN" sz="2400" b="1" baseline="-25000" dirty="0">
                <a:solidFill>
                  <a:srgbClr val="000099"/>
                </a:solidFill>
                <a:latin typeface="+mn-lt"/>
                <a:ea typeface="黑体" pitchFamily="2" charset="-122"/>
              </a:endParaRPr>
            </a:p>
          </p:txBody>
        </p:sp>
      </p:grpSp>
    </p:spTree>
    <p:extLst>
      <p:ext uri="{BB962C8B-B14F-4D97-AF65-F5344CB8AC3E}">
        <p14:creationId xmlns:p14="http://schemas.microsoft.com/office/powerpoint/2010/main" val="857883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A</a:t>
              </a:r>
              <a:endParaRPr kumimoji="1" lang="en-US" altLang="zh-CN" sz="2400" b="1" baseline="-25000">
                <a:solidFill>
                  <a:srgbClr val="000099"/>
                </a:solidFill>
                <a:latin typeface="+mn-lt"/>
                <a:ea typeface="黑体" pitchFamily="2" charset="-122"/>
              </a:endParaRPr>
            </a:p>
          </p:txBody>
        </p:sp>
        <p:grpSp>
          <p:nvGrpSpPr>
            <p:cNvPr id="60" name="组合 57"/>
            <p:cNvGrpSpPr>
              <a:grpSpLocks/>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69" name="组合 64"/>
            <p:cNvGrpSpPr>
              <a:grpSpLocks/>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C</a:t>
              </a:r>
              <a:endParaRPr kumimoji="1" lang="en-US" altLang="zh-CN" sz="2400" b="1" baseline="-25000">
                <a:solidFill>
                  <a:srgbClr val="000099"/>
                </a:solidFill>
                <a:latin typeface="+mn-lt"/>
                <a:ea typeface="黑体"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itchFamily="2" charset="-122"/>
                </a:rPr>
                <a:t> </a:t>
              </a:r>
              <a:endParaRPr lang="zh-CN" altLang="en-US" sz="2400" b="1" dirty="0">
                <a:solidFill>
                  <a:srgbClr val="000099"/>
                </a:solidFill>
                <a:ea typeface="黑体"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以太网</a:t>
              </a:r>
              <a:endParaRPr kumimoji="1" lang="en-US" altLang="zh-CN" sz="2400" b="1" dirty="0">
                <a:solidFill>
                  <a:srgbClr val="000099"/>
                </a:solidFill>
                <a:latin typeface="+mn-lt"/>
                <a:ea typeface="黑体" pitchFamily="2" charset="-122"/>
              </a:endParaRPr>
            </a:p>
            <a:p>
              <a:pPr algn="ctr" defTabSz="762000" eaLnBrk="0" hangingPunct="0"/>
              <a:r>
                <a:rPr kumimoji="1" lang="zh-CN" altLang="en-US" sz="2400" b="1" dirty="0" smtClean="0">
                  <a:solidFill>
                    <a:srgbClr val="000099"/>
                  </a:solidFill>
                  <a:latin typeface="+mn-lt"/>
                  <a:ea typeface="黑体" pitchFamily="2" charset="-122"/>
                </a:rPr>
                <a:t>交换机 </a:t>
              </a:r>
              <a:r>
                <a:rPr kumimoji="1" lang="en-US" altLang="zh-CN" sz="2400" b="1" dirty="0" smtClean="0">
                  <a:solidFill>
                    <a:srgbClr val="000099"/>
                  </a:solidFill>
                  <a:latin typeface="+mn-lt"/>
                  <a:ea typeface="黑体" pitchFamily="2" charset="-122"/>
                </a:rPr>
                <a:t>#</a:t>
              </a:r>
              <a:r>
                <a:rPr kumimoji="1" lang="en-US" altLang="zh-CN" sz="2400" b="1" dirty="0">
                  <a:solidFill>
                    <a:srgbClr val="000099"/>
                  </a:solidFill>
                  <a:latin typeface="+mn-lt"/>
                  <a:ea typeface="黑体" pitchFamily="2" charset="-122"/>
                </a:rPr>
                <a:t>2</a:t>
              </a:r>
            </a:p>
          </p:txBody>
        </p:sp>
        <p:grpSp>
          <p:nvGrpSpPr>
            <p:cNvPr id="78" name="组合 57"/>
            <p:cNvGrpSpPr>
              <a:grpSpLocks/>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1</a:t>
                </a:r>
                <a:endParaRPr kumimoji="1" lang="en-US" altLang="zh-CN" sz="2400" b="1" baseline="-25000" dirty="0">
                  <a:solidFill>
                    <a:srgbClr val="000099"/>
                  </a:solidFill>
                  <a:latin typeface="+mn-lt"/>
                  <a:ea typeface="黑体" pitchFamily="2"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2</a:t>
                </a:r>
                <a:endParaRPr kumimoji="1" lang="en-US" altLang="zh-CN" sz="2400" b="1" baseline="-25000" dirty="0">
                  <a:solidFill>
                    <a:srgbClr val="000099"/>
                  </a:solidFill>
                  <a:latin typeface="+mn-lt"/>
                  <a:ea typeface="黑体" pitchFamily="2"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4</a:t>
                </a:r>
                <a:endParaRPr kumimoji="1" lang="en-US" altLang="zh-CN" sz="2400" b="1" baseline="-25000" dirty="0">
                  <a:solidFill>
                    <a:srgbClr val="000099"/>
                  </a:solidFill>
                  <a:latin typeface="+mn-lt"/>
                  <a:ea typeface="黑体" pitchFamily="2" charset="-122"/>
                </a:endParaRPr>
              </a:p>
            </p:txBody>
          </p:sp>
        </p:grpSp>
        <p:grpSp>
          <p:nvGrpSpPr>
            <p:cNvPr id="87" name="组合 64"/>
            <p:cNvGrpSpPr>
              <a:grpSpLocks/>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3</a:t>
                </a:r>
                <a:endParaRPr kumimoji="1" lang="en-US" altLang="zh-CN" sz="2400" b="1" baseline="-25000" dirty="0">
                  <a:solidFill>
                    <a:srgbClr val="000099"/>
                  </a:solidFill>
                  <a:latin typeface="+mn-lt"/>
                  <a:ea typeface="黑体" pitchFamily="2"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D</a:t>
              </a:r>
              <a:endParaRPr kumimoji="1" lang="en-US" altLang="zh-CN" sz="2400" b="1" baseline="-25000">
                <a:solidFill>
                  <a:srgbClr val="000099"/>
                </a:solidFill>
                <a:latin typeface="+mn-lt"/>
                <a:ea typeface="黑体" pitchFamily="2"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B</a:t>
              </a:r>
              <a:endParaRPr kumimoji="1" lang="en-US" altLang="zh-CN" sz="2400" b="1" baseline="-25000">
                <a:solidFill>
                  <a:srgbClr val="000099"/>
                </a:solidFill>
                <a:latin typeface="+mn-lt"/>
                <a:ea typeface="黑体"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两个交换机之间兜圈子的帧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088259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59" name="Rectangle 3"/>
          <p:cNvSpPr>
            <a:spLocks noGrp="1" noChangeArrowheads="1"/>
          </p:cNvSpPr>
          <p:nvPr>
            <p:ph idx="1"/>
          </p:nvPr>
        </p:nvSpPr>
        <p:spPr/>
        <p:txBody>
          <a:bodyPr/>
          <a:lstStyle/>
          <a:p>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p>
          <a:p>
            <a:r>
              <a:rPr lang="zh-CN" altLang="en-US" sz="2800" dirty="0"/>
              <a:t>首部和尾部的一个重要作用就是进行</a:t>
            </a:r>
            <a:r>
              <a:rPr lang="zh-CN" altLang="en-US" sz="2800" dirty="0">
                <a:solidFill>
                  <a:srgbClr val="FF0000"/>
                </a:solidFill>
              </a:rPr>
              <a:t>帧定界</a:t>
            </a:r>
            <a:r>
              <a:rPr lang="zh-CN" altLang="en-US" sz="2800" dirty="0"/>
              <a:t>。</a:t>
            </a:r>
            <a:r>
              <a:rPr lang="zh-CN" altLang="en-US" dirty="0"/>
              <a:t>  </a:t>
            </a:r>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itchFamily="2" charset="-122"/>
              </a:rPr>
              <a:t>课件制作人：谢希仁</a:t>
            </a: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a:t>
            </a: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帧首部</a:t>
            </a: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IP </a:t>
            </a:r>
            <a:r>
              <a:rPr kumimoji="1" lang="zh-CN" altLang="en-US" sz="2400" b="1">
                <a:solidFill>
                  <a:srgbClr val="000099"/>
                </a:solidFill>
                <a:latin typeface="+mn-lt"/>
                <a:ea typeface="黑体" pitchFamily="2" charset="-122"/>
              </a:rPr>
              <a:t>数据报</a:t>
            </a: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帧的数据部分</a:t>
            </a: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帧尾部</a:t>
            </a: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sym typeface="Symbol" pitchFamily="18" charset="2"/>
              </a:rPr>
              <a:t> </a:t>
            </a:r>
            <a:r>
              <a:rPr kumimoji="1" lang="en-US" altLang="zh-CN" sz="2400" b="1">
                <a:solidFill>
                  <a:srgbClr val="000099"/>
                </a:solidFill>
                <a:latin typeface="+mn-lt"/>
                <a:ea typeface="黑体" pitchFamily="2" charset="-122"/>
              </a:rPr>
              <a:t>MTU</a:t>
            </a: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数据链路层的帧长</a:t>
            </a: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itchFamily="2" charset="-122"/>
              </a:rPr>
              <a:t>从这里开始发送</a:t>
            </a:r>
            <a:endParaRPr kumimoji="1" lang="zh-CN" altLang="en-US" sz="2400" b="1" dirty="0">
              <a:solidFill>
                <a:srgbClr val="000099"/>
              </a:solidFill>
              <a:latin typeface="+mn-lt"/>
              <a:ea typeface="黑体"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a:t>
            </a: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itchFamily="2" charset="-122"/>
              </a:rPr>
              <a:t>发送</a:t>
            </a:r>
            <a:endParaRPr kumimoji="1" lang="zh-CN" altLang="en-US" sz="2400" b="1" dirty="0">
              <a:solidFill>
                <a:srgbClr val="000099"/>
              </a:solidFill>
              <a:latin typeface="+mn-lt"/>
              <a:ea typeface="黑体"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帧首部和帧尾部封装成帧</a:t>
            </a:r>
            <a:endParaRPr lang="zh-CN" altLang="en-US" sz="2400" b="1" dirty="0">
              <a:latin typeface="+mn-lt"/>
              <a:ea typeface="黑体" pitchFamily="2" charset="-122"/>
            </a:endParaRPr>
          </a:p>
        </p:txBody>
      </p:sp>
    </p:spTree>
    <p:extLst>
      <p:ext uri="{BB962C8B-B14F-4D97-AF65-F5344CB8AC3E}">
        <p14:creationId xmlns:p14="http://schemas.microsoft.com/office/powerpoint/2010/main" val="364772756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extLst>
      <p:ext uri="{BB962C8B-B14F-4D97-AF65-F5344CB8AC3E}">
        <p14:creationId xmlns:p14="http://schemas.microsoft.com/office/powerpoint/2010/main" val="17812925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p>
          <a:p>
            <a:endParaRPr lang="en-US" altLang="zh-CN" dirty="0" smtClean="0"/>
          </a:p>
        </p:txBody>
      </p:sp>
    </p:spTree>
    <p:extLst>
      <p:ext uri="{BB962C8B-B14F-4D97-AF65-F5344CB8AC3E}">
        <p14:creationId xmlns:p14="http://schemas.microsoft.com/office/powerpoint/2010/main" val="5873954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extLst>
      <p:ext uri="{BB962C8B-B14F-4D97-AF65-F5344CB8AC3E}">
        <p14:creationId xmlns:p14="http://schemas.microsoft.com/office/powerpoint/2010/main" val="830050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itchFamily="2" charset="-122"/>
              </a:rPr>
              <a:t>10 </a:t>
            </a:r>
            <a:r>
              <a:rPr lang="zh-CN" altLang="en-US" sz="2400" b="1" dirty="0" smtClean="0">
                <a:solidFill>
                  <a:srgbClr val="000099"/>
                </a:solidFill>
                <a:latin typeface="+mn-lt"/>
                <a:ea typeface="黑体" pitchFamily="2" charset="-122"/>
              </a:rPr>
              <a:t>台计算机划分为三</a:t>
            </a:r>
            <a:r>
              <a:rPr lang="zh-CN" altLang="en-US" sz="2400" b="1" dirty="0">
                <a:solidFill>
                  <a:srgbClr val="000099"/>
                </a:solidFill>
                <a:latin typeface="+mn-lt"/>
                <a:ea typeface="黑体" pitchFamily="2" charset="-122"/>
              </a:rPr>
              <a:t>个虚拟</a:t>
            </a:r>
            <a:r>
              <a:rPr lang="zh-CN" altLang="en-US" sz="2400" b="1" dirty="0" smtClean="0">
                <a:solidFill>
                  <a:srgbClr val="000099"/>
                </a:solidFill>
                <a:latin typeface="+mn-lt"/>
                <a:ea typeface="黑体" pitchFamily="2" charset="-122"/>
              </a:rPr>
              <a:t>局域网：</a:t>
            </a:r>
            <a:endParaRPr lang="en-US" altLang="zh-CN" sz="2400" b="1" dirty="0">
              <a:solidFill>
                <a:srgbClr val="000099"/>
              </a:solidFill>
              <a:latin typeface="+mn-lt"/>
              <a:ea typeface="黑体" pitchFamily="2" charset="-122"/>
            </a:endParaRPr>
          </a:p>
          <a:p>
            <a:pPr algn="ct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1</a:t>
            </a:r>
            <a:r>
              <a:rPr lang="en-US" altLang="zh-CN" sz="2400" b="1" dirty="0">
                <a:solidFill>
                  <a:srgbClr val="000099"/>
                </a:solidFill>
                <a:latin typeface="+mn-lt"/>
                <a:ea typeface="黑体" pitchFamily="2" charset="-122"/>
              </a:rPr>
              <a:t>, VLAN</a:t>
            </a:r>
            <a:r>
              <a:rPr lang="en-US" altLang="zh-CN" sz="2400" b="1" baseline="-25000"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和 </a:t>
            </a:r>
            <a:r>
              <a:rPr lang="en-US" altLang="zh-CN" sz="2400" b="1" dirty="0">
                <a:solidFill>
                  <a:srgbClr val="000099"/>
                </a:solidFill>
                <a:latin typeface="+mn-lt"/>
                <a:ea typeface="黑体" pitchFamily="2" charset="-122"/>
              </a:rPr>
              <a:t>VLAN</a:t>
            </a:r>
            <a:r>
              <a:rPr lang="en-US" altLang="zh-CN" sz="2400" b="1" baseline="-25000" dirty="0">
                <a:solidFill>
                  <a:srgbClr val="000099"/>
                </a:solidFill>
                <a:latin typeface="+mn-lt"/>
                <a:ea typeface="黑体" pitchFamily="2" charset="-122"/>
              </a:rPr>
              <a:t>3</a:t>
            </a:r>
            <a:endParaRPr lang="en-US" altLang="zh-CN"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741633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即“广播风暴”</a:t>
            </a:r>
            <a:r>
              <a:rPr lang="en-US" altLang="zh-CN" sz="2000" dirty="0">
                <a:solidFill>
                  <a:srgbClr val="0000FF"/>
                </a:solidFill>
              </a:rPr>
              <a:t>)</a:t>
            </a:r>
            <a:r>
              <a:rPr lang="zh-CN" altLang="en-US" sz="2000" dirty="0"/>
              <a:t>而引起性能恶化。 </a:t>
            </a: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4</a:t>
              </a:r>
              <a:endParaRPr kumimoji="1" lang="en-US" altLang="zh-CN" b="1">
                <a:solidFill>
                  <a:srgbClr val="000099"/>
                </a:solidFill>
                <a:latin typeface="+mn-lt"/>
                <a:ea typeface="黑体"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headEnd/>
              <a:tailEnd/>
            </a:ln>
            <a:effectLst/>
          </p:spPr>
          <p:txBody>
            <a:bodyPr wrap="none" anchor="ctr"/>
            <a:lstStyle/>
            <a:p>
              <a:endParaRPr lang="zh-CN" altLang="en-US" b="1">
                <a:solidFill>
                  <a:srgbClr val="000099"/>
                </a:solidFill>
                <a:latin typeface="+mn-lt"/>
                <a:ea typeface="黑体"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VLAN</a:t>
              </a:r>
              <a:r>
                <a:rPr kumimoji="1" lang="en-US" altLang="zh-CN" b="1" baseline="-25000" dirty="0">
                  <a:solidFill>
                    <a:srgbClr val="000099"/>
                  </a:solidFill>
                  <a:latin typeface="+mn-lt"/>
                  <a:ea typeface="黑体" pitchFamily="2" charset="-122"/>
                </a:rPr>
                <a:t>1</a:t>
              </a:r>
              <a:endParaRPr kumimoji="1" lang="en-US" altLang="zh-CN" b="1" dirty="0">
                <a:solidFill>
                  <a:srgbClr val="000099"/>
                </a:solidFill>
                <a:latin typeface="+mn-lt"/>
                <a:ea typeface="黑体"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VLAN</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1</a:t>
              </a:r>
              <a:endParaRPr kumimoji="1" lang="en-US" altLang="zh-CN" b="1">
                <a:solidFill>
                  <a:srgbClr val="000099"/>
                </a:solidFill>
                <a:latin typeface="+mn-lt"/>
                <a:ea typeface="黑体"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r>
                <a:rPr kumimoji="1" lang="en-US" altLang="zh-CN" b="1" baseline="-25000">
                  <a:solidFill>
                    <a:srgbClr val="000099"/>
                  </a:solidFill>
                  <a:latin typeface="+mn-lt"/>
                  <a:ea typeface="黑体" pitchFamily="2" charset="-122"/>
                </a:rPr>
                <a:t>3</a:t>
              </a:r>
              <a:endParaRPr kumimoji="1" lang="en-US" altLang="zh-CN" b="1">
                <a:solidFill>
                  <a:srgbClr val="000099"/>
                </a:solidFill>
                <a:latin typeface="+mn-lt"/>
                <a:ea typeface="黑体"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r>
                <a:rPr kumimoji="1" lang="en-US" altLang="zh-CN" b="1" baseline="-25000">
                  <a:solidFill>
                    <a:srgbClr val="000099"/>
                  </a:solidFill>
                  <a:latin typeface="+mn-lt"/>
                  <a:ea typeface="黑体" pitchFamily="2" charset="-122"/>
                </a:rPr>
                <a:t>2</a:t>
              </a:r>
              <a:endParaRPr kumimoji="1" lang="en-US" altLang="zh-CN" b="1">
                <a:solidFill>
                  <a:srgbClr val="000099"/>
                </a:solidFill>
                <a:latin typeface="+mn-lt"/>
                <a:ea typeface="黑体" pitchFamily="2" charset="-122"/>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b="1">
                  <a:solidFill>
                    <a:srgbClr val="000099"/>
                  </a:solidFill>
                  <a:latin typeface="+mn-lt"/>
                  <a:ea typeface="黑体" pitchFamily="2" charset="-122"/>
                </a:rPr>
                <a:t>以太网</a:t>
              </a:r>
            </a:p>
            <a:p>
              <a:pPr algn="ctr"/>
              <a:r>
                <a:rPr kumimoji="1" lang="zh-CN" altLang="en-US" b="1">
                  <a:solidFill>
                    <a:srgbClr val="000099"/>
                  </a:solidFill>
                  <a:latin typeface="+mn-lt"/>
                  <a:ea typeface="黑体" pitchFamily="2" charset="-122"/>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extLst>
      <p:ext uri="{BB962C8B-B14F-4D97-AF65-F5344CB8AC3E}">
        <p14:creationId xmlns:p14="http://schemas.microsoft.com/office/powerpoint/2010/main" val="377118853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itchFamily="2" charset="-122"/>
              </a:rPr>
              <a:t>插入</a:t>
            </a:r>
            <a:r>
              <a:rPr lang="en-US" altLang="zh-CN" sz="2400" b="1" dirty="0" smtClean="0">
                <a:latin typeface="+mn-lt"/>
                <a:ea typeface="黑体" pitchFamily="2" charset="-122"/>
              </a:rPr>
              <a:t> VLAN </a:t>
            </a:r>
            <a:r>
              <a:rPr lang="zh-CN" altLang="zh-CN" sz="2400" b="1" dirty="0" smtClean="0">
                <a:latin typeface="+mn-lt"/>
                <a:ea typeface="黑体" pitchFamily="2" charset="-122"/>
              </a:rPr>
              <a:t>标记</a:t>
            </a:r>
            <a:r>
              <a:rPr lang="zh-CN" altLang="zh-CN" sz="2400" b="1" dirty="0">
                <a:latin typeface="+mn-lt"/>
                <a:ea typeface="黑体" pitchFamily="2" charset="-122"/>
              </a:rPr>
              <a:t>后变成</a:t>
            </a:r>
            <a:r>
              <a:rPr lang="zh-CN" altLang="zh-CN" sz="2400" b="1" dirty="0" smtClean="0">
                <a:latin typeface="+mn-lt"/>
                <a:ea typeface="黑体" pitchFamily="2" charset="-122"/>
              </a:rPr>
              <a:t>了</a:t>
            </a:r>
            <a:r>
              <a:rPr lang="en-US" altLang="zh-CN" sz="2400" b="1" dirty="0" smtClean="0">
                <a:latin typeface="+mn-lt"/>
                <a:ea typeface="黑体" pitchFamily="2" charset="-122"/>
              </a:rPr>
              <a:t> 802.1Q </a:t>
            </a:r>
            <a:r>
              <a:rPr lang="zh-CN" altLang="zh-CN" sz="2400" b="1" dirty="0" smtClean="0">
                <a:latin typeface="+mn-lt"/>
                <a:ea typeface="黑体" pitchFamily="2" charset="-122"/>
              </a:rPr>
              <a:t>帧</a:t>
            </a:r>
            <a:endParaRPr lang="zh-CN" altLang="en-US" sz="2400" b="1" dirty="0">
              <a:latin typeface="+mn-lt"/>
              <a:ea typeface="黑体"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itchFamily="2" charset="-122"/>
                  </a:rPr>
                  <a:t>以太网</a:t>
                </a:r>
                <a:endParaRPr kumimoji="1" lang="en-US" altLang="zh-CN" sz="2000" b="1" dirty="0" smtClean="0">
                  <a:solidFill>
                    <a:srgbClr val="0000CC"/>
                  </a:solidFill>
                  <a:latin typeface="+mn-lt"/>
                  <a:ea typeface="黑体" pitchFamily="2" charset="-122"/>
                </a:endParaRPr>
              </a:p>
              <a:p>
                <a:pPr algn="ctr" defTabSz="762000">
                  <a:lnSpc>
                    <a:spcPct val="80000"/>
                  </a:lnSpc>
                </a:pPr>
                <a:r>
                  <a:rPr kumimoji="1" lang="en-US" altLang="zh-CN" sz="2000" b="1" dirty="0" smtClean="0">
                    <a:solidFill>
                      <a:srgbClr val="0000CC"/>
                    </a:solidFill>
                    <a:latin typeface="+mn-lt"/>
                    <a:ea typeface="黑体" pitchFamily="2" charset="-122"/>
                  </a:rPr>
                  <a:t>MAC</a:t>
                </a:r>
                <a:r>
                  <a:rPr kumimoji="1" lang="zh-CN" altLang="en-US" sz="2000" b="1" dirty="0" smtClean="0">
                    <a:solidFill>
                      <a:srgbClr val="0000CC"/>
                    </a:solidFill>
                    <a:latin typeface="+mn-lt"/>
                    <a:ea typeface="黑体" pitchFamily="2" charset="-122"/>
                  </a:rPr>
                  <a:t>帧</a:t>
                </a:r>
                <a:endParaRPr kumimoji="1" lang="zh-CN" altLang="en-US" sz="2000" b="1" dirty="0">
                  <a:solidFill>
                    <a:srgbClr val="0000CC"/>
                  </a:solidFill>
                  <a:latin typeface="+mn-lt"/>
                  <a:ea typeface="黑体"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itchFamily="2" charset="-122"/>
                  </a:rPr>
                  <a:t>字节</a:t>
                </a:r>
                <a:endParaRPr kumimoji="1" lang="en-US" altLang="zh-CN" sz="2000" b="1" dirty="0">
                  <a:solidFill>
                    <a:srgbClr val="0000CC"/>
                  </a:solidFill>
                  <a:latin typeface="+mn-lt"/>
                  <a:ea typeface="黑体"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2</a:t>
                </a: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itchFamily="34" charset="0"/>
                    <a:ea typeface="黑体" pitchFamily="2"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a:solidFill>
                      <a:srgbClr val="0000CC"/>
                    </a:solidFill>
                    <a:latin typeface="+mn-lt"/>
                    <a:ea typeface="黑体" pitchFamily="2" charset="-122"/>
                  </a:rPr>
                  <a:t>VLAN</a:t>
                </a:r>
                <a:r>
                  <a:rPr lang="zh-CN" altLang="zh-CN" b="1" dirty="0" smtClean="0">
                    <a:solidFill>
                      <a:srgbClr val="0000CC"/>
                    </a:solidFill>
                    <a:latin typeface="+mn-lt"/>
                    <a:ea typeface="黑体" pitchFamily="2" charset="-122"/>
                  </a:rPr>
                  <a:t>标识符</a:t>
                </a:r>
                <a:endParaRPr lang="en-US" altLang="zh-CN" b="1" dirty="0" smtClean="0">
                  <a:solidFill>
                    <a:srgbClr val="0000CC"/>
                  </a:solidFill>
                  <a:latin typeface="+mn-lt"/>
                  <a:ea typeface="黑体" pitchFamily="2" charset="-122"/>
                </a:endParaRPr>
              </a:p>
              <a:p>
                <a:pPr algn="ctr" defTabSz="762000"/>
                <a:r>
                  <a:rPr kumimoji="1" lang="en-US" altLang="zh-CN" b="1" dirty="0" smtClean="0">
                    <a:solidFill>
                      <a:srgbClr val="0000CC"/>
                    </a:solidFill>
                    <a:latin typeface="+mn-lt"/>
                    <a:ea typeface="黑体" pitchFamily="2" charset="-122"/>
                  </a:rPr>
                  <a:t>12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b="1" dirty="0" smtClean="0">
                    <a:solidFill>
                      <a:srgbClr val="0000CC"/>
                    </a:solidFill>
                    <a:latin typeface="+mn-lt"/>
                    <a:ea typeface="黑体" pitchFamily="2" charset="-122"/>
                  </a:rPr>
                  <a:t>4096</a:t>
                </a:r>
                <a:r>
                  <a:rPr kumimoji="1" lang="zh-CN" altLang="en-US" b="1" dirty="0" smtClean="0">
                    <a:solidFill>
                      <a:srgbClr val="0000CC"/>
                    </a:solidFill>
                    <a:latin typeface="+mn-lt"/>
                    <a:ea typeface="黑体" pitchFamily="2" charset="-122"/>
                  </a:rPr>
                  <a:t>个</a:t>
                </a:r>
                <a:r>
                  <a:rPr kumimoji="1" lang="en-US" altLang="zh-CN" b="1" dirty="0" smtClean="0">
                    <a:solidFill>
                      <a:srgbClr val="0000CC"/>
                    </a:solidFill>
                    <a:latin typeface="+mn-lt"/>
                    <a:ea typeface="黑体" pitchFamily="2" charset="-122"/>
                  </a:rPr>
                  <a:t>VLAN)</a:t>
                </a:r>
                <a:endParaRPr kumimoji="1" lang="en-US" altLang="zh-CN" b="1" dirty="0">
                  <a:solidFill>
                    <a:srgbClr val="0000CC"/>
                  </a:solidFill>
                  <a:latin typeface="+mn-lt"/>
                  <a:ea typeface="黑体"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itchFamily="34" charset="0"/>
                    <a:ea typeface="黑体" pitchFamily="2"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itchFamily="2" charset="-122"/>
                  </a:rPr>
                  <a:t>用户优先级</a:t>
                </a:r>
                <a:endParaRPr kumimoji="1" lang="en-US" altLang="zh-CN" b="1" dirty="0">
                  <a:solidFill>
                    <a:srgbClr val="0000CC"/>
                  </a:solidFill>
                  <a:latin typeface="+mn-lt"/>
                  <a:ea typeface="黑体" pitchFamily="2" charset="-122"/>
                </a:endParaRPr>
              </a:p>
              <a:p>
                <a:pPr algn="ctr" defTabSz="762000"/>
                <a:r>
                  <a:rPr kumimoji="1" lang="en-US" altLang="zh-CN" b="1" dirty="0">
                    <a:solidFill>
                      <a:srgbClr val="0000CC"/>
                    </a:solidFill>
                    <a:latin typeface="+mn-lt"/>
                    <a:ea typeface="黑体" pitchFamily="2" charset="-122"/>
                  </a:rPr>
                  <a:t>3 </a:t>
                </a:r>
                <a:r>
                  <a:rPr kumimoji="1" lang="zh-CN" altLang="en-US" b="1" dirty="0" smtClean="0">
                    <a:solidFill>
                      <a:srgbClr val="0000CC"/>
                    </a:solidFill>
                    <a:latin typeface="+mn-lt"/>
                    <a:ea typeface="黑体" pitchFamily="2" charset="-122"/>
                  </a:rPr>
                  <a:t>位</a:t>
                </a:r>
                <a:endParaRPr kumimoji="1" lang="en-US" altLang="zh-CN" b="1" dirty="0">
                  <a:solidFill>
                    <a:srgbClr val="0000CC"/>
                  </a:solidFill>
                  <a:latin typeface="+mn-lt"/>
                  <a:ea typeface="黑体"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itchFamily="2" charset="-122"/>
                  </a:rPr>
                  <a:t>规范格式指示符</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CFI )</a:t>
                </a:r>
              </a:p>
              <a:p>
                <a:pPr algn="ctr" defTabSz="762000"/>
                <a:r>
                  <a:rPr kumimoji="1" lang="en-US" altLang="zh-CN" b="1" dirty="0">
                    <a:solidFill>
                      <a:srgbClr val="0000CC"/>
                    </a:solidFill>
                    <a:latin typeface="+mn-lt"/>
                    <a:ea typeface="黑体" pitchFamily="2" charset="-122"/>
                  </a:rPr>
                  <a:t>1 </a:t>
                </a:r>
                <a:r>
                  <a:rPr kumimoji="1" lang="zh-CN" altLang="en-US" b="1" dirty="0" smtClean="0">
                    <a:solidFill>
                      <a:srgbClr val="0000CC"/>
                    </a:solidFill>
                    <a:latin typeface="+mn-lt"/>
                    <a:ea typeface="黑体" pitchFamily="2" charset="-122"/>
                  </a:rPr>
                  <a:t>位</a:t>
                </a:r>
                <a:r>
                  <a:rPr kumimoji="1" lang="en-US" altLang="zh-CN" b="1" dirty="0" smtClean="0">
                    <a:solidFill>
                      <a:srgbClr val="0000CC"/>
                    </a:solidFill>
                    <a:latin typeface="+mn-lt"/>
                    <a:ea typeface="黑体" pitchFamily="2" charset="-122"/>
                  </a:rPr>
                  <a:t> </a:t>
                </a:r>
                <a:endParaRPr kumimoji="1" lang="en-US" altLang="zh-CN" b="1" dirty="0">
                  <a:solidFill>
                    <a:srgbClr val="0000CC"/>
                  </a:solidFill>
                  <a:latin typeface="+mn-lt"/>
                  <a:ea typeface="黑体"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宋体" pitchFamily="2" charset="-122"/>
                  </a:rPr>
                  <a:t>802.1Q</a:t>
                </a:r>
              </a:p>
              <a:p>
                <a:pPr algn="ctr"/>
                <a:r>
                  <a:rPr lang="en-US" altLang="zh-CN" b="1">
                    <a:ea typeface="宋体" pitchFamily="2" charset="-122"/>
                  </a:rPr>
                  <a:t>tag</a:t>
                </a: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itchFamily="2" charset="-122"/>
                  </a:rPr>
                  <a:t>长度</a:t>
                </a:r>
                <a:r>
                  <a:rPr kumimoji="1" lang="en-US" altLang="zh-CN" sz="2000" b="1" dirty="0">
                    <a:solidFill>
                      <a:srgbClr val="000099"/>
                    </a:solidFill>
                    <a:ea typeface="黑体" pitchFamily="2" charset="-122"/>
                  </a:rPr>
                  <a:t>/</a:t>
                </a:r>
                <a:r>
                  <a:rPr kumimoji="1" lang="zh-CN" altLang="en-US" sz="2000" b="1" dirty="0">
                    <a:solidFill>
                      <a:srgbClr val="000099"/>
                    </a:solidFill>
                    <a:ea typeface="黑体" pitchFamily="2"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itchFamily="2" charset="-122"/>
                  </a:rPr>
                  <a:t>数      </a:t>
                </a:r>
                <a:r>
                  <a:rPr kumimoji="1" lang="zh-CN" altLang="en-US" sz="2000" b="1" dirty="0" smtClean="0">
                    <a:solidFill>
                      <a:srgbClr val="000099"/>
                    </a:solidFill>
                    <a:ea typeface="黑体" pitchFamily="2" charset="-122"/>
                  </a:rPr>
                  <a:t>据</a:t>
                </a:r>
                <a:endParaRPr kumimoji="1" lang="zh-CN" altLang="en-US" sz="2000" b="1" dirty="0">
                  <a:solidFill>
                    <a:srgbClr val="000099"/>
                  </a:solidFill>
                  <a:ea typeface="黑体"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itchFamily="2" charset="-122"/>
                  </a:rPr>
                  <a:t>FCS</a:t>
                </a:r>
                <a:endParaRPr lang="en-US" altLang="zh-CN" sz="2000" b="1" dirty="0">
                  <a:solidFill>
                    <a:srgbClr val="000099"/>
                  </a:solidFill>
                  <a:ea typeface="宋体"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itchFamily="34" charset="0"/>
                    <a:ea typeface="黑体" pitchFamily="2" charset="-122"/>
                  </a:rPr>
                  <a:t>2 </a:t>
                </a:r>
                <a:r>
                  <a:rPr kumimoji="1" lang="zh-CN" altLang="en-US" sz="2000" b="1" dirty="0" smtClean="0">
                    <a:solidFill>
                      <a:srgbClr val="CC0000"/>
                    </a:solidFill>
                    <a:latin typeface="Tahoma" pitchFamily="34" charset="0"/>
                    <a:ea typeface="黑体" pitchFamily="2" charset="-122"/>
                  </a:rPr>
                  <a:t>字节</a:t>
                </a:r>
                <a:endParaRPr kumimoji="1" lang="en-US" altLang="zh-CN" sz="2000" b="1" dirty="0">
                  <a:solidFill>
                    <a:srgbClr val="CC0000"/>
                  </a:solidFill>
                  <a:latin typeface="Tahoma" pitchFamily="34" charset="0"/>
                  <a:ea typeface="黑体"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ea typeface="宋体"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1483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smtClean="0">
                      <a:latin typeface="Tahoma" pitchFamily="34" charset="0"/>
                      <a:ea typeface="宋体" pitchFamily="2" charset="-122"/>
                    </a:rPr>
                    <a:t>802.1Q</a:t>
                  </a:r>
                  <a:r>
                    <a:rPr lang="zh-CN" altLang="en-US" sz="2000" b="1" dirty="0" smtClean="0">
                      <a:latin typeface="Tahoma" pitchFamily="34" charset="0"/>
                      <a:ea typeface="宋体" pitchFamily="2" charset="-122"/>
                    </a:rPr>
                    <a:t>标记类型</a:t>
                  </a:r>
                  <a:endParaRPr lang="en-US" altLang="zh-CN" sz="2000" b="1" dirty="0">
                    <a:latin typeface="Tahoma" pitchFamily="34" charset="0"/>
                    <a:ea typeface="宋体"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smtClean="0">
                      <a:latin typeface="Tahoma" pitchFamily="34" charset="0"/>
                      <a:ea typeface="宋体" pitchFamily="2" charset="-122"/>
                    </a:rPr>
                    <a:t>0</a:t>
                  </a:r>
                  <a:r>
                    <a:rPr lang="en-US" altLang="zh-CN" sz="1600" b="1" dirty="0" smtClean="0">
                      <a:latin typeface="Tahoma" pitchFamily="34" charset="0"/>
                      <a:ea typeface="宋体" pitchFamily="2" charset="-122"/>
                    </a:rPr>
                    <a:t>X</a:t>
                  </a:r>
                  <a:r>
                    <a:rPr lang="en-US" altLang="zh-CN" sz="2000" b="1" dirty="0" smtClean="0">
                      <a:latin typeface="Tahoma" pitchFamily="34" charset="0"/>
                      <a:ea typeface="宋体" pitchFamily="2" charset="-122"/>
                    </a:rPr>
                    <a:t>8100</a:t>
                  </a:r>
                </a:p>
                <a:p>
                  <a:pPr algn="ctr"/>
                  <a:r>
                    <a:rPr kumimoji="1" lang="en-US" altLang="zh-CN" sz="1600" b="1" dirty="0">
                      <a:solidFill>
                        <a:srgbClr val="000099"/>
                      </a:solidFill>
                      <a:ea typeface="黑体" pitchFamily="2" charset="-122"/>
                    </a:rPr>
                    <a:t>(</a:t>
                  </a:r>
                  <a:r>
                    <a:rPr kumimoji="1" lang="en-US" altLang="zh-CN" sz="1600" b="1" dirty="0" smtClean="0">
                      <a:solidFill>
                        <a:srgbClr val="000099"/>
                      </a:solidFill>
                      <a:ea typeface="黑体" pitchFamily="2" charset="-122"/>
                    </a:rPr>
                    <a:t>1 </a:t>
                  </a:r>
                  <a:r>
                    <a:rPr kumimoji="1" lang="en-US" altLang="zh-CN" sz="1600" b="1" dirty="0">
                      <a:solidFill>
                        <a:srgbClr val="000099"/>
                      </a:solidFill>
                      <a:ea typeface="黑体" pitchFamily="2" charset="-122"/>
                    </a:rPr>
                    <a:t>0 0 0 0 0 0 1  0 0 0 0 0 0 0 </a:t>
                  </a:r>
                  <a:r>
                    <a:rPr kumimoji="1" lang="en-US" altLang="zh-CN" sz="1600" b="1" dirty="0" smtClean="0">
                      <a:solidFill>
                        <a:srgbClr val="000099"/>
                      </a:solidFill>
                      <a:ea typeface="黑体" pitchFamily="2" charset="-122"/>
                    </a:rPr>
                    <a:t>0)</a:t>
                  </a:r>
                  <a:endParaRPr lang="en-US" altLang="zh-CN" sz="1600" b="1" dirty="0">
                    <a:latin typeface="Tahoma" pitchFamily="34" charset="0"/>
                    <a:ea typeface="宋体"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PRI</a:t>
                  </a: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b="1" dirty="0">
                      <a:latin typeface="Tahoma" pitchFamily="34" charset="0"/>
                      <a:ea typeface="宋体" pitchFamily="2"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b="1" dirty="0">
                      <a:latin typeface="Tahoma" pitchFamily="34" charset="0"/>
                      <a:ea typeface="宋体" pitchFamily="2" charset="-122"/>
                    </a:rPr>
                    <a:t>TCI (</a:t>
                  </a:r>
                  <a:r>
                    <a:rPr lang="zh-CN" altLang="en-US" sz="2000" b="1" dirty="0">
                      <a:latin typeface="Tahoma" pitchFamily="34" charset="0"/>
                      <a:ea typeface="宋体" pitchFamily="2" charset="-122"/>
                    </a:rPr>
                    <a:t>标记控制信息</a:t>
                  </a:r>
                  <a:r>
                    <a:rPr lang="en-US" altLang="zh-CN" sz="2000" b="1" dirty="0">
                      <a:latin typeface="Tahoma" pitchFamily="34" charset="0"/>
                      <a:ea typeface="宋体" pitchFamily="2"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itchFamily="2" charset="-122"/>
              </a:rPr>
              <a:t>以太网</a:t>
            </a:r>
            <a:r>
              <a:rPr lang="en-US" altLang="zh-CN" sz="2000" b="1" dirty="0" smtClean="0">
                <a:solidFill>
                  <a:srgbClr val="000099"/>
                </a:solidFill>
                <a:latin typeface="+mn-lt"/>
                <a:ea typeface="黑体" pitchFamily="2" charset="-122"/>
              </a:rPr>
              <a:t> MAC </a:t>
            </a:r>
            <a:r>
              <a:rPr lang="zh-CN" altLang="en-US" sz="2000" b="1" dirty="0" smtClean="0">
                <a:solidFill>
                  <a:srgbClr val="000099"/>
                </a:solidFill>
                <a:latin typeface="+mn-lt"/>
                <a:ea typeface="黑体" pitchFamily="2" charset="-122"/>
              </a:rPr>
              <a:t>帧</a:t>
            </a:r>
            <a:r>
              <a:rPr lang="zh-CN" altLang="zh-CN" sz="2000" b="1" dirty="0" smtClean="0">
                <a:solidFill>
                  <a:srgbClr val="000099"/>
                </a:solidFill>
                <a:latin typeface="+mn-lt"/>
                <a:ea typeface="黑体" pitchFamily="2" charset="-122"/>
              </a:rPr>
              <a:t>的</a:t>
            </a:r>
            <a:r>
              <a:rPr lang="zh-CN" altLang="zh-CN" sz="2000" b="1" dirty="0">
                <a:solidFill>
                  <a:srgbClr val="000099"/>
                </a:solidFill>
                <a:latin typeface="+mn-lt"/>
                <a:ea typeface="黑体" pitchFamily="2" charset="-122"/>
              </a:rPr>
              <a:t>最大帧长从原来</a:t>
            </a:r>
            <a:r>
              <a:rPr lang="zh-CN" altLang="zh-CN" sz="2000" b="1" dirty="0" smtClean="0">
                <a:solidFill>
                  <a:srgbClr val="000099"/>
                </a:solidFill>
                <a:latin typeface="+mn-lt"/>
                <a:ea typeface="黑体" pitchFamily="2" charset="-122"/>
              </a:rPr>
              <a:t>的</a:t>
            </a:r>
            <a:r>
              <a:rPr lang="en-US" altLang="zh-CN" sz="2000" b="1" dirty="0" smtClean="0">
                <a:solidFill>
                  <a:srgbClr val="000099"/>
                </a:solidFill>
                <a:latin typeface="+mn-lt"/>
                <a:ea typeface="黑体" pitchFamily="2" charset="-122"/>
              </a:rPr>
              <a:t> 1518 </a:t>
            </a:r>
            <a:r>
              <a:rPr lang="zh-CN" altLang="zh-CN" sz="2000" b="1" dirty="0" smtClean="0">
                <a:solidFill>
                  <a:srgbClr val="000099"/>
                </a:solidFill>
                <a:latin typeface="+mn-lt"/>
                <a:ea typeface="黑体" pitchFamily="2" charset="-122"/>
              </a:rPr>
              <a:t>字节变为</a:t>
            </a:r>
            <a:r>
              <a:rPr lang="en-US" altLang="zh-CN" sz="2000" b="1" dirty="0" smtClean="0">
                <a:solidFill>
                  <a:srgbClr val="000099"/>
                </a:solidFill>
                <a:latin typeface="+mn-lt"/>
                <a:ea typeface="黑体" pitchFamily="2" charset="-122"/>
              </a:rPr>
              <a:t> 1522</a:t>
            </a:r>
            <a:r>
              <a:rPr lang="zh-CN" altLang="zh-CN" sz="2000" b="1" dirty="0" smtClean="0">
                <a:solidFill>
                  <a:srgbClr val="000099"/>
                </a:solidFill>
                <a:latin typeface="+mn-lt"/>
                <a:ea typeface="黑体" pitchFamily="2" charset="-122"/>
              </a:rPr>
              <a:t>字节</a:t>
            </a:r>
            <a:r>
              <a:rPr lang="zh-CN" altLang="en-US" sz="2000" b="1" dirty="0" smtClean="0">
                <a:solidFill>
                  <a:srgbClr val="000099"/>
                </a:solidFill>
                <a:latin typeface="+mn-lt"/>
                <a:ea typeface="黑体" pitchFamily="2" charset="-122"/>
              </a:rPr>
              <a:t>。</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val="10003112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itchFamily="2" charset="-122"/>
              </a:rPr>
              <a:t>SOH</a:t>
            </a: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装在帧中的数据部分</a:t>
            </a: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a:t>
            </a: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帧开始符</a:t>
            </a: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帧结束符</a:t>
            </a: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发送在前</a:t>
            </a: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控制字符进行帧定界的方法举例</a:t>
            </a:r>
            <a:endParaRPr lang="zh-CN" altLang="en-US" sz="2400" b="1" dirty="0">
              <a:latin typeface="+mn-lt"/>
              <a:ea typeface="黑体" pitchFamily="2" charset="-122"/>
            </a:endParaRPr>
          </a:p>
        </p:txBody>
      </p:sp>
    </p:spTree>
    <p:extLst>
      <p:ext uri="{BB962C8B-B14F-4D97-AF65-F5344CB8AC3E}">
        <p14:creationId xmlns:p14="http://schemas.microsoft.com/office/powerpoint/2010/main" val="42506727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p>
        </p:txBody>
      </p:sp>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a:t>
            </a:r>
            <a:r>
              <a:rPr lang="zh-CN" altLang="en-US" dirty="0" smtClean="0">
                <a:solidFill>
                  <a:srgbClr val="0000FF"/>
                </a:solidFill>
                <a:latin typeface="Arial" charset="0"/>
                <a:ea typeface="黑体" pitchFamily="2" charset="-122"/>
              </a:rPr>
              <a:t>线 或 屏蔽</a:t>
            </a:r>
            <a:r>
              <a:rPr lang="zh-CN" altLang="en-US" dirty="0">
                <a:solidFill>
                  <a:srgbClr val="0000FF"/>
                </a:solidFill>
                <a:latin typeface="Arial" charset="0"/>
                <a:ea typeface="黑体" pitchFamily="2" charset="-122"/>
              </a:rPr>
              <a:t>双绞线 </a:t>
            </a:r>
            <a:r>
              <a:rPr lang="en-US" altLang="zh-CN" dirty="0">
                <a:solidFill>
                  <a:srgbClr val="0000FF"/>
                </a:solidFill>
                <a:latin typeface="Arial" charset="0"/>
                <a:ea typeface="黑体" pitchFamily="2" charset="-122"/>
              </a:rPr>
              <a:t>STP</a:t>
            </a:r>
            <a:r>
              <a:rPr lang="zh-CN" altLang="en-US" dirty="0" smtClean="0">
                <a:solidFill>
                  <a:srgbClr val="0000FF"/>
                </a:solidFill>
                <a:latin typeface="Arial" charset="0"/>
                <a:ea typeface="黑体" pitchFamily="2" charset="-122"/>
              </a:rPr>
              <a:t>。</a:t>
            </a:r>
            <a:endParaRPr lang="en-US" altLang="zh-CN" dirty="0" smtClean="0">
              <a:solidFill>
                <a:srgbClr val="0000FF"/>
              </a:solidFill>
              <a:latin typeface="Arial" charset="0"/>
              <a:ea typeface="黑体" pitchFamily="2" charset="-122"/>
            </a:endParaRPr>
          </a:p>
          <a:p>
            <a:pPr lvl="1"/>
            <a:r>
              <a:rPr lang="zh-CN" altLang="en-US" dirty="0">
                <a:solidFill>
                  <a:srgbClr val="0000FF"/>
                </a:solidFill>
                <a:latin typeface="Arial" charset="0"/>
              </a:rPr>
              <a:t>网</a:t>
            </a:r>
            <a:r>
              <a:rPr lang="zh-CN" altLang="en-US" dirty="0" smtClean="0">
                <a:solidFill>
                  <a:srgbClr val="0000FF"/>
                </a:solidFill>
                <a:latin typeface="Arial"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a:t>
            </a:r>
            <a:r>
              <a:rPr lang="zh-CN" altLang="en-US" dirty="0" smtClean="0">
                <a:solidFill>
                  <a:srgbClr val="0000FF"/>
                </a:solidFill>
                <a:latin typeface="Arial" charset="0"/>
              </a:rPr>
              <a:t>线 或 </a:t>
            </a:r>
            <a:r>
              <a:rPr lang="en-US" altLang="zh-CN" dirty="0" smtClean="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对光纤。 </a:t>
            </a:r>
            <a:endParaRPr lang="en-US" altLang="zh-CN" dirty="0" smtClean="0">
              <a:solidFill>
                <a:srgbClr val="0000FF"/>
              </a:solidFill>
              <a:latin typeface="Arial" charset="0"/>
            </a:endParaRPr>
          </a:p>
          <a:p>
            <a:pPr lvl="1"/>
            <a:r>
              <a:rPr lang="zh-CN" altLang="en-US" dirty="0">
                <a:solidFill>
                  <a:srgbClr val="0000FF"/>
                </a:solidFill>
                <a:latin typeface="Arial" charset="0"/>
              </a:rPr>
              <a:t>网段最大程度</a:t>
            </a:r>
            <a:r>
              <a:rPr lang="zh-CN" altLang="en-US" dirty="0" smtClean="0">
                <a:solidFill>
                  <a:srgbClr val="0000FF"/>
                </a:solidFill>
                <a:latin typeface="Arial"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charset="0"/>
            </a:endParaRPr>
          </a:p>
        </p:txBody>
      </p:sp>
    </p:spTree>
    <p:extLst>
      <p:ext uri="{BB962C8B-B14F-4D97-AF65-F5344CB8AC3E}">
        <p14:creationId xmlns:p14="http://schemas.microsoft.com/office/powerpoint/2010/main" val="416948807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smtClean="0"/>
              <a:t>Gbit</a:t>
            </a:r>
            <a:r>
              <a:rPr lang="en-US" altLang="zh-CN" dirty="0" smtClean="0"/>
              <a:t>/s </a:t>
            </a:r>
            <a:r>
              <a:rPr lang="zh-CN" altLang="en-US" dirty="0"/>
              <a:t>下全双工和半双工两种方式工作。</a:t>
            </a:r>
          </a:p>
          <a:p>
            <a:r>
              <a:rPr lang="zh-CN" altLang="en-US" dirty="0"/>
              <a:t>使用 </a:t>
            </a:r>
            <a:r>
              <a:rPr lang="en-US" altLang="zh-CN" dirty="0" smtClean="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itchFamily="2" charset="-122"/>
              </a:rPr>
              <a:t>吉比特以太网可用作现有网络的主干网，也可在高带宽（高速率）的应用场合</a:t>
            </a:r>
            <a:r>
              <a:rPr lang="zh-CN" altLang="zh-CN" sz="2800" b="1" dirty="0" smtClean="0">
                <a:solidFill>
                  <a:srgbClr val="000099"/>
                </a:solidFill>
                <a:latin typeface="+mn-lt"/>
                <a:ea typeface="黑体" pitchFamily="2" charset="-122"/>
              </a:rPr>
              <a:t>中</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t>使用两种成熟的技术</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extLst>
              <p:ext uri="{D42A27DB-BD31-4B8C-83A1-F6EECF244321}">
                <p14:modId xmlns:p14="http://schemas.microsoft.com/office/powerpoint/2010/main" val="640430312"/>
              </p:ext>
            </p:extLst>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itchFamily="2" charset="-122"/>
                        </a:rPr>
                        <a:t>名称</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媒体</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网段最大长度</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itchFamily="2" charset="-122"/>
                        </a:rPr>
                        <a:t>特点</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1000BASE-SX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550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itchFamily="2" charset="-122"/>
                        </a:rPr>
                        <a:t>1000BASE-LX</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5000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10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）多模光纤（</a:t>
                      </a:r>
                      <a:r>
                        <a:rPr lang="en-US" sz="2000" b="1" dirty="0">
                          <a:effectLst/>
                          <a:latin typeface="+mn-lt"/>
                          <a:ea typeface="黑体" pitchFamily="2" charset="-122"/>
                        </a:rPr>
                        <a:t>50</a:t>
                      </a:r>
                      <a:r>
                        <a:rPr lang="zh-CN" sz="2000" b="1" dirty="0">
                          <a:effectLst/>
                          <a:latin typeface="+mn-lt"/>
                          <a:ea typeface="黑体" pitchFamily="2" charset="-122"/>
                        </a:rPr>
                        <a:t>和</a:t>
                      </a:r>
                      <a:r>
                        <a:rPr lang="en-US" sz="2000" b="1" dirty="0">
                          <a:effectLst/>
                          <a:latin typeface="+mn-lt"/>
                          <a:ea typeface="黑体" pitchFamily="2" charset="-122"/>
                        </a:rPr>
                        <a:t>62.5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1000BASE-CX</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25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2</a:t>
                      </a:r>
                      <a:r>
                        <a:rPr lang="zh-CN" sz="2000" b="1" dirty="0">
                          <a:effectLst/>
                          <a:latin typeface="+mn-lt"/>
                          <a:ea typeface="黑体" pitchFamily="2" charset="-122"/>
                        </a:rPr>
                        <a:t>对屏蔽双绞线电缆</a:t>
                      </a:r>
                      <a:r>
                        <a:rPr lang="en-US" sz="2000" b="1" dirty="0">
                          <a:effectLst/>
                          <a:latin typeface="+mn-lt"/>
                          <a:ea typeface="黑体" pitchFamily="2" charset="-122"/>
                        </a:rPr>
                        <a:t>STP</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itchFamily="2" charset="-122"/>
                        </a:rPr>
                        <a:t>1000BASE-T</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itchFamily="2" charset="-122"/>
                        </a:rPr>
                        <a:t>使用</a:t>
                      </a:r>
                      <a:r>
                        <a:rPr lang="en-US" sz="2000" b="1" dirty="0">
                          <a:effectLst/>
                          <a:latin typeface="+mn-lt"/>
                          <a:ea typeface="黑体" pitchFamily="2" charset="-122"/>
                        </a:rPr>
                        <a:t>4</a:t>
                      </a:r>
                      <a:r>
                        <a:rPr lang="zh-CN" sz="2000" b="1" dirty="0">
                          <a:effectLst/>
                          <a:latin typeface="+mn-lt"/>
                          <a:ea typeface="黑体" pitchFamily="2" charset="-122"/>
                        </a:rPr>
                        <a:t>对</a:t>
                      </a:r>
                      <a:r>
                        <a:rPr lang="en-US" sz="2000" b="1" dirty="0">
                          <a:effectLst/>
                          <a:latin typeface="+mn-lt"/>
                          <a:ea typeface="黑体" pitchFamily="2" charset="-122"/>
                        </a:rPr>
                        <a:t>UTP 5</a:t>
                      </a:r>
                      <a:r>
                        <a:rPr lang="zh-CN" sz="2000" b="1" dirty="0">
                          <a:effectLst/>
                          <a:latin typeface="+mn-lt"/>
                          <a:ea typeface="黑体" pitchFamily="2" charset="-122"/>
                        </a:rPr>
                        <a:t>类线</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itchFamily="2" charset="-122"/>
                <a:cs typeface="Times New Roman"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7621479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extLst>
      <p:ext uri="{BB962C8B-B14F-4D97-AF65-F5344CB8AC3E}">
        <p14:creationId xmlns:p14="http://schemas.microsoft.com/office/powerpoint/2010/main" val="224154928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数据长度</a:t>
              </a: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itchFamily="2" charset="-122"/>
                </a:rPr>
                <a:t>数    据</a:t>
              </a: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itchFamily="2"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itchFamily="2" charset="-122"/>
                </a:rPr>
                <a:t>MAC </a:t>
              </a:r>
              <a:r>
                <a:rPr lang="zh-CN" altLang="en-US" sz="2000" b="1" dirty="0">
                  <a:solidFill>
                    <a:srgbClr val="000099"/>
                  </a:solidFill>
                  <a:latin typeface="+mn-lt"/>
                  <a:ea typeface="黑体" pitchFamily="2"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载波延伸</a:t>
              </a:r>
            </a:p>
          </p:txBody>
        </p:sp>
        <p:sp>
          <p:nvSpPr>
            <p:cNvPr id="27" name="Rectangle 27"/>
            <p:cNvSpPr>
              <a:spLocks noChangeArrowheads="1"/>
            </p:cNvSpPr>
            <p:nvPr/>
          </p:nvSpPr>
          <p:spPr bwMode="auto">
            <a:xfrm>
              <a:off x="2216696" y="5420072"/>
              <a:ext cx="6234080"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itchFamily="2" charset="-122"/>
                </a:rPr>
                <a:t>加上</a:t>
              </a:r>
              <a:r>
                <a:rPr lang="zh-CN" altLang="en-US" sz="2000" b="1" dirty="0">
                  <a:solidFill>
                    <a:srgbClr val="000099"/>
                  </a:solidFill>
                  <a:latin typeface="+mn-lt"/>
                  <a:ea typeface="黑体" pitchFamily="2" charset="-122"/>
                  <a:sym typeface="Symbol" pitchFamily="18" charset="2"/>
                </a:rPr>
                <a:t>载波延伸使 </a:t>
              </a:r>
              <a:r>
                <a:rPr lang="en-US" altLang="zh-CN" sz="2000" b="1" dirty="0">
                  <a:solidFill>
                    <a:srgbClr val="000099"/>
                  </a:solidFill>
                  <a:latin typeface="+mn-lt"/>
                  <a:ea typeface="黑体" pitchFamily="2" charset="-122"/>
                  <a:sym typeface="Symbol" pitchFamily="18" charset="2"/>
                </a:rPr>
                <a:t>MAC </a:t>
              </a:r>
              <a:r>
                <a:rPr lang="zh-CN" altLang="en-US" sz="2000" b="1" dirty="0">
                  <a:solidFill>
                    <a:srgbClr val="000099"/>
                  </a:solidFill>
                  <a:latin typeface="+mn-lt"/>
                  <a:ea typeface="黑体" pitchFamily="2" charset="-122"/>
                  <a:sym typeface="Symbol" pitchFamily="18" charset="2"/>
                </a:rPr>
                <a:t>帧长度 = </a:t>
              </a:r>
              <a:r>
                <a:rPr lang="zh-CN" altLang="en-US" sz="2000" b="1" dirty="0">
                  <a:solidFill>
                    <a:srgbClr val="000099"/>
                  </a:solidFill>
                  <a:latin typeface="+mn-lt"/>
                  <a:ea typeface="黑体" pitchFamily="2" charset="-122"/>
                </a:rPr>
                <a:t>争用期</a:t>
              </a:r>
              <a:r>
                <a:rPr lang="zh-CN" altLang="en-US" sz="2000" b="1" dirty="0" smtClean="0">
                  <a:solidFill>
                    <a:srgbClr val="000099"/>
                  </a:solidFill>
                  <a:latin typeface="+mn-lt"/>
                  <a:ea typeface="黑体" pitchFamily="2" charset="-122"/>
                </a:rPr>
                <a:t>长度</a:t>
              </a:r>
              <a:r>
                <a:rPr lang="en-US" altLang="zh-CN" sz="2000" b="1" dirty="0" smtClean="0">
                  <a:solidFill>
                    <a:srgbClr val="000099"/>
                  </a:solidFill>
                  <a:latin typeface="+mn-lt"/>
                  <a:ea typeface="黑体" pitchFamily="2" charset="-122"/>
                </a:rPr>
                <a:t>=</a:t>
              </a:r>
              <a:r>
                <a:rPr lang="zh-CN" altLang="en-US" sz="2000" b="1" dirty="0" smtClean="0">
                  <a:solidFill>
                    <a:srgbClr val="000099"/>
                  </a:solidFill>
                  <a:latin typeface="+mn-lt"/>
                  <a:ea typeface="黑体" pitchFamily="2" charset="-122"/>
                </a:rPr>
                <a:t>512 </a:t>
              </a:r>
              <a:r>
                <a:rPr lang="zh-CN" altLang="en-US" sz="2000" b="1" dirty="0">
                  <a:solidFill>
                    <a:srgbClr val="000099"/>
                  </a:solidFill>
                  <a:latin typeface="+mn-lt"/>
                  <a:ea typeface="黑体" pitchFamily="2" charset="-122"/>
                </a:rPr>
                <a:t>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载波</a:t>
            </a:r>
            <a:r>
              <a:rPr lang="zh-CN" altLang="zh-CN" sz="2400" b="1" dirty="0">
                <a:latin typeface="+mn-lt"/>
                <a:ea typeface="黑体" pitchFamily="2" charset="-122"/>
                <a:cs typeface="Times New Roman" pitchFamily="18" charset="0"/>
              </a:rPr>
              <a:t>延伸</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itchFamily="2" charset="-122"/>
                </a:rPr>
                <a:t>发送的</a:t>
              </a:r>
            </a:p>
            <a:p>
              <a:pPr algn="ctr">
                <a:lnSpc>
                  <a:spcPct val="90000"/>
                </a:lnSpc>
              </a:pPr>
              <a:r>
                <a:rPr lang="zh-CN" altLang="en-US" b="1">
                  <a:solidFill>
                    <a:srgbClr val="000099"/>
                  </a:solidFill>
                  <a:latin typeface="+mn-lt"/>
                  <a:ea typeface="黑体" pitchFamily="2" charset="-122"/>
                </a:rPr>
                <a:t>数据 </a:t>
              </a: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itchFamily="2" charset="-122"/>
                </a:rPr>
                <a:t> 帧#</a:t>
              </a:r>
              <a:r>
                <a:rPr lang="zh-CN" altLang="en-US" b="1" dirty="0">
                  <a:solidFill>
                    <a:srgbClr val="000099"/>
                  </a:solidFill>
                  <a:latin typeface="+mn-lt"/>
                  <a:ea typeface="黑体" pitchFamily="2" charset="-122"/>
                </a:rPr>
                <a:t>1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RRRRRRRR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#2    </a:t>
              </a:r>
              <a:r>
                <a:rPr lang="en-US" altLang="zh-CN" b="1" i="1" dirty="0" smtClean="0">
                  <a:solidFill>
                    <a:srgbClr val="000099"/>
                  </a:solidFill>
                  <a:latin typeface="+mn-lt"/>
                  <a:ea typeface="黑体" pitchFamily="2" charset="-122"/>
                </a:rPr>
                <a:t>RRRR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3 </a:t>
              </a:r>
              <a:r>
                <a:rPr lang="zh-CN" altLang="en-US" b="1" dirty="0" smtClean="0">
                  <a:solidFill>
                    <a:srgbClr val="000099"/>
                  </a:solidFill>
                  <a:latin typeface="+mn-lt"/>
                  <a:ea typeface="黑体" pitchFamily="2" charset="-122"/>
                </a:rPr>
                <a:t>    </a:t>
              </a:r>
              <a:r>
                <a:rPr lang="en-US" altLang="zh-CN" b="1" i="1" dirty="0" smtClean="0">
                  <a:solidFill>
                    <a:srgbClr val="000099"/>
                  </a:solidFill>
                  <a:latin typeface="+mn-lt"/>
                  <a:ea typeface="黑体" pitchFamily="2" charset="-122"/>
                </a:rPr>
                <a:t>RRR    </a:t>
              </a:r>
              <a:r>
                <a:rPr lang="zh-CN" altLang="en-US" b="1" dirty="0" smtClean="0">
                  <a:solidFill>
                    <a:srgbClr val="000099"/>
                  </a:solidFill>
                  <a:ea typeface="黑体" pitchFamily="2" charset="-122"/>
                </a:rPr>
                <a:t>帧</a:t>
              </a:r>
              <a:r>
                <a:rPr lang="zh-CN" altLang="en-US" b="1" dirty="0" smtClean="0">
                  <a:solidFill>
                    <a:srgbClr val="000099"/>
                  </a:solidFill>
                  <a:latin typeface="+mn-lt"/>
                  <a:ea typeface="黑体" pitchFamily="2" charset="-122"/>
                </a:rPr>
                <a:t>#</a:t>
              </a:r>
              <a:r>
                <a:rPr lang="zh-CN" altLang="en-US" b="1" dirty="0">
                  <a:solidFill>
                    <a:srgbClr val="000099"/>
                  </a:solidFill>
                  <a:latin typeface="+mn-lt"/>
                  <a:ea typeface="黑体" pitchFamily="2" charset="-122"/>
                </a:rPr>
                <a:t>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itchFamily="2"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itchFamily="2"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itchFamily="2" charset="-122"/>
                </a:rPr>
                <a:t>载波</a:t>
              </a:r>
            </a:p>
            <a:p>
              <a:pPr>
                <a:lnSpc>
                  <a:spcPct val="90000"/>
                </a:lnSpc>
              </a:pPr>
              <a:r>
                <a:rPr lang="zh-CN" altLang="en-US" b="1" dirty="0">
                  <a:solidFill>
                    <a:srgbClr val="000099"/>
                  </a:solidFill>
                  <a:latin typeface="+mn-lt"/>
                  <a:ea typeface="黑体" pitchFamily="2"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b="1" dirty="0" smtClean="0">
                <a:latin typeface="+mn-lt"/>
                <a:ea typeface="黑体" pitchFamily="2" charset="-122"/>
                <a:cs typeface="Times New Roman" pitchFamily="18" charset="0"/>
              </a:rPr>
              <a:t>分组</a:t>
            </a:r>
            <a:r>
              <a:rPr lang="zh-CN" altLang="zh-CN" sz="2400" b="1" dirty="0">
                <a:latin typeface="+mn-lt"/>
                <a:ea typeface="黑体" pitchFamily="2" charset="-122"/>
                <a:cs typeface="Times New Roman" pitchFamily="18" charset="0"/>
              </a:rPr>
              <a:t>突发</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Tree>
    <p:extLst>
      <p:ext uri="{BB962C8B-B14F-4D97-AF65-F5344CB8AC3E}">
        <p14:creationId xmlns:p14="http://schemas.microsoft.com/office/powerpoint/2010/main" val="27041799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a:t>
              </a:r>
              <a:r>
                <a:rPr kumimoji="1" lang="en-US" altLang="zh-CN" sz="2000" b="1" dirty="0" err="1" smtClean="0">
                  <a:solidFill>
                    <a:srgbClr val="0000CC"/>
                  </a:solidFill>
                  <a:latin typeface="+mn-lt"/>
                  <a:ea typeface="黑体" pitchFamily="2" charset="-122"/>
                </a:rPr>
                <a:t>Gbit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吉比特</a:t>
              </a:r>
            </a:p>
            <a:p>
              <a:pPr algn="ctr"/>
              <a:r>
                <a:rPr kumimoji="1" lang="zh-CN" altLang="en-US" sz="2000" b="1">
                  <a:solidFill>
                    <a:srgbClr val="0000CC"/>
                  </a:solidFill>
                  <a:latin typeface="+mn-lt"/>
                  <a:ea typeface="黑体" pitchFamily="2" charset="-122"/>
                </a:rPr>
                <a:t>交换</a:t>
              </a:r>
            </a:p>
            <a:p>
              <a:pPr algn="ctr"/>
              <a:r>
                <a:rPr kumimoji="1" lang="zh-CN" altLang="en-US" sz="2000" b="1">
                  <a:solidFill>
                    <a:srgbClr val="0000CC"/>
                  </a:solidFill>
                  <a:latin typeface="+mn-lt"/>
                  <a:ea typeface="黑体" pitchFamily="2" charset="-122"/>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100 </a:t>
              </a:r>
              <a:r>
                <a:rPr kumimoji="1" lang="en-US" altLang="zh-CN" sz="2000" b="1" dirty="0" err="1" smtClean="0">
                  <a:solidFill>
                    <a:srgbClr val="0000CC"/>
                  </a:solidFill>
                  <a:latin typeface="+mn-lt"/>
                  <a:ea typeface="黑体" pitchFamily="2" charset="-122"/>
                </a:rPr>
                <a:t>Mbit</a:t>
              </a:r>
              <a:r>
                <a:rPr kumimoji="1" lang="en-US" altLang="zh-CN" sz="2000" b="1" dirty="0" smtClean="0">
                  <a:solidFill>
                    <a:srgbClr val="0000CC"/>
                  </a:solidFill>
                  <a:latin typeface="+mn-lt"/>
                  <a:ea typeface="黑体" pitchFamily="2" charset="-122"/>
                </a:rPr>
                <a:t>/s </a:t>
              </a:r>
              <a:r>
                <a:rPr kumimoji="1" lang="zh-CN" altLang="en-US" sz="2000" b="1" dirty="0">
                  <a:solidFill>
                    <a:srgbClr val="0000CC"/>
                  </a:solidFill>
                  <a:latin typeface="+mn-lt"/>
                  <a:ea typeface="黑体" pitchFamily="2" charset="-122"/>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中央服务器</a:t>
              </a:r>
            </a:p>
          </p:txBody>
        </p:sp>
      </p:grpSp>
    </p:spTree>
    <p:extLst>
      <p:ext uri="{BB962C8B-B14F-4D97-AF65-F5344CB8AC3E}">
        <p14:creationId xmlns:p14="http://schemas.microsoft.com/office/powerpoint/2010/main" val="12326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SOH</a:t>
            </a: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itchFamily="2" charset="-122"/>
              </a:rPr>
              <a:t>EOT</a:t>
            </a: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出现了“</a:t>
            </a:r>
            <a:r>
              <a:rPr kumimoji="1" lang="en-US" altLang="zh-CN" sz="2400" b="1">
                <a:solidFill>
                  <a:srgbClr val="000099"/>
                </a:solidFill>
                <a:latin typeface="+mn-lt"/>
                <a:ea typeface="黑体" pitchFamily="2" charset="-122"/>
              </a:rPr>
              <a:t>EOT”</a:t>
            </a:r>
          </a:p>
        </p:txBody>
      </p:sp>
      <p:sp>
        <p:nvSpPr>
          <p:cNvPr id="356361" name="AutoShape 9"/>
          <p:cNvSpPr>
            <a:spLocks/>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itchFamily="2" charset="-122"/>
              </a:rPr>
              <a:t>被接收端当作无效帧而丢弃</a:t>
            </a:r>
          </a:p>
        </p:txBody>
      </p:sp>
      <p:sp>
        <p:nvSpPr>
          <p:cNvPr id="356363" name="AutoShape 11"/>
          <p:cNvSpPr>
            <a:spLocks/>
          </p:cNvSpPr>
          <p:nvPr/>
        </p:nvSpPr>
        <p:spPr bwMode="auto">
          <a:xfrm rot="-5400000">
            <a:off x="2557661" y="3211469"/>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itchFamily="2" charset="-122"/>
              </a:rPr>
              <a:t>被接收端</a:t>
            </a:r>
          </a:p>
          <a:p>
            <a:pPr algn="ctr"/>
            <a:r>
              <a:rPr kumimoji="1" lang="zh-CN" altLang="en-US" sz="2400" b="1" dirty="0">
                <a:solidFill>
                  <a:srgbClr val="FF0000"/>
                </a:solidFill>
                <a:latin typeface="+mn-lt"/>
                <a:ea typeface="黑体" pitchFamily="2" charset="-122"/>
              </a:rPr>
              <a:t>误认为是一个帧</a:t>
            </a: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数据部分</a:t>
            </a: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EOT</a:t>
            </a: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完整的帧</a:t>
            </a: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发送</a:t>
            </a:r>
          </a:p>
          <a:p>
            <a:r>
              <a:rPr kumimoji="1" lang="zh-CN" altLang="en-US" sz="2400" b="1">
                <a:solidFill>
                  <a:srgbClr val="000099"/>
                </a:solidFill>
                <a:latin typeface="+mn-lt"/>
                <a:ea typeface="黑体" pitchFamily="2" charset="-122"/>
              </a:rPr>
              <a:t>在前</a:t>
            </a: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itchFamily="2" charset="-122"/>
              </a:rPr>
              <a:t>数据部分</a:t>
            </a:r>
            <a:r>
              <a:rPr lang="zh-CN" altLang="zh-CN" sz="2400" b="1" dirty="0">
                <a:latin typeface="+mn-lt"/>
                <a:ea typeface="黑体" pitchFamily="2" charset="-122"/>
              </a:rPr>
              <a:t>恰好出现</a:t>
            </a:r>
            <a:r>
              <a:rPr lang="zh-CN" altLang="zh-CN" sz="2400" b="1" dirty="0" smtClean="0">
                <a:latin typeface="+mn-lt"/>
                <a:ea typeface="黑体" pitchFamily="2" charset="-122"/>
              </a:rPr>
              <a:t>与</a:t>
            </a:r>
            <a:r>
              <a:rPr lang="en-US" altLang="zh-CN" sz="2400" b="1" dirty="0" smtClean="0">
                <a:latin typeface="+mn-lt"/>
                <a:ea typeface="黑体" pitchFamily="2" charset="-122"/>
              </a:rPr>
              <a:t> EOT </a:t>
            </a:r>
            <a:r>
              <a:rPr lang="zh-CN" altLang="zh-CN" sz="2400" b="1" dirty="0" smtClean="0">
                <a:latin typeface="+mn-lt"/>
                <a:ea typeface="黑体" pitchFamily="2" charset="-122"/>
              </a:rPr>
              <a:t>一样</a:t>
            </a:r>
            <a:r>
              <a:rPr lang="zh-CN" altLang="zh-CN" sz="2400" b="1" dirty="0">
                <a:latin typeface="+mn-lt"/>
                <a:ea typeface="黑体" pitchFamily="2" charset="-122"/>
              </a:rPr>
              <a:t>的代码</a:t>
            </a:r>
            <a:endParaRPr lang="zh-CN" altLang="en-US" sz="2400" b="1" dirty="0">
              <a:latin typeface="+mn-lt"/>
              <a:ea typeface="黑体" pitchFamily="2" charset="-122"/>
            </a:endParaRPr>
          </a:p>
        </p:txBody>
      </p:sp>
    </p:spTree>
    <p:extLst>
      <p:ext uri="{BB962C8B-B14F-4D97-AF65-F5344CB8AC3E}">
        <p14:creationId xmlns:p14="http://schemas.microsoft.com/office/powerpoint/2010/main" val="7209038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把吉比特以太网的速率简单地提高到</a:t>
            </a:r>
            <a:r>
              <a:rPr lang="en-US" altLang="zh-CN" dirty="0"/>
              <a:t>10</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 </a:t>
            </a:r>
            <a:r>
              <a:rPr lang="en-US" altLang="zh-CN" dirty="0" err="1" smtClean="0"/>
              <a:t>Mbit</a:t>
            </a:r>
            <a:r>
              <a:rPr lang="en-US" altLang="zh-CN" dirty="0" smtClean="0"/>
              <a:t>/s</a:t>
            </a:r>
            <a:r>
              <a:rPr lang="zh-CN" altLang="en-US" dirty="0" smtClean="0"/>
              <a:t>、</a:t>
            </a:r>
            <a:r>
              <a:rPr lang="en-US" altLang="zh-CN" dirty="0" smtClean="0"/>
              <a:t>100 </a:t>
            </a:r>
            <a:r>
              <a:rPr lang="en-US" altLang="zh-CN" dirty="0" err="1" smtClean="0"/>
              <a:t>Mbit</a:t>
            </a:r>
            <a:r>
              <a:rPr lang="en-US" altLang="zh-CN" dirty="0" smtClean="0"/>
              <a:t>/s </a:t>
            </a:r>
            <a:r>
              <a:rPr lang="zh-CN" altLang="en-US" dirty="0"/>
              <a:t>和 </a:t>
            </a:r>
            <a:r>
              <a:rPr lang="en-US" altLang="zh-CN" dirty="0"/>
              <a:t>1 </a:t>
            </a:r>
            <a:r>
              <a:rPr lang="en-US" altLang="zh-CN" dirty="0" err="1" smtClean="0"/>
              <a:t>Gbit</a:t>
            </a:r>
            <a:r>
              <a:rPr lang="en-US" altLang="zh-CN" dirty="0" smtClean="0"/>
              <a:t>/s </a:t>
            </a:r>
            <a:r>
              <a:rPr lang="zh-CN" altLang="en-US" dirty="0"/>
              <a:t>以太网的帧格式完全相同。</a:t>
            </a:r>
          </a:p>
          <a:p>
            <a:pPr lvl="1"/>
            <a:r>
              <a:rPr lang="zh-CN" altLang="en-US" dirty="0" smtClean="0"/>
              <a:t>保留</a:t>
            </a:r>
            <a:r>
              <a:rPr lang="zh-CN" altLang="en-US" dirty="0"/>
              <a:t>了 </a:t>
            </a:r>
            <a:r>
              <a:rPr lang="en-US" altLang="zh-CN" dirty="0"/>
              <a:t>802.3 </a:t>
            </a:r>
            <a:r>
              <a:rPr lang="zh-CN" altLang="en-US" dirty="0"/>
              <a:t>标准规定的以太网最小和最大帧长，便于升级。</a:t>
            </a:r>
          </a:p>
          <a:p>
            <a:pPr lvl="1"/>
            <a:r>
              <a:rPr lang="zh-CN" altLang="en-US" dirty="0" smtClean="0"/>
              <a:t>不再</a:t>
            </a:r>
            <a:r>
              <a:rPr lang="zh-CN" altLang="en-US" dirty="0"/>
              <a:t>使用铜线而只使用光纤作为传输媒体。</a:t>
            </a:r>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94574240"/>
              </p:ext>
            </p:extLst>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itchFamily="2"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itchFamily="2"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itchFamily="2"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10GBASE-SR</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300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itchFamily="2" charset="-122"/>
                        </a:rPr>
                        <a:t>多模光纤（</a:t>
                      </a:r>
                      <a:r>
                        <a:rPr lang="en-US" sz="2000" b="1" smtClean="0">
                          <a:effectLst/>
                          <a:latin typeface="+mn-lt"/>
                          <a:ea typeface="黑体" pitchFamily="2" charset="-122"/>
                        </a:rPr>
                        <a:t>0.85 </a:t>
                      </a:r>
                      <a:r>
                        <a:rPr lang="en-US" sz="2000" b="1" smtClean="0">
                          <a:effectLst/>
                          <a:latin typeface="+mn-lt"/>
                          <a:ea typeface="黑体" pitchFamily="2" charset="-122"/>
                          <a:sym typeface="Symbol"/>
                        </a:rPr>
                        <a:t></a:t>
                      </a:r>
                      <a:r>
                        <a:rPr lang="en-US" sz="2000" b="1" smtClean="0">
                          <a:effectLst/>
                          <a:latin typeface="+mn-lt"/>
                          <a:ea typeface="黑体" pitchFamily="2" charset="-122"/>
                        </a:rPr>
                        <a:t>m</a:t>
                      </a:r>
                      <a:r>
                        <a:rPr lang="zh-CN" sz="2000" b="1" smtClean="0">
                          <a:effectLst/>
                          <a:latin typeface="+mn-lt"/>
                          <a:ea typeface="黑体" pitchFamily="2" charset="-122"/>
                        </a:rPr>
                        <a:t>）</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10GBASE-LR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itchFamily="2" charset="-122"/>
                        </a:rPr>
                        <a:t>单模光纤（</a:t>
                      </a:r>
                      <a:r>
                        <a:rPr lang="en-US" sz="2000" b="1">
                          <a:effectLst/>
                          <a:latin typeface="+mn-lt"/>
                          <a:ea typeface="黑体" pitchFamily="2" charset="-122"/>
                        </a:rPr>
                        <a:t>1.3 </a:t>
                      </a:r>
                      <a:r>
                        <a:rPr lang="en-US" sz="2000" b="1">
                          <a:effectLst/>
                          <a:latin typeface="+mn-lt"/>
                          <a:ea typeface="黑体" pitchFamily="2" charset="-122"/>
                          <a:sym typeface="Symbol"/>
                        </a:rPr>
                        <a:t></a:t>
                      </a:r>
                      <a:r>
                        <a:rPr lang="en-US" sz="2000" b="1">
                          <a:effectLst/>
                          <a:latin typeface="+mn-lt"/>
                          <a:ea typeface="黑体" pitchFamily="2" charset="-122"/>
                        </a:rPr>
                        <a:t>m</a:t>
                      </a:r>
                      <a:r>
                        <a:rPr lang="zh-CN" sz="2000" b="1">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itchFamily="2" charset="-122"/>
                        </a:rPr>
                        <a:t>10GBASE-ER</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 km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单模光纤（</a:t>
                      </a:r>
                      <a:r>
                        <a:rPr lang="en-US" sz="2000" b="1" dirty="0">
                          <a:effectLst/>
                          <a:latin typeface="+mn-lt"/>
                          <a:ea typeface="黑体" pitchFamily="2" charset="-122"/>
                        </a:rPr>
                        <a:t>1.5 </a:t>
                      </a:r>
                      <a:r>
                        <a:rPr lang="en-US" sz="2000" b="1" dirty="0">
                          <a:effectLst/>
                          <a:latin typeface="+mn-lt"/>
                          <a:ea typeface="黑体" pitchFamily="2" charset="-122"/>
                          <a:sym typeface="Symbol"/>
                        </a:rPr>
                        <a:t></a:t>
                      </a:r>
                      <a:r>
                        <a:rPr lang="en-US" sz="2000" b="1" dirty="0">
                          <a:effectLst/>
                          <a:latin typeface="+mn-lt"/>
                          <a:ea typeface="黑体" pitchFamily="2" charset="-122"/>
                        </a:rPr>
                        <a:t>m</a:t>
                      </a:r>
                      <a:r>
                        <a:rPr lang="zh-CN" sz="2000" b="1" dirty="0">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itchFamily="2" charset="-122"/>
                        </a:rPr>
                        <a:t>10GBASE-CX4</a:t>
                      </a:r>
                      <a:endParaRPr lang="zh-CN" sz="2000" b="1">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15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itchFamily="2" charset="-122"/>
                        </a:rPr>
                        <a:t>使用</a:t>
                      </a:r>
                      <a:r>
                        <a:rPr lang="pt-BR" sz="2000" b="1" dirty="0">
                          <a:effectLst/>
                          <a:latin typeface="+mn-lt"/>
                          <a:ea typeface="黑体" pitchFamily="2" charset="-122"/>
                        </a:rPr>
                        <a:t>4</a:t>
                      </a:r>
                      <a:r>
                        <a:rPr lang="zh-CN" sz="2000" b="1" dirty="0">
                          <a:effectLst/>
                          <a:latin typeface="+mn-lt"/>
                          <a:ea typeface="黑体" pitchFamily="2" charset="-122"/>
                        </a:rPr>
                        <a:t>对双芯同轴电缆</a:t>
                      </a:r>
                      <a:r>
                        <a:rPr lang="pt-BR" sz="2000" b="1" dirty="0">
                          <a:effectLst/>
                          <a:latin typeface="+mn-lt"/>
                          <a:ea typeface="黑体" pitchFamily="2" charset="-122"/>
                        </a:rPr>
                        <a:t>(twinax)</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itchFamily="2" charset="-122"/>
                        </a:rPr>
                        <a:t>10GBASE-T</a:t>
                      </a:r>
                      <a:endParaRPr lang="zh-CN" sz="2000" b="1" dirty="0">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itchFamily="2"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100 m</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itchFamily="2" charset="-122"/>
                        </a:rPr>
                        <a:t>使用</a:t>
                      </a:r>
                      <a:r>
                        <a:rPr lang="pt-BR" sz="2000" b="1" dirty="0" smtClean="0">
                          <a:effectLst/>
                          <a:latin typeface="+mn-lt"/>
                          <a:ea typeface="黑体" pitchFamily="2" charset="-122"/>
                        </a:rPr>
                        <a:t>4</a:t>
                      </a:r>
                      <a:r>
                        <a:rPr lang="zh-CN" sz="2000" b="1" dirty="0" smtClean="0">
                          <a:effectLst/>
                          <a:latin typeface="+mn-lt"/>
                          <a:ea typeface="黑体" pitchFamily="2" charset="-122"/>
                        </a:rPr>
                        <a:t>对</a:t>
                      </a:r>
                      <a:r>
                        <a:rPr lang="pt-BR" sz="2000" b="1" dirty="0" smtClean="0">
                          <a:effectLst/>
                          <a:latin typeface="+mn-lt"/>
                          <a:ea typeface="黑体" pitchFamily="2" charset="-122"/>
                        </a:rPr>
                        <a:t>6A</a:t>
                      </a:r>
                      <a:r>
                        <a:rPr lang="zh-CN" sz="2000" b="1" dirty="0" smtClean="0">
                          <a:effectLst/>
                          <a:latin typeface="+mn-lt"/>
                          <a:ea typeface="黑体" pitchFamily="2" charset="-122"/>
                        </a:rPr>
                        <a:t>类</a:t>
                      </a:r>
                      <a:r>
                        <a:rPr lang="pt-BR" sz="2000" b="1" dirty="0" smtClean="0">
                          <a:effectLst/>
                          <a:latin typeface="+mn-lt"/>
                          <a:ea typeface="黑体" pitchFamily="2" charset="-122"/>
                        </a:rPr>
                        <a:t>UTP</a:t>
                      </a:r>
                      <a:r>
                        <a:rPr lang="zh-CN" sz="2000" b="1" dirty="0" smtClean="0">
                          <a:effectLst/>
                          <a:latin typeface="+mn-lt"/>
                          <a:ea typeface="黑体" pitchFamily="2" charset="-122"/>
                        </a:rPr>
                        <a:t>双绞线</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10GE</a:t>
            </a:r>
            <a:r>
              <a:rPr lang="zh-CN" altLang="en-US" sz="2400" b="1" dirty="0" smtClean="0">
                <a:latin typeface="+mn-lt"/>
                <a:ea typeface="黑体" pitchFamily="2" charset="-122"/>
                <a:cs typeface="Times New Roman" pitchFamily="18" charset="0"/>
              </a:rPr>
              <a:t>的物理层标准</a:t>
            </a:r>
            <a:endParaRPr lang="zh-CN" altLang="en-US" sz="2400" b="1" dirty="0">
              <a:latin typeface="+mn-lt"/>
              <a:ea typeface="黑体" pitchFamily="2" charset="-122"/>
              <a:cs typeface="Times New Roman" pitchFamily="18" charset="0"/>
            </a:endParaRPr>
          </a:p>
        </p:txBody>
      </p:sp>
    </p:spTree>
    <p:extLst>
      <p:ext uri="{BB962C8B-B14F-4D97-AF65-F5344CB8AC3E}">
        <p14:creationId xmlns:p14="http://schemas.microsoft.com/office/powerpoint/2010/main" val="34369806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a:t>
            </a:r>
            <a:r>
              <a:rPr lang="zh-CN" altLang="zh-CN" sz="2600" dirty="0"/>
              <a:t>协议），</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a:t>
            </a:r>
            <a:r>
              <a:rPr lang="en-US" altLang="zh-CN" sz="2600" dirty="0"/>
              <a:t>km</a:t>
            </a:r>
            <a:r>
              <a:rPr lang="zh-CN" altLang="zh-CN" sz="2600" dirty="0"/>
              <a:t>的传输距离，但这是需要波分复用（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Gbits</a:t>
            </a:r>
            <a:r>
              <a:rPr lang="en-US" altLang="zh-CN" sz="2600" dirty="0" smtClean="0"/>
              <a:t>/s</a:t>
            </a:r>
            <a:r>
              <a:rPr lang="zh-CN" altLang="zh-CN" sz="2600" dirty="0"/>
              <a:t>）</a:t>
            </a:r>
            <a:endParaRPr lang="en-US" altLang="zh-CN" sz="2600" dirty="0" smtClean="0"/>
          </a:p>
          <a:p>
            <a:endParaRPr lang="zh-CN" altLang="en-US" sz="2600" dirty="0"/>
          </a:p>
        </p:txBody>
      </p:sp>
    </p:spTree>
    <p:extLst>
      <p:ext uri="{BB962C8B-B14F-4D97-AF65-F5344CB8AC3E}">
        <p14:creationId xmlns:p14="http://schemas.microsoft.com/office/powerpoint/2010/main" val="1303234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52998134"/>
              </p:ext>
            </p:extLst>
          </p:nvPr>
        </p:nvGraphicFramePr>
        <p:xfrm>
          <a:off x="776536" y="1946448"/>
          <a:ext cx="8496944" cy="3236137"/>
        </p:xfrm>
        <a:graphic>
          <a:graphicData uri="http://schemas.openxmlformats.org/drawingml/2006/table">
            <a:tbl>
              <a:tblPr firstRow="1" firstCol="1" lastRow="1" lastCol="1" bandRow="1" bandCol="1"/>
              <a:tblGrid>
                <a:gridCol w="3456384"/>
                <a:gridCol w="2448272"/>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itchFamily="2" charset="-122"/>
                        </a:rPr>
                        <a:t>物理层</a:t>
                      </a:r>
                      <a:endParaRPr lang="zh-CN" sz="24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40GE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itchFamily="2" charset="-122"/>
                        </a:rPr>
                        <a:t>100GE</a:t>
                      </a:r>
                      <a:endParaRPr lang="zh-CN" sz="24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a:t>
                      </a:r>
                      <a:r>
                        <a:rPr lang="zh-CN" sz="2000" b="1" kern="1200" dirty="0">
                          <a:solidFill>
                            <a:schemeClr val="tx1"/>
                          </a:solidFill>
                          <a:effectLst/>
                          <a:latin typeface="+mn-lt"/>
                          <a:ea typeface="黑体" pitchFamily="2" charset="-122"/>
                          <a:cs typeface="+mn-cs"/>
                        </a:rPr>
                        <a:t>背板上</a:t>
                      </a:r>
                      <a:r>
                        <a:rPr lang="zh-CN" sz="2000" b="1" kern="1200" dirty="0">
                          <a:effectLst/>
                          <a:latin typeface="+mn-lt"/>
                          <a:ea typeface="黑体" pitchFamily="2" charset="-122"/>
                        </a:rPr>
                        <a:t>传输至少超过</a:t>
                      </a:r>
                      <a:r>
                        <a:rPr lang="en-US" sz="2000" b="1" kern="1200" dirty="0">
                          <a:effectLst/>
                          <a:latin typeface="+mn-lt"/>
                          <a:ea typeface="黑体" pitchFamily="2" charset="-122"/>
                        </a:rPr>
                        <a:t>1 m </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40GBASE-KR4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 </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在铜缆上传输至少超过</a:t>
                      </a:r>
                      <a:r>
                        <a:rPr lang="en-US" sz="2000" b="1" kern="1200">
                          <a:effectLst/>
                          <a:latin typeface="+mn-lt"/>
                          <a:ea typeface="黑体" pitchFamily="2" charset="-122"/>
                        </a:rPr>
                        <a:t>7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40GBASE-CR4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100GBASE-CR10</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a:effectLst/>
                          <a:latin typeface="+mn-lt"/>
                          <a:ea typeface="黑体" pitchFamily="2" charset="-122"/>
                        </a:rPr>
                        <a:t>在多模光纤上传输至少</a:t>
                      </a:r>
                      <a:r>
                        <a:rPr lang="en-US" sz="2000" b="1" kern="1200">
                          <a:effectLst/>
                          <a:latin typeface="+mn-lt"/>
                          <a:ea typeface="黑体" pitchFamily="2" charset="-122"/>
                        </a:rPr>
                        <a:t>100 m</a:t>
                      </a:r>
                      <a:endParaRPr lang="zh-CN" sz="2000" b="1" kern="120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itchFamily="2" charset="-122"/>
                        </a:rPr>
                        <a:t>100GBASE-SR10</a:t>
                      </a:r>
                    </a:p>
                    <a:p>
                      <a:pPr algn="just">
                        <a:lnSpc>
                          <a:spcPct val="100000"/>
                        </a:lnSpc>
                        <a:spcAft>
                          <a:spcPts val="0"/>
                        </a:spcAft>
                        <a:tabLst>
                          <a:tab pos="1752600" algn="l"/>
                        </a:tabLst>
                      </a:pPr>
                      <a:r>
                        <a:rPr lang="en-US" altLang="zh-CN" sz="2000" b="1" dirty="0" smtClean="0">
                          <a:effectLst/>
                          <a:latin typeface="+mn-lt"/>
                          <a:ea typeface="黑体" pitchFamily="2" charset="-122"/>
                        </a:rPr>
                        <a:t>100GBASE-SR4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10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itchFamily="2" charset="-122"/>
                        </a:rPr>
                        <a:t>40GBASE-LR4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itchFamily="2" charset="-122"/>
                        </a:rPr>
                        <a:t>100GBASE-LR4</a:t>
                      </a:r>
                      <a:endParaRPr lang="zh-CN" sz="2000" b="1">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itchFamily="2" charset="-122"/>
                        </a:rPr>
                        <a:t>在单模光纤上传输至少</a:t>
                      </a:r>
                      <a:r>
                        <a:rPr lang="en-US" sz="2000" b="1" kern="1200" dirty="0">
                          <a:effectLst/>
                          <a:latin typeface="+mn-lt"/>
                          <a:ea typeface="黑体" pitchFamily="2" charset="-122"/>
                        </a:rPr>
                        <a:t>40 km</a:t>
                      </a:r>
                      <a:endParaRPr lang="zh-CN" sz="2000" b="1" kern="1200" dirty="0">
                        <a:solidFill>
                          <a:schemeClr val="tx1"/>
                        </a:solidFill>
                        <a:effectLst/>
                        <a:latin typeface="+mn-lt"/>
                        <a:ea typeface="黑体"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smtClean="0">
                          <a:effectLst/>
                          <a:latin typeface="+mn-lt"/>
                          <a:ea typeface="黑体" pitchFamily="2" charset="-122"/>
                        </a:rPr>
                        <a:t>40GBASE-ER</a:t>
                      </a:r>
                      <a:r>
                        <a:rPr lang="en-US" sz="2000" b="1" dirty="0">
                          <a:effectLst/>
                          <a:latin typeface="+mn-lt"/>
                          <a:ea typeface="黑体" pitchFamily="2" charset="-122"/>
                        </a:rPr>
                        <a:t> </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itchFamily="2" charset="-122"/>
                        </a:rPr>
                        <a:t>100GBASE-ER4</a:t>
                      </a:r>
                      <a:endParaRPr lang="zh-CN" sz="2000" b="1" dirty="0">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b="1" dirty="0" smtClean="0">
                <a:latin typeface="+mn-lt"/>
                <a:ea typeface="黑体" pitchFamily="2" charset="-122"/>
                <a:cs typeface="Times New Roman" pitchFamily="18" charset="0"/>
              </a:rPr>
              <a:t>40GE/10 GE </a:t>
            </a:r>
            <a:r>
              <a:rPr lang="zh-CN" altLang="en-US" sz="2400" b="1" dirty="0" smtClean="0">
                <a:latin typeface="+mn-lt"/>
                <a:ea typeface="黑体" pitchFamily="2" charset="-122"/>
                <a:cs typeface="Times New Roman" pitchFamily="18" charset="0"/>
              </a:rPr>
              <a:t>的</a:t>
            </a:r>
            <a:r>
              <a:rPr lang="zh-CN" altLang="en-US" sz="2400" b="1" dirty="0">
                <a:latin typeface="+mn-lt"/>
                <a:ea typeface="黑体" pitchFamily="2" charset="-122"/>
                <a:cs typeface="Times New Roman" pitchFamily="18" charset="0"/>
              </a:rPr>
              <a:t>物理层标准</a:t>
            </a:r>
          </a:p>
        </p:txBody>
      </p:sp>
    </p:spTree>
    <p:extLst>
      <p:ext uri="{BB962C8B-B14F-4D97-AF65-F5344CB8AC3E}">
        <p14:creationId xmlns:p14="http://schemas.microsoft.com/office/powerpoint/2010/main" val="1998035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charset="0"/>
              </a:rPr>
              <a:t>技术成熟；</a:t>
            </a:r>
            <a:endParaRPr lang="zh-CN" altLang="en-US" dirty="0">
              <a:solidFill>
                <a:srgbClr val="0000FF"/>
              </a:solidFill>
              <a:latin typeface="Arial" charset="0"/>
            </a:endParaRPr>
          </a:p>
          <a:p>
            <a:pPr lvl="1"/>
            <a:r>
              <a:rPr lang="zh-CN" altLang="en-US" dirty="0" smtClean="0">
                <a:solidFill>
                  <a:srgbClr val="0000FF"/>
                </a:solidFill>
                <a:latin typeface="Arial" charset="0"/>
                <a:ea typeface="黑体" pitchFamily="2" charset="-122"/>
              </a:rPr>
              <a:t>互操作性很好；</a:t>
            </a:r>
            <a:endParaRPr lang="zh-CN" altLang="en-US" dirty="0">
              <a:solidFill>
                <a:srgbClr val="0000FF"/>
              </a:solidFill>
              <a:latin typeface="Arial" charset="0"/>
              <a:ea typeface="黑体" pitchFamily="2" charset="-122"/>
            </a:endParaRPr>
          </a:p>
          <a:p>
            <a:pPr lvl="1"/>
            <a:r>
              <a:rPr lang="zh-CN" altLang="en-US" dirty="0">
                <a:solidFill>
                  <a:srgbClr val="0000FF"/>
                </a:solidFill>
                <a:latin typeface="Arial" charset="0"/>
                <a:ea typeface="黑体" pitchFamily="2" charset="-122"/>
              </a:rPr>
              <a:t>在广域网中使用以太网时价格</a:t>
            </a:r>
            <a:r>
              <a:rPr lang="zh-CN" altLang="en-US" dirty="0" smtClean="0">
                <a:solidFill>
                  <a:srgbClr val="0000FF"/>
                </a:solidFill>
                <a:latin typeface="Arial" charset="0"/>
                <a:ea typeface="黑体" pitchFamily="2" charset="-122"/>
              </a:rPr>
              <a:t>便宜；</a:t>
            </a:r>
            <a:endParaRPr lang="zh-CN" altLang="en-US" dirty="0">
              <a:solidFill>
                <a:srgbClr val="0000FF"/>
              </a:solidFill>
              <a:latin typeface="Arial" charset="0"/>
              <a:ea typeface="黑体" pitchFamily="2" charset="-122"/>
            </a:endParaRPr>
          </a:p>
          <a:p>
            <a:pPr lvl="1"/>
            <a:r>
              <a:rPr lang="zh-CN" altLang="en-US" dirty="0" smtClean="0">
                <a:solidFill>
                  <a:srgbClr val="0000FF"/>
                </a:solidFill>
                <a:latin typeface="Arial" charset="0"/>
                <a:ea typeface="黑体" pitchFamily="2" charset="-122"/>
              </a:rPr>
              <a:t>采用统一的以太网帧格式，简化</a:t>
            </a:r>
            <a:r>
              <a:rPr lang="zh-CN" altLang="en-US" dirty="0">
                <a:solidFill>
                  <a:srgbClr val="0000FF"/>
                </a:solidFill>
                <a:latin typeface="Arial" charset="0"/>
                <a:ea typeface="黑体" pitchFamily="2" charset="-122"/>
              </a:rPr>
              <a:t>了操作和管理。</a:t>
            </a:r>
            <a:r>
              <a:rPr lang="zh-CN" altLang="en-US" sz="3200" dirty="0">
                <a:solidFill>
                  <a:srgbClr val="0000FF"/>
                </a:solidFill>
              </a:rPr>
              <a:t>   </a:t>
            </a:r>
            <a:r>
              <a:rPr lang="zh-CN" altLang="en-US" dirty="0">
                <a:solidFill>
                  <a:srgbClr val="0000FF"/>
                </a:solidFill>
              </a:rPr>
              <a:t>  </a:t>
            </a:r>
          </a:p>
        </p:txBody>
      </p:sp>
    </p:spTree>
    <p:extLst>
      <p:ext uri="{BB962C8B-B14F-4D97-AF65-F5344CB8AC3E}">
        <p14:creationId xmlns:p14="http://schemas.microsoft.com/office/powerpoint/2010/main" val="263407317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p>
        </p:txBody>
      </p:sp>
    </p:spTree>
    <p:extLst>
      <p:ext uri="{BB962C8B-B14F-4D97-AF65-F5344CB8AC3E}">
        <p14:creationId xmlns:p14="http://schemas.microsoft.com/office/powerpoint/2010/main" val="346313023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具有以下特点：</a:t>
            </a:r>
            <a:endParaRPr lang="en-US" altLang="zh-CN" dirty="0" smtClean="0"/>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extLst>
      <p:ext uri="{BB962C8B-B14F-4D97-AF65-F5344CB8AC3E}">
        <p14:creationId xmlns:p14="http://schemas.microsoft.com/office/powerpoint/2010/main" val="346429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p>
          <a:p>
            <a:r>
              <a:rPr lang="zh-CN" altLang="en-US" sz="2800" dirty="0" smtClean="0"/>
              <a:t>接收</a:t>
            </a:r>
            <a:r>
              <a:rPr lang="zh-CN" altLang="en-US" sz="2800" dirty="0"/>
              <a:t>端的数据链路层在将数据送往网络层之前删除插入的转义字符。</a:t>
            </a:r>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p>
        </p:txBody>
      </p:sp>
    </p:spTree>
    <p:extLst>
      <p:ext uri="{BB962C8B-B14F-4D97-AF65-F5344CB8AC3E}">
        <p14:creationId xmlns:p14="http://schemas.microsoft.com/office/powerpoint/2010/main" val="769764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itchFamily="2" charset="-122"/>
              </a:rPr>
              <a:t>用</a:t>
            </a:r>
            <a:r>
              <a:rPr lang="zh-CN" altLang="zh-CN" sz="2400" b="1" dirty="0">
                <a:latin typeface="+mn-lt"/>
                <a:ea typeface="黑体" pitchFamily="2" charset="-122"/>
              </a:rPr>
              <a:t>字节填充法解决透明传输的问题</a:t>
            </a:r>
            <a:endParaRPr lang="zh-CN" altLang="en-US" sz="2400" b="1" dirty="0">
              <a:latin typeface="+mn-lt"/>
              <a:ea typeface="黑体" pitchFamily="2" charset="-122"/>
            </a:endParaRPr>
          </a:p>
        </p:txBody>
      </p:sp>
    </p:spTree>
    <p:extLst>
      <p:ext uri="{BB962C8B-B14F-4D97-AF65-F5344CB8AC3E}">
        <p14:creationId xmlns:p14="http://schemas.microsoft.com/office/powerpoint/2010/main" val="321101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Tree>
    <p:extLst>
      <p:ext uri="{BB962C8B-B14F-4D97-AF65-F5344CB8AC3E}">
        <p14:creationId xmlns:p14="http://schemas.microsoft.com/office/powerpoint/2010/main" val="140552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p>
          <a:p>
            <a:r>
              <a:rPr lang="en-US" altLang="zh-CN" dirty="0" smtClean="0"/>
              <a:t>3.4  </a:t>
            </a:r>
            <a:r>
              <a:rPr lang="zh-CN" altLang="zh-CN" dirty="0"/>
              <a:t>扩展的以太网</a:t>
            </a:r>
          </a:p>
          <a:p>
            <a:r>
              <a:rPr lang="en-US" altLang="zh-CN" dirty="0" smtClean="0"/>
              <a:t>3.5  </a:t>
            </a:r>
            <a:r>
              <a:rPr lang="zh-CN" altLang="zh-CN" dirty="0"/>
              <a:t>高速</a:t>
            </a:r>
            <a:r>
              <a:rPr lang="zh-CN" altLang="zh-CN" dirty="0" smtClean="0"/>
              <a:t>以太网</a:t>
            </a:r>
            <a:endParaRPr lang="zh-CN" altLang="zh-CN" dirty="0"/>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P</a:t>
              </a:r>
              <a:r>
                <a:rPr lang="en-US" altLang="zh-CN" sz="2400" b="1" dirty="0" smtClean="0">
                  <a:ea typeface="宋体" charset="-122"/>
                </a:rPr>
                <a:t> (</a:t>
              </a:r>
              <a:r>
                <a:rPr lang="zh-CN" altLang="en-US" sz="2400" b="1" dirty="0" smtClean="0">
                  <a:ea typeface="宋体" charset="-122"/>
                </a:rPr>
                <a:t>除数</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charset="-122"/>
                </a:rPr>
                <a:t>110100</a:t>
              </a:r>
              <a:endParaRPr lang="en-US" altLang="zh-CN" sz="2800" b="1" dirty="0">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charset="-122"/>
                </a:rPr>
                <a:t>101001</a:t>
              </a:r>
              <a:r>
                <a:rPr lang="en-US" altLang="zh-CN" sz="2800" b="1" dirty="0" smtClean="0">
                  <a:solidFill>
                    <a:srgbClr val="FF0000"/>
                  </a:solidFill>
                  <a:ea typeface="宋体" charset="-122"/>
                </a:rPr>
                <a:t>000</a:t>
              </a:r>
              <a:endParaRPr lang="en-US" altLang="zh-CN" sz="2800" b="1" dirty="0">
                <a:solidFill>
                  <a:srgbClr val="FF0000"/>
                </a:solidFill>
                <a:latin typeface="Times New Roman" pitchFamily="18" charset="0"/>
                <a:ea typeface="宋体"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0111</a:t>
              </a:r>
              <a:endParaRPr lang="en-US" altLang="zh-CN" sz="2800" b="1" dirty="0">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1110</a:t>
              </a:r>
              <a:endParaRPr lang="en-US" altLang="zh-CN" sz="2800" b="1" dirty="0">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charset="-122"/>
                </a:rPr>
                <a:t>1101</a:t>
              </a:r>
              <a:endParaRPr lang="en-US" altLang="zh-CN" sz="2800" b="1">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0110</a:t>
              </a:r>
              <a:endParaRPr lang="en-US" altLang="zh-CN" sz="2800" b="1" dirty="0">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0000</a:t>
              </a:r>
              <a:endParaRPr lang="en-US" altLang="zh-CN" sz="2800" b="1" dirty="0">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1100</a:t>
              </a:r>
              <a:endParaRPr lang="en-US" altLang="zh-CN" sz="2800" b="1" dirty="0">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charset="-122"/>
                </a:rPr>
                <a:t>1101</a:t>
              </a:r>
              <a:endParaRPr lang="en-US" altLang="zh-CN" sz="2800" b="1" dirty="0">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charset="-122"/>
                </a:rPr>
                <a:t>001</a:t>
              </a:r>
              <a:endParaRPr lang="en-US" altLang="zh-CN" sz="2800" b="1" dirty="0">
                <a:latin typeface="Times New Roman" pitchFamily="18" charset="0"/>
                <a:ea typeface="宋体"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charset="-122"/>
                </a:rPr>
                <a:t>Q</a:t>
              </a:r>
              <a:r>
                <a:rPr lang="en-US" altLang="zh-CN" sz="2400" b="1" dirty="0" smtClean="0">
                  <a:ea typeface="宋体" charset="-122"/>
                </a:rPr>
                <a:t> (</a:t>
              </a:r>
              <a:r>
                <a:rPr lang="zh-CN" altLang="en-US" sz="2400" b="1" dirty="0" smtClean="0">
                  <a:ea typeface="宋体" charset="-122"/>
                </a:rPr>
                <a:t>商</a:t>
              </a:r>
              <a:r>
                <a:rPr lang="en-US" altLang="zh-CN" sz="2400" b="1" dirty="0" smtClean="0">
                  <a:ea typeface="宋体" charset="-122"/>
                </a:rPr>
                <a:t>)</a:t>
              </a:r>
              <a:endParaRPr lang="zh-CN" altLang="en-US" sz="2400" b="1" dirty="0">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69929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extLst>
      <p:ext uri="{BB962C8B-B14F-4D97-AF65-F5344CB8AC3E}">
        <p14:creationId xmlns:p14="http://schemas.microsoft.com/office/powerpoint/2010/main" val="2332664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p>
          <a:p>
            <a:r>
              <a:rPr lang="en-US" altLang="zh-CN" dirty="0"/>
              <a:t>3.2.2 </a:t>
            </a:r>
            <a:r>
              <a:rPr lang="en-US" altLang="zh-CN" dirty="0" smtClean="0"/>
              <a:t> PPP </a:t>
            </a:r>
            <a:r>
              <a:rPr lang="zh-CN" altLang="zh-CN" dirty="0" smtClean="0"/>
              <a:t>协议</a:t>
            </a:r>
            <a:r>
              <a:rPr lang="zh-CN" altLang="zh-CN" dirty="0"/>
              <a:t>的帧格式</a:t>
            </a:r>
          </a:p>
          <a:p>
            <a:r>
              <a:rPr lang="en-US" altLang="zh-CN" dirty="0"/>
              <a:t>3.2.3 </a:t>
            </a:r>
            <a:r>
              <a:rPr lang="en-US" altLang="zh-CN" dirty="0" smtClean="0"/>
              <a:t> PPP </a:t>
            </a:r>
            <a:r>
              <a:rPr lang="zh-CN" altLang="zh-CN" dirty="0" smtClean="0"/>
              <a:t>协议</a:t>
            </a:r>
            <a:r>
              <a:rPr lang="zh-CN" altLang="zh-CN" dirty="0"/>
              <a:t>的工作状态</a:t>
            </a:r>
          </a:p>
        </p:txBody>
      </p:sp>
    </p:spTree>
    <p:extLst>
      <p:ext uri="{BB962C8B-B14F-4D97-AF65-F5344CB8AC3E}">
        <p14:creationId xmlns:p14="http://schemas.microsoft.com/office/powerpoint/2010/main" val="2285493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a:t>
              </a:r>
              <a:r>
                <a:rPr kumimoji="1" lang="zh-CN" altLang="en-US" sz="2000" b="1" dirty="0" smtClean="0">
                  <a:solidFill>
                    <a:srgbClr val="000099"/>
                  </a:solidFill>
                  <a:latin typeface="+mn-lt"/>
                  <a:ea typeface="黑体" pitchFamily="2" charset="-122"/>
                </a:rPr>
                <a:t>向互联网管理</a:t>
              </a:r>
              <a:r>
                <a:rPr kumimoji="1" lang="zh-CN" altLang="en-US" sz="2000" b="1" dirty="0">
                  <a:solidFill>
                    <a:srgbClr val="000099"/>
                  </a:solidFill>
                  <a:latin typeface="+mn-lt"/>
                  <a:ea typeface="黑体" pitchFamily="2" charset="-122"/>
                </a:rPr>
                <a:t>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extLst>
      <p:ext uri="{BB962C8B-B14F-4D97-AF65-F5344CB8AC3E}">
        <p14:creationId xmlns:p14="http://schemas.microsoft.com/office/powerpoint/2010/main" val="2428461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smtClean="0"/>
              <a:t>	</a:t>
            </a:r>
            <a:r>
              <a:rPr lang="zh-CN" altLang="en-US" dirty="0" smtClean="0"/>
              <a:t>数据链路层</a:t>
            </a:r>
            <a:r>
              <a:rPr lang="zh-CN" altLang="en-US" dirty="0"/>
              <a:t>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extLst>
      <p:ext uri="{BB962C8B-B14F-4D97-AF65-F5344CB8AC3E}">
        <p14:creationId xmlns:p14="http://schemas.microsoft.com/office/powerpoint/2010/main" val="39520087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extLst>
      <p:ext uri="{BB962C8B-B14F-4D97-AF65-F5344CB8AC3E}">
        <p14:creationId xmlns:p14="http://schemas.microsoft.com/office/powerpoint/2010/main" val="308639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Tree>
    <p:extLst>
      <p:ext uri="{BB962C8B-B14F-4D97-AF65-F5344CB8AC3E}">
        <p14:creationId xmlns:p14="http://schemas.microsoft.com/office/powerpoint/2010/main" val="268702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charset="0"/>
              </a:rPr>
              <a:t>(1) </a:t>
            </a:r>
            <a:r>
              <a:rPr lang="zh-CN" altLang="en-US" dirty="0" smtClean="0">
                <a:latin typeface="Arial" charset="0"/>
                <a:ea typeface="黑体" pitchFamily="2" charset="-122"/>
              </a:rPr>
              <a:t>一</a:t>
            </a:r>
            <a:r>
              <a:rPr lang="zh-CN" altLang="en-US" dirty="0">
                <a:latin typeface="Arial" charset="0"/>
                <a:ea typeface="黑体" pitchFamily="2" charset="-122"/>
              </a:rPr>
              <a:t>个将 </a:t>
            </a:r>
            <a:r>
              <a:rPr lang="en-US" altLang="zh-CN" dirty="0">
                <a:latin typeface="Arial" charset="0"/>
                <a:ea typeface="黑体" pitchFamily="2" charset="-122"/>
              </a:rPr>
              <a:t>IP </a:t>
            </a:r>
            <a:r>
              <a:rPr lang="zh-CN" altLang="en-US" dirty="0">
                <a:latin typeface="Arial" charset="0"/>
                <a:ea typeface="黑体" pitchFamily="2" charset="-122"/>
              </a:rPr>
              <a:t>数据报封装到串行链路的方法。</a:t>
            </a:r>
          </a:p>
          <a:p>
            <a:pPr lvl="1"/>
            <a:r>
              <a:rPr lang="en-US" altLang="zh-CN" dirty="0" smtClean="0">
                <a:latin typeface="Arial" charset="0"/>
                <a:ea typeface="黑体" pitchFamily="2" charset="-122"/>
              </a:rPr>
              <a:t>(2) </a:t>
            </a:r>
            <a:r>
              <a:rPr lang="zh-CN" altLang="en-US" dirty="0" smtClean="0">
                <a:latin typeface="Arial" charset="0"/>
                <a:ea typeface="黑体" pitchFamily="2" charset="-122"/>
              </a:rPr>
              <a:t>链路控制</a:t>
            </a:r>
            <a:r>
              <a:rPr lang="zh-CN" altLang="en-US" dirty="0">
                <a:latin typeface="Arial" charset="0"/>
                <a:ea typeface="黑体" pitchFamily="2" charset="-122"/>
              </a:rPr>
              <a:t>协议 </a:t>
            </a:r>
            <a:r>
              <a:rPr lang="en-US" altLang="zh-CN" dirty="0">
                <a:latin typeface="Arial" charset="0"/>
                <a:ea typeface="黑体" pitchFamily="2" charset="-122"/>
              </a:rPr>
              <a:t>LCP (Link Control Protocol)</a:t>
            </a:r>
            <a:r>
              <a:rPr lang="zh-CN" altLang="en-US" dirty="0">
                <a:latin typeface="Arial" charset="0"/>
                <a:ea typeface="黑体" pitchFamily="2" charset="-122"/>
              </a:rPr>
              <a:t>。</a:t>
            </a:r>
          </a:p>
          <a:p>
            <a:pPr lvl="1"/>
            <a:r>
              <a:rPr lang="en-US" altLang="zh-CN" dirty="0" smtClean="0">
                <a:latin typeface="Arial" charset="0"/>
                <a:ea typeface="黑体" pitchFamily="2" charset="-122"/>
              </a:rPr>
              <a:t>(3) </a:t>
            </a:r>
            <a:r>
              <a:rPr lang="zh-CN" altLang="en-US" dirty="0" smtClean="0">
                <a:latin typeface="Arial" charset="0"/>
                <a:ea typeface="黑体" pitchFamily="2" charset="-122"/>
              </a:rPr>
              <a:t>网络</a:t>
            </a:r>
            <a:r>
              <a:rPr lang="zh-CN" altLang="en-US" dirty="0">
                <a:latin typeface="Arial" charset="0"/>
                <a:ea typeface="黑体" pitchFamily="2" charset="-122"/>
              </a:rPr>
              <a:t>控制协议 </a:t>
            </a:r>
            <a:r>
              <a:rPr lang="en-US" altLang="zh-CN" dirty="0">
                <a:latin typeface="Arial" charset="0"/>
                <a:ea typeface="黑体" pitchFamily="2" charset="-122"/>
              </a:rPr>
              <a:t>NCP (Network Control Protocol)</a:t>
            </a:r>
            <a:r>
              <a:rPr lang="zh-CN" altLang="en-US" dirty="0">
                <a:latin typeface="Arial" charset="0"/>
                <a:ea typeface="黑体" pitchFamily="2" charset="-122"/>
              </a:rPr>
              <a:t>。</a:t>
            </a:r>
            <a:r>
              <a:rPr lang="zh-CN" altLang="en-US" dirty="0"/>
              <a:t>   </a:t>
            </a:r>
          </a:p>
        </p:txBody>
      </p:sp>
    </p:spTree>
    <p:extLst>
      <p:ext uri="{BB962C8B-B14F-4D97-AF65-F5344CB8AC3E}">
        <p14:creationId xmlns:p14="http://schemas.microsoft.com/office/powerpoint/2010/main" val="102964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a:t>
            </a:r>
            <a:r>
              <a:rPr lang="zh-CN" altLang="en-US" sz="2400" b="1" dirty="0" smtClean="0">
                <a:latin typeface="+mn-lt"/>
                <a:ea typeface="黑体" pitchFamily="2" charset="-122"/>
              </a:rPr>
              <a:t>。其值</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a:t>
            </a:r>
            <a:r>
              <a:rPr lang="zh-CN" altLang="en-US" sz="2400" b="1" dirty="0" smtClean="0">
                <a:latin typeface="+mn-lt"/>
                <a:ea typeface="黑体" pitchFamily="2" charset="-122"/>
              </a:rPr>
              <a:t>为 </a:t>
            </a:r>
            <a:r>
              <a:rPr lang="en-US" altLang="zh-CN" sz="2400" b="1" dirty="0" smtClean="0">
                <a:latin typeface="+mn-lt"/>
                <a:ea typeface="黑体" pitchFamily="2" charset="-122"/>
              </a:rPr>
              <a:t>0x0021</a:t>
            </a:r>
            <a:r>
              <a:rPr lang="zh-CN" altLang="en-US" sz="2400" b="1" dirty="0" smtClean="0">
                <a:latin typeface="+mn-lt"/>
                <a:ea typeface="黑体" pitchFamily="2" charset="-122"/>
              </a:rPr>
              <a:t>，则信息字段就是 </a:t>
            </a:r>
            <a:r>
              <a:rPr lang="en-US" altLang="zh-CN" sz="2400" b="1" dirty="0" smtClean="0">
                <a:latin typeface="+mn-lt"/>
                <a:ea typeface="黑体" pitchFamily="2" charset="-122"/>
              </a:rPr>
              <a:t>IP </a:t>
            </a:r>
            <a:r>
              <a:rPr lang="zh-CN" altLang="en-US" sz="2400" b="1" dirty="0">
                <a:latin typeface="+mn-lt"/>
                <a:ea typeface="黑体" pitchFamily="2" charset="-122"/>
              </a:rPr>
              <a:t>数据报</a:t>
            </a:r>
            <a:r>
              <a:rPr lang="zh-CN" altLang="en-US" sz="2400" b="1" dirty="0" smtClean="0">
                <a:latin typeface="+mn-lt"/>
                <a:ea typeface="黑体" pitchFamily="2" charset="-122"/>
              </a:rPr>
              <a:t>。</a:t>
            </a:r>
            <a:endParaRPr lang="en-US" altLang="zh-CN" sz="2400" b="1" dirty="0" smtClean="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r>
              <a:rPr lang="zh-CN" altLang="en-US" sz="2400" b="1" dirty="0" smtClean="0">
                <a:ea typeface="黑体" pitchFamily="2" charset="-122"/>
              </a:rPr>
              <a:t>。</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smtClean="0">
                <a:latin typeface="+mn-lt"/>
                <a:ea typeface="黑体" pitchFamily="2" charset="-122"/>
              </a:rPr>
              <a:t>0xC021</a:t>
            </a:r>
            <a:r>
              <a:rPr lang="zh-CN" altLang="en-US" sz="2400" b="1" dirty="0">
                <a:latin typeface="+mn-lt"/>
                <a:ea typeface="黑体" pitchFamily="2" charset="-122"/>
              </a:rPr>
              <a:t>，</a:t>
            </a:r>
            <a:r>
              <a:rPr lang="zh-CN" altLang="en-US" sz="2400" b="1" dirty="0" smtClean="0">
                <a:latin typeface="+mn-lt"/>
                <a:ea typeface="黑体" pitchFamily="2" charset="-122"/>
              </a:rPr>
              <a:t>则</a:t>
            </a:r>
            <a:r>
              <a:rPr lang="zh-CN" altLang="en-US" sz="2400" b="1" dirty="0">
                <a:latin typeface="+mn-lt"/>
                <a:ea typeface="黑体" pitchFamily="2" charset="-122"/>
              </a:rPr>
              <a:t>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smtClean="0">
                <a:ea typeface="黑体" pitchFamily="2" charset="-122"/>
              </a:rPr>
              <a:t>若</a:t>
            </a:r>
            <a:r>
              <a:rPr lang="zh-CN" altLang="en-US" sz="2400" b="1" dirty="0">
                <a:ea typeface="黑体" pitchFamily="2" charset="-122"/>
              </a:rPr>
              <a:t>为 </a:t>
            </a:r>
            <a:r>
              <a:rPr lang="en-US" altLang="zh-CN" sz="2400" b="1" dirty="0" smtClean="0">
                <a:ea typeface="黑体" pitchFamily="2" charset="-122"/>
              </a:rPr>
              <a:t>0xC023</a:t>
            </a:r>
            <a:r>
              <a:rPr lang="zh-CN" altLang="en-US" sz="2400" b="1" dirty="0" smtClean="0">
                <a:ea typeface="黑体" pitchFamily="2" charset="-122"/>
              </a:rPr>
              <a:t>，</a:t>
            </a:r>
            <a:r>
              <a:rPr lang="zh-CN" altLang="en-US" sz="2400" b="1" dirty="0">
                <a:ea typeface="黑体" pitchFamily="2" charset="-122"/>
              </a:rPr>
              <a:t>则信息字段</a:t>
            </a:r>
            <a:r>
              <a:rPr lang="zh-CN" altLang="en-US" sz="2400" b="1" dirty="0" smtClean="0">
                <a:ea typeface="黑体" pitchFamily="2" charset="-122"/>
              </a:rPr>
              <a:t>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extLst>
      <p:ext uri="{BB962C8B-B14F-4D97-AF65-F5344CB8AC3E}">
        <p14:creationId xmlns:p14="http://schemas.microsoft.com/office/powerpoint/2010/main" val="1397203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0 1 1 1 1 1 1 0 </a:t>
            </a:r>
            <a:r>
              <a:rPr kumimoji="1" lang="en-US" altLang="zh-CN" sz="2400" b="1" dirty="0">
                <a:solidFill>
                  <a:srgbClr val="000099"/>
                </a:solidFill>
                <a:latin typeface="+mn-lt"/>
                <a:ea typeface="黑体" pitchFamily="2" charset="-122"/>
              </a:rPr>
              <a:t>0 0 1 0 1 0</a:t>
            </a: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0 1 0 </a:t>
            </a:r>
            <a:r>
              <a:rPr kumimoji="1" lang="en-US" altLang="zh-CN" sz="2400" b="1" dirty="0">
                <a:solidFill>
                  <a:srgbClr val="C00000"/>
                </a:solidFill>
                <a:latin typeface="+mn-lt"/>
                <a:ea typeface="黑体" pitchFamily="2" charset="-122"/>
              </a:rPr>
              <a:t>0 1 1 1 1 1 </a:t>
            </a:r>
            <a:r>
              <a:rPr kumimoji="1" lang="en-US" altLang="zh-CN" sz="2400" b="1" dirty="0">
                <a:solidFill>
                  <a:srgbClr val="000099"/>
                </a:solidFill>
                <a:latin typeface="+mn-lt"/>
                <a:ea typeface="黑体" pitchFamily="2" charset="-122"/>
              </a:rPr>
              <a:t>0 </a:t>
            </a:r>
            <a:r>
              <a:rPr kumimoji="1" lang="en-US" altLang="zh-CN" sz="2400" b="1" dirty="0">
                <a:solidFill>
                  <a:srgbClr val="C00000"/>
                </a:solidFill>
                <a:latin typeface="+mn-lt"/>
                <a:ea typeface="黑体" pitchFamily="2" charset="-122"/>
              </a:rPr>
              <a:t>1 0</a:t>
            </a:r>
            <a:r>
              <a:rPr kumimoji="1" lang="en-US" altLang="zh-CN" sz="2400" b="1" dirty="0">
                <a:solidFill>
                  <a:srgbClr val="000099"/>
                </a:solidFill>
                <a:latin typeface="+mn-lt"/>
                <a:ea typeface="黑体" pitchFamily="2" charset="-122"/>
              </a:rPr>
              <a:t> 0 0 1 0 1 0</a:t>
            </a: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itchFamily="2" charset="-122"/>
              </a:rPr>
              <a:t>信息字段中出现了和</a:t>
            </a:r>
          </a:p>
          <a:p>
            <a:pPr algn="ctr" defTabSz="762000" eaLnBrk="0" hangingPunct="0"/>
            <a:r>
              <a:rPr kumimoji="1" lang="zh-CN" altLang="en-US" sz="2400" b="1" dirty="0">
                <a:solidFill>
                  <a:srgbClr val="000099"/>
                </a:solidFill>
                <a:latin typeface="+mn-lt"/>
                <a:ea typeface="黑体" pitchFamily="2" charset="-122"/>
              </a:rPr>
              <a:t>标志字段 </a:t>
            </a:r>
            <a:r>
              <a:rPr kumimoji="1" lang="en-US" altLang="zh-CN" sz="2400" b="1" dirty="0">
                <a:solidFill>
                  <a:srgbClr val="000099"/>
                </a:solidFill>
                <a:latin typeface="+mn-lt"/>
                <a:ea typeface="黑体" pitchFamily="2" charset="-122"/>
              </a:rPr>
              <a:t>F </a:t>
            </a:r>
            <a:r>
              <a:rPr kumimoji="1" lang="zh-CN" altLang="en-US" sz="2400" b="1" dirty="0">
                <a:solidFill>
                  <a:srgbClr val="000099"/>
                </a:solidFill>
                <a:latin typeface="+mn-lt"/>
                <a:ea typeface="黑体" pitchFamily="2" charset="-122"/>
              </a:rPr>
              <a:t>完全一样</a:t>
            </a:r>
          </a:p>
          <a:p>
            <a:pPr algn="ctr" defTabSz="762000" eaLnBrk="0" hangingPunct="0"/>
            <a:r>
              <a:rPr kumimoji="1" lang="zh-CN" altLang="en-US" sz="2400" b="1" dirty="0">
                <a:solidFill>
                  <a:srgbClr val="000099"/>
                </a:solidFill>
                <a:latin typeface="+mn-lt"/>
                <a:ea typeface="黑体" pitchFamily="2" charset="-122"/>
              </a:rPr>
              <a:t>的 </a:t>
            </a:r>
            <a:r>
              <a:rPr kumimoji="1" lang="en-US" altLang="zh-CN" sz="2400" b="1" dirty="0">
                <a:solidFill>
                  <a:srgbClr val="000099"/>
                </a:solidFill>
                <a:latin typeface="+mn-lt"/>
                <a:ea typeface="黑体" pitchFamily="2" charset="-122"/>
              </a:rPr>
              <a:t>8 </a:t>
            </a:r>
            <a:r>
              <a:rPr kumimoji="1" lang="zh-CN" altLang="en-US" sz="2400" b="1" dirty="0">
                <a:solidFill>
                  <a:srgbClr val="000099"/>
                </a:solidFill>
                <a:latin typeface="+mn-lt"/>
                <a:ea typeface="黑体" pitchFamily="2" charset="-122"/>
              </a:rPr>
              <a:t>比特组合</a:t>
            </a: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发送端在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 </a:t>
            </a:r>
            <a:r>
              <a:rPr kumimoji="1" lang="zh-CN" altLang="en-US" sz="2400" b="1" dirty="0">
                <a:solidFill>
                  <a:srgbClr val="000099"/>
                </a:solidFill>
                <a:latin typeface="+mn-lt"/>
                <a:ea typeface="黑体" pitchFamily="2" charset="-122"/>
              </a:rPr>
              <a:t>之后</a:t>
            </a:r>
          </a:p>
          <a:p>
            <a:pPr defTabSz="762000" eaLnBrk="0" hangingPunct="0"/>
            <a:r>
              <a:rPr kumimoji="1" lang="zh-CN" altLang="en-US" sz="2400" b="1" dirty="0">
                <a:solidFill>
                  <a:srgbClr val="000099"/>
                </a:solidFill>
                <a:latin typeface="+mn-lt"/>
                <a:ea typeface="黑体" pitchFamily="2" charset="-122"/>
              </a:rPr>
              <a:t>填入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比特再发送出去</a:t>
            </a: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itchFamily="2" charset="-122"/>
              </a:rPr>
              <a:t>接收</a:t>
            </a:r>
            <a:r>
              <a:rPr kumimoji="1" lang="zh-CN" altLang="en-US" sz="2400" b="1" dirty="0">
                <a:solidFill>
                  <a:srgbClr val="000099"/>
                </a:solidFill>
                <a:latin typeface="+mn-lt"/>
                <a:ea typeface="黑体" pitchFamily="2" charset="-122"/>
              </a:rPr>
              <a:t>端把 </a:t>
            </a:r>
            <a:r>
              <a:rPr kumimoji="1" lang="en-US" altLang="zh-CN" sz="2400" b="1" dirty="0">
                <a:solidFill>
                  <a:srgbClr val="000099"/>
                </a:solidFill>
                <a:latin typeface="+mn-lt"/>
                <a:ea typeface="黑体" pitchFamily="2" charset="-122"/>
              </a:rPr>
              <a:t>5 </a:t>
            </a:r>
            <a:r>
              <a:rPr kumimoji="1" lang="zh-CN" altLang="en-US" sz="2400" b="1" dirty="0">
                <a:solidFill>
                  <a:srgbClr val="000099"/>
                </a:solidFill>
                <a:latin typeface="+mn-lt"/>
                <a:ea typeface="黑体" pitchFamily="2" charset="-122"/>
              </a:rPr>
              <a:t>个连 </a:t>
            </a:r>
            <a:r>
              <a:rPr kumimoji="1" lang="en-US" altLang="zh-CN" sz="2400" b="1" dirty="0">
                <a:solidFill>
                  <a:srgbClr val="000099"/>
                </a:solidFill>
                <a:latin typeface="+mn-lt"/>
                <a:ea typeface="黑体" pitchFamily="2" charset="-122"/>
              </a:rPr>
              <a:t>1</a:t>
            </a:r>
          </a:p>
          <a:p>
            <a:pPr algn="ctr" defTabSz="762000" eaLnBrk="0" hangingPunct="0"/>
            <a:r>
              <a:rPr kumimoji="1" lang="zh-CN" altLang="en-US" sz="2400" b="1" dirty="0">
                <a:solidFill>
                  <a:srgbClr val="000099"/>
                </a:solidFill>
                <a:latin typeface="+mn-lt"/>
                <a:ea typeface="黑体" pitchFamily="2" charset="-122"/>
              </a:rPr>
              <a:t>之后的 </a:t>
            </a:r>
            <a:r>
              <a:rPr kumimoji="1" lang="en-US" altLang="zh-CN" sz="2400" b="1" dirty="0">
                <a:solidFill>
                  <a:srgbClr val="000099"/>
                </a:solidFill>
                <a:latin typeface="+mn-lt"/>
                <a:ea typeface="黑体" pitchFamily="2" charset="-122"/>
              </a:rPr>
              <a:t>0 </a:t>
            </a:r>
            <a:r>
              <a:rPr kumimoji="1" lang="zh-CN" altLang="en-US" sz="2400" b="1" dirty="0">
                <a:solidFill>
                  <a:srgbClr val="000099"/>
                </a:solidFill>
                <a:latin typeface="+mn-lt"/>
                <a:ea typeface="黑体" pitchFamily="2" charset="-122"/>
              </a:rPr>
              <a:t>比特删除</a:t>
            </a: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会被误认为是标志字段 </a:t>
            </a:r>
            <a:r>
              <a:rPr kumimoji="1" lang="en-US" altLang="zh-CN" sz="2400" b="1" dirty="0">
                <a:solidFill>
                  <a:srgbClr val="C00000"/>
                </a:solidFill>
                <a:latin typeface="+mn-lt"/>
                <a:ea typeface="黑体" pitchFamily="2" charset="-122"/>
              </a:rPr>
              <a:t>F </a:t>
            </a: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发送端填入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接收端删除填入的 </a:t>
            </a:r>
            <a:r>
              <a:rPr kumimoji="1" lang="en-US" altLang="zh-CN" sz="2400" b="1" dirty="0">
                <a:solidFill>
                  <a:srgbClr val="C00000"/>
                </a:solidFill>
                <a:latin typeface="+mn-lt"/>
                <a:ea typeface="黑体" pitchFamily="2" charset="-122"/>
              </a:rPr>
              <a:t>0 </a:t>
            </a:r>
            <a:r>
              <a:rPr kumimoji="1" lang="zh-CN" altLang="en-US" sz="2400" b="1" dirty="0">
                <a:solidFill>
                  <a:srgbClr val="C00000"/>
                </a:solidFill>
                <a:latin typeface="+mn-lt"/>
                <a:ea typeface="黑体" pitchFamily="2" charset="-122"/>
              </a:rPr>
              <a:t>比特</a:t>
            </a:r>
          </a:p>
        </p:txBody>
      </p:sp>
      <p:sp>
        <p:nvSpPr>
          <p:cNvPr id="23" name="AutoShape 18"/>
          <p:cNvSpPr>
            <a:spLocks/>
          </p:cNvSpPr>
          <p:nvPr/>
        </p:nvSpPr>
        <p:spPr bwMode="auto">
          <a:xfrm rot="-5400000">
            <a:off x="6365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itchFamily="2" charset="-122"/>
              </a:rPr>
              <a:t>零</a:t>
            </a:r>
            <a:r>
              <a:rPr lang="zh-CN" altLang="zh-CN" sz="2400" b="1" dirty="0">
                <a:latin typeface="+mn-lt"/>
                <a:ea typeface="黑体" pitchFamily="2" charset="-122"/>
              </a:rPr>
              <a:t>比特的填充与删除</a:t>
            </a:r>
            <a:endParaRPr lang="zh-CN" altLang="en-US" sz="2400" b="1" dirty="0">
              <a:latin typeface="+mn-lt"/>
              <a:ea typeface="黑体" pitchFamily="2" charset="-122"/>
            </a:endParaRPr>
          </a:p>
        </p:txBody>
      </p:sp>
    </p:spTree>
    <p:extLst>
      <p:ext uri="{BB962C8B-B14F-4D97-AF65-F5344CB8AC3E}">
        <p14:creationId xmlns:p14="http://schemas.microsoft.com/office/powerpoint/2010/main" val="41339650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en-US" altLang="zh-CN" dirty="0" smtClean="0">
                <a:solidFill>
                  <a:srgbClr val="0000CC"/>
                </a:solidFill>
                <a:latin typeface="Arial" charset="0"/>
                <a:ea typeface="黑体" pitchFamily="2" charset="-122"/>
              </a:rPr>
              <a:t> </a:t>
            </a:r>
            <a:r>
              <a:rPr lang="zh-CN" altLang="en-US" dirty="0" smtClean="0">
                <a:solidFill>
                  <a:srgbClr val="0000CC"/>
                </a:solidFill>
                <a:latin typeface="Arial" charset="0"/>
                <a:ea typeface="黑体" pitchFamily="2" charset="-122"/>
              </a:rPr>
              <a:t>数据报</a:t>
            </a:r>
            <a:r>
              <a:rPr lang="zh-CN" altLang="en-US" dirty="0">
                <a:solidFill>
                  <a:srgbClr val="0000CC"/>
                </a:solidFill>
                <a:latin typeface="Arial" charset="0"/>
                <a:ea typeface="黑体" pitchFamily="2" charset="-122"/>
              </a:rPr>
              <a:t>。</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r>
              <a:rPr lang="zh-CN" altLang="en-US" dirty="0" smtClean="0">
                <a:solidFill>
                  <a:srgbClr val="0000CC"/>
                </a:solidFill>
                <a:latin typeface="Arial" charset="0"/>
                <a:ea typeface="黑体" pitchFamily="2" charset="-122"/>
              </a:rPr>
              <a:t>。</a:t>
            </a:r>
            <a:endParaRPr lang="zh-CN" altLang="en-US" dirty="0">
              <a:solidFill>
                <a:srgbClr val="0000CC"/>
              </a:solidFill>
              <a:latin typeface="Arial" charset="0"/>
            </a:endParaRPr>
          </a:p>
          <a:p>
            <a:pPr lvl="1"/>
            <a:endParaRPr lang="en-US" altLang="zh-CN" dirty="0"/>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249" name="Freeform 9"/>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38250" name="Group 10"/>
          <p:cNvGrpSpPr>
            <a:grpSpLocks/>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38260" name="Group 20"/>
          <p:cNvGrpSpPr>
            <a:grpSpLocks/>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38293" name="Group 53"/>
          <p:cNvGrpSpPr>
            <a:grpSpLocks/>
          </p:cNvGrpSpPr>
          <p:nvPr/>
        </p:nvGrpSpPr>
        <p:grpSpPr bwMode="auto">
          <a:xfrm>
            <a:off x="449386"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38746" name="Group 506"/>
          <p:cNvGrpSpPr>
            <a:grpSpLocks/>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grpSp>
        <p:nvGrpSpPr>
          <p:cNvPr id="138827" name="Group 587"/>
          <p:cNvGrpSpPr>
            <a:grpSpLocks/>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itchFamily="2" charset="-122"/>
              </a:rPr>
              <a:t>从层次上来看数据的流动</a:t>
            </a:r>
          </a:p>
        </p:txBody>
      </p:sp>
      <p:sp>
        <p:nvSpPr>
          <p:cNvPr id="138823" name="Freeform 583"/>
          <p:cNvSpPr>
            <a:spLocks/>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itchFamily="2" charset="-122"/>
              </a:rPr>
              <a:t>数据链路层</a:t>
            </a:r>
            <a:r>
              <a:rPr lang="zh-CN" altLang="zh-CN" sz="2400" b="1" dirty="0">
                <a:latin typeface="+mn-lt"/>
                <a:ea typeface="黑体" pitchFamily="2" charset="-122"/>
              </a:rPr>
              <a:t>的地位</a:t>
            </a:r>
            <a:endParaRPr lang="zh-CN" altLang="en-US" sz="2400" b="1" dirty="0">
              <a:latin typeface="+mn-lt"/>
              <a:ea typeface="黑体"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itchFamily="2" charset="-122"/>
                </a:rPr>
                <a:t>已鉴别的 </a:t>
              </a: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r>
                <a:rPr lang="zh-CN" altLang="en-US" sz="2400" b="1">
                  <a:solidFill>
                    <a:srgbClr val="000099"/>
                  </a:solidFill>
                  <a:latin typeface="+mn-lt"/>
                  <a:ea typeface="黑体" pitchFamily="2" charset="-122"/>
                </a:rPr>
                <a:t>和 </a:t>
              </a:r>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鉴别成功或无需鉴别</a:t>
              </a: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NCP </a:t>
              </a:r>
              <a:r>
                <a:rPr lang="zh-CN" altLang="en-US" sz="2400" b="1">
                  <a:solidFill>
                    <a:srgbClr val="000099"/>
                  </a:solidFill>
                  <a:latin typeface="+mn-lt"/>
                  <a:ea typeface="黑体" pitchFamily="2"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itchFamily="2" charset="-122"/>
                </a:rPr>
                <a:t>链路故障或</a:t>
              </a:r>
            </a:p>
            <a:p>
              <a:pPr algn="ctr"/>
              <a:r>
                <a:rPr lang="zh-CN" altLang="en-US" sz="2400" b="1">
                  <a:solidFill>
                    <a:srgbClr val="000099"/>
                  </a:solidFill>
                  <a:latin typeface="+mn-lt"/>
                  <a:ea typeface="黑体" pitchFamily="2" charset="-122"/>
                </a:rPr>
                <a:t>关闭请求</a:t>
              </a: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链路</a:t>
              </a:r>
            </a:p>
            <a:p>
              <a:pPr algn="ctr">
                <a:lnSpc>
                  <a:spcPct val="80000"/>
                </a:lnSpc>
              </a:pPr>
              <a:r>
                <a:rPr lang="zh-CN" altLang="en-US" sz="2400" b="1">
                  <a:solidFill>
                    <a:srgbClr val="000099"/>
                  </a:solidFill>
                  <a:latin typeface="+mn-lt"/>
                  <a:ea typeface="黑体" pitchFamily="2"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鉴别失败</a:t>
              </a: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itchFamily="2" charset="-122"/>
                </a:rPr>
                <a:t>LCP </a:t>
              </a:r>
              <a:r>
                <a:rPr lang="zh-CN" altLang="en-US" sz="2400" b="1">
                  <a:solidFill>
                    <a:srgbClr val="000099"/>
                  </a:solidFill>
                  <a:latin typeface="+mn-lt"/>
                  <a:ea typeface="黑体" pitchFamily="2" charset="-122"/>
                </a:rPr>
                <a:t>配置</a:t>
              </a:r>
            </a:p>
            <a:p>
              <a:pPr>
                <a:lnSpc>
                  <a:spcPct val="80000"/>
                </a:lnSpc>
              </a:pPr>
              <a:r>
                <a:rPr lang="zh-CN" altLang="en-US" sz="2400" b="1">
                  <a:solidFill>
                    <a:srgbClr val="000099"/>
                  </a:solidFill>
                  <a:latin typeface="+mn-lt"/>
                  <a:ea typeface="黑体" pitchFamily="2" charset="-122"/>
                </a:rPr>
                <a:t>协商失败</a:t>
              </a: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itchFamily="2" charset="-122"/>
              </a:rPr>
              <a:t>PPP </a:t>
            </a:r>
            <a:r>
              <a:rPr lang="zh-CN" altLang="zh-CN" sz="2400" b="1" dirty="0" smtClean="0">
                <a:latin typeface="+mn-lt"/>
                <a:ea typeface="黑体" pitchFamily="2" charset="-122"/>
              </a:rPr>
              <a:t>协议</a:t>
            </a:r>
            <a:r>
              <a:rPr lang="zh-CN" altLang="zh-CN" sz="2400" b="1" dirty="0">
                <a:latin typeface="+mn-lt"/>
                <a:ea typeface="黑体" pitchFamily="2" charset="-122"/>
              </a:rPr>
              <a:t>的状态图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66657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extLst>
      <p:ext uri="{BB962C8B-B14F-4D97-AF65-F5344CB8AC3E}">
        <p14:creationId xmlns:p14="http://schemas.microsoft.com/office/powerpoint/2010/main" val="1082775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r>
              <a:rPr lang="zh-CN" altLang="en-US" sz="2800" dirty="0"/>
              <a:t>：</a:t>
            </a:r>
          </a:p>
          <a:p>
            <a:pPr lvl="1"/>
            <a:r>
              <a:rPr lang="zh-CN" altLang="en-US" sz="2400" dirty="0">
                <a:ea typeface="黑体" pitchFamily="2" charset="-122"/>
              </a:rPr>
              <a:t>具有广播功能，从一个站点可很方便地访问全网</a:t>
            </a:r>
            <a:r>
              <a:rPr lang="zh-CN" altLang="en-US" sz="2400" dirty="0" smtClean="0">
                <a:ea typeface="黑体" pitchFamily="2" charset="-122"/>
              </a:rPr>
              <a:t>。局域网</a:t>
            </a:r>
            <a:r>
              <a:rPr lang="zh-CN" altLang="en-US" sz="2400" dirty="0">
                <a:ea typeface="黑体"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环形网</a:t>
              </a: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a:t>
            </a:r>
            <a:r>
              <a:rPr lang="zh-CN" altLang="en-US" dirty="0" smtClean="0">
                <a:latin typeface="Arial" charset="0"/>
                <a:ea typeface="黑体" pitchFamily="2" charset="-122"/>
              </a:rPr>
              <a:t>探询 </a:t>
            </a:r>
            <a:r>
              <a:rPr lang="en-US" altLang="zh-CN" dirty="0" smtClean="0">
                <a:latin typeface="Arial" charset="0"/>
                <a:ea typeface="黑体" pitchFamily="2" charset="-122"/>
              </a:rPr>
              <a:t>(</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a:t/>
            </a:r>
            <a:br>
              <a:rPr lang="en-US" altLang="zh-CN" dirty="0"/>
            </a:br>
            <a:r>
              <a:rPr lang="en-US" altLang="zh-CN" dirty="0" smtClean="0"/>
              <a:t>1.  </a:t>
            </a:r>
            <a:r>
              <a:rPr lang="zh-CN" altLang="en-US" dirty="0" smtClean="0"/>
              <a:t>以太网</a:t>
            </a:r>
            <a:r>
              <a:rPr lang="zh-CN" altLang="en-US" dirty="0"/>
              <a:t>的两个标准  </a:t>
            </a:r>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a:t>
            </a:r>
            <a:r>
              <a:rPr lang="zh-CN" altLang="en-US" dirty="0" smtClean="0">
                <a:solidFill>
                  <a:srgbClr val="66FF66"/>
                </a:solidFill>
              </a:rPr>
              <a:t>。</a:t>
            </a:r>
            <a:r>
              <a:rPr lang="zh-CN" altLang="en-US" dirty="0" smtClean="0"/>
              <a:t> </a:t>
            </a:r>
            <a:endParaRPr lang="zh-CN" altLang="en-US" dirty="0"/>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p>
          <a:p>
            <a:pPr lvl="1"/>
            <a:r>
              <a:rPr lang="zh-CN" altLang="en-US" sz="2400" dirty="0">
                <a:solidFill>
                  <a:srgbClr val="FF0000"/>
                </a:solidFill>
                <a:latin typeface="Arial" charset="0"/>
                <a:ea typeface="黑体" pitchFamily="2" charset="-122"/>
              </a:rPr>
              <a:t>逻辑链路控制 </a:t>
            </a:r>
            <a:r>
              <a:rPr lang="en-US" altLang="zh-CN" sz="2400" dirty="0">
                <a:latin typeface="Arial" charset="0"/>
                <a:ea typeface="黑体" pitchFamily="2" charset="-122"/>
              </a:rPr>
              <a:t>LLC (Logical Link Control)</a:t>
            </a:r>
            <a:r>
              <a:rPr lang="zh-CN" altLang="en-US" sz="2400" dirty="0" smtClean="0">
                <a:latin typeface="Arial" charset="0"/>
                <a:ea typeface="黑体" pitchFamily="2" charset="-122"/>
              </a:rPr>
              <a:t>子层；</a:t>
            </a:r>
            <a:endParaRPr lang="zh-CN" altLang="en-US" sz="2400" dirty="0">
              <a:latin typeface="Arial" charset="0"/>
              <a:ea typeface="黑体" pitchFamily="2" charset="-122"/>
            </a:endParaRPr>
          </a:p>
          <a:p>
            <a:pPr lvl="1"/>
            <a:r>
              <a:rPr lang="zh-CN" altLang="en-US" sz="2400" dirty="0">
                <a:solidFill>
                  <a:srgbClr val="FF0000"/>
                </a:solidFill>
                <a:latin typeface="Arial" charset="0"/>
                <a:ea typeface="黑体" pitchFamily="2" charset="-122"/>
              </a:rPr>
              <a:t>媒体接入控制 </a:t>
            </a:r>
            <a:r>
              <a:rPr lang="en-US" altLang="zh-CN" sz="2400" dirty="0">
                <a:latin typeface="Arial" charset="0"/>
              </a:rPr>
              <a:t>MAC (Medium Access Control)</a:t>
            </a:r>
            <a:r>
              <a:rPr lang="zh-CN" altLang="en-US" sz="2400" dirty="0">
                <a:latin typeface="Arial" charset="0"/>
                <a:ea typeface="黑体" pitchFamily="2" charset="-122"/>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p>
        </p:txBody>
      </p:sp>
      <p:sp>
        <p:nvSpPr>
          <p:cNvPr id="400409" name="Freeform 25"/>
          <p:cNvSpPr>
            <a:spLocks/>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02" name="Freeform 18"/>
          <p:cNvSpPr>
            <a:spLocks/>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itchFamily="2" charset="-122"/>
            </a:endParaRPr>
          </a:p>
        </p:txBody>
      </p:sp>
      <p:grpSp>
        <p:nvGrpSpPr>
          <p:cNvPr id="400386" name="Group 2"/>
          <p:cNvGrpSpPr>
            <a:grpSpLocks/>
          </p:cNvGrpSpPr>
          <p:nvPr/>
        </p:nvGrpSpPr>
        <p:grpSpPr bwMode="auto">
          <a:xfrm>
            <a:off x="4485217"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b="1">
                    <a:solidFill>
                      <a:srgbClr val="000099"/>
                    </a:solidFill>
                    <a:latin typeface="+mn-lt"/>
                    <a:ea typeface="黑体"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b="1">
                  <a:solidFill>
                    <a:srgbClr val="000099"/>
                  </a:solidFill>
                  <a:latin typeface="+mn-lt"/>
                  <a:ea typeface="黑体" pitchFamily="2"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itchFamily="2" charset="-122"/>
              </a:rPr>
              <a:t>局 域 网</a:t>
            </a: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1</a:t>
            </a: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网络层</a:t>
            </a: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物理层</a:t>
            </a:r>
          </a:p>
        </p:txBody>
      </p:sp>
      <p:grpSp>
        <p:nvGrpSpPr>
          <p:cNvPr id="400415" name="Group 31"/>
          <p:cNvGrpSpPr>
            <a:grpSpLocks/>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LLC</a:t>
              </a:r>
            </a:p>
          </p:txBody>
        </p:sp>
      </p:grpSp>
      <p:grpSp>
        <p:nvGrpSpPr>
          <p:cNvPr id="400420" name="Group 36"/>
          <p:cNvGrpSpPr>
            <a:grpSpLocks/>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p>
          </p:txBody>
        </p:sp>
      </p:grpSp>
      <p:sp>
        <p:nvSpPr>
          <p:cNvPr id="400426" name="AutoShape 42"/>
          <p:cNvSpPr>
            <a:spLocks/>
          </p:cNvSpPr>
          <p:nvPr/>
        </p:nvSpPr>
        <p:spPr bwMode="auto">
          <a:xfrm>
            <a:off x="8650553" y="3302001"/>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站点 </a:t>
            </a:r>
            <a:r>
              <a:rPr kumimoji="1" lang="en-US" altLang="zh-CN" sz="2000" b="1">
                <a:solidFill>
                  <a:srgbClr val="000099"/>
                </a:solidFill>
                <a:latin typeface="+mn-lt"/>
                <a:ea typeface="黑体" pitchFamily="2" charset="-122"/>
              </a:rPr>
              <a:t>2</a:t>
            </a: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b="1" dirty="0">
                <a:solidFill>
                  <a:srgbClr val="C00000"/>
                </a:solidFill>
                <a:latin typeface="+mn-lt"/>
                <a:ea typeface="黑体" pitchFamily="2" charset="-122"/>
              </a:rPr>
              <a:t>LLC </a:t>
            </a:r>
            <a:r>
              <a:rPr kumimoji="1" lang="zh-CN" altLang="en-US" sz="2800" b="1" dirty="0">
                <a:solidFill>
                  <a:srgbClr val="C00000"/>
                </a:solidFill>
                <a:latin typeface="+mn-lt"/>
                <a:ea typeface="黑体" pitchFamily="2" charset="-122"/>
              </a:rPr>
              <a:t>子层看不见</a:t>
            </a:r>
          </a:p>
          <a:p>
            <a:pPr algn="ctr"/>
            <a:r>
              <a:rPr kumimoji="1" lang="zh-CN" altLang="en-US" sz="2800" b="1" dirty="0">
                <a:solidFill>
                  <a:srgbClr val="C00000"/>
                </a:solidFill>
                <a:latin typeface="+mn-lt"/>
                <a:ea typeface="黑体" pitchFamily="2"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p>
        </p:txBody>
      </p:sp>
      <p:sp>
        <p:nvSpPr>
          <p:cNvPr id="401411" name="Rectangle 3"/>
          <p:cNvSpPr>
            <a:spLocks noGrp="1" noChangeArrowheads="1"/>
          </p:cNvSpPr>
          <p:nvPr>
            <p:ph idx="1"/>
          </p:nvPr>
        </p:nvSpPr>
        <p:spPr/>
        <p:txBody>
          <a:bodyPr/>
          <a:lstStyle/>
          <a:p>
            <a:r>
              <a:rPr lang="zh-CN" altLang="en-US" sz="3600" dirty="0"/>
              <a:t>由于 </a:t>
            </a:r>
            <a:r>
              <a:rPr lang="en-US" altLang="zh-CN" sz="3600" dirty="0"/>
              <a:t>TCP/IP </a:t>
            </a:r>
            <a:r>
              <a:rPr lang="zh-CN" altLang="en-US" sz="3600" dirty="0"/>
              <a:t>体系经常使用的局域网是 </a:t>
            </a:r>
            <a:r>
              <a:rPr lang="en-US" altLang="zh-CN" sz="3600" dirty="0"/>
              <a:t>DIX Ethernet V2 </a:t>
            </a:r>
            <a:r>
              <a:rPr lang="zh-CN" altLang="en-US" sz="3600" dirty="0"/>
              <a:t>而不是 </a:t>
            </a:r>
            <a:r>
              <a:rPr lang="en-US" altLang="zh-CN" sz="3600" dirty="0"/>
              <a:t>802.3 </a:t>
            </a:r>
            <a:r>
              <a:rPr lang="zh-CN" altLang="en-US" sz="3600" dirty="0"/>
              <a:t>标准中的几种局域网，因此现在 </a:t>
            </a:r>
            <a:r>
              <a:rPr lang="en-US" altLang="zh-CN" sz="3600" dirty="0"/>
              <a:t>802 </a:t>
            </a:r>
            <a:r>
              <a:rPr lang="zh-CN" altLang="en-US" sz="3600" dirty="0"/>
              <a:t>委员会制定的逻辑链路控制子层 </a:t>
            </a:r>
            <a:r>
              <a:rPr lang="en-US" altLang="zh-CN" sz="3600" dirty="0"/>
              <a:t>LLC</a:t>
            </a:r>
            <a:r>
              <a:rPr lang="zh-CN" altLang="en-US" sz="3600" dirty="0"/>
              <a:t>（即 </a:t>
            </a:r>
            <a:r>
              <a:rPr lang="en-US" altLang="zh-CN" sz="3600" dirty="0"/>
              <a:t>802.2 </a:t>
            </a:r>
            <a:r>
              <a:rPr lang="zh-CN" altLang="en-US" sz="3600" dirty="0"/>
              <a:t>标准）的作用已经不大了。</a:t>
            </a:r>
          </a:p>
          <a:p>
            <a:r>
              <a:rPr lang="zh-CN" altLang="en-US" sz="3600" dirty="0"/>
              <a:t>很多厂商生产的适配器上就仅装有 </a:t>
            </a:r>
            <a:r>
              <a:rPr lang="en-US" altLang="zh-CN" sz="3600" dirty="0"/>
              <a:t>MAC </a:t>
            </a:r>
            <a:r>
              <a:rPr lang="zh-CN" altLang="en-US" sz="3600" dirty="0"/>
              <a:t>协议而没有 </a:t>
            </a:r>
            <a:r>
              <a:rPr lang="en-US" altLang="zh-CN" sz="3600" dirty="0"/>
              <a:t>LLC </a:t>
            </a:r>
            <a:r>
              <a:rPr lang="zh-CN" altLang="en-US" sz="3600" dirty="0"/>
              <a:t>协议。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794" name="Freeform 10"/>
          <p:cNvSpPr>
            <a:spLocks/>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18795" name="Group 11"/>
          <p:cNvGrpSpPr>
            <a:grpSpLocks/>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118812" name="Group 28"/>
          <p:cNvGrpSpPr>
            <a:grpSpLocks/>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广域网</a:t>
            </a: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主机</a:t>
            </a:r>
            <a:r>
              <a:rPr kumimoji="1" lang="zh-CN" altLang="en-US" sz="14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路由器</a:t>
            </a:r>
            <a:r>
              <a:rPr kumimoji="1" lang="zh-CN" altLang="en-US" sz="900" b="1">
                <a:solidFill>
                  <a:srgbClr val="000099"/>
                </a:solidFill>
                <a:latin typeface="+mn-lt"/>
                <a:ea typeface="黑体" pitchFamily="2" charset="-122"/>
              </a:rPr>
              <a:t> </a:t>
            </a:r>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电话网</a:t>
            </a:r>
          </a:p>
        </p:txBody>
      </p:sp>
      <p:grpSp>
        <p:nvGrpSpPr>
          <p:cNvPr id="118898" name="Group 114"/>
          <p:cNvGrpSpPr>
            <a:grpSpLocks/>
          </p:cNvGrpSpPr>
          <p:nvPr/>
        </p:nvGrpSpPr>
        <p:grpSpPr bwMode="auto">
          <a:xfrm>
            <a:off x="449386"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b="1">
                  <a:solidFill>
                    <a:srgbClr val="000099"/>
                  </a:solidFill>
                  <a:latin typeface="+mn-lt"/>
                  <a:ea typeface="黑体" pitchFamily="2" charset="-122"/>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b="1">
                  <a:solidFill>
                    <a:srgbClr val="000099"/>
                  </a:solidFill>
                  <a:latin typeface="+mn-lt"/>
                  <a:ea typeface="黑体"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grpSp>
        <p:nvGrpSpPr>
          <p:cNvPr id="119351" name="Group 567"/>
          <p:cNvGrpSpPr>
            <a:grpSpLocks/>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局域网</a:t>
            </a: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itchFamily="2" charset="-122"/>
              </a:rPr>
              <a:t>主机</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1</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向</a:t>
            </a:r>
            <a:r>
              <a:rPr kumimoji="1" lang="zh-CN" altLang="en-US" sz="1800" b="1" dirty="0">
                <a:solidFill>
                  <a:srgbClr val="000099"/>
                </a:solidFill>
                <a:latin typeface="+mn-lt"/>
                <a:ea typeface="黑体" pitchFamily="2" charset="-122"/>
              </a:rPr>
              <a:t> </a:t>
            </a:r>
            <a:r>
              <a:rPr kumimoji="1" lang="en-US" altLang="zh-CN" sz="3200" b="1" dirty="0">
                <a:solidFill>
                  <a:srgbClr val="000099"/>
                </a:solidFill>
                <a:latin typeface="+mn-lt"/>
                <a:ea typeface="黑体" pitchFamily="2" charset="-122"/>
              </a:rPr>
              <a:t>H</a:t>
            </a:r>
            <a:r>
              <a:rPr kumimoji="1" lang="en-US" altLang="zh-CN" sz="3200" b="1" baseline="-25000" dirty="0">
                <a:solidFill>
                  <a:srgbClr val="000099"/>
                </a:solidFill>
                <a:latin typeface="+mn-lt"/>
                <a:ea typeface="黑体" pitchFamily="2" charset="-122"/>
              </a:rPr>
              <a:t>2</a:t>
            </a:r>
            <a:r>
              <a:rPr kumimoji="1" lang="en-US" altLang="zh-CN" sz="1800" b="1" dirty="0">
                <a:solidFill>
                  <a:srgbClr val="000099"/>
                </a:solidFill>
                <a:latin typeface="+mn-lt"/>
                <a:ea typeface="黑体" pitchFamily="2" charset="-122"/>
              </a:rPr>
              <a:t> </a:t>
            </a:r>
            <a:r>
              <a:rPr kumimoji="1" lang="zh-CN" altLang="en-US" sz="3200" b="1" dirty="0">
                <a:solidFill>
                  <a:srgbClr val="000099"/>
                </a:solidFill>
                <a:latin typeface="+mn-lt"/>
                <a:ea typeface="黑体" pitchFamily="2" charset="-122"/>
              </a:rPr>
              <a:t>发送数据</a:t>
            </a:r>
            <a:endParaRPr kumimoji="1" lang="zh-CN" altLang="en-US" sz="3200" b="1" baseline="-25000" dirty="0">
              <a:solidFill>
                <a:srgbClr val="000099"/>
              </a:solidFill>
              <a:latin typeface="+mn-lt"/>
              <a:ea typeface="黑体"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itchFamily="2" charset="-122"/>
              </a:rPr>
              <a:t>仅从数据链路层观察帧的流动</a:t>
            </a: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itchFamily="2" charset="-122"/>
              </a:rPr>
              <a:t>只</a:t>
            </a:r>
            <a:r>
              <a:rPr lang="zh-CN" altLang="zh-CN" sz="2400" b="1" dirty="0">
                <a:latin typeface="+mn-lt"/>
                <a:ea typeface="黑体" pitchFamily="2" charset="-122"/>
              </a:rPr>
              <a:t>考虑数据在数据链路层的流动</a:t>
            </a:r>
            <a:endParaRPr lang="zh-CN" altLang="en-US" sz="2400" b="1" dirty="0">
              <a:latin typeface="+mn-lt"/>
              <a:ea typeface="黑体"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itchFamily="2" charset="-122"/>
              </a:rPr>
              <a:t>不同的链路层可能采用不同的数据链路层协议</a:t>
            </a:r>
            <a:endParaRPr lang="zh-CN" altLang="en-US" sz="2000" b="1" dirty="0">
              <a:solidFill>
                <a:srgbClr val="000066"/>
              </a:solidFill>
              <a:latin typeface="+mn-lt"/>
              <a:ea typeface="黑体"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itchFamily="2" charset="-122"/>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itchFamily="2" charset="-122"/>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1</a:t>
                </a: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3</a:t>
                </a: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1</a:t>
            </a:r>
            <a:r>
              <a:rPr lang="en-US" altLang="zh-CN" sz="2000" b="1" dirty="0" smtClean="0">
                <a:solidFill>
                  <a:schemeClr val="bg1"/>
                </a:solidFill>
                <a:latin typeface="+mn-lt"/>
                <a:ea typeface="黑体" pitchFamily="2" charset="-122"/>
              </a:rPr>
              <a:t> </a:t>
            </a:r>
            <a:r>
              <a:rPr lang="zh-CN" altLang="en-US" sz="2000" b="1" dirty="0" smtClean="0">
                <a:solidFill>
                  <a:schemeClr val="bg1"/>
                </a:solidFill>
                <a:latin typeface="+mn-lt"/>
                <a:ea typeface="黑体" pitchFamily="2" charset="-122"/>
              </a:rPr>
              <a:t>到</a:t>
            </a:r>
            <a:r>
              <a:rPr lang="en-US" altLang="zh-CN" sz="2000" b="1" dirty="0" smtClean="0">
                <a:solidFill>
                  <a:schemeClr val="bg1"/>
                </a:solidFill>
                <a:latin typeface="+mn-lt"/>
                <a:ea typeface="黑体" pitchFamily="2" charset="-122"/>
              </a:rPr>
              <a:t>H</a:t>
            </a:r>
            <a:r>
              <a:rPr lang="en-US" altLang="zh-CN" sz="2000" b="1" baseline="-25000" dirty="0" smtClean="0">
                <a:solidFill>
                  <a:schemeClr val="bg1"/>
                </a:solidFill>
                <a:latin typeface="+mn-lt"/>
                <a:ea typeface="黑体" pitchFamily="2" charset="-122"/>
              </a:rPr>
              <a:t>2</a:t>
            </a:r>
            <a:r>
              <a:rPr lang="en-US" altLang="zh-CN" sz="2000" b="1" dirty="0" smtClean="0">
                <a:solidFill>
                  <a:schemeClr val="bg1"/>
                </a:solidFill>
                <a:latin typeface="+mn-lt"/>
                <a:ea typeface="黑体" pitchFamily="2" charset="-122"/>
              </a:rPr>
              <a:t> </a:t>
            </a:r>
            <a:r>
              <a:rPr lang="zh-CN" altLang="zh-CN" sz="2000" b="1" dirty="0" smtClean="0">
                <a:solidFill>
                  <a:schemeClr val="bg1"/>
                </a:solidFill>
                <a:latin typeface="+mn-lt"/>
                <a:ea typeface="黑体" pitchFamily="2" charset="-122"/>
              </a:rPr>
              <a:t>所</a:t>
            </a:r>
            <a:r>
              <a:rPr lang="zh-CN" altLang="zh-CN" sz="2000" b="1" dirty="0">
                <a:solidFill>
                  <a:schemeClr val="bg1"/>
                </a:solidFill>
                <a:latin typeface="+mn-lt"/>
                <a:ea typeface="黑体" pitchFamily="2" charset="-122"/>
              </a:rPr>
              <a:t>经过的网络可以是多种的</a:t>
            </a:r>
            <a:endParaRPr lang="zh-CN" altLang="en-US" sz="2000" b="1" dirty="0">
              <a:solidFill>
                <a:schemeClr val="bg1"/>
              </a:solidFill>
              <a:latin typeface="+mn-lt"/>
              <a:ea typeface="黑体" pitchFamily="2" charset="-122"/>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至局域网</a:t>
            </a: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itchFamily="2" charset="-122"/>
              </a:rPr>
              <a:t>适配器</a:t>
            </a:r>
          </a:p>
          <a:p>
            <a:pPr algn="ctr"/>
            <a:r>
              <a:rPr kumimoji="1" lang="zh-CN" altLang="en-US" sz="2400" b="1">
                <a:solidFill>
                  <a:srgbClr val="000099"/>
                </a:solidFill>
                <a:latin typeface="+mn-lt"/>
                <a:ea typeface="黑体" pitchFamily="2" charset="-122"/>
              </a:rPr>
              <a:t>（网卡）</a:t>
            </a: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串行通信</a:t>
            </a: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itchFamily="2" charset="-122"/>
              </a:rPr>
              <a:t>CPU </a:t>
            </a:r>
            <a:r>
              <a:rPr kumimoji="1" lang="zh-CN" altLang="en-US" sz="2400" b="1">
                <a:solidFill>
                  <a:srgbClr val="000099"/>
                </a:solidFill>
                <a:latin typeface="+mn-lt"/>
                <a:ea typeface="黑体" pitchFamily="2" charset="-122"/>
              </a:rPr>
              <a:t>和</a:t>
            </a:r>
          </a:p>
          <a:p>
            <a:pPr algn="ctr"/>
            <a:r>
              <a:rPr kumimoji="1" lang="zh-CN" altLang="en-US" sz="2400" b="1">
                <a:solidFill>
                  <a:srgbClr val="000099"/>
                </a:solidFill>
                <a:latin typeface="+mn-lt"/>
                <a:ea typeface="黑体" pitchFamily="2" charset="-122"/>
              </a:rPr>
              <a:t>存储器</a:t>
            </a: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生成发送的数据</a:t>
            </a:r>
          </a:p>
          <a:p>
            <a:r>
              <a:rPr kumimoji="1" lang="zh-CN" altLang="en-US" sz="2400" b="1">
                <a:solidFill>
                  <a:srgbClr val="000099"/>
                </a:solidFill>
                <a:latin typeface="+mn-lt"/>
                <a:ea typeface="黑体" pitchFamily="2" charset="-122"/>
              </a:rPr>
              <a:t>处理收到的数据</a:t>
            </a: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把帧发送到局域网</a:t>
            </a:r>
          </a:p>
          <a:p>
            <a:pPr algn="ctr"/>
            <a:r>
              <a:rPr kumimoji="1" lang="zh-CN" altLang="en-US" sz="2400" b="1">
                <a:solidFill>
                  <a:srgbClr val="000099"/>
                </a:solidFill>
                <a:latin typeface="+mn-lt"/>
                <a:ea typeface="黑体" pitchFamily="2" charset="-122"/>
              </a:rPr>
              <a:t>从局域网接收帧</a:t>
            </a: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计算机</a:t>
            </a: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itchFamily="2" charset="-122"/>
              </a:rPr>
              <a:t>并行</a:t>
            </a:r>
          </a:p>
          <a:p>
            <a:pPr>
              <a:lnSpc>
                <a:spcPct val="95000"/>
              </a:lnSpc>
            </a:pPr>
            <a:r>
              <a:rPr kumimoji="1" lang="zh-CN" altLang="en-US" sz="2400" b="1" dirty="0">
                <a:solidFill>
                  <a:srgbClr val="000099"/>
                </a:solidFill>
                <a:latin typeface="+mn-lt"/>
                <a:ea typeface="黑体" pitchFamily="2" charset="-122"/>
              </a:rPr>
              <a:t>通信</a:t>
            </a: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0" name="Freeform 34"/>
          <p:cNvSpPr>
            <a:spLocks/>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itchFamily="2" charset="-122"/>
            </a:endParaRPr>
          </a:p>
        </p:txBody>
      </p:sp>
      <p:sp>
        <p:nvSpPr>
          <p:cNvPr id="403492" name="Freeform 36"/>
          <p:cNvSpPr>
            <a:spLocks/>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b="1" dirty="0">
                <a:solidFill>
                  <a:srgbClr val="000099"/>
                </a:solidFill>
                <a:latin typeface="+mn-lt"/>
                <a:ea typeface="黑体" pitchFamily="2" charset="-122"/>
              </a:rPr>
              <a:t>硬件地址</a:t>
            </a: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b="1" dirty="0">
                <a:solidFill>
                  <a:srgbClr val="000099"/>
                </a:solidFill>
                <a:latin typeface="+mn-lt"/>
                <a:ea typeface="黑体" pitchFamily="2" charset="-122"/>
              </a:rPr>
              <a:t>IP </a:t>
            </a:r>
            <a:r>
              <a:rPr kumimoji="1" lang="zh-CN" altLang="en-US" sz="2400" b="1" dirty="0">
                <a:solidFill>
                  <a:srgbClr val="000099"/>
                </a:solidFill>
                <a:latin typeface="+mn-lt"/>
                <a:ea typeface="黑体" pitchFamily="2" charset="-122"/>
              </a:rPr>
              <a:t>地址</a:t>
            </a:r>
          </a:p>
        </p:txBody>
      </p:sp>
    </p:spTree>
    <p:extLst>
      <p:ext uri="{BB962C8B-B14F-4D97-AF65-F5344CB8AC3E}">
        <p14:creationId xmlns:p14="http://schemas.microsoft.com/office/powerpoint/2010/main" val="28437198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p>
        </p:txBody>
      </p:sp>
      <p:grpSp>
        <p:nvGrpSpPr>
          <p:cNvPr id="404484" name="Group 4"/>
          <p:cNvGrpSpPr>
            <a:grpSpLocks/>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04491" name="Group 11"/>
          <p:cNvGrpSpPr>
            <a:grpSpLocks/>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itchFamily="2" charset="-122"/>
              </a:rPr>
              <a:t>B </a:t>
            </a:r>
            <a:r>
              <a:rPr kumimoji="1" lang="zh-CN" altLang="en-US" sz="2000" b="1" dirty="0" smtClean="0">
                <a:solidFill>
                  <a:srgbClr val="FF0000"/>
                </a:solidFill>
                <a:latin typeface="+mn-lt"/>
                <a:ea typeface="黑体" pitchFamily="2" charset="-122"/>
              </a:rPr>
              <a:t>向</a:t>
            </a:r>
            <a:r>
              <a:rPr kumimoji="1" lang="zh-CN" altLang="en-US" sz="1400" b="1" dirty="0" smtClean="0">
                <a:solidFill>
                  <a:srgbClr val="FF0000"/>
                </a:solidFill>
                <a:latin typeface="+mn-lt"/>
                <a:ea typeface="黑体" pitchFamily="2" charset="-122"/>
              </a:rPr>
              <a:t> </a:t>
            </a:r>
            <a:r>
              <a:rPr kumimoji="1" lang="en-US" altLang="zh-CN" sz="2000" b="1" dirty="0">
                <a:solidFill>
                  <a:srgbClr val="FF0000"/>
                </a:solidFill>
                <a:latin typeface="+mn-lt"/>
                <a:ea typeface="黑体" pitchFamily="2" charset="-122"/>
              </a:rPr>
              <a:t>D</a:t>
            </a:r>
          </a:p>
          <a:p>
            <a:pPr algn="ctr"/>
            <a:r>
              <a:rPr kumimoji="1" lang="zh-CN" altLang="en-US" sz="2000" b="1" dirty="0">
                <a:solidFill>
                  <a:srgbClr val="FF0000"/>
                </a:solidFill>
                <a:latin typeface="+mn-lt"/>
                <a:ea typeface="黑体" pitchFamily="2" charset="-122"/>
              </a:rPr>
              <a:t>发送数据</a:t>
            </a: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C</a:t>
            </a: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D</a:t>
            </a: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A</a:t>
            </a: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    E</a:t>
            </a: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匹配电阻（用来吸收总线上传播的信号）</a:t>
            </a: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匹配电阻</a:t>
            </a:r>
          </a:p>
        </p:txBody>
      </p:sp>
      <p:sp>
        <p:nvSpPr>
          <p:cNvPr id="404509" name="Freeform 29"/>
          <p:cNvSpPr>
            <a:spLocks/>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0" name="Freeform 30"/>
          <p:cNvSpPr>
            <a:spLocks/>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1" name="Freeform 31"/>
          <p:cNvSpPr>
            <a:spLocks/>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2" name="Freeform 32"/>
          <p:cNvSpPr>
            <a:spLocks/>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3" name="Freeform 33"/>
          <p:cNvSpPr>
            <a:spLocks/>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4" name="Freeform 34"/>
          <p:cNvSpPr>
            <a:spLocks/>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04515" name="Group 35"/>
          <p:cNvGrpSpPr>
            <a:grpSpLocks/>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19" name="Group 39"/>
          <p:cNvGrpSpPr>
            <a:grpSpLocks/>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a:solidFill>
                  <a:srgbClr val="000099"/>
                </a:solidFill>
                <a:latin typeface="+mn-lt"/>
                <a:ea typeface="黑体" pitchFamily="2" charset="-122"/>
              </a:rPr>
              <a:t>不接受</a:t>
            </a:r>
          </a:p>
        </p:txBody>
      </p:sp>
      <p:grpSp>
        <p:nvGrpSpPr>
          <p:cNvPr id="404523" name="Group 43"/>
          <p:cNvGrpSpPr>
            <a:grpSpLocks/>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b="1" dirty="0">
                <a:solidFill>
                  <a:srgbClr val="000099"/>
                </a:solidFill>
                <a:latin typeface="+mn-lt"/>
                <a:ea typeface="黑体" pitchFamily="2" charset="-122"/>
              </a:rPr>
              <a:t>不接受</a:t>
            </a: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b="1">
                <a:solidFill>
                  <a:srgbClr val="000099"/>
                </a:solidFill>
                <a:latin typeface="+mn-lt"/>
                <a:ea typeface="黑体" pitchFamily="2" charset="-122"/>
              </a:rPr>
              <a:t>接受</a:t>
            </a: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B</a:t>
            </a: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b="1" dirty="0">
                <a:solidFill>
                  <a:srgbClr val="000099"/>
                </a:solidFill>
                <a:latin typeface="+mn-lt"/>
                <a:ea typeface="黑体" pitchFamily="2" charset="-122"/>
              </a:rPr>
              <a:t>只有 </a:t>
            </a:r>
            <a:r>
              <a:rPr lang="en-US" altLang="zh-CN" sz="2000" b="1" dirty="0">
                <a:solidFill>
                  <a:srgbClr val="000099"/>
                </a:solidFill>
                <a:latin typeface="+mn-lt"/>
                <a:ea typeface="黑体" pitchFamily="2" charset="-122"/>
              </a:rPr>
              <a:t>D </a:t>
            </a:r>
            <a:r>
              <a:rPr lang="zh-CN" altLang="en-US" sz="2000" b="1" dirty="0">
                <a:solidFill>
                  <a:srgbClr val="000099"/>
                </a:solidFill>
                <a:latin typeface="+mn-lt"/>
                <a:ea typeface="黑体" pitchFamily="2" charset="-122"/>
              </a:rPr>
              <a:t>接受</a:t>
            </a:r>
          </a:p>
          <a:p>
            <a:pPr algn="ctr"/>
            <a:r>
              <a:rPr lang="en-US" altLang="zh-CN" sz="2000" b="1" dirty="0">
                <a:solidFill>
                  <a:srgbClr val="000099"/>
                </a:solidFill>
                <a:latin typeface="+mn-lt"/>
                <a:ea typeface="黑体" pitchFamily="2" charset="-122"/>
              </a:rPr>
              <a:t>B </a:t>
            </a:r>
            <a:r>
              <a:rPr lang="zh-CN" altLang="en-US" sz="2000" b="1" dirty="0">
                <a:solidFill>
                  <a:srgbClr val="000099"/>
                </a:solidFill>
                <a:latin typeface="+mn-lt"/>
                <a:ea typeface="黑体" pitchFamily="2"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smtClean="0"/>
              <a:t>在具有</a:t>
            </a:r>
            <a:r>
              <a:rPr lang="zh-CN" altLang="en-US" dirty="0"/>
              <a:t>广播特性的总线上实现了一对一的通信。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比特</a:t>
              </a:r>
              <a:r>
                <a:rPr kumimoji="1" lang="zh-CN" altLang="en-US" sz="2400" b="1" dirty="0">
                  <a:solidFill>
                    <a:srgbClr val="000099"/>
                  </a:solidFill>
                  <a:latin typeface="+mn-lt"/>
                  <a:ea typeface="黑体" pitchFamily="2" charset="-122"/>
                </a:rPr>
                <a:t>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itchFamily="2" charset="-122"/>
                </a:rPr>
                <a:t>差分</a:t>
              </a:r>
              <a:endParaRPr kumimoji="1" lang="en-US" altLang="zh-CN" sz="2400" b="1" dirty="0" smtClean="0">
                <a:solidFill>
                  <a:srgbClr val="000099"/>
                </a:solidFill>
                <a:latin typeface="+mn-lt"/>
                <a:ea typeface="黑体" pitchFamily="2" charset="-122"/>
              </a:endParaRPr>
            </a:p>
            <a:p>
              <a:pPr algn="r" defTabSz="762000" eaLnBrk="0" hangingPunct="0"/>
              <a:r>
                <a:rPr kumimoji="1" lang="zh-CN" altLang="en-US" sz="2400" b="1" dirty="0" smtClean="0">
                  <a:solidFill>
                    <a:srgbClr val="000099"/>
                  </a:solidFill>
                  <a:latin typeface="+mn-lt"/>
                  <a:ea typeface="黑体" pitchFamily="2" charset="-122"/>
                </a:rPr>
                <a:t>曼彻斯特</a:t>
              </a:r>
              <a:endParaRPr kumimoji="1" lang="zh-CN" altLang="en-US" sz="2400" b="1" dirty="0">
                <a:solidFill>
                  <a:srgbClr val="000099"/>
                </a:solidFill>
                <a:latin typeface="+mn-lt"/>
                <a:ea typeface="黑体"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itchFamily="2" charset="-122"/>
              </a:rPr>
              <a:t>曼彻斯特编码</a:t>
            </a:r>
            <a:r>
              <a:rPr lang="zh-CN" altLang="zh-CN" sz="2800" b="1" dirty="0" smtClean="0">
                <a:solidFill>
                  <a:srgbClr val="FF0000"/>
                </a:solidFill>
                <a:latin typeface="+mn-lt"/>
                <a:ea typeface="黑体" pitchFamily="2" charset="-122"/>
              </a:rPr>
              <a:t>缺点</a:t>
            </a:r>
            <a:r>
              <a:rPr lang="zh-CN" altLang="zh-CN" sz="2800" b="1" dirty="0" smtClean="0">
                <a:solidFill>
                  <a:srgbClr val="000099"/>
                </a:solidFill>
                <a:latin typeface="+mn-lt"/>
                <a:ea typeface="黑体" pitchFamily="2" charset="-122"/>
              </a:rPr>
              <a:t>是</a:t>
            </a:r>
            <a:r>
              <a:rPr lang="zh-CN" altLang="en-US" sz="2800" b="1" dirty="0" smtClean="0">
                <a:solidFill>
                  <a:srgbClr val="000099"/>
                </a:solidFill>
                <a:latin typeface="+mn-lt"/>
                <a:ea typeface="黑体" pitchFamily="2" charset="-122"/>
              </a:rPr>
              <a:t>：</a:t>
            </a:r>
            <a:r>
              <a:rPr lang="zh-CN" altLang="zh-CN" sz="2800" b="1" dirty="0" smtClean="0">
                <a:solidFill>
                  <a:srgbClr val="000099"/>
                </a:solidFill>
                <a:latin typeface="+mn-lt"/>
                <a:ea typeface="黑体" pitchFamily="2" charset="-122"/>
              </a:rPr>
              <a:t>它</a:t>
            </a:r>
            <a:r>
              <a:rPr lang="zh-CN" altLang="zh-CN" sz="2800" b="1" dirty="0">
                <a:solidFill>
                  <a:srgbClr val="000099"/>
                </a:solidFill>
                <a:latin typeface="+mn-lt"/>
                <a:ea typeface="黑体" pitchFamily="2" charset="-122"/>
              </a:rPr>
              <a:t>所占的频带宽度比原始的基带信号增加了</a:t>
            </a:r>
            <a:r>
              <a:rPr lang="zh-CN" altLang="zh-CN" sz="2800" b="1" dirty="0" smtClean="0">
                <a:solidFill>
                  <a:srgbClr val="000099"/>
                </a:solidFill>
                <a:latin typeface="+mn-lt"/>
                <a:ea typeface="黑体" pitchFamily="2" charset="-122"/>
              </a:rPr>
              <a:t>一倍</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500064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A</a:t>
            </a: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itchFamily="2" charset="-122"/>
              </a:rPr>
              <a:t>B</a:t>
            </a: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2685" name="Group 13"/>
          <p:cNvGrpSpPr>
            <a:grpSpLocks/>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grpSp>
        <p:nvGrpSpPr>
          <p:cNvPr id="412688" name="Group 16"/>
          <p:cNvGrpSpPr>
            <a:grpSpLocks/>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检测到发生碰撞</a:t>
                </a:r>
              </a:p>
            </p:txBody>
          </p:sp>
        </p:grpSp>
      </p:grpSp>
      <p:grpSp>
        <p:nvGrpSpPr>
          <p:cNvPr id="412694" name="Group 22"/>
          <p:cNvGrpSpPr>
            <a:grpSpLocks/>
          </p:cNvGrpSpPr>
          <p:nvPr/>
        </p:nvGrpSpPr>
        <p:grpSpPr bwMode="auto">
          <a:xfrm>
            <a:off x="7280237" y="1936204"/>
            <a:ext cx="1998398" cy="942975"/>
            <a:chOff x="4167" y="336"/>
            <a:chExt cx="1162" cy="594"/>
          </a:xfrm>
        </p:grpSpPr>
        <p:grpSp>
          <p:nvGrpSpPr>
            <p:cNvPr id="412695" name="Group 23"/>
            <p:cNvGrpSpPr>
              <a:grpSpLocks/>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2701" name="Group 29"/>
          <p:cNvGrpSpPr>
            <a:grpSpLocks/>
          </p:cNvGrpSpPr>
          <p:nvPr/>
        </p:nvGrpSpPr>
        <p:grpSpPr bwMode="auto">
          <a:xfrm>
            <a:off x="4519972" y="2775991"/>
            <a:ext cx="3931445" cy="1006475"/>
            <a:chOff x="2562" y="865"/>
            <a:chExt cx="2286"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smtClean="0"/>
              <a:t>信号传播</a:t>
            </a:r>
            <a:r>
              <a:rPr lang="zh-CN" altLang="en-US" sz="4000" dirty="0"/>
              <a:t>时延对载波监听的影响 </a:t>
            </a:r>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itchFamily="2" charset="-122"/>
              </a:rPr>
              <a:t>A</a:t>
            </a:r>
            <a:r>
              <a:rPr lang="zh-CN" altLang="en-US" sz="2800" b="1" dirty="0" smtClean="0">
                <a:solidFill>
                  <a:srgbClr val="000066"/>
                </a:solidFill>
                <a:latin typeface="+mn-lt"/>
                <a:ea typeface="黑体" pitchFamily="2" charset="-122"/>
              </a:rPr>
              <a:t>需要单程传播时延的 </a:t>
            </a:r>
            <a:r>
              <a:rPr lang="en-US" altLang="zh-CN" sz="2800" b="1" dirty="0" smtClean="0">
                <a:solidFill>
                  <a:srgbClr val="000066"/>
                </a:solidFill>
                <a:latin typeface="+mn-lt"/>
                <a:ea typeface="黑体" pitchFamily="2" charset="-122"/>
              </a:rPr>
              <a:t>2 </a:t>
            </a:r>
            <a:r>
              <a:rPr lang="zh-CN" altLang="en-US" sz="2800" b="1" dirty="0" smtClean="0">
                <a:solidFill>
                  <a:srgbClr val="000066"/>
                </a:solidFill>
                <a:latin typeface="+mn-lt"/>
                <a:ea typeface="黑体" pitchFamily="2" charset="-122"/>
              </a:rPr>
              <a:t>倍的时间，</a:t>
            </a:r>
            <a:endParaRPr lang="en-US" altLang="zh-CN" sz="2800" b="1" dirty="0" smtClean="0">
              <a:solidFill>
                <a:srgbClr val="000066"/>
              </a:solidFill>
              <a:latin typeface="+mn-lt"/>
              <a:ea typeface="黑体" pitchFamily="2" charset="-122"/>
            </a:endParaRPr>
          </a:p>
          <a:p>
            <a:pPr algn="ctr"/>
            <a:r>
              <a:rPr lang="zh-CN" altLang="en-US" sz="2800" b="1" dirty="0" smtClean="0">
                <a:solidFill>
                  <a:srgbClr val="000066"/>
                </a:solidFill>
                <a:latin typeface="+mn-lt"/>
                <a:ea typeface="黑体" pitchFamily="2" charset="-122"/>
              </a:rPr>
              <a:t>才能检测到与 </a:t>
            </a:r>
            <a:r>
              <a:rPr lang="en-US" altLang="zh-CN" sz="2800" b="1" dirty="0" smtClean="0">
                <a:solidFill>
                  <a:srgbClr val="000066"/>
                </a:solidFill>
                <a:latin typeface="+mn-lt"/>
                <a:ea typeface="黑体" pitchFamily="2" charset="-122"/>
              </a:rPr>
              <a:t>B </a:t>
            </a:r>
            <a:r>
              <a:rPr lang="zh-CN" altLang="en-US" sz="2800" b="1" dirty="0" smtClean="0">
                <a:solidFill>
                  <a:srgbClr val="000066"/>
                </a:solidFill>
                <a:latin typeface="+mn-lt"/>
                <a:ea typeface="黑体" pitchFamily="2" charset="-122"/>
              </a:rPr>
              <a:t>的发送产生了冲突</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1 km</a:t>
            </a: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A</a:t>
            </a: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B</a:t>
            </a: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itchFamily="2" charset="-122"/>
              </a:rPr>
              <a:t>t</a:t>
            </a: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13711" name="Group 15"/>
          <p:cNvGrpSpPr>
            <a:grpSpLocks/>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itchFamily="2" charset="-122"/>
                </a:rPr>
                <a:t>碰撞</a:t>
              </a: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检测到信道空闲</a:t>
            </a:r>
          </a:p>
          <a:p>
            <a:pPr eaLnBrk="0" hangingPunct="0">
              <a:lnSpc>
                <a:spcPct val="90000"/>
              </a:lnSpc>
            </a:pPr>
            <a:r>
              <a:rPr kumimoji="1" lang="zh-CN" altLang="en-US" b="1">
                <a:solidFill>
                  <a:srgbClr val="000099"/>
                </a:solidFill>
                <a:latin typeface="+mn-lt"/>
                <a:ea typeface="黑体" pitchFamily="2" charset="-122"/>
              </a:rPr>
              <a:t>发送数据</a:t>
            </a: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 / 2</a:t>
            </a:r>
            <a:endParaRPr kumimoji="1" lang="en-US" altLang="zh-CN" b="1" baseline="30000">
              <a:solidFill>
                <a:srgbClr val="000099"/>
              </a:solidFill>
              <a:latin typeface="+mn-lt"/>
              <a:ea typeface="黑体" pitchFamily="2" charset="-122"/>
            </a:endParaRPr>
          </a:p>
          <a:p>
            <a:pPr eaLnBrk="0" hangingPunct="0">
              <a:lnSpc>
                <a:spcPct val="90000"/>
              </a:lnSpc>
            </a:pPr>
            <a:r>
              <a:rPr kumimoji="1" lang="zh-CN" altLang="en-US" b="1">
                <a:solidFill>
                  <a:srgbClr val="000099"/>
                </a:solidFill>
                <a:latin typeface="+mn-lt"/>
                <a:ea typeface="黑体" pitchFamily="2" charset="-122"/>
              </a:rPr>
              <a:t>发生碰撞</a:t>
            </a:r>
          </a:p>
        </p:txBody>
      </p:sp>
      <p:grpSp>
        <p:nvGrpSpPr>
          <p:cNvPr id="413716" name="Group 20"/>
          <p:cNvGrpSpPr>
            <a:grpSpLocks/>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检测到发生碰撞</a:t>
                </a:r>
              </a:p>
            </p:txBody>
          </p:sp>
        </p:grpSp>
      </p:grpSp>
      <p:grpSp>
        <p:nvGrpSpPr>
          <p:cNvPr id="413722" name="Group 26"/>
          <p:cNvGrpSpPr>
            <a:grpSpLocks/>
          </p:cNvGrpSpPr>
          <p:nvPr/>
        </p:nvGrpSpPr>
        <p:grpSpPr bwMode="auto">
          <a:xfrm>
            <a:off x="7280237" y="424036"/>
            <a:ext cx="1998398" cy="942975"/>
            <a:chOff x="4167" y="336"/>
            <a:chExt cx="1162" cy="594"/>
          </a:xfrm>
        </p:grpSpPr>
        <p:grpSp>
          <p:nvGrpSpPr>
            <p:cNvPr id="413723" name="Group 27"/>
            <p:cNvGrpSpPr>
              <a:grpSpLocks/>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r>
                  <a:rPr kumimoji="1" lang="en-US" altLang="zh-CN" b="1" baseline="30000">
                    <a:solidFill>
                      <a:srgbClr val="000099"/>
                    </a:solidFill>
                    <a:latin typeface="+mn-lt"/>
                    <a:ea typeface="黑体" pitchFamily="2"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  B </a:t>
                </a:r>
                <a:r>
                  <a:rPr kumimoji="1" lang="zh-CN" altLang="en-US" b="1">
                    <a:solidFill>
                      <a:srgbClr val="000099"/>
                    </a:solidFill>
                    <a:latin typeface="+mn-lt"/>
                    <a:ea typeface="黑体" pitchFamily="2" charset="-122"/>
                  </a:rPr>
                  <a:t>发送数据</a:t>
                </a:r>
              </a:p>
            </p:txBody>
          </p:sp>
        </p:grpSp>
      </p:grpSp>
      <p:grpSp>
        <p:nvGrpSpPr>
          <p:cNvPr id="413729" name="Group 33"/>
          <p:cNvGrpSpPr>
            <a:grpSpLocks/>
          </p:cNvGrpSpPr>
          <p:nvPr/>
        </p:nvGrpSpPr>
        <p:grpSpPr bwMode="auto">
          <a:xfrm>
            <a:off x="4519972" y="1263824"/>
            <a:ext cx="3931445" cy="1006475"/>
            <a:chOff x="2562" y="865"/>
            <a:chExt cx="2286"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99"/>
                    </a:solidFill>
                    <a:latin typeface="+mn-lt"/>
                    <a:ea typeface="黑体" pitchFamily="2" charset="-122"/>
                  </a:rPr>
                  <a:t>B </a:t>
                </a:r>
                <a:r>
                  <a:rPr kumimoji="1" lang="zh-CN" altLang="en-US" b="1">
                    <a:solidFill>
                      <a:srgbClr val="000099"/>
                    </a:solidFill>
                    <a:latin typeface="+mn-lt"/>
                    <a:ea typeface="黑体" pitchFamily="2"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  t</a:t>
              </a:r>
              <a:r>
                <a:rPr kumimoji="1" lang="en-US" altLang="zh-CN" b="1">
                  <a:solidFill>
                    <a:srgbClr val="000099"/>
                  </a:solidFill>
                  <a:latin typeface="+mn-lt"/>
                  <a:ea typeface="黑体" pitchFamily="2" charset="-122"/>
                </a:rPr>
                <a:t> = </a:t>
              </a:r>
              <a:r>
                <a:rPr kumimoji="1" lang="en-US" altLang="zh-CN" b="1">
                  <a:solidFill>
                    <a:srgbClr val="000099"/>
                  </a:solidFill>
                  <a:latin typeface="+mn-lt"/>
                  <a:ea typeface="黑体" pitchFamily="2" charset="-122"/>
                  <a:sym typeface="Symbol" pitchFamily="18" charset="2"/>
                </a:rPr>
                <a:t></a:t>
              </a: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grpSp>
        <p:nvGrpSpPr>
          <p:cNvPr id="413737" name="Group 41"/>
          <p:cNvGrpSpPr>
            <a:grpSpLocks/>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413740" name="Group 44"/>
          <p:cNvGrpSpPr>
            <a:grpSpLocks/>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44" name="Group 48"/>
          <p:cNvGrpSpPr>
            <a:grpSpLocks/>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smtClean="0">
                <a:solidFill>
                  <a:srgbClr val="000099"/>
                </a:solidFill>
                <a:latin typeface="+mn-lt"/>
                <a:ea typeface="黑体" pitchFamily="2" charset="-122"/>
              </a:rPr>
              <a:t>t</a:t>
            </a:r>
            <a:r>
              <a:rPr kumimoji="1" lang="en-US" altLang="zh-CN" b="1" dirty="0" smtClean="0">
                <a:solidFill>
                  <a:srgbClr val="000099"/>
                </a:solidFill>
                <a:latin typeface="+mn-lt"/>
                <a:ea typeface="黑体" pitchFamily="2" charset="-122"/>
              </a:rPr>
              <a:t> </a:t>
            </a:r>
            <a:r>
              <a:rPr kumimoji="1" lang="en-US" altLang="zh-CN" b="1" dirty="0">
                <a:solidFill>
                  <a:srgbClr val="000099"/>
                </a:solidFill>
                <a:latin typeface="+mn-lt"/>
                <a:ea typeface="黑体" pitchFamily="2" charset="-122"/>
              </a:rPr>
              <a:t>= 0</a:t>
            </a:r>
            <a:endParaRPr kumimoji="1" lang="en-US" altLang="zh-CN" b="1" baseline="30000" dirty="0">
              <a:solidFill>
                <a:srgbClr val="000099"/>
              </a:solidFill>
              <a:latin typeface="+mn-lt"/>
              <a:ea typeface="黑体" pitchFamily="2" charset="-122"/>
            </a:endParaRPr>
          </a:p>
          <a:p>
            <a:pPr eaLnBrk="0" hangingPunct="0">
              <a:lnSpc>
                <a:spcPct val="95000"/>
              </a:lnSpc>
            </a:pPr>
            <a:r>
              <a:rPr kumimoji="1" lang="en-US" altLang="zh-CN" b="1" dirty="0" smtClean="0">
                <a:solidFill>
                  <a:srgbClr val="000099"/>
                </a:solidFill>
                <a:latin typeface="+mn-lt"/>
                <a:ea typeface="黑体" pitchFamily="2" charset="-122"/>
              </a:rPr>
              <a:t>A </a:t>
            </a:r>
            <a:r>
              <a:rPr kumimoji="1" lang="zh-CN" altLang="en-US" b="1" dirty="0">
                <a:solidFill>
                  <a:srgbClr val="000099"/>
                </a:solidFill>
                <a:latin typeface="+mn-lt"/>
                <a:ea typeface="黑体" pitchFamily="2" charset="-122"/>
              </a:rPr>
              <a:t>检测到</a:t>
            </a:r>
          </a:p>
          <a:p>
            <a:pPr eaLnBrk="0" hangingPunct="0">
              <a:lnSpc>
                <a:spcPct val="95000"/>
              </a:lnSpc>
            </a:pPr>
            <a:r>
              <a:rPr kumimoji="1" lang="zh-CN" altLang="en-US" b="1" dirty="0">
                <a:solidFill>
                  <a:srgbClr val="000099"/>
                </a:solidFill>
                <a:latin typeface="+mn-lt"/>
                <a:ea typeface="黑体" pitchFamily="2" charset="-122"/>
              </a:rPr>
              <a:t>信道空闲</a:t>
            </a:r>
          </a:p>
          <a:p>
            <a:pPr eaLnBrk="0" hangingPunct="0">
              <a:lnSpc>
                <a:spcPct val="95000"/>
              </a:lnSpc>
            </a:pPr>
            <a:r>
              <a:rPr kumimoji="1" lang="zh-CN" altLang="en-US" b="1" dirty="0">
                <a:solidFill>
                  <a:srgbClr val="000099"/>
                </a:solidFill>
                <a:latin typeface="+mn-lt"/>
                <a:ea typeface="黑体" pitchFamily="2" charset="-122"/>
              </a:rPr>
              <a:t>发送数据</a:t>
            </a:r>
          </a:p>
        </p:txBody>
      </p:sp>
      <p:grpSp>
        <p:nvGrpSpPr>
          <p:cNvPr id="413757" name="Group 61"/>
          <p:cNvGrpSpPr>
            <a:grpSpLocks/>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0</a:t>
            </a:r>
            <a:endParaRPr kumimoji="1" lang="en-US" altLang="zh-CN" b="1" baseline="30000">
              <a:solidFill>
                <a:srgbClr val="000099"/>
              </a:solidFill>
              <a:latin typeface="+mn-lt"/>
              <a:ea typeface="黑体"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13764" name="Group 68"/>
          <p:cNvGrpSpPr>
            <a:grpSpLocks/>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dirty="0">
                  <a:solidFill>
                    <a:srgbClr val="000099"/>
                  </a:solidFill>
                  <a:latin typeface="+mn-lt"/>
                  <a:ea typeface="黑体" pitchFamily="2" charset="-122"/>
                </a:rPr>
                <a:t>t</a:t>
              </a:r>
              <a:r>
                <a:rPr kumimoji="1" lang="en-US" altLang="zh-CN" b="1" dirty="0">
                  <a:solidFill>
                    <a:srgbClr val="000099"/>
                  </a:solidFill>
                  <a:latin typeface="+mn-lt"/>
                  <a:ea typeface="黑体" pitchFamily="2" charset="-122"/>
                </a:rPr>
                <a:t> = </a:t>
              </a:r>
              <a:r>
                <a:rPr kumimoji="1" lang="en-US" altLang="zh-CN" b="1" dirty="0">
                  <a:solidFill>
                    <a:srgbClr val="000099"/>
                  </a:solidFill>
                  <a:latin typeface="+mn-lt"/>
                  <a:ea typeface="黑体" pitchFamily="2" charset="-122"/>
                  <a:sym typeface="Symbol" pitchFamily="18" charset="2"/>
                </a:rPr>
                <a:t></a:t>
              </a:r>
              <a:endParaRPr kumimoji="1" lang="en-US" altLang="zh-CN" b="1" baseline="30000" dirty="0">
                <a:solidFill>
                  <a:srgbClr val="000099"/>
                </a:solidFill>
                <a:latin typeface="+mn-lt"/>
                <a:ea typeface="黑体" pitchFamily="2" charset="-122"/>
              </a:endParaRPr>
            </a:p>
            <a:p>
              <a:pPr eaLnBrk="0" hangingPunct="0">
                <a:lnSpc>
                  <a:spcPct val="90000"/>
                </a:lnSpc>
              </a:pPr>
              <a:r>
                <a:rPr kumimoji="1" lang="en-US" altLang="zh-CN" b="1" dirty="0">
                  <a:solidFill>
                    <a:srgbClr val="000099"/>
                  </a:solidFill>
                  <a:latin typeface="+mn-lt"/>
                  <a:ea typeface="黑体" pitchFamily="2" charset="-122"/>
                </a:rPr>
                <a:t>B </a:t>
              </a:r>
              <a:r>
                <a:rPr kumimoji="1" lang="zh-CN" altLang="en-US" b="1" dirty="0">
                  <a:solidFill>
                    <a:srgbClr val="000099"/>
                  </a:solidFill>
                  <a:latin typeface="+mn-lt"/>
                  <a:ea typeface="黑体" pitchFamily="2" charset="-122"/>
                </a:rPr>
                <a:t>检测到发生碰撞</a:t>
              </a:r>
            </a:p>
            <a:p>
              <a:pPr eaLnBrk="0" hangingPunct="0">
                <a:lnSpc>
                  <a:spcPct val="90000"/>
                </a:lnSpc>
              </a:pPr>
              <a:r>
                <a:rPr kumimoji="1" lang="zh-CN" altLang="en-US" b="1" dirty="0">
                  <a:solidFill>
                    <a:srgbClr val="000099"/>
                  </a:solidFill>
                  <a:latin typeface="+mn-lt"/>
                  <a:ea typeface="黑体" pitchFamily="2" charset="-122"/>
                </a:rPr>
                <a:t>停止发送</a:t>
              </a: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grpSp>
        <p:nvGrpSpPr>
          <p:cNvPr id="413767" name="Group 71"/>
          <p:cNvGrpSpPr>
            <a:grpSpLocks/>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b="1" i="1">
                  <a:solidFill>
                    <a:srgbClr val="000099"/>
                  </a:solidFill>
                  <a:latin typeface="+mn-lt"/>
                  <a:ea typeface="黑体" pitchFamily="2" charset="-122"/>
                </a:rPr>
                <a:t>t</a:t>
              </a:r>
              <a:r>
                <a:rPr kumimoji="1" lang="en-US" altLang="zh-CN" b="1">
                  <a:solidFill>
                    <a:srgbClr val="000099"/>
                  </a:solidFill>
                  <a:latin typeface="+mn-lt"/>
                  <a:ea typeface="黑体" pitchFamily="2" charset="-122"/>
                </a:rPr>
                <a:t> = 2</a:t>
              </a:r>
              <a:r>
                <a:rPr kumimoji="1" lang="en-US" altLang="zh-CN" b="1">
                  <a:solidFill>
                    <a:srgbClr val="000099"/>
                  </a:solidFill>
                  <a:latin typeface="+mn-lt"/>
                  <a:ea typeface="黑体" pitchFamily="2" charset="-122"/>
                  <a:sym typeface="Symbol" pitchFamily="18" charset="2"/>
                </a:rPr>
                <a:t></a:t>
              </a:r>
              <a:r>
                <a:rPr kumimoji="1" lang="en-US" altLang="zh-CN" b="1">
                  <a:solidFill>
                    <a:srgbClr val="000099"/>
                  </a:solidFill>
                  <a:latin typeface="+mn-lt"/>
                  <a:ea typeface="黑体" pitchFamily="2" charset="-122"/>
                </a:rPr>
                <a:t> </a:t>
              </a:r>
              <a:r>
                <a:rPr kumimoji="1" lang="en-US" altLang="zh-CN" b="1">
                  <a:solidFill>
                    <a:srgbClr val="000099"/>
                  </a:solidFill>
                  <a:latin typeface="+mn-lt"/>
                  <a:ea typeface="黑体" pitchFamily="2" charset="-122"/>
                  <a:sym typeface="Symbol" pitchFamily="18" charset="2"/>
                </a:rPr>
                <a:t> </a:t>
              </a:r>
              <a:endParaRPr kumimoji="1" lang="en-US" altLang="zh-CN" b="1" baseline="30000">
                <a:solidFill>
                  <a:srgbClr val="000099"/>
                </a:solidFill>
                <a:latin typeface="+mn-lt"/>
                <a:ea typeface="黑体" pitchFamily="2" charset="-122"/>
              </a:endParaRPr>
            </a:p>
            <a:p>
              <a:pPr eaLnBrk="0" hangingPunct="0">
                <a:lnSpc>
                  <a:spcPct val="90000"/>
                </a:lnSpc>
              </a:pPr>
              <a:r>
                <a:rPr kumimoji="1" lang="en-US" altLang="zh-CN" b="1">
                  <a:solidFill>
                    <a:srgbClr val="000099"/>
                  </a:solidFill>
                  <a:latin typeface="+mn-lt"/>
                  <a:ea typeface="黑体" pitchFamily="2" charset="-122"/>
                </a:rPr>
                <a:t>A </a:t>
              </a:r>
              <a:r>
                <a:rPr kumimoji="1" lang="zh-CN" altLang="en-US" b="1">
                  <a:solidFill>
                    <a:srgbClr val="000099"/>
                  </a:solidFill>
                  <a:latin typeface="+mn-lt"/>
                  <a:ea typeface="黑体" pitchFamily="2" charset="-122"/>
                </a:rPr>
                <a:t>检测到</a:t>
              </a:r>
            </a:p>
            <a:p>
              <a:pPr eaLnBrk="0" hangingPunct="0">
                <a:lnSpc>
                  <a:spcPct val="90000"/>
                </a:lnSpc>
              </a:pPr>
              <a:r>
                <a:rPr kumimoji="1" lang="zh-CN" altLang="en-US" b="1">
                  <a:solidFill>
                    <a:srgbClr val="000099"/>
                  </a:solidFill>
                  <a:latin typeface="+mn-lt"/>
                  <a:ea typeface="黑体" pitchFamily="2" charset="-122"/>
                </a:rPr>
                <a:t>发生碰撞</a:t>
              </a: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itchFamily="2" charset="-122"/>
                </a:rPr>
                <a:t>STOP</a:t>
              </a: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A</a:t>
            </a: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itchFamily="2" charset="-122"/>
              </a:rPr>
              <a:t>B</a:t>
            </a: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单程端到端</a:t>
            </a:r>
          </a:p>
          <a:p>
            <a:pPr algn="ctr"/>
            <a:r>
              <a:rPr lang="zh-CN" altLang="en-US" sz="2400" b="1" dirty="0">
                <a:solidFill>
                  <a:srgbClr val="000099"/>
                </a:solidFill>
                <a:latin typeface="+mn-lt"/>
                <a:ea typeface="黑体" pitchFamily="2" charset="-122"/>
              </a:rPr>
              <a:t>传播时延记</a:t>
            </a:r>
            <a:r>
              <a:rPr lang="zh-CN" altLang="en-US" sz="2400" b="1" dirty="0" smtClean="0">
                <a:solidFill>
                  <a:srgbClr val="000099"/>
                </a:solidFill>
                <a:latin typeface="+mn-lt"/>
                <a:ea typeface="黑体" pitchFamily="2" charset="-122"/>
              </a:rPr>
              <a:t>为 </a:t>
            </a:r>
            <a:r>
              <a:rPr lang="zh-CN" altLang="en-US" sz="2400" b="1" i="1" dirty="0" smtClean="0">
                <a:solidFill>
                  <a:srgbClr val="000099"/>
                </a:solidFill>
                <a:latin typeface="+mn-lt"/>
                <a:ea typeface="黑体" pitchFamily="2" charset="-122"/>
                <a:sym typeface="Symbol" pitchFamily="18" charset="2"/>
              </a:rPr>
              <a:t></a:t>
            </a:r>
            <a:r>
              <a:rPr lang="zh-CN" altLang="en-US" sz="2400" b="1" dirty="0" smtClean="0">
                <a:solidFill>
                  <a:srgbClr val="000099"/>
                </a:solidFill>
                <a:latin typeface="+mn-lt"/>
                <a:ea typeface="黑体" pitchFamily="2" charset="-122"/>
              </a:rPr>
              <a:t> </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r>
              <a:rPr lang="en-US" altLang="zh-CN" sz="4000" dirty="0" smtClean="0"/>
              <a:t/>
            </a:r>
            <a:br>
              <a:rPr lang="en-US" altLang="zh-CN" sz="4000" dirty="0" smtClean="0"/>
            </a:br>
            <a:r>
              <a:rPr lang="en-US" altLang="zh-CN" sz="4000" dirty="0" smtClean="0"/>
              <a:t>(</a:t>
            </a:r>
            <a:r>
              <a:rPr lang="en-US" altLang="zh-CN" sz="4000" dirty="0"/>
              <a:t>truncated binary exponential type)</a:t>
            </a:r>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ea typeface="黑体" pitchFamily="2" charset="-122"/>
              </a:rPr>
              <a:t>基本退避时间取为</a:t>
            </a:r>
            <a:r>
              <a:rPr lang="zh-CN" altLang="en-US" sz="2400" dirty="0">
                <a:solidFill>
                  <a:srgbClr val="FF0000"/>
                </a:solidFill>
                <a:latin typeface="Arial" charset="0"/>
                <a:ea typeface="黑体" pitchFamily="2" charset="-122"/>
              </a:rPr>
              <a:t>争用期 </a:t>
            </a:r>
            <a:r>
              <a:rPr lang="en-US" altLang="zh-CN" sz="2400" dirty="0">
                <a:solidFill>
                  <a:srgbClr val="FF0000"/>
                </a:solidFill>
                <a:latin typeface="Arial" charset="0"/>
                <a:ea typeface="黑体" pitchFamily="2" charset="-122"/>
              </a:rPr>
              <a:t>2</a:t>
            </a:r>
            <a:r>
              <a:rPr lang="en-US" altLang="zh-CN" sz="2400" i="1" dirty="0">
                <a:solidFill>
                  <a:srgbClr val="FF0000"/>
                </a:solidFill>
                <a:latin typeface="Arial" charset="0"/>
                <a:ea typeface="黑体" pitchFamily="2" charset="-122"/>
                <a:sym typeface="Symbol" pitchFamily="18" charset="2"/>
              </a:rPr>
              <a:t></a:t>
            </a:r>
            <a:r>
              <a:rPr lang="zh-CN" altLang="en-US" sz="2400" dirty="0">
                <a:solidFill>
                  <a:srgbClr val="0000FF"/>
                </a:solidFill>
                <a:latin typeface="Arial" charset="0"/>
                <a:ea typeface="黑体" pitchFamily="2" charset="-122"/>
              </a:rPr>
              <a:t>。</a:t>
            </a:r>
          </a:p>
          <a:p>
            <a:pPr lvl="1"/>
            <a:r>
              <a:rPr lang="zh-CN" altLang="en-US" sz="2400" dirty="0">
                <a:latin typeface="Arial" charset="0"/>
                <a:ea typeface="黑体" pitchFamily="2" charset="-122"/>
              </a:rPr>
              <a:t>从整数集合</a:t>
            </a:r>
            <a:r>
              <a:rPr lang="en-US" altLang="zh-CN" sz="2400" dirty="0">
                <a:latin typeface="Arial" charset="0"/>
                <a:ea typeface="黑体" pitchFamily="2" charset="-122"/>
              </a:rPr>
              <a:t>[0,1,…, (2</a:t>
            </a:r>
            <a:r>
              <a:rPr lang="en-US" altLang="zh-CN" sz="2400" i="1" baseline="30000" dirty="0">
                <a:latin typeface="Arial" charset="0"/>
                <a:ea typeface="黑体" pitchFamily="2" charset="-122"/>
              </a:rPr>
              <a:t>k</a:t>
            </a:r>
            <a:r>
              <a:rPr lang="en-US" altLang="zh-CN" sz="2400" i="1" dirty="0">
                <a:latin typeface="Arial" charset="0"/>
                <a:ea typeface="黑体" pitchFamily="2" charset="-122"/>
              </a:rPr>
              <a:t> </a:t>
            </a:r>
            <a:r>
              <a:rPr lang="en-US" altLang="zh-CN" sz="2400" dirty="0">
                <a:latin typeface="Arial" charset="0"/>
                <a:ea typeface="黑体" pitchFamily="2" charset="-122"/>
                <a:sym typeface="Symbol" pitchFamily="18" charset="2"/>
              </a:rPr>
              <a:t></a:t>
            </a:r>
            <a:r>
              <a:rPr lang="en-US" altLang="zh-CN" sz="2400" dirty="0">
                <a:latin typeface="Arial" charset="0"/>
                <a:ea typeface="黑体" pitchFamily="2" charset="-122"/>
              </a:rPr>
              <a:t>1)]</a:t>
            </a:r>
            <a:r>
              <a:rPr lang="zh-CN" altLang="en-US" sz="2400" dirty="0">
                <a:latin typeface="Arial" charset="0"/>
                <a:ea typeface="黑体" pitchFamily="2" charset="-122"/>
              </a:rPr>
              <a:t>中</a:t>
            </a:r>
            <a:r>
              <a:rPr lang="zh-CN" altLang="en-US" sz="2400" dirty="0">
                <a:solidFill>
                  <a:srgbClr val="FF0000"/>
                </a:solidFill>
                <a:latin typeface="Arial" charset="0"/>
                <a:ea typeface="黑体" pitchFamily="2" charset="-122"/>
              </a:rPr>
              <a:t>随机</a:t>
            </a:r>
            <a:r>
              <a:rPr lang="zh-CN" altLang="en-US" sz="2400" dirty="0">
                <a:latin typeface="Arial" charset="0"/>
                <a:ea typeface="黑体" pitchFamily="2" charset="-122"/>
              </a:rPr>
              <a:t>地取出一个数，记为 </a:t>
            </a:r>
            <a:r>
              <a:rPr lang="en-US" altLang="zh-CN" sz="2400" i="1" dirty="0">
                <a:latin typeface="Arial" charset="0"/>
                <a:ea typeface="黑体" pitchFamily="2" charset="-122"/>
              </a:rPr>
              <a:t>r</a:t>
            </a:r>
            <a:r>
              <a:rPr lang="zh-CN" altLang="en-US" sz="2400" dirty="0">
                <a:latin typeface="Arial" charset="0"/>
                <a:ea typeface="黑体" pitchFamily="2" charset="-122"/>
              </a:rPr>
              <a:t>。重传所需的时延就是 </a:t>
            </a:r>
            <a:r>
              <a:rPr lang="en-US" altLang="zh-CN" sz="2400" i="1" dirty="0">
                <a:latin typeface="Arial" charset="0"/>
                <a:ea typeface="黑体" pitchFamily="2" charset="-122"/>
              </a:rPr>
              <a:t>r </a:t>
            </a:r>
            <a:r>
              <a:rPr lang="zh-CN" altLang="en-US" sz="2400" dirty="0">
                <a:latin typeface="Arial" charset="0"/>
                <a:ea typeface="黑体" pitchFamily="2" charset="-122"/>
              </a:rPr>
              <a:t>倍的基本退避时间。</a:t>
            </a:r>
          </a:p>
          <a:p>
            <a:pPr lvl="1"/>
            <a:r>
              <a:rPr lang="zh-CN" altLang="en-US" sz="2400" dirty="0">
                <a:latin typeface="Arial" charset="0"/>
                <a:ea typeface="黑体" pitchFamily="2" charset="-122"/>
              </a:rPr>
              <a:t>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ea typeface="黑体" pitchFamily="2" charset="-122"/>
              </a:rPr>
              <a:t>当 </a:t>
            </a:r>
            <a:r>
              <a:rPr lang="en-US" altLang="zh-CN" sz="2400" i="1" dirty="0">
                <a:latin typeface="Arial" charset="0"/>
                <a:ea typeface="黑体" pitchFamily="2" charset="-122"/>
              </a:rPr>
              <a:t>k </a:t>
            </a:r>
            <a:r>
              <a:rPr lang="en-US" altLang="zh-CN" sz="2400" dirty="0">
                <a:latin typeface="Arial" charset="0"/>
                <a:ea typeface="黑体" pitchFamily="2" charset="-122"/>
                <a:sym typeface="Symbol" pitchFamily="18" charset="2"/>
              </a:rPr>
              <a:t> </a:t>
            </a:r>
            <a:r>
              <a:rPr lang="en-US" altLang="zh-CN" sz="2400" dirty="0">
                <a:latin typeface="Arial" charset="0"/>
                <a:ea typeface="黑体" pitchFamily="2" charset="-122"/>
              </a:rPr>
              <a:t>10 </a:t>
            </a:r>
            <a:r>
              <a:rPr lang="zh-CN" altLang="en-US" sz="2400" dirty="0">
                <a:latin typeface="Arial" charset="0"/>
                <a:ea typeface="黑体" pitchFamily="2" charset="-122"/>
              </a:rPr>
              <a:t>时，参数 </a:t>
            </a:r>
            <a:r>
              <a:rPr lang="en-US" altLang="zh-CN" sz="2400" i="1" dirty="0">
                <a:latin typeface="Arial" charset="0"/>
                <a:ea typeface="黑体" pitchFamily="2" charset="-122"/>
              </a:rPr>
              <a:t>k</a:t>
            </a:r>
            <a:r>
              <a:rPr lang="en-US" altLang="zh-CN" sz="2400" dirty="0">
                <a:latin typeface="Arial" charset="0"/>
                <a:ea typeface="黑体" pitchFamily="2" charset="-122"/>
              </a:rPr>
              <a:t> </a:t>
            </a:r>
            <a:r>
              <a:rPr lang="zh-CN" altLang="en-US" sz="2400" dirty="0">
                <a:latin typeface="Arial" charset="0"/>
                <a:ea typeface="黑体" pitchFamily="2" charset="-122"/>
              </a:rPr>
              <a:t>等于重传次数。</a:t>
            </a:r>
          </a:p>
          <a:p>
            <a:pPr lvl="1"/>
            <a:r>
              <a:rPr lang="zh-CN" altLang="en-US" sz="2400" dirty="0">
                <a:latin typeface="Arial" charset="0"/>
                <a:ea typeface="黑体" pitchFamily="2" charset="-122"/>
              </a:rPr>
              <a:t>当重传达 </a:t>
            </a:r>
            <a:r>
              <a:rPr lang="en-US" altLang="zh-CN" sz="2400" dirty="0">
                <a:latin typeface="Arial" charset="0"/>
                <a:ea typeface="黑体" pitchFamily="2" charset="-122"/>
              </a:rPr>
              <a:t>16 </a:t>
            </a:r>
            <a:r>
              <a:rPr lang="zh-CN" altLang="en-US" sz="2400" dirty="0">
                <a:latin typeface="Arial" charset="0"/>
                <a:ea typeface="黑体" pitchFamily="2" charset="-122"/>
              </a:rPr>
              <a:t>次仍不能成功时即丢弃该帧，并向高层报告。</a:t>
            </a:r>
            <a:r>
              <a:rPr lang="zh-CN" altLang="en-US" sz="2400" dirty="0"/>
              <a:t> </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smtClean="0">
                <a:solidFill>
                  <a:srgbClr val="0000FF"/>
                </a:solidFill>
                <a:latin typeface="+mn-lt"/>
                <a:ea typeface="黑体" pitchFamily="2" charset="-122"/>
              </a:rPr>
              <a:t>以太网</a:t>
            </a:r>
            <a:r>
              <a:rPr lang="zh-CN" altLang="en-US" sz="3200" b="1" dirty="0">
                <a:solidFill>
                  <a:srgbClr val="0000FF"/>
                </a:solidFill>
                <a:latin typeface="+mn-lt"/>
                <a:ea typeface="黑体" pitchFamily="2" charset="-122"/>
              </a:rPr>
              <a:t>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a:t>
            </a:r>
            <a:r>
              <a:rPr lang="zh-CN" altLang="en-US" dirty="0">
                <a:solidFill>
                  <a:srgbClr val="FF0000"/>
                </a:solidFill>
              </a:rPr>
              <a:t>最短有效帧长为 </a:t>
            </a:r>
            <a:r>
              <a:rPr lang="en-US" altLang="zh-CN" dirty="0">
                <a:solidFill>
                  <a:srgbClr val="FF0000"/>
                </a:solidFill>
              </a:rPr>
              <a:t>64 </a:t>
            </a:r>
            <a:r>
              <a:rPr lang="zh-CN" altLang="en-US" dirty="0">
                <a:solidFill>
                  <a:srgbClr val="FF0000"/>
                </a:solidFill>
              </a:rPr>
              <a:t>字节</a:t>
            </a:r>
            <a:r>
              <a:rPr lang="zh-CN" altLang="en-US" dirty="0"/>
              <a:t>，凡长度小于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05821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p>
          <a:p>
            <a:r>
              <a:rPr lang="en-US" altLang="zh-CN" dirty="0" smtClean="0">
                <a:latin typeface="Arial" charset="0"/>
              </a:rPr>
              <a:t>(1) </a:t>
            </a:r>
            <a:r>
              <a:rPr lang="zh-CN" altLang="en-US" dirty="0" smtClean="0">
                <a:latin typeface="Arial" charset="0"/>
                <a:ea typeface="黑体" pitchFamily="2" charset="-122"/>
              </a:rPr>
              <a:t>立即</a:t>
            </a:r>
            <a:r>
              <a:rPr lang="zh-CN" altLang="en-US" dirty="0">
                <a:latin typeface="Arial" charset="0"/>
                <a:ea typeface="黑体" pitchFamily="2" charset="-122"/>
              </a:rPr>
              <a:t>停止发送数据；</a:t>
            </a:r>
          </a:p>
          <a:p>
            <a:r>
              <a:rPr lang="en-US" altLang="zh-CN" dirty="0" smtClean="0">
                <a:latin typeface="Arial" charset="0"/>
                <a:ea typeface="黑体" pitchFamily="2" charset="-122"/>
              </a:rPr>
              <a:t>(2) </a:t>
            </a:r>
            <a:r>
              <a:rPr lang="zh-CN" altLang="en-US" dirty="0" smtClean="0">
                <a:latin typeface="Arial" charset="0"/>
                <a:ea typeface="黑体" pitchFamily="2" charset="-122"/>
              </a:rPr>
              <a:t>再</a:t>
            </a:r>
            <a:r>
              <a:rPr lang="zh-CN" altLang="en-US" dirty="0">
                <a:latin typeface="Arial" charset="0"/>
                <a:ea typeface="黑体" pitchFamily="2" charset="-122"/>
              </a:rPr>
              <a:t>继续发送若干比特的</a:t>
            </a:r>
            <a:r>
              <a:rPr lang="zh-CN" altLang="en-US" dirty="0" smtClean="0">
                <a:solidFill>
                  <a:srgbClr val="FF0000"/>
                </a:solidFill>
                <a:latin typeface="Arial" charset="0"/>
                <a:ea typeface="黑体" pitchFamily="2" charset="-122"/>
              </a:rPr>
              <a:t>人为干扰信号  </a:t>
            </a:r>
            <a:r>
              <a:rPr lang="en-US" altLang="zh-CN" dirty="0" smtClean="0">
                <a:latin typeface="Arial" charset="0"/>
                <a:ea typeface="黑体" pitchFamily="2" charset="-122"/>
              </a:rPr>
              <a:t>(</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Tree>
    <p:extLst>
      <p:ext uri="{BB962C8B-B14F-4D97-AF65-F5344CB8AC3E}">
        <p14:creationId xmlns:p14="http://schemas.microsoft.com/office/powerpoint/2010/main" val="21239472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68" name="Group 4"/>
          <p:cNvGrpSpPr>
            <a:grpSpLocks/>
          </p:cNvGrpSpPr>
          <p:nvPr/>
        </p:nvGrpSpPr>
        <p:grpSpPr bwMode="auto">
          <a:xfrm>
            <a:off x="1157420"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itchFamily="2"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b="1" dirty="0">
                      <a:solidFill>
                        <a:srgbClr val="0000CC"/>
                      </a:solidFill>
                      <a:latin typeface="+mn-lt"/>
                      <a:ea typeface="黑体" pitchFamily="2" charset="-122"/>
                    </a:rPr>
                    <a:t>干扰信号</a:t>
                  </a:r>
                  <a:endParaRPr kumimoji="1" lang="zh-CN" altLang="en-US" b="1" dirty="0">
                    <a:solidFill>
                      <a:srgbClr val="0000CC"/>
                    </a:solidFill>
                    <a:latin typeface="+mn-lt"/>
                    <a:ea typeface="黑体" pitchFamily="2"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J</a:t>
                  </a:r>
                  <a:endParaRPr kumimoji="1" lang="en-US" altLang="zh-CN" b="1">
                    <a:solidFill>
                      <a:srgbClr val="0000CC"/>
                    </a:solidFill>
                    <a:latin typeface="+mn-lt"/>
                    <a:ea typeface="黑体"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A</a:t>
            </a: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itchFamily="2" charset="-122"/>
              </a:rPr>
              <a:t>B</a:t>
            </a: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898" name="Group 34"/>
          <p:cNvGrpSpPr>
            <a:grpSpLocks/>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r>
                <a:rPr kumimoji="1" lang="en-US" altLang="zh-CN" b="1" i="1" baseline="-25000">
                  <a:solidFill>
                    <a:srgbClr val="0000CC"/>
                  </a:solidFill>
                  <a:latin typeface="+mn-lt"/>
                  <a:ea typeface="黑体" pitchFamily="2" charset="-122"/>
                </a:rPr>
                <a:t>B</a:t>
              </a:r>
              <a:endParaRPr kumimoji="1" lang="en-US" altLang="zh-CN" b="1">
                <a:solidFill>
                  <a:srgbClr val="0000CC"/>
                </a:solidFill>
                <a:latin typeface="+mn-lt"/>
                <a:ea typeface="黑体"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i="1">
                <a:solidFill>
                  <a:srgbClr val="0000CC"/>
                </a:solidFill>
                <a:latin typeface="+mn-lt"/>
                <a:ea typeface="黑体" pitchFamily="2" charset="-122"/>
              </a:rPr>
              <a:t>t</a:t>
            </a: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itchFamily="2" charset="-122"/>
                <a:sym typeface="Symbol" pitchFamily="18" charset="2"/>
              </a:rPr>
              <a:t></a:t>
            </a:r>
          </a:p>
        </p:txBody>
      </p:sp>
      <p:grpSp>
        <p:nvGrpSpPr>
          <p:cNvPr id="420904" name="Group 40"/>
          <p:cNvGrpSpPr>
            <a:grpSpLocks/>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B </a:t>
              </a:r>
              <a:r>
                <a:rPr kumimoji="1" lang="zh-CN" altLang="en-US" b="1">
                  <a:solidFill>
                    <a:srgbClr val="0000CC"/>
                  </a:solidFill>
                  <a:latin typeface="+mn-lt"/>
                  <a:ea typeface="黑体" pitchFamily="2"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b="1">
              <a:solidFill>
                <a:srgbClr val="0000CC"/>
              </a:solidFill>
              <a:latin typeface="+mn-lt"/>
              <a:ea typeface="黑体"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b="1">
                <a:solidFill>
                  <a:srgbClr val="0000CC"/>
                </a:solidFill>
                <a:latin typeface="+mn-lt"/>
                <a:ea typeface="黑体" pitchFamily="2" charset="-122"/>
              </a:rPr>
              <a:t>A </a:t>
            </a:r>
            <a:r>
              <a:rPr kumimoji="1" lang="zh-CN" altLang="en-US" sz="2400" b="1">
                <a:solidFill>
                  <a:srgbClr val="0000CC"/>
                </a:solidFill>
                <a:latin typeface="+mn-lt"/>
                <a:ea typeface="黑体" pitchFamily="2" charset="-122"/>
              </a:rPr>
              <a:t>检测</a:t>
            </a:r>
          </a:p>
          <a:p>
            <a:pPr eaLnBrk="0" hangingPunct="0">
              <a:lnSpc>
                <a:spcPct val="85000"/>
              </a:lnSpc>
            </a:pPr>
            <a:r>
              <a:rPr kumimoji="1" lang="zh-CN" altLang="en-US" sz="2400" b="1">
                <a:solidFill>
                  <a:srgbClr val="0000CC"/>
                </a:solidFill>
                <a:latin typeface="+mn-lt"/>
                <a:ea typeface="黑体" pitchFamily="2" charset="-122"/>
              </a:rPr>
              <a:t>到冲突</a:t>
            </a:r>
          </a:p>
        </p:txBody>
      </p:sp>
      <p:grpSp>
        <p:nvGrpSpPr>
          <p:cNvPr id="420912" name="Group 48"/>
          <p:cNvGrpSpPr>
            <a:grpSpLocks/>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b="1" dirty="0">
                    <a:solidFill>
                      <a:srgbClr val="0000CC"/>
                    </a:solidFill>
                    <a:latin typeface="+mn-lt"/>
                    <a:ea typeface="黑体" pitchFamily="2" charset="-122"/>
                  </a:rPr>
                  <a:t>开始冲突</a:t>
                </a: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b="1">
                <a:solidFill>
                  <a:srgbClr val="0000CC"/>
                </a:solidFill>
                <a:latin typeface="+mn-lt"/>
                <a:ea typeface="黑体" pitchFamily="2" charset="-122"/>
              </a:rPr>
              <a:t>信</a:t>
            </a:r>
          </a:p>
          <a:p>
            <a:pPr eaLnBrk="0" hangingPunct="0"/>
            <a:r>
              <a:rPr kumimoji="1" lang="zh-CN" altLang="en-US" sz="2400" b="1">
                <a:solidFill>
                  <a:srgbClr val="0000CC"/>
                </a:solidFill>
                <a:latin typeface="+mn-lt"/>
                <a:ea typeface="黑体" pitchFamily="2" charset="-122"/>
              </a:rPr>
              <a:t>道</a:t>
            </a:r>
          </a:p>
          <a:p>
            <a:pPr eaLnBrk="0" hangingPunct="0"/>
            <a:r>
              <a:rPr kumimoji="1" lang="zh-CN" altLang="en-US" sz="2400" b="1">
                <a:solidFill>
                  <a:srgbClr val="0000CC"/>
                </a:solidFill>
                <a:latin typeface="+mn-lt"/>
                <a:ea typeface="黑体" pitchFamily="2" charset="-122"/>
              </a:rPr>
              <a:t>占</a:t>
            </a:r>
          </a:p>
          <a:p>
            <a:pPr eaLnBrk="0" hangingPunct="0"/>
            <a:r>
              <a:rPr kumimoji="1" lang="zh-CN" altLang="en-US" sz="2400" b="1">
                <a:solidFill>
                  <a:srgbClr val="0000CC"/>
                </a:solidFill>
                <a:latin typeface="+mn-lt"/>
                <a:ea typeface="黑体" pitchFamily="2" charset="-122"/>
              </a:rPr>
              <a:t>用</a:t>
            </a:r>
          </a:p>
          <a:p>
            <a:pPr eaLnBrk="0" hangingPunct="0"/>
            <a:r>
              <a:rPr kumimoji="1" lang="zh-CN" altLang="en-US" sz="2400" b="1">
                <a:solidFill>
                  <a:srgbClr val="0000CC"/>
                </a:solidFill>
                <a:latin typeface="+mn-lt"/>
                <a:ea typeface="黑体" pitchFamily="2" charset="-122"/>
              </a:rPr>
              <a:t>时</a:t>
            </a:r>
          </a:p>
          <a:p>
            <a:pPr eaLnBrk="0" hangingPunct="0"/>
            <a:r>
              <a:rPr kumimoji="1" lang="zh-CN" altLang="en-US" sz="2400" b="1">
                <a:solidFill>
                  <a:srgbClr val="0000CC"/>
                </a:solidFill>
                <a:latin typeface="+mn-lt"/>
                <a:ea typeface="黑体" pitchFamily="2" charset="-122"/>
              </a:rPr>
              <a:t>间</a:t>
            </a:r>
          </a:p>
        </p:txBody>
      </p:sp>
      <p:grpSp>
        <p:nvGrpSpPr>
          <p:cNvPr id="420921" name="Group 57"/>
          <p:cNvGrpSpPr>
            <a:grpSpLocks/>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a:solidFill>
                    <a:srgbClr val="0000CC"/>
                  </a:solidFill>
                  <a:latin typeface="+mn-lt"/>
                  <a:ea typeface="黑体" pitchFamily="2" charset="-122"/>
                </a:rPr>
                <a:t>A </a:t>
              </a:r>
              <a:r>
                <a:rPr kumimoji="1" lang="zh-CN" altLang="en-US" b="1">
                  <a:solidFill>
                    <a:srgbClr val="0000CC"/>
                  </a:solidFill>
                  <a:latin typeface="+mn-lt"/>
                  <a:ea typeface="黑体" pitchFamily="2"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headEnd/>
            <a:tailEnd/>
          </a:ln>
          <a:effectLst/>
        </p:spPr>
        <p:txBody>
          <a:bodyPr>
            <a:spAutoFit/>
          </a:bodyPr>
          <a:lstStyle/>
          <a:p>
            <a:r>
              <a:rPr lang="en-US" altLang="zh-CN" sz="2400" b="1" dirty="0">
                <a:solidFill>
                  <a:srgbClr val="000066"/>
                </a:solidFill>
                <a:latin typeface="+mn-lt"/>
                <a:ea typeface="黑体" pitchFamily="2" charset="-122"/>
              </a:rPr>
              <a:t>B </a:t>
            </a:r>
            <a:r>
              <a:rPr lang="zh-CN" altLang="en-US" sz="2400" b="1" dirty="0">
                <a:solidFill>
                  <a:srgbClr val="000066"/>
                </a:solidFill>
                <a:latin typeface="+mn-lt"/>
                <a:ea typeface="黑体"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itchFamily="2" charset="-122"/>
              </a:rPr>
              <a:t>A </a:t>
            </a:r>
            <a:r>
              <a:rPr lang="zh-CN" altLang="en-US" sz="2400" b="1" dirty="0">
                <a:solidFill>
                  <a:srgbClr val="000066"/>
                </a:solidFill>
                <a:latin typeface="+mn-lt"/>
                <a:ea typeface="黑体" pitchFamily="2"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Tree>
    <p:extLst>
      <p:ext uri="{BB962C8B-B14F-4D97-AF65-F5344CB8AC3E}">
        <p14:creationId xmlns:p14="http://schemas.microsoft.com/office/powerpoint/2010/main" val="17911125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a:t>
            </a:r>
            <a:r>
              <a:rPr lang="zh-CN" altLang="zh-CN" sz="2600" dirty="0">
                <a:solidFill>
                  <a:srgbClr val="FF0000"/>
                </a:solidFill>
              </a:rPr>
              <a:t>检测到信道空闲，并</a:t>
            </a:r>
            <a:r>
              <a:rPr lang="zh-CN" altLang="zh-CN" sz="2600" dirty="0" smtClean="0">
                <a:solidFill>
                  <a:srgbClr val="FF0000"/>
                </a:solidFill>
              </a:rPr>
              <a:t>在</a:t>
            </a:r>
            <a:r>
              <a:rPr lang="en-US" altLang="zh-CN" sz="2600" dirty="0" smtClean="0">
                <a:solidFill>
                  <a:srgbClr val="FF0000"/>
                </a:solidFill>
              </a:rPr>
              <a:t> 96 </a:t>
            </a:r>
            <a:r>
              <a:rPr lang="zh-CN" altLang="zh-CN" sz="2600" dirty="0" smtClean="0">
                <a:solidFill>
                  <a:srgbClr val="FF0000"/>
                </a:solidFill>
              </a:rPr>
              <a:t>比特</a:t>
            </a:r>
            <a:r>
              <a:rPr lang="zh-CN" altLang="zh-CN" sz="2600" dirty="0">
                <a:solidFill>
                  <a:srgbClr val="FF0000"/>
                </a:solidFill>
              </a:rPr>
              <a:t>时间内信道保持空闲</a:t>
            </a:r>
            <a:r>
              <a:rPr lang="zh-CN" altLang="zh-CN" sz="2600" dirty="0"/>
              <a:t>（保证了帧间最小间隔），就发送这个帧。</a:t>
            </a:r>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t>比特</a:t>
            </a:r>
            <a:r>
              <a:rPr lang="zh-CN" altLang="zh-CN" sz="2200" dirty="0"/>
              <a:t>时间后，返回到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p>
          <a:p>
            <a:pPr>
              <a:lnSpc>
                <a:spcPct val="105000"/>
              </a:lnSpc>
            </a:pPr>
            <a:endParaRPr lang="zh-CN" altLang="zh-CN" sz="2400" dirty="0"/>
          </a:p>
          <a:p>
            <a:pPr>
              <a:lnSpc>
                <a:spcPct val="105000"/>
              </a:lnSpc>
            </a:pPr>
            <a:endParaRPr lang="zh-CN" altLang="en-US" sz="2400" dirty="0"/>
          </a:p>
        </p:txBody>
      </p:sp>
    </p:spTree>
    <p:extLst>
      <p:ext uri="{BB962C8B-B14F-4D97-AF65-F5344CB8AC3E}">
        <p14:creationId xmlns:p14="http://schemas.microsoft.com/office/powerpoint/2010/main" val="36535219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p>
        </p:txBody>
      </p:sp>
    </p:spTree>
    <p:extLst>
      <p:ext uri="{BB962C8B-B14F-4D97-AF65-F5344CB8AC3E}">
        <p14:creationId xmlns:p14="http://schemas.microsoft.com/office/powerpoint/2010/main" val="17885684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站点</a:t>
              </a: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RJ-45 </a:t>
              </a:r>
              <a:r>
                <a:rPr lang="zh-CN" altLang="en-US" sz="2400" b="1">
                  <a:solidFill>
                    <a:srgbClr val="000099"/>
                  </a:solidFill>
                  <a:latin typeface="+mn-lt"/>
                  <a:ea typeface="黑体" pitchFamily="2"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12794631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a:t>
            </a:r>
            <a:r>
              <a:rPr lang="zh-CN" altLang="zh-CN" dirty="0" smtClean="0"/>
              <a:t>年</a:t>
            </a:r>
            <a:r>
              <a:rPr lang="en-US" altLang="zh-CN" dirty="0" smtClean="0"/>
              <a:t> 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双绞线</a:t>
              </a:r>
              <a:endParaRPr lang="zh-CN" altLang="en-US" sz="2800" b="1" dirty="0">
                <a:solidFill>
                  <a:srgbClr val="000099"/>
                </a:solidFill>
                <a:latin typeface="+mn-lt"/>
                <a:ea typeface="黑体"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itchFamily="2" charset="-122"/>
                </a:rPr>
                <a:t>基带</a:t>
              </a:r>
              <a:endParaRPr lang="zh-CN" altLang="en-US" sz="2800" b="1" dirty="0">
                <a:solidFill>
                  <a:srgbClr val="000099"/>
                </a:solidFill>
                <a:latin typeface="+mn-lt"/>
                <a:ea typeface="黑体"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itchFamily="2" charset="-122"/>
                </a:rPr>
                <a:t>速率为</a:t>
              </a:r>
              <a:r>
                <a:rPr lang="en-US" altLang="zh-CN" sz="2800" b="1" dirty="0" smtClean="0">
                  <a:solidFill>
                    <a:srgbClr val="000099"/>
                  </a:solidFill>
                  <a:latin typeface="+mn-lt"/>
                  <a:ea typeface="黑体" pitchFamily="2" charset="-122"/>
                </a:rPr>
                <a:t>10 </a:t>
              </a:r>
              <a:r>
                <a:rPr lang="en-US" altLang="zh-CN" sz="2800" b="1" dirty="0">
                  <a:solidFill>
                    <a:srgbClr val="000099"/>
                  </a:solidFill>
                  <a:latin typeface="+mn-lt"/>
                  <a:ea typeface="黑体" pitchFamily="2" charset="-122"/>
                </a:rPr>
                <a:t>Mbit/s </a:t>
              </a:r>
              <a:endParaRPr lang="zh-CN" altLang="en-US" sz="2800" b="1" dirty="0">
                <a:solidFill>
                  <a:srgbClr val="000099"/>
                </a:solidFill>
                <a:latin typeface="+mn-lt"/>
                <a:ea typeface="黑体" pitchFamily="2" charset="-122"/>
              </a:endParaRPr>
            </a:p>
          </p:txBody>
        </p:sp>
      </p:grpSp>
    </p:spTree>
    <p:extLst>
      <p:ext uri="{BB962C8B-B14F-4D97-AF65-F5344CB8AC3E}">
        <p14:creationId xmlns:p14="http://schemas.microsoft.com/office/powerpoint/2010/main" val="6754554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lgn="ctr"/>
            <a:r>
              <a:rPr lang="en-US" altLang="zh-CN" sz="3600" dirty="0"/>
              <a:t>10BASE-T</a:t>
            </a:r>
            <a:r>
              <a:rPr lang="zh-CN" altLang="en-US" sz="3600" dirty="0" smtClean="0"/>
              <a:t>以太网</a:t>
            </a:r>
            <a:r>
              <a:rPr lang="zh-CN" altLang="en-US" sz="3600" dirty="0"/>
              <a:t>在局域网中的统治地位</a:t>
            </a:r>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solidFill>
                  <a:srgbClr val="FF0000"/>
                </a:solidFill>
              </a:rPr>
              <a:t>具有很高的性价比</a:t>
            </a:r>
            <a:r>
              <a:rPr lang="zh-CN" altLang="en-US" dirty="0" smtClean="0"/>
              <a:t>。</a:t>
            </a:r>
            <a:endParaRPr lang="zh-CN" altLang="en-US" dirty="0"/>
          </a:p>
          <a:p>
            <a:r>
              <a:rPr lang="en-US" altLang="zh-CN" dirty="0">
                <a:solidFill>
                  <a:srgbClr val="FF0000"/>
                </a:solidFill>
              </a:rPr>
              <a:t>10BASE-T </a:t>
            </a:r>
            <a:r>
              <a:rPr lang="zh-CN" altLang="en-US" dirty="0">
                <a:solidFill>
                  <a:srgbClr val="FF0000"/>
                </a:solidFill>
              </a:rPr>
              <a:t>双绞线以太网的出现，是局域网发展史上的一个非常重要的里程碑</a:t>
            </a:r>
            <a:r>
              <a:rPr lang="zh-CN" altLang="en-US" dirty="0"/>
              <a:t>，它为以太网在局域网中的统治地位奠定了牢固的基础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1599406"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itchFamily="2" charset="-122"/>
                </a:rPr>
                <a:t>集</a:t>
              </a:r>
            </a:p>
            <a:p>
              <a:pPr defTabSz="762000" eaLnBrk="0" hangingPunct="0">
                <a:lnSpc>
                  <a:spcPct val="90000"/>
                </a:lnSpc>
              </a:pPr>
              <a:r>
                <a:rPr kumimoji="1" lang="zh-CN" altLang="en-US" sz="2800" b="1" dirty="0">
                  <a:solidFill>
                    <a:srgbClr val="000099"/>
                  </a:solidFill>
                  <a:latin typeface="+mn-lt"/>
                  <a:ea typeface="黑体" pitchFamily="2" charset="-122"/>
                </a:rPr>
                <a:t>线</a:t>
              </a:r>
            </a:p>
            <a:p>
              <a:pPr defTabSz="762000" eaLnBrk="0" hangingPunct="0">
                <a:lnSpc>
                  <a:spcPct val="90000"/>
                </a:lnSpc>
              </a:pPr>
              <a:r>
                <a:rPr kumimoji="1" lang="zh-CN" altLang="en-US" sz="2800" b="1" dirty="0">
                  <a:solidFill>
                    <a:srgbClr val="000099"/>
                  </a:solidFill>
                  <a:latin typeface="+mn-lt"/>
                  <a:ea typeface="黑体" pitchFamily="2"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itchFamily="2"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spTree>
    <p:extLst>
      <p:ext uri="{BB962C8B-B14F-4D97-AF65-F5344CB8AC3E}">
        <p14:creationId xmlns:p14="http://schemas.microsoft.com/office/powerpoint/2010/main" val="15312286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a:rPr>
              <a:t>假设</a:t>
            </a:r>
            <a:r>
              <a:rPr lang="zh-CN" altLang="en-US" i="1" dirty="0" smtClean="0">
                <a:sym typeface="Symbol"/>
              </a:rPr>
              <a:t> </a:t>
            </a:r>
            <a:r>
              <a:rPr lang="en-US" altLang="zh-CN" i="1" dirty="0">
                <a:sym typeface="Symbol"/>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smtClean="0"/>
              <a:t>设帧</a:t>
            </a:r>
            <a:r>
              <a:rPr lang="zh-CN" altLang="en-US" dirty="0"/>
              <a:t>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a:t>
            </a:r>
            <a:r>
              <a:rPr lang="en-US" altLang="zh-CN" dirty="0" smtClean="0">
                <a:latin typeface="Times New Roman" pitchFamily="18" charset="0"/>
              </a:rPr>
              <a:t>bit/s</a:t>
            </a:r>
            <a:r>
              <a:rPr lang="en-US" altLang="zh-CN" dirty="0">
                <a:latin typeface="Times New Roman" pitchFamily="18" charset="0"/>
              </a:rPr>
              <a:t>)</a:t>
            </a:r>
            <a:r>
              <a:rPr lang="zh-CN" altLang="en-US" dirty="0" smtClean="0">
                <a:latin typeface="Times New Roman" pitchFamily="18" charset="0"/>
              </a:rPr>
              <a:t>，则</a:t>
            </a:r>
            <a:r>
              <a:rPr lang="zh-CN" altLang="en-US" dirty="0" smtClean="0"/>
              <a:t>帧</a:t>
            </a:r>
            <a:r>
              <a:rPr lang="zh-CN" altLang="en-US" dirty="0"/>
              <a:t>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a:t>
            </a:r>
            <a:r>
              <a:rPr lang="en-US" altLang="zh-CN" dirty="0" smtClean="0">
                <a:latin typeface="Times New Roman" pitchFamily="18" charset="0"/>
              </a:rPr>
              <a:t>= </a:t>
            </a:r>
            <a:r>
              <a:rPr lang="en-US" altLang="zh-CN" i="1" dirty="0" smtClean="0">
                <a:latin typeface="Times New Roman" pitchFamily="18" charset="0"/>
              </a:rPr>
              <a:t>L</a:t>
            </a:r>
            <a:r>
              <a:rPr lang="en-US" altLang="zh-CN" dirty="0" smtClean="0">
                <a:latin typeface="Times New Roman" pitchFamily="18" charset="0"/>
              </a:rPr>
              <a:t>/</a:t>
            </a:r>
            <a:r>
              <a:rPr lang="en-US" altLang="zh-CN" i="1" dirty="0" smtClean="0">
                <a:latin typeface="Times New Roman" pitchFamily="18" charset="0"/>
              </a:rPr>
              <a:t>C</a:t>
            </a:r>
            <a:r>
              <a:rPr lang="en-US" altLang="zh-CN" dirty="0" smtClean="0">
                <a:latin typeface="Times New Roman" pitchFamily="18" charset="0"/>
              </a:rPr>
              <a:t> (</a:t>
            </a:r>
            <a:r>
              <a:rPr lang="en-US" altLang="zh-CN" dirty="0">
                <a:latin typeface="Times New Roman" pitchFamily="18" charset="0"/>
              </a:rPr>
              <a:t>s)</a:t>
            </a:r>
            <a:r>
              <a:rPr lang="zh-CN" altLang="en-US" dirty="0">
                <a:latin typeface="Times New Roman" pitchFamily="18" charset="0"/>
              </a:rPr>
              <a:t>。</a:t>
            </a:r>
            <a:r>
              <a:rPr lang="zh-CN" altLang="en-US" dirty="0"/>
              <a:t>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p>
          <a:p>
            <a:r>
              <a:rPr lang="zh-CN" altLang="zh-CN" dirty="0"/>
              <a:t>早期的数据通信协议曾叫作</a:t>
            </a:r>
            <a:r>
              <a:rPr lang="zh-CN" altLang="zh-CN" dirty="0">
                <a:solidFill>
                  <a:srgbClr val="FF0000"/>
                </a:solidFill>
              </a:rPr>
              <a:t>通信</a:t>
            </a:r>
            <a:r>
              <a:rPr lang="zh-CN" altLang="zh-CN" dirty="0" smtClean="0">
                <a:solidFill>
                  <a:srgbClr val="FF0000"/>
                </a:solidFill>
              </a:rPr>
              <a:t>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extLst>
      <p:ext uri="{BB962C8B-B14F-4D97-AF65-F5344CB8AC3E}">
        <p14:creationId xmlns:p14="http://schemas.microsoft.com/office/powerpoint/2010/main" val="737241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itchFamily="2" charset="-122"/>
                  </a:rPr>
                  <a:t>T</a:t>
                </a:r>
                <a:r>
                  <a:rPr kumimoji="1" lang="en-US" altLang="zh-CN" b="1" baseline="-25000">
                    <a:solidFill>
                      <a:srgbClr val="000099"/>
                    </a:solidFill>
                    <a:latin typeface="+mn-lt"/>
                    <a:ea typeface="黑体" pitchFamily="2" charset="-122"/>
                  </a:rPr>
                  <a:t>0</a:t>
                </a:r>
                <a:endParaRPr kumimoji="1" lang="en-US" altLang="zh-CN" b="1">
                  <a:solidFill>
                    <a:srgbClr val="000099"/>
                  </a:solidFill>
                  <a:latin typeface="+mn-lt"/>
                  <a:ea typeface="黑体"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itchFamily="2" charset="-122"/>
                    <a:sym typeface="Symbol"/>
                  </a:rPr>
                  <a:t></a:t>
                </a:r>
                <a:endParaRPr kumimoji="1" lang="en-US" altLang="zh-CN" sz="2000" b="1" i="1" kern="0" dirty="0">
                  <a:solidFill>
                    <a:srgbClr val="000099"/>
                  </a:solidFill>
                  <a:ea typeface="黑体"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itchFamily="2"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itchFamily="2" charset="-122"/>
                  </a:rPr>
                  <a:t>发送一帧所需的平均时间</a:t>
                </a:r>
                <a:endParaRPr kumimoji="1" lang="zh-CN" altLang="en-US" sz="2400" b="1">
                  <a:solidFill>
                    <a:srgbClr val="000099"/>
                  </a:solidFill>
                  <a:latin typeface="+mn-lt"/>
                  <a:ea typeface="黑体"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itchFamily="2" charset="-122"/>
                  </a:rPr>
                  <a:t>2</a:t>
                </a:r>
                <a:r>
                  <a:rPr kumimoji="1" lang="en-US" altLang="zh-CN" sz="2000" b="1" i="1" kern="0" dirty="0">
                    <a:solidFill>
                      <a:srgbClr val="000099"/>
                    </a:solidFill>
                    <a:latin typeface="+mn-lt"/>
                    <a:ea typeface="黑体" pitchFamily="2" charset="-122"/>
                    <a:sym typeface="Symbol"/>
                  </a:rPr>
                  <a:t></a:t>
                </a:r>
                <a:endParaRPr kumimoji="1" lang="en-US" altLang="zh-CN" sz="2000" b="1" i="1" kern="0" dirty="0">
                  <a:solidFill>
                    <a:srgbClr val="000099"/>
                  </a:solidFill>
                  <a:latin typeface="+mn-lt"/>
                  <a:ea typeface="黑体"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Tree>
    <p:extLst>
      <p:ext uri="{BB962C8B-B14F-4D97-AF65-F5344CB8AC3E}">
        <p14:creationId xmlns:p14="http://schemas.microsoft.com/office/powerpoint/2010/main" val="27070654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a:rPr>
              <a:t></a:t>
            </a:r>
            <a:r>
              <a:rPr lang="en-US" altLang="zh-CN" dirty="0" smtClean="0">
                <a:sym typeface="Symbol"/>
              </a:rPr>
              <a:t> </a:t>
            </a:r>
            <a:r>
              <a:rPr lang="zh-CN" altLang="en-US" dirty="0" smtClean="0">
                <a:sym typeface="Symbol"/>
              </a:rPr>
              <a:t>。</a:t>
            </a:r>
            <a:endParaRPr lang="zh-CN" altLang="en-US" dirty="0"/>
          </a:p>
        </p:txBody>
      </p:sp>
    </p:spTree>
    <p:extLst>
      <p:ext uri="{BB962C8B-B14F-4D97-AF65-F5344CB8AC3E}">
        <p14:creationId xmlns:p14="http://schemas.microsoft.com/office/powerpoint/2010/main" val="9071164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a:rPr>
              <a:t>α</a:t>
            </a:r>
            <a:r>
              <a:rPr lang="en-US" altLang="zh-CN" i="1" dirty="0" smtClean="0">
                <a:ea typeface="宋体"/>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a:rPr>
              <a:t>α</a:t>
            </a:r>
            <a:r>
              <a:rPr lang="zh-CN" altLang="en-US" dirty="0" smtClean="0"/>
              <a:t>，</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graphicFrame>
        <p:nvGraphicFramePr>
          <p:cNvPr id="641030" name="Object 6"/>
          <p:cNvGraphicFramePr>
            <a:graphicFrameLocks noChangeAspect="1"/>
          </p:cNvGraphicFramePr>
          <p:nvPr>
            <p:extLst>
              <p:ext uri="{D42A27DB-BD31-4B8C-83A1-F6EECF244321}">
                <p14:modId xmlns:p14="http://schemas.microsoft.com/office/powerpoint/2010/main" val="1824131169"/>
              </p:ext>
            </p:extLst>
          </p:nvPr>
        </p:nvGraphicFramePr>
        <p:xfrm>
          <a:off x="3505200" y="3501008"/>
          <a:ext cx="2046044" cy="792088"/>
        </p:xfrm>
        <a:graphic>
          <a:graphicData uri="http://schemas.openxmlformats.org/presentationml/2006/ole">
            <mc:AlternateContent xmlns:mc="http://schemas.openxmlformats.org/markup-compatibility/2006">
              <mc:Choice xmlns:v="urn:schemas-microsoft-com:vml" Requires="v">
                <p:oleObj spid="_x0000_s3080" name="公式" r:id="rId3" imgW="545760" imgH="228600" progId="Equation.3">
                  <p:embed/>
                </p:oleObj>
              </mc:Choice>
              <mc:Fallback>
                <p:oleObj name="公式" r:id="rId3" imgW="545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501008"/>
                        <a:ext cx="2046044" cy="792088"/>
                      </a:xfrm>
                      <a:prstGeom prst="rect">
                        <a:avLst/>
                      </a:prstGeom>
                      <a:solidFill>
                        <a:schemeClr val="bg1"/>
                      </a:solidFill>
                    </p:spPr>
                  </p:pic>
                </p:oleObj>
              </mc:Fallback>
            </mc:AlternateContent>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 </a:t>
            </a:r>
            <a:r>
              <a:rPr lang="en-US" altLang="zh-CN" sz="2400" b="1" dirty="0" smtClean="0">
                <a:solidFill>
                  <a:srgbClr val="000066"/>
                </a:solidFill>
                <a:latin typeface="+mn-lt"/>
                <a:ea typeface="黑体" pitchFamily="2" charset="-122"/>
              </a:rPr>
              <a:t>→0</a:t>
            </a:r>
            <a:r>
              <a:rPr lang="zh-CN" altLang="en-US" sz="2400" b="1" dirty="0" smtClean="0">
                <a:solidFill>
                  <a:srgbClr val="000066"/>
                </a:solidFill>
                <a:latin typeface="+mn-lt"/>
                <a:ea typeface="黑体" pitchFamily="2" charset="-122"/>
              </a:rPr>
              <a:t>，表示</a:t>
            </a:r>
            <a:r>
              <a:rPr lang="zh-CN" altLang="en-US" sz="2400" b="1" dirty="0">
                <a:solidFill>
                  <a:srgbClr val="000066"/>
                </a:solidFill>
                <a:latin typeface="+mn-lt"/>
                <a:ea typeface="黑体" pitchFamily="2" charset="-122"/>
              </a:rPr>
              <a:t>一发生碰撞就立即可以检测出来</a:t>
            </a:r>
            <a:r>
              <a:rPr lang="zh-CN" altLang="en-US" sz="2400" b="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000066"/>
                </a:solidFill>
                <a:ea typeface="宋体"/>
              </a:rPr>
              <a:t>α</a:t>
            </a:r>
            <a:r>
              <a:rPr lang="en-US" altLang="zh-CN" sz="2400" b="1" i="1" dirty="0" smtClean="0">
                <a:solidFill>
                  <a:srgbClr val="000066"/>
                </a:solidFill>
                <a:latin typeface="+mn-lt"/>
                <a:ea typeface="黑体" pitchFamily="2" charset="-122"/>
              </a:rPr>
              <a:t> </a:t>
            </a:r>
            <a:r>
              <a:rPr lang="zh-CN" altLang="en-US" sz="2400" b="1" dirty="0">
                <a:solidFill>
                  <a:srgbClr val="000066"/>
                </a:solidFill>
                <a:latin typeface="+mn-lt"/>
                <a:ea typeface="黑体" pitchFamily="2" charset="-122"/>
              </a:rPr>
              <a:t>越大，表明争用期所占的比例增大，每</a:t>
            </a:r>
            <a:r>
              <a:rPr lang="zh-CN" altLang="en-US" sz="2400" b="1" dirty="0" smtClean="0">
                <a:solidFill>
                  <a:srgbClr val="000066"/>
                </a:solidFill>
                <a:latin typeface="+mn-lt"/>
                <a:ea typeface="黑体" pitchFamily="2" charset="-122"/>
              </a:rPr>
              <a:t>发生</a:t>
            </a:r>
            <a:r>
              <a:rPr lang="zh-CN" altLang="en-US" sz="2400" b="1" dirty="0">
                <a:solidFill>
                  <a:srgbClr val="000066"/>
                </a:solidFill>
                <a:latin typeface="+mn-lt"/>
                <a:ea typeface="黑体" pitchFamily="2" charset="-122"/>
              </a:rPr>
              <a:t>一次碰撞就浪费许多信道资源，使得</a:t>
            </a:r>
            <a:r>
              <a:rPr lang="zh-CN" altLang="en-US" sz="2400" b="1" dirty="0" smtClean="0">
                <a:solidFill>
                  <a:srgbClr val="000066"/>
                </a:solidFill>
                <a:latin typeface="+mn-lt"/>
                <a:ea typeface="黑体" pitchFamily="2" charset="-122"/>
              </a:rPr>
              <a:t>信道利用率</a:t>
            </a:r>
            <a:r>
              <a:rPr lang="zh-CN" altLang="en-US" sz="2400" b="1" dirty="0">
                <a:solidFill>
                  <a:srgbClr val="000066"/>
                </a:solidFill>
                <a:latin typeface="+mn-lt"/>
                <a:ea typeface="黑体" pitchFamily="2" charset="-122"/>
              </a:rPr>
              <a:t>明显降低。 </a:t>
            </a:r>
          </a:p>
        </p:txBody>
      </p:sp>
    </p:spTree>
    <p:extLst>
      <p:ext uri="{BB962C8B-B14F-4D97-AF65-F5344CB8AC3E}">
        <p14:creationId xmlns:p14="http://schemas.microsoft.com/office/powerpoint/2010/main" val="33648119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a:rPr>
              <a:t>α</a:t>
            </a:r>
            <a:r>
              <a:rPr lang="en-US" altLang="zh-CN" i="1" dirty="0" smtClean="0">
                <a:ea typeface="宋体"/>
              </a:rPr>
              <a:t> </a:t>
            </a:r>
            <a:r>
              <a:rPr lang="zh-CN" altLang="en-US" dirty="0" smtClean="0"/>
              <a:t>的</a:t>
            </a:r>
            <a:r>
              <a:rPr lang="zh-CN" altLang="en-US" dirty="0"/>
              <a:t>要求</a:t>
            </a:r>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smtClean="0"/>
              <a:t> </a:t>
            </a:r>
            <a:r>
              <a:rPr lang="zh-CN" altLang="en-US" dirty="0"/>
              <a:t>值太大。 </a:t>
            </a:r>
          </a:p>
        </p:txBody>
      </p:sp>
    </p:spTree>
    <p:extLst>
      <p:ext uri="{BB962C8B-B14F-4D97-AF65-F5344CB8AC3E}">
        <p14:creationId xmlns:p14="http://schemas.microsoft.com/office/powerpoint/2010/main" val="7839866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p>
        </p:txBody>
      </p:sp>
      <p:graphicFrame>
        <p:nvGraphicFramePr>
          <p:cNvPr id="436232" name="Object 8"/>
          <p:cNvGraphicFramePr>
            <a:graphicFrameLocks noChangeAspect="1"/>
          </p:cNvGraphicFramePr>
          <p:nvPr>
            <p:extLst>
              <p:ext uri="{D42A27DB-BD31-4B8C-83A1-F6EECF244321}">
                <p14:modId xmlns:p14="http://schemas.microsoft.com/office/powerpoint/2010/main" val="4160055167"/>
              </p:ext>
            </p:extLst>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4104" name="公式" r:id="rId4" imgW="1282700" imgH="431800" progId="Equation.3">
                  <p:embed/>
                </p:oleObj>
              </mc:Choice>
              <mc:Fallback>
                <p:oleObj name="公式" r:id="rId4" imgW="128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44" y="4797152"/>
                        <a:ext cx="3302696"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388" indent="-179388">
              <a:buSzPct val="80000"/>
              <a:buFont typeface="Wingdings" pitchFamily="2" charset="2"/>
              <a:buChar char="l"/>
            </a:pPr>
            <a:r>
              <a:rPr lang="zh-CN" altLang="zh-CN" sz="2400" b="1" dirty="0">
                <a:solidFill>
                  <a:srgbClr val="000066"/>
                </a:solidFill>
                <a:latin typeface="+mn-lt"/>
                <a:ea typeface="黑体" pitchFamily="2" charset="-122"/>
              </a:rPr>
              <a:t>只有当</a:t>
            </a:r>
            <a:r>
              <a:rPr lang="zh-CN" altLang="zh-CN" sz="2400" b="1" dirty="0" smtClean="0">
                <a:solidFill>
                  <a:srgbClr val="000066"/>
                </a:solidFill>
                <a:latin typeface="+mn-lt"/>
                <a:ea typeface="黑体" pitchFamily="2" charset="-122"/>
              </a:rPr>
              <a:t>参数</a:t>
            </a:r>
            <a:r>
              <a:rPr lang="en-US" altLang="zh-CN" sz="2400" b="1" dirty="0" smtClean="0">
                <a:solidFill>
                  <a:srgbClr val="000066"/>
                </a:solidFill>
                <a:latin typeface="+mn-lt"/>
                <a:ea typeface="黑体" pitchFamily="2" charset="-122"/>
              </a:rPr>
              <a:t> </a:t>
            </a:r>
            <a:r>
              <a:rPr lang="en-US" altLang="zh-CN" sz="2400" b="1" i="1" dirty="0" smtClean="0">
                <a:solidFill>
                  <a:srgbClr val="000066"/>
                </a:solidFill>
                <a:latin typeface="+mn-lt"/>
                <a:ea typeface="黑体" pitchFamily="2" charset="-122"/>
              </a:rPr>
              <a:t>a </a:t>
            </a:r>
            <a:r>
              <a:rPr lang="zh-CN" altLang="zh-CN" sz="2400" b="1" dirty="0" smtClean="0">
                <a:solidFill>
                  <a:srgbClr val="000066"/>
                </a:solidFill>
                <a:latin typeface="+mn-lt"/>
                <a:ea typeface="黑体" pitchFamily="2" charset="-122"/>
              </a:rPr>
              <a:t>远小于</a:t>
            </a:r>
            <a:r>
              <a:rPr lang="en-US" altLang="zh-CN" sz="2400" b="1" dirty="0" smtClean="0">
                <a:solidFill>
                  <a:srgbClr val="000066"/>
                </a:solidFill>
                <a:latin typeface="+mn-lt"/>
                <a:ea typeface="黑体" pitchFamily="2" charset="-122"/>
              </a:rPr>
              <a:t> 1 </a:t>
            </a:r>
            <a:r>
              <a:rPr lang="zh-CN" altLang="zh-CN" sz="2400" b="1" dirty="0" smtClean="0">
                <a:solidFill>
                  <a:srgbClr val="000066"/>
                </a:solidFill>
                <a:latin typeface="+mn-lt"/>
                <a:ea typeface="黑体" pitchFamily="2" charset="-122"/>
              </a:rPr>
              <a:t>才能</a:t>
            </a:r>
            <a:r>
              <a:rPr lang="zh-CN" altLang="zh-CN" sz="2400" b="1" dirty="0">
                <a:solidFill>
                  <a:srgbClr val="000066"/>
                </a:solidFill>
                <a:latin typeface="+mn-lt"/>
                <a:ea typeface="黑体" pitchFamily="2" charset="-122"/>
              </a:rPr>
              <a:t>得到尽可能高的极限信道</a:t>
            </a:r>
            <a:r>
              <a:rPr lang="zh-CN" altLang="zh-CN" sz="2400" b="1" dirty="0" smtClean="0">
                <a:solidFill>
                  <a:srgbClr val="000066"/>
                </a:solidFill>
                <a:latin typeface="+mn-lt"/>
                <a:ea typeface="黑体" pitchFamily="2" charset="-122"/>
              </a:rPr>
              <a:t>利用率</a:t>
            </a:r>
            <a:r>
              <a:rPr lang="zh-CN" altLang="en-US" sz="2400" b="1" dirty="0" smtClean="0">
                <a:solidFill>
                  <a:srgbClr val="000066"/>
                </a:solidFill>
                <a:latin typeface="+mn-lt"/>
                <a:ea typeface="黑体" pitchFamily="2" charset="-122"/>
              </a:rPr>
              <a:t>。</a:t>
            </a:r>
            <a:endParaRPr lang="en-US" altLang="zh-CN" sz="2400" b="1" dirty="0" smtClean="0">
              <a:solidFill>
                <a:srgbClr val="000066"/>
              </a:solidFill>
              <a:latin typeface="+mn-lt"/>
              <a:ea typeface="黑体" pitchFamily="2" charset="-122"/>
            </a:endParaRPr>
          </a:p>
          <a:p>
            <a:pPr marL="179388" indent="-179388">
              <a:buSzPct val="80000"/>
              <a:buFont typeface="Wingdings" pitchFamily="2" charset="2"/>
              <a:buChar char="l"/>
            </a:pPr>
            <a:r>
              <a:rPr lang="zh-CN" altLang="zh-CN" sz="2400" b="1" dirty="0">
                <a:solidFill>
                  <a:srgbClr val="000066"/>
                </a:solidFill>
                <a:latin typeface="+mn-lt"/>
                <a:ea typeface="黑体" pitchFamily="2" charset="-122"/>
              </a:rPr>
              <a:t>据统计，</a:t>
            </a:r>
            <a:r>
              <a:rPr lang="zh-CN" altLang="zh-CN" sz="2400" b="1" dirty="0">
                <a:solidFill>
                  <a:srgbClr val="FF0000"/>
                </a:solidFill>
                <a:latin typeface="+mn-lt"/>
                <a:ea typeface="黑体" pitchFamily="2" charset="-122"/>
              </a:rPr>
              <a:t>当以太网的利用率</a:t>
            </a:r>
            <a:r>
              <a:rPr lang="zh-CN" altLang="zh-CN" sz="2400" b="1" dirty="0" smtClean="0">
                <a:solidFill>
                  <a:srgbClr val="FF0000"/>
                </a:solidFill>
                <a:latin typeface="+mn-lt"/>
                <a:ea typeface="黑体" pitchFamily="2" charset="-122"/>
              </a:rPr>
              <a:t>达到</a:t>
            </a:r>
            <a:r>
              <a:rPr lang="en-US" altLang="zh-CN" sz="2400" b="1" dirty="0" smtClean="0">
                <a:solidFill>
                  <a:srgbClr val="FF0000"/>
                </a:solidFill>
                <a:latin typeface="+mn-lt"/>
                <a:ea typeface="黑体" pitchFamily="2" charset="-122"/>
              </a:rPr>
              <a:t> 30</a:t>
            </a:r>
            <a:r>
              <a:rPr lang="en-US" altLang="zh-CN" sz="2400" b="1" dirty="0">
                <a:solidFill>
                  <a:srgbClr val="FF0000"/>
                </a:solidFill>
                <a:latin typeface="+mn-lt"/>
                <a:ea typeface="黑体" pitchFamily="2" charset="-122"/>
              </a:rPr>
              <a:t>%</a:t>
            </a:r>
            <a:r>
              <a:rPr lang="zh-CN" altLang="zh-CN" sz="2400" b="1" dirty="0">
                <a:solidFill>
                  <a:srgbClr val="FF0000"/>
                </a:solidFill>
                <a:latin typeface="+mn-lt"/>
                <a:ea typeface="黑体" pitchFamily="2" charset="-122"/>
              </a:rPr>
              <a:t>时就已经处于重载的情况</a:t>
            </a:r>
            <a:r>
              <a:rPr lang="zh-CN" altLang="zh-CN" sz="2400" b="1" dirty="0">
                <a:solidFill>
                  <a:srgbClr val="000066"/>
                </a:solidFill>
                <a:latin typeface="+mn-lt"/>
                <a:ea typeface="黑体" pitchFamily="2" charset="-122"/>
              </a:rPr>
              <a:t>。很多的网络容量被网上的碰撞消耗掉了。</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val="7386662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extLst>
      <p:ext uri="{BB962C8B-B14F-4D97-AF65-F5344CB8AC3E}">
        <p14:creationId xmlns:p14="http://schemas.microsoft.com/office/powerpoint/2010/main" val="39899272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itchFamily="2" charset="-122"/>
              </a:rPr>
              <a:t>这种 </a:t>
            </a:r>
            <a:r>
              <a:rPr lang="en-US" altLang="zh-CN" sz="2800" b="1" dirty="0" smtClean="0">
                <a:solidFill>
                  <a:srgbClr val="0000FF"/>
                </a:solidFill>
                <a:latin typeface="+mn-lt"/>
                <a:ea typeface="黑体" pitchFamily="2" charset="-122"/>
              </a:rPr>
              <a:t>48 </a:t>
            </a:r>
            <a:r>
              <a:rPr lang="zh-CN" altLang="en-US" sz="2800" b="1" dirty="0" smtClean="0">
                <a:solidFill>
                  <a:srgbClr val="0000FF"/>
                </a:solidFill>
                <a:latin typeface="+mn-lt"/>
                <a:ea typeface="黑体" pitchFamily="2" charset="-122"/>
              </a:rPr>
              <a:t>位</a:t>
            </a:r>
            <a:r>
              <a:rPr lang="zh-CN" altLang="en-US" sz="2800" b="1" dirty="0">
                <a:solidFill>
                  <a:srgbClr val="0000FF"/>
                </a:solidFill>
                <a:latin typeface="+mn-lt"/>
                <a:ea typeface="黑体" pitchFamily="2" charset="-122"/>
              </a:rPr>
              <a:t>“地址”应当是某个接口的标识符。</a:t>
            </a:r>
          </a:p>
        </p:txBody>
      </p:sp>
    </p:spTree>
    <p:extLst>
      <p:ext uri="{BB962C8B-B14F-4D97-AF65-F5344CB8AC3E}">
        <p14:creationId xmlns:p14="http://schemas.microsoft.com/office/powerpoint/2010/main" val="25729954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a:t>
            </a:r>
            <a:r>
              <a:rPr lang="zh-CN" altLang="zh-CN" sz="2800" dirty="0" smtClean="0"/>
              <a:t>字节</a:t>
            </a:r>
            <a:r>
              <a:rPr lang="en-US" altLang="zh-CN" sz="2800" dirty="0" smtClean="0"/>
              <a:t> (</a:t>
            </a:r>
            <a:r>
              <a:rPr lang="en-US" altLang="zh-CN" sz="2800" dirty="0"/>
              <a:t>16</a:t>
            </a:r>
            <a:r>
              <a:rPr lang="zh-CN" altLang="zh-CN" sz="2800" dirty="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CC"/>
                    </a:solidFill>
                    <a:effectLst/>
                    <a:latin typeface="+mn-lt"/>
                    <a:ea typeface="黑体" pitchFamily="2" charset="-122"/>
                  </a:rPr>
                  <a:t>组织唯一标识符</a:t>
                </a: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0000CC"/>
                    </a:solidFill>
                    <a:latin typeface="+mn-lt"/>
                    <a:ea typeface="黑体" pitchFamily="2" charset="-122"/>
                  </a:rPr>
                  <a:t>扩展</a:t>
                </a:r>
                <a:r>
                  <a:rPr kumimoji="0" lang="zh-CN" altLang="en-US" sz="2400" b="1" i="0" u="none" strike="noStrike" cap="none" normalizeH="0" baseline="0" dirty="0" smtClean="0">
                    <a:ln>
                      <a:noFill/>
                    </a:ln>
                    <a:solidFill>
                      <a:srgbClr val="0000CC"/>
                    </a:solidFill>
                    <a:effectLst/>
                    <a:latin typeface="+mn-lt"/>
                    <a:ea typeface="黑体" pitchFamily="2" charset="-122"/>
                  </a:rPr>
                  <a:t>唯一标识符</a:t>
                </a: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itchFamily="2" charset="-122"/>
                  </a:rPr>
                  <a:t>3 </a:t>
                </a:r>
                <a:r>
                  <a:rPr lang="zh-CN" altLang="en-US" sz="2000" b="1" dirty="0" smtClean="0">
                    <a:latin typeface="+mn-lt"/>
                    <a:ea typeface="黑体" pitchFamily="2" charset="-122"/>
                  </a:rPr>
                  <a:t>字节 （</a:t>
                </a:r>
                <a:r>
                  <a:rPr lang="en-US" altLang="zh-CN" sz="2000" b="1" dirty="0" smtClean="0">
                    <a:latin typeface="+mn-lt"/>
                    <a:ea typeface="黑体" pitchFamily="2" charset="-122"/>
                  </a:rPr>
                  <a:t>24 </a:t>
                </a:r>
                <a:r>
                  <a:rPr lang="zh-CN" altLang="en-US" sz="2000" b="1" dirty="0" smtClean="0">
                    <a:latin typeface="+mn-lt"/>
                    <a:ea typeface="黑体" pitchFamily="2" charset="-122"/>
                  </a:rPr>
                  <a:t>位）</a:t>
                </a:r>
                <a:endParaRPr lang="zh-CN" altLang="en-US" sz="2000" b="1" dirty="0">
                  <a:latin typeface="+mn-lt"/>
                  <a:ea typeface="黑体"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itchFamily="2" charset="-122"/>
                </a:rPr>
                <a:t>48 </a:t>
              </a:r>
              <a:r>
                <a:rPr lang="zh-CN" altLang="en-US" sz="2400" b="1" dirty="0">
                  <a:latin typeface="+mn-lt"/>
                  <a:ea typeface="黑体" pitchFamily="2" charset="-122"/>
                </a:rPr>
                <a:t>位的 </a:t>
              </a:r>
              <a:r>
                <a:rPr lang="en-US" altLang="zh-CN" sz="2400" b="1" dirty="0">
                  <a:latin typeface="+mn-lt"/>
                  <a:ea typeface="黑体" pitchFamily="2" charset="-122"/>
                </a:rPr>
                <a:t>MAC </a:t>
              </a:r>
              <a:r>
                <a:rPr lang="zh-CN" altLang="en-US" sz="2400" b="1" dirty="0">
                  <a:latin typeface="+mn-lt"/>
                  <a:ea typeface="黑体" pitchFamily="2" charset="-122"/>
                </a:rPr>
                <a:t>地址</a:t>
              </a:r>
            </a:p>
          </p:txBody>
        </p:sp>
      </p:grpSp>
    </p:spTree>
    <p:extLst>
      <p:ext uri="{BB962C8B-B14F-4D97-AF65-F5344CB8AC3E}">
        <p14:creationId xmlns:p14="http://schemas.microsoft.com/office/powerpoint/2010/main" val="14892223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a:t>
            </a:r>
            <a:r>
              <a:rPr lang="zh-CN" altLang="zh-CN" dirty="0"/>
              <a:t>也叫作</a:t>
            </a:r>
            <a:r>
              <a:rPr lang="zh-CN" altLang="zh-CN" dirty="0">
                <a:solidFill>
                  <a:srgbClr val="FF0000"/>
                </a:solidFill>
              </a:rPr>
              <a:t>硬件</a:t>
            </a:r>
            <a:r>
              <a:rPr lang="zh-CN" altLang="zh-CN" dirty="0" smtClean="0">
                <a:solidFill>
                  <a:srgbClr val="FF0000"/>
                </a:solidFill>
              </a:rPr>
              <a:t>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p>
        </p:txBody>
      </p:sp>
    </p:spTree>
    <p:extLst>
      <p:ext uri="{BB962C8B-B14F-4D97-AF65-F5344CB8AC3E}">
        <p14:creationId xmlns:p14="http://schemas.microsoft.com/office/powerpoint/2010/main" val="365182061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a:t>IEEE</a:t>
            </a:r>
            <a:r>
              <a:rPr lang="zh-CN" altLang="zh-CN" sz="2800" dirty="0"/>
              <a:t>规定地址字段的</a:t>
            </a:r>
            <a:r>
              <a:rPr lang="zh-CN" altLang="zh-CN" sz="2800" dirty="0">
                <a:solidFill>
                  <a:srgbClr val="FF0000"/>
                </a:solidFill>
              </a:rPr>
              <a:t>第一字节的最低位</a:t>
            </a:r>
            <a:r>
              <a:rPr lang="zh-CN" altLang="zh-CN" sz="2800" dirty="0" smtClean="0">
                <a:solidFill>
                  <a:srgbClr val="FF0000"/>
                </a:solidFill>
              </a:rPr>
              <a:t>为</a:t>
            </a:r>
            <a:r>
              <a:rPr lang="en-US" altLang="zh-CN" sz="2800" dirty="0" smtClean="0">
                <a:solidFill>
                  <a:srgbClr val="FF0000"/>
                </a:solidFill>
              </a:rPr>
              <a:t> I/G </a:t>
            </a:r>
            <a:r>
              <a:rPr lang="zh-CN" altLang="zh-CN" sz="2800" dirty="0" smtClean="0">
                <a:solidFill>
                  <a:srgbClr val="FF0000"/>
                </a:solidFill>
              </a:rPr>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分配地址字段前三个字节中的</a:t>
            </a:r>
            <a:r>
              <a:rPr lang="en-US" altLang="zh-CN" sz="2800" dirty="0"/>
              <a:t>23</a:t>
            </a:r>
            <a:r>
              <a:rPr lang="zh-CN" altLang="zh-CN" sz="2800" dirty="0"/>
              <a:t>位</a:t>
            </a:r>
            <a:r>
              <a:rPr lang="zh-CN" altLang="zh-CN" sz="2800" dirty="0" smtClean="0"/>
              <a:t>。</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dirty="0" smtClean="0"/>
              <a:t> 2</a:t>
            </a:r>
            <a:r>
              <a:rPr lang="en-US" altLang="zh-CN" sz="2800" baseline="30000" dirty="0" smtClean="0"/>
              <a:t>24</a:t>
            </a:r>
            <a:r>
              <a:rPr lang="en-US" altLang="zh-CN" sz="2800" dirty="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solidFill>
                  <a:srgbClr val="FF0000"/>
                </a:solidFill>
              </a:rPr>
              <a:t>所有 </a:t>
            </a:r>
            <a:r>
              <a:rPr lang="en-US" altLang="zh-CN" sz="2800" dirty="0" smtClean="0">
                <a:solidFill>
                  <a:srgbClr val="FF0000"/>
                </a:solidFill>
              </a:rPr>
              <a:t>48 </a:t>
            </a:r>
            <a:r>
              <a:rPr lang="zh-CN" altLang="en-US" sz="2800" dirty="0" smtClean="0">
                <a:solidFill>
                  <a:srgbClr val="FF0000"/>
                </a:solidFill>
              </a:rPr>
              <a:t>位都为 </a:t>
            </a:r>
            <a:r>
              <a:rPr lang="en-US" altLang="zh-CN" sz="2800" dirty="0" smtClean="0">
                <a:solidFill>
                  <a:srgbClr val="FF0000"/>
                </a:solidFill>
              </a:rPr>
              <a:t>1 </a:t>
            </a:r>
            <a:r>
              <a:rPr lang="zh-CN" altLang="en-US" sz="2800" dirty="0" smtClean="0">
                <a:solidFill>
                  <a:srgbClr val="FF0000"/>
                </a:solidFill>
              </a:rPr>
              <a:t>时，为广播地址</a:t>
            </a:r>
            <a:r>
              <a:rPr lang="zh-CN" altLang="en-US" sz="2800" dirty="0" smtClean="0"/>
              <a:t>。只能作为目的地址使用。</a:t>
            </a:r>
            <a:endParaRPr lang="zh-CN" altLang="en-US" sz="2800" dirty="0"/>
          </a:p>
        </p:txBody>
      </p:sp>
    </p:spTree>
    <p:extLst>
      <p:ext uri="{BB962C8B-B14F-4D97-AF65-F5344CB8AC3E}">
        <p14:creationId xmlns:p14="http://schemas.microsoft.com/office/powerpoint/2010/main" val="1154354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itchFamily="2" charset="-122"/>
                </a:rPr>
                <a:t>数据</a:t>
              </a:r>
            </a:p>
            <a:p>
              <a:pPr algn="ctr" defTabSz="762000" eaLnBrk="0" hangingPunct="0"/>
              <a:r>
                <a:rPr kumimoji="1" lang="zh-CN" altLang="en-US" sz="2000" b="1" dirty="0">
                  <a:solidFill>
                    <a:srgbClr val="000099"/>
                  </a:solidFill>
                  <a:latin typeface="+mn-lt"/>
                  <a:ea typeface="黑体" pitchFamily="2" charset="-122"/>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结点 </a:t>
              </a:r>
              <a:r>
                <a:rPr kumimoji="1" lang="en-US" altLang="zh-CN" sz="2400" b="1">
                  <a:solidFill>
                    <a:srgbClr val="000099"/>
                  </a:solidFill>
                  <a:latin typeface="+mn-lt"/>
                  <a:ea typeface="黑体" pitchFamily="2" charset="-122"/>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(b</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只考虑数据链路层</a:t>
              </a:r>
              <a:endParaRPr kumimoji="1" lang="en-US" altLang="zh-CN" sz="1800" b="1" dirty="0">
                <a:solidFill>
                  <a:srgbClr val="000099"/>
                </a:solidFill>
                <a:latin typeface="+mn-lt"/>
                <a:ea typeface="黑体"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链路</a:t>
              </a: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a:solidFill>
                    <a:srgbClr val="FF0000"/>
                  </a:solidFill>
                  <a:latin typeface="+mn-lt"/>
                  <a:ea typeface="黑体" pitchFamily="2" charset="-122"/>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itchFamily="2" charset="-122"/>
                </a:rPr>
                <a:t>数据</a:t>
              </a:r>
            </a:p>
            <a:p>
              <a:pPr algn="ctr" defTabSz="762000" eaLnBrk="0" hangingPunct="0"/>
              <a:r>
                <a:rPr kumimoji="1" lang="zh-CN" altLang="en-US" sz="2000" b="1">
                  <a:solidFill>
                    <a:srgbClr val="000099"/>
                  </a:solidFill>
                  <a:latin typeface="+mn-lt"/>
                  <a:ea typeface="黑体" pitchFamily="2" charset="-122"/>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链路</a:t>
              </a: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结点 </a:t>
              </a:r>
              <a:r>
                <a:rPr kumimoji="1" lang="en-US" altLang="zh-CN" sz="2400" b="1" dirty="0">
                  <a:solidFill>
                    <a:srgbClr val="000099"/>
                  </a:solidFill>
                  <a:latin typeface="+mn-lt"/>
                  <a:ea typeface="黑体" pitchFamily="2" charset="-122"/>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itchFamily="2" charset="-122"/>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itchFamily="2" charset="-122"/>
                </a:rPr>
                <a:t>(a</a:t>
              </a:r>
              <a:r>
                <a:rPr kumimoji="1" lang="en-US" altLang="zh-CN" sz="1800" b="1" dirty="0" smtClean="0">
                  <a:solidFill>
                    <a:srgbClr val="000099"/>
                  </a:solidFill>
                  <a:latin typeface="+mn-lt"/>
                  <a:ea typeface="黑体" pitchFamily="2" charset="-122"/>
                </a:rPr>
                <a:t>) </a:t>
              </a:r>
              <a:r>
                <a:rPr kumimoji="1" lang="zh-CN" altLang="en-US" sz="1800" b="1" dirty="0" smtClean="0">
                  <a:solidFill>
                    <a:srgbClr val="000099"/>
                  </a:solidFill>
                  <a:latin typeface="+mn-lt"/>
                  <a:ea typeface="黑体" pitchFamily="2" charset="-122"/>
                </a:rPr>
                <a:t>三层的简化模型</a:t>
              </a:r>
              <a:endParaRPr kumimoji="1" lang="en-US" altLang="zh-CN" sz="1800" b="1" dirty="0">
                <a:solidFill>
                  <a:srgbClr val="000099"/>
                </a:solidFill>
                <a:latin typeface="+mn-lt"/>
                <a:ea typeface="黑体"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itchFamily="2" charset="-122"/>
                </a:rPr>
                <a:t>IP </a:t>
              </a:r>
              <a:r>
                <a:rPr kumimoji="1" lang="zh-CN" altLang="en-US" sz="1800" b="1">
                  <a:solidFill>
                    <a:srgbClr val="000099"/>
                  </a:solidFill>
                  <a:latin typeface="+mn-lt"/>
                  <a:ea typeface="黑体" pitchFamily="2" charset="-122"/>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itchFamily="2" charset="-122"/>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800" b="1" dirty="0">
                  <a:solidFill>
                    <a:srgbClr val="FF0000"/>
                  </a:solidFill>
                  <a:latin typeface="+mn-lt"/>
                  <a:ea typeface="黑体" pitchFamily="2" charset="-122"/>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itchFamily="2" charset="-122"/>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itchFamily="2" charset="-122"/>
              </a:rPr>
              <a:t>使用</a:t>
            </a:r>
            <a:r>
              <a:rPr lang="zh-CN" altLang="zh-CN" sz="2400" b="1" dirty="0">
                <a:latin typeface="+mn-lt"/>
                <a:ea typeface="黑体" pitchFamily="2" charset="-122"/>
              </a:rPr>
              <a:t>点对点信道的数据链路层</a:t>
            </a:r>
            <a:endParaRPr lang="zh-CN" altLang="en-US" sz="2400" b="1" dirty="0">
              <a:latin typeface="+mn-lt"/>
              <a:ea typeface="黑体" pitchFamily="2" charset="-122"/>
            </a:endParaRPr>
          </a:p>
        </p:txBody>
      </p:sp>
    </p:spTree>
    <p:extLst>
      <p:ext uri="{BB962C8B-B14F-4D97-AF65-F5344CB8AC3E}">
        <p14:creationId xmlns:p14="http://schemas.microsoft.com/office/powerpoint/2010/main" val="32901902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solidFill>
                  <a:srgbClr val="FF0000"/>
                </a:solidFill>
              </a:rPr>
              <a:t>第</a:t>
            </a:r>
            <a:r>
              <a:rPr lang="zh-CN" altLang="en-US" dirty="0">
                <a:solidFill>
                  <a:srgbClr val="FF0000"/>
                </a:solidFill>
              </a:rPr>
              <a:t>一</a:t>
            </a:r>
            <a:r>
              <a:rPr lang="zh-CN" altLang="zh-CN" dirty="0" smtClean="0">
                <a:solidFill>
                  <a:srgbClr val="FF0000"/>
                </a:solidFill>
              </a:rPr>
              <a:t>字节</a:t>
            </a:r>
            <a:r>
              <a:rPr lang="zh-CN" altLang="zh-CN" dirty="0">
                <a:solidFill>
                  <a:srgbClr val="FF0000"/>
                </a:solidFill>
              </a:rPr>
              <a:t>的最低</a:t>
            </a:r>
            <a:r>
              <a:rPr lang="zh-CN" altLang="zh-CN" dirty="0" smtClean="0">
                <a:solidFill>
                  <a:srgbClr val="FF0000"/>
                </a:solidFill>
              </a:rPr>
              <a:t>第</a:t>
            </a:r>
            <a:r>
              <a:rPr lang="en-US" altLang="zh-CN" dirty="0" smtClean="0">
                <a:solidFill>
                  <a:srgbClr val="FF0000"/>
                </a:solidFill>
              </a:rPr>
              <a:t> 2 </a:t>
            </a:r>
            <a:r>
              <a:rPr lang="zh-CN" altLang="zh-CN" dirty="0" smtClean="0">
                <a:solidFill>
                  <a:srgbClr val="FF0000"/>
                </a:solidFill>
              </a:rPr>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a:solidFill>
                  <a:srgbClr val="0000FF"/>
                </a:solidFill>
              </a:rPr>
              <a:t>位</a:t>
            </a:r>
            <a:r>
              <a:rPr lang="en-US" altLang="zh-CN" dirty="0" smtClean="0">
                <a:solidFill>
                  <a:srgbClr val="0000FF"/>
                </a:solidFill>
              </a:rPr>
              <a:t>=</a:t>
            </a:r>
            <a:r>
              <a:rPr lang="en-US" altLang="zh-CN" dirty="0">
                <a:solidFill>
                  <a:srgbClr val="0000FF"/>
                </a:solidFill>
              </a:rPr>
              <a:t>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extLst>
      <p:ext uri="{BB962C8B-B14F-4D97-AF65-F5344CB8AC3E}">
        <p14:creationId xmlns:p14="http://schemas.microsoft.com/office/powerpoint/2010/main" val="24262606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extLst>
      <p:ext uri="{BB962C8B-B14F-4D97-AF65-F5344CB8AC3E}">
        <p14:creationId xmlns:p14="http://schemas.microsoft.com/office/powerpoint/2010/main" val="34540227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以太网 </a:t>
            </a:r>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物理层</a:t>
            </a: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MAC</a:t>
            </a:r>
            <a:r>
              <a:rPr kumimoji="1" lang="zh-CN" altLang="en-US" sz="2000" b="1">
                <a:solidFill>
                  <a:srgbClr val="000099"/>
                </a:solidFill>
                <a:latin typeface="+mn-lt"/>
                <a:ea typeface="黑体" pitchFamily="2" charset="-122"/>
              </a:rPr>
              <a:t>层</a:t>
            </a: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10101010101010      </a:t>
            </a:r>
            <a:r>
              <a:rPr kumimoji="1" lang="en-US" altLang="zh-CN" sz="1600" b="1" dirty="0" smtClean="0">
                <a:solidFill>
                  <a:srgbClr val="000099"/>
                </a:solidFill>
                <a:latin typeface="+mn-lt"/>
                <a:ea typeface="黑体" pitchFamily="2" charset="-122"/>
              </a:rPr>
              <a:t>     101010101010 10101011</a:t>
            </a:r>
            <a:endParaRPr kumimoji="1" lang="en-US" altLang="zh-CN" sz="1600" b="1" dirty="0">
              <a:solidFill>
                <a:srgbClr val="000099"/>
              </a:solidFill>
              <a:latin typeface="+mn-lt"/>
              <a:ea typeface="黑体"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前同步码</a:t>
            </a: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itchFamily="2" charset="-122"/>
              </a:rPr>
              <a:t>帧开始</a:t>
            </a:r>
          </a:p>
          <a:p>
            <a:pPr defTabSz="762000" eaLnBrk="0" hangingPunct="0">
              <a:lnSpc>
                <a:spcPct val="80000"/>
              </a:lnSpc>
            </a:pPr>
            <a:r>
              <a:rPr kumimoji="1" lang="zh-CN" altLang="en-US" b="1" dirty="0">
                <a:solidFill>
                  <a:srgbClr val="000099"/>
                </a:solidFill>
                <a:latin typeface="+mn-lt"/>
                <a:ea typeface="黑体" pitchFamily="2" charset="-122"/>
              </a:rPr>
              <a:t>定界符</a:t>
            </a: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7 </a:t>
            </a:r>
            <a:r>
              <a:rPr kumimoji="1" lang="zh-CN" altLang="en-US" sz="1600" b="1">
                <a:solidFill>
                  <a:srgbClr val="000099"/>
                </a:solidFill>
                <a:latin typeface="+mn-lt"/>
                <a:ea typeface="黑体" pitchFamily="2" charset="-122"/>
              </a:rPr>
              <a:t>字节</a:t>
            </a: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itchFamily="2" charset="-122"/>
              </a:rPr>
              <a:t>1 </a:t>
            </a:r>
            <a:r>
              <a:rPr kumimoji="1" lang="zh-CN" altLang="en-US" sz="1600" b="1" dirty="0">
                <a:solidFill>
                  <a:srgbClr val="000099"/>
                </a:solidFill>
                <a:latin typeface="+mn-lt"/>
                <a:ea typeface="黑体" pitchFamily="2" charset="-122"/>
              </a:rPr>
              <a:t>字节</a:t>
            </a: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a:t>
            </a: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itchFamily="2" charset="-122"/>
              </a:rPr>
              <a:t>8 </a:t>
            </a:r>
            <a:r>
              <a:rPr kumimoji="1" lang="zh-CN" altLang="en-US" sz="1600" b="1">
                <a:solidFill>
                  <a:srgbClr val="000099"/>
                </a:solidFill>
                <a:latin typeface="+mn-lt"/>
                <a:ea typeface="黑体" pitchFamily="2" charset="-122"/>
              </a:rPr>
              <a:t>字节</a:t>
            </a: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插入</a:t>
            </a: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a:t>
            </a:r>
            <a:r>
              <a:rPr kumimoji="1" lang="zh-CN" altLang="en-US" sz="2000" b="1" dirty="0">
                <a:solidFill>
                  <a:srgbClr val="000099"/>
                </a:solidFill>
                <a:latin typeface="+mn-lt"/>
                <a:ea typeface="黑体" pitchFamily="2" charset="-122"/>
              </a:rPr>
              <a:t>层</a:t>
            </a: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目的地址</a:t>
            </a: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源地址</a:t>
            </a: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类型</a:t>
            </a: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FCS</a:t>
            </a: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2</a:t>
            </a: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4</a:t>
            </a: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45549" name="Group 109"/>
          <p:cNvGrpSpPr>
            <a:grpSpLocks/>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itchFamily="2" charset="-122"/>
              </a:rPr>
              <a:t>MAC </a:t>
            </a:r>
            <a:r>
              <a:rPr kumimoji="1" lang="zh-CN" altLang="en-US" sz="2000" b="1" dirty="0">
                <a:solidFill>
                  <a:srgbClr val="C00000"/>
                </a:solidFill>
                <a:latin typeface="+mn-lt"/>
                <a:ea typeface="黑体" pitchFamily="2"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622</TotalTime>
  <Words>11230</Words>
  <Application>Microsoft Office PowerPoint</Application>
  <PresentationFormat>A4 纸张(210x297 毫米)</PresentationFormat>
  <Paragraphs>1586</Paragraphs>
  <Slides>147</Slides>
  <Notes>110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49" baseType="lpstr">
      <vt:lpstr>CN(myzh)Icon</vt:lpstr>
      <vt:lpstr>公式</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帧间最小间隔 </vt:lpstr>
      <vt:lpstr>CSMA/CD协议的要点</vt:lpstr>
      <vt:lpstr>3.3.3  使用集线器的星形拓扑</vt:lpstr>
      <vt:lpstr>使用集线器的双绞线以太网 </vt:lpstr>
      <vt:lpstr>星形以太网 10BASE-T </vt:lpstr>
      <vt:lpstr>星形以太网 10BASE-T </vt:lpstr>
      <vt:lpstr>10BASE-T以太网在局域网中的统治地位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lenovo</cp:lastModifiedBy>
  <cp:revision>35</cp:revision>
  <dcterms:created xsi:type="dcterms:W3CDTF">2016-10-04T02:36:21Z</dcterms:created>
  <dcterms:modified xsi:type="dcterms:W3CDTF">2018-03-20T01:35:48Z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