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handoutMasterIdLst>
    <p:handoutMasterId r:id="rId55"/>
  </p:handoutMasterIdLst>
  <p:sldIdLst>
    <p:sldId id="746" r:id="rId3"/>
    <p:sldId id="633" r:id="rId4"/>
    <p:sldId id="749" r:id="rId5"/>
    <p:sldId id="701" r:id="rId6"/>
    <p:sldId id="702" r:id="rId7"/>
    <p:sldId id="703" r:id="rId8"/>
    <p:sldId id="704" r:id="rId9"/>
    <p:sldId id="705" r:id="rId10"/>
    <p:sldId id="748" r:id="rId11"/>
    <p:sldId id="747" r:id="rId12"/>
    <p:sldId id="706" r:id="rId13"/>
    <p:sldId id="707" r:id="rId14"/>
    <p:sldId id="708" r:id="rId15"/>
    <p:sldId id="709" r:id="rId16"/>
    <p:sldId id="750" r:id="rId17"/>
    <p:sldId id="710" r:id="rId18"/>
    <p:sldId id="711" r:id="rId19"/>
    <p:sldId id="712" r:id="rId20"/>
    <p:sldId id="753" r:id="rId21"/>
    <p:sldId id="713" r:id="rId22"/>
    <p:sldId id="714" r:id="rId23"/>
    <p:sldId id="717" r:id="rId24"/>
    <p:sldId id="752" r:id="rId25"/>
    <p:sldId id="715"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Lst>
  <p:sldSz cx="9144000" cy="6858000" type="letter"/>
  <p:notesSz cx="6797675" cy="992822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00CC"/>
    <a:srgbClr val="FEBB00"/>
    <a:srgbClr val="F2F729"/>
    <a:srgbClr val="F6B600"/>
    <a:srgbClr val="F5FEC6"/>
    <a:srgbClr val="F4F84E"/>
    <a:srgbClr val="FFF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2378" autoAdjust="0"/>
  </p:normalViewPr>
  <p:slideViewPr>
    <p:cSldViewPr>
      <p:cViewPr varScale="1">
        <p:scale>
          <a:sx n="83" d="100"/>
          <a:sy n="83" d="100"/>
        </p:scale>
        <p:origin x="242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1275" y="0"/>
            <a:ext cx="2944813" cy="496888"/>
          </a:xfrm>
          <a:prstGeom prst="rect">
            <a:avLst/>
          </a:prstGeom>
        </p:spPr>
        <p:txBody>
          <a:bodyPr vert="horz" lIns="91440" tIns="45720" rIns="91440" bIns="45720" rtlCol="0"/>
          <a:lstStyle>
            <a:lvl1pPr algn="r">
              <a:defRPr sz="1200"/>
            </a:lvl1pPr>
          </a:lstStyle>
          <a:p>
            <a:pPr>
              <a:defRPr/>
            </a:pPr>
            <a:fld id="{58A732F4-7154-4D3E-933C-FFE309613F9B}" type="datetimeFigureOut">
              <a:rPr lang="zh-CN" altLang="en-US"/>
              <a:pPr>
                <a:defRPr/>
              </a:pPr>
              <a:t>2017/12/5</a:t>
            </a:fld>
            <a:endParaRPr lang="zh-CN" altLang="en-US"/>
          </a:p>
        </p:txBody>
      </p:sp>
      <p:sp>
        <p:nvSpPr>
          <p:cNvPr id="4" name="页脚占位符 3"/>
          <p:cNvSpPr>
            <a:spLocks noGrp="1"/>
          </p:cNvSpPr>
          <p:nvPr>
            <p:ph type="ftr" sz="quarter" idx="2"/>
          </p:nvPr>
        </p:nvSpPr>
        <p:spPr>
          <a:xfrm>
            <a:off x="0" y="9431338"/>
            <a:ext cx="2944813"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1275" y="9431338"/>
            <a:ext cx="2944813" cy="496887"/>
          </a:xfrm>
          <a:prstGeom prst="rect">
            <a:avLst/>
          </a:prstGeom>
        </p:spPr>
        <p:txBody>
          <a:bodyPr vert="horz" lIns="91440" tIns="45720" rIns="91440" bIns="45720" rtlCol="0" anchor="b"/>
          <a:lstStyle>
            <a:lvl1pPr algn="r">
              <a:defRPr sz="1200"/>
            </a:lvl1pPr>
          </a:lstStyle>
          <a:p>
            <a:pPr>
              <a:defRPr/>
            </a:pPr>
            <a:fld id="{9A9ACBF2-B796-4D93-83AE-0146F2239F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p:cNvSpPr>
          <p:nvPr>
            <p:ph type="sldImg" idx="2"/>
          </p:nvPr>
        </p:nvSpPr>
        <p:spPr bwMode="auto">
          <a:xfrm>
            <a:off x="933450" y="638175"/>
            <a:ext cx="4943475"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11175" y="4714875"/>
            <a:ext cx="5859463" cy="4467225"/>
          </a:xfrm>
          <a:prstGeom prst="rect">
            <a:avLst/>
          </a:prstGeom>
          <a:noFill/>
          <a:ln w="9525">
            <a:noFill/>
            <a:miter lim="800000"/>
            <a:headEnd/>
            <a:tailEnd/>
          </a:ln>
        </p:spPr>
        <p:txBody>
          <a:bodyPr vert="horz" wrap="square" lIns="92017" tIns="45201" rIns="92017" bIns="45201" numCol="1" anchor="t" anchorCtr="0" compatLnSpc="1">
            <a:prstTxWarp prst="textNoShape">
              <a:avLst/>
            </a:prstTxWarp>
          </a:bodyPr>
          <a:lstStyle/>
          <a:p>
            <a:pPr lvl="0"/>
            <a:r>
              <a:rPr lang="en-US"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、反函数：将原函数</a:t>
            </a:r>
            <a:r>
              <a:rPr lang="en-US" altLang="zh-CN" dirty="0" smtClean="0"/>
              <a:t>F</a:t>
            </a:r>
            <a:r>
              <a:rPr lang="zh-CN" altLang="en-US" dirty="0" smtClean="0"/>
              <a:t>中的全部“</a:t>
            </a:r>
            <a:r>
              <a:rPr lang="en-US" altLang="zh-CN" dirty="0" smtClean="0"/>
              <a:t>•”</a:t>
            </a:r>
            <a:r>
              <a:rPr lang="zh-CN" altLang="en-US" dirty="0" smtClean="0"/>
              <a:t>换成“</a:t>
            </a:r>
            <a:r>
              <a:rPr lang="en-US" altLang="zh-CN" dirty="0" smtClean="0"/>
              <a:t>+”</a:t>
            </a:r>
            <a:r>
              <a:rPr lang="zh-CN" altLang="en-US" dirty="0" smtClean="0"/>
              <a:t>，“</a:t>
            </a:r>
            <a:r>
              <a:rPr lang="en-US" altLang="zh-CN" dirty="0" smtClean="0"/>
              <a:t>+”</a:t>
            </a:r>
            <a:r>
              <a:rPr lang="zh-CN" altLang="en-US" dirty="0" smtClean="0"/>
              <a:t>换成“</a:t>
            </a:r>
            <a:r>
              <a:rPr lang="en-US" altLang="zh-CN" dirty="0" smtClean="0"/>
              <a:t>•”</a:t>
            </a:r>
            <a:r>
              <a:rPr lang="zh-CN" altLang="en-US" dirty="0" smtClean="0"/>
              <a:t>，“</a:t>
            </a:r>
            <a:r>
              <a:rPr lang="en-US" altLang="zh-CN" dirty="0" smtClean="0"/>
              <a:t>0”</a:t>
            </a:r>
            <a:r>
              <a:rPr lang="zh-CN" altLang="en-US" dirty="0" smtClean="0"/>
              <a:t>换成“</a:t>
            </a:r>
            <a:r>
              <a:rPr lang="en-US" altLang="zh-CN" dirty="0" smtClean="0"/>
              <a:t>1”</a:t>
            </a:r>
            <a:r>
              <a:rPr lang="zh-CN" altLang="en-US" dirty="0" smtClean="0"/>
              <a:t>，“</a:t>
            </a:r>
            <a:r>
              <a:rPr lang="en-US" altLang="zh-CN" dirty="0" smtClean="0"/>
              <a:t>1”</a:t>
            </a:r>
            <a:r>
              <a:rPr lang="zh-CN" altLang="en-US" dirty="0" smtClean="0"/>
              <a:t>换成“</a:t>
            </a:r>
            <a:r>
              <a:rPr lang="en-US" altLang="zh-CN" dirty="0" smtClean="0"/>
              <a:t>0”</a:t>
            </a:r>
            <a:r>
              <a:rPr lang="zh-CN" altLang="en-US" dirty="0" smtClean="0"/>
              <a:t>，原变量换成反变量，反变量换成原变量，所得到的新函数就是原函数的反演式（反函数），</a:t>
            </a:r>
            <a:r>
              <a:rPr lang="zh-CN" altLang="en-US" sz="1100" kern="1200" dirty="0" smtClean="0">
                <a:solidFill>
                  <a:schemeClr val="tx1"/>
                </a:solidFill>
                <a:latin typeface="Arial" pitchFamily="34" charset="0"/>
                <a:ea typeface="+mn-ea"/>
                <a:cs typeface="+mn-cs"/>
              </a:rPr>
              <a:t>记作</a:t>
            </a:r>
            <a:r>
              <a:rPr lang="en-US" altLang="zh-CN" sz="1100" kern="1200" dirty="0" smtClean="0">
                <a:solidFill>
                  <a:schemeClr val="tx1"/>
                </a:solidFill>
                <a:latin typeface="Arial" pitchFamily="34" charset="0"/>
                <a:ea typeface="+mn-ea"/>
                <a:cs typeface="+mn-cs"/>
              </a:rPr>
              <a:t>-F</a:t>
            </a:r>
            <a:r>
              <a:rPr lang="zh-CN" altLang="en-US" dirty="0" smtClean="0"/>
              <a:t>。 </a:t>
            </a:r>
            <a:endParaRPr lang="en-US" altLang="zh-CN" dirty="0" smtClean="0"/>
          </a:p>
          <a:p>
            <a:r>
              <a:rPr lang="zh-CN" altLang="en-US" dirty="0" smtClean="0"/>
              <a:t>对偶式：</a:t>
            </a:r>
            <a:r>
              <a:rPr lang="zh-CN" altLang="en-US" sz="1100" kern="1200" dirty="0" smtClean="0">
                <a:solidFill>
                  <a:schemeClr val="tx1"/>
                </a:solidFill>
                <a:latin typeface="Arial" pitchFamily="34" charset="0"/>
                <a:ea typeface="+mn-ea"/>
                <a:cs typeface="+mn-cs"/>
              </a:rPr>
              <a:t>将原函数</a:t>
            </a:r>
            <a:r>
              <a:rPr lang="en-US" altLang="zh-CN" sz="1100" kern="1200" dirty="0" smtClean="0">
                <a:solidFill>
                  <a:schemeClr val="tx1"/>
                </a:solidFill>
                <a:latin typeface="Arial" pitchFamily="34" charset="0"/>
                <a:ea typeface="+mn-ea"/>
                <a:cs typeface="+mn-cs"/>
              </a:rPr>
              <a:t>F</a:t>
            </a:r>
            <a:r>
              <a:rPr lang="zh-CN" altLang="en-US" sz="1100" kern="1200" dirty="0" smtClean="0">
                <a:solidFill>
                  <a:schemeClr val="tx1"/>
                </a:solidFill>
                <a:latin typeface="Arial" pitchFamily="34" charset="0"/>
                <a:ea typeface="+mn-ea"/>
                <a:cs typeface="+mn-cs"/>
              </a:rPr>
              <a:t>中的全部“</a:t>
            </a:r>
            <a:r>
              <a:rPr lang="en-US" altLang="zh-CN" sz="1100" kern="1200" dirty="0" smtClean="0">
                <a:solidFill>
                  <a:schemeClr val="tx1"/>
                </a:solidFill>
                <a:latin typeface="Arial" pitchFamily="34" charset="0"/>
                <a:ea typeface="+mn-ea"/>
                <a:cs typeface="+mn-cs"/>
              </a:rPr>
              <a:t>•”</a:t>
            </a:r>
            <a:r>
              <a:rPr lang="zh-CN" altLang="en-US" sz="1100" kern="1200" dirty="0" smtClean="0">
                <a:solidFill>
                  <a:schemeClr val="tx1"/>
                </a:solidFill>
                <a:latin typeface="Arial" pitchFamily="34" charset="0"/>
                <a:ea typeface="+mn-ea"/>
                <a:cs typeface="+mn-cs"/>
              </a:rPr>
              <a:t>换成“</a:t>
            </a:r>
            <a:r>
              <a:rPr lang="en-US" altLang="zh-CN" sz="1100" kern="1200" dirty="0" smtClean="0">
                <a:solidFill>
                  <a:schemeClr val="tx1"/>
                </a:solidFill>
                <a:latin typeface="Arial" pitchFamily="34" charset="0"/>
                <a:ea typeface="+mn-ea"/>
                <a:cs typeface="+mn-cs"/>
              </a:rPr>
              <a:t>+”</a:t>
            </a:r>
            <a:r>
              <a:rPr lang="zh-CN" altLang="en-US" sz="1100" kern="1200" dirty="0" smtClean="0">
                <a:solidFill>
                  <a:schemeClr val="tx1"/>
                </a:solidFill>
                <a:latin typeface="Arial" pitchFamily="34" charset="0"/>
                <a:ea typeface="+mn-ea"/>
                <a:cs typeface="+mn-cs"/>
              </a:rPr>
              <a:t>，“</a:t>
            </a:r>
            <a:r>
              <a:rPr lang="en-US" altLang="zh-CN" sz="1100" kern="1200" dirty="0" smtClean="0">
                <a:solidFill>
                  <a:schemeClr val="tx1"/>
                </a:solidFill>
                <a:latin typeface="Arial" pitchFamily="34" charset="0"/>
                <a:ea typeface="+mn-ea"/>
                <a:cs typeface="+mn-cs"/>
              </a:rPr>
              <a:t>+”</a:t>
            </a:r>
            <a:r>
              <a:rPr lang="zh-CN" altLang="en-US" sz="1100" kern="1200" dirty="0" smtClean="0">
                <a:solidFill>
                  <a:schemeClr val="tx1"/>
                </a:solidFill>
                <a:latin typeface="Arial" pitchFamily="34" charset="0"/>
                <a:ea typeface="+mn-ea"/>
                <a:cs typeface="+mn-cs"/>
              </a:rPr>
              <a:t>换成“</a:t>
            </a:r>
            <a:r>
              <a:rPr lang="en-US" altLang="zh-CN" sz="1100" kern="1200" dirty="0" smtClean="0">
                <a:solidFill>
                  <a:schemeClr val="tx1"/>
                </a:solidFill>
                <a:latin typeface="Arial" pitchFamily="34" charset="0"/>
                <a:ea typeface="+mn-ea"/>
                <a:cs typeface="+mn-cs"/>
              </a:rPr>
              <a:t>•”</a:t>
            </a:r>
            <a:r>
              <a:rPr lang="zh-CN" altLang="en-US" sz="1100" kern="1200" dirty="0" smtClean="0">
                <a:solidFill>
                  <a:schemeClr val="tx1"/>
                </a:solidFill>
                <a:latin typeface="Arial" pitchFamily="34" charset="0"/>
                <a:ea typeface="+mn-ea"/>
                <a:cs typeface="+mn-cs"/>
              </a:rPr>
              <a:t>，“</a:t>
            </a:r>
            <a:r>
              <a:rPr lang="en-US" altLang="zh-CN" sz="1100" kern="1200" dirty="0" smtClean="0">
                <a:solidFill>
                  <a:schemeClr val="tx1"/>
                </a:solidFill>
                <a:latin typeface="Arial" pitchFamily="34" charset="0"/>
                <a:ea typeface="+mn-ea"/>
                <a:cs typeface="+mn-cs"/>
              </a:rPr>
              <a:t>0”</a:t>
            </a:r>
            <a:r>
              <a:rPr lang="zh-CN" altLang="en-US" sz="1100" kern="1200" dirty="0" smtClean="0">
                <a:solidFill>
                  <a:schemeClr val="tx1"/>
                </a:solidFill>
                <a:latin typeface="Arial" pitchFamily="34" charset="0"/>
                <a:ea typeface="+mn-ea"/>
                <a:cs typeface="+mn-cs"/>
              </a:rPr>
              <a:t>换成“</a:t>
            </a:r>
            <a:r>
              <a:rPr lang="en-US" altLang="zh-CN" sz="1100" kern="1200" dirty="0" smtClean="0">
                <a:solidFill>
                  <a:schemeClr val="tx1"/>
                </a:solidFill>
                <a:latin typeface="Arial" pitchFamily="34" charset="0"/>
                <a:ea typeface="+mn-ea"/>
                <a:cs typeface="+mn-cs"/>
              </a:rPr>
              <a:t>1”</a:t>
            </a:r>
            <a:r>
              <a:rPr lang="zh-CN" altLang="en-US" sz="1100" kern="1200" dirty="0" smtClean="0">
                <a:solidFill>
                  <a:schemeClr val="tx1"/>
                </a:solidFill>
                <a:latin typeface="Arial" pitchFamily="34" charset="0"/>
                <a:ea typeface="+mn-ea"/>
                <a:cs typeface="+mn-cs"/>
              </a:rPr>
              <a:t>，“</a:t>
            </a:r>
            <a:r>
              <a:rPr lang="en-US" altLang="zh-CN" sz="1100" kern="1200" dirty="0" smtClean="0">
                <a:solidFill>
                  <a:schemeClr val="tx1"/>
                </a:solidFill>
                <a:latin typeface="Arial" pitchFamily="34" charset="0"/>
                <a:ea typeface="+mn-ea"/>
                <a:cs typeface="+mn-cs"/>
              </a:rPr>
              <a:t>1”</a:t>
            </a:r>
            <a:r>
              <a:rPr lang="zh-CN" altLang="en-US" sz="1100" kern="1200" dirty="0" smtClean="0">
                <a:solidFill>
                  <a:schemeClr val="tx1"/>
                </a:solidFill>
                <a:latin typeface="Arial" pitchFamily="34" charset="0"/>
                <a:ea typeface="+mn-ea"/>
                <a:cs typeface="+mn-cs"/>
              </a:rPr>
              <a:t>换成“</a:t>
            </a:r>
            <a:r>
              <a:rPr lang="en-US" altLang="zh-CN" sz="1100" kern="1200" dirty="0" smtClean="0">
                <a:solidFill>
                  <a:schemeClr val="tx1"/>
                </a:solidFill>
                <a:latin typeface="Arial" pitchFamily="34" charset="0"/>
                <a:ea typeface="+mn-ea"/>
                <a:cs typeface="+mn-cs"/>
              </a:rPr>
              <a:t>0”</a:t>
            </a:r>
            <a:r>
              <a:rPr lang="zh-CN" altLang="en-US" sz="1100" kern="1200" dirty="0" smtClean="0">
                <a:solidFill>
                  <a:schemeClr val="tx1"/>
                </a:solidFill>
                <a:latin typeface="Arial" pitchFamily="34" charset="0"/>
                <a:ea typeface="+mn-ea"/>
                <a:cs typeface="+mn-cs"/>
              </a:rPr>
              <a:t>，所得到的新函数就是原函数的对偶式，记作</a:t>
            </a:r>
            <a:r>
              <a:rPr lang="en-US" altLang="zh-CN" sz="1100" kern="1200" dirty="0" smtClean="0">
                <a:solidFill>
                  <a:schemeClr val="tx1"/>
                </a:solidFill>
                <a:latin typeface="Arial" pitchFamily="34" charset="0"/>
                <a:ea typeface="+mn-ea"/>
                <a:cs typeface="+mn-cs"/>
              </a:rPr>
              <a:t>F’</a:t>
            </a:r>
            <a:r>
              <a:rPr lang="zh-CN" altLang="en-US" sz="1100" kern="1200" dirty="0" smtClean="0">
                <a:solidFill>
                  <a:schemeClr val="tx1"/>
                </a:solidFill>
                <a:latin typeface="Arial" pitchFamily="34" charset="0"/>
                <a:ea typeface="+mn-ea"/>
                <a:cs typeface="+mn-cs"/>
              </a:rPr>
              <a:t>或</a:t>
            </a:r>
            <a:r>
              <a:rPr lang="en-US" altLang="zh-CN" sz="1100" kern="1200" dirty="0" smtClean="0">
                <a:solidFill>
                  <a:schemeClr val="tx1"/>
                </a:solidFill>
                <a:latin typeface="Arial" pitchFamily="34" charset="0"/>
                <a:ea typeface="+mn-ea"/>
                <a:cs typeface="+mn-cs"/>
              </a:rPr>
              <a:t>F*</a:t>
            </a:r>
            <a:endParaRPr lang="zh-CN" altLang="en-US" sz="1100" kern="1200" dirty="0">
              <a:solidFill>
                <a:schemeClr val="tx1"/>
              </a:solidFill>
              <a:latin typeface="Arial" pitchFamily="34" charset="0"/>
              <a:ea typeface="+mn-ea"/>
              <a:cs typeface="+mn-cs"/>
            </a:endParaRPr>
          </a:p>
        </p:txBody>
      </p:sp>
    </p:spTree>
    <p:extLst>
      <p:ext uri="{BB962C8B-B14F-4D97-AF65-F5344CB8AC3E}">
        <p14:creationId xmlns:p14="http://schemas.microsoft.com/office/powerpoint/2010/main" val="59510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a:t>
            </a:r>
            <a:r>
              <a:rPr lang="zh-CN" altLang="en-US" dirty="0" smtClean="0"/>
              <a:t>、最简与或表达式</a:t>
            </a:r>
          </a:p>
          <a:p>
            <a:r>
              <a:rPr lang="en-US" altLang="zh-CN" dirty="0" smtClean="0"/>
              <a:t>1</a:t>
            </a:r>
            <a:r>
              <a:rPr lang="zh-CN" altLang="en-US" dirty="0" smtClean="0"/>
              <a:t>、乘积项的个数最少（用门电路实现，用的与门数最少）；</a:t>
            </a:r>
          </a:p>
          <a:p>
            <a:r>
              <a:rPr lang="en-US" altLang="zh-CN" dirty="0" smtClean="0"/>
              <a:t>2</a:t>
            </a:r>
            <a:r>
              <a:rPr lang="zh-CN" altLang="en-US" dirty="0" smtClean="0"/>
              <a:t>、在满足</a:t>
            </a:r>
            <a:r>
              <a:rPr lang="en-US" altLang="zh-CN" dirty="0" smtClean="0"/>
              <a:t>1</a:t>
            </a:r>
            <a:r>
              <a:rPr lang="zh-CN" altLang="en-US" dirty="0" smtClean="0"/>
              <a:t>的条件下，乘积项中的变量最少（与门的输入端最少）。</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2309272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集电极开路又名“开集级电路”或“</a:t>
            </a:r>
            <a:r>
              <a:rPr lang="en-US" altLang="zh-CN" dirty="0" smtClean="0"/>
              <a:t>OC</a:t>
            </a:r>
            <a:r>
              <a:rPr lang="zh-CN" altLang="en-US" dirty="0" smtClean="0"/>
              <a:t>门” 是一种集成电路的输出装置。</a:t>
            </a:r>
            <a:endParaRPr lang="en-US" altLang="zh-CN" dirty="0" smtClean="0"/>
          </a:p>
          <a:p>
            <a:r>
              <a:rPr lang="zh-CN" altLang="en-US" dirty="0" smtClean="0"/>
              <a:t>通过</a:t>
            </a:r>
            <a:r>
              <a:rPr lang="en-US" altLang="zh-CN" dirty="0" smtClean="0"/>
              <a:t>OC</a:t>
            </a:r>
            <a:r>
              <a:rPr lang="zh-CN" altLang="en-US" dirty="0" smtClean="0"/>
              <a:t>门这一装置，能够让逻辑门输出端的直接并联使用。两个</a:t>
            </a:r>
            <a:r>
              <a:rPr lang="en-US" altLang="zh-CN" dirty="0" smtClean="0"/>
              <a:t>OC</a:t>
            </a:r>
            <a:r>
              <a:rPr lang="zh-CN" altLang="en-US" dirty="0" smtClean="0"/>
              <a:t>门的并联，可以实现逻辑与的关系，称为“线与”，但在输出端口应加一个上拉电阻与电源相连。</a:t>
            </a:r>
            <a:endParaRPr lang="zh-CN" altLang="en-US" dirty="0"/>
          </a:p>
        </p:txBody>
      </p:sp>
    </p:spTree>
    <p:extLst>
      <p:ext uri="{BB962C8B-B14F-4D97-AF65-F5344CB8AC3E}">
        <p14:creationId xmlns:p14="http://schemas.microsoft.com/office/powerpoint/2010/main" val="2374216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t>5</a:t>
                </a:r>
                <a:r>
                  <a:rPr lang="zh-CN" altLang="en-US" b="0" dirty="0" smtClean="0"/>
                  <a:t>、由</a:t>
                </a:r>
                <a:r>
                  <a:rPr lang="zh-CN" altLang="en-US" b="0" dirty="0" smtClean="0">
                    <a:solidFill>
                      <a:srgbClr val="D42A7F"/>
                    </a:solidFill>
                    <a:latin typeface="楷体_GB2312" pitchFamily="49" charset="-122"/>
                    <a:ea typeface="楷体_GB2312" pitchFamily="49" charset="-122"/>
                  </a:rPr>
                  <a:t>吸收律</a:t>
                </a:r>
                <a:r>
                  <a:rPr lang="en-US" altLang="zh-CN" b="0" dirty="0" smtClean="0">
                    <a:solidFill>
                      <a:srgbClr val="D42A7F"/>
                    </a:solidFill>
                    <a:latin typeface="Arial" charset="0"/>
                    <a:ea typeface="楷体_GB2312" pitchFamily="49" charset="-122"/>
                    <a:cs typeface="Arial" charset="0"/>
                  </a:rPr>
                  <a:t>3</a:t>
                </a:r>
                <a:r>
                  <a:rPr lang="zh-CN" altLang="en-US" b="0" dirty="0" smtClean="0">
                    <a:solidFill>
                      <a:srgbClr val="D42A7F"/>
                    </a:solidFill>
                    <a:latin typeface="Arial" charset="0"/>
                    <a:ea typeface="楷体_GB2312" pitchFamily="49" charset="-122"/>
                    <a:cs typeface="Arial" charset="0"/>
                  </a:rPr>
                  <a:t>：</a:t>
                </a:r>
                <a:r>
                  <a:rPr lang="en-US" altLang="zh-CN" b="0" dirty="0" smtClean="0">
                    <a:solidFill>
                      <a:srgbClr val="D42A7F"/>
                    </a:solidFill>
                    <a:latin typeface="Arial" charset="0"/>
                    <a:ea typeface="楷体_GB2312" pitchFamily="49" charset="-122"/>
                    <a:cs typeface="Arial" charset="0"/>
                  </a:rPr>
                  <a:t>A+A’B = A + B</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F = AB + A’C +B’C + C’D + D’ = AB + A’C +B’C + C’ + D’ = B + A’ + B’ + C’ + D’ =1</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7</a:t>
                </a:r>
                <a:r>
                  <a:rPr lang="zh-CN" altLang="en-US" b="0" dirty="0" smtClean="0">
                    <a:solidFill>
                      <a:srgbClr val="D42A7F"/>
                    </a:solidFill>
                    <a:latin typeface="Arial" charset="0"/>
                    <a:ea typeface="楷体_GB2312" pitchFamily="49" charset="-122"/>
                    <a:cs typeface="Arial" charset="0"/>
                  </a:rPr>
                  <a:t>、逻辑函数表达式</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A</a:t>
                </a:r>
                <a14:m>
                  <m:oMath xmlns:m="http://schemas.openxmlformats.org/officeDocument/2006/math">
                    <m:r>
                      <a:rPr lang="en-US" altLang="zh-CN" b="0" i="1" smtClean="0">
                        <a:solidFill>
                          <a:srgbClr val="D42A7F"/>
                        </a:solidFill>
                        <a:latin typeface="Cambria Math" panose="02040503050406030204" pitchFamily="18" charset="0"/>
                        <a:ea typeface="Cambria Math" panose="02040503050406030204" pitchFamily="18" charset="0"/>
                        <a:cs typeface="Arial" charset="0"/>
                      </a:rPr>
                      <m:t>⨁</m:t>
                    </m:r>
                  </m:oMath>
                </a14:m>
                <a:r>
                  <a:rPr lang="en-US" altLang="zh-CN" b="0" dirty="0" smtClean="0">
                    <a:solidFill>
                      <a:srgbClr val="D42A7F"/>
                    </a:solidFill>
                    <a:latin typeface="Arial" charset="0"/>
                    <a:ea typeface="楷体_GB2312" pitchFamily="49" charset="-122"/>
                    <a:cs typeface="Arial" charset="0"/>
                  </a:rPr>
                  <a:t>B =AB’+A’B</a:t>
                </a:r>
                <a:r>
                  <a:rPr lang="zh-CN" altLang="en-US" b="0" dirty="0" smtClean="0">
                    <a:solidFill>
                      <a:srgbClr val="D42A7F"/>
                    </a:solidFill>
                    <a:latin typeface="Arial" charset="0"/>
                    <a:ea typeface="楷体_GB2312" pitchFamily="49" charset="-122"/>
                    <a:cs typeface="Arial" charset="0"/>
                  </a:rPr>
                  <a:t>，</a:t>
                </a:r>
                <a:r>
                  <a:rPr lang="en-US" altLang="zh-CN" b="0" dirty="0" smtClean="0">
                    <a:solidFill>
                      <a:srgbClr val="D42A7F"/>
                    </a:solidFill>
                    <a:latin typeface="Arial" charset="0"/>
                    <a:ea typeface="楷体_GB2312" pitchFamily="49" charset="-122"/>
                    <a:cs typeface="Arial" charset="0"/>
                  </a:rPr>
                  <a:t>A</a:t>
                </a:r>
                <a:r>
                  <a:rPr lang="zh-CN" altLang="en-US" b="0" dirty="0" smtClean="0">
                    <a:solidFill>
                      <a:srgbClr val="D42A7F"/>
                    </a:solidFill>
                    <a:latin typeface="Arial" charset="0"/>
                    <a:ea typeface="楷体_GB2312" pitchFamily="49" charset="-122"/>
                    <a:cs typeface="Arial" charset="0"/>
                  </a:rPr>
                  <a:t>‘</a:t>
                </a:r>
                <a14:m>
                  <m:oMath xmlns:m="http://schemas.openxmlformats.org/officeDocument/2006/math">
                    <m:r>
                      <a:rPr lang="en-US" altLang="zh-CN" b="0" i="1" smtClean="0">
                        <a:solidFill>
                          <a:srgbClr val="D42A7F"/>
                        </a:solidFill>
                        <a:latin typeface="Cambria Math" panose="02040503050406030204" pitchFamily="18" charset="0"/>
                        <a:ea typeface="Cambria Math" panose="02040503050406030204" pitchFamily="18" charset="0"/>
                        <a:cs typeface="Arial" charset="0"/>
                      </a:rPr>
                      <m:t>⨁</m:t>
                    </m:r>
                  </m:oMath>
                </a14:m>
                <a:r>
                  <a:rPr lang="en-US" altLang="zh-CN" b="0" dirty="0" smtClean="0">
                    <a:solidFill>
                      <a:srgbClr val="D42A7F"/>
                    </a:solidFill>
                    <a:latin typeface="Arial" charset="0"/>
                    <a:ea typeface="楷体_GB2312" pitchFamily="49" charset="-122"/>
                    <a:cs typeface="Arial" charset="0"/>
                  </a:rPr>
                  <a:t>B</a:t>
                </a:r>
                <a:r>
                  <a:rPr lang="zh-CN" altLang="en-US" b="0" dirty="0" smtClean="0">
                    <a:solidFill>
                      <a:srgbClr val="D42A7F"/>
                    </a:solidFill>
                    <a:latin typeface="Arial" charset="0"/>
                    <a:ea typeface="楷体_GB2312" pitchFamily="49" charset="-122"/>
                    <a:cs typeface="Arial" charset="0"/>
                  </a:rPr>
                  <a:t>‘ </a:t>
                </a:r>
                <a:r>
                  <a:rPr lang="en-US" altLang="zh-CN" b="0" dirty="0" smtClean="0">
                    <a:solidFill>
                      <a:srgbClr val="D42A7F"/>
                    </a:solidFill>
                    <a:latin typeface="Arial" charset="0"/>
                    <a:ea typeface="楷体_GB2312" pitchFamily="49" charset="-122"/>
                    <a:cs typeface="Arial" charset="0"/>
                  </a:rPr>
                  <a:t>= A’B+AB’</a:t>
                </a:r>
              </a:p>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b="0" dirty="0" smtClean="0">
                  <a:solidFill>
                    <a:srgbClr val="D42A7F"/>
                  </a:solidFill>
                  <a:latin typeface="Arial" charset="0"/>
                  <a:ea typeface="楷体_GB2312" pitchFamily="49" charset="-122"/>
                  <a:cs typeface="Arial" charset="0"/>
                </a:endParaRPr>
              </a:p>
              <a:p>
                <a:endParaRPr lang="zh-CN" altLang="en-US" dirty="0"/>
              </a:p>
            </p:txBody>
          </p:sp>
        </mc:Choice>
        <mc:Fallback>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t>5</a:t>
                </a:r>
                <a:r>
                  <a:rPr lang="zh-CN" altLang="en-US" b="0" dirty="0" smtClean="0"/>
                  <a:t>、由</a:t>
                </a:r>
                <a:r>
                  <a:rPr lang="zh-CN" altLang="en-US" b="0" dirty="0" smtClean="0">
                    <a:solidFill>
                      <a:srgbClr val="D42A7F"/>
                    </a:solidFill>
                    <a:latin typeface="楷体_GB2312" pitchFamily="49" charset="-122"/>
                    <a:ea typeface="楷体_GB2312" pitchFamily="49" charset="-122"/>
                  </a:rPr>
                  <a:t>吸收律</a:t>
                </a:r>
                <a:r>
                  <a:rPr lang="en-US" altLang="zh-CN" b="0" dirty="0" smtClean="0">
                    <a:solidFill>
                      <a:srgbClr val="D42A7F"/>
                    </a:solidFill>
                    <a:latin typeface="Arial" charset="0"/>
                    <a:ea typeface="楷体_GB2312" pitchFamily="49" charset="-122"/>
                    <a:cs typeface="Arial" charset="0"/>
                  </a:rPr>
                  <a:t>3</a:t>
                </a:r>
                <a:r>
                  <a:rPr lang="zh-CN" altLang="en-US" b="0" dirty="0" smtClean="0">
                    <a:solidFill>
                      <a:srgbClr val="D42A7F"/>
                    </a:solidFill>
                    <a:latin typeface="Arial" charset="0"/>
                    <a:ea typeface="楷体_GB2312" pitchFamily="49" charset="-122"/>
                    <a:cs typeface="Arial" charset="0"/>
                  </a:rPr>
                  <a:t>：</a:t>
                </a:r>
                <a:r>
                  <a:rPr lang="en-US" altLang="zh-CN" b="0" dirty="0" smtClean="0">
                    <a:solidFill>
                      <a:srgbClr val="D42A7F"/>
                    </a:solidFill>
                    <a:latin typeface="Arial" charset="0"/>
                    <a:ea typeface="楷体_GB2312" pitchFamily="49" charset="-122"/>
                    <a:cs typeface="Arial" charset="0"/>
                  </a:rPr>
                  <a:t>A+A’B = A + B</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F = AB + A’C +B’C + C’D + D’ = AB + A’C +B’C + C’ + D’ = B + A’ + B’ + C’ + D’ =1</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7</a:t>
                </a:r>
                <a:r>
                  <a:rPr lang="zh-CN" altLang="en-US" b="0" dirty="0" smtClean="0">
                    <a:solidFill>
                      <a:srgbClr val="D42A7F"/>
                    </a:solidFill>
                    <a:latin typeface="Arial" charset="0"/>
                    <a:ea typeface="楷体_GB2312" pitchFamily="49" charset="-122"/>
                    <a:cs typeface="Arial" charset="0"/>
                  </a:rPr>
                  <a:t>、逻辑函数表达式</a:t>
                </a:r>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smtClean="0">
                    <a:solidFill>
                      <a:srgbClr val="D42A7F"/>
                    </a:solidFill>
                    <a:latin typeface="Arial" charset="0"/>
                    <a:ea typeface="楷体_GB2312" pitchFamily="49" charset="-122"/>
                    <a:cs typeface="Arial" charset="0"/>
                  </a:rPr>
                  <a:t>A</a:t>
                </a:r>
                <a:r>
                  <a:rPr lang="en-US" altLang="zh-CN" b="0" i="0" smtClean="0">
                    <a:solidFill>
                      <a:srgbClr val="D42A7F"/>
                    </a:solidFill>
                    <a:latin typeface="Cambria Math" panose="02040503050406030204" pitchFamily="18" charset="0"/>
                    <a:ea typeface="Cambria Math" panose="02040503050406030204" pitchFamily="18" charset="0"/>
                    <a:cs typeface="Arial" charset="0"/>
                  </a:rPr>
                  <a:t>⨁</a:t>
                </a:r>
                <a:r>
                  <a:rPr lang="en-US" altLang="zh-CN" b="0" dirty="0" smtClean="0">
                    <a:solidFill>
                      <a:srgbClr val="D42A7F"/>
                    </a:solidFill>
                    <a:latin typeface="Arial" charset="0"/>
                    <a:ea typeface="楷体_GB2312" pitchFamily="49" charset="-122"/>
                    <a:cs typeface="Arial" charset="0"/>
                  </a:rPr>
                  <a:t>B =AB’+A’B</a:t>
                </a:r>
                <a:r>
                  <a:rPr lang="zh-CN" altLang="en-US" b="0" dirty="0" smtClean="0">
                    <a:solidFill>
                      <a:srgbClr val="D42A7F"/>
                    </a:solidFill>
                    <a:latin typeface="Arial" charset="0"/>
                    <a:ea typeface="楷体_GB2312" pitchFamily="49" charset="-122"/>
                    <a:cs typeface="Arial" charset="0"/>
                  </a:rPr>
                  <a:t>，</a:t>
                </a:r>
                <a:r>
                  <a:rPr lang="en-US" altLang="zh-CN" b="0" dirty="0" smtClean="0">
                    <a:solidFill>
                      <a:srgbClr val="D42A7F"/>
                    </a:solidFill>
                    <a:latin typeface="Arial" charset="0"/>
                    <a:ea typeface="楷体_GB2312" pitchFamily="49" charset="-122"/>
                    <a:cs typeface="Arial" charset="0"/>
                  </a:rPr>
                  <a:t>A</a:t>
                </a:r>
                <a:r>
                  <a:rPr lang="zh-CN" altLang="en-US" b="0" dirty="0" smtClean="0">
                    <a:solidFill>
                      <a:srgbClr val="D42A7F"/>
                    </a:solidFill>
                    <a:latin typeface="Arial" charset="0"/>
                    <a:ea typeface="楷体_GB2312" pitchFamily="49" charset="-122"/>
                    <a:cs typeface="Arial" charset="0"/>
                  </a:rPr>
                  <a:t>‘</a:t>
                </a:r>
                <a:r>
                  <a:rPr lang="en-US" altLang="zh-CN" b="0" i="0" smtClean="0">
                    <a:solidFill>
                      <a:srgbClr val="D42A7F"/>
                    </a:solidFill>
                    <a:latin typeface="Cambria Math" panose="02040503050406030204" pitchFamily="18" charset="0"/>
                    <a:ea typeface="Cambria Math" panose="02040503050406030204" pitchFamily="18" charset="0"/>
                    <a:cs typeface="Arial" charset="0"/>
                  </a:rPr>
                  <a:t>⨁</a:t>
                </a:r>
                <a:r>
                  <a:rPr lang="en-US" altLang="zh-CN" b="0" dirty="0" smtClean="0">
                    <a:solidFill>
                      <a:srgbClr val="D42A7F"/>
                    </a:solidFill>
                    <a:latin typeface="Arial" charset="0"/>
                    <a:ea typeface="楷体_GB2312" pitchFamily="49" charset="-122"/>
                    <a:cs typeface="Arial" charset="0"/>
                  </a:rPr>
                  <a:t>B</a:t>
                </a:r>
                <a:r>
                  <a:rPr lang="zh-CN" altLang="en-US" b="0" dirty="0" smtClean="0">
                    <a:solidFill>
                      <a:srgbClr val="D42A7F"/>
                    </a:solidFill>
                    <a:latin typeface="Arial" charset="0"/>
                    <a:ea typeface="楷体_GB2312" pitchFamily="49" charset="-122"/>
                    <a:cs typeface="Arial" charset="0"/>
                  </a:rPr>
                  <a:t>‘ </a:t>
                </a:r>
                <a:r>
                  <a:rPr lang="en-US" altLang="zh-CN" b="0" dirty="0" smtClean="0">
                    <a:solidFill>
                      <a:srgbClr val="D42A7F"/>
                    </a:solidFill>
                    <a:latin typeface="Arial" charset="0"/>
                    <a:ea typeface="楷体_GB2312" pitchFamily="49" charset="-122"/>
                    <a:cs typeface="Arial" charset="0"/>
                  </a:rPr>
                  <a:t>= A’B+AB’</a:t>
                </a:r>
              </a:p>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b="0" dirty="0" smtClean="0">
                  <a:solidFill>
                    <a:srgbClr val="D42A7F"/>
                  </a:solidFill>
                  <a:latin typeface="Arial" charset="0"/>
                  <a:ea typeface="楷体_GB2312" pitchFamily="49" charset="-122"/>
                  <a:cs typeface="Arial" charset="0"/>
                </a:endParaRPr>
              </a:p>
              <a:p>
                <a:endParaRPr lang="zh-CN" altLang="en-US" dirty="0"/>
              </a:p>
            </p:txBody>
          </p:sp>
        </mc:Fallback>
      </mc:AlternateContent>
    </p:spTree>
    <p:extLst>
      <p:ext uri="{BB962C8B-B14F-4D97-AF65-F5344CB8AC3E}">
        <p14:creationId xmlns:p14="http://schemas.microsoft.com/office/powerpoint/2010/main" val="292191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2</a:t>
            </a:r>
            <a:r>
              <a:rPr lang="zh-CN" altLang="en-US" dirty="0" smtClean="0"/>
              <a:t>、 二进制转八进制：取三合一法</a:t>
            </a:r>
            <a:endParaRPr lang="en-US" altLang="zh-CN" dirty="0" smtClean="0"/>
          </a:p>
          <a:p>
            <a:r>
              <a:rPr lang="en-US" altLang="zh-CN" dirty="0" smtClean="0"/>
              <a:t>6</a:t>
            </a:r>
            <a:r>
              <a:rPr lang="zh-CN" altLang="en-US" dirty="0" smtClean="0"/>
              <a:t>、余</a:t>
            </a:r>
            <a:r>
              <a:rPr lang="en-US" altLang="zh-CN" dirty="0" smtClean="0"/>
              <a:t>3BCD</a:t>
            </a:r>
            <a:r>
              <a:rPr lang="zh-CN" altLang="en-US" dirty="0" smtClean="0"/>
              <a:t>码：每一个码对应的</a:t>
            </a:r>
            <a:r>
              <a:rPr lang="en-US" altLang="zh-CN" dirty="0" smtClean="0"/>
              <a:t>8421BCD</a:t>
            </a:r>
            <a:r>
              <a:rPr lang="zh-CN" altLang="en-US" dirty="0" smtClean="0"/>
              <a:t>码之间相差</a:t>
            </a:r>
            <a:r>
              <a:rPr lang="en-US" altLang="zh-CN" dirty="0" smtClean="0"/>
              <a:t>3</a:t>
            </a:r>
          </a:p>
          <a:p>
            <a:r>
              <a:rPr lang="en-US" altLang="zh-CN" dirty="0" smtClean="0"/>
              <a:t>7</a:t>
            </a:r>
            <a:r>
              <a:rPr lang="zh-CN" altLang="en-US" dirty="0" smtClean="0"/>
              <a:t>、</a:t>
            </a:r>
            <a:r>
              <a:rPr lang="en-US" altLang="zh-CN" dirty="0" smtClean="0">
                <a:ea typeface="黑体" panose="02010609060101010101" pitchFamily="49" charset="-122"/>
              </a:rPr>
              <a:t>ASCII </a:t>
            </a:r>
            <a:r>
              <a:rPr lang="zh-CN" altLang="en-US" dirty="0" smtClean="0">
                <a:ea typeface="黑体" panose="02010609060101010101" pitchFamily="49" charset="-122"/>
              </a:rPr>
              <a:t>码：</a:t>
            </a:r>
            <a:r>
              <a:rPr lang="en-US" altLang="zh-CN" dirty="0" smtClean="0">
                <a:ea typeface="黑体" panose="02010609060101010101" pitchFamily="49" charset="-122"/>
              </a:rPr>
              <a:t>0-9</a:t>
            </a:r>
            <a:r>
              <a:rPr lang="zh-CN" altLang="en-US" dirty="0" smtClean="0">
                <a:ea typeface="黑体" panose="02010609060101010101" pitchFamily="49" charset="-122"/>
              </a:rPr>
              <a:t>（</a:t>
            </a:r>
            <a:r>
              <a:rPr lang="en-US" altLang="zh-CN" dirty="0" smtClean="0">
                <a:ea typeface="黑体" panose="02010609060101010101" pitchFamily="49" charset="-122"/>
              </a:rPr>
              <a:t>48-57</a:t>
            </a:r>
            <a:r>
              <a:rPr lang="zh-CN" altLang="en-US" dirty="0" smtClean="0">
                <a:ea typeface="黑体" panose="02010609060101010101" pitchFamily="49" charset="-122"/>
              </a:rPr>
              <a:t>），</a:t>
            </a:r>
            <a:r>
              <a:rPr lang="en-US" altLang="zh-CN" dirty="0" smtClean="0">
                <a:ea typeface="黑体" panose="02010609060101010101" pitchFamily="49" charset="-122"/>
              </a:rPr>
              <a:t>A-Z</a:t>
            </a:r>
            <a:r>
              <a:rPr lang="zh-CN" altLang="en-US" dirty="0" smtClean="0">
                <a:ea typeface="黑体" panose="02010609060101010101" pitchFamily="49" charset="-122"/>
              </a:rPr>
              <a:t>（</a:t>
            </a:r>
            <a:r>
              <a:rPr lang="en-US" altLang="zh-CN" dirty="0" smtClean="0">
                <a:ea typeface="黑体" panose="02010609060101010101" pitchFamily="49" charset="-122"/>
              </a:rPr>
              <a:t>65-90</a:t>
            </a:r>
            <a:r>
              <a:rPr lang="zh-CN" altLang="en-US" dirty="0" smtClean="0">
                <a:ea typeface="黑体" panose="02010609060101010101" pitchFamily="49" charset="-122"/>
              </a:rPr>
              <a:t>），</a:t>
            </a:r>
            <a:r>
              <a:rPr lang="en-US" altLang="zh-CN" dirty="0" smtClean="0">
                <a:ea typeface="黑体" panose="02010609060101010101" pitchFamily="49" charset="-122"/>
              </a:rPr>
              <a:t>a-z</a:t>
            </a:r>
            <a:r>
              <a:rPr lang="zh-CN" altLang="en-US" dirty="0" smtClean="0">
                <a:ea typeface="黑体" panose="02010609060101010101" pitchFamily="49" charset="-122"/>
              </a:rPr>
              <a:t>（</a:t>
            </a:r>
            <a:r>
              <a:rPr lang="en-US" altLang="zh-CN" dirty="0" smtClean="0">
                <a:ea typeface="黑体" panose="02010609060101010101" pitchFamily="49" charset="-122"/>
              </a:rPr>
              <a:t>97-122</a:t>
            </a:r>
            <a:r>
              <a:rPr lang="zh-CN" altLang="en-US" dirty="0" smtClean="0">
                <a:ea typeface="黑体" panose="02010609060101010101" pitchFamily="49" charset="-122"/>
              </a:rPr>
              <a:t>）</a:t>
            </a:r>
            <a:endParaRPr lang="en-US" altLang="zh-CN" dirty="0" smtClean="0">
              <a:ea typeface="黑体" panose="02010609060101010101" pitchFamily="49" charset="-122"/>
            </a:endParaRPr>
          </a:p>
          <a:p>
            <a:r>
              <a:rPr lang="en-US" altLang="zh-CN" dirty="0" smtClean="0">
                <a:ea typeface="黑体" panose="02010609060101010101" pitchFamily="49" charset="-122"/>
              </a:rPr>
              <a:t>8</a:t>
            </a:r>
            <a:r>
              <a:rPr lang="zh-CN" altLang="en-US" dirty="0" smtClean="0">
                <a:ea typeface="黑体" panose="02010609060101010101" pitchFamily="49" charset="-122"/>
              </a:rPr>
              <a:t>、</a:t>
            </a:r>
            <a:r>
              <a:rPr lang="en-US" altLang="zh-CN" dirty="0" smtClean="0">
                <a:ea typeface="黑体" panose="02010609060101010101" pitchFamily="49" charset="-122"/>
              </a:rPr>
              <a:t>10</a:t>
            </a:r>
            <a:r>
              <a:rPr lang="zh-CN" altLang="en-US" dirty="0" smtClean="0">
                <a:ea typeface="黑体" panose="02010609060101010101" pitchFamily="49" charset="-122"/>
              </a:rPr>
              <a:t>位二进制数：</a:t>
            </a:r>
            <a:r>
              <a:rPr lang="en-US" altLang="zh-CN" dirty="0" smtClean="0">
                <a:ea typeface="黑体" panose="02010609060101010101" pitchFamily="49" charset="-122"/>
              </a:rPr>
              <a:t>1024</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a:t>
            </a:r>
            <a:r>
              <a:rPr lang="en-US" altLang="zh-CN" dirty="0" smtClean="0">
                <a:ea typeface="黑体" panose="02010609060101010101" pitchFamily="49" charset="-122"/>
              </a:rPr>
              <a:t>G(X)=X^4+X+1</a:t>
            </a:r>
            <a:r>
              <a:rPr lang="zh-CN" altLang="en-US" dirty="0" smtClean="0">
                <a:ea typeface="黑体" panose="02010609060101010101" pitchFamily="49" charset="-122"/>
              </a:rPr>
              <a:t>，</a:t>
            </a:r>
            <a:r>
              <a:rPr lang="zh-CN" altLang="zh-CN" sz="1100" kern="1200" dirty="0" smtClean="0">
                <a:solidFill>
                  <a:schemeClr val="tx1"/>
                </a:solidFill>
                <a:effectLst/>
                <a:latin typeface="Arial" pitchFamily="34" charset="0"/>
                <a:ea typeface="+mn-ea"/>
                <a:cs typeface="+mn-cs"/>
              </a:rPr>
              <a:t>对应的二进制除数</a:t>
            </a:r>
            <a:r>
              <a:rPr lang="en-US" altLang="zh-CN" sz="1100" kern="1200" dirty="0" smtClean="0">
                <a:solidFill>
                  <a:schemeClr val="tx1"/>
                </a:solidFill>
                <a:effectLst/>
                <a:latin typeface="Arial" pitchFamily="34" charset="0"/>
                <a:ea typeface="+mn-ea"/>
                <a:cs typeface="+mn-cs"/>
              </a:rPr>
              <a:t>10011</a:t>
            </a:r>
            <a:r>
              <a:rPr lang="zh-CN" altLang="en-US" sz="1100" kern="1200" dirty="0" smtClean="0">
                <a:solidFill>
                  <a:schemeClr val="tx1"/>
                </a:solidFill>
                <a:effectLst/>
                <a:latin typeface="Arial" pitchFamily="34" charset="0"/>
                <a:ea typeface="+mn-ea"/>
                <a:cs typeface="+mn-cs"/>
              </a:rPr>
              <a:t>，生成多项式有</a:t>
            </a:r>
            <a:r>
              <a:rPr lang="en-US" altLang="zh-CN" sz="1100" kern="1200" dirty="0" smtClean="0">
                <a:solidFill>
                  <a:schemeClr val="tx1"/>
                </a:solidFill>
                <a:effectLst/>
                <a:latin typeface="Arial" pitchFamily="34" charset="0"/>
                <a:ea typeface="+mn-ea"/>
                <a:cs typeface="+mn-cs"/>
              </a:rPr>
              <a:t>5</a:t>
            </a:r>
            <a:r>
              <a:rPr lang="zh-CN" altLang="en-US" sz="1100" kern="1200" dirty="0" smtClean="0">
                <a:solidFill>
                  <a:schemeClr val="tx1"/>
                </a:solidFill>
                <a:effectLst/>
                <a:latin typeface="Arial" pitchFamily="34" charset="0"/>
                <a:ea typeface="+mn-ea"/>
                <a:cs typeface="+mn-cs"/>
              </a:rPr>
              <a:t>位，原始信息左移</a:t>
            </a:r>
            <a:r>
              <a:rPr lang="en-US" altLang="zh-CN" sz="1100" kern="1200" dirty="0" smtClean="0">
                <a:solidFill>
                  <a:schemeClr val="tx1"/>
                </a:solidFill>
                <a:effectLst/>
                <a:latin typeface="Arial" pitchFamily="34" charset="0"/>
                <a:ea typeface="+mn-ea"/>
                <a:cs typeface="+mn-cs"/>
              </a:rPr>
              <a:t>4</a:t>
            </a:r>
            <a:r>
              <a:rPr lang="zh-CN" altLang="en-US" sz="1100" kern="1200" dirty="0" smtClean="0">
                <a:solidFill>
                  <a:schemeClr val="tx1"/>
                </a:solidFill>
                <a:effectLst/>
                <a:latin typeface="Arial" pitchFamily="34" charset="0"/>
                <a:ea typeface="+mn-ea"/>
                <a:cs typeface="+mn-cs"/>
              </a:rPr>
              <a:t>位</a:t>
            </a:r>
            <a:r>
              <a:rPr lang="en-US" altLang="zh-CN" sz="1100" kern="1200" dirty="0" smtClean="0">
                <a:solidFill>
                  <a:schemeClr val="tx1"/>
                </a:solidFill>
                <a:effectLst/>
                <a:latin typeface="Arial" pitchFamily="34" charset="0"/>
                <a:ea typeface="+mn-ea"/>
                <a:cs typeface="+mn-cs"/>
              </a:rPr>
              <a:t>101110000</a:t>
            </a:r>
            <a:r>
              <a:rPr lang="zh-CN" altLang="en-US" sz="1100" kern="1200" dirty="0" smtClean="0">
                <a:solidFill>
                  <a:schemeClr val="tx1"/>
                </a:solidFill>
                <a:effectLst/>
                <a:latin typeface="Arial" pitchFamily="34" charset="0"/>
                <a:ea typeface="+mn-ea"/>
                <a:cs typeface="+mn-cs"/>
              </a:rPr>
              <a:t>，除</a:t>
            </a:r>
            <a:r>
              <a:rPr lang="en-US" altLang="zh-CN" sz="1100" kern="1200" dirty="0" smtClean="0">
                <a:solidFill>
                  <a:schemeClr val="tx1"/>
                </a:solidFill>
                <a:effectLst/>
                <a:latin typeface="Arial" pitchFamily="34" charset="0"/>
                <a:ea typeface="+mn-ea"/>
                <a:cs typeface="+mn-cs"/>
              </a:rPr>
              <a:t>10011</a:t>
            </a:r>
            <a:r>
              <a:rPr lang="zh-CN" altLang="en-US" sz="1100" kern="1200" dirty="0" smtClean="0">
                <a:solidFill>
                  <a:schemeClr val="tx1"/>
                </a:solidFill>
                <a:effectLst/>
                <a:latin typeface="Arial" pitchFamily="34" charset="0"/>
                <a:ea typeface="+mn-ea"/>
                <a:cs typeface="+mn-cs"/>
              </a:rPr>
              <a:t>，得到余数</a:t>
            </a:r>
            <a:r>
              <a:rPr lang="en-US" altLang="zh-CN" sz="1100" kern="1200" dirty="0" smtClean="0">
                <a:solidFill>
                  <a:schemeClr val="tx1"/>
                </a:solidFill>
                <a:effectLst/>
                <a:latin typeface="Arial" pitchFamily="34" charset="0"/>
                <a:ea typeface="+mn-ea"/>
                <a:cs typeface="+mn-cs"/>
              </a:rPr>
              <a:t>1100</a:t>
            </a:r>
            <a:r>
              <a:rPr lang="zh-CN" altLang="en-US" sz="1100" kern="1200" dirty="0" smtClean="0">
                <a:solidFill>
                  <a:schemeClr val="tx1"/>
                </a:solidFill>
                <a:effectLst/>
                <a:latin typeface="Arial" pitchFamily="34" charset="0"/>
                <a:ea typeface="+mn-ea"/>
                <a:cs typeface="+mn-cs"/>
              </a:rPr>
              <a:t>，即校验码</a:t>
            </a:r>
            <a:endParaRPr lang="zh-CN" altLang="en-US" dirty="0"/>
          </a:p>
        </p:txBody>
      </p:sp>
    </p:spTree>
    <p:extLst>
      <p:ext uri="{BB962C8B-B14F-4D97-AF65-F5344CB8AC3E}">
        <p14:creationId xmlns:p14="http://schemas.microsoft.com/office/powerpoint/2010/main" val="186970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dirty="0" smtClean="0"/>
              <a:t>3</a:t>
            </a:r>
            <a:r>
              <a:rPr lang="zh-CN" altLang="en-US" dirty="0" smtClean="0"/>
              <a:t>、</a:t>
            </a:r>
            <a:r>
              <a:rPr lang="zh-CN" altLang="en-US" dirty="0" smtClean="0">
                <a:ea typeface="黑体" panose="02010609060101010101" pitchFamily="49" charset="-122"/>
              </a:rPr>
              <a:t>正数三者相等。负数反码为原码除符号位按位取反，补码为反码加一。</a:t>
            </a:r>
            <a:endParaRPr lang="en-US" altLang="zh-CN" dirty="0" smtClean="0">
              <a:ea typeface="黑体" panose="02010609060101010101" pitchFamily="49" charset="-122"/>
            </a:endParaRPr>
          </a:p>
          <a:p>
            <a:endParaRPr lang="zh-CN" altLang="en-US" dirty="0"/>
          </a:p>
        </p:txBody>
      </p:sp>
    </p:spTree>
    <p:extLst>
      <p:ext uri="{BB962C8B-B14F-4D97-AF65-F5344CB8AC3E}">
        <p14:creationId xmlns:p14="http://schemas.microsoft.com/office/powerpoint/2010/main" val="20963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endParaRPr lang="en-US" altLang="zh-CN" dirty="0" smtClean="0">
              <a:ea typeface="黑体" panose="02010609060101010101" pitchFamily="49" charset="-122"/>
            </a:endParaRPr>
          </a:p>
          <a:p>
            <a:pPr algn="l"/>
            <a:r>
              <a:rPr lang="zh-CN" altLang="en-US" dirty="0" smtClean="0"/>
              <a:t/>
            </a:r>
            <a:br>
              <a:rPr lang="zh-CN" altLang="en-US" dirty="0" smtClean="0"/>
            </a:br>
            <a:r>
              <a:rPr lang="zh-CN" altLang="en-US" dirty="0" smtClean="0"/>
              <a:t> </a:t>
            </a:r>
            <a:endParaRPr lang="zh-CN" altLang="en-US" dirty="0"/>
          </a:p>
        </p:txBody>
      </p:sp>
    </p:spTree>
    <p:extLst>
      <p:ext uri="{BB962C8B-B14F-4D97-AF65-F5344CB8AC3E}">
        <p14:creationId xmlns:p14="http://schemas.microsoft.com/office/powerpoint/2010/main" val="11497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浮点数加减法：</a:t>
            </a:r>
            <a:endParaRPr lang="en-US" altLang="zh-CN" dirty="0" smtClean="0"/>
          </a:p>
          <a:p>
            <a:pPr algn="l"/>
            <a:r>
              <a:rPr lang="en-US" altLang="zh-CN" sz="1100" kern="1200" dirty="0" smtClean="0">
                <a:solidFill>
                  <a:schemeClr val="tx1"/>
                </a:solidFill>
                <a:effectLst/>
                <a:latin typeface="Arial" pitchFamily="34" charset="0"/>
                <a:ea typeface="+mn-ea"/>
                <a:cs typeface="+mn-cs"/>
              </a:rPr>
              <a:t>1. 0 </a:t>
            </a:r>
            <a:r>
              <a:rPr lang="zh-CN" altLang="en-US" sz="1100" kern="1200" dirty="0" smtClean="0">
                <a:solidFill>
                  <a:schemeClr val="tx1"/>
                </a:solidFill>
                <a:effectLst/>
                <a:latin typeface="Arial" pitchFamily="34" charset="0"/>
                <a:ea typeface="+mn-ea"/>
                <a:cs typeface="+mn-cs"/>
              </a:rPr>
              <a:t>操作数的检查；</a:t>
            </a:r>
            <a:br>
              <a:rPr lang="zh-CN" altLang="en-US" sz="1100" kern="1200" dirty="0" smtClean="0">
                <a:solidFill>
                  <a:schemeClr val="tx1"/>
                </a:solidFill>
                <a:effectLst/>
                <a:latin typeface="Arial" pitchFamily="34" charset="0"/>
                <a:ea typeface="+mn-ea"/>
                <a:cs typeface="+mn-cs"/>
              </a:rPr>
            </a:br>
            <a:r>
              <a:rPr lang="en-US" altLang="zh-CN" sz="1100" kern="1200" dirty="0" smtClean="0">
                <a:solidFill>
                  <a:schemeClr val="tx1"/>
                </a:solidFill>
                <a:effectLst/>
                <a:latin typeface="Arial" pitchFamily="34" charset="0"/>
                <a:ea typeface="+mn-ea"/>
                <a:cs typeface="+mn-cs"/>
              </a:rPr>
              <a:t>2. </a:t>
            </a:r>
            <a:r>
              <a:rPr lang="zh-CN" altLang="en-US" sz="1100" kern="1200" dirty="0" smtClean="0">
                <a:solidFill>
                  <a:schemeClr val="tx1"/>
                </a:solidFill>
                <a:effectLst/>
                <a:latin typeface="Arial" pitchFamily="34" charset="0"/>
                <a:ea typeface="+mn-ea"/>
                <a:cs typeface="+mn-cs"/>
              </a:rPr>
              <a:t>比较阶码大小并完成对阶；（使两数的阶码相同）</a:t>
            </a:r>
            <a:br>
              <a:rPr lang="zh-CN" altLang="en-US" sz="1100" kern="1200" dirty="0" smtClean="0">
                <a:solidFill>
                  <a:schemeClr val="tx1"/>
                </a:solidFill>
                <a:effectLst/>
                <a:latin typeface="Arial" pitchFamily="34" charset="0"/>
                <a:ea typeface="+mn-ea"/>
                <a:cs typeface="+mn-cs"/>
              </a:rPr>
            </a:br>
            <a:r>
              <a:rPr lang="en-US" altLang="zh-CN" sz="1100" kern="1200" dirty="0" smtClean="0">
                <a:solidFill>
                  <a:schemeClr val="tx1"/>
                </a:solidFill>
                <a:effectLst/>
                <a:latin typeface="Arial" pitchFamily="34" charset="0"/>
                <a:ea typeface="+mn-ea"/>
                <a:cs typeface="+mn-cs"/>
              </a:rPr>
              <a:t>3. </a:t>
            </a:r>
            <a:r>
              <a:rPr lang="zh-CN" altLang="en-US" sz="1100" kern="1200" dirty="0" smtClean="0">
                <a:solidFill>
                  <a:schemeClr val="tx1"/>
                </a:solidFill>
                <a:effectLst/>
                <a:latin typeface="Arial" pitchFamily="34" charset="0"/>
                <a:ea typeface="+mn-ea"/>
                <a:cs typeface="+mn-cs"/>
              </a:rPr>
              <a:t>尾数进行加或减运算；</a:t>
            </a:r>
            <a:br>
              <a:rPr lang="zh-CN" altLang="en-US" sz="1100" kern="1200" dirty="0" smtClean="0">
                <a:solidFill>
                  <a:schemeClr val="tx1"/>
                </a:solidFill>
                <a:effectLst/>
                <a:latin typeface="Arial" pitchFamily="34" charset="0"/>
                <a:ea typeface="+mn-ea"/>
                <a:cs typeface="+mn-cs"/>
              </a:rPr>
            </a:br>
            <a:r>
              <a:rPr lang="en-US" altLang="zh-CN" sz="1100" kern="1200" dirty="0" smtClean="0">
                <a:solidFill>
                  <a:schemeClr val="tx1"/>
                </a:solidFill>
                <a:effectLst/>
                <a:latin typeface="Arial" pitchFamily="34" charset="0"/>
                <a:ea typeface="+mn-ea"/>
                <a:cs typeface="+mn-cs"/>
              </a:rPr>
              <a:t>4. </a:t>
            </a:r>
            <a:r>
              <a:rPr lang="zh-CN" altLang="en-US" sz="1100" kern="1200" dirty="0" smtClean="0">
                <a:solidFill>
                  <a:schemeClr val="tx1"/>
                </a:solidFill>
                <a:effectLst/>
                <a:latin typeface="Arial" pitchFamily="34" charset="0"/>
                <a:ea typeface="+mn-ea"/>
                <a:cs typeface="+mn-cs"/>
              </a:rPr>
              <a:t>结果规格化并进行舍入处理。（</a:t>
            </a:r>
            <a:r>
              <a:rPr lang="zh-CN" altLang="en-US" sz="1100" b="1" kern="1200" dirty="0" smtClean="0">
                <a:solidFill>
                  <a:schemeClr val="tx1"/>
                </a:solidFill>
                <a:effectLst/>
                <a:latin typeface="Arial" pitchFamily="34" charset="0"/>
                <a:ea typeface="+mn-ea"/>
                <a:cs typeface="+mn-cs"/>
              </a:rPr>
              <a:t>向左规格化</a:t>
            </a:r>
            <a:r>
              <a:rPr lang="zh-CN" altLang="en-US" sz="1100" kern="1200" dirty="0" smtClean="0">
                <a:solidFill>
                  <a:schemeClr val="tx1"/>
                </a:solidFill>
                <a:effectLst/>
                <a:latin typeface="Arial" pitchFamily="34" charset="0"/>
                <a:ea typeface="+mn-ea"/>
                <a:cs typeface="+mn-cs"/>
              </a:rPr>
              <a:t>。规则是：尾数左移</a:t>
            </a:r>
            <a:r>
              <a:rPr lang="en-US" altLang="zh-CN" dirty="0" smtClean="0"/>
              <a:t>1</a:t>
            </a:r>
            <a:r>
              <a:rPr lang="zh-CN" altLang="en-US" sz="1100" kern="1200" dirty="0" smtClean="0">
                <a:solidFill>
                  <a:schemeClr val="tx1"/>
                </a:solidFill>
                <a:effectLst/>
                <a:latin typeface="Arial" pitchFamily="34" charset="0"/>
                <a:ea typeface="+mn-ea"/>
                <a:cs typeface="+mn-cs"/>
              </a:rPr>
              <a:t>位，阶码减</a:t>
            </a:r>
            <a:r>
              <a:rPr lang="en-US" altLang="zh-CN" dirty="0" smtClean="0"/>
              <a:t>1</a:t>
            </a:r>
            <a:r>
              <a:rPr lang="zh-CN" altLang="en-US" sz="1100" kern="1200" dirty="0" smtClean="0">
                <a:solidFill>
                  <a:schemeClr val="tx1"/>
                </a:solidFill>
                <a:effectLst/>
                <a:latin typeface="Arial" pitchFamily="34" charset="0"/>
                <a:ea typeface="+mn-ea"/>
                <a:cs typeface="+mn-cs"/>
              </a:rPr>
              <a:t>）</a:t>
            </a:r>
            <a:endParaRPr lang="zh-CN" altLang="en-US" dirty="0"/>
          </a:p>
        </p:txBody>
      </p:sp>
    </p:spTree>
    <p:extLst>
      <p:ext uri="{BB962C8B-B14F-4D97-AF65-F5344CB8AC3E}">
        <p14:creationId xmlns:p14="http://schemas.microsoft.com/office/powerpoint/2010/main" val="312431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在浮点乘除运算时，为便于浮点数判断溢出和尾数进行阵列乘除运算运算，假设浮点数的阶码采用双符号位补码表示，尾数采用单符号补码或原码表示。</a:t>
            </a:r>
            <a:endParaRPr lang="en-US" altLang="zh-CN" dirty="0" smtClean="0"/>
          </a:p>
          <a:p>
            <a:r>
              <a:rPr lang="zh-CN" altLang="en-US" dirty="0" smtClean="0"/>
              <a:t> ①阶码相加减</a:t>
            </a:r>
          </a:p>
          <a:p>
            <a:r>
              <a:rPr lang="zh-CN" altLang="en-US" dirty="0" smtClean="0"/>
              <a:t> 按照定点整数的加减法运算方法对两个浮点数的阶码进行加减运算。</a:t>
            </a:r>
          </a:p>
          <a:p>
            <a:r>
              <a:rPr lang="zh-CN" altLang="en-US" dirty="0" smtClean="0"/>
              <a:t> ②尾数相乘</a:t>
            </a:r>
          </a:p>
          <a:p>
            <a:r>
              <a:rPr lang="zh-CN" altLang="en-US" dirty="0" smtClean="0"/>
              <a:t>按照定点小数的阵列乘法运算方法对两个浮点数的尾数进行乘法运算。</a:t>
            </a:r>
            <a:endParaRPr lang="en-US" altLang="zh-CN" dirty="0" smtClean="0"/>
          </a:p>
          <a:p>
            <a:r>
              <a:rPr lang="zh-CN" altLang="en-US" dirty="0" smtClean="0"/>
              <a:t>③结果规格化并进行舍入处理</a:t>
            </a:r>
          </a:p>
          <a:p>
            <a:r>
              <a:rPr lang="zh-CN" altLang="en-US" dirty="0" smtClean="0"/>
              <a:t>浮点数乘法运算结果的规格化和舍入处理与浮点数加减运算结果的规格化和舍入处理方法相同。并且在浮点数乘法运算的结果中，由于乘积的绝对值一定小于</a:t>
            </a:r>
            <a:r>
              <a:rPr lang="en-US" altLang="zh-CN" dirty="0" smtClean="0"/>
              <a:t>1</a:t>
            </a:r>
            <a:r>
              <a:rPr lang="zh-CN" altLang="en-US" dirty="0" smtClean="0"/>
              <a:t>，因此在浮点乘法运算结果进行规格化处理时只存在向左规格化，不可能出现向右规格化。</a:t>
            </a:r>
          </a:p>
          <a:p>
            <a:r>
              <a:rPr lang="zh-CN" altLang="en-US" dirty="0" smtClean="0"/>
              <a:t>④判断溢出</a:t>
            </a:r>
          </a:p>
          <a:p>
            <a:r>
              <a:rPr lang="zh-CN" altLang="en-US" smtClean="0"/>
              <a:t>浮点数乘法运算</a:t>
            </a:r>
            <a:r>
              <a:rPr lang="zh-CN" altLang="en-US" dirty="0" smtClean="0"/>
              <a:t>结果的尾数不可能发生溢出，而浮点数运算结果的溢出则根据运算结果中浮点数的阶码来确定，溢出的判定和处理方法与浮点加减运算完全相同。</a:t>
            </a:r>
            <a:endParaRPr lang="zh-CN" altLang="en-US" dirty="0"/>
          </a:p>
        </p:txBody>
      </p:sp>
    </p:spTree>
    <p:extLst>
      <p:ext uri="{BB962C8B-B14F-4D97-AF65-F5344CB8AC3E}">
        <p14:creationId xmlns:p14="http://schemas.microsoft.com/office/powerpoint/2010/main" val="178016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2637240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151943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250793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sz="3200" b="1">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631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6262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41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901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710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61936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706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95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298405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5080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7711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1300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4319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693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xfrm>
            <a:off x="8101013" y="6453188"/>
            <a:ext cx="871537" cy="304800"/>
          </a:xfrm>
          <a:prstGeom prst="rect">
            <a:avLst/>
          </a:prstGeom>
        </p:spPr>
        <p:txBody>
          <a:bodyPr/>
          <a:lstStyle>
            <a:lvl1pPr eaLnBrk="1" hangingPunct="1">
              <a:defRPr>
                <a:solidFill>
                  <a:srgbClr val="FC0128"/>
                </a:solidFill>
              </a:defRPr>
            </a:lvl1pPr>
          </a:lstStyle>
          <a:p>
            <a:pPr>
              <a:defRPr/>
            </a:pPr>
            <a:fld id="{5C1599E2-D837-4C27-BEA4-7216D7B1BFB1}" type="slidenum">
              <a:rPr lang="ko-KR" altLang="en-US"/>
              <a:pPr>
                <a:defRPr/>
              </a:pPr>
              <a:t>‹#›</a:t>
            </a:fld>
            <a:endParaRPr lang="en-US" altLang="ko-KR"/>
          </a:p>
        </p:txBody>
      </p:sp>
    </p:spTree>
    <p:extLst>
      <p:ext uri="{BB962C8B-B14F-4D97-AF65-F5344CB8AC3E}">
        <p14:creationId xmlns:p14="http://schemas.microsoft.com/office/powerpoint/2010/main" val="376906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278005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349524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5390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2383733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5333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784445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4803837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tx2"/>
              </a:solidFill>
              <a:latin typeface="Times New Roman" panose="02020603050405020304" pitchFamily="18" charset="0"/>
            </a:endParaRPr>
          </a:p>
        </p:txBody>
      </p:sp>
      <p:sp>
        <p:nvSpPr>
          <p:cNvPr id="1027" name="Rectangle 12"/>
          <p:cNvSpPr>
            <a:spLocks noGrp="1" noChangeArrowheads="1"/>
          </p:cNvSpPr>
          <p:nvPr>
            <p:ph type="title"/>
          </p:nvPr>
        </p:nvSpPr>
        <p:spPr bwMode="auto">
          <a:xfrm>
            <a:off x="684213"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9" name="Rectangle 14"/>
          <p:cNvSpPr>
            <a:spLocks noGrp="1" noChangeArrowheads="1"/>
          </p:cNvSpPr>
          <p:nvPr>
            <p:ph type="body" idx="1"/>
          </p:nvPr>
        </p:nvSpPr>
        <p:spPr bwMode="auto">
          <a:xfrm>
            <a:off x="685800" y="1125538"/>
            <a:ext cx="78486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EFF5C573-EE9A-4BBF-8EA5-77C78440359C}" type="slidenum">
              <a:rPr lang="zh-CN" altLang="en-US" sz="1400" smtClean="0">
                <a:solidFill>
                  <a:srgbClr val="000099"/>
                </a:solidFill>
              </a:rPr>
              <a:pPr algn="ctr">
                <a:spcBef>
                  <a:spcPct val="50000"/>
                </a:spcBef>
                <a:defRPr/>
              </a:pPr>
              <a:t>‹#›</a:t>
            </a:fld>
            <a:endParaRPr lang="en-US" altLang="zh-CN" sz="1400">
              <a:solidFill>
                <a:srgbClr val="000099"/>
              </a:solidFill>
            </a:endParaRPr>
          </a:p>
        </p:txBody>
      </p:sp>
      <p:pic>
        <p:nvPicPr>
          <p:cNvPr id="1034" name="Picture 19" descr="buaa_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med">
    <p:fade/>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solidFill>
                <a:srgbClr val="081D58"/>
              </a:solidFill>
              <a:latin typeface="Times New Roman" panose="02020603050405020304" pitchFamily="18" charset="0"/>
            </a:endParaRPr>
          </a:p>
        </p:txBody>
      </p:sp>
      <p:sp>
        <p:nvSpPr>
          <p:cNvPr id="2051"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2052"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2054"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5"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6"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7"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spcBef>
                <a:spcPct val="50000"/>
              </a:spcBef>
            </a:pPr>
            <a:fld id="{265E8433-6366-4499-B037-A36EFC788F48}" type="slidenum">
              <a:rPr lang="zh-CN" altLang="en-US" sz="1400">
                <a:solidFill>
                  <a:srgbClr val="000099"/>
                </a:solidFill>
              </a:rPr>
              <a:pPr algn="ctr">
                <a:spcBef>
                  <a:spcPct val="50000"/>
                </a:spcBef>
              </a:pPr>
              <a:t>‹#›</a:t>
            </a:fld>
            <a:endParaRPr lang="en-US" altLang="zh-CN" sz="1400">
              <a:solidFill>
                <a:srgbClr val="000099"/>
              </a:solidFill>
            </a:endParaRPr>
          </a:p>
        </p:txBody>
      </p:sp>
      <p:pic>
        <p:nvPicPr>
          <p:cNvPr id="2058" name="Picture 19" descr="buaa_1"/>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1" r:id="rId14"/>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9.bin"/><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idx="4294967295"/>
          </p:nvPr>
        </p:nvSpPr>
        <p:spPr>
          <a:xfrm>
            <a:off x="395288" y="1196975"/>
            <a:ext cx="6913562" cy="1355725"/>
          </a:xfrm>
          <a:solidFill>
            <a:srgbClr val="FFFFFF"/>
          </a:solidFill>
        </p:spPr>
        <p:txBody>
          <a:bodyPr tIns="61200" bIns="61200"/>
          <a:lstStyle/>
          <a:p>
            <a:pPr algn="ctr"/>
            <a:r>
              <a:rPr lang="zh-CN" altLang="en-US" sz="4400" i="0" smtClean="0">
                <a:solidFill>
                  <a:srgbClr val="000066"/>
                </a:solidFill>
                <a:latin typeface="黑体" panose="02010609060101010101" pitchFamily="49" charset="-122"/>
                <a:ea typeface="黑体" panose="02010609060101010101" pitchFamily="49" charset="-122"/>
              </a:rPr>
              <a:t>计算机组成原理</a:t>
            </a:r>
            <a:r>
              <a:rPr lang="zh-CN" altLang="en-US" sz="4800" i="0" smtClean="0">
                <a:solidFill>
                  <a:srgbClr val="000066"/>
                </a:solidFill>
              </a:rPr>
              <a:t/>
            </a:r>
            <a:br>
              <a:rPr lang="zh-CN" altLang="en-US" sz="4800" i="0" smtClean="0">
                <a:solidFill>
                  <a:srgbClr val="000066"/>
                </a:solidFill>
              </a:rPr>
            </a:br>
            <a:r>
              <a:rPr lang="en-US" altLang="zh-CN" sz="4800" i="0" smtClean="0">
                <a:solidFill>
                  <a:srgbClr val="000066"/>
                </a:solidFill>
                <a:latin typeface="Times New Roman" panose="02020603050405020304" pitchFamily="18" charset="0"/>
                <a:cs typeface="Times New Roman" panose="02020603050405020304" pitchFamily="18" charset="0"/>
              </a:rPr>
              <a:t>(</a:t>
            </a:r>
            <a:r>
              <a:rPr lang="en-US" altLang="zh-CN" sz="4000" i="0" smtClean="0">
                <a:solidFill>
                  <a:srgbClr val="000066"/>
                </a:solidFill>
                <a:latin typeface="Times New Roman" panose="02020603050405020304" pitchFamily="18" charset="0"/>
              </a:rPr>
              <a:t>2017</a:t>
            </a:r>
            <a:r>
              <a:rPr lang="zh-CN" altLang="en-US" sz="4000" i="0" smtClean="0">
                <a:solidFill>
                  <a:srgbClr val="000066"/>
                </a:solidFill>
                <a:latin typeface="Times New Roman" panose="02020603050405020304" pitchFamily="18" charset="0"/>
              </a:rPr>
              <a:t>级</a:t>
            </a:r>
            <a:r>
              <a:rPr lang="en-US" altLang="zh-CN" sz="4800" i="0" smtClean="0">
                <a:solidFill>
                  <a:srgbClr val="000066"/>
                </a:solidFill>
                <a:latin typeface="Times New Roman" panose="02020603050405020304" pitchFamily="18" charset="0"/>
              </a:rPr>
              <a:t>)</a:t>
            </a:r>
            <a:endParaRPr lang="en-US" altLang="zh-CN" sz="4800" i="0" smtClean="0">
              <a:solidFill>
                <a:srgbClr val="000066"/>
              </a:solidFill>
            </a:endParaRPr>
          </a:p>
        </p:txBody>
      </p:sp>
      <p:sp>
        <p:nvSpPr>
          <p:cNvPr id="7171" name="Rectangle 5"/>
          <p:cNvSpPr>
            <a:spLocks noGrp="1" noChangeArrowheads="1"/>
          </p:cNvSpPr>
          <p:nvPr>
            <p:ph type="subTitle" idx="4294967295"/>
          </p:nvPr>
        </p:nvSpPr>
        <p:spPr>
          <a:xfrm>
            <a:off x="539750" y="3141663"/>
            <a:ext cx="6696075" cy="3141662"/>
          </a:xfrm>
          <a:solidFill>
            <a:srgbClr val="FFFFFF"/>
          </a:solidFill>
        </p:spPr>
        <p:txBody>
          <a:bodyPr tIns="97200" bIns="97200"/>
          <a:lstStyle/>
          <a:p>
            <a:pPr marL="0" indent="0" algn="ctr">
              <a:lnSpc>
                <a:spcPct val="150000"/>
              </a:lnSpc>
              <a:spcBef>
                <a:spcPct val="0"/>
              </a:spcBef>
              <a:buFont typeface="Wingdings" panose="05000000000000000000" pitchFamily="2" charset="2"/>
              <a:buNone/>
            </a:pPr>
            <a:r>
              <a:rPr lang="zh-CN" altLang="en-US"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ct val="0"/>
              </a:spcBef>
              <a:buFont typeface="Wingdings" panose="05000000000000000000" pitchFamily="2" charset="2"/>
              <a:buNone/>
            </a:pPr>
            <a:r>
              <a:rPr lang="zh-CN" altLang="en-US"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牛建伟</a:t>
            </a: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Font typeface="Wingdings" panose="05000000000000000000" pitchFamily="2" charset="2"/>
              <a:buNone/>
            </a:pP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Tel </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82317601</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Mail</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niujianwei@buaa.edu.cn</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992188"/>
            <a:ext cx="8353425" cy="4710112"/>
          </a:xfrm>
          <a:prstGeom prst="rect">
            <a:avLst/>
          </a:prstGeom>
          <a:noFill/>
        </p:spPr>
        <p:txBody>
          <a:bodyPr>
            <a:spAutoFit/>
          </a:bodyPr>
          <a:lstStyle/>
          <a:p>
            <a:pPr>
              <a:defRPr/>
            </a:pPr>
            <a:r>
              <a:rPr lang="en-US" altLang="zh-CN" sz="2000" dirty="0">
                <a:solidFill>
                  <a:schemeClr val="tx1"/>
                </a:solidFill>
              </a:rPr>
              <a:t>8</a:t>
            </a:r>
            <a:r>
              <a:rPr lang="zh-CN" altLang="en-US" sz="2000" dirty="0">
                <a:solidFill>
                  <a:schemeClr val="tx1"/>
                </a:solidFill>
              </a:rPr>
              <a:t>、设两浮点数</a:t>
            </a:r>
            <a:r>
              <a:rPr lang="en-US" altLang="zh-CN" sz="2000" dirty="0">
                <a:solidFill>
                  <a:schemeClr val="tx1"/>
                </a:solidFill>
              </a:rPr>
              <a:t>x=2^(-001)×(-0.100010)</a:t>
            </a:r>
            <a:r>
              <a:rPr lang="zh-CN" altLang="en-US" sz="2000" dirty="0">
                <a:solidFill>
                  <a:schemeClr val="tx1"/>
                </a:solidFill>
              </a:rPr>
              <a:t>，</a:t>
            </a:r>
            <a:r>
              <a:rPr lang="en-US" altLang="zh-CN" sz="2000" dirty="0">
                <a:solidFill>
                  <a:schemeClr val="tx1"/>
                </a:solidFill>
              </a:rPr>
              <a:t>y=2^(-100)×(0.010110)</a:t>
            </a:r>
            <a:r>
              <a:rPr lang="zh-CN" altLang="en-US" sz="2000" dirty="0">
                <a:solidFill>
                  <a:schemeClr val="tx1"/>
                </a:solidFill>
              </a:rPr>
              <a:t>，用浮点运算方法计算</a:t>
            </a:r>
            <a:r>
              <a:rPr lang="en-US" altLang="zh-CN" sz="2000" dirty="0" err="1">
                <a:solidFill>
                  <a:schemeClr val="tx1"/>
                </a:solidFill>
              </a:rPr>
              <a:t>x×y</a:t>
            </a:r>
            <a:r>
              <a:rPr lang="zh-CN" altLang="en-US" sz="2000" dirty="0">
                <a:solidFill>
                  <a:schemeClr val="tx1"/>
                </a:solidFill>
              </a:rPr>
              <a:t>，运算结果的尾数取单字长（含符号位共</a:t>
            </a:r>
            <a:r>
              <a:rPr lang="en-US" altLang="zh-CN" sz="2000" dirty="0">
                <a:solidFill>
                  <a:schemeClr val="tx1"/>
                </a:solidFill>
              </a:rPr>
              <a:t>7</a:t>
            </a:r>
            <a:r>
              <a:rPr lang="zh-CN" altLang="en-US" sz="2000" dirty="0">
                <a:solidFill>
                  <a:schemeClr val="tx1"/>
                </a:solidFill>
              </a:rPr>
              <a:t>位），舍入规则用“</a:t>
            </a:r>
            <a:r>
              <a:rPr lang="en-US" altLang="zh-CN" sz="2000" dirty="0">
                <a:solidFill>
                  <a:schemeClr val="tx1"/>
                </a:solidFill>
              </a:rPr>
              <a:t>0</a:t>
            </a:r>
            <a:r>
              <a:rPr lang="zh-CN" altLang="en-US" sz="2000" dirty="0">
                <a:solidFill>
                  <a:schemeClr val="tx1"/>
                </a:solidFill>
              </a:rPr>
              <a:t>舍</a:t>
            </a:r>
            <a:r>
              <a:rPr lang="en-US" altLang="zh-CN" sz="2000" dirty="0">
                <a:solidFill>
                  <a:schemeClr val="tx1"/>
                </a:solidFill>
              </a:rPr>
              <a:t>1</a:t>
            </a:r>
            <a:r>
              <a:rPr lang="zh-CN" altLang="en-US" sz="2000" dirty="0">
                <a:solidFill>
                  <a:schemeClr val="tx1"/>
                </a:solidFill>
              </a:rPr>
              <a:t>入”法。</a:t>
            </a:r>
            <a:endParaRPr lang="en-US" altLang="zh-CN" sz="2000" dirty="0">
              <a:solidFill>
                <a:schemeClr val="tx1"/>
              </a:solidFill>
            </a:endParaRPr>
          </a:p>
          <a:p>
            <a:pPr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[x]</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浮</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=11111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1.011110  [y]</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浮</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=11100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0.010110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①</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阶码相加</a:t>
            </a: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Ex+Ey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=[Ex]</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Ey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=11111+11100=11011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②</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尾数作直接补码阵列乘法运算</a:t>
            </a: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Mx</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×[My]</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=1.110100010100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③</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结果规格化并进行舍入处理</a:t>
            </a:r>
          </a:p>
          <a:p>
            <a:pPr marL="228600" indent="266700" algn="just">
              <a:spcAft>
                <a:spcPts val="0"/>
              </a:spcAft>
              <a:defRPr/>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积的尾数左移</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位，阶码减</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，采用</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舍</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法进行舍入处理后，得</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x×y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浮</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=11001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1.010001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28600" indent="266700" algn="just">
              <a:spcAft>
                <a:spcPts val="0"/>
              </a:spcAft>
              <a:defRPr/>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④</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判断溢出</a:t>
            </a:r>
          </a:p>
          <a:p>
            <a:pPr marL="228600" indent="266700" algn="just">
              <a:spcAft>
                <a:spcPts val="0"/>
              </a:spcAft>
              <a:defRPr/>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乘积的阶码的双符号位相同，故乘积无溢出。</a:t>
            </a:r>
          </a:p>
          <a:p>
            <a:pPr marL="228600" indent="266700" algn="just">
              <a:spcAft>
                <a:spcPts val="0"/>
              </a:spcAft>
              <a:defRPr/>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所以</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x×y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111)×(-0.101111)</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p>
          <a:p>
            <a:pPr>
              <a:defRPr/>
            </a:pPr>
            <a:endParaRPr lang="zh-CN" altLang="en-US" sz="2000" dirty="0">
              <a:solidFill>
                <a:schemeClr val="tx1"/>
              </a:solidFill>
            </a:endParaRP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四、问答题</a:t>
            </a:r>
          </a:p>
        </p:txBody>
      </p:sp>
      <p:sp>
        <p:nvSpPr>
          <p:cNvPr id="4" name="Content Placeholder 4"/>
          <p:cNvSpPr txBox="1">
            <a:spLocks/>
          </p:cNvSpPr>
          <p:nvPr/>
        </p:nvSpPr>
        <p:spPr bwMode="auto">
          <a:xfrm>
            <a:off x="684213" y="908050"/>
            <a:ext cx="7848600"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668338" indent="-193675">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050925" indent="-192088">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9685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5019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pPr>
            <a:r>
              <a:rPr lang="en-US" altLang="zh-CN">
                <a:ea typeface="黑体" panose="02010609060101010101" pitchFamily="49" charset="-122"/>
              </a:rPr>
              <a:t>1</a:t>
            </a:r>
            <a:r>
              <a:rPr lang="zh-CN" altLang="en-US">
                <a:ea typeface="黑体" panose="02010609060101010101" pitchFamily="49" charset="-122"/>
              </a:rPr>
              <a:t>、格雷码与</a:t>
            </a:r>
            <a:r>
              <a:rPr lang="en-US" altLang="zh-CN">
                <a:ea typeface="黑体" panose="02010609060101010101" pitchFamily="49" charset="-122"/>
              </a:rPr>
              <a:t>8421 </a:t>
            </a:r>
            <a:r>
              <a:rPr lang="zh-CN" altLang="en-US">
                <a:ea typeface="黑体" panose="02010609060101010101" pitchFamily="49" charset="-122"/>
              </a:rPr>
              <a:t>码相比有什么优点？</a:t>
            </a:r>
            <a:r>
              <a:rPr lang="en-US" altLang="zh-CN">
                <a:ea typeface="黑体" panose="02010609060101010101" pitchFamily="49" charset="-122"/>
              </a:rPr>
              <a:t>8421 </a:t>
            </a:r>
            <a:r>
              <a:rPr lang="zh-CN" altLang="en-US">
                <a:ea typeface="黑体" panose="02010609060101010101" pitchFamily="49" charset="-122"/>
              </a:rPr>
              <a:t>码有什么缺点？</a:t>
            </a:r>
          </a:p>
          <a:p>
            <a:pPr>
              <a:lnSpc>
                <a:spcPct val="120000"/>
              </a:lnSpc>
              <a:spcBef>
                <a:spcPct val="20000"/>
              </a:spcBef>
              <a:spcAft>
                <a:spcPct val="20000"/>
              </a:spcAft>
            </a:pPr>
            <a:r>
              <a:rPr lang="zh-CN" altLang="en-US">
                <a:ea typeface="黑体" panose="02010609060101010101" pitchFamily="49" charset="-122"/>
              </a:rPr>
              <a:t>答：格雷码的最大优点在于当编码顺序依次变化时，相邻两个代码之间只有一位发生变化，这样在代码转换过程中就不会产生过渡“噪声”，从而可以减少代码变换产生的错误，提高编码可靠性。而</a:t>
            </a:r>
            <a:r>
              <a:rPr lang="en-US" altLang="zh-CN">
                <a:ea typeface="黑体" panose="02010609060101010101" pitchFamily="49" charset="-122"/>
              </a:rPr>
              <a:t>8421 </a:t>
            </a:r>
            <a:r>
              <a:rPr lang="zh-CN" altLang="en-US">
                <a:ea typeface="黑体" panose="02010609060101010101" pitchFamily="49" charset="-122"/>
              </a:rPr>
              <a:t>码相邻两个代码之间可能有多位发生变化，则在代码转换过程中容易产生过渡“噪声”。</a:t>
            </a:r>
            <a:endParaRPr lang="en-US" altLang="zh-CN">
              <a:ea typeface="黑体" panose="02010609060101010101" pitchFamily="49" charset="-122"/>
            </a:endParaRPr>
          </a:p>
          <a:p>
            <a:pPr>
              <a:lnSpc>
                <a:spcPct val="120000"/>
              </a:lnSpc>
              <a:spcBef>
                <a:spcPct val="20000"/>
              </a:spcBef>
              <a:spcAft>
                <a:spcPct val="20000"/>
              </a:spcAft>
            </a:pPr>
            <a:r>
              <a:rPr lang="en-US" altLang="zh-CN">
                <a:ea typeface="黑体" panose="02010609060101010101" pitchFamily="49" charset="-122"/>
              </a:rPr>
              <a:t>2</a:t>
            </a:r>
            <a:r>
              <a:rPr lang="zh-CN" altLang="en-US">
                <a:ea typeface="黑体" panose="02010609060101010101" pitchFamily="49" charset="-122"/>
              </a:rPr>
              <a:t>．为什么绝大多数计算机中采用补码而不是采用原码或者反码表示机器数？</a:t>
            </a:r>
            <a:endParaRPr lang="en-US" altLang="zh-CN">
              <a:ea typeface="黑体" panose="02010609060101010101" pitchFamily="49" charset="-122"/>
            </a:endParaRPr>
          </a:p>
          <a:p>
            <a:pPr>
              <a:lnSpc>
                <a:spcPct val="120000"/>
              </a:lnSpc>
              <a:spcBef>
                <a:spcPct val="20000"/>
              </a:spcBef>
              <a:spcAft>
                <a:spcPct val="20000"/>
              </a:spcAft>
            </a:pPr>
            <a:r>
              <a:rPr lang="zh-CN" altLang="en-US">
                <a:ea typeface="黑体" panose="02010609060101010101" pitchFamily="49" charset="-122"/>
              </a:rPr>
              <a:t>答：这是因为：（</a:t>
            </a:r>
            <a:r>
              <a:rPr lang="en-US" altLang="zh-CN">
                <a:ea typeface="黑体" panose="02010609060101010101" pitchFamily="49" charset="-122"/>
              </a:rPr>
              <a:t>1</a:t>
            </a:r>
            <a:r>
              <a:rPr lang="zh-CN" altLang="en-US">
                <a:ea typeface="黑体" panose="02010609060101010101" pitchFamily="49" charset="-122"/>
              </a:rPr>
              <a:t>）补码运算比原码运算简单，它将数字系统的减法运算用补码加法实现，因此无需使用数值比较电路和减法运算电路，从而简化了运算器的电路结构；（</a:t>
            </a:r>
            <a:r>
              <a:rPr lang="en-US" altLang="zh-CN">
                <a:ea typeface="黑体" panose="02010609060101010101" pitchFamily="49" charset="-122"/>
              </a:rPr>
              <a:t>2</a:t>
            </a:r>
            <a:r>
              <a:rPr lang="zh-CN" altLang="en-US">
                <a:ea typeface="黑体" panose="02010609060101010101" pitchFamily="49" charset="-122"/>
              </a:rPr>
              <a:t>）补码运算也比反码运算简单，它无需作进位判别，也无需作循环进位计算，从而简化了电路设计，提高了运算速度。</a:t>
            </a:r>
            <a:endParaRPr lang="en-US" altLang="zh-CN">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四、问答题</a:t>
            </a:r>
          </a:p>
        </p:txBody>
      </p:sp>
      <p:sp>
        <p:nvSpPr>
          <p:cNvPr id="3" name="Content Placeholder 4"/>
          <p:cNvSpPr txBox="1">
            <a:spLocks/>
          </p:cNvSpPr>
          <p:nvPr/>
        </p:nvSpPr>
        <p:spPr bwMode="auto">
          <a:xfrm>
            <a:off x="684213" y="908050"/>
            <a:ext cx="78486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668338" indent="-193675">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050925" indent="-192088">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9685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5019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pPr>
            <a:r>
              <a:rPr lang="en-US" altLang="zh-CN" dirty="0">
                <a:ea typeface="黑体" panose="02010609060101010101" pitchFamily="49" charset="-122"/>
              </a:rPr>
              <a:t>3</a:t>
            </a:r>
            <a:r>
              <a:rPr lang="zh-CN" altLang="en-US" dirty="0">
                <a:ea typeface="黑体" panose="02010609060101010101" pitchFamily="49" charset="-122"/>
              </a:rPr>
              <a:t>、常用的二</a:t>
            </a:r>
            <a:r>
              <a:rPr lang="en-US" altLang="zh-CN" dirty="0">
                <a:ea typeface="黑体" panose="02010609060101010101" pitchFamily="49" charset="-122"/>
              </a:rPr>
              <a:t>-</a:t>
            </a:r>
            <a:r>
              <a:rPr lang="zh-CN" altLang="en-US" dirty="0">
                <a:ea typeface="黑体" panose="02010609060101010101" pitchFamily="49" charset="-122"/>
              </a:rPr>
              <a:t>十进制编码有哪些？为什么说用</a:t>
            </a:r>
            <a:r>
              <a:rPr lang="en-US" altLang="zh-CN" dirty="0">
                <a:ea typeface="黑体" panose="02010609060101010101" pitchFamily="49" charset="-122"/>
              </a:rPr>
              <a:t>4 </a:t>
            </a:r>
            <a:r>
              <a:rPr lang="zh-CN" altLang="en-US" dirty="0">
                <a:ea typeface="黑体" panose="02010609060101010101" pitchFamily="49" charset="-122"/>
              </a:rPr>
              <a:t>位二进制代码对十进制数的</a:t>
            </a:r>
            <a:r>
              <a:rPr lang="en-US" altLang="zh-CN" dirty="0">
                <a:ea typeface="黑体" panose="02010609060101010101" pitchFamily="49" charset="-122"/>
              </a:rPr>
              <a:t>10 </a:t>
            </a:r>
            <a:r>
              <a:rPr lang="zh-CN" altLang="en-US" dirty="0">
                <a:ea typeface="黑体" panose="02010609060101010101" pitchFamily="49" charset="-122"/>
              </a:rPr>
              <a:t>个数字信号进行编码的方案有很多？</a:t>
            </a:r>
          </a:p>
          <a:p>
            <a:pPr>
              <a:lnSpc>
                <a:spcPct val="120000"/>
              </a:lnSpc>
              <a:spcBef>
                <a:spcPct val="20000"/>
              </a:spcBef>
              <a:spcAft>
                <a:spcPct val="20000"/>
              </a:spcAft>
            </a:pPr>
            <a:r>
              <a:rPr lang="zh-CN" altLang="en-US" dirty="0">
                <a:ea typeface="黑体" panose="02010609060101010101" pitchFamily="49" charset="-122"/>
              </a:rPr>
              <a:t>答：常用的二</a:t>
            </a:r>
            <a:r>
              <a:rPr lang="en-US" altLang="zh-CN" dirty="0">
                <a:ea typeface="黑体" panose="02010609060101010101" pitchFamily="49" charset="-122"/>
              </a:rPr>
              <a:t>-</a:t>
            </a:r>
            <a:r>
              <a:rPr lang="zh-CN" altLang="en-US" dirty="0">
                <a:ea typeface="黑体" panose="02010609060101010101" pitchFamily="49" charset="-122"/>
              </a:rPr>
              <a:t>十进制编码有</a:t>
            </a:r>
            <a:r>
              <a:rPr lang="en-US" altLang="zh-CN" dirty="0">
                <a:ea typeface="黑体" panose="02010609060101010101" pitchFamily="49" charset="-122"/>
              </a:rPr>
              <a:t>8421 </a:t>
            </a:r>
            <a:r>
              <a:rPr lang="zh-CN" altLang="en-US" dirty="0">
                <a:ea typeface="黑体" panose="02010609060101010101" pitchFamily="49" charset="-122"/>
              </a:rPr>
              <a:t>码，</a:t>
            </a:r>
            <a:r>
              <a:rPr lang="en-US" altLang="zh-CN" dirty="0">
                <a:ea typeface="黑体" panose="02010609060101010101" pitchFamily="49" charset="-122"/>
              </a:rPr>
              <a:t>2421 </a:t>
            </a:r>
            <a:r>
              <a:rPr lang="zh-CN" altLang="en-US" dirty="0">
                <a:ea typeface="黑体" panose="02010609060101010101" pitchFamily="49" charset="-122"/>
              </a:rPr>
              <a:t>码，</a:t>
            </a:r>
            <a:r>
              <a:rPr lang="en-US" altLang="zh-CN" dirty="0">
                <a:ea typeface="黑体" panose="02010609060101010101" pitchFamily="49" charset="-122"/>
              </a:rPr>
              <a:t>4221 </a:t>
            </a:r>
            <a:r>
              <a:rPr lang="zh-CN" altLang="en-US" dirty="0">
                <a:ea typeface="黑体" panose="02010609060101010101" pitchFamily="49" charset="-122"/>
              </a:rPr>
              <a:t>码，</a:t>
            </a:r>
            <a:r>
              <a:rPr lang="en-US" altLang="zh-CN" dirty="0">
                <a:ea typeface="黑体" panose="02010609060101010101" pitchFamily="49" charset="-122"/>
              </a:rPr>
              <a:t>5421 </a:t>
            </a:r>
            <a:r>
              <a:rPr lang="zh-CN" altLang="en-US" dirty="0">
                <a:ea typeface="黑体" panose="02010609060101010101" pitchFamily="49" charset="-122"/>
              </a:rPr>
              <a:t>码和余</a:t>
            </a:r>
            <a:r>
              <a:rPr lang="en-US" altLang="zh-CN" dirty="0">
                <a:ea typeface="黑体" panose="02010609060101010101" pitchFamily="49" charset="-122"/>
              </a:rPr>
              <a:t>3 </a:t>
            </a:r>
            <a:r>
              <a:rPr lang="zh-CN" altLang="en-US" dirty="0">
                <a:ea typeface="黑体" panose="02010609060101010101" pitchFamily="49" charset="-122"/>
              </a:rPr>
              <a:t>码；因为使用的编码规则不同。</a:t>
            </a:r>
            <a:endParaRPr lang="en-US" altLang="zh-CN" dirty="0">
              <a:ea typeface="黑体" panose="02010609060101010101" pitchFamily="49" charset="-122"/>
            </a:endParaRPr>
          </a:p>
          <a:p>
            <a:pPr>
              <a:lnSpc>
                <a:spcPct val="120000"/>
              </a:lnSpc>
              <a:spcBef>
                <a:spcPct val="20000"/>
              </a:spcBef>
              <a:spcAft>
                <a:spcPct val="20000"/>
              </a:spcAft>
            </a:pPr>
            <a:r>
              <a:rPr lang="en-US" altLang="zh-CN" dirty="0">
                <a:ea typeface="黑体" panose="02010609060101010101" pitchFamily="49" charset="-122"/>
              </a:rPr>
              <a:t>4</a:t>
            </a:r>
            <a:r>
              <a:rPr lang="zh-CN" altLang="en-US" dirty="0">
                <a:ea typeface="黑体" panose="02010609060101010101" pitchFamily="49" charset="-122"/>
              </a:rPr>
              <a:t>、二进制正数和负数的原码、反码和补码三者之间是什么关系？</a:t>
            </a:r>
            <a:endParaRPr lang="en-US" altLang="zh-CN" dirty="0">
              <a:ea typeface="黑体" panose="02010609060101010101" pitchFamily="49" charset="-122"/>
            </a:endParaRPr>
          </a:p>
          <a:p>
            <a:pPr>
              <a:lnSpc>
                <a:spcPct val="120000"/>
              </a:lnSpc>
              <a:spcBef>
                <a:spcPct val="20000"/>
              </a:spcBef>
              <a:spcAft>
                <a:spcPct val="20000"/>
              </a:spcAft>
            </a:pPr>
            <a:r>
              <a:rPr lang="zh-CN" altLang="en-US" dirty="0">
                <a:ea typeface="黑体" panose="02010609060101010101" pitchFamily="49" charset="-122"/>
              </a:rPr>
              <a:t>答：正数三者相等。负数反码为原码除符号位按位取反，补码为反码加一。</a:t>
            </a:r>
            <a:endParaRPr lang="en-US" altLang="zh-CN" dirty="0">
              <a:ea typeface="黑体" panose="02010609060101010101" pitchFamily="49" charset="-122"/>
            </a:endParaRPr>
          </a:p>
          <a:p>
            <a:pPr>
              <a:lnSpc>
                <a:spcPct val="120000"/>
              </a:lnSpc>
              <a:spcBef>
                <a:spcPct val="20000"/>
              </a:spcBef>
              <a:spcAft>
                <a:spcPct val="20000"/>
              </a:spcAft>
            </a:pPr>
            <a:endParaRPr lang="en-US" altLang="zh-CN" dirty="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700213"/>
            <a:ext cx="4787900"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933825"/>
            <a:ext cx="81724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四、问答题</a:t>
            </a:r>
          </a:p>
        </p:txBody>
      </p:sp>
      <p:sp>
        <p:nvSpPr>
          <p:cNvPr id="6" name="Content Placeholder 4"/>
          <p:cNvSpPr txBox="1">
            <a:spLocks/>
          </p:cNvSpPr>
          <p:nvPr/>
        </p:nvSpPr>
        <p:spPr bwMode="auto">
          <a:xfrm>
            <a:off x="684213" y="908050"/>
            <a:ext cx="78486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668338" indent="-193675">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050925" indent="-192088">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9685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5019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pPr>
            <a:r>
              <a:rPr lang="en-US" altLang="zh-CN">
                <a:ea typeface="黑体" panose="02010609060101010101" pitchFamily="49" charset="-122"/>
              </a:rPr>
              <a:t>5</a:t>
            </a:r>
            <a:r>
              <a:rPr lang="zh-CN" altLang="en-US">
                <a:ea typeface="黑体" panose="02010609060101010101" pitchFamily="49" charset="-122"/>
              </a:rPr>
              <a:t>、画出计算机硬件组成框图，说明各部件的作用及计算机硬件的主要指标。</a:t>
            </a:r>
            <a:endParaRPr lang="en-US" altLang="zh-CN">
              <a:ea typeface="黑体" panose="02010609060101010101" pitchFamily="49" charset="-122"/>
            </a:endParaRPr>
          </a:p>
          <a:p>
            <a:pPr>
              <a:lnSpc>
                <a:spcPct val="120000"/>
              </a:lnSpc>
              <a:spcBef>
                <a:spcPct val="20000"/>
              </a:spcBef>
              <a:spcAft>
                <a:spcPct val="20000"/>
              </a:spcAft>
            </a:pPr>
            <a:endParaRPr lang="en-US" altLang="zh-CN">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四、问答题</a:t>
            </a:r>
          </a:p>
        </p:txBody>
      </p:sp>
      <p:sp>
        <p:nvSpPr>
          <p:cNvPr id="6" name="Content Placeholder 4"/>
          <p:cNvSpPr txBox="1">
            <a:spLocks/>
          </p:cNvSpPr>
          <p:nvPr/>
        </p:nvSpPr>
        <p:spPr bwMode="auto">
          <a:xfrm>
            <a:off x="684213" y="908050"/>
            <a:ext cx="78486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668338" indent="-193675">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050925" indent="-192088">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9685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5019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pPr>
            <a:r>
              <a:rPr lang="en-US" altLang="zh-CN">
                <a:ea typeface="黑体" panose="02010609060101010101" pitchFamily="49" charset="-122"/>
              </a:rPr>
              <a:t>6</a:t>
            </a:r>
            <a:r>
              <a:rPr lang="zh-CN" altLang="en-US">
                <a:ea typeface="黑体" panose="02010609060101010101" pitchFamily="49" charset="-122"/>
              </a:rPr>
              <a:t>、指令和数据都存于存储器中，计算机如何区别它们？</a:t>
            </a:r>
            <a:endParaRPr lang="en-US" altLang="zh-CN">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557338"/>
            <a:ext cx="882967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90575"/>
          </a:xfrm>
        </p:spPr>
        <p:txBody>
          <a:bodyPr/>
          <a:lstStyle/>
          <a:p>
            <a:pPr marL="0" indent="0" algn="ctr">
              <a:lnSpc>
                <a:spcPct val="120000"/>
              </a:lnSpc>
              <a:spcBef>
                <a:spcPct val="20000"/>
              </a:spcBef>
              <a:spcAft>
                <a:spcPct val="20000"/>
              </a:spcAft>
              <a:buFont typeface="Wingdings" panose="05000000000000000000" pitchFamily="2" charset="2"/>
              <a:buNone/>
            </a:pPr>
            <a:r>
              <a:rPr lang="zh-CN" altLang="en-US" sz="4000" smtClean="0">
                <a:latin typeface="微软雅黑" panose="020B0503020204020204" pitchFamily="34" charset="-122"/>
                <a:ea typeface="微软雅黑" panose="020B0503020204020204" pitchFamily="34" charset="-122"/>
              </a:rPr>
              <a:t>作业二  第二章  组合逻辑</a:t>
            </a:r>
          </a:p>
        </p:txBody>
      </p:sp>
      <p:sp>
        <p:nvSpPr>
          <p:cNvPr id="2457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3075" name="Content Placeholder 4"/>
          <p:cNvSpPr>
            <a:spLocks noGrp="1"/>
          </p:cNvSpPr>
          <p:nvPr>
            <p:ph idx="4294967295"/>
          </p:nvPr>
        </p:nvSpPr>
        <p:spPr>
          <a:xfrm>
            <a:off x="685800" y="908050"/>
            <a:ext cx="7920038" cy="6446838"/>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1．PN结的单向导电性即正向偏置时</a:t>
            </a:r>
            <a:r>
              <a:rPr lang="zh-CN" altLang="en-US" u="sng" dirty="0" smtClean="0">
                <a:solidFill>
                  <a:srgbClr val="FF0000"/>
                </a:solidFill>
                <a:ea typeface="黑体" panose="02010609060101010101" pitchFamily="49" charset="-122"/>
              </a:rPr>
              <a:t>导通</a:t>
            </a:r>
            <a:r>
              <a:rPr lang="zh-CN" altLang="en-US" dirty="0" smtClean="0">
                <a:ea typeface="黑体" panose="02010609060101010101" pitchFamily="49" charset="-122"/>
              </a:rPr>
              <a:t>，反向偏置时</a:t>
            </a:r>
            <a:r>
              <a:rPr lang="zh-CN" altLang="en-US" u="sng" dirty="0" smtClean="0">
                <a:solidFill>
                  <a:srgbClr val="FF0000"/>
                </a:solidFill>
                <a:ea typeface="黑体" panose="02010609060101010101" pitchFamily="49" charset="-122"/>
              </a:rPr>
              <a:t>截止</a:t>
            </a:r>
            <a:r>
              <a:rPr lang="zh-CN" altLang="en-US" dirty="0" smtClean="0">
                <a:ea typeface="黑体" panose="02010609060101010101" pitchFamily="49" charset="-122"/>
              </a:rPr>
              <a:t>。</a:t>
            </a:r>
          </a:p>
          <a:p>
            <a:pPr marL="0" indent="0">
              <a:lnSpc>
                <a:spcPct val="120000"/>
              </a:lnSpc>
              <a:spcBef>
                <a:spcPct val="20000"/>
              </a:spcBef>
              <a:spcAft>
                <a:spcPct val="20000"/>
              </a:spcAft>
            </a:pPr>
            <a:r>
              <a:rPr lang="zh-CN" altLang="en-US" dirty="0" smtClean="0">
                <a:ea typeface="黑体" panose="02010609060101010101" pitchFamily="49" charset="-122"/>
              </a:rPr>
              <a:t>2．TTL与非门的两个状态通常称为关态和开态，当输入有一为低电平时，对应的是</a:t>
            </a:r>
            <a:r>
              <a:rPr lang="zh-CN" altLang="en-US" u="sng" dirty="0" smtClean="0">
                <a:solidFill>
                  <a:srgbClr val="FF0000"/>
                </a:solidFill>
                <a:ea typeface="黑体" panose="02010609060101010101" pitchFamily="49" charset="-122"/>
              </a:rPr>
              <a:t>关</a:t>
            </a:r>
            <a:r>
              <a:rPr lang="zh-CN" altLang="en-US" dirty="0" smtClean="0">
                <a:ea typeface="黑体" panose="02010609060101010101" pitchFamily="49" charset="-122"/>
              </a:rPr>
              <a:t>态，此时输出为</a:t>
            </a:r>
            <a:r>
              <a:rPr lang="zh-CN" altLang="en-US" u="sng" dirty="0" smtClean="0">
                <a:solidFill>
                  <a:srgbClr val="FF0000"/>
                </a:solidFill>
                <a:ea typeface="黑体" panose="02010609060101010101" pitchFamily="49" charset="-122"/>
              </a:rPr>
              <a:t>高电平</a:t>
            </a:r>
            <a:r>
              <a:rPr lang="zh-CN" altLang="en-US" dirty="0" smtClean="0">
                <a:ea typeface="黑体" panose="02010609060101010101" pitchFamily="49" charset="-122"/>
              </a:rPr>
              <a:t>；当输入全为高电平时对应的是 </a:t>
            </a:r>
            <a:r>
              <a:rPr lang="zh-CN" altLang="en-US" u="sng" dirty="0" smtClean="0">
                <a:solidFill>
                  <a:srgbClr val="FF0000"/>
                </a:solidFill>
                <a:ea typeface="黑体" panose="02010609060101010101" pitchFamily="49" charset="-122"/>
              </a:rPr>
              <a:t>开</a:t>
            </a:r>
            <a:r>
              <a:rPr lang="zh-CN" altLang="en-US" dirty="0" smtClean="0">
                <a:ea typeface="黑体" panose="02010609060101010101" pitchFamily="49" charset="-122"/>
              </a:rPr>
              <a:t>态，此时输出为</a:t>
            </a:r>
            <a:r>
              <a:rPr lang="zh-CN" altLang="en-US" u="sng" dirty="0" smtClean="0">
                <a:solidFill>
                  <a:srgbClr val="FF0000"/>
                </a:solidFill>
                <a:ea typeface="黑体" panose="02010609060101010101" pitchFamily="49" charset="-122"/>
              </a:rPr>
              <a:t>低电平</a:t>
            </a:r>
            <a:r>
              <a:rPr lang="zh-CN" altLang="en-US" dirty="0" smtClean="0">
                <a:ea typeface="黑体" panose="02010609060101010101" pitchFamily="49" charset="-122"/>
              </a:rPr>
              <a:t>。</a:t>
            </a:r>
          </a:p>
          <a:p>
            <a:pPr marL="0" indent="0">
              <a:lnSpc>
                <a:spcPct val="120000"/>
              </a:lnSpc>
              <a:spcBef>
                <a:spcPct val="20000"/>
              </a:spcBef>
              <a:spcAft>
                <a:spcPct val="20000"/>
              </a:spcAft>
            </a:pPr>
            <a:r>
              <a:rPr lang="zh-CN" altLang="en-US" dirty="0" smtClean="0">
                <a:ea typeface="黑体" panose="02010609060101010101" pitchFamily="49" charset="-122"/>
              </a:rPr>
              <a:t>3．TTL与非门的额定输出逻辑低电平V</a:t>
            </a:r>
            <a:r>
              <a:rPr lang="zh-CN" altLang="en-US" baseline="-25000" dirty="0" smtClean="0">
                <a:ea typeface="黑体" panose="02010609060101010101" pitchFamily="49" charset="-122"/>
              </a:rPr>
              <a:t>OL</a:t>
            </a:r>
            <a:r>
              <a:rPr lang="zh-CN" altLang="en-US" dirty="0" smtClean="0">
                <a:ea typeface="黑体" panose="02010609060101010101" pitchFamily="49" charset="-122"/>
              </a:rPr>
              <a:t>=</a:t>
            </a:r>
            <a:r>
              <a:rPr lang="zh-CN" altLang="en-US" u="sng" dirty="0" smtClean="0">
                <a:solidFill>
                  <a:srgbClr val="FF0000"/>
                </a:solidFill>
                <a:ea typeface="黑体" panose="02010609060101010101" pitchFamily="49" charset="-122"/>
              </a:rPr>
              <a:t>0.35</a:t>
            </a:r>
            <a:r>
              <a:rPr lang="zh-CN" altLang="en-US" dirty="0" smtClean="0">
                <a:ea typeface="黑体" panose="02010609060101010101" pitchFamily="49" charset="-122"/>
              </a:rPr>
              <a:t>伏</a:t>
            </a:r>
            <a:r>
              <a:rPr lang="zh-CN" altLang="en-US" dirty="0" smtClean="0">
                <a:solidFill>
                  <a:srgbClr val="FF0000"/>
                </a:solidFill>
                <a:ea typeface="黑体" panose="02010609060101010101" pitchFamily="49" charset="-122"/>
              </a:rPr>
              <a:t>额定</a:t>
            </a:r>
            <a:r>
              <a:rPr lang="zh-CN" altLang="en-US" dirty="0" smtClean="0">
                <a:ea typeface="黑体" panose="02010609060101010101" pitchFamily="49" charset="-122"/>
              </a:rPr>
              <a:t>输出逻辑高电平V</a:t>
            </a:r>
            <a:r>
              <a:rPr lang="zh-CN" altLang="en-US" baseline="-25000" dirty="0" smtClean="0">
                <a:ea typeface="黑体" panose="02010609060101010101" pitchFamily="49" charset="-122"/>
              </a:rPr>
              <a:t>OH</a:t>
            </a:r>
            <a:r>
              <a:rPr lang="zh-CN" altLang="en-US" dirty="0" smtClean="0">
                <a:ea typeface="黑体" panose="02010609060101010101" pitchFamily="49" charset="-122"/>
              </a:rPr>
              <a:t>=</a:t>
            </a:r>
            <a:r>
              <a:rPr lang="zh-CN" altLang="en-US" u="sng" dirty="0" smtClean="0">
                <a:solidFill>
                  <a:srgbClr val="FF0000"/>
                </a:solidFill>
                <a:ea typeface="黑体" panose="02010609060101010101" pitchFamily="49" charset="-122"/>
              </a:rPr>
              <a:t>3.0</a:t>
            </a:r>
            <a:r>
              <a:rPr lang="zh-CN" altLang="en-US" dirty="0" smtClean="0">
                <a:ea typeface="黑体" panose="02010609060101010101" pitchFamily="49" charset="-122"/>
              </a:rPr>
              <a:t>伏，。（设电源电压V</a:t>
            </a:r>
            <a:r>
              <a:rPr lang="zh-CN" altLang="en-US" baseline="-25000" dirty="0" smtClean="0">
                <a:ea typeface="黑体" panose="02010609060101010101" pitchFamily="49" charset="-122"/>
              </a:rPr>
              <a:t>CC</a:t>
            </a:r>
            <a:r>
              <a:rPr lang="zh-CN" altLang="en-US" dirty="0" smtClean="0">
                <a:ea typeface="黑体" panose="02010609060101010101" pitchFamily="49" charset="-122"/>
              </a:rPr>
              <a:t>=+5V）</a:t>
            </a:r>
          </a:p>
          <a:p>
            <a:pPr marL="0" indent="0">
              <a:lnSpc>
                <a:spcPct val="120000"/>
              </a:lnSpc>
              <a:spcBef>
                <a:spcPct val="20000"/>
              </a:spcBef>
              <a:spcAft>
                <a:spcPct val="20000"/>
              </a:spcAft>
            </a:pPr>
            <a:r>
              <a:rPr lang="zh-CN" altLang="en-US" dirty="0" smtClean="0">
                <a:ea typeface="黑体" panose="02010609060101010101" pitchFamily="49" charset="-122"/>
              </a:rPr>
              <a:t>4．对于ECL、TTL、CMOS集成电路，按工作速度快慢的顺序依次为</a:t>
            </a:r>
            <a:r>
              <a:rPr lang="zh-CN" altLang="en-US" u="sng" dirty="0" smtClean="0">
                <a:solidFill>
                  <a:srgbClr val="FF0000"/>
                </a:solidFill>
                <a:ea typeface="黑体" panose="02010609060101010101" pitchFamily="49" charset="-122"/>
              </a:rPr>
              <a:t>ECL、TTL、CMOS</a:t>
            </a:r>
            <a:r>
              <a:rPr lang="zh-CN" altLang="en-US" dirty="0" smtClean="0">
                <a:ea typeface="黑体" panose="02010609060101010101" pitchFamily="49" charset="-122"/>
              </a:rPr>
              <a:t>，按抗干扰能力强弱的顺序依次为</a:t>
            </a:r>
            <a:r>
              <a:rPr lang="zh-CN" altLang="en-US" u="sng" dirty="0" smtClean="0">
                <a:solidFill>
                  <a:srgbClr val="FF0000"/>
                </a:solidFill>
                <a:ea typeface="黑体" panose="02010609060101010101" pitchFamily="49" charset="-122"/>
              </a:rPr>
              <a:t>CMOS、TTL、ECL</a:t>
            </a:r>
            <a:r>
              <a:rPr lang="zh-CN" altLang="en-US" dirty="0" smtClean="0">
                <a:ea typeface="黑体" panose="02010609060101010101" pitchFamily="49" charset="-122"/>
              </a:rPr>
              <a:t>，按静态功耗低和高的顺序依次为</a:t>
            </a:r>
            <a:r>
              <a:rPr lang="zh-CN" altLang="en-US" u="sng" dirty="0" smtClean="0">
                <a:solidFill>
                  <a:srgbClr val="FF0000"/>
                </a:solidFill>
                <a:ea typeface="黑体" panose="02010609060101010101" pitchFamily="49" charset="-122"/>
              </a:rPr>
              <a:t>CMOS、TTL、ECL</a:t>
            </a:r>
            <a:r>
              <a:rPr lang="zh-CN" altLang="en-US" dirty="0" smtClean="0">
                <a:ea typeface="黑体" panose="02010609060101010101" pitchFamily="49" charset="-122"/>
              </a:rPr>
              <a:t>。</a:t>
            </a:r>
          </a:p>
          <a:p>
            <a:pPr marL="0" indent="0">
              <a:lnSpc>
                <a:spcPct val="120000"/>
              </a:lnSpc>
              <a:spcBef>
                <a:spcPct val="20000"/>
              </a:spcBef>
              <a:spcAft>
                <a:spcPct val="20000"/>
              </a:spcAft>
            </a:pPr>
            <a:r>
              <a:rPr lang="zh-CN" altLang="en-US" dirty="0" smtClean="0">
                <a:ea typeface="黑体" panose="02010609060101010101" pitchFamily="49" charset="-122"/>
              </a:rPr>
              <a:t>5．逻辑变量和函数只有</a:t>
            </a:r>
            <a:r>
              <a:rPr lang="zh-CN" altLang="en-US" u="sng" dirty="0" smtClean="0">
                <a:solidFill>
                  <a:srgbClr val="FF0000"/>
                </a:solidFill>
                <a:ea typeface="黑体" panose="02010609060101010101" pitchFamily="49" charset="-122"/>
              </a:rPr>
              <a:t>0、1</a:t>
            </a:r>
            <a:r>
              <a:rPr lang="zh-CN" altLang="en-US" dirty="0" smtClean="0">
                <a:ea typeface="黑体" panose="02010609060101010101" pitchFamily="49" charset="-122"/>
              </a:rPr>
              <a:t>两种取值，而且它们只是表示两种不同的逻辑状态。</a:t>
            </a:r>
            <a:endParaRPr lang="zh-CN" altLang="en-US" sz="2400"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6.  </a:t>
            </a:r>
            <a:r>
              <a:rPr lang="zh-CN" altLang="en-US" dirty="0" smtClean="0">
                <a:ea typeface="黑体" panose="02010609060101010101" pitchFamily="49" charset="-122"/>
              </a:rPr>
              <a:t>逻辑函数                      ，其反函数</a:t>
            </a:r>
            <a:r>
              <a:rPr lang="zh-CN" altLang="en-US" dirty="0" smtClean="0">
                <a:solidFill>
                  <a:srgbClr val="FF0000"/>
                </a:solidFill>
                <a:ea typeface="黑体" panose="02010609060101010101" pitchFamily="49" charset="-122"/>
              </a:rPr>
              <a:t>                                             </a:t>
            </a:r>
            <a:r>
              <a:rPr lang="zh-CN" altLang="zh-CN" dirty="0" smtClean="0">
                <a:ea typeface="宋体" panose="02010600030101010101" pitchFamily="2" charset="-122"/>
              </a:rPr>
              <a:t>，</a:t>
            </a:r>
            <a:endParaRPr lang="en-US" altLang="zh-CN" dirty="0" smtClean="0">
              <a:ea typeface="宋体" panose="02010600030101010101" pitchFamily="2" charset="-122"/>
            </a:endParaRPr>
          </a:p>
          <a:p>
            <a:pPr marL="0" indent="0">
              <a:lnSpc>
                <a:spcPct val="120000"/>
              </a:lnSpc>
              <a:spcBef>
                <a:spcPct val="20000"/>
              </a:spcBef>
              <a:spcAft>
                <a:spcPct val="20000"/>
              </a:spcAft>
              <a:buFont typeface="Wingdings" panose="05000000000000000000" pitchFamily="2" charset="2"/>
              <a:buNone/>
            </a:pPr>
            <a:r>
              <a:rPr lang="zh-CN" altLang="zh-CN" dirty="0" smtClean="0">
                <a:ea typeface="宋体" panose="02010600030101010101" pitchFamily="2" charset="-122"/>
              </a:rPr>
              <a:t>其对偶式</a:t>
            </a:r>
            <a:r>
              <a:rPr lang="en-US" altLang="zh-CN" dirty="0" smtClean="0">
                <a:ea typeface="宋体" panose="02010600030101010101" pitchFamily="2" charset="-122"/>
              </a:rPr>
              <a:t>                                              </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lnSpc>
                <a:spcPct val="120000"/>
              </a:lnSpc>
              <a:spcBef>
                <a:spcPct val="20000"/>
              </a:spcBef>
              <a:spcAft>
                <a:spcPct val="20000"/>
              </a:spcAft>
              <a:buFont typeface="Wingdings" panose="05000000000000000000" pitchFamily="2" charset="2"/>
              <a:buNone/>
            </a:pPr>
            <a:r>
              <a:rPr lang="en-US" altLang="zh-CN" u="sng" dirty="0" smtClean="0">
                <a:solidFill>
                  <a:srgbClr val="FF0000"/>
                </a:solidFill>
                <a:ea typeface="黑体" panose="02010609060101010101" pitchFamily="49" charset="-122"/>
              </a:rPr>
              <a:t>                              </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lnSpc>
                <a:spcPct val="120000"/>
              </a:lnSpc>
              <a:spcBef>
                <a:spcPct val="20000"/>
              </a:spcBef>
              <a:spcAft>
                <a:spcPct val="20000"/>
              </a:spcAft>
              <a:buFont typeface="Wingdings" panose="05000000000000000000" pitchFamily="2" charset="2"/>
              <a:buNone/>
            </a:pPr>
            <a:endParaRPr lang="zh-CN" altLang="en-US" sz="1400" u="sng" dirty="0" smtClean="0">
              <a:ea typeface="黑体" panose="02010609060101010101" pitchFamily="49" charset="-122"/>
            </a:endParaRPr>
          </a:p>
        </p:txBody>
      </p:sp>
      <p:sp>
        <p:nvSpPr>
          <p:cNvPr id="2662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graphicFrame>
        <p:nvGraphicFramePr>
          <p:cNvPr id="26629" name="对象 9"/>
          <p:cNvGraphicFramePr>
            <a:graphicFrameLocks noChangeAspect="1"/>
          </p:cNvGraphicFramePr>
          <p:nvPr/>
        </p:nvGraphicFramePr>
        <p:xfrm>
          <a:off x="2411413" y="5589588"/>
          <a:ext cx="1270000" cy="290512"/>
        </p:xfrm>
        <a:graphic>
          <a:graphicData uri="http://schemas.openxmlformats.org/presentationml/2006/ole">
            <mc:AlternateContent xmlns:mc="http://schemas.openxmlformats.org/markup-compatibility/2006">
              <mc:Choice xmlns:v="urn:schemas-microsoft-com:vml" Requires="v">
                <p:oleObj spid="_x0000_s26685" name="公式" r:id="rId4" imgW="952200" imgH="215640" progId="Equation.3">
                  <p:embed/>
                </p:oleObj>
              </mc:Choice>
              <mc:Fallback>
                <p:oleObj name="公式" r:id="rId4" imgW="952200" imgH="215640" progId="Equation.3">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5589588"/>
                        <a:ext cx="12700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sp>
        <p:nvSpPr>
          <p:cNvPr id="2663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en-US"/>
          </a:p>
        </p:txBody>
      </p:sp>
      <p:graphicFrame>
        <p:nvGraphicFramePr>
          <p:cNvPr id="20" name="Object 5"/>
          <p:cNvGraphicFramePr>
            <a:graphicFrameLocks noChangeAspect="1"/>
          </p:cNvGraphicFramePr>
          <p:nvPr/>
        </p:nvGraphicFramePr>
        <p:xfrm>
          <a:off x="5076825" y="5510213"/>
          <a:ext cx="2681288" cy="447675"/>
        </p:xfrm>
        <a:graphic>
          <a:graphicData uri="http://schemas.openxmlformats.org/presentationml/2006/ole">
            <mc:AlternateContent xmlns:mc="http://schemas.openxmlformats.org/markup-compatibility/2006">
              <mc:Choice xmlns:v="urn:schemas-microsoft-com:vml" Requires="v">
                <p:oleObj spid="_x0000_s26686" name="公式" r:id="rId6" imgW="1434960" imgH="241200" progId="Equation.3">
                  <p:embed/>
                </p:oleObj>
              </mc:Choice>
              <mc:Fallback>
                <p:oleObj name="公式" r:id="rId6" imgW="143496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5510213"/>
                        <a:ext cx="2681288" cy="4476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
          <p:cNvGraphicFramePr>
            <a:graphicFrameLocks noChangeAspect="1"/>
          </p:cNvGraphicFramePr>
          <p:nvPr/>
        </p:nvGraphicFramePr>
        <p:xfrm>
          <a:off x="1855788" y="5970588"/>
          <a:ext cx="2751137" cy="447675"/>
        </p:xfrm>
        <a:graphic>
          <a:graphicData uri="http://schemas.openxmlformats.org/presentationml/2006/ole">
            <mc:AlternateContent xmlns:mc="http://schemas.openxmlformats.org/markup-compatibility/2006">
              <mc:Choice xmlns:v="urn:schemas-microsoft-com:vml" Requires="v">
                <p:oleObj spid="_x0000_s26687" name="公式" r:id="rId8" imgW="1473120" imgH="241200" progId="Equation.3">
                  <p:embed/>
                </p:oleObj>
              </mc:Choice>
              <mc:Fallback>
                <p:oleObj name="公式" r:id="rId8" imgW="1473120" imgH="241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5788" y="5970588"/>
                        <a:ext cx="2751137" cy="4476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75">
                                            <p:txEl>
                                              <p:pRg st="7" end="7"/>
                                            </p:txEl>
                                          </p:spTgt>
                                        </p:tgtEl>
                                        <p:attrNameLst>
                                          <p:attrName>style.visibility</p:attrName>
                                        </p:attrNameLst>
                                      </p:cBhvr>
                                      <p:to>
                                        <p:strVal val="visible"/>
                                      </p:to>
                                    </p:set>
                                    <p:animEffect transition="in" filter="fade">
                                      <p:cBhvr>
                                        <p:cTn id="42" dur="500"/>
                                        <p:tgtEl>
                                          <p:spTgt spid="3075">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4099" name="Content Placeholder 4"/>
          <p:cNvSpPr>
            <a:spLocks noGrp="1"/>
          </p:cNvSpPr>
          <p:nvPr>
            <p:ph idx="4294967295"/>
          </p:nvPr>
        </p:nvSpPr>
        <p:spPr>
          <a:xfrm>
            <a:off x="684213" y="908050"/>
            <a:ext cx="7848600" cy="4573588"/>
          </a:xfrm>
        </p:spPr>
        <p:txBody>
          <a:bodyPr/>
          <a:lstStyle/>
          <a:p>
            <a:pPr marL="0" indent="0">
              <a:lnSpc>
                <a:spcPct val="120000"/>
              </a:lnSpc>
              <a:spcBef>
                <a:spcPct val="20000"/>
              </a:spcBef>
              <a:spcAft>
                <a:spcPct val="20000"/>
              </a:spcAft>
            </a:pPr>
            <a:r>
              <a:rPr lang="zh-CN" altLang="en-US" dirty="0" smtClean="0">
                <a:solidFill>
                  <a:srgbClr val="FF0000"/>
                </a:solidFill>
                <a:ea typeface="黑体" panose="02010609060101010101" pitchFamily="49" charset="-122"/>
              </a:rPr>
              <a:t>7</a:t>
            </a:r>
            <a:r>
              <a:rPr lang="zh-CN" altLang="en-US" dirty="0" smtClean="0">
                <a:ea typeface="黑体" panose="02010609060101010101" pitchFamily="49" charset="-122"/>
              </a:rPr>
              <a:t>．函数                                                最简与或式是</a:t>
            </a:r>
          </a:p>
          <a:p>
            <a:pPr marL="0" indent="0">
              <a:lnSpc>
                <a:spcPct val="120000"/>
              </a:lnSpc>
              <a:spcBef>
                <a:spcPct val="20000"/>
              </a:spcBef>
              <a:spcAft>
                <a:spcPct val="20000"/>
              </a:spcAft>
            </a:pPr>
            <a:r>
              <a:rPr lang="zh-CN" altLang="en-US" dirty="0" smtClean="0">
                <a:ea typeface="黑体" panose="02010609060101010101" pitchFamily="49" charset="-122"/>
              </a:rPr>
              <a:t>8．从结构看，组合逻辑电路由门电路构成，不含</a:t>
            </a:r>
            <a:r>
              <a:rPr lang="zh-CN" altLang="en-US" u="sng" dirty="0" smtClean="0">
                <a:solidFill>
                  <a:srgbClr val="FF0000"/>
                </a:solidFill>
                <a:ea typeface="黑体" panose="02010609060101010101" pitchFamily="49" charset="-122"/>
              </a:rPr>
              <a:t>存储电路</a:t>
            </a:r>
            <a:r>
              <a:rPr lang="zh-CN" altLang="en-US" dirty="0" smtClean="0">
                <a:ea typeface="黑体" panose="02010609060101010101" pitchFamily="49" charset="-122"/>
              </a:rPr>
              <a:t>，也不含</a:t>
            </a:r>
            <a:r>
              <a:rPr lang="zh-CN" altLang="en-US" u="sng" dirty="0" smtClean="0">
                <a:solidFill>
                  <a:srgbClr val="FF0000"/>
                </a:solidFill>
                <a:ea typeface="黑体" panose="02010609060101010101" pitchFamily="49" charset="-122"/>
              </a:rPr>
              <a:t>反馈电路</a:t>
            </a:r>
            <a:r>
              <a:rPr lang="zh-CN" altLang="en-US" dirty="0" smtClean="0">
                <a:ea typeface="黑体" panose="02010609060101010101" pitchFamily="49" charset="-122"/>
              </a:rPr>
              <a:t>，信号从输入开始单向传输到输出。对于组合逻辑电路，任何时刻电路的输出仅由当时的</a:t>
            </a:r>
            <a:r>
              <a:rPr lang="zh-CN" altLang="en-US" u="sng" dirty="0" smtClean="0">
                <a:solidFill>
                  <a:srgbClr val="FF0000"/>
                </a:solidFill>
                <a:ea typeface="黑体" panose="02010609060101010101" pitchFamily="49" charset="-122"/>
              </a:rPr>
              <a:t>输入信号</a:t>
            </a:r>
            <a:r>
              <a:rPr lang="zh-CN" altLang="en-US" dirty="0" smtClean="0">
                <a:ea typeface="黑体" panose="02010609060101010101" pitchFamily="49" charset="-122"/>
              </a:rPr>
              <a:t>决定。</a:t>
            </a:r>
          </a:p>
          <a:p>
            <a:pPr marL="0" indent="0">
              <a:lnSpc>
                <a:spcPct val="120000"/>
              </a:lnSpc>
              <a:spcBef>
                <a:spcPct val="20000"/>
              </a:spcBef>
              <a:spcAft>
                <a:spcPct val="20000"/>
              </a:spcAft>
            </a:pPr>
            <a:r>
              <a:rPr lang="zh-CN" altLang="en-US" dirty="0" smtClean="0">
                <a:ea typeface="黑体" panose="02010609060101010101" pitchFamily="49" charset="-122"/>
              </a:rPr>
              <a:t>9．将加在电路若干输入端中的某一个输入端的信号变换成相应的一组二进制代码输出的过程叫做</a:t>
            </a:r>
            <a:r>
              <a:rPr lang="zh-CN" altLang="en-US" u="sng" dirty="0" smtClean="0">
                <a:solidFill>
                  <a:srgbClr val="FF0000"/>
                </a:solidFill>
                <a:ea typeface="黑体" panose="02010609060101010101" pitchFamily="49" charset="-122"/>
              </a:rPr>
              <a:t>编码</a:t>
            </a:r>
            <a:r>
              <a:rPr lang="zh-CN" altLang="en-US" dirty="0" smtClean="0">
                <a:ea typeface="黑体" panose="02010609060101010101" pitchFamily="49" charset="-122"/>
              </a:rPr>
              <a:t>。</a:t>
            </a:r>
          </a:p>
          <a:p>
            <a:pPr marL="0" indent="0">
              <a:lnSpc>
                <a:spcPct val="120000"/>
              </a:lnSpc>
              <a:spcBef>
                <a:spcPct val="20000"/>
              </a:spcBef>
              <a:spcAft>
                <a:spcPct val="20000"/>
              </a:spcAft>
            </a:pPr>
            <a:r>
              <a:rPr lang="zh-CN" altLang="en-US" dirty="0" smtClean="0">
                <a:solidFill>
                  <a:srgbClr val="FF0000"/>
                </a:solidFill>
                <a:ea typeface="黑体" panose="02010609060101010101" pitchFamily="49" charset="-122"/>
              </a:rPr>
              <a:t>10</a:t>
            </a:r>
            <a:r>
              <a:rPr lang="zh-CN" altLang="en-US" dirty="0" smtClean="0">
                <a:ea typeface="黑体" panose="02010609060101010101" pitchFamily="49" charset="-122"/>
              </a:rPr>
              <a:t>．将二进制代码所表示的信息翻译成对应输出的高低电平信号的过程称为</a:t>
            </a:r>
            <a:r>
              <a:rPr lang="zh-CN" altLang="en-US" u="sng" dirty="0" smtClean="0">
                <a:solidFill>
                  <a:srgbClr val="FF0000"/>
                </a:solidFill>
                <a:ea typeface="黑体" panose="02010609060101010101" pitchFamily="49" charset="-122"/>
              </a:rPr>
              <a:t>译码</a:t>
            </a:r>
            <a:r>
              <a:rPr lang="zh-CN" altLang="en-US" dirty="0" smtClean="0">
                <a:ea typeface="黑体" panose="02010609060101010101" pitchFamily="49" charset="-122"/>
              </a:rPr>
              <a:t>；n位二进制译码器有</a:t>
            </a:r>
            <a:r>
              <a:rPr lang="zh-CN" altLang="en-US" u="sng" dirty="0" smtClean="0">
                <a:solidFill>
                  <a:srgbClr val="FF0000"/>
                </a:solidFill>
                <a:ea typeface="黑体" panose="02010609060101010101" pitchFamily="49" charset="-122"/>
              </a:rPr>
              <a:t>n</a:t>
            </a:r>
            <a:r>
              <a:rPr lang="zh-CN" altLang="en-US" dirty="0" smtClean="0">
                <a:ea typeface="黑体" panose="02010609060101010101" pitchFamily="49" charset="-122"/>
              </a:rPr>
              <a:t>个输入，有</a:t>
            </a:r>
            <a:r>
              <a:rPr lang="zh-CN" altLang="en-US" u="sng" dirty="0" smtClean="0">
                <a:solidFill>
                  <a:srgbClr val="FF0000"/>
                </a:solidFill>
                <a:ea typeface="黑体" panose="02010609060101010101" pitchFamily="49" charset="-122"/>
              </a:rPr>
              <a:t>2^n</a:t>
            </a:r>
            <a:r>
              <a:rPr lang="zh-CN" altLang="en-US" dirty="0" smtClean="0">
                <a:ea typeface="黑体" panose="02010609060101010101" pitchFamily="49" charset="-122"/>
              </a:rPr>
              <a:t>个输出，工作时译码器只允许有一个输出有效。</a:t>
            </a:r>
          </a:p>
          <a:p>
            <a:pPr marL="0" indent="0">
              <a:lnSpc>
                <a:spcPct val="120000"/>
              </a:lnSpc>
              <a:spcBef>
                <a:spcPct val="20000"/>
              </a:spcBef>
              <a:spcAft>
                <a:spcPct val="20000"/>
              </a:spcAft>
            </a:pPr>
            <a:r>
              <a:rPr lang="zh-CN" altLang="en-US" dirty="0" smtClean="0">
                <a:solidFill>
                  <a:srgbClr val="FF0000"/>
                </a:solidFill>
                <a:ea typeface="黑体" panose="02010609060101010101" pitchFamily="49" charset="-122"/>
              </a:rPr>
              <a:t>11</a:t>
            </a:r>
            <a:r>
              <a:rPr lang="zh-CN" altLang="en-US" dirty="0" smtClean="0">
                <a:ea typeface="黑体" panose="02010609060101010101" pitchFamily="49" charset="-122"/>
              </a:rPr>
              <a:t>．输出</a:t>
            </a:r>
            <a:r>
              <a:rPr lang="zh-CN" altLang="en-US" dirty="0" smtClean="0">
                <a:solidFill>
                  <a:srgbClr val="FF0000"/>
                </a:solidFill>
                <a:ea typeface="黑体" panose="02010609060101010101" pitchFamily="49" charset="-122"/>
              </a:rPr>
              <a:t>低电平</a:t>
            </a:r>
            <a:r>
              <a:rPr lang="zh-CN" altLang="en-US" dirty="0" smtClean="0">
                <a:ea typeface="黑体" panose="02010609060101010101" pitchFamily="49" charset="-122"/>
              </a:rPr>
              <a:t>有效的二-十进制译码器的输入8421BCD码A</a:t>
            </a:r>
            <a:r>
              <a:rPr lang="zh-CN" altLang="en-US" baseline="-25000" dirty="0" smtClean="0">
                <a:ea typeface="黑体" panose="02010609060101010101" pitchFamily="49" charset="-122"/>
              </a:rPr>
              <a:t>3</a:t>
            </a:r>
            <a:r>
              <a:rPr lang="zh-CN" altLang="en-US" dirty="0" smtClean="0">
                <a:ea typeface="黑体" panose="02010609060101010101" pitchFamily="49" charset="-122"/>
              </a:rPr>
              <a:t>~A</a:t>
            </a:r>
            <a:r>
              <a:rPr lang="zh-CN" altLang="en-US" baseline="-25000" dirty="0" smtClean="0">
                <a:ea typeface="黑体" panose="02010609060101010101" pitchFamily="49" charset="-122"/>
              </a:rPr>
              <a:t>0</a:t>
            </a:r>
            <a:r>
              <a:rPr lang="zh-CN" altLang="en-US" dirty="0" smtClean="0">
                <a:ea typeface="黑体" panose="02010609060101010101" pitchFamily="49" charset="-122"/>
              </a:rPr>
              <a:t>为011</a:t>
            </a:r>
            <a:r>
              <a:rPr lang="en-US" altLang="zh-CN" dirty="0" smtClean="0">
                <a:ea typeface="黑体" panose="02010609060101010101" pitchFamily="49" charset="-122"/>
              </a:rPr>
              <a:t>0</a:t>
            </a:r>
            <a:r>
              <a:rPr lang="zh-CN" altLang="en-US" dirty="0" smtClean="0">
                <a:ea typeface="黑体" panose="02010609060101010101" pitchFamily="49" charset="-122"/>
              </a:rPr>
              <a:t>时，其输出              =</a:t>
            </a:r>
            <a:r>
              <a:rPr lang="zh-CN" altLang="en-US" u="sng" dirty="0" smtClean="0">
                <a:solidFill>
                  <a:srgbClr val="FF0000"/>
                </a:solidFill>
                <a:ea typeface="黑体" panose="02010609060101010101" pitchFamily="49" charset="-122"/>
              </a:rPr>
              <a:t>111111</a:t>
            </a:r>
            <a:r>
              <a:rPr lang="en-US" altLang="zh-CN" u="sng" dirty="0" smtClean="0">
                <a:solidFill>
                  <a:srgbClr val="FF0000"/>
                </a:solidFill>
                <a:ea typeface="黑体" panose="02010609060101010101" pitchFamily="49" charset="-122"/>
              </a:rPr>
              <a:t>0</a:t>
            </a:r>
            <a:r>
              <a:rPr lang="zh-CN" altLang="en-US" u="sng" dirty="0" smtClean="0">
                <a:solidFill>
                  <a:srgbClr val="FF0000"/>
                </a:solidFill>
                <a:ea typeface="黑体" panose="02010609060101010101" pitchFamily="49" charset="-122"/>
              </a:rPr>
              <a:t>111</a:t>
            </a:r>
            <a:r>
              <a:rPr lang="zh-CN" altLang="en-US" dirty="0" smtClean="0">
                <a:ea typeface="黑体" panose="02010609060101010101" pitchFamily="49" charset="-122"/>
              </a:rPr>
              <a:t>。</a:t>
            </a:r>
            <a:endParaRPr lang="zh-CN" altLang="en-US" dirty="0" smtClean="0">
              <a:ea typeface="黑体" panose="02010609060101010101" pitchFamily="49" charset="-122"/>
            </a:endParaRPr>
          </a:p>
        </p:txBody>
      </p:sp>
      <p:graphicFrame>
        <p:nvGraphicFramePr>
          <p:cNvPr id="4100" name="Object 4"/>
          <p:cNvGraphicFramePr>
            <a:graphicFrameLocks noChangeAspect="1"/>
          </p:cNvGraphicFramePr>
          <p:nvPr/>
        </p:nvGraphicFramePr>
        <p:xfrm>
          <a:off x="2555875" y="5084763"/>
          <a:ext cx="904875" cy="371475"/>
        </p:xfrm>
        <a:graphic>
          <a:graphicData uri="http://schemas.openxmlformats.org/presentationml/2006/ole">
            <mc:AlternateContent xmlns:mc="http://schemas.openxmlformats.org/markup-compatibility/2006">
              <mc:Choice xmlns:v="urn:schemas-microsoft-com:vml" Requires="v">
                <p:oleObj spid="_x0000_s27706" r:id="rId4" imgW="533632" imgH="215994" progId="Equation.3">
                  <p:embed/>
                </p:oleObj>
              </mc:Choice>
              <mc:Fallback>
                <p:oleObj r:id="rId4" imgW="533632" imgH="21599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084763"/>
                        <a:ext cx="904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1" name="Object 5"/>
          <p:cNvGraphicFramePr>
            <a:graphicFrameLocks noChangeAspect="1"/>
          </p:cNvGraphicFramePr>
          <p:nvPr/>
        </p:nvGraphicFramePr>
        <p:xfrm>
          <a:off x="6518275" y="879475"/>
          <a:ext cx="2540000" cy="400050"/>
        </p:xfrm>
        <a:graphic>
          <a:graphicData uri="http://schemas.openxmlformats.org/presentationml/2006/ole">
            <mc:AlternateContent xmlns:mc="http://schemas.openxmlformats.org/markup-compatibility/2006">
              <mc:Choice xmlns:v="urn:schemas-microsoft-com:vml" Requires="v">
                <p:oleObj spid="_x0000_s27707" name="公式" r:id="rId6" imgW="1358640" imgH="215640" progId="Equation.3">
                  <p:embed/>
                </p:oleObj>
              </mc:Choice>
              <mc:Fallback>
                <p:oleObj name="公式" r:id="rId6" imgW="1358640" imgH="215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8275" y="879475"/>
                        <a:ext cx="2540000"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1824038" y="908050"/>
          <a:ext cx="3117850" cy="371475"/>
        </p:xfrm>
        <a:graphic>
          <a:graphicData uri="http://schemas.openxmlformats.org/presentationml/2006/ole">
            <mc:AlternateContent xmlns:mc="http://schemas.openxmlformats.org/markup-compatibility/2006">
              <mc:Choice xmlns:v="urn:schemas-microsoft-com:vml" Requires="v">
                <p:oleObj spid="_x0000_s27708" name="公式" r:id="rId8" imgW="1815840" imgH="215640" progId="Equation.3">
                  <p:embed/>
                </p:oleObj>
              </mc:Choice>
              <mc:Fallback>
                <p:oleObj name="公式" r:id="rId8" imgW="1815840" imgH="215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4038" y="908050"/>
                        <a:ext cx="3117850" cy="371475"/>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2"/>
                                        </p:tgtEl>
                                        <p:attrNameLst>
                                          <p:attrName>style.visibility</p:attrName>
                                        </p:attrNameLst>
                                      </p:cBhvr>
                                      <p:to>
                                        <p:strVal val="visible"/>
                                      </p:to>
                                    </p:set>
                                    <p:animEffect transition="in" filter="fade">
                                      <p:cBhvr>
                                        <p:cTn id="10" dur="500"/>
                                        <p:tgtEl>
                                          <p:spTgt spid="4102"/>
                                        </p:tgtEl>
                                      </p:cBhvr>
                                    </p:animEffect>
                                  </p:childTnLst>
                                </p:cTn>
                              </p:par>
                              <p:par>
                                <p:cTn id="11" presetID="10" presetClass="entr" presetSubtype="0" fill="hold" nodeType="with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fade">
                                      <p:cBhvr>
                                        <p:cTn id="13" dur="500"/>
                                        <p:tgtEl>
                                          <p:spTgt spid="41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Effect transition="in" filter="fade">
                                      <p:cBhvr>
                                        <p:cTn id="18" dur="500"/>
                                        <p:tgtEl>
                                          <p:spTgt spid="409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99">
                                            <p:txEl>
                                              <p:pRg st="2" end="2"/>
                                            </p:txEl>
                                          </p:spTgt>
                                        </p:tgtEl>
                                        <p:attrNameLst>
                                          <p:attrName>style.visibility</p:attrName>
                                        </p:attrNameLst>
                                      </p:cBhvr>
                                      <p:to>
                                        <p:strVal val="visible"/>
                                      </p:to>
                                    </p:set>
                                    <p:animEffect transition="in" filter="fade">
                                      <p:cBhvr>
                                        <p:cTn id="23" dur="500"/>
                                        <p:tgtEl>
                                          <p:spTgt spid="40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99">
                                            <p:txEl>
                                              <p:pRg st="3" end="3"/>
                                            </p:txEl>
                                          </p:spTgt>
                                        </p:tgtEl>
                                        <p:attrNameLst>
                                          <p:attrName>style.visibility</p:attrName>
                                        </p:attrNameLst>
                                      </p:cBhvr>
                                      <p:to>
                                        <p:strVal val="visible"/>
                                      </p:to>
                                    </p:set>
                                    <p:animEffect transition="in" filter="fade">
                                      <p:cBhvr>
                                        <p:cTn id="28" dur="500"/>
                                        <p:tgtEl>
                                          <p:spTgt spid="409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99">
                                            <p:txEl>
                                              <p:pRg st="4" end="4"/>
                                            </p:txEl>
                                          </p:spTgt>
                                        </p:tgtEl>
                                        <p:attrNameLst>
                                          <p:attrName>style.visibility</p:attrName>
                                        </p:attrNameLst>
                                      </p:cBhvr>
                                      <p:to>
                                        <p:strVal val="visible"/>
                                      </p:to>
                                    </p:set>
                                    <p:animEffect transition="in" filter="fade">
                                      <p:cBhvr>
                                        <p:cTn id="33" dur="500"/>
                                        <p:tgtEl>
                                          <p:spTgt spid="4099">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100"/>
                                        </p:tgtEl>
                                        <p:attrNameLst>
                                          <p:attrName>style.visibility</p:attrName>
                                        </p:attrNameLst>
                                      </p:cBhvr>
                                      <p:to>
                                        <p:strVal val="visible"/>
                                      </p:to>
                                    </p:set>
                                    <p:animEffect transition="in" filter="fade">
                                      <p:cBhvr>
                                        <p:cTn id="3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5123" name="Content Placeholder 4"/>
          <p:cNvSpPr>
            <a:spLocks noGrp="1"/>
          </p:cNvSpPr>
          <p:nvPr>
            <p:ph idx="4294967295"/>
          </p:nvPr>
        </p:nvSpPr>
        <p:spPr>
          <a:xfrm>
            <a:off x="684212" y="908050"/>
            <a:ext cx="8208267" cy="2390398"/>
          </a:xfrm>
        </p:spPr>
        <p:txBody>
          <a:bodyPr/>
          <a:lstStyle/>
          <a:p>
            <a:pPr marL="0" indent="0">
              <a:lnSpc>
                <a:spcPct val="120000"/>
              </a:lnSpc>
              <a:spcBef>
                <a:spcPct val="20000"/>
              </a:spcBef>
              <a:spcAft>
                <a:spcPct val="20000"/>
              </a:spcAft>
            </a:pPr>
            <a:r>
              <a:rPr lang="zh-CN" altLang="en-US" dirty="0" smtClean="0">
                <a:solidFill>
                  <a:srgbClr val="FF0000"/>
                </a:solidFill>
                <a:ea typeface="黑体" panose="02010609060101010101" pitchFamily="49" charset="-122"/>
              </a:rPr>
              <a:t>1</a:t>
            </a:r>
            <a:r>
              <a:rPr lang="zh-CN" altLang="en-US" dirty="0" smtClean="0">
                <a:ea typeface="黑体" panose="02010609060101010101" pitchFamily="49" charset="-122"/>
              </a:rPr>
              <a:t>．</a:t>
            </a:r>
            <a:r>
              <a:rPr lang="zh-CN" altLang="en-US" dirty="0" smtClean="0">
                <a:solidFill>
                  <a:srgbClr val="000000"/>
                </a:solidFill>
                <a:ea typeface="黑体" panose="02010609060101010101" pitchFamily="49" charset="-122"/>
              </a:rPr>
              <a:t>硅二极管导通和截止的条件是（ ③ ）。</a:t>
            </a:r>
          </a:p>
          <a:p>
            <a:pPr marL="384175" lvl="1" indent="0">
              <a:lnSpc>
                <a:spcPct val="120000"/>
              </a:lnSpc>
              <a:spcBef>
                <a:spcPct val="20000"/>
              </a:spcBef>
              <a:spcAft>
                <a:spcPct val="20000"/>
              </a:spcAft>
            </a:pPr>
            <a:r>
              <a:rPr lang="zh-CN" altLang="en-US" sz="2000" dirty="0" smtClean="0">
                <a:solidFill>
                  <a:srgbClr val="000000"/>
                </a:solidFill>
                <a:ea typeface="黑体" panose="02010609060101010101" pitchFamily="49" charset="-122"/>
              </a:rPr>
              <a:t>① 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≥0.7V，U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&lt;0.5V</a:t>
            </a:r>
          </a:p>
          <a:p>
            <a:pPr marL="384175" lvl="1" indent="0">
              <a:lnSpc>
                <a:spcPct val="120000"/>
              </a:lnSpc>
              <a:spcBef>
                <a:spcPct val="20000"/>
              </a:spcBef>
              <a:spcAft>
                <a:spcPct val="20000"/>
              </a:spcAft>
            </a:pPr>
            <a:r>
              <a:rPr lang="zh-CN" altLang="en-US" sz="2000" dirty="0" smtClean="0">
                <a:solidFill>
                  <a:srgbClr val="000000"/>
                </a:solidFill>
                <a:ea typeface="黑体" panose="02010609060101010101" pitchFamily="49" charset="-122"/>
              </a:rPr>
              <a:t>② 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≥0.5V，U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&lt;0.7V</a:t>
            </a:r>
          </a:p>
          <a:p>
            <a:pPr marL="384175" lvl="1" indent="0">
              <a:lnSpc>
                <a:spcPct val="120000"/>
              </a:lnSpc>
              <a:spcBef>
                <a:spcPct val="20000"/>
              </a:spcBef>
              <a:spcAft>
                <a:spcPct val="20000"/>
              </a:spcAft>
            </a:pPr>
            <a:r>
              <a:rPr lang="zh-CN" altLang="en-US" sz="2000" dirty="0" smtClean="0">
                <a:solidFill>
                  <a:srgbClr val="000000"/>
                </a:solidFill>
                <a:ea typeface="黑体" panose="02010609060101010101" pitchFamily="49" charset="-122"/>
              </a:rPr>
              <a:t>③ 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≥0.7V，U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&lt;0.7V</a:t>
            </a:r>
          </a:p>
          <a:p>
            <a:pPr marL="384175" lvl="1" indent="0">
              <a:lnSpc>
                <a:spcPct val="120000"/>
              </a:lnSpc>
              <a:spcBef>
                <a:spcPct val="20000"/>
              </a:spcBef>
              <a:spcAft>
                <a:spcPct val="20000"/>
              </a:spcAft>
            </a:pPr>
            <a:r>
              <a:rPr lang="zh-CN" altLang="en-US" sz="2000" dirty="0" smtClean="0">
                <a:solidFill>
                  <a:srgbClr val="000000"/>
                </a:solidFill>
                <a:ea typeface="黑体" panose="02010609060101010101" pitchFamily="49" charset="-122"/>
              </a:rPr>
              <a:t>④ 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≥0.5V，U</a:t>
            </a:r>
            <a:r>
              <a:rPr lang="zh-CN" altLang="en-US" sz="2000" baseline="-25000" dirty="0" smtClean="0">
                <a:solidFill>
                  <a:srgbClr val="000000"/>
                </a:solidFill>
                <a:ea typeface="黑体" panose="02010609060101010101" pitchFamily="49" charset="-122"/>
              </a:rPr>
              <a:t>D</a:t>
            </a:r>
            <a:r>
              <a:rPr lang="zh-CN" altLang="en-US" sz="2000" dirty="0" smtClean="0">
                <a:solidFill>
                  <a:srgbClr val="000000"/>
                </a:solidFill>
                <a:ea typeface="黑体" panose="02010609060101010101" pitchFamily="49" charset="-122"/>
              </a:rPr>
              <a:t>&lt;0.5</a:t>
            </a:r>
            <a:r>
              <a:rPr lang="zh-CN" altLang="en-US" sz="2000" dirty="0" smtClean="0">
                <a:solidFill>
                  <a:srgbClr val="000000"/>
                </a:solidFill>
                <a:ea typeface="黑体" panose="02010609060101010101" pitchFamily="49" charset="-122"/>
              </a:rPr>
              <a:t>V</a:t>
            </a:r>
            <a:endParaRPr lang="zh-CN" altLang="en-US" sz="2000" dirty="0" smtClean="0">
              <a:solidFill>
                <a:srgbClr val="000000"/>
              </a:solidFill>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fade">
                                      <p:cBhvr>
                                        <p:cTn id="10" dur="500"/>
                                        <p:tgtEl>
                                          <p:spTgt spid="51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500"/>
                                        <p:tgtEl>
                                          <p:spTgt spid="51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fade">
                                      <p:cBhvr>
                                        <p:cTn id="16" dur="500"/>
                                        <p:tgtEl>
                                          <p:spTgt spid="51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Effect transition="in" filter="fade">
                                      <p:cBhvr>
                                        <p:cTn id="19" dur="500"/>
                                        <p:tgtEl>
                                          <p:spTgt spid="51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3">
                                            <p:txEl>
                                              <p:pRg st="0" end="0"/>
                                            </p:txEl>
                                          </p:spTgt>
                                        </p:tgtEl>
                                        <p:attrNameLst>
                                          <p:attrName>style.visibility</p:attrName>
                                        </p:attrNameLst>
                                      </p:cBhvr>
                                      <p:to>
                                        <p:strVal val="visible"/>
                                      </p:to>
                                    </p:set>
                                    <p:animEffect transition="in" filter="fade">
                                      <p:cBhvr>
                                        <p:cTn id="24" dur="500"/>
                                        <p:tgtEl>
                                          <p:spTgt spid="5123">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23">
                                            <p:txEl>
                                              <p:pRg st="1" end="1"/>
                                            </p:txEl>
                                          </p:spTgt>
                                        </p:tgtEl>
                                        <p:attrNameLst>
                                          <p:attrName>style.visibility</p:attrName>
                                        </p:attrNameLst>
                                      </p:cBhvr>
                                      <p:to>
                                        <p:strVal val="visible"/>
                                      </p:to>
                                    </p:set>
                                    <p:animEffect transition="in" filter="fade">
                                      <p:cBhvr>
                                        <p:cTn id="27" dur="500"/>
                                        <p:tgtEl>
                                          <p:spTgt spid="5123">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3">
                                            <p:txEl>
                                              <p:pRg st="2" end="2"/>
                                            </p:txEl>
                                          </p:spTgt>
                                        </p:tgtEl>
                                        <p:attrNameLst>
                                          <p:attrName>style.visibility</p:attrName>
                                        </p:attrNameLst>
                                      </p:cBhvr>
                                      <p:to>
                                        <p:strVal val="visible"/>
                                      </p:to>
                                    </p:set>
                                    <p:animEffect transition="in" filter="fade">
                                      <p:cBhvr>
                                        <p:cTn id="30" dur="500"/>
                                        <p:tgtEl>
                                          <p:spTgt spid="5123">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3">
                                            <p:txEl>
                                              <p:pRg st="3" end="3"/>
                                            </p:txEl>
                                          </p:spTgt>
                                        </p:tgtEl>
                                        <p:attrNameLst>
                                          <p:attrName>style.visibility</p:attrName>
                                        </p:attrNameLst>
                                      </p:cBhvr>
                                      <p:to>
                                        <p:strVal val="visible"/>
                                      </p:to>
                                    </p:set>
                                    <p:animEffect transition="in" filter="fade">
                                      <p:cBhvr>
                                        <p:cTn id="33" dur="500"/>
                                        <p:tgtEl>
                                          <p:spTgt spid="5123">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fade">
                                      <p:cBhvr>
                                        <p:cTn id="36" dur="500"/>
                                        <p:tgtEl>
                                          <p:spTgt spid="5123">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123">
                                            <p:txEl>
                                              <p:pRg st="0" end="0"/>
                                            </p:txEl>
                                          </p:spTgt>
                                        </p:tgtEl>
                                        <p:attrNameLst>
                                          <p:attrName>style.visibility</p:attrName>
                                        </p:attrNameLst>
                                      </p:cBhvr>
                                      <p:to>
                                        <p:strVal val="visible"/>
                                      </p:to>
                                    </p:set>
                                    <p:animEffect transition="in" filter="fade">
                                      <p:cBhvr>
                                        <p:cTn id="41" dur="500"/>
                                        <p:tgtEl>
                                          <p:spTgt spid="5123">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3">
                                            <p:txEl>
                                              <p:pRg st="1" end="1"/>
                                            </p:txEl>
                                          </p:spTgt>
                                        </p:tgtEl>
                                        <p:attrNameLst>
                                          <p:attrName>style.visibility</p:attrName>
                                        </p:attrNameLst>
                                      </p:cBhvr>
                                      <p:to>
                                        <p:strVal val="visible"/>
                                      </p:to>
                                    </p:set>
                                    <p:animEffect transition="in" filter="fade">
                                      <p:cBhvr>
                                        <p:cTn id="44" dur="500"/>
                                        <p:tgtEl>
                                          <p:spTgt spid="5123">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123">
                                            <p:txEl>
                                              <p:pRg st="2" end="2"/>
                                            </p:txEl>
                                          </p:spTgt>
                                        </p:tgtEl>
                                        <p:attrNameLst>
                                          <p:attrName>style.visibility</p:attrName>
                                        </p:attrNameLst>
                                      </p:cBhvr>
                                      <p:to>
                                        <p:strVal val="visible"/>
                                      </p:to>
                                    </p:set>
                                    <p:animEffect transition="in" filter="fade">
                                      <p:cBhvr>
                                        <p:cTn id="47" dur="500"/>
                                        <p:tgtEl>
                                          <p:spTgt spid="5123">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23">
                                            <p:txEl>
                                              <p:pRg st="3" end="3"/>
                                            </p:txEl>
                                          </p:spTgt>
                                        </p:tgtEl>
                                        <p:attrNameLst>
                                          <p:attrName>style.visibility</p:attrName>
                                        </p:attrNameLst>
                                      </p:cBhvr>
                                      <p:to>
                                        <p:strVal val="visible"/>
                                      </p:to>
                                    </p:set>
                                    <p:animEffect transition="in" filter="fade">
                                      <p:cBhvr>
                                        <p:cTn id="50" dur="500"/>
                                        <p:tgtEl>
                                          <p:spTgt spid="5123">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23">
                                            <p:txEl>
                                              <p:pRg st="4" end="4"/>
                                            </p:txEl>
                                          </p:spTgt>
                                        </p:tgtEl>
                                        <p:attrNameLst>
                                          <p:attrName>style.visibility</p:attrName>
                                        </p:attrNameLst>
                                      </p:cBhvr>
                                      <p:to>
                                        <p:strVal val="visible"/>
                                      </p:to>
                                    </p:set>
                                    <p:animEffect transition="in" filter="fade">
                                      <p:cBhvr>
                                        <p:cTn id="53" dur="500"/>
                                        <p:tgtEl>
                                          <p:spTgt spid="5123">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123">
                                            <p:txEl>
                                              <p:pRg st="0" end="0"/>
                                            </p:txEl>
                                          </p:spTgt>
                                        </p:tgtEl>
                                        <p:attrNameLst>
                                          <p:attrName>style.visibility</p:attrName>
                                        </p:attrNameLst>
                                      </p:cBhvr>
                                      <p:to>
                                        <p:strVal val="visible"/>
                                      </p:to>
                                    </p:set>
                                    <p:animEffect transition="in" filter="fade">
                                      <p:cBhvr>
                                        <p:cTn id="58" dur="500"/>
                                        <p:tgtEl>
                                          <p:spTgt spid="5123">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23">
                                            <p:txEl>
                                              <p:pRg st="1" end="1"/>
                                            </p:txEl>
                                          </p:spTgt>
                                        </p:tgtEl>
                                        <p:attrNameLst>
                                          <p:attrName>style.visibility</p:attrName>
                                        </p:attrNameLst>
                                      </p:cBhvr>
                                      <p:to>
                                        <p:strVal val="visible"/>
                                      </p:to>
                                    </p:set>
                                    <p:animEffect transition="in" filter="fade">
                                      <p:cBhvr>
                                        <p:cTn id="61" dur="500"/>
                                        <p:tgtEl>
                                          <p:spTgt spid="5123">
                                            <p:txEl>
                                              <p:pRg st="1" end="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123">
                                            <p:txEl>
                                              <p:pRg st="2" end="2"/>
                                            </p:txEl>
                                          </p:spTgt>
                                        </p:tgtEl>
                                        <p:attrNameLst>
                                          <p:attrName>style.visibility</p:attrName>
                                        </p:attrNameLst>
                                      </p:cBhvr>
                                      <p:to>
                                        <p:strVal val="visible"/>
                                      </p:to>
                                    </p:set>
                                    <p:animEffect transition="in" filter="fade">
                                      <p:cBhvr>
                                        <p:cTn id="64" dur="500"/>
                                        <p:tgtEl>
                                          <p:spTgt spid="5123">
                                            <p:txEl>
                                              <p:pRg st="2" end="2"/>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23">
                                            <p:txEl>
                                              <p:pRg st="3" end="3"/>
                                            </p:txEl>
                                          </p:spTgt>
                                        </p:tgtEl>
                                        <p:attrNameLst>
                                          <p:attrName>style.visibility</p:attrName>
                                        </p:attrNameLst>
                                      </p:cBhvr>
                                      <p:to>
                                        <p:strVal val="visible"/>
                                      </p:to>
                                    </p:set>
                                    <p:animEffect transition="in" filter="fade">
                                      <p:cBhvr>
                                        <p:cTn id="67" dur="500"/>
                                        <p:tgtEl>
                                          <p:spTgt spid="5123">
                                            <p:txEl>
                                              <p:pRg st="3" end="3"/>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23">
                                            <p:txEl>
                                              <p:pRg st="4" end="4"/>
                                            </p:txEl>
                                          </p:spTgt>
                                        </p:tgtEl>
                                        <p:attrNameLst>
                                          <p:attrName>style.visibility</p:attrName>
                                        </p:attrNameLst>
                                      </p:cBhvr>
                                      <p:to>
                                        <p:strVal val="visible"/>
                                      </p:to>
                                    </p:set>
                                    <p:animEffect transition="in" filter="fade">
                                      <p:cBhvr>
                                        <p:cTn id="70" dur="500"/>
                                        <p:tgtEl>
                                          <p:spTgt spid="5123">
                                            <p:txEl>
                                              <p:pRg st="4" end="4"/>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123">
                                            <p:txEl>
                                              <p:pRg st="0" end="0"/>
                                            </p:txEl>
                                          </p:spTgt>
                                        </p:tgtEl>
                                        <p:attrNameLst>
                                          <p:attrName>style.visibility</p:attrName>
                                        </p:attrNameLst>
                                      </p:cBhvr>
                                      <p:to>
                                        <p:strVal val="visible"/>
                                      </p:to>
                                    </p:set>
                                    <p:animEffect transition="in" filter="fade">
                                      <p:cBhvr>
                                        <p:cTn id="75" dur="500"/>
                                        <p:tgtEl>
                                          <p:spTgt spid="5123">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123">
                                            <p:txEl>
                                              <p:pRg st="1" end="1"/>
                                            </p:txEl>
                                          </p:spTgt>
                                        </p:tgtEl>
                                        <p:attrNameLst>
                                          <p:attrName>style.visibility</p:attrName>
                                        </p:attrNameLst>
                                      </p:cBhvr>
                                      <p:to>
                                        <p:strVal val="visible"/>
                                      </p:to>
                                    </p:set>
                                    <p:animEffect transition="in" filter="fade">
                                      <p:cBhvr>
                                        <p:cTn id="78" dur="500"/>
                                        <p:tgtEl>
                                          <p:spTgt spid="5123">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123">
                                            <p:txEl>
                                              <p:pRg st="2" end="2"/>
                                            </p:txEl>
                                          </p:spTgt>
                                        </p:tgtEl>
                                        <p:attrNameLst>
                                          <p:attrName>style.visibility</p:attrName>
                                        </p:attrNameLst>
                                      </p:cBhvr>
                                      <p:to>
                                        <p:strVal val="visible"/>
                                      </p:to>
                                    </p:set>
                                    <p:animEffect transition="in" filter="fade">
                                      <p:cBhvr>
                                        <p:cTn id="81" dur="500"/>
                                        <p:tgtEl>
                                          <p:spTgt spid="5123">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123">
                                            <p:txEl>
                                              <p:pRg st="3" end="3"/>
                                            </p:txEl>
                                          </p:spTgt>
                                        </p:tgtEl>
                                        <p:attrNameLst>
                                          <p:attrName>style.visibility</p:attrName>
                                        </p:attrNameLst>
                                      </p:cBhvr>
                                      <p:to>
                                        <p:strVal val="visible"/>
                                      </p:to>
                                    </p:set>
                                    <p:animEffect transition="in" filter="fade">
                                      <p:cBhvr>
                                        <p:cTn id="84" dur="500"/>
                                        <p:tgtEl>
                                          <p:spTgt spid="5123">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123">
                                            <p:txEl>
                                              <p:pRg st="4" end="4"/>
                                            </p:txEl>
                                          </p:spTgt>
                                        </p:tgtEl>
                                        <p:attrNameLst>
                                          <p:attrName>style.visibility</p:attrName>
                                        </p:attrNameLst>
                                      </p:cBhvr>
                                      <p:to>
                                        <p:strVal val="visible"/>
                                      </p:to>
                                    </p:set>
                                    <p:animEffect transition="in" filter="fade">
                                      <p:cBhvr>
                                        <p:cTn id="87" dur="500"/>
                                        <p:tgtEl>
                                          <p:spTgt spid="5123">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23">
                                            <p:txEl>
                                              <p:pRg st="0" end="0"/>
                                            </p:txEl>
                                          </p:spTgt>
                                        </p:tgtEl>
                                        <p:attrNameLst>
                                          <p:attrName>style.visibility</p:attrName>
                                        </p:attrNameLst>
                                      </p:cBhvr>
                                      <p:to>
                                        <p:strVal val="visible"/>
                                      </p:to>
                                    </p:set>
                                    <p:animEffect transition="in" filter="fade">
                                      <p:cBhvr>
                                        <p:cTn id="92" dur="500"/>
                                        <p:tgtEl>
                                          <p:spTgt spid="5123">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23">
                                            <p:txEl>
                                              <p:pRg st="1" end="1"/>
                                            </p:txEl>
                                          </p:spTgt>
                                        </p:tgtEl>
                                        <p:attrNameLst>
                                          <p:attrName>style.visibility</p:attrName>
                                        </p:attrNameLst>
                                      </p:cBhvr>
                                      <p:to>
                                        <p:strVal val="visible"/>
                                      </p:to>
                                    </p:set>
                                    <p:animEffect transition="in" filter="fade">
                                      <p:cBhvr>
                                        <p:cTn id="95" dur="500"/>
                                        <p:tgtEl>
                                          <p:spTgt spid="5123">
                                            <p:txEl>
                                              <p:pRg st="1" end="1"/>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23">
                                            <p:txEl>
                                              <p:pRg st="2" end="2"/>
                                            </p:txEl>
                                          </p:spTgt>
                                        </p:tgtEl>
                                        <p:attrNameLst>
                                          <p:attrName>style.visibility</p:attrName>
                                        </p:attrNameLst>
                                      </p:cBhvr>
                                      <p:to>
                                        <p:strVal val="visible"/>
                                      </p:to>
                                    </p:set>
                                    <p:animEffect transition="in" filter="fade">
                                      <p:cBhvr>
                                        <p:cTn id="98" dur="500"/>
                                        <p:tgtEl>
                                          <p:spTgt spid="5123">
                                            <p:txEl>
                                              <p:pRg st="2" end="2"/>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123">
                                            <p:txEl>
                                              <p:pRg st="3" end="3"/>
                                            </p:txEl>
                                          </p:spTgt>
                                        </p:tgtEl>
                                        <p:attrNameLst>
                                          <p:attrName>style.visibility</p:attrName>
                                        </p:attrNameLst>
                                      </p:cBhvr>
                                      <p:to>
                                        <p:strVal val="visible"/>
                                      </p:to>
                                    </p:set>
                                    <p:animEffect transition="in" filter="fade">
                                      <p:cBhvr>
                                        <p:cTn id="101" dur="500"/>
                                        <p:tgtEl>
                                          <p:spTgt spid="5123">
                                            <p:txEl>
                                              <p:pRg st="3" end="3"/>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23">
                                            <p:txEl>
                                              <p:pRg st="4" end="4"/>
                                            </p:txEl>
                                          </p:spTgt>
                                        </p:tgtEl>
                                        <p:attrNameLst>
                                          <p:attrName>style.visibility</p:attrName>
                                        </p:attrNameLst>
                                      </p:cBhvr>
                                      <p:to>
                                        <p:strVal val="visible"/>
                                      </p:to>
                                    </p:set>
                                    <p:animEffect transition="in" filter="fade">
                                      <p:cBhvr>
                                        <p:cTn id="104"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5123" name="Content Placeholder 4"/>
          <p:cNvSpPr>
            <a:spLocks noGrp="1"/>
          </p:cNvSpPr>
          <p:nvPr>
            <p:ph idx="4294967295"/>
          </p:nvPr>
        </p:nvSpPr>
        <p:spPr>
          <a:xfrm>
            <a:off x="684212" y="908050"/>
            <a:ext cx="8208267" cy="2275944"/>
          </a:xfrm>
        </p:spPr>
        <p:txBody>
          <a:bodyPr/>
          <a:lstStyle/>
          <a:p>
            <a:pPr marL="0" indent="0">
              <a:lnSpc>
                <a:spcPct val="120000"/>
              </a:lnSpc>
              <a:spcBef>
                <a:spcPct val="20000"/>
              </a:spcBef>
              <a:spcAft>
                <a:spcPct val="20000"/>
              </a:spcAft>
            </a:pPr>
            <a:r>
              <a:rPr lang="en-US" altLang="zh-CN" dirty="0" smtClean="0">
                <a:solidFill>
                  <a:srgbClr val="FF0000"/>
                </a:solidFill>
                <a:ea typeface="黑体" panose="02010609060101010101" pitchFamily="49" charset="-122"/>
              </a:rPr>
              <a:t>2</a:t>
            </a:r>
            <a:r>
              <a:rPr lang="zh-CN" altLang="en-US" sz="1600" dirty="0" smtClean="0">
                <a:solidFill>
                  <a:srgbClr val="000000"/>
                </a:solidFill>
                <a:ea typeface="黑体" panose="02010609060101010101" pitchFamily="49" charset="-122"/>
              </a:rPr>
              <a:t>．用电位关系描述晶体三极管工作时的三种状态，正确的可靠工作条件是（ ④ ）。</a:t>
            </a:r>
          </a:p>
          <a:p>
            <a:pPr marL="384175" lvl="1" indent="0">
              <a:lnSpc>
                <a:spcPct val="120000"/>
              </a:lnSpc>
              <a:spcBef>
                <a:spcPct val="20000"/>
              </a:spcBef>
              <a:spcAft>
                <a:spcPct val="20000"/>
              </a:spcAft>
            </a:pPr>
            <a:r>
              <a:rPr lang="zh-CN" altLang="en-US" sz="1600" dirty="0" smtClean="0">
                <a:solidFill>
                  <a:srgbClr val="000000"/>
                </a:solidFill>
                <a:ea typeface="黑体" panose="02010609060101010101" pitchFamily="49" charset="-122"/>
              </a:rPr>
              <a:t>① 截止区：V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＜0V，放大区：V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＞0V,饱和区：V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&gt;0V且V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a:t>
            </a:r>
          </a:p>
          <a:p>
            <a:pPr marL="384175" lvl="1" indent="0">
              <a:lnSpc>
                <a:spcPct val="120000"/>
              </a:lnSpc>
              <a:spcBef>
                <a:spcPct val="20000"/>
              </a:spcBef>
              <a:spcAft>
                <a:spcPct val="20000"/>
              </a:spcAft>
            </a:pPr>
            <a:r>
              <a:rPr lang="zh-CN" altLang="en-US" sz="1600" dirty="0" smtClean="0">
                <a:solidFill>
                  <a:srgbClr val="000000"/>
                </a:solidFill>
                <a:ea typeface="黑体" panose="02010609060101010101" pitchFamily="49" charset="-122"/>
              </a:rPr>
              <a:t>② 截止区：V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＜V</a:t>
            </a:r>
            <a:r>
              <a:rPr lang="zh-CN" altLang="en-US" sz="1600" baseline="-25000" dirty="0" smtClean="0">
                <a:solidFill>
                  <a:srgbClr val="000000"/>
                </a:solidFill>
                <a:ea typeface="黑体" panose="02010609060101010101" pitchFamily="49" charset="-122"/>
              </a:rPr>
              <a:t>T</a:t>
            </a:r>
            <a:r>
              <a:rPr lang="zh-CN" altLang="en-US" sz="1600" dirty="0" smtClean="0">
                <a:solidFill>
                  <a:srgbClr val="000000"/>
                </a:solidFill>
                <a:ea typeface="黑体" panose="02010609060101010101" pitchFamily="49" charset="-122"/>
              </a:rPr>
              <a:t>，放大区：V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＞V</a:t>
            </a:r>
            <a:r>
              <a:rPr lang="zh-CN" altLang="en-US" sz="1600" baseline="-25000" dirty="0" smtClean="0">
                <a:solidFill>
                  <a:srgbClr val="000000"/>
                </a:solidFill>
                <a:ea typeface="黑体" panose="02010609060101010101" pitchFamily="49" charset="-122"/>
              </a:rPr>
              <a:t>T</a:t>
            </a:r>
            <a:r>
              <a:rPr lang="zh-CN" altLang="en-US" sz="1600" dirty="0" smtClean="0">
                <a:solidFill>
                  <a:srgbClr val="000000"/>
                </a:solidFill>
                <a:ea typeface="黑体" panose="02010609060101010101" pitchFamily="49" charset="-122"/>
              </a:rPr>
              <a:t>且V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＜0V；饱和区：V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a:t>
            </a:r>
          </a:p>
          <a:p>
            <a:pPr marL="384175" lvl="1" indent="0">
              <a:lnSpc>
                <a:spcPct val="120000"/>
              </a:lnSpc>
              <a:spcBef>
                <a:spcPct val="20000"/>
              </a:spcBef>
              <a:spcAft>
                <a:spcPct val="20000"/>
              </a:spcAft>
            </a:pPr>
            <a:r>
              <a:rPr lang="zh-CN" altLang="en-US" sz="1600" dirty="0" smtClean="0">
                <a:solidFill>
                  <a:srgbClr val="000000"/>
                </a:solidFill>
                <a:ea typeface="黑体" panose="02010609060101010101" pitchFamily="49" charset="-122"/>
              </a:rPr>
              <a:t>③ 截止区：V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＜0V，放大区：V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＞0.6V，饱和区：V</a:t>
            </a:r>
            <a:r>
              <a:rPr lang="zh-CN" altLang="en-US" sz="1600" baseline="-25000" dirty="0" smtClean="0">
                <a:solidFill>
                  <a:srgbClr val="000000"/>
                </a:solidFill>
                <a:ea typeface="黑体" panose="02010609060101010101" pitchFamily="49" charset="-122"/>
              </a:rPr>
              <a:t>CE</a:t>
            </a:r>
            <a:r>
              <a:rPr lang="zh-CN" altLang="en-US" sz="1600" dirty="0" smtClean="0">
                <a:solidFill>
                  <a:srgbClr val="000000"/>
                </a:solidFill>
                <a:ea typeface="黑体" panose="02010609060101010101" pitchFamily="49" charset="-122"/>
              </a:rPr>
              <a:t>≤0.3V</a:t>
            </a:r>
          </a:p>
          <a:p>
            <a:pPr marL="384175" lvl="1" indent="0">
              <a:lnSpc>
                <a:spcPct val="120000"/>
              </a:lnSpc>
              <a:spcBef>
                <a:spcPct val="20000"/>
              </a:spcBef>
              <a:spcAft>
                <a:spcPct val="20000"/>
              </a:spcAft>
            </a:pPr>
            <a:r>
              <a:rPr lang="zh-CN" altLang="en-US" sz="1600" dirty="0" smtClean="0">
                <a:solidFill>
                  <a:srgbClr val="000000"/>
                </a:solidFill>
                <a:ea typeface="黑体" panose="02010609060101010101" pitchFamily="49" charset="-122"/>
              </a:rPr>
              <a:t>④ 截止区：V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≤0V；V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＜0V；放大区：V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&gt;0，且V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＜0V；饱和区：V</a:t>
            </a:r>
            <a:r>
              <a:rPr lang="zh-CN" altLang="en-US" sz="1600" baseline="-25000" dirty="0" smtClean="0">
                <a:solidFill>
                  <a:srgbClr val="000000"/>
                </a:solidFill>
                <a:ea typeface="黑体" panose="02010609060101010101" pitchFamily="49" charset="-122"/>
              </a:rPr>
              <a:t>BE</a:t>
            </a:r>
            <a:r>
              <a:rPr lang="zh-CN" altLang="en-US" sz="1600" dirty="0" smtClean="0">
                <a:solidFill>
                  <a:srgbClr val="000000"/>
                </a:solidFill>
                <a:ea typeface="黑体" panose="02010609060101010101" pitchFamily="49" charset="-122"/>
              </a:rPr>
              <a:t>≥0.7V，且V</a:t>
            </a:r>
            <a:r>
              <a:rPr lang="zh-CN" altLang="en-US" sz="1600" baseline="-25000" dirty="0" smtClean="0">
                <a:solidFill>
                  <a:srgbClr val="000000"/>
                </a:solidFill>
                <a:ea typeface="黑体" panose="02010609060101010101" pitchFamily="49" charset="-122"/>
              </a:rPr>
              <a:t>BC</a:t>
            </a:r>
            <a:r>
              <a:rPr lang="zh-CN" altLang="en-US" sz="1600" dirty="0" smtClean="0">
                <a:solidFill>
                  <a:srgbClr val="000000"/>
                </a:solidFill>
                <a:ea typeface="黑体" panose="02010609060101010101" pitchFamily="49" charset="-122"/>
              </a:rPr>
              <a:t>＞0V</a:t>
            </a:r>
          </a:p>
        </p:txBody>
      </p:sp>
      <p:pic>
        <p:nvPicPr>
          <p:cNvPr id="2" name="图片 1"/>
          <p:cNvPicPr>
            <a:picLocks noChangeAspect="1"/>
          </p:cNvPicPr>
          <p:nvPr/>
        </p:nvPicPr>
        <p:blipFill>
          <a:blip r:embed="rId2"/>
          <a:stretch>
            <a:fillRect/>
          </a:stretch>
        </p:blipFill>
        <p:spPr>
          <a:xfrm>
            <a:off x="1259632" y="3292247"/>
            <a:ext cx="6624736" cy="3065327"/>
          </a:xfrm>
          <a:prstGeom prst="rect">
            <a:avLst/>
          </a:prstGeom>
        </p:spPr>
      </p:pic>
    </p:spTree>
    <p:extLst>
      <p:ext uri="{BB962C8B-B14F-4D97-AF65-F5344CB8AC3E}">
        <p14:creationId xmlns:p14="http://schemas.microsoft.com/office/powerpoint/2010/main" val="38519812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fade">
                                      <p:cBhvr>
                                        <p:cTn id="10" dur="500"/>
                                        <p:tgtEl>
                                          <p:spTgt spid="51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500"/>
                                        <p:tgtEl>
                                          <p:spTgt spid="51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fade">
                                      <p:cBhvr>
                                        <p:cTn id="16" dur="500"/>
                                        <p:tgtEl>
                                          <p:spTgt spid="51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Effect transition="in" filter="fade">
                                      <p:cBhvr>
                                        <p:cTn id="19" dur="500"/>
                                        <p:tgtEl>
                                          <p:spTgt spid="51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3">
                                            <p:txEl>
                                              <p:pRg st="0" end="0"/>
                                            </p:txEl>
                                          </p:spTgt>
                                        </p:tgtEl>
                                        <p:attrNameLst>
                                          <p:attrName>style.visibility</p:attrName>
                                        </p:attrNameLst>
                                      </p:cBhvr>
                                      <p:to>
                                        <p:strVal val="visible"/>
                                      </p:to>
                                    </p:set>
                                    <p:animEffect transition="in" filter="fade">
                                      <p:cBhvr>
                                        <p:cTn id="24" dur="500"/>
                                        <p:tgtEl>
                                          <p:spTgt spid="5123">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23">
                                            <p:txEl>
                                              <p:pRg st="1" end="1"/>
                                            </p:txEl>
                                          </p:spTgt>
                                        </p:tgtEl>
                                        <p:attrNameLst>
                                          <p:attrName>style.visibility</p:attrName>
                                        </p:attrNameLst>
                                      </p:cBhvr>
                                      <p:to>
                                        <p:strVal val="visible"/>
                                      </p:to>
                                    </p:set>
                                    <p:animEffect transition="in" filter="fade">
                                      <p:cBhvr>
                                        <p:cTn id="27" dur="500"/>
                                        <p:tgtEl>
                                          <p:spTgt spid="5123">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3">
                                            <p:txEl>
                                              <p:pRg st="2" end="2"/>
                                            </p:txEl>
                                          </p:spTgt>
                                        </p:tgtEl>
                                        <p:attrNameLst>
                                          <p:attrName>style.visibility</p:attrName>
                                        </p:attrNameLst>
                                      </p:cBhvr>
                                      <p:to>
                                        <p:strVal val="visible"/>
                                      </p:to>
                                    </p:set>
                                    <p:animEffect transition="in" filter="fade">
                                      <p:cBhvr>
                                        <p:cTn id="30" dur="500"/>
                                        <p:tgtEl>
                                          <p:spTgt spid="5123">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3">
                                            <p:txEl>
                                              <p:pRg st="3" end="3"/>
                                            </p:txEl>
                                          </p:spTgt>
                                        </p:tgtEl>
                                        <p:attrNameLst>
                                          <p:attrName>style.visibility</p:attrName>
                                        </p:attrNameLst>
                                      </p:cBhvr>
                                      <p:to>
                                        <p:strVal val="visible"/>
                                      </p:to>
                                    </p:set>
                                    <p:animEffect transition="in" filter="fade">
                                      <p:cBhvr>
                                        <p:cTn id="33" dur="500"/>
                                        <p:tgtEl>
                                          <p:spTgt spid="5123">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fade">
                                      <p:cBhvr>
                                        <p:cTn id="36" dur="500"/>
                                        <p:tgtEl>
                                          <p:spTgt spid="5123">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123">
                                            <p:txEl>
                                              <p:pRg st="0" end="0"/>
                                            </p:txEl>
                                          </p:spTgt>
                                        </p:tgtEl>
                                        <p:attrNameLst>
                                          <p:attrName>style.visibility</p:attrName>
                                        </p:attrNameLst>
                                      </p:cBhvr>
                                      <p:to>
                                        <p:strVal val="visible"/>
                                      </p:to>
                                    </p:set>
                                    <p:animEffect transition="in" filter="fade">
                                      <p:cBhvr>
                                        <p:cTn id="41" dur="500"/>
                                        <p:tgtEl>
                                          <p:spTgt spid="5123">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3">
                                            <p:txEl>
                                              <p:pRg st="1" end="1"/>
                                            </p:txEl>
                                          </p:spTgt>
                                        </p:tgtEl>
                                        <p:attrNameLst>
                                          <p:attrName>style.visibility</p:attrName>
                                        </p:attrNameLst>
                                      </p:cBhvr>
                                      <p:to>
                                        <p:strVal val="visible"/>
                                      </p:to>
                                    </p:set>
                                    <p:animEffect transition="in" filter="fade">
                                      <p:cBhvr>
                                        <p:cTn id="44" dur="500"/>
                                        <p:tgtEl>
                                          <p:spTgt spid="5123">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123">
                                            <p:txEl>
                                              <p:pRg st="2" end="2"/>
                                            </p:txEl>
                                          </p:spTgt>
                                        </p:tgtEl>
                                        <p:attrNameLst>
                                          <p:attrName>style.visibility</p:attrName>
                                        </p:attrNameLst>
                                      </p:cBhvr>
                                      <p:to>
                                        <p:strVal val="visible"/>
                                      </p:to>
                                    </p:set>
                                    <p:animEffect transition="in" filter="fade">
                                      <p:cBhvr>
                                        <p:cTn id="47" dur="500"/>
                                        <p:tgtEl>
                                          <p:spTgt spid="5123">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23">
                                            <p:txEl>
                                              <p:pRg st="3" end="3"/>
                                            </p:txEl>
                                          </p:spTgt>
                                        </p:tgtEl>
                                        <p:attrNameLst>
                                          <p:attrName>style.visibility</p:attrName>
                                        </p:attrNameLst>
                                      </p:cBhvr>
                                      <p:to>
                                        <p:strVal val="visible"/>
                                      </p:to>
                                    </p:set>
                                    <p:animEffect transition="in" filter="fade">
                                      <p:cBhvr>
                                        <p:cTn id="50" dur="500"/>
                                        <p:tgtEl>
                                          <p:spTgt spid="5123">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23">
                                            <p:txEl>
                                              <p:pRg st="4" end="4"/>
                                            </p:txEl>
                                          </p:spTgt>
                                        </p:tgtEl>
                                        <p:attrNameLst>
                                          <p:attrName>style.visibility</p:attrName>
                                        </p:attrNameLst>
                                      </p:cBhvr>
                                      <p:to>
                                        <p:strVal val="visible"/>
                                      </p:to>
                                    </p:set>
                                    <p:animEffect transition="in" filter="fade">
                                      <p:cBhvr>
                                        <p:cTn id="53" dur="500"/>
                                        <p:tgtEl>
                                          <p:spTgt spid="5123">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123">
                                            <p:txEl>
                                              <p:pRg st="0" end="0"/>
                                            </p:txEl>
                                          </p:spTgt>
                                        </p:tgtEl>
                                        <p:attrNameLst>
                                          <p:attrName>style.visibility</p:attrName>
                                        </p:attrNameLst>
                                      </p:cBhvr>
                                      <p:to>
                                        <p:strVal val="visible"/>
                                      </p:to>
                                    </p:set>
                                    <p:animEffect transition="in" filter="fade">
                                      <p:cBhvr>
                                        <p:cTn id="58" dur="500"/>
                                        <p:tgtEl>
                                          <p:spTgt spid="5123">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23">
                                            <p:txEl>
                                              <p:pRg st="1" end="1"/>
                                            </p:txEl>
                                          </p:spTgt>
                                        </p:tgtEl>
                                        <p:attrNameLst>
                                          <p:attrName>style.visibility</p:attrName>
                                        </p:attrNameLst>
                                      </p:cBhvr>
                                      <p:to>
                                        <p:strVal val="visible"/>
                                      </p:to>
                                    </p:set>
                                    <p:animEffect transition="in" filter="fade">
                                      <p:cBhvr>
                                        <p:cTn id="61" dur="500"/>
                                        <p:tgtEl>
                                          <p:spTgt spid="5123">
                                            <p:txEl>
                                              <p:pRg st="1" end="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123">
                                            <p:txEl>
                                              <p:pRg st="2" end="2"/>
                                            </p:txEl>
                                          </p:spTgt>
                                        </p:tgtEl>
                                        <p:attrNameLst>
                                          <p:attrName>style.visibility</p:attrName>
                                        </p:attrNameLst>
                                      </p:cBhvr>
                                      <p:to>
                                        <p:strVal val="visible"/>
                                      </p:to>
                                    </p:set>
                                    <p:animEffect transition="in" filter="fade">
                                      <p:cBhvr>
                                        <p:cTn id="64" dur="500"/>
                                        <p:tgtEl>
                                          <p:spTgt spid="5123">
                                            <p:txEl>
                                              <p:pRg st="2" end="2"/>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23">
                                            <p:txEl>
                                              <p:pRg st="3" end="3"/>
                                            </p:txEl>
                                          </p:spTgt>
                                        </p:tgtEl>
                                        <p:attrNameLst>
                                          <p:attrName>style.visibility</p:attrName>
                                        </p:attrNameLst>
                                      </p:cBhvr>
                                      <p:to>
                                        <p:strVal val="visible"/>
                                      </p:to>
                                    </p:set>
                                    <p:animEffect transition="in" filter="fade">
                                      <p:cBhvr>
                                        <p:cTn id="67" dur="500"/>
                                        <p:tgtEl>
                                          <p:spTgt spid="5123">
                                            <p:txEl>
                                              <p:pRg st="3" end="3"/>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23">
                                            <p:txEl>
                                              <p:pRg st="4" end="4"/>
                                            </p:txEl>
                                          </p:spTgt>
                                        </p:tgtEl>
                                        <p:attrNameLst>
                                          <p:attrName>style.visibility</p:attrName>
                                        </p:attrNameLst>
                                      </p:cBhvr>
                                      <p:to>
                                        <p:strVal val="visible"/>
                                      </p:to>
                                    </p:set>
                                    <p:animEffect transition="in" filter="fade">
                                      <p:cBhvr>
                                        <p:cTn id="70" dur="500"/>
                                        <p:tgtEl>
                                          <p:spTgt spid="5123">
                                            <p:txEl>
                                              <p:pRg st="4" end="4"/>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123">
                                            <p:txEl>
                                              <p:pRg st="0" end="0"/>
                                            </p:txEl>
                                          </p:spTgt>
                                        </p:tgtEl>
                                        <p:attrNameLst>
                                          <p:attrName>style.visibility</p:attrName>
                                        </p:attrNameLst>
                                      </p:cBhvr>
                                      <p:to>
                                        <p:strVal val="visible"/>
                                      </p:to>
                                    </p:set>
                                    <p:animEffect transition="in" filter="fade">
                                      <p:cBhvr>
                                        <p:cTn id="75" dur="500"/>
                                        <p:tgtEl>
                                          <p:spTgt spid="5123">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123">
                                            <p:txEl>
                                              <p:pRg st="1" end="1"/>
                                            </p:txEl>
                                          </p:spTgt>
                                        </p:tgtEl>
                                        <p:attrNameLst>
                                          <p:attrName>style.visibility</p:attrName>
                                        </p:attrNameLst>
                                      </p:cBhvr>
                                      <p:to>
                                        <p:strVal val="visible"/>
                                      </p:to>
                                    </p:set>
                                    <p:animEffect transition="in" filter="fade">
                                      <p:cBhvr>
                                        <p:cTn id="78" dur="500"/>
                                        <p:tgtEl>
                                          <p:spTgt spid="5123">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123">
                                            <p:txEl>
                                              <p:pRg st="2" end="2"/>
                                            </p:txEl>
                                          </p:spTgt>
                                        </p:tgtEl>
                                        <p:attrNameLst>
                                          <p:attrName>style.visibility</p:attrName>
                                        </p:attrNameLst>
                                      </p:cBhvr>
                                      <p:to>
                                        <p:strVal val="visible"/>
                                      </p:to>
                                    </p:set>
                                    <p:animEffect transition="in" filter="fade">
                                      <p:cBhvr>
                                        <p:cTn id="81" dur="500"/>
                                        <p:tgtEl>
                                          <p:spTgt spid="5123">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123">
                                            <p:txEl>
                                              <p:pRg st="3" end="3"/>
                                            </p:txEl>
                                          </p:spTgt>
                                        </p:tgtEl>
                                        <p:attrNameLst>
                                          <p:attrName>style.visibility</p:attrName>
                                        </p:attrNameLst>
                                      </p:cBhvr>
                                      <p:to>
                                        <p:strVal val="visible"/>
                                      </p:to>
                                    </p:set>
                                    <p:animEffect transition="in" filter="fade">
                                      <p:cBhvr>
                                        <p:cTn id="84" dur="500"/>
                                        <p:tgtEl>
                                          <p:spTgt spid="5123">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123">
                                            <p:txEl>
                                              <p:pRg st="4" end="4"/>
                                            </p:txEl>
                                          </p:spTgt>
                                        </p:tgtEl>
                                        <p:attrNameLst>
                                          <p:attrName>style.visibility</p:attrName>
                                        </p:attrNameLst>
                                      </p:cBhvr>
                                      <p:to>
                                        <p:strVal val="visible"/>
                                      </p:to>
                                    </p:set>
                                    <p:animEffect transition="in" filter="fade">
                                      <p:cBhvr>
                                        <p:cTn id="87" dur="500"/>
                                        <p:tgtEl>
                                          <p:spTgt spid="5123">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23">
                                            <p:txEl>
                                              <p:pRg st="0" end="0"/>
                                            </p:txEl>
                                          </p:spTgt>
                                        </p:tgtEl>
                                        <p:attrNameLst>
                                          <p:attrName>style.visibility</p:attrName>
                                        </p:attrNameLst>
                                      </p:cBhvr>
                                      <p:to>
                                        <p:strVal val="visible"/>
                                      </p:to>
                                    </p:set>
                                    <p:animEffect transition="in" filter="fade">
                                      <p:cBhvr>
                                        <p:cTn id="92" dur="500"/>
                                        <p:tgtEl>
                                          <p:spTgt spid="5123">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23">
                                            <p:txEl>
                                              <p:pRg st="1" end="1"/>
                                            </p:txEl>
                                          </p:spTgt>
                                        </p:tgtEl>
                                        <p:attrNameLst>
                                          <p:attrName>style.visibility</p:attrName>
                                        </p:attrNameLst>
                                      </p:cBhvr>
                                      <p:to>
                                        <p:strVal val="visible"/>
                                      </p:to>
                                    </p:set>
                                    <p:animEffect transition="in" filter="fade">
                                      <p:cBhvr>
                                        <p:cTn id="95" dur="500"/>
                                        <p:tgtEl>
                                          <p:spTgt spid="5123">
                                            <p:txEl>
                                              <p:pRg st="1" end="1"/>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23">
                                            <p:txEl>
                                              <p:pRg st="2" end="2"/>
                                            </p:txEl>
                                          </p:spTgt>
                                        </p:tgtEl>
                                        <p:attrNameLst>
                                          <p:attrName>style.visibility</p:attrName>
                                        </p:attrNameLst>
                                      </p:cBhvr>
                                      <p:to>
                                        <p:strVal val="visible"/>
                                      </p:to>
                                    </p:set>
                                    <p:animEffect transition="in" filter="fade">
                                      <p:cBhvr>
                                        <p:cTn id="98" dur="500"/>
                                        <p:tgtEl>
                                          <p:spTgt spid="5123">
                                            <p:txEl>
                                              <p:pRg st="2" end="2"/>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123">
                                            <p:txEl>
                                              <p:pRg st="3" end="3"/>
                                            </p:txEl>
                                          </p:spTgt>
                                        </p:tgtEl>
                                        <p:attrNameLst>
                                          <p:attrName>style.visibility</p:attrName>
                                        </p:attrNameLst>
                                      </p:cBhvr>
                                      <p:to>
                                        <p:strVal val="visible"/>
                                      </p:to>
                                    </p:set>
                                    <p:animEffect transition="in" filter="fade">
                                      <p:cBhvr>
                                        <p:cTn id="101" dur="500"/>
                                        <p:tgtEl>
                                          <p:spTgt spid="5123">
                                            <p:txEl>
                                              <p:pRg st="3" end="3"/>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23">
                                            <p:txEl>
                                              <p:pRg st="4" end="4"/>
                                            </p:txEl>
                                          </p:spTgt>
                                        </p:tgtEl>
                                        <p:attrNameLst>
                                          <p:attrName>style.visibility</p:attrName>
                                        </p:attrNameLst>
                                      </p:cBhvr>
                                      <p:to>
                                        <p:strVal val="visible"/>
                                      </p:to>
                                    </p:set>
                                    <p:animEffect transition="in" filter="fade">
                                      <p:cBhvr>
                                        <p:cTn id="104"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27075"/>
          </a:xfrm>
        </p:spPr>
        <p:txBody>
          <a:bodyPr/>
          <a:lstStyle/>
          <a:p>
            <a:pPr marL="0" indent="0" algn="ctr">
              <a:lnSpc>
                <a:spcPct val="120000"/>
              </a:lnSpc>
              <a:spcBef>
                <a:spcPct val="20000"/>
              </a:spcBef>
              <a:spcAft>
                <a:spcPct val="20000"/>
              </a:spcAft>
              <a:buFont typeface="Wingdings" panose="05000000000000000000" pitchFamily="2" charset="2"/>
              <a:buNone/>
            </a:pPr>
            <a:r>
              <a:rPr lang="zh-CN" altLang="en-US" sz="4000" smtClean="0">
                <a:latin typeface="微软雅黑" panose="020B0503020204020204" pitchFamily="34" charset="-122"/>
                <a:ea typeface="微软雅黑" panose="020B0503020204020204" pitchFamily="34" charset="-122"/>
              </a:rPr>
              <a:t>作业一  第一章  概述</a:t>
            </a:r>
          </a:p>
        </p:txBody>
      </p:sp>
      <p:sp>
        <p:nvSpPr>
          <p:cNvPr id="921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grpSp>
        <p:nvGrpSpPr>
          <p:cNvPr id="5" name="画布 29"/>
          <p:cNvGrpSpPr>
            <a:grpSpLocks/>
          </p:cNvGrpSpPr>
          <p:nvPr/>
        </p:nvGrpSpPr>
        <p:grpSpPr bwMode="auto">
          <a:xfrm>
            <a:off x="3708400" y="1700213"/>
            <a:ext cx="5111750" cy="3313112"/>
            <a:chOff x="0" y="0"/>
            <a:chExt cx="25425" cy="17081"/>
          </a:xfrm>
        </p:grpSpPr>
        <p:sp>
          <p:nvSpPr>
            <p:cNvPr id="29701" name="AutoShape 30"/>
            <p:cNvSpPr>
              <a:spLocks noChangeAspect="1" noChangeArrowheads="1"/>
            </p:cNvSpPr>
            <p:nvPr/>
          </p:nvSpPr>
          <p:spPr bwMode="auto">
            <a:xfrm>
              <a:off x="0" y="0"/>
              <a:ext cx="25425" cy="17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grpSp>
          <p:nvGrpSpPr>
            <p:cNvPr id="29702" name="Group 4"/>
            <p:cNvGrpSpPr>
              <a:grpSpLocks/>
            </p:cNvGrpSpPr>
            <p:nvPr/>
          </p:nvGrpSpPr>
          <p:grpSpPr bwMode="auto">
            <a:xfrm>
              <a:off x="3803" y="1143"/>
              <a:ext cx="11437" cy="2286"/>
              <a:chOff x="0" y="0"/>
              <a:chExt cx="720" cy="144"/>
            </a:xfrm>
          </p:grpSpPr>
          <p:grpSp>
            <p:nvGrpSpPr>
              <p:cNvPr id="29726" name="Group 5"/>
              <p:cNvGrpSpPr>
                <a:grpSpLocks/>
              </p:cNvGrpSpPr>
              <p:nvPr/>
            </p:nvGrpSpPr>
            <p:grpSpPr bwMode="auto">
              <a:xfrm>
                <a:off x="312" y="0"/>
                <a:ext cx="104" cy="144"/>
                <a:chOff x="0" y="0"/>
                <a:chExt cx="104" cy="144"/>
              </a:xfrm>
            </p:grpSpPr>
            <p:sp>
              <p:nvSpPr>
                <p:cNvPr id="29728" name="AutoShape 6"/>
                <p:cNvSpPr>
                  <a:spLocks noChangeArrowheads="1"/>
                </p:cNvSpPr>
                <p:nvPr/>
              </p:nvSpPr>
              <p:spPr bwMode="auto">
                <a:xfrm rot="5400000">
                  <a:off x="-24" y="24"/>
                  <a:ext cx="144" cy="96"/>
                </a:xfrm>
                <a:prstGeom prst="triangle">
                  <a:avLst>
                    <a:gd name="adj" fmla="val 50000"/>
                  </a:avLst>
                </a:prstGeom>
                <a:noFill/>
                <a:ln w="9525">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29" name="Line 7"/>
                <p:cNvSpPr>
                  <a:spLocks noChangeShapeType="1"/>
                </p:cNvSpPr>
                <p:nvPr/>
              </p:nvSpPr>
              <p:spPr bwMode="auto">
                <a:xfrm>
                  <a:off x="104" y="0"/>
                  <a:ext cx="0" cy="14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27" name="Line 8"/>
              <p:cNvSpPr>
                <a:spLocks noChangeShapeType="1"/>
              </p:cNvSpPr>
              <p:nvPr/>
            </p:nvSpPr>
            <p:spPr bwMode="auto">
              <a:xfrm>
                <a:off x="0" y="72"/>
                <a:ext cx="72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03" name="Group 9"/>
            <p:cNvGrpSpPr>
              <a:grpSpLocks/>
            </p:cNvGrpSpPr>
            <p:nvPr/>
          </p:nvGrpSpPr>
          <p:grpSpPr bwMode="auto">
            <a:xfrm>
              <a:off x="3803" y="4572"/>
              <a:ext cx="11437" cy="2286"/>
              <a:chOff x="0" y="0"/>
              <a:chExt cx="720" cy="144"/>
            </a:xfrm>
          </p:grpSpPr>
          <p:grpSp>
            <p:nvGrpSpPr>
              <p:cNvPr id="29722" name="Group 10"/>
              <p:cNvGrpSpPr>
                <a:grpSpLocks/>
              </p:cNvGrpSpPr>
              <p:nvPr/>
            </p:nvGrpSpPr>
            <p:grpSpPr bwMode="auto">
              <a:xfrm>
                <a:off x="312" y="0"/>
                <a:ext cx="104" cy="144"/>
                <a:chOff x="0" y="0"/>
                <a:chExt cx="104" cy="144"/>
              </a:xfrm>
            </p:grpSpPr>
            <p:sp>
              <p:nvSpPr>
                <p:cNvPr id="29724" name="AutoShape 11"/>
                <p:cNvSpPr>
                  <a:spLocks noChangeArrowheads="1"/>
                </p:cNvSpPr>
                <p:nvPr/>
              </p:nvSpPr>
              <p:spPr bwMode="auto">
                <a:xfrm rot="5400000">
                  <a:off x="-24" y="24"/>
                  <a:ext cx="144" cy="96"/>
                </a:xfrm>
                <a:prstGeom prst="triangle">
                  <a:avLst>
                    <a:gd name="adj" fmla="val 50000"/>
                  </a:avLst>
                </a:prstGeom>
                <a:noFill/>
                <a:ln w="9525">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25" name="Line 12"/>
                <p:cNvSpPr>
                  <a:spLocks noChangeShapeType="1"/>
                </p:cNvSpPr>
                <p:nvPr/>
              </p:nvSpPr>
              <p:spPr bwMode="auto">
                <a:xfrm>
                  <a:off x="104" y="0"/>
                  <a:ext cx="0" cy="14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23" name="Line 13"/>
              <p:cNvSpPr>
                <a:spLocks noChangeShapeType="1"/>
              </p:cNvSpPr>
              <p:nvPr/>
            </p:nvSpPr>
            <p:spPr bwMode="auto">
              <a:xfrm>
                <a:off x="0" y="72"/>
                <a:ext cx="72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04" name="Group 14"/>
            <p:cNvGrpSpPr>
              <a:grpSpLocks/>
            </p:cNvGrpSpPr>
            <p:nvPr/>
          </p:nvGrpSpPr>
          <p:grpSpPr bwMode="auto">
            <a:xfrm>
              <a:off x="3803" y="7620"/>
              <a:ext cx="11437" cy="2286"/>
              <a:chOff x="0" y="0"/>
              <a:chExt cx="720" cy="144"/>
            </a:xfrm>
          </p:grpSpPr>
          <p:grpSp>
            <p:nvGrpSpPr>
              <p:cNvPr id="29718" name="Group 15"/>
              <p:cNvGrpSpPr>
                <a:grpSpLocks/>
              </p:cNvGrpSpPr>
              <p:nvPr/>
            </p:nvGrpSpPr>
            <p:grpSpPr bwMode="auto">
              <a:xfrm>
                <a:off x="312" y="0"/>
                <a:ext cx="104" cy="144"/>
                <a:chOff x="0" y="0"/>
                <a:chExt cx="104" cy="144"/>
              </a:xfrm>
            </p:grpSpPr>
            <p:sp>
              <p:nvSpPr>
                <p:cNvPr id="29720" name="AutoShape 16"/>
                <p:cNvSpPr>
                  <a:spLocks noChangeArrowheads="1"/>
                </p:cNvSpPr>
                <p:nvPr/>
              </p:nvSpPr>
              <p:spPr bwMode="auto">
                <a:xfrm rot="5400000">
                  <a:off x="-24" y="24"/>
                  <a:ext cx="144" cy="96"/>
                </a:xfrm>
                <a:prstGeom prst="triangle">
                  <a:avLst>
                    <a:gd name="adj" fmla="val 50000"/>
                  </a:avLst>
                </a:prstGeom>
                <a:noFill/>
                <a:ln w="9525">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21" name="Line 17"/>
                <p:cNvSpPr>
                  <a:spLocks noChangeShapeType="1"/>
                </p:cNvSpPr>
                <p:nvPr/>
              </p:nvSpPr>
              <p:spPr bwMode="auto">
                <a:xfrm>
                  <a:off x="104" y="0"/>
                  <a:ext cx="0" cy="14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19" name="Line 18"/>
              <p:cNvSpPr>
                <a:spLocks noChangeShapeType="1"/>
              </p:cNvSpPr>
              <p:nvPr/>
            </p:nvSpPr>
            <p:spPr bwMode="auto">
              <a:xfrm>
                <a:off x="0" y="72"/>
                <a:ext cx="72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05" name="Line 19"/>
            <p:cNvSpPr>
              <a:spLocks noChangeShapeType="1"/>
            </p:cNvSpPr>
            <p:nvPr/>
          </p:nvSpPr>
          <p:spPr bwMode="auto">
            <a:xfrm>
              <a:off x="15240" y="2286"/>
              <a:ext cx="0" cy="1295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06" name="Oval 20"/>
            <p:cNvSpPr>
              <a:spLocks noChangeArrowheads="1"/>
            </p:cNvSpPr>
            <p:nvPr/>
          </p:nvSpPr>
          <p:spPr bwMode="auto">
            <a:xfrm>
              <a:off x="14998" y="8534"/>
              <a:ext cx="508" cy="508"/>
            </a:xfrm>
            <a:prstGeom prst="ellipse">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07" name="Oval 21"/>
            <p:cNvSpPr>
              <a:spLocks noChangeArrowheads="1"/>
            </p:cNvSpPr>
            <p:nvPr/>
          </p:nvSpPr>
          <p:spPr bwMode="auto">
            <a:xfrm>
              <a:off x="14833" y="15240"/>
              <a:ext cx="768" cy="762"/>
            </a:xfrm>
            <a:prstGeom prst="ellipse">
              <a:avLst/>
            </a:prstGeom>
            <a:noFill/>
            <a:ln w="9525">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08" name="Text Box 22"/>
            <p:cNvSpPr txBox="1">
              <a:spLocks noChangeArrowheads="1"/>
            </p:cNvSpPr>
            <p:nvPr/>
          </p:nvSpPr>
          <p:spPr bwMode="auto">
            <a:xfrm>
              <a:off x="16002" y="13716"/>
              <a:ext cx="6096" cy="33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6160" tIns="76003" rIns="146160" bIns="76003"/>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700"/>
                <a:t>-12V</a:t>
              </a:r>
              <a:endParaRPr lang="en-US" altLang="zh-CN" sz="2400" b="0"/>
            </a:p>
          </p:txBody>
        </p:sp>
        <p:sp>
          <p:nvSpPr>
            <p:cNvPr id="29709" name="Rectangle 23"/>
            <p:cNvSpPr>
              <a:spLocks noChangeArrowheads="1"/>
            </p:cNvSpPr>
            <p:nvPr/>
          </p:nvSpPr>
          <p:spPr bwMode="auto">
            <a:xfrm>
              <a:off x="2000" y="1041"/>
              <a:ext cx="965" cy="1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700"/>
                <a:t>A</a:t>
              </a:r>
              <a:endParaRPr lang="en-US" altLang="zh-CN" sz="2400" b="0"/>
            </a:p>
          </p:txBody>
        </p:sp>
        <p:sp>
          <p:nvSpPr>
            <p:cNvPr id="29710" name="Rectangle 24"/>
            <p:cNvSpPr>
              <a:spLocks noChangeArrowheads="1"/>
            </p:cNvSpPr>
            <p:nvPr/>
          </p:nvSpPr>
          <p:spPr bwMode="auto">
            <a:xfrm>
              <a:off x="2000" y="4597"/>
              <a:ext cx="895" cy="1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700"/>
                <a:t>B</a:t>
              </a:r>
              <a:endParaRPr lang="en-US" altLang="zh-CN" sz="2400" b="0"/>
            </a:p>
          </p:txBody>
        </p:sp>
        <p:sp>
          <p:nvSpPr>
            <p:cNvPr id="29711" name="Rectangle 25"/>
            <p:cNvSpPr>
              <a:spLocks noChangeArrowheads="1"/>
            </p:cNvSpPr>
            <p:nvPr/>
          </p:nvSpPr>
          <p:spPr bwMode="auto">
            <a:xfrm>
              <a:off x="2000" y="7861"/>
              <a:ext cx="965" cy="1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700"/>
                <a:t>C</a:t>
              </a:r>
              <a:endParaRPr lang="en-US" altLang="zh-CN" sz="2400" b="0"/>
            </a:p>
          </p:txBody>
        </p:sp>
        <p:sp>
          <p:nvSpPr>
            <p:cNvPr id="29712" name="Rectangle 26"/>
            <p:cNvSpPr>
              <a:spLocks noChangeArrowheads="1"/>
            </p:cNvSpPr>
            <p:nvPr/>
          </p:nvSpPr>
          <p:spPr bwMode="auto">
            <a:xfrm>
              <a:off x="14859" y="9906"/>
              <a:ext cx="762" cy="304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13" name="Line 27"/>
            <p:cNvSpPr>
              <a:spLocks noChangeShapeType="1"/>
            </p:cNvSpPr>
            <p:nvPr/>
          </p:nvSpPr>
          <p:spPr bwMode="auto">
            <a:xfrm>
              <a:off x="15201" y="2235"/>
              <a:ext cx="5068" cy="6"/>
            </a:xfrm>
            <a:prstGeom prst="line">
              <a:avLst/>
            </a:prstGeom>
            <a:noFill/>
            <a:ln w="63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4" name="Oval 28"/>
            <p:cNvSpPr>
              <a:spLocks noChangeArrowheads="1"/>
            </p:cNvSpPr>
            <p:nvPr/>
          </p:nvSpPr>
          <p:spPr bwMode="auto">
            <a:xfrm>
              <a:off x="20256" y="1828"/>
              <a:ext cx="768" cy="762"/>
            </a:xfrm>
            <a:prstGeom prst="ellipse">
              <a:avLst/>
            </a:prstGeom>
            <a:noFill/>
            <a:ln w="9525">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15" name="Rectangle 29"/>
            <p:cNvSpPr>
              <a:spLocks noChangeArrowheads="1"/>
            </p:cNvSpPr>
            <p:nvPr/>
          </p:nvSpPr>
          <p:spPr bwMode="auto">
            <a:xfrm>
              <a:off x="22072" y="1219"/>
              <a:ext cx="965" cy="1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700"/>
                <a:t>Y</a:t>
              </a:r>
              <a:endParaRPr lang="en-US" altLang="zh-CN" sz="2400" b="0"/>
            </a:p>
          </p:txBody>
        </p:sp>
        <p:sp>
          <p:nvSpPr>
            <p:cNvPr id="29716" name="Oval 30"/>
            <p:cNvSpPr>
              <a:spLocks noChangeArrowheads="1"/>
            </p:cNvSpPr>
            <p:nvPr/>
          </p:nvSpPr>
          <p:spPr bwMode="auto">
            <a:xfrm>
              <a:off x="14947" y="5486"/>
              <a:ext cx="508" cy="508"/>
            </a:xfrm>
            <a:prstGeom prst="ellipse">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29717" name="Oval 31"/>
            <p:cNvSpPr>
              <a:spLocks noChangeArrowheads="1"/>
            </p:cNvSpPr>
            <p:nvPr/>
          </p:nvSpPr>
          <p:spPr bwMode="auto">
            <a:xfrm>
              <a:off x="14928" y="2032"/>
              <a:ext cx="508" cy="508"/>
            </a:xfrm>
            <a:prstGeom prst="ellipse">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grpSp>
      <p:sp>
        <p:nvSpPr>
          <p:cNvPr id="3" name="矩形 2"/>
          <p:cNvSpPr/>
          <p:nvPr/>
        </p:nvSpPr>
        <p:spPr>
          <a:xfrm>
            <a:off x="685800" y="981075"/>
            <a:ext cx="7558088" cy="3292475"/>
          </a:xfrm>
          <a:prstGeom prst="rect">
            <a:avLst/>
          </a:prstGeom>
        </p:spPr>
        <p:txBody>
          <a:bodyPr>
            <a:spAutoFit/>
          </a:bodyPr>
          <a:lstStyle/>
          <a:p>
            <a:pPr>
              <a:lnSpc>
                <a:spcPct val="120000"/>
              </a:lnSpc>
              <a:spcBef>
                <a:spcPct val="20000"/>
              </a:spcBef>
              <a:spcAft>
                <a:spcPct val="20000"/>
              </a:spcAft>
              <a:buClr>
                <a:srgbClr val="FF0000"/>
              </a:buClr>
              <a:buSzPct val="100000"/>
              <a:buFont typeface="Wingdings" panose="05000000000000000000" pitchFamily="2" charset="2"/>
              <a:buChar char="v"/>
              <a:defRPr/>
            </a:pPr>
            <a:r>
              <a:rPr lang="en-US" altLang="zh-CN" sz="2000" b="1" kern="0" dirty="0">
                <a:solidFill>
                  <a:srgbClr val="000000"/>
                </a:solidFill>
                <a:latin typeface="Times New Roman" pitchFamily="18" charset="0"/>
                <a:ea typeface="黑体" panose="02010609060101010101" pitchFamily="49" charset="-122"/>
                <a:cs typeface="Times New Roman" pitchFamily="18" charset="0"/>
              </a:rPr>
              <a:t>3.  </a:t>
            </a:r>
            <a:r>
              <a:rPr lang="zh-CN" altLang="en-US" sz="2000" b="1" kern="0" dirty="0">
                <a:solidFill>
                  <a:srgbClr val="000000"/>
                </a:solidFill>
                <a:latin typeface="Times New Roman" pitchFamily="18" charset="0"/>
                <a:ea typeface="黑体" panose="02010609060101010101" pitchFamily="49" charset="-122"/>
                <a:cs typeface="Times New Roman" pitchFamily="18" charset="0"/>
              </a:rPr>
              <a:t>二极管门电路如下图所示，假定输入变量的值可在0V和3V两种电平下变化，输出和输入之间的正逻辑关系为（ ② ）。</a:t>
            </a:r>
          </a:p>
          <a:p>
            <a:pPr marL="384175" lvl="1">
              <a:lnSpc>
                <a:spcPct val="120000"/>
              </a:lnSpc>
              <a:spcBef>
                <a:spcPct val="20000"/>
              </a:spcBef>
              <a:spcAft>
                <a:spcPct val="20000"/>
              </a:spcAft>
              <a:buClr>
                <a:srgbClr val="001ADC"/>
              </a:buClr>
              <a:buSzPct val="100000"/>
              <a:buFont typeface="Wingdings" panose="05000000000000000000" pitchFamily="2" charset="2"/>
              <a:buChar char="Ø"/>
              <a:defRPr/>
            </a:pPr>
            <a:r>
              <a:rPr lang="zh-CN" altLang="en-US" sz="2000" b="1" kern="0" dirty="0">
                <a:solidFill>
                  <a:srgbClr val="000000"/>
                </a:solidFill>
                <a:latin typeface="Times New Roman" pitchFamily="18" charset="0"/>
                <a:ea typeface="黑体" panose="02010609060101010101" pitchFamily="49" charset="-122"/>
                <a:cs typeface="Times New Roman" pitchFamily="18" charset="0"/>
              </a:rPr>
              <a:t>① 与逻辑</a:t>
            </a:r>
          </a:p>
          <a:p>
            <a:pPr marL="384175" lvl="1">
              <a:lnSpc>
                <a:spcPct val="120000"/>
              </a:lnSpc>
              <a:spcBef>
                <a:spcPct val="20000"/>
              </a:spcBef>
              <a:spcAft>
                <a:spcPct val="20000"/>
              </a:spcAft>
              <a:buClr>
                <a:srgbClr val="001ADC"/>
              </a:buClr>
              <a:buSzPct val="100000"/>
              <a:buFont typeface="Wingdings" panose="05000000000000000000" pitchFamily="2" charset="2"/>
              <a:buChar char="Ø"/>
              <a:defRPr/>
            </a:pPr>
            <a:r>
              <a:rPr lang="zh-CN" altLang="en-US" sz="2000" b="1" kern="0" dirty="0">
                <a:solidFill>
                  <a:srgbClr val="000000"/>
                </a:solidFill>
                <a:latin typeface="Times New Roman" pitchFamily="18" charset="0"/>
                <a:ea typeface="黑体" panose="02010609060101010101" pitchFamily="49" charset="-122"/>
                <a:cs typeface="Times New Roman" pitchFamily="18" charset="0"/>
              </a:rPr>
              <a:t>② 或逻辑</a:t>
            </a:r>
          </a:p>
          <a:p>
            <a:pPr marL="384175" lvl="1">
              <a:lnSpc>
                <a:spcPct val="120000"/>
              </a:lnSpc>
              <a:spcBef>
                <a:spcPct val="20000"/>
              </a:spcBef>
              <a:spcAft>
                <a:spcPct val="20000"/>
              </a:spcAft>
              <a:buClr>
                <a:srgbClr val="001ADC"/>
              </a:buClr>
              <a:buSzPct val="100000"/>
              <a:buFont typeface="Wingdings" panose="05000000000000000000" pitchFamily="2" charset="2"/>
              <a:buChar char="Ø"/>
              <a:defRPr/>
            </a:pPr>
            <a:r>
              <a:rPr lang="zh-CN" altLang="en-US" sz="2000" b="1" kern="0" dirty="0">
                <a:solidFill>
                  <a:srgbClr val="000000"/>
                </a:solidFill>
                <a:latin typeface="Times New Roman" pitchFamily="18" charset="0"/>
                <a:ea typeface="黑体" panose="02010609060101010101" pitchFamily="49" charset="-122"/>
                <a:cs typeface="Times New Roman" pitchFamily="18" charset="0"/>
              </a:rPr>
              <a:t>③ 与非</a:t>
            </a:r>
          </a:p>
          <a:p>
            <a:pPr marL="384175" lvl="1">
              <a:lnSpc>
                <a:spcPct val="120000"/>
              </a:lnSpc>
              <a:spcBef>
                <a:spcPct val="20000"/>
              </a:spcBef>
              <a:spcAft>
                <a:spcPct val="20000"/>
              </a:spcAft>
              <a:buClr>
                <a:srgbClr val="001ADC"/>
              </a:buClr>
              <a:buSzPct val="100000"/>
              <a:buFont typeface="Wingdings" panose="05000000000000000000" pitchFamily="2" charset="2"/>
              <a:buChar char="Ø"/>
              <a:defRPr/>
            </a:pPr>
            <a:r>
              <a:rPr lang="zh-CN" altLang="en-US" sz="2000" b="1" kern="0" dirty="0">
                <a:solidFill>
                  <a:srgbClr val="000000"/>
                </a:solidFill>
                <a:latin typeface="Times New Roman" pitchFamily="18" charset="0"/>
                <a:ea typeface="黑体" panose="02010609060101010101" pitchFamily="49" charset="-122"/>
                <a:cs typeface="Times New Roman" pitchFamily="18" charset="0"/>
              </a:rPr>
              <a:t>④ 或非</a:t>
            </a:r>
          </a:p>
          <a:p>
            <a:pPr marL="474663" lvl="1" indent="-90488">
              <a:lnSpc>
                <a:spcPct val="120000"/>
              </a:lnSpc>
              <a:spcBef>
                <a:spcPct val="20000"/>
              </a:spcBef>
              <a:spcAft>
                <a:spcPct val="20000"/>
              </a:spcAft>
              <a:buClr>
                <a:srgbClr val="001ADC"/>
              </a:buClr>
              <a:buSzPct val="100000"/>
              <a:defRPr/>
            </a:pPr>
            <a:endParaRPr lang="zh-CN" altLang="en-US" sz="2000" b="1" kern="0" dirty="0">
              <a:solidFill>
                <a:srgbClr val="000000"/>
              </a:solidFill>
              <a:latin typeface="Times New Roman" pitchFamily="18" charset="0"/>
              <a:ea typeface="黑体" panose="02010609060101010101" pitchFamily="49" charset="-122"/>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7171" name="Content Placeholder 4"/>
          <p:cNvSpPr>
            <a:spLocks noGrp="1"/>
          </p:cNvSpPr>
          <p:nvPr>
            <p:ph idx="4294967295"/>
          </p:nvPr>
        </p:nvSpPr>
        <p:spPr>
          <a:xfrm>
            <a:off x="684213" y="908050"/>
            <a:ext cx="7848600" cy="420688"/>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4．为实现                      ，下列电路接法正确的是（ ④ ）。</a:t>
            </a:r>
          </a:p>
        </p:txBody>
      </p:sp>
      <p:graphicFrame>
        <p:nvGraphicFramePr>
          <p:cNvPr id="7172" name="Object 4"/>
          <p:cNvGraphicFramePr>
            <a:graphicFrameLocks noChangeAspect="1"/>
          </p:cNvGraphicFramePr>
          <p:nvPr/>
        </p:nvGraphicFramePr>
        <p:xfrm>
          <a:off x="2135188" y="908050"/>
          <a:ext cx="1428750" cy="390525"/>
        </p:xfrm>
        <a:graphic>
          <a:graphicData uri="http://schemas.openxmlformats.org/presentationml/2006/ole">
            <mc:AlternateContent xmlns:mc="http://schemas.openxmlformats.org/markup-compatibility/2006">
              <mc:Choice xmlns:v="urn:schemas-microsoft-com:vml" Requires="v">
                <p:oleObj spid="_x0000_s30838" r:id="rId4" imgW="800447" imgH="215994" progId="Equation.3">
                  <p:embed/>
                </p:oleObj>
              </mc:Choice>
              <mc:Fallback>
                <p:oleObj r:id="rId4" imgW="800447" imgH="21599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908050"/>
                        <a:ext cx="14287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725" name="Group 5"/>
          <p:cNvGrpSpPr>
            <a:grpSpLocks/>
          </p:cNvGrpSpPr>
          <p:nvPr/>
        </p:nvGrpSpPr>
        <p:grpSpPr bwMode="auto">
          <a:xfrm>
            <a:off x="784225" y="1460500"/>
            <a:ext cx="7766050" cy="5019675"/>
            <a:chOff x="0" y="0"/>
            <a:chExt cx="12228" cy="7904"/>
          </a:xfrm>
        </p:grpSpPr>
        <p:sp>
          <p:nvSpPr>
            <p:cNvPr id="30726" name="AutoShape 104"/>
            <p:cNvSpPr>
              <a:spLocks noChangeAspect="1" noChangeArrowheads="1"/>
            </p:cNvSpPr>
            <p:nvPr/>
          </p:nvSpPr>
          <p:spPr bwMode="auto">
            <a:xfrm>
              <a:off x="0" y="0"/>
              <a:ext cx="12228" cy="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27" name="Rectangle 124"/>
            <p:cNvSpPr>
              <a:spLocks noChangeArrowheads="1"/>
            </p:cNvSpPr>
            <p:nvPr/>
          </p:nvSpPr>
          <p:spPr bwMode="auto">
            <a:xfrm>
              <a:off x="1941" y="1469"/>
              <a:ext cx="828" cy="1041"/>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28" name="Rectangle 125"/>
            <p:cNvSpPr>
              <a:spLocks noChangeArrowheads="1"/>
            </p:cNvSpPr>
            <p:nvPr/>
          </p:nvSpPr>
          <p:spPr bwMode="auto">
            <a:xfrm>
              <a:off x="1941" y="2756"/>
              <a:ext cx="828" cy="1041"/>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29" name="Rectangle 128"/>
            <p:cNvSpPr>
              <a:spLocks noChangeArrowheads="1"/>
            </p:cNvSpPr>
            <p:nvPr/>
          </p:nvSpPr>
          <p:spPr bwMode="auto">
            <a:xfrm>
              <a:off x="8523" y="1469"/>
              <a:ext cx="827" cy="1041"/>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p>
          </p:txBody>
        </p:sp>
        <p:sp>
          <p:nvSpPr>
            <p:cNvPr id="30730" name="Rectangle 129"/>
            <p:cNvSpPr>
              <a:spLocks noChangeArrowheads="1"/>
            </p:cNvSpPr>
            <p:nvPr/>
          </p:nvSpPr>
          <p:spPr bwMode="auto">
            <a:xfrm>
              <a:off x="8572" y="2760"/>
              <a:ext cx="827" cy="1041"/>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p>
          </p:txBody>
        </p:sp>
        <p:sp>
          <p:nvSpPr>
            <p:cNvPr id="30731" name="Rectangle 130"/>
            <p:cNvSpPr>
              <a:spLocks noChangeArrowheads="1"/>
            </p:cNvSpPr>
            <p:nvPr/>
          </p:nvSpPr>
          <p:spPr bwMode="auto">
            <a:xfrm>
              <a:off x="8523" y="4880"/>
              <a:ext cx="827" cy="104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32" name="Rectangle 131"/>
            <p:cNvSpPr>
              <a:spLocks noChangeArrowheads="1"/>
            </p:cNvSpPr>
            <p:nvPr/>
          </p:nvSpPr>
          <p:spPr bwMode="auto">
            <a:xfrm>
              <a:off x="8523" y="6185"/>
              <a:ext cx="827" cy="104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p>
          </p:txBody>
        </p:sp>
        <p:sp>
          <p:nvSpPr>
            <p:cNvPr id="30733" name="Rectangle 127"/>
            <p:cNvSpPr>
              <a:spLocks noChangeArrowheads="1"/>
            </p:cNvSpPr>
            <p:nvPr/>
          </p:nvSpPr>
          <p:spPr bwMode="auto">
            <a:xfrm>
              <a:off x="1941" y="6185"/>
              <a:ext cx="828" cy="104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p>
          </p:txBody>
        </p:sp>
        <p:sp>
          <p:nvSpPr>
            <p:cNvPr id="30734" name="Rectangle 126"/>
            <p:cNvSpPr>
              <a:spLocks noChangeArrowheads="1"/>
            </p:cNvSpPr>
            <p:nvPr/>
          </p:nvSpPr>
          <p:spPr bwMode="auto">
            <a:xfrm>
              <a:off x="1941" y="4899"/>
              <a:ext cx="828" cy="104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35" name="Rectangle 34"/>
            <p:cNvSpPr>
              <a:spLocks noChangeArrowheads="1"/>
            </p:cNvSpPr>
            <p:nvPr/>
          </p:nvSpPr>
          <p:spPr bwMode="auto">
            <a:xfrm>
              <a:off x="2110" y="2874"/>
              <a:ext cx="567"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OR</a:t>
              </a:r>
              <a:endParaRPr lang="zh-CN" altLang="en-US" sz="2400" b="0"/>
            </a:p>
          </p:txBody>
        </p:sp>
        <p:sp>
          <p:nvSpPr>
            <p:cNvPr id="30736" name="Freeform 35"/>
            <p:cNvSpPr>
              <a:spLocks noEditPoints="1"/>
            </p:cNvSpPr>
            <p:nvPr/>
          </p:nvSpPr>
          <p:spPr bwMode="auto">
            <a:xfrm>
              <a:off x="2774" y="3155"/>
              <a:ext cx="240" cy="203"/>
            </a:xfrm>
            <a:custGeom>
              <a:avLst/>
              <a:gdLst>
                <a:gd name="T0" fmla="*/ 13 w 145"/>
                <a:gd name="T1" fmla="*/ 382 h 145"/>
                <a:gd name="T2" fmla="*/ 91 w 145"/>
                <a:gd name="T3" fmla="*/ 231 h 145"/>
                <a:gd name="T4" fmla="*/ 285 w 145"/>
                <a:gd name="T5" fmla="*/ 112 h 145"/>
                <a:gd name="T6" fmla="*/ 573 w 145"/>
                <a:gd name="T7" fmla="*/ 29 h 145"/>
                <a:gd name="T8" fmla="*/ 915 w 145"/>
                <a:gd name="T9" fmla="*/ 1 h 145"/>
                <a:gd name="T10" fmla="*/ 1268 w 145"/>
                <a:gd name="T11" fmla="*/ 39 h 145"/>
                <a:gd name="T12" fmla="*/ 1556 w 145"/>
                <a:gd name="T13" fmla="*/ 123 h 145"/>
                <a:gd name="T14" fmla="*/ 1728 w 145"/>
                <a:gd name="T15" fmla="*/ 246 h 145"/>
                <a:gd name="T16" fmla="*/ 1786 w 145"/>
                <a:gd name="T17" fmla="*/ 400 h 145"/>
                <a:gd name="T18" fmla="*/ 1710 w 145"/>
                <a:gd name="T19" fmla="*/ 549 h 145"/>
                <a:gd name="T20" fmla="*/ 1531 w 145"/>
                <a:gd name="T21" fmla="*/ 672 h 145"/>
                <a:gd name="T22" fmla="*/ 1230 w 145"/>
                <a:gd name="T23" fmla="*/ 749 h 145"/>
                <a:gd name="T24" fmla="*/ 886 w 145"/>
                <a:gd name="T25" fmla="*/ 776 h 145"/>
                <a:gd name="T26" fmla="*/ 535 w 145"/>
                <a:gd name="T27" fmla="*/ 741 h 145"/>
                <a:gd name="T28" fmla="*/ 263 w 145"/>
                <a:gd name="T29" fmla="*/ 661 h 145"/>
                <a:gd name="T30" fmla="*/ 76 w 145"/>
                <a:gd name="T31" fmla="*/ 535 h 145"/>
                <a:gd name="T32" fmla="*/ 263 w 145"/>
                <a:gd name="T33" fmla="*/ 515 h 145"/>
                <a:gd name="T34" fmla="*/ 422 w 145"/>
                <a:gd name="T35" fmla="*/ 616 h 145"/>
                <a:gd name="T36" fmla="*/ 644 w 145"/>
                <a:gd name="T37" fmla="*/ 672 h 145"/>
                <a:gd name="T38" fmla="*/ 915 w 145"/>
                <a:gd name="T39" fmla="*/ 694 h 145"/>
                <a:gd name="T40" fmla="*/ 1192 w 145"/>
                <a:gd name="T41" fmla="*/ 671 h 145"/>
                <a:gd name="T42" fmla="*/ 1418 w 145"/>
                <a:gd name="T43" fmla="*/ 603 h 145"/>
                <a:gd name="T44" fmla="*/ 1556 w 145"/>
                <a:gd name="T45" fmla="*/ 500 h 145"/>
                <a:gd name="T46" fmla="*/ 1606 w 145"/>
                <a:gd name="T47" fmla="*/ 382 h 145"/>
                <a:gd name="T48" fmla="*/ 1538 w 145"/>
                <a:gd name="T49" fmla="*/ 266 h 145"/>
                <a:gd name="T50" fmla="*/ 1387 w 145"/>
                <a:gd name="T51" fmla="*/ 172 h 145"/>
                <a:gd name="T52" fmla="*/ 1155 w 145"/>
                <a:gd name="T53" fmla="*/ 108 h 145"/>
                <a:gd name="T54" fmla="*/ 886 w 145"/>
                <a:gd name="T55" fmla="*/ 84 h 145"/>
                <a:gd name="T56" fmla="*/ 607 w 145"/>
                <a:gd name="T57" fmla="*/ 112 h 145"/>
                <a:gd name="T58" fmla="*/ 401 w 145"/>
                <a:gd name="T59" fmla="*/ 185 h 145"/>
                <a:gd name="T60" fmla="*/ 250 w 145"/>
                <a:gd name="T61" fmla="*/ 280 h 145"/>
                <a:gd name="T62" fmla="*/ 195 w 145"/>
                <a:gd name="T63" fmla="*/ 400 h 145"/>
                <a:gd name="T64" fmla="*/ 263 w 145"/>
                <a:gd name="T65" fmla="*/ 515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37" name="Rectangle 36"/>
            <p:cNvSpPr>
              <a:spLocks noChangeArrowheads="1"/>
            </p:cNvSpPr>
            <p:nvPr/>
          </p:nvSpPr>
          <p:spPr bwMode="auto">
            <a:xfrm>
              <a:off x="2998" y="3244"/>
              <a:ext cx="637" cy="23"/>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38" name="Rectangle 37"/>
            <p:cNvSpPr>
              <a:spLocks noChangeArrowheads="1"/>
            </p:cNvSpPr>
            <p:nvPr/>
          </p:nvSpPr>
          <p:spPr bwMode="auto">
            <a:xfrm>
              <a:off x="1087" y="3064"/>
              <a:ext cx="849"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39" name="Rectangle 38"/>
            <p:cNvSpPr>
              <a:spLocks noChangeArrowheads="1"/>
            </p:cNvSpPr>
            <p:nvPr/>
          </p:nvSpPr>
          <p:spPr bwMode="auto">
            <a:xfrm>
              <a:off x="1087" y="3423"/>
              <a:ext cx="849"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0" name="Freeform 40"/>
            <p:cNvSpPr>
              <a:spLocks noEditPoints="1"/>
            </p:cNvSpPr>
            <p:nvPr/>
          </p:nvSpPr>
          <p:spPr bwMode="auto">
            <a:xfrm>
              <a:off x="2774" y="1896"/>
              <a:ext cx="240" cy="204"/>
            </a:xfrm>
            <a:custGeom>
              <a:avLst/>
              <a:gdLst>
                <a:gd name="T0" fmla="*/ 13 w 145"/>
                <a:gd name="T1" fmla="*/ 393 h 145"/>
                <a:gd name="T2" fmla="*/ 91 w 145"/>
                <a:gd name="T3" fmla="*/ 234 h 145"/>
                <a:gd name="T4" fmla="*/ 285 w 145"/>
                <a:gd name="T5" fmla="*/ 117 h 145"/>
                <a:gd name="T6" fmla="*/ 573 w 145"/>
                <a:gd name="T7" fmla="*/ 30 h 145"/>
                <a:gd name="T8" fmla="*/ 915 w 145"/>
                <a:gd name="T9" fmla="*/ 1 h 145"/>
                <a:gd name="T10" fmla="*/ 1268 w 145"/>
                <a:gd name="T11" fmla="*/ 39 h 145"/>
                <a:gd name="T12" fmla="*/ 1556 w 145"/>
                <a:gd name="T13" fmla="*/ 125 h 145"/>
                <a:gd name="T14" fmla="*/ 1728 w 145"/>
                <a:gd name="T15" fmla="*/ 253 h 145"/>
                <a:gd name="T16" fmla="*/ 1786 w 145"/>
                <a:gd name="T17" fmla="*/ 405 h 145"/>
                <a:gd name="T18" fmla="*/ 1710 w 145"/>
                <a:gd name="T19" fmla="*/ 566 h 145"/>
                <a:gd name="T20" fmla="*/ 1531 w 145"/>
                <a:gd name="T21" fmla="*/ 691 h 145"/>
                <a:gd name="T22" fmla="*/ 1230 w 145"/>
                <a:gd name="T23" fmla="*/ 768 h 145"/>
                <a:gd name="T24" fmla="*/ 886 w 145"/>
                <a:gd name="T25" fmla="*/ 796 h 145"/>
                <a:gd name="T26" fmla="*/ 535 w 145"/>
                <a:gd name="T27" fmla="*/ 760 h 145"/>
                <a:gd name="T28" fmla="*/ 263 w 145"/>
                <a:gd name="T29" fmla="*/ 677 h 145"/>
                <a:gd name="T30" fmla="*/ 76 w 145"/>
                <a:gd name="T31" fmla="*/ 546 h 145"/>
                <a:gd name="T32" fmla="*/ 263 w 145"/>
                <a:gd name="T33" fmla="*/ 529 h 145"/>
                <a:gd name="T34" fmla="*/ 422 w 145"/>
                <a:gd name="T35" fmla="*/ 627 h 145"/>
                <a:gd name="T36" fmla="*/ 644 w 145"/>
                <a:gd name="T37" fmla="*/ 691 h 145"/>
                <a:gd name="T38" fmla="*/ 915 w 145"/>
                <a:gd name="T39" fmla="*/ 710 h 145"/>
                <a:gd name="T40" fmla="*/ 1192 w 145"/>
                <a:gd name="T41" fmla="*/ 682 h 145"/>
                <a:gd name="T42" fmla="*/ 1418 w 145"/>
                <a:gd name="T43" fmla="*/ 618 h 145"/>
                <a:gd name="T44" fmla="*/ 1556 w 145"/>
                <a:gd name="T45" fmla="*/ 512 h 145"/>
                <a:gd name="T46" fmla="*/ 1606 w 145"/>
                <a:gd name="T47" fmla="*/ 393 h 145"/>
                <a:gd name="T48" fmla="*/ 1538 w 145"/>
                <a:gd name="T49" fmla="*/ 269 h 145"/>
                <a:gd name="T50" fmla="*/ 1387 w 145"/>
                <a:gd name="T51" fmla="*/ 176 h 145"/>
                <a:gd name="T52" fmla="*/ 1155 w 145"/>
                <a:gd name="T53" fmla="*/ 108 h 145"/>
                <a:gd name="T54" fmla="*/ 886 w 145"/>
                <a:gd name="T55" fmla="*/ 89 h 145"/>
                <a:gd name="T56" fmla="*/ 607 w 145"/>
                <a:gd name="T57" fmla="*/ 117 h 145"/>
                <a:gd name="T58" fmla="*/ 401 w 145"/>
                <a:gd name="T59" fmla="*/ 190 h 145"/>
                <a:gd name="T60" fmla="*/ 250 w 145"/>
                <a:gd name="T61" fmla="*/ 287 h 145"/>
                <a:gd name="T62" fmla="*/ 195 w 145"/>
                <a:gd name="T63" fmla="*/ 405 h 145"/>
                <a:gd name="T64" fmla="*/ 263 w 145"/>
                <a:gd name="T65" fmla="*/ 529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41" name="Rectangle 41"/>
            <p:cNvSpPr>
              <a:spLocks noChangeArrowheads="1"/>
            </p:cNvSpPr>
            <p:nvPr/>
          </p:nvSpPr>
          <p:spPr bwMode="auto">
            <a:xfrm>
              <a:off x="2998" y="1987"/>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2" name="Rectangle 42"/>
            <p:cNvSpPr>
              <a:spLocks noChangeArrowheads="1"/>
            </p:cNvSpPr>
            <p:nvPr/>
          </p:nvSpPr>
          <p:spPr bwMode="auto">
            <a:xfrm>
              <a:off x="1087" y="1807"/>
              <a:ext cx="849"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3" name="Rectangle 43"/>
            <p:cNvSpPr>
              <a:spLocks noChangeArrowheads="1"/>
            </p:cNvSpPr>
            <p:nvPr/>
          </p:nvSpPr>
          <p:spPr bwMode="auto">
            <a:xfrm>
              <a:off x="1087" y="2167"/>
              <a:ext cx="849" cy="21"/>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4" name="Rectangle 44"/>
            <p:cNvSpPr>
              <a:spLocks noChangeArrowheads="1"/>
            </p:cNvSpPr>
            <p:nvPr/>
          </p:nvSpPr>
          <p:spPr bwMode="auto">
            <a:xfrm>
              <a:off x="3623" y="1999"/>
              <a:ext cx="26" cy="1256"/>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5" name="Rectangle 45"/>
            <p:cNvSpPr>
              <a:spLocks noChangeArrowheads="1"/>
            </p:cNvSpPr>
            <p:nvPr/>
          </p:nvSpPr>
          <p:spPr bwMode="auto">
            <a:xfrm>
              <a:off x="3635" y="1987"/>
              <a:ext cx="1062"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46" name="Freeform 46"/>
            <p:cNvSpPr>
              <a:spLocks/>
            </p:cNvSpPr>
            <p:nvPr/>
          </p:nvSpPr>
          <p:spPr bwMode="auto">
            <a:xfrm>
              <a:off x="3529" y="1908"/>
              <a:ext cx="212" cy="180"/>
            </a:xfrm>
            <a:custGeom>
              <a:avLst/>
              <a:gdLst>
                <a:gd name="T0" fmla="*/ 0 w 128"/>
                <a:gd name="T1" fmla="*/ 354 h 128"/>
                <a:gd name="T2" fmla="*/ 802 w 128"/>
                <a:gd name="T3" fmla="*/ 0 h 128"/>
                <a:gd name="T4" fmla="*/ 802 w 128"/>
                <a:gd name="T5" fmla="*/ 0 h 128"/>
                <a:gd name="T6" fmla="*/ 1593 w 128"/>
                <a:gd name="T7" fmla="*/ 354 h 128"/>
                <a:gd name="T8" fmla="*/ 1593 w 128"/>
                <a:gd name="T9" fmla="*/ 354 h 128"/>
                <a:gd name="T10" fmla="*/ 802 w 128"/>
                <a:gd name="T11" fmla="*/ 705 h 128"/>
                <a:gd name="T12" fmla="*/ 802 w 128"/>
                <a:gd name="T13" fmla="*/ 705 h 128"/>
                <a:gd name="T14" fmla="*/ 0 w 128"/>
                <a:gd name="T15" fmla="*/ 354 h 128"/>
                <a:gd name="T16" fmla="*/ 0 w 128"/>
                <a:gd name="T17" fmla="*/ 354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 h="128">
                  <a:moveTo>
                    <a:pt x="0" y="64"/>
                  </a:moveTo>
                  <a:cubicBezTo>
                    <a:pt x="0" y="29"/>
                    <a:pt x="29" y="0"/>
                    <a:pt x="64" y="0"/>
                  </a:cubicBezTo>
                  <a:cubicBezTo>
                    <a:pt x="64" y="0"/>
                    <a:pt x="64" y="0"/>
                    <a:pt x="64" y="0"/>
                  </a:cubicBezTo>
                  <a:cubicBezTo>
                    <a:pt x="100" y="0"/>
                    <a:pt x="128" y="29"/>
                    <a:pt x="128" y="64"/>
                  </a:cubicBezTo>
                  <a:cubicBezTo>
                    <a:pt x="128" y="64"/>
                    <a:pt x="128" y="64"/>
                    <a:pt x="128" y="64"/>
                  </a:cubicBezTo>
                  <a:cubicBezTo>
                    <a:pt x="128" y="100"/>
                    <a:pt x="100" y="128"/>
                    <a:pt x="64" y="128"/>
                  </a:cubicBezTo>
                  <a:cubicBezTo>
                    <a:pt x="64" y="128"/>
                    <a:pt x="64" y="128"/>
                    <a:pt x="64" y="128"/>
                  </a:cubicBezTo>
                  <a:cubicBezTo>
                    <a:pt x="29" y="128"/>
                    <a:pt x="0" y="100"/>
                    <a:pt x="0" y="64"/>
                  </a:cubicBezTo>
                  <a:cubicBezTo>
                    <a:pt x="0" y="64"/>
                    <a:pt x="0" y="64"/>
                    <a:pt x="0" y="64"/>
                  </a:cubicBezTo>
                  <a:close/>
                </a:path>
              </a:pathLst>
            </a:custGeom>
            <a:solidFill>
              <a:srgbClr val="000000"/>
            </a:solidFill>
            <a:ln w="0" cmpd="sng">
              <a:solidFill>
                <a:srgbClr val="000000"/>
              </a:solidFill>
              <a:miter lim="800000"/>
              <a:headEnd/>
              <a:tailEnd/>
            </a:ln>
          </p:spPr>
          <p:txBody>
            <a:bodyPr/>
            <a:lstStyle/>
            <a:p>
              <a:endParaRPr lang="zh-CN" altLang="en-US"/>
            </a:p>
          </p:txBody>
        </p:sp>
        <p:sp>
          <p:nvSpPr>
            <p:cNvPr id="30747" name="Rectangle 47"/>
            <p:cNvSpPr>
              <a:spLocks noChangeArrowheads="1"/>
            </p:cNvSpPr>
            <p:nvPr/>
          </p:nvSpPr>
          <p:spPr bwMode="auto">
            <a:xfrm>
              <a:off x="463" y="1434"/>
              <a:ext cx="26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A</a:t>
              </a:r>
              <a:endParaRPr lang="en-US" altLang="zh-CN" sz="2400" b="0"/>
            </a:p>
          </p:txBody>
        </p:sp>
        <p:sp>
          <p:nvSpPr>
            <p:cNvPr id="30748" name="Rectangle 48"/>
            <p:cNvSpPr>
              <a:spLocks noChangeArrowheads="1"/>
            </p:cNvSpPr>
            <p:nvPr/>
          </p:nvSpPr>
          <p:spPr bwMode="auto">
            <a:xfrm>
              <a:off x="463" y="1997"/>
              <a:ext cx="242"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B</a:t>
              </a:r>
              <a:endParaRPr lang="en-US" altLang="zh-CN" sz="2400" b="0"/>
            </a:p>
          </p:txBody>
        </p:sp>
        <p:sp>
          <p:nvSpPr>
            <p:cNvPr id="30749" name="Rectangle 49"/>
            <p:cNvSpPr>
              <a:spLocks noChangeArrowheads="1"/>
            </p:cNvSpPr>
            <p:nvPr/>
          </p:nvSpPr>
          <p:spPr bwMode="auto">
            <a:xfrm>
              <a:off x="463" y="2692"/>
              <a:ext cx="26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C</a:t>
              </a:r>
              <a:endParaRPr lang="en-US" altLang="zh-CN" sz="2400" b="0"/>
            </a:p>
          </p:txBody>
        </p:sp>
        <p:sp>
          <p:nvSpPr>
            <p:cNvPr id="30750" name="Rectangle 50"/>
            <p:cNvSpPr>
              <a:spLocks noChangeArrowheads="1"/>
            </p:cNvSpPr>
            <p:nvPr/>
          </p:nvSpPr>
          <p:spPr bwMode="auto">
            <a:xfrm>
              <a:off x="463" y="3253"/>
              <a:ext cx="26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D</a:t>
              </a:r>
              <a:endParaRPr lang="en-US" altLang="zh-CN" sz="2400" b="0"/>
            </a:p>
          </p:txBody>
        </p:sp>
        <p:sp>
          <p:nvSpPr>
            <p:cNvPr id="30751" name="Rectangle 51"/>
            <p:cNvSpPr>
              <a:spLocks noChangeArrowheads="1"/>
            </p:cNvSpPr>
            <p:nvPr/>
          </p:nvSpPr>
          <p:spPr bwMode="auto">
            <a:xfrm>
              <a:off x="4998" y="1776"/>
              <a:ext cx="22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F</a:t>
              </a:r>
              <a:endParaRPr lang="en-US" altLang="zh-CN" sz="2400" b="0"/>
            </a:p>
          </p:txBody>
        </p:sp>
        <p:sp>
          <p:nvSpPr>
            <p:cNvPr id="30752" name="Rectangle 54"/>
            <p:cNvSpPr>
              <a:spLocks noChangeArrowheads="1"/>
            </p:cNvSpPr>
            <p:nvPr/>
          </p:nvSpPr>
          <p:spPr bwMode="auto">
            <a:xfrm>
              <a:off x="2109" y="5028"/>
              <a:ext cx="68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AND</a:t>
              </a:r>
              <a:endParaRPr lang="zh-CN" altLang="en-US" sz="1400" b="0"/>
            </a:p>
          </p:txBody>
        </p:sp>
        <p:sp>
          <p:nvSpPr>
            <p:cNvPr id="30753" name="Freeform 55"/>
            <p:cNvSpPr>
              <a:spLocks noEditPoints="1"/>
            </p:cNvSpPr>
            <p:nvPr/>
          </p:nvSpPr>
          <p:spPr bwMode="auto">
            <a:xfrm>
              <a:off x="2774" y="5310"/>
              <a:ext cx="240" cy="204"/>
            </a:xfrm>
            <a:custGeom>
              <a:avLst/>
              <a:gdLst>
                <a:gd name="T0" fmla="*/ 13 w 145"/>
                <a:gd name="T1" fmla="*/ 393 h 145"/>
                <a:gd name="T2" fmla="*/ 91 w 145"/>
                <a:gd name="T3" fmla="*/ 234 h 145"/>
                <a:gd name="T4" fmla="*/ 285 w 145"/>
                <a:gd name="T5" fmla="*/ 117 h 145"/>
                <a:gd name="T6" fmla="*/ 573 w 145"/>
                <a:gd name="T7" fmla="*/ 30 h 145"/>
                <a:gd name="T8" fmla="*/ 915 w 145"/>
                <a:gd name="T9" fmla="*/ 1 h 145"/>
                <a:gd name="T10" fmla="*/ 1268 w 145"/>
                <a:gd name="T11" fmla="*/ 39 h 145"/>
                <a:gd name="T12" fmla="*/ 1556 w 145"/>
                <a:gd name="T13" fmla="*/ 125 h 145"/>
                <a:gd name="T14" fmla="*/ 1728 w 145"/>
                <a:gd name="T15" fmla="*/ 253 h 145"/>
                <a:gd name="T16" fmla="*/ 1786 w 145"/>
                <a:gd name="T17" fmla="*/ 405 h 145"/>
                <a:gd name="T18" fmla="*/ 1710 w 145"/>
                <a:gd name="T19" fmla="*/ 566 h 145"/>
                <a:gd name="T20" fmla="*/ 1531 w 145"/>
                <a:gd name="T21" fmla="*/ 691 h 145"/>
                <a:gd name="T22" fmla="*/ 1230 w 145"/>
                <a:gd name="T23" fmla="*/ 768 h 145"/>
                <a:gd name="T24" fmla="*/ 886 w 145"/>
                <a:gd name="T25" fmla="*/ 796 h 145"/>
                <a:gd name="T26" fmla="*/ 535 w 145"/>
                <a:gd name="T27" fmla="*/ 760 h 145"/>
                <a:gd name="T28" fmla="*/ 263 w 145"/>
                <a:gd name="T29" fmla="*/ 677 h 145"/>
                <a:gd name="T30" fmla="*/ 76 w 145"/>
                <a:gd name="T31" fmla="*/ 546 h 145"/>
                <a:gd name="T32" fmla="*/ 263 w 145"/>
                <a:gd name="T33" fmla="*/ 529 h 145"/>
                <a:gd name="T34" fmla="*/ 422 w 145"/>
                <a:gd name="T35" fmla="*/ 627 h 145"/>
                <a:gd name="T36" fmla="*/ 644 w 145"/>
                <a:gd name="T37" fmla="*/ 691 h 145"/>
                <a:gd name="T38" fmla="*/ 915 w 145"/>
                <a:gd name="T39" fmla="*/ 710 h 145"/>
                <a:gd name="T40" fmla="*/ 1192 w 145"/>
                <a:gd name="T41" fmla="*/ 682 h 145"/>
                <a:gd name="T42" fmla="*/ 1418 w 145"/>
                <a:gd name="T43" fmla="*/ 618 h 145"/>
                <a:gd name="T44" fmla="*/ 1556 w 145"/>
                <a:gd name="T45" fmla="*/ 512 h 145"/>
                <a:gd name="T46" fmla="*/ 1606 w 145"/>
                <a:gd name="T47" fmla="*/ 393 h 145"/>
                <a:gd name="T48" fmla="*/ 1538 w 145"/>
                <a:gd name="T49" fmla="*/ 269 h 145"/>
                <a:gd name="T50" fmla="*/ 1387 w 145"/>
                <a:gd name="T51" fmla="*/ 176 h 145"/>
                <a:gd name="T52" fmla="*/ 1155 w 145"/>
                <a:gd name="T53" fmla="*/ 108 h 145"/>
                <a:gd name="T54" fmla="*/ 886 w 145"/>
                <a:gd name="T55" fmla="*/ 89 h 145"/>
                <a:gd name="T56" fmla="*/ 607 w 145"/>
                <a:gd name="T57" fmla="*/ 117 h 145"/>
                <a:gd name="T58" fmla="*/ 401 w 145"/>
                <a:gd name="T59" fmla="*/ 190 h 145"/>
                <a:gd name="T60" fmla="*/ 250 w 145"/>
                <a:gd name="T61" fmla="*/ 287 h 145"/>
                <a:gd name="T62" fmla="*/ 195 w 145"/>
                <a:gd name="T63" fmla="*/ 405 h 145"/>
                <a:gd name="T64" fmla="*/ 263 w 145"/>
                <a:gd name="T65" fmla="*/ 529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54" name="Rectangle 56"/>
            <p:cNvSpPr>
              <a:spLocks noChangeArrowheads="1"/>
            </p:cNvSpPr>
            <p:nvPr/>
          </p:nvSpPr>
          <p:spPr bwMode="auto">
            <a:xfrm>
              <a:off x="2998" y="5401"/>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55" name="Rectangle 57"/>
            <p:cNvSpPr>
              <a:spLocks noChangeArrowheads="1"/>
            </p:cNvSpPr>
            <p:nvPr/>
          </p:nvSpPr>
          <p:spPr bwMode="auto">
            <a:xfrm>
              <a:off x="1087" y="5221"/>
              <a:ext cx="849"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56" name="Rectangle 58"/>
            <p:cNvSpPr>
              <a:spLocks noChangeArrowheads="1"/>
            </p:cNvSpPr>
            <p:nvPr/>
          </p:nvSpPr>
          <p:spPr bwMode="auto">
            <a:xfrm>
              <a:off x="1087" y="5579"/>
              <a:ext cx="849"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57" name="Rectangle 61"/>
            <p:cNvSpPr>
              <a:spLocks noChangeArrowheads="1"/>
            </p:cNvSpPr>
            <p:nvPr/>
          </p:nvSpPr>
          <p:spPr bwMode="auto">
            <a:xfrm>
              <a:off x="2109" y="6285"/>
              <a:ext cx="68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AND</a:t>
              </a:r>
            </a:p>
          </p:txBody>
        </p:sp>
        <p:sp>
          <p:nvSpPr>
            <p:cNvPr id="30758" name="Freeform 62"/>
            <p:cNvSpPr>
              <a:spLocks noEditPoints="1"/>
            </p:cNvSpPr>
            <p:nvPr/>
          </p:nvSpPr>
          <p:spPr bwMode="auto">
            <a:xfrm>
              <a:off x="2774" y="6569"/>
              <a:ext cx="240" cy="203"/>
            </a:xfrm>
            <a:custGeom>
              <a:avLst/>
              <a:gdLst>
                <a:gd name="T0" fmla="*/ 13 w 145"/>
                <a:gd name="T1" fmla="*/ 382 h 145"/>
                <a:gd name="T2" fmla="*/ 91 w 145"/>
                <a:gd name="T3" fmla="*/ 231 h 145"/>
                <a:gd name="T4" fmla="*/ 285 w 145"/>
                <a:gd name="T5" fmla="*/ 112 h 145"/>
                <a:gd name="T6" fmla="*/ 573 w 145"/>
                <a:gd name="T7" fmla="*/ 29 h 145"/>
                <a:gd name="T8" fmla="*/ 915 w 145"/>
                <a:gd name="T9" fmla="*/ 1 h 145"/>
                <a:gd name="T10" fmla="*/ 1268 w 145"/>
                <a:gd name="T11" fmla="*/ 39 h 145"/>
                <a:gd name="T12" fmla="*/ 1556 w 145"/>
                <a:gd name="T13" fmla="*/ 123 h 145"/>
                <a:gd name="T14" fmla="*/ 1728 w 145"/>
                <a:gd name="T15" fmla="*/ 246 h 145"/>
                <a:gd name="T16" fmla="*/ 1786 w 145"/>
                <a:gd name="T17" fmla="*/ 400 h 145"/>
                <a:gd name="T18" fmla="*/ 1710 w 145"/>
                <a:gd name="T19" fmla="*/ 549 h 145"/>
                <a:gd name="T20" fmla="*/ 1531 w 145"/>
                <a:gd name="T21" fmla="*/ 672 h 145"/>
                <a:gd name="T22" fmla="*/ 1230 w 145"/>
                <a:gd name="T23" fmla="*/ 749 h 145"/>
                <a:gd name="T24" fmla="*/ 886 w 145"/>
                <a:gd name="T25" fmla="*/ 776 h 145"/>
                <a:gd name="T26" fmla="*/ 535 w 145"/>
                <a:gd name="T27" fmla="*/ 741 h 145"/>
                <a:gd name="T28" fmla="*/ 263 w 145"/>
                <a:gd name="T29" fmla="*/ 661 h 145"/>
                <a:gd name="T30" fmla="*/ 76 w 145"/>
                <a:gd name="T31" fmla="*/ 535 h 145"/>
                <a:gd name="T32" fmla="*/ 263 w 145"/>
                <a:gd name="T33" fmla="*/ 515 h 145"/>
                <a:gd name="T34" fmla="*/ 422 w 145"/>
                <a:gd name="T35" fmla="*/ 616 h 145"/>
                <a:gd name="T36" fmla="*/ 644 w 145"/>
                <a:gd name="T37" fmla="*/ 672 h 145"/>
                <a:gd name="T38" fmla="*/ 915 w 145"/>
                <a:gd name="T39" fmla="*/ 694 h 145"/>
                <a:gd name="T40" fmla="*/ 1192 w 145"/>
                <a:gd name="T41" fmla="*/ 671 h 145"/>
                <a:gd name="T42" fmla="*/ 1418 w 145"/>
                <a:gd name="T43" fmla="*/ 603 h 145"/>
                <a:gd name="T44" fmla="*/ 1556 w 145"/>
                <a:gd name="T45" fmla="*/ 500 h 145"/>
                <a:gd name="T46" fmla="*/ 1606 w 145"/>
                <a:gd name="T47" fmla="*/ 382 h 145"/>
                <a:gd name="T48" fmla="*/ 1538 w 145"/>
                <a:gd name="T49" fmla="*/ 266 h 145"/>
                <a:gd name="T50" fmla="*/ 1387 w 145"/>
                <a:gd name="T51" fmla="*/ 172 h 145"/>
                <a:gd name="T52" fmla="*/ 1155 w 145"/>
                <a:gd name="T53" fmla="*/ 108 h 145"/>
                <a:gd name="T54" fmla="*/ 886 w 145"/>
                <a:gd name="T55" fmla="*/ 84 h 145"/>
                <a:gd name="T56" fmla="*/ 607 w 145"/>
                <a:gd name="T57" fmla="*/ 112 h 145"/>
                <a:gd name="T58" fmla="*/ 401 w 145"/>
                <a:gd name="T59" fmla="*/ 185 h 145"/>
                <a:gd name="T60" fmla="*/ 250 w 145"/>
                <a:gd name="T61" fmla="*/ 280 h 145"/>
                <a:gd name="T62" fmla="*/ 195 w 145"/>
                <a:gd name="T63" fmla="*/ 400 h 145"/>
                <a:gd name="T64" fmla="*/ 263 w 145"/>
                <a:gd name="T65" fmla="*/ 515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59" name="Rectangle 63"/>
            <p:cNvSpPr>
              <a:spLocks noChangeArrowheads="1"/>
            </p:cNvSpPr>
            <p:nvPr/>
          </p:nvSpPr>
          <p:spPr bwMode="auto">
            <a:xfrm>
              <a:off x="2998" y="6658"/>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60" name="Rectangle 64"/>
            <p:cNvSpPr>
              <a:spLocks noChangeArrowheads="1"/>
            </p:cNvSpPr>
            <p:nvPr/>
          </p:nvSpPr>
          <p:spPr bwMode="auto">
            <a:xfrm>
              <a:off x="1087" y="6478"/>
              <a:ext cx="849" cy="22"/>
            </a:xfrm>
            <a:prstGeom prst="rect">
              <a:avLst/>
            </a:prstGeom>
            <a:solidFill>
              <a:srgbClr val="FFFFFF"/>
            </a:solidFill>
            <a:ln w="12700">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61" name="Rectangle 65"/>
            <p:cNvSpPr>
              <a:spLocks noChangeArrowheads="1"/>
            </p:cNvSpPr>
            <p:nvPr/>
          </p:nvSpPr>
          <p:spPr bwMode="auto">
            <a:xfrm>
              <a:off x="3623" y="5411"/>
              <a:ext cx="26" cy="1259"/>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62" name="Rectangle 66"/>
            <p:cNvSpPr>
              <a:spLocks noChangeArrowheads="1"/>
            </p:cNvSpPr>
            <p:nvPr/>
          </p:nvSpPr>
          <p:spPr bwMode="auto">
            <a:xfrm>
              <a:off x="3635" y="5401"/>
              <a:ext cx="1062"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63" name="Freeform 67"/>
            <p:cNvSpPr>
              <a:spLocks/>
            </p:cNvSpPr>
            <p:nvPr/>
          </p:nvSpPr>
          <p:spPr bwMode="auto">
            <a:xfrm>
              <a:off x="3529" y="5322"/>
              <a:ext cx="212" cy="180"/>
            </a:xfrm>
            <a:custGeom>
              <a:avLst/>
              <a:gdLst>
                <a:gd name="T0" fmla="*/ 0 w 128"/>
                <a:gd name="T1" fmla="*/ 354 h 128"/>
                <a:gd name="T2" fmla="*/ 802 w 128"/>
                <a:gd name="T3" fmla="*/ 0 h 128"/>
                <a:gd name="T4" fmla="*/ 802 w 128"/>
                <a:gd name="T5" fmla="*/ 0 h 128"/>
                <a:gd name="T6" fmla="*/ 1593 w 128"/>
                <a:gd name="T7" fmla="*/ 354 h 128"/>
                <a:gd name="T8" fmla="*/ 1593 w 128"/>
                <a:gd name="T9" fmla="*/ 354 h 128"/>
                <a:gd name="T10" fmla="*/ 802 w 128"/>
                <a:gd name="T11" fmla="*/ 705 h 128"/>
                <a:gd name="T12" fmla="*/ 802 w 128"/>
                <a:gd name="T13" fmla="*/ 705 h 128"/>
                <a:gd name="T14" fmla="*/ 0 w 128"/>
                <a:gd name="T15" fmla="*/ 354 h 128"/>
                <a:gd name="T16" fmla="*/ 0 w 128"/>
                <a:gd name="T17" fmla="*/ 354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 h="128">
                  <a:moveTo>
                    <a:pt x="0" y="64"/>
                  </a:moveTo>
                  <a:cubicBezTo>
                    <a:pt x="0" y="29"/>
                    <a:pt x="29" y="0"/>
                    <a:pt x="64" y="0"/>
                  </a:cubicBezTo>
                  <a:cubicBezTo>
                    <a:pt x="64" y="0"/>
                    <a:pt x="64" y="0"/>
                    <a:pt x="64" y="0"/>
                  </a:cubicBezTo>
                  <a:cubicBezTo>
                    <a:pt x="100" y="0"/>
                    <a:pt x="128" y="29"/>
                    <a:pt x="128" y="64"/>
                  </a:cubicBezTo>
                  <a:cubicBezTo>
                    <a:pt x="128" y="64"/>
                    <a:pt x="128" y="64"/>
                    <a:pt x="128" y="64"/>
                  </a:cubicBezTo>
                  <a:cubicBezTo>
                    <a:pt x="128" y="100"/>
                    <a:pt x="100" y="128"/>
                    <a:pt x="64" y="128"/>
                  </a:cubicBezTo>
                  <a:cubicBezTo>
                    <a:pt x="64" y="128"/>
                    <a:pt x="64" y="128"/>
                    <a:pt x="64" y="128"/>
                  </a:cubicBezTo>
                  <a:cubicBezTo>
                    <a:pt x="29" y="128"/>
                    <a:pt x="0" y="100"/>
                    <a:pt x="0" y="64"/>
                  </a:cubicBezTo>
                  <a:cubicBezTo>
                    <a:pt x="0" y="64"/>
                    <a:pt x="0" y="64"/>
                    <a:pt x="0" y="64"/>
                  </a:cubicBezTo>
                  <a:close/>
                </a:path>
              </a:pathLst>
            </a:custGeom>
            <a:solidFill>
              <a:srgbClr val="000000"/>
            </a:solidFill>
            <a:ln w="0" cmpd="sng">
              <a:solidFill>
                <a:srgbClr val="000000"/>
              </a:solidFill>
              <a:miter lim="800000"/>
              <a:headEnd/>
              <a:tailEnd/>
            </a:ln>
          </p:spPr>
          <p:txBody>
            <a:bodyPr/>
            <a:lstStyle/>
            <a:p>
              <a:endParaRPr lang="zh-CN" altLang="en-US"/>
            </a:p>
          </p:txBody>
        </p:sp>
        <p:sp>
          <p:nvSpPr>
            <p:cNvPr id="30764" name="Rectangle 68"/>
            <p:cNvSpPr>
              <a:spLocks noChangeArrowheads="1"/>
            </p:cNvSpPr>
            <p:nvPr/>
          </p:nvSpPr>
          <p:spPr bwMode="auto">
            <a:xfrm>
              <a:off x="463" y="4848"/>
              <a:ext cx="26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A</a:t>
              </a:r>
              <a:endParaRPr lang="en-US" altLang="zh-CN" sz="2400" b="0"/>
            </a:p>
          </p:txBody>
        </p:sp>
        <p:sp>
          <p:nvSpPr>
            <p:cNvPr id="30765" name="Rectangle 69"/>
            <p:cNvSpPr>
              <a:spLocks noChangeArrowheads="1"/>
            </p:cNvSpPr>
            <p:nvPr/>
          </p:nvSpPr>
          <p:spPr bwMode="auto">
            <a:xfrm>
              <a:off x="463" y="5409"/>
              <a:ext cx="242"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B</a:t>
              </a:r>
              <a:endParaRPr lang="en-US" altLang="zh-CN" sz="2400" b="0"/>
            </a:p>
          </p:txBody>
        </p:sp>
        <p:sp>
          <p:nvSpPr>
            <p:cNvPr id="30766" name="Rectangle 70"/>
            <p:cNvSpPr>
              <a:spLocks noChangeArrowheads="1"/>
            </p:cNvSpPr>
            <p:nvPr/>
          </p:nvSpPr>
          <p:spPr bwMode="auto">
            <a:xfrm>
              <a:off x="463" y="6105"/>
              <a:ext cx="26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C</a:t>
              </a:r>
              <a:endParaRPr lang="en-US" altLang="zh-CN" sz="2400" b="0"/>
            </a:p>
          </p:txBody>
        </p:sp>
        <p:sp>
          <p:nvSpPr>
            <p:cNvPr id="30767" name="Rectangle 71"/>
            <p:cNvSpPr>
              <a:spLocks noChangeArrowheads="1"/>
            </p:cNvSpPr>
            <p:nvPr/>
          </p:nvSpPr>
          <p:spPr bwMode="auto">
            <a:xfrm>
              <a:off x="463" y="6668"/>
              <a:ext cx="26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D</a:t>
              </a:r>
              <a:endParaRPr lang="en-US" altLang="zh-CN" sz="2400" b="0"/>
            </a:p>
          </p:txBody>
        </p:sp>
        <p:sp>
          <p:nvSpPr>
            <p:cNvPr id="30768" name="Rectangle 72"/>
            <p:cNvSpPr>
              <a:spLocks noChangeArrowheads="1"/>
            </p:cNvSpPr>
            <p:nvPr/>
          </p:nvSpPr>
          <p:spPr bwMode="auto">
            <a:xfrm>
              <a:off x="4998" y="5144"/>
              <a:ext cx="22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F</a:t>
              </a:r>
              <a:endParaRPr lang="en-US" altLang="zh-CN" sz="2400" b="0"/>
            </a:p>
          </p:txBody>
        </p:sp>
        <p:sp>
          <p:nvSpPr>
            <p:cNvPr id="30769" name="Rectangle 73"/>
            <p:cNvSpPr>
              <a:spLocks noChangeArrowheads="1"/>
            </p:cNvSpPr>
            <p:nvPr/>
          </p:nvSpPr>
          <p:spPr bwMode="auto">
            <a:xfrm>
              <a:off x="8686" y="2874"/>
              <a:ext cx="68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b="0"/>
                <a:t>OR</a:t>
              </a:r>
            </a:p>
          </p:txBody>
        </p:sp>
        <p:sp>
          <p:nvSpPr>
            <p:cNvPr id="30770" name="Freeform 74"/>
            <p:cNvSpPr>
              <a:spLocks noEditPoints="1"/>
            </p:cNvSpPr>
            <p:nvPr/>
          </p:nvSpPr>
          <p:spPr bwMode="auto">
            <a:xfrm>
              <a:off x="9355" y="3155"/>
              <a:ext cx="242" cy="203"/>
            </a:xfrm>
            <a:custGeom>
              <a:avLst/>
              <a:gdLst>
                <a:gd name="T0" fmla="*/ 13 w 145"/>
                <a:gd name="T1" fmla="*/ 382 h 145"/>
                <a:gd name="T2" fmla="*/ 92 w 145"/>
                <a:gd name="T3" fmla="*/ 231 h 145"/>
                <a:gd name="T4" fmla="*/ 292 w 145"/>
                <a:gd name="T5" fmla="*/ 112 h 145"/>
                <a:gd name="T6" fmla="*/ 599 w 145"/>
                <a:gd name="T7" fmla="*/ 29 h 145"/>
                <a:gd name="T8" fmla="*/ 961 w 145"/>
                <a:gd name="T9" fmla="*/ 1 h 145"/>
                <a:gd name="T10" fmla="*/ 1320 w 145"/>
                <a:gd name="T11" fmla="*/ 39 h 145"/>
                <a:gd name="T12" fmla="*/ 1621 w 145"/>
                <a:gd name="T13" fmla="*/ 123 h 145"/>
                <a:gd name="T14" fmla="*/ 1799 w 145"/>
                <a:gd name="T15" fmla="*/ 246 h 145"/>
                <a:gd name="T16" fmla="*/ 1864 w 145"/>
                <a:gd name="T17" fmla="*/ 400 h 145"/>
                <a:gd name="T18" fmla="*/ 1786 w 145"/>
                <a:gd name="T19" fmla="*/ 549 h 145"/>
                <a:gd name="T20" fmla="*/ 1591 w 145"/>
                <a:gd name="T21" fmla="*/ 672 h 145"/>
                <a:gd name="T22" fmla="*/ 1278 w 145"/>
                <a:gd name="T23" fmla="*/ 749 h 145"/>
                <a:gd name="T24" fmla="*/ 916 w 145"/>
                <a:gd name="T25" fmla="*/ 776 h 145"/>
                <a:gd name="T26" fmla="*/ 557 w 145"/>
                <a:gd name="T27" fmla="*/ 741 h 145"/>
                <a:gd name="T28" fmla="*/ 270 w 145"/>
                <a:gd name="T29" fmla="*/ 661 h 145"/>
                <a:gd name="T30" fmla="*/ 78 w 145"/>
                <a:gd name="T31" fmla="*/ 535 h 145"/>
                <a:gd name="T32" fmla="*/ 270 w 145"/>
                <a:gd name="T33" fmla="*/ 515 h 145"/>
                <a:gd name="T34" fmla="*/ 442 w 145"/>
                <a:gd name="T35" fmla="*/ 616 h 145"/>
                <a:gd name="T36" fmla="*/ 674 w 145"/>
                <a:gd name="T37" fmla="*/ 672 h 145"/>
                <a:gd name="T38" fmla="*/ 961 w 145"/>
                <a:gd name="T39" fmla="*/ 694 h 145"/>
                <a:gd name="T40" fmla="*/ 1242 w 145"/>
                <a:gd name="T41" fmla="*/ 671 h 145"/>
                <a:gd name="T42" fmla="*/ 1474 w 145"/>
                <a:gd name="T43" fmla="*/ 603 h 145"/>
                <a:gd name="T44" fmla="*/ 1621 w 145"/>
                <a:gd name="T45" fmla="*/ 500 h 145"/>
                <a:gd name="T46" fmla="*/ 1669 w 145"/>
                <a:gd name="T47" fmla="*/ 382 h 145"/>
                <a:gd name="T48" fmla="*/ 1604 w 145"/>
                <a:gd name="T49" fmla="*/ 266 h 145"/>
                <a:gd name="T50" fmla="*/ 1452 w 145"/>
                <a:gd name="T51" fmla="*/ 172 h 145"/>
                <a:gd name="T52" fmla="*/ 1203 w 145"/>
                <a:gd name="T53" fmla="*/ 108 h 145"/>
                <a:gd name="T54" fmla="*/ 916 w 145"/>
                <a:gd name="T55" fmla="*/ 84 h 145"/>
                <a:gd name="T56" fmla="*/ 638 w 145"/>
                <a:gd name="T57" fmla="*/ 112 h 145"/>
                <a:gd name="T58" fmla="*/ 409 w 145"/>
                <a:gd name="T59" fmla="*/ 185 h 145"/>
                <a:gd name="T60" fmla="*/ 257 w 145"/>
                <a:gd name="T61" fmla="*/ 280 h 145"/>
                <a:gd name="T62" fmla="*/ 209 w 145"/>
                <a:gd name="T63" fmla="*/ 400 h 145"/>
                <a:gd name="T64" fmla="*/ 270 w 145"/>
                <a:gd name="T65" fmla="*/ 515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71" name="Rectangle 75"/>
            <p:cNvSpPr>
              <a:spLocks noChangeArrowheads="1"/>
            </p:cNvSpPr>
            <p:nvPr/>
          </p:nvSpPr>
          <p:spPr bwMode="auto">
            <a:xfrm>
              <a:off x="9581" y="3244"/>
              <a:ext cx="637" cy="23"/>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2" name="Rectangle 76"/>
            <p:cNvSpPr>
              <a:spLocks noChangeArrowheads="1"/>
            </p:cNvSpPr>
            <p:nvPr/>
          </p:nvSpPr>
          <p:spPr bwMode="auto">
            <a:xfrm>
              <a:off x="7670" y="3064"/>
              <a:ext cx="850"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3" name="Rectangle 77"/>
            <p:cNvSpPr>
              <a:spLocks noChangeArrowheads="1"/>
            </p:cNvSpPr>
            <p:nvPr/>
          </p:nvSpPr>
          <p:spPr bwMode="auto">
            <a:xfrm>
              <a:off x="7670" y="3423"/>
              <a:ext cx="850"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4" name="Freeform 79"/>
            <p:cNvSpPr>
              <a:spLocks noEditPoints="1"/>
            </p:cNvSpPr>
            <p:nvPr/>
          </p:nvSpPr>
          <p:spPr bwMode="auto">
            <a:xfrm>
              <a:off x="9355" y="1896"/>
              <a:ext cx="242" cy="204"/>
            </a:xfrm>
            <a:custGeom>
              <a:avLst/>
              <a:gdLst>
                <a:gd name="T0" fmla="*/ 13 w 145"/>
                <a:gd name="T1" fmla="*/ 393 h 145"/>
                <a:gd name="T2" fmla="*/ 92 w 145"/>
                <a:gd name="T3" fmla="*/ 234 h 145"/>
                <a:gd name="T4" fmla="*/ 292 w 145"/>
                <a:gd name="T5" fmla="*/ 117 h 145"/>
                <a:gd name="T6" fmla="*/ 599 w 145"/>
                <a:gd name="T7" fmla="*/ 30 h 145"/>
                <a:gd name="T8" fmla="*/ 961 w 145"/>
                <a:gd name="T9" fmla="*/ 1 h 145"/>
                <a:gd name="T10" fmla="*/ 1320 w 145"/>
                <a:gd name="T11" fmla="*/ 39 h 145"/>
                <a:gd name="T12" fmla="*/ 1621 w 145"/>
                <a:gd name="T13" fmla="*/ 125 h 145"/>
                <a:gd name="T14" fmla="*/ 1799 w 145"/>
                <a:gd name="T15" fmla="*/ 253 h 145"/>
                <a:gd name="T16" fmla="*/ 1864 w 145"/>
                <a:gd name="T17" fmla="*/ 405 h 145"/>
                <a:gd name="T18" fmla="*/ 1786 w 145"/>
                <a:gd name="T19" fmla="*/ 566 h 145"/>
                <a:gd name="T20" fmla="*/ 1591 w 145"/>
                <a:gd name="T21" fmla="*/ 691 h 145"/>
                <a:gd name="T22" fmla="*/ 1278 w 145"/>
                <a:gd name="T23" fmla="*/ 768 h 145"/>
                <a:gd name="T24" fmla="*/ 916 w 145"/>
                <a:gd name="T25" fmla="*/ 796 h 145"/>
                <a:gd name="T26" fmla="*/ 557 w 145"/>
                <a:gd name="T27" fmla="*/ 760 h 145"/>
                <a:gd name="T28" fmla="*/ 270 w 145"/>
                <a:gd name="T29" fmla="*/ 677 h 145"/>
                <a:gd name="T30" fmla="*/ 78 w 145"/>
                <a:gd name="T31" fmla="*/ 546 h 145"/>
                <a:gd name="T32" fmla="*/ 270 w 145"/>
                <a:gd name="T33" fmla="*/ 529 h 145"/>
                <a:gd name="T34" fmla="*/ 442 w 145"/>
                <a:gd name="T35" fmla="*/ 627 h 145"/>
                <a:gd name="T36" fmla="*/ 674 w 145"/>
                <a:gd name="T37" fmla="*/ 691 h 145"/>
                <a:gd name="T38" fmla="*/ 961 w 145"/>
                <a:gd name="T39" fmla="*/ 710 h 145"/>
                <a:gd name="T40" fmla="*/ 1242 w 145"/>
                <a:gd name="T41" fmla="*/ 682 h 145"/>
                <a:gd name="T42" fmla="*/ 1474 w 145"/>
                <a:gd name="T43" fmla="*/ 618 h 145"/>
                <a:gd name="T44" fmla="*/ 1621 w 145"/>
                <a:gd name="T45" fmla="*/ 512 h 145"/>
                <a:gd name="T46" fmla="*/ 1669 w 145"/>
                <a:gd name="T47" fmla="*/ 393 h 145"/>
                <a:gd name="T48" fmla="*/ 1604 w 145"/>
                <a:gd name="T49" fmla="*/ 269 h 145"/>
                <a:gd name="T50" fmla="*/ 1452 w 145"/>
                <a:gd name="T51" fmla="*/ 176 h 145"/>
                <a:gd name="T52" fmla="*/ 1203 w 145"/>
                <a:gd name="T53" fmla="*/ 108 h 145"/>
                <a:gd name="T54" fmla="*/ 916 w 145"/>
                <a:gd name="T55" fmla="*/ 89 h 145"/>
                <a:gd name="T56" fmla="*/ 638 w 145"/>
                <a:gd name="T57" fmla="*/ 117 h 145"/>
                <a:gd name="T58" fmla="*/ 409 w 145"/>
                <a:gd name="T59" fmla="*/ 190 h 145"/>
                <a:gd name="T60" fmla="*/ 257 w 145"/>
                <a:gd name="T61" fmla="*/ 287 h 145"/>
                <a:gd name="T62" fmla="*/ 209 w 145"/>
                <a:gd name="T63" fmla="*/ 405 h 145"/>
                <a:gd name="T64" fmla="*/ 270 w 145"/>
                <a:gd name="T65" fmla="*/ 529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75" name="Rectangle 80"/>
            <p:cNvSpPr>
              <a:spLocks noChangeArrowheads="1"/>
            </p:cNvSpPr>
            <p:nvPr/>
          </p:nvSpPr>
          <p:spPr bwMode="auto">
            <a:xfrm>
              <a:off x="9581" y="1987"/>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6" name="Rectangle 81"/>
            <p:cNvSpPr>
              <a:spLocks noChangeArrowheads="1"/>
            </p:cNvSpPr>
            <p:nvPr/>
          </p:nvSpPr>
          <p:spPr bwMode="auto">
            <a:xfrm>
              <a:off x="7670" y="1807"/>
              <a:ext cx="850"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7" name="Rectangle 82"/>
            <p:cNvSpPr>
              <a:spLocks noChangeArrowheads="1"/>
            </p:cNvSpPr>
            <p:nvPr/>
          </p:nvSpPr>
          <p:spPr bwMode="auto">
            <a:xfrm>
              <a:off x="7670" y="2167"/>
              <a:ext cx="850" cy="21"/>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8" name="Rectangle 83"/>
            <p:cNvSpPr>
              <a:spLocks noChangeArrowheads="1"/>
            </p:cNvSpPr>
            <p:nvPr/>
          </p:nvSpPr>
          <p:spPr bwMode="auto">
            <a:xfrm>
              <a:off x="10205" y="1999"/>
              <a:ext cx="27" cy="1256"/>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79" name="Rectangle 84"/>
            <p:cNvSpPr>
              <a:spLocks noChangeArrowheads="1"/>
            </p:cNvSpPr>
            <p:nvPr/>
          </p:nvSpPr>
          <p:spPr bwMode="auto">
            <a:xfrm>
              <a:off x="10218" y="1987"/>
              <a:ext cx="1062"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80" name="Freeform 85"/>
            <p:cNvSpPr>
              <a:spLocks/>
            </p:cNvSpPr>
            <p:nvPr/>
          </p:nvSpPr>
          <p:spPr bwMode="auto">
            <a:xfrm>
              <a:off x="10112" y="1908"/>
              <a:ext cx="213" cy="180"/>
            </a:xfrm>
            <a:custGeom>
              <a:avLst/>
              <a:gdLst>
                <a:gd name="T0" fmla="*/ 0 w 128"/>
                <a:gd name="T1" fmla="*/ 354 h 128"/>
                <a:gd name="T2" fmla="*/ 820 w 128"/>
                <a:gd name="T3" fmla="*/ 0 h 128"/>
                <a:gd name="T4" fmla="*/ 820 w 128"/>
                <a:gd name="T5" fmla="*/ 0 h 128"/>
                <a:gd name="T6" fmla="*/ 1631 w 128"/>
                <a:gd name="T7" fmla="*/ 354 h 128"/>
                <a:gd name="T8" fmla="*/ 1631 w 128"/>
                <a:gd name="T9" fmla="*/ 354 h 128"/>
                <a:gd name="T10" fmla="*/ 820 w 128"/>
                <a:gd name="T11" fmla="*/ 705 h 128"/>
                <a:gd name="T12" fmla="*/ 820 w 128"/>
                <a:gd name="T13" fmla="*/ 705 h 128"/>
                <a:gd name="T14" fmla="*/ 0 w 128"/>
                <a:gd name="T15" fmla="*/ 354 h 128"/>
                <a:gd name="T16" fmla="*/ 0 w 128"/>
                <a:gd name="T17" fmla="*/ 354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 h="128">
                  <a:moveTo>
                    <a:pt x="0" y="64"/>
                  </a:moveTo>
                  <a:cubicBezTo>
                    <a:pt x="0" y="29"/>
                    <a:pt x="29" y="0"/>
                    <a:pt x="64" y="0"/>
                  </a:cubicBezTo>
                  <a:cubicBezTo>
                    <a:pt x="64" y="0"/>
                    <a:pt x="64" y="0"/>
                    <a:pt x="64" y="0"/>
                  </a:cubicBezTo>
                  <a:cubicBezTo>
                    <a:pt x="100" y="0"/>
                    <a:pt x="128" y="29"/>
                    <a:pt x="128" y="64"/>
                  </a:cubicBezTo>
                  <a:cubicBezTo>
                    <a:pt x="128" y="64"/>
                    <a:pt x="128" y="64"/>
                    <a:pt x="128" y="64"/>
                  </a:cubicBezTo>
                  <a:cubicBezTo>
                    <a:pt x="128" y="100"/>
                    <a:pt x="100" y="128"/>
                    <a:pt x="64" y="128"/>
                  </a:cubicBezTo>
                  <a:cubicBezTo>
                    <a:pt x="64" y="128"/>
                    <a:pt x="64" y="128"/>
                    <a:pt x="64" y="128"/>
                  </a:cubicBezTo>
                  <a:cubicBezTo>
                    <a:pt x="29" y="128"/>
                    <a:pt x="0" y="100"/>
                    <a:pt x="0" y="64"/>
                  </a:cubicBezTo>
                  <a:cubicBezTo>
                    <a:pt x="0" y="64"/>
                    <a:pt x="0" y="64"/>
                    <a:pt x="0" y="64"/>
                  </a:cubicBezTo>
                  <a:close/>
                </a:path>
              </a:pathLst>
            </a:custGeom>
            <a:solidFill>
              <a:srgbClr val="000000"/>
            </a:solidFill>
            <a:ln w="0" cmpd="sng">
              <a:solidFill>
                <a:srgbClr val="000000"/>
              </a:solidFill>
              <a:miter lim="800000"/>
              <a:headEnd/>
              <a:tailEnd/>
            </a:ln>
          </p:spPr>
          <p:txBody>
            <a:bodyPr/>
            <a:lstStyle/>
            <a:p>
              <a:endParaRPr lang="zh-CN" altLang="en-US"/>
            </a:p>
          </p:txBody>
        </p:sp>
        <p:sp>
          <p:nvSpPr>
            <p:cNvPr id="30781" name="Rectangle 86"/>
            <p:cNvSpPr>
              <a:spLocks noChangeArrowheads="1"/>
            </p:cNvSpPr>
            <p:nvPr/>
          </p:nvSpPr>
          <p:spPr bwMode="auto">
            <a:xfrm>
              <a:off x="7047" y="1434"/>
              <a:ext cx="26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A</a:t>
              </a:r>
              <a:endParaRPr lang="en-US" altLang="zh-CN" sz="2400" b="0"/>
            </a:p>
          </p:txBody>
        </p:sp>
        <p:sp>
          <p:nvSpPr>
            <p:cNvPr id="30782" name="Rectangle 87"/>
            <p:cNvSpPr>
              <a:spLocks noChangeArrowheads="1"/>
            </p:cNvSpPr>
            <p:nvPr/>
          </p:nvSpPr>
          <p:spPr bwMode="auto">
            <a:xfrm>
              <a:off x="7047" y="1997"/>
              <a:ext cx="24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B</a:t>
              </a:r>
              <a:endParaRPr lang="en-US" altLang="zh-CN" sz="2400" b="0"/>
            </a:p>
          </p:txBody>
        </p:sp>
        <p:sp>
          <p:nvSpPr>
            <p:cNvPr id="30783" name="Rectangle 88"/>
            <p:cNvSpPr>
              <a:spLocks noChangeArrowheads="1"/>
            </p:cNvSpPr>
            <p:nvPr/>
          </p:nvSpPr>
          <p:spPr bwMode="auto">
            <a:xfrm>
              <a:off x="7047" y="2692"/>
              <a:ext cx="26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C</a:t>
              </a:r>
              <a:endParaRPr lang="en-US" altLang="zh-CN" sz="2400" b="0"/>
            </a:p>
          </p:txBody>
        </p:sp>
        <p:sp>
          <p:nvSpPr>
            <p:cNvPr id="30784" name="Rectangle 89"/>
            <p:cNvSpPr>
              <a:spLocks noChangeArrowheads="1"/>
            </p:cNvSpPr>
            <p:nvPr/>
          </p:nvSpPr>
          <p:spPr bwMode="auto">
            <a:xfrm>
              <a:off x="7047" y="3253"/>
              <a:ext cx="26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D</a:t>
              </a:r>
              <a:endParaRPr lang="en-US" altLang="zh-CN" sz="2400" b="0"/>
            </a:p>
          </p:txBody>
        </p:sp>
        <p:sp>
          <p:nvSpPr>
            <p:cNvPr id="30785" name="Rectangle 90"/>
            <p:cNvSpPr>
              <a:spLocks noChangeArrowheads="1"/>
            </p:cNvSpPr>
            <p:nvPr/>
          </p:nvSpPr>
          <p:spPr bwMode="auto">
            <a:xfrm>
              <a:off x="11652" y="1776"/>
              <a:ext cx="22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F</a:t>
              </a:r>
              <a:endParaRPr lang="en-US" altLang="zh-CN" sz="2400" b="0"/>
            </a:p>
          </p:txBody>
        </p:sp>
        <p:sp>
          <p:nvSpPr>
            <p:cNvPr id="30786" name="Freeform 94"/>
            <p:cNvSpPr>
              <a:spLocks noEditPoints="1"/>
            </p:cNvSpPr>
            <p:nvPr/>
          </p:nvSpPr>
          <p:spPr bwMode="auto">
            <a:xfrm>
              <a:off x="9355" y="5310"/>
              <a:ext cx="242" cy="204"/>
            </a:xfrm>
            <a:custGeom>
              <a:avLst/>
              <a:gdLst>
                <a:gd name="T0" fmla="*/ 13 w 145"/>
                <a:gd name="T1" fmla="*/ 393 h 145"/>
                <a:gd name="T2" fmla="*/ 92 w 145"/>
                <a:gd name="T3" fmla="*/ 234 h 145"/>
                <a:gd name="T4" fmla="*/ 292 w 145"/>
                <a:gd name="T5" fmla="*/ 117 h 145"/>
                <a:gd name="T6" fmla="*/ 599 w 145"/>
                <a:gd name="T7" fmla="*/ 30 h 145"/>
                <a:gd name="T8" fmla="*/ 961 w 145"/>
                <a:gd name="T9" fmla="*/ 1 h 145"/>
                <a:gd name="T10" fmla="*/ 1320 w 145"/>
                <a:gd name="T11" fmla="*/ 39 h 145"/>
                <a:gd name="T12" fmla="*/ 1621 w 145"/>
                <a:gd name="T13" fmla="*/ 125 h 145"/>
                <a:gd name="T14" fmla="*/ 1799 w 145"/>
                <a:gd name="T15" fmla="*/ 253 h 145"/>
                <a:gd name="T16" fmla="*/ 1864 w 145"/>
                <a:gd name="T17" fmla="*/ 405 h 145"/>
                <a:gd name="T18" fmla="*/ 1786 w 145"/>
                <a:gd name="T19" fmla="*/ 566 h 145"/>
                <a:gd name="T20" fmla="*/ 1591 w 145"/>
                <a:gd name="T21" fmla="*/ 691 h 145"/>
                <a:gd name="T22" fmla="*/ 1278 w 145"/>
                <a:gd name="T23" fmla="*/ 768 h 145"/>
                <a:gd name="T24" fmla="*/ 916 w 145"/>
                <a:gd name="T25" fmla="*/ 796 h 145"/>
                <a:gd name="T26" fmla="*/ 557 w 145"/>
                <a:gd name="T27" fmla="*/ 760 h 145"/>
                <a:gd name="T28" fmla="*/ 270 w 145"/>
                <a:gd name="T29" fmla="*/ 677 h 145"/>
                <a:gd name="T30" fmla="*/ 78 w 145"/>
                <a:gd name="T31" fmla="*/ 546 h 145"/>
                <a:gd name="T32" fmla="*/ 270 w 145"/>
                <a:gd name="T33" fmla="*/ 529 h 145"/>
                <a:gd name="T34" fmla="*/ 442 w 145"/>
                <a:gd name="T35" fmla="*/ 627 h 145"/>
                <a:gd name="T36" fmla="*/ 674 w 145"/>
                <a:gd name="T37" fmla="*/ 691 h 145"/>
                <a:gd name="T38" fmla="*/ 961 w 145"/>
                <a:gd name="T39" fmla="*/ 710 h 145"/>
                <a:gd name="T40" fmla="*/ 1242 w 145"/>
                <a:gd name="T41" fmla="*/ 682 h 145"/>
                <a:gd name="T42" fmla="*/ 1474 w 145"/>
                <a:gd name="T43" fmla="*/ 618 h 145"/>
                <a:gd name="T44" fmla="*/ 1621 w 145"/>
                <a:gd name="T45" fmla="*/ 512 h 145"/>
                <a:gd name="T46" fmla="*/ 1669 w 145"/>
                <a:gd name="T47" fmla="*/ 393 h 145"/>
                <a:gd name="T48" fmla="*/ 1604 w 145"/>
                <a:gd name="T49" fmla="*/ 269 h 145"/>
                <a:gd name="T50" fmla="*/ 1452 w 145"/>
                <a:gd name="T51" fmla="*/ 176 h 145"/>
                <a:gd name="T52" fmla="*/ 1203 w 145"/>
                <a:gd name="T53" fmla="*/ 108 h 145"/>
                <a:gd name="T54" fmla="*/ 916 w 145"/>
                <a:gd name="T55" fmla="*/ 89 h 145"/>
                <a:gd name="T56" fmla="*/ 638 w 145"/>
                <a:gd name="T57" fmla="*/ 117 h 145"/>
                <a:gd name="T58" fmla="*/ 409 w 145"/>
                <a:gd name="T59" fmla="*/ 190 h 145"/>
                <a:gd name="T60" fmla="*/ 257 w 145"/>
                <a:gd name="T61" fmla="*/ 287 h 145"/>
                <a:gd name="T62" fmla="*/ 209 w 145"/>
                <a:gd name="T63" fmla="*/ 405 h 145"/>
                <a:gd name="T64" fmla="*/ 270 w 145"/>
                <a:gd name="T65" fmla="*/ 529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87" name="Rectangle 95"/>
            <p:cNvSpPr>
              <a:spLocks noChangeArrowheads="1"/>
            </p:cNvSpPr>
            <p:nvPr/>
          </p:nvSpPr>
          <p:spPr bwMode="auto">
            <a:xfrm>
              <a:off x="9581" y="5401"/>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88" name="Rectangle 96"/>
            <p:cNvSpPr>
              <a:spLocks noChangeArrowheads="1"/>
            </p:cNvSpPr>
            <p:nvPr/>
          </p:nvSpPr>
          <p:spPr bwMode="auto">
            <a:xfrm>
              <a:off x="7670" y="5221"/>
              <a:ext cx="850"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89" name="Rectangle 97"/>
            <p:cNvSpPr>
              <a:spLocks noChangeArrowheads="1"/>
            </p:cNvSpPr>
            <p:nvPr/>
          </p:nvSpPr>
          <p:spPr bwMode="auto">
            <a:xfrm>
              <a:off x="7670" y="5579"/>
              <a:ext cx="850" cy="24"/>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90" name="Freeform 101"/>
            <p:cNvSpPr>
              <a:spLocks noEditPoints="1"/>
            </p:cNvSpPr>
            <p:nvPr/>
          </p:nvSpPr>
          <p:spPr bwMode="auto">
            <a:xfrm>
              <a:off x="9355" y="6569"/>
              <a:ext cx="242" cy="203"/>
            </a:xfrm>
            <a:custGeom>
              <a:avLst/>
              <a:gdLst>
                <a:gd name="T0" fmla="*/ 13 w 145"/>
                <a:gd name="T1" fmla="*/ 382 h 145"/>
                <a:gd name="T2" fmla="*/ 92 w 145"/>
                <a:gd name="T3" fmla="*/ 231 h 145"/>
                <a:gd name="T4" fmla="*/ 292 w 145"/>
                <a:gd name="T5" fmla="*/ 112 h 145"/>
                <a:gd name="T6" fmla="*/ 599 w 145"/>
                <a:gd name="T7" fmla="*/ 29 h 145"/>
                <a:gd name="T8" fmla="*/ 961 w 145"/>
                <a:gd name="T9" fmla="*/ 1 h 145"/>
                <a:gd name="T10" fmla="*/ 1320 w 145"/>
                <a:gd name="T11" fmla="*/ 39 h 145"/>
                <a:gd name="T12" fmla="*/ 1621 w 145"/>
                <a:gd name="T13" fmla="*/ 123 h 145"/>
                <a:gd name="T14" fmla="*/ 1799 w 145"/>
                <a:gd name="T15" fmla="*/ 246 h 145"/>
                <a:gd name="T16" fmla="*/ 1864 w 145"/>
                <a:gd name="T17" fmla="*/ 400 h 145"/>
                <a:gd name="T18" fmla="*/ 1786 w 145"/>
                <a:gd name="T19" fmla="*/ 549 h 145"/>
                <a:gd name="T20" fmla="*/ 1591 w 145"/>
                <a:gd name="T21" fmla="*/ 672 h 145"/>
                <a:gd name="T22" fmla="*/ 1278 w 145"/>
                <a:gd name="T23" fmla="*/ 749 h 145"/>
                <a:gd name="T24" fmla="*/ 916 w 145"/>
                <a:gd name="T25" fmla="*/ 776 h 145"/>
                <a:gd name="T26" fmla="*/ 557 w 145"/>
                <a:gd name="T27" fmla="*/ 741 h 145"/>
                <a:gd name="T28" fmla="*/ 270 w 145"/>
                <a:gd name="T29" fmla="*/ 661 h 145"/>
                <a:gd name="T30" fmla="*/ 78 w 145"/>
                <a:gd name="T31" fmla="*/ 535 h 145"/>
                <a:gd name="T32" fmla="*/ 270 w 145"/>
                <a:gd name="T33" fmla="*/ 515 h 145"/>
                <a:gd name="T34" fmla="*/ 442 w 145"/>
                <a:gd name="T35" fmla="*/ 616 h 145"/>
                <a:gd name="T36" fmla="*/ 674 w 145"/>
                <a:gd name="T37" fmla="*/ 672 h 145"/>
                <a:gd name="T38" fmla="*/ 961 w 145"/>
                <a:gd name="T39" fmla="*/ 694 h 145"/>
                <a:gd name="T40" fmla="*/ 1242 w 145"/>
                <a:gd name="T41" fmla="*/ 671 h 145"/>
                <a:gd name="T42" fmla="*/ 1474 w 145"/>
                <a:gd name="T43" fmla="*/ 603 h 145"/>
                <a:gd name="T44" fmla="*/ 1621 w 145"/>
                <a:gd name="T45" fmla="*/ 500 h 145"/>
                <a:gd name="T46" fmla="*/ 1669 w 145"/>
                <a:gd name="T47" fmla="*/ 382 h 145"/>
                <a:gd name="T48" fmla="*/ 1604 w 145"/>
                <a:gd name="T49" fmla="*/ 266 h 145"/>
                <a:gd name="T50" fmla="*/ 1452 w 145"/>
                <a:gd name="T51" fmla="*/ 172 h 145"/>
                <a:gd name="T52" fmla="*/ 1203 w 145"/>
                <a:gd name="T53" fmla="*/ 108 h 145"/>
                <a:gd name="T54" fmla="*/ 916 w 145"/>
                <a:gd name="T55" fmla="*/ 84 h 145"/>
                <a:gd name="T56" fmla="*/ 638 w 145"/>
                <a:gd name="T57" fmla="*/ 112 h 145"/>
                <a:gd name="T58" fmla="*/ 409 w 145"/>
                <a:gd name="T59" fmla="*/ 185 h 145"/>
                <a:gd name="T60" fmla="*/ 257 w 145"/>
                <a:gd name="T61" fmla="*/ 280 h 145"/>
                <a:gd name="T62" fmla="*/ 209 w 145"/>
                <a:gd name="T63" fmla="*/ 400 h 145"/>
                <a:gd name="T64" fmla="*/ 270 w 145"/>
                <a:gd name="T65" fmla="*/ 515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45">
                  <a:moveTo>
                    <a:pt x="1" y="74"/>
                  </a:moveTo>
                  <a:cubicBezTo>
                    <a:pt x="0" y="73"/>
                    <a:pt x="0" y="72"/>
                    <a:pt x="1" y="71"/>
                  </a:cubicBezTo>
                  <a:lnTo>
                    <a:pt x="6" y="46"/>
                  </a:lnTo>
                  <a:cubicBezTo>
                    <a:pt x="6" y="45"/>
                    <a:pt x="6" y="44"/>
                    <a:pt x="7" y="43"/>
                  </a:cubicBezTo>
                  <a:lnTo>
                    <a:pt x="21" y="23"/>
                  </a:lnTo>
                  <a:cubicBezTo>
                    <a:pt x="21" y="22"/>
                    <a:pt x="22" y="21"/>
                    <a:pt x="23" y="21"/>
                  </a:cubicBezTo>
                  <a:lnTo>
                    <a:pt x="43" y="7"/>
                  </a:lnTo>
                  <a:cubicBezTo>
                    <a:pt x="44" y="6"/>
                    <a:pt x="45" y="6"/>
                    <a:pt x="46" y="6"/>
                  </a:cubicBezTo>
                  <a:lnTo>
                    <a:pt x="71" y="1"/>
                  </a:lnTo>
                  <a:cubicBezTo>
                    <a:pt x="72" y="0"/>
                    <a:pt x="73" y="0"/>
                    <a:pt x="74" y="1"/>
                  </a:cubicBezTo>
                  <a:lnTo>
                    <a:pt x="99" y="6"/>
                  </a:lnTo>
                  <a:cubicBezTo>
                    <a:pt x="100" y="6"/>
                    <a:pt x="101" y="6"/>
                    <a:pt x="102" y="7"/>
                  </a:cubicBezTo>
                  <a:lnTo>
                    <a:pt x="123" y="21"/>
                  </a:lnTo>
                  <a:cubicBezTo>
                    <a:pt x="124" y="21"/>
                    <a:pt x="125" y="22"/>
                    <a:pt x="125" y="23"/>
                  </a:cubicBezTo>
                  <a:lnTo>
                    <a:pt x="138" y="43"/>
                  </a:lnTo>
                  <a:cubicBezTo>
                    <a:pt x="139" y="44"/>
                    <a:pt x="139" y="45"/>
                    <a:pt x="139" y="46"/>
                  </a:cubicBezTo>
                  <a:lnTo>
                    <a:pt x="144" y="71"/>
                  </a:lnTo>
                  <a:cubicBezTo>
                    <a:pt x="145" y="72"/>
                    <a:pt x="145" y="73"/>
                    <a:pt x="144" y="74"/>
                  </a:cubicBezTo>
                  <a:lnTo>
                    <a:pt x="139" y="99"/>
                  </a:lnTo>
                  <a:cubicBezTo>
                    <a:pt x="139" y="100"/>
                    <a:pt x="139" y="101"/>
                    <a:pt x="138" y="102"/>
                  </a:cubicBezTo>
                  <a:lnTo>
                    <a:pt x="125" y="123"/>
                  </a:lnTo>
                  <a:cubicBezTo>
                    <a:pt x="125" y="124"/>
                    <a:pt x="124" y="125"/>
                    <a:pt x="123" y="125"/>
                  </a:cubicBezTo>
                  <a:lnTo>
                    <a:pt x="102" y="138"/>
                  </a:lnTo>
                  <a:cubicBezTo>
                    <a:pt x="101" y="139"/>
                    <a:pt x="100" y="139"/>
                    <a:pt x="99" y="139"/>
                  </a:cubicBezTo>
                  <a:lnTo>
                    <a:pt x="74" y="144"/>
                  </a:lnTo>
                  <a:cubicBezTo>
                    <a:pt x="73" y="145"/>
                    <a:pt x="72" y="145"/>
                    <a:pt x="71" y="144"/>
                  </a:cubicBezTo>
                  <a:lnTo>
                    <a:pt x="46" y="139"/>
                  </a:lnTo>
                  <a:cubicBezTo>
                    <a:pt x="45" y="139"/>
                    <a:pt x="44" y="139"/>
                    <a:pt x="43" y="138"/>
                  </a:cubicBezTo>
                  <a:lnTo>
                    <a:pt x="23" y="125"/>
                  </a:lnTo>
                  <a:cubicBezTo>
                    <a:pt x="22" y="125"/>
                    <a:pt x="21" y="124"/>
                    <a:pt x="21" y="123"/>
                  </a:cubicBezTo>
                  <a:lnTo>
                    <a:pt x="7" y="102"/>
                  </a:lnTo>
                  <a:cubicBezTo>
                    <a:pt x="6" y="101"/>
                    <a:pt x="6" y="100"/>
                    <a:pt x="6" y="99"/>
                  </a:cubicBezTo>
                  <a:lnTo>
                    <a:pt x="1" y="74"/>
                  </a:lnTo>
                  <a:close/>
                  <a:moveTo>
                    <a:pt x="21" y="96"/>
                  </a:moveTo>
                  <a:lnTo>
                    <a:pt x="20" y="93"/>
                  </a:lnTo>
                  <a:lnTo>
                    <a:pt x="34" y="114"/>
                  </a:lnTo>
                  <a:lnTo>
                    <a:pt x="32" y="112"/>
                  </a:lnTo>
                  <a:lnTo>
                    <a:pt x="52" y="125"/>
                  </a:lnTo>
                  <a:lnTo>
                    <a:pt x="49" y="124"/>
                  </a:lnTo>
                  <a:lnTo>
                    <a:pt x="74" y="129"/>
                  </a:lnTo>
                  <a:lnTo>
                    <a:pt x="71" y="129"/>
                  </a:lnTo>
                  <a:lnTo>
                    <a:pt x="96" y="124"/>
                  </a:lnTo>
                  <a:lnTo>
                    <a:pt x="93" y="125"/>
                  </a:lnTo>
                  <a:lnTo>
                    <a:pt x="114" y="112"/>
                  </a:lnTo>
                  <a:lnTo>
                    <a:pt x="112" y="114"/>
                  </a:lnTo>
                  <a:lnTo>
                    <a:pt x="125" y="93"/>
                  </a:lnTo>
                  <a:lnTo>
                    <a:pt x="124" y="96"/>
                  </a:lnTo>
                  <a:lnTo>
                    <a:pt x="129" y="71"/>
                  </a:lnTo>
                  <a:lnTo>
                    <a:pt x="129" y="74"/>
                  </a:lnTo>
                  <a:lnTo>
                    <a:pt x="124" y="49"/>
                  </a:lnTo>
                  <a:lnTo>
                    <a:pt x="125" y="52"/>
                  </a:lnTo>
                  <a:lnTo>
                    <a:pt x="112" y="32"/>
                  </a:lnTo>
                  <a:lnTo>
                    <a:pt x="114" y="34"/>
                  </a:lnTo>
                  <a:lnTo>
                    <a:pt x="93" y="20"/>
                  </a:lnTo>
                  <a:lnTo>
                    <a:pt x="96" y="21"/>
                  </a:lnTo>
                  <a:lnTo>
                    <a:pt x="71" y="16"/>
                  </a:lnTo>
                  <a:lnTo>
                    <a:pt x="74" y="16"/>
                  </a:lnTo>
                  <a:lnTo>
                    <a:pt x="49" y="21"/>
                  </a:lnTo>
                  <a:lnTo>
                    <a:pt x="52" y="20"/>
                  </a:lnTo>
                  <a:lnTo>
                    <a:pt x="32" y="34"/>
                  </a:lnTo>
                  <a:lnTo>
                    <a:pt x="34" y="32"/>
                  </a:lnTo>
                  <a:lnTo>
                    <a:pt x="20" y="52"/>
                  </a:lnTo>
                  <a:lnTo>
                    <a:pt x="21" y="49"/>
                  </a:lnTo>
                  <a:lnTo>
                    <a:pt x="16" y="74"/>
                  </a:lnTo>
                  <a:lnTo>
                    <a:pt x="16" y="71"/>
                  </a:lnTo>
                  <a:lnTo>
                    <a:pt x="21" y="96"/>
                  </a:lnTo>
                  <a:close/>
                </a:path>
              </a:pathLst>
            </a:custGeom>
            <a:solidFill>
              <a:srgbClr val="FFFFFF"/>
            </a:solidFill>
            <a:ln w="635" cmpd="sng">
              <a:solidFill>
                <a:srgbClr val="000000"/>
              </a:solidFill>
              <a:miter lim="800000"/>
              <a:headEnd/>
              <a:tailEnd/>
            </a:ln>
          </p:spPr>
          <p:txBody>
            <a:bodyPr/>
            <a:lstStyle/>
            <a:p>
              <a:endParaRPr lang="zh-CN" altLang="en-US"/>
            </a:p>
          </p:txBody>
        </p:sp>
        <p:sp>
          <p:nvSpPr>
            <p:cNvPr id="30791" name="Rectangle 102"/>
            <p:cNvSpPr>
              <a:spLocks noChangeArrowheads="1"/>
            </p:cNvSpPr>
            <p:nvPr/>
          </p:nvSpPr>
          <p:spPr bwMode="auto">
            <a:xfrm>
              <a:off x="9581" y="6658"/>
              <a:ext cx="637"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92" name="Rectangle 103"/>
            <p:cNvSpPr>
              <a:spLocks noChangeArrowheads="1"/>
            </p:cNvSpPr>
            <p:nvPr/>
          </p:nvSpPr>
          <p:spPr bwMode="auto">
            <a:xfrm>
              <a:off x="7670" y="6478"/>
              <a:ext cx="850"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93" name="Rectangle 104"/>
            <p:cNvSpPr>
              <a:spLocks noChangeArrowheads="1"/>
            </p:cNvSpPr>
            <p:nvPr/>
          </p:nvSpPr>
          <p:spPr bwMode="auto">
            <a:xfrm>
              <a:off x="10205" y="5411"/>
              <a:ext cx="27" cy="1259"/>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94" name="Rectangle 105"/>
            <p:cNvSpPr>
              <a:spLocks noChangeArrowheads="1"/>
            </p:cNvSpPr>
            <p:nvPr/>
          </p:nvSpPr>
          <p:spPr bwMode="auto">
            <a:xfrm>
              <a:off x="10218" y="5401"/>
              <a:ext cx="1062" cy="22"/>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795" name="Freeform 106"/>
            <p:cNvSpPr>
              <a:spLocks/>
            </p:cNvSpPr>
            <p:nvPr/>
          </p:nvSpPr>
          <p:spPr bwMode="auto">
            <a:xfrm>
              <a:off x="10112" y="5322"/>
              <a:ext cx="213" cy="180"/>
            </a:xfrm>
            <a:custGeom>
              <a:avLst/>
              <a:gdLst>
                <a:gd name="T0" fmla="*/ 0 w 128"/>
                <a:gd name="T1" fmla="*/ 354 h 128"/>
                <a:gd name="T2" fmla="*/ 820 w 128"/>
                <a:gd name="T3" fmla="*/ 0 h 128"/>
                <a:gd name="T4" fmla="*/ 820 w 128"/>
                <a:gd name="T5" fmla="*/ 0 h 128"/>
                <a:gd name="T6" fmla="*/ 1631 w 128"/>
                <a:gd name="T7" fmla="*/ 354 h 128"/>
                <a:gd name="T8" fmla="*/ 1631 w 128"/>
                <a:gd name="T9" fmla="*/ 354 h 128"/>
                <a:gd name="T10" fmla="*/ 820 w 128"/>
                <a:gd name="T11" fmla="*/ 705 h 128"/>
                <a:gd name="T12" fmla="*/ 820 w 128"/>
                <a:gd name="T13" fmla="*/ 705 h 128"/>
                <a:gd name="T14" fmla="*/ 0 w 128"/>
                <a:gd name="T15" fmla="*/ 354 h 128"/>
                <a:gd name="T16" fmla="*/ 0 w 128"/>
                <a:gd name="T17" fmla="*/ 354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 h="128">
                  <a:moveTo>
                    <a:pt x="0" y="64"/>
                  </a:moveTo>
                  <a:cubicBezTo>
                    <a:pt x="0" y="29"/>
                    <a:pt x="29" y="0"/>
                    <a:pt x="64" y="0"/>
                  </a:cubicBezTo>
                  <a:cubicBezTo>
                    <a:pt x="64" y="0"/>
                    <a:pt x="64" y="0"/>
                    <a:pt x="64" y="0"/>
                  </a:cubicBezTo>
                  <a:cubicBezTo>
                    <a:pt x="100" y="0"/>
                    <a:pt x="128" y="29"/>
                    <a:pt x="128" y="64"/>
                  </a:cubicBezTo>
                  <a:cubicBezTo>
                    <a:pt x="128" y="64"/>
                    <a:pt x="128" y="64"/>
                    <a:pt x="128" y="64"/>
                  </a:cubicBezTo>
                  <a:cubicBezTo>
                    <a:pt x="128" y="100"/>
                    <a:pt x="100" y="128"/>
                    <a:pt x="64" y="128"/>
                  </a:cubicBezTo>
                  <a:cubicBezTo>
                    <a:pt x="64" y="128"/>
                    <a:pt x="64" y="128"/>
                    <a:pt x="64" y="128"/>
                  </a:cubicBezTo>
                  <a:cubicBezTo>
                    <a:pt x="29" y="128"/>
                    <a:pt x="0" y="100"/>
                    <a:pt x="0" y="64"/>
                  </a:cubicBezTo>
                  <a:cubicBezTo>
                    <a:pt x="0" y="64"/>
                    <a:pt x="0" y="64"/>
                    <a:pt x="0" y="64"/>
                  </a:cubicBezTo>
                  <a:close/>
                </a:path>
              </a:pathLst>
            </a:custGeom>
            <a:solidFill>
              <a:srgbClr val="000000"/>
            </a:solidFill>
            <a:ln w="0" cmpd="sng">
              <a:solidFill>
                <a:srgbClr val="000000"/>
              </a:solidFill>
              <a:miter lim="800000"/>
              <a:headEnd/>
              <a:tailEnd/>
            </a:ln>
          </p:spPr>
          <p:txBody>
            <a:bodyPr/>
            <a:lstStyle/>
            <a:p>
              <a:endParaRPr lang="zh-CN" altLang="en-US"/>
            </a:p>
          </p:txBody>
        </p:sp>
        <p:sp>
          <p:nvSpPr>
            <p:cNvPr id="30796" name="Rectangle 107"/>
            <p:cNvSpPr>
              <a:spLocks noChangeArrowheads="1"/>
            </p:cNvSpPr>
            <p:nvPr/>
          </p:nvSpPr>
          <p:spPr bwMode="auto">
            <a:xfrm>
              <a:off x="7047" y="4848"/>
              <a:ext cx="26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A</a:t>
              </a:r>
              <a:endParaRPr lang="en-US" altLang="zh-CN" sz="2400" b="0"/>
            </a:p>
          </p:txBody>
        </p:sp>
        <p:sp>
          <p:nvSpPr>
            <p:cNvPr id="30797" name="Rectangle 108"/>
            <p:cNvSpPr>
              <a:spLocks noChangeArrowheads="1"/>
            </p:cNvSpPr>
            <p:nvPr/>
          </p:nvSpPr>
          <p:spPr bwMode="auto">
            <a:xfrm>
              <a:off x="7047" y="5409"/>
              <a:ext cx="24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B</a:t>
              </a:r>
              <a:endParaRPr lang="en-US" altLang="zh-CN" sz="2400" b="0"/>
            </a:p>
          </p:txBody>
        </p:sp>
        <p:sp>
          <p:nvSpPr>
            <p:cNvPr id="30798" name="Rectangle 109"/>
            <p:cNvSpPr>
              <a:spLocks noChangeArrowheads="1"/>
            </p:cNvSpPr>
            <p:nvPr/>
          </p:nvSpPr>
          <p:spPr bwMode="auto">
            <a:xfrm>
              <a:off x="7047" y="6105"/>
              <a:ext cx="26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C</a:t>
              </a:r>
              <a:endParaRPr lang="en-US" altLang="zh-CN" sz="2400" b="0"/>
            </a:p>
          </p:txBody>
        </p:sp>
        <p:sp>
          <p:nvSpPr>
            <p:cNvPr id="30799" name="Rectangle 110"/>
            <p:cNvSpPr>
              <a:spLocks noChangeArrowheads="1"/>
            </p:cNvSpPr>
            <p:nvPr/>
          </p:nvSpPr>
          <p:spPr bwMode="auto">
            <a:xfrm>
              <a:off x="7047" y="6668"/>
              <a:ext cx="26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D</a:t>
              </a:r>
              <a:endParaRPr lang="en-US" altLang="zh-CN" sz="2400" b="0"/>
            </a:p>
          </p:txBody>
        </p:sp>
        <p:sp>
          <p:nvSpPr>
            <p:cNvPr id="30800" name="Rectangle 111"/>
            <p:cNvSpPr>
              <a:spLocks noChangeArrowheads="1"/>
            </p:cNvSpPr>
            <p:nvPr/>
          </p:nvSpPr>
          <p:spPr bwMode="auto">
            <a:xfrm>
              <a:off x="11724" y="5083"/>
              <a:ext cx="22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F</a:t>
              </a:r>
              <a:endParaRPr lang="en-US" altLang="zh-CN" sz="2400" b="0"/>
            </a:p>
          </p:txBody>
        </p:sp>
        <p:sp>
          <p:nvSpPr>
            <p:cNvPr id="30801" name="Rectangle 112"/>
            <p:cNvSpPr>
              <a:spLocks noChangeArrowheads="1"/>
            </p:cNvSpPr>
            <p:nvPr/>
          </p:nvSpPr>
          <p:spPr bwMode="auto">
            <a:xfrm>
              <a:off x="10205" y="1459"/>
              <a:ext cx="27" cy="540"/>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02" name="Rectangle 113"/>
            <p:cNvSpPr>
              <a:spLocks noChangeArrowheads="1"/>
            </p:cNvSpPr>
            <p:nvPr/>
          </p:nvSpPr>
          <p:spPr bwMode="auto">
            <a:xfrm>
              <a:off x="10205" y="381"/>
              <a:ext cx="27" cy="359"/>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03" name="Rectangle 114"/>
            <p:cNvSpPr>
              <a:spLocks noChangeArrowheads="1"/>
            </p:cNvSpPr>
            <p:nvPr/>
          </p:nvSpPr>
          <p:spPr bwMode="auto">
            <a:xfrm>
              <a:off x="10498" y="60"/>
              <a:ext cx="604"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+Ec</a:t>
              </a:r>
              <a:endParaRPr lang="en-US" altLang="zh-CN" sz="2400" b="0"/>
            </a:p>
          </p:txBody>
        </p:sp>
        <p:sp>
          <p:nvSpPr>
            <p:cNvPr id="30804" name="Rectangle 115"/>
            <p:cNvSpPr>
              <a:spLocks noChangeArrowheads="1"/>
            </p:cNvSpPr>
            <p:nvPr/>
          </p:nvSpPr>
          <p:spPr bwMode="auto">
            <a:xfrm>
              <a:off x="10205" y="4872"/>
              <a:ext cx="27" cy="539"/>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05" name="Rectangle 116"/>
            <p:cNvSpPr>
              <a:spLocks noChangeArrowheads="1"/>
            </p:cNvSpPr>
            <p:nvPr/>
          </p:nvSpPr>
          <p:spPr bwMode="auto">
            <a:xfrm>
              <a:off x="10205" y="3795"/>
              <a:ext cx="27" cy="360"/>
            </a:xfrm>
            <a:prstGeom prst="rect">
              <a:avLst/>
            </a:prstGeom>
            <a:solidFill>
              <a:srgbClr val="FFFFFF"/>
            </a:solidFill>
            <a:ln w="63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06" name="Rectangle 117"/>
            <p:cNvSpPr>
              <a:spLocks noChangeArrowheads="1"/>
            </p:cNvSpPr>
            <p:nvPr/>
          </p:nvSpPr>
          <p:spPr bwMode="auto">
            <a:xfrm>
              <a:off x="10498" y="3307"/>
              <a:ext cx="604"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a:t>+Ec</a:t>
              </a:r>
              <a:endParaRPr lang="en-US" altLang="zh-CN" sz="2400" b="0"/>
            </a:p>
          </p:txBody>
        </p:sp>
        <p:sp>
          <p:nvSpPr>
            <p:cNvPr id="30807" name="Rectangle 118"/>
            <p:cNvSpPr>
              <a:spLocks noChangeArrowheads="1"/>
            </p:cNvSpPr>
            <p:nvPr/>
          </p:nvSpPr>
          <p:spPr bwMode="auto">
            <a:xfrm>
              <a:off x="2121" y="3919"/>
              <a:ext cx="362"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b="0"/>
                <a:t>①</a:t>
              </a:r>
              <a:endParaRPr lang="en-US" altLang="zh-CN" sz="2400" b="0"/>
            </a:p>
          </p:txBody>
        </p:sp>
        <p:sp>
          <p:nvSpPr>
            <p:cNvPr id="30808" name="Rectangle 119"/>
            <p:cNvSpPr>
              <a:spLocks noChangeArrowheads="1"/>
            </p:cNvSpPr>
            <p:nvPr/>
          </p:nvSpPr>
          <p:spPr bwMode="auto">
            <a:xfrm>
              <a:off x="2085" y="7288"/>
              <a:ext cx="362"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b="0"/>
                <a:t>③</a:t>
              </a:r>
              <a:endParaRPr lang="en-US" altLang="zh-CN" sz="2400" b="0"/>
            </a:p>
          </p:txBody>
        </p:sp>
        <p:sp>
          <p:nvSpPr>
            <p:cNvPr id="30809" name="Rectangle 120"/>
            <p:cNvSpPr>
              <a:spLocks noChangeArrowheads="1"/>
            </p:cNvSpPr>
            <p:nvPr/>
          </p:nvSpPr>
          <p:spPr bwMode="auto">
            <a:xfrm>
              <a:off x="8811" y="3858"/>
              <a:ext cx="361"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b="0"/>
                <a:t>②</a:t>
              </a:r>
              <a:endParaRPr lang="en-US" altLang="zh-CN" sz="2400" b="0"/>
            </a:p>
          </p:txBody>
        </p:sp>
        <p:sp>
          <p:nvSpPr>
            <p:cNvPr id="30810" name="Rectangle 121"/>
            <p:cNvSpPr>
              <a:spLocks noChangeArrowheads="1"/>
            </p:cNvSpPr>
            <p:nvPr/>
          </p:nvSpPr>
          <p:spPr bwMode="auto">
            <a:xfrm>
              <a:off x="8739" y="7288"/>
              <a:ext cx="36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en-US" altLang="zh-CN" sz="1400" b="0">
                  <a:solidFill>
                    <a:srgbClr val="000000"/>
                  </a:solidFill>
                </a:rPr>
                <a:t>④</a:t>
              </a:r>
              <a:endParaRPr lang="en-US" altLang="zh-CN" sz="2400" b="0">
                <a:solidFill>
                  <a:schemeClr val="accent1"/>
                </a:solidFill>
              </a:endParaRPr>
            </a:p>
          </p:txBody>
        </p:sp>
        <p:sp>
          <p:nvSpPr>
            <p:cNvPr id="30811" name="Oval 122"/>
            <p:cNvSpPr>
              <a:spLocks noChangeArrowheads="1"/>
            </p:cNvSpPr>
            <p:nvPr/>
          </p:nvSpPr>
          <p:spPr bwMode="auto">
            <a:xfrm>
              <a:off x="10105" y="183"/>
              <a:ext cx="208" cy="237"/>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2" name="Oval 123"/>
            <p:cNvSpPr>
              <a:spLocks noChangeArrowheads="1"/>
            </p:cNvSpPr>
            <p:nvPr/>
          </p:nvSpPr>
          <p:spPr bwMode="auto">
            <a:xfrm>
              <a:off x="10105" y="3560"/>
              <a:ext cx="208" cy="237"/>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3" name="Rectangle 132"/>
            <p:cNvSpPr>
              <a:spLocks noChangeArrowheads="1"/>
            </p:cNvSpPr>
            <p:nvPr/>
          </p:nvSpPr>
          <p:spPr bwMode="auto">
            <a:xfrm>
              <a:off x="1114" y="6859"/>
              <a:ext cx="850" cy="22"/>
            </a:xfrm>
            <a:prstGeom prst="rect">
              <a:avLst/>
            </a:prstGeom>
            <a:solidFill>
              <a:srgbClr val="FFFFFF"/>
            </a:solidFill>
            <a:ln w="12700">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4" name="Rectangle 133"/>
            <p:cNvSpPr>
              <a:spLocks noChangeArrowheads="1"/>
            </p:cNvSpPr>
            <p:nvPr/>
          </p:nvSpPr>
          <p:spPr bwMode="auto">
            <a:xfrm>
              <a:off x="7638" y="6859"/>
              <a:ext cx="849" cy="22"/>
            </a:xfrm>
            <a:prstGeom prst="rect">
              <a:avLst/>
            </a:prstGeom>
            <a:solidFill>
              <a:srgbClr val="FFFFFF"/>
            </a:solidFill>
            <a:ln w="12700">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5" name="Rectangle 134"/>
            <p:cNvSpPr>
              <a:spLocks noChangeArrowheads="1"/>
            </p:cNvSpPr>
            <p:nvPr/>
          </p:nvSpPr>
          <p:spPr bwMode="auto">
            <a:xfrm>
              <a:off x="10111" y="734"/>
              <a:ext cx="174" cy="813"/>
            </a:xfrm>
            <a:prstGeom prst="rect">
              <a:avLst/>
            </a:prstGeom>
            <a:solidFill>
              <a:srgbClr val="FFFFFF"/>
            </a:solidFill>
            <a:ln w="9525">
              <a:solidFill>
                <a:srgbClr val="000000"/>
              </a:solidFill>
              <a:miter lim="800000"/>
              <a:headEnd/>
              <a:tailEnd/>
            </a:ln>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6" name="Rectangle 135"/>
            <p:cNvSpPr>
              <a:spLocks noChangeArrowheads="1"/>
            </p:cNvSpPr>
            <p:nvPr/>
          </p:nvSpPr>
          <p:spPr bwMode="auto">
            <a:xfrm>
              <a:off x="10141" y="4164"/>
              <a:ext cx="175" cy="874"/>
            </a:xfrm>
            <a:prstGeom prst="rect">
              <a:avLst/>
            </a:prstGeom>
            <a:solidFill>
              <a:srgbClr val="FFFFFF"/>
            </a:solidFill>
            <a:ln w="9525">
              <a:solidFill>
                <a:srgbClr val="000000"/>
              </a:solidFill>
              <a:miter lim="800000"/>
              <a:headEnd/>
              <a:tailEnd/>
            </a:ln>
          </p:spPr>
          <p:txBody>
            <a:bodyPr lIns="90000" tIns="46800" rIns="90000" bIns="46800" anchor="ct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endParaRPr>
            </a:p>
          </p:txBody>
        </p:sp>
        <p:sp>
          <p:nvSpPr>
            <p:cNvPr id="30817" name="Rectangle 54"/>
            <p:cNvSpPr>
              <a:spLocks noChangeArrowheads="1"/>
            </p:cNvSpPr>
            <p:nvPr/>
          </p:nvSpPr>
          <p:spPr bwMode="auto">
            <a:xfrm>
              <a:off x="8572" y="5141"/>
              <a:ext cx="680"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AND</a:t>
              </a:r>
              <a:endParaRPr lang="zh-CN" altLang="en-US" sz="1400" b="0"/>
            </a:p>
          </p:txBody>
        </p:sp>
        <p:sp>
          <p:nvSpPr>
            <p:cNvPr id="30818" name="Rectangle 54"/>
            <p:cNvSpPr>
              <a:spLocks noChangeArrowheads="1"/>
            </p:cNvSpPr>
            <p:nvPr/>
          </p:nvSpPr>
          <p:spPr bwMode="auto">
            <a:xfrm>
              <a:off x="8572" y="6389"/>
              <a:ext cx="680"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AND</a:t>
              </a:r>
              <a:endParaRPr lang="zh-CN" altLang="en-US" sz="1400" b="0"/>
            </a:p>
          </p:txBody>
        </p:sp>
        <p:sp>
          <p:nvSpPr>
            <p:cNvPr id="30819" name="Rectangle 34"/>
            <p:cNvSpPr>
              <a:spLocks noChangeArrowheads="1"/>
            </p:cNvSpPr>
            <p:nvPr/>
          </p:nvSpPr>
          <p:spPr bwMode="auto">
            <a:xfrm>
              <a:off x="2109" y="1739"/>
              <a:ext cx="567" cy="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OR</a:t>
              </a:r>
              <a:endParaRPr lang="zh-CN" altLang="en-US" sz="2400" b="0"/>
            </a:p>
          </p:txBody>
        </p:sp>
        <p:sp>
          <p:nvSpPr>
            <p:cNvPr id="30820" name="Rectangle 34"/>
            <p:cNvSpPr>
              <a:spLocks noChangeArrowheads="1"/>
            </p:cNvSpPr>
            <p:nvPr/>
          </p:nvSpPr>
          <p:spPr bwMode="auto">
            <a:xfrm>
              <a:off x="8572" y="1739"/>
              <a:ext cx="8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 typeface="Wingdings" panose="05000000000000000000" pitchFamily="2" charset="2"/>
                <a:buNone/>
              </a:pPr>
              <a:r>
                <a:rPr lang="zh-CN" altLang="en-US" sz="1400"/>
                <a:t>OR</a:t>
              </a:r>
              <a:endParaRPr lang="zh-CN" altLang="en-US" sz="2400" b="0"/>
            </a:p>
          </p:txBody>
        </p:sp>
      </p:grpSp>
      <p:pic>
        <p:nvPicPr>
          <p:cNvPr id="2" name="图片 1"/>
          <p:cNvPicPr>
            <a:picLocks noChangeAspect="1"/>
          </p:cNvPicPr>
          <p:nvPr/>
        </p:nvPicPr>
        <p:blipFill>
          <a:blip r:embed="rId6"/>
          <a:stretch>
            <a:fillRect/>
          </a:stretch>
        </p:blipFill>
        <p:spPr>
          <a:xfrm>
            <a:off x="6520797" y="4908319"/>
            <a:ext cx="200000" cy="257143"/>
          </a:xfrm>
          <a:prstGeom prst="rect">
            <a:avLst/>
          </a:prstGeom>
        </p:spPr>
      </p:pic>
      <p:pic>
        <p:nvPicPr>
          <p:cNvPr id="102" name="图片 101"/>
          <p:cNvPicPr>
            <a:picLocks noChangeAspect="1"/>
          </p:cNvPicPr>
          <p:nvPr/>
        </p:nvPicPr>
        <p:blipFill>
          <a:blip r:embed="rId6"/>
          <a:stretch>
            <a:fillRect/>
          </a:stretch>
        </p:blipFill>
        <p:spPr>
          <a:xfrm>
            <a:off x="6520797" y="5709545"/>
            <a:ext cx="200000" cy="257143"/>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10243" name="Rectangle 3"/>
          <p:cNvSpPr>
            <a:spLocks noGrp="1" noChangeArrowheads="1"/>
          </p:cNvSpPr>
          <p:nvPr>
            <p:ph type="body" idx="1"/>
          </p:nvPr>
        </p:nvSpPr>
        <p:spPr>
          <a:xfrm>
            <a:off x="685800" y="1125538"/>
            <a:ext cx="7848600" cy="4702175"/>
          </a:xfrm>
        </p:spPr>
        <p:txBody>
          <a:bodyPr/>
          <a:lstStyle/>
          <a:p>
            <a:pPr marL="0" indent="0">
              <a:lnSpc>
                <a:spcPct val="120000"/>
              </a:lnSpc>
              <a:spcBef>
                <a:spcPct val="20000"/>
              </a:spcBef>
              <a:spcAft>
                <a:spcPct val="20000"/>
              </a:spcAft>
              <a:defRPr/>
            </a:pPr>
            <a:r>
              <a:rPr lang="en-US" altLang="zh-CN" dirty="0" smtClean="0">
                <a:solidFill>
                  <a:schemeClr val="accent1"/>
                </a:solidFill>
                <a:ea typeface="黑体" panose="02010609060101010101" pitchFamily="49" charset="-122"/>
              </a:rPr>
              <a:t>5</a:t>
            </a:r>
            <a:r>
              <a:rPr lang="zh-CN" altLang="en-US" dirty="0" smtClean="0">
                <a:ea typeface="黑体" panose="02010609060101010101" pitchFamily="49" charset="-122"/>
              </a:rPr>
              <a:t>．</a:t>
            </a:r>
            <a:r>
              <a:rPr lang="zh-CN" altLang="en-US" dirty="0">
                <a:ea typeface="黑体" panose="02010609060101010101" pitchFamily="49" charset="-122"/>
              </a:rPr>
              <a:t>函数                                                      的最简与或式为（ ① ）。</a:t>
            </a:r>
          </a:p>
          <a:p>
            <a:pPr marL="384175" lvl="1" indent="0">
              <a:lnSpc>
                <a:spcPct val="120000"/>
              </a:lnSpc>
              <a:spcBef>
                <a:spcPct val="20000"/>
              </a:spcBef>
              <a:spcAft>
                <a:spcPct val="20000"/>
              </a:spcAft>
              <a:defRPr/>
            </a:pPr>
            <a:r>
              <a:rPr lang="zh-CN" altLang="en-US" dirty="0">
                <a:ea typeface="黑体" panose="02010609060101010101" pitchFamily="49" charset="-122"/>
              </a:rPr>
              <a:t>① 1	② 0		③ AB		④ 以上均不是</a:t>
            </a:r>
            <a:endParaRPr lang="en-US" altLang="zh-CN" dirty="0">
              <a:ea typeface="黑体" panose="02010609060101010101" pitchFamily="49" charset="-122"/>
            </a:endParaRPr>
          </a:p>
          <a:p>
            <a:pPr marL="0" indent="0">
              <a:lnSpc>
                <a:spcPct val="120000"/>
              </a:lnSpc>
              <a:spcBef>
                <a:spcPct val="20000"/>
              </a:spcBef>
              <a:spcAft>
                <a:spcPct val="20000"/>
              </a:spcAft>
              <a:defRPr/>
            </a:pPr>
            <a:endParaRPr lang="en-US" altLang="zh-CN" dirty="0" smtClean="0">
              <a:ea typeface="黑体" panose="02010609060101010101" pitchFamily="49" charset="-122"/>
            </a:endParaRPr>
          </a:p>
          <a:p>
            <a:pPr marL="0" indent="0">
              <a:lnSpc>
                <a:spcPct val="120000"/>
              </a:lnSpc>
              <a:spcBef>
                <a:spcPct val="20000"/>
              </a:spcBef>
              <a:spcAft>
                <a:spcPct val="20000"/>
              </a:spcAft>
              <a:defRPr/>
            </a:pPr>
            <a:r>
              <a:rPr lang="en-US" altLang="zh-CN" dirty="0" smtClean="0">
                <a:ea typeface="黑体" panose="02010609060101010101" pitchFamily="49" charset="-122"/>
              </a:rPr>
              <a:t>6</a:t>
            </a:r>
            <a:r>
              <a:rPr lang="zh-CN" altLang="en-US" dirty="0" smtClean="0">
                <a:ea typeface="黑体" panose="02010609060101010101" pitchFamily="49" charset="-122"/>
              </a:rPr>
              <a:t>．</a:t>
            </a:r>
            <a:r>
              <a:rPr lang="zh-CN" altLang="en-US" dirty="0" smtClean="0">
                <a:solidFill>
                  <a:srgbClr val="000000"/>
                </a:solidFill>
                <a:ea typeface="黑体" panose="02010609060101010101" pitchFamily="49" charset="-122"/>
              </a:rPr>
              <a:t>逻辑函数                                    </a:t>
            </a:r>
            <a:r>
              <a:rPr lang="zh-CN" altLang="en-US" dirty="0">
                <a:solidFill>
                  <a:srgbClr val="000000"/>
                </a:solidFill>
                <a:ea typeface="黑体" panose="02010609060101010101" pitchFamily="49" charset="-122"/>
              </a:rPr>
              <a:t>，当ABC的取值为（ ② ）时，F =1。</a:t>
            </a:r>
          </a:p>
          <a:p>
            <a:pPr marL="384175" lvl="1" indent="0">
              <a:lnSpc>
                <a:spcPct val="120000"/>
              </a:lnSpc>
              <a:spcBef>
                <a:spcPct val="20000"/>
              </a:spcBef>
              <a:spcAft>
                <a:spcPct val="20000"/>
              </a:spcAft>
              <a:defRPr/>
            </a:pPr>
            <a:r>
              <a:rPr lang="zh-CN" altLang="en-US" dirty="0">
                <a:solidFill>
                  <a:srgbClr val="000000"/>
                </a:solidFill>
                <a:ea typeface="黑体" panose="02010609060101010101" pitchFamily="49" charset="-122"/>
              </a:rPr>
              <a:t>① 000	② 011		③ 101		④ 111</a:t>
            </a:r>
          </a:p>
          <a:p>
            <a:pPr>
              <a:lnSpc>
                <a:spcPct val="120000"/>
              </a:lnSpc>
              <a:spcBef>
                <a:spcPct val="20000"/>
              </a:spcBef>
              <a:spcAft>
                <a:spcPct val="20000"/>
              </a:spcAft>
              <a:defRPr/>
            </a:pPr>
            <a:endParaRPr lang="en-US" altLang="zh-CN" dirty="0" smtClean="0">
              <a:ea typeface="黑体" panose="02010609060101010101" pitchFamily="49" charset="-122"/>
            </a:endParaRPr>
          </a:p>
          <a:p>
            <a:pPr>
              <a:lnSpc>
                <a:spcPct val="120000"/>
              </a:lnSpc>
              <a:spcBef>
                <a:spcPct val="20000"/>
              </a:spcBef>
              <a:spcAft>
                <a:spcPct val="20000"/>
              </a:spcAft>
              <a:defRPr/>
            </a:pPr>
            <a:r>
              <a:rPr lang="en-US" altLang="zh-CN" dirty="0" smtClean="0">
                <a:ea typeface="黑体" panose="02010609060101010101" pitchFamily="49" charset="-122"/>
              </a:rPr>
              <a:t>7. </a:t>
            </a:r>
            <a:r>
              <a:rPr lang="zh-CN" altLang="en-US" dirty="0" smtClean="0">
                <a:ea typeface="黑体" panose="02010609060101010101" pitchFamily="49" charset="-122"/>
              </a:rPr>
              <a:t>函数            与           （ ③ ）。</a:t>
            </a:r>
          </a:p>
          <a:p>
            <a:pPr lvl="1">
              <a:lnSpc>
                <a:spcPct val="120000"/>
              </a:lnSpc>
              <a:spcBef>
                <a:spcPct val="20000"/>
              </a:spcBef>
              <a:spcAft>
                <a:spcPct val="20000"/>
              </a:spcAft>
              <a:defRPr/>
            </a:pPr>
            <a:r>
              <a:rPr lang="zh-CN" altLang="en-US" dirty="0" smtClean="0">
                <a:ea typeface="黑体" panose="02010609060101010101" pitchFamily="49" charset="-122"/>
              </a:rPr>
              <a:t>① 互为反函数		② 互为对偶式</a:t>
            </a:r>
          </a:p>
          <a:p>
            <a:pPr lvl="1">
              <a:lnSpc>
                <a:spcPct val="120000"/>
              </a:lnSpc>
              <a:spcBef>
                <a:spcPct val="20000"/>
              </a:spcBef>
              <a:spcAft>
                <a:spcPct val="20000"/>
              </a:spcAft>
              <a:defRPr/>
            </a:pPr>
            <a:r>
              <a:rPr lang="zh-CN" altLang="en-US" dirty="0" smtClean="0">
                <a:ea typeface="黑体" panose="02010609060101010101" pitchFamily="49" charset="-122"/>
              </a:rPr>
              <a:t>③ 相等			④ 答案都不正确</a:t>
            </a:r>
          </a:p>
          <a:p>
            <a:pPr marL="474663" lvl="1" indent="0">
              <a:lnSpc>
                <a:spcPct val="120000"/>
              </a:lnSpc>
              <a:spcBef>
                <a:spcPct val="20000"/>
              </a:spcBef>
              <a:spcAft>
                <a:spcPct val="20000"/>
              </a:spcAft>
              <a:buFont typeface="Wingdings" panose="05000000000000000000" pitchFamily="2" charset="2"/>
              <a:buNone/>
              <a:defRPr/>
            </a:pPr>
            <a:endParaRPr lang="zh-CN" altLang="en-US" sz="500" dirty="0">
              <a:ea typeface="黑体" panose="02010609060101010101" pitchFamily="49" charset="-122"/>
            </a:endParaRPr>
          </a:p>
        </p:txBody>
      </p:sp>
      <p:graphicFrame>
        <p:nvGraphicFramePr>
          <p:cNvPr id="10245" name="Object 5"/>
          <p:cNvGraphicFramePr>
            <a:graphicFrameLocks noChangeAspect="1"/>
          </p:cNvGraphicFramePr>
          <p:nvPr/>
        </p:nvGraphicFramePr>
        <p:xfrm>
          <a:off x="2844800" y="4322763"/>
          <a:ext cx="762000" cy="400050"/>
        </p:xfrm>
        <a:graphic>
          <a:graphicData uri="http://schemas.openxmlformats.org/presentationml/2006/ole">
            <mc:AlternateContent xmlns:mc="http://schemas.openxmlformats.org/markup-compatibility/2006">
              <mc:Choice xmlns:v="urn:schemas-microsoft-com:vml" Requires="v">
                <p:oleObj spid="_x0000_s31820" r:id="rId4" imgW="419646" imgH="216181" progId="Equation.3">
                  <p:embed/>
                </p:oleObj>
              </mc:Choice>
              <mc:Fallback>
                <p:oleObj r:id="rId4" imgW="419646" imgH="21618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800" y="4322763"/>
                        <a:ext cx="762000" cy="4000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1763713" y="4365625"/>
          <a:ext cx="790575" cy="314325"/>
        </p:xfrm>
        <a:graphic>
          <a:graphicData uri="http://schemas.openxmlformats.org/presentationml/2006/ole">
            <mc:AlternateContent xmlns:mc="http://schemas.openxmlformats.org/markup-compatibility/2006">
              <mc:Choice xmlns:v="urn:schemas-microsoft-com:vml" Requires="v">
                <p:oleObj spid="_x0000_s31821" r:id="rId6" imgW="457796" imgH="178032" progId="Equation.3">
                  <p:embed/>
                </p:oleObj>
              </mc:Choice>
              <mc:Fallback>
                <p:oleObj r:id="rId6" imgW="457796" imgH="17803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4365625"/>
                        <a:ext cx="790575" cy="3143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1870075" y="1103313"/>
          <a:ext cx="3429000" cy="419100"/>
        </p:xfrm>
        <a:graphic>
          <a:graphicData uri="http://schemas.openxmlformats.org/presentationml/2006/ole">
            <mc:AlternateContent xmlns:mc="http://schemas.openxmlformats.org/markup-compatibility/2006">
              <mc:Choice xmlns:v="urn:schemas-microsoft-com:vml" Requires="v">
                <p:oleObj spid="_x0000_s31822" r:id="rId8" imgW="1791478" imgH="215994" progId="Equation.3">
                  <p:embed/>
                </p:oleObj>
              </mc:Choice>
              <mc:Fallback>
                <p:oleObj r:id="rId8" imgW="1791478" imgH="21599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0075" y="1103313"/>
                        <a:ext cx="3429000" cy="419100"/>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nvGraphicFramePr>
        <p:xfrm>
          <a:off x="2449513" y="2449513"/>
          <a:ext cx="2228850" cy="485775"/>
        </p:xfrm>
        <a:graphic>
          <a:graphicData uri="http://schemas.openxmlformats.org/presentationml/2006/ole">
            <mc:AlternateContent xmlns:mc="http://schemas.openxmlformats.org/markup-compatibility/2006">
              <mc:Choice xmlns:v="urn:schemas-microsoft-com:vml" Requires="v">
                <p:oleObj spid="_x0000_s31823" r:id="rId10" imgW="1207024" imgH="266816" progId="Equation.3">
                  <p:embed/>
                </p:oleObj>
              </mc:Choice>
              <mc:Fallback>
                <p:oleObj r:id="rId10" imgW="1207024" imgH="266816"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9513" y="2449513"/>
                        <a:ext cx="2228850" cy="4857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500"/>
                                        <p:tgtEl>
                                          <p:spTgt spid="10246"/>
                                        </p:tgtEl>
                                      </p:cBhvr>
                                    </p:animEffect>
                                  </p:childTnLst>
                                </p:cTn>
                              </p:par>
                              <p:par>
                                <p:cTn id="8" presetID="10" presetClass="entr" presetSubtype="0" fill="hold" nodeType="withEffect">
                                  <p:stCondLst>
                                    <p:cond delay="0"/>
                                  </p:stCondLst>
                                  <p:childTnLst>
                                    <p:set>
                                      <p:cBhvr>
                                        <p:cTn id="9" dur="1" fill="hold">
                                          <p:stCondLst>
                                            <p:cond delay="0"/>
                                          </p:stCondLst>
                                        </p:cTn>
                                        <p:tgtEl>
                                          <p:spTgt spid="10245"/>
                                        </p:tgtEl>
                                        <p:attrNameLst>
                                          <p:attrName>style.visibility</p:attrName>
                                        </p:attrNameLst>
                                      </p:cBhvr>
                                      <p:to>
                                        <p:strVal val="visible"/>
                                      </p:to>
                                    </p:set>
                                    <p:animEffect transition="in" filter="fade">
                                      <p:cBhvr>
                                        <p:cTn id="10" dur="500"/>
                                        <p:tgtEl>
                                          <p:spTgt spid="10245"/>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10243" name="Rectangle 3"/>
          <p:cNvSpPr>
            <a:spLocks noGrp="1" noChangeArrowheads="1"/>
          </p:cNvSpPr>
          <p:nvPr>
            <p:ph type="body" idx="1"/>
          </p:nvPr>
        </p:nvSpPr>
        <p:spPr>
          <a:xfrm>
            <a:off x="685800" y="1125538"/>
            <a:ext cx="7848600" cy="5070475"/>
          </a:xfrm>
        </p:spPr>
        <p:txBody>
          <a:bodyPr/>
          <a:lstStyle/>
          <a:p>
            <a:pPr marL="0" indent="0">
              <a:lnSpc>
                <a:spcPct val="120000"/>
              </a:lnSpc>
              <a:spcBef>
                <a:spcPct val="20000"/>
              </a:spcBef>
              <a:spcAft>
                <a:spcPct val="20000"/>
              </a:spcAft>
              <a:defRPr/>
            </a:pPr>
            <a:r>
              <a:rPr lang="en-US" altLang="zh-CN" dirty="0" smtClean="0">
                <a:solidFill>
                  <a:srgbClr val="000000"/>
                </a:solidFill>
                <a:ea typeface="黑体" panose="02010609060101010101" pitchFamily="49" charset="-122"/>
              </a:rPr>
              <a:t>8</a:t>
            </a:r>
            <a:r>
              <a:rPr lang="zh-CN" altLang="en-US" sz="1600" dirty="0" smtClean="0">
                <a:solidFill>
                  <a:srgbClr val="000000"/>
                </a:solidFill>
                <a:ea typeface="黑体" panose="02010609060101010101" pitchFamily="49" charset="-122"/>
              </a:rPr>
              <a:t>．</a:t>
            </a:r>
            <a:r>
              <a:rPr lang="zh-CN" altLang="en-US" sz="1600" dirty="0">
                <a:solidFill>
                  <a:srgbClr val="000000"/>
                </a:solidFill>
                <a:ea typeface="黑体" panose="02010609060101010101" pitchFamily="49" charset="-122"/>
              </a:rPr>
              <a:t>组合逻辑电路的竞争-冒险是由于（③）引起的。</a:t>
            </a:r>
          </a:p>
          <a:p>
            <a:pPr marL="384175" lvl="1" indent="0">
              <a:lnSpc>
                <a:spcPct val="120000"/>
              </a:lnSpc>
              <a:spcBef>
                <a:spcPct val="20000"/>
              </a:spcBef>
              <a:spcAft>
                <a:spcPct val="20000"/>
              </a:spcAft>
              <a:defRPr/>
            </a:pPr>
            <a:r>
              <a:rPr lang="zh-CN" altLang="en-US" sz="1600" dirty="0">
                <a:solidFill>
                  <a:srgbClr val="000000"/>
                </a:solidFill>
                <a:ea typeface="黑体" panose="02010609060101010101" pitchFamily="49" charset="-122"/>
              </a:rPr>
              <a:t>① 电路不是最简</a:t>
            </a:r>
          </a:p>
          <a:p>
            <a:pPr marL="384175" lvl="1" indent="0">
              <a:lnSpc>
                <a:spcPct val="120000"/>
              </a:lnSpc>
              <a:spcBef>
                <a:spcPct val="20000"/>
              </a:spcBef>
              <a:spcAft>
                <a:spcPct val="20000"/>
              </a:spcAft>
              <a:defRPr/>
            </a:pPr>
            <a:r>
              <a:rPr lang="zh-CN" altLang="en-US" sz="1600" dirty="0">
                <a:solidFill>
                  <a:srgbClr val="000000"/>
                </a:solidFill>
                <a:ea typeface="黑体" panose="02010609060101010101" pitchFamily="49" charset="-122"/>
              </a:rPr>
              <a:t>② 电路有多个输出</a:t>
            </a:r>
          </a:p>
          <a:p>
            <a:pPr marL="384175" lvl="1" indent="0">
              <a:lnSpc>
                <a:spcPct val="120000"/>
              </a:lnSpc>
              <a:spcBef>
                <a:spcPct val="20000"/>
              </a:spcBef>
              <a:spcAft>
                <a:spcPct val="20000"/>
              </a:spcAft>
              <a:defRPr/>
            </a:pPr>
            <a:r>
              <a:rPr lang="zh-CN" altLang="en-US" sz="1600" dirty="0">
                <a:solidFill>
                  <a:srgbClr val="000000"/>
                </a:solidFill>
                <a:ea typeface="黑体" panose="02010609060101010101" pitchFamily="49" charset="-122"/>
              </a:rPr>
              <a:t>③ 构成电路的逻辑元件存在传输延迟</a:t>
            </a:r>
          </a:p>
          <a:p>
            <a:pPr marL="384175" lvl="1" indent="0">
              <a:lnSpc>
                <a:spcPct val="120000"/>
              </a:lnSpc>
              <a:spcBef>
                <a:spcPct val="20000"/>
              </a:spcBef>
              <a:spcAft>
                <a:spcPct val="20000"/>
              </a:spcAft>
              <a:defRPr/>
            </a:pPr>
            <a:r>
              <a:rPr lang="zh-CN" altLang="en-US" sz="1600" dirty="0">
                <a:solidFill>
                  <a:srgbClr val="000000"/>
                </a:solidFill>
                <a:ea typeface="黑体" panose="02010609060101010101" pitchFamily="49" charset="-122"/>
              </a:rPr>
              <a:t>④ 电路使用不同的门电路</a:t>
            </a:r>
          </a:p>
          <a:p>
            <a:pPr>
              <a:lnSpc>
                <a:spcPct val="120000"/>
              </a:lnSpc>
              <a:spcBef>
                <a:spcPct val="20000"/>
              </a:spcBef>
              <a:spcAft>
                <a:spcPct val="20000"/>
              </a:spcAft>
              <a:defRPr/>
            </a:pPr>
            <a:endParaRPr lang="en-US" altLang="zh-CN" dirty="0" smtClean="0">
              <a:ea typeface="黑体" panose="02010609060101010101" pitchFamily="49" charset="-122"/>
            </a:endParaRPr>
          </a:p>
          <a:p>
            <a:pPr>
              <a:lnSpc>
                <a:spcPct val="120000"/>
              </a:lnSpc>
              <a:spcBef>
                <a:spcPct val="20000"/>
              </a:spcBef>
              <a:spcAft>
                <a:spcPct val="20000"/>
              </a:spcAft>
              <a:defRPr/>
            </a:pPr>
            <a:r>
              <a:rPr lang="en-US" altLang="zh-CN" dirty="0" smtClean="0">
                <a:ea typeface="黑体" panose="02010609060101010101" pitchFamily="49" charset="-122"/>
              </a:rPr>
              <a:t>9.</a:t>
            </a:r>
            <a:r>
              <a:rPr lang="zh-CN" altLang="en-US" dirty="0" smtClean="0">
                <a:ea typeface="黑体" panose="02010609060101010101" pitchFamily="49" charset="-122"/>
              </a:rPr>
              <a:t>  </a:t>
            </a:r>
            <a:r>
              <a:rPr lang="zh-CN" altLang="en-US" dirty="0">
                <a:ea typeface="黑体" panose="02010609060101010101" pitchFamily="49" charset="-122"/>
              </a:rPr>
              <a:t>能实现从多个输入端中选出一路作为输出的电路称为（③）。</a:t>
            </a:r>
          </a:p>
          <a:p>
            <a:pPr lvl="1">
              <a:lnSpc>
                <a:spcPct val="120000"/>
              </a:lnSpc>
              <a:spcBef>
                <a:spcPct val="20000"/>
              </a:spcBef>
              <a:spcAft>
                <a:spcPct val="20000"/>
              </a:spcAft>
              <a:defRPr/>
            </a:pPr>
            <a:r>
              <a:rPr lang="zh-CN" altLang="en-US" sz="2000" dirty="0">
                <a:ea typeface="黑体" panose="02010609060101010101" pitchFamily="49" charset="-122"/>
              </a:rPr>
              <a:t>① 触发器	② 计数器	③ 数据选择器	④ </a:t>
            </a:r>
            <a:r>
              <a:rPr lang="zh-CN" altLang="en-US" sz="2000" dirty="0" smtClean="0">
                <a:ea typeface="黑体" panose="02010609060101010101" pitchFamily="49" charset="-122"/>
              </a:rPr>
              <a:t>译码器</a:t>
            </a:r>
            <a:endParaRPr lang="en-US" altLang="zh-CN" sz="2000" dirty="0" smtClean="0">
              <a:ea typeface="黑体" panose="02010609060101010101" pitchFamily="49" charset="-122"/>
            </a:endParaRPr>
          </a:p>
          <a:p>
            <a:pPr marL="474663" lvl="1" indent="0">
              <a:lnSpc>
                <a:spcPct val="120000"/>
              </a:lnSpc>
              <a:spcBef>
                <a:spcPct val="20000"/>
              </a:spcBef>
              <a:spcAft>
                <a:spcPct val="20000"/>
              </a:spcAft>
              <a:buFont typeface="Wingdings" panose="05000000000000000000" pitchFamily="2" charset="2"/>
              <a:buNone/>
              <a:defRPr/>
            </a:pPr>
            <a:endParaRPr lang="en-US" altLang="zh-CN" dirty="0" smtClean="0">
              <a:ea typeface="黑体" panose="02010609060101010101" pitchFamily="49" charset="-122"/>
            </a:endParaRPr>
          </a:p>
          <a:p>
            <a:pPr>
              <a:lnSpc>
                <a:spcPct val="120000"/>
              </a:lnSpc>
              <a:spcBef>
                <a:spcPct val="20000"/>
              </a:spcBef>
              <a:spcAft>
                <a:spcPct val="20000"/>
              </a:spcAft>
              <a:defRPr/>
            </a:pPr>
            <a:r>
              <a:rPr lang="en-US" altLang="zh-CN" dirty="0" smtClean="0">
                <a:ea typeface="黑体" panose="02010609060101010101" pitchFamily="49" charset="-122"/>
              </a:rPr>
              <a:t>10.  </a:t>
            </a:r>
            <a:r>
              <a:rPr lang="zh-CN" altLang="en-US" dirty="0" smtClean="0">
                <a:ea typeface="黑体" panose="02010609060101010101" pitchFamily="49" charset="-122"/>
              </a:rPr>
              <a:t>只</a:t>
            </a:r>
            <a:r>
              <a:rPr lang="zh-CN" altLang="en-US" dirty="0">
                <a:ea typeface="黑体" panose="02010609060101010101" pitchFamily="49" charset="-122"/>
              </a:rPr>
              <a:t>考虑本位数而不考虑低位来的进位的加法称为（②）。</a:t>
            </a:r>
          </a:p>
          <a:p>
            <a:pPr lvl="1">
              <a:lnSpc>
                <a:spcPct val="120000"/>
              </a:lnSpc>
              <a:spcBef>
                <a:spcPct val="20000"/>
              </a:spcBef>
              <a:spcAft>
                <a:spcPct val="20000"/>
              </a:spcAft>
              <a:defRPr/>
            </a:pPr>
            <a:r>
              <a:rPr lang="zh-CN" altLang="en-US" sz="2000" dirty="0">
                <a:ea typeface="黑体" panose="02010609060101010101" pitchFamily="49" charset="-122"/>
              </a:rPr>
              <a:t>① 全加	② 半加		③ 全减		④ 半减</a:t>
            </a:r>
          </a:p>
          <a:p>
            <a:pPr marL="474663" lvl="1" indent="0">
              <a:lnSpc>
                <a:spcPct val="120000"/>
              </a:lnSpc>
              <a:spcBef>
                <a:spcPct val="20000"/>
              </a:spcBef>
              <a:spcAft>
                <a:spcPct val="20000"/>
              </a:spcAft>
              <a:buFont typeface="Wingdings" panose="05000000000000000000" pitchFamily="2" charset="2"/>
              <a:buNone/>
              <a:defRPr/>
            </a:pPr>
            <a:endParaRPr lang="zh-CN" altLang="en-US" sz="500" dirty="0">
              <a:ea typeface="黑体"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8195" name="Content Placeholder 4"/>
          <p:cNvSpPr>
            <a:spLocks noGrp="1"/>
          </p:cNvSpPr>
          <p:nvPr>
            <p:ph idx="4294967295"/>
          </p:nvPr>
        </p:nvSpPr>
        <p:spPr>
          <a:xfrm>
            <a:off x="684213" y="908050"/>
            <a:ext cx="7848600" cy="1698625"/>
          </a:xfrm>
        </p:spPr>
        <p:txBody>
          <a:bodyPr/>
          <a:lstStyle/>
          <a:p>
            <a:pPr marL="0" indent="0">
              <a:lnSpc>
                <a:spcPct val="120000"/>
              </a:lnSpc>
              <a:spcBef>
                <a:spcPct val="20000"/>
              </a:spcBef>
              <a:spcAft>
                <a:spcPct val="20000"/>
              </a:spcAft>
            </a:pPr>
            <a:endParaRPr lang="zh-CN" altLang="en-US" sz="800" smtClean="0">
              <a:ea typeface="黑体" panose="02010609060101010101" pitchFamily="49" charset="-122"/>
            </a:endParaRPr>
          </a:p>
          <a:p>
            <a:pPr marL="0" indent="0">
              <a:lnSpc>
                <a:spcPct val="120000"/>
              </a:lnSpc>
              <a:spcBef>
                <a:spcPct val="20000"/>
              </a:spcBef>
              <a:spcAft>
                <a:spcPct val="20000"/>
              </a:spcAft>
            </a:pPr>
            <a:r>
              <a:rPr lang="en-US" altLang="zh-CN" smtClean="0">
                <a:solidFill>
                  <a:srgbClr val="000000"/>
                </a:solidFill>
                <a:ea typeface="黑体" panose="02010609060101010101" pitchFamily="49" charset="-122"/>
              </a:rPr>
              <a:t>11</a:t>
            </a:r>
            <a:r>
              <a:rPr lang="zh-CN" altLang="en-US" sz="1600" smtClean="0">
                <a:ea typeface="黑体" panose="02010609060101010101" pitchFamily="49" charset="-122"/>
              </a:rPr>
              <a:t>．如需要判断两个二进制数的大小或相等，可使用（④）电路。</a:t>
            </a:r>
          </a:p>
          <a:p>
            <a:pPr marL="384175" lvl="1" indent="0">
              <a:lnSpc>
                <a:spcPct val="120000"/>
              </a:lnSpc>
              <a:spcBef>
                <a:spcPct val="20000"/>
              </a:spcBef>
              <a:spcAft>
                <a:spcPct val="20000"/>
              </a:spcAft>
            </a:pPr>
            <a:r>
              <a:rPr lang="zh-CN" altLang="en-US" sz="1600" smtClean="0">
                <a:ea typeface="黑体" panose="02010609060101010101" pitchFamily="49" charset="-122"/>
              </a:rPr>
              <a:t>① 译码器			② 编码器</a:t>
            </a:r>
          </a:p>
          <a:p>
            <a:pPr marL="384175" lvl="1" indent="0">
              <a:lnSpc>
                <a:spcPct val="120000"/>
              </a:lnSpc>
              <a:spcBef>
                <a:spcPct val="20000"/>
              </a:spcBef>
              <a:spcAft>
                <a:spcPct val="20000"/>
              </a:spcAft>
            </a:pPr>
            <a:r>
              <a:rPr lang="zh-CN" altLang="en-US" sz="1600" smtClean="0">
                <a:ea typeface="黑体" panose="02010609060101010101" pitchFamily="49" charset="-122"/>
              </a:rPr>
              <a:t>③ 数据选择器		                  ④ 数值比较器</a:t>
            </a:r>
          </a:p>
          <a:p>
            <a:pPr marL="0" indent="0">
              <a:lnSpc>
                <a:spcPct val="120000"/>
              </a:lnSpc>
              <a:spcBef>
                <a:spcPct val="20000"/>
              </a:spcBef>
              <a:spcAft>
                <a:spcPct val="20000"/>
              </a:spcAft>
            </a:pPr>
            <a:endParaRPr lang="zh-CN" altLang="en-US" sz="900" smtClean="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fade">
                                      <p:cBhvr>
                                        <p:cTn id="10" dur="500"/>
                                        <p:tgtEl>
                                          <p:spTgt spid="819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fade">
                                      <p:cBhvr>
                                        <p:cTn id="13"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1267" name="Content Placeholder 4"/>
          <p:cNvSpPr>
            <a:spLocks noGrp="1"/>
          </p:cNvSpPr>
          <p:nvPr>
            <p:ph idx="4294967295"/>
          </p:nvPr>
        </p:nvSpPr>
        <p:spPr>
          <a:xfrm>
            <a:off x="684213" y="908050"/>
            <a:ext cx="7848600" cy="1679575"/>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1．将逻辑函数                                            写成标准与或表达式。</a:t>
            </a:r>
          </a:p>
          <a:p>
            <a:pPr marL="384175" lvl="1" indent="0">
              <a:lnSpc>
                <a:spcPct val="120000"/>
              </a:lnSpc>
              <a:spcBef>
                <a:spcPct val="20000"/>
              </a:spcBef>
              <a:spcAft>
                <a:spcPct val="20000"/>
              </a:spcAft>
            </a:pPr>
            <a:r>
              <a:rPr lang="zh-CN" altLang="en-US" smtClean="0">
                <a:ea typeface="黑体" panose="02010609060101010101" pitchFamily="49" charset="-122"/>
              </a:rPr>
              <a:t>解：利用基本公式                    可以把任何一个逻辑函数化为标准与或表达式。</a:t>
            </a:r>
          </a:p>
          <a:p>
            <a:pPr marL="0" indent="0">
              <a:lnSpc>
                <a:spcPct val="120000"/>
              </a:lnSpc>
              <a:spcBef>
                <a:spcPct val="20000"/>
              </a:spcBef>
              <a:spcAft>
                <a:spcPct val="20000"/>
              </a:spcAft>
            </a:pPr>
            <a:endParaRPr lang="zh-CN" altLang="en-US" smtClean="0">
              <a:ea typeface="黑体" panose="02010609060101010101" pitchFamily="49" charset="-122"/>
            </a:endParaRPr>
          </a:p>
        </p:txBody>
      </p:sp>
      <p:sp>
        <p:nvSpPr>
          <p:cNvPr id="348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1269" name="Object 5"/>
          <p:cNvGraphicFramePr>
            <a:graphicFrameLocks noChangeAspect="1"/>
          </p:cNvGraphicFramePr>
          <p:nvPr/>
        </p:nvGraphicFramePr>
        <p:xfrm>
          <a:off x="3057525" y="908050"/>
          <a:ext cx="1893888" cy="371475"/>
        </p:xfrm>
        <a:graphic>
          <a:graphicData uri="http://schemas.openxmlformats.org/presentationml/2006/ole">
            <mc:AlternateContent xmlns:mc="http://schemas.openxmlformats.org/markup-compatibility/2006">
              <mc:Choice xmlns:v="urn:schemas-microsoft-com:vml" Requires="v">
                <p:oleObj spid="_x0000_s34880" name="公式" r:id="rId3" imgW="1117440" imgH="215640" progId="Equation.3">
                  <p:embed/>
                </p:oleObj>
              </mc:Choice>
              <mc:Fallback>
                <p:oleObj name="公式" r:id="rId3" imgW="111744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908050"/>
                        <a:ext cx="1893888" cy="371475"/>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1271" name="Object 7"/>
          <p:cNvGraphicFramePr>
            <a:graphicFrameLocks noChangeAspect="1"/>
          </p:cNvGraphicFramePr>
          <p:nvPr/>
        </p:nvGraphicFramePr>
        <p:xfrm>
          <a:off x="3246438" y="1341438"/>
          <a:ext cx="1038225" cy="361950"/>
        </p:xfrm>
        <a:graphic>
          <a:graphicData uri="http://schemas.openxmlformats.org/presentationml/2006/ole">
            <mc:AlternateContent xmlns:mc="http://schemas.openxmlformats.org/markup-compatibility/2006">
              <mc:Choice xmlns:v="urn:schemas-microsoft-com:vml" Requires="v">
                <p:oleObj spid="_x0000_s34881" r:id="rId5" imgW="610130" imgH="203377" progId="Equation.3">
                  <p:embed/>
                </p:oleObj>
              </mc:Choice>
              <mc:Fallback>
                <p:oleObj r:id="rId5" imgW="610130" imgH="20337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438" y="1341438"/>
                        <a:ext cx="1038225" cy="361950"/>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4825" name="Rectangle 7"/>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482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4827" name="Rectangle 10"/>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34828" name="对象 1"/>
          <p:cNvGraphicFramePr>
            <a:graphicFrameLocks noChangeAspect="1"/>
          </p:cNvGraphicFramePr>
          <p:nvPr/>
        </p:nvGraphicFramePr>
        <p:xfrm>
          <a:off x="1019175" y="2243138"/>
          <a:ext cx="5970588" cy="542925"/>
        </p:xfrm>
        <a:graphic>
          <a:graphicData uri="http://schemas.openxmlformats.org/presentationml/2006/ole">
            <mc:AlternateContent xmlns:mc="http://schemas.openxmlformats.org/markup-compatibility/2006">
              <mc:Choice xmlns:v="urn:schemas-microsoft-com:vml" Requires="v">
                <p:oleObj spid="_x0000_s34882" name="公式" r:id="rId7" imgW="2374560" imgH="215640" progId="Equation.3">
                  <p:embed/>
                </p:oleObj>
              </mc:Choice>
              <mc:Fallback>
                <p:oleObj name="公式" r:id="rId7" imgW="2374560" imgH="215640" progId="Equation.3">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175" y="2243138"/>
                        <a:ext cx="59705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500"/>
                                        <p:tgtEl>
                                          <p:spTgt spid="112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fade">
                                      <p:cBhvr>
                                        <p:cTn id="15" dur="500"/>
                                        <p:tgtEl>
                                          <p:spTgt spid="1126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271"/>
                                        </p:tgtEl>
                                        <p:attrNameLst>
                                          <p:attrName>style.visibility</p:attrName>
                                        </p:attrNameLst>
                                      </p:cBhvr>
                                      <p:to>
                                        <p:strVal val="visible"/>
                                      </p:to>
                                    </p:set>
                                    <p:animEffect transition="in" filter="fade">
                                      <p:cBhvr>
                                        <p:cTn id="18"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2291" name="Content Placeholder 4"/>
          <p:cNvSpPr>
            <a:spLocks noGrp="1"/>
          </p:cNvSpPr>
          <p:nvPr>
            <p:ph idx="4294967295"/>
          </p:nvPr>
        </p:nvSpPr>
        <p:spPr>
          <a:xfrm>
            <a:off x="684213" y="908050"/>
            <a:ext cx="7848600" cy="866775"/>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2．推导出函数                                          的最简与或式。</a:t>
            </a:r>
          </a:p>
          <a:p>
            <a:pPr marL="384175" lvl="1" indent="0">
              <a:lnSpc>
                <a:spcPct val="120000"/>
              </a:lnSpc>
              <a:spcBef>
                <a:spcPct val="20000"/>
              </a:spcBef>
              <a:spcAft>
                <a:spcPct val="20000"/>
              </a:spcAft>
            </a:pPr>
            <a:r>
              <a:rPr lang="zh-CN" altLang="en-US" smtClean="0">
                <a:ea typeface="黑体" panose="02010609060101010101" pitchFamily="49" charset="-122"/>
              </a:rPr>
              <a:t>解：</a:t>
            </a:r>
          </a:p>
        </p:txBody>
      </p:sp>
      <p:sp>
        <p:nvSpPr>
          <p:cNvPr id="358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2293" name="Object 5"/>
          <p:cNvGraphicFramePr>
            <a:graphicFrameLocks noChangeAspect="1"/>
          </p:cNvGraphicFramePr>
          <p:nvPr/>
        </p:nvGraphicFramePr>
        <p:xfrm>
          <a:off x="2817813" y="908050"/>
          <a:ext cx="2236787" cy="361950"/>
        </p:xfrm>
        <a:graphic>
          <a:graphicData uri="http://schemas.openxmlformats.org/presentationml/2006/ole">
            <mc:AlternateContent xmlns:mc="http://schemas.openxmlformats.org/markup-compatibility/2006">
              <mc:Choice xmlns:v="urn:schemas-microsoft-com:vml" Requires="v">
                <p:oleObj spid="_x0000_s35883" name="公式" r:id="rId3" imgW="1346040" imgH="215640" progId="Equation.3">
                  <p:embed/>
                </p:oleObj>
              </mc:Choice>
              <mc:Fallback>
                <p:oleObj name="公式" r:id="rId3" imgW="134604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3" y="908050"/>
                        <a:ext cx="2236787" cy="361950"/>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2295" name="Object 7"/>
          <p:cNvGraphicFramePr>
            <a:graphicFrameLocks noChangeAspect="1"/>
          </p:cNvGraphicFramePr>
          <p:nvPr/>
        </p:nvGraphicFramePr>
        <p:xfrm>
          <a:off x="1968500" y="1319213"/>
          <a:ext cx="4443413" cy="3109912"/>
        </p:xfrm>
        <a:graphic>
          <a:graphicData uri="http://schemas.openxmlformats.org/presentationml/2006/ole">
            <mc:AlternateContent xmlns:mc="http://schemas.openxmlformats.org/markup-compatibility/2006">
              <mc:Choice xmlns:v="urn:schemas-microsoft-com:vml" Requires="v">
                <p:oleObj spid="_x0000_s35884" name="公式" r:id="rId5" imgW="2527200" imgH="1739880" progId="Equation.3">
                  <p:embed/>
                </p:oleObj>
              </mc:Choice>
              <mc:Fallback>
                <p:oleObj name="公式" r:id="rId5" imgW="2527200" imgH="17398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0" y="1319213"/>
                        <a:ext cx="4443413" cy="3109912"/>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5"/>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fade">
                                      <p:cBhvr>
                                        <p:cTn id="10" dur="500"/>
                                        <p:tgtEl>
                                          <p:spTgt spid="122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500"/>
                                        <p:tgtEl>
                                          <p:spTgt spid="1229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295"/>
                                        </p:tgtEl>
                                        <p:attrNameLst>
                                          <p:attrName>style.visibility</p:attrName>
                                        </p:attrNameLst>
                                      </p:cBhvr>
                                      <p:to>
                                        <p:strVal val="visible"/>
                                      </p:to>
                                    </p:set>
                                    <p:animEffect transition="in" filter="fade">
                                      <p:cBhvr>
                                        <p:cTn id="18"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3315" name="Content Placeholder 4"/>
          <p:cNvSpPr>
            <a:spLocks noGrp="1"/>
          </p:cNvSpPr>
          <p:nvPr>
            <p:ph idx="4294967295"/>
          </p:nvPr>
        </p:nvSpPr>
        <p:spPr>
          <a:xfrm>
            <a:off x="684213" y="908050"/>
            <a:ext cx="7848600" cy="2740025"/>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3．列出下述问题的真值表，利用最小项推导法写出其逻辑函数表达式，利用公式简化法进行简化并给出逻辑电路图。最后，写出完整的Verilog HDL程序。</a:t>
            </a:r>
          </a:p>
          <a:p>
            <a:pPr marL="384175" lvl="1" indent="0">
              <a:lnSpc>
                <a:spcPct val="120000"/>
              </a:lnSpc>
              <a:spcBef>
                <a:spcPct val="20000"/>
              </a:spcBef>
              <a:spcAft>
                <a:spcPct val="20000"/>
              </a:spcAft>
            </a:pPr>
            <a:r>
              <a:rPr lang="zh-CN" altLang="en-US" sz="2000" smtClean="0">
                <a:ea typeface="黑体" panose="02010609060101010101" pitchFamily="49" charset="-122"/>
              </a:rPr>
              <a:t>有一个投票表决器，三个投票人分别为A、B、C，同意为“1”，不同意为“0”。按规定只要二人以上同意才能输出通过，“1”表示通过，“0”表示不通过。</a:t>
            </a:r>
          </a:p>
          <a:p>
            <a:pPr marL="0" indent="0">
              <a:lnSpc>
                <a:spcPct val="120000"/>
              </a:lnSpc>
              <a:spcBef>
                <a:spcPct val="20000"/>
              </a:spcBef>
              <a:spcAft>
                <a:spcPct val="20000"/>
              </a:spcAft>
            </a:pPr>
            <a:endParaRPr lang="zh-CN" altLang="en-US" sz="1400" smtClean="0">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4339" name="Content Placeholder 4"/>
          <p:cNvSpPr>
            <a:spLocks noGrp="1"/>
          </p:cNvSpPr>
          <p:nvPr>
            <p:ph idx="4294967295"/>
          </p:nvPr>
        </p:nvSpPr>
        <p:spPr>
          <a:xfrm>
            <a:off x="684213" y="908050"/>
            <a:ext cx="7848600" cy="2368550"/>
          </a:xfrm>
        </p:spPr>
        <p:txBody>
          <a:bodyPr/>
          <a:lstStyle/>
          <a:p>
            <a:pPr marL="760413" lvl="1" indent="-376238">
              <a:lnSpc>
                <a:spcPct val="120000"/>
              </a:lnSpc>
              <a:spcBef>
                <a:spcPct val="20000"/>
              </a:spcBef>
              <a:spcAft>
                <a:spcPct val="20000"/>
              </a:spcAft>
            </a:pPr>
            <a:r>
              <a:rPr lang="zh-CN" altLang="en-US" sz="2000" smtClean="0">
                <a:ea typeface="黑体" panose="02010609060101010101" pitchFamily="49" charset="-122"/>
              </a:rPr>
              <a:t>解：设A、B、C分别表示投票表决器的输入信号，Y表示投票表决器的输出信号，根据电路的功能要求列出真值表如下表所示：</a:t>
            </a:r>
          </a:p>
          <a:p>
            <a:pPr marL="760413" lvl="1" indent="-376238">
              <a:lnSpc>
                <a:spcPct val="120000"/>
              </a:lnSpc>
              <a:spcBef>
                <a:spcPct val="20000"/>
              </a:spcBef>
              <a:spcAft>
                <a:spcPct val="20000"/>
              </a:spcAft>
            </a:pPr>
            <a:r>
              <a:rPr lang="zh-CN" altLang="en-US" sz="2000" smtClean="0">
                <a:ea typeface="黑体" panose="02010609060101010101" pitchFamily="49" charset="-122"/>
              </a:rPr>
              <a:t>利用最小项推导法：使输出为1的输入组合写成乘积项的形式，其中取值为1的输入用原变量表示，取值为0的输入用反变量表示，然后把这些乘积项加起来。</a:t>
            </a:r>
          </a:p>
        </p:txBody>
      </p:sp>
      <p:graphicFrame>
        <p:nvGraphicFramePr>
          <p:cNvPr id="14340" name="Group 4"/>
          <p:cNvGraphicFramePr>
            <a:graphicFrameLocks noGrp="1"/>
          </p:cNvGraphicFramePr>
          <p:nvPr/>
        </p:nvGraphicFramePr>
        <p:xfrm>
          <a:off x="6011863" y="3500438"/>
          <a:ext cx="2527300" cy="2468566"/>
        </p:xfrm>
        <a:graphic>
          <a:graphicData uri="http://schemas.openxmlformats.org/drawingml/2006/table">
            <a:tbl>
              <a:tblPr/>
              <a:tblGrid>
                <a:gridCol w="623887">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674688">
                  <a:extLst>
                    <a:ext uri="{9D8B030D-6E8A-4147-A177-3AD203B41FA5}">
                      <a16:colId xmlns:a16="http://schemas.microsoft.com/office/drawing/2014/main" val="20003"/>
                    </a:ext>
                  </a:extLst>
                </a:gridCol>
              </a:tblGrid>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t>
                      </a:r>
                      <a:endPar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Y</a:t>
                      </a:r>
                      <a:endPar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0"/>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1"/>
                  </a:ext>
                </a:extLst>
              </a:tr>
              <a:tr h="27305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2"/>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3"/>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4"/>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5"/>
                  </a:ext>
                </a:extLst>
              </a:tr>
              <a:tr h="27305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6"/>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7"/>
                  </a:ext>
                </a:extLst>
              </a:tr>
              <a:tr h="274638">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0546" marR="5054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8"/>
                  </a:ext>
                </a:extLst>
              </a:tr>
            </a:tbl>
          </a:graphicData>
        </a:graphic>
      </p:graphicFrame>
      <p:sp>
        <p:nvSpPr>
          <p:cNvPr id="379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79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7946" name="Rectangle 5"/>
          <p:cNvSpPr>
            <a:spLocks noChangeArrowheads="1"/>
          </p:cNvSpPr>
          <p:nvPr/>
        </p:nvSpPr>
        <p:spPr bwMode="auto">
          <a:xfrm>
            <a:off x="0"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4395" name="Object 59"/>
          <p:cNvGraphicFramePr>
            <a:graphicFrameLocks noChangeAspect="1"/>
          </p:cNvGraphicFramePr>
          <p:nvPr/>
        </p:nvGraphicFramePr>
        <p:xfrm>
          <a:off x="1644650" y="3338513"/>
          <a:ext cx="3576638" cy="2605087"/>
        </p:xfrm>
        <a:graphic>
          <a:graphicData uri="http://schemas.openxmlformats.org/presentationml/2006/ole">
            <mc:AlternateContent xmlns:mc="http://schemas.openxmlformats.org/markup-compatibility/2006">
              <mc:Choice xmlns:v="urn:schemas-microsoft-com:vml" Requires="v">
                <p:oleObj spid="_x0000_s37965" r:id="rId3" imgW="2755900" imgH="2006600" progId="Equation.3">
                  <p:embed/>
                </p:oleObj>
              </mc:Choice>
              <mc:Fallback>
                <p:oleObj r:id="rId3" imgW="2755900" imgH="20066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3338513"/>
                        <a:ext cx="3576638" cy="2605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animEffect transition="in" filter="fade">
                                      <p:cBhvr>
                                        <p:cTn id="15" dur="500"/>
                                        <p:tgtEl>
                                          <p:spTgt spid="143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4395"/>
                                        </p:tgtEl>
                                        <p:attrNameLst>
                                          <p:attrName>style.visibility</p:attrName>
                                        </p:attrNameLst>
                                      </p:cBhvr>
                                      <p:to>
                                        <p:strVal val="visible"/>
                                      </p:to>
                                    </p:set>
                                    <p:animEffect transition="in" filter="wipe(up)">
                                      <p:cBhvr>
                                        <p:cTn id="20" dur="500"/>
                                        <p:tgtEl>
                                          <p:spTgt spid="14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5363" name="Text Box 2"/>
          <p:cNvSpPr txBox="1">
            <a:spLocks noChangeArrowheads="1"/>
          </p:cNvSpPr>
          <p:nvPr/>
        </p:nvSpPr>
        <p:spPr bwMode="auto">
          <a:xfrm>
            <a:off x="457200" y="963613"/>
            <a:ext cx="845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Ø"/>
            </a:pPr>
            <a:r>
              <a:rPr lang="zh-CN" altLang="en-US" sz="2000" b="1">
                <a:solidFill>
                  <a:schemeClr val="tx1"/>
                </a:solidFill>
                <a:latin typeface="Times New Roman" panose="02020603050405020304" pitchFamily="18" charset="0"/>
              </a:rPr>
              <a:t>由化简后的逻辑表达式给出的逻辑电路图：</a:t>
            </a: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04925"/>
            <a:ext cx="550545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文本框 135"/>
          <p:cNvSpPr txBox="1">
            <a:spLocks noChangeArrowheads="1"/>
          </p:cNvSpPr>
          <p:nvPr/>
        </p:nvSpPr>
        <p:spPr bwMode="auto">
          <a:xfrm>
            <a:off x="1406525" y="4789488"/>
            <a:ext cx="5472113" cy="1368425"/>
          </a:xfrm>
          <a:prstGeom prst="rect">
            <a:avLst/>
          </a:prstGeom>
          <a:solidFill>
            <a:srgbClr val="FFFFFF"/>
          </a:solidFill>
          <a:ln w="9525">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0"/>
              </a:spcBef>
              <a:buClrTx/>
              <a:buSzTx/>
              <a:buFont typeface="Wingdings" panose="05000000000000000000" pitchFamily="2" charset="2"/>
              <a:buNone/>
            </a:pPr>
            <a:r>
              <a:rPr lang="zh-CN" altLang="en-US" sz="1600" b="0">
                <a:solidFill>
                  <a:schemeClr val="accent1"/>
                </a:solidFill>
              </a:rPr>
              <a:t>module 	and_or(Y,A,B,C);</a:t>
            </a:r>
          </a:p>
          <a:p>
            <a:pPr algn="just" eaLnBrk="1" hangingPunct="1">
              <a:lnSpc>
                <a:spcPct val="100000"/>
              </a:lnSpc>
              <a:spcBef>
                <a:spcPct val="0"/>
              </a:spcBef>
              <a:buClrTx/>
              <a:buSzTx/>
              <a:buFont typeface="Wingdings" panose="05000000000000000000" pitchFamily="2" charset="2"/>
              <a:buNone/>
            </a:pPr>
            <a:r>
              <a:rPr lang="zh-CN" altLang="en-US" sz="1600" b="0">
                <a:solidFill>
                  <a:schemeClr val="accent1"/>
                </a:solidFill>
              </a:rPr>
              <a:t>	output 	Y;</a:t>
            </a:r>
          </a:p>
          <a:p>
            <a:pPr algn="just" eaLnBrk="1" hangingPunct="1">
              <a:lnSpc>
                <a:spcPct val="100000"/>
              </a:lnSpc>
              <a:spcBef>
                <a:spcPct val="0"/>
              </a:spcBef>
              <a:buClrTx/>
              <a:buSzTx/>
              <a:buFont typeface="Wingdings" panose="05000000000000000000" pitchFamily="2" charset="2"/>
              <a:buNone/>
            </a:pPr>
            <a:r>
              <a:rPr lang="zh-CN" altLang="en-US" sz="1600" b="0">
                <a:solidFill>
                  <a:schemeClr val="accent1"/>
                </a:solidFill>
              </a:rPr>
              <a:t>	input	A,B,C;</a:t>
            </a:r>
          </a:p>
          <a:p>
            <a:pPr algn="just" eaLnBrk="1" hangingPunct="1">
              <a:lnSpc>
                <a:spcPct val="100000"/>
              </a:lnSpc>
              <a:spcBef>
                <a:spcPct val="0"/>
              </a:spcBef>
              <a:buClrTx/>
              <a:buSzTx/>
              <a:buFont typeface="Wingdings" panose="05000000000000000000" pitchFamily="2" charset="2"/>
              <a:buNone/>
            </a:pPr>
            <a:r>
              <a:rPr lang="zh-CN" altLang="en-US" sz="1600" b="0">
                <a:solidFill>
                  <a:schemeClr val="accent1"/>
                </a:solidFill>
              </a:rPr>
              <a:t>	assign 	Y=(A&amp;&amp;B)||(A&amp;&amp;C)||(B&amp;&amp;C);</a:t>
            </a:r>
          </a:p>
          <a:p>
            <a:pPr algn="just" eaLnBrk="1" hangingPunct="1">
              <a:lnSpc>
                <a:spcPct val="100000"/>
              </a:lnSpc>
              <a:spcBef>
                <a:spcPct val="0"/>
              </a:spcBef>
              <a:buClrTx/>
              <a:buSzTx/>
              <a:buFont typeface="Wingdings" panose="05000000000000000000" pitchFamily="2" charset="2"/>
              <a:buNone/>
            </a:pPr>
            <a:r>
              <a:rPr lang="zh-CN" altLang="en-US" sz="1600" b="0">
                <a:solidFill>
                  <a:schemeClr val="accent1"/>
                </a:solidFill>
              </a:rPr>
              <a:t>endmodule</a:t>
            </a:r>
            <a:endParaRPr lang="zh-CN" altLang="en-US" sz="1800" b="0">
              <a:solidFill>
                <a:schemeClr val="accent1"/>
              </a:solidFill>
            </a:endParaRPr>
          </a:p>
        </p:txBody>
      </p:sp>
      <p:sp>
        <p:nvSpPr>
          <p:cNvPr id="15366" name="Text Box 2"/>
          <p:cNvSpPr txBox="1">
            <a:spLocks noChangeArrowheads="1"/>
          </p:cNvSpPr>
          <p:nvPr/>
        </p:nvSpPr>
        <p:spPr bwMode="auto">
          <a:xfrm>
            <a:off x="584200" y="4248150"/>
            <a:ext cx="845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Ø"/>
            </a:pPr>
            <a:r>
              <a:rPr lang="zh-CN" altLang="en-US" sz="2000" b="1">
                <a:solidFill>
                  <a:schemeClr val="tx1"/>
                </a:solidFill>
                <a:ea typeface="黑体" panose="02010609060101010101" pitchFamily="49" charset="-122"/>
              </a:rPr>
              <a:t>完整的VerilogHDL程序：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363"/>
                                        </p:tgtEl>
                                        <p:attrNameLst>
                                          <p:attrName>style.visibility</p:attrName>
                                        </p:attrNameLst>
                                      </p:cBhvr>
                                      <p:to>
                                        <p:strVal val="visible"/>
                                      </p:to>
                                    </p:set>
                                    <p:animEffect transition="in" filter="wipe(left)">
                                      <p:cBhvr>
                                        <p:cTn id="7" dur="3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fade">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366"/>
                                        </p:tgtEl>
                                        <p:attrNameLst>
                                          <p:attrName>style.visibility</p:attrName>
                                        </p:attrNameLst>
                                      </p:cBhvr>
                                      <p:to>
                                        <p:strVal val="visible"/>
                                      </p:to>
                                    </p:set>
                                    <p:animEffect transition="in" filter="wipe(left)">
                                      <p:cBhvr>
                                        <p:cTn id="22" dur="3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5" grpId="0" bldLvl="0" animBg="1" autoUpdateAnimBg="0"/>
      <p:bldP spid="1536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460692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a:t>
            </a:r>
            <a:r>
              <a:rPr lang="zh-CN" altLang="en-US" dirty="0" smtClean="0">
                <a:ea typeface="黑体" panose="02010609060101010101" pitchFamily="49" charset="-122"/>
              </a:rPr>
              <a:t> 将二进制、八进制和十六进制数转换为十进制数的共同规则</a:t>
            </a:r>
            <a:r>
              <a:rPr lang="zh-CN" altLang="en-US" u="sng" dirty="0" smtClean="0">
                <a:solidFill>
                  <a:srgbClr val="FF0000"/>
                </a:solidFill>
                <a:ea typeface="黑体" panose="02010609060101010101" pitchFamily="49" charset="-122"/>
              </a:rPr>
              <a:t>是按权展开求和</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2.</a:t>
            </a:r>
            <a:r>
              <a:rPr lang="zh-CN" altLang="en-US" dirty="0" smtClean="0">
                <a:ea typeface="黑体" panose="02010609060101010101" pitchFamily="49" charset="-122"/>
              </a:rPr>
              <a:t>二进制数</a:t>
            </a:r>
            <a:r>
              <a:rPr lang="en-US" altLang="zh-CN" dirty="0" smtClean="0">
                <a:ea typeface="黑体" panose="02010609060101010101" pitchFamily="49" charset="-122"/>
              </a:rPr>
              <a:t>1101011.011B </a:t>
            </a:r>
            <a:r>
              <a:rPr lang="zh-CN" altLang="en-US" dirty="0" smtClean="0">
                <a:ea typeface="黑体" panose="02010609060101010101" pitchFamily="49" charset="-122"/>
              </a:rPr>
              <a:t>对应的八进制数为</a:t>
            </a:r>
            <a:r>
              <a:rPr lang="en-US" altLang="zh-CN" u="sng" dirty="0" smtClean="0">
                <a:solidFill>
                  <a:srgbClr val="FF0000"/>
                </a:solidFill>
                <a:ea typeface="黑体" panose="02010609060101010101" pitchFamily="49" charset="-122"/>
              </a:rPr>
              <a:t>153.3O</a:t>
            </a:r>
            <a:r>
              <a:rPr lang="en-US" altLang="zh-CN" dirty="0" smtClean="0">
                <a:ea typeface="黑体" panose="02010609060101010101" pitchFamily="49" charset="-122"/>
              </a:rPr>
              <a:t> </a:t>
            </a:r>
            <a:r>
              <a:rPr lang="zh-CN" altLang="en-US" dirty="0" smtClean="0">
                <a:ea typeface="黑体" panose="02010609060101010101" pitchFamily="49" charset="-122"/>
              </a:rPr>
              <a:t>，对应的十六进制数为</a:t>
            </a:r>
            <a:r>
              <a:rPr lang="en-US" altLang="zh-CN" u="sng" dirty="0" smtClean="0">
                <a:solidFill>
                  <a:srgbClr val="FF0000"/>
                </a:solidFill>
                <a:ea typeface="黑体" panose="02010609060101010101" pitchFamily="49" charset="-122"/>
              </a:rPr>
              <a:t>6B.6H </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3</a:t>
            </a:r>
            <a:r>
              <a:rPr lang="zh-CN" altLang="en-US" dirty="0" smtClean="0">
                <a:ea typeface="黑体" panose="02010609060101010101" pitchFamily="49" charset="-122"/>
              </a:rPr>
              <a:t>．</a:t>
            </a:r>
            <a:r>
              <a:rPr lang="en-US" altLang="zh-CN" dirty="0" smtClean="0">
                <a:ea typeface="黑体" panose="02010609060101010101" pitchFamily="49" charset="-122"/>
              </a:rPr>
              <a:t>(100101010011.00110111)8421BCD </a:t>
            </a:r>
            <a:r>
              <a:rPr lang="zh-CN" altLang="en-US" dirty="0" smtClean="0">
                <a:ea typeface="黑体" panose="02010609060101010101" pitchFamily="49" charset="-122"/>
              </a:rPr>
              <a:t>表示的十进制数为</a:t>
            </a:r>
            <a:r>
              <a:rPr lang="en-US" altLang="zh-CN" u="sng" dirty="0" smtClean="0">
                <a:solidFill>
                  <a:schemeClr val="accent1"/>
                </a:solidFill>
                <a:ea typeface="黑体" panose="02010609060101010101" pitchFamily="49" charset="-122"/>
              </a:rPr>
              <a:t>953.37D</a:t>
            </a:r>
          </a:p>
          <a:p>
            <a:pPr marL="0" indent="0">
              <a:lnSpc>
                <a:spcPct val="120000"/>
              </a:lnSpc>
              <a:spcBef>
                <a:spcPct val="20000"/>
              </a:spcBef>
              <a:spcAft>
                <a:spcPct val="20000"/>
              </a:spcAft>
            </a:pPr>
            <a:r>
              <a:rPr lang="en-US" altLang="zh-CN" dirty="0" smtClean="0">
                <a:ea typeface="黑体" panose="02010609060101010101" pitchFamily="49" charset="-122"/>
              </a:rPr>
              <a:t>4</a:t>
            </a:r>
            <a:r>
              <a:rPr lang="zh-CN" altLang="en-US" dirty="0" smtClean="0">
                <a:ea typeface="黑体" panose="02010609060101010101" pitchFamily="49" charset="-122"/>
              </a:rPr>
              <a:t>．</a:t>
            </a:r>
            <a:r>
              <a:rPr lang="en-US" altLang="zh-CN" dirty="0" smtClean="0">
                <a:ea typeface="黑体" panose="02010609060101010101" pitchFamily="49" charset="-122"/>
              </a:rPr>
              <a:t>(001111110001.01011111)2421BCD </a:t>
            </a:r>
            <a:r>
              <a:rPr lang="zh-CN" altLang="en-US" dirty="0" smtClean="0">
                <a:ea typeface="黑体" panose="02010609060101010101" pitchFamily="49" charset="-122"/>
              </a:rPr>
              <a:t>表示的十进制数为</a:t>
            </a:r>
            <a:r>
              <a:rPr lang="en-US" altLang="zh-CN" u="sng" dirty="0" smtClean="0">
                <a:solidFill>
                  <a:schemeClr val="accent1"/>
                </a:solidFill>
                <a:ea typeface="黑体" panose="02010609060101010101" pitchFamily="49" charset="-122"/>
              </a:rPr>
              <a:t>391.59D</a:t>
            </a:r>
          </a:p>
          <a:p>
            <a:pPr marL="0" indent="0">
              <a:lnSpc>
                <a:spcPct val="120000"/>
              </a:lnSpc>
              <a:spcBef>
                <a:spcPct val="20000"/>
              </a:spcBef>
              <a:spcAft>
                <a:spcPct val="20000"/>
              </a:spcAft>
            </a:pPr>
            <a:r>
              <a:rPr lang="en-US" altLang="zh-CN" dirty="0" smtClean="0">
                <a:ea typeface="黑体" panose="02010609060101010101" pitchFamily="49" charset="-122"/>
              </a:rPr>
              <a:t>5</a:t>
            </a:r>
            <a:r>
              <a:rPr lang="zh-CN" altLang="en-US" dirty="0" smtClean="0">
                <a:ea typeface="黑体" panose="02010609060101010101" pitchFamily="49" charset="-122"/>
              </a:rPr>
              <a:t>．</a:t>
            </a:r>
            <a:r>
              <a:rPr lang="en-US" altLang="zh-CN" dirty="0" smtClean="0">
                <a:ea typeface="黑体" panose="02010609060101010101" pitchFamily="49" charset="-122"/>
              </a:rPr>
              <a:t>(100101111100.00010100)5211BCD </a:t>
            </a:r>
            <a:r>
              <a:rPr lang="zh-CN" altLang="en-US" dirty="0" smtClean="0">
                <a:ea typeface="黑体" panose="02010609060101010101" pitchFamily="49" charset="-122"/>
              </a:rPr>
              <a:t>表示的十进制数为</a:t>
            </a:r>
            <a:r>
              <a:rPr lang="en-US" altLang="zh-CN" u="sng" dirty="0" smtClean="0">
                <a:solidFill>
                  <a:schemeClr val="accent1"/>
                </a:solidFill>
                <a:ea typeface="黑体" panose="02010609060101010101" pitchFamily="49" charset="-122"/>
              </a:rPr>
              <a:t>647.12D</a:t>
            </a:r>
          </a:p>
          <a:p>
            <a:pPr marL="0" indent="0">
              <a:lnSpc>
                <a:spcPct val="120000"/>
              </a:lnSpc>
              <a:spcBef>
                <a:spcPct val="20000"/>
              </a:spcBef>
              <a:spcAft>
                <a:spcPct val="20000"/>
              </a:spcAft>
            </a:pPr>
            <a:r>
              <a:rPr lang="en-US" altLang="zh-CN" dirty="0" smtClean="0">
                <a:ea typeface="黑体" panose="02010609060101010101" pitchFamily="49" charset="-122"/>
              </a:rPr>
              <a:t>6</a:t>
            </a:r>
            <a:r>
              <a:rPr lang="zh-CN" altLang="en-US" dirty="0" smtClean="0">
                <a:ea typeface="黑体" panose="02010609060101010101" pitchFamily="49" charset="-122"/>
              </a:rPr>
              <a:t>．</a:t>
            </a:r>
            <a:r>
              <a:rPr lang="en-US" altLang="zh-CN" dirty="0" smtClean="0">
                <a:ea typeface="黑体" panose="02010609060101010101" pitchFamily="49" charset="-122"/>
              </a:rPr>
              <a:t>(110010100111.10000111)</a:t>
            </a:r>
            <a:r>
              <a:rPr lang="zh-CN" altLang="en-US" dirty="0" smtClean="0">
                <a:ea typeface="黑体" panose="02010609060101010101" pitchFamily="49" charset="-122"/>
              </a:rPr>
              <a:t>余</a:t>
            </a:r>
            <a:r>
              <a:rPr lang="en-US" altLang="zh-CN" dirty="0" smtClean="0">
                <a:ea typeface="黑体" panose="02010609060101010101" pitchFamily="49" charset="-122"/>
              </a:rPr>
              <a:t>3BCD </a:t>
            </a:r>
            <a:r>
              <a:rPr lang="zh-CN" altLang="en-US" dirty="0" smtClean="0">
                <a:ea typeface="黑体" panose="02010609060101010101" pitchFamily="49" charset="-122"/>
              </a:rPr>
              <a:t>表示的十进制数为</a:t>
            </a:r>
            <a:r>
              <a:rPr lang="en-US" altLang="zh-CN" u="sng" dirty="0" smtClean="0">
                <a:solidFill>
                  <a:schemeClr val="accent1"/>
                </a:solidFill>
                <a:ea typeface="黑体" panose="02010609060101010101" pitchFamily="49" charset="-122"/>
              </a:rPr>
              <a:t>974.54D</a:t>
            </a:r>
          </a:p>
          <a:p>
            <a:pPr marL="0" indent="0">
              <a:lnSpc>
                <a:spcPct val="120000"/>
              </a:lnSpc>
              <a:spcBef>
                <a:spcPct val="20000"/>
              </a:spcBef>
              <a:spcAft>
                <a:spcPct val="20000"/>
              </a:spcAft>
            </a:pPr>
            <a:r>
              <a:rPr lang="en-US" altLang="zh-CN" dirty="0" smtClean="0">
                <a:ea typeface="黑体" panose="02010609060101010101" pitchFamily="49" charset="-122"/>
              </a:rPr>
              <a:t>7</a:t>
            </a:r>
            <a:r>
              <a:rPr lang="zh-CN" altLang="en-US" dirty="0" smtClean="0">
                <a:ea typeface="黑体" panose="02010609060101010101" pitchFamily="49" charset="-122"/>
              </a:rPr>
              <a:t>．数字字符“</a:t>
            </a:r>
            <a:r>
              <a:rPr lang="en-US" altLang="zh-CN" dirty="0" smtClean="0">
                <a:ea typeface="黑体" panose="02010609060101010101" pitchFamily="49" charset="-122"/>
              </a:rPr>
              <a:t>9”</a:t>
            </a:r>
            <a:r>
              <a:rPr lang="zh-CN" altLang="en-US" dirty="0" smtClean="0">
                <a:ea typeface="黑体" panose="02010609060101010101" pitchFamily="49" charset="-122"/>
              </a:rPr>
              <a:t>对应的</a:t>
            </a:r>
            <a:r>
              <a:rPr lang="en-US" altLang="zh-CN" dirty="0" smtClean="0">
                <a:ea typeface="黑体" panose="02010609060101010101" pitchFamily="49" charset="-122"/>
              </a:rPr>
              <a:t>ASCII </a:t>
            </a:r>
            <a:r>
              <a:rPr lang="zh-CN" altLang="en-US" dirty="0" smtClean="0">
                <a:ea typeface="黑体" panose="02010609060101010101" pitchFamily="49" charset="-122"/>
              </a:rPr>
              <a:t>码为</a:t>
            </a:r>
            <a:r>
              <a:rPr lang="en-US" altLang="zh-CN" u="sng" dirty="0" smtClean="0">
                <a:solidFill>
                  <a:schemeClr val="accent1"/>
                </a:solidFill>
                <a:ea typeface="黑体" panose="02010609060101010101" pitchFamily="49" charset="-122"/>
              </a:rPr>
              <a:t>0111001B</a:t>
            </a:r>
            <a:r>
              <a:rPr lang="zh-CN" altLang="en-US" u="sng" dirty="0" smtClean="0">
                <a:solidFill>
                  <a:schemeClr val="accent1"/>
                </a:solidFill>
                <a:ea typeface="黑体" panose="02010609060101010101" pitchFamily="49" charset="-122"/>
              </a:rPr>
              <a:t>（</a:t>
            </a:r>
            <a:r>
              <a:rPr lang="en-US" altLang="zh-CN" u="sng" dirty="0" smtClean="0">
                <a:solidFill>
                  <a:schemeClr val="accent1"/>
                </a:solidFill>
                <a:ea typeface="黑体" panose="02010609060101010101" pitchFamily="49" charset="-122"/>
              </a:rPr>
              <a:t>39H</a:t>
            </a:r>
            <a:r>
              <a:rPr lang="zh-CN" altLang="en-US" u="sng" dirty="0" smtClean="0">
                <a:solidFill>
                  <a:schemeClr val="accent1"/>
                </a:solidFill>
                <a:ea typeface="黑体" panose="02010609060101010101" pitchFamily="49" charset="-122"/>
              </a:rPr>
              <a:t>） </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8. </a:t>
            </a:r>
            <a:r>
              <a:rPr lang="zh-CN" altLang="zh-CN" dirty="0" smtClean="0">
                <a:ea typeface="黑体" panose="02010609060101010101" pitchFamily="49" charset="-122"/>
              </a:rPr>
              <a:t>表示任意一个</a:t>
            </a:r>
            <a:r>
              <a:rPr lang="en-US" altLang="zh-CN" dirty="0" smtClean="0">
                <a:ea typeface="黑体" panose="02010609060101010101" pitchFamily="49" charset="-122"/>
              </a:rPr>
              <a:t>3</a:t>
            </a:r>
            <a:r>
              <a:rPr lang="zh-CN" altLang="zh-CN" dirty="0" smtClean="0">
                <a:ea typeface="黑体" panose="02010609060101010101" pitchFamily="49" charset="-122"/>
              </a:rPr>
              <a:t>位十进制数至少需要</a:t>
            </a:r>
            <a:r>
              <a:rPr lang="en-US" altLang="zh-CN" u="sng" dirty="0" smtClean="0">
                <a:solidFill>
                  <a:schemeClr val="accent1"/>
                </a:solidFill>
                <a:ea typeface="黑体" panose="02010609060101010101" pitchFamily="49" charset="-122"/>
              </a:rPr>
              <a:t>10</a:t>
            </a:r>
            <a:r>
              <a:rPr lang="zh-CN" altLang="zh-CN" dirty="0" smtClean="0">
                <a:ea typeface="黑体" panose="02010609060101010101" pitchFamily="49" charset="-122"/>
              </a:rPr>
              <a:t>位二进制数。</a:t>
            </a:r>
            <a:endParaRPr lang="zh-CN" altLang="en-US" dirty="0" smtClean="0">
              <a:ea typeface="黑体" panose="02010609060101010101" pitchFamily="49" charset="-122"/>
            </a:endParaRPr>
          </a:p>
        </p:txBody>
      </p:sp>
      <p:sp>
        <p:nvSpPr>
          <p:cNvPr id="11268"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fade">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fade">
                                      <p:cBhvr>
                                        <p:cTn id="17" dur="500"/>
                                        <p:tgtEl>
                                          <p:spTgt spid="2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51">
                                            <p:txEl>
                                              <p:pRg st="3" end="3"/>
                                            </p:txEl>
                                          </p:spTgt>
                                        </p:tgtEl>
                                        <p:attrNameLst>
                                          <p:attrName>style.visibility</p:attrName>
                                        </p:attrNameLst>
                                      </p:cBhvr>
                                      <p:to>
                                        <p:strVal val="visible"/>
                                      </p:to>
                                    </p:set>
                                    <p:animEffect transition="in" filter="fade">
                                      <p:cBhvr>
                                        <p:cTn id="22" dur="500"/>
                                        <p:tgtEl>
                                          <p:spTgt spid="2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51">
                                            <p:txEl>
                                              <p:pRg st="4" end="4"/>
                                            </p:txEl>
                                          </p:spTgt>
                                        </p:tgtEl>
                                        <p:attrNameLst>
                                          <p:attrName>style.visibility</p:attrName>
                                        </p:attrNameLst>
                                      </p:cBhvr>
                                      <p:to>
                                        <p:strVal val="visible"/>
                                      </p:to>
                                    </p:set>
                                    <p:animEffect transition="in" filter="fade">
                                      <p:cBhvr>
                                        <p:cTn id="27" dur="500"/>
                                        <p:tgtEl>
                                          <p:spTgt spid="2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51">
                                            <p:txEl>
                                              <p:pRg st="5" end="5"/>
                                            </p:txEl>
                                          </p:spTgt>
                                        </p:tgtEl>
                                        <p:attrNameLst>
                                          <p:attrName>style.visibility</p:attrName>
                                        </p:attrNameLst>
                                      </p:cBhvr>
                                      <p:to>
                                        <p:strVal val="visible"/>
                                      </p:to>
                                    </p:set>
                                    <p:animEffect transition="in" filter="fade">
                                      <p:cBhvr>
                                        <p:cTn id="32" dur="500"/>
                                        <p:tgtEl>
                                          <p:spTgt spid="2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51">
                                            <p:txEl>
                                              <p:pRg st="6" end="6"/>
                                            </p:txEl>
                                          </p:spTgt>
                                        </p:tgtEl>
                                        <p:attrNameLst>
                                          <p:attrName>style.visibility</p:attrName>
                                        </p:attrNameLst>
                                      </p:cBhvr>
                                      <p:to>
                                        <p:strVal val="visible"/>
                                      </p:to>
                                    </p:set>
                                    <p:animEffect transition="in" filter="fade">
                                      <p:cBhvr>
                                        <p:cTn id="37" dur="500"/>
                                        <p:tgtEl>
                                          <p:spTgt spid="2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51">
                                            <p:txEl>
                                              <p:pRg st="7" end="7"/>
                                            </p:txEl>
                                          </p:spTgt>
                                        </p:tgtEl>
                                        <p:attrNameLst>
                                          <p:attrName>style.visibility</p:attrName>
                                        </p:attrNameLst>
                                      </p:cBhvr>
                                      <p:to>
                                        <p:strVal val="visible"/>
                                      </p:to>
                                    </p:set>
                                    <p:animEffect transition="in" filter="fade">
                                      <p:cBhvr>
                                        <p:cTn id="42" dur="500"/>
                                        <p:tgtEl>
                                          <p:spTgt spid="2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339883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4．用公式法证明下列等式：</a:t>
            </a:r>
          </a:p>
          <a:p>
            <a:pPr marL="0" indent="0">
              <a:lnSpc>
                <a:spcPct val="120000"/>
              </a:lnSpc>
              <a:spcBef>
                <a:spcPct val="20000"/>
              </a:spcBef>
              <a:spcAft>
                <a:spcPct val="20000"/>
              </a:spcAft>
            </a:pPr>
            <a:r>
              <a:rPr lang="zh-CN" altLang="en-US" smtClean="0">
                <a:ea typeface="黑体" panose="02010609060101010101" pitchFamily="49" charset="-122"/>
              </a:rPr>
              <a:t> </a:t>
            </a:r>
          </a:p>
          <a:p>
            <a:pPr marL="384175" lvl="1" indent="0">
              <a:lnSpc>
                <a:spcPct val="120000"/>
              </a:lnSpc>
              <a:spcBef>
                <a:spcPct val="20000"/>
              </a:spcBef>
              <a:spcAft>
                <a:spcPct val="20000"/>
              </a:spcAft>
            </a:pPr>
            <a:r>
              <a:rPr lang="zh-CN" altLang="en-US" smtClean="0">
                <a:ea typeface="黑体" panose="02010609060101010101" pitchFamily="49" charset="-122"/>
              </a:rPr>
              <a:t>证明：</a:t>
            </a:r>
          </a:p>
          <a:p>
            <a:pPr marL="765175" lvl="2" indent="0">
              <a:lnSpc>
                <a:spcPct val="120000"/>
              </a:lnSpc>
              <a:spcBef>
                <a:spcPct val="20000"/>
              </a:spcBef>
              <a:spcAft>
                <a:spcPct val="20000"/>
              </a:spcAft>
            </a:pPr>
            <a:r>
              <a:rPr lang="zh-CN" altLang="en-US" smtClean="0">
                <a:ea typeface="黑体" panose="02010609060101010101" pitchFamily="49" charset="-122"/>
              </a:rPr>
              <a:t>合并：</a:t>
            </a:r>
          </a:p>
          <a:p>
            <a:pPr marL="765175" lvl="2" indent="0">
              <a:lnSpc>
                <a:spcPct val="120000"/>
              </a:lnSpc>
              <a:spcBef>
                <a:spcPct val="20000"/>
              </a:spcBef>
              <a:spcAft>
                <a:spcPct val="20000"/>
              </a:spcAft>
            </a:pPr>
            <a:r>
              <a:rPr lang="zh-CN" altLang="en-US" smtClean="0">
                <a:ea typeface="黑体" panose="02010609060101010101" pitchFamily="49" charset="-122"/>
              </a:rPr>
              <a:t>由反演律：</a:t>
            </a:r>
          </a:p>
          <a:p>
            <a:pPr marL="765175" lvl="2" indent="0">
              <a:lnSpc>
                <a:spcPct val="120000"/>
              </a:lnSpc>
              <a:spcBef>
                <a:spcPct val="20000"/>
              </a:spcBef>
              <a:spcAft>
                <a:spcPct val="20000"/>
              </a:spcAft>
            </a:pPr>
            <a:r>
              <a:rPr lang="zh-CN" altLang="en-US" smtClean="0">
                <a:ea typeface="黑体" panose="02010609060101010101" pitchFamily="49" charset="-122"/>
              </a:rPr>
              <a:t>由互补律：</a:t>
            </a:r>
          </a:p>
          <a:p>
            <a:pPr marL="765175" lvl="2" indent="0">
              <a:lnSpc>
                <a:spcPct val="120000"/>
              </a:lnSpc>
              <a:spcBef>
                <a:spcPct val="20000"/>
              </a:spcBef>
              <a:spcAft>
                <a:spcPct val="20000"/>
              </a:spcAft>
            </a:pPr>
            <a:r>
              <a:rPr lang="zh-CN" altLang="en-US" smtClean="0">
                <a:ea typeface="黑体" panose="02010609060101010101" pitchFamily="49" charset="-122"/>
              </a:rPr>
              <a:t>由反演率：</a:t>
            </a:r>
          </a:p>
          <a:p>
            <a:pPr marL="384175" lvl="1" indent="0">
              <a:lnSpc>
                <a:spcPct val="120000"/>
              </a:lnSpc>
              <a:spcBef>
                <a:spcPct val="20000"/>
              </a:spcBef>
              <a:spcAft>
                <a:spcPct val="20000"/>
              </a:spcAft>
            </a:pPr>
            <a:r>
              <a:rPr lang="zh-CN" altLang="en-US" smtClean="0">
                <a:ea typeface="黑体" panose="02010609060101010101" pitchFamily="49" charset="-122"/>
              </a:rPr>
              <a:t>或：</a:t>
            </a:r>
          </a:p>
        </p:txBody>
      </p:sp>
      <p:sp>
        <p:nvSpPr>
          <p:cNvPr id="399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16389" name="Object 5"/>
          <p:cNvGraphicFramePr>
            <a:graphicFrameLocks noChangeAspect="1"/>
          </p:cNvGraphicFramePr>
          <p:nvPr/>
        </p:nvGraphicFramePr>
        <p:xfrm>
          <a:off x="1331913" y="1382713"/>
          <a:ext cx="6896100" cy="390525"/>
        </p:xfrm>
        <a:graphic>
          <a:graphicData uri="http://schemas.openxmlformats.org/presentationml/2006/ole">
            <mc:AlternateContent xmlns:mc="http://schemas.openxmlformats.org/markup-compatibility/2006">
              <mc:Choice xmlns:v="urn:schemas-microsoft-com:vml" Requires="v">
                <p:oleObj spid="_x0000_s39995" r:id="rId3" imgW="3771900" imgH="215900" progId="Equation.3">
                  <p:embed/>
                </p:oleObj>
              </mc:Choice>
              <mc:Fallback>
                <p:oleObj r:id="rId3" imgW="3771900" imgH="215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82713"/>
                        <a:ext cx="6896100" cy="390525"/>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6"/>
          <p:cNvGraphicFramePr>
            <a:graphicFrameLocks noChangeAspect="1"/>
          </p:cNvGraphicFramePr>
          <p:nvPr/>
        </p:nvGraphicFramePr>
        <p:xfrm>
          <a:off x="2627313" y="1773238"/>
          <a:ext cx="5473700" cy="2109787"/>
        </p:xfrm>
        <a:graphic>
          <a:graphicData uri="http://schemas.openxmlformats.org/presentationml/2006/ole">
            <mc:AlternateContent xmlns:mc="http://schemas.openxmlformats.org/markup-compatibility/2006">
              <mc:Choice xmlns:v="urn:schemas-microsoft-com:vml" Requires="v">
                <p:oleObj spid="_x0000_s39996" r:id="rId5" imgW="3263900" imgH="1257300" progId="Equation.3">
                  <p:embed/>
                </p:oleObj>
              </mc:Choice>
              <mc:Fallback>
                <p:oleObj r:id="rId5" imgW="3263900" imgH="1257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773238"/>
                        <a:ext cx="54737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7"/>
          <p:cNvGraphicFramePr>
            <a:graphicFrameLocks noChangeAspect="1"/>
          </p:cNvGraphicFramePr>
          <p:nvPr/>
        </p:nvGraphicFramePr>
        <p:xfrm>
          <a:off x="1763713" y="3933825"/>
          <a:ext cx="6764337" cy="2384425"/>
        </p:xfrm>
        <a:graphic>
          <a:graphicData uri="http://schemas.openxmlformats.org/presentationml/2006/ole">
            <mc:AlternateContent xmlns:mc="http://schemas.openxmlformats.org/markup-compatibility/2006">
              <mc:Choice xmlns:v="urn:schemas-microsoft-com:vml" Requires="v">
                <p:oleObj spid="_x0000_s39997" r:id="rId7" imgW="4254500" imgH="1498600" progId="Equation.3">
                  <p:embed/>
                </p:oleObj>
              </mc:Choice>
              <mc:Fallback>
                <p:oleObj r:id="rId7" imgW="4254500" imgH="149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933825"/>
                        <a:ext cx="6764337" cy="2384425"/>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500"/>
                                        <p:tgtEl>
                                          <p:spTgt spid="1638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fade">
                                      <p:cBhvr>
                                        <p:cTn id="13" dur="500"/>
                                        <p:tgtEl>
                                          <p:spTgt spid="163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fade">
                                      <p:cBhvr>
                                        <p:cTn id="18" dur="500"/>
                                        <p:tgtEl>
                                          <p:spTgt spid="1638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fade">
                                      <p:cBhvr>
                                        <p:cTn id="23" dur="500"/>
                                        <p:tgtEl>
                                          <p:spTgt spid="1638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6390"/>
                                        </p:tgtEl>
                                        <p:attrNameLst>
                                          <p:attrName>style.visibility</p:attrName>
                                        </p:attrNameLst>
                                      </p:cBhvr>
                                      <p:to>
                                        <p:strVal val="visible"/>
                                      </p:to>
                                    </p:set>
                                    <p:animEffect transition="in" filter="fade">
                                      <p:cBhvr>
                                        <p:cTn id="26" dur="500"/>
                                        <p:tgtEl>
                                          <p:spTgt spid="1639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387">
                                            <p:txEl>
                                              <p:pRg st="4" end="4"/>
                                            </p:txEl>
                                          </p:spTgt>
                                        </p:tgtEl>
                                        <p:attrNameLst>
                                          <p:attrName>style.visibility</p:attrName>
                                        </p:attrNameLst>
                                      </p:cBhvr>
                                      <p:to>
                                        <p:strVal val="visible"/>
                                      </p:to>
                                    </p:set>
                                    <p:animEffect transition="in" filter="fade">
                                      <p:cBhvr>
                                        <p:cTn id="29" dur="500"/>
                                        <p:tgtEl>
                                          <p:spTgt spid="16387">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fade">
                                      <p:cBhvr>
                                        <p:cTn id="32" dur="500"/>
                                        <p:tgtEl>
                                          <p:spTgt spid="16387">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animEffect transition="in" filter="fade">
                                      <p:cBhvr>
                                        <p:cTn id="35" dur="500"/>
                                        <p:tgtEl>
                                          <p:spTgt spid="1638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387">
                                            <p:txEl>
                                              <p:pRg st="7" end="7"/>
                                            </p:txEl>
                                          </p:spTgt>
                                        </p:tgtEl>
                                        <p:attrNameLst>
                                          <p:attrName>style.visibility</p:attrName>
                                        </p:attrNameLst>
                                      </p:cBhvr>
                                      <p:to>
                                        <p:strVal val="visible"/>
                                      </p:to>
                                    </p:set>
                                    <p:animEffect transition="in" filter="fade">
                                      <p:cBhvr>
                                        <p:cTn id="40" dur="500"/>
                                        <p:tgtEl>
                                          <p:spTgt spid="16387">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6391"/>
                                        </p:tgtEl>
                                        <p:attrNameLst>
                                          <p:attrName>style.visibility</p:attrName>
                                        </p:attrNameLst>
                                      </p:cBhvr>
                                      <p:to>
                                        <p:strVal val="visible"/>
                                      </p:to>
                                    </p:set>
                                    <p:animEffect transition="in" filter="fade">
                                      <p:cBhvr>
                                        <p:cTn id="43"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7411" name="Content Placeholder 4"/>
          <p:cNvSpPr>
            <a:spLocks noGrp="1"/>
          </p:cNvSpPr>
          <p:nvPr>
            <p:ph idx="4294967295"/>
          </p:nvPr>
        </p:nvSpPr>
        <p:spPr>
          <a:xfrm>
            <a:off x="684213" y="908050"/>
            <a:ext cx="7848600" cy="200818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5．用8选1数据选择器CT74151实现下列函数(给出连接方式以及地址信号、数据输入端的对应关系图，如果用都其它器件请标出其它器件类型)：</a:t>
            </a:r>
          </a:p>
          <a:p>
            <a:pPr marL="0" indent="0">
              <a:lnSpc>
                <a:spcPct val="120000"/>
              </a:lnSpc>
              <a:spcBef>
                <a:spcPct val="20000"/>
              </a:spcBef>
              <a:spcAft>
                <a:spcPct val="20000"/>
              </a:spcAft>
            </a:pPr>
            <a:r>
              <a:rPr lang="zh-CN" altLang="en-US" smtClean="0">
                <a:ea typeface="黑体" panose="02010609060101010101" pitchFamily="49" charset="-122"/>
              </a:rPr>
              <a:t>F(A, B, C, D, E) = ∑m(1,  3, 5, 7, 8, 10, 12, 14, 16, 17, 18, 19, 20, 21, 22, 23)</a:t>
            </a:r>
          </a:p>
        </p:txBody>
      </p:sp>
      <p:sp>
        <p:nvSpPr>
          <p:cNvPr id="409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4096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8435" name="Content Placeholder 4"/>
          <p:cNvSpPr>
            <a:spLocks noGrp="1"/>
          </p:cNvSpPr>
          <p:nvPr>
            <p:ph idx="4294967295"/>
          </p:nvPr>
        </p:nvSpPr>
        <p:spPr>
          <a:xfrm>
            <a:off x="684213" y="908050"/>
            <a:ext cx="7848600" cy="37115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解答： </a:t>
            </a:r>
          </a:p>
          <a:p>
            <a:pPr marL="765175" lvl="2" indent="0">
              <a:lnSpc>
                <a:spcPct val="120000"/>
              </a:lnSpc>
              <a:spcBef>
                <a:spcPct val="20000"/>
              </a:spcBef>
              <a:spcAft>
                <a:spcPct val="20000"/>
              </a:spcAft>
            </a:pPr>
            <a:r>
              <a:rPr lang="zh-CN" altLang="en-US" smtClean="0">
                <a:ea typeface="黑体" panose="02010609060101010101" pitchFamily="49" charset="-122"/>
              </a:rPr>
              <a:t>CT74151为8选1数据选择器，其输出Y(A</a:t>
            </a:r>
            <a:r>
              <a:rPr lang="zh-CN" altLang="en-US" baseline="-25000" smtClean="0">
                <a:ea typeface="黑体" panose="02010609060101010101" pitchFamily="49" charset="-122"/>
              </a:rPr>
              <a:t>2</a:t>
            </a:r>
            <a:r>
              <a:rPr lang="zh-CN" altLang="en-US" smtClean="0">
                <a:ea typeface="黑体" panose="02010609060101010101" pitchFamily="49" charset="-122"/>
              </a:rPr>
              <a:t>, A</a:t>
            </a:r>
            <a:r>
              <a:rPr lang="zh-CN" altLang="en-US" baseline="-25000" smtClean="0">
                <a:ea typeface="黑体" panose="02010609060101010101" pitchFamily="49" charset="-122"/>
              </a:rPr>
              <a:t>1</a:t>
            </a:r>
            <a:r>
              <a:rPr lang="zh-CN" altLang="en-US" smtClean="0">
                <a:ea typeface="黑体" panose="02010609060101010101" pitchFamily="49" charset="-122"/>
              </a:rPr>
              <a:t>, A</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0</a:t>
            </a:r>
            <a:r>
              <a:rPr lang="zh-CN" altLang="en-US" smtClean="0">
                <a:ea typeface="黑体" panose="02010609060101010101" pitchFamily="49" charset="-122"/>
              </a:rPr>
              <a:t>D</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1</a:t>
            </a:r>
            <a:r>
              <a:rPr lang="zh-CN" altLang="en-US" smtClean="0">
                <a:ea typeface="黑体" panose="02010609060101010101" pitchFamily="49" charset="-122"/>
              </a:rPr>
              <a:t>D</a:t>
            </a:r>
            <a:r>
              <a:rPr lang="zh-CN" altLang="en-US" baseline="-25000" smtClean="0">
                <a:ea typeface="黑体" panose="02010609060101010101" pitchFamily="49" charset="-122"/>
              </a:rPr>
              <a:t>1</a:t>
            </a:r>
            <a:r>
              <a:rPr lang="zh-CN" altLang="en-US" smtClean="0">
                <a:ea typeface="黑体" panose="02010609060101010101" pitchFamily="49" charset="-122"/>
              </a:rPr>
              <a:t> + m</a:t>
            </a:r>
            <a:r>
              <a:rPr lang="zh-CN" altLang="en-US" baseline="-25000" smtClean="0">
                <a:ea typeface="黑体" panose="02010609060101010101" pitchFamily="49" charset="-122"/>
              </a:rPr>
              <a:t>2</a:t>
            </a:r>
            <a:r>
              <a:rPr lang="zh-CN" altLang="en-US" smtClean="0">
                <a:ea typeface="黑体" panose="02010609060101010101" pitchFamily="49" charset="-122"/>
              </a:rPr>
              <a:t>D</a:t>
            </a:r>
            <a:r>
              <a:rPr lang="zh-CN" altLang="en-US" baseline="-25000" smtClean="0">
                <a:ea typeface="黑体" panose="02010609060101010101" pitchFamily="49" charset="-122"/>
              </a:rPr>
              <a:t>2</a:t>
            </a:r>
            <a:r>
              <a:rPr lang="zh-CN" altLang="en-US" smtClean="0">
                <a:ea typeface="黑体" panose="02010609060101010101" pitchFamily="49" charset="-122"/>
              </a:rPr>
              <a:t> + m</a:t>
            </a:r>
            <a:r>
              <a:rPr lang="zh-CN" altLang="en-US" baseline="-25000" smtClean="0">
                <a:ea typeface="黑体" panose="02010609060101010101" pitchFamily="49" charset="-122"/>
              </a:rPr>
              <a:t>3</a:t>
            </a:r>
            <a:r>
              <a:rPr lang="zh-CN" altLang="en-US" smtClean="0">
                <a:ea typeface="黑体" panose="02010609060101010101" pitchFamily="49" charset="-122"/>
              </a:rPr>
              <a:t>D</a:t>
            </a:r>
            <a:r>
              <a:rPr lang="zh-CN" altLang="en-US" baseline="-25000" smtClean="0">
                <a:ea typeface="黑体" panose="02010609060101010101" pitchFamily="49" charset="-122"/>
              </a:rPr>
              <a:t>3</a:t>
            </a:r>
            <a:r>
              <a:rPr lang="zh-CN" altLang="en-US" smtClean="0">
                <a:ea typeface="黑体" panose="02010609060101010101" pitchFamily="49" charset="-122"/>
              </a:rPr>
              <a:t> + m</a:t>
            </a:r>
            <a:r>
              <a:rPr lang="zh-CN" altLang="en-US" baseline="-25000" smtClean="0">
                <a:ea typeface="黑体" panose="02010609060101010101" pitchFamily="49" charset="-122"/>
              </a:rPr>
              <a:t>4</a:t>
            </a:r>
            <a:r>
              <a:rPr lang="zh-CN" altLang="en-US" smtClean="0">
                <a:ea typeface="黑体" panose="02010609060101010101" pitchFamily="49" charset="-122"/>
              </a:rPr>
              <a:t>D</a:t>
            </a:r>
            <a:r>
              <a:rPr lang="zh-CN" altLang="en-US" baseline="-25000" smtClean="0">
                <a:ea typeface="黑体" panose="02010609060101010101" pitchFamily="49" charset="-122"/>
              </a:rPr>
              <a:t>4</a:t>
            </a:r>
            <a:r>
              <a:rPr lang="zh-CN" altLang="en-US" smtClean="0">
                <a:ea typeface="黑体" panose="02010609060101010101" pitchFamily="49" charset="-122"/>
              </a:rPr>
              <a:t> + m</a:t>
            </a:r>
            <a:r>
              <a:rPr lang="zh-CN" altLang="en-US" baseline="-25000" smtClean="0">
                <a:ea typeface="黑体" panose="02010609060101010101" pitchFamily="49" charset="-122"/>
              </a:rPr>
              <a:t>5</a:t>
            </a:r>
            <a:r>
              <a:rPr lang="zh-CN" altLang="en-US" smtClean="0">
                <a:ea typeface="黑体" panose="02010609060101010101" pitchFamily="49" charset="-122"/>
              </a:rPr>
              <a:t>D</a:t>
            </a:r>
            <a:r>
              <a:rPr lang="zh-CN" altLang="en-US" baseline="-25000" smtClean="0">
                <a:ea typeface="黑体" panose="02010609060101010101" pitchFamily="49" charset="-122"/>
              </a:rPr>
              <a:t>5</a:t>
            </a:r>
            <a:r>
              <a:rPr lang="zh-CN" altLang="en-US" smtClean="0">
                <a:ea typeface="黑体" panose="02010609060101010101" pitchFamily="49" charset="-122"/>
              </a:rPr>
              <a:t> + m</a:t>
            </a:r>
            <a:r>
              <a:rPr lang="zh-CN" altLang="en-US" baseline="-25000" smtClean="0">
                <a:ea typeface="黑体" panose="02010609060101010101" pitchFamily="49" charset="-122"/>
              </a:rPr>
              <a:t>6</a:t>
            </a:r>
            <a:r>
              <a:rPr lang="zh-CN" altLang="en-US" smtClean="0">
                <a:ea typeface="黑体" panose="02010609060101010101" pitchFamily="49" charset="-122"/>
              </a:rPr>
              <a:t>D</a:t>
            </a:r>
            <a:r>
              <a:rPr lang="zh-CN" altLang="en-US" baseline="-25000" smtClean="0">
                <a:ea typeface="黑体" panose="02010609060101010101" pitchFamily="49" charset="-122"/>
              </a:rPr>
              <a:t>6</a:t>
            </a:r>
            <a:r>
              <a:rPr lang="zh-CN" altLang="en-US" smtClean="0">
                <a:ea typeface="黑体" panose="02010609060101010101" pitchFamily="49" charset="-122"/>
              </a:rPr>
              <a:t> + m</a:t>
            </a:r>
            <a:r>
              <a:rPr lang="zh-CN" altLang="en-US" baseline="-25000" smtClean="0">
                <a:ea typeface="黑体" panose="02010609060101010101" pitchFamily="49" charset="-122"/>
              </a:rPr>
              <a:t>7</a:t>
            </a:r>
            <a:r>
              <a:rPr lang="zh-CN" altLang="en-US" smtClean="0">
                <a:ea typeface="黑体" panose="02010609060101010101" pitchFamily="49" charset="-122"/>
              </a:rPr>
              <a:t>D</a:t>
            </a:r>
            <a:r>
              <a:rPr lang="zh-CN" altLang="en-US" baseline="-25000" smtClean="0">
                <a:ea typeface="黑体" panose="02010609060101010101" pitchFamily="49" charset="-122"/>
              </a:rPr>
              <a:t>7</a:t>
            </a:r>
            <a:endParaRPr lang="zh-CN" altLang="en-US" smtClean="0">
              <a:ea typeface="黑体" panose="02010609060101010101" pitchFamily="49" charset="-122"/>
            </a:endParaRPr>
          </a:p>
          <a:p>
            <a:pPr marL="765175" lvl="2" indent="0">
              <a:lnSpc>
                <a:spcPct val="120000"/>
              </a:lnSpc>
              <a:spcBef>
                <a:spcPct val="20000"/>
              </a:spcBef>
              <a:spcAft>
                <a:spcPct val="20000"/>
              </a:spcAft>
            </a:pPr>
            <a:r>
              <a:rPr lang="zh-CN" altLang="en-US" smtClean="0">
                <a:ea typeface="黑体" panose="02010609060101010101" pitchFamily="49" charset="-122"/>
              </a:rPr>
              <a:t>题目中的函数F(A, B, C, D, E) = ∑m(1,  3, 5, 7, 8, 10, 12, 14, 16, 17, 18, 19, 20, 21, 22, 23)，具有5个输入端以及最多32个最小项，因而需要1个32选1数据选择器</a:t>
            </a:r>
          </a:p>
          <a:p>
            <a:pPr marL="765175" lvl="2" indent="0">
              <a:lnSpc>
                <a:spcPct val="120000"/>
              </a:lnSpc>
              <a:spcBef>
                <a:spcPct val="20000"/>
              </a:spcBef>
              <a:spcAft>
                <a:spcPct val="20000"/>
              </a:spcAft>
            </a:pPr>
            <a:r>
              <a:rPr lang="zh-CN" altLang="en-US" smtClean="0">
                <a:ea typeface="黑体" panose="02010609060101010101" pitchFamily="49" charset="-122"/>
              </a:rPr>
              <a:t>32选1数据选择器应由4片74151扩展而来，扩展后的32选1数据选择器的输出为：Y(A</a:t>
            </a:r>
            <a:r>
              <a:rPr lang="zh-CN" altLang="en-US" baseline="-25000" smtClean="0">
                <a:ea typeface="黑体" panose="02010609060101010101" pitchFamily="49" charset="-122"/>
              </a:rPr>
              <a:t>4</a:t>
            </a:r>
            <a:r>
              <a:rPr lang="zh-CN" altLang="en-US" smtClean="0">
                <a:ea typeface="黑体" panose="02010609060101010101" pitchFamily="49" charset="-122"/>
              </a:rPr>
              <a:t>, A</a:t>
            </a:r>
            <a:r>
              <a:rPr lang="zh-CN" altLang="en-US" baseline="-25000" smtClean="0">
                <a:ea typeface="黑体" panose="02010609060101010101" pitchFamily="49" charset="-122"/>
              </a:rPr>
              <a:t>3</a:t>
            </a:r>
            <a:r>
              <a:rPr lang="zh-CN" altLang="en-US" smtClean="0">
                <a:ea typeface="黑体" panose="02010609060101010101" pitchFamily="49" charset="-122"/>
              </a:rPr>
              <a:t>, A</a:t>
            </a:r>
            <a:r>
              <a:rPr lang="zh-CN" altLang="en-US" baseline="-25000" smtClean="0">
                <a:ea typeface="黑体" panose="02010609060101010101" pitchFamily="49" charset="-122"/>
              </a:rPr>
              <a:t>2</a:t>
            </a:r>
            <a:r>
              <a:rPr lang="zh-CN" altLang="en-US" smtClean="0">
                <a:ea typeface="黑体" panose="02010609060101010101" pitchFamily="49" charset="-122"/>
              </a:rPr>
              <a:t>, A</a:t>
            </a:r>
            <a:r>
              <a:rPr lang="zh-CN" altLang="en-US" baseline="-25000" smtClean="0">
                <a:ea typeface="黑体" panose="02010609060101010101" pitchFamily="49" charset="-122"/>
              </a:rPr>
              <a:t>1</a:t>
            </a:r>
            <a:r>
              <a:rPr lang="zh-CN" altLang="en-US" smtClean="0">
                <a:ea typeface="黑体" panose="02010609060101010101" pitchFamily="49" charset="-122"/>
              </a:rPr>
              <a:t>, A</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0</a:t>
            </a:r>
            <a:r>
              <a:rPr lang="zh-CN" altLang="en-US" smtClean="0">
                <a:ea typeface="黑体" panose="02010609060101010101" pitchFamily="49" charset="-122"/>
              </a:rPr>
              <a:t>D</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1</a:t>
            </a:r>
            <a:r>
              <a:rPr lang="zh-CN" altLang="en-US" smtClean="0">
                <a:ea typeface="黑体" panose="02010609060101010101" pitchFamily="49" charset="-122"/>
              </a:rPr>
              <a:t>D</a:t>
            </a:r>
            <a:r>
              <a:rPr lang="zh-CN" altLang="en-US" baseline="-25000" smtClean="0">
                <a:ea typeface="黑体" panose="02010609060101010101" pitchFamily="49" charset="-122"/>
              </a:rPr>
              <a:t>1</a:t>
            </a:r>
            <a:r>
              <a:rPr lang="zh-CN" altLang="en-US" smtClean="0">
                <a:ea typeface="黑体" panose="02010609060101010101" pitchFamily="49" charset="-122"/>
              </a:rPr>
              <a:t> + m</a:t>
            </a:r>
            <a:r>
              <a:rPr lang="zh-CN" altLang="en-US" baseline="-25000" smtClean="0">
                <a:ea typeface="黑体" panose="02010609060101010101" pitchFamily="49" charset="-122"/>
              </a:rPr>
              <a:t>2</a:t>
            </a:r>
            <a:r>
              <a:rPr lang="zh-CN" altLang="en-US" smtClean="0">
                <a:ea typeface="黑体" panose="02010609060101010101" pitchFamily="49" charset="-122"/>
              </a:rPr>
              <a:t>D</a:t>
            </a:r>
            <a:r>
              <a:rPr lang="zh-CN" altLang="en-US" baseline="-25000" smtClean="0">
                <a:ea typeface="黑体" panose="02010609060101010101" pitchFamily="49" charset="-122"/>
              </a:rPr>
              <a:t>2</a:t>
            </a:r>
            <a:r>
              <a:rPr lang="zh-CN" altLang="en-US" smtClean="0">
                <a:ea typeface="黑体" panose="02010609060101010101" pitchFamily="49" charset="-122"/>
              </a:rPr>
              <a:t> + m</a:t>
            </a:r>
            <a:r>
              <a:rPr lang="zh-CN" altLang="en-US" baseline="-25000" smtClean="0">
                <a:ea typeface="黑体" panose="02010609060101010101" pitchFamily="49" charset="-122"/>
              </a:rPr>
              <a:t>3</a:t>
            </a:r>
            <a:r>
              <a:rPr lang="zh-CN" altLang="en-US" smtClean="0">
                <a:ea typeface="黑体" panose="02010609060101010101" pitchFamily="49" charset="-122"/>
              </a:rPr>
              <a:t>D</a:t>
            </a:r>
            <a:r>
              <a:rPr lang="zh-CN" altLang="en-US" baseline="-25000" smtClean="0">
                <a:ea typeface="黑体" panose="02010609060101010101" pitchFamily="49" charset="-122"/>
              </a:rPr>
              <a:t>3</a:t>
            </a:r>
            <a:r>
              <a:rPr lang="zh-CN" altLang="en-US" smtClean="0">
                <a:ea typeface="黑体" panose="02010609060101010101" pitchFamily="49" charset="-122"/>
              </a:rPr>
              <a:t> + m</a:t>
            </a:r>
            <a:r>
              <a:rPr lang="zh-CN" altLang="en-US" baseline="-25000" smtClean="0">
                <a:ea typeface="黑体" panose="02010609060101010101" pitchFamily="49" charset="-122"/>
              </a:rPr>
              <a:t>4</a:t>
            </a:r>
            <a:r>
              <a:rPr lang="zh-CN" altLang="en-US" smtClean="0">
                <a:ea typeface="黑体" panose="02010609060101010101" pitchFamily="49" charset="-122"/>
              </a:rPr>
              <a:t>D</a:t>
            </a:r>
            <a:r>
              <a:rPr lang="zh-CN" altLang="en-US" baseline="-25000" smtClean="0">
                <a:ea typeface="黑体" panose="02010609060101010101" pitchFamily="49" charset="-122"/>
              </a:rPr>
              <a:t>4</a:t>
            </a:r>
            <a:r>
              <a:rPr lang="zh-CN" altLang="en-US" smtClean="0">
                <a:ea typeface="黑体" panose="02010609060101010101" pitchFamily="49" charset="-122"/>
              </a:rPr>
              <a:t> +……+ m</a:t>
            </a:r>
            <a:r>
              <a:rPr lang="zh-CN" altLang="en-US" baseline="-25000" smtClean="0">
                <a:ea typeface="黑体" panose="02010609060101010101" pitchFamily="49" charset="-122"/>
              </a:rPr>
              <a:t>30</a:t>
            </a:r>
            <a:r>
              <a:rPr lang="zh-CN" altLang="en-US" smtClean="0">
                <a:ea typeface="黑体" panose="02010609060101010101" pitchFamily="49" charset="-122"/>
              </a:rPr>
              <a:t>D</a:t>
            </a:r>
            <a:r>
              <a:rPr lang="zh-CN" altLang="en-US" baseline="-25000" smtClean="0">
                <a:ea typeface="黑体" panose="02010609060101010101" pitchFamily="49" charset="-122"/>
              </a:rPr>
              <a:t>30</a:t>
            </a:r>
            <a:r>
              <a:rPr lang="zh-CN" altLang="en-US" smtClean="0">
                <a:ea typeface="黑体" panose="02010609060101010101" pitchFamily="49" charset="-122"/>
              </a:rPr>
              <a:t> + m</a:t>
            </a:r>
            <a:r>
              <a:rPr lang="zh-CN" altLang="en-US" baseline="-25000" smtClean="0">
                <a:ea typeface="黑体" panose="02010609060101010101" pitchFamily="49" charset="-122"/>
              </a:rPr>
              <a:t>31</a:t>
            </a:r>
            <a:r>
              <a:rPr lang="zh-CN" altLang="en-US" smtClean="0">
                <a:ea typeface="黑体" panose="02010609060101010101" pitchFamily="49" charset="-122"/>
              </a:rPr>
              <a:t>D</a:t>
            </a:r>
            <a:r>
              <a:rPr lang="zh-CN" altLang="en-US" baseline="-25000" smtClean="0">
                <a:ea typeface="黑体" panose="02010609060101010101" pitchFamily="49" charset="-122"/>
              </a:rPr>
              <a:t>31</a:t>
            </a:r>
            <a:endParaRPr lang="zh-CN" altLang="en-US" smtClean="0">
              <a:ea typeface="黑体" panose="02010609060101010101" pitchFamily="49" charset="-122"/>
            </a:endParaRPr>
          </a:p>
          <a:p>
            <a:pPr marL="765175" lvl="2" indent="0">
              <a:lnSpc>
                <a:spcPct val="120000"/>
              </a:lnSpc>
              <a:spcBef>
                <a:spcPct val="20000"/>
              </a:spcBef>
              <a:spcAft>
                <a:spcPct val="20000"/>
              </a:spcAft>
            </a:pPr>
            <a:r>
              <a:rPr lang="zh-CN" altLang="en-US" smtClean="0">
                <a:ea typeface="黑体" panose="02010609060101010101" pitchFamily="49" charset="-122"/>
              </a:rPr>
              <a:t>结合题目中的函数，扩展后的32选1数据选择器的输入端D</a:t>
            </a:r>
            <a:r>
              <a:rPr lang="zh-CN" altLang="en-US" baseline="-25000" smtClean="0">
                <a:ea typeface="黑体" panose="02010609060101010101" pitchFamily="49" charset="-122"/>
              </a:rPr>
              <a:t>0</a:t>
            </a:r>
            <a:r>
              <a:rPr lang="zh-CN" altLang="en-US" smtClean="0">
                <a:ea typeface="黑体" panose="02010609060101010101" pitchFamily="49" charset="-122"/>
              </a:rPr>
              <a:t>~D</a:t>
            </a:r>
            <a:r>
              <a:rPr lang="zh-CN" altLang="en-US" baseline="-25000" smtClean="0">
                <a:ea typeface="黑体" panose="02010609060101010101" pitchFamily="49" charset="-122"/>
              </a:rPr>
              <a:t>31</a:t>
            </a:r>
            <a:r>
              <a:rPr lang="zh-CN" altLang="en-US" smtClean="0">
                <a:ea typeface="黑体" panose="02010609060101010101" pitchFamily="49" charset="-122"/>
              </a:rPr>
              <a:t>的值应分别为：01010101 10101010 11111111 00000000</a:t>
            </a:r>
          </a:p>
        </p:txBody>
      </p:sp>
      <p:sp>
        <p:nvSpPr>
          <p:cNvPr id="419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4198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pic>
        <p:nvPicPr>
          <p:cNvPr id="184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538" y="5003800"/>
            <a:ext cx="26003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438"/>
                                        </p:tgtEl>
                                        <p:attrNameLst>
                                          <p:attrName>style.visibility</p:attrName>
                                        </p:attrNameLst>
                                      </p:cBhvr>
                                      <p:to>
                                        <p:strVal val="visible"/>
                                      </p:to>
                                    </p:set>
                                    <p:animEffect transition="in" filter="fade">
                                      <p:cBhvr>
                                        <p:cTn id="15" dur="500"/>
                                        <p:tgtEl>
                                          <p:spTgt spid="184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Effect transition="in" filter="fade">
                                      <p:cBhvr>
                                        <p:cTn id="20" dur="500"/>
                                        <p:tgtEl>
                                          <p:spTgt spid="18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Effect transition="in" filter="fade">
                                      <p:cBhvr>
                                        <p:cTn id="25" dur="500"/>
                                        <p:tgtEl>
                                          <p:spTgt spid="1843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435">
                                            <p:txEl>
                                              <p:pRg st="4" end="4"/>
                                            </p:txEl>
                                          </p:spTgt>
                                        </p:tgtEl>
                                        <p:attrNameLst>
                                          <p:attrName>style.visibility</p:attrName>
                                        </p:attrNameLst>
                                      </p:cBhvr>
                                      <p:to>
                                        <p:strVal val="visible"/>
                                      </p:to>
                                    </p:set>
                                    <p:animEffect transition="in" filter="fade">
                                      <p:cBhvr>
                                        <p:cTn id="30"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9459" name="Content Placeholder 4"/>
          <p:cNvSpPr>
            <a:spLocks noGrp="1"/>
          </p:cNvSpPr>
          <p:nvPr>
            <p:ph idx="4294967295"/>
          </p:nvPr>
        </p:nvSpPr>
        <p:spPr>
          <a:xfrm>
            <a:off x="684213" y="908050"/>
            <a:ext cx="3638550" cy="3873500"/>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4片74151扩展为32选1数据选择器的方法：</a:t>
            </a:r>
          </a:p>
          <a:p>
            <a:pPr marL="765175" lvl="2" indent="0">
              <a:lnSpc>
                <a:spcPct val="120000"/>
              </a:lnSpc>
              <a:spcBef>
                <a:spcPct val="20000"/>
              </a:spcBef>
              <a:spcAft>
                <a:spcPct val="20000"/>
              </a:spcAft>
            </a:pPr>
            <a:r>
              <a:rPr lang="zh-CN" altLang="en-US" smtClean="0">
                <a:ea typeface="黑体" panose="02010609060101010101" pitchFamily="49" charset="-122"/>
              </a:rPr>
              <a:t>32选1数据选择器输入的低三位A</a:t>
            </a:r>
            <a:r>
              <a:rPr lang="zh-CN" altLang="en-US" baseline="-25000" smtClean="0">
                <a:ea typeface="黑体" panose="02010609060101010101" pitchFamily="49" charset="-122"/>
              </a:rPr>
              <a:t>2</a:t>
            </a:r>
            <a:r>
              <a:rPr lang="zh-CN" altLang="en-US" smtClean="0">
                <a:ea typeface="黑体" panose="02010609060101010101" pitchFamily="49" charset="-122"/>
              </a:rPr>
              <a:t>、A</a:t>
            </a:r>
            <a:r>
              <a:rPr lang="zh-CN" altLang="en-US" baseline="-25000" smtClean="0">
                <a:ea typeface="黑体" panose="02010609060101010101" pitchFamily="49" charset="-122"/>
              </a:rPr>
              <a:t>1</a:t>
            </a:r>
            <a:r>
              <a:rPr lang="zh-CN" altLang="en-US" smtClean="0">
                <a:ea typeface="黑体" panose="02010609060101010101" pitchFamily="49" charset="-122"/>
              </a:rPr>
              <a:t>、A</a:t>
            </a:r>
            <a:r>
              <a:rPr lang="zh-CN" altLang="en-US" baseline="-25000" smtClean="0">
                <a:ea typeface="黑体" panose="02010609060101010101" pitchFamily="49" charset="-122"/>
              </a:rPr>
              <a:t>0</a:t>
            </a:r>
            <a:r>
              <a:rPr lang="zh-CN" altLang="en-US" smtClean="0">
                <a:ea typeface="黑体" panose="02010609060101010101" pitchFamily="49" charset="-122"/>
              </a:rPr>
              <a:t>接每一片74151的A</a:t>
            </a:r>
            <a:r>
              <a:rPr lang="zh-CN" altLang="en-US" baseline="-25000" smtClean="0">
                <a:ea typeface="黑体" panose="02010609060101010101" pitchFamily="49" charset="-122"/>
              </a:rPr>
              <a:t>2</a:t>
            </a:r>
            <a:r>
              <a:rPr lang="zh-CN" altLang="en-US" smtClean="0">
                <a:ea typeface="黑体" panose="02010609060101010101" pitchFamily="49" charset="-122"/>
              </a:rPr>
              <a:t>、A</a:t>
            </a:r>
            <a:r>
              <a:rPr lang="zh-CN" altLang="en-US" baseline="-25000" smtClean="0">
                <a:ea typeface="黑体" panose="02010609060101010101" pitchFamily="49" charset="-122"/>
              </a:rPr>
              <a:t>1</a:t>
            </a:r>
            <a:r>
              <a:rPr lang="zh-CN" altLang="en-US" smtClean="0">
                <a:ea typeface="黑体" panose="02010609060101010101" pitchFamily="49" charset="-122"/>
              </a:rPr>
              <a:t>、A</a:t>
            </a:r>
            <a:r>
              <a:rPr lang="zh-CN" altLang="en-US" baseline="-25000" smtClean="0">
                <a:ea typeface="黑体" panose="02010609060101010101" pitchFamily="49" charset="-122"/>
              </a:rPr>
              <a:t>0</a:t>
            </a:r>
            <a:r>
              <a:rPr lang="zh-CN" altLang="en-US" smtClean="0">
                <a:ea typeface="黑体" panose="02010609060101010101" pitchFamily="49" charset="-122"/>
              </a:rPr>
              <a:t>输入端，高两位A</a:t>
            </a:r>
            <a:r>
              <a:rPr lang="zh-CN" altLang="en-US" baseline="-25000" smtClean="0">
                <a:ea typeface="黑体" panose="02010609060101010101" pitchFamily="49" charset="-122"/>
              </a:rPr>
              <a:t>4</a:t>
            </a:r>
            <a:r>
              <a:rPr lang="zh-CN" altLang="en-US" smtClean="0">
                <a:ea typeface="黑体" panose="02010609060101010101" pitchFamily="49" charset="-122"/>
              </a:rPr>
              <a:t>、A</a:t>
            </a:r>
            <a:r>
              <a:rPr lang="zh-CN" altLang="en-US" baseline="-25000" smtClean="0">
                <a:ea typeface="黑体" panose="02010609060101010101" pitchFamily="49" charset="-122"/>
              </a:rPr>
              <a:t>3</a:t>
            </a:r>
            <a:r>
              <a:rPr lang="zh-CN" altLang="en-US" smtClean="0">
                <a:ea typeface="黑体" panose="02010609060101010101" pitchFamily="49" charset="-122"/>
              </a:rPr>
              <a:t>用做片选，因此还需要增加一个低输出有效的2-4译码器74139，4个输出端分别连接到4片74151的使能端</a:t>
            </a:r>
          </a:p>
          <a:p>
            <a:pPr marL="765175" lvl="2" indent="0">
              <a:lnSpc>
                <a:spcPct val="120000"/>
              </a:lnSpc>
              <a:spcBef>
                <a:spcPct val="20000"/>
              </a:spcBef>
              <a:spcAft>
                <a:spcPct val="20000"/>
              </a:spcAft>
            </a:pPr>
            <a:r>
              <a:rPr lang="zh-CN" altLang="en-US" smtClean="0">
                <a:ea typeface="黑体" panose="02010609060101010101" pitchFamily="49" charset="-122"/>
              </a:rPr>
              <a:t>扩展后74139与4片74151的连接方式以及地址信号、数据输入端的对应关系如右图所示</a:t>
            </a:r>
          </a:p>
        </p:txBody>
      </p:sp>
      <p:sp>
        <p:nvSpPr>
          <p:cNvPr id="430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430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pic>
        <p:nvPicPr>
          <p:cNvPr id="194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960438"/>
            <a:ext cx="4681537"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fade">
                                      <p:cBhvr>
                                        <p:cTn id="2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20483" name="Content Placeholder 4"/>
          <p:cNvSpPr>
            <a:spLocks noGrp="1"/>
          </p:cNvSpPr>
          <p:nvPr>
            <p:ph idx="4294967295"/>
          </p:nvPr>
        </p:nvSpPr>
        <p:spPr>
          <a:xfrm>
            <a:off x="684213" y="908050"/>
            <a:ext cx="3743325" cy="4227513"/>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结合扩展后的32选1数据选择器的输出函数：Y(A</a:t>
            </a:r>
            <a:r>
              <a:rPr lang="zh-CN" altLang="en-US" baseline="-25000" smtClean="0">
                <a:ea typeface="黑体" panose="02010609060101010101" pitchFamily="49" charset="-122"/>
              </a:rPr>
              <a:t>4</a:t>
            </a:r>
            <a:r>
              <a:rPr lang="zh-CN" altLang="en-US" smtClean="0">
                <a:ea typeface="黑体" panose="02010609060101010101" pitchFamily="49" charset="-122"/>
              </a:rPr>
              <a:t>, A</a:t>
            </a:r>
            <a:r>
              <a:rPr lang="zh-CN" altLang="en-US" baseline="-25000" smtClean="0">
                <a:ea typeface="黑体" panose="02010609060101010101" pitchFamily="49" charset="-122"/>
              </a:rPr>
              <a:t>3</a:t>
            </a:r>
            <a:r>
              <a:rPr lang="zh-CN" altLang="en-US" smtClean="0">
                <a:ea typeface="黑体" panose="02010609060101010101" pitchFamily="49" charset="-122"/>
              </a:rPr>
              <a:t>, A</a:t>
            </a:r>
            <a:r>
              <a:rPr lang="zh-CN" altLang="en-US" baseline="-25000" smtClean="0">
                <a:ea typeface="黑体" panose="02010609060101010101" pitchFamily="49" charset="-122"/>
              </a:rPr>
              <a:t>2</a:t>
            </a:r>
            <a:r>
              <a:rPr lang="zh-CN" altLang="en-US" smtClean="0">
                <a:ea typeface="黑体" panose="02010609060101010101" pitchFamily="49" charset="-122"/>
              </a:rPr>
              <a:t>, A</a:t>
            </a:r>
            <a:r>
              <a:rPr lang="zh-CN" altLang="en-US" baseline="-25000" smtClean="0">
                <a:ea typeface="黑体" panose="02010609060101010101" pitchFamily="49" charset="-122"/>
              </a:rPr>
              <a:t>1</a:t>
            </a:r>
            <a:r>
              <a:rPr lang="zh-CN" altLang="en-US" smtClean="0">
                <a:ea typeface="黑体" panose="02010609060101010101" pitchFamily="49" charset="-122"/>
              </a:rPr>
              <a:t>, A</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0</a:t>
            </a:r>
            <a:r>
              <a:rPr lang="zh-CN" altLang="en-US" smtClean="0">
                <a:ea typeface="黑体" panose="02010609060101010101" pitchFamily="49" charset="-122"/>
              </a:rPr>
              <a:t>D</a:t>
            </a:r>
            <a:r>
              <a:rPr lang="zh-CN" altLang="en-US" baseline="-25000" smtClean="0">
                <a:ea typeface="黑体" panose="02010609060101010101" pitchFamily="49" charset="-122"/>
              </a:rPr>
              <a:t>0</a:t>
            </a:r>
            <a:r>
              <a:rPr lang="zh-CN" altLang="en-US" smtClean="0">
                <a:ea typeface="黑体" panose="02010609060101010101" pitchFamily="49" charset="-122"/>
              </a:rPr>
              <a:t> + m</a:t>
            </a:r>
            <a:r>
              <a:rPr lang="zh-CN" altLang="en-US" baseline="-25000" smtClean="0">
                <a:ea typeface="黑体" panose="02010609060101010101" pitchFamily="49" charset="-122"/>
              </a:rPr>
              <a:t>1</a:t>
            </a:r>
            <a:r>
              <a:rPr lang="zh-CN" altLang="en-US" smtClean="0">
                <a:ea typeface="黑体" panose="02010609060101010101" pitchFamily="49" charset="-122"/>
              </a:rPr>
              <a:t>D</a:t>
            </a:r>
            <a:r>
              <a:rPr lang="zh-CN" altLang="en-US" baseline="-25000" smtClean="0">
                <a:ea typeface="黑体" panose="02010609060101010101" pitchFamily="49" charset="-122"/>
              </a:rPr>
              <a:t>1</a:t>
            </a:r>
            <a:r>
              <a:rPr lang="zh-CN" altLang="en-US" smtClean="0">
                <a:ea typeface="黑体" panose="02010609060101010101" pitchFamily="49" charset="-122"/>
              </a:rPr>
              <a:t> + m</a:t>
            </a:r>
            <a:r>
              <a:rPr lang="zh-CN" altLang="en-US" baseline="-25000" smtClean="0">
                <a:ea typeface="黑体" panose="02010609060101010101" pitchFamily="49" charset="-122"/>
              </a:rPr>
              <a:t>2</a:t>
            </a:r>
            <a:r>
              <a:rPr lang="zh-CN" altLang="en-US" smtClean="0">
                <a:ea typeface="黑体" panose="02010609060101010101" pitchFamily="49" charset="-122"/>
              </a:rPr>
              <a:t>D</a:t>
            </a:r>
            <a:r>
              <a:rPr lang="zh-CN" altLang="en-US" baseline="-25000" smtClean="0">
                <a:ea typeface="黑体" panose="02010609060101010101" pitchFamily="49" charset="-122"/>
              </a:rPr>
              <a:t>2</a:t>
            </a:r>
            <a:r>
              <a:rPr lang="zh-CN" altLang="en-US" smtClean="0">
                <a:ea typeface="黑体" panose="02010609060101010101" pitchFamily="49" charset="-122"/>
              </a:rPr>
              <a:t> + m</a:t>
            </a:r>
            <a:r>
              <a:rPr lang="zh-CN" altLang="en-US" baseline="-25000" smtClean="0">
                <a:ea typeface="黑体" panose="02010609060101010101" pitchFamily="49" charset="-122"/>
              </a:rPr>
              <a:t>3</a:t>
            </a:r>
            <a:r>
              <a:rPr lang="zh-CN" altLang="en-US" smtClean="0">
                <a:ea typeface="黑体" panose="02010609060101010101" pitchFamily="49" charset="-122"/>
              </a:rPr>
              <a:t>D</a:t>
            </a:r>
            <a:r>
              <a:rPr lang="zh-CN" altLang="en-US" baseline="-25000" smtClean="0">
                <a:ea typeface="黑体" panose="02010609060101010101" pitchFamily="49" charset="-122"/>
              </a:rPr>
              <a:t>3</a:t>
            </a:r>
            <a:r>
              <a:rPr lang="zh-CN" altLang="en-US" smtClean="0">
                <a:ea typeface="黑体" panose="02010609060101010101" pitchFamily="49" charset="-122"/>
              </a:rPr>
              <a:t> + m</a:t>
            </a:r>
            <a:r>
              <a:rPr lang="zh-CN" altLang="en-US" baseline="-25000" smtClean="0">
                <a:ea typeface="黑体" panose="02010609060101010101" pitchFamily="49" charset="-122"/>
              </a:rPr>
              <a:t>4</a:t>
            </a:r>
            <a:r>
              <a:rPr lang="zh-CN" altLang="en-US" smtClean="0">
                <a:ea typeface="黑体" panose="02010609060101010101" pitchFamily="49" charset="-122"/>
              </a:rPr>
              <a:t>D</a:t>
            </a:r>
            <a:r>
              <a:rPr lang="zh-CN" altLang="en-US" baseline="-25000" smtClean="0">
                <a:ea typeface="黑体" panose="02010609060101010101" pitchFamily="49" charset="-122"/>
              </a:rPr>
              <a:t>4</a:t>
            </a:r>
            <a:r>
              <a:rPr lang="zh-CN" altLang="en-US" smtClean="0">
                <a:ea typeface="黑体" panose="02010609060101010101" pitchFamily="49" charset="-122"/>
              </a:rPr>
              <a:t> +……+ m</a:t>
            </a:r>
            <a:r>
              <a:rPr lang="zh-CN" altLang="en-US" baseline="-25000" smtClean="0">
                <a:ea typeface="黑体" panose="02010609060101010101" pitchFamily="49" charset="-122"/>
              </a:rPr>
              <a:t>30</a:t>
            </a:r>
            <a:r>
              <a:rPr lang="zh-CN" altLang="en-US" smtClean="0">
                <a:ea typeface="黑体" panose="02010609060101010101" pitchFamily="49" charset="-122"/>
              </a:rPr>
              <a:t>D</a:t>
            </a:r>
            <a:r>
              <a:rPr lang="zh-CN" altLang="en-US" baseline="-25000" smtClean="0">
                <a:ea typeface="黑体" panose="02010609060101010101" pitchFamily="49" charset="-122"/>
              </a:rPr>
              <a:t>30</a:t>
            </a:r>
            <a:r>
              <a:rPr lang="zh-CN" altLang="en-US" smtClean="0">
                <a:ea typeface="黑体" panose="02010609060101010101" pitchFamily="49" charset="-122"/>
              </a:rPr>
              <a:t> + m</a:t>
            </a:r>
            <a:r>
              <a:rPr lang="zh-CN" altLang="en-US" baseline="-25000" smtClean="0">
                <a:ea typeface="黑体" panose="02010609060101010101" pitchFamily="49" charset="-122"/>
              </a:rPr>
              <a:t>31</a:t>
            </a:r>
            <a:r>
              <a:rPr lang="zh-CN" altLang="en-US" smtClean="0">
                <a:ea typeface="黑体" panose="02010609060101010101" pitchFamily="49" charset="-122"/>
              </a:rPr>
              <a:t>D</a:t>
            </a:r>
            <a:r>
              <a:rPr lang="zh-CN" altLang="en-US" baseline="-25000" smtClean="0">
                <a:ea typeface="黑体" panose="02010609060101010101" pitchFamily="49" charset="-122"/>
              </a:rPr>
              <a:t>31</a:t>
            </a:r>
            <a:endParaRPr lang="zh-CN" altLang="en-US" smtClean="0">
              <a:ea typeface="黑体" panose="02010609060101010101" pitchFamily="49" charset="-122"/>
            </a:endParaRPr>
          </a:p>
          <a:p>
            <a:pPr marL="384175" lvl="1" indent="0">
              <a:lnSpc>
                <a:spcPct val="120000"/>
              </a:lnSpc>
              <a:spcBef>
                <a:spcPct val="20000"/>
              </a:spcBef>
              <a:spcAft>
                <a:spcPct val="20000"/>
              </a:spcAft>
            </a:pPr>
            <a:r>
              <a:rPr lang="zh-CN" altLang="en-US" smtClean="0">
                <a:ea typeface="黑体" panose="02010609060101010101" pitchFamily="49" charset="-122"/>
              </a:rPr>
              <a:t>以及题目中所要求的函数，扩展后的32选1数据选择器的输入端D</a:t>
            </a:r>
            <a:r>
              <a:rPr lang="zh-CN" altLang="en-US" baseline="-25000" smtClean="0">
                <a:ea typeface="黑体" panose="02010609060101010101" pitchFamily="49" charset="-122"/>
              </a:rPr>
              <a:t>0</a:t>
            </a:r>
            <a:r>
              <a:rPr lang="zh-CN" altLang="en-US" smtClean="0">
                <a:ea typeface="黑体" panose="02010609060101010101" pitchFamily="49" charset="-122"/>
              </a:rPr>
              <a:t>~D</a:t>
            </a:r>
            <a:r>
              <a:rPr lang="zh-CN" altLang="en-US" baseline="-25000" smtClean="0">
                <a:ea typeface="黑体" panose="02010609060101010101" pitchFamily="49" charset="-122"/>
              </a:rPr>
              <a:t>31</a:t>
            </a:r>
            <a:r>
              <a:rPr lang="zh-CN" altLang="en-US" smtClean="0">
                <a:ea typeface="黑体" panose="02010609060101010101" pitchFamily="49" charset="-122"/>
              </a:rPr>
              <a:t>的值应分别为：01010101 10101010 11111111 00000000</a:t>
            </a:r>
          </a:p>
          <a:p>
            <a:pPr marL="384175" lvl="1" indent="0">
              <a:lnSpc>
                <a:spcPct val="120000"/>
              </a:lnSpc>
              <a:spcBef>
                <a:spcPct val="20000"/>
              </a:spcBef>
              <a:spcAft>
                <a:spcPct val="20000"/>
              </a:spcAft>
            </a:pPr>
            <a:r>
              <a:rPr lang="zh-CN" altLang="en-US" smtClean="0">
                <a:ea typeface="黑体" panose="02010609060101010101" pitchFamily="49" charset="-122"/>
              </a:rPr>
              <a:t>可以得到每一个数据输入端应赋予的值，如右图所示</a:t>
            </a:r>
          </a:p>
        </p:txBody>
      </p:sp>
      <p:sp>
        <p:nvSpPr>
          <p:cNvPr id="440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440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20486" name="对象 2"/>
          <p:cNvGraphicFramePr>
            <a:graphicFrameLocks noChangeAspect="1"/>
          </p:cNvGraphicFramePr>
          <p:nvPr/>
        </p:nvGraphicFramePr>
        <p:xfrm>
          <a:off x="4356100" y="952500"/>
          <a:ext cx="4830763" cy="5572125"/>
        </p:xfrm>
        <a:graphic>
          <a:graphicData uri="http://schemas.openxmlformats.org/presentationml/2006/ole">
            <mc:AlternateContent xmlns:mc="http://schemas.openxmlformats.org/markup-compatibility/2006">
              <mc:Choice xmlns:v="urn:schemas-microsoft-com:vml" Requires="v">
                <p:oleObj spid="_x0000_s44057" r:id="rId3" imgW="8797320" imgH="10159560" progId="Visio.Drawing.11">
                  <p:embed/>
                </p:oleObj>
              </mc:Choice>
              <mc:Fallback>
                <p:oleObj r:id="rId3" imgW="8797320" imgH="1015956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952500"/>
                        <a:ext cx="4830763"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文本框 135"/>
          <p:cNvSpPr txBox="1">
            <a:spLocks noChangeArrowheads="1"/>
          </p:cNvSpPr>
          <p:nvPr/>
        </p:nvSpPr>
        <p:spPr bwMode="auto">
          <a:xfrm>
            <a:off x="2987675" y="404813"/>
            <a:ext cx="6121400" cy="360362"/>
          </a:xfrm>
          <a:prstGeom prst="rect">
            <a:avLst/>
          </a:prstGeom>
          <a:solidFill>
            <a:srgbClr val="FFFFFF"/>
          </a:solidFill>
          <a:ln w="9525">
            <a:solidFill>
              <a:srgbClr val="000000"/>
            </a:solidFill>
            <a:miter lim="800000"/>
            <a:headEnd/>
            <a:tailEnd/>
          </a:ln>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buClrTx/>
              <a:buSzTx/>
              <a:buFont typeface="Wingdings" panose="05000000000000000000" pitchFamily="2" charset="2"/>
              <a:buNone/>
            </a:pPr>
            <a:r>
              <a:rPr lang="zh-CN" altLang="en-US" sz="1400">
                <a:solidFill>
                  <a:schemeClr val="accent2"/>
                </a:solidFill>
                <a:ea typeface="黑体" panose="02010609060101010101" pitchFamily="49" charset="-122"/>
              </a:rPr>
              <a:t>F(A,B,C,D,E)=∑m(1,  3, 5, 7, 8, 10, 12, 14, 16, 17, 18, 19, 20, 21, 22, 23)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500"/>
                                        <p:tgtEl>
                                          <p:spTgt spid="204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fade">
                                      <p:cBhvr>
                                        <p:cTn id="15" dur="500"/>
                                        <p:tgtEl>
                                          <p:spTgt spid="204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487"/>
                                        </p:tgtEl>
                                        <p:attrNameLst>
                                          <p:attrName>style.visibility</p:attrName>
                                        </p:attrNameLst>
                                      </p:cBhvr>
                                      <p:to>
                                        <p:strVal val="visible"/>
                                      </p:to>
                                    </p:set>
                                    <p:animEffect transition="in" filter="fade">
                                      <p:cBhvr>
                                        <p:cTn id="18" dur="500"/>
                                        <p:tgtEl>
                                          <p:spTgt spid="204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0486"/>
                                        </p:tgtEl>
                                        <p:attrNameLst>
                                          <p:attrName>style.visibility</p:attrName>
                                        </p:attrNameLst>
                                      </p:cBhvr>
                                      <p:to>
                                        <p:strVal val="visible"/>
                                      </p:to>
                                    </p:set>
                                    <p:animEffect transition="in" filter="fade">
                                      <p:cBhvr>
                                        <p:cTn id="23"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P spid="2048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5781675"/>
          </a:xfrm>
        </p:spPr>
        <p:txBody>
          <a:bodyPr/>
          <a:lstStyle/>
          <a:p>
            <a:pPr marL="0" indent="0">
              <a:lnSpc>
                <a:spcPct val="120000"/>
              </a:lnSpc>
              <a:spcBef>
                <a:spcPct val="20000"/>
              </a:spcBef>
              <a:spcAft>
                <a:spcPct val="20000"/>
              </a:spcAft>
            </a:pPr>
            <a:r>
              <a:rPr lang="en-US" altLang="zh-CN" smtClean="0">
                <a:ea typeface="黑体" panose="02010609060101010101" pitchFamily="49" charset="-122"/>
              </a:rPr>
              <a:t>6</a:t>
            </a:r>
            <a:r>
              <a:rPr lang="zh-CN" altLang="en-US" smtClean="0">
                <a:ea typeface="黑体" panose="02010609060101010101" pitchFamily="49" charset="-122"/>
              </a:rPr>
              <a:t>．在三进制数系统中，存在三个数字：</a:t>
            </a:r>
            <a:r>
              <a:rPr lang="en-US" altLang="zh-CN" smtClean="0">
                <a:ea typeface="黑体" panose="02010609060101010101" pitchFamily="49" charset="-122"/>
              </a:rPr>
              <a:t>0, 1, 2</a:t>
            </a:r>
            <a:r>
              <a:rPr lang="zh-CN" altLang="en-US" smtClean="0">
                <a:ea typeface="黑体" panose="02010609060101010101" pitchFamily="49" charset="-122"/>
              </a:rPr>
              <a:t>。表 </a:t>
            </a:r>
            <a:r>
              <a:rPr lang="en-US" altLang="zh-CN" smtClean="0">
                <a:ea typeface="黑体" panose="02010609060101010101" pitchFamily="49" charset="-122"/>
              </a:rPr>
              <a:t>1</a:t>
            </a:r>
            <a:r>
              <a:rPr lang="zh-CN" altLang="en-US" smtClean="0">
                <a:ea typeface="黑体" panose="02010609060101010101" pitchFamily="49" charset="-122"/>
              </a:rPr>
              <a:t>定义了一个三进制数的半加器。</a:t>
            </a:r>
          </a:p>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1</a:t>
            </a:r>
            <a:r>
              <a:rPr lang="zh-CN" altLang="en-US" smtClean="0">
                <a:ea typeface="黑体" panose="02010609060101010101" pitchFamily="49" charset="-122"/>
              </a:rPr>
              <a:t>）设计一个实现此半加器的电路。要求用二进制编码表示三进制数，例如每个三进制数用</a:t>
            </a:r>
            <a:r>
              <a:rPr lang="en-US" altLang="zh-CN" smtClean="0">
                <a:ea typeface="黑体" panose="02010609060101010101" pitchFamily="49" charset="-122"/>
              </a:rPr>
              <a:t>2</a:t>
            </a:r>
            <a:r>
              <a:rPr lang="zh-CN" altLang="en-US" smtClean="0">
                <a:ea typeface="黑体" panose="02010609060101010101" pitchFamily="49" charset="-122"/>
              </a:rPr>
              <a:t>位表示。令</a:t>
            </a:r>
            <a:r>
              <a:rPr lang="en-US" altLang="zh-CN" smtClean="0">
                <a:ea typeface="黑体" panose="02010609060101010101" pitchFamily="49" charset="-122"/>
              </a:rPr>
              <a:t>A = a</a:t>
            </a:r>
            <a:r>
              <a:rPr lang="en-US" altLang="zh-CN" baseline="-25000" smtClean="0">
                <a:ea typeface="黑体" panose="02010609060101010101" pitchFamily="49" charset="-122"/>
              </a:rPr>
              <a:t>1</a:t>
            </a:r>
            <a:r>
              <a:rPr lang="en-US" altLang="zh-CN" smtClean="0">
                <a:ea typeface="黑体" panose="02010609060101010101" pitchFamily="49" charset="-122"/>
              </a:rPr>
              <a:t>a</a:t>
            </a:r>
            <a:r>
              <a:rPr lang="en-US" altLang="zh-CN" baseline="-25000" smtClean="0">
                <a:ea typeface="黑体" panose="02010609060101010101" pitchFamily="49" charset="-122"/>
              </a:rPr>
              <a:t>0</a:t>
            </a:r>
            <a:r>
              <a:rPr lang="zh-CN" altLang="en-US" smtClean="0">
                <a:ea typeface="黑体" panose="02010609060101010101" pitchFamily="49" charset="-122"/>
              </a:rPr>
              <a:t>，</a:t>
            </a:r>
            <a:r>
              <a:rPr lang="en-US" altLang="zh-CN" smtClean="0">
                <a:ea typeface="黑体" panose="02010609060101010101" pitchFamily="49" charset="-122"/>
              </a:rPr>
              <a:t>B = b</a:t>
            </a:r>
            <a:r>
              <a:rPr lang="en-US" altLang="zh-CN" baseline="-25000" smtClean="0">
                <a:ea typeface="黑体" panose="02010609060101010101" pitchFamily="49" charset="-122"/>
              </a:rPr>
              <a:t>1</a:t>
            </a:r>
            <a:r>
              <a:rPr lang="en-US" altLang="zh-CN" smtClean="0">
                <a:ea typeface="黑体" panose="02010609060101010101" pitchFamily="49" charset="-122"/>
              </a:rPr>
              <a:t>b</a:t>
            </a:r>
            <a:r>
              <a:rPr lang="en-US" altLang="zh-CN" baseline="-25000" smtClean="0">
                <a:ea typeface="黑体" panose="02010609060101010101" pitchFamily="49" charset="-122"/>
              </a:rPr>
              <a:t>0</a:t>
            </a:r>
            <a:r>
              <a:rPr lang="zh-CN" altLang="en-US" smtClean="0">
                <a:ea typeface="黑体" panose="02010609060101010101" pitchFamily="49" charset="-122"/>
              </a:rPr>
              <a:t>，</a:t>
            </a:r>
            <a:r>
              <a:rPr lang="en-US" altLang="zh-CN" smtClean="0">
                <a:ea typeface="黑体" panose="02010609060101010101" pitchFamily="49" charset="-122"/>
              </a:rPr>
              <a:t>Sum = s</a:t>
            </a:r>
            <a:r>
              <a:rPr lang="en-US" altLang="zh-CN" baseline="-25000" smtClean="0">
                <a:ea typeface="黑体" panose="02010609060101010101" pitchFamily="49" charset="-122"/>
              </a:rPr>
              <a:t>1</a:t>
            </a:r>
            <a:r>
              <a:rPr lang="en-US" altLang="zh-CN" smtClean="0">
                <a:ea typeface="黑体" panose="02010609060101010101" pitchFamily="49" charset="-122"/>
              </a:rPr>
              <a:t>s</a:t>
            </a:r>
            <a:r>
              <a:rPr lang="en-US" altLang="zh-CN" baseline="-25000" smtClean="0">
                <a:ea typeface="黑体" panose="02010609060101010101" pitchFamily="49" charset="-122"/>
              </a:rPr>
              <a:t>0</a:t>
            </a:r>
            <a:r>
              <a:rPr lang="zh-CN" altLang="en-US" smtClean="0">
                <a:ea typeface="黑体" panose="02010609060101010101" pitchFamily="49" charset="-122"/>
              </a:rPr>
              <a:t>，进位信号</a:t>
            </a:r>
            <a:r>
              <a:rPr lang="en-US" altLang="zh-CN" smtClean="0">
                <a:ea typeface="黑体" panose="02010609060101010101" pitchFamily="49" charset="-122"/>
              </a:rPr>
              <a:t>Carry</a:t>
            </a:r>
            <a:r>
              <a:rPr lang="zh-CN" altLang="en-US" smtClean="0">
                <a:ea typeface="黑体" panose="02010609060101010101" pitchFamily="49" charset="-122"/>
              </a:rPr>
              <a:t>是二进制信号。编码方案为：</a:t>
            </a:r>
            <a:r>
              <a:rPr lang="en-US" altLang="zh-CN" smtClean="0">
                <a:ea typeface="黑体" panose="02010609060101010101" pitchFamily="49" charset="-122"/>
              </a:rPr>
              <a:t>00 = (0)</a:t>
            </a:r>
            <a:r>
              <a:rPr lang="en-US" altLang="zh-CN" baseline="-25000" smtClean="0">
                <a:ea typeface="黑体" panose="02010609060101010101" pitchFamily="49" charset="-122"/>
              </a:rPr>
              <a:t>3</a:t>
            </a:r>
            <a:r>
              <a:rPr lang="zh-CN" altLang="en-US" smtClean="0">
                <a:ea typeface="黑体" panose="02010609060101010101" pitchFamily="49" charset="-122"/>
              </a:rPr>
              <a:t>，</a:t>
            </a:r>
            <a:r>
              <a:rPr lang="en-US" altLang="zh-CN" smtClean="0">
                <a:ea typeface="黑体" panose="02010609060101010101" pitchFamily="49" charset="-122"/>
              </a:rPr>
              <a:t>01 = (1)</a:t>
            </a:r>
            <a:r>
              <a:rPr lang="en-US" altLang="zh-CN" baseline="-25000" smtClean="0">
                <a:ea typeface="黑体" panose="02010609060101010101" pitchFamily="49" charset="-122"/>
              </a:rPr>
              <a:t>3</a:t>
            </a:r>
            <a:r>
              <a:rPr lang="zh-CN" altLang="en-US" smtClean="0">
                <a:ea typeface="黑体" panose="02010609060101010101" pitchFamily="49" charset="-122"/>
              </a:rPr>
              <a:t>，</a:t>
            </a:r>
            <a:r>
              <a:rPr lang="en-US" altLang="zh-CN" smtClean="0">
                <a:ea typeface="黑体" panose="02010609060101010101" pitchFamily="49" charset="-122"/>
              </a:rPr>
              <a:t>10 = (2)</a:t>
            </a:r>
            <a:r>
              <a:rPr lang="en-US" altLang="zh-CN" baseline="-25000" smtClean="0">
                <a:ea typeface="黑体" panose="02010609060101010101" pitchFamily="49" charset="-122"/>
              </a:rPr>
              <a:t>3</a:t>
            </a:r>
            <a:r>
              <a:rPr lang="zh-CN" altLang="en-US" smtClean="0">
                <a:ea typeface="黑体" panose="02010609060101010101" pitchFamily="49" charset="-122"/>
              </a:rPr>
              <a:t>，要求电路的成本最低。</a:t>
            </a:r>
          </a:p>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）使用上述描述的方法，设计一个三进制全加器电路。</a:t>
            </a: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765175" lvl="2" indent="0">
              <a:lnSpc>
                <a:spcPct val="120000"/>
              </a:lnSpc>
              <a:spcBef>
                <a:spcPct val="20000"/>
              </a:spcBef>
              <a:spcAft>
                <a:spcPct val="20000"/>
              </a:spcAft>
            </a:pPr>
            <a:r>
              <a:rPr lang="zh-CN" altLang="en-US" smtClean="0">
                <a:ea typeface="黑体" panose="02010609060101010101" pitchFamily="49" charset="-122"/>
              </a:rPr>
              <a:t>                                                表</a:t>
            </a:r>
            <a:r>
              <a:rPr lang="en-US" altLang="zh-CN" smtClean="0">
                <a:ea typeface="黑体" panose="02010609060101010101" pitchFamily="49" charset="-122"/>
              </a:rPr>
              <a:t>1 </a:t>
            </a:r>
            <a:r>
              <a:rPr lang="zh-CN" altLang="en-US" smtClean="0">
                <a:ea typeface="黑体" panose="02010609060101010101" pitchFamily="49" charset="-122"/>
              </a:rPr>
              <a:t>三进制半加器</a:t>
            </a:r>
          </a:p>
        </p:txBody>
      </p:sp>
      <p:sp>
        <p:nvSpPr>
          <p:cNvPr id="4506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graphicFrame>
        <p:nvGraphicFramePr>
          <p:cNvPr id="2" name="表格 1"/>
          <p:cNvGraphicFramePr>
            <a:graphicFrameLocks noGrp="1"/>
          </p:cNvGraphicFramePr>
          <p:nvPr/>
        </p:nvGraphicFramePr>
        <p:xfrm>
          <a:off x="3059113" y="3716338"/>
          <a:ext cx="3600450" cy="2438400"/>
        </p:xfrm>
        <a:graphic>
          <a:graphicData uri="http://schemas.openxmlformats.org/drawingml/2006/table">
            <a:tbl>
              <a:tblPr firstRow="1" firstCol="1" bandRow="1">
                <a:tableStyleId>{69CF1AB2-1976-4502-BF36-3FF5EA218861}</a:tableStyleId>
              </a:tblPr>
              <a:tblGrid>
                <a:gridCol w="1304488">
                  <a:extLst>
                    <a:ext uri="{9D8B030D-6E8A-4147-A177-3AD203B41FA5}">
                      <a16:colId xmlns:a16="http://schemas.microsoft.com/office/drawing/2014/main" val="20000"/>
                    </a:ext>
                  </a:extLst>
                </a:gridCol>
                <a:gridCol w="1147981">
                  <a:extLst>
                    <a:ext uri="{9D8B030D-6E8A-4147-A177-3AD203B41FA5}">
                      <a16:colId xmlns:a16="http://schemas.microsoft.com/office/drawing/2014/main" val="20001"/>
                    </a:ext>
                  </a:extLst>
                </a:gridCol>
                <a:gridCol w="1147981">
                  <a:extLst>
                    <a:ext uri="{9D8B030D-6E8A-4147-A177-3AD203B41FA5}">
                      <a16:colId xmlns:a16="http://schemas.microsoft.com/office/drawing/2014/main" val="20002"/>
                    </a:ext>
                  </a:extLst>
                </a:gridCol>
              </a:tblGrid>
              <a:tr h="243840">
                <a:tc>
                  <a:txBody>
                    <a:bodyPr/>
                    <a:lstStyle/>
                    <a:p>
                      <a:pPr algn="ctr">
                        <a:spcAft>
                          <a:spcPts val="0"/>
                        </a:spcAft>
                        <a:tabLst>
                          <a:tab pos="1171575" algn="l"/>
                        </a:tabLst>
                      </a:pPr>
                      <a:r>
                        <a:rPr lang="en-US" sz="1600" kern="100" dirty="0">
                          <a:effectLst/>
                          <a:latin typeface="Times New Roman" pitchFamily="18" charset="0"/>
                          <a:cs typeface="Times New Roman" pitchFamily="18" charset="0"/>
                        </a:rPr>
                        <a:t>A    B</a:t>
                      </a:r>
                      <a:endParaRPr lang="zh-CN" sz="1600" kern="100" dirty="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dirty="0">
                          <a:effectLst/>
                          <a:latin typeface="Times New Roman" pitchFamily="18" charset="0"/>
                          <a:cs typeface="Times New Roman" pitchFamily="18" charset="0"/>
                        </a:rPr>
                        <a:t>Sum</a:t>
                      </a:r>
                      <a:endParaRPr lang="zh-CN" sz="1600" kern="100" dirty="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dirty="0">
                          <a:effectLst/>
                          <a:latin typeface="Times New Roman" pitchFamily="18" charset="0"/>
                          <a:cs typeface="Times New Roman" pitchFamily="18" charset="0"/>
                        </a:rPr>
                        <a:t>Carry</a:t>
                      </a:r>
                      <a:endParaRPr lang="zh-CN" sz="16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0"/>
                  </a:ext>
                </a:extLst>
              </a:tr>
              <a:tr h="243840">
                <a:tc>
                  <a:txBody>
                    <a:bodyPr/>
                    <a:lstStyle/>
                    <a:p>
                      <a:pPr algn="ctr">
                        <a:spcAft>
                          <a:spcPts val="0"/>
                        </a:spcAft>
                      </a:pPr>
                      <a:r>
                        <a:rPr lang="en-US" sz="1600" kern="100">
                          <a:effectLst/>
                          <a:latin typeface="Times New Roman" pitchFamily="18" charset="0"/>
                          <a:cs typeface="Times New Roman" pitchFamily="18" charset="0"/>
                        </a:rPr>
                        <a:t>00   00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dirty="0">
                          <a:effectLst/>
                          <a:latin typeface="Times New Roman" pitchFamily="18" charset="0"/>
                          <a:cs typeface="Times New Roman" pitchFamily="18" charset="0"/>
                        </a:rPr>
                        <a:t>00</a:t>
                      </a:r>
                      <a:endParaRPr lang="zh-CN" sz="1600" kern="100" dirty="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1"/>
                  </a:ext>
                </a:extLst>
              </a:tr>
              <a:tr h="243840">
                <a:tc>
                  <a:txBody>
                    <a:bodyPr/>
                    <a:lstStyle/>
                    <a:p>
                      <a:pPr algn="ctr">
                        <a:spcAft>
                          <a:spcPts val="0"/>
                        </a:spcAft>
                      </a:pPr>
                      <a:r>
                        <a:rPr lang="en-US" sz="1600" kern="100">
                          <a:effectLst/>
                          <a:latin typeface="Times New Roman" pitchFamily="18" charset="0"/>
                          <a:cs typeface="Times New Roman" pitchFamily="18" charset="0"/>
                        </a:rPr>
                        <a:t>00   01</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2"/>
                  </a:ext>
                </a:extLst>
              </a:tr>
              <a:tr h="243840">
                <a:tc>
                  <a:txBody>
                    <a:bodyPr/>
                    <a:lstStyle/>
                    <a:p>
                      <a:pPr algn="ctr">
                        <a:spcAft>
                          <a:spcPts val="0"/>
                        </a:spcAft>
                      </a:pPr>
                      <a:r>
                        <a:rPr lang="en-US" sz="1600" kern="100">
                          <a:effectLst/>
                          <a:latin typeface="Times New Roman" pitchFamily="18" charset="0"/>
                          <a:cs typeface="Times New Roman" pitchFamily="18" charset="0"/>
                        </a:rPr>
                        <a:t>00   10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3"/>
                  </a:ext>
                </a:extLst>
              </a:tr>
              <a:tr h="243840">
                <a:tc>
                  <a:txBody>
                    <a:bodyPr/>
                    <a:lstStyle/>
                    <a:p>
                      <a:pPr algn="ctr">
                        <a:spcAft>
                          <a:spcPts val="0"/>
                        </a:spcAft>
                      </a:pPr>
                      <a:r>
                        <a:rPr lang="en-US" sz="1600" kern="100">
                          <a:effectLst/>
                          <a:latin typeface="Times New Roman" pitchFamily="18" charset="0"/>
                          <a:cs typeface="Times New Roman" pitchFamily="18" charset="0"/>
                        </a:rPr>
                        <a:t>01   00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4"/>
                  </a:ext>
                </a:extLst>
              </a:tr>
              <a:tr h="243840">
                <a:tc>
                  <a:txBody>
                    <a:bodyPr/>
                    <a:lstStyle/>
                    <a:p>
                      <a:pPr algn="ctr">
                        <a:spcAft>
                          <a:spcPts val="0"/>
                        </a:spcAft>
                      </a:pPr>
                      <a:r>
                        <a:rPr lang="en-US" sz="1600" kern="100">
                          <a:effectLst/>
                          <a:latin typeface="Times New Roman" pitchFamily="18" charset="0"/>
                          <a:cs typeface="Times New Roman" pitchFamily="18" charset="0"/>
                        </a:rPr>
                        <a:t>01   01</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5"/>
                  </a:ext>
                </a:extLst>
              </a:tr>
              <a:tr h="243840">
                <a:tc>
                  <a:txBody>
                    <a:bodyPr/>
                    <a:lstStyle/>
                    <a:p>
                      <a:pPr algn="ctr">
                        <a:spcAft>
                          <a:spcPts val="0"/>
                        </a:spcAft>
                      </a:pPr>
                      <a:r>
                        <a:rPr lang="en-US" sz="1600" kern="100">
                          <a:effectLst/>
                          <a:latin typeface="Times New Roman" pitchFamily="18" charset="0"/>
                          <a:cs typeface="Times New Roman" pitchFamily="18" charset="0"/>
                        </a:rPr>
                        <a:t>01   10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6"/>
                  </a:ext>
                </a:extLst>
              </a:tr>
              <a:tr h="243840">
                <a:tc>
                  <a:txBody>
                    <a:bodyPr/>
                    <a:lstStyle/>
                    <a:p>
                      <a:pPr algn="ctr">
                        <a:spcAft>
                          <a:spcPts val="0"/>
                        </a:spcAft>
                      </a:pPr>
                      <a:r>
                        <a:rPr lang="en-US" sz="1600" kern="100">
                          <a:effectLst/>
                          <a:latin typeface="Times New Roman" pitchFamily="18" charset="0"/>
                          <a:cs typeface="Times New Roman" pitchFamily="18" charset="0"/>
                        </a:rPr>
                        <a:t>10   00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7"/>
                  </a:ext>
                </a:extLst>
              </a:tr>
              <a:tr h="243840">
                <a:tc>
                  <a:txBody>
                    <a:bodyPr/>
                    <a:lstStyle/>
                    <a:p>
                      <a:pPr algn="ctr">
                        <a:spcAft>
                          <a:spcPts val="0"/>
                        </a:spcAft>
                      </a:pPr>
                      <a:r>
                        <a:rPr lang="en-US" sz="1600" kern="100">
                          <a:effectLst/>
                          <a:latin typeface="Times New Roman" pitchFamily="18" charset="0"/>
                          <a:cs typeface="Times New Roman" pitchFamily="18" charset="0"/>
                        </a:rPr>
                        <a:t>10   01</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8"/>
                  </a:ext>
                </a:extLst>
              </a:tr>
              <a:tr h="243840">
                <a:tc>
                  <a:txBody>
                    <a:bodyPr/>
                    <a:lstStyle/>
                    <a:p>
                      <a:pPr algn="ctr">
                        <a:spcAft>
                          <a:spcPts val="0"/>
                        </a:spcAft>
                      </a:pPr>
                      <a:r>
                        <a:rPr lang="en-US" sz="1600" kern="100">
                          <a:effectLst/>
                          <a:latin typeface="Times New Roman" pitchFamily="18" charset="0"/>
                          <a:cs typeface="Times New Roman" pitchFamily="18" charset="0"/>
                        </a:rPr>
                        <a:t>10   10</a:t>
                      </a:r>
                      <a:endParaRPr lang="zh-CN" sz="1600" kern="10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dirty="0">
                          <a:effectLst/>
                          <a:latin typeface="Times New Roman" pitchFamily="18" charset="0"/>
                          <a:cs typeface="Times New Roman" pitchFamily="18" charset="0"/>
                        </a:rPr>
                        <a:t>01</a:t>
                      </a:r>
                      <a:endParaRPr lang="zh-CN" sz="1600" kern="100" dirty="0">
                        <a:effectLst/>
                        <a:latin typeface="Times New Roman" pitchFamily="18" charset="0"/>
                        <a:ea typeface="宋体"/>
                        <a:cs typeface="Times New Roman" pitchFamily="18" charset="0"/>
                      </a:endParaRPr>
                    </a:p>
                  </a:txBody>
                  <a:tcPr marL="68589" marR="68589" marT="0" marB="0"/>
                </a:tc>
                <a:tc>
                  <a:txBody>
                    <a:bodyPr/>
                    <a:lstStyle/>
                    <a:p>
                      <a:pPr algn="ctr">
                        <a:spcAft>
                          <a:spcPts val="0"/>
                        </a:spcAft>
                      </a:pPr>
                      <a:r>
                        <a:rPr lang="en-US" sz="1600" kern="100" dirty="0">
                          <a:effectLst/>
                          <a:latin typeface="Times New Roman" pitchFamily="18" charset="0"/>
                          <a:cs typeface="Times New Roman" pitchFamily="18" charset="0"/>
                        </a:rPr>
                        <a:t>1</a:t>
                      </a:r>
                      <a:endParaRPr lang="zh-CN" sz="1600" kern="100" dirty="0">
                        <a:effectLst/>
                        <a:latin typeface="Times New Roman" pitchFamily="18" charset="0"/>
                        <a:ea typeface="宋体"/>
                        <a:cs typeface="Times New Roman" pitchFamily="18" charset="0"/>
                      </a:endParaRPr>
                    </a:p>
                  </a:txBody>
                  <a:tcPr marL="68589" marR="68589" marT="0" marB="0"/>
                </a:tc>
                <a:extLst>
                  <a:ext uri="{0D108BD9-81ED-4DB2-BD59-A6C34878D82A}">
                    <a16:rowId xmlns:a16="http://schemas.microsoft.com/office/drawing/2014/main" val="10009"/>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87">
                                            <p:txEl>
                                              <p:pRg st="9" end="9"/>
                                            </p:txEl>
                                          </p:spTgt>
                                        </p:tgtEl>
                                        <p:attrNameLst>
                                          <p:attrName>style.visibility</p:attrName>
                                        </p:attrNameLst>
                                      </p:cBhvr>
                                      <p:to>
                                        <p:strVal val="visible"/>
                                      </p:to>
                                    </p:set>
                                    <p:animEffect transition="in" filter="fade">
                                      <p:cBhvr>
                                        <p:cTn id="18" dur="500"/>
                                        <p:tgtEl>
                                          <p:spTgt spid="16387">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387">
                                            <p:txEl>
                                              <p:pRg st="2" end="2"/>
                                            </p:txEl>
                                          </p:spTgt>
                                        </p:tgtEl>
                                        <p:attrNameLst>
                                          <p:attrName>style.visibility</p:attrName>
                                        </p:attrNameLst>
                                      </p:cBhvr>
                                      <p:to>
                                        <p:strVal val="visible"/>
                                      </p:to>
                                    </p:set>
                                    <p:animEffect transition="in" filter="fade">
                                      <p:cBhvr>
                                        <p:cTn id="23"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330993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解答：</a:t>
            </a:r>
            <a:endParaRPr lang="en-US" altLang="zh-CN" smtClean="0">
              <a:ea typeface="黑体" panose="02010609060101010101" pitchFamily="49" charset="-122"/>
            </a:endParaRPr>
          </a:p>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1</a:t>
            </a:r>
            <a:r>
              <a:rPr lang="zh-CN" altLang="en-US" smtClean="0">
                <a:ea typeface="黑体" panose="02010609060101010101" pitchFamily="49" charset="-122"/>
              </a:rPr>
              <a:t>）使用最小项表示法可得：</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s</a:t>
            </a:r>
            <a:r>
              <a:rPr lang="en-US" altLang="zh-CN" baseline="-25000" smtClean="0">
                <a:ea typeface="宋体" panose="02010600030101010101" pitchFamily="2" charset="-122"/>
              </a:rPr>
              <a:t>1</a:t>
            </a:r>
            <a:r>
              <a:rPr lang="en-US" altLang="zh-CN" smtClean="0">
                <a:ea typeface="宋体" panose="02010600030101010101" pitchFamily="2" charset="-122"/>
              </a:rPr>
              <a:t> = m</a:t>
            </a:r>
            <a:r>
              <a:rPr lang="en-US" altLang="zh-CN" baseline="-25000" smtClean="0">
                <a:ea typeface="宋体" panose="02010600030101010101" pitchFamily="2" charset="-122"/>
              </a:rPr>
              <a:t>2</a:t>
            </a:r>
            <a:r>
              <a:rPr lang="en-US" altLang="zh-CN" smtClean="0">
                <a:ea typeface="宋体" panose="02010600030101010101" pitchFamily="2" charset="-122"/>
              </a:rPr>
              <a:t> + m</a:t>
            </a:r>
            <a:r>
              <a:rPr lang="en-US" altLang="zh-CN" baseline="-25000" smtClean="0">
                <a:ea typeface="宋体" panose="02010600030101010101" pitchFamily="2" charset="-122"/>
              </a:rPr>
              <a:t>5</a:t>
            </a:r>
            <a:r>
              <a:rPr lang="en-US" altLang="zh-CN" smtClean="0">
                <a:ea typeface="宋体" panose="02010600030101010101" pitchFamily="2" charset="-122"/>
              </a:rPr>
              <a:t> + m</a:t>
            </a:r>
            <a:r>
              <a:rPr lang="en-US" altLang="zh-CN" baseline="-25000" smtClean="0">
                <a:ea typeface="宋体" panose="02010600030101010101" pitchFamily="2" charset="-122"/>
              </a:rPr>
              <a:t>8</a:t>
            </a:r>
            <a:r>
              <a:rPr lang="en-US" altLang="zh-CN" smtClean="0">
                <a:ea typeface="宋体" panose="02010600030101010101" pitchFamily="2" charset="-122"/>
              </a:rPr>
              <a:t> = (!a1 &amp;&amp; !a0 &amp;&amp; b1 &amp;&amp; !b0) || (!a1 &amp;&amp; a0 &amp;&amp; !b1 &amp;&amp; b0) || (a1 &amp;&amp; !a0 &amp;&amp; !b1 &amp;&amp; !b0)</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s</a:t>
            </a:r>
            <a:r>
              <a:rPr lang="en-US" altLang="zh-CN" baseline="-25000" smtClean="0">
                <a:ea typeface="宋体" panose="02010600030101010101" pitchFamily="2" charset="-122"/>
              </a:rPr>
              <a:t>0</a:t>
            </a:r>
            <a:r>
              <a:rPr lang="en-US" altLang="zh-CN" smtClean="0">
                <a:ea typeface="宋体" panose="02010600030101010101" pitchFamily="2" charset="-122"/>
              </a:rPr>
              <a:t> = m</a:t>
            </a:r>
            <a:r>
              <a:rPr lang="en-US" altLang="zh-CN" baseline="-25000" smtClean="0">
                <a:ea typeface="宋体" panose="02010600030101010101" pitchFamily="2" charset="-122"/>
              </a:rPr>
              <a:t>1</a:t>
            </a:r>
            <a:r>
              <a:rPr lang="en-US" altLang="zh-CN" smtClean="0">
                <a:ea typeface="宋体" panose="02010600030101010101" pitchFamily="2" charset="-122"/>
              </a:rPr>
              <a:t> + m</a:t>
            </a:r>
            <a:r>
              <a:rPr lang="en-US" altLang="zh-CN" baseline="-25000" smtClean="0">
                <a:ea typeface="宋体" panose="02010600030101010101" pitchFamily="2" charset="-122"/>
              </a:rPr>
              <a:t>4</a:t>
            </a:r>
            <a:r>
              <a:rPr lang="en-US" altLang="zh-CN" smtClean="0">
                <a:ea typeface="宋体" panose="02010600030101010101" pitchFamily="2" charset="-122"/>
              </a:rPr>
              <a:t> + m</a:t>
            </a:r>
            <a:r>
              <a:rPr lang="en-US" altLang="zh-CN" baseline="-25000" smtClean="0">
                <a:ea typeface="宋体" panose="02010600030101010101" pitchFamily="2" charset="-122"/>
              </a:rPr>
              <a:t>10</a:t>
            </a:r>
            <a:r>
              <a:rPr lang="en-US" altLang="zh-CN" smtClean="0">
                <a:ea typeface="宋体" panose="02010600030101010101" pitchFamily="2" charset="-122"/>
              </a:rPr>
              <a:t> = (!a1 &amp;&amp; !a0 &amp;&amp; !b1 &amp;&amp; b0) || (!a1 &amp;&amp; a0 &amp;&amp; !b1 &amp;&amp; !b0) || (a1 &amp;&amp; !a0 &amp;&amp; b1 &amp;&amp; !b0)</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Carry = m</a:t>
            </a:r>
            <a:r>
              <a:rPr lang="en-US" altLang="zh-CN" baseline="-25000" smtClean="0">
                <a:ea typeface="宋体" panose="02010600030101010101" pitchFamily="2" charset="-122"/>
              </a:rPr>
              <a:t>6</a:t>
            </a:r>
            <a:r>
              <a:rPr lang="en-US" altLang="zh-CN" smtClean="0">
                <a:ea typeface="宋体" panose="02010600030101010101" pitchFamily="2" charset="-122"/>
              </a:rPr>
              <a:t> + m</a:t>
            </a:r>
            <a:r>
              <a:rPr lang="en-US" altLang="zh-CN" baseline="-25000" smtClean="0">
                <a:ea typeface="宋体" panose="02010600030101010101" pitchFamily="2" charset="-122"/>
              </a:rPr>
              <a:t>9</a:t>
            </a:r>
            <a:r>
              <a:rPr lang="en-US" altLang="zh-CN" smtClean="0">
                <a:ea typeface="宋体" panose="02010600030101010101" pitchFamily="2" charset="-122"/>
              </a:rPr>
              <a:t> + m</a:t>
            </a:r>
            <a:r>
              <a:rPr lang="en-US" altLang="zh-CN" baseline="-25000" smtClean="0">
                <a:ea typeface="宋体" panose="02010600030101010101" pitchFamily="2" charset="-122"/>
              </a:rPr>
              <a:t>10</a:t>
            </a:r>
            <a:r>
              <a:rPr lang="en-US" altLang="zh-CN" smtClean="0">
                <a:ea typeface="宋体" panose="02010600030101010101" pitchFamily="2" charset="-122"/>
              </a:rPr>
              <a:t> = (!a1 &amp;&amp; a0 &amp;&amp; b1 &amp;&amp; !b0) || (a1 &amp;&amp; !a0 &amp;&amp; !b1 &amp;&amp; b0) || (a1 &amp;&amp; !a0 &amp;&amp; b1 &amp;&amp; !b0)</a:t>
            </a: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p:txBody>
      </p:sp>
      <p:sp>
        <p:nvSpPr>
          <p:cNvPr id="47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fade">
                                      <p:cBhvr>
                                        <p:cTn id="20" dur="500"/>
                                        <p:tgtEl>
                                          <p:spTgt spid="1638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fade">
                                      <p:cBhvr>
                                        <p:cTn id="23"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3925887" cy="13811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1</a:t>
            </a:r>
            <a:r>
              <a:rPr lang="zh-CN" altLang="en-US" smtClean="0">
                <a:ea typeface="黑体" panose="02010609060101010101" pitchFamily="49" charset="-122"/>
              </a:rPr>
              <a:t>）使用</a:t>
            </a:r>
            <a:r>
              <a:rPr lang="en-US" altLang="zh-CN" smtClean="0">
                <a:ea typeface="黑体" panose="02010609060101010101" pitchFamily="49" charset="-122"/>
              </a:rPr>
              <a:t>ISE</a:t>
            </a:r>
            <a:r>
              <a:rPr lang="zh-CN" altLang="en-US" smtClean="0">
                <a:ea typeface="黑体" panose="02010609060101010101" pitchFamily="49" charset="-122"/>
              </a:rPr>
              <a:t>综合之后得到的顶层模块如下图所示，模块内部的电路结构如右图所示（采用</a:t>
            </a:r>
            <a:r>
              <a:rPr lang="zh-CN" altLang="en-US" smtClean="0">
                <a:solidFill>
                  <a:schemeClr val="accent1"/>
                </a:solidFill>
                <a:ea typeface="黑体" panose="02010609060101010101" pitchFamily="49" charset="-122"/>
              </a:rPr>
              <a:t>结构级描述</a:t>
            </a:r>
            <a:r>
              <a:rPr lang="zh-CN" altLang="en-US" smtClean="0">
                <a:ea typeface="黑体" panose="02010609060101010101" pitchFamily="49" charset="-122"/>
              </a:rPr>
              <a:t>方法）：</a:t>
            </a:r>
            <a:endParaRPr lang="en-US" altLang="zh-CN" smtClean="0">
              <a:ea typeface="黑体" panose="02010609060101010101" pitchFamily="49" charset="-122"/>
            </a:endParaRPr>
          </a:p>
        </p:txBody>
      </p:sp>
      <p:sp>
        <p:nvSpPr>
          <p:cNvPr id="4915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pic>
        <p:nvPicPr>
          <p:cNvPr id="2048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578100"/>
            <a:ext cx="273526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71438"/>
            <a:ext cx="4425950"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fade">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fade">
                                      <p:cBhvr>
                                        <p:cTn id="1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1130300"/>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1</a:t>
            </a:r>
            <a:r>
              <a:rPr lang="zh-CN" altLang="en-US" smtClean="0">
                <a:ea typeface="黑体" panose="02010609060101010101" pitchFamily="49" charset="-122"/>
              </a:rPr>
              <a:t>）若使用</a:t>
            </a:r>
            <a:r>
              <a:rPr lang="zh-CN" altLang="en-US" smtClean="0">
                <a:solidFill>
                  <a:schemeClr val="accent1"/>
                </a:solidFill>
                <a:ea typeface="黑体" panose="02010609060101010101" pitchFamily="49" charset="-122"/>
              </a:rPr>
              <a:t>行为级描述</a:t>
            </a:r>
            <a:r>
              <a:rPr lang="zh-CN" altLang="en-US" smtClean="0">
                <a:ea typeface="黑体" panose="02010609060101010101" pitchFamily="49" charset="-122"/>
              </a:rPr>
              <a:t>方法来实现，则不能像结构描述那样得到具体的电路：</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黑体" panose="02010609060101010101" pitchFamily="49" charset="-122"/>
              </a:rPr>
              <a:t>assign {carry,s1,s0}={a1,a0}+{b1,b0};</a:t>
            </a:r>
          </a:p>
        </p:txBody>
      </p:sp>
      <p:sp>
        <p:nvSpPr>
          <p:cNvPr id="5120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pic>
        <p:nvPicPr>
          <p:cNvPr id="21509"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2349500"/>
            <a:ext cx="5275262"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fade">
                                      <p:cBhvr>
                                        <p:cTn id="1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）三进制全加器的真值表如下所示，其中</a:t>
            </a:r>
            <a:r>
              <a:rPr lang="en-US" altLang="zh-CN" smtClean="0">
                <a:ea typeface="黑体" panose="02010609060101010101" pitchFamily="49" charset="-122"/>
              </a:rPr>
              <a:t>low</a:t>
            </a:r>
            <a:r>
              <a:rPr lang="zh-CN" altLang="en-US" smtClean="0">
                <a:ea typeface="黑体" panose="02010609060101010101" pitchFamily="49" charset="-122"/>
              </a:rPr>
              <a:t>表示来自低位的进位：</a:t>
            </a:r>
            <a:endParaRPr lang="en-US" altLang="zh-CN" smtClean="0">
              <a:ea typeface="黑体" panose="02010609060101010101" pitchFamily="49" charset="-122"/>
            </a:endParaRPr>
          </a:p>
        </p:txBody>
      </p:sp>
      <p:sp>
        <p:nvSpPr>
          <p:cNvPr id="532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graphicFrame>
        <p:nvGraphicFramePr>
          <p:cNvPr id="2" name="表格 1"/>
          <p:cNvGraphicFramePr>
            <a:graphicFrameLocks noGrp="1"/>
          </p:cNvGraphicFramePr>
          <p:nvPr/>
        </p:nvGraphicFramePr>
        <p:xfrm>
          <a:off x="2555875" y="1460500"/>
          <a:ext cx="4392613" cy="4632325"/>
        </p:xfrm>
        <a:graphic>
          <a:graphicData uri="http://schemas.openxmlformats.org/drawingml/2006/table">
            <a:tbl>
              <a:tblPr firstRow="1" firstCol="1" bandRow="1">
                <a:tableStyleId>{69CF1AB2-1976-4502-BF36-3FF5EA218861}</a:tableStyleId>
              </a:tblPr>
              <a:tblGrid>
                <a:gridCol w="2070537">
                  <a:extLst>
                    <a:ext uri="{9D8B030D-6E8A-4147-A177-3AD203B41FA5}">
                      <a16:colId xmlns:a16="http://schemas.microsoft.com/office/drawing/2014/main" val="20000"/>
                    </a:ext>
                  </a:extLst>
                </a:gridCol>
                <a:gridCol w="1075692">
                  <a:extLst>
                    <a:ext uri="{9D8B030D-6E8A-4147-A177-3AD203B41FA5}">
                      <a16:colId xmlns:a16="http://schemas.microsoft.com/office/drawing/2014/main" val="20001"/>
                    </a:ext>
                  </a:extLst>
                </a:gridCol>
                <a:gridCol w="1246384">
                  <a:extLst>
                    <a:ext uri="{9D8B030D-6E8A-4147-A177-3AD203B41FA5}">
                      <a16:colId xmlns:a16="http://schemas.microsoft.com/office/drawing/2014/main" val="20002"/>
                    </a:ext>
                  </a:extLst>
                </a:gridCol>
              </a:tblGrid>
              <a:tr h="243807">
                <a:tc>
                  <a:txBody>
                    <a:bodyPr/>
                    <a:lstStyle/>
                    <a:p>
                      <a:pPr algn="ctr">
                        <a:spcAft>
                          <a:spcPts val="0"/>
                        </a:spcAft>
                        <a:tabLst>
                          <a:tab pos="1171575" algn="l"/>
                        </a:tabLst>
                      </a:pPr>
                      <a:r>
                        <a:rPr lang="en-US" sz="1600" kern="100" dirty="0">
                          <a:effectLst/>
                          <a:latin typeface="Times New Roman" pitchFamily="18" charset="0"/>
                          <a:cs typeface="Times New Roman" pitchFamily="18" charset="0"/>
                        </a:rPr>
                        <a:t>A   B   low</a:t>
                      </a:r>
                      <a:endParaRPr lang="zh-CN" sz="1600" kern="100" dirty="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dirty="0">
                          <a:effectLst/>
                          <a:latin typeface="Times New Roman" pitchFamily="18" charset="0"/>
                          <a:cs typeface="Times New Roman" pitchFamily="18" charset="0"/>
                        </a:rPr>
                        <a:t>Sum</a:t>
                      </a:r>
                      <a:endParaRPr lang="zh-CN" sz="1600" kern="100" dirty="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dirty="0">
                          <a:effectLst/>
                          <a:latin typeface="Times New Roman" pitchFamily="18" charset="0"/>
                          <a:cs typeface="Times New Roman" pitchFamily="18" charset="0"/>
                        </a:rPr>
                        <a:t>Carry</a:t>
                      </a:r>
                      <a:endParaRPr lang="zh-CN" sz="1600" kern="100" dirty="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0"/>
                  </a:ext>
                </a:extLst>
              </a:tr>
              <a:tr h="243807">
                <a:tc>
                  <a:txBody>
                    <a:bodyPr/>
                    <a:lstStyle/>
                    <a:p>
                      <a:pPr algn="ctr">
                        <a:spcAft>
                          <a:spcPts val="0"/>
                        </a:spcAft>
                      </a:pPr>
                      <a:r>
                        <a:rPr lang="en-US" sz="1600" kern="100" dirty="0">
                          <a:effectLst/>
                          <a:latin typeface="Times New Roman" pitchFamily="18" charset="0"/>
                          <a:cs typeface="Times New Roman" pitchFamily="18" charset="0"/>
                        </a:rPr>
                        <a:t>00   00   0</a:t>
                      </a:r>
                      <a:endParaRPr lang="zh-CN" sz="1600" kern="100" dirty="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1"/>
                  </a:ext>
                </a:extLst>
              </a:tr>
              <a:tr h="243807">
                <a:tc>
                  <a:txBody>
                    <a:bodyPr/>
                    <a:lstStyle/>
                    <a:p>
                      <a:pPr algn="ctr">
                        <a:spcAft>
                          <a:spcPts val="0"/>
                        </a:spcAft>
                      </a:pPr>
                      <a:r>
                        <a:rPr lang="en-US" sz="1600" kern="100">
                          <a:effectLst/>
                          <a:latin typeface="Times New Roman" pitchFamily="18" charset="0"/>
                          <a:cs typeface="Times New Roman" pitchFamily="18" charset="0"/>
                        </a:rPr>
                        <a:t>00   01   0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2"/>
                  </a:ext>
                </a:extLst>
              </a:tr>
              <a:tr h="243807">
                <a:tc>
                  <a:txBody>
                    <a:bodyPr/>
                    <a:lstStyle/>
                    <a:p>
                      <a:pPr algn="ctr">
                        <a:spcAft>
                          <a:spcPts val="0"/>
                        </a:spcAft>
                      </a:pPr>
                      <a:r>
                        <a:rPr lang="en-US" sz="1600" kern="100">
                          <a:effectLst/>
                          <a:latin typeface="Times New Roman" pitchFamily="18" charset="0"/>
                          <a:cs typeface="Times New Roman" pitchFamily="18" charset="0"/>
                        </a:rPr>
                        <a:t>00   10   0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3"/>
                  </a:ext>
                </a:extLst>
              </a:tr>
              <a:tr h="243807">
                <a:tc>
                  <a:txBody>
                    <a:bodyPr/>
                    <a:lstStyle/>
                    <a:p>
                      <a:pPr algn="ctr">
                        <a:spcAft>
                          <a:spcPts val="0"/>
                        </a:spcAft>
                      </a:pPr>
                      <a:r>
                        <a:rPr lang="en-US" sz="1600" kern="100">
                          <a:effectLst/>
                          <a:latin typeface="Times New Roman" pitchFamily="18" charset="0"/>
                          <a:cs typeface="Times New Roman" pitchFamily="18" charset="0"/>
                        </a:rPr>
                        <a:t>01   00   0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4"/>
                  </a:ext>
                </a:extLst>
              </a:tr>
              <a:tr h="243807">
                <a:tc>
                  <a:txBody>
                    <a:bodyPr/>
                    <a:lstStyle/>
                    <a:p>
                      <a:pPr algn="ctr">
                        <a:spcAft>
                          <a:spcPts val="0"/>
                        </a:spcAft>
                      </a:pPr>
                      <a:r>
                        <a:rPr lang="en-US" sz="1600" kern="100">
                          <a:effectLst/>
                          <a:latin typeface="Times New Roman" pitchFamily="18" charset="0"/>
                          <a:cs typeface="Times New Roman" pitchFamily="18" charset="0"/>
                        </a:rPr>
                        <a:t>01   01   0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5"/>
                  </a:ext>
                </a:extLst>
              </a:tr>
              <a:tr h="243807">
                <a:tc>
                  <a:txBody>
                    <a:bodyPr/>
                    <a:lstStyle/>
                    <a:p>
                      <a:pPr algn="ctr">
                        <a:spcAft>
                          <a:spcPts val="0"/>
                        </a:spcAft>
                      </a:pPr>
                      <a:r>
                        <a:rPr lang="en-US" sz="1600" kern="100">
                          <a:effectLst/>
                          <a:latin typeface="Times New Roman" pitchFamily="18" charset="0"/>
                          <a:cs typeface="Times New Roman" pitchFamily="18" charset="0"/>
                        </a:rPr>
                        <a:t>01   10   0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6"/>
                  </a:ext>
                </a:extLst>
              </a:tr>
              <a:tr h="243807">
                <a:tc>
                  <a:txBody>
                    <a:bodyPr/>
                    <a:lstStyle/>
                    <a:p>
                      <a:pPr algn="ctr">
                        <a:spcAft>
                          <a:spcPts val="0"/>
                        </a:spcAft>
                      </a:pPr>
                      <a:r>
                        <a:rPr lang="en-US" sz="1600" kern="100">
                          <a:effectLst/>
                          <a:latin typeface="Times New Roman" pitchFamily="18" charset="0"/>
                          <a:cs typeface="Times New Roman" pitchFamily="18" charset="0"/>
                        </a:rPr>
                        <a:t>10   00   0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dirty="0">
                          <a:effectLst/>
                          <a:latin typeface="Times New Roman" pitchFamily="18" charset="0"/>
                          <a:cs typeface="Times New Roman" pitchFamily="18" charset="0"/>
                        </a:rPr>
                        <a:t>10</a:t>
                      </a:r>
                      <a:endParaRPr lang="zh-CN" sz="1600" kern="100" dirty="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7"/>
                  </a:ext>
                </a:extLst>
              </a:tr>
              <a:tr h="243807">
                <a:tc>
                  <a:txBody>
                    <a:bodyPr/>
                    <a:lstStyle/>
                    <a:p>
                      <a:pPr algn="ctr">
                        <a:spcAft>
                          <a:spcPts val="0"/>
                        </a:spcAft>
                      </a:pPr>
                      <a:r>
                        <a:rPr lang="en-US" sz="1600" kern="100">
                          <a:effectLst/>
                          <a:latin typeface="Times New Roman" pitchFamily="18" charset="0"/>
                          <a:cs typeface="Times New Roman" pitchFamily="18" charset="0"/>
                        </a:rPr>
                        <a:t>10   01   0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8"/>
                  </a:ext>
                </a:extLst>
              </a:tr>
              <a:tr h="243807">
                <a:tc>
                  <a:txBody>
                    <a:bodyPr/>
                    <a:lstStyle/>
                    <a:p>
                      <a:pPr algn="ctr">
                        <a:spcAft>
                          <a:spcPts val="0"/>
                        </a:spcAft>
                      </a:pPr>
                      <a:r>
                        <a:rPr lang="en-US" sz="1600" kern="100">
                          <a:effectLst/>
                          <a:latin typeface="Times New Roman" pitchFamily="18" charset="0"/>
                          <a:cs typeface="Times New Roman" pitchFamily="18" charset="0"/>
                        </a:rPr>
                        <a:t>10   10   0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09"/>
                  </a:ext>
                </a:extLst>
              </a:tr>
              <a:tr h="243807">
                <a:tc>
                  <a:txBody>
                    <a:bodyPr/>
                    <a:lstStyle/>
                    <a:p>
                      <a:pPr algn="ctr">
                        <a:spcAft>
                          <a:spcPts val="0"/>
                        </a:spcAft>
                      </a:pPr>
                      <a:r>
                        <a:rPr lang="en-US" sz="1600" kern="100">
                          <a:effectLst/>
                          <a:latin typeface="Times New Roman" pitchFamily="18" charset="0"/>
                          <a:cs typeface="Times New Roman" pitchFamily="18" charset="0"/>
                        </a:rPr>
                        <a:t>00   00   1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0"/>
                  </a:ext>
                </a:extLst>
              </a:tr>
              <a:tr h="243807">
                <a:tc>
                  <a:txBody>
                    <a:bodyPr/>
                    <a:lstStyle/>
                    <a:p>
                      <a:pPr algn="ctr">
                        <a:spcAft>
                          <a:spcPts val="0"/>
                        </a:spcAft>
                      </a:pPr>
                      <a:r>
                        <a:rPr lang="en-US" sz="1600" kern="100">
                          <a:effectLst/>
                          <a:latin typeface="Times New Roman" pitchFamily="18" charset="0"/>
                          <a:cs typeface="Times New Roman" pitchFamily="18" charset="0"/>
                        </a:rPr>
                        <a:t>00   01   1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1"/>
                  </a:ext>
                </a:extLst>
              </a:tr>
              <a:tr h="243807">
                <a:tc>
                  <a:txBody>
                    <a:bodyPr/>
                    <a:lstStyle/>
                    <a:p>
                      <a:pPr algn="ctr">
                        <a:spcAft>
                          <a:spcPts val="0"/>
                        </a:spcAft>
                      </a:pPr>
                      <a:r>
                        <a:rPr lang="en-US" sz="1600" kern="100">
                          <a:effectLst/>
                          <a:latin typeface="Times New Roman" pitchFamily="18" charset="0"/>
                          <a:cs typeface="Times New Roman" pitchFamily="18" charset="0"/>
                        </a:rPr>
                        <a:t>00   10   1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2"/>
                  </a:ext>
                </a:extLst>
              </a:tr>
              <a:tr h="243807">
                <a:tc>
                  <a:txBody>
                    <a:bodyPr/>
                    <a:lstStyle/>
                    <a:p>
                      <a:pPr algn="ctr">
                        <a:spcAft>
                          <a:spcPts val="0"/>
                        </a:spcAft>
                      </a:pPr>
                      <a:r>
                        <a:rPr lang="en-US" sz="1600" kern="100">
                          <a:effectLst/>
                          <a:latin typeface="Times New Roman" pitchFamily="18" charset="0"/>
                          <a:cs typeface="Times New Roman" pitchFamily="18" charset="0"/>
                        </a:rPr>
                        <a:t>01   00   1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3"/>
                  </a:ext>
                </a:extLst>
              </a:tr>
              <a:tr h="243807">
                <a:tc>
                  <a:txBody>
                    <a:bodyPr/>
                    <a:lstStyle/>
                    <a:p>
                      <a:pPr algn="ctr">
                        <a:spcAft>
                          <a:spcPts val="0"/>
                        </a:spcAft>
                      </a:pPr>
                      <a:r>
                        <a:rPr lang="en-US" sz="1600" kern="100">
                          <a:effectLst/>
                          <a:latin typeface="Times New Roman" pitchFamily="18" charset="0"/>
                          <a:cs typeface="Times New Roman" pitchFamily="18" charset="0"/>
                        </a:rPr>
                        <a:t>01   01   1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4"/>
                  </a:ext>
                </a:extLst>
              </a:tr>
              <a:tr h="243807">
                <a:tc>
                  <a:txBody>
                    <a:bodyPr/>
                    <a:lstStyle/>
                    <a:p>
                      <a:pPr algn="ctr">
                        <a:spcAft>
                          <a:spcPts val="0"/>
                        </a:spcAft>
                      </a:pPr>
                      <a:r>
                        <a:rPr lang="en-US" sz="1600" kern="100">
                          <a:effectLst/>
                          <a:latin typeface="Times New Roman" pitchFamily="18" charset="0"/>
                          <a:cs typeface="Times New Roman" pitchFamily="18" charset="0"/>
                        </a:rPr>
                        <a:t>01   10   1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5"/>
                  </a:ext>
                </a:extLst>
              </a:tr>
              <a:tr h="243807">
                <a:tc>
                  <a:txBody>
                    <a:bodyPr/>
                    <a:lstStyle/>
                    <a:p>
                      <a:pPr algn="ctr">
                        <a:spcAft>
                          <a:spcPts val="0"/>
                        </a:spcAft>
                      </a:pPr>
                      <a:r>
                        <a:rPr lang="en-US" sz="1600" kern="100">
                          <a:effectLst/>
                          <a:latin typeface="Times New Roman" pitchFamily="18" charset="0"/>
                          <a:cs typeface="Times New Roman" pitchFamily="18" charset="0"/>
                        </a:rPr>
                        <a:t>10   00   1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6"/>
                  </a:ext>
                </a:extLst>
              </a:tr>
              <a:tr h="243807">
                <a:tc>
                  <a:txBody>
                    <a:bodyPr/>
                    <a:lstStyle/>
                    <a:p>
                      <a:pPr algn="ctr">
                        <a:spcAft>
                          <a:spcPts val="0"/>
                        </a:spcAft>
                      </a:pPr>
                      <a:r>
                        <a:rPr lang="en-US" sz="1600" kern="100">
                          <a:effectLst/>
                          <a:latin typeface="Times New Roman" pitchFamily="18" charset="0"/>
                          <a:cs typeface="Times New Roman" pitchFamily="18" charset="0"/>
                        </a:rPr>
                        <a:t>10   01   1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7"/>
                  </a:ext>
                </a:extLst>
              </a:tr>
              <a:tr h="243807">
                <a:tc>
                  <a:txBody>
                    <a:bodyPr/>
                    <a:lstStyle/>
                    <a:p>
                      <a:pPr algn="ctr">
                        <a:spcAft>
                          <a:spcPts val="0"/>
                        </a:spcAft>
                      </a:pPr>
                      <a:r>
                        <a:rPr lang="en-US" sz="1600" kern="100">
                          <a:effectLst/>
                          <a:latin typeface="Times New Roman" pitchFamily="18" charset="0"/>
                          <a:cs typeface="Times New Roman" pitchFamily="18" charset="0"/>
                        </a:rPr>
                        <a:t>10   10   1</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39870" marR="39870" marT="0" marB="0"/>
                </a:tc>
                <a:tc>
                  <a:txBody>
                    <a:bodyPr/>
                    <a:lstStyle/>
                    <a:p>
                      <a:pPr algn="ctr">
                        <a:spcAft>
                          <a:spcPts val="0"/>
                        </a:spcAft>
                      </a:pPr>
                      <a:r>
                        <a:rPr lang="en-US" sz="1600" kern="100" dirty="0">
                          <a:effectLst/>
                          <a:latin typeface="Times New Roman" pitchFamily="18" charset="0"/>
                          <a:cs typeface="Times New Roman" pitchFamily="18" charset="0"/>
                        </a:rPr>
                        <a:t>1</a:t>
                      </a:r>
                      <a:endParaRPr lang="zh-CN" sz="1600" kern="100" dirty="0">
                        <a:effectLst/>
                        <a:latin typeface="Times New Roman" pitchFamily="18" charset="0"/>
                        <a:ea typeface="宋体"/>
                        <a:cs typeface="Times New Roman" pitchFamily="18" charset="0"/>
                      </a:endParaRPr>
                    </a:p>
                  </a:txBody>
                  <a:tcPr marL="39870" marR="39870" marT="0" marB="0"/>
                </a:tc>
                <a:extLst>
                  <a:ext uri="{0D108BD9-81ED-4DB2-BD59-A6C34878D82A}">
                    <a16:rowId xmlns:a16="http://schemas.microsoft.com/office/drawing/2014/main" val="10018"/>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二、选择题</a:t>
            </a:r>
          </a:p>
        </p:txBody>
      </p:sp>
      <p:sp>
        <p:nvSpPr>
          <p:cNvPr id="3" name="Content Placeholder 4"/>
          <p:cNvSpPr txBox="1">
            <a:spLocks/>
          </p:cNvSpPr>
          <p:nvPr/>
        </p:nvSpPr>
        <p:spPr bwMode="auto">
          <a:xfrm>
            <a:off x="684213" y="908050"/>
            <a:ext cx="78486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0000"/>
              </a:lnSpc>
              <a:spcBef>
                <a:spcPct val="20000"/>
              </a:spcBef>
              <a:spcAft>
                <a:spcPct val="20000"/>
              </a:spcAft>
              <a:defRPr/>
            </a:pPr>
            <a:r>
              <a:rPr lang="en-US" altLang="zh-CN" dirty="0">
                <a:ea typeface="黑体" panose="02010609060101010101" pitchFamily="49" charset="-122"/>
              </a:rPr>
              <a:t>1</a:t>
            </a:r>
            <a:r>
              <a:rPr lang="zh-CN" altLang="en-US" dirty="0">
                <a:ea typeface="黑体" panose="02010609060101010101" pitchFamily="49" charset="-122"/>
              </a:rPr>
              <a:t>．十进制数</a:t>
            </a:r>
            <a:r>
              <a:rPr lang="en-US" altLang="zh-CN" dirty="0">
                <a:ea typeface="黑体" panose="02010609060101010101" pitchFamily="49" charset="-122"/>
              </a:rPr>
              <a:t>127.25 </a:t>
            </a:r>
            <a:r>
              <a:rPr lang="zh-CN" altLang="en-US" dirty="0">
                <a:ea typeface="黑体" panose="02010609060101010101" pitchFamily="49" charset="-122"/>
              </a:rPr>
              <a:t>对应二进制数为（ </a:t>
            </a:r>
            <a:r>
              <a:rPr lang="en-US" altLang="zh-CN" dirty="0">
                <a:solidFill>
                  <a:schemeClr val="accent1"/>
                </a:solidFill>
                <a:ea typeface="黑体" panose="02010609060101010101" pitchFamily="49" charset="-122"/>
              </a:rPr>
              <a:t>A</a:t>
            </a:r>
            <a:r>
              <a:rPr lang="zh-CN" altLang="en-US" dirty="0">
                <a:ea typeface="黑体" panose="02010609060101010101" pitchFamily="49" charset="-122"/>
              </a:rPr>
              <a:t>）。</a:t>
            </a:r>
          </a:p>
          <a:p>
            <a:pPr marL="0" indent="0">
              <a:lnSpc>
                <a:spcPct val="120000"/>
              </a:lnSpc>
              <a:spcBef>
                <a:spcPct val="20000"/>
              </a:spcBef>
              <a:spcAft>
                <a:spcPct val="20000"/>
              </a:spcAft>
              <a:buFont typeface="Wingdings" panose="05000000000000000000" pitchFamily="2" charset="2"/>
              <a:buNone/>
              <a:defRPr/>
            </a:pPr>
            <a:r>
              <a:rPr lang="en-US" altLang="zh-CN" dirty="0">
                <a:ea typeface="黑体" panose="02010609060101010101" pitchFamily="49" charset="-122"/>
              </a:rPr>
              <a:t>        A </a:t>
            </a:r>
            <a:r>
              <a:rPr lang="zh-CN" altLang="en-US" dirty="0">
                <a:ea typeface="黑体" panose="02010609060101010101" pitchFamily="49" charset="-122"/>
              </a:rPr>
              <a:t>  </a:t>
            </a:r>
            <a:r>
              <a:rPr lang="en-US" altLang="zh-CN" dirty="0">
                <a:ea typeface="黑体" panose="02010609060101010101" pitchFamily="49" charset="-122"/>
              </a:rPr>
              <a:t>1111111.01             B   10000000.10 </a:t>
            </a:r>
          </a:p>
          <a:p>
            <a:pPr marL="0" indent="0">
              <a:lnSpc>
                <a:spcPct val="120000"/>
              </a:lnSpc>
              <a:spcBef>
                <a:spcPct val="20000"/>
              </a:spcBef>
              <a:spcAft>
                <a:spcPct val="20000"/>
              </a:spcAft>
              <a:buFont typeface="Wingdings" panose="05000000000000000000" pitchFamily="2" charset="2"/>
              <a:buNone/>
              <a:defRPr/>
            </a:pPr>
            <a:r>
              <a:rPr lang="en-US" altLang="zh-CN" dirty="0">
                <a:ea typeface="黑体" panose="02010609060101010101" pitchFamily="49" charset="-122"/>
              </a:rPr>
              <a:t>        C   1111110.01             D  1100011.11</a:t>
            </a:r>
            <a:endParaRPr lang="en-US" altLang="zh-CN" sz="1050" u="sng" dirty="0">
              <a:solidFill>
                <a:srgbClr val="FF0000"/>
              </a:solidFill>
              <a:ea typeface="黑体" panose="02010609060101010101" pitchFamily="49" charset="-122"/>
            </a:endParaRPr>
          </a:p>
          <a:p>
            <a:pPr marL="0" indent="0">
              <a:lnSpc>
                <a:spcPct val="120000"/>
              </a:lnSpc>
              <a:spcBef>
                <a:spcPct val="20000"/>
              </a:spcBef>
              <a:spcAft>
                <a:spcPct val="20000"/>
              </a:spcAft>
              <a:defRPr/>
            </a:pPr>
            <a:r>
              <a:rPr lang="en-US" altLang="zh-CN" dirty="0">
                <a:ea typeface="黑体" panose="02010609060101010101" pitchFamily="49" charset="-122"/>
              </a:rPr>
              <a:t>2</a:t>
            </a:r>
            <a:r>
              <a:rPr lang="zh-CN" altLang="en-US" dirty="0">
                <a:ea typeface="黑体" panose="02010609060101010101" pitchFamily="49" charset="-122"/>
              </a:rPr>
              <a:t>．十进制数</a:t>
            </a:r>
            <a:r>
              <a:rPr lang="en-US" altLang="zh-CN" dirty="0">
                <a:ea typeface="黑体" panose="02010609060101010101" pitchFamily="49" charset="-122"/>
              </a:rPr>
              <a:t>28.43 </a:t>
            </a:r>
            <a:r>
              <a:rPr lang="zh-CN" altLang="en-US" dirty="0">
                <a:ea typeface="黑体" panose="02010609060101010101" pitchFamily="49" charset="-122"/>
              </a:rPr>
              <a:t>的余</a:t>
            </a:r>
            <a:r>
              <a:rPr lang="en-US" altLang="zh-CN" dirty="0">
                <a:ea typeface="黑体" panose="02010609060101010101" pitchFamily="49" charset="-122"/>
              </a:rPr>
              <a:t>3BCD </a:t>
            </a:r>
            <a:r>
              <a:rPr lang="zh-CN" altLang="en-US" dirty="0">
                <a:ea typeface="黑体" panose="02010609060101010101" pitchFamily="49" charset="-122"/>
              </a:rPr>
              <a:t>码是（ </a:t>
            </a:r>
            <a:r>
              <a:rPr lang="en-US" altLang="zh-CN" dirty="0">
                <a:solidFill>
                  <a:schemeClr val="accent1"/>
                </a:solidFill>
                <a:ea typeface="黑体" panose="02010609060101010101" pitchFamily="49" charset="-122"/>
              </a:rPr>
              <a:t>B</a:t>
            </a:r>
            <a:r>
              <a:rPr lang="zh-CN" altLang="en-US" dirty="0">
                <a:ea typeface="黑体" panose="02010609060101010101" pitchFamily="49" charset="-122"/>
              </a:rPr>
              <a:t> ）。</a:t>
            </a:r>
            <a:endParaRPr lang="en-US" altLang="zh-CN" dirty="0">
              <a:ea typeface="黑体" panose="02010609060101010101" pitchFamily="49" charset="-122"/>
            </a:endParaRPr>
          </a:p>
          <a:p>
            <a:pPr marL="0" indent="0">
              <a:buFont typeface="Wingdings" panose="05000000000000000000" pitchFamily="2" charset="2"/>
              <a:buNone/>
              <a:defRPr/>
            </a:pPr>
            <a:r>
              <a:rPr lang="en-US" altLang="zh-CN" dirty="0">
                <a:ea typeface="黑体" panose="02010609060101010101" pitchFamily="49" charset="-122"/>
              </a:rPr>
              <a:t>       A  </a:t>
            </a:r>
            <a:r>
              <a:rPr lang="zh-CN" altLang="en-US" dirty="0">
                <a:ea typeface="黑体" panose="02010609060101010101" pitchFamily="49" charset="-122"/>
              </a:rPr>
              <a:t> </a:t>
            </a:r>
            <a:r>
              <a:rPr lang="en-US" altLang="zh-CN" dirty="0">
                <a:ea typeface="黑体" panose="02010609060101010101" pitchFamily="49" charset="-122"/>
              </a:rPr>
              <a:t>00111000.01000011        B</a:t>
            </a:r>
            <a:r>
              <a:rPr lang="zh-CN" altLang="en-US" dirty="0">
                <a:ea typeface="黑体" panose="02010609060101010101" pitchFamily="49" charset="-122"/>
              </a:rPr>
              <a:t>  </a:t>
            </a:r>
            <a:r>
              <a:rPr lang="en-US" altLang="zh-CN" dirty="0">
                <a:ea typeface="黑体" panose="02010609060101010101" pitchFamily="49" charset="-122"/>
              </a:rPr>
              <a:t>01011011.01110110</a:t>
            </a:r>
          </a:p>
          <a:p>
            <a:pPr marL="0" indent="0">
              <a:buFont typeface="Wingdings" panose="05000000000000000000" pitchFamily="2" charset="2"/>
              <a:buNone/>
              <a:defRPr/>
            </a:pPr>
            <a:r>
              <a:rPr lang="zh-CN" altLang="en-US" dirty="0">
                <a:ea typeface="黑体" panose="02010609060101010101" pitchFamily="49" charset="-122"/>
              </a:rPr>
              <a:t>       </a:t>
            </a:r>
            <a:r>
              <a:rPr lang="en-US" altLang="zh-CN" dirty="0">
                <a:ea typeface="黑体" panose="02010609060101010101" pitchFamily="49" charset="-122"/>
              </a:rPr>
              <a:t>C  01101100.10000111         D </a:t>
            </a:r>
            <a:r>
              <a:rPr lang="zh-CN" altLang="en-US" dirty="0">
                <a:ea typeface="黑体" panose="02010609060101010101" pitchFamily="49" charset="-122"/>
              </a:rPr>
              <a:t> </a:t>
            </a:r>
            <a:r>
              <a:rPr lang="en-US" altLang="zh-CN" dirty="0">
                <a:ea typeface="黑体" panose="02010609060101010101" pitchFamily="49" charset="-122"/>
              </a:rPr>
              <a:t>01111101.10011000</a:t>
            </a:r>
          </a:p>
          <a:p>
            <a:pPr marL="0" indent="0">
              <a:lnSpc>
                <a:spcPct val="120000"/>
              </a:lnSpc>
              <a:spcBef>
                <a:spcPct val="20000"/>
              </a:spcBef>
              <a:spcAft>
                <a:spcPct val="20000"/>
              </a:spcAft>
              <a:defRPr/>
            </a:pPr>
            <a:r>
              <a:rPr lang="en-US" altLang="zh-CN" dirty="0">
                <a:ea typeface="黑体" panose="02010609060101010101" pitchFamily="49" charset="-122"/>
              </a:rPr>
              <a:t>3</a:t>
            </a:r>
            <a:r>
              <a:rPr lang="zh-CN" altLang="en-US" dirty="0">
                <a:ea typeface="黑体" panose="02010609060101010101" pitchFamily="49" charset="-122"/>
              </a:rPr>
              <a:t>．在下列</a:t>
            </a:r>
            <a:r>
              <a:rPr lang="en-US" altLang="zh-CN" dirty="0">
                <a:ea typeface="黑体" panose="02010609060101010101" pitchFamily="49" charset="-122"/>
              </a:rPr>
              <a:t>ASCII </a:t>
            </a:r>
            <a:r>
              <a:rPr lang="zh-CN" altLang="en-US" dirty="0">
                <a:ea typeface="黑体" panose="02010609060101010101" pitchFamily="49" charset="-122"/>
              </a:rPr>
              <a:t>字符中，最大的字符是（ </a:t>
            </a:r>
            <a:r>
              <a:rPr lang="en-US" altLang="zh-CN" dirty="0">
                <a:solidFill>
                  <a:schemeClr val="accent1"/>
                </a:solidFill>
                <a:ea typeface="黑体" panose="02010609060101010101" pitchFamily="49" charset="-122"/>
              </a:rPr>
              <a:t>B</a:t>
            </a:r>
            <a:r>
              <a:rPr lang="zh-CN" altLang="en-US" dirty="0">
                <a:solidFill>
                  <a:schemeClr val="accent1"/>
                </a:solidFill>
                <a:ea typeface="黑体" panose="02010609060101010101" pitchFamily="49" charset="-122"/>
              </a:rPr>
              <a:t> </a:t>
            </a:r>
            <a:r>
              <a:rPr lang="zh-CN" altLang="en-US" dirty="0">
                <a:ea typeface="黑体" panose="02010609060101010101" pitchFamily="49" charset="-122"/>
              </a:rPr>
              <a:t>）。</a:t>
            </a:r>
          </a:p>
          <a:p>
            <a:pPr marL="0" indent="0">
              <a:lnSpc>
                <a:spcPct val="120000"/>
              </a:lnSpc>
              <a:spcBef>
                <a:spcPct val="20000"/>
              </a:spcBef>
              <a:spcAft>
                <a:spcPct val="20000"/>
              </a:spcAft>
              <a:buFont typeface="Wingdings" panose="05000000000000000000" pitchFamily="2" charset="2"/>
              <a:buNone/>
              <a:defRPr/>
            </a:pPr>
            <a:r>
              <a:rPr lang="en-US" altLang="zh-CN" dirty="0">
                <a:ea typeface="黑体" panose="02010609060101010101" pitchFamily="49" charset="-122"/>
              </a:rPr>
              <a:t>       A </a:t>
            </a:r>
            <a:r>
              <a:rPr lang="zh-CN" altLang="en-US" dirty="0">
                <a:ea typeface="黑体" panose="02010609060101010101" pitchFamily="49" charset="-122"/>
              </a:rPr>
              <a:t>“</a:t>
            </a:r>
            <a:r>
              <a:rPr lang="en-US" altLang="zh-CN" dirty="0">
                <a:ea typeface="黑体" panose="02010609060101010101" pitchFamily="49" charset="-122"/>
              </a:rPr>
              <a:t>A”      B  “z”       C  “9”       D  “0”</a:t>
            </a:r>
            <a:endParaRPr lang="en-US" altLang="zh-CN" sz="1050" u="sng" dirty="0">
              <a:solidFill>
                <a:srgbClr val="FF0000"/>
              </a:solidFill>
              <a:ea typeface="黑体" panose="02010609060101010101" pitchFamily="49" charset="-122"/>
            </a:endParaRPr>
          </a:p>
          <a:p>
            <a:pPr marL="0" indent="0">
              <a:lnSpc>
                <a:spcPct val="120000"/>
              </a:lnSpc>
              <a:spcBef>
                <a:spcPct val="20000"/>
              </a:spcBef>
              <a:spcAft>
                <a:spcPct val="20000"/>
              </a:spcAft>
              <a:defRPr/>
            </a:pPr>
            <a:r>
              <a:rPr lang="en-US" altLang="zh-CN" dirty="0">
                <a:ea typeface="黑体" panose="02010609060101010101" pitchFamily="49" charset="-122"/>
              </a:rPr>
              <a:t>4</a:t>
            </a:r>
            <a:r>
              <a:rPr lang="zh-CN" altLang="en-US" dirty="0" smtClean="0">
                <a:ea typeface="黑体" panose="02010609060101010101" pitchFamily="49" charset="-122"/>
              </a:rPr>
              <a:t>．采用</a:t>
            </a:r>
            <a:r>
              <a:rPr lang="en-US" altLang="zh-CN" dirty="0">
                <a:ea typeface="黑体" panose="02010609060101010101" pitchFamily="49" charset="-122"/>
              </a:rPr>
              <a:t>CRC</a:t>
            </a:r>
            <a:r>
              <a:rPr lang="zh-CN" altLang="en-US" dirty="0">
                <a:ea typeface="黑体" panose="02010609060101010101" pitchFamily="49" charset="-122"/>
              </a:rPr>
              <a:t>进行差错校验，生成多项式为</a:t>
            </a:r>
            <a:r>
              <a:rPr lang="en-US" altLang="zh-CN" dirty="0">
                <a:ea typeface="黑体" panose="02010609060101010101" pitchFamily="49" charset="-122"/>
              </a:rPr>
              <a:t>G(X)=X^4+X+1</a:t>
            </a:r>
            <a:r>
              <a:rPr lang="zh-CN" altLang="en-US" dirty="0">
                <a:ea typeface="黑体" panose="02010609060101010101" pitchFamily="49" charset="-122"/>
              </a:rPr>
              <a:t>，信息码字为</a:t>
            </a:r>
            <a:r>
              <a:rPr lang="en-US" altLang="zh-CN" dirty="0">
                <a:ea typeface="黑体" panose="02010609060101010101" pitchFamily="49" charset="-122"/>
              </a:rPr>
              <a:t>10111</a:t>
            </a:r>
            <a:r>
              <a:rPr lang="zh-CN" altLang="en-US" dirty="0">
                <a:ea typeface="黑体" panose="02010609060101010101" pitchFamily="49" charset="-122"/>
              </a:rPr>
              <a:t>，则计算出的</a:t>
            </a:r>
            <a:r>
              <a:rPr lang="en-US" altLang="zh-CN" dirty="0">
                <a:ea typeface="黑体" panose="02010609060101010101" pitchFamily="49" charset="-122"/>
              </a:rPr>
              <a:t>CRC</a:t>
            </a:r>
            <a:r>
              <a:rPr lang="zh-CN" altLang="en-US" dirty="0">
                <a:ea typeface="黑体" panose="02010609060101010101" pitchFamily="49" charset="-122"/>
              </a:rPr>
              <a:t>校验码是  （ </a:t>
            </a:r>
            <a:r>
              <a:rPr lang="en-US" altLang="zh-CN" dirty="0" smtClean="0">
                <a:solidFill>
                  <a:schemeClr val="accent1"/>
                </a:solidFill>
                <a:ea typeface="黑体" panose="02010609060101010101" pitchFamily="49" charset="-122"/>
              </a:rPr>
              <a:t>D</a:t>
            </a:r>
            <a:r>
              <a:rPr lang="zh-CN" altLang="en-US" dirty="0" smtClean="0">
                <a:ea typeface="黑体" panose="02010609060101010101" pitchFamily="49" charset="-122"/>
              </a:rPr>
              <a:t>）  </a:t>
            </a:r>
            <a:r>
              <a:rPr lang="zh-CN" altLang="en-US" dirty="0">
                <a:ea typeface="黑体" panose="02010609060101010101" pitchFamily="49" charset="-122"/>
              </a:rPr>
              <a:t>。</a:t>
            </a:r>
          </a:p>
          <a:p>
            <a:pPr marL="0" indent="0">
              <a:lnSpc>
                <a:spcPct val="120000"/>
              </a:lnSpc>
              <a:spcBef>
                <a:spcPct val="20000"/>
              </a:spcBef>
              <a:spcAft>
                <a:spcPct val="20000"/>
              </a:spcAft>
              <a:defRPr/>
            </a:pPr>
            <a:r>
              <a:rPr lang="en-US" altLang="zh-CN" dirty="0">
                <a:ea typeface="黑体" panose="02010609060101010101" pitchFamily="49" charset="-122"/>
              </a:rPr>
              <a:t>A</a:t>
            </a:r>
            <a:r>
              <a:rPr lang="zh-CN" altLang="en-US" dirty="0">
                <a:ea typeface="黑体" panose="02010609060101010101" pitchFamily="49" charset="-122"/>
              </a:rPr>
              <a:t>．</a:t>
            </a:r>
            <a:r>
              <a:rPr lang="en-US" altLang="zh-CN" dirty="0">
                <a:ea typeface="黑体" panose="02010609060101010101" pitchFamily="49" charset="-122"/>
              </a:rPr>
              <a:t>0000  B</a:t>
            </a:r>
            <a:r>
              <a:rPr lang="zh-CN" altLang="en-US" dirty="0">
                <a:ea typeface="黑体" panose="02010609060101010101" pitchFamily="49" charset="-122"/>
              </a:rPr>
              <a:t>．</a:t>
            </a:r>
            <a:r>
              <a:rPr lang="en-US" altLang="zh-CN" dirty="0">
                <a:ea typeface="黑体" panose="02010609060101010101" pitchFamily="49" charset="-122"/>
              </a:rPr>
              <a:t>0100   C</a:t>
            </a:r>
            <a:r>
              <a:rPr lang="zh-CN" altLang="en-US" dirty="0">
                <a:ea typeface="黑体" panose="02010609060101010101" pitchFamily="49" charset="-122"/>
              </a:rPr>
              <a:t>．</a:t>
            </a:r>
            <a:r>
              <a:rPr lang="en-US" altLang="zh-CN" dirty="0">
                <a:ea typeface="黑体" panose="02010609060101010101" pitchFamily="49" charset="-122"/>
              </a:rPr>
              <a:t>0010   D</a:t>
            </a:r>
            <a:r>
              <a:rPr lang="zh-CN" altLang="en-US" dirty="0">
                <a:ea typeface="黑体" panose="02010609060101010101" pitchFamily="49" charset="-122"/>
              </a:rPr>
              <a:t>．</a:t>
            </a:r>
            <a:r>
              <a:rPr lang="en-US" altLang="zh-CN" dirty="0">
                <a:ea typeface="黑体" panose="02010609060101010101" pitchFamily="49" charset="-122"/>
              </a:rPr>
              <a:t>1100</a:t>
            </a:r>
          </a:p>
        </p:txBody>
      </p:sp>
      <p:sp>
        <p:nvSpPr>
          <p:cNvPr id="13316"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482123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）同样使用最小项表示法可得：</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s</a:t>
            </a:r>
            <a:r>
              <a:rPr lang="en-US" altLang="zh-CN" baseline="-25000" smtClean="0">
                <a:ea typeface="宋体" panose="02010600030101010101" pitchFamily="2" charset="-122"/>
              </a:rPr>
              <a:t>1</a:t>
            </a:r>
            <a:r>
              <a:rPr lang="en-US" altLang="zh-CN" smtClean="0">
                <a:ea typeface="宋体" panose="02010600030101010101" pitchFamily="2" charset="-122"/>
              </a:rPr>
              <a:t> = m</a:t>
            </a:r>
            <a:r>
              <a:rPr lang="en-US" altLang="zh-CN" baseline="-25000" smtClean="0">
                <a:ea typeface="宋体" panose="02010600030101010101" pitchFamily="2" charset="-122"/>
              </a:rPr>
              <a:t>4</a:t>
            </a:r>
            <a:r>
              <a:rPr lang="en-US" altLang="zh-CN" smtClean="0">
                <a:ea typeface="宋体" panose="02010600030101010101" pitchFamily="2" charset="-122"/>
              </a:rPr>
              <a:t> + m</a:t>
            </a:r>
            <a:r>
              <a:rPr lang="en-US" altLang="zh-CN" baseline="-25000" smtClean="0">
                <a:ea typeface="宋体" panose="02010600030101010101" pitchFamily="2" charset="-122"/>
              </a:rPr>
              <a:t>10</a:t>
            </a:r>
            <a:r>
              <a:rPr lang="en-US" altLang="zh-CN" smtClean="0">
                <a:ea typeface="宋体" panose="02010600030101010101" pitchFamily="2" charset="-122"/>
              </a:rPr>
              <a:t> + m</a:t>
            </a:r>
            <a:r>
              <a:rPr lang="en-US" altLang="zh-CN" baseline="-25000" smtClean="0">
                <a:ea typeface="宋体" panose="02010600030101010101" pitchFamily="2" charset="-122"/>
              </a:rPr>
              <a:t>16</a:t>
            </a:r>
            <a:r>
              <a:rPr lang="en-US" altLang="zh-CN" smtClean="0">
                <a:ea typeface="宋体" panose="02010600030101010101" pitchFamily="2" charset="-122"/>
              </a:rPr>
              <a:t> + m</a:t>
            </a:r>
            <a:r>
              <a:rPr lang="en-US" altLang="zh-CN" baseline="-25000" smtClean="0">
                <a:ea typeface="宋体" panose="02010600030101010101" pitchFamily="2" charset="-122"/>
              </a:rPr>
              <a:t>3</a:t>
            </a:r>
            <a:r>
              <a:rPr lang="en-US" altLang="zh-CN" smtClean="0">
                <a:ea typeface="宋体" panose="02010600030101010101" pitchFamily="2" charset="-122"/>
              </a:rPr>
              <a:t> + m</a:t>
            </a:r>
            <a:r>
              <a:rPr lang="en-US" altLang="zh-CN" baseline="-25000" smtClean="0">
                <a:ea typeface="宋体" panose="02010600030101010101" pitchFamily="2" charset="-122"/>
              </a:rPr>
              <a:t>9</a:t>
            </a:r>
            <a:r>
              <a:rPr lang="en-US" altLang="zh-CN" smtClean="0">
                <a:ea typeface="宋体" panose="02010600030101010101" pitchFamily="2" charset="-122"/>
              </a:rPr>
              <a:t> + m</a:t>
            </a:r>
            <a:r>
              <a:rPr lang="en-US" altLang="zh-CN" baseline="-25000" smtClean="0">
                <a:ea typeface="宋体" panose="02010600030101010101" pitchFamily="2" charset="-122"/>
              </a:rPr>
              <a:t>21</a:t>
            </a:r>
            <a:r>
              <a:rPr lang="en-US" altLang="zh-CN" smtClean="0">
                <a:ea typeface="宋体" panose="02010600030101010101" pitchFamily="2" charset="-122"/>
              </a:rPr>
              <a:t> = (!a1 &amp;&amp; !a0 &amp;&amp; b1 &amp;&amp; !b0 &amp;&amp; !low) || (!a1 &amp;&amp; a0 &amp;&amp; !b1 &amp;&amp; b0 &amp;&amp; !low) || (a1 &amp;&amp; !a0 &amp;&amp; !b1 &amp;&amp; !b0 &amp;&amp; !low) || (!a1 &amp;&amp; !a0 &amp;&amp; !b1 &amp;&amp; b0 &amp;&amp; low) || (!a1 &amp;&amp; a0 &amp;&amp; !b1 &amp;&amp; !b0 &amp;&amp; low) || (a1 &amp;&amp; !a0 &amp;&amp; b1 &amp;&amp; !b0 &amp;&amp; low)</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s</a:t>
            </a:r>
            <a:r>
              <a:rPr lang="en-US" altLang="zh-CN" baseline="-25000" smtClean="0">
                <a:ea typeface="宋体" panose="02010600030101010101" pitchFamily="2" charset="-122"/>
              </a:rPr>
              <a:t>0</a:t>
            </a:r>
            <a:r>
              <a:rPr lang="en-US" altLang="zh-CN" smtClean="0">
                <a:ea typeface="宋体" panose="02010600030101010101" pitchFamily="2" charset="-122"/>
              </a:rPr>
              <a:t> = m</a:t>
            </a:r>
            <a:r>
              <a:rPr lang="en-US" altLang="zh-CN" baseline="-25000" smtClean="0">
                <a:ea typeface="宋体" panose="02010600030101010101" pitchFamily="2" charset="-122"/>
              </a:rPr>
              <a:t>2</a:t>
            </a:r>
            <a:r>
              <a:rPr lang="en-US" altLang="zh-CN" smtClean="0">
                <a:ea typeface="宋体" panose="02010600030101010101" pitchFamily="2" charset="-122"/>
              </a:rPr>
              <a:t> + m</a:t>
            </a:r>
            <a:r>
              <a:rPr lang="en-US" altLang="zh-CN" baseline="-25000" smtClean="0">
                <a:ea typeface="宋体" panose="02010600030101010101" pitchFamily="2" charset="-122"/>
              </a:rPr>
              <a:t>8</a:t>
            </a:r>
            <a:r>
              <a:rPr lang="en-US" altLang="zh-CN" smtClean="0">
                <a:ea typeface="宋体" panose="02010600030101010101" pitchFamily="2" charset="-122"/>
              </a:rPr>
              <a:t> + m</a:t>
            </a:r>
            <a:r>
              <a:rPr lang="en-US" altLang="zh-CN" baseline="-25000" smtClean="0">
                <a:ea typeface="宋体" panose="02010600030101010101" pitchFamily="2" charset="-122"/>
              </a:rPr>
              <a:t>20</a:t>
            </a:r>
            <a:r>
              <a:rPr lang="en-US" altLang="zh-CN" smtClean="0">
                <a:ea typeface="宋体" panose="02010600030101010101" pitchFamily="2" charset="-122"/>
              </a:rPr>
              <a:t> + m</a:t>
            </a:r>
            <a:r>
              <a:rPr lang="en-US" altLang="zh-CN" baseline="-25000" smtClean="0">
                <a:ea typeface="宋体" panose="02010600030101010101" pitchFamily="2" charset="-122"/>
              </a:rPr>
              <a:t>1</a:t>
            </a:r>
            <a:r>
              <a:rPr lang="en-US" altLang="zh-CN" smtClean="0">
                <a:ea typeface="宋体" panose="02010600030101010101" pitchFamily="2" charset="-122"/>
              </a:rPr>
              <a:t> + m</a:t>
            </a:r>
            <a:r>
              <a:rPr lang="en-US" altLang="zh-CN" baseline="-25000" smtClean="0">
                <a:ea typeface="宋体" panose="02010600030101010101" pitchFamily="2" charset="-122"/>
              </a:rPr>
              <a:t>13</a:t>
            </a:r>
            <a:r>
              <a:rPr lang="en-US" altLang="zh-CN" smtClean="0">
                <a:ea typeface="宋体" panose="02010600030101010101" pitchFamily="2" charset="-122"/>
              </a:rPr>
              <a:t> + m</a:t>
            </a:r>
            <a:r>
              <a:rPr lang="en-US" altLang="zh-CN" baseline="-25000" smtClean="0">
                <a:ea typeface="宋体" panose="02010600030101010101" pitchFamily="2" charset="-122"/>
              </a:rPr>
              <a:t>19</a:t>
            </a:r>
            <a:r>
              <a:rPr lang="en-US" altLang="zh-CN" smtClean="0">
                <a:ea typeface="宋体" panose="02010600030101010101" pitchFamily="2" charset="-122"/>
              </a:rPr>
              <a:t>= (!a1 &amp;&amp; !a0 &amp;&amp; !b1 &amp;&amp; b0 &amp;&amp; !low) || (!a1 &amp;&amp; a0 &amp;&amp; !b1 &amp;&amp; !b0 &amp;&amp; !low) || (a1 &amp;&amp; !a0 &amp;&amp; b1 &amp;&amp; !b0 &amp;&amp; !low) || (!a1 &amp;&amp; !a0 &amp;&amp; !b1 &amp;&amp; !b0 &amp;&amp; low) || (!a1 &amp;&amp; a0 &amp;&amp; b1 &amp;&amp; !b0 &amp;&amp; low) || (a1 &amp;&amp; !a0 &amp;&amp; !b1 &amp;&amp; b0 &amp;&amp; low)</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宋体" panose="02010600030101010101" pitchFamily="2" charset="-122"/>
              </a:rPr>
              <a:t>Carry = m</a:t>
            </a:r>
            <a:r>
              <a:rPr lang="en-US" altLang="zh-CN" baseline="-25000" smtClean="0">
                <a:ea typeface="宋体" panose="02010600030101010101" pitchFamily="2" charset="-122"/>
              </a:rPr>
              <a:t>12</a:t>
            </a:r>
            <a:r>
              <a:rPr lang="en-US" altLang="zh-CN" smtClean="0">
                <a:ea typeface="宋体" panose="02010600030101010101" pitchFamily="2" charset="-122"/>
              </a:rPr>
              <a:t> + m</a:t>
            </a:r>
            <a:r>
              <a:rPr lang="en-US" altLang="zh-CN" baseline="-25000" smtClean="0">
                <a:ea typeface="宋体" panose="02010600030101010101" pitchFamily="2" charset="-122"/>
              </a:rPr>
              <a:t>18</a:t>
            </a:r>
            <a:r>
              <a:rPr lang="en-US" altLang="zh-CN" smtClean="0">
                <a:ea typeface="宋体" panose="02010600030101010101" pitchFamily="2" charset="-122"/>
              </a:rPr>
              <a:t> + m</a:t>
            </a:r>
            <a:r>
              <a:rPr lang="en-US" altLang="zh-CN" baseline="-25000" smtClean="0">
                <a:ea typeface="宋体" panose="02010600030101010101" pitchFamily="2" charset="-122"/>
              </a:rPr>
              <a:t>20</a:t>
            </a:r>
            <a:r>
              <a:rPr lang="en-US" altLang="zh-CN" smtClean="0">
                <a:ea typeface="宋体" panose="02010600030101010101" pitchFamily="2" charset="-122"/>
              </a:rPr>
              <a:t> + m</a:t>
            </a:r>
            <a:r>
              <a:rPr lang="en-US" altLang="zh-CN" baseline="-25000" smtClean="0">
                <a:ea typeface="宋体" panose="02010600030101010101" pitchFamily="2" charset="-122"/>
              </a:rPr>
              <a:t>5</a:t>
            </a:r>
            <a:r>
              <a:rPr lang="en-US" altLang="zh-CN" smtClean="0">
                <a:ea typeface="宋体" panose="02010600030101010101" pitchFamily="2" charset="-122"/>
              </a:rPr>
              <a:t> + m</a:t>
            </a:r>
            <a:r>
              <a:rPr lang="en-US" altLang="zh-CN" baseline="-25000" smtClean="0">
                <a:ea typeface="宋体" panose="02010600030101010101" pitchFamily="2" charset="-122"/>
              </a:rPr>
              <a:t>11</a:t>
            </a:r>
            <a:r>
              <a:rPr lang="en-US" altLang="zh-CN" smtClean="0">
                <a:ea typeface="宋体" panose="02010600030101010101" pitchFamily="2" charset="-122"/>
              </a:rPr>
              <a:t> + m</a:t>
            </a:r>
            <a:r>
              <a:rPr lang="en-US" altLang="zh-CN" baseline="-25000" smtClean="0">
                <a:ea typeface="宋体" panose="02010600030101010101" pitchFamily="2" charset="-122"/>
              </a:rPr>
              <a:t>13</a:t>
            </a:r>
            <a:r>
              <a:rPr lang="en-US" altLang="zh-CN" smtClean="0">
                <a:ea typeface="宋体" panose="02010600030101010101" pitchFamily="2" charset="-122"/>
              </a:rPr>
              <a:t> + m</a:t>
            </a:r>
            <a:r>
              <a:rPr lang="en-US" altLang="zh-CN" baseline="-25000" smtClean="0">
                <a:ea typeface="宋体" panose="02010600030101010101" pitchFamily="2" charset="-122"/>
              </a:rPr>
              <a:t>17</a:t>
            </a:r>
            <a:r>
              <a:rPr lang="en-US" altLang="zh-CN" smtClean="0">
                <a:ea typeface="宋体" panose="02010600030101010101" pitchFamily="2" charset="-122"/>
              </a:rPr>
              <a:t> + m</a:t>
            </a:r>
            <a:r>
              <a:rPr lang="en-US" altLang="zh-CN" baseline="-25000" smtClean="0">
                <a:ea typeface="宋体" panose="02010600030101010101" pitchFamily="2" charset="-122"/>
              </a:rPr>
              <a:t>19</a:t>
            </a:r>
            <a:r>
              <a:rPr lang="en-US" altLang="zh-CN" smtClean="0">
                <a:ea typeface="宋体" panose="02010600030101010101" pitchFamily="2" charset="-122"/>
              </a:rPr>
              <a:t> + m</a:t>
            </a:r>
            <a:r>
              <a:rPr lang="en-US" altLang="zh-CN" baseline="-25000" smtClean="0">
                <a:ea typeface="宋体" panose="02010600030101010101" pitchFamily="2" charset="-122"/>
              </a:rPr>
              <a:t>21</a:t>
            </a:r>
            <a:r>
              <a:rPr lang="en-US" altLang="zh-CN" smtClean="0">
                <a:ea typeface="宋体" panose="02010600030101010101" pitchFamily="2" charset="-122"/>
              </a:rPr>
              <a:t> = (!a1 &amp;&amp; a0 &amp;&amp; b1 &amp;&amp; !b0 &amp;&amp; !low) || (a1 &amp;&amp; !a0 &amp;&amp; !b1 &amp;&amp; b0 &amp;&amp; !low) || (a1 &amp;&amp; !a0 &amp;&amp; b1 &amp;&amp; !b0 &amp;&amp; !low) || (!a1 &amp;&amp; !a0 &amp;&amp; b1 &amp;&amp; !b0 &amp;&amp; low) || (!a1 &amp;&amp; a0 &amp;&amp; !b1 &amp;&amp; b0 &amp;&amp; low) || (!a1 &amp;&amp; a0 &amp;&amp; b1 &amp;&amp; !b0 &amp;&amp; low) || (a1 &amp;&amp; !a0 &amp;&amp; !b1 &amp;&amp; !b0 &amp;&amp; low) || (a1 &amp;&amp; !a0 &amp;&amp; !b1 &amp;&amp; b0 &amp;&amp; low) || (a1 &amp;&amp; !a0 &amp;&amp; b1 &amp;&amp; !b0 &amp;&amp; low)</a:t>
            </a:r>
            <a:endParaRPr lang="en-US" altLang="zh-CN" smtClean="0">
              <a:ea typeface="黑体" panose="02010609060101010101" pitchFamily="49" charset="-122"/>
            </a:endParaRPr>
          </a:p>
        </p:txBody>
      </p:sp>
      <p:sp>
        <p:nvSpPr>
          <p:cNvPr id="553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500"/>
                                        <p:tgtEl>
                                          <p:spTgt spid="1638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fade">
                                      <p:cBhvr>
                                        <p:cTn id="18"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4392612" cy="13811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）使用</a:t>
            </a:r>
            <a:r>
              <a:rPr lang="en-US" altLang="zh-CN" smtClean="0">
                <a:ea typeface="黑体" panose="02010609060101010101" pitchFamily="49" charset="-122"/>
              </a:rPr>
              <a:t>ISE</a:t>
            </a:r>
            <a:r>
              <a:rPr lang="zh-CN" altLang="en-US" smtClean="0">
                <a:ea typeface="黑体" panose="02010609060101010101" pitchFamily="49" charset="-122"/>
              </a:rPr>
              <a:t>综合之后得到的顶层模块如下图所示，模块内部的电路结构如右图所示（采用</a:t>
            </a:r>
            <a:r>
              <a:rPr lang="zh-CN" altLang="en-US" smtClean="0">
                <a:solidFill>
                  <a:schemeClr val="accent1"/>
                </a:solidFill>
                <a:ea typeface="黑体" panose="02010609060101010101" pitchFamily="49" charset="-122"/>
              </a:rPr>
              <a:t>结构级描述</a:t>
            </a:r>
            <a:r>
              <a:rPr lang="zh-CN" altLang="en-US" smtClean="0">
                <a:ea typeface="黑体" panose="02010609060101010101" pitchFamily="49" charset="-122"/>
              </a:rPr>
              <a:t>方法）：</a:t>
            </a:r>
            <a:endParaRPr lang="en-US" altLang="zh-CN" smtClean="0">
              <a:ea typeface="黑体" panose="02010609060101010101" pitchFamily="49" charset="-122"/>
            </a:endParaRPr>
          </a:p>
        </p:txBody>
      </p:sp>
      <p:sp>
        <p:nvSpPr>
          <p:cNvPr id="573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pic>
        <p:nvPicPr>
          <p:cNvPr id="24581"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492375"/>
            <a:ext cx="27908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7463"/>
            <a:ext cx="3760788" cy="658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fade">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fade">
                                      <p:cBhvr>
                                        <p:cTn id="17"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16387" name="Content Placeholder 4"/>
          <p:cNvSpPr>
            <a:spLocks noGrp="1"/>
          </p:cNvSpPr>
          <p:nvPr>
            <p:ph idx="4294967295"/>
          </p:nvPr>
        </p:nvSpPr>
        <p:spPr>
          <a:xfrm>
            <a:off x="684213" y="908050"/>
            <a:ext cx="7848600" cy="1130300"/>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）同样的，若使用</a:t>
            </a:r>
            <a:r>
              <a:rPr lang="zh-CN" altLang="en-US" smtClean="0">
                <a:solidFill>
                  <a:schemeClr val="accent1"/>
                </a:solidFill>
                <a:ea typeface="黑体" panose="02010609060101010101" pitchFamily="49" charset="-122"/>
              </a:rPr>
              <a:t>行为级描述</a:t>
            </a:r>
            <a:r>
              <a:rPr lang="zh-CN" altLang="en-US" smtClean="0">
                <a:ea typeface="黑体" panose="02010609060101010101" pitchFamily="49" charset="-122"/>
              </a:rPr>
              <a:t>方法来实现，则不能像结构描述那样得到具体的电路：</a:t>
            </a:r>
            <a:endParaRPr lang="en-US" altLang="zh-CN" smtClean="0">
              <a:ea typeface="黑体" panose="02010609060101010101" pitchFamily="49" charset="-122"/>
            </a:endParaRPr>
          </a:p>
          <a:p>
            <a:pPr marL="765175" lvl="2" indent="0">
              <a:lnSpc>
                <a:spcPct val="120000"/>
              </a:lnSpc>
              <a:spcBef>
                <a:spcPct val="20000"/>
              </a:spcBef>
              <a:spcAft>
                <a:spcPct val="20000"/>
              </a:spcAft>
            </a:pPr>
            <a:r>
              <a:rPr lang="en-US" altLang="zh-CN" smtClean="0">
                <a:ea typeface="黑体" panose="02010609060101010101" pitchFamily="49" charset="-122"/>
              </a:rPr>
              <a:t>assign {carry,s1,s0}={a1,a0}+{b1,b0}+low;</a:t>
            </a:r>
          </a:p>
        </p:txBody>
      </p:sp>
      <p:sp>
        <p:nvSpPr>
          <p:cNvPr id="593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Tx/>
              <a:buNone/>
            </a:pPr>
            <a:endParaRPr lang="zh-CN" altLang="en-US" sz="2400" b="0">
              <a:solidFill>
                <a:schemeClr val="accent1"/>
              </a:solidFill>
              <a:latin typeface="Arial" panose="020B0604020202020204" pitchFamily="34" charset="0"/>
            </a:endParaRPr>
          </a:p>
        </p:txBody>
      </p:sp>
      <p:pic>
        <p:nvPicPr>
          <p:cNvPr id="2560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2359025"/>
            <a:ext cx="527367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fade">
                                      <p:cBhvr>
                                        <p:cTn id="1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29699" name="Content Placeholder 4"/>
          <p:cNvSpPr>
            <a:spLocks noGrp="1"/>
          </p:cNvSpPr>
          <p:nvPr>
            <p:ph idx="4294967295"/>
          </p:nvPr>
        </p:nvSpPr>
        <p:spPr>
          <a:xfrm>
            <a:off x="684213" y="908050"/>
            <a:ext cx="7848600" cy="5449888"/>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7．7段数码管是由7个独立的发光管构成的，每个发光管有一个驱动控制信号。当驱动控制信号为高电平(逻辑1)时，则信号对应的发光管发光。现需设计7段数码管的控制电路，使之能够根据4位输入x[3:0]显示0 ~ 9，A ~ F共16个数字或图案。7段数码管控制电路输出信号为各数码管的驱动控制信号，即a，b，c，d，e，f，g。数码管各段的定义和16进制数“F”（对应abcdefg的二进制输出为1110001）的显示如下图所示。</a:t>
            </a:r>
          </a:p>
          <a:p>
            <a:pPr marL="0" indent="0">
              <a:lnSpc>
                <a:spcPct val="120000"/>
              </a:lnSpc>
              <a:spcBef>
                <a:spcPct val="20000"/>
              </a:spcBef>
              <a:spcAft>
                <a:spcPct val="20000"/>
              </a:spcAft>
            </a:pPr>
            <a:endParaRPr lang="zh-CN" altLang="en-US" smtClean="0">
              <a:ea typeface="黑体" panose="02010609060101010101" pitchFamily="49" charset="-122"/>
            </a:endParaRPr>
          </a:p>
          <a:p>
            <a:pPr marL="0" indent="0">
              <a:lnSpc>
                <a:spcPct val="120000"/>
              </a:lnSpc>
              <a:spcBef>
                <a:spcPct val="20000"/>
              </a:spcBef>
              <a:spcAft>
                <a:spcPct val="20000"/>
              </a:spcAft>
            </a:pPr>
            <a:endParaRPr lang="zh-CN" altLang="en-US" smtClean="0">
              <a:ea typeface="黑体" panose="02010609060101010101" pitchFamily="49" charset="-122"/>
            </a:endParaRPr>
          </a:p>
          <a:p>
            <a:pPr marL="0" indent="0">
              <a:lnSpc>
                <a:spcPct val="120000"/>
              </a:lnSpc>
              <a:spcBef>
                <a:spcPct val="20000"/>
              </a:spcBef>
              <a:spcAft>
                <a:spcPct val="20000"/>
              </a:spcAft>
            </a:pPr>
            <a:endParaRPr lang="zh-CN" altLang="en-US" smtClean="0">
              <a:ea typeface="黑体" panose="02010609060101010101" pitchFamily="49" charset="-122"/>
            </a:endParaRPr>
          </a:p>
          <a:p>
            <a:pPr marL="384175" lvl="1" indent="0">
              <a:lnSpc>
                <a:spcPct val="120000"/>
              </a:lnSpc>
              <a:spcBef>
                <a:spcPct val="20000"/>
              </a:spcBef>
              <a:spcAft>
                <a:spcPct val="20000"/>
              </a:spcAft>
            </a:pPr>
            <a:r>
              <a:rPr lang="zh-CN" altLang="en-US" smtClean="0">
                <a:ea typeface="黑体" panose="02010609060101010101" pitchFamily="49" charset="-122"/>
              </a:rPr>
              <a:t>（1）请给出7段数码管控制电路的输入输出信号真值表。</a:t>
            </a:r>
          </a:p>
          <a:p>
            <a:pPr marL="384175" lvl="1" indent="0">
              <a:lnSpc>
                <a:spcPct val="120000"/>
              </a:lnSpc>
              <a:spcBef>
                <a:spcPct val="20000"/>
              </a:spcBef>
              <a:spcAft>
                <a:spcPct val="20000"/>
              </a:spcAft>
            </a:pPr>
            <a:r>
              <a:rPr lang="zh-CN" altLang="en-US" smtClean="0">
                <a:ea typeface="黑体" panose="02010609060101010101" pitchFamily="49" charset="-122"/>
              </a:rPr>
              <a:t>（2）根据真值表写出各输出信号的逻辑表达式，并化简。</a:t>
            </a:r>
          </a:p>
          <a:p>
            <a:pPr marL="384175" lvl="1" indent="0">
              <a:lnSpc>
                <a:spcPct val="120000"/>
              </a:lnSpc>
              <a:spcBef>
                <a:spcPct val="20000"/>
              </a:spcBef>
              <a:spcAft>
                <a:spcPct val="20000"/>
              </a:spcAft>
            </a:pPr>
            <a:r>
              <a:rPr lang="zh-CN" altLang="en-US" smtClean="0">
                <a:ea typeface="黑体" panose="02010609060101010101" pitchFamily="49" charset="-122"/>
              </a:rPr>
              <a:t>（3）采用</a:t>
            </a:r>
            <a:r>
              <a:rPr lang="zh-CN" altLang="en-US" smtClean="0">
                <a:solidFill>
                  <a:schemeClr val="accent1"/>
                </a:solidFill>
                <a:ea typeface="黑体" panose="02010609060101010101" pitchFamily="49" charset="-122"/>
              </a:rPr>
              <a:t>结构描述</a:t>
            </a:r>
            <a:r>
              <a:rPr lang="zh-CN" altLang="en-US" smtClean="0">
                <a:ea typeface="黑体" panose="02010609060101010101" pitchFamily="49" charset="-122"/>
              </a:rPr>
              <a:t>法，用Verilog语言实现上述的数码管控制器。</a:t>
            </a:r>
          </a:p>
        </p:txBody>
      </p:sp>
      <p:sp>
        <p:nvSpPr>
          <p:cNvPr id="614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614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29702" name="对象 2"/>
          <p:cNvGraphicFramePr>
            <a:graphicFrameLocks noChangeAspect="1"/>
          </p:cNvGraphicFramePr>
          <p:nvPr/>
        </p:nvGraphicFramePr>
        <p:xfrm>
          <a:off x="2922588" y="3068638"/>
          <a:ext cx="3881437" cy="2016125"/>
        </p:xfrm>
        <a:graphic>
          <a:graphicData uri="http://schemas.openxmlformats.org/presentationml/2006/ole">
            <mc:AlternateContent xmlns:mc="http://schemas.openxmlformats.org/markup-compatibility/2006">
              <mc:Choice xmlns:v="urn:schemas-microsoft-com:vml" Requires="v">
                <p:oleObj spid="_x0000_s61464" r:id="rId3" imgW="1995840" imgH="1040760" progId="">
                  <p:embed/>
                </p:oleObj>
              </mc:Choice>
              <mc:Fallback>
                <p:oleObj r:id="rId3" imgW="1995840" imgH="1040760" progId="">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588" y="3068638"/>
                        <a:ext cx="38814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2"/>
                                        </p:tgtEl>
                                        <p:attrNameLst>
                                          <p:attrName>style.visibility</p:attrName>
                                        </p:attrNameLst>
                                      </p:cBhvr>
                                      <p:to>
                                        <p:strVal val="visible"/>
                                      </p:to>
                                    </p:set>
                                    <p:animEffect transition="in" filter="fade">
                                      <p:cBhvr>
                                        <p:cTn id="10" dur="500"/>
                                        <p:tgtEl>
                                          <p:spTgt spid="297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fade">
                                      <p:cBhvr>
                                        <p:cTn id="15" dur="500"/>
                                        <p:tgtEl>
                                          <p:spTgt spid="29699">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fade">
                                      <p:cBhvr>
                                        <p:cTn id="18" dur="500"/>
                                        <p:tgtEl>
                                          <p:spTgt spid="29699">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fade">
                                      <p:cBhvr>
                                        <p:cTn id="21"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0723" name="Content Placeholder 4"/>
          <p:cNvSpPr>
            <a:spLocks noGrp="1"/>
          </p:cNvSpPr>
          <p:nvPr>
            <p:ph idx="4294967295"/>
          </p:nvPr>
        </p:nvSpPr>
        <p:spPr>
          <a:xfrm>
            <a:off x="684213" y="908050"/>
            <a:ext cx="7848600" cy="82708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（1）请给出7段数码管控制电路的输入输出信号真值表。</a:t>
            </a:r>
          </a:p>
          <a:p>
            <a:pPr marL="384175" lvl="1" indent="0">
              <a:lnSpc>
                <a:spcPct val="120000"/>
              </a:lnSpc>
              <a:spcBef>
                <a:spcPct val="20000"/>
              </a:spcBef>
              <a:spcAft>
                <a:spcPct val="20000"/>
              </a:spcAft>
            </a:pPr>
            <a:r>
              <a:rPr lang="zh-CN" altLang="en-US" smtClean="0">
                <a:ea typeface="黑体" panose="02010609060101010101" pitchFamily="49" charset="-122"/>
              </a:rPr>
              <a:t>解答：①若显示数字“1”时f、e亮：</a:t>
            </a:r>
          </a:p>
        </p:txBody>
      </p:sp>
      <p:sp>
        <p:nvSpPr>
          <p:cNvPr id="624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30725" name="Group 5"/>
          <p:cNvGraphicFramePr>
            <a:graphicFrameLocks noGrp="1"/>
          </p:cNvGraphicFramePr>
          <p:nvPr/>
        </p:nvGraphicFramePr>
        <p:xfrm>
          <a:off x="1620838" y="1989138"/>
          <a:ext cx="6696075" cy="3640137"/>
        </p:xfrm>
        <a:graphic>
          <a:graphicData uri="http://schemas.openxmlformats.org/drawingml/2006/table">
            <a:tbl>
              <a:tblPr/>
              <a:tblGrid>
                <a:gridCol w="465137">
                  <a:extLst>
                    <a:ext uri="{9D8B030D-6E8A-4147-A177-3AD203B41FA5}">
                      <a16:colId xmlns:a16="http://schemas.microsoft.com/office/drawing/2014/main" val="20000"/>
                    </a:ext>
                  </a:extLst>
                </a:gridCol>
                <a:gridCol w="51276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6413">
                  <a:extLst>
                    <a:ext uri="{9D8B030D-6E8A-4147-A177-3AD203B41FA5}">
                      <a16:colId xmlns:a16="http://schemas.microsoft.com/office/drawing/2014/main" val="20005"/>
                    </a:ext>
                  </a:extLst>
                </a:gridCol>
                <a:gridCol w="503237">
                  <a:extLst>
                    <a:ext uri="{9D8B030D-6E8A-4147-A177-3AD203B41FA5}">
                      <a16:colId xmlns:a16="http://schemas.microsoft.com/office/drawing/2014/main" val="20006"/>
                    </a:ext>
                  </a:extLst>
                </a:gridCol>
                <a:gridCol w="506413">
                  <a:extLst>
                    <a:ext uri="{9D8B030D-6E8A-4147-A177-3AD203B41FA5}">
                      <a16:colId xmlns:a16="http://schemas.microsoft.com/office/drawing/2014/main" val="20007"/>
                    </a:ext>
                  </a:extLst>
                </a:gridCol>
                <a:gridCol w="504825">
                  <a:extLst>
                    <a:ext uri="{9D8B030D-6E8A-4147-A177-3AD203B41FA5}">
                      <a16:colId xmlns:a16="http://schemas.microsoft.com/office/drawing/2014/main" val="20008"/>
                    </a:ext>
                  </a:extLst>
                </a:gridCol>
                <a:gridCol w="503237">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1160463">
                  <a:extLst>
                    <a:ext uri="{9D8B030D-6E8A-4147-A177-3AD203B41FA5}">
                      <a16:colId xmlns:a16="http://schemas.microsoft.com/office/drawing/2014/main" val="20011"/>
                    </a:ext>
                  </a:extLst>
                </a:gridCol>
              </a:tblGrid>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x3</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x2</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f</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显示数字</a:t>
                      </a: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0"/>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1"/>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2"/>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3"/>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4"/>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5"/>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6"/>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7"/>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8"/>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8</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9"/>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0"/>
                  </a:ext>
                </a:extLst>
              </a:tr>
              <a:tr h="21590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1"/>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2"/>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3"/>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4"/>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5"/>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F</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6"/>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fade">
                                      <p:cBhvr>
                                        <p:cTn id="1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1747" name="Content Placeholder 4"/>
          <p:cNvSpPr>
            <a:spLocks noGrp="1"/>
          </p:cNvSpPr>
          <p:nvPr>
            <p:ph idx="4294967295"/>
          </p:nvPr>
        </p:nvSpPr>
        <p:spPr>
          <a:xfrm>
            <a:off x="684213" y="908050"/>
            <a:ext cx="7848600" cy="82708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（1）请给出7段数码管控制电路的输入输出信号真值表。</a:t>
            </a:r>
          </a:p>
          <a:p>
            <a:pPr marL="384175" lvl="1" indent="0">
              <a:lnSpc>
                <a:spcPct val="120000"/>
              </a:lnSpc>
              <a:spcBef>
                <a:spcPct val="20000"/>
              </a:spcBef>
              <a:spcAft>
                <a:spcPct val="20000"/>
              </a:spcAft>
            </a:pPr>
            <a:r>
              <a:rPr lang="zh-CN" altLang="en-US" smtClean="0">
                <a:ea typeface="黑体" panose="02010609060101010101" pitchFamily="49" charset="-122"/>
              </a:rPr>
              <a:t>解答：②若显示数字“1”时b、c亮：</a:t>
            </a:r>
          </a:p>
        </p:txBody>
      </p:sp>
      <p:sp>
        <p:nvSpPr>
          <p:cNvPr id="6349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graphicFrame>
        <p:nvGraphicFramePr>
          <p:cNvPr id="31749" name="Group 5"/>
          <p:cNvGraphicFramePr>
            <a:graphicFrameLocks noGrp="1"/>
          </p:cNvGraphicFramePr>
          <p:nvPr/>
        </p:nvGraphicFramePr>
        <p:xfrm>
          <a:off x="1620838" y="1989138"/>
          <a:ext cx="6696075" cy="3640137"/>
        </p:xfrm>
        <a:graphic>
          <a:graphicData uri="http://schemas.openxmlformats.org/drawingml/2006/table">
            <a:tbl>
              <a:tblPr/>
              <a:tblGrid>
                <a:gridCol w="465137">
                  <a:extLst>
                    <a:ext uri="{9D8B030D-6E8A-4147-A177-3AD203B41FA5}">
                      <a16:colId xmlns:a16="http://schemas.microsoft.com/office/drawing/2014/main" val="20000"/>
                    </a:ext>
                  </a:extLst>
                </a:gridCol>
                <a:gridCol w="51276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06413">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3237">
                  <a:extLst>
                    <a:ext uri="{9D8B030D-6E8A-4147-A177-3AD203B41FA5}">
                      <a16:colId xmlns:a16="http://schemas.microsoft.com/office/drawing/2014/main" val="20006"/>
                    </a:ext>
                  </a:extLst>
                </a:gridCol>
                <a:gridCol w="506413">
                  <a:extLst>
                    <a:ext uri="{9D8B030D-6E8A-4147-A177-3AD203B41FA5}">
                      <a16:colId xmlns:a16="http://schemas.microsoft.com/office/drawing/2014/main" val="20007"/>
                    </a:ext>
                  </a:extLst>
                </a:gridCol>
                <a:gridCol w="504825">
                  <a:extLst>
                    <a:ext uri="{9D8B030D-6E8A-4147-A177-3AD203B41FA5}">
                      <a16:colId xmlns:a16="http://schemas.microsoft.com/office/drawing/2014/main" val="20008"/>
                    </a:ext>
                  </a:extLst>
                </a:gridCol>
                <a:gridCol w="503237">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1160463">
                  <a:extLst>
                    <a:ext uri="{9D8B030D-6E8A-4147-A177-3AD203B41FA5}">
                      <a16:colId xmlns:a16="http://schemas.microsoft.com/office/drawing/2014/main" val="20011"/>
                    </a:ext>
                  </a:extLst>
                </a:gridCol>
              </a:tblGrid>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x3</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x2</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x0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f</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显示数字</a:t>
                      </a: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0"/>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1"/>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2"/>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3"/>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4"/>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5"/>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6"/>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7"/>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08"/>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8</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09"/>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0"/>
                  </a:ext>
                </a:extLst>
              </a:tr>
              <a:tr h="21590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endParaRPr kumimoji="0"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1"/>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
                      </a:r>
                      <a:endParaRPr kumimoji="0"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2"/>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3"/>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4"/>
                  </a:ext>
                </a:extLst>
              </a:tr>
              <a:tr h="213360">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CBCD"/>
                    </a:solidFill>
                  </a:tcPr>
                </a:tc>
                <a:extLst>
                  <a:ext uri="{0D108BD9-81ED-4DB2-BD59-A6C34878D82A}">
                    <a16:rowId xmlns:a16="http://schemas.microsoft.com/office/drawing/2014/main" val="10015"/>
                  </a:ext>
                </a:extLst>
              </a:tr>
              <a:tr h="214313">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tc>
                  <a:txBody>
                    <a:bodyPr/>
                    <a:lstStyle>
                      <a:lvl1pPr>
                        <a:lnSpc>
                          <a:spcPct val="75000"/>
                        </a:lnSpc>
                        <a:spcBef>
                          <a:spcPct val="65000"/>
                        </a:spcBef>
                        <a:buClr>
                          <a:srgbClr val="FF0000"/>
                        </a:buClr>
                        <a:buSzPct val="100000"/>
                        <a:buFont typeface="Wingdings" panose="05000000000000000000" pitchFamily="2" charset="2"/>
                        <a:defRPr b="1">
                          <a:solidFill>
                            <a:schemeClr val="tx1"/>
                          </a:solidFill>
                          <a:latin typeface="Times New Roman" panose="02020603050405020304" pitchFamily="18" charset="0"/>
                          <a:cs typeface="Times New Roman" panose="02020603050405020304" pitchFamily="18" charset="0"/>
                        </a:defRPr>
                      </a:lvl1pPr>
                      <a:lvl2pPr marL="742950" indent="-268288">
                        <a:lnSpc>
                          <a:spcPct val="85000"/>
                        </a:lnSpc>
                        <a:spcBef>
                          <a:spcPct val="40000"/>
                        </a:spcBef>
                        <a:buClr>
                          <a:srgbClr val="001ADC"/>
                        </a:buClr>
                        <a:buSzPct val="100000"/>
                        <a:buFont typeface="Wingdings" panose="05000000000000000000" pitchFamily="2" charset="2"/>
                        <a:defRPr sz="1600" b="1">
                          <a:solidFill>
                            <a:schemeClr val="tx1"/>
                          </a:solidFill>
                          <a:latin typeface="Times New Roman" panose="02020603050405020304" pitchFamily="18" charset="0"/>
                          <a:cs typeface="Times New Roman" panose="02020603050405020304" pitchFamily="18" charset="0"/>
                        </a:defRPr>
                      </a:lvl2pPr>
                      <a:lvl3pPr marL="1143000" indent="-284163">
                        <a:lnSpc>
                          <a:spcPct val="85000"/>
                        </a:lnSpc>
                        <a:spcBef>
                          <a:spcPct val="40000"/>
                        </a:spcBef>
                        <a:buClr>
                          <a:srgbClr val="05AD01"/>
                        </a:buClr>
                        <a:buSzPct val="100000"/>
                        <a:buFont typeface="Wingdings" panose="05000000000000000000" pitchFamily="2" charset="2"/>
                        <a:defRPr sz="1400" b="1">
                          <a:solidFill>
                            <a:schemeClr val="tx1"/>
                          </a:solidFill>
                          <a:latin typeface="Times New Roman" panose="02020603050405020304" pitchFamily="18" charset="0"/>
                          <a:cs typeface="Times New Roman" panose="02020603050405020304" pitchFamily="18" charset="0"/>
                        </a:defRPr>
                      </a:lvl3pPr>
                      <a:lvl4pPr marL="1600200" indent="254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4pPr>
                      <a:lvl5pPr marL="2057400" indent="101600">
                        <a:spcBef>
                          <a:spcPct val="20000"/>
                        </a:spcBef>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5pPr>
                      <a:lvl6pPr marL="25146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6pPr>
                      <a:lvl7pPr marL="29718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7pPr>
                      <a:lvl8pPr marL="34290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8pPr>
                      <a:lvl9pPr marL="3886200" indent="101600" eaLnBrk="0" fontAlgn="base" hangingPunct="0">
                        <a:spcBef>
                          <a:spcPct val="20000"/>
                        </a:spcBef>
                        <a:spcAft>
                          <a:spcPct val="0"/>
                        </a:spcAft>
                        <a:buFont typeface="Wingdings" panose="05000000000000000000" pitchFamily="2" charset="2"/>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t>
                      </a:r>
                      <a:endParaRPr kumimoji="0"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756" marR="43756"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EE7E8"/>
                    </a:solidFill>
                  </a:tcPr>
                </a:tc>
                <a:extLst>
                  <a:ext uri="{0D108BD9-81ED-4DB2-BD59-A6C34878D82A}">
                    <a16:rowId xmlns:a16="http://schemas.microsoft.com/office/drawing/2014/main" val="10016"/>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fade">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fade">
                                      <p:cBhvr>
                                        <p:cTn id="1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2771" name="Content Placeholder 4"/>
          <p:cNvSpPr>
            <a:spLocks noGrp="1"/>
          </p:cNvSpPr>
          <p:nvPr>
            <p:ph idx="4294967295"/>
          </p:nvPr>
        </p:nvSpPr>
        <p:spPr>
          <a:xfrm>
            <a:off x="684213" y="908050"/>
            <a:ext cx="7848600" cy="4908550"/>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（2）根据真值表写出各输出信号的逻辑表达式，并化简。</a:t>
            </a:r>
          </a:p>
          <a:p>
            <a:pPr marL="384175" lvl="1" indent="0">
              <a:lnSpc>
                <a:spcPct val="120000"/>
              </a:lnSpc>
              <a:spcBef>
                <a:spcPct val="20000"/>
              </a:spcBef>
              <a:spcAft>
                <a:spcPct val="20000"/>
              </a:spcAft>
            </a:pPr>
            <a:r>
              <a:rPr lang="zh-CN" altLang="en-US" smtClean="0">
                <a:ea typeface="黑体" panose="02010609060101010101" pitchFamily="49" charset="-122"/>
              </a:rPr>
              <a:t>解答：以下的解题过程均假设显示数字“1”时f、e亮，采用最小项表示法：</a:t>
            </a:r>
          </a:p>
          <a:p>
            <a:pPr marL="765175" lvl="2" indent="0">
              <a:lnSpc>
                <a:spcPct val="120000"/>
              </a:lnSpc>
              <a:spcBef>
                <a:spcPct val="20000"/>
              </a:spcBef>
              <a:spcAft>
                <a:spcPct val="20000"/>
              </a:spcAft>
            </a:pPr>
            <a:r>
              <a:rPr lang="zh-CN" altLang="en-US" smtClean="0">
                <a:ea typeface="宋体" panose="02010600030101010101" pitchFamily="2" charset="-122"/>
              </a:rPr>
              <a:t>a = m0 + m2 + m3 + m5 + m6 + m7 + m8 + m9 + m10 + m12 + m14 +m15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p>
          <a:p>
            <a:pPr marL="765175" lvl="2" indent="0">
              <a:lnSpc>
                <a:spcPct val="120000"/>
              </a:lnSpc>
              <a:spcBef>
                <a:spcPct val="20000"/>
              </a:spcBef>
              <a:spcAft>
                <a:spcPct val="20000"/>
              </a:spcAft>
            </a:pPr>
            <a:r>
              <a:rPr lang="zh-CN" altLang="en-US" smtClean="0">
                <a:ea typeface="宋体" panose="02010600030101010101" pitchFamily="2" charset="-122"/>
              </a:rPr>
              <a:t>b = m0 + m4 + m5 + m6 + m8 + m9 + m10 + m11 + m12 + m14 + m15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endParaRPr lang="zh-CN" altLang="en-US" smtClean="0">
              <a:ea typeface="黑体" panose="02010609060101010101" pitchFamily="49" charset="-122"/>
            </a:endParaRPr>
          </a:p>
        </p:txBody>
      </p:sp>
      <p:sp>
        <p:nvSpPr>
          <p:cNvPr id="6451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fade">
                                      <p:cBhvr>
                                        <p:cTn id="17" dur="500"/>
                                        <p:tgtEl>
                                          <p:spTgt spid="3277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771">
                                            <p:txEl>
                                              <p:pRg st="3" end="3"/>
                                            </p:txEl>
                                          </p:spTgt>
                                        </p:tgtEl>
                                        <p:attrNameLst>
                                          <p:attrName>style.visibility</p:attrName>
                                        </p:attrNameLst>
                                      </p:cBhvr>
                                      <p:to>
                                        <p:strVal val="visible"/>
                                      </p:to>
                                    </p:set>
                                    <p:animEffect transition="in" filter="fade">
                                      <p:cBhvr>
                                        <p:cTn id="20"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3795" name="Content Placeholder 4"/>
          <p:cNvSpPr>
            <a:spLocks noGrp="1"/>
          </p:cNvSpPr>
          <p:nvPr>
            <p:ph idx="4294967295"/>
          </p:nvPr>
        </p:nvSpPr>
        <p:spPr>
          <a:xfrm>
            <a:off x="684213" y="908050"/>
            <a:ext cx="7848600" cy="46132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（2）根据真值表写出各输出信号的逻辑表达式，并化简。</a:t>
            </a:r>
          </a:p>
          <a:p>
            <a:pPr marL="384175" lvl="1" indent="0">
              <a:lnSpc>
                <a:spcPct val="120000"/>
              </a:lnSpc>
              <a:spcBef>
                <a:spcPct val="20000"/>
              </a:spcBef>
              <a:spcAft>
                <a:spcPct val="20000"/>
              </a:spcAft>
            </a:pPr>
            <a:r>
              <a:rPr lang="zh-CN" altLang="en-US" smtClean="0">
                <a:ea typeface="黑体" panose="02010609060101010101" pitchFamily="49" charset="-122"/>
              </a:rPr>
              <a:t>解答：以下的解题过程均假设显示数字“1”时f、e亮，采用最小项表示法：</a:t>
            </a:r>
          </a:p>
          <a:p>
            <a:pPr marL="765175" lvl="2" indent="0">
              <a:lnSpc>
                <a:spcPct val="120000"/>
              </a:lnSpc>
              <a:spcBef>
                <a:spcPct val="20000"/>
              </a:spcBef>
              <a:spcAft>
                <a:spcPct val="20000"/>
              </a:spcAft>
            </a:pPr>
            <a:r>
              <a:rPr lang="zh-CN" altLang="en-US" smtClean="0">
                <a:ea typeface="宋体" panose="02010600030101010101" pitchFamily="2" charset="-122"/>
              </a:rPr>
              <a:t>c = m0 + m2 + m6 + m8 + m10 + m11 + m12 + m13 + m14 + m15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p>
          <a:p>
            <a:pPr marL="765175" lvl="2" indent="0">
              <a:lnSpc>
                <a:spcPct val="120000"/>
              </a:lnSpc>
              <a:spcBef>
                <a:spcPct val="20000"/>
              </a:spcBef>
              <a:spcAft>
                <a:spcPct val="20000"/>
              </a:spcAft>
            </a:pPr>
            <a:r>
              <a:rPr lang="zh-CN" altLang="en-US" smtClean="0">
                <a:ea typeface="宋体" panose="02010600030101010101" pitchFamily="2" charset="-122"/>
              </a:rPr>
              <a:t>d = m0 + m2 + m3 + m5 + m6 + m8 + m9 + m11 + m12 + m13 + m14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endParaRPr lang="zh-CN" altLang="en-US" smtClean="0">
              <a:ea typeface="黑体" panose="02010609060101010101" pitchFamily="49" charset="-122"/>
            </a:endParaRPr>
          </a:p>
        </p:txBody>
      </p:sp>
      <p:sp>
        <p:nvSpPr>
          <p:cNvPr id="655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fade">
                                      <p:cBhvr>
                                        <p:cTn id="7" dur="500"/>
                                        <p:tgtEl>
                                          <p:spTgt spid="3379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fade">
                                      <p:cBhvr>
                                        <p:cTn id="10"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4819" name="Content Placeholder 4"/>
          <p:cNvSpPr>
            <a:spLocks noGrp="1"/>
          </p:cNvSpPr>
          <p:nvPr>
            <p:ph idx="4294967295"/>
          </p:nvPr>
        </p:nvSpPr>
        <p:spPr>
          <a:xfrm>
            <a:off x="684213" y="908050"/>
            <a:ext cx="7848600" cy="46132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（2）根据真值表写出各输出信号的逻辑表达式，并化简。</a:t>
            </a:r>
          </a:p>
          <a:p>
            <a:pPr marL="384175" lvl="1" indent="0">
              <a:lnSpc>
                <a:spcPct val="120000"/>
              </a:lnSpc>
              <a:spcBef>
                <a:spcPct val="20000"/>
              </a:spcBef>
              <a:spcAft>
                <a:spcPct val="20000"/>
              </a:spcAft>
            </a:pPr>
            <a:r>
              <a:rPr lang="zh-CN" altLang="en-US" smtClean="0">
                <a:ea typeface="黑体" panose="02010609060101010101" pitchFamily="49" charset="-122"/>
              </a:rPr>
              <a:t>解答：以下的解题过程均假设显示数字“1”时f、e亮，采用最小项表示法：</a:t>
            </a:r>
          </a:p>
          <a:p>
            <a:pPr marL="765175" lvl="2" indent="0">
              <a:lnSpc>
                <a:spcPct val="120000"/>
              </a:lnSpc>
              <a:spcBef>
                <a:spcPct val="20000"/>
              </a:spcBef>
              <a:spcAft>
                <a:spcPct val="20000"/>
              </a:spcAft>
            </a:pPr>
            <a:r>
              <a:rPr lang="zh-CN" altLang="en-US" smtClean="0">
                <a:ea typeface="宋体" panose="02010600030101010101" pitchFamily="2" charset="-122"/>
              </a:rPr>
              <a:t>e = m0 + m1 + m3 + m4 + m5 + m6 + m7 + m8 + m9 + m10 + m11 + m13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p>
          <a:p>
            <a:pPr marL="765175" lvl="2" indent="0">
              <a:lnSpc>
                <a:spcPct val="120000"/>
              </a:lnSpc>
              <a:spcBef>
                <a:spcPct val="20000"/>
              </a:spcBef>
              <a:spcAft>
                <a:spcPct val="20000"/>
              </a:spcAft>
            </a:pPr>
            <a:r>
              <a:rPr lang="zh-CN" altLang="en-US" smtClean="0">
                <a:ea typeface="宋体" panose="02010600030101010101" pitchFamily="2" charset="-122"/>
              </a:rPr>
              <a:t>f = m0 + m1 + m2 + m3 + m4 + m7 + m8 + m9 + m10 + m13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endParaRPr lang="zh-CN" altLang="en-US" smtClean="0">
              <a:ea typeface="黑体" panose="02010609060101010101" pitchFamily="49" charset="-122"/>
            </a:endParaRPr>
          </a:p>
        </p:txBody>
      </p:sp>
      <p:sp>
        <p:nvSpPr>
          <p:cNvPr id="665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fade">
                                      <p:cBhvr>
                                        <p:cTn id="7" dur="500"/>
                                        <p:tgtEl>
                                          <p:spTgt spid="34819">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3" end="3"/>
                                            </p:txEl>
                                          </p:spTgt>
                                        </p:tgtEl>
                                        <p:attrNameLst>
                                          <p:attrName>style.visibility</p:attrName>
                                        </p:attrNameLst>
                                      </p:cBhvr>
                                      <p:to>
                                        <p:strVal val="visible"/>
                                      </p:to>
                                    </p:set>
                                    <p:animEffect transition="in" filter="fade">
                                      <p:cBhvr>
                                        <p:cTn id="10"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5843" name="Content Placeholder 4"/>
          <p:cNvSpPr>
            <a:spLocks noGrp="1"/>
          </p:cNvSpPr>
          <p:nvPr>
            <p:ph idx="4294967295"/>
          </p:nvPr>
        </p:nvSpPr>
        <p:spPr>
          <a:xfrm>
            <a:off x="684213" y="908050"/>
            <a:ext cx="7848600" cy="303688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（2）根据真值表写出各输出信号的逻辑表达式，并化简。</a:t>
            </a:r>
          </a:p>
          <a:p>
            <a:pPr marL="384175" lvl="1" indent="0">
              <a:lnSpc>
                <a:spcPct val="120000"/>
              </a:lnSpc>
              <a:spcBef>
                <a:spcPct val="20000"/>
              </a:spcBef>
              <a:spcAft>
                <a:spcPct val="20000"/>
              </a:spcAft>
            </a:pPr>
            <a:r>
              <a:rPr lang="zh-CN" altLang="en-US" smtClean="0">
                <a:ea typeface="黑体" panose="02010609060101010101" pitchFamily="49" charset="-122"/>
              </a:rPr>
              <a:t>解答：以下的解题过程均假设显示数字“1”时f、e亮，采用最小项表示法：</a:t>
            </a:r>
          </a:p>
          <a:p>
            <a:pPr marL="765175" lvl="2" indent="0">
              <a:lnSpc>
                <a:spcPct val="120000"/>
              </a:lnSpc>
              <a:spcBef>
                <a:spcPct val="20000"/>
              </a:spcBef>
              <a:spcAft>
                <a:spcPct val="20000"/>
              </a:spcAft>
            </a:pPr>
            <a:r>
              <a:rPr lang="zh-CN" altLang="en-US" smtClean="0">
                <a:ea typeface="宋体" panose="02010600030101010101" pitchFamily="2" charset="-122"/>
              </a:rPr>
              <a:t>g = m2 + m3 + m4 + m5 + m6 + m8 + m9 + m10 + m11 + m13 + m14 + m15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 || (x3 &amp;&amp; x2 &amp;&amp; x1 &amp;&amp; x0)</a:t>
            </a:r>
            <a:endParaRPr lang="zh-CN" altLang="en-US" smtClean="0">
              <a:ea typeface="黑体" panose="02010609060101010101" pitchFamily="49" charset="-122"/>
            </a:endParaRPr>
          </a:p>
        </p:txBody>
      </p:sp>
      <p:sp>
        <p:nvSpPr>
          <p:cNvPr id="675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fade">
                                      <p:cBhvr>
                                        <p:cTn id="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
        <p:nvSpPr>
          <p:cNvPr id="3" name="Content Placeholder 4"/>
          <p:cNvSpPr txBox="1">
            <a:spLocks/>
          </p:cNvSpPr>
          <p:nvPr/>
        </p:nvSpPr>
        <p:spPr bwMode="auto">
          <a:xfrm>
            <a:off x="684213" y="90805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0000"/>
              </a:lnSpc>
              <a:spcBef>
                <a:spcPct val="20000"/>
              </a:spcBef>
              <a:spcAft>
                <a:spcPct val="20000"/>
              </a:spcAft>
              <a:defRPr/>
            </a:pPr>
            <a:r>
              <a:rPr lang="en-US" altLang="zh-CN" dirty="0">
                <a:ea typeface="黑体" panose="02010609060101010101" pitchFamily="49" charset="-122"/>
              </a:rPr>
              <a:t>1</a:t>
            </a:r>
            <a:r>
              <a:rPr lang="zh-CN" altLang="en-US" dirty="0">
                <a:ea typeface="黑体" panose="02010609060101010101" pitchFamily="49" charset="-122"/>
              </a:rPr>
              <a:t>．</a:t>
            </a:r>
            <a:r>
              <a:rPr lang="zh-CN" altLang="zh-CN" dirty="0">
                <a:ea typeface="黑体" panose="02010609060101010101" pitchFamily="49" charset="-122"/>
              </a:rPr>
              <a:t>将十进制数</a:t>
            </a:r>
            <a:r>
              <a:rPr lang="en-US" altLang="zh-CN" dirty="0">
                <a:ea typeface="黑体" panose="02010609060101010101" pitchFamily="49" charset="-122"/>
              </a:rPr>
              <a:t>33.628 </a:t>
            </a:r>
            <a:r>
              <a:rPr lang="zh-CN" altLang="zh-CN" dirty="0">
                <a:ea typeface="黑体" panose="02010609060101010101" pitchFamily="49" charset="-122"/>
              </a:rPr>
              <a:t>转换成等值的二进制数和十六进制数，要求写出转换过程，且二进制数保留小数点以后</a:t>
            </a:r>
            <a:r>
              <a:rPr lang="en-US" altLang="zh-CN" dirty="0">
                <a:ea typeface="黑体" panose="02010609060101010101" pitchFamily="49" charset="-122"/>
              </a:rPr>
              <a:t>4 </a:t>
            </a:r>
            <a:r>
              <a:rPr lang="zh-CN" altLang="zh-CN" dirty="0">
                <a:ea typeface="黑体" panose="02010609060101010101" pitchFamily="49" charset="-122"/>
              </a:rPr>
              <a:t>位有效位。</a:t>
            </a:r>
            <a:endParaRPr lang="en-US" altLang="zh-CN" dirty="0">
              <a:ea typeface="黑体" panose="02010609060101010101" pitchFamily="49" charset="-122"/>
            </a:endParaRPr>
          </a:p>
          <a:p>
            <a:pPr marL="0" indent="0">
              <a:lnSpc>
                <a:spcPct val="120000"/>
              </a:lnSpc>
              <a:spcBef>
                <a:spcPct val="20000"/>
              </a:spcBef>
              <a:spcAft>
                <a:spcPct val="20000"/>
              </a:spcAft>
              <a:buFont typeface="Wingdings" panose="05000000000000000000" pitchFamily="2" charset="2"/>
              <a:buNone/>
              <a:defRPr/>
            </a:pPr>
            <a:r>
              <a:rPr lang="pt-BR" altLang="zh-CN" dirty="0">
                <a:solidFill>
                  <a:schemeClr val="accent1"/>
                </a:solidFill>
                <a:ea typeface="黑体" panose="02010609060101010101" pitchFamily="49" charset="-122"/>
              </a:rPr>
              <a:t>	(33.628)</a:t>
            </a:r>
            <a:r>
              <a:rPr lang="pt-BR" altLang="zh-CN" sz="1050" dirty="0">
                <a:solidFill>
                  <a:schemeClr val="accent1"/>
                </a:solidFill>
                <a:ea typeface="黑体" panose="02010609060101010101" pitchFamily="49" charset="-122"/>
              </a:rPr>
              <a:t>D</a:t>
            </a:r>
            <a:r>
              <a:rPr lang="pt-BR" altLang="zh-CN" dirty="0">
                <a:solidFill>
                  <a:schemeClr val="accent1"/>
                </a:solidFill>
                <a:ea typeface="黑体" panose="02010609060101010101" pitchFamily="49" charset="-122"/>
              </a:rPr>
              <a:t>=(100001.1010)</a:t>
            </a:r>
            <a:r>
              <a:rPr lang="pt-BR" altLang="zh-CN" sz="1050" dirty="0">
                <a:solidFill>
                  <a:schemeClr val="accent1"/>
                </a:solidFill>
                <a:ea typeface="黑体" panose="02010609060101010101" pitchFamily="49" charset="-122"/>
              </a:rPr>
              <a:t>B</a:t>
            </a:r>
            <a:r>
              <a:rPr lang="pt-BR" altLang="zh-CN" dirty="0">
                <a:solidFill>
                  <a:schemeClr val="accent1"/>
                </a:solidFill>
                <a:ea typeface="黑体" panose="02010609060101010101" pitchFamily="49" charset="-122"/>
              </a:rPr>
              <a:t>=(21.A)</a:t>
            </a:r>
            <a:r>
              <a:rPr lang="pt-BR" altLang="zh-CN" sz="1050" dirty="0">
                <a:solidFill>
                  <a:schemeClr val="accent1"/>
                </a:solidFill>
                <a:ea typeface="黑体" panose="02010609060101010101" pitchFamily="49" charset="-122"/>
              </a:rPr>
              <a:t>H</a:t>
            </a:r>
            <a:endParaRPr lang="en-US" altLang="zh-CN" sz="1050" dirty="0">
              <a:solidFill>
                <a:schemeClr val="accent1"/>
              </a:solidFill>
              <a:ea typeface="黑体" panose="02010609060101010101" pitchFamily="49" charset="-122"/>
            </a:endParaRPr>
          </a:p>
          <a:p>
            <a:pPr marL="0" indent="0">
              <a:lnSpc>
                <a:spcPct val="120000"/>
              </a:lnSpc>
              <a:spcBef>
                <a:spcPct val="20000"/>
              </a:spcBef>
              <a:spcAft>
                <a:spcPct val="20000"/>
              </a:spcAft>
              <a:defRPr/>
            </a:pPr>
            <a:r>
              <a:rPr lang="en-US" altLang="zh-CN" dirty="0">
                <a:ea typeface="黑体" panose="02010609060101010101" pitchFamily="49" charset="-122"/>
              </a:rPr>
              <a:t>2</a:t>
            </a:r>
            <a:r>
              <a:rPr lang="zh-CN" altLang="en-US" dirty="0">
                <a:ea typeface="黑体" panose="02010609060101010101" pitchFamily="49" charset="-122"/>
              </a:rPr>
              <a:t>．将二进制数</a:t>
            </a:r>
            <a:r>
              <a:rPr lang="en-US" altLang="zh-CN" dirty="0">
                <a:ea typeface="黑体" panose="02010609060101010101" pitchFamily="49" charset="-122"/>
              </a:rPr>
              <a:t>11.01101 </a:t>
            </a:r>
            <a:r>
              <a:rPr lang="zh-CN" altLang="en-US" dirty="0">
                <a:ea typeface="黑体" panose="02010609060101010101" pitchFamily="49" charset="-122"/>
              </a:rPr>
              <a:t>转换成等值的十进制数和十六进制数，要求写出转换过程。</a:t>
            </a:r>
            <a:endParaRPr lang="en-US" altLang="zh-CN" dirty="0">
              <a:ea typeface="黑体" panose="02010609060101010101" pitchFamily="49" charset="-122"/>
            </a:endParaRPr>
          </a:p>
          <a:p>
            <a:pPr marL="0" indent="0">
              <a:lnSpc>
                <a:spcPct val="120000"/>
              </a:lnSpc>
              <a:spcBef>
                <a:spcPct val="20000"/>
              </a:spcBef>
              <a:spcAft>
                <a:spcPct val="20000"/>
              </a:spcAft>
              <a:buFont typeface="Wingdings" panose="05000000000000000000" pitchFamily="2" charset="2"/>
              <a:buNone/>
              <a:defRPr/>
            </a:pPr>
            <a:r>
              <a:rPr lang="en-US" altLang="zh-CN" dirty="0">
                <a:solidFill>
                  <a:schemeClr val="accent1"/>
                </a:solidFill>
                <a:ea typeface="黑体" panose="02010609060101010101" pitchFamily="49" charset="-122"/>
              </a:rPr>
              <a:t>	(11.01101)</a:t>
            </a:r>
            <a:r>
              <a:rPr lang="en-US" altLang="zh-CN" sz="1050" dirty="0">
                <a:solidFill>
                  <a:schemeClr val="accent1"/>
                </a:solidFill>
                <a:ea typeface="黑体" panose="02010609060101010101" pitchFamily="49" charset="-122"/>
              </a:rPr>
              <a:t>B</a:t>
            </a:r>
            <a:r>
              <a:rPr lang="en-US" altLang="zh-CN" dirty="0">
                <a:solidFill>
                  <a:schemeClr val="accent1"/>
                </a:solidFill>
                <a:ea typeface="黑体" panose="02010609060101010101" pitchFamily="49" charset="-122"/>
              </a:rPr>
              <a:t>=(3.40625)</a:t>
            </a:r>
            <a:r>
              <a:rPr lang="en-US" altLang="zh-CN" sz="1050" dirty="0">
                <a:solidFill>
                  <a:schemeClr val="accent1"/>
                </a:solidFill>
                <a:ea typeface="黑体" panose="02010609060101010101" pitchFamily="49" charset="-122"/>
              </a:rPr>
              <a:t>D</a:t>
            </a:r>
            <a:r>
              <a:rPr lang="en-US" altLang="zh-CN" dirty="0">
                <a:solidFill>
                  <a:schemeClr val="accent1"/>
                </a:solidFill>
                <a:ea typeface="黑体" panose="02010609060101010101" pitchFamily="49" charset="-122"/>
              </a:rPr>
              <a:t>=(3.68)</a:t>
            </a:r>
            <a:r>
              <a:rPr lang="en-US" altLang="zh-CN" sz="1050" dirty="0">
                <a:solidFill>
                  <a:schemeClr val="accent1"/>
                </a:solidFill>
                <a:ea typeface="黑体" panose="02010609060101010101" pitchFamily="49" charset="-122"/>
              </a:rPr>
              <a:t>H</a:t>
            </a:r>
          </a:p>
          <a:p>
            <a:pPr marL="0" indent="0">
              <a:lnSpc>
                <a:spcPct val="120000"/>
              </a:lnSpc>
              <a:spcBef>
                <a:spcPct val="20000"/>
              </a:spcBef>
              <a:spcAft>
                <a:spcPct val="20000"/>
              </a:spcAft>
              <a:defRPr/>
            </a:pPr>
            <a:r>
              <a:rPr lang="en-US" altLang="zh-CN" dirty="0">
                <a:ea typeface="黑体" panose="02010609060101010101" pitchFamily="49" charset="-122"/>
              </a:rPr>
              <a:t>3</a:t>
            </a:r>
            <a:r>
              <a:rPr lang="zh-CN" altLang="en-US" dirty="0">
                <a:ea typeface="黑体" panose="02010609060101010101" pitchFamily="49" charset="-122"/>
              </a:rPr>
              <a:t>．写出下列数的原码、反码、补码。</a:t>
            </a:r>
            <a:endParaRPr lang="en-US" altLang="zh-CN" dirty="0">
              <a:ea typeface="黑体" panose="02010609060101010101" pitchFamily="49" charset="-122"/>
            </a:endParaRPr>
          </a:p>
          <a:p>
            <a:pPr marL="0" indent="0">
              <a:lnSpc>
                <a:spcPct val="120000"/>
              </a:lnSpc>
              <a:spcBef>
                <a:spcPct val="20000"/>
              </a:spcBef>
              <a:spcAft>
                <a:spcPct val="20000"/>
              </a:spcAft>
              <a:defRPr/>
            </a:pPr>
            <a:endParaRPr lang="en-US" altLang="zh-CN" sz="1050" u="sng" dirty="0">
              <a:solidFill>
                <a:srgbClr val="FF0000"/>
              </a:solidFill>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076700"/>
            <a:ext cx="69342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6867" name="Content Placeholder 4"/>
          <p:cNvSpPr>
            <a:spLocks noGrp="1"/>
          </p:cNvSpPr>
          <p:nvPr>
            <p:ph idx="4294967295"/>
          </p:nvPr>
        </p:nvSpPr>
        <p:spPr>
          <a:xfrm>
            <a:off x="684213" y="908050"/>
            <a:ext cx="4895850" cy="21558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（3）采用</a:t>
            </a:r>
            <a:r>
              <a:rPr lang="zh-CN" altLang="en-US" smtClean="0">
                <a:solidFill>
                  <a:schemeClr val="accent1"/>
                </a:solidFill>
                <a:ea typeface="黑体" panose="02010609060101010101" pitchFamily="49" charset="-122"/>
              </a:rPr>
              <a:t>结构描述</a:t>
            </a:r>
            <a:r>
              <a:rPr lang="zh-CN" altLang="en-US" smtClean="0">
                <a:ea typeface="黑体" panose="02010609060101010101" pitchFamily="49" charset="-122"/>
              </a:rPr>
              <a:t>法，用Verilog语言实现上述的数码管控制器。</a:t>
            </a:r>
          </a:p>
          <a:p>
            <a:pPr marL="384175" lvl="1" indent="0">
              <a:lnSpc>
                <a:spcPct val="120000"/>
              </a:lnSpc>
              <a:spcBef>
                <a:spcPct val="20000"/>
              </a:spcBef>
              <a:spcAft>
                <a:spcPct val="20000"/>
              </a:spcAft>
            </a:pPr>
            <a:r>
              <a:rPr lang="zh-CN" altLang="en-US" smtClean="0">
                <a:ea typeface="黑体" panose="02010609060101010101" pitchFamily="49" charset="-122"/>
              </a:rPr>
              <a:t>解答：根据前面得到的各输出的最小项表达式，可以写出结构级描述的Verilog代码，参考代码见下页，下图是ISE综合之后的顶层模块图，右图是模块内部的电路结构。</a:t>
            </a:r>
          </a:p>
        </p:txBody>
      </p:sp>
      <p:sp>
        <p:nvSpPr>
          <p:cNvPr id="686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pic>
        <p:nvPicPr>
          <p:cNvPr id="3686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068638"/>
            <a:ext cx="20256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1275"/>
            <a:ext cx="316865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fade">
                                      <p:cBhvr>
                                        <p:cTn id="17" dur="5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fade">
                                      <p:cBhvr>
                                        <p:cTn id="22"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三、问答与计算题</a:t>
            </a:r>
          </a:p>
        </p:txBody>
      </p:sp>
      <p:sp>
        <p:nvSpPr>
          <p:cNvPr id="37891"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参考Verilog代码（结构描述法）：</a:t>
            </a:r>
          </a:p>
        </p:txBody>
      </p:sp>
      <p:sp>
        <p:nvSpPr>
          <p:cNvPr id="696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ClrTx/>
              <a:buSzTx/>
              <a:buFont typeface="Wingdings" panose="05000000000000000000" pitchFamily="2" charset="2"/>
              <a:buNone/>
            </a:pPr>
            <a:endParaRPr lang="zh-CN" altLang="en-US" sz="2400" b="0">
              <a:solidFill>
                <a:schemeClr val="accent1"/>
              </a:solidFill>
              <a:latin typeface="Arial" panose="020B0604020202020204" pitchFamily="34" charset="0"/>
            </a:endParaRPr>
          </a:p>
        </p:txBody>
      </p:sp>
      <p:sp>
        <p:nvSpPr>
          <p:cNvPr id="37893" name="文本框 2"/>
          <p:cNvSpPr txBox="1">
            <a:spLocks noChangeArrowheads="1"/>
          </p:cNvSpPr>
          <p:nvPr/>
        </p:nvSpPr>
        <p:spPr bwMode="auto">
          <a:xfrm>
            <a:off x="1979613" y="1268413"/>
            <a:ext cx="6045200" cy="5518150"/>
          </a:xfrm>
          <a:prstGeom prst="rect">
            <a:avLst/>
          </a:prstGeom>
          <a:solidFill>
            <a:srgbClr val="FFFFFF"/>
          </a:solidFill>
          <a:ln w="9525">
            <a:solidFill>
              <a:srgbClr val="000000"/>
            </a:solidFill>
            <a:miter lim="800000"/>
            <a:headEnd/>
            <a:tailEnd/>
          </a:ln>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module lcd(</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input x3, input x2,</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input x1,</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input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output a,</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b,</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c,</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d,</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e,</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f,</a:t>
            </a:r>
            <a:r>
              <a:rPr lang="en-US" altLang="zh-CN" sz="1100">
                <a:solidFill>
                  <a:schemeClr val="tx1"/>
                </a:solidFill>
                <a:latin typeface="Times New Roman" panose="02020603050405020304" pitchFamily="18" charset="0"/>
              </a:rPr>
              <a:t> </a:t>
            </a:r>
            <a:r>
              <a:rPr lang="en-US" altLang="zh-CN" sz="1000">
                <a:solidFill>
                  <a:schemeClr val="tx1"/>
                </a:solidFill>
                <a:latin typeface="Times New Roman" panose="02020603050405020304" pitchFamily="18" charset="0"/>
              </a:rPr>
              <a:t>output g</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a=(!x3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b=(!x3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c=(!x3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d=(!x3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e=(!x3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f=(!x3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assign g=(!x3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 (x3 &amp;&amp; x2 &amp;&amp; !x1 &amp;&amp; x0) || (x3 &amp;&amp; x2 &amp;&amp; x1 &amp;&amp; !x0) || (x3 &amp;&amp; x2 &amp;&amp; x1 &amp;&amp; x0);</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 </a:t>
            </a:r>
            <a:endParaRPr lang="zh-CN" altLang="en-US" sz="1100">
              <a:solidFill>
                <a:schemeClr val="tx1"/>
              </a:solidFill>
              <a:latin typeface="Times New Roman" panose="02020603050405020304" pitchFamily="18" charset="0"/>
            </a:endParaRPr>
          </a:p>
          <a:p>
            <a:pPr algn="just" eaLnBrk="1" hangingPunct="1">
              <a:buFont typeface="Arial" panose="020B0604020202020204" pitchFamily="34" charset="0"/>
              <a:buNone/>
            </a:pPr>
            <a:r>
              <a:rPr lang="en-US" altLang="zh-CN" sz="1000">
                <a:solidFill>
                  <a:schemeClr val="tx1"/>
                </a:solidFill>
                <a:latin typeface="Times New Roman" panose="02020603050405020304" pitchFamily="18" charset="0"/>
              </a:rPr>
              <a:t>endmodule</a:t>
            </a:r>
            <a:endParaRPr lang="zh-CN" altLang="en-US" sz="1100">
              <a:solidFill>
                <a:schemeClr val="tx1"/>
              </a:solidFill>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fade">
                                      <p:cBhvr>
                                        <p:cTn id="1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89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
        <p:nvSpPr>
          <p:cNvPr id="3" name="Content Placeholder 4"/>
          <p:cNvSpPr txBox="1">
            <a:spLocks/>
          </p:cNvSpPr>
          <p:nvPr/>
        </p:nvSpPr>
        <p:spPr bwMode="auto">
          <a:xfrm>
            <a:off x="684213" y="908050"/>
            <a:ext cx="78486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0000"/>
              </a:lnSpc>
              <a:spcBef>
                <a:spcPct val="20000"/>
              </a:spcBef>
              <a:spcAft>
                <a:spcPct val="20000"/>
              </a:spcAft>
              <a:defRPr/>
            </a:pPr>
            <a:r>
              <a:rPr lang="en-US" altLang="zh-CN" dirty="0">
                <a:ea typeface="黑体" panose="02010609060101010101" pitchFamily="49" charset="-122"/>
              </a:rPr>
              <a:t>4</a:t>
            </a:r>
            <a:r>
              <a:rPr lang="zh-CN" altLang="en-US" dirty="0">
                <a:ea typeface="黑体" panose="02010609060101010101" pitchFamily="49" charset="-122"/>
              </a:rPr>
              <a:t>．已知下列机器数，写出相对应的真值，注意写出推导过程。</a:t>
            </a:r>
            <a:endParaRPr lang="en-US" altLang="zh-CN" dirty="0">
              <a:ea typeface="黑体" panose="02010609060101010101" pitchFamily="49" charset="-122"/>
            </a:endParaRPr>
          </a:p>
          <a:p>
            <a:pPr marL="0" indent="0">
              <a:buFont typeface="Wingdings" panose="05000000000000000000" pitchFamily="2" charset="2"/>
              <a:buNone/>
              <a:defRPr/>
            </a:pPr>
            <a:r>
              <a:rPr lang="zh-CN" altLang="zh-CN" dirty="0"/>
              <a:t>（</a:t>
            </a:r>
            <a:r>
              <a:rPr lang="en-US" altLang="zh-CN" dirty="0"/>
              <a:t>1</a:t>
            </a:r>
            <a:r>
              <a:rPr lang="zh-CN" altLang="zh-CN" dirty="0"/>
              <a:t>）</a:t>
            </a:r>
            <a:r>
              <a:rPr lang="en-US" altLang="zh-CN" dirty="0"/>
              <a:t>[X]</a:t>
            </a:r>
            <a:r>
              <a:rPr lang="zh-CN" altLang="zh-CN" dirty="0"/>
              <a:t>原</a:t>
            </a:r>
            <a:r>
              <a:rPr lang="en-US" altLang="zh-CN" dirty="0"/>
              <a:t>=10111</a:t>
            </a:r>
            <a:r>
              <a:rPr lang="zh-CN" altLang="zh-CN" dirty="0"/>
              <a:t>；（</a:t>
            </a:r>
            <a:r>
              <a:rPr lang="en-US" altLang="zh-CN" dirty="0"/>
              <a:t>2</a:t>
            </a:r>
            <a:r>
              <a:rPr lang="zh-CN" altLang="zh-CN" dirty="0"/>
              <a:t>）</a:t>
            </a:r>
            <a:r>
              <a:rPr lang="en-US" altLang="zh-CN" dirty="0"/>
              <a:t>[X]</a:t>
            </a:r>
            <a:r>
              <a:rPr lang="zh-CN" altLang="zh-CN" dirty="0"/>
              <a:t>反</a:t>
            </a:r>
            <a:r>
              <a:rPr lang="en-US" altLang="zh-CN" dirty="0"/>
              <a:t>=10111</a:t>
            </a:r>
            <a:r>
              <a:rPr lang="zh-CN" altLang="zh-CN" dirty="0"/>
              <a:t>；（</a:t>
            </a:r>
            <a:r>
              <a:rPr lang="en-US" altLang="zh-CN" dirty="0"/>
              <a:t>3</a:t>
            </a:r>
            <a:r>
              <a:rPr lang="zh-CN" altLang="zh-CN" dirty="0"/>
              <a:t>）</a:t>
            </a:r>
            <a:r>
              <a:rPr lang="en-US" altLang="zh-CN" dirty="0"/>
              <a:t>[X]</a:t>
            </a:r>
            <a:r>
              <a:rPr lang="zh-CN" altLang="zh-CN" dirty="0"/>
              <a:t>补</a:t>
            </a:r>
            <a:r>
              <a:rPr lang="en-US" altLang="zh-CN" dirty="0"/>
              <a:t>=10111</a:t>
            </a:r>
            <a:r>
              <a:rPr lang="zh-CN" altLang="zh-CN" dirty="0"/>
              <a:t>。</a:t>
            </a:r>
            <a:endParaRPr lang="en-US" altLang="zh-CN" dirty="0"/>
          </a:p>
          <a:p>
            <a:pPr marL="0" indent="0">
              <a:buFont typeface="Wingdings" panose="05000000000000000000" pitchFamily="2" charset="2"/>
              <a:buNone/>
              <a:defRPr/>
            </a:pPr>
            <a:r>
              <a:rPr lang="zh-CN" altLang="en-US" dirty="0"/>
              <a:t>答：分析：原码、反码和补码都是带符号的，机器数的首位为符号位。</a:t>
            </a:r>
          </a:p>
          <a:p>
            <a:pPr marL="0" indent="0">
              <a:buFont typeface="Wingdings" panose="05000000000000000000" pitchFamily="2" charset="2"/>
              <a:buNone/>
              <a:defRPr/>
            </a:pPr>
            <a:r>
              <a:rPr lang="zh-CN" altLang="en-US" dirty="0"/>
              <a:t>（</a:t>
            </a:r>
            <a:r>
              <a:rPr lang="en-US" altLang="zh-CN" dirty="0"/>
              <a:t>1</a:t>
            </a:r>
            <a:r>
              <a:rPr lang="zh-CN" altLang="en-US" dirty="0"/>
              <a:t>） </a:t>
            </a:r>
            <a:r>
              <a:rPr lang="en-US" altLang="zh-CN" dirty="0"/>
              <a:t>[X]</a:t>
            </a:r>
            <a:r>
              <a:rPr lang="zh-CN" altLang="en-US" dirty="0"/>
              <a:t>原首位为</a:t>
            </a:r>
            <a:r>
              <a:rPr lang="en-US" altLang="zh-CN" dirty="0"/>
              <a:t>1</a:t>
            </a:r>
            <a:r>
              <a:rPr lang="zh-CN" altLang="en-US" dirty="0"/>
              <a:t>，知其真值为负，故真值</a:t>
            </a:r>
            <a:r>
              <a:rPr lang="en-US" altLang="zh-CN" dirty="0"/>
              <a:t>X=-0111</a:t>
            </a:r>
            <a:r>
              <a:rPr lang="zh-CN" altLang="en-US" dirty="0"/>
              <a:t>；</a:t>
            </a:r>
          </a:p>
          <a:p>
            <a:pPr marL="0" indent="0">
              <a:buFont typeface="Wingdings" panose="05000000000000000000" pitchFamily="2" charset="2"/>
              <a:buNone/>
              <a:defRPr/>
            </a:pPr>
            <a:r>
              <a:rPr lang="zh-CN" altLang="en-US" dirty="0"/>
              <a:t>（</a:t>
            </a:r>
            <a:r>
              <a:rPr lang="en-US" altLang="zh-CN" dirty="0"/>
              <a:t>2</a:t>
            </a:r>
            <a:r>
              <a:rPr lang="zh-CN" altLang="en-US" dirty="0"/>
              <a:t>） </a:t>
            </a:r>
            <a:r>
              <a:rPr lang="en-US" altLang="zh-CN" dirty="0"/>
              <a:t>[X]</a:t>
            </a:r>
            <a:r>
              <a:rPr lang="zh-CN" altLang="en-US" dirty="0"/>
              <a:t>反首位为</a:t>
            </a:r>
            <a:r>
              <a:rPr lang="en-US" altLang="zh-CN" dirty="0"/>
              <a:t>1</a:t>
            </a:r>
            <a:r>
              <a:rPr lang="zh-CN" altLang="en-US" dirty="0"/>
              <a:t>，知其真值为负，除符号位外，将</a:t>
            </a:r>
            <a:r>
              <a:rPr lang="en-US" altLang="zh-CN" dirty="0"/>
              <a:t>[X]</a:t>
            </a:r>
            <a:r>
              <a:rPr lang="zh-CN" altLang="en-US" dirty="0"/>
              <a:t>反的数值部分</a:t>
            </a:r>
            <a:r>
              <a:rPr lang="en-US" altLang="zh-CN" dirty="0"/>
              <a:t>0111</a:t>
            </a:r>
          </a:p>
          <a:p>
            <a:pPr marL="0" indent="0">
              <a:buFont typeface="Wingdings" panose="05000000000000000000" pitchFamily="2" charset="2"/>
              <a:buNone/>
              <a:defRPr/>
            </a:pPr>
            <a:r>
              <a:rPr lang="zh-CN" altLang="en-US" dirty="0"/>
              <a:t>的各位取反为</a:t>
            </a:r>
            <a:r>
              <a:rPr lang="en-US" altLang="zh-CN" dirty="0"/>
              <a:t>1000</a:t>
            </a:r>
            <a:r>
              <a:rPr lang="zh-CN" altLang="en-US" dirty="0"/>
              <a:t>，故真值</a:t>
            </a:r>
            <a:r>
              <a:rPr lang="en-US" altLang="zh-CN" dirty="0"/>
              <a:t>X=-1000</a:t>
            </a:r>
            <a:r>
              <a:rPr lang="zh-CN" altLang="en-US" dirty="0"/>
              <a:t>；</a:t>
            </a:r>
          </a:p>
          <a:p>
            <a:pPr marL="0" indent="0">
              <a:buFont typeface="Wingdings" panose="05000000000000000000" pitchFamily="2" charset="2"/>
              <a:buNone/>
              <a:defRPr/>
            </a:pPr>
            <a:r>
              <a:rPr lang="zh-CN" altLang="en-US" dirty="0"/>
              <a:t>（</a:t>
            </a:r>
            <a:r>
              <a:rPr lang="en-US" altLang="zh-CN" dirty="0"/>
              <a:t>3</a:t>
            </a:r>
            <a:r>
              <a:rPr lang="zh-CN" altLang="en-US" dirty="0"/>
              <a:t>） </a:t>
            </a:r>
            <a:r>
              <a:rPr lang="en-US" altLang="zh-CN" dirty="0"/>
              <a:t>[X]</a:t>
            </a:r>
            <a:r>
              <a:rPr lang="zh-CN" altLang="en-US" dirty="0"/>
              <a:t>补首位为</a:t>
            </a:r>
            <a:r>
              <a:rPr lang="en-US" altLang="zh-CN" dirty="0"/>
              <a:t>1</a:t>
            </a:r>
            <a:r>
              <a:rPr lang="zh-CN" altLang="en-US" dirty="0"/>
              <a:t>，知其真值为负，将</a:t>
            </a:r>
            <a:r>
              <a:rPr lang="en-US" altLang="zh-CN" dirty="0"/>
              <a:t>[X]</a:t>
            </a:r>
            <a:r>
              <a:rPr lang="zh-CN" altLang="en-US" dirty="0"/>
              <a:t>补的数值部分</a:t>
            </a:r>
            <a:r>
              <a:rPr lang="en-US" altLang="zh-CN" dirty="0"/>
              <a:t>0111 </a:t>
            </a:r>
            <a:r>
              <a:rPr lang="zh-CN" altLang="en-US" dirty="0"/>
              <a:t>的末位减</a:t>
            </a:r>
            <a:r>
              <a:rPr lang="en-US" altLang="zh-CN" dirty="0"/>
              <a:t>1</a:t>
            </a:r>
            <a:r>
              <a:rPr lang="zh-CN" altLang="en-US" dirty="0"/>
              <a:t>，</a:t>
            </a:r>
          </a:p>
          <a:p>
            <a:pPr marL="0" indent="0">
              <a:buFont typeface="Wingdings" panose="05000000000000000000" pitchFamily="2" charset="2"/>
              <a:buNone/>
              <a:defRPr/>
            </a:pPr>
            <a:r>
              <a:rPr lang="zh-CN" altLang="en-US" dirty="0"/>
              <a:t>再对结果（</a:t>
            </a:r>
            <a:r>
              <a:rPr lang="en-US" altLang="zh-CN" dirty="0"/>
              <a:t>0110</a:t>
            </a:r>
            <a:r>
              <a:rPr lang="zh-CN" altLang="en-US" dirty="0"/>
              <a:t>）按位取反，故真值</a:t>
            </a:r>
            <a:r>
              <a:rPr lang="en-US" altLang="zh-CN" dirty="0"/>
              <a:t>X=-1001</a:t>
            </a:r>
            <a:r>
              <a:rPr lang="zh-CN" altLang="en-US" dirty="0"/>
              <a:t>。</a:t>
            </a:r>
            <a:endParaRPr lang="zh-CN" altLang="zh-CN" dirty="0"/>
          </a:p>
          <a:p>
            <a:pPr marL="0" indent="0">
              <a:lnSpc>
                <a:spcPct val="120000"/>
              </a:lnSpc>
              <a:spcBef>
                <a:spcPct val="20000"/>
              </a:spcBef>
              <a:spcAft>
                <a:spcPct val="20000"/>
              </a:spcAft>
              <a:buFont typeface="Wingdings" panose="05000000000000000000" pitchFamily="2" charset="2"/>
              <a:buNone/>
              <a:defRPr/>
            </a:pPr>
            <a:endParaRPr lang="en-US" altLang="zh-CN" sz="1050" u="sng" dirty="0">
              <a:solidFill>
                <a:srgbClr val="FF0000"/>
              </a:solidFill>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
        <p:nvSpPr>
          <p:cNvPr id="3" name="Content Placeholder 4"/>
          <p:cNvSpPr txBox="1">
            <a:spLocks/>
          </p:cNvSpPr>
          <p:nvPr/>
        </p:nvSpPr>
        <p:spPr bwMode="auto">
          <a:xfrm>
            <a:off x="684213" y="908050"/>
            <a:ext cx="78486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0000"/>
              </a:lnSpc>
              <a:spcBef>
                <a:spcPct val="20000"/>
              </a:spcBef>
              <a:spcAft>
                <a:spcPct val="20000"/>
              </a:spcAft>
              <a:defRPr/>
            </a:pPr>
            <a:r>
              <a:rPr lang="en-US" altLang="zh-CN" dirty="0">
                <a:ea typeface="黑体" panose="02010609060101010101" pitchFamily="49" charset="-122"/>
              </a:rPr>
              <a:t>5</a:t>
            </a:r>
            <a:r>
              <a:rPr lang="zh-CN" altLang="en-US" dirty="0">
                <a:ea typeface="黑体" panose="02010609060101010101" pitchFamily="49" charset="-122"/>
              </a:rPr>
              <a:t>、采用二进制补码求</a:t>
            </a:r>
            <a:r>
              <a:rPr lang="en-US" altLang="zh-CN" dirty="0">
                <a:ea typeface="黑体" panose="02010609060101010101" pitchFamily="49" charset="-122"/>
              </a:rPr>
              <a:t>21+18</a:t>
            </a:r>
            <a:r>
              <a:rPr lang="zh-CN" altLang="en-US" dirty="0">
                <a:ea typeface="黑体" panose="02010609060101010101" pitchFamily="49" charset="-122"/>
              </a:rPr>
              <a:t>、</a:t>
            </a:r>
            <a:r>
              <a:rPr lang="en-US" altLang="zh-CN" dirty="0">
                <a:ea typeface="黑体" panose="02010609060101010101" pitchFamily="49" charset="-122"/>
              </a:rPr>
              <a:t>21-18</a:t>
            </a:r>
            <a:r>
              <a:rPr lang="zh-CN" altLang="en-US" dirty="0">
                <a:ea typeface="黑体" panose="02010609060101010101" pitchFamily="49" charset="-122"/>
              </a:rPr>
              <a:t>、</a:t>
            </a:r>
            <a:r>
              <a:rPr lang="en-US" altLang="zh-CN" dirty="0">
                <a:ea typeface="黑体" panose="02010609060101010101" pitchFamily="49" charset="-122"/>
              </a:rPr>
              <a:t>-21+18</a:t>
            </a:r>
            <a:r>
              <a:rPr lang="zh-CN" altLang="en-US" dirty="0">
                <a:ea typeface="黑体" panose="02010609060101010101" pitchFamily="49" charset="-122"/>
              </a:rPr>
              <a:t>、</a:t>
            </a:r>
            <a:r>
              <a:rPr lang="en-US" altLang="zh-CN" dirty="0">
                <a:ea typeface="黑体" panose="02010609060101010101" pitchFamily="49" charset="-122"/>
              </a:rPr>
              <a:t>-21-18</a:t>
            </a:r>
            <a:r>
              <a:rPr lang="zh-CN" altLang="en-US" dirty="0">
                <a:ea typeface="黑体" panose="02010609060101010101" pitchFamily="49" charset="-122"/>
              </a:rPr>
              <a:t>。要求有分析过程，并列出采用十进制数和二进制补码进行运算的各算式。求得的（</a:t>
            </a:r>
            <a:r>
              <a:rPr lang="en-US" altLang="zh-CN" dirty="0">
                <a:ea typeface="黑体" panose="02010609060101010101" pitchFamily="49" charset="-122"/>
              </a:rPr>
              <a:t>-21+18</a:t>
            </a:r>
            <a:r>
              <a:rPr lang="zh-CN" altLang="en-US" dirty="0">
                <a:ea typeface="黑体" panose="02010609060101010101" pitchFamily="49" charset="-122"/>
              </a:rPr>
              <a:t>）</a:t>
            </a:r>
            <a:r>
              <a:rPr lang="en-US" altLang="zh-CN" sz="1050" dirty="0">
                <a:ea typeface="黑体" panose="02010609060101010101" pitchFamily="49" charset="-122"/>
              </a:rPr>
              <a:t>D</a:t>
            </a:r>
            <a:r>
              <a:rPr lang="zh-CN" altLang="en-US" dirty="0">
                <a:ea typeface="黑体" panose="02010609060101010101" pitchFamily="49" charset="-122"/>
              </a:rPr>
              <a:t>的补码是多少？你是怎样验证结果是否正确的？</a:t>
            </a:r>
            <a:endParaRPr lang="en-US" altLang="zh-CN" dirty="0">
              <a:ea typeface="黑体" panose="02010609060101010101" pitchFamily="49" charset="-122"/>
            </a:endParaRPr>
          </a:p>
          <a:p>
            <a:pPr marL="0" indent="0">
              <a:buFont typeface="Wingdings" panose="05000000000000000000" pitchFamily="2" charset="2"/>
              <a:buNone/>
              <a:defRPr/>
            </a:pPr>
            <a:r>
              <a:rPr lang="zh-CN" altLang="en-US" dirty="0">
                <a:ea typeface="黑体" panose="02010609060101010101" pitchFamily="49" charset="-122"/>
              </a:rPr>
              <a:t>答：由于</a:t>
            </a:r>
            <a:r>
              <a:rPr lang="en-US" altLang="zh-CN" dirty="0">
                <a:ea typeface="黑体" panose="02010609060101010101" pitchFamily="49" charset="-122"/>
              </a:rPr>
              <a:t>21+18 </a:t>
            </a:r>
            <a:r>
              <a:rPr lang="zh-CN" altLang="en-US" dirty="0">
                <a:ea typeface="黑体" panose="02010609060101010101" pitchFamily="49" charset="-122"/>
              </a:rPr>
              <a:t>和</a:t>
            </a:r>
            <a:r>
              <a:rPr lang="en-US" altLang="zh-CN" dirty="0">
                <a:ea typeface="黑体" panose="02010609060101010101" pitchFamily="49" charset="-122"/>
              </a:rPr>
              <a:t>-21-18 </a:t>
            </a:r>
            <a:r>
              <a:rPr lang="zh-CN" altLang="en-US" dirty="0">
                <a:ea typeface="黑体" panose="02010609060101010101" pitchFamily="49" charset="-122"/>
              </a:rPr>
              <a:t>的绝对值为</a:t>
            </a:r>
            <a:r>
              <a:rPr lang="en-US" altLang="zh-CN" dirty="0">
                <a:ea typeface="黑体" panose="02010609060101010101" pitchFamily="49" charset="-122"/>
              </a:rPr>
              <a:t>39</a:t>
            </a:r>
            <a:r>
              <a:rPr lang="zh-CN" altLang="en-US" dirty="0">
                <a:ea typeface="黑体" panose="02010609060101010101" pitchFamily="49" charset="-122"/>
              </a:rPr>
              <a:t>，所以必须用有效数字为</a:t>
            </a:r>
            <a:r>
              <a:rPr lang="en-US" altLang="zh-CN" dirty="0">
                <a:ea typeface="黑体" panose="02010609060101010101" pitchFamily="49" charset="-122"/>
              </a:rPr>
              <a:t>6 </a:t>
            </a:r>
            <a:r>
              <a:rPr lang="zh-CN" altLang="en-US" dirty="0">
                <a:ea typeface="黑体" panose="02010609060101010101" pitchFamily="49" charset="-122"/>
              </a:rPr>
              <a:t>位的二进制数才能表示，再加上</a:t>
            </a:r>
            <a:r>
              <a:rPr lang="en-US" altLang="zh-CN" dirty="0">
                <a:ea typeface="黑体" panose="02010609060101010101" pitchFamily="49" charset="-122"/>
              </a:rPr>
              <a:t>1 </a:t>
            </a:r>
            <a:r>
              <a:rPr lang="zh-CN" altLang="en-US" dirty="0">
                <a:ea typeface="黑体" panose="02010609060101010101" pitchFamily="49" charset="-122"/>
              </a:rPr>
              <a:t>位符号位，则采用</a:t>
            </a:r>
            <a:r>
              <a:rPr lang="en-US" altLang="zh-CN" dirty="0">
                <a:ea typeface="黑体" panose="02010609060101010101" pitchFamily="49" charset="-122"/>
              </a:rPr>
              <a:t>7 </a:t>
            </a:r>
            <a:r>
              <a:rPr lang="zh-CN" altLang="en-US" dirty="0">
                <a:ea typeface="黑体" panose="02010609060101010101" pitchFamily="49" charset="-122"/>
              </a:rPr>
              <a:t>位的二进制补码进行运算。</a:t>
            </a:r>
            <a:endParaRPr lang="en-US" altLang="zh-CN" dirty="0">
              <a:ea typeface="黑体" panose="02010609060101010101" pitchFamily="49" charset="-122"/>
            </a:endParaRPr>
          </a:p>
          <a:p>
            <a:pPr marL="0" indent="0">
              <a:buFont typeface="Wingdings" panose="05000000000000000000" pitchFamily="2" charset="2"/>
              <a:buNone/>
              <a:defRPr/>
            </a:pPr>
            <a:r>
              <a:rPr lang="zh-CN" altLang="en-US" dirty="0">
                <a:ea typeface="黑体" panose="02010609060101010101" pitchFamily="49" charset="-122"/>
              </a:rPr>
              <a:t>求得的（</a:t>
            </a:r>
            <a:r>
              <a:rPr lang="en-US" altLang="zh-CN" dirty="0">
                <a:ea typeface="黑体" panose="02010609060101010101" pitchFamily="49" charset="-122"/>
              </a:rPr>
              <a:t>-21+18</a:t>
            </a:r>
            <a:r>
              <a:rPr lang="zh-CN" altLang="en-US" dirty="0">
                <a:ea typeface="黑体" panose="02010609060101010101" pitchFamily="49" charset="-122"/>
              </a:rPr>
              <a:t>）</a:t>
            </a:r>
            <a:r>
              <a:rPr lang="en-US" altLang="zh-CN" dirty="0">
                <a:ea typeface="黑体" panose="02010609060101010101" pitchFamily="49" charset="-122"/>
              </a:rPr>
              <a:t>10</a:t>
            </a:r>
            <a:r>
              <a:rPr lang="zh-CN" altLang="en-US" dirty="0">
                <a:ea typeface="黑体" panose="02010609060101010101" pitchFamily="49" charset="-122"/>
              </a:rPr>
              <a:t>的补码是（</a:t>
            </a:r>
            <a:r>
              <a:rPr lang="en-US" altLang="zh-CN" dirty="0">
                <a:ea typeface="黑体" panose="02010609060101010101" pitchFamily="49" charset="-122"/>
              </a:rPr>
              <a:t>1 111101</a:t>
            </a:r>
            <a:r>
              <a:rPr lang="zh-CN" altLang="en-US" dirty="0">
                <a:ea typeface="黑体" panose="02010609060101010101" pitchFamily="49" charset="-122"/>
              </a:rPr>
              <a:t>）</a:t>
            </a:r>
            <a:r>
              <a:rPr lang="en-US" altLang="zh-CN" dirty="0">
                <a:ea typeface="黑体" panose="02010609060101010101" pitchFamily="49" charset="-122"/>
              </a:rPr>
              <a:t>2</a:t>
            </a:r>
            <a:r>
              <a:rPr lang="zh-CN" altLang="en-US" dirty="0">
                <a:ea typeface="黑体" panose="02010609060101010101" pitchFamily="49" charset="-122"/>
              </a:rPr>
              <a:t>。</a:t>
            </a:r>
            <a:endParaRPr lang="en-US" altLang="zh-CN" dirty="0">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972" y="3452812"/>
            <a:ext cx="7786459" cy="284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
        <p:nvSpPr>
          <p:cNvPr id="5" name="Content Placeholder 4"/>
          <p:cNvSpPr txBox="1">
            <a:spLocks/>
          </p:cNvSpPr>
          <p:nvPr/>
        </p:nvSpPr>
        <p:spPr bwMode="auto">
          <a:xfrm>
            <a:off x="684213" y="908050"/>
            <a:ext cx="7848600" cy="546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668338" indent="-193675">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050925" indent="-192088">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9685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501900" indent="-3429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20000"/>
              </a:spcBef>
              <a:spcAft>
                <a:spcPct val="20000"/>
              </a:spcAft>
            </a:pPr>
            <a:r>
              <a:rPr lang="en-US" altLang="zh-CN" dirty="0">
                <a:ea typeface="黑体" panose="02010609060101010101" pitchFamily="49" charset="-122"/>
              </a:rPr>
              <a:t>6</a:t>
            </a:r>
            <a:r>
              <a:rPr lang="zh-CN" altLang="en-US" dirty="0">
                <a:ea typeface="黑体" panose="02010609060101010101" pitchFamily="49" charset="-122"/>
              </a:rPr>
              <a:t>、写出以下两个</a:t>
            </a:r>
            <a:r>
              <a:rPr lang="en-US" altLang="zh-CN" dirty="0">
                <a:ea typeface="黑体" panose="02010609060101010101" pitchFamily="49" charset="-122"/>
              </a:rPr>
              <a:t>IEEE 754</a:t>
            </a:r>
            <a:r>
              <a:rPr lang="zh-CN" altLang="en-US" dirty="0">
                <a:ea typeface="黑体" panose="02010609060101010101" pitchFamily="49" charset="-122"/>
              </a:rPr>
              <a:t>单精度浮点数对应的十进制数。</a:t>
            </a:r>
          </a:p>
          <a:p>
            <a:pPr>
              <a:lnSpc>
                <a:spcPct val="120000"/>
              </a:lnSpc>
              <a:spcBef>
                <a:spcPct val="20000"/>
              </a:spcBef>
              <a:spcAft>
                <a:spcPct val="20000"/>
              </a:spcAft>
              <a:buFont typeface="Wingdings" panose="05000000000000000000" pitchFamily="2" charset="2"/>
              <a:buNone/>
            </a:pPr>
            <a:r>
              <a:rPr lang="zh-CN" altLang="en-US" dirty="0">
                <a:ea typeface="黑体" panose="02010609060101010101" pitchFamily="49" charset="-122"/>
              </a:rPr>
              <a:t>（</a:t>
            </a:r>
            <a:r>
              <a:rPr lang="en-US" altLang="zh-CN" dirty="0">
                <a:ea typeface="黑体" panose="02010609060101010101" pitchFamily="49" charset="-122"/>
              </a:rPr>
              <a:t>1</a:t>
            </a:r>
            <a:r>
              <a:rPr lang="zh-CN" altLang="en-US" dirty="0">
                <a:ea typeface="黑体" panose="02010609060101010101" pitchFamily="49" charset="-122"/>
              </a:rPr>
              <a:t>）</a:t>
            </a:r>
            <a:r>
              <a:rPr lang="en-US" altLang="zh-CN" dirty="0">
                <a:ea typeface="黑体" panose="02010609060101010101" pitchFamily="49" charset="-122"/>
              </a:rPr>
              <a:t>44900000H </a:t>
            </a:r>
            <a:r>
              <a:rPr lang="zh-CN" altLang="en-US" dirty="0">
                <a:ea typeface="黑体" panose="02010609060101010101" pitchFamily="49" charset="-122"/>
              </a:rPr>
              <a:t>（</a:t>
            </a:r>
            <a:r>
              <a:rPr lang="en-US" altLang="zh-CN" dirty="0">
                <a:ea typeface="黑体" panose="02010609060101010101" pitchFamily="49" charset="-122"/>
              </a:rPr>
              <a:t>2</a:t>
            </a:r>
            <a:r>
              <a:rPr lang="zh-CN" altLang="en-US" dirty="0">
                <a:ea typeface="黑体" panose="02010609060101010101" pitchFamily="49" charset="-122"/>
              </a:rPr>
              <a:t>）</a:t>
            </a:r>
            <a:r>
              <a:rPr lang="en-US" altLang="zh-CN" dirty="0">
                <a:ea typeface="黑体" panose="02010609060101010101" pitchFamily="49" charset="-122"/>
              </a:rPr>
              <a:t>C6801600H</a:t>
            </a:r>
          </a:p>
          <a:p>
            <a:pPr>
              <a:lnSpc>
                <a:spcPct val="120000"/>
              </a:lnSpc>
              <a:spcBef>
                <a:spcPct val="20000"/>
              </a:spcBef>
              <a:spcAft>
                <a:spcPct val="20000"/>
              </a:spcAft>
              <a:buFont typeface="Wingdings" panose="05000000000000000000" pitchFamily="2" charset="2"/>
              <a:buNone/>
            </a:pPr>
            <a:r>
              <a:rPr lang="pt-BR" altLang="zh-CN" dirty="0" smtClean="0"/>
              <a:t>(-</a:t>
            </a:r>
            <a:r>
              <a:rPr lang="pt-BR" altLang="zh-CN" dirty="0"/>
              <a:t>1)</a:t>
            </a:r>
            <a:r>
              <a:rPr lang="pt-BR" altLang="zh-CN" baseline="30000" dirty="0"/>
              <a:t>S</a:t>
            </a:r>
            <a:r>
              <a:rPr lang="pt-BR" altLang="zh-CN" b="0" dirty="0"/>
              <a:t>×</a:t>
            </a:r>
            <a:r>
              <a:rPr lang="pt-BR" altLang="zh-CN" dirty="0"/>
              <a:t>1.m</a:t>
            </a:r>
            <a:r>
              <a:rPr lang="pt-BR" altLang="zh-CN" b="0" dirty="0"/>
              <a:t>×</a:t>
            </a:r>
            <a:r>
              <a:rPr lang="pt-BR" altLang="zh-CN" dirty="0"/>
              <a:t>2</a:t>
            </a:r>
            <a:r>
              <a:rPr lang="pt-BR" altLang="zh-CN" baseline="30000" dirty="0"/>
              <a:t>(E-127)</a:t>
            </a:r>
          </a:p>
          <a:p>
            <a:pPr>
              <a:lnSpc>
                <a:spcPct val="120000"/>
              </a:lnSpc>
              <a:spcBef>
                <a:spcPct val="20000"/>
              </a:spcBef>
              <a:spcAft>
                <a:spcPct val="20000"/>
              </a:spcAft>
              <a:buNone/>
            </a:pPr>
            <a:r>
              <a:rPr lang="zh-CN" altLang="pt-BR" dirty="0">
                <a:ea typeface="黑体" panose="02010609060101010101" pitchFamily="49" charset="-122"/>
              </a:rPr>
              <a:t>（</a:t>
            </a:r>
            <a:r>
              <a:rPr lang="pt-BR" altLang="zh-CN" dirty="0">
                <a:ea typeface="黑体" panose="02010609060101010101" pitchFamily="49" charset="-122"/>
              </a:rPr>
              <a:t>1</a:t>
            </a:r>
            <a:r>
              <a:rPr lang="zh-CN" altLang="pt-BR" dirty="0">
                <a:ea typeface="黑体" panose="02010609060101010101" pitchFamily="49" charset="-122"/>
              </a:rPr>
              <a:t>）</a:t>
            </a:r>
            <a:r>
              <a:rPr lang="pt-BR" altLang="zh-CN" dirty="0">
                <a:ea typeface="黑体" panose="02010609060101010101" pitchFamily="49" charset="-122"/>
              </a:rPr>
              <a:t>44900000H=0100 0100 1001 0000 0000 0000 0000 0000B</a:t>
            </a:r>
          </a:p>
          <a:p>
            <a:pPr>
              <a:lnSpc>
                <a:spcPct val="120000"/>
              </a:lnSpc>
              <a:spcBef>
                <a:spcPct val="20000"/>
              </a:spcBef>
              <a:spcAft>
                <a:spcPct val="20000"/>
              </a:spcAft>
              <a:buNone/>
            </a:pPr>
            <a:r>
              <a:rPr lang="pt-BR" altLang="zh-CN" dirty="0">
                <a:ea typeface="黑体" panose="02010609060101010101" pitchFamily="49" charset="-122"/>
              </a:rPr>
              <a:t>S=0</a:t>
            </a:r>
            <a:br>
              <a:rPr lang="pt-BR" altLang="zh-CN" dirty="0">
                <a:ea typeface="黑体" panose="02010609060101010101" pitchFamily="49" charset="-122"/>
              </a:rPr>
            </a:br>
            <a:r>
              <a:rPr lang="pt-BR" altLang="zh-CN" dirty="0">
                <a:ea typeface="黑体" panose="02010609060101010101" pitchFamily="49" charset="-122"/>
              </a:rPr>
              <a:t>E=10001001B = 137D </a:t>
            </a:r>
            <a:br>
              <a:rPr lang="pt-BR" altLang="zh-CN" dirty="0">
                <a:ea typeface="黑体" panose="02010609060101010101" pitchFamily="49" charset="-122"/>
              </a:rPr>
            </a:br>
            <a:r>
              <a:rPr lang="pt-BR" altLang="zh-CN" dirty="0">
                <a:ea typeface="黑体" panose="02010609060101010101" pitchFamily="49" charset="-122"/>
              </a:rPr>
              <a:t>m=001 0000 0000 0000 0000 0000 </a:t>
            </a:r>
            <a:br>
              <a:rPr lang="pt-BR" altLang="zh-CN" dirty="0">
                <a:ea typeface="黑体" panose="02010609060101010101" pitchFamily="49" charset="-122"/>
              </a:rPr>
            </a:br>
            <a:r>
              <a:rPr lang="pt-BR" altLang="zh-CN" dirty="0">
                <a:ea typeface="黑体" panose="02010609060101010101" pitchFamily="49" charset="-122"/>
              </a:rPr>
              <a:t>(-1)^(s) x 1.m x 2^(E-127)=1.001 × 2^(10)=10010000000.0=1152.0 D</a:t>
            </a:r>
          </a:p>
          <a:p>
            <a:pPr>
              <a:lnSpc>
                <a:spcPct val="90000"/>
              </a:lnSpc>
              <a:spcBef>
                <a:spcPct val="40000"/>
              </a:spcBef>
              <a:buClrTx/>
              <a:buSzTx/>
              <a:buNone/>
              <a:defRPr/>
            </a:pPr>
            <a:r>
              <a:rPr lang="zh-CN" altLang="en-US" dirty="0">
                <a:ea typeface="黑体" panose="02010609060101010101" pitchFamily="49" charset="-122"/>
              </a:rPr>
              <a:t>（</a:t>
            </a:r>
            <a:r>
              <a:rPr lang="en-US" altLang="zh-CN" dirty="0">
                <a:ea typeface="黑体" panose="02010609060101010101" pitchFamily="49" charset="-122"/>
              </a:rPr>
              <a:t>2</a:t>
            </a:r>
            <a:r>
              <a:rPr lang="zh-CN" altLang="en-US" dirty="0">
                <a:ea typeface="黑体" panose="02010609060101010101" pitchFamily="49" charset="-122"/>
              </a:rPr>
              <a:t>）</a:t>
            </a:r>
            <a:r>
              <a:rPr lang="en-US" altLang="zh-CN" dirty="0">
                <a:ea typeface="黑体" panose="02010609060101010101" pitchFamily="49" charset="-122"/>
              </a:rPr>
              <a:t>C6801600H=1100 0110 1000 0000 0001 0110 0000 0000</a:t>
            </a:r>
            <a:r>
              <a:rPr lang="zh-CN" altLang="en-US" dirty="0">
                <a:ea typeface="黑体" panose="02010609060101010101" pitchFamily="49" charset="-122"/>
              </a:rPr>
              <a:t> </a:t>
            </a:r>
            <a:r>
              <a:rPr lang="en-US" altLang="zh-CN" dirty="0">
                <a:ea typeface="黑体" panose="02010609060101010101" pitchFamily="49" charset="-122"/>
              </a:rPr>
              <a:t>B</a:t>
            </a:r>
          </a:p>
          <a:p>
            <a:pPr>
              <a:lnSpc>
                <a:spcPct val="90000"/>
              </a:lnSpc>
              <a:spcBef>
                <a:spcPct val="40000"/>
              </a:spcBef>
              <a:buClrTx/>
              <a:buSzTx/>
              <a:buNone/>
              <a:defRPr/>
            </a:pPr>
            <a:r>
              <a:rPr lang="en-US" altLang="zh-CN" dirty="0">
                <a:ea typeface="黑体" panose="02010609060101010101" pitchFamily="49" charset="-122"/>
              </a:rPr>
              <a:t>S=1 </a:t>
            </a:r>
            <a:br>
              <a:rPr lang="en-US" altLang="zh-CN" dirty="0">
                <a:ea typeface="黑体" panose="02010609060101010101" pitchFamily="49" charset="-122"/>
              </a:rPr>
            </a:br>
            <a:r>
              <a:rPr lang="en-US" altLang="zh-CN" dirty="0">
                <a:ea typeface="黑体" panose="02010609060101010101" pitchFamily="49" charset="-122"/>
              </a:rPr>
              <a:t>E=10001101B = 141D</a:t>
            </a:r>
            <a:br>
              <a:rPr lang="en-US" altLang="zh-CN" dirty="0">
                <a:ea typeface="黑体" panose="02010609060101010101" pitchFamily="49" charset="-122"/>
              </a:rPr>
            </a:br>
            <a:r>
              <a:rPr lang="en-US" altLang="zh-CN" dirty="0">
                <a:ea typeface="黑体" panose="02010609060101010101" pitchFamily="49" charset="-122"/>
              </a:rPr>
              <a:t>m=000 0000 0001 0110 0000 0000 </a:t>
            </a:r>
            <a:br>
              <a:rPr lang="en-US" altLang="zh-CN" dirty="0">
                <a:ea typeface="黑体" panose="02010609060101010101" pitchFamily="49" charset="-122"/>
              </a:rPr>
            </a:br>
            <a:r>
              <a:rPr lang="en-US" altLang="zh-CN" dirty="0">
                <a:ea typeface="黑体" panose="02010609060101010101" pitchFamily="49" charset="-122"/>
              </a:rPr>
              <a:t>(-1)^(s) x 1.m x 2^(E-127)=-1.00000000001011000000000 × 2^(14)== -100000000001011.000000000 = (-16395.0)D</a:t>
            </a:r>
            <a:r>
              <a:rPr lang="zh-CN" altLang="en-US" dirty="0">
                <a:ea typeface="黑体" panose="02010609060101010101" pitchFamily="49" charset="-122"/>
              </a:rPr>
              <a:t> </a:t>
            </a:r>
            <a:endParaRPr lang="pt-BR" altLang="zh-CN" dirty="0">
              <a:ea typeface="黑体" panose="02010609060101010101" pitchFamily="49"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700808"/>
            <a:ext cx="5904656" cy="68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78486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1"/>
          <p:cNvSpPr txBox="1">
            <a:spLocks noChangeArrowheads="1"/>
          </p:cNvSpPr>
          <p:nvPr/>
        </p:nvSpPr>
        <p:spPr bwMode="auto">
          <a:xfrm>
            <a:off x="539750" y="992188"/>
            <a:ext cx="8353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sz="2000" dirty="0">
                <a:solidFill>
                  <a:schemeClr val="tx1"/>
                </a:solidFill>
              </a:rPr>
              <a:t>7</a:t>
            </a:r>
            <a:r>
              <a:rPr lang="zh-CN" altLang="en-US" sz="2000" dirty="0">
                <a:solidFill>
                  <a:schemeClr val="tx1"/>
                </a:solidFill>
              </a:rPr>
              <a:t>、设两浮点数</a:t>
            </a:r>
            <a:r>
              <a:rPr lang="en-US" altLang="zh-CN" sz="2000" dirty="0">
                <a:solidFill>
                  <a:schemeClr val="tx1"/>
                </a:solidFill>
              </a:rPr>
              <a:t>x</a:t>
            </a:r>
            <a:r>
              <a:rPr lang="zh-CN" altLang="en-US" sz="2000" dirty="0">
                <a:solidFill>
                  <a:schemeClr val="tx1"/>
                </a:solidFill>
              </a:rPr>
              <a:t>＝</a:t>
            </a:r>
            <a:r>
              <a:rPr lang="en-US" altLang="zh-CN" sz="2000" dirty="0">
                <a:solidFill>
                  <a:schemeClr val="tx1"/>
                </a:solidFill>
              </a:rPr>
              <a:t>2^(+010) ×0.110100</a:t>
            </a:r>
            <a:r>
              <a:rPr lang="zh-CN" altLang="en-US" sz="2000" dirty="0">
                <a:solidFill>
                  <a:schemeClr val="tx1"/>
                </a:solidFill>
              </a:rPr>
              <a:t>，</a:t>
            </a:r>
            <a:r>
              <a:rPr lang="en-US" altLang="zh-CN" sz="2000" dirty="0">
                <a:solidFill>
                  <a:schemeClr val="tx1"/>
                </a:solidFill>
              </a:rPr>
              <a:t>y=2^(+100) ×</a:t>
            </a:r>
            <a:r>
              <a:rPr lang="zh-CN" altLang="en-US" sz="2000" dirty="0">
                <a:solidFill>
                  <a:schemeClr val="tx1"/>
                </a:solidFill>
              </a:rPr>
              <a:t>（</a:t>
            </a:r>
            <a:r>
              <a:rPr lang="en-US" altLang="zh-CN" sz="2000" dirty="0">
                <a:solidFill>
                  <a:schemeClr val="tx1"/>
                </a:solidFill>
              </a:rPr>
              <a:t>-0.101010</a:t>
            </a:r>
            <a:r>
              <a:rPr lang="zh-CN" altLang="en-US" sz="2000" dirty="0">
                <a:solidFill>
                  <a:schemeClr val="tx1"/>
                </a:solidFill>
              </a:rPr>
              <a:t>），求</a:t>
            </a:r>
            <a:r>
              <a:rPr lang="en-US" altLang="zh-CN" sz="2000" dirty="0" err="1">
                <a:solidFill>
                  <a:schemeClr val="tx1"/>
                </a:solidFill>
              </a:rPr>
              <a:t>x+y</a:t>
            </a:r>
            <a:r>
              <a:rPr lang="zh-CN" altLang="en-US" sz="2000" dirty="0">
                <a:solidFill>
                  <a:schemeClr val="tx1"/>
                </a:solidFill>
              </a:rPr>
              <a:t>。</a:t>
            </a:r>
          </a:p>
        </p:txBody>
      </p:sp>
      <p:sp>
        <p:nvSpPr>
          <p:cNvPr id="4" name="Title 3"/>
          <p:cNvSpPr txBox="1">
            <a:spLocks/>
          </p:cNvSpPr>
          <p:nvPr/>
        </p:nvSpPr>
        <p:spPr bwMode="auto">
          <a:xfrm>
            <a:off x="539750"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a:lstStyle>
          <a:p>
            <a:pPr>
              <a:defRPr/>
            </a:pPr>
            <a:r>
              <a:rPr lang="zh-CN" altLang="en-US" kern="0" dirty="0">
                <a:latin typeface="Times New Roman" panose="02020603050405020304" pitchFamily="18" charset="0"/>
                <a:cs typeface="Times New Roman" panose="02020603050405020304" pitchFamily="18" charset="0"/>
              </a:rPr>
              <a:t>三、计算题</a:t>
            </a:r>
          </a:p>
        </p:txBody>
      </p:sp>
    </p:spTree>
  </p:cSld>
  <p:clrMapOvr>
    <a:masterClrMapping/>
  </p:clrMapOvr>
  <p:transition spd="med">
    <p:fade/>
  </p:transition>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TotalTime>
  <Pages>47</Pages>
  <Words>7049</Words>
  <Characters>0</Characters>
  <Application>Microsoft Office PowerPoint</Application>
  <DocSecurity>0</DocSecurity>
  <PresentationFormat>信纸(8.5x11 英寸)</PresentationFormat>
  <Lines>0</Lines>
  <Paragraphs>900</Paragraphs>
  <Slides>51</Slides>
  <Notes>21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51</vt:i4>
      </vt:variant>
    </vt:vector>
  </HeadingPairs>
  <TitlesOfParts>
    <vt:vector size="66" baseType="lpstr">
      <vt:lpstr>等线</vt:lpstr>
      <vt:lpstr>黑体</vt:lpstr>
      <vt:lpstr>华文楷体</vt:lpstr>
      <vt:lpstr>楷体_GB2312</vt:lpstr>
      <vt:lpstr>宋体</vt:lpstr>
      <vt:lpstr>微软雅黑</vt:lpstr>
      <vt:lpstr>Arial</vt:lpstr>
      <vt:lpstr>Cambria Math</vt:lpstr>
      <vt:lpstr>Times New Roman</vt:lpstr>
      <vt:lpstr>Wingdings</vt:lpstr>
      <vt:lpstr>CS152-SP98</vt:lpstr>
      <vt:lpstr>1_CS152-SP98</vt:lpstr>
      <vt:lpstr>公式</vt:lpstr>
      <vt:lpstr>Microsoft 公式 3.0</vt:lpstr>
      <vt:lpstr>Microsoft Visio 2003-2010 绘图</vt:lpstr>
      <vt:lpstr>计算机组成原理 (2017级)</vt:lpstr>
      <vt:lpstr>PowerPoint 演示文稿</vt:lpstr>
      <vt:lpstr>一、填空题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一、填空题</vt:lpstr>
      <vt:lpstr>一、填空题</vt:lpstr>
      <vt:lpstr>二、选择题</vt:lpstr>
      <vt:lpstr>二、选择题</vt:lpstr>
      <vt:lpstr>二、选择题</vt:lpstr>
      <vt:lpstr>二、选择题</vt:lpstr>
      <vt:lpstr>二、选择题</vt:lpstr>
      <vt:lpstr>二、选择题</vt:lpstr>
      <vt:lpstr>二、选择题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lpstr>三、问答与计算题</vt:lpstr>
    </vt:vector>
  </TitlesOfParts>
  <Company>BUAA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xin jin</cp:lastModifiedBy>
  <cp:revision>563</cp:revision>
  <cp:lastPrinted>2015-11-24T13:48:19Z</cp:lastPrinted>
  <dcterms:created xsi:type="dcterms:W3CDTF">1997-08-19T16:58:46Z</dcterms:created>
  <dcterms:modified xsi:type="dcterms:W3CDTF">2017-12-05T07:43:11Z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