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handoutMasterIdLst>
    <p:handoutMasterId r:id="rId66"/>
  </p:handoutMasterIdLst>
  <p:sldIdLst>
    <p:sldId id="746" r:id="rId3"/>
    <p:sldId id="633" r:id="rId4"/>
    <p:sldId id="747" r:id="rId5"/>
    <p:sldId id="803" r:id="rId6"/>
    <p:sldId id="804" r:id="rId7"/>
    <p:sldId id="748" r:id="rId8"/>
    <p:sldId id="805" r:id="rId9"/>
    <p:sldId id="749" r:id="rId10"/>
    <p:sldId id="750" r:id="rId11"/>
    <p:sldId id="751" r:id="rId12"/>
    <p:sldId id="752" r:id="rId13"/>
    <p:sldId id="753" r:id="rId14"/>
    <p:sldId id="806"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6" r:id="rId28"/>
    <p:sldId id="767" r:id="rId29"/>
    <p:sldId id="768" r:id="rId30"/>
    <p:sldId id="769" r:id="rId31"/>
    <p:sldId id="770" r:id="rId32"/>
    <p:sldId id="771" r:id="rId33"/>
    <p:sldId id="772" r:id="rId34"/>
    <p:sldId id="773" r:id="rId35"/>
    <p:sldId id="774" r:id="rId36"/>
    <p:sldId id="775" r:id="rId37"/>
    <p:sldId id="776" r:id="rId38"/>
    <p:sldId id="777" r:id="rId39"/>
    <p:sldId id="778" r:id="rId40"/>
    <p:sldId id="779" r:id="rId41"/>
    <p:sldId id="780" r:id="rId42"/>
    <p:sldId id="781" r:id="rId43"/>
    <p:sldId id="782" r:id="rId44"/>
    <p:sldId id="783" r:id="rId45"/>
    <p:sldId id="784" r:id="rId46"/>
    <p:sldId id="785" r:id="rId47"/>
    <p:sldId id="786" r:id="rId48"/>
    <p:sldId id="787" r:id="rId49"/>
    <p:sldId id="788" r:id="rId50"/>
    <p:sldId id="789" r:id="rId51"/>
    <p:sldId id="790" r:id="rId52"/>
    <p:sldId id="791" r:id="rId53"/>
    <p:sldId id="792" r:id="rId54"/>
    <p:sldId id="793" r:id="rId55"/>
    <p:sldId id="794" r:id="rId56"/>
    <p:sldId id="795" r:id="rId57"/>
    <p:sldId id="796" r:id="rId58"/>
    <p:sldId id="797" r:id="rId59"/>
    <p:sldId id="798" r:id="rId60"/>
    <p:sldId id="799" r:id="rId61"/>
    <p:sldId id="800" r:id="rId62"/>
    <p:sldId id="801" r:id="rId63"/>
    <p:sldId id="802" r:id="rId64"/>
  </p:sldIdLst>
  <p:sldSz cx="9144000" cy="6858000" type="letter"/>
  <p:notesSz cx="6797675" cy="992822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00CC"/>
    <a:srgbClr val="FEBB00"/>
    <a:srgbClr val="F2F729"/>
    <a:srgbClr val="F6B600"/>
    <a:srgbClr val="F5FEC6"/>
    <a:srgbClr val="F4F84E"/>
    <a:srgbClr val="FFF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240" autoAdjust="0"/>
  </p:normalViewPr>
  <p:slideViewPr>
    <p:cSldViewPr>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3.emf"/><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1275" y="0"/>
            <a:ext cx="2944813" cy="496888"/>
          </a:xfrm>
          <a:prstGeom prst="rect">
            <a:avLst/>
          </a:prstGeom>
        </p:spPr>
        <p:txBody>
          <a:bodyPr vert="horz" lIns="91440" tIns="45720" rIns="91440" bIns="45720" rtlCol="0"/>
          <a:lstStyle>
            <a:lvl1pPr algn="r">
              <a:defRPr sz="1200"/>
            </a:lvl1pPr>
          </a:lstStyle>
          <a:p>
            <a:pPr>
              <a:defRPr/>
            </a:pPr>
            <a:fld id="{58A732F4-7154-4D3E-933C-FFE309613F9B}" type="datetimeFigureOut">
              <a:rPr lang="zh-CN" altLang="en-US"/>
              <a:pPr>
                <a:defRPr/>
              </a:pPr>
              <a:t>2017/12/12</a:t>
            </a:fld>
            <a:endParaRPr lang="zh-CN" altLang="en-US"/>
          </a:p>
        </p:txBody>
      </p:sp>
      <p:sp>
        <p:nvSpPr>
          <p:cNvPr id="4" name="页脚占位符 3"/>
          <p:cNvSpPr>
            <a:spLocks noGrp="1"/>
          </p:cNvSpPr>
          <p:nvPr>
            <p:ph type="ftr" sz="quarter" idx="2"/>
          </p:nvPr>
        </p:nvSpPr>
        <p:spPr>
          <a:xfrm>
            <a:off x="0" y="9431338"/>
            <a:ext cx="2944813"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1275" y="9431338"/>
            <a:ext cx="2944813" cy="496887"/>
          </a:xfrm>
          <a:prstGeom prst="rect">
            <a:avLst/>
          </a:prstGeom>
        </p:spPr>
        <p:txBody>
          <a:bodyPr vert="horz" lIns="91440" tIns="45720" rIns="91440" bIns="45720" rtlCol="0" anchor="b"/>
          <a:lstStyle>
            <a:lvl1pPr algn="r">
              <a:defRPr sz="1200"/>
            </a:lvl1pPr>
          </a:lstStyle>
          <a:p>
            <a:pPr>
              <a:defRPr/>
            </a:pPr>
            <a:fld id="{9A9ACBF2-B796-4D93-83AE-0146F2239F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p:cNvSpPr>
          <p:nvPr>
            <p:ph type="sldImg" idx="2"/>
          </p:nvPr>
        </p:nvSpPr>
        <p:spPr bwMode="auto">
          <a:xfrm>
            <a:off x="933450" y="638175"/>
            <a:ext cx="4943475"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11175" y="4714875"/>
            <a:ext cx="5859463" cy="4467225"/>
          </a:xfrm>
          <a:prstGeom prst="rect">
            <a:avLst/>
          </a:prstGeom>
          <a:noFill/>
          <a:ln w="9525">
            <a:noFill/>
            <a:miter lim="800000"/>
            <a:headEnd/>
            <a:tailEnd/>
          </a:ln>
        </p:spPr>
        <p:txBody>
          <a:bodyPr vert="horz" wrap="square" lIns="92017" tIns="45201" rIns="92017" bIns="45201" numCol="1" anchor="t" anchorCtr="0" compatLnSpc="1">
            <a:prstTxWarp prst="textNoShape">
              <a:avLst/>
            </a:prstTxWarp>
          </a:bodyPr>
          <a:lstStyle/>
          <a:p>
            <a:pPr lvl="0"/>
            <a:r>
              <a:rPr lang="en-US" noProof="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baidu.com/s?wd=%E5%A6%82%E6%9E%9C%E4%BB%8E%E6%AD%A4&amp;tn=44039180_cpr&amp;fenlei=mv6quAkxTZn0IZRqIHckPjm4nH00T1d9PjRzuj6kuHb4uHfLnHfY0AP8IA3qPjfsn1bkrjKxmLKz0ZNzUjdCIZwsrBtEXh9GuA7EQhF9pywdQhPEUiqkIyN1IA-EUBtzrjTsP1mvP1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5085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7047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5485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61547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8721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异步清零可以不顾时钟信号，只要清零信号到来就进行清零操作。同步清零即使清零信号有效也要等时钟信号有效沿到来时才清零</a:t>
            </a:r>
          </a:p>
        </p:txBody>
      </p:sp>
    </p:spTree>
    <p:extLst>
      <p:ext uri="{BB962C8B-B14F-4D97-AF65-F5344CB8AC3E}">
        <p14:creationId xmlns:p14="http://schemas.microsoft.com/office/powerpoint/2010/main" val="2956492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8307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9493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11580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3947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207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以十进制计数器为例，我们用到的状态只是从</a:t>
            </a:r>
            <a:r>
              <a:rPr lang="en-US" altLang="zh-CN" smtClean="0"/>
              <a:t>0000</a:t>
            </a:r>
            <a:r>
              <a:rPr lang="zh-CN" altLang="en-US" smtClean="0"/>
              <a:t>到</a:t>
            </a:r>
            <a:r>
              <a:rPr lang="en-US" altLang="zh-CN" smtClean="0"/>
              <a:t>1001</a:t>
            </a:r>
            <a:r>
              <a:rPr lang="zh-CN" altLang="en-US" smtClean="0"/>
              <a:t>，这是一个有效循环圈，正是我们想要利用的。但是，还有</a:t>
            </a:r>
            <a:r>
              <a:rPr lang="en-US" altLang="zh-CN" smtClean="0"/>
              <a:t>1010</a:t>
            </a:r>
            <a:r>
              <a:rPr lang="zh-CN" altLang="en-US" smtClean="0"/>
              <a:t>到</a:t>
            </a:r>
            <a:r>
              <a:rPr lang="en-US" altLang="zh-CN" smtClean="0"/>
              <a:t>1111</a:t>
            </a:r>
            <a:r>
              <a:rPr lang="zh-CN" altLang="en-US" smtClean="0"/>
              <a:t>没有用到。如果电路中因为某种原因进入到了</a:t>
            </a:r>
            <a:r>
              <a:rPr lang="en-US" altLang="zh-CN" smtClean="0"/>
              <a:t>1010</a:t>
            </a:r>
            <a:r>
              <a:rPr lang="zh-CN" altLang="en-US" smtClean="0"/>
              <a:t>到</a:t>
            </a:r>
            <a:r>
              <a:rPr lang="en-US" altLang="zh-CN" smtClean="0"/>
              <a:t>1111</a:t>
            </a:r>
            <a:r>
              <a:rPr lang="zh-CN" altLang="en-US" smtClean="0"/>
              <a:t>的某个状态，</a:t>
            </a:r>
            <a:r>
              <a:rPr lang="zh-CN" altLang="en-US" smtClean="0">
                <a:hlinkClick r:id="rId3"/>
              </a:rPr>
              <a:t>如果从此</a:t>
            </a:r>
            <a:r>
              <a:rPr lang="zh-CN" altLang="en-US" smtClean="0"/>
              <a:t>便不能跳到有效循环圈中，那么就说这个电路不能自启动。如果能够跳到有效循环圈中那么这就是电路的自启动特性了。</a:t>
            </a:r>
          </a:p>
        </p:txBody>
      </p:sp>
    </p:spTree>
    <p:extLst>
      <p:ext uri="{BB962C8B-B14F-4D97-AF65-F5344CB8AC3E}">
        <p14:creationId xmlns:p14="http://schemas.microsoft.com/office/powerpoint/2010/main" val="108495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97576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7139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9780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75914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02691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83424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80688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99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49292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2043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75807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65376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23329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2996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93973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2254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17615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99565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191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76434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59509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054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89135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06360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61867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097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00675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78266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29144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3641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96296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180535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480456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66346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68829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80102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6898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12086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195392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98611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4060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532690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4446015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44025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3126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2407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53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400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2637240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151943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250793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sz="3200" b="1">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631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6262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41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901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710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61936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706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95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298405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5080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7711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1300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4319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693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xfrm>
            <a:off x="8101013" y="6453188"/>
            <a:ext cx="871537" cy="304800"/>
          </a:xfrm>
          <a:prstGeom prst="rect">
            <a:avLst/>
          </a:prstGeom>
        </p:spPr>
        <p:txBody>
          <a:bodyPr/>
          <a:lstStyle>
            <a:lvl1pPr eaLnBrk="1" hangingPunct="1">
              <a:defRPr>
                <a:solidFill>
                  <a:srgbClr val="FC0128"/>
                </a:solidFill>
              </a:defRPr>
            </a:lvl1pPr>
          </a:lstStyle>
          <a:p>
            <a:pPr>
              <a:defRPr/>
            </a:pPr>
            <a:fld id="{5C1599E2-D837-4C27-BEA4-7216D7B1BFB1}" type="slidenum">
              <a:rPr lang="ko-KR" altLang="en-US"/>
              <a:pPr>
                <a:defRPr/>
              </a:pPr>
              <a:t>‹#›</a:t>
            </a:fld>
            <a:endParaRPr lang="en-US" altLang="ko-KR"/>
          </a:p>
        </p:txBody>
      </p:sp>
    </p:spTree>
    <p:extLst>
      <p:ext uri="{BB962C8B-B14F-4D97-AF65-F5344CB8AC3E}">
        <p14:creationId xmlns:p14="http://schemas.microsoft.com/office/powerpoint/2010/main" val="376906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278005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349524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5390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2383733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5333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784445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4803837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tx2"/>
              </a:solidFill>
              <a:latin typeface="Times New Roman" panose="02020603050405020304" pitchFamily="18" charset="0"/>
            </a:endParaRPr>
          </a:p>
        </p:txBody>
      </p:sp>
      <p:sp>
        <p:nvSpPr>
          <p:cNvPr id="1027" name="Rectangle 12"/>
          <p:cNvSpPr>
            <a:spLocks noGrp="1" noChangeArrowheads="1"/>
          </p:cNvSpPr>
          <p:nvPr>
            <p:ph type="title"/>
          </p:nvPr>
        </p:nvSpPr>
        <p:spPr bwMode="auto">
          <a:xfrm>
            <a:off x="684213" y="404813"/>
            <a:ext cx="52578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9" name="Rectangle 14"/>
          <p:cNvSpPr>
            <a:spLocks noGrp="1" noChangeArrowheads="1"/>
          </p:cNvSpPr>
          <p:nvPr>
            <p:ph type="body" idx="1"/>
          </p:nvPr>
        </p:nvSpPr>
        <p:spPr bwMode="auto">
          <a:xfrm>
            <a:off x="685800" y="1125538"/>
            <a:ext cx="784860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defRPr/>
            </a:pPr>
            <a:endParaRPr lang="zh-CN" altLang="en-US"/>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EFF5C573-EE9A-4BBF-8EA5-77C78440359C}" type="slidenum">
              <a:rPr lang="zh-CN" altLang="en-US" sz="1400" smtClean="0">
                <a:solidFill>
                  <a:srgbClr val="000099"/>
                </a:solidFill>
              </a:rPr>
              <a:pPr algn="ctr">
                <a:spcBef>
                  <a:spcPct val="50000"/>
                </a:spcBef>
                <a:defRPr/>
              </a:pPr>
              <a:t>‹#›</a:t>
            </a:fld>
            <a:endParaRPr lang="en-US" altLang="zh-CN" sz="1400">
              <a:solidFill>
                <a:srgbClr val="000099"/>
              </a:solidFill>
            </a:endParaRPr>
          </a:p>
        </p:txBody>
      </p:sp>
      <p:pic>
        <p:nvPicPr>
          <p:cNvPr id="1034" name="Picture 19" descr="buaa_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med">
    <p:fade/>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cs typeface="+mj-cs"/>
        </a:defRPr>
      </a:lvl1pPr>
      <a:lvl2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2pPr>
      <a:lvl3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3pPr>
      <a:lvl4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4pPr>
      <a:lvl5pPr algn="l" rtl="0" eaLnBrk="0" fontAlgn="base" hangingPunct="0">
        <a:lnSpc>
          <a:spcPct val="87000"/>
        </a:lnSpc>
        <a:spcBef>
          <a:spcPct val="0"/>
        </a:spcBef>
        <a:spcAft>
          <a:spcPct val="0"/>
        </a:spcAft>
        <a:defRPr sz="2400" b="1">
          <a:solidFill>
            <a:srgbClr val="FF0000"/>
          </a:solidFill>
          <a:latin typeface="黑体" pitchFamily="49" charset="-122"/>
          <a:ea typeface="黑体"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1" charset="-122"/>
          <a:ea typeface="楷体_GB2312" pitchFamily="1"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000" b="1">
          <a:solidFill>
            <a:schemeClr val="tx1"/>
          </a:solidFill>
          <a:latin typeface="Times New Roman" pitchFamily="18" charset="0"/>
          <a:ea typeface="+mn-ea"/>
          <a:cs typeface="Times New Roman" pitchFamily="18" charset="0"/>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Times New Roman" pitchFamily="18" charset="0"/>
          <a:cs typeface="Times New Roman" pitchFamily="18" charset="0"/>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sz="1600" b="1">
          <a:solidFill>
            <a:schemeClr val="tx1"/>
          </a:solidFill>
          <a:latin typeface="Times New Roman" pitchFamily="18" charset="0"/>
          <a:cs typeface="Times New Roman" pitchFamily="18" charset="0"/>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1"/>
          <p:cNvSpPr>
            <a:spLocks noChangeArrowheads="1"/>
          </p:cNvSpPr>
          <p:nvPr userDrawn="1"/>
        </p:nvSpPr>
        <p:spPr bwMode="auto">
          <a:xfrm>
            <a:off x="0" y="0"/>
            <a:ext cx="7380288" cy="260350"/>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solidFill>
                <a:srgbClr val="081D58"/>
              </a:solidFill>
              <a:latin typeface="Times New Roman" panose="02020603050405020304" pitchFamily="18" charset="0"/>
            </a:endParaRPr>
          </a:p>
        </p:txBody>
      </p:sp>
      <p:sp>
        <p:nvSpPr>
          <p:cNvPr id="2051"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2052"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2054" name="Rectangle 15"/>
          <p:cNvSpPr>
            <a:spLocks noChangeArrowheads="1"/>
          </p:cNvSpPr>
          <p:nvPr userDrawn="1"/>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5" name="Rectangle 16"/>
          <p:cNvSpPr>
            <a:spLocks noChangeArrowheads="1"/>
          </p:cNvSpPr>
          <p:nvPr userDrawn="1"/>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6" name="Rectangle 17"/>
          <p:cNvSpPr>
            <a:spLocks noChangeArrowheads="1"/>
          </p:cNvSpPr>
          <p:nvPr userDrawn="1"/>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endParaRPr lang="zh-CN" altLang="en-US">
              <a:solidFill>
                <a:srgbClr val="FC0128"/>
              </a:solidFill>
            </a:endParaRPr>
          </a:p>
        </p:txBody>
      </p:sp>
      <p:sp>
        <p:nvSpPr>
          <p:cNvPr id="2057"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algn="ctr">
              <a:spcBef>
                <a:spcPct val="50000"/>
              </a:spcBef>
            </a:pPr>
            <a:fld id="{265E8433-6366-4499-B037-A36EFC788F48}" type="slidenum">
              <a:rPr lang="zh-CN" altLang="en-US" sz="1400">
                <a:solidFill>
                  <a:srgbClr val="000099"/>
                </a:solidFill>
              </a:rPr>
              <a:pPr algn="ctr">
                <a:spcBef>
                  <a:spcPct val="50000"/>
                </a:spcBef>
              </a:pPr>
              <a:t>‹#›</a:t>
            </a:fld>
            <a:endParaRPr lang="en-US" altLang="zh-CN" sz="1400">
              <a:solidFill>
                <a:srgbClr val="000099"/>
              </a:solidFill>
            </a:endParaRPr>
          </a:p>
        </p:txBody>
      </p:sp>
      <p:pic>
        <p:nvPicPr>
          <p:cNvPr id="2058" name="Picture 19" descr="buaa_1"/>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1" r:id="rId14"/>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7.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 Id="rId9"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0.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16.emf"/><Relationship Id="rId4" Type="http://schemas.openxmlformats.org/officeDocument/2006/relationships/oleObject" Target="../embeddings/oleObject12.bin"/><Relationship Id="rId9" Type="http://schemas.openxmlformats.org/officeDocument/2006/relationships/image" Target="../media/image20.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1.xml"/><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 Id="rId9"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4.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 Id="rId9" Type="http://schemas.openxmlformats.org/officeDocument/2006/relationships/image" Target="../media/image2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2.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image" Target="../media/image31.e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1.e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32.e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44.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8.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idx="4294967295"/>
          </p:nvPr>
        </p:nvSpPr>
        <p:spPr>
          <a:xfrm>
            <a:off x="395288" y="1196975"/>
            <a:ext cx="6913562" cy="1355725"/>
          </a:xfrm>
          <a:solidFill>
            <a:srgbClr val="FFFFFF"/>
          </a:solidFill>
        </p:spPr>
        <p:txBody>
          <a:bodyPr tIns="61200" bIns="61200"/>
          <a:lstStyle/>
          <a:p>
            <a:pPr algn="ctr"/>
            <a:r>
              <a:rPr lang="zh-CN" altLang="en-US" sz="4400" i="0" smtClean="0">
                <a:solidFill>
                  <a:srgbClr val="000066"/>
                </a:solidFill>
                <a:latin typeface="黑体" panose="02010609060101010101" pitchFamily="49" charset="-122"/>
                <a:ea typeface="黑体" panose="02010609060101010101" pitchFamily="49" charset="-122"/>
              </a:rPr>
              <a:t>计算机组成原理</a:t>
            </a:r>
            <a:r>
              <a:rPr lang="zh-CN" altLang="en-US" sz="4800" i="0" smtClean="0">
                <a:solidFill>
                  <a:srgbClr val="000066"/>
                </a:solidFill>
              </a:rPr>
              <a:t/>
            </a:r>
            <a:br>
              <a:rPr lang="zh-CN" altLang="en-US" sz="4800" i="0" smtClean="0">
                <a:solidFill>
                  <a:srgbClr val="000066"/>
                </a:solidFill>
              </a:rPr>
            </a:br>
            <a:r>
              <a:rPr lang="en-US" altLang="zh-CN" sz="4800" i="0" smtClean="0">
                <a:solidFill>
                  <a:srgbClr val="000066"/>
                </a:solidFill>
                <a:latin typeface="Times New Roman" panose="02020603050405020304" pitchFamily="18" charset="0"/>
                <a:cs typeface="Times New Roman" panose="02020603050405020304" pitchFamily="18" charset="0"/>
              </a:rPr>
              <a:t>(</a:t>
            </a:r>
            <a:r>
              <a:rPr lang="en-US" altLang="zh-CN" sz="4000" i="0" smtClean="0">
                <a:solidFill>
                  <a:srgbClr val="000066"/>
                </a:solidFill>
                <a:latin typeface="Times New Roman" panose="02020603050405020304" pitchFamily="18" charset="0"/>
              </a:rPr>
              <a:t>2017</a:t>
            </a:r>
            <a:r>
              <a:rPr lang="zh-CN" altLang="en-US" sz="4000" i="0" smtClean="0">
                <a:solidFill>
                  <a:srgbClr val="000066"/>
                </a:solidFill>
                <a:latin typeface="Times New Roman" panose="02020603050405020304" pitchFamily="18" charset="0"/>
              </a:rPr>
              <a:t>级</a:t>
            </a:r>
            <a:r>
              <a:rPr lang="en-US" altLang="zh-CN" sz="4800" i="0" smtClean="0">
                <a:solidFill>
                  <a:srgbClr val="000066"/>
                </a:solidFill>
                <a:latin typeface="Times New Roman" panose="02020603050405020304" pitchFamily="18" charset="0"/>
              </a:rPr>
              <a:t>)</a:t>
            </a:r>
            <a:endParaRPr lang="en-US" altLang="zh-CN" sz="4800" i="0" smtClean="0">
              <a:solidFill>
                <a:srgbClr val="000066"/>
              </a:solidFill>
            </a:endParaRPr>
          </a:p>
        </p:txBody>
      </p:sp>
      <p:sp>
        <p:nvSpPr>
          <p:cNvPr id="7171" name="Rectangle 5"/>
          <p:cNvSpPr>
            <a:spLocks noGrp="1" noChangeArrowheads="1"/>
          </p:cNvSpPr>
          <p:nvPr>
            <p:ph type="subTitle" idx="4294967295"/>
          </p:nvPr>
        </p:nvSpPr>
        <p:spPr>
          <a:xfrm>
            <a:off x="539750" y="3141663"/>
            <a:ext cx="6696075" cy="3141662"/>
          </a:xfrm>
          <a:solidFill>
            <a:srgbClr val="FFFFFF"/>
          </a:solidFill>
        </p:spPr>
        <p:txBody>
          <a:bodyPr tIns="97200" bIns="97200"/>
          <a:lstStyle/>
          <a:p>
            <a:pPr marL="0" indent="0" algn="ctr">
              <a:lnSpc>
                <a:spcPct val="150000"/>
              </a:lnSpc>
              <a:spcBef>
                <a:spcPct val="0"/>
              </a:spcBef>
              <a:buFont typeface="Wingdings" panose="05000000000000000000" pitchFamily="2" charset="2"/>
              <a:buNone/>
            </a:pPr>
            <a:r>
              <a:rPr lang="zh-CN" altLang="en-US"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ct val="0"/>
              </a:spcBef>
              <a:buFont typeface="Wingdings" panose="05000000000000000000" pitchFamily="2" charset="2"/>
              <a:buNone/>
            </a:pPr>
            <a:r>
              <a:rPr lang="zh-CN" altLang="en-US"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牛建伟</a:t>
            </a: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Font typeface="Wingdings" panose="05000000000000000000" pitchFamily="2" charset="2"/>
              <a:buNone/>
            </a:pPr>
            <a:endParaRPr lang="en-US" altLang="zh-CN"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Tel </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82317601</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Mail</a:t>
            </a:r>
            <a:r>
              <a:rPr lang="zh-CN" altLang="en-US" sz="1800" b="0" smtClean="0">
                <a:solidFill>
                  <a:schemeClr val="tx2"/>
                </a:solidFill>
                <a:ea typeface="华文楷体" panose="02010600040101010101" pitchFamily="2" charset="-122"/>
                <a:cs typeface="Times New Roman" panose="02020603050405020304" pitchFamily="18" charset="0"/>
              </a:rPr>
              <a:t>：</a:t>
            </a:r>
            <a:r>
              <a:rPr lang="en-US" altLang="zh-CN" sz="1800" b="0" smtClean="0">
                <a:solidFill>
                  <a:schemeClr val="tx2"/>
                </a:solidFill>
                <a:ea typeface="华文楷体" panose="02010600040101010101" pitchFamily="2" charset="-122"/>
                <a:cs typeface="Times New Roman" panose="02020603050405020304" pitchFamily="18" charset="0"/>
              </a:rPr>
              <a:t>niujianwei@buaa.edu.cn</a:t>
            </a:r>
          </a:p>
          <a:p>
            <a:pPr marL="0" indent="0">
              <a:buFont typeface="Wingdings" panose="05000000000000000000" pitchFamily="2" charset="2"/>
              <a:buNone/>
            </a:pPr>
            <a:r>
              <a:rPr lang="en-US" altLang="zh-CN" sz="1800" b="0" smtClean="0">
                <a:solidFill>
                  <a:schemeClr val="tx2"/>
                </a:solidFill>
                <a:ea typeface="华文楷体" panose="02010600040101010101" pitchFamily="2" charset="-122"/>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5123" name="Content Placeholder 4"/>
          <p:cNvSpPr>
            <a:spLocks noGrp="1"/>
          </p:cNvSpPr>
          <p:nvPr>
            <p:ph idx="4294967295"/>
          </p:nvPr>
        </p:nvSpPr>
        <p:spPr>
          <a:xfrm>
            <a:off x="684213" y="908050"/>
            <a:ext cx="7848600" cy="493236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3.</a:t>
            </a:r>
            <a:r>
              <a:rPr lang="zh-CN" altLang="en-US" dirty="0" smtClean="0">
                <a:ea typeface="黑体" panose="02010609060101010101" pitchFamily="49" charset="-122"/>
              </a:rPr>
              <a:t>如下各触发器电路中，能实现                             功能的电路是      （</a:t>
            </a:r>
            <a:r>
              <a:rPr lang="en-US" altLang="zh-CN" u="sng" dirty="0" smtClean="0">
                <a:solidFill>
                  <a:srgbClr val="FF0000"/>
                </a:solidFill>
                <a:ea typeface="黑体" panose="02010609060101010101" pitchFamily="49" charset="-122"/>
              </a:rPr>
              <a:t>B</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smtClean="0">
                <a:ea typeface="黑体" panose="02010609060101010101" pitchFamily="49" charset="-122"/>
              </a:rPr>
              <a:t>A</a:t>
            </a:r>
            <a:r>
              <a:rPr lang="en-US" altLang="zh-CN" dirty="0" smtClean="0">
                <a:ea typeface="黑体" panose="02010609060101010101" pitchFamily="49" charset="-122"/>
              </a:rPr>
              <a:t>		</a:t>
            </a:r>
            <a:r>
              <a:rPr lang="en-US" altLang="zh-CN" dirty="0">
                <a:ea typeface="黑体" panose="02010609060101010101" pitchFamily="49" charset="-122"/>
              </a:rPr>
              <a:t> </a:t>
            </a:r>
            <a:r>
              <a:rPr lang="en-US" altLang="zh-CN" dirty="0" smtClean="0">
                <a:ea typeface="黑体" panose="02010609060101010101" pitchFamily="49" charset="-122"/>
              </a:rPr>
              <a:t>               </a:t>
            </a:r>
            <a:r>
              <a:rPr lang="en-US" altLang="zh-CN" dirty="0" smtClean="0">
                <a:ea typeface="黑体" panose="02010609060101010101" pitchFamily="49" charset="-122"/>
              </a:rPr>
              <a:t>B</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smtClean="0">
                <a:ea typeface="黑体" panose="02010609060101010101" pitchFamily="49" charset="-122"/>
              </a:rPr>
              <a:t>C</a:t>
            </a:r>
            <a:r>
              <a:rPr lang="en-US" altLang="zh-CN" dirty="0" smtClean="0">
                <a:ea typeface="黑体" panose="02010609060101010101" pitchFamily="49" charset="-122"/>
              </a:rPr>
              <a:t>		</a:t>
            </a:r>
            <a:r>
              <a:rPr lang="en-US" altLang="zh-CN" dirty="0">
                <a:ea typeface="黑体" panose="02010609060101010101" pitchFamily="49" charset="-122"/>
              </a:rPr>
              <a:t> </a:t>
            </a:r>
            <a:r>
              <a:rPr lang="en-US" altLang="zh-CN" dirty="0" smtClean="0">
                <a:ea typeface="黑体" panose="02010609060101010101" pitchFamily="49" charset="-122"/>
              </a:rPr>
              <a:t>                </a:t>
            </a:r>
            <a:r>
              <a:rPr lang="en-US" altLang="zh-CN" dirty="0" smtClean="0">
                <a:ea typeface="黑体" panose="02010609060101010101" pitchFamily="49" charset="-122"/>
              </a:rPr>
              <a:t>D</a:t>
            </a:r>
            <a:endParaRPr lang="en-US" altLang="zh-CN" dirty="0" smtClean="0">
              <a:ea typeface="黑体" panose="02010609060101010101" pitchFamily="49" charset="-122"/>
            </a:endParaRPr>
          </a:p>
        </p:txBody>
      </p:sp>
      <p:sp>
        <p:nvSpPr>
          <p:cNvPr id="1229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5" name="对象 2"/>
          <p:cNvGraphicFramePr>
            <a:graphicFrameLocks noChangeAspect="1"/>
          </p:cNvGraphicFramePr>
          <p:nvPr/>
        </p:nvGraphicFramePr>
        <p:xfrm>
          <a:off x="4572000" y="908050"/>
          <a:ext cx="1704975" cy="361950"/>
        </p:xfrm>
        <a:graphic>
          <a:graphicData uri="http://schemas.openxmlformats.org/presentationml/2006/ole">
            <mc:AlternateContent xmlns:mc="http://schemas.openxmlformats.org/markup-compatibility/2006">
              <mc:Choice xmlns:v="urn:schemas-microsoft-com:vml" Requires="v">
                <p:oleObj spid="_x0000_s64533" name="公式" r:id="rId4" imgW="1079500" imgH="228600" progId="Equation.3">
                  <p:embed/>
                </p:oleObj>
              </mc:Choice>
              <mc:Fallback>
                <p:oleObj name="公式" r:id="rId4" imgW="1079500" imgH="228600" progId="Equation.3">
                  <p:embed/>
                  <p:pic>
                    <p:nvPicPr>
                      <p:cNvPr id="5125"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08050"/>
                        <a:ext cx="1704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27" name="Group 3"/>
          <p:cNvGrpSpPr>
            <a:grpSpLocks noChangeAspect="1"/>
          </p:cNvGrpSpPr>
          <p:nvPr/>
        </p:nvGrpSpPr>
        <p:grpSpPr bwMode="auto">
          <a:xfrm>
            <a:off x="1751992" y="2066925"/>
            <a:ext cx="1655762" cy="1146175"/>
            <a:chOff x="3002" y="5961"/>
            <a:chExt cx="2608" cy="1805"/>
          </a:xfrm>
        </p:grpSpPr>
        <p:sp>
          <p:nvSpPr>
            <p:cNvPr id="12383" name="AutoShape 25"/>
            <p:cNvSpPr>
              <a:spLocks noChangeAspect="1" noChangeArrowheads="1" noTextEdit="1"/>
            </p:cNvSpPr>
            <p:nvPr/>
          </p:nvSpPr>
          <p:spPr bwMode="auto">
            <a:xfrm>
              <a:off x="3002" y="5961"/>
              <a:ext cx="2608"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84" name="Rectangle 75"/>
            <p:cNvSpPr>
              <a:spLocks noChangeArrowheads="1"/>
            </p:cNvSpPr>
            <p:nvPr/>
          </p:nvSpPr>
          <p:spPr bwMode="auto">
            <a:xfrm>
              <a:off x="4137" y="6186"/>
              <a:ext cx="1133"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85" name="Oval 77"/>
            <p:cNvSpPr>
              <a:spLocks noChangeArrowheads="1"/>
            </p:cNvSpPr>
            <p:nvPr/>
          </p:nvSpPr>
          <p:spPr bwMode="auto">
            <a:xfrm>
              <a:off x="5287" y="7376"/>
              <a:ext cx="119"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86" name="Line 81"/>
            <p:cNvSpPr>
              <a:spLocks noChangeShapeType="1"/>
            </p:cNvSpPr>
            <p:nvPr/>
          </p:nvSpPr>
          <p:spPr bwMode="auto">
            <a:xfrm flipV="1">
              <a:off x="3797" y="5961"/>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7" name="Text Box 92"/>
            <p:cNvSpPr txBox="1">
              <a:spLocks noChangeArrowheads="1"/>
            </p:cNvSpPr>
            <p:nvPr/>
          </p:nvSpPr>
          <p:spPr bwMode="auto">
            <a:xfrm>
              <a:off x="4817" y="6301"/>
              <a:ext cx="721"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88" name="Text Box 93"/>
            <p:cNvSpPr txBox="1">
              <a:spLocks noChangeArrowheads="1"/>
            </p:cNvSpPr>
            <p:nvPr/>
          </p:nvSpPr>
          <p:spPr bwMode="auto">
            <a:xfrm>
              <a:off x="4817" y="7209"/>
              <a:ext cx="72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89" name="Line 94"/>
            <p:cNvSpPr>
              <a:spLocks noChangeShapeType="1"/>
            </p:cNvSpPr>
            <p:nvPr/>
          </p:nvSpPr>
          <p:spPr bwMode="auto">
            <a:xfrm>
              <a:off x="4930" y="7320"/>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 name="AutoShape 95"/>
            <p:cNvSpPr>
              <a:spLocks noChangeArrowheads="1"/>
            </p:cNvSpPr>
            <p:nvPr/>
          </p:nvSpPr>
          <p:spPr bwMode="auto">
            <a:xfrm rot="5400000">
              <a:off x="4076" y="6854"/>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91" name="Oval 103"/>
            <p:cNvSpPr>
              <a:spLocks noChangeArrowheads="1"/>
            </p:cNvSpPr>
            <p:nvPr/>
          </p:nvSpPr>
          <p:spPr bwMode="auto">
            <a:xfrm>
              <a:off x="4022" y="6914"/>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92" name="Text Box 104"/>
            <p:cNvSpPr txBox="1">
              <a:spLocks noChangeArrowheads="1"/>
            </p:cNvSpPr>
            <p:nvPr/>
          </p:nvSpPr>
          <p:spPr bwMode="auto">
            <a:xfrm>
              <a:off x="4250" y="6189"/>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12393" name="Line 84"/>
            <p:cNvSpPr>
              <a:spLocks noChangeShapeType="1"/>
            </p:cNvSpPr>
            <p:nvPr/>
          </p:nvSpPr>
          <p:spPr bwMode="auto">
            <a:xfrm>
              <a:off x="3797" y="5961"/>
              <a:ext cx="1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 name="Line 84"/>
            <p:cNvSpPr>
              <a:spLocks noChangeShapeType="1"/>
            </p:cNvSpPr>
            <p:nvPr/>
          </p:nvSpPr>
          <p:spPr bwMode="auto">
            <a:xfrm>
              <a:off x="3570" y="6981"/>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 name="Line 81"/>
            <p:cNvSpPr>
              <a:spLocks noChangeShapeType="1"/>
            </p:cNvSpPr>
            <p:nvPr/>
          </p:nvSpPr>
          <p:spPr bwMode="auto">
            <a:xfrm flipV="1">
              <a:off x="5610" y="5961"/>
              <a:ext cx="0"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 name="Line 84"/>
            <p:cNvSpPr>
              <a:spLocks noChangeShapeType="1"/>
            </p:cNvSpPr>
            <p:nvPr/>
          </p:nvSpPr>
          <p:spPr bwMode="auto">
            <a:xfrm>
              <a:off x="3797" y="6416"/>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 name="Line 84"/>
            <p:cNvSpPr>
              <a:spLocks noChangeShapeType="1"/>
            </p:cNvSpPr>
            <p:nvPr/>
          </p:nvSpPr>
          <p:spPr bwMode="auto">
            <a:xfrm>
              <a:off x="5272" y="6529"/>
              <a:ext cx="3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8" name="Text Box 104"/>
            <p:cNvSpPr txBox="1">
              <a:spLocks noChangeArrowheads="1"/>
            </p:cNvSpPr>
            <p:nvPr/>
          </p:nvSpPr>
          <p:spPr bwMode="auto">
            <a:xfrm>
              <a:off x="4250" y="6754"/>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2399" name="Line 81"/>
            <p:cNvSpPr>
              <a:spLocks noChangeShapeType="1"/>
            </p:cNvSpPr>
            <p:nvPr/>
          </p:nvSpPr>
          <p:spPr bwMode="auto">
            <a:xfrm flipV="1">
              <a:off x="4362" y="6189"/>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0" name="Line 84"/>
            <p:cNvSpPr>
              <a:spLocks noChangeShapeType="1"/>
            </p:cNvSpPr>
            <p:nvPr/>
          </p:nvSpPr>
          <p:spPr bwMode="auto">
            <a:xfrm>
              <a:off x="4137" y="6641"/>
              <a:ext cx="2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1" name="Text Box 104"/>
            <p:cNvSpPr txBox="1">
              <a:spLocks noChangeArrowheads="1"/>
            </p:cNvSpPr>
            <p:nvPr/>
          </p:nvSpPr>
          <p:spPr bwMode="auto">
            <a:xfrm>
              <a:off x="4022" y="6189"/>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402" name="Line 84"/>
            <p:cNvSpPr>
              <a:spLocks noChangeShapeType="1"/>
            </p:cNvSpPr>
            <p:nvPr/>
          </p:nvSpPr>
          <p:spPr bwMode="auto">
            <a:xfrm>
              <a:off x="3570" y="6529"/>
              <a:ext cx="5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3" name="Text Box 104"/>
            <p:cNvSpPr txBox="1">
              <a:spLocks noChangeArrowheads="1"/>
            </p:cNvSpPr>
            <p:nvPr/>
          </p:nvSpPr>
          <p:spPr bwMode="auto">
            <a:xfrm>
              <a:off x="3115" y="6301"/>
              <a:ext cx="79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2404" name="Text Box 104"/>
            <p:cNvSpPr txBox="1">
              <a:spLocks noChangeArrowheads="1"/>
            </p:cNvSpPr>
            <p:nvPr/>
          </p:nvSpPr>
          <p:spPr bwMode="auto">
            <a:xfrm>
              <a:off x="3002" y="6756"/>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grpSp>
      <p:sp>
        <p:nvSpPr>
          <p:cNvPr id="12296" name="Rectangle 6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29" name="Group 38"/>
          <p:cNvGrpSpPr>
            <a:grpSpLocks noChangeAspect="1"/>
          </p:cNvGrpSpPr>
          <p:nvPr/>
        </p:nvGrpSpPr>
        <p:grpSpPr bwMode="auto">
          <a:xfrm>
            <a:off x="4389249" y="2049761"/>
            <a:ext cx="1906588" cy="1152525"/>
            <a:chOff x="2360" y="5778"/>
            <a:chExt cx="2612" cy="1581"/>
          </a:xfrm>
        </p:grpSpPr>
        <p:sp>
          <p:nvSpPr>
            <p:cNvPr id="12353" name="AutoShape 68"/>
            <p:cNvSpPr>
              <a:spLocks noChangeAspect="1" noChangeArrowheads="1" noTextEdit="1"/>
            </p:cNvSpPr>
            <p:nvPr/>
          </p:nvSpPr>
          <p:spPr bwMode="auto">
            <a:xfrm>
              <a:off x="2360" y="5778"/>
              <a:ext cx="2612" cy="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54" name="Rectangle 75"/>
            <p:cNvSpPr>
              <a:spLocks noChangeArrowheads="1"/>
            </p:cNvSpPr>
            <p:nvPr/>
          </p:nvSpPr>
          <p:spPr bwMode="auto">
            <a:xfrm>
              <a:off x="3347" y="5974"/>
              <a:ext cx="985"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55" name="Oval 77"/>
            <p:cNvSpPr>
              <a:spLocks noChangeArrowheads="1"/>
            </p:cNvSpPr>
            <p:nvPr/>
          </p:nvSpPr>
          <p:spPr bwMode="auto">
            <a:xfrm>
              <a:off x="4347" y="7011"/>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56" name="Line 81"/>
            <p:cNvSpPr>
              <a:spLocks noChangeShapeType="1"/>
            </p:cNvSpPr>
            <p:nvPr/>
          </p:nvSpPr>
          <p:spPr bwMode="auto">
            <a:xfrm flipV="1">
              <a:off x="3051" y="5778"/>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7" name="Text Box 92"/>
            <p:cNvSpPr txBox="1">
              <a:spLocks noChangeArrowheads="1"/>
            </p:cNvSpPr>
            <p:nvPr/>
          </p:nvSpPr>
          <p:spPr bwMode="auto">
            <a:xfrm>
              <a:off x="3938" y="6074"/>
              <a:ext cx="62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58" name="Text Box 93"/>
            <p:cNvSpPr txBox="1">
              <a:spLocks noChangeArrowheads="1"/>
            </p:cNvSpPr>
            <p:nvPr/>
          </p:nvSpPr>
          <p:spPr bwMode="auto">
            <a:xfrm>
              <a:off x="3938" y="6865"/>
              <a:ext cx="62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59" name="Line 94"/>
            <p:cNvSpPr>
              <a:spLocks noChangeShapeType="1"/>
            </p:cNvSpPr>
            <p:nvPr/>
          </p:nvSpPr>
          <p:spPr bwMode="auto">
            <a:xfrm>
              <a:off x="4037" y="6963"/>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AutoShape 95"/>
            <p:cNvSpPr>
              <a:spLocks noChangeArrowheads="1"/>
            </p:cNvSpPr>
            <p:nvPr/>
          </p:nvSpPr>
          <p:spPr bwMode="auto">
            <a:xfrm rot="5400000">
              <a:off x="3295" y="6556"/>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61" name="Oval 103"/>
            <p:cNvSpPr>
              <a:spLocks noChangeArrowheads="1"/>
            </p:cNvSpPr>
            <p:nvPr/>
          </p:nvSpPr>
          <p:spPr bwMode="auto">
            <a:xfrm>
              <a:off x="3247" y="6608"/>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62" name="Text Box 104"/>
            <p:cNvSpPr txBox="1">
              <a:spLocks noChangeArrowheads="1"/>
            </p:cNvSpPr>
            <p:nvPr/>
          </p:nvSpPr>
          <p:spPr bwMode="auto">
            <a:xfrm>
              <a:off x="3445" y="5977"/>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2363" name="Line 84"/>
            <p:cNvSpPr>
              <a:spLocks noChangeShapeType="1"/>
            </p:cNvSpPr>
            <p:nvPr/>
          </p:nvSpPr>
          <p:spPr bwMode="auto">
            <a:xfrm>
              <a:off x="3051" y="5778"/>
              <a:ext cx="15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4" name="Line 84"/>
            <p:cNvSpPr>
              <a:spLocks noChangeShapeType="1"/>
            </p:cNvSpPr>
            <p:nvPr/>
          </p:nvSpPr>
          <p:spPr bwMode="auto">
            <a:xfrm>
              <a:off x="2854" y="666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5" name="Line 81"/>
            <p:cNvSpPr>
              <a:spLocks noChangeShapeType="1"/>
            </p:cNvSpPr>
            <p:nvPr/>
          </p:nvSpPr>
          <p:spPr bwMode="auto">
            <a:xfrm flipV="1">
              <a:off x="4628" y="5778"/>
              <a:ext cx="0" cy="1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84"/>
            <p:cNvSpPr>
              <a:spLocks noChangeShapeType="1"/>
            </p:cNvSpPr>
            <p:nvPr/>
          </p:nvSpPr>
          <p:spPr bwMode="auto">
            <a:xfrm>
              <a:off x="3051" y="6174"/>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7" name="Line 84"/>
            <p:cNvSpPr>
              <a:spLocks noChangeShapeType="1"/>
            </p:cNvSpPr>
            <p:nvPr/>
          </p:nvSpPr>
          <p:spPr bwMode="auto">
            <a:xfrm flipV="1">
              <a:off x="4471" y="7063"/>
              <a:ext cx="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8" name="Text Box 104"/>
            <p:cNvSpPr txBox="1">
              <a:spLocks noChangeArrowheads="1"/>
            </p:cNvSpPr>
            <p:nvPr/>
          </p:nvSpPr>
          <p:spPr bwMode="auto">
            <a:xfrm>
              <a:off x="3445" y="6469"/>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2369" name="Line 81"/>
            <p:cNvSpPr>
              <a:spLocks noChangeShapeType="1"/>
            </p:cNvSpPr>
            <p:nvPr/>
          </p:nvSpPr>
          <p:spPr bwMode="auto">
            <a:xfrm flipV="1">
              <a:off x="3543" y="5977"/>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Line 84"/>
            <p:cNvSpPr>
              <a:spLocks noChangeShapeType="1"/>
            </p:cNvSpPr>
            <p:nvPr/>
          </p:nvSpPr>
          <p:spPr bwMode="auto">
            <a:xfrm>
              <a:off x="3347" y="6370"/>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1" name="Text Box 104"/>
            <p:cNvSpPr txBox="1">
              <a:spLocks noChangeArrowheads="1"/>
            </p:cNvSpPr>
            <p:nvPr/>
          </p:nvSpPr>
          <p:spPr bwMode="auto">
            <a:xfrm>
              <a:off x="3247" y="5977"/>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372" name="Line 84"/>
            <p:cNvSpPr>
              <a:spLocks noChangeShapeType="1"/>
            </p:cNvSpPr>
            <p:nvPr/>
          </p:nvSpPr>
          <p:spPr bwMode="auto">
            <a:xfrm>
              <a:off x="3247" y="7063"/>
              <a:ext cx="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3" name="Text Box 104"/>
            <p:cNvSpPr txBox="1">
              <a:spLocks noChangeArrowheads="1"/>
            </p:cNvSpPr>
            <p:nvPr/>
          </p:nvSpPr>
          <p:spPr bwMode="auto">
            <a:xfrm>
              <a:off x="2458" y="686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2374" name="Text Box 104"/>
            <p:cNvSpPr txBox="1">
              <a:spLocks noChangeArrowheads="1"/>
            </p:cNvSpPr>
            <p:nvPr/>
          </p:nvSpPr>
          <p:spPr bwMode="auto">
            <a:xfrm>
              <a:off x="2360" y="6471"/>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2375" name="Oval 77"/>
            <p:cNvSpPr>
              <a:spLocks noChangeArrowheads="1"/>
            </p:cNvSpPr>
            <p:nvPr/>
          </p:nvSpPr>
          <p:spPr bwMode="auto">
            <a:xfrm>
              <a:off x="3138" y="7004"/>
              <a:ext cx="105"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76" name="Rectangle 75"/>
            <p:cNvSpPr>
              <a:spLocks noChangeArrowheads="1"/>
            </p:cNvSpPr>
            <p:nvPr/>
          </p:nvSpPr>
          <p:spPr bwMode="auto">
            <a:xfrm>
              <a:off x="2951" y="6910"/>
              <a:ext cx="179" cy="2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77" name="Line 84"/>
            <p:cNvSpPr>
              <a:spLocks noChangeShapeType="1"/>
            </p:cNvSpPr>
            <p:nvPr/>
          </p:nvSpPr>
          <p:spPr bwMode="auto">
            <a:xfrm>
              <a:off x="2756" y="7063"/>
              <a:ext cx="1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8" name="Text Box 104"/>
            <p:cNvSpPr txBox="1">
              <a:spLocks noChangeArrowheads="1"/>
            </p:cNvSpPr>
            <p:nvPr/>
          </p:nvSpPr>
          <p:spPr bwMode="auto">
            <a:xfrm>
              <a:off x="3445" y="6963"/>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2379" name="Text Box 104"/>
            <p:cNvSpPr txBox="1">
              <a:spLocks noChangeArrowheads="1"/>
            </p:cNvSpPr>
            <p:nvPr/>
          </p:nvSpPr>
          <p:spPr bwMode="auto">
            <a:xfrm>
              <a:off x="3247" y="6963"/>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380" name="Line 81"/>
            <p:cNvSpPr>
              <a:spLocks noChangeShapeType="1"/>
            </p:cNvSpPr>
            <p:nvPr/>
          </p:nvSpPr>
          <p:spPr bwMode="auto">
            <a:xfrm flipV="1">
              <a:off x="3543" y="6963"/>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84"/>
            <p:cNvSpPr>
              <a:spLocks noChangeShapeType="1"/>
            </p:cNvSpPr>
            <p:nvPr/>
          </p:nvSpPr>
          <p:spPr bwMode="auto">
            <a:xfrm>
              <a:off x="3347" y="6963"/>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2" name="Line 84"/>
            <p:cNvSpPr>
              <a:spLocks noChangeShapeType="1"/>
            </p:cNvSpPr>
            <p:nvPr/>
          </p:nvSpPr>
          <p:spPr bwMode="auto">
            <a:xfrm>
              <a:off x="4350" y="6275"/>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8" name="Rectangle 1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31" name="Group 86"/>
          <p:cNvGrpSpPr>
            <a:grpSpLocks noChangeAspect="1"/>
          </p:cNvGrpSpPr>
          <p:nvPr/>
        </p:nvGrpSpPr>
        <p:grpSpPr bwMode="auto">
          <a:xfrm>
            <a:off x="1751992" y="3913188"/>
            <a:ext cx="1647825" cy="1450975"/>
            <a:chOff x="2360" y="6088"/>
            <a:chExt cx="2257" cy="1991"/>
          </a:xfrm>
        </p:grpSpPr>
        <p:sp>
          <p:nvSpPr>
            <p:cNvPr id="12329" name="AutoShape 110"/>
            <p:cNvSpPr>
              <a:spLocks noChangeAspect="1" noChangeArrowheads="1" noTextEdit="1"/>
            </p:cNvSpPr>
            <p:nvPr/>
          </p:nvSpPr>
          <p:spPr bwMode="auto">
            <a:xfrm>
              <a:off x="2360" y="6088"/>
              <a:ext cx="2257" cy="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30" name="AutoShape 109"/>
            <p:cNvSpPr>
              <a:spLocks noChangeAspect="1" noChangeArrowheads="1"/>
            </p:cNvSpPr>
            <p:nvPr/>
          </p:nvSpPr>
          <p:spPr bwMode="auto">
            <a:xfrm>
              <a:off x="2460" y="6088"/>
              <a:ext cx="2074"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1" name="Text Box 104"/>
            <p:cNvSpPr txBox="1">
              <a:spLocks noChangeArrowheads="1"/>
            </p:cNvSpPr>
            <p:nvPr/>
          </p:nvSpPr>
          <p:spPr bwMode="auto">
            <a:xfrm>
              <a:off x="2360" y="7175"/>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2332" name="AutoShape 107"/>
            <p:cNvSpPr>
              <a:spLocks noChangeAspect="1" noChangeArrowheads="1"/>
            </p:cNvSpPr>
            <p:nvPr/>
          </p:nvSpPr>
          <p:spPr bwMode="auto">
            <a:xfrm>
              <a:off x="2447" y="6506"/>
              <a:ext cx="2170"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3" name="Rectangle 75"/>
            <p:cNvSpPr>
              <a:spLocks noChangeArrowheads="1"/>
            </p:cNvSpPr>
            <p:nvPr/>
          </p:nvSpPr>
          <p:spPr bwMode="auto">
            <a:xfrm>
              <a:off x="3337" y="6702"/>
              <a:ext cx="984" cy="137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34" name="Oval 77"/>
            <p:cNvSpPr>
              <a:spLocks noChangeArrowheads="1"/>
            </p:cNvSpPr>
            <p:nvPr/>
          </p:nvSpPr>
          <p:spPr bwMode="auto">
            <a:xfrm>
              <a:off x="4337" y="7739"/>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35" name="Line 81"/>
            <p:cNvSpPr>
              <a:spLocks noChangeShapeType="1"/>
            </p:cNvSpPr>
            <p:nvPr/>
          </p:nvSpPr>
          <p:spPr bwMode="auto">
            <a:xfrm flipV="1">
              <a:off x="3041" y="6506"/>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Text Box 92"/>
            <p:cNvSpPr txBox="1">
              <a:spLocks noChangeArrowheads="1"/>
            </p:cNvSpPr>
            <p:nvPr/>
          </p:nvSpPr>
          <p:spPr bwMode="auto">
            <a:xfrm>
              <a:off x="3928" y="6802"/>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37" name="Text Box 93"/>
            <p:cNvSpPr txBox="1">
              <a:spLocks noChangeArrowheads="1"/>
            </p:cNvSpPr>
            <p:nvPr/>
          </p:nvSpPr>
          <p:spPr bwMode="auto">
            <a:xfrm>
              <a:off x="3928" y="7593"/>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38" name="Line 94"/>
            <p:cNvSpPr>
              <a:spLocks noChangeShapeType="1"/>
            </p:cNvSpPr>
            <p:nvPr/>
          </p:nvSpPr>
          <p:spPr bwMode="auto">
            <a:xfrm>
              <a:off x="4026" y="7691"/>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AutoShape 95"/>
            <p:cNvSpPr>
              <a:spLocks noChangeArrowheads="1"/>
            </p:cNvSpPr>
            <p:nvPr/>
          </p:nvSpPr>
          <p:spPr bwMode="auto">
            <a:xfrm rot="5400000">
              <a:off x="3284" y="7285"/>
              <a:ext cx="313" cy="208"/>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40" name="Oval 103"/>
            <p:cNvSpPr>
              <a:spLocks noChangeArrowheads="1"/>
            </p:cNvSpPr>
            <p:nvPr/>
          </p:nvSpPr>
          <p:spPr bwMode="auto">
            <a:xfrm>
              <a:off x="3237" y="7336"/>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41" name="Text Box 104"/>
            <p:cNvSpPr txBox="1">
              <a:spLocks noChangeArrowheads="1"/>
            </p:cNvSpPr>
            <p:nvPr/>
          </p:nvSpPr>
          <p:spPr bwMode="auto">
            <a:xfrm>
              <a:off x="3434" y="670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12342" name="Line 84"/>
            <p:cNvSpPr>
              <a:spLocks noChangeShapeType="1"/>
            </p:cNvSpPr>
            <p:nvPr/>
          </p:nvSpPr>
          <p:spPr bwMode="auto">
            <a:xfrm>
              <a:off x="3041" y="6506"/>
              <a:ext cx="1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84"/>
            <p:cNvSpPr>
              <a:spLocks noChangeShapeType="1"/>
            </p:cNvSpPr>
            <p:nvPr/>
          </p:nvSpPr>
          <p:spPr bwMode="auto">
            <a:xfrm>
              <a:off x="2843" y="7395"/>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81"/>
            <p:cNvSpPr>
              <a:spLocks noChangeShapeType="1"/>
            </p:cNvSpPr>
            <p:nvPr/>
          </p:nvSpPr>
          <p:spPr bwMode="auto">
            <a:xfrm flipV="1">
              <a:off x="4617" y="6506"/>
              <a:ext cx="0" cy="12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84"/>
            <p:cNvSpPr>
              <a:spLocks noChangeShapeType="1"/>
            </p:cNvSpPr>
            <p:nvPr/>
          </p:nvSpPr>
          <p:spPr bwMode="auto">
            <a:xfrm>
              <a:off x="3041" y="6902"/>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84"/>
            <p:cNvSpPr>
              <a:spLocks noChangeShapeType="1"/>
            </p:cNvSpPr>
            <p:nvPr/>
          </p:nvSpPr>
          <p:spPr bwMode="auto">
            <a:xfrm flipV="1">
              <a:off x="4460" y="7792"/>
              <a:ext cx="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Text Box 104"/>
            <p:cNvSpPr txBox="1">
              <a:spLocks noChangeArrowheads="1"/>
            </p:cNvSpPr>
            <p:nvPr/>
          </p:nvSpPr>
          <p:spPr bwMode="auto">
            <a:xfrm>
              <a:off x="3434" y="7197"/>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2348" name="Line 81"/>
            <p:cNvSpPr>
              <a:spLocks noChangeShapeType="1"/>
            </p:cNvSpPr>
            <p:nvPr/>
          </p:nvSpPr>
          <p:spPr bwMode="auto">
            <a:xfrm flipV="1">
              <a:off x="3532" y="6705"/>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84"/>
            <p:cNvSpPr>
              <a:spLocks noChangeShapeType="1"/>
            </p:cNvSpPr>
            <p:nvPr/>
          </p:nvSpPr>
          <p:spPr bwMode="auto">
            <a:xfrm>
              <a:off x="3337" y="7099"/>
              <a:ext cx="1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Text Box 104"/>
            <p:cNvSpPr txBox="1">
              <a:spLocks noChangeArrowheads="1"/>
            </p:cNvSpPr>
            <p:nvPr/>
          </p:nvSpPr>
          <p:spPr bwMode="auto">
            <a:xfrm>
              <a:off x="3237" y="6705"/>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351" name="Text Box 104"/>
            <p:cNvSpPr txBox="1">
              <a:spLocks noChangeArrowheads="1"/>
            </p:cNvSpPr>
            <p:nvPr/>
          </p:nvSpPr>
          <p:spPr bwMode="auto">
            <a:xfrm>
              <a:off x="2447" y="6802"/>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2352" name="Line 84"/>
            <p:cNvSpPr>
              <a:spLocks noChangeShapeType="1"/>
            </p:cNvSpPr>
            <p:nvPr/>
          </p:nvSpPr>
          <p:spPr bwMode="auto">
            <a:xfrm>
              <a:off x="2843" y="7001"/>
              <a:ext cx="4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0" name="Rectangle 15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33" name="Group 123"/>
          <p:cNvGrpSpPr>
            <a:grpSpLocks noChangeAspect="1"/>
          </p:cNvGrpSpPr>
          <p:nvPr/>
        </p:nvGrpSpPr>
        <p:grpSpPr bwMode="auto">
          <a:xfrm>
            <a:off x="4529829" y="4202749"/>
            <a:ext cx="1866900" cy="1152525"/>
            <a:chOff x="2360" y="5778"/>
            <a:chExt cx="2557" cy="1581"/>
          </a:xfrm>
        </p:grpSpPr>
        <p:sp>
          <p:nvSpPr>
            <p:cNvPr id="12302" name="AutoShape 150"/>
            <p:cNvSpPr>
              <a:spLocks noChangeAspect="1" noChangeArrowheads="1" noTextEdit="1"/>
            </p:cNvSpPr>
            <p:nvPr/>
          </p:nvSpPr>
          <p:spPr bwMode="auto">
            <a:xfrm>
              <a:off x="2360" y="5778"/>
              <a:ext cx="2557" cy="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3" name="Rectangle 75"/>
            <p:cNvSpPr>
              <a:spLocks noChangeArrowheads="1"/>
            </p:cNvSpPr>
            <p:nvPr/>
          </p:nvSpPr>
          <p:spPr bwMode="auto">
            <a:xfrm>
              <a:off x="3347" y="5974"/>
              <a:ext cx="985"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04" name="Oval 77"/>
            <p:cNvSpPr>
              <a:spLocks noChangeArrowheads="1"/>
            </p:cNvSpPr>
            <p:nvPr/>
          </p:nvSpPr>
          <p:spPr bwMode="auto">
            <a:xfrm>
              <a:off x="4347" y="7011"/>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05" name="Line 81"/>
            <p:cNvSpPr>
              <a:spLocks noChangeShapeType="1"/>
            </p:cNvSpPr>
            <p:nvPr/>
          </p:nvSpPr>
          <p:spPr bwMode="auto">
            <a:xfrm flipV="1">
              <a:off x="3051" y="5778"/>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Text Box 92"/>
            <p:cNvSpPr txBox="1">
              <a:spLocks noChangeArrowheads="1"/>
            </p:cNvSpPr>
            <p:nvPr/>
          </p:nvSpPr>
          <p:spPr bwMode="auto">
            <a:xfrm>
              <a:off x="3938" y="6074"/>
              <a:ext cx="62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07" name="Text Box 93"/>
            <p:cNvSpPr txBox="1">
              <a:spLocks noChangeArrowheads="1"/>
            </p:cNvSpPr>
            <p:nvPr/>
          </p:nvSpPr>
          <p:spPr bwMode="auto">
            <a:xfrm>
              <a:off x="3938" y="6865"/>
              <a:ext cx="62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2308" name="Line 94"/>
            <p:cNvSpPr>
              <a:spLocks noChangeShapeType="1"/>
            </p:cNvSpPr>
            <p:nvPr/>
          </p:nvSpPr>
          <p:spPr bwMode="auto">
            <a:xfrm>
              <a:off x="4037" y="6963"/>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AutoShape 95"/>
            <p:cNvSpPr>
              <a:spLocks noChangeArrowheads="1"/>
            </p:cNvSpPr>
            <p:nvPr/>
          </p:nvSpPr>
          <p:spPr bwMode="auto">
            <a:xfrm rot="5400000">
              <a:off x="3295" y="6556"/>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10" name="Oval 103"/>
            <p:cNvSpPr>
              <a:spLocks noChangeArrowheads="1"/>
            </p:cNvSpPr>
            <p:nvPr/>
          </p:nvSpPr>
          <p:spPr bwMode="auto">
            <a:xfrm>
              <a:off x="3247" y="6608"/>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2311" name="Text Box 104"/>
            <p:cNvSpPr txBox="1">
              <a:spLocks noChangeArrowheads="1"/>
            </p:cNvSpPr>
            <p:nvPr/>
          </p:nvSpPr>
          <p:spPr bwMode="auto">
            <a:xfrm>
              <a:off x="3445" y="5977"/>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2312" name="Line 84"/>
            <p:cNvSpPr>
              <a:spLocks noChangeShapeType="1"/>
            </p:cNvSpPr>
            <p:nvPr/>
          </p:nvSpPr>
          <p:spPr bwMode="auto">
            <a:xfrm>
              <a:off x="3051" y="5778"/>
              <a:ext cx="15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Line 84"/>
            <p:cNvSpPr>
              <a:spLocks noChangeShapeType="1"/>
            </p:cNvSpPr>
            <p:nvPr/>
          </p:nvSpPr>
          <p:spPr bwMode="auto">
            <a:xfrm>
              <a:off x="2854" y="666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81"/>
            <p:cNvSpPr>
              <a:spLocks noChangeShapeType="1"/>
            </p:cNvSpPr>
            <p:nvPr/>
          </p:nvSpPr>
          <p:spPr bwMode="auto">
            <a:xfrm flipV="1">
              <a:off x="4628" y="5778"/>
              <a:ext cx="0" cy="1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84"/>
            <p:cNvSpPr>
              <a:spLocks noChangeShapeType="1"/>
            </p:cNvSpPr>
            <p:nvPr/>
          </p:nvSpPr>
          <p:spPr bwMode="auto">
            <a:xfrm>
              <a:off x="3051" y="6174"/>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84"/>
            <p:cNvSpPr>
              <a:spLocks noChangeShapeType="1"/>
            </p:cNvSpPr>
            <p:nvPr/>
          </p:nvSpPr>
          <p:spPr bwMode="auto">
            <a:xfrm flipV="1">
              <a:off x="4471" y="7063"/>
              <a:ext cx="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Text Box 104"/>
            <p:cNvSpPr txBox="1">
              <a:spLocks noChangeArrowheads="1"/>
            </p:cNvSpPr>
            <p:nvPr/>
          </p:nvSpPr>
          <p:spPr bwMode="auto">
            <a:xfrm>
              <a:off x="3445" y="6469"/>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2318" name="Line 81"/>
            <p:cNvSpPr>
              <a:spLocks noChangeShapeType="1"/>
            </p:cNvSpPr>
            <p:nvPr/>
          </p:nvSpPr>
          <p:spPr bwMode="auto">
            <a:xfrm flipV="1">
              <a:off x="3543" y="5977"/>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84"/>
            <p:cNvSpPr>
              <a:spLocks noChangeShapeType="1"/>
            </p:cNvSpPr>
            <p:nvPr/>
          </p:nvSpPr>
          <p:spPr bwMode="auto">
            <a:xfrm>
              <a:off x="3347" y="6370"/>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Text Box 104"/>
            <p:cNvSpPr txBox="1">
              <a:spLocks noChangeArrowheads="1"/>
            </p:cNvSpPr>
            <p:nvPr/>
          </p:nvSpPr>
          <p:spPr bwMode="auto">
            <a:xfrm>
              <a:off x="3247" y="5977"/>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321" name="Text Box 104"/>
            <p:cNvSpPr txBox="1">
              <a:spLocks noChangeArrowheads="1"/>
            </p:cNvSpPr>
            <p:nvPr/>
          </p:nvSpPr>
          <p:spPr bwMode="auto">
            <a:xfrm>
              <a:off x="2458" y="6865"/>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a:t>
              </a:r>
              <a:endParaRPr lang="en-US" altLang="zh-CN" sz="2400" b="0">
                <a:solidFill>
                  <a:schemeClr val="accent1"/>
                </a:solidFill>
                <a:latin typeface="Arial" panose="020B0604020202020204" pitchFamily="34" charset="0"/>
              </a:endParaRPr>
            </a:p>
          </p:txBody>
        </p:sp>
        <p:sp>
          <p:nvSpPr>
            <p:cNvPr id="12322" name="Text Box 104"/>
            <p:cNvSpPr txBox="1">
              <a:spLocks noChangeArrowheads="1"/>
            </p:cNvSpPr>
            <p:nvPr/>
          </p:nvSpPr>
          <p:spPr bwMode="auto">
            <a:xfrm>
              <a:off x="2360" y="6471"/>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CP</a:t>
              </a:r>
              <a:endParaRPr lang="en-US" altLang="zh-CN" sz="2400" b="0">
                <a:solidFill>
                  <a:schemeClr val="accent1"/>
                </a:solidFill>
                <a:latin typeface="Arial" panose="020B0604020202020204" pitchFamily="34" charset="0"/>
              </a:endParaRPr>
            </a:p>
          </p:txBody>
        </p:sp>
        <p:sp>
          <p:nvSpPr>
            <p:cNvPr id="12323" name="Line 84"/>
            <p:cNvSpPr>
              <a:spLocks noChangeShapeType="1"/>
            </p:cNvSpPr>
            <p:nvPr/>
          </p:nvSpPr>
          <p:spPr bwMode="auto">
            <a:xfrm>
              <a:off x="2854" y="7063"/>
              <a:ext cx="4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Text Box 104"/>
            <p:cNvSpPr txBox="1">
              <a:spLocks noChangeArrowheads="1"/>
            </p:cNvSpPr>
            <p:nvPr/>
          </p:nvSpPr>
          <p:spPr bwMode="auto">
            <a:xfrm>
              <a:off x="3445" y="6963"/>
              <a:ext cx="69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2325" name="Text Box 104"/>
            <p:cNvSpPr txBox="1">
              <a:spLocks noChangeArrowheads="1"/>
            </p:cNvSpPr>
            <p:nvPr/>
          </p:nvSpPr>
          <p:spPr bwMode="auto">
            <a:xfrm>
              <a:off x="3247" y="6963"/>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&amp;</a:t>
              </a:r>
              <a:endParaRPr lang="en-US" altLang="zh-CN" sz="2400" b="0">
                <a:solidFill>
                  <a:schemeClr val="accent1"/>
                </a:solidFill>
                <a:latin typeface="Arial" panose="020B0604020202020204" pitchFamily="34" charset="0"/>
              </a:endParaRPr>
            </a:p>
          </p:txBody>
        </p:sp>
        <p:sp>
          <p:nvSpPr>
            <p:cNvPr id="12326" name="Line 81"/>
            <p:cNvSpPr>
              <a:spLocks noChangeShapeType="1"/>
            </p:cNvSpPr>
            <p:nvPr/>
          </p:nvSpPr>
          <p:spPr bwMode="auto">
            <a:xfrm flipV="1">
              <a:off x="3543" y="6963"/>
              <a:ext cx="0"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Line 84"/>
            <p:cNvSpPr>
              <a:spLocks noChangeShapeType="1"/>
            </p:cNvSpPr>
            <p:nvPr/>
          </p:nvSpPr>
          <p:spPr bwMode="auto">
            <a:xfrm>
              <a:off x="3347" y="6963"/>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Line 84"/>
            <p:cNvSpPr>
              <a:spLocks noChangeShapeType="1"/>
            </p:cNvSpPr>
            <p:nvPr/>
          </p:nvSpPr>
          <p:spPr bwMode="auto">
            <a:xfrm>
              <a:off x="4339" y="6275"/>
              <a:ext cx="39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 name="Group 50"/>
          <p:cNvGrpSpPr>
            <a:grpSpLocks/>
          </p:cNvGrpSpPr>
          <p:nvPr/>
        </p:nvGrpSpPr>
        <p:grpSpPr bwMode="auto">
          <a:xfrm>
            <a:off x="6421837" y="1925671"/>
            <a:ext cx="2408238" cy="968375"/>
            <a:chOff x="2285" y="2001"/>
            <a:chExt cx="1517" cy="610"/>
          </a:xfrm>
        </p:grpSpPr>
        <p:pic>
          <p:nvPicPr>
            <p:cNvPr id="118" name="图片 117" descr="图片5.png"/>
            <p:cNvPicPr>
              <a:picLocks noChangeAspect="1"/>
            </p:cNvPicPr>
            <p:nvPr/>
          </p:nvPicPr>
          <p:blipFill>
            <a:blip r:embed="rId6" cstate="print"/>
            <a:stretch>
              <a:fillRect/>
            </a:stretch>
          </p:blipFill>
          <p:spPr>
            <a:xfrm>
              <a:off x="2285" y="2285"/>
              <a:ext cx="1517" cy="326"/>
            </a:xfrm>
            <a:prstGeom prst="rect">
              <a:avLst/>
            </a:prstGeom>
            <a:effectLst>
              <a:outerShdw blurRad="50800" dist="38100" dir="13500000" algn="br" rotWithShape="0">
                <a:prstClr val="black">
                  <a:alpha val="40000"/>
                </a:prstClr>
              </a:outerShdw>
            </a:effectLst>
          </p:spPr>
        </p:pic>
        <p:sp>
          <p:nvSpPr>
            <p:cNvPr id="119" name="Rectangle 72"/>
            <p:cNvSpPr>
              <a:spLocks noChangeArrowheads="1"/>
            </p:cNvSpPr>
            <p:nvPr/>
          </p:nvSpPr>
          <p:spPr bwMode="auto">
            <a:xfrm>
              <a:off x="2588" y="2001"/>
              <a:ext cx="859" cy="250"/>
            </a:xfrm>
            <a:prstGeom prst="rect">
              <a:avLst/>
            </a:prstGeom>
            <a:noFill/>
            <a:ln w="9525" algn="ctr">
              <a:noFill/>
              <a:miter lim="800000"/>
              <a:headEnd/>
              <a:tailEnd/>
            </a:ln>
            <a:effectLst>
              <a:prstShdw prst="shdw13" dist="53882" dir="13500000">
                <a:srgbClr val="5B8E91">
                  <a:alpha val="50000"/>
                </a:srgbClr>
              </a:prstShdw>
            </a:effectLst>
          </p:spPr>
          <p:txBody>
            <a:bodyPr>
              <a:spAutoFit/>
            </a:bodyPr>
            <a:lstStyle/>
            <a:p>
              <a:pPr algn="ctr"/>
              <a:r>
                <a:rPr lang="zh-CN" altLang="en-US" sz="2000" b="1" dirty="0">
                  <a:solidFill>
                    <a:srgbClr val="C00000"/>
                  </a:solidFill>
                  <a:ea typeface="楷体_GB2312" pitchFamily="49" charset="-122"/>
                </a:rPr>
                <a:t>特性方程</a:t>
              </a:r>
            </a:p>
          </p:txBody>
        </p:sp>
      </p:grpSp>
      <p:grpSp>
        <p:nvGrpSpPr>
          <p:cNvPr id="120" name="Group 74"/>
          <p:cNvGrpSpPr>
            <a:grpSpLocks/>
          </p:cNvGrpSpPr>
          <p:nvPr/>
        </p:nvGrpSpPr>
        <p:grpSpPr bwMode="auto">
          <a:xfrm>
            <a:off x="6378901" y="3447590"/>
            <a:ext cx="2514600" cy="1122362"/>
            <a:chOff x="2067" y="1183"/>
            <a:chExt cx="1584" cy="707"/>
          </a:xfrm>
        </p:grpSpPr>
        <p:sp>
          <p:nvSpPr>
            <p:cNvPr id="121" name="Text Box 112"/>
            <p:cNvSpPr txBox="1">
              <a:spLocks noChangeArrowheads="1"/>
            </p:cNvSpPr>
            <p:nvPr/>
          </p:nvSpPr>
          <p:spPr bwMode="auto">
            <a:xfrm>
              <a:off x="2067" y="1183"/>
              <a:ext cx="1584" cy="250"/>
            </a:xfrm>
            <a:prstGeom prst="rect">
              <a:avLst/>
            </a:prstGeom>
            <a:noFill/>
            <a:ln w="9525">
              <a:noFill/>
              <a:miter lim="800000"/>
              <a:headEnd/>
              <a:tailEnd/>
            </a:ln>
          </p:spPr>
          <p:txBody>
            <a:bodyPr>
              <a:spAutoFit/>
            </a:bodyPr>
            <a:lstStyle/>
            <a:p>
              <a:pPr algn="ctr" eaLnBrk="0" hangingPunct="0">
                <a:spcBef>
                  <a:spcPct val="50000"/>
                </a:spcBef>
              </a:pPr>
              <a:r>
                <a:rPr lang="zh-CN" altLang="en-US" sz="2000" b="1" dirty="0" smtClean="0">
                  <a:solidFill>
                    <a:srgbClr val="C00000"/>
                  </a:solidFill>
                  <a:ea typeface="楷体_GB2312" pitchFamily="49" charset="-122"/>
                </a:rPr>
                <a:t>特性</a:t>
              </a:r>
              <a:r>
                <a:rPr lang="zh-CN" altLang="en-US" sz="2000" b="1" dirty="0">
                  <a:solidFill>
                    <a:srgbClr val="C00000"/>
                  </a:solidFill>
                  <a:ea typeface="楷体_GB2312" pitchFamily="49" charset="-122"/>
                </a:rPr>
                <a:t>方程</a:t>
              </a:r>
            </a:p>
          </p:txBody>
        </p:sp>
        <p:pic>
          <p:nvPicPr>
            <p:cNvPr id="122" name="图片 3" descr="图片6.png"/>
            <p:cNvPicPr>
              <a:picLocks noChangeAspect="1" noChangeArrowheads="1"/>
            </p:cNvPicPr>
            <p:nvPr/>
          </p:nvPicPr>
          <p:blipFill>
            <a:blip r:embed="rId7" cstate="print"/>
            <a:srcRect/>
            <a:stretch>
              <a:fillRect/>
            </a:stretch>
          </p:blipFill>
          <p:spPr bwMode="auto">
            <a:xfrm>
              <a:off x="2362" y="1525"/>
              <a:ext cx="804" cy="365"/>
            </a:xfrm>
            <a:prstGeom prst="rect">
              <a:avLst/>
            </a:prstGeom>
            <a:noFill/>
            <a:ln w="9525">
              <a:noFill/>
              <a:miter lim="800000"/>
              <a:headEnd/>
              <a:tailEnd/>
            </a:ln>
            <a:effectLst>
              <a:prstShdw prst="shdw13" dist="53882" dir="13500000">
                <a:srgbClr val="808080">
                  <a:alpha val="50000"/>
                </a:srgbClr>
              </a:prstShdw>
            </a:effectLst>
          </p:spPr>
        </p:pic>
      </p:grpSp>
    </p:spTree>
    <p:extLst>
      <p:ext uri="{BB962C8B-B14F-4D97-AF65-F5344CB8AC3E}">
        <p14:creationId xmlns:p14="http://schemas.microsoft.com/office/powerpoint/2010/main" val="217613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blinds(horizontal)">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 calcmode="lin" valueType="num">
                                      <p:cBhvr>
                                        <p:cTn id="12" dur="500" fill="hold"/>
                                        <p:tgtEl>
                                          <p:spTgt spid="120"/>
                                        </p:tgtEl>
                                        <p:attrNameLst>
                                          <p:attrName>ppt_w</p:attrName>
                                        </p:attrNameLst>
                                      </p:cBhvr>
                                      <p:tavLst>
                                        <p:tav tm="0">
                                          <p:val>
                                            <p:fltVal val="0"/>
                                          </p:val>
                                        </p:tav>
                                        <p:tav tm="100000">
                                          <p:val>
                                            <p:strVal val="#ppt_w"/>
                                          </p:val>
                                        </p:tav>
                                      </p:tavLst>
                                    </p:anim>
                                    <p:anim calcmode="lin" valueType="num">
                                      <p:cBhvr>
                                        <p:cTn id="13" dur="500" fill="hold"/>
                                        <p:tgtEl>
                                          <p:spTgt spid="1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6147" name="Content Placeholder 4"/>
          <p:cNvSpPr>
            <a:spLocks noGrp="1"/>
          </p:cNvSpPr>
          <p:nvPr>
            <p:ph idx="4294967295"/>
          </p:nvPr>
        </p:nvSpPr>
        <p:spPr>
          <a:xfrm>
            <a:off x="684213" y="908050"/>
            <a:ext cx="7848600" cy="460692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4.</a:t>
            </a:r>
            <a:r>
              <a:rPr lang="zh-CN" altLang="en-US" dirty="0" smtClean="0">
                <a:ea typeface="黑体" panose="02010609060101010101" pitchFamily="49" charset="-122"/>
              </a:rPr>
              <a:t>用</a:t>
            </a:r>
            <a:r>
              <a:rPr lang="en-US" altLang="zh-CN" dirty="0" smtClean="0">
                <a:ea typeface="黑体" panose="02010609060101010101" pitchFamily="49" charset="-122"/>
              </a:rPr>
              <a:t>3</a:t>
            </a:r>
            <a:r>
              <a:rPr lang="zh-CN" altLang="en-US" dirty="0" smtClean="0">
                <a:ea typeface="黑体" panose="02010609060101010101" pitchFamily="49" charset="-122"/>
              </a:rPr>
              <a:t>级触发器可以记忆（</a:t>
            </a:r>
            <a:r>
              <a:rPr lang="en-US" altLang="zh-CN" u="sng" dirty="0" smtClean="0">
                <a:solidFill>
                  <a:srgbClr val="FF0000"/>
                </a:solidFill>
                <a:ea typeface="黑体" panose="02010609060101010101" pitchFamily="49" charset="-122"/>
              </a:rPr>
              <a:t>A</a:t>
            </a:r>
            <a:r>
              <a:rPr lang="zh-CN" altLang="en-US" dirty="0" smtClean="0">
                <a:ea typeface="黑体" panose="02010609060101010101" pitchFamily="49" charset="-122"/>
              </a:rPr>
              <a:t>）种不同的状态。</a:t>
            </a:r>
          </a:p>
          <a:p>
            <a:pPr marL="384175" lvl="1" indent="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a:t>
            </a:r>
            <a:r>
              <a:rPr lang="en-US" altLang="zh-CN" dirty="0" smtClean="0">
                <a:ea typeface="黑体" panose="02010609060101010101" pitchFamily="49" charset="-122"/>
              </a:rPr>
              <a:t>8	B</a:t>
            </a:r>
            <a:r>
              <a:rPr lang="zh-CN" altLang="en-US" dirty="0" smtClean="0">
                <a:ea typeface="黑体" panose="02010609060101010101" pitchFamily="49" charset="-122"/>
              </a:rPr>
              <a:t>．</a:t>
            </a:r>
            <a:r>
              <a:rPr lang="en-US" altLang="zh-CN" dirty="0" smtClean="0">
                <a:ea typeface="黑体" panose="02010609060101010101" pitchFamily="49" charset="-122"/>
              </a:rPr>
              <a:t>16		C</a:t>
            </a:r>
            <a:r>
              <a:rPr lang="zh-CN" altLang="en-US" dirty="0" smtClean="0">
                <a:ea typeface="黑体" panose="02010609060101010101" pitchFamily="49" charset="-122"/>
              </a:rPr>
              <a:t>．</a:t>
            </a:r>
            <a:r>
              <a:rPr lang="en-US" altLang="zh-CN" dirty="0" smtClean="0">
                <a:ea typeface="黑体" panose="02010609060101010101" pitchFamily="49" charset="-122"/>
              </a:rPr>
              <a:t>128		D</a:t>
            </a:r>
            <a:r>
              <a:rPr lang="zh-CN" altLang="en-US" dirty="0" smtClean="0">
                <a:ea typeface="黑体" panose="02010609060101010101" pitchFamily="49" charset="-122"/>
              </a:rPr>
              <a:t>．</a:t>
            </a:r>
            <a:r>
              <a:rPr lang="en-US" altLang="zh-CN" dirty="0" smtClean="0">
                <a:ea typeface="黑体" panose="02010609060101010101" pitchFamily="49" charset="-122"/>
              </a:rPr>
              <a:t>256</a:t>
            </a:r>
          </a:p>
          <a:p>
            <a:pPr marL="0" indent="0">
              <a:lnSpc>
                <a:spcPct val="120000"/>
              </a:lnSpc>
              <a:spcBef>
                <a:spcPct val="20000"/>
              </a:spcBef>
              <a:spcAft>
                <a:spcPct val="20000"/>
              </a:spcAft>
            </a:pPr>
            <a:r>
              <a:rPr lang="en-US" altLang="zh-CN" dirty="0" smtClean="0">
                <a:ea typeface="黑体" panose="02010609060101010101" pitchFamily="49" charset="-122"/>
              </a:rPr>
              <a:t>5.</a:t>
            </a:r>
            <a:r>
              <a:rPr lang="zh-CN" altLang="en-US" dirty="0" smtClean="0">
                <a:ea typeface="黑体" panose="02010609060101010101" pitchFamily="49" charset="-122"/>
              </a:rPr>
              <a:t>同步计数器是指（</a:t>
            </a:r>
            <a:r>
              <a:rPr lang="zh-CN" altLang="en-US" u="sng" dirty="0" smtClean="0">
                <a:solidFill>
                  <a:srgbClr val="FF0000"/>
                </a:solidFill>
                <a:ea typeface="黑体" panose="02010609060101010101" pitchFamily="49" charset="-122"/>
              </a:rPr>
              <a:t>②</a:t>
            </a:r>
            <a:r>
              <a:rPr lang="zh-CN" altLang="en-US" dirty="0" smtClean="0">
                <a:ea typeface="黑体" panose="02010609060101010101" pitchFamily="49" charset="-122"/>
              </a:rPr>
              <a:t>）的计数器。</a:t>
            </a:r>
          </a:p>
          <a:p>
            <a:pPr marL="384175" lvl="1" indent="0">
              <a:lnSpc>
                <a:spcPct val="120000"/>
              </a:lnSpc>
              <a:spcBef>
                <a:spcPct val="20000"/>
              </a:spcBef>
              <a:spcAft>
                <a:spcPct val="20000"/>
              </a:spcAft>
            </a:pPr>
            <a:r>
              <a:rPr lang="zh-CN" altLang="en-US" dirty="0" smtClean="0">
                <a:ea typeface="黑体" panose="02010609060101010101" pitchFamily="49" charset="-122"/>
              </a:rPr>
              <a:t>① 由同类型的触发器构成</a:t>
            </a:r>
          </a:p>
          <a:p>
            <a:pPr marL="384175" lvl="1" indent="0">
              <a:lnSpc>
                <a:spcPct val="120000"/>
              </a:lnSpc>
              <a:spcBef>
                <a:spcPct val="20000"/>
              </a:spcBef>
              <a:spcAft>
                <a:spcPct val="20000"/>
              </a:spcAft>
            </a:pPr>
            <a:r>
              <a:rPr lang="zh-CN" altLang="en-US" dirty="0" smtClean="0">
                <a:ea typeface="黑体" panose="02010609060101010101" pitchFamily="49" charset="-122"/>
              </a:rPr>
              <a:t>② 各触发器时钟端连在一起，统一由系统时钟控制</a:t>
            </a:r>
          </a:p>
          <a:p>
            <a:pPr marL="384175" lvl="1" indent="0">
              <a:lnSpc>
                <a:spcPct val="120000"/>
              </a:lnSpc>
              <a:spcBef>
                <a:spcPct val="20000"/>
              </a:spcBef>
              <a:spcAft>
                <a:spcPct val="20000"/>
              </a:spcAft>
            </a:pPr>
            <a:r>
              <a:rPr lang="zh-CN" altLang="en-US" dirty="0" smtClean="0">
                <a:ea typeface="黑体" panose="02010609060101010101" pitchFamily="49" charset="-122"/>
              </a:rPr>
              <a:t>③ 可用前级的输出做后级触发器的时钟</a:t>
            </a:r>
          </a:p>
          <a:p>
            <a:pPr marL="384175" lvl="1" indent="0">
              <a:lnSpc>
                <a:spcPct val="120000"/>
              </a:lnSpc>
              <a:spcBef>
                <a:spcPct val="20000"/>
              </a:spcBef>
              <a:spcAft>
                <a:spcPct val="20000"/>
              </a:spcAft>
            </a:pPr>
            <a:r>
              <a:rPr lang="zh-CN" altLang="en-US" dirty="0" smtClean="0">
                <a:ea typeface="黑体" panose="02010609060101010101" pitchFamily="49" charset="-122"/>
              </a:rPr>
              <a:t>④ 可用后级的输出做前级触发器的时钟</a:t>
            </a:r>
          </a:p>
          <a:p>
            <a:pPr marL="0" indent="0">
              <a:lnSpc>
                <a:spcPct val="120000"/>
              </a:lnSpc>
              <a:spcBef>
                <a:spcPct val="20000"/>
              </a:spcBef>
              <a:spcAft>
                <a:spcPct val="20000"/>
              </a:spcAft>
            </a:pPr>
            <a:r>
              <a:rPr lang="en-US" altLang="zh-CN" dirty="0" smtClean="0">
                <a:ea typeface="黑体" panose="02010609060101010101" pitchFamily="49" charset="-122"/>
              </a:rPr>
              <a:t>6.</a:t>
            </a:r>
            <a:r>
              <a:rPr lang="zh-CN" altLang="en-US" dirty="0" smtClean="0">
                <a:ea typeface="黑体" panose="02010609060101010101" pitchFamily="49" charset="-122"/>
              </a:rPr>
              <a:t>由</a:t>
            </a:r>
            <a:r>
              <a:rPr lang="en-US" altLang="zh-CN" dirty="0" smtClean="0">
                <a:ea typeface="黑体" panose="02010609060101010101" pitchFamily="49" charset="-122"/>
              </a:rPr>
              <a:t>4</a:t>
            </a:r>
            <a:r>
              <a:rPr lang="zh-CN" altLang="en-US" dirty="0" smtClean="0">
                <a:ea typeface="黑体" panose="02010609060101010101" pitchFamily="49" charset="-122"/>
              </a:rPr>
              <a:t>级触发器构成的二进制计数器，其模值为（ </a:t>
            </a:r>
            <a:r>
              <a:rPr lang="zh-CN" altLang="en-US" u="sng" dirty="0" smtClean="0">
                <a:solidFill>
                  <a:srgbClr val="FF0000"/>
                </a:solidFill>
                <a:ea typeface="黑体" panose="02010609060101010101" pitchFamily="49" charset="-122"/>
              </a:rPr>
              <a:t>①</a:t>
            </a:r>
            <a:r>
              <a:rPr lang="zh-CN" altLang="en-US" dirty="0" smtClean="0">
                <a:ea typeface="黑体" panose="02010609060101010101" pitchFamily="49" charset="-122"/>
              </a:rPr>
              <a:t> ）。</a:t>
            </a:r>
          </a:p>
          <a:p>
            <a:pPr marL="384175" lvl="1" indent="0">
              <a:lnSpc>
                <a:spcPct val="120000"/>
              </a:lnSpc>
              <a:spcBef>
                <a:spcPct val="20000"/>
              </a:spcBef>
              <a:spcAft>
                <a:spcPct val="20000"/>
              </a:spcAft>
            </a:pPr>
            <a:r>
              <a:rPr lang="zh-CN" altLang="en-US" dirty="0" smtClean="0">
                <a:ea typeface="黑体" panose="02010609060101010101" pitchFamily="49" charset="-122"/>
              </a:rPr>
              <a:t>① </a:t>
            </a:r>
            <a:r>
              <a:rPr lang="en-US" altLang="zh-CN" dirty="0" smtClean="0">
                <a:ea typeface="黑体" panose="02010609060101010101" pitchFamily="49" charset="-122"/>
              </a:rPr>
              <a:t>16	② 20		③ 1000		④ 1024</a:t>
            </a:r>
          </a:p>
          <a:p>
            <a:pPr marL="0" indent="0">
              <a:lnSpc>
                <a:spcPct val="120000"/>
              </a:lnSpc>
              <a:spcBef>
                <a:spcPct val="20000"/>
              </a:spcBef>
              <a:spcAft>
                <a:spcPct val="20000"/>
              </a:spcAft>
            </a:pP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26505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7171" name="Content Placeholder 4"/>
          <p:cNvSpPr>
            <a:spLocks noGrp="1"/>
          </p:cNvSpPr>
          <p:nvPr>
            <p:ph idx="4294967295"/>
          </p:nvPr>
        </p:nvSpPr>
        <p:spPr>
          <a:xfrm>
            <a:off x="684213" y="908050"/>
            <a:ext cx="7848600" cy="256890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7.</a:t>
            </a:r>
            <a:r>
              <a:rPr lang="zh-CN" altLang="en-US" dirty="0" smtClean="0">
                <a:ea typeface="黑体" panose="02010609060101010101" pitchFamily="49" charset="-122"/>
              </a:rPr>
              <a:t>同步</a:t>
            </a:r>
            <a:r>
              <a:rPr lang="en-US" altLang="zh-CN" dirty="0" smtClean="0">
                <a:ea typeface="黑体" panose="02010609060101010101" pitchFamily="49" charset="-122"/>
              </a:rPr>
              <a:t>4</a:t>
            </a:r>
            <a:r>
              <a:rPr lang="zh-CN" altLang="en-US" dirty="0" smtClean="0">
                <a:ea typeface="黑体" panose="02010609060101010101" pitchFamily="49" charset="-122"/>
              </a:rPr>
              <a:t>位二进制减法计数器的借位方程是                        ，则可知</a:t>
            </a:r>
            <a:r>
              <a:rPr lang="en-US" altLang="zh-CN" dirty="0" smtClean="0">
                <a:ea typeface="黑体" panose="02010609060101010101" pitchFamily="49" charset="-122"/>
              </a:rPr>
              <a:t>B</a:t>
            </a:r>
            <a:r>
              <a:rPr lang="zh-CN" altLang="en-US" dirty="0" smtClean="0">
                <a:ea typeface="黑体" panose="02010609060101010101" pitchFamily="49" charset="-122"/>
              </a:rPr>
              <a:t>的周期和正脉冲宽度为（</a:t>
            </a:r>
            <a:r>
              <a:rPr lang="zh-CN" altLang="en-US" u="sng" dirty="0" smtClean="0">
                <a:solidFill>
                  <a:srgbClr val="FF0000"/>
                </a:solidFill>
                <a:ea typeface="黑体" panose="02010609060101010101" pitchFamily="49" charset="-122"/>
              </a:rPr>
              <a:t>②</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① </a:t>
            </a:r>
            <a:r>
              <a:rPr lang="en-US" altLang="zh-CN" dirty="0" smtClean="0">
                <a:ea typeface="黑体" panose="02010609060101010101" pitchFamily="49" charset="-122"/>
              </a:rPr>
              <a:t>16</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周期和</a:t>
            </a:r>
            <a:r>
              <a:rPr lang="en-US" altLang="zh-CN" dirty="0" smtClean="0">
                <a:ea typeface="黑体" panose="02010609060101010101" pitchFamily="49" charset="-122"/>
              </a:rPr>
              <a:t>2</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② </a:t>
            </a:r>
            <a:r>
              <a:rPr lang="en-US" altLang="zh-CN" dirty="0" smtClean="0">
                <a:ea typeface="黑体" panose="02010609060101010101" pitchFamily="49" charset="-122"/>
              </a:rPr>
              <a:t>16</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周期和</a:t>
            </a:r>
            <a:r>
              <a:rPr lang="en-US" altLang="zh-CN" dirty="0" smtClean="0">
                <a:ea typeface="黑体" panose="02010609060101010101" pitchFamily="49" charset="-122"/>
              </a:rPr>
              <a:t>1</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③   </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周期和</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④   </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周期和</a:t>
            </a:r>
            <a:r>
              <a:rPr lang="en-US" altLang="zh-CN" dirty="0" smtClean="0">
                <a:ea typeface="黑体" panose="02010609060101010101" pitchFamily="49" charset="-122"/>
              </a:rPr>
              <a:t>4</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endParaRPr lang="zh-CN" altLang="en-US" dirty="0" smtClean="0">
              <a:ea typeface="黑体" panose="02010609060101010101" pitchFamily="49" charset="-122"/>
            </a:endParaRPr>
          </a:p>
        </p:txBody>
      </p:sp>
      <p:sp>
        <p:nvSpPr>
          <p:cNvPr id="163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3" name="对象 2"/>
          <p:cNvGraphicFramePr>
            <a:graphicFrameLocks noChangeAspect="1"/>
          </p:cNvGraphicFramePr>
          <p:nvPr/>
        </p:nvGraphicFramePr>
        <p:xfrm>
          <a:off x="5651500" y="908050"/>
          <a:ext cx="1543050" cy="428625"/>
        </p:xfrm>
        <a:graphic>
          <a:graphicData uri="http://schemas.openxmlformats.org/presentationml/2006/ole">
            <mc:AlternateContent xmlns:mc="http://schemas.openxmlformats.org/markup-compatibility/2006">
              <mc:Choice xmlns:v="urn:schemas-microsoft-com:vml" Requires="v">
                <p:oleObj spid="_x0000_s65559" name="公式" r:id="rId4" imgW="926698" imgH="253890" progId="Equation.3">
                  <p:embed/>
                </p:oleObj>
              </mc:Choice>
              <mc:Fallback>
                <p:oleObj name="公式" r:id="rId4" imgW="926698" imgH="253890" progId="Equation.3">
                  <p:embed/>
                  <p:pic>
                    <p:nvPicPr>
                      <p:cNvPr id="717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908050"/>
                        <a:ext cx="1543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2"/>
          <p:cNvGraphicFramePr>
            <a:graphicFrameLocks noChangeAspect="1"/>
          </p:cNvGraphicFramePr>
          <p:nvPr>
            <p:extLst>
              <p:ext uri="{D42A27DB-BD31-4B8C-83A1-F6EECF244321}">
                <p14:modId xmlns:p14="http://schemas.microsoft.com/office/powerpoint/2010/main" val="622260685"/>
              </p:ext>
            </p:extLst>
          </p:nvPr>
        </p:nvGraphicFramePr>
        <p:xfrm>
          <a:off x="1907704" y="3762714"/>
          <a:ext cx="1543050" cy="428625"/>
        </p:xfrm>
        <a:graphic>
          <a:graphicData uri="http://schemas.openxmlformats.org/presentationml/2006/ole">
            <mc:AlternateContent xmlns:mc="http://schemas.openxmlformats.org/markup-compatibility/2006">
              <mc:Choice xmlns:v="urn:schemas-microsoft-com:vml" Requires="v">
                <p:oleObj spid="_x0000_s65560" name="公式" r:id="rId4" imgW="926698" imgH="253890" progId="Equation.3">
                  <p:embed/>
                </p:oleObj>
              </mc:Choice>
              <mc:Fallback>
                <p:oleObj name="公式" r:id="rId4" imgW="926698" imgH="253890" progId="Equation.3">
                  <p:embed/>
                  <p:pic>
                    <p:nvPicPr>
                      <p:cNvPr id="717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762714"/>
                        <a:ext cx="1543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684213" y="3792361"/>
            <a:ext cx="1338828" cy="369332"/>
          </a:xfrm>
          <a:prstGeom prst="rect">
            <a:avLst/>
          </a:prstGeom>
          <a:noFill/>
        </p:spPr>
        <p:txBody>
          <a:bodyPr wrap="none" rtlCol="0">
            <a:spAutoFit/>
          </a:bodyPr>
          <a:lstStyle/>
          <a:p>
            <a:r>
              <a:rPr lang="zh-CN" altLang="en-US" sz="1800" dirty="0" smtClean="0"/>
              <a:t>借位方程：</a:t>
            </a:r>
            <a:endParaRPr lang="zh-CN" altLang="en-US" sz="1800" dirty="0"/>
          </a:p>
        </p:txBody>
      </p:sp>
      <p:sp>
        <p:nvSpPr>
          <p:cNvPr id="3" name="文本框 2"/>
          <p:cNvSpPr txBox="1"/>
          <p:nvPr/>
        </p:nvSpPr>
        <p:spPr>
          <a:xfrm>
            <a:off x="3635896" y="3822007"/>
            <a:ext cx="3679212" cy="369332"/>
          </a:xfrm>
          <a:prstGeom prst="rect">
            <a:avLst/>
          </a:prstGeom>
          <a:noFill/>
        </p:spPr>
        <p:txBody>
          <a:bodyPr wrap="none" rtlCol="0">
            <a:spAutoFit/>
          </a:bodyPr>
          <a:lstStyle/>
          <a:p>
            <a:r>
              <a:rPr lang="zh-CN" altLang="en-US" sz="1800" dirty="0" smtClean="0"/>
              <a:t>当</a:t>
            </a:r>
            <a:r>
              <a:rPr lang="en-US" altLang="zh-CN" sz="1800" dirty="0" smtClean="0"/>
              <a:t>Q3Q2Q1Q0=0000</a:t>
            </a:r>
            <a:r>
              <a:rPr lang="zh-CN" altLang="en-US" sz="1800" dirty="0" smtClean="0"/>
              <a:t>时，产生借位</a:t>
            </a:r>
            <a:endParaRPr lang="zh-CN" altLang="en-US" sz="1800" dirty="0"/>
          </a:p>
        </p:txBody>
      </p:sp>
    </p:spTree>
    <p:extLst>
      <p:ext uri="{BB962C8B-B14F-4D97-AF65-F5344CB8AC3E}">
        <p14:creationId xmlns:p14="http://schemas.microsoft.com/office/powerpoint/2010/main" val="168701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7171" name="Content Placeholder 4"/>
          <p:cNvSpPr>
            <a:spLocks noGrp="1"/>
          </p:cNvSpPr>
          <p:nvPr>
            <p:ph idx="4294967295"/>
          </p:nvPr>
        </p:nvSpPr>
        <p:spPr>
          <a:xfrm>
            <a:off x="684213" y="908050"/>
            <a:ext cx="7848600" cy="253710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8</a:t>
            </a:r>
            <a:r>
              <a:rPr lang="en-US" altLang="zh-CN" dirty="0" smtClean="0">
                <a:ea typeface="黑体" panose="02010609060101010101" pitchFamily="49" charset="-122"/>
              </a:rPr>
              <a:t>.</a:t>
            </a:r>
            <a:r>
              <a:rPr lang="zh-CN" altLang="en-US" dirty="0" smtClean="0">
                <a:ea typeface="黑体" panose="02010609060101010101" pitchFamily="49" charset="-122"/>
              </a:rPr>
              <a:t>已知</a:t>
            </a:r>
            <a:r>
              <a:rPr lang="en-US" altLang="zh-CN" dirty="0" smtClean="0">
                <a:ea typeface="黑体" panose="02010609060101010101" pitchFamily="49" charset="-122"/>
              </a:rPr>
              <a:t>Q</a:t>
            </a:r>
            <a:r>
              <a:rPr lang="en-US" altLang="zh-CN" baseline="-25000" dirty="0" smtClean="0">
                <a:ea typeface="黑体" panose="02010609060101010101" pitchFamily="49" charset="-122"/>
              </a:rPr>
              <a:t>3</a:t>
            </a:r>
            <a:r>
              <a:rPr lang="zh-CN" altLang="en-US" dirty="0" smtClean="0">
                <a:ea typeface="黑体" panose="02010609060101010101" pitchFamily="49" charset="-122"/>
              </a:rPr>
              <a:t>、</a:t>
            </a:r>
            <a:r>
              <a:rPr lang="en-US" altLang="zh-CN" dirty="0" smtClean="0">
                <a:ea typeface="黑体" panose="02010609060101010101" pitchFamily="49" charset="-122"/>
              </a:rPr>
              <a:t>Q</a:t>
            </a:r>
            <a:r>
              <a:rPr lang="en-US" altLang="zh-CN" baseline="-25000" dirty="0" smtClean="0">
                <a:ea typeface="黑体" panose="02010609060101010101" pitchFamily="49" charset="-122"/>
              </a:rPr>
              <a:t>2</a:t>
            </a:r>
            <a:r>
              <a:rPr lang="zh-CN" altLang="en-US" dirty="0" smtClean="0">
                <a:ea typeface="黑体" panose="02010609060101010101" pitchFamily="49" charset="-122"/>
              </a:rPr>
              <a:t>、</a:t>
            </a:r>
            <a:r>
              <a:rPr lang="en-US" altLang="zh-CN" dirty="0" smtClean="0">
                <a:ea typeface="黑体" panose="02010609060101010101" pitchFamily="49" charset="-122"/>
              </a:rPr>
              <a:t>Q</a:t>
            </a:r>
            <a:r>
              <a:rPr lang="en-US" altLang="zh-CN" baseline="-25000" dirty="0" smtClean="0">
                <a:ea typeface="黑体" panose="02010609060101010101" pitchFamily="49" charset="-122"/>
              </a:rPr>
              <a:t>1</a:t>
            </a:r>
            <a:r>
              <a:rPr lang="zh-CN" altLang="en-US" dirty="0" smtClean="0">
                <a:ea typeface="黑体" panose="02010609060101010101" pitchFamily="49" charset="-122"/>
              </a:rPr>
              <a:t>、</a:t>
            </a:r>
            <a:r>
              <a:rPr lang="en-US" altLang="zh-CN" dirty="0" smtClean="0">
                <a:ea typeface="黑体" panose="02010609060101010101" pitchFamily="49" charset="-122"/>
              </a:rPr>
              <a:t>Q</a:t>
            </a:r>
            <a:r>
              <a:rPr lang="en-US" altLang="zh-CN" baseline="-25000" dirty="0" smtClean="0">
                <a:ea typeface="黑体" panose="02010609060101010101" pitchFamily="49" charset="-122"/>
              </a:rPr>
              <a:t>0</a:t>
            </a:r>
            <a:r>
              <a:rPr lang="zh-CN" altLang="en-US" dirty="0" smtClean="0">
                <a:ea typeface="黑体" panose="02010609060101010101" pitchFamily="49" charset="-122"/>
              </a:rPr>
              <a:t>是同步</a:t>
            </a:r>
            <a:r>
              <a:rPr lang="zh-CN" altLang="en-US" dirty="0" smtClean="0">
                <a:solidFill>
                  <a:srgbClr val="FF0000"/>
                </a:solidFill>
                <a:ea typeface="黑体" panose="02010609060101010101" pitchFamily="49" charset="-122"/>
              </a:rPr>
              <a:t>十进制</a:t>
            </a:r>
            <a:r>
              <a:rPr lang="zh-CN" altLang="en-US" dirty="0" smtClean="0">
                <a:ea typeface="黑体" panose="02010609060101010101" pitchFamily="49" charset="-122"/>
              </a:rPr>
              <a:t>计数器的触发器输出，若以</a:t>
            </a:r>
            <a:r>
              <a:rPr lang="en-US" altLang="zh-CN" dirty="0" smtClean="0">
                <a:ea typeface="黑体" panose="02010609060101010101" pitchFamily="49" charset="-122"/>
              </a:rPr>
              <a:t>Q</a:t>
            </a:r>
            <a:r>
              <a:rPr lang="en-US" altLang="zh-CN" baseline="-25000" dirty="0" smtClean="0">
                <a:ea typeface="黑体" panose="02010609060101010101" pitchFamily="49" charset="-122"/>
              </a:rPr>
              <a:t>3</a:t>
            </a:r>
            <a:r>
              <a:rPr lang="zh-CN" altLang="en-US" dirty="0" smtClean="0">
                <a:ea typeface="黑体" panose="02010609060101010101" pitchFamily="49" charset="-122"/>
              </a:rPr>
              <a:t>作进位</a:t>
            </a:r>
            <a:r>
              <a:rPr lang="en-US" altLang="zh-CN" dirty="0" smtClean="0">
                <a:ea typeface="黑体" panose="02010609060101010101" pitchFamily="49" charset="-122"/>
              </a:rPr>
              <a:t>C</a:t>
            </a:r>
            <a:r>
              <a:rPr lang="zh-CN" altLang="en-US" dirty="0" smtClean="0">
                <a:ea typeface="黑体" panose="02010609060101010101" pitchFamily="49" charset="-122"/>
              </a:rPr>
              <a:t>，则</a:t>
            </a:r>
            <a:r>
              <a:rPr lang="en-US" altLang="zh-CN" dirty="0" smtClean="0">
                <a:ea typeface="黑体" panose="02010609060101010101" pitchFamily="49" charset="-122"/>
              </a:rPr>
              <a:t>C</a:t>
            </a:r>
            <a:r>
              <a:rPr lang="zh-CN" altLang="en-US" dirty="0" smtClean="0">
                <a:ea typeface="黑体" panose="02010609060101010101" pitchFamily="49" charset="-122"/>
              </a:rPr>
              <a:t>的周期和正脉冲宽度是（</a:t>
            </a:r>
            <a:r>
              <a:rPr lang="zh-CN" altLang="en-US" u="sng" dirty="0" smtClean="0">
                <a:solidFill>
                  <a:srgbClr val="FF0000"/>
                </a:solidFill>
                <a:ea typeface="黑体" panose="02010609060101010101" pitchFamily="49" charset="-122"/>
              </a:rPr>
              <a:t>②</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① </a:t>
            </a:r>
            <a:r>
              <a:rPr lang="en-US" altLang="zh-CN" dirty="0" smtClean="0">
                <a:ea typeface="黑体" panose="02010609060101010101" pitchFamily="49" charset="-122"/>
              </a:rPr>
              <a:t>10</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脉冲，正脉冲宽度为</a:t>
            </a:r>
            <a:r>
              <a:rPr lang="en-US" altLang="zh-CN" dirty="0" smtClean="0">
                <a:ea typeface="黑体" panose="02010609060101010101" pitchFamily="49" charset="-122"/>
              </a:rPr>
              <a:t>1</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② </a:t>
            </a:r>
            <a:r>
              <a:rPr lang="en-US" altLang="zh-CN" dirty="0" smtClean="0">
                <a:ea typeface="黑体" panose="02010609060101010101" pitchFamily="49" charset="-122"/>
              </a:rPr>
              <a:t>10</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脉冲，正脉冲宽度为</a:t>
            </a:r>
            <a:r>
              <a:rPr lang="en-US" altLang="zh-CN" dirty="0" smtClean="0">
                <a:ea typeface="黑体" panose="02010609060101010101" pitchFamily="49" charset="-122"/>
              </a:rPr>
              <a:t>2</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③   </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脉冲，正脉冲宽度为</a:t>
            </a:r>
            <a:r>
              <a:rPr lang="en-US" altLang="zh-CN" dirty="0" smtClean="0">
                <a:ea typeface="黑体" panose="02010609060101010101" pitchFamily="49" charset="-122"/>
              </a:rPr>
              <a:t>1</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a:p>
            <a:pPr marL="384175" lvl="1" indent="0">
              <a:lnSpc>
                <a:spcPct val="120000"/>
              </a:lnSpc>
              <a:spcBef>
                <a:spcPct val="20000"/>
              </a:spcBef>
              <a:spcAft>
                <a:spcPct val="20000"/>
              </a:spcAft>
            </a:pPr>
            <a:r>
              <a:rPr lang="zh-CN" altLang="en-US" dirty="0" smtClean="0">
                <a:ea typeface="黑体" panose="02010609060101010101" pitchFamily="49" charset="-122"/>
              </a:rPr>
              <a:t>④   </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脉冲，正脉冲宽度为</a:t>
            </a:r>
            <a:r>
              <a:rPr lang="en-US" altLang="zh-CN" dirty="0" smtClean="0">
                <a:ea typeface="黑体" panose="02010609060101010101" pitchFamily="49" charset="-122"/>
              </a:rPr>
              <a:t>2</a:t>
            </a:r>
            <a:r>
              <a:rPr lang="zh-CN" altLang="en-US" dirty="0" smtClean="0">
                <a:ea typeface="黑体" panose="02010609060101010101" pitchFamily="49" charset="-122"/>
              </a:rPr>
              <a:t>个</a:t>
            </a:r>
            <a:r>
              <a:rPr lang="en-US" altLang="zh-CN" dirty="0" smtClean="0">
                <a:ea typeface="黑体" panose="02010609060101010101" pitchFamily="49" charset="-122"/>
              </a:rPr>
              <a:t>CP</a:t>
            </a:r>
            <a:r>
              <a:rPr lang="zh-CN" altLang="en-US" dirty="0" smtClean="0">
                <a:ea typeface="黑体" panose="02010609060101010101" pitchFamily="49" charset="-122"/>
              </a:rPr>
              <a:t>周期</a:t>
            </a:r>
          </a:p>
        </p:txBody>
      </p:sp>
      <p:sp>
        <p:nvSpPr>
          <p:cNvPr id="163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文本框 1"/>
          <p:cNvSpPr txBox="1"/>
          <p:nvPr/>
        </p:nvSpPr>
        <p:spPr>
          <a:xfrm>
            <a:off x="1061312" y="3429934"/>
            <a:ext cx="4762842" cy="3046988"/>
          </a:xfrm>
          <a:prstGeom prst="rect">
            <a:avLst/>
          </a:prstGeom>
          <a:noFill/>
        </p:spPr>
        <p:txBody>
          <a:bodyPr wrap="none" rtlCol="0">
            <a:spAutoFit/>
          </a:bodyPr>
          <a:lstStyle/>
          <a:p>
            <a:r>
              <a:rPr lang="zh-CN" altLang="en-US" sz="1600" dirty="0"/>
              <a:t>因为 同步十进制计数器</a:t>
            </a:r>
            <a:r>
              <a:rPr lang="en-US" altLang="zh-CN" sz="1600" dirty="0"/>
              <a:t>, Q3 Q2 Q1 Q0 </a:t>
            </a:r>
            <a:r>
              <a:rPr lang="zh-CN" altLang="en-US" sz="1600" dirty="0"/>
              <a:t>的输出会是</a:t>
            </a:r>
          </a:p>
          <a:p>
            <a:r>
              <a:rPr lang="en-US" altLang="zh-CN" sz="1600" dirty="0"/>
              <a:t>0 0 0 0</a:t>
            </a:r>
          </a:p>
          <a:p>
            <a:r>
              <a:rPr lang="en-US" altLang="zh-CN" sz="1600" dirty="0"/>
              <a:t>0 0 0 1</a:t>
            </a:r>
          </a:p>
          <a:p>
            <a:r>
              <a:rPr lang="en-US" altLang="zh-CN" sz="1600" dirty="0"/>
              <a:t>0 0 1 0 </a:t>
            </a:r>
          </a:p>
          <a:p>
            <a:r>
              <a:rPr lang="en-US" altLang="zh-CN" sz="1600" dirty="0"/>
              <a:t>0 0 1 1</a:t>
            </a:r>
          </a:p>
          <a:p>
            <a:r>
              <a:rPr lang="en-US" altLang="zh-CN" sz="1600" dirty="0"/>
              <a:t>0 1 0 0</a:t>
            </a:r>
          </a:p>
          <a:p>
            <a:r>
              <a:rPr lang="en-US" altLang="zh-CN" sz="1600" dirty="0"/>
              <a:t>0 1 0 1</a:t>
            </a:r>
          </a:p>
          <a:p>
            <a:r>
              <a:rPr lang="en-US" altLang="zh-CN" sz="1600" dirty="0"/>
              <a:t>0 1 1 0 </a:t>
            </a:r>
          </a:p>
          <a:p>
            <a:r>
              <a:rPr lang="en-US" altLang="zh-CN" sz="1600" dirty="0"/>
              <a:t>0 1 1 1</a:t>
            </a:r>
          </a:p>
          <a:p>
            <a:r>
              <a:rPr lang="en-US" altLang="zh-CN" sz="1600" dirty="0"/>
              <a:t>1 0 0 0</a:t>
            </a:r>
          </a:p>
          <a:p>
            <a:r>
              <a:rPr lang="en-US" altLang="zh-CN" sz="1600" dirty="0"/>
              <a:t>1 0 0 1</a:t>
            </a:r>
          </a:p>
          <a:p>
            <a:r>
              <a:rPr lang="zh-CN" altLang="en-US" sz="1600" dirty="0"/>
              <a:t>循环输出 </a:t>
            </a:r>
            <a:r>
              <a:rPr lang="en-US" altLang="zh-CN" sz="1600" dirty="0"/>
              <a:t>............</a:t>
            </a:r>
            <a:endParaRPr lang="zh-CN" altLang="en-US" sz="1600" dirty="0"/>
          </a:p>
        </p:txBody>
      </p:sp>
      <p:sp>
        <p:nvSpPr>
          <p:cNvPr id="3" name="文本框 2"/>
          <p:cNvSpPr txBox="1"/>
          <p:nvPr/>
        </p:nvSpPr>
        <p:spPr>
          <a:xfrm>
            <a:off x="2945237" y="5830591"/>
            <a:ext cx="3326552" cy="646331"/>
          </a:xfrm>
          <a:prstGeom prst="rect">
            <a:avLst/>
          </a:prstGeom>
          <a:noFill/>
        </p:spPr>
        <p:txBody>
          <a:bodyPr wrap="none" rtlCol="0">
            <a:spAutoFit/>
          </a:bodyPr>
          <a:lstStyle/>
          <a:p>
            <a:r>
              <a:rPr lang="en-US" altLang="zh-CN" sz="1800" dirty="0"/>
              <a:t>Q3 </a:t>
            </a:r>
            <a:r>
              <a:rPr lang="zh-CN" altLang="en-US" sz="1800" dirty="0"/>
              <a:t>的周期和正脉冲宽度是会</a:t>
            </a:r>
            <a:r>
              <a:rPr lang="zh-CN" altLang="en-US" sz="1800" dirty="0" smtClean="0"/>
              <a:t>是</a:t>
            </a:r>
            <a:endParaRPr lang="en-US" altLang="zh-CN" sz="1800" dirty="0" smtClean="0"/>
          </a:p>
          <a:p>
            <a:r>
              <a:rPr lang="zh-CN" altLang="en-US" sz="1800" dirty="0" smtClean="0"/>
              <a:t> </a:t>
            </a:r>
            <a:r>
              <a:rPr lang="en-US" altLang="zh-CN" sz="1800" dirty="0"/>
              <a:t>10</a:t>
            </a:r>
            <a:r>
              <a:rPr lang="zh-CN" altLang="en-US" sz="1800" dirty="0"/>
              <a:t>个</a:t>
            </a:r>
            <a:r>
              <a:rPr lang="en-US" altLang="zh-CN" sz="1800" dirty="0"/>
              <a:t>CP</a:t>
            </a:r>
            <a:r>
              <a:rPr lang="zh-CN" altLang="en-US" sz="1800" dirty="0"/>
              <a:t>周期和</a:t>
            </a:r>
            <a:r>
              <a:rPr lang="en-US" altLang="zh-CN" sz="1800" dirty="0"/>
              <a:t>2</a:t>
            </a:r>
            <a:r>
              <a:rPr lang="zh-CN" altLang="en-US" sz="1800" dirty="0"/>
              <a:t>个</a:t>
            </a:r>
            <a:r>
              <a:rPr lang="en-US" altLang="zh-CN" sz="1800" dirty="0"/>
              <a:t>CP</a:t>
            </a:r>
            <a:r>
              <a:rPr lang="zh-CN" altLang="en-US" sz="1800" dirty="0"/>
              <a:t>周期</a:t>
            </a:r>
          </a:p>
        </p:txBody>
      </p:sp>
    </p:spTree>
    <p:extLst>
      <p:ext uri="{BB962C8B-B14F-4D97-AF65-F5344CB8AC3E}">
        <p14:creationId xmlns:p14="http://schemas.microsoft.com/office/powerpoint/2010/main" val="294729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8195" name="Content Placeholder 4"/>
          <p:cNvSpPr>
            <a:spLocks noGrp="1"/>
          </p:cNvSpPr>
          <p:nvPr>
            <p:ph idx="4294967295"/>
          </p:nvPr>
        </p:nvSpPr>
        <p:spPr>
          <a:xfrm>
            <a:off x="684213" y="908050"/>
            <a:ext cx="7848600" cy="355441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9.</a:t>
            </a:r>
            <a:r>
              <a:rPr lang="zh-CN" altLang="en-US" dirty="0" smtClean="0">
                <a:ea typeface="黑体" panose="02010609060101010101" pitchFamily="49" charset="-122"/>
              </a:rPr>
              <a:t>一个</a:t>
            </a:r>
            <a:r>
              <a:rPr lang="en-US" altLang="zh-CN" dirty="0" smtClean="0">
                <a:ea typeface="黑体" panose="02010609060101010101" pitchFamily="49" charset="-122"/>
              </a:rPr>
              <a:t>4</a:t>
            </a:r>
            <a:r>
              <a:rPr lang="zh-CN" altLang="en-US" dirty="0" smtClean="0">
                <a:ea typeface="黑体" panose="02010609060101010101" pitchFamily="49" charset="-122"/>
              </a:rPr>
              <a:t>位移位寄存器原来的状态为</a:t>
            </a:r>
            <a:r>
              <a:rPr lang="en-US" altLang="zh-CN" dirty="0" smtClean="0">
                <a:ea typeface="黑体" panose="02010609060101010101" pitchFamily="49" charset="-122"/>
              </a:rPr>
              <a:t>0000</a:t>
            </a:r>
            <a:r>
              <a:rPr lang="zh-CN" altLang="en-US" dirty="0" smtClean="0">
                <a:ea typeface="黑体" panose="02010609060101010101" pitchFamily="49" charset="-122"/>
              </a:rPr>
              <a:t>，如果串行输入始终为</a:t>
            </a:r>
            <a:r>
              <a:rPr lang="en-US" altLang="zh-CN" dirty="0" smtClean="0">
                <a:ea typeface="黑体" panose="02010609060101010101" pitchFamily="49" charset="-122"/>
              </a:rPr>
              <a:t>1</a:t>
            </a:r>
            <a:r>
              <a:rPr lang="zh-CN" altLang="en-US" dirty="0" smtClean="0">
                <a:ea typeface="黑体" panose="02010609060101010101" pitchFamily="49" charset="-122"/>
              </a:rPr>
              <a:t>，则经过</a:t>
            </a:r>
            <a:r>
              <a:rPr lang="en-US" altLang="zh-CN" dirty="0" smtClean="0">
                <a:ea typeface="黑体" panose="02010609060101010101" pitchFamily="49" charset="-122"/>
              </a:rPr>
              <a:t>4</a:t>
            </a:r>
            <a:r>
              <a:rPr lang="zh-CN" altLang="en-US" dirty="0" smtClean="0">
                <a:ea typeface="黑体" panose="02010609060101010101" pitchFamily="49" charset="-122"/>
              </a:rPr>
              <a:t>个移位脉冲后寄存器的内容为（</a:t>
            </a:r>
            <a:r>
              <a:rPr lang="zh-CN" altLang="en-US" u="sng" dirty="0" smtClean="0">
                <a:solidFill>
                  <a:srgbClr val="FF0000"/>
                </a:solidFill>
                <a:ea typeface="黑体" panose="02010609060101010101" pitchFamily="49" charset="-122"/>
              </a:rPr>
              <a:t>④</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① </a:t>
            </a:r>
            <a:r>
              <a:rPr lang="en-US" altLang="zh-CN" dirty="0" smtClean="0">
                <a:ea typeface="黑体" panose="02010609060101010101" pitchFamily="49" charset="-122"/>
              </a:rPr>
              <a:t>0001	② 0111		③ 1110		④ 1111</a:t>
            </a:r>
          </a:p>
          <a:p>
            <a:pPr marL="0" indent="0">
              <a:lnSpc>
                <a:spcPct val="120000"/>
              </a:lnSpc>
              <a:spcBef>
                <a:spcPct val="20000"/>
              </a:spcBef>
              <a:spcAft>
                <a:spcPct val="20000"/>
              </a:spcAft>
            </a:pPr>
            <a:r>
              <a:rPr lang="en-US" altLang="zh-CN" dirty="0" smtClean="0">
                <a:ea typeface="黑体" panose="02010609060101010101" pitchFamily="49" charset="-122"/>
              </a:rPr>
              <a:t>10.</a:t>
            </a:r>
            <a:r>
              <a:rPr lang="zh-CN" altLang="en-US" dirty="0" smtClean="0">
                <a:ea typeface="黑体" panose="02010609060101010101" pitchFamily="49" charset="-122"/>
              </a:rPr>
              <a:t>可以用来实现并</a:t>
            </a:r>
            <a:r>
              <a:rPr lang="en-US" altLang="zh-CN" dirty="0" smtClean="0">
                <a:ea typeface="黑体" panose="02010609060101010101" pitchFamily="49" charset="-122"/>
              </a:rPr>
              <a:t>/</a:t>
            </a:r>
            <a:r>
              <a:rPr lang="zh-CN" altLang="en-US" dirty="0" smtClean="0">
                <a:ea typeface="黑体" panose="02010609060101010101" pitchFamily="49" charset="-122"/>
              </a:rPr>
              <a:t>串转换和串</a:t>
            </a:r>
            <a:r>
              <a:rPr lang="en-US" altLang="zh-CN" dirty="0" smtClean="0">
                <a:ea typeface="黑体" panose="02010609060101010101" pitchFamily="49" charset="-122"/>
              </a:rPr>
              <a:t>/</a:t>
            </a:r>
            <a:r>
              <a:rPr lang="zh-CN" altLang="en-US" dirty="0" smtClean="0">
                <a:ea typeface="黑体" panose="02010609060101010101" pitchFamily="49" charset="-122"/>
              </a:rPr>
              <a:t>并转换的器件是（</a:t>
            </a:r>
            <a:r>
              <a:rPr lang="zh-CN" altLang="en-US" u="sng" dirty="0" smtClean="0">
                <a:solidFill>
                  <a:srgbClr val="FF0000"/>
                </a:solidFill>
                <a:ea typeface="黑体" panose="02010609060101010101" pitchFamily="49" charset="-122"/>
              </a:rPr>
              <a:t>②</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① 计数器		</a:t>
            </a:r>
            <a:r>
              <a:rPr lang="en-US" altLang="zh-CN" dirty="0" smtClean="0">
                <a:ea typeface="黑体" panose="02010609060101010101" pitchFamily="49" charset="-122"/>
              </a:rPr>
              <a:t>	</a:t>
            </a:r>
            <a:r>
              <a:rPr lang="zh-CN" altLang="en-US" dirty="0" smtClean="0">
                <a:ea typeface="黑体" panose="02010609060101010101" pitchFamily="49" charset="-122"/>
              </a:rPr>
              <a:t>② 移位寄存器</a:t>
            </a:r>
          </a:p>
          <a:p>
            <a:pPr marL="384175" lvl="1" indent="0">
              <a:lnSpc>
                <a:spcPct val="120000"/>
              </a:lnSpc>
              <a:spcBef>
                <a:spcPct val="20000"/>
              </a:spcBef>
              <a:spcAft>
                <a:spcPct val="20000"/>
              </a:spcAft>
            </a:pPr>
            <a:r>
              <a:rPr lang="zh-CN" altLang="en-US" dirty="0" smtClean="0">
                <a:ea typeface="黑体" panose="02010609060101010101" pitchFamily="49" charset="-122"/>
              </a:rPr>
              <a:t>③ 存储器		</a:t>
            </a:r>
            <a:r>
              <a:rPr lang="en-US" altLang="zh-CN" dirty="0" smtClean="0">
                <a:ea typeface="黑体" panose="02010609060101010101" pitchFamily="49" charset="-122"/>
              </a:rPr>
              <a:t>	</a:t>
            </a:r>
            <a:r>
              <a:rPr lang="zh-CN" altLang="en-US" dirty="0" smtClean="0">
                <a:ea typeface="黑体" panose="02010609060101010101" pitchFamily="49" charset="-122"/>
              </a:rPr>
              <a:t>④ 全加器</a:t>
            </a:r>
          </a:p>
          <a:p>
            <a:pPr marL="0" indent="0">
              <a:lnSpc>
                <a:spcPct val="120000"/>
              </a:lnSpc>
              <a:spcBef>
                <a:spcPct val="20000"/>
              </a:spcBef>
              <a:spcAft>
                <a:spcPct val="20000"/>
              </a:spcAft>
            </a:pPr>
            <a:r>
              <a:rPr lang="en-US" altLang="zh-CN" dirty="0" smtClean="0">
                <a:ea typeface="黑体" panose="02010609060101010101" pitchFamily="49" charset="-122"/>
              </a:rPr>
              <a:t>11.</a:t>
            </a:r>
            <a:r>
              <a:rPr lang="zh-CN" altLang="zh-CN" dirty="0" smtClean="0">
                <a:ea typeface="黑体" panose="02010609060101010101" pitchFamily="49" charset="-122"/>
              </a:rPr>
              <a:t>设计模值为</a:t>
            </a:r>
            <a:r>
              <a:rPr lang="en-US" altLang="zh-CN" dirty="0" smtClean="0">
                <a:ea typeface="黑体" panose="02010609060101010101" pitchFamily="49" charset="-122"/>
              </a:rPr>
              <a:t>36</a:t>
            </a:r>
            <a:r>
              <a:rPr lang="zh-CN" altLang="zh-CN" dirty="0" smtClean="0">
                <a:ea typeface="黑体" panose="02010609060101010101" pitchFamily="49" charset="-122"/>
              </a:rPr>
              <a:t>的计数器至少需要（</a:t>
            </a:r>
            <a:r>
              <a:rPr lang="en-US" altLang="zh-CN" dirty="0" smtClean="0">
                <a:ea typeface="黑体" panose="02010609060101010101" pitchFamily="49" charset="-122"/>
              </a:rPr>
              <a:t> </a:t>
            </a:r>
            <a:r>
              <a:rPr lang="zh-CN" altLang="en-US" u="sng" dirty="0" smtClean="0">
                <a:solidFill>
                  <a:srgbClr val="FF0000"/>
                </a:solidFill>
                <a:ea typeface="黑体" panose="02010609060101010101" pitchFamily="49" charset="-122"/>
              </a:rPr>
              <a:t>②</a:t>
            </a:r>
            <a:r>
              <a:rPr lang="en-US" altLang="zh-CN" dirty="0" smtClean="0">
                <a:ea typeface="黑体" panose="02010609060101010101" pitchFamily="49" charset="-122"/>
              </a:rPr>
              <a:t> </a:t>
            </a:r>
            <a:r>
              <a:rPr lang="zh-CN" altLang="zh-CN" dirty="0" smtClean="0">
                <a:ea typeface="黑体" panose="02010609060101010101" pitchFamily="49" charset="-122"/>
              </a:rPr>
              <a:t>）级触发器。</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① </a:t>
            </a:r>
            <a:r>
              <a:rPr lang="en-US" altLang="zh-CN" dirty="0" smtClean="0">
                <a:ea typeface="黑体" panose="02010609060101010101" pitchFamily="49" charset="-122"/>
              </a:rPr>
              <a:t>5	② 6		③ 3	④ 4</a:t>
            </a:r>
          </a:p>
        </p:txBody>
      </p:sp>
    </p:spTree>
    <p:extLst>
      <p:ext uri="{BB962C8B-B14F-4D97-AF65-F5344CB8AC3E}">
        <p14:creationId xmlns:p14="http://schemas.microsoft.com/office/powerpoint/2010/main" val="367533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9219" name="Content Placeholder 4"/>
          <p:cNvSpPr>
            <a:spLocks noGrp="1"/>
          </p:cNvSpPr>
          <p:nvPr>
            <p:ph idx="4294967295"/>
          </p:nvPr>
        </p:nvSpPr>
        <p:spPr>
          <a:xfrm>
            <a:off x="684213" y="908050"/>
            <a:ext cx="7848600" cy="256857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12.</a:t>
            </a:r>
            <a:r>
              <a:rPr lang="zh-CN" altLang="en-US" dirty="0" smtClean="0">
                <a:ea typeface="黑体" panose="02010609060101010101" pitchFamily="49" charset="-122"/>
              </a:rPr>
              <a:t>用</a:t>
            </a:r>
            <a:r>
              <a:rPr lang="en-US" altLang="zh-CN" dirty="0" smtClean="0">
                <a:ea typeface="黑体" panose="02010609060101010101" pitchFamily="49" charset="-122"/>
              </a:rPr>
              <a:t>Verilog HDL</a:t>
            </a:r>
            <a:r>
              <a:rPr lang="zh-CN" altLang="en-US" dirty="0" smtClean="0">
                <a:ea typeface="黑体" panose="02010609060101010101" pitchFamily="49" charset="-122"/>
              </a:rPr>
              <a:t>设计同步清除的计数器时，在</a:t>
            </a:r>
            <a:r>
              <a:rPr lang="en-US" altLang="zh-CN" dirty="0" smtClean="0">
                <a:ea typeface="黑体" panose="02010609060101010101" pitchFamily="49" charset="-122"/>
              </a:rPr>
              <a:t>always</a:t>
            </a:r>
            <a:r>
              <a:rPr lang="zh-CN" altLang="en-US" dirty="0" smtClean="0">
                <a:ea typeface="黑体" panose="02010609060101010101" pitchFamily="49" charset="-122"/>
              </a:rPr>
              <a:t>语句的敏感参数表中（</a:t>
            </a:r>
            <a:r>
              <a:rPr lang="zh-CN" altLang="en-US" u="sng" dirty="0" smtClean="0">
                <a:solidFill>
                  <a:srgbClr val="FF0000"/>
                </a:solidFill>
                <a:ea typeface="黑体" panose="02010609060101010101" pitchFamily="49" charset="-122"/>
              </a:rPr>
              <a:t>①</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zh-CN" altLang="en-US" dirty="0" smtClean="0">
                <a:ea typeface="黑体" panose="02010609060101010101" pitchFamily="49" charset="-122"/>
              </a:rPr>
              <a:t>① 需要列出时钟信号和清除信号标示符的有效边沿</a:t>
            </a:r>
          </a:p>
          <a:p>
            <a:pPr marL="384175" lvl="1" indent="0">
              <a:lnSpc>
                <a:spcPct val="120000"/>
              </a:lnSpc>
              <a:spcBef>
                <a:spcPct val="20000"/>
              </a:spcBef>
              <a:spcAft>
                <a:spcPct val="20000"/>
              </a:spcAft>
            </a:pPr>
            <a:r>
              <a:rPr lang="zh-CN" altLang="en-US" dirty="0" smtClean="0">
                <a:ea typeface="黑体" panose="02010609060101010101" pitchFamily="49" charset="-122"/>
              </a:rPr>
              <a:t>② 只需要列出时钟信号标示符的有效边沿</a:t>
            </a:r>
          </a:p>
          <a:p>
            <a:pPr marL="384175" lvl="1" indent="0">
              <a:lnSpc>
                <a:spcPct val="120000"/>
              </a:lnSpc>
              <a:spcBef>
                <a:spcPct val="20000"/>
              </a:spcBef>
              <a:spcAft>
                <a:spcPct val="20000"/>
              </a:spcAft>
            </a:pPr>
            <a:r>
              <a:rPr lang="zh-CN" altLang="en-US" dirty="0" smtClean="0">
                <a:ea typeface="黑体" panose="02010609060101010101" pitchFamily="49" charset="-122"/>
              </a:rPr>
              <a:t>③ 只需要列出清除信号标示符的有效边沿</a:t>
            </a:r>
          </a:p>
          <a:p>
            <a:pPr marL="384175" lvl="1" indent="0">
              <a:lnSpc>
                <a:spcPct val="120000"/>
              </a:lnSpc>
              <a:spcBef>
                <a:spcPct val="20000"/>
              </a:spcBef>
              <a:spcAft>
                <a:spcPct val="20000"/>
              </a:spcAft>
            </a:pPr>
            <a:r>
              <a:rPr lang="zh-CN" altLang="en-US" dirty="0" smtClean="0">
                <a:ea typeface="黑体" panose="02010609060101010101" pitchFamily="49" charset="-122"/>
              </a:rPr>
              <a:t>④ 只需要列出时钟信号或者清除信号标示符的有效边沿</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13927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0243" name="Content Placeholder 4"/>
          <p:cNvSpPr>
            <a:spLocks noGrp="1"/>
          </p:cNvSpPr>
          <p:nvPr>
            <p:ph idx="4294967295"/>
          </p:nvPr>
        </p:nvSpPr>
        <p:spPr>
          <a:xfrm>
            <a:off x="684213" y="908050"/>
            <a:ext cx="7848600" cy="325278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a:t>
            </a:r>
            <a:r>
              <a:rPr lang="zh-CN" altLang="zh-CN" dirty="0" smtClean="0">
                <a:ea typeface="宋体" panose="02010600030101010101" pitchFamily="2" charset="-122"/>
              </a:rPr>
              <a:t>有一简单时序逻辑电路如图</a:t>
            </a:r>
            <a:r>
              <a:rPr lang="en-US" altLang="zh-CN" dirty="0" smtClean="0">
                <a:ea typeface="宋体" panose="02010600030101010101" pitchFamily="2" charset="-122"/>
              </a:rPr>
              <a:t>3.1</a:t>
            </a:r>
            <a:r>
              <a:rPr lang="zh-CN" altLang="zh-CN" dirty="0" smtClean="0">
                <a:ea typeface="宋体" panose="02010600030101010101" pitchFamily="2" charset="-122"/>
              </a:rPr>
              <a:t>所示，试写出当</a:t>
            </a:r>
            <a:r>
              <a:rPr lang="en-US" altLang="zh-CN" i="1" dirty="0" smtClean="0">
                <a:ea typeface="宋体" panose="02010600030101010101" pitchFamily="2" charset="-122"/>
              </a:rPr>
              <a:t>C</a:t>
            </a:r>
            <a:r>
              <a:rPr lang="en-US" altLang="zh-CN" dirty="0" smtClean="0">
                <a:ea typeface="宋体" panose="02010600030101010101" pitchFamily="2" charset="-122"/>
              </a:rPr>
              <a:t>= 0</a:t>
            </a:r>
            <a:r>
              <a:rPr lang="zh-CN" altLang="zh-CN" dirty="0" smtClean="0">
                <a:ea typeface="宋体" panose="02010600030101010101" pitchFamily="2" charset="-122"/>
              </a:rPr>
              <a:t>和</a:t>
            </a:r>
            <a:r>
              <a:rPr lang="en-US" altLang="zh-CN" i="1" dirty="0" smtClean="0">
                <a:ea typeface="宋体" panose="02010600030101010101" pitchFamily="2" charset="-122"/>
              </a:rPr>
              <a:t>C</a:t>
            </a:r>
            <a:r>
              <a:rPr lang="en-US" altLang="zh-CN" dirty="0" smtClean="0">
                <a:ea typeface="宋体" panose="02010600030101010101" pitchFamily="2" charset="-122"/>
              </a:rPr>
              <a:t>=1</a:t>
            </a:r>
            <a:r>
              <a:rPr lang="zh-CN" altLang="zh-CN" dirty="0" smtClean="0">
                <a:ea typeface="宋体" panose="02010600030101010101" pitchFamily="2" charset="-122"/>
              </a:rPr>
              <a:t>时，电路的状态方程</a:t>
            </a:r>
            <a:r>
              <a:rPr lang="en-US" altLang="zh-CN" i="1" dirty="0" smtClean="0">
                <a:ea typeface="宋体" panose="02010600030101010101" pitchFamily="2" charset="-122"/>
              </a:rPr>
              <a:t>Q</a:t>
            </a:r>
            <a:r>
              <a:rPr lang="en-US" altLang="zh-CN" i="1" baseline="30000" dirty="0" smtClean="0">
                <a:ea typeface="宋体" panose="02010600030101010101" pitchFamily="2" charset="-122"/>
              </a:rPr>
              <a:t>n</a:t>
            </a:r>
            <a:r>
              <a:rPr lang="en-US" altLang="zh-CN" baseline="30000" dirty="0" smtClean="0">
                <a:ea typeface="宋体" panose="02010600030101010101" pitchFamily="2" charset="-122"/>
              </a:rPr>
              <a:t>+1</a:t>
            </a:r>
            <a:r>
              <a:rPr lang="zh-CN" altLang="zh-CN" dirty="0" smtClean="0">
                <a:ea typeface="宋体" panose="02010600030101010101" pitchFamily="2" charset="-122"/>
              </a:rPr>
              <a:t>，并说出各自实现的功能。</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			</a:t>
            </a: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2216150" lvl="4" indent="0">
              <a:lnSpc>
                <a:spcPct val="120000"/>
              </a:lnSpc>
              <a:spcAft>
                <a:spcPct val="20000"/>
              </a:spcAft>
              <a:buFontTx/>
              <a:buNone/>
            </a:pPr>
            <a:r>
              <a:rPr lang="zh-CN" altLang="en-US" dirty="0" smtClean="0">
                <a:ea typeface="黑体" panose="02010609060101010101" pitchFamily="49" charset="-122"/>
              </a:rPr>
              <a:t>      图</a:t>
            </a:r>
            <a:r>
              <a:rPr lang="en-US" altLang="zh-CN" dirty="0" smtClean="0">
                <a:ea typeface="黑体" panose="02010609060101010101" pitchFamily="49" charset="-122"/>
              </a:rPr>
              <a:t>3.1</a:t>
            </a:r>
          </a:p>
        </p:txBody>
      </p:sp>
      <p:sp>
        <p:nvSpPr>
          <p:cNvPr id="225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8" name="Rectangle 3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0" name="Rectangle 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2541" name="图片 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124075"/>
            <a:ext cx="4033837"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37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1267" name="Content Placeholder 4"/>
          <p:cNvSpPr>
            <a:spLocks noGrp="1"/>
          </p:cNvSpPr>
          <p:nvPr>
            <p:ph idx="4294967295"/>
          </p:nvPr>
        </p:nvSpPr>
        <p:spPr>
          <a:xfrm>
            <a:off x="684213" y="1182688"/>
            <a:ext cx="7848600" cy="4427537"/>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解：</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zh-CN" dirty="0" smtClean="0">
                <a:ea typeface="宋体" panose="02010600030101010101" pitchFamily="2" charset="-122"/>
              </a:rPr>
              <a:t>当</a:t>
            </a:r>
            <a:r>
              <a:rPr lang="en-US" altLang="zh-CN" i="1" dirty="0" smtClean="0">
                <a:ea typeface="宋体" panose="02010600030101010101" pitchFamily="2" charset="-122"/>
              </a:rPr>
              <a:t>C</a:t>
            </a:r>
            <a:r>
              <a:rPr lang="en-US" altLang="zh-CN" dirty="0" smtClean="0">
                <a:ea typeface="宋体" panose="02010600030101010101" pitchFamily="2" charset="-122"/>
              </a:rPr>
              <a:t>=0</a:t>
            </a:r>
            <a:r>
              <a:rPr lang="zh-CN" altLang="zh-CN" dirty="0" smtClean="0">
                <a:ea typeface="宋体" panose="02010600030101010101" pitchFamily="2" charset="-122"/>
              </a:rPr>
              <a:t>时，</a:t>
            </a:r>
            <a:r>
              <a:rPr lang="en-US" altLang="zh-CN" i="1" dirty="0" smtClean="0">
                <a:ea typeface="宋体" panose="02010600030101010101" pitchFamily="2" charset="-122"/>
              </a:rPr>
              <a:t>J</a:t>
            </a:r>
            <a:r>
              <a:rPr lang="en-US" altLang="zh-CN" dirty="0" smtClean="0">
                <a:ea typeface="宋体" panose="02010600030101010101" pitchFamily="2" charset="-122"/>
              </a:rPr>
              <a:t>=</a:t>
            </a:r>
            <a:r>
              <a:rPr lang="en-US" altLang="zh-CN" i="1" dirty="0" smtClean="0">
                <a:ea typeface="宋体" panose="02010600030101010101" pitchFamily="2" charset="-122"/>
              </a:rPr>
              <a:t>X</a:t>
            </a:r>
            <a:r>
              <a:rPr lang="en-US" altLang="zh-CN" dirty="0" smtClean="0">
                <a:ea typeface="宋体" panose="02010600030101010101" pitchFamily="2" charset="-122"/>
              </a:rPr>
              <a:t> </a:t>
            </a:r>
            <a:r>
              <a:rPr lang="zh-CN" altLang="zh-CN" dirty="0" smtClean="0">
                <a:ea typeface="宋体" panose="02010600030101010101" pitchFamily="2" charset="-122"/>
              </a:rPr>
              <a:t>，</a:t>
            </a:r>
            <a:r>
              <a:rPr lang="en-US" altLang="zh-CN" dirty="0" smtClean="0">
                <a:ea typeface="宋体" panose="02010600030101010101" pitchFamily="2" charset="-122"/>
              </a:rPr>
              <a:t>K=</a:t>
            </a:r>
            <a:r>
              <a:rPr lang="en-US" altLang="zh-CN" i="1" dirty="0" smtClean="0">
                <a:ea typeface="宋体" panose="02010600030101010101" pitchFamily="2" charset="-122"/>
              </a:rPr>
              <a:t>X</a:t>
            </a:r>
          </a:p>
          <a:p>
            <a:pPr marL="2216150" lvl="4" indent="0">
              <a:lnSpc>
                <a:spcPct val="120000"/>
              </a:lnSpc>
              <a:spcAft>
                <a:spcPct val="20000"/>
              </a:spcAft>
              <a:buFontTx/>
              <a:buNone/>
            </a:pPr>
            <a:r>
              <a:rPr lang="en-US" altLang="zh-CN" dirty="0" smtClean="0">
                <a:ea typeface="宋体" panose="02010600030101010101" pitchFamily="2" charset="-122"/>
              </a:rPr>
              <a:t>                  </a:t>
            </a:r>
            <a:r>
              <a:rPr lang="zh-CN" altLang="zh-CN" b="1" dirty="0" smtClean="0">
                <a:ea typeface="宋体" panose="02010600030101010101" pitchFamily="2" charset="-122"/>
              </a:rPr>
              <a:t>为</a:t>
            </a:r>
            <a:r>
              <a:rPr lang="en-US" altLang="zh-CN" b="1" dirty="0" smtClean="0">
                <a:ea typeface="宋体" panose="02010600030101010101" pitchFamily="2" charset="-122"/>
              </a:rPr>
              <a:t>T</a:t>
            </a:r>
            <a:r>
              <a:rPr lang="zh-CN" altLang="zh-CN" b="1" dirty="0" smtClean="0">
                <a:ea typeface="宋体" panose="02010600030101010101" pitchFamily="2" charset="-122"/>
              </a:rPr>
              <a:t>触发器</a:t>
            </a:r>
            <a:endParaRPr lang="en-US" altLang="zh-CN" b="1" dirty="0" smtClean="0">
              <a:ea typeface="宋体" panose="02010600030101010101" pitchFamily="2" charset="-122"/>
            </a:endParaRPr>
          </a:p>
          <a:p>
            <a:pPr marL="384175" lvl="1" indent="0">
              <a:lnSpc>
                <a:spcPct val="120000"/>
              </a:lnSpc>
              <a:spcBef>
                <a:spcPct val="20000"/>
              </a:spcBef>
              <a:spcAft>
                <a:spcPct val="20000"/>
              </a:spcAft>
            </a:pPr>
            <a:r>
              <a:rPr lang="zh-CN" altLang="zh-CN" dirty="0" smtClean="0">
                <a:ea typeface="宋体" panose="02010600030101010101" pitchFamily="2" charset="-122"/>
              </a:rPr>
              <a:t>当</a:t>
            </a:r>
            <a:r>
              <a:rPr lang="en-US" altLang="zh-CN" dirty="0" smtClean="0">
                <a:ea typeface="宋体" panose="02010600030101010101" pitchFamily="2" charset="-122"/>
              </a:rPr>
              <a:t>C=1</a:t>
            </a:r>
            <a:r>
              <a:rPr lang="zh-CN" altLang="zh-CN" dirty="0" smtClean="0">
                <a:ea typeface="宋体" panose="02010600030101010101" pitchFamily="2" charset="-122"/>
              </a:rPr>
              <a:t>时，</a:t>
            </a:r>
            <a:r>
              <a:rPr lang="en-US" altLang="zh-CN" dirty="0" smtClean="0">
                <a:ea typeface="宋体" panose="02010600030101010101" pitchFamily="2" charset="-122"/>
              </a:rPr>
              <a:t>J=X </a:t>
            </a:r>
            <a:r>
              <a:rPr lang="zh-CN" altLang="zh-CN" dirty="0" smtClean="0">
                <a:ea typeface="宋体" panose="02010600030101010101" pitchFamily="2" charset="-122"/>
              </a:rPr>
              <a:t>，</a:t>
            </a:r>
            <a:endParaRPr lang="en-US" altLang="zh-CN" dirty="0" smtClean="0">
              <a:ea typeface="宋体" panose="02010600030101010101" pitchFamily="2"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2216150" lvl="4" indent="0">
              <a:lnSpc>
                <a:spcPct val="120000"/>
              </a:lnSpc>
              <a:spcAft>
                <a:spcPct val="20000"/>
              </a:spcAft>
              <a:buFontTx/>
              <a:buNone/>
            </a:pPr>
            <a:r>
              <a:rPr lang="en-US" altLang="zh-CN" dirty="0" smtClean="0">
                <a:ea typeface="黑体" panose="02010609060101010101" pitchFamily="49" charset="-122"/>
              </a:rPr>
              <a:t>       </a:t>
            </a:r>
            <a:r>
              <a:rPr lang="zh-CN" altLang="en-US" b="1" dirty="0" smtClean="0">
                <a:ea typeface="宋体" panose="02010600030101010101" pitchFamily="2" charset="-122"/>
              </a:rPr>
              <a:t>为</a:t>
            </a:r>
            <a:r>
              <a:rPr lang="en-US" altLang="zh-CN" b="1" dirty="0" smtClean="0">
                <a:ea typeface="宋体" panose="02010600030101010101" pitchFamily="2" charset="-122"/>
              </a:rPr>
              <a:t>D</a:t>
            </a:r>
            <a:r>
              <a:rPr lang="zh-CN" altLang="en-US" b="1" dirty="0" smtClean="0">
                <a:ea typeface="宋体" panose="02010600030101010101" pitchFamily="2" charset="-122"/>
              </a:rPr>
              <a:t>触发器</a:t>
            </a:r>
            <a:endParaRPr lang="en-US" altLang="zh-CN" b="1" dirty="0" smtClean="0">
              <a:ea typeface="宋体" panose="02010600030101010101" pitchFamily="2"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765175" lvl="2" indent="0">
              <a:lnSpc>
                <a:spcPct val="120000"/>
              </a:lnSpc>
              <a:spcBef>
                <a:spcPct val="20000"/>
              </a:spcBef>
              <a:spcAft>
                <a:spcPct val="20000"/>
              </a:spcAft>
            </a:pPr>
            <a:endParaRPr lang="en-US" altLang="zh-CN" dirty="0" smtClean="0">
              <a:ea typeface="黑体" panose="02010609060101010101" pitchFamily="49" charset="-122"/>
            </a:endParaRPr>
          </a:p>
        </p:txBody>
      </p:sp>
      <p:sp>
        <p:nvSpPr>
          <p:cNvPr id="2458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8" name="Rectangle 161"/>
          <p:cNvSpPr>
            <a:spLocks noChangeArrowheads="1"/>
          </p:cNvSpPr>
          <p:nvPr/>
        </p:nvSpPr>
        <p:spPr bwMode="auto">
          <a:xfrm>
            <a:off x="36513" y="401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47675">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r>
              <a:rPr lang="en-US" altLang="zh-CN" sz="1000">
                <a:solidFill>
                  <a:schemeClr val="tx1"/>
                </a:solidFill>
                <a:latin typeface="Times New Roman" panose="02020603050405020304" pitchFamily="18" charset="0"/>
                <a:cs typeface="Times New Roman" panose="02020603050405020304" pitchFamily="18" charset="0"/>
              </a:rPr>
              <a:t>              </a:t>
            </a:r>
            <a:endParaRPr lang="en-US" altLang="zh-CN" sz="1800">
              <a:solidFill>
                <a:schemeClr val="tx1"/>
              </a:solidFill>
            </a:endParaRPr>
          </a:p>
        </p:txBody>
      </p:sp>
      <p:sp>
        <p:nvSpPr>
          <p:cNvPr id="24599" name="Rectangle 16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600" name="对象 16"/>
          <p:cNvGraphicFramePr>
            <a:graphicFrameLocks noChangeAspect="1"/>
          </p:cNvGraphicFramePr>
          <p:nvPr/>
        </p:nvGraphicFramePr>
        <p:xfrm>
          <a:off x="1258888" y="2076450"/>
          <a:ext cx="2722562" cy="349250"/>
        </p:xfrm>
        <a:graphic>
          <a:graphicData uri="http://schemas.openxmlformats.org/presentationml/2006/ole">
            <mc:AlternateContent xmlns:mc="http://schemas.openxmlformats.org/markup-compatibility/2006">
              <mc:Choice xmlns:v="urn:schemas-microsoft-com:vml" Requires="v">
                <p:oleObj spid="_x0000_s66619" name="公式" r:id="rId4" imgW="1854200" imgH="241300" progId="Equation.3">
                  <p:embed/>
                </p:oleObj>
              </mc:Choice>
              <mc:Fallback>
                <p:oleObj name="公式" r:id="rId4" imgW="1854200" imgH="241300" progId="Equation.3">
                  <p:embed/>
                  <p:pic>
                    <p:nvPicPr>
                      <p:cNvPr id="24600"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076450"/>
                        <a:ext cx="27225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1" name="Rectangle 1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602" name="对象 19"/>
          <p:cNvGraphicFramePr>
            <a:graphicFrameLocks noChangeAspect="1"/>
          </p:cNvGraphicFramePr>
          <p:nvPr/>
        </p:nvGraphicFramePr>
        <p:xfrm>
          <a:off x="3059113" y="2519363"/>
          <a:ext cx="990600" cy="376237"/>
        </p:xfrm>
        <a:graphic>
          <a:graphicData uri="http://schemas.openxmlformats.org/presentationml/2006/ole">
            <mc:AlternateContent xmlns:mc="http://schemas.openxmlformats.org/markup-compatibility/2006">
              <mc:Choice xmlns:v="urn:schemas-microsoft-com:vml" Requires="v">
                <p:oleObj spid="_x0000_s66620" name="公式" r:id="rId6" imgW="494870" imgH="215713" progId="Equation.3">
                  <p:embed/>
                </p:oleObj>
              </mc:Choice>
              <mc:Fallback>
                <p:oleObj name="公式" r:id="rId6" imgW="494870" imgH="215713" progId="Equation.3">
                  <p:embed/>
                  <p:pic>
                    <p:nvPicPr>
                      <p:cNvPr id="24602" name="对象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519363"/>
                        <a:ext cx="9906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3" name="Rectangle 1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604" name="对象 21"/>
          <p:cNvGraphicFramePr>
            <a:graphicFrameLocks noChangeAspect="1"/>
          </p:cNvGraphicFramePr>
          <p:nvPr/>
        </p:nvGraphicFramePr>
        <p:xfrm>
          <a:off x="1343025" y="3405188"/>
          <a:ext cx="1933575" cy="384175"/>
        </p:xfrm>
        <a:graphic>
          <a:graphicData uri="http://schemas.openxmlformats.org/presentationml/2006/ole">
            <mc:AlternateContent xmlns:mc="http://schemas.openxmlformats.org/markup-compatibility/2006">
              <mc:Choice xmlns:v="urn:schemas-microsoft-com:vml" Requires="v">
                <p:oleObj spid="_x0000_s66621" name="公式" r:id="rId8" imgW="1295400" imgH="254000" progId="Equation.3">
                  <p:embed/>
                </p:oleObj>
              </mc:Choice>
              <mc:Fallback>
                <p:oleObj name="公式" r:id="rId8" imgW="1295400" imgH="254000" progId="Equation.3">
                  <p:embed/>
                  <p:pic>
                    <p:nvPicPr>
                      <p:cNvPr id="24604" name="对象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025" y="3405188"/>
                        <a:ext cx="1933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263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175577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2.</a:t>
            </a:r>
            <a:r>
              <a:rPr lang="zh-CN" altLang="en-US" dirty="0" smtClean="0">
                <a:ea typeface="黑体" panose="02010609060101010101" pitchFamily="49" charset="-122"/>
              </a:rPr>
              <a:t>分析下图所示电路，要求：</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1</a:t>
            </a:r>
            <a:r>
              <a:rPr lang="zh-CN" altLang="en-US" dirty="0" smtClean="0">
                <a:ea typeface="黑体" panose="02010609060101010101" pitchFamily="49" charset="-122"/>
              </a:rPr>
              <a:t>）写出分析过程，包括各级触发器的驱动方程和状态方程；</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）画出状态转换表、状态转换图和时序图；</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3</a:t>
            </a:r>
            <a:r>
              <a:rPr lang="zh-CN" altLang="en-US" dirty="0" smtClean="0">
                <a:ea typeface="黑体" panose="02010609060101010101" pitchFamily="49" charset="-122"/>
              </a:rPr>
              <a:t>）说明电路特点。</a:t>
            </a:r>
          </a:p>
        </p:txBody>
      </p:sp>
      <p:sp>
        <p:nvSpPr>
          <p:cNvPr id="266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3"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4"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5"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24" name="对象 3"/>
          <p:cNvGraphicFramePr>
            <a:graphicFrameLocks noChangeAspect="1"/>
          </p:cNvGraphicFramePr>
          <p:nvPr/>
        </p:nvGraphicFramePr>
        <p:xfrm>
          <a:off x="1101725" y="3068638"/>
          <a:ext cx="7142163" cy="2520950"/>
        </p:xfrm>
        <a:graphic>
          <a:graphicData uri="http://schemas.openxmlformats.org/presentationml/2006/ole">
            <mc:AlternateContent xmlns:mc="http://schemas.openxmlformats.org/markup-compatibility/2006">
              <mc:Choice xmlns:v="urn:schemas-microsoft-com:vml" Requires="v">
                <p:oleObj spid="_x0000_s67605" r:id="rId4" imgW="9077375" imgH="3190775" progId="Visio.Drawing.15">
                  <p:embed/>
                </p:oleObj>
              </mc:Choice>
              <mc:Fallback>
                <p:oleObj r:id="rId4" imgW="9077375" imgH="3190775" progId="Visio.Drawing.15">
                  <p:embed/>
                  <p:pic>
                    <p:nvPicPr>
                      <p:cNvPr id="1332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3068638"/>
                        <a:ext cx="7142163" cy="2520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13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3486150"/>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解：</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1</a:t>
            </a:r>
            <a:r>
              <a:rPr lang="zh-CN" altLang="en-US" dirty="0" smtClean="0">
                <a:ea typeface="黑体" panose="02010609060101010101" pitchFamily="49" charset="-122"/>
              </a:rPr>
              <a:t>）各级触发器的驱动方程：</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D</a:t>
            </a:r>
            <a:r>
              <a:rPr lang="zh-CN" altLang="en-US" dirty="0" smtClean="0">
                <a:ea typeface="黑体" panose="02010609060101010101" pitchFamily="49" charset="-122"/>
              </a:rPr>
              <a:t>触发器的特性方程为：</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代入可得各级触发器的状态方程：</a:t>
            </a:r>
            <a:endParaRPr lang="en-US" altLang="zh-CN" dirty="0" smtClean="0">
              <a:ea typeface="黑体" panose="02010609060101010101" pitchFamily="49" charset="-122"/>
            </a:endParaRPr>
          </a:p>
        </p:txBody>
      </p:sp>
      <p:sp>
        <p:nvSpPr>
          <p:cNvPr id="286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0"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1"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2"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3"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8684" name="对象 3"/>
          <p:cNvGraphicFramePr>
            <a:graphicFrameLocks noChangeAspect="1"/>
          </p:cNvGraphicFramePr>
          <p:nvPr/>
        </p:nvGraphicFramePr>
        <p:xfrm>
          <a:off x="4572000" y="404813"/>
          <a:ext cx="4487863" cy="1584325"/>
        </p:xfrm>
        <a:graphic>
          <a:graphicData uri="http://schemas.openxmlformats.org/presentationml/2006/ole">
            <mc:AlternateContent xmlns:mc="http://schemas.openxmlformats.org/markup-compatibility/2006">
              <mc:Choice xmlns:v="urn:schemas-microsoft-com:vml" Requires="v">
                <p:oleObj spid="_x0000_s68629" r:id="rId4" imgW="9077375" imgH="3190775" progId="Visio.Drawing.15">
                  <p:embed/>
                </p:oleObj>
              </mc:Choice>
              <mc:Fallback>
                <p:oleObj r:id="rId4" imgW="9077375" imgH="3190775" progId="Visio.Drawing.15">
                  <p:embed/>
                  <p:pic>
                    <p:nvPicPr>
                      <p:cNvPr id="2868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4813"/>
                        <a:ext cx="4487863"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a:spLocks noRot="1" noChangeAspect="1" noMove="1" noResize="1" noEditPoints="1" noAdjustHandles="1" noChangeArrowheads="1" noChangeShapeType="1" noTextEdit="1"/>
          </p:cNvSpPr>
          <p:nvPr/>
        </p:nvSpPr>
        <p:spPr>
          <a:xfrm>
            <a:off x="3995936" y="2116713"/>
            <a:ext cx="1656184" cy="1024255"/>
          </a:xfrm>
          <a:prstGeom prst="rect">
            <a:avLst/>
          </a:prstGeom>
          <a:blipFill rotWithShape="0">
            <a:blip r:embed="rId6"/>
            <a:stretch>
              <a:fillRect/>
            </a:stretch>
          </a:blipFill>
        </p:spPr>
        <p:txBody>
          <a:bodyPr/>
          <a:lstStyle/>
          <a:p>
            <a:pPr>
              <a:defRPr/>
            </a:pPr>
            <a:r>
              <a:rPr lang="zh-CN" altLang="en-US">
                <a:noFill/>
              </a:rPr>
              <a:t> </a:t>
            </a:r>
          </a:p>
        </p:txBody>
      </p:sp>
      <p:sp>
        <p:nvSpPr>
          <p:cNvPr id="4" name="矩形 3"/>
          <p:cNvSpPr>
            <a:spLocks noRot="1" noChangeAspect="1" noMove="1" noResize="1" noEditPoints="1" noAdjustHandles="1" noChangeArrowheads="1" noChangeShapeType="1" noTextEdit="1"/>
          </p:cNvSpPr>
          <p:nvPr/>
        </p:nvSpPr>
        <p:spPr>
          <a:xfrm>
            <a:off x="3567598" y="3340524"/>
            <a:ext cx="2516570" cy="736548"/>
          </a:xfrm>
          <a:prstGeom prst="rect">
            <a:avLst/>
          </a:prstGeom>
          <a:blipFill rotWithShape="0">
            <a:blip r:embed="rId7"/>
            <a:stretch>
              <a:fillRect b="-4132"/>
            </a:stretch>
          </a:blipFill>
        </p:spPr>
        <p:txBody>
          <a:bodyPr/>
          <a:lstStyle/>
          <a:p>
            <a:pPr>
              <a:defRPr/>
            </a:pPr>
            <a:r>
              <a:rPr lang="zh-CN" altLang="en-US">
                <a:noFill/>
              </a:rPr>
              <a:t> </a:t>
            </a:r>
          </a:p>
        </p:txBody>
      </p:sp>
      <p:sp>
        <p:nvSpPr>
          <p:cNvPr id="5" name="矩形 4"/>
          <p:cNvSpPr>
            <a:spLocks noRot="1" noChangeAspect="1" noMove="1" noResize="1" noEditPoints="1" noAdjustHandles="1" noChangeArrowheads="1" noChangeShapeType="1" noTextEdit="1"/>
          </p:cNvSpPr>
          <p:nvPr/>
        </p:nvSpPr>
        <p:spPr>
          <a:xfrm>
            <a:off x="3779912" y="4344158"/>
            <a:ext cx="2007999" cy="1461106"/>
          </a:xfrm>
          <a:prstGeom prst="rect">
            <a:avLst/>
          </a:prstGeom>
          <a:blipFill rotWithShape="0">
            <a:blip r:embed="rId8"/>
            <a:stretch>
              <a:fillRect/>
            </a:stretch>
          </a:blipFill>
        </p:spPr>
        <p:txBody>
          <a:bodyPr/>
          <a:lstStyle/>
          <a:p>
            <a:pPr>
              <a:defRPr/>
            </a:pPr>
            <a:r>
              <a:rPr lang="zh-CN" altLang="en-US">
                <a:noFill/>
              </a:rPr>
              <a:t> </a:t>
            </a:r>
          </a:p>
        </p:txBody>
      </p:sp>
    </p:spTree>
    <p:extLst>
      <p:ext uri="{BB962C8B-B14F-4D97-AF65-F5344CB8AC3E}">
        <p14:creationId xmlns:p14="http://schemas.microsoft.com/office/powerpoint/2010/main" val="98237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27075"/>
          </a:xfrm>
        </p:spPr>
        <p:txBody>
          <a:bodyPr/>
          <a:lstStyle/>
          <a:p>
            <a:pPr marL="0" indent="0" algn="ctr">
              <a:lnSpc>
                <a:spcPct val="120000"/>
              </a:lnSpc>
              <a:spcBef>
                <a:spcPct val="20000"/>
              </a:spcBef>
              <a:spcAft>
                <a:spcPct val="20000"/>
              </a:spcAft>
              <a:buFont typeface="Wingdings" panose="05000000000000000000" pitchFamily="2" charset="2"/>
              <a:buNone/>
            </a:pPr>
            <a:r>
              <a:rPr lang="zh-CN" altLang="en-US" sz="4000" dirty="0" smtClean="0">
                <a:latin typeface="微软雅黑" panose="020B0503020204020204" pitchFamily="34" charset="-122"/>
                <a:ea typeface="微软雅黑" panose="020B0503020204020204" pitchFamily="34" charset="-122"/>
              </a:rPr>
              <a:t>作业三  第三章  时序逻辑</a:t>
            </a:r>
          </a:p>
        </p:txBody>
      </p:sp>
      <p:sp>
        <p:nvSpPr>
          <p:cNvPr id="921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3929063"/>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）状态转换表：</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状态转换图：</a:t>
            </a:r>
            <a:endParaRPr lang="en-US" altLang="zh-CN" dirty="0" smtClean="0">
              <a:ea typeface="黑体" panose="02010609060101010101" pitchFamily="49" charset="-122"/>
            </a:endParaRPr>
          </a:p>
        </p:txBody>
      </p:sp>
      <p:sp>
        <p:nvSpPr>
          <p:cNvPr id="307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9"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0"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1"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32" name="对象 3"/>
          <p:cNvGraphicFramePr>
            <a:graphicFrameLocks noChangeAspect="1"/>
          </p:cNvGraphicFramePr>
          <p:nvPr/>
        </p:nvGraphicFramePr>
        <p:xfrm>
          <a:off x="4548188" y="404813"/>
          <a:ext cx="4487862" cy="1584325"/>
        </p:xfrm>
        <a:graphic>
          <a:graphicData uri="http://schemas.openxmlformats.org/presentationml/2006/ole">
            <mc:AlternateContent xmlns:mc="http://schemas.openxmlformats.org/markup-compatibility/2006">
              <mc:Choice xmlns:v="urn:schemas-microsoft-com:vml" Requires="v">
                <p:oleObj spid="_x0000_s69672" r:id="rId4" imgW="9077375" imgH="3190775" progId="Visio.Drawing.15">
                  <p:embed/>
                </p:oleObj>
              </mc:Choice>
              <mc:Fallback>
                <p:oleObj r:id="rId4" imgW="9077375" imgH="3190775" progId="Visio.Drawing.15">
                  <p:embed/>
                  <p:pic>
                    <p:nvPicPr>
                      <p:cNvPr id="30732"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8" y="404813"/>
                        <a:ext cx="4487862"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1115616" y="1674231"/>
          <a:ext cx="3202305" cy="2474849"/>
        </p:xfrm>
        <a:graphic>
          <a:graphicData uri="http://schemas.openxmlformats.org/drawingml/2006/table">
            <a:tbl>
              <a:tblPr firstRow="1" firstCol="1" bandRow="1"/>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gridCol w="414655">
                  <a:extLst>
                    <a:ext uri="{9D8B030D-6E8A-4147-A177-3AD203B41FA5}">
                      <a16:colId xmlns:a16="http://schemas.microsoft.com/office/drawing/2014/main" val="20002"/>
                    </a:ext>
                  </a:extLst>
                </a:gridCol>
                <a:gridCol w="539115">
                  <a:extLst>
                    <a:ext uri="{9D8B030D-6E8A-4147-A177-3AD203B41FA5}">
                      <a16:colId xmlns:a16="http://schemas.microsoft.com/office/drawing/2014/main" val="20003"/>
                    </a:ext>
                  </a:extLst>
                </a:gridCol>
                <a:gridCol w="539115">
                  <a:extLst>
                    <a:ext uri="{9D8B030D-6E8A-4147-A177-3AD203B41FA5}">
                      <a16:colId xmlns:a16="http://schemas.microsoft.com/office/drawing/2014/main" val="20004"/>
                    </a:ext>
                  </a:extLst>
                </a:gridCol>
                <a:gridCol w="539115">
                  <a:extLst>
                    <a:ext uri="{9D8B030D-6E8A-4147-A177-3AD203B41FA5}">
                      <a16:colId xmlns:a16="http://schemas.microsoft.com/office/drawing/2014/main" val="20005"/>
                    </a:ext>
                  </a:extLst>
                </a:gridCol>
                <a:gridCol w="340995">
                  <a:extLst>
                    <a:ext uri="{9D8B030D-6E8A-4147-A177-3AD203B41FA5}">
                      <a16:colId xmlns:a16="http://schemas.microsoft.com/office/drawing/2014/main" val="20006"/>
                    </a:ext>
                  </a:extLst>
                </a:gridCol>
              </a:tblGrid>
              <a:tr h="280289">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941" t="-28261" r="-676471" b="-832609"/>
                      </a:stretch>
                    </a:blipFill>
                  </a:tcPr>
                </a:tc>
                <a:tc>
                  <a:txBody>
                    <a:bodyPr/>
                    <a:lstStyle/>
                    <a:p>
                      <a:endParaRPr lang="zh-CN"/>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102941" t="-28261" r="-576471" b="-832609"/>
                      </a:stretch>
                    </a:blip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02941" t="-28261" r="-476471" b="-832609"/>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231461" t="-28261" r="-264045" b="-832609"/>
                      </a:stretch>
                    </a:blipFill>
                  </a:tcPr>
                </a:tc>
                <a:tc>
                  <a:txBody>
                    <a:bodyPr/>
                    <a:lstStyle/>
                    <a:p>
                      <a:endParaRPr lang="zh-CN"/>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335227" t="-28261" r="-167045" b="-832609"/>
                      </a:stretch>
                    </a:blip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6"/>
                      <a:stretch>
                        <a:fillRect l="-430337" t="-28261" r="-65169" b="-832609"/>
                      </a:stretch>
                    </a:blipFill>
                  </a:tcPr>
                </a:tc>
                <a:tc>
                  <a:txBody>
                    <a:bodyPr/>
                    <a:lstStyle/>
                    <a:p>
                      <a:pPr algn="ctr">
                        <a:spcAft>
                          <a:spcPts val="0"/>
                        </a:spcAft>
                      </a:pPr>
                      <a:r>
                        <a:rPr lang="en-US" sz="1800" i="1" kern="100">
                          <a:effectLst/>
                          <a:latin typeface="Times New Roman"/>
                          <a:ea typeface="宋体"/>
                          <a:cs typeface="Times New Roman"/>
                        </a:rPr>
                        <a:t>C</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0</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0</a:t>
                      </a:r>
                      <a:endParaRPr lang="zh-CN" sz="18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1</a:t>
                      </a:r>
                      <a:endParaRPr lang="zh-CN" sz="18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a:ea typeface="宋体"/>
                          <a:cs typeface="Times New Roman"/>
                        </a:rPr>
                        <a:t>0</a:t>
                      </a:r>
                      <a:endParaRPr lang="zh-CN" sz="180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a:ea typeface="宋体"/>
                          <a:cs typeface="Times New Roman"/>
                        </a:rPr>
                        <a:t>1</a:t>
                      </a:r>
                      <a:endParaRPr lang="zh-CN" sz="18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5" name="矩形 14"/>
          <p:cNvSpPr>
            <a:spLocks noRot="1" noChangeAspect="1" noMove="1" noResize="1" noEditPoints="1" noAdjustHandles="1" noChangeArrowheads="1" noChangeShapeType="1" noTextEdit="1"/>
          </p:cNvSpPr>
          <p:nvPr/>
        </p:nvSpPr>
        <p:spPr>
          <a:xfrm>
            <a:off x="5732353" y="2327934"/>
            <a:ext cx="2007999" cy="1461106"/>
          </a:xfrm>
          <a:prstGeom prst="rect">
            <a:avLst/>
          </a:prstGeom>
          <a:blipFill rotWithShape="0">
            <a:blip r:embed="rId7"/>
            <a:stretch>
              <a:fillRect/>
            </a:stretch>
          </a:blipFill>
        </p:spPr>
        <p:txBody>
          <a:bodyPr/>
          <a:lstStyle/>
          <a:p>
            <a:pPr>
              <a:defRPr/>
            </a:pPr>
            <a:r>
              <a:rPr lang="zh-CN" altLang="en-US">
                <a:noFill/>
              </a:rPr>
              <a:t> </a:t>
            </a:r>
          </a:p>
        </p:txBody>
      </p:sp>
      <p:sp>
        <p:nvSpPr>
          <p:cNvPr id="307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对象 4"/>
          <p:cNvGraphicFramePr>
            <a:graphicFrameLocks noChangeAspect="1"/>
          </p:cNvGraphicFramePr>
          <p:nvPr/>
        </p:nvGraphicFramePr>
        <p:xfrm>
          <a:off x="2124075" y="4941888"/>
          <a:ext cx="5608638" cy="1439862"/>
        </p:xfrm>
        <a:graphic>
          <a:graphicData uri="http://schemas.openxmlformats.org/presentationml/2006/ole">
            <mc:AlternateContent xmlns:mc="http://schemas.openxmlformats.org/markup-compatibility/2006">
              <mc:Choice xmlns:v="urn:schemas-microsoft-com:vml" Requires="v">
                <p:oleObj spid="_x0000_s69673" name="Visio" r:id="rId8" imgW="7127190" imgH="1830417" progId="Visio.Drawing.11">
                  <p:embed/>
                </p:oleObj>
              </mc:Choice>
              <mc:Fallback>
                <p:oleObj name="Visio" r:id="rId8" imgW="7127190" imgH="1830417" progId="Visio.Drawing.11">
                  <p:embed/>
                  <p:pic>
                    <p:nvPicPr>
                      <p:cNvPr id="5"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941888"/>
                        <a:ext cx="56086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4773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3315" name="Content Placeholder 4"/>
          <p:cNvSpPr>
            <a:spLocks noGrp="1"/>
          </p:cNvSpPr>
          <p:nvPr>
            <p:ph idx="4294967295"/>
          </p:nvPr>
        </p:nvSpPr>
        <p:spPr>
          <a:xfrm>
            <a:off x="684213" y="908050"/>
            <a:ext cx="7848600" cy="4814888"/>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）时序图：</a:t>
            </a: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endParaRPr lang="en-US" altLang="zh-CN" smtClean="0">
              <a:ea typeface="黑体" panose="02010609060101010101" pitchFamily="49" charset="-122"/>
            </a:endParaRPr>
          </a:p>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3</a:t>
            </a:r>
            <a:r>
              <a:rPr lang="zh-CN" altLang="en-US" smtClean="0">
                <a:ea typeface="黑体" panose="02010609060101010101" pitchFamily="49" charset="-122"/>
              </a:rPr>
              <a:t>）电路特点：具有</a:t>
            </a:r>
            <a:r>
              <a:rPr lang="zh-CN" altLang="en-US" smtClean="0">
                <a:solidFill>
                  <a:srgbClr val="FF0000"/>
                </a:solidFill>
                <a:ea typeface="黑体" panose="02010609060101010101" pitchFamily="49" charset="-122"/>
              </a:rPr>
              <a:t>自启动</a:t>
            </a:r>
            <a:r>
              <a:rPr lang="zh-CN" altLang="en-US" smtClean="0">
                <a:ea typeface="黑体" panose="02010609060101010101" pitchFamily="49" charset="-122"/>
              </a:rPr>
              <a:t>特性的</a:t>
            </a:r>
            <a:r>
              <a:rPr lang="zh-CN" altLang="en-US" smtClean="0">
                <a:solidFill>
                  <a:srgbClr val="FF0000"/>
                </a:solidFill>
                <a:ea typeface="黑体" panose="02010609060101010101" pitchFamily="49" charset="-122"/>
              </a:rPr>
              <a:t>同步五进制加法</a:t>
            </a:r>
            <a:r>
              <a:rPr lang="zh-CN" altLang="en-US" smtClean="0">
                <a:ea typeface="黑体" panose="02010609060101010101" pitchFamily="49" charset="-122"/>
              </a:rPr>
              <a:t>计数器</a:t>
            </a:r>
          </a:p>
        </p:txBody>
      </p:sp>
      <p:sp>
        <p:nvSpPr>
          <p:cNvPr id="327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Rectangle 5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7" name="Rectangle 1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9"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80" name="对象 3"/>
          <p:cNvGraphicFramePr>
            <a:graphicFrameLocks noChangeAspect="1"/>
          </p:cNvGraphicFramePr>
          <p:nvPr/>
        </p:nvGraphicFramePr>
        <p:xfrm>
          <a:off x="4548188" y="404813"/>
          <a:ext cx="4487862" cy="1584325"/>
        </p:xfrm>
        <a:graphic>
          <a:graphicData uri="http://schemas.openxmlformats.org/presentationml/2006/ole">
            <mc:AlternateContent xmlns:mc="http://schemas.openxmlformats.org/markup-compatibility/2006">
              <mc:Choice xmlns:v="urn:schemas-microsoft-com:vml" Requires="v">
                <p:oleObj spid="_x0000_s70715" r:id="rId4" imgW="9077375" imgH="3190775" progId="Visio.Drawing.15">
                  <p:embed/>
                </p:oleObj>
              </mc:Choice>
              <mc:Fallback>
                <p:oleObj r:id="rId4" imgW="9077375" imgH="3190775" progId="Visio.Drawing.15">
                  <p:embed/>
                  <p:pic>
                    <p:nvPicPr>
                      <p:cNvPr id="3278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8" y="404813"/>
                        <a:ext cx="4487862" cy="158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395288" y="1533525"/>
          <a:ext cx="4032250" cy="3479800"/>
        </p:xfrm>
        <a:graphic>
          <a:graphicData uri="http://schemas.openxmlformats.org/presentationml/2006/ole">
            <mc:AlternateContent xmlns:mc="http://schemas.openxmlformats.org/markup-compatibility/2006">
              <mc:Choice xmlns:v="urn:schemas-microsoft-com:vml" Requires="v">
                <p:oleObj spid="_x0000_s70716" name="Visio" r:id="rId6" imgW="4591080" imgH="3960333" progId="Visio.Drawing.11">
                  <p:embed/>
                </p:oleObj>
              </mc:Choice>
              <mc:Fallback>
                <p:oleObj name="Visio" r:id="rId6" imgW="4591080" imgH="3960333" progId="Visio.Drawing.11">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533525"/>
                        <a:ext cx="403225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608513" y="2698750"/>
          <a:ext cx="4248150" cy="1090613"/>
        </p:xfrm>
        <a:graphic>
          <a:graphicData uri="http://schemas.openxmlformats.org/presentationml/2006/ole">
            <mc:AlternateContent xmlns:mc="http://schemas.openxmlformats.org/markup-compatibility/2006">
              <mc:Choice xmlns:v="urn:schemas-microsoft-com:vml" Requires="v">
                <p:oleObj spid="_x0000_s70717" name="Visio" r:id="rId8" imgW="7127190" imgH="1830417" progId="Visio.Drawing.11">
                  <p:embed/>
                </p:oleObj>
              </mc:Choice>
              <mc:Fallback>
                <p:oleObj name="Visio" r:id="rId8" imgW="7127190" imgH="1830417" progId="Visio.Drawing.11">
                  <p:embed/>
                  <p:pic>
                    <p:nvPicPr>
                      <p:cNvPr id="3"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8513" y="2698750"/>
                        <a:ext cx="42481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528266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9459" name="Content Placeholder 4"/>
          <p:cNvSpPr>
            <a:spLocks noGrp="1"/>
          </p:cNvSpPr>
          <p:nvPr>
            <p:ph idx="4294967295"/>
          </p:nvPr>
        </p:nvSpPr>
        <p:spPr>
          <a:xfrm>
            <a:off x="684213" y="908050"/>
            <a:ext cx="7848600" cy="394811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3.</a:t>
            </a:r>
            <a:r>
              <a:rPr lang="zh-CN" altLang="en-US" dirty="0" smtClean="0">
                <a:ea typeface="黑体" panose="02010609060101010101" pitchFamily="49" charset="-122"/>
              </a:rPr>
              <a:t>集成</a:t>
            </a:r>
            <a:r>
              <a:rPr lang="en-US" altLang="zh-CN" dirty="0" smtClean="0">
                <a:ea typeface="黑体" panose="02010609060101010101" pitchFamily="49" charset="-122"/>
              </a:rPr>
              <a:t>4</a:t>
            </a:r>
            <a:r>
              <a:rPr lang="zh-CN" altLang="en-US" dirty="0" smtClean="0">
                <a:ea typeface="黑体" panose="02010609060101010101" pitchFamily="49" charset="-122"/>
              </a:rPr>
              <a:t>位二进制计数器</a:t>
            </a:r>
            <a:r>
              <a:rPr lang="en-US" altLang="zh-CN" dirty="0" smtClean="0">
                <a:ea typeface="黑体" panose="02010609060101010101" pitchFamily="49" charset="-122"/>
              </a:rPr>
              <a:t>CT74161</a:t>
            </a:r>
            <a:r>
              <a:rPr lang="zh-CN" altLang="en-US" dirty="0" smtClean="0">
                <a:ea typeface="黑体" panose="02010609060101010101" pitchFamily="49" charset="-122"/>
              </a:rPr>
              <a:t>的逻辑符号如图</a:t>
            </a:r>
            <a:r>
              <a:rPr lang="en-US" altLang="zh-CN" dirty="0" smtClean="0">
                <a:ea typeface="黑体" panose="02010609060101010101" pitchFamily="49" charset="-122"/>
              </a:rPr>
              <a:t>3.3</a:t>
            </a:r>
            <a:r>
              <a:rPr lang="zh-CN" altLang="en-US" dirty="0" smtClean="0">
                <a:ea typeface="黑体" panose="02010609060101010101" pitchFamily="49" charset="-122"/>
              </a:rPr>
              <a:t>所示，其功能表如表</a:t>
            </a:r>
            <a:r>
              <a:rPr lang="en-US" altLang="zh-CN" dirty="0" smtClean="0">
                <a:ea typeface="黑体" panose="02010609060101010101" pitchFamily="49" charset="-122"/>
              </a:rPr>
              <a:t>3.1</a:t>
            </a:r>
            <a:r>
              <a:rPr lang="zh-CN" altLang="en-US" dirty="0" smtClean="0">
                <a:ea typeface="黑体" panose="02010609060101010101" pitchFamily="49" charset="-122"/>
              </a:rPr>
              <a:t>所示，触发器输出低位到高位的次序是</a:t>
            </a:r>
            <a:r>
              <a:rPr lang="en-US" altLang="zh-CN" dirty="0" smtClean="0">
                <a:ea typeface="黑体" panose="02010609060101010101" pitchFamily="49" charset="-122"/>
              </a:rPr>
              <a:t>Q</a:t>
            </a:r>
            <a:r>
              <a:rPr lang="en-US" altLang="zh-CN" baseline="-25000" dirty="0" smtClean="0">
                <a:ea typeface="黑体" panose="02010609060101010101" pitchFamily="49" charset="-122"/>
              </a:rPr>
              <a:t>0</a:t>
            </a:r>
            <a:r>
              <a:rPr lang="zh-CN" altLang="en-US" dirty="0" smtClean="0">
                <a:ea typeface="黑体" panose="02010609060101010101" pitchFamily="49" charset="-122"/>
              </a:rPr>
              <a:t>至</a:t>
            </a:r>
            <a:r>
              <a:rPr lang="en-US" altLang="zh-CN" dirty="0" smtClean="0">
                <a:ea typeface="黑体" panose="02010609060101010101" pitchFamily="49" charset="-122"/>
              </a:rPr>
              <a:t>Q</a:t>
            </a:r>
            <a:r>
              <a:rPr lang="en-US" altLang="zh-CN" baseline="-25000" dirty="0" smtClean="0">
                <a:ea typeface="黑体" panose="02010609060101010101" pitchFamily="49" charset="-122"/>
              </a:rPr>
              <a:t>3</a:t>
            </a:r>
            <a:r>
              <a:rPr lang="zh-CN" altLang="en-US" dirty="0" smtClean="0">
                <a:ea typeface="黑体" panose="02010609060101010101" pitchFamily="49" charset="-122"/>
              </a:rPr>
              <a:t>，输出</a:t>
            </a:r>
            <a:r>
              <a:rPr lang="en-US" altLang="zh-CN" dirty="0" smtClean="0">
                <a:ea typeface="黑体" panose="02010609060101010101" pitchFamily="49" charset="-122"/>
              </a:rPr>
              <a:t>C = ET Q</a:t>
            </a:r>
            <a:r>
              <a:rPr lang="en-US" altLang="zh-CN" baseline="-25000" dirty="0" smtClean="0">
                <a:ea typeface="黑体" panose="02010609060101010101" pitchFamily="49" charset="-122"/>
              </a:rPr>
              <a:t>3</a:t>
            </a:r>
            <a:r>
              <a:rPr lang="en-US" altLang="zh-CN" baseline="30000" dirty="0" smtClean="0">
                <a:ea typeface="黑体" panose="02010609060101010101" pitchFamily="49" charset="-122"/>
              </a:rPr>
              <a:t>n </a:t>
            </a:r>
            <a:r>
              <a:rPr lang="en-US" altLang="zh-CN" dirty="0" smtClean="0">
                <a:ea typeface="黑体" panose="02010609060101010101" pitchFamily="49" charset="-122"/>
              </a:rPr>
              <a:t>Q</a:t>
            </a:r>
            <a:r>
              <a:rPr lang="en-US" altLang="zh-CN" baseline="-25000" dirty="0" smtClean="0">
                <a:ea typeface="黑体" panose="02010609060101010101" pitchFamily="49" charset="-122"/>
              </a:rPr>
              <a:t>2</a:t>
            </a:r>
            <a:r>
              <a:rPr lang="en-US" altLang="zh-CN" baseline="30000" dirty="0" smtClean="0">
                <a:ea typeface="黑体" panose="02010609060101010101" pitchFamily="49" charset="-122"/>
              </a:rPr>
              <a:t>n </a:t>
            </a:r>
            <a:r>
              <a:rPr lang="en-US" altLang="zh-CN" dirty="0" smtClean="0">
                <a:ea typeface="黑体" panose="02010609060101010101" pitchFamily="49" charset="-122"/>
              </a:rPr>
              <a:t>Q</a:t>
            </a:r>
            <a:r>
              <a:rPr lang="en-US" altLang="zh-CN" baseline="-25000" dirty="0" smtClean="0">
                <a:ea typeface="黑体" panose="02010609060101010101" pitchFamily="49" charset="-122"/>
              </a:rPr>
              <a:t>1</a:t>
            </a:r>
            <a:r>
              <a:rPr lang="en-US" altLang="zh-CN" baseline="30000" dirty="0" smtClean="0">
                <a:ea typeface="黑体" panose="02010609060101010101" pitchFamily="49" charset="-122"/>
              </a:rPr>
              <a:t>n </a:t>
            </a:r>
            <a:r>
              <a:rPr lang="en-US" altLang="zh-CN" dirty="0" smtClean="0">
                <a:ea typeface="黑体" panose="02010609060101010101" pitchFamily="49" charset="-122"/>
              </a:rPr>
              <a:t>Q</a:t>
            </a:r>
            <a:r>
              <a:rPr lang="en-US" altLang="zh-CN" baseline="-25000" dirty="0" smtClean="0">
                <a:ea typeface="黑体" panose="02010609060101010101" pitchFamily="49" charset="-122"/>
              </a:rPr>
              <a:t>0</a:t>
            </a:r>
            <a:r>
              <a:rPr lang="en-US" altLang="zh-CN" baseline="30000" dirty="0" smtClean="0">
                <a:ea typeface="黑体" panose="02010609060101010101" pitchFamily="49" charset="-122"/>
              </a:rPr>
              <a:t>n</a:t>
            </a:r>
            <a:r>
              <a:rPr lang="zh-CN" altLang="en-US" dirty="0" smtClean="0">
                <a:ea typeface="黑体" panose="02010609060101010101" pitchFamily="49" charset="-122"/>
              </a:rPr>
              <a:t>。试用一片</a:t>
            </a:r>
            <a:r>
              <a:rPr lang="en-US" altLang="zh-CN" dirty="0" smtClean="0">
                <a:ea typeface="黑体" panose="02010609060101010101" pitchFamily="49" charset="-122"/>
              </a:rPr>
              <a:t>CT74161</a:t>
            </a:r>
            <a:r>
              <a:rPr lang="zh-CN" altLang="en-US" dirty="0" smtClean="0">
                <a:ea typeface="黑体" panose="02010609060101010101" pitchFamily="49" charset="-122"/>
              </a:rPr>
              <a:t>采用</a:t>
            </a:r>
            <a:r>
              <a:rPr lang="zh-CN" altLang="en-US" dirty="0" smtClean="0">
                <a:solidFill>
                  <a:srgbClr val="FF0000"/>
                </a:solidFill>
                <a:ea typeface="黑体" panose="02010609060101010101" pitchFamily="49" charset="-122"/>
              </a:rPr>
              <a:t>输出</a:t>
            </a:r>
            <a:r>
              <a:rPr lang="en-US" altLang="zh-CN" dirty="0" smtClean="0">
                <a:solidFill>
                  <a:srgbClr val="FF0000"/>
                </a:solidFill>
                <a:ea typeface="黑体" panose="02010609060101010101" pitchFamily="49" charset="-122"/>
              </a:rPr>
              <a:t>C</a:t>
            </a:r>
            <a:r>
              <a:rPr lang="zh-CN" altLang="en-US" dirty="0" smtClean="0">
                <a:solidFill>
                  <a:srgbClr val="FF0000"/>
                </a:solidFill>
                <a:ea typeface="黑体" panose="02010609060101010101" pitchFamily="49" charset="-122"/>
              </a:rPr>
              <a:t>预置法</a:t>
            </a:r>
            <a:r>
              <a:rPr lang="zh-CN" altLang="en-US" dirty="0" smtClean="0">
                <a:ea typeface="黑体" panose="02010609060101010101" pitchFamily="49" charset="-122"/>
              </a:rPr>
              <a:t>实现十二进制计数器，画出电路连接图。</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 </a:t>
            </a:r>
            <a:r>
              <a:rPr lang="en-US" altLang="zh-CN" dirty="0" smtClean="0">
                <a:ea typeface="黑体" panose="02010609060101010101" pitchFamily="49" charset="-122"/>
              </a:rPr>
              <a:t>		</a:t>
            </a:r>
            <a:r>
              <a:rPr lang="zh-CN" altLang="en-US" dirty="0" smtClean="0">
                <a:ea typeface="黑体" panose="02010609060101010101" pitchFamily="49" charset="-122"/>
              </a:rPr>
              <a:t>图</a:t>
            </a:r>
            <a:r>
              <a:rPr lang="en-US" altLang="zh-CN" dirty="0" smtClean="0">
                <a:ea typeface="黑体" panose="02010609060101010101" pitchFamily="49" charset="-122"/>
              </a:rPr>
              <a:t>3.3  4</a:t>
            </a:r>
            <a:r>
              <a:rPr lang="zh-CN" altLang="en-US" dirty="0" smtClean="0">
                <a:ea typeface="黑体" panose="02010609060101010101" pitchFamily="49" charset="-122"/>
              </a:rPr>
              <a:t>位二进制计数器</a:t>
            </a:r>
            <a:r>
              <a:rPr lang="en-US" altLang="zh-CN" dirty="0" smtClean="0">
                <a:ea typeface="黑体" panose="02010609060101010101" pitchFamily="49" charset="-122"/>
              </a:rPr>
              <a:t>CT74161</a:t>
            </a:r>
            <a:r>
              <a:rPr lang="zh-CN" altLang="en-US" dirty="0" smtClean="0">
                <a:ea typeface="黑体" panose="02010609060101010101" pitchFamily="49" charset="-122"/>
              </a:rPr>
              <a:t>的逻辑符号</a:t>
            </a:r>
            <a:endParaRPr lang="en-US" altLang="zh-CN" dirty="0" smtClean="0">
              <a:ea typeface="黑体" panose="02010609060101010101" pitchFamily="49" charset="-122"/>
            </a:endParaRPr>
          </a:p>
        </p:txBody>
      </p:sp>
      <p:sp>
        <p:nvSpPr>
          <p:cNvPr id="348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3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9467" name="Group 1"/>
          <p:cNvGrpSpPr>
            <a:grpSpLocks noChangeAspect="1"/>
          </p:cNvGrpSpPr>
          <p:nvPr/>
        </p:nvGrpSpPr>
        <p:grpSpPr bwMode="auto">
          <a:xfrm>
            <a:off x="3059113" y="2205038"/>
            <a:ext cx="3889375" cy="2232025"/>
            <a:chOff x="2333" y="1727"/>
            <a:chExt cx="5317" cy="3071"/>
          </a:xfrm>
        </p:grpSpPr>
        <p:sp>
          <p:nvSpPr>
            <p:cNvPr id="34826" name="AutoShape 34"/>
            <p:cNvSpPr>
              <a:spLocks noChangeAspect="1" noChangeArrowheads="1" noTextEdit="1"/>
            </p:cNvSpPr>
            <p:nvPr/>
          </p:nvSpPr>
          <p:spPr bwMode="auto">
            <a:xfrm>
              <a:off x="2333" y="1727"/>
              <a:ext cx="5317" cy="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7" name="Rectangle 75"/>
            <p:cNvSpPr>
              <a:spLocks noChangeArrowheads="1"/>
            </p:cNvSpPr>
            <p:nvPr/>
          </p:nvSpPr>
          <p:spPr bwMode="auto">
            <a:xfrm>
              <a:off x="2923" y="2420"/>
              <a:ext cx="4135" cy="168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4828" name="Oval 77"/>
            <p:cNvSpPr>
              <a:spLocks noChangeArrowheads="1"/>
            </p:cNvSpPr>
            <p:nvPr/>
          </p:nvSpPr>
          <p:spPr bwMode="auto">
            <a:xfrm>
              <a:off x="7049" y="3256"/>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4829" name="Text Box 92"/>
            <p:cNvSpPr txBox="1">
              <a:spLocks noChangeArrowheads="1"/>
            </p:cNvSpPr>
            <p:nvPr/>
          </p:nvSpPr>
          <p:spPr bwMode="auto">
            <a:xfrm>
              <a:off x="2923" y="2618"/>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EP</a:t>
              </a:r>
              <a:endParaRPr lang="en-US" altLang="zh-CN" sz="2400" b="0">
                <a:solidFill>
                  <a:schemeClr val="accent1"/>
                </a:solidFill>
                <a:latin typeface="Arial" panose="020B0604020202020204" pitchFamily="34" charset="0"/>
              </a:endParaRPr>
            </a:p>
          </p:txBody>
        </p:sp>
        <p:sp>
          <p:nvSpPr>
            <p:cNvPr id="34830" name="Text Box 92"/>
            <p:cNvSpPr txBox="1">
              <a:spLocks noChangeArrowheads="1"/>
            </p:cNvSpPr>
            <p:nvPr/>
          </p:nvSpPr>
          <p:spPr bwMode="auto">
            <a:xfrm>
              <a:off x="2923" y="3114"/>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ET</a:t>
              </a:r>
              <a:endParaRPr lang="en-US" altLang="zh-CN" sz="2400" b="0">
                <a:solidFill>
                  <a:schemeClr val="accent1"/>
                </a:solidFill>
                <a:latin typeface="Arial" panose="020B0604020202020204" pitchFamily="34" charset="0"/>
              </a:endParaRPr>
            </a:p>
          </p:txBody>
        </p:sp>
        <p:sp>
          <p:nvSpPr>
            <p:cNvPr id="34831" name="Text Box 92"/>
            <p:cNvSpPr txBox="1">
              <a:spLocks noChangeArrowheads="1"/>
            </p:cNvSpPr>
            <p:nvPr/>
          </p:nvSpPr>
          <p:spPr bwMode="auto">
            <a:xfrm>
              <a:off x="2923" y="3608"/>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CP</a:t>
              </a:r>
              <a:endParaRPr lang="en-US" altLang="zh-CN" sz="2400" b="0">
                <a:solidFill>
                  <a:schemeClr val="accent1"/>
                </a:solidFill>
                <a:latin typeface="Arial" panose="020B0604020202020204" pitchFamily="34" charset="0"/>
              </a:endParaRPr>
            </a:p>
          </p:txBody>
        </p:sp>
        <p:sp>
          <p:nvSpPr>
            <p:cNvPr id="34832" name="Text Box 92"/>
            <p:cNvSpPr txBox="1">
              <a:spLocks noChangeArrowheads="1"/>
            </p:cNvSpPr>
            <p:nvPr/>
          </p:nvSpPr>
          <p:spPr bwMode="auto">
            <a:xfrm>
              <a:off x="3514" y="2420"/>
              <a:ext cx="6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0</a:t>
              </a:r>
              <a:endParaRPr lang="en-US" altLang="zh-CN" sz="2400" b="0">
                <a:solidFill>
                  <a:schemeClr val="accent1"/>
                </a:solidFill>
                <a:latin typeface="Arial" panose="020B0604020202020204" pitchFamily="34" charset="0"/>
              </a:endParaRPr>
            </a:p>
          </p:txBody>
        </p:sp>
        <p:sp>
          <p:nvSpPr>
            <p:cNvPr id="34833" name="Line 27"/>
            <p:cNvSpPr>
              <a:spLocks noChangeShapeType="1"/>
            </p:cNvSpPr>
            <p:nvPr/>
          </p:nvSpPr>
          <p:spPr bwMode="auto">
            <a:xfrm flipH="1">
              <a:off x="2333" y="2817"/>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26"/>
            <p:cNvSpPr>
              <a:spLocks noChangeShapeType="1"/>
            </p:cNvSpPr>
            <p:nvPr/>
          </p:nvSpPr>
          <p:spPr bwMode="auto">
            <a:xfrm flipH="1">
              <a:off x="2333" y="3311"/>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25"/>
            <p:cNvSpPr>
              <a:spLocks noChangeShapeType="1"/>
            </p:cNvSpPr>
            <p:nvPr/>
          </p:nvSpPr>
          <p:spPr bwMode="auto">
            <a:xfrm flipH="1">
              <a:off x="2333" y="3807"/>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4"/>
            <p:cNvSpPr>
              <a:spLocks noChangeShapeType="1"/>
            </p:cNvSpPr>
            <p:nvPr/>
          </p:nvSpPr>
          <p:spPr bwMode="auto">
            <a:xfrm>
              <a:off x="4499" y="172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Text Box 92"/>
            <p:cNvSpPr txBox="1">
              <a:spLocks noChangeArrowheads="1"/>
            </p:cNvSpPr>
            <p:nvPr/>
          </p:nvSpPr>
          <p:spPr bwMode="auto">
            <a:xfrm>
              <a:off x="4302" y="2420"/>
              <a:ext cx="68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1</a:t>
              </a:r>
              <a:endParaRPr lang="en-US" altLang="zh-CN" sz="2400" b="0">
                <a:solidFill>
                  <a:schemeClr val="accent1"/>
                </a:solidFill>
                <a:latin typeface="Arial" panose="020B0604020202020204" pitchFamily="34" charset="0"/>
              </a:endParaRPr>
            </a:p>
          </p:txBody>
        </p:sp>
        <p:sp>
          <p:nvSpPr>
            <p:cNvPr id="34838" name="Line 22"/>
            <p:cNvSpPr>
              <a:spLocks noChangeShapeType="1"/>
            </p:cNvSpPr>
            <p:nvPr/>
          </p:nvSpPr>
          <p:spPr bwMode="auto">
            <a:xfrm>
              <a:off x="3712" y="172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92"/>
            <p:cNvSpPr txBox="1">
              <a:spLocks noChangeArrowheads="1"/>
            </p:cNvSpPr>
            <p:nvPr/>
          </p:nvSpPr>
          <p:spPr bwMode="auto">
            <a:xfrm>
              <a:off x="5089" y="2420"/>
              <a:ext cx="6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2</a:t>
              </a:r>
              <a:endParaRPr lang="en-US" altLang="zh-CN" sz="2400" b="0">
                <a:solidFill>
                  <a:schemeClr val="accent1"/>
                </a:solidFill>
                <a:latin typeface="Arial" panose="020B0604020202020204" pitchFamily="34" charset="0"/>
              </a:endParaRPr>
            </a:p>
          </p:txBody>
        </p:sp>
        <p:sp>
          <p:nvSpPr>
            <p:cNvPr id="34840" name="Text Box 92"/>
            <p:cNvSpPr txBox="1">
              <a:spLocks noChangeArrowheads="1"/>
            </p:cNvSpPr>
            <p:nvPr/>
          </p:nvSpPr>
          <p:spPr bwMode="auto">
            <a:xfrm>
              <a:off x="5877" y="2420"/>
              <a:ext cx="6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3</a:t>
              </a:r>
              <a:endParaRPr lang="en-US" altLang="zh-CN" sz="2400" b="0">
                <a:solidFill>
                  <a:schemeClr val="accent1"/>
                </a:solidFill>
                <a:latin typeface="Arial" panose="020B0604020202020204" pitchFamily="34" charset="0"/>
              </a:endParaRPr>
            </a:p>
          </p:txBody>
        </p:sp>
        <p:sp>
          <p:nvSpPr>
            <p:cNvPr id="34841" name="Line 19"/>
            <p:cNvSpPr>
              <a:spLocks noChangeShapeType="1"/>
            </p:cNvSpPr>
            <p:nvPr/>
          </p:nvSpPr>
          <p:spPr bwMode="auto">
            <a:xfrm>
              <a:off x="5287" y="172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18"/>
            <p:cNvSpPr>
              <a:spLocks noChangeShapeType="1"/>
            </p:cNvSpPr>
            <p:nvPr/>
          </p:nvSpPr>
          <p:spPr bwMode="auto">
            <a:xfrm>
              <a:off x="6073" y="172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Text Box 92"/>
            <p:cNvSpPr txBox="1">
              <a:spLocks noChangeArrowheads="1"/>
            </p:cNvSpPr>
            <p:nvPr/>
          </p:nvSpPr>
          <p:spPr bwMode="auto">
            <a:xfrm>
              <a:off x="3514" y="3708"/>
              <a:ext cx="68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0</a:t>
              </a:r>
              <a:endParaRPr lang="en-US" altLang="zh-CN" sz="2400" b="0">
                <a:solidFill>
                  <a:schemeClr val="accent1"/>
                </a:solidFill>
                <a:latin typeface="Arial" panose="020B0604020202020204" pitchFamily="34" charset="0"/>
              </a:endParaRPr>
            </a:p>
          </p:txBody>
        </p:sp>
        <p:sp>
          <p:nvSpPr>
            <p:cNvPr id="34844" name="Text Box 92"/>
            <p:cNvSpPr txBox="1">
              <a:spLocks noChangeArrowheads="1"/>
            </p:cNvSpPr>
            <p:nvPr/>
          </p:nvSpPr>
          <p:spPr bwMode="auto">
            <a:xfrm>
              <a:off x="4302" y="3708"/>
              <a:ext cx="68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1</a:t>
              </a:r>
              <a:endParaRPr lang="en-US" altLang="zh-CN" sz="2400" b="0">
                <a:solidFill>
                  <a:schemeClr val="accent1"/>
                </a:solidFill>
                <a:latin typeface="Arial" panose="020B0604020202020204" pitchFamily="34" charset="0"/>
              </a:endParaRPr>
            </a:p>
          </p:txBody>
        </p:sp>
        <p:sp>
          <p:nvSpPr>
            <p:cNvPr id="34845" name="Text Box 92"/>
            <p:cNvSpPr txBox="1">
              <a:spLocks noChangeArrowheads="1"/>
            </p:cNvSpPr>
            <p:nvPr/>
          </p:nvSpPr>
          <p:spPr bwMode="auto">
            <a:xfrm>
              <a:off x="5089" y="3708"/>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2</a:t>
              </a:r>
              <a:endParaRPr lang="en-US" altLang="zh-CN" sz="2400" b="0">
                <a:solidFill>
                  <a:schemeClr val="accent1"/>
                </a:solidFill>
                <a:latin typeface="Arial" panose="020B0604020202020204" pitchFamily="34" charset="0"/>
              </a:endParaRPr>
            </a:p>
          </p:txBody>
        </p:sp>
        <p:sp>
          <p:nvSpPr>
            <p:cNvPr id="34846" name="Text Box 92"/>
            <p:cNvSpPr txBox="1">
              <a:spLocks noChangeArrowheads="1"/>
            </p:cNvSpPr>
            <p:nvPr/>
          </p:nvSpPr>
          <p:spPr bwMode="auto">
            <a:xfrm>
              <a:off x="5877" y="3708"/>
              <a:ext cx="68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3</a:t>
              </a:r>
              <a:endParaRPr lang="en-US" altLang="zh-CN" sz="2400" b="0">
                <a:solidFill>
                  <a:schemeClr val="accent1"/>
                </a:solidFill>
                <a:latin typeface="Arial" panose="020B0604020202020204" pitchFamily="34" charset="0"/>
              </a:endParaRPr>
            </a:p>
          </p:txBody>
        </p:sp>
        <p:graphicFrame>
          <p:nvGraphicFramePr>
            <p:cNvPr id="34847" name="对象 24"/>
            <p:cNvGraphicFramePr>
              <a:graphicFrameLocks noChangeAspect="1"/>
            </p:cNvGraphicFramePr>
            <p:nvPr/>
          </p:nvGraphicFramePr>
          <p:xfrm>
            <a:off x="6665" y="3114"/>
            <a:ext cx="347" cy="280"/>
          </p:xfrm>
          <a:graphic>
            <a:graphicData uri="http://schemas.openxmlformats.org/presentationml/2006/ole">
              <mc:AlternateContent xmlns:mc="http://schemas.openxmlformats.org/markup-compatibility/2006">
                <mc:Choice xmlns:v="urn:schemas-microsoft-com:vml" Requires="v">
                  <p:oleObj spid="_x0000_s71720" name="公式" r:id="rId4" imgW="253780" imgH="203024" progId="Equation.3">
                    <p:embed/>
                  </p:oleObj>
                </mc:Choice>
                <mc:Fallback>
                  <p:oleObj name="公式" r:id="rId4" imgW="253780" imgH="203024" progId="Equation.3">
                    <p:embed/>
                    <p:pic>
                      <p:nvPicPr>
                        <p:cNvPr id="34847" name="对象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5" y="3114"/>
                          <a:ext cx="34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8" name="Text Box 92"/>
            <p:cNvSpPr txBox="1">
              <a:spLocks noChangeArrowheads="1"/>
            </p:cNvSpPr>
            <p:nvPr/>
          </p:nvSpPr>
          <p:spPr bwMode="auto">
            <a:xfrm>
              <a:off x="6565" y="2517"/>
              <a:ext cx="68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C</a:t>
              </a:r>
              <a:endParaRPr lang="en-US" altLang="zh-CN" sz="2400" b="0">
                <a:solidFill>
                  <a:schemeClr val="accent1"/>
                </a:solidFill>
                <a:latin typeface="Arial" panose="020B0604020202020204" pitchFamily="34" charset="0"/>
              </a:endParaRPr>
            </a:p>
          </p:txBody>
        </p:sp>
        <p:graphicFrame>
          <p:nvGraphicFramePr>
            <p:cNvPr id="34849" name="对象 26"/>
            <p:cNvGraphicFramePr>
              <a:graphicFrameLocks noChangeAspect="1"/>
            </p:cNvGraphicFramePr>
            <p:nvPr/>
          </p:nvGraphicFramePr>
          <p:xfrm>
            <a:off x="6665" y="3608"/>
            <a:ext cx="312" cy="296"/>
          </p:xfrm>
          <a:graphic>
            <a:graphicData uri="http://schemas.openxmlformats.org/presentationml/2006/ole">
              <mc:AlternateContent xmlns:mc="http://schemas.openxmlformats.org/markup-compatibility/2006">
                <mc:Choice xmlns:v="urn:schemas-microsoft-com:vml" Requires="v">
                  <p:oleObj spid="_x0000_s71721" name="公式" r:id="rId6" imgW="228501" imgH="215806" progId="Equation.3">
                    <p:embed/>
                  </p:oleObj>
                </mc:Choice>
                <mc:Fallback>
                  <p:oleObj name="公式" r:id="rId6" imgW="228501" imgH="215806" progId="Equation.3">
                    <p:embed/>
                    <p:pic>
                      <p:nvPicPr>
                        <p:cNvPr id="34849" name="对象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5" y="3608"/>
                          <a:ext cx="31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50" name="Line 10"/>
            <p:cNvSpPr>
              <a:spLocks noChangeShapeType="1"/>
            </p:cNvSpPr>
            <p:nvPr/>
          </p:nvSpPr>
          <p:spPr bwMode="auto">
            <a:xfrm flipH="1">
              <a:off x="7058" y="2817"/>
              <a:ext cx="5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9"/>
            <p:cNvSpPr>
              <a:spLocks noChangeShapeType="1"/>
            </p:cNvSpPr>
            <p:nvPr/>
          </p:nvSpPr>
          <p:spPr bwMode="auto">
            <a:xfrm flipH="1">
              <a:off x="7155" y="3311"/>
              <a:ext cx="4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8"/>
            <p:cNvSpPr>
              <a:spLocks noChangeShapeType="1"/>
            </p:cNvSpPr>
            <p:nvPr/>
          </p:nvSpPr>
          <p:spPr bwMode="auto">
            <a:xfrm flipH="1">
              <a:off x="7155" y="3807"/>
              <a:ext cx="4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7"/>
            <p:cNvSpPr>
              <a:spLocks noChangeShapeType="1"/>
            </p:cNvSpPr>
            <p:nvPr/>
          </p:nvSpPr>
          <p:spPr bwMode="auto">
            <a:xfrm>
              <a:off x="4499" y="4104"/>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6"/>
            <p:cNvSpPr>
              <a:spLocks noChangeShapeType="1"/>
            </p:cNvSpPr>
            <p:nvPr/>
          </p:nvSpPr>
          <p:spPr bwMode="auto">
            <a:xfrm>
              <a:off x="3712" y="4104"/>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5"/>
            <p:cNvSpPr>
              <a:spLocks noChangeShapeType="1"/>
            </p:cNvSpPr>
            <p:nvPr/>
          </p:nvSpPr>
          <p:spPr bwMode="auto">
            <a:xfrm>
              <a:off x="5287" y="4104"/>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4"/>
            <p:cNvSpPr>
              <a:spLocks noChangeShapeType="1"/>
            </p:cNvSpPr>
            <p:nvPr/>
          </p:nvSpPr>
          <p:spPr bwMode="auto">
            <a:xfrm>
              <a:off x="6073" y="4104"/>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Oval 77"/>
            <p:cNvSpPr>
              <a:spLocks noChangeArrowheads="1"/>
            </p:cNvSpPr>
            <p:nvPr/>
          </p:nvSpPr>
          <p:spPr bwMode="auto">
            <a:xfrm>
              <a:off x="7049" y="3756"/>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4858" name="Text Box 92"/>
            <p:cNvSpPr txBox="1">
              <a:spLocks noChangeArrowheads="1"/>
            </p:cNvSpPr>
            <p:nvPr/>
          </p:nvSpPr>
          <p:spPr bwMode="auto">
            <a:xfrm>
              <a:off x="4007" y="3014"/>
              <a:ext cx="137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latin typeface="Arial" panose="020B0604020202020204" pitchFamily="34" charset="0"/>
                  <a:cs typeface="Arial" panose="020B0604020202020204" pitchFamily="34" charset="0"/>
                </a:rPr>
                <a:t>CT74161</a:t>
              </a:r>
              <a:endParaRPr lang="en-US" altLang="zh-CN" sz="2400" b="0">
                <a:solidFill>
                  <a:schemeClr val="accent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83520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19459" name="Content Placeholder 4"/>
          <p:cNvSpPr>
            <a:spLocks noGrp="1"/>
          </p:cNvSpPr>
          <p:nvPr>
            <p:ph idx="4294967295"/>
          </p:nvPr>
        </p:nvSpPr>
        <p:spPr>
          <a:xfrm>
            <a:off x="647700" y="1978025"/>
            <a:ext cx="7848600" cy="42068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		</a:t>
            </a:r>
            <a:r>
              <a:rPr lang="zh-CN" altLang="zh-CN" dirty="0" smtClean="0">
                <a:ea typeface="宋体" panose="02010600030101010101" pitchFamily="2" charset="-122"/>
              </a:rPr>
              <a:t>表</a:t>
            </a:r>
            <a:r>
              <a:rPr lang="en-US" altLang="zh-CN" dirty="0" smtClean="0">
                <a:ea typeface="宋体" panose="02010600030101010101" pitchFamily="2" charset="-122"/>
              </a:rPr>
              <a:t>3.1  CT74161</a:t>
            </a:r>
            <a:r>
              <a:rPr lang="zh-CN" altLang="zh-CN" dirty="0" smtClean="0">
                <a:ea typeface="宋体" panose="02010600030101010101" pitchFamily="2" charset="-122"/>
              </a:rPr>
              <a:t>的功能表</a:t>
            </a:r>
            <a:endParaRPr lang="en-US" altLang="zh-CN" dirty="0" smtClean="0">
              <a:ea typeface="黑体" panose="02010609060101010101" pitchFamily="49" charset="-122"/>
            </a:endParaRPr>
          </a:p>
        </p:txBody>
      </p:sp>
      <p:sp>
        <p:nvSpPr>
          <p:cNvPr id="368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2" name="Rectangle 3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610622689"/>
              </p:ext>
            </p:extLst>
          </p:nvPr>
        </p:nvGraphicFramePr>
        <p:xfrm>
          <a:off x="2268538" y="2708275"/>
          <a:ext cx="3722687" cy="1920875"/>
        </p:xfrm>
        <a:graphic>
          <a:graphicData uri="http://schemas.openxmlformats.org/drawingml/2006/table">
            <a:tbl>
              <a:tblPr firstRow="1" firstCol="1" lastRow="1" lastCol="1" bandRow="1" bandCol="1">
                <a:tableStyleId>{5C22544A-7EE6-4342-B048-85BDC9FD1C3A}</a:tableStyleId>
              </a:tblPr>
              <a:tblGrid>
                <a:gridCol w="2853446">
                  <a:extLst>
                    <a:ext uri="{9D8B030D-6E8A-4147-A177-3AD203B41FA5}">
                      <a16:colId xmlns:a16="http://schemas.microsoft.com/office/drawing/2014/main" val="20000"/>
                    </a:ext>
                  </a:extLst>
                </a:gridCol>
                <a:gridCol w="869241">
                  <a:extLst>
                    <a:ext uri="{9D8B030D-6E8A-4147-A177-3AD203B41FA5}">
                      <a16:colId xmlns:a16="http://schemas.microsoft.com/office/drawing/2014/main" val="20001"/>
                    </a:ext>
                  </a:extLst>
                </a:gridCol>
              </a:tblGrid>
              <a:tr h="274411">
                <a:tc>
                  <a:txBody>
                    <a:bodyPr/>
                    <a:lstStyle/>
                    <a:p>
                      <a:pPr indent="304800" algn="just">
                        <a:lnSpc>
                          <a:spcPct val="150000"/>
                        </a:lnSpc>
                        <a:spcAft>
                          <a:spcPts val="0"/>
                        </a:spcAft>
                      </a:pPr>
                      <a:r>
                        <a:rPr lang="en-US" sz="1200" kern="100" dirty="0">
                          <a:solidFill>
                            <a:schemeClr val="bg1"/>
                          </a:solidFill>
                          <a:effectLst/>
                        </a:rPr>
                        <a:t>       EP    ET    CP</a:t>
                      </a:r>
                      <a:endParaRPr lang="zh-CN" sz="1100" kern="100" dirty="0">
                        <a:solidFill>
                          <a:schemeClr val="bg1"/>
                        </a:solidFill>
                        <a:effectLst/>
                        <a:latin typeface="Times New Roman" panose="02020603050405020304" pitchFamily="18" charset="0"/>
                        <a:ea typeface="宋体" panose="02010600030101010101" pitchFamily="2" charset="-122"/>
                      </a:endParaRPr>
                    </a:p>
                  </a:txBody>
                  <a:tcPr marL="68574" marR="68574" marT="0" marB="0"/>
                </a:tc>
                <a:tc>
                  <a:txBody>
                    <a:bodyPr/>
                    <a:lstStyle/>
                    <a:p>
                      <a:pPr indent="304800" algn="l">
                        <a:lnSpc>
                          <a:spcPct val="150000"/>
                        </a:lnSpc>
                        <a:spcAft>
                          <a:spcPts val="0"/>
                        </a:spcAft>
                      </a:pPr>
                      <a:r>
                        <a:rPr lang="zh-CN" sz="1200" kern="100" dirty="0">
                          <a:effectLst/>
                        </a:rPr>
                        <a:t>功能</a:t>
                      </a:r>
                      <a:endParaRPr lang="zh-CN" sz="1100" kern="100" dirty="0">
                        <a:effectLst/>
                        <a:latin typeface="Times New Roman" panose="02020603050405020304" pitchFamily="18" charset="0"/>
                        <a:ea typeface="宋体" panose="02010600030101010101" pitchFamily="2" charset="-122"/>
                      </a:endParaRPr>
                    </a:p>
                  </a:txBody>
                  <a:tcPr marL="68574" marR="68574" marT="0" marB="0" anchor="ctr"/>
                </a:tc>
                <a:extLst>
                  <a:ext uri="{0D108BD9-81ED-4DB2-BD59-A6C34878D82A}">
                    <a16:rowId xmlns:a16="http://schemas.microsoft.com/office/drawing/2014/main" val="10000"/>
                  </a:ext>
                </a:extLst>
              </a:tr>
              <a:tr h="1646464">
                <a:tc>
                  <a:txBody>
                    <a:bodyPr/>
                    <a:lstStyle/>
                    <a:p>
                      <a:pPr indent="381000" algn="l">
                        <a:lnSpc>
                          <a:spcPct val="150000"/>
                        </a:lnSpc>
                        <a:spcAft>
                          <a:spcPts val="0"/>
                        </a:spcAft>
                      </a:pPr>
                      <a:r>
                        <a:rPr lang="en-US" sz="1200" kern="100" dirty="0">
                          <a:effectLst/>
                        </a:rPr>
                        <a:t>0     ×      ×     ×   </a:t>
                      </a:r>
                      <a:r>
                        <a:rPr lang="en-US" sz="1200" kern="100" dirty="0" smtClean="0">
                          <a:effectLst/>
                        </a:rPr>
                        <a:t>  </a:t>
                      </a:r>
                      <a:r>
                        <a:rPr lang="en-US" sz="1200" kern="100" dirty="0">
                          <a:effectLst/>
                        </a:rPr>
                        <a:t>×</a:t>
                      </a:r>
                      <a:endParaRPr lang="zh-CN" sz="1100" kern="100" dirty="0">
                        <a:effectLst/>
                      </a:endParaRPr>
                    </a:p>
                    <a:p>
                      <a:pPr indent="381000" algn="l">
                        <a:lnSpc>
                          <a:spcPct val="150000"/>
                        </a:lnSpc>
                        <a:spcAft>
                          <a:spcPts val="0"/>
                        </a:spcAft>
                      </a:pPr>
                      <a:r>
                        <a:rPr lang="en-US" sz="1200" kern="100" dirty="0">
                          <a:effectLst/>
                        </a:rPr>
                        <a:t>1     0      ×     ×     ↑</a:t>
                      </a:r>
                      <a:endParaRPr lang="zh-CN" sz="1100" kern="100" dirty="0">
                        <a:effectLst/>
                      </a:endParaRPr>
                    </a:p>
                    <a:p>
                      <a:pPr indent="381000" algn="l">
                        <a:lnSpc>
                          <a:spcPct val="150000"/>
                        </a:lnSpc>
                        <a:spcAft>
                          <a:spcPts val="0"/>
                        </a:spcAft>
                      </a:pPr>
                      <a:r>
                        <a:rPr lang="en-US" sz="1200" kern="100" dirty="0">
                          <a:effectLst/>
                        </a:rPr>
                        <a:t>1     1      0     0     ↑</a:t>
                      </a:r>
                      <a:endParaRPr lang="zh-CN" sz="1100" kern="100" dirty="0">
                        <a:effectLst/>
                      </a:endParaRPr>
                    </a:p>
                    <a:p>
                      <a:pPr indent="381000" algn="l">
                        <a:lnSpc>
                          <a:spcPct val="150000"/>
                        </a:lnSpc>
                        <a:spcAft>
                          <a:spcPts val="0"/>
                        </a:spcAft>
                      </a:pPr>
                      <a:r>
                        <a:rPr lang="en-US" sz="1200" kern="100" dirty="0">
                          <a:effectLst/>
                        </a:rPr>
                        <a:t>1     1      0     1     ↑</a:t>
                      </a:r>
                      <a:endParaRPr lang="zh-CN" sz="1100" kern="100" dirty="0">
                        <a:effectLst/>
                      </a:endParaRPr>
                    </a:p>
                    <a:p>
                      <a:pPr indent="381000" algn="l">
                        <a:lnSpc>
                          <a:spcPct val="150000"/>
                        </a:lnSpc>
                        <a:spcAft>
                          <a:spcPts val="0"/>
                        </a:spcAft>
                      </a:pPr>
                      <a:r>
                        <a:rPr lang="en-US" sz="1200" kern="100" dirty="0">
                          <a:effectLst/>
                        </a:rPr>
                        <a:t>1     1      1     0     ↑</a:t>
                      </a:r>
                      <a:endParaRPr lang="zh-CN" sz="1100" kern="100" dirty="0">
                        <a:effectLst/>
                      </a:endParaRPr>
                    </a:p>
                    <a:p>
                      <a:pPr indent="381000" algn="l">
                        <a:lnSpc>
                          <a:spcPct val="150000"/>
                        </a:lnSpc>
                        <a:spcAft>
                          <a:spcPts val="0"/>
                        </a:spcAft>
                      </a:pPr>
                      <a:r>
                        <a:rPr lang="en-US" sz="1200" kern="100" dirty="0">
                          <a:effectLst/>
                        </a:rPr>
                        <a:t>1     1      1     1     ↑</a:t>
                      </a:r>
                      <a:endParaRPr lang="zh-CN" sz="1100" kern="100" dirty="0">
                        <a:effectLst/>
                        <a:latin typeface="Times New Roman" panose="02020603050405020304" pitchFamily="18" charset="0"/>
                        <a:ea typeface="宋体" panose="02010600030101010101" pitchFamily="2" charset="-122"/>
                      </a:endParaRPr>
                    </a:p>
                  </a:txBody>
                  <a:tcPr marL="68574" marR="68574" marT="0" marB="0"/>
                </a:tc>
                <a:tc>
                  <a:txBody>
                    <a:bodyPr/>
                    <a:lstStyle/>
                    <a:p>
                      <a:pPr indent="304800" algn="l">
                        <a:lnSpc>
                          <a:spcPct val="150000"/>
                        </a:lnSpc>
                        <a:spcAft>
                          <a:spcPts val="0"/>
                        </a:spcAft>
                      </a:pPr>
                      <a:r>
                        <a:rPr lang="zh-CN" sz="1200" kern="100" dirty="0">
                          <a:effectLst/>
                        </a:rPr>
                        <a:t>复位</a:t>
                      </a:r>
                      <a:endParaRPr lang="zh-CN" sz="1100" kern="100" dirty="0">
                        <a:effectLst/>
                      </a:endParaRPr>
                    </a:p>
                    <a:p>
                      <a:pPr indent="304800" algn="l">
                        <a:lnSpc>
                          <a:spcPct val="150000"/>
                        </a:lnSpc>
                        <a:spcAft>
                          <a:spcPts val="0"/>
                        </a:spcAft>
                      </a:pPr>
                      <a:r>
                        <a:rPr lang="zh-CN" sz="1200" kern="100" dirty="0">
                          <a:effectLst/>
                        </a:rPr>
                        <a:t>预置</a:t>
                      </a:r>
                      <a:endParaRPr lang="zh-CN" sz="1100" kern="100" dirty="0">
                        <a:effectLst/>
                      </a:endParaRPr>
                    </a:p>
                    <a:p>
                      <a:pPr indent="304800" algn="l">
                        <a:lnSpc>
                          <a:spcPct val="150000"/>
                        </a:lnSpc>
                        <a:spcAft>
                          <a:spcPts val="0"/>
                        </a:spcAft>
                      </a:pPr>
                      <a:r>
                        <a:rPr lang="zh-CN" sz="1200" kern="100" dirty="0">
                          <a:effectLst/>
                        </a:rPr>
                        <a:t>保持</a:t>
                      </a:r>
                      <a:endParaRPr lang="zh-CN" sz="1100" kern="100" dirty="0">
                        <a:effectLst/>
                      </a:endParaRPr>
                    </a:p>
                    <a:p>
                      <a:pPr indent="304800" algn="l">
                        <a:lnSpc>
                          <a:spcPct val="150000"/>
                        </a:lnSpc>
                        <a:spcAft>
                          <a:spcPts val="0"/>
                        </a:spcAft>
                      </a:pPr>
                      <a:r>
                        <a:rPr lang="zh-CN" sz="1200" kern="100" dirty="0">
                          <a:effectLst/>
                        </a:rPr>
                        <a:t>保持</a:t>
                      </a:r>
                      <a:endParaRPr lang="zh-CN" sz="1100" kern="100" dirty="0">
                        <a:effectLst/>
                      </a:endParaRPr>
                    </a:p>
                    <a:p>
                      <a:pPr indent="304800" algn="l">
                        <a:lnSpc>
                          <a:spcPct val="150000"/>
                        </a:lnSpc>
                        <a:spcAft>
                          <a:spcPts val="0"/>
                        </a:spcAft>
                      </a:pPr>
                      <a:r>
                        <a:rPr lang="zh-CN" sz="1200" kern="100" dirty="0">
                          <a:effectLst/>
                        </a:rPr>
                        <a:t>保持</a:t>
                      </a:r>
                      <a:endParaRPr lang="zh-CN" sz="1100" kern="100" dirty="0">
                        <a:effectLst/>
                      </a:endParaRPr>
                    </a:p>
                    <a:p>
                      <a:pPr indent="304800" algn="l">
                        <a:lnSpc>
                          <a:spcPct val="150000"/>
                        </a:lnSpc>
                        <a:spcAft>
                          <a:spcPts val="0"/>
                        </a:spcAft>
                      </a:pPr>
                      <a:r>
                        <a:rPr lang="zh-CN" sz="1200" kern="100" dirty="0">
                          <a:effectLst/>
                        </a:rPr>
                        <a:t>计数</a:t>
                      </a:r>
                      <a:endParaRPr lang="zh-CN" sz="1100" kern="100" dirty="0">
                        <a:effectLst/>
                        <a:latin typeface="Times New Roman" panose="02020603050405020304" pitchFamily="18" charset="0"/>
                        <a:ea typeface="宋体" panose="02010600030101010101" pitchFamily="2" charset="-122"/>
                      </a:endParaRPr>
                    </a:p>
                  </a:txBody>
                  <a:tcPr marL="68574" marR="68574"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479329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0483" name="Content Placeholder 4"/>
          <p:cNvSpPr>
            <a:spLocks noGrp="1"/>
          </p:cNvSpPr>
          <p:nvPr>
            <p:ph idx="4294967295"/>
          </p:nvPr>
        </p:nvSpPr>
        <p:spPr>
          <a:xfrm>
            <a:off x="684213" y="908050"/>
            <a:ext cx="7848600" cy="1270000"/>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解：已知</a:t>
            </a:r>
            <a:r>
              <a:rPr lang="en-US" altLang="zh-CN" dirty="0" smtClean="0">
                <a:ea typeface="黑体" panose="02010609060101010101" pitchFamily="49" charset="-122"/>
              </a:rPr>
              <a:t>CT74161</a:t>
            </a:r>
            <a:r>
              <a:rPr lang="zh-CN" altLang="en-US" dirty="0" smtClean="0">
                <a:ea typeface="黑体" panose="02010609060101010101" pitchFamily="49" charset="-122"/>
              </a:rPr>
              <a:t>的模值是</a:t>
            </a:r>
            <a:r>
              <a:rPr lang="en-US" altLang="zh-CN" dirty="0" smtClean="0">
                <a:ea typeface="黑体" panose="02010609060101010101" pitchFamily="49" charset="-122"/>
              </a:rPr>
              <a:t>16</a:t>
            </a:r>
            <a:r>
              <a:rPr lang="zh-CN" altLang="en-US" dirty="0" smtClean="0">
                <a:ea typeface="黑体" panose="02010609060101010101" pitchFamily="49" charset="-122"/>
              </a:rPr>
              <a:t>，改变后的模值是</a:t>
            </a:r>
            <a:r>
              <a:rPr lang="en-US" altLang="zh-CN" dirty="0" smtClean="0">
                <a:ea typeface="黑体" panose="02010609060101010101" pitchFamily="49" charset="-122"/>
              </a:rPr>
              <a:t>12</a:t>
            </a:r>
            <a:r>
              <a:rPr lang="zh-CN" altLang="en-US" dirty="0" smtClean="0">
                <a:ea typeface="黑体" panose="02010609060101010101" pitchFamily="49" charset="-122"/>
              </a:rPr>
              <a:t>，则预置数据值为：</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由此得出的模</a:t>
            </a:r>
            <a:r>
              <a:rPr lang="en-US" altLang="zh-CN" dirty="0" smtClean="0">
                <a:ea typeface="黑体" panose="02010609060101010101" pitchFamily="49" charset="-122"/>
              </a:rPr>
              <a:t>12</a:t>
            </a:r>
            <a:r>
              <a:rPr lang="zh-CN" altLang="en-US" dirty="0" smtClean="0">
                <a:ea typeface="黑体" panose="02010609060101010101" pitchFamily="49" charset="-122"/>
              </a:rPr>
              <a:t>计数器电路如下图所示。</a:t>
            </a:r>
          </a:p>
        </p:txBody>
      </p:sp>
      <p:sp>
        <p:nvSpPr>
          <p:cNvPr id="3891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491" name="对象 2"/>
          <p:cNvGraphicFramePr>
            <a:graphicFrameLocks noChangeAspect="1"/>
          </p:cNvGraphicFramePr>
          <p:nvPr/>
        </p:nvGraphicFramePr>
        <p:xfrm>
          <a:off x="3390900" y="1341438"/>
          <a:ext cx="2771775" cy="419100"/>
        </p:xfrm>
        <a:graphic>
          <a:graphicData uri="http://schemas.openxmlformats.org/presentationml/2006/ole">
            <mc:AlternateContent xmlns:mc="http://schemas.openxmlformats.org/markup-compatibility/2006">
              <mc:Choice xmlns:v="urn:schemas-microsoft-com:vml" Requires="v">
                <p:oleObj spid="_x0000_s72763" name="公式" r:id="rId4" imgW="1511300" imgH="228600" progId="Equation.3">
                  <p:embed/>
                </p:oleObj>
              </mc:Choice>
              <mc:Fallback>
                <p:oleObj name="公式" r:id="rId4" imgW="1511300" imgH="228600" progId="Equation.3">
                  <p:embed/>
                  <p:pic>
                    <p:nvPicPr>
                      <p:cNvPr id="20491"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900" y="1341438"/>
                        <a:ext cx="2771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Rectangle 5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493" name="Group 3"/>
          <p:cNvGrpSpPr>
            <a:grpSpLocks noChangeAspect="1"/>
          </p:cNvGrpSpPr>
          <p:nvPr/>
        </p:nvGrpSpPr>
        <p:grpSpPr bwMode="auto">
          <a:xfrm>
            <a:off x="2443163" y="2501900"/>
            <a:ext cx="4752975" cy="2506663"/>
            <a:chOff x="2333" y="8217"/>
            <a:chExt cx="6497" cy="3448"/>
          </a:xfrm>
        </p:grpSpPr>
        <p:sp>
          <p:nvSpPr>
            <p:cNvPr id="38924" name="AutoShape 50"/>
            <p:cNvSpPr>
              <a:spLocks noChangeAspect="1" noChangeArrowheads="1" noTextEdit="1"/>
            </p:cNvSpPr>
            <p:nvPr/>
          </p:nvSpPr>
          <p:spPr bwMode="auto">
            <a:xfrm>
              <a:off x="2333" y="8217"/>
              <a:ext cx="6497" cy="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5" name="Oval 103"/>
            <p:cNvSpPr>
              <a:spLocks noChangeArrowheads="1"/>
            </p:cNvSpPr>
            <p:nvPr/>
          </p:nvSpPr>
          <p:spPr bwMode="auto">
            <a:xfrm>
              <a:off x="8431" y="9255"/>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26" name="Line 84"/>
            <p:cNvSpPr>
              <a:spLocks noChangeShapeType="1"/>
            </p:cNvSpPr>
            <p:nvPr/>
          </p:nvSpPr>
          <p:spPr bwMode="auto">
            <a:xfrm>
              <a:off x="8535" y="9307"/>
              <a:ext cx="2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Rectangle 75"/>
            <p:cNvSpPr>
              <a:spLocks noChangeArrowheads="1"/>
            </p:cNvSpPr>
            <p:nvPr/>
          </p:nvSpPr>
          <p:spPr bwMode="auto">
            <a:xfrm>
              <a:off x="3318" y="8910"/>
              <a:ext cx="4134" cy="16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28" name="Oval 77"/>
            <p:cNvSpPr>
              <a:spLocks noChangeArrowheads="1"/>
            </p:cNvSpPr>
            <p:nvPr/>
          </p:nvSpPr>
          <p:spPr bwMode="auto">
            <a:xfrm>
              <a:off x="7444" y="9745"/>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29" name="Text Box 92"/>
            <p:cNvSpPr txBox="1">
              <a:spLocks noChangeArrowheads="1"/>
            </p:cNvSpPr>
            <p:nvPr/>
          </p:nvSpPr>
          <p:spPr bwMode="auto">
            <a:xfrm>
              <a:off x="3318" y="9108"/>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EP</a:t>
              </a:r>
              <a:endParaRPr lang="en-US" altLang="zh-CN" sz="2400" b="0">
                <a:solidFill>
                  <a:schemeClr val="accent1"/>
                </a:solidFill>
                <a:latin typeface="Arial" panose="020B0604020202020204" pitchFamily="34" charset="0"/>
              </a:endParaRPr>
            </a:p>
          </p:txBody>
        </p:sp>
        <p:sp>
          <p:nvSpPr>
            <p:cNvPr id="38930" name="Text Box 92"/>
            <p:cNvSpPr txBox="1">
              <a:spLocks noChangeArrowheads="1"/>
            </p:cNvSpPr>
            <p:nvPr/>
          </p:nvSpPr>
          <p:spPr bwMode="auto">
            <a:xfrm>
              <a:off x="3318" y="9604"/>
              <a:ext cx="6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ET</a:t>
              </a:r>
              <a:endParaRPr lang="en-US" altLang="zh-CN" sz="2400" b="0">
                <a:solidFill>
                  <a:schemeClr val="accent1"/>
                </a:solidFill>
                <a:latin typeface="Arial" panose="020B0604020202020204" pitchFamily="34" charset="0"/>
              </a:endParaRPr>
            </a:p>
          </p:txBody>
        </p:sp>
        <p:sp>
          <p:nvSpPr>
            <p:cNvPr id="38931" name="Text Box 92"/>
            <p:cNvSpPr txBox="1">
              <a:spLocks noChangeArrowheads="1"/>
            </p:cNvSpPr>
            <p:nvPr/>
          </p:nvSpPr>
          <p:spPr bwMode="auto">
            <a:xfrm>
              <a:off x="3318" y="10097"/>
              <a:ext cx="68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CP</a:t>
              </a:r>
              <a:endParaRPr lang="en-US" altLang="zh-CN" sz="2400" b="0">
                <a:solidFill>
                  <a:schemeClr val="accent1"/>
                </a:solidFill>
                <a:latin typeface="Arial" panose="020B0604020202020204" pitchFamily="34" charset="0"/>
              </a:endParaRPr>
            </a:p>
          </p:txBody>
        </p:sp>
        <p:sp>
          <p:nvSpPr>
            <p:cNvPr id="38932" name="Text Box 92"/>
            <p:cNvSpPr txBox="1">
              <a:spLocks noChangeArrowheads="1"/>
            </p:cNvSpPr>
            <p:nvPr/>
          </p:nvSpPr>
          <p:spPr bwMode="auto">
            <a:xfrm>
              <a:off x="3908" y="8910"/>
              <a:ext cx="6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0</a:t>
              </a:r>
              <a:endParaRPr lang="en-US" altLang="zh-CN" sz="2400" b="0">
                <a:solidFill>
                  <a:schemeClr val="accent1"/>
                </a:solidFill>
                <a:latin typeface="Arial" panose="020B0604020202020204" pitchFamily="34" charset="0"/>
              </a:endParaRPr>
            </a:p>
          </p:txBody>
        </p:sp>
        <p:sp>
          <p:nvSpPr>
            <p:cNvPr id="38933" name="Line 41"/>
            <p:cNvSpPr>
              <a:spLocks noChangeShapeType="1"/>
            </p:cNvSpPr>
            <p:nvPr/>
          </p:nvSpPr>
          <p:spPr bwMode="auto">
            <a:xfrm flipH="1">
              <a:off x="2728" y="9307"/>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40"/>
            <p:cNvSpPr>
              <a:spLocks noChangeShapeType="1"/>
            </p:cNvSpPr>
            <p:nvPr/>
          </p:nvSpPr>
          <p:spPr bwMode="auto">
            <a:xfrm flipH="1">
              <a:off x="2728" y="9800"/>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39"/>
            <p:cNvSpPr>
              <a:spLocks noChangeShapeType="1"/>
            </p:cNvSpPr>
            <p:nvPr/>
          </p:nvSpPr>
          <p:spPr bwMode="auto">
            <a:xfrm flipH="1">
              <a:off x="2728" y="10296"/>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38"/>
            <p:cNvSpPr>
              <a:spLocks noChangeShapeType="1"/>
            </p:cNvSpPr>
            <p:nvPr/>
          </p:nvSpPr>
          <p:spPr bwMode="auto">
            <a:xfrm>
              <a:off x="4894" y="821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Text Box 92"/>
            <p:cNvSpPr txBox="1">
              <a:spLocks noChangeArrowheads="1"/>
            </p:cNvSpPr>
            <p:nvPr/>
          </p:nvSpPr>
          <p:spPr bwMode="auto">
            <a:xfrm>
              <a:off x="4697" y="8910"/>
              <a:ext cx="68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1</a:t>
              </a:r>
              <a:endParaRPr lang="en-US" altLang="zh-CN" sz="2400" b="0">
                <a:solidFill>
                  <a:schemeClr val="accent1"/>
                </a:solidFill>
                <a:latin typeface="Arial" panose="020B0604020202020204" pitchFamily="34" charset="0"/>
              </a:endParaRPr>
            </a:p>
          </p:txBody>
        </p:sp>
        <p:sp>
          <p:nvSpPr>
            <p:cNvPr id="38938" name="Line 36"/>
            <p:cNvSpPr>
              <a:spLocks noChangeShapeType="1"/>
            </p:cNvSpPr>
            <p:nvPr/>
          </p:nvSpPr>
          <p:spPr bwMode="auto">
            <a:xfrm>
              <a:off x="4106" y="821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92"/>
            <p:cNvSpPr txBox="1">
              <a:spLocks noChangeArrowheads="1"/>
            </p:cNvSpPr>
            <p:nvPr/>
          </p:nvSpPr>
          <p:spPr bwMode="auto">
            <a:xfrm>
              <a:off x="5484" y="8910"/>
              <a:ext cx="6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2</a:t>
              </a:r>
              <a:endParaRPr lang="en-US" altLang="zh-CN" sz="2400" b="0">
                <a:solidFill>
                  <a:schemeClr val="accent1"/>
                </a:solidFill>
                <a:latin typeface="Arial" panose="020B0604020202020204" pitchFamily="34" charset="0"/>
              </a:endParaRPr>
            </a:p>
          </p:txBody>
        </p:sp>
        <p:sp>
          <p:nvSpPr>
            <p:cNvPr id="38940" name="Text Box 92"/>
            <p:cNvSpPr txBox="1">
              <a:spLocks noChangeArrowheads="1"/>
            </p:cNvSpPr>
            <p:nvPr/>
          </p:nvSpPr>
          <p:spPr bwMode="auto">
            <a:xfrm>
              <a:off x="6272" y="8910"/>
              <a:ext cx="68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Q</a:t>
              </a:r>
              <a:r>
                <a:rPr lang="en-US" altLang="zh-CN" sz="1000" baseline="-30000">
                  <a:solidFill>
                    <a:srgbClr val="000000"/>
                  </a:solidFill>
                </a:rPr>
                <a:t>3</a:t>
              </a:r>
              <a:endParaRPr lang="en-US" altLang="zh-CN" sz="2400" b="0">
                <a:solidFill>
                  <a:schemeClr val="accent1"/>
                </a:solidFill>
                <a:latin typeface="Arial" panose="020B0604020202020204" pitchFamily="34" charset="0"/>
              </a:endParaRPr>
            </a:p>
          </p:txBody>
        </p:sp>
        <p:sp>
          <p:nvSpPr>
            <p:cNvPr id="38941" name="Line 33"/>
            <p:cNvSpPr>
              <a:spLocks noChangeShapeType="1"/>
            </p:cNvSpPr>
            <p:nvPr/>
          </p:nvSpPr>
          <p:spPr bwMode="auto">
            <a:xfrm>
              <a:off x="5682" y="821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32"/>
            <p:cNvSpPr>
              <a:spLocks noChangeShapeType="1"/>
            </p:cNvSpPr>
            <p:nvPr/>
          </p:nvSpPr>
          <p:spPr bwMode="auto">
            <a:xfrm>
              <a:off x="6467" y="8217"/>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Text Box 92"/>
            <p:cNvSpPr txBox="1">
              <a:spLocks noChangeArrowheads="1"/>
            </p:cNvSpPr>
            <p:nvPr/>
          </p:nvSpPr>
          <p:spPr bwMode="auto">
            <a:xfrm>
              <a:off x="3908" y="10198"/>
              <a:ext cx="6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0</a:t>
              </a:r>
              <a:endParaRPr lang="en-US" altLang="zh-CN" sz="2400" b="0">
                <a:solidFill>
                  <a:schemeClr val="accent1"/>
                </a:solidFill>
                <a:latin typeface="Arial" panose="020B0604020202020204" pitchFamily="34" charset="0"/>
              </a:endParaRPr>
            </a:p>
          </p:txBody>
        </p:sp>
        <p:sp>
          <p:nvSpPr>
            <p:cNvPr id="38944" name="Text Box 92"/>
            <p:cNvSpPr txBox="1">
              <a:spLocks noChangeArrowheads="1"/>
            </p:cNvSpPr>
            <p:nvPr/>
          </p:nvSpPr>
          <p:spPr bwMode="auto">
            <a:xfrm>
              <a:off x="4697" y="10198"/>
              <a:ext cx="68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1</a:t>
              </a:r>
              <a:endParaRPr lang="en-US" altLang="zh-CN" sz="2400" b="0">
                <a:solidFill>
                  <a:schemeClr val="accent1"/>
                </a:solidFill>
                <a:latin typeface="Arial" panose="020B0604020202020204" pitchFamily="34" charset="0"/>
              </a:endParaRPr>
            </a:p>
          </p:txBody>
        </p:sp>
        <p:sp>
          <p:nvSpPr>
            <p:cNvPr id="38945" name="Text Box 92"/>
            <p:cNvSpPr txBox="1">
              <a:spLocks noChangeArrowheads="1"/>
            </p:cNvSpPr>
            <p:nvPr/>
          </p:nvSpPr>
          <p:spPr bwMode="auto">
            <a:xfrm>
              <a:off x="5484" y="10198"/>
              <a:ext cx="6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2</a:t>
              </a:r>
              <a:endParaRPr lang="en-US" altLang="zh-CN" sz="2400" b="0">
                <a:solidFill>
                  <a:schemeClr val="accent1"/>
                </a:solidFill>
                <a:latin typeface="Arial" panose="020B0604020202020204" pitchFamily="34" charset="0"/>
              </a:endParaRPr>
            </a:p>
          </p:txBody>
        </p:sp>
        <p:sp>
          <p:nvSpPr>
            <p:cNvPr id="38946" name="Text Box 92"/>
            <p:cNvSpPr txBox="1">
              <a:spLocks noChangeArrowheads="1"/>
            </p:cNvSpPr>
            <p:nvPr/>
          </p:nvSpPr>
          <p:spPr bwMode="auto">
            <a:xfrm>
              <a:off x="6272" y="10198"/>
              <a:ext cx="68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D</a:t>
              </a:r>
              <a:r>
                <a:rPr lang="en-US" altLang="zh-CN" sz="1000" baseline="-30000">
                  <a:solidFill>
                    <a:srgbClr val="000000"/>
                  </a:solidFill>
                </a:rPr>
                <a:t>3</a:t>
              </a:r>
              <a:endParaRPr lang="en-US" altLang="zh-CN" sz="2400" b="0">
                <a:solidFill>
                  <a:schemeClr val="accent1"/>
                </a:solidFill>
                <a:latin typeface="Arial" panose="020B0604020202020204" pitchFamily="34" charset="0"/>
              </a:endParaRPr>
            </a:p>
          </p:txBody>
        </p:sp>
        <p:graphicFrame>
          <p:nvGraphicFramePr>
            <p:cNvPr id="38947" name="对象 28"/>
            <p:cNvGraphicFramePr>
              <a:graphicFrameLocks noChangeAspect="1"/>
            </p:cNvGraphicFramePr>
            <p:nvPr/>
          </p:nvGraphicFramePr>
          <p:xfrm>
            <a:off x="7059" y="9604"/>
            <a:ext cx="347" cy="279"/>
          </p:xfrm>
          <a:graphic>
            <a:graphicData uri="http://schemas.openxmlformats.org/presentationml/2006/ole">
              <mc:AlternateContent xmlns:mc="http://schemas.openxmlformats.org/markup-compatibility/2006">
                <mc:Choice xmlns:v="urn:schemas-microsoft-com:vml" Requires="v">
                  <p:oleObj spid="_x0000_s72764" name="公式" r:id="rId6" imgW="253780" imgH="203024" progId="Equation.3">
                    <p:embed/>
                  </p:oleObj>
                </mc:Choice>
                <mc:Fallback>
                  <p:oleObj name="公式" r:id="rId6" imgW="253780" imgH="203024" progId="Equation.3">
                    <p:embed/>
                    <p:pic>
                      <p:nvPicPr>
                        <p:cNvPr id="38947" name="对象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 y="9604"/>
                          <a:ext cx="34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8" name="Text Box 92"/>
            <p:cNvSpPr txBox="1">
              <a:spLocks noChangeArrowheads="1"/>
            </p:cNvSpPr>
            <p:nvPr/>
          </p:nvSpPr>
          <p:spPr bwMode="auto">
            <a:xfrm>
              <a:off x="6959" y="9007"/>
              <a:ext cx="68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C</a:t>
              </a:r>
              <a:endParaRPr lang="en-US" altLang="zh-CN" sz="2400" b="0">
                <a:solidFill>
                  <a:schemeClr val="accent1"/>
                </a:solidFill>
                <a:latin typeface="Arial" panose="020B0604020202020204" pitchFamily="34" charset="0"/>
              </a:endParaRPr>
            </a:p>
          </p:txBody>
        </p:sp>
        <p:graphicFrame>
          <p:nvGraphicFramePr>
            <p:cNvPr id="38949" name="对象 30"/>
            <p:cNvGraphicFramePr>
              <a:graphicFrameLocks noChangeAspect="1"/>
            </p:cNvGraphicFramePr>
            <p:nvPr/>
          </p:nvGraphicFramePr>
          <p:xfrm>
            <a:off x="7059" y="10097"/>
            <a:ext cx="313" cy="297"/>
          </p:xfrm>
          <a:graphic>
            <a:graphicData uri="http://schemas.openxmlformats.org/presentationml/2006/ole">
              <mc:AlternateContent xmlns:mc="http://schemas.openxmlformats.org/markup-compatibility/2006">
                <mc:Choice xmlns:v="urn:schemas-microsoft-com:vml" Requires="v">
                  <p:oleObj spid="_x0000_s72765" name="公式" r:id="rId8" imgW="228501" imgH="215806" progId="Equation.3">
                    <p:embed/>
                  </p:oleObj>
                </mc:Choice>
                <mc:Fallback>
                  <p:oleObj name="公式" r:id="rId8" imgW="228501" imgH="215806" progId="Equation.3">
                    <p:embed/>
                    <p:pic>
                      <p:nvPicPr>
                        <p:cNvPr id="38949" name="对象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9" y="10097"/>
                          <a:ext cx="31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50" name="Line 24"/>
            <p:cNvSpPr>
              <a:spLocks noChangeShapeType="1"/>
            </p:cNvSpPr>
            <p:nvPr/>
          </p:nvSpPr>
          <p:spPr bwMode="auto">
            <a:xfrm flipH="1">
              <a:off x="7452" y="9307"/>
              <a:ext cx="5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23"/>
            <p:cNvSpPr>
              <a:spLocks noChangeShapeType="1"/>
            </p:cNvSpPr>
            <p:nvPr/>
          </p:nvSpPr>
          <p:spPr bwMode="auto">
            <a:xfrm flipH="1">
              <a:off x="7550" y="9800"/>
              <a:ext cx="1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22"/>
            <p:cNvSpPr>
              <a:spLocks noChangeShapeType="1"/>
            </p:cNvSpPr>
            <p:nvPr/>
          </p:nvSpPr>
          <p:spPr bwMode="auto">
            <a:xfrm flipH="1">
              <a:off x="7550" y="10296"/>
              <a:ext cx="4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21"/>
            <p:cNvSpPr>
              <a:spLocks noChangeShapeType="1"/>
            </p:cNvSpPr>
            <p:nvPr/>
          </p:nvSpPr>
          <p:spPr bwMode="auto">
            <a:xfrm>
              <a:off x="4894" y="10593"/>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20"/>
            <p:cNvSpPr>
              <a:spLocks noChangeShapeType="1"/>
            </p:cNvSpPr>
            <p:nvPr/>
          </p:nvSpPr>
          <p:spPr bwMode="auto">
            <a:xfrm>
              <a:off x="4106" y="10593"/>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19"/>
            <p:cNvSpPr>
              <a:spLocks noChangeShapeType="1"/>
            </p:cNvSpPr>
            <p:nvPr/>
          </p:nvSpPr>
          <p:spPr bwMode="auto">
            <a:xfrm>
              <a:off x="5682" y="10593"/>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18"/>
            <p:cNvSpPr>
              <a:spLocks noChangeShapeType="1"/>
            </p:cNvSpPr>
            <p:nvPr/>
          </p:nvSpPr>
          <p:spPr bwMode="auto">
            <a:xfrm>
              <a:off x="6467" y="10593"/>
              <a:ext cx="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Oval 77"/>
            <p:cNvSpPr>
              <a:spLocks noChangeArrowheads="1"/>
            </p:cNvSpPr>
            <p:nvPr/>
          </p:nvSpPr>
          <p:spPr bwMode="auto">
            <a:xfrm>
              <a:off x="7444" y="10246"/>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58" name="Text Box 92"/>
            <p:cNvSpPr txBox="1">
              <a:spLocks noChangeArrowheads="1"/>
            </p:cNvSpPr>
            <p:nvPr/>
          </p:nvSpPr>
          <p:spPr bwMode="auto">
            <a:xfrm>
              <a:off x="4401" y="9503"/>
              <a:ext cx="1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latin typeface="Arial" panose="020B0604020202020204" pitchFamily="34" charset="0"/>
                  <a:cs typeface="Arial" panose="020B0604020202020204" pitchFamily="34" charset="0"/>
                </a:rPr>
                <a:t>CT74161</a:t>
              </a:r>
              <a:endParaRPr lang="en-US" altLang="zh-CN" sz="2400" b="0">
                <a:solidFill>
                  <a:schemeClr val="accent1"/>
                </a:solidFill>
                <a:latin typeface="Arial" panose="020B0604020202020204" pitchFamily="34" charset="0"/>
                <a:cs typeface="Arial" panose="020B0604020202020204" pitchFamily="34" charset="0"/>
              </a:endParaRPr>
            </a:p>
          </p:txBody>
        </p:sp>
        <p:sp>
          <p:nvSpPr>
            <p:cNvPr id="38959" name="Rectangle 75"/>
            <p:cNvSpPr>
              <a:spLocks noChangeArrowheads="1"/>
            </p:cNvSpPr>
            <p:nvPr/>
          </p:nvSpPr>
          <p:spPr bwMode="auto">
            <a:xfrm>
              <a:off x="8043" y="9007"/>
              <a:ext cx="395" cy="59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60" name="Text Box 104"/>
            <p:cNvSpPr txBox="1">
              <a:spLocks noChangeArrowheads="1"/>
            </p:cNvSpPr>
            <p:nvPr/>
          </p:nvSpPr>
          <p:spPr bwMode="auto">
            <a:xfrm>
              <a:off x="8043" y="9007"/>
              <a:ext cx="492"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1</a:t>
              </a:r>
              <a:endParaRPr lang="en-US" altLang="zh-CN" sz="2400" b="0">
                <a:solidFill>
                  <a:schemeClr val="accent1"/>
                </a:solidFill>
                <a:latin typeface="Arial" panose="020B0604020202020204" pitchFamily="34" charset="0"/>
              </a:endParaRPr>
            </a:p>
          </p:txBody>
        </p:sp>
        <p:sp>
          <p:nvSpPr>
            <p:cNvPr id="38961" name="Line 81"/>
            <p:cNvSpPr>
              <a:spLocks noChangeShapeType="1"/>
            </p:cNvSpPr>
            <p:nvPr/>
          </p:nvSpPr>
          <p:spPr bwMode="auto">
            <a:xfrm flipV="1">
              <a:off x="8830" y="9307"/>
              <a:ext cx="0" cy="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Text Box 104"/>
            <p:cNvSpPr txBox="1">
              <a:spLocks noChangeArrowheads="1"/>
            </p:cNvSpPr>
            <p:nvPr/>
          </p:nvSpPr>
          <p:spPr bwMode="auto">
            <a:xfrm>
              <a:off x="3908" y="11287"/>
              <a:ext cx="49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0</a:t>
              </a:r>
              <a:endParaRPr lang="en-US" altLang="zh-CN" sz="2400" b="0">
                <a:solidFill>
                  <a:schemeClr val="accent1"/>
                </a:solidFill>
                <a:latin typeface="Arial" panose="020B0604020202020204" pitchFamily="34" charset="0"/>
              </a:endParaRPr>
            </a:p>
          </p:txBody>
        </p:sp>
        <p:sp>
          <p:nvSpPr>
            <p:cNvPr id="38963" name="Text Box 104"/>
            <p:cNvSpPr txBox="1">
              <a:spLocks noChangeArrowheads="1"/>
            </p:cNvSpPr>
            <p:nvPr/>
          </p:nvSpPr>
          <p:spPr bwMode="auto">
            <a:xfrm>
              <a:off x="4697" y="11287"/>
              <a:ext cx="49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0</a:t>
              </a:r>
              <a:endParaRPr lang="en-US" altLang="zh-CN" sz="2400" b="0">
                <a:solidFill>
                  <a:schemeClr val="accent1"/>
                </a:solidFill>
                <a:latin typeface="Arial" panose="020B0604020202020204" pitchFamily="34" charset="0"/>
              </a:endParaRPr>
            </a:p>
          </p:txBody>
        </p:sp>
        <p:sp>
          <p:nvSpPr>
            <p:cNvPr id="38964" name="Text Box 104"/>
            <p:cNvSpPr txBox="1">
              <a:spLocks noChangeArrowheads="1"/>
            </p:cNvSpPr>
            <p:nvPr/>
          </p:nvSpPr>
          <p:spPr bwMode="auto">
            <a:xfrm>
              <a:off x="5484" y="11287"/>
              <a:ext cx="49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1</a:t>
              </a:r>
              <a:endParaRPr lang="en-US" altLang="zh-CN" sz="2400" b="0">
                <a:solidFill>
                  <a:schemeClr val="accent1"/>
                </a:solidFill>
                <a:latin typeface="Arial" panose="020B0604020202020204" pitchFamily="34" charset="0"/>
              </a:endParaRPr>
            </a:p>
          </p:txBody>
        </p:sp>
        <p:sp>
          <p:nvSpPr>
            <p:cNvPr id="38965" name="Text Box 104"/>
            <p:cNvSpPr txBox="1">
              <a:spLocks noChangeArrowheads="1"/>
            </p:cNvSpPr>
            <p:nvPr/>
          </p:nvSpPr>
          <p:spPr bwMode="auto">
            <a:xfrm>
              <a:off x="6272" y="11287"/>
              <a:ext cx="49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0</a:t>
              </a:r>
              <a:endParaRPr lang="en-US" altLang="zh-CN" sz="2400" b="0">
                <a:solidFill>
                  <a:schemeClr val="accent1"/>
                </a:solidFill>
                <a:latin typeface="Arial" panose="020B0604020202020204" pitchFamily="34" charset="0"/>
              </a:endParaRPr>
            </a:p>
          </p:txBody>
        </p:sp>
        <p:sp>
          <p:nvSpPr>
            <p:cNvPr id="38966" name="Text Box 104"/>
            <p:cNvSpPr txBox="1">
              <a:spLocks noChangeArrowheads="1"/>
            </p:cNvSpPr>
            <p:nvPr/>
          </p:nvSpPr>
          <p:spPr bwMode="auto">
            <a:xfrm>
              <a:off x="8043" y="10097"/>
              <a:ext cx="49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1</a:t>
              </a:r>
              <a:endParaRPr lang="en-US" altLang="zh-CN" sz="2400" b="0">
                <a:solidFill>
                  <a:schemeClr val="accent1"/>
                </a:solidFill>
                <a:latin typeface="Arial" panose="020B0604020202020204" pitchFamily="34" charset="0"/>
              </a:endParaRPr>
            </a:p>
          </p:txBody>
        </p:sp>
        <p:sp>
          <p:nvSpPr>
            <p:cNvPr id="38967" name="Line 81"/>
            <p:cNvSpPr>
              <a:spLocks noChangeShapeType="1"/>
            </p:cNvSpPr>
            <p:nvPr/>
          </p:nvSpPr>
          <p:spPr bwMode="auto">
            <a:xfrm flipV="1">
              <a:off x="2728" y="8710"/>
              <a:ext cx="0" cy="1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Text Box 104"/>
            <p:cNvSpPr txBox="1">
              <a:spLocks noChangeArrowheads="1"/>
            </p:cNvSpPr>
            <p:nvPr/>
          </p:nvSpPr>
          <p:spPr bwMode="auto">
            <a:xfrm>
              <a:off x="2333" y="8613"/>
              <a:ext cx="49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1</a:t>
              </a:r>
              <a:endParaRPr lang="en-US" altLang="zh-CN" sz="2400" b="0">
                <a:solidFill>
                  <a:schemeClr val="accent1"/>
                </a:solidFill>
                <a:latin typeface="Arial" panose="020B0604020202020204" pitchFamily="34" charset="0"/>
              </a:endParaRPr>
            </a:p>
          </p:txBody>
        </p:sp>
        <p:sp>
          <p:nvSpPr>
            <p:cNvPr id="38969" name="Oval 101"/>
            <p:cNvSpPr>
              <a:spLocks noChangeArrowheads="1"/>
            </p:cNvSpPr>
            <p:nvPr/>
          </p:nvSpPr>
          <p:spPr bwMode="auto">
            <a:xfrm flipV="1">
              <a:off x="2674" y="9252"/>
              <a:ext cx="104" cy="105"/>
            </a:xfrm>
            <a:prstGeom prst="ellipse">
              <a:avLst/>
            </a:prstGeom>
            <a:solidFill>
              <a:srgbClr val="000000"/>
            </a:solidFill>
            <a:ln w="9525">
              <a:solidFill>
                <a:srgbClr val="000000"/>
              </a:solidFill>
              <a:round/>
              <a:headEnd/>
              <a:tailEnd/>
            </a:ln>
          </p:spPr>
          <p:txBody>
            <a:bodyPr rot="10800000"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38970" name="Text Box 104"/>
            <p:cNvSpPr txBox="1">
              <a:spLocks noChangeArrowheads="1"/>
            </p:cNvSpPr>
            <p:nvPr/>
          </p:nvSpPr>
          <p:spPr bwMode="auto">
            <a:xfrm>
              <a:off x="2333" y="9999"/>
              <a:ext cx="49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000">
                  <a:solidFill>
                    <a:srgbClr val="000000"/>
                  </a:solidFill>
                </a:rPr>
                <a:t>CP</a:t>
              </a:r>
              <a:endParaRPr lang="en-US" altLang="zh-CN" sz="2400" b="0">
                <a:solidFill>
                  <a:schemeClr val="accent1"/>
                </a:solidFill>
                <a:latin typeface="Arial" panose="020B0604020202020204" pitchFamily="34" charset="0"/>
              </a:endParaRPr>
            </a:p>
          </p:txBody>
        </p:sp>
      </p:grpSp>
    </p:spTree>
    <p:extLst>
      <p:ext uri="{BB962C8B-B14F-4D97-AF65-F5344CB8AC3E}">
        <p14:creationId xmlns:p14="http://schemas.microsoft.com/office/powerpoint/2010/main" val="15361642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524668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4.</a:t>
            </a:r>
            <a:r>
              <a:rPr lang="zh-CN" altLang="en-US" dirty="0" smtClean="0">
                <a:ea typeface="黑体" panose="02010609060101010101" pitchFamily="49" charset="-122"/>
              </a:rPr>
              <a:t>使用</a:t>
            </a:r>
            <a:r>
              <a:rPr lang="en-US" altLang="zh-CN" dirty="0" smtClean="0">
                <a:ea typeface="黑体" panose="02010609060101010101" pitchFamily="49" charset="-122"/>
              </a:rPr>
              <a:t>D</a:t>
            </a:r>
            <a:r>
              <a:rPr lang="zh-CN" altLang="en-US" dirty="0" smtClean="0">
                <a:ea typeface="黑体" panose="02010609060101010101" pitchFamily="49" charset="-122"/>
              </a:rPr>
              <a:t>触发器和与非门设计一个</a:t>
            </a:r>
            <a:r>
              <a:rPr lang="en-US" altLang="zh-CN" dirty="0" smtClean="0">
                <a:ea typeface="黑体" panose="02010609060101010101" pitchFamily="49" charset="-122"/>
              </a:rPr>
              <a:t>3</a:t>
            </a:r>
            <a:r>
              <a:rPr lang="zh-CN" altLang="en-US" dirty="0" smtClean="0">
                <a:ea typeface="黑体" panose="02010609060101010101" pitchFamily="49" charset="-122"/>
              </a:rPr>
              <a:t>人抢答逻辑电路，具体要求为：</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1</a:t>
            </a:r>
            <a:r>
              <a:rPr lang="zh-CN" altLang="en-US" dirty="0" smtClean="0">
                <a:ea typeface="黑体" panose="02010609060101010101" pitchFamily="49" charset="-122"/>
              </a:rPr>
              <a:t>）每个参赛者控制一个按钮，用按钮发出抢答信号；</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）竞赛主持人控制另一个按钮，用于电路复位；</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3</a:t>
            </a:r>
            <a:r>
              <a:rPr lang="zh-CN" altLang="en-US" dirty="0" smtClean="0">
                <a:ea typeface="黑体" panose="02010609060101010101" pitchFamily="49" charset="-122"/>
              </a:rPr>
              <a:t>）竞赛开始后，先按动按钮者将对应的一个发光二极管点亮，此后其他</a:t>
            </a:r>
            <a:r>
              <a:rPr lang="en-US" altLang="zh-CN" dirty="0" smtClean="0">
                <a:ea typeface="黑体" panose="02010609060101010101" pitchFamily="49" charset="-122"/>
              </a:rPr>
              <a:t>2</a:t>
            </a:r>
            <a:r>
              <a:rPr lang="zh-CN" altLang="en-US" dirty="0" smtClean="0">
                <a:ea typeface="黑体" panose="02010609060101010101" pitchFamily="49" charset="-122"/>
              </a:rPr>
              <a:t>人再按动按钮对电路不起作用。</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提示：抢答逻辑电路通常用于智力竞赛的抢答比赛中。由于参赛者按动按钮发出的信号不能自行保持，而且按动的动作可能有先后、长短之别，所以需要</a:t>
            </a:r>
            <a:r>
              <a:rPr lang="en-US" altLang="zh-CN" dirty="0" smtClean="0">
                <a:ea typeface="黑体" panose="02010609060101010101" pitchFamily="49" charset="-122"/>
              </a:rPr>
              <a:t>3</a:t>
            </a:r>
            <a:r>
              <a:rPr lang="zh-CN" altLang="en-US" dirty="0" smtClean="0">
                <a:ea typeface="黑体" panose="02010609060101010101" pitchFamily="49" charset="-122"/>
              </a:rPr>
              <a:t>个触发器分别保存</a:t>
            </a:r>
            <a:r>
              <a:rPr lang="en-US" altLang="zh-CN" dirty="0" smtClean="0">
                <a:ea typeface="黑体" panose="02010609060101010101" pitchFamily="49" charset="-122"/>
              </a:rPr>
              <a:t>3</a:t>
            </a:r>
            <a:r>
              <a:rPr lang="zh-CN" altLang="en-US" dirty="0" smtClean="0">
                <a:ea typeface="黑体" panose="02010609060101010101" pitchFamily="49" charset="-122"/>
              </a:rPr>
              <a:t>个参赛者按动按钮发出的信号。由于只要求触发器具有置</a:t>
            </a:r>
            <a:r>
              <a:rPr lang="en-US" altLang="zh-CN" dirty="0" smtClean="0">
                <a:ea typeface="黑体" panose="02010609060101010101" pitchFamily="49" charset="-122"/>
              </a:rPr>
              <a:t>1</a:t>
            </a:r>
            <a:r>
              <a:rPr lang="zh-CN" altLang="en-US" dirty="0" smtClean="0">
                <a:ea typeface="黑体" panose="02010609060101010101" pitchFamily="49" charset="-122"/>
              </a:rPr>
              <a:t>（抢答）、置</a:t>
            </a:r>
            <a:r>
              <a:rPr lang="en-US" altLang="zh-CN" dirty="0" smtClean="0">
                <a:ea typeface="黑体" panose="02010609060101010101" pitchFamily="49" charset="-122"/>
              </a:rPr>
              <a:t>0</a:t>
            </a:r>
            <a:r>
              <a:rPr lang="zh-CN" altLang="en-US" dirty="0" smtClean="0">
                <a:ea typeface="黑体" panose="02010609060101010101" pitchFamily="49" charset="-122"/>
              </a:rPr>
              <a:t>（复位）功能即可，所以采用</a:t>
            </a:r>
            <a:r>
              <a:rPr lang="en-US" altLang="zh-CN" dirty="0" smtClean="0">
                <a:ea typeface="黑体" panose="02010609060101010101" pitchFamily="49" charset="-122"/>
              </a:rPr>
              <a:t>RS</a:t>
            </a:r>
            <a:r>
              <a:rPr lang="zh-CN" altLang="en-US" dirty="0" smtClean="0">
                <a:ea typeface="黑体" panose="02010609060101010101" pitchFamily="49" charset="-122"/>
              </a:rPr>
              <a:t>、</a:t>
            </a:r>
            <a:r>
              <a:rPr lang="en-US" altLang="zh-CN" dirty="0" smtClean="0">
                <a:ea typeface="黑体" panose="02010609060101010101" pitchFamily="49" charset="-122"/>
              </a:rPr>
              <a:t>D</a:t>
            </a:r>
            <a:r>
              <a:rPr lang="zh-CN" altLang="en-US" dirty="0" smtClean="0">
                <a:ea typeface="黑体" panose="02010609060101010101" pitchFamily="49" charset="-122"/>
              </a:rPr>
              <a:t>、</a:t>
            </a:r>
            <a:r>
              <a:rPr lang="en-US" altLang="zh-CN" dirty="0" smtClean="0">
                <a:ea typeface="黑体" panose="02010609060101010101" pitchFamily="49" charset="-122"/>
              </a:rPr>
              <a:t>JK</a:t>
            </a:r>
            <a:r>
              <a:rPr lang="zh-CN" altLang="en-US" dirty="0" smtClean="0">
                <a:ea typeface="黑体" panose="02010609060101010101" pitchFamily="49" charset="-122"/>
              </a:rPr>
              <a:t>触发器均可，对结构类型也无特定要求。</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此外，最先产生的抢答信号还应控制其它后来产生的抢答信号无法改变自身触发器的值，这样在抢答结束时就可根据各触发器的状态判断是哪位选手最先按下抢答按钮的。因此，需要将</a:t>
            </a:r>
            <a:r>
              <a:rPr lang="en-US" altLang="zh-CN" dirty="0" smtClean="0">
                <a:ea typeface="黑体" panose="02010609060101010101" pitchFamily="49" charset="-122"/>
              </a:rPr>
              <a:t>4</a:t>
            </a:r>
            <a:r>
              <a:rPr lang="zh-CN" altLang="en-US" dirty="0" smtClean="0">
                <a:ea typeface="黑体" panose="02010609060101010101" pitchFamily="49" charset="-122"/>
              </a:rPr>
              <a:t>个触发器的反相输出 分别引入到一个与非门的输入端，并与输入时钟信号相与，再将与非门的输出作为各触发器的时钟信号。</a:t>
            </a:r>
            <a:endParaRPr lang="en-US" altLang="zh-CN" dirty="0" smtClean="0">
              <a:ea typeface="黑体" panose="02010609060101010101" pitchFamily="49" charset="-122"/>
            </a:endParaRPr>
          </a:p>
        </p:txBody>
      </p:sp>
      <p:sp>
        <p:nvSpPr>
          <p:cNvPr id="409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2049562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2266950"/>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解：</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3</a:t>
            </a:r>
            <a:r>
              <a:rPr lang="zh-CN" altLang="en-US" dirty="0" smtClean="0">
                <a:ea typeface="黑体" panose="02010609060101010101" pitchFamily="49" charset="-122"/>
              </a:rPr>
              <a:t>人抢答逻辑电路如图所示，图中</a:t>
            </a:r>
            <a:r>
              <a:rPr lang="en-US" altLang="zh-CN" dirty="0" smtClean="0">
                <a:ea typeface="黑体" panose="02010609060101010101" pitchFamily="49" charset="-122"/>
              </a:rPr>
              <a:t>A</a:t>
            </a:r>
            <a:r>
              <a:rPr lang="zh-CN" altLang="en-US" dirty="0" smtClean="0">
                <a:ea typeface="黑体" panose="02010609060101010101" pitchFamily="49" charset="-122"/>
              </a:rPr>
              <a:t>、</a:t>
            </a:r>
            <a:r>
              <a:rPr lang="en-US" altLang="zh-CN" dirty="0" smtClean="0">
                <a:ea typeface="黑体" panose="02010609060101010101" pitchFamily="49" charset="-122"/>
              </a:rPr>
              <a:t>B</a:t>
            </a:r>
            <a:r>
              <a:rPr lang="zh-CN" altLang="en-US" dirty="0" smtClean="0">
                <a:ea typeface="黑体" panose="02010609060101010101" pitchFamily="49" charset="-122"/>
              </a:rPr>
              <a:t>、</a:t>
            </a:r>
            <a:r>
              <a:rPr lang="en-US" altLang="zh-CN" dirty="0" smtClean="0">
                <a:ea typeface="黑体" panose="02010609060101010101" pitchFamily="49" charset="-122"/>
              </a:rPr>
              <a:t>C</a:t>
            </a:r>
            <a:r>
              <a:rPr lang="zh-CN" altLang="en-US" dirty="0" smtClean="0">
                <a:ea typeface="黑体" panose="02010609060101010101" pitchFamily="49" charset="-122"/>
              </a:rPr>
              <a:t>三个按钮各由一名参赛者控制，按钮</a:t>
            </a:r>
            <a:r>
              <a:rPr lang="en-US" altLang="zh-CN" dirty="0" smtClean="0">
                <a:ea typeface="黑体" panose="02010609060101010101" pitchFamily="49" charset="-122"/>
              </a:rPr>
              <a:t>J</a:t>
            </a:r>
            <a:r>
              <a:rPr lang="zh-CN" altLang="en-US" dirty="0" smtClean="0">
                <a:ea typeface="黑体" panose="02010609060101010101" pitchFamily="49" charset="-122"/>
              </a:rPr>
              <a:t>由主持人控制。</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电路工作过程：当</a:t>
            </a:r>
            <a:r>
              <a:rPr lang="en-US" altLang="zh-CN" dirty="0" smtClean="0">
                <a:ea typeface="黑体" panose="02010609060101010101" pitchFamily="49" charset="-122"/>
              </a:rPr>
              <a:t>A</a:t>
            </a:r>
            <a:r>
              <a:rPr lang="zh-CN" altLang="en-US" dirty="0" smtClean="0">
                <a:ea typeface="黑体" panose="02010609060101010101" pitchFamily="49" charset="-122"/>
              </a:rPr>
              <a:t>、</a:t>
            </a:r>
            <a:r>
              <a:rPr lang="en-US" altLang="zh-CN" dirty="0" smtClean="0">
                <a:ea typeface="黑体" panose="02010609060101010101" pitchFamily="49" charset="-122"/>
              </a:rPr>
              <a:t>B</a:t>
            </a:r>
            <a:r>
              <a:rPr lang="zh-CN" altLang="en-US" dirty="0" smtClean="0">
                <a:ea typeface="黑体" panose="02010609060101010101" pitchFamily="49" charset="-122"/>
              </a:rPr>
              <a:t>、</a:t>
            </a:r>
            <a:r>
              <a:rPr lang="en-US" altLang="zh-CN" dirty="0" smtClean="0">
                <a:ea typeface="黑体" panose="02010609060101010101" pitchFamily="49" charset="-122"/>
              </a:rPr>
              <a:t>C</a:t>
            </a:r>
            <a:r>
              <a:rPr lang="zh-CN" altLang="en-US" dirty="0" smtClean="0">
                <a:ea typeface="黑体" panose="02010609060101010101" pitchFamily="49" charset="-122"/>
              </a:rPr>
              <a:t>任何一个按钮首先按下时，对应的触发器被置</a:t>
            </a:r>
            <a:r>
              <a:rPr lang="en-US" altLang="zh-CN" dirty="0" smtClean="0">
                <a:ea typeface="黑体" panose="02010609060101010101" pitchFamily="49" charset="-122"/>
              </a:rPr>
              <a:t>1</a:t>
            </a:r>
            <a:r>
              <a:rPr lang="zh-CN" altLang="en-US" dirty="0" smtClean="0">
                <a:ea typeface="黑体" panose="02010609060101010101" pitchFamily="49" charset="-122"/>
              </a:rPr>
              <a:t>；这个触发器的     端随之变为低电平，将与非门</a:t>
            </a:r>
            <a:r>
              <a:rPr lang="en-US" altLang="zh-CN" dirty="0" smtClean="0">
                <a:ea typeface="黑体" panose="02010609060101010101" pitchFamily="49" charset="-122"/>
              </a:rPr>
              <a:t>G</a:t>
            </a:r>
            <a:r>
              <a:rPr lang="zh-CN" altLang="en-US" dirty="0" smtClean="0">
                <a:ea typeface="黑体" panose="02010609060101010101" pitchFamily="49" charset="-122"/>
              </a:rPr>
              <a:t>封锁；其余的触发器不再有</a:t>
            </a:r>
            <a:r>
              <a:rPr lang="en-US" altLang="zh-CN" dirty="0" smtClean="0">
                <a:ea typeface="黑体" panose="02010609060101010101" pitchFamily="49" charset="-122"/>
              </a:rPr>
              <a:t>CP</a:t>
            </a:r>
            <a:r>
              <a:rPr lang="zh-CN" altLang="en-US" dirty="0" smtClean="0">
                <a:ea typeface="黑体" panose="02010609060101010101" pitchFamily="49" charset="-122"/>
              </a:rPr>
              <a:t>信号输入，无法再置</a:t>
            </a:r>
            <a:r>
              <a:rPr lang="en-US" altLang="zh-CN" dirty="0" smtClean="0">
                <a:ea typeface="黑体" panose="02010609060101010101" pitchFamily="49" charset="-122"/>
              </a:rPr>
              <a:t>1</a:t>
            </a:r>
            <a:r>
              <a:rPr lang="zh-CN" altLang="en-US" dirty="0" smtClean="0">
                <a:ea typeface="黑体" panose="02010609060101010101" pitchFamily="49" charset="-122"/>
              </a:rPr>
              <a:t>。</a:t>
            </a:r>
            <a:endParaRPr lang="en-US" altLang="zh-CN" dirty="0" smtClean="0">
              <a:ea typeface="黑体" panose="02010609060101010101" pitchFamily="49" charset="-122"/>
            </a:endParaRPr>
          </a:p>
        </p:txBody>
      </p:sp>
      <p:sp>
        <p:nvSpPr>
          <p:cNvPr id="430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15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141663"/>
            <a:ext cx="6069012"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14" name="对象 6"/>
          <p:cNvGraphicFramePr>
            <a:graphicFrameLocks noChangeAspect="1"/>
          </p:cNvGraphicFramePr>
          <p:nvPr/>
        </p:nvGraphicFramePr>
        <p:xfrm>
          <a:off x="3348038" y="2443163"/>
          <a:ext cx="215900" cy="338137"/>
        </p:xfrm>
        <a:graphic>
          <a:graphicData uri="http://schemas.openxmlformats.org/presentationml/2006/ole">
            <mc:AlternateContent xmlns:mc="http://schemas.openxmlformats.org/markup-compatibility/2006">
              <mc:Choice xmlns:v="urn:schemas-microsoft-com:vml" Requires="v">
                <p:oleObj spid="_x0000_s73749" name="公式" r:id="rId5" imgW="152334" imgH="241195" progId="Equation.3">
                  <p:embed/>
                </p:oleObj>
              </mc:Choice>
              <mc:Fallback>
                <p:oleObj name="公式" r:id="rId5" imgW="152334" imgH="241195" progId="Equation.3">
                  <p:embed/>
                  <p:pic>
                    <p:nvPicPr>
                      <p:cNvPr id="21514"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443163"/>
                        <a:ext cx="215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46876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238442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5.</a:t>
            </a:r>
            <a:r>
              <a:rPr lang="zh-CN" altLang="en-US" dirty="0" smtClean="0">
                <a:ea typeface="黑体" panose="02010609060101010101" pitchFamily="49" charset="-122"/>
              </a:rPr>
              <a:t>设计一个自动售货机控制器，每次可以任意投入一枚</a:t>
            </a:r>
            <a:r>
              <a:rPr lang="en-US" altLang="zh-CN" dirty="0" smtClean="0">
                <a:ea typeface="黑体" panose="02010609060101010101" pitchFamily="49" charset="-122"/>
              </a:rPr>
              <a:t>1</a:t>
            </a:r>
            <a:r>
              <a:rPr lang="zh-CN" altLang="en-US" dirty="0" smtClean="0">
                <a:ea typeface="黑体" panose="02010609060101010101" pitchFamily="49" charset="-122"/>
              </a:rPr>
              <a:t>分或</a:t>
            </a:r>
            <a:r>
              <a:rPr lang="en-US" altLang="zh-CN" dirty="0" smtClean="0">
                <a:ea typeface="黑体" panose="02010609060101010101" pitchFamily="49" charset="-122"/>
              </a:rPr>
              <a:t>2</a:t>
            </a:r>
            <a:r>
              <a:rPr lang="zh-CN" altLang="en-US" dirty="0" smtClean="0">
                <a:ea typeface="黑体" panose="02010609060101010101" pitchFamily="49" charset="-122"/>
              </a:rPr>
              <a:t>分的硬币。货物价格为</a:t>
            </a:r>
            <a:r>
              <a:rPr lang="en-US" altLang="zh-CN" dirty="0" smtClean="0">
                <a:ea typeface="黑体" panose="02010609060101010101" pitchFamily="49" charset="-122"/>
              </a:rPr>
              <a:t>4</a:t>
            </a:r>
            <a:r>
              <a:rPr lang="zh-CN" altLang="en-US" dirty="0" smtClean="0">
                <a:ea typeface="黑体" panose="02010609060101010101" pitchFamily="49" charset="-122"/>
              </a:rPr>
              <a:t>分，当投入足够的钱后，售货机吐出货物并找零钱。请完成下列任务：</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1</a:t>
            </a:r>
            <a:r>
              <a:rPr lang="zh-CN" altLang="en-US" dirty="0" smtClean="0">
                <a:ea typeface="黑体" panose="02010609060101010101" pitchFamily="49" charset="-122"/>
              </a:rPr>
              <a:t>）画出实现上述功能的状态机；</a:t>
            </a:r>
          </a:p>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）列出二进制编码的状态转换表和输出逻辑真值表，给出次态每一位编码的逻辑函数表达式和输出逻辑函数表达式，并化简。</a:t>
            </a:r>
          </a:p>
        </p:txBody>
      </p:sp>
      <p:sp>
        <p:nvSpPr>
          <p:cNvPr id="4506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1709193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5289550"/>
          </a:xfrm>
        </p:spPr>
        <p:txBody>
          <a:bodyPr/>
          <a:lstStyle/>
          <a:p>
            <a:pPr marL="384175" lvl="1" indent="0">
              <a:lnSpc>
                <a:spcPct val="100000"/>
              </a:lnSpc>
              <a:spcBef>
                <a:spcPct val="20000"/>
              </a:spcBef>
              <a:spcAft>
                <a:spcPct val="20000"/>
              </a:spcAft>
            </a:pPr>
            <a:r>
              <a:rPr lang="zh-CN" altLang="en-US" dirty="0" smtClean="0">
                <a:ea typeface="黑体" panose="02010609060101010101" pitchFamily="49" charset="-122"/>
              </a:rPr>
              <a:t>解：（</a:t>
            </a:r>
            <a:r>
              <a:rPr lang="en-US" altLang="zh-CN" dirty="0" smtClean="0">
                <a:ea typeface="黑体" panose="02010609060101010101" pitchFamily="49" charset="-122"/>
              </a:rPr>
              <a:t>1</a:t>
            </a:r>
            <a:r>
              <a:rPr lang="zh-CN" altLang="en-US" dirty="0" smtClean="0">
                <a:ea typeface="黑体" panose="02010609060101010101" pitchFamily="49" charset="-122"/>
              </a:rPr>
              <a:t>）首先定义状态机：</a:t>
            </a:r>
            <a:endParaRPr lang="en-US" altLang="zh-CN" dirty="0" smtClean="0">
              <a:ea typeface="黑体" panose="02010609060101010101" pitchFamily="49" charset="-122"/>
            </a:endParaRPr>
          </a:p>
          <a:p>
            <a:pPr marL="384175" lvl="1" indent="0">
              <a:lnSpc>
                <a:spcPct val="100000"/>
              </a:lnSpc>
              <a:spcBef>
                <a:spcPct val="20000"/>
              </a:spcBef>
              <a:spcAft>
                <a:spcPct val="20000"/>
              </a:spcAft>
            </a:pPr>
            <a:r>
              <a:rPr lang="zh-CN" altLang="en-US" dirty="0" smtClean="0">
                <a:ea typeface="黑体" panose="02010609060101010101" pitchFamily="49" charset="-122"/>
              </a:rPr>
              <a:t>假设各个状态定义为：</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(000)</a:t>
            </a:r>
            <a:r>
              <a:rPr lang="zh-CN" altLang="en-US" dirty="0" smtClean="0">
                <a:ea typeface="黑体" panose="02010609060101010101" pitchFamily="49" charset="-122"/>
              </a:rPr>
              <a:t>：未投入硬币</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(001)</a:t>
            </a:r>
            <a:r>
              <a:rPr lang="zh-CN" altLang="en-US" dirty="0" smtClean="0">
                <a:ea typeface="黑体" panose="02010609060101010101" pitchFamily="49" charset="-122"/>
              </a:rPr>
              <a:t>：已投入</a:t>
            </a:r>
            <a:r>
              <a:rPr lang="en-US" altLang="zh-CN" dirty="0" smtClean="0">
                <a:ea typeface="黑体" panose="02010609060101010101" pitchFamily="49" charset="-122"/>
              </a:rPr>
              <a:t>1</a:t>
            </a:r>
            <a:r>
              <a:rPr lang="zh-CN" altLang="en-US" dirty="0" smtClean="0">
                <a:ea typeface="黑体" panose="02010609060101010101" pitchFamily="49" charset="-122"/>
              </a:rPr>
              <a:t>分</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(010)</a:t>
            </a:r>
            <a:r>
              <a:rPr lang="zh-CN" altLang="en-US" dirty="0" smtClean="0">
                <a:ea typeface="黑体" panose="02010609060101010101" pitchFamily="49" charset="-122"/>
              </a:rPr>
              <a:t>：已投入</a:t>
            </a:r>
            <a:r>
              <a:rPr lang="en-US" altLang="zh-CN" dirty="0" smtClean="0">
                <a:ea typeface="黑体" panose="02010609060101010101" pitchFamily="49" charset="-122"/>
              </a:rPr>
              <a:t>2</a:t>
            </a:r>
            <a:r>
              <a:rPr lang="zh-CN" altLang="en-US" dirty="0" smtClean="0">
                <a:ea typeface="黑体" panose="02010609060101010101" pitchFamily="49" charset="-122"/>
              </a:rPr>
              <a:t>分</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3</a:t>
            </a:r>
            <a:r>
              <a:rPr lang="en-US" altLang="zh-CN" dirty="0" smtClean="0">
                <a:ea typeface="黑体" panose="02010609060101010101" pitchFamily="49" charset="-122"/>
              </a:rPr>
              <a:t>(011)</a:t>
            </a:r>
            <a:r>
              <a:rPr lang="zh-CN" altLang="en-US" dirty="0" smtClean="0">
                <a:ea typeface="黑体" panose="02010609060101010101" pitchFamily="49" charset="-122"/>
              </a:rPr>
              <a:t>：已投入</a:t>
            </a:r>
            <a:r>
              <a:rPr lang="en-US" altLang="zh-CN" dirty="0" smtClean="0">
                <a:ea typeface="黑体" panose="02010609060101010101" pitchFamily="49" charset="-122"/>
              </a:rPr>
              <a:t>3</a:t>
            </a:r>
            <a:r>
              <a:rPr lang="zh-CN" altLang="en-US" dirty="0" smtClean="0">
                <a:ea typeface="黑体" panose="02010609060101010101" pitchFamily="49" charset="-122"/>
              </a:rPr>
              <a:t>分</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4</a:t>
            </a:r>
            <a:r>
              <a:rPr lang="en-US" altLang="zh-CN" dirty="0" smtClean="0">
                <a:ea typeface="黑体" panose="02010609060101010101" pitchFamily="49" charset="-122"/>
              </a:rPr>
              <a:t>(100)</a:t>
            </a:r>
            <a:r>
              <a:rPr lang="zh-CN" altLang="en-US" dirty="0" smtClean="0">
                <a:ea typeface="黑体" panose="02010609060101010101" pitchFamily="49" charset="-122"/>
              </a:rPr>
              <a:t>：已投入</a:t>
            </a:r>
            <a:r>
              <a:rPr lang="en-US" altLang="zh-CN" dirty="0" smtClean="0">
                <a:ea typeface="黑体" panose="02010609060101010101" pitchFamily="49" charset="-122"/>
              </a:rPr>
              <a:t>4</a:t>
            </a:r>
            <a:r>
              <a:rPr lang="zh-CN" altLang="en-US" dirty="0" smtClean="0">
                <a:ea typeface="黑体" panose="02010609060101010101" pitchFamily="49" charset="-122"/>
              </a:rPr>
              <a:t>分</a:t>
            </a:r>
          </a:p>
          <a:p>
            <a:pPr marL="765175" lvl="2" indent="0">
              <a:lnSpc>
                <a:spcPct val="10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5</a:t>
            </a:r>
            <a:r>
              <a:rPr lang="en-US" altLang="zh-CN" dirty="0" smtClean="0">
                <a:ea typeface="黑体" panose="02010609060101010101" pitchFamily="49" charset="-122"/>
              </a:rPr>
              <a:t>(101)</a:t>
            </a:r>
            <a:r>
              <a:rPr lang="zh-CN" altLang="en-US" dirty="0" smtClean="0">
                <a:ea typeface="黑体" panose="02010609060101010101" pitchFamily="49" charset="-122"/>
              </a:rPr>
              <a:t>：已投入</a:t>
            </a:r>
            <a:r>
              <a:rPr lang="en-US" altLang="zh-CN" dirty="0" smtClean="0">
                <a:ea typeface="黑体" panose="02010609060101010101" pitchFamily="49" charset="-122"/>
              </a:rPr>
              <a:t>5</a:t>
            </a:r>
            <a:r>
              <a:rPr lang="zh-CN" altLang="en-US" dirty="0" smtClean="0">
                <a:ea typeface="黑体" panose="02010609060101010101" pitchFamily="49" charset="-122"/>
              </a:rPr>
              <a:t>分</a:t>
            </a:r>
          </a:p>
          <a:p>
            <a:pPr marL="384175" lvl="1" indent="0">
              <a:lnSpc>
                <a:spcPct val="100000"/>
              </a:lnSpc>
              <a:spcBef>
                <a:spcPct val="20000"/>
              </a:spcBef>
              <a:spcAft>
                <a:spcPct val="20000"/>
              </a:spcAft>
            </a:pPr>
            <a:r>
              <a:rPr lang="zh-CN" altLang="en-US" dirty="0" smtClean="0">
                <a:ea typeface="黑体" panose="02010609060101010101" pitchFamily="49" charset="-122"/>
              </a:rPr>
              <a:t>输入定义：</a:t>
            </a:r>
          </a:p>
          <a:p>
            <a:pPr marL="765175" lvl="2" indent="0">
              <a:lnSpc>
                <a:spcPct val="100000"/>
              </a:lnSpc>
              <a:spcBef>
                <a:spcPct val="20000"/>
              </a:spcBef>
              <a:spcAft>
                <a:spcPct val="20000"/>
              </a:spcAft>
            </a:pPr>
            <a:r>
              <a:rPr lang="en-US" altLang="zh-CN" dirty="0" smtClean="0">
                <a:ea typeface="黑体" panose="02010609060101010101" pitchFamily="49" charset="-122"/>
              </a:rPr>
              <a:t>I</a:t>
            </a:r>
            <a:r>
              <a:rPr lang="en-US" altLang="zh-CN" baseline="-25000" dirty="0" smtClean="0">
                <a:ea typeface="黑体" panose="02010609060101010101" pitchFamily="49" charset="-122"/>
              </a:rPr>
              <a:t>0</a:t>
            </a:r>
            <a:r>
              <a:rPr lang="en-US" altLang="zh-CN" dirty="0" smtClean="0">
                <a:ea typeface="黑体" panose="02010609060101010101" pitchFamily="49" charset="-122"/>
              </a:rPr>
              <a:t>(0)</a:t>
            </a:r>
            <a:r>
              <a:rPr lang="zh-CN" altLang="en-US" dirty="0" smtClean="0">
                <a:ea typeface="黑体" panose="02010609060101010101" pitchFamily="49" charset="-122"/>
              </a:rPr>
              <a:t>：投入</a:t>
            </a:r>
            <a:r>
              <a:rPr lang="en-US" altLang="zh-CN" dirty="0" smtClean="0">
                <a:ea typeface="黑体" panose="02010609060101010101" pitchFamily="49" charset="-122"/>
              </a:rPr>
              <a:t>1</a:t>
            </a:r>
            <a:r>
              <a:rPr lang="zh-CN" altLang="en-US" dirty="0" smtClean="0">
                <a:ea typeface="黑体" panose="02010609060101010101" pitchFamily="49" charset="-122"/>
              </a:rPr>
              <a:t>分硬币</a:t>
            </a:r>
          </a:p>
          <a:p>
            <a:pPr marL="765175" lvl="2" indent="0">
              <a:lnSpc>
                <a:spcPct val="100000"/>
              </a:lnSpc>
              <a:spcBef>
                <a:spcPct val="20000"/>
              </a:spcBef>
              <a:spcAft>
                <a:spcPct val="20000"/>
              </a:spcAft>
            </a:pPr>
            <a:r>
              <a:rPr lang="en-US" altLang="zh-CN" dirty="0" smtClean="0">
                <a:ea typeface="黑体" panose="02010609060101010101" pitchFamily="49" charset="-122"/>
              </a:rPr>
              <a:t>I</a:t>
            </a:r>
            <a:r>
              <a:rPr lang="en-US" altLang="zh-CN" baseline="-25000" dirty="0" smtClean="0">
                <a:ea typeface="黑体" panose="02010609060101010101" pitchFamily="49" charset="-122"/>
              </a:rPr>
              <a:t>1</a:t>
            </a:r>
            <a:r>
              <a:rPr lang="en-US" altLang="zh-CN" dirty="0" smtClean="0">
                <a:ea typeface="黑体" panose="02010609060101010101" pitchFamily="49" charset="-122"/>
              </a:rPr>
              <a:t>(1)</a:t>
            </a:r>
            <a:r>
              <a:rPr lang="zh-CN" altLang="en-US" dirty="0" smtClean="0">
                <a:ea typeface="黑体" panose="02010609060101010101" pitchFamily="49" charset="-122"/>
              </a:rPr>
              <a:t>：投入</a:t>
            </a:r>
            <a:r>
              <a:rPr lang="en-US" altLang="zh-CN" dirty="0" smtClean="0">
                <a:ea typeface="黑体" panose="02010609060101010101" pitchFamily="49" charset="-122"/>
              </a:rPr>
              <a:t>2</a:t>
            </a:r>
            <a:r>
              <a:rPr lang="zh-CN" altLang="en-US" dirty="0" smtClean="0">
                <a:ea typeface="黑体" panose="02010609060101010101" pitchFamily="49" charset="-122"/>
              </a:rPr>
              <a:t>分硬币</a:t>
            </a:r>
          </a:p>
          <a:p>
            <a:pPr marL="384175" lvl="1" indent="0">
              <a:lnSpc>
                <a:spcPct val="100000"/>
              </a:lnSpc>
              <a:spcBef>
                <a:spcPct val="20000"/>
              </a:spcBef>
              <a:spcAft>
                <a:spcPct val="20000"/>
              </a:spcAft>
            </a:pPr>
            <a:r>
              <a:rPr lang="zh-CN" altLang="en-US" dirty="0" smtClean="0">
                <a:ea typeface="黑体" panose="02010609060101010101" pitchFamily="49" charset="-122"/>
              </a:rPr>
              <a:t>输出定义：</a:t>
            </a:r>
          </a:p>
          <a:p>
            <a:pPr marL="765175" lvl="2" indent="0">
              <a:lnSpc>
                <a:spcPct val="10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0</a:t>
            </a:r>
            <a:r>
              <a:rPr lang="en-US" altLang="zh-CN" dirty="0" smtClean="0">
                <a:ea typeface="黑体" panose="02010609060101010101" pitchFamily="49" charset="-122"/>
              </a:rPr>
              <a:t>(00)</a:t>
            </a:r>
            <a:r>
              <a:rPr lang="zh-CN" altLang="en-US" dirty="0" smtClean="0">
                <a:ea typeface="黑体" panose="02010609060101010101" pitchFamily="49" charset="-122"/>
              </a:rPr>
              <a:t>：不吐出货物</a:t>
            </a:r>
          </a:p>
          <a:p>
            <a:pPr marL="765175" lvl="2" indent="0">
              <a:lnSpc>
                <a:spcPct val="10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1</a:t>
            </a:r>
            <a:r>
              <a:rPr lang="en-US" altLang="zh-CN" dirty="0" smtClean="0">
                <a:ea typeface="黑体" panose="02010609060101010101" pitchFamily="49" charset="-122"/>
              </a:rPr>
              <a:t>(01)</a:t>
            </a:r>
            <a:r>
              <a:rPr lang="zh-CN" altLang="en-US" dirty="0" smtClean="0">
                <a:ea typeface="黑体" panose="02010609060101010101" pitchFamily="49" charset="-122"/>
              </a:rPr>
              <a:t>：吐出货物</a:t>
            </a:r>
          </a:p>
          <a:p>
            <a:pPr marL="765175" lvl="2" indent="0">
              <a:lnSpc>
                <a:spcPct val="10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2</a:t>
            </a:r>
            <a:r>
              <a:rPr lang="en-US" altLang="zh-CN" dirty="0" smtClean="0">
                <a:ea typeface="黑体" panose="02010609060101010101" pitchFamily="49" charset="-122"/>
              </a:rPr>
              <a:t>(10)</a:t>
            </a:r>
            <a:r>
              <a:rPr lang="zh-CN" altLang="en-US" dirty="0" smtClean="0">
                <a:ea typeface="黑体" panose="02010609060101010101" pitchFamily="49" charset="-122"/>
              </a:rPr>
              <a:t>：吐出货物并找零</a:t>
            </a:r>
            <a:r>
              <a:rPr lang="en-US" altLang="zh-CN" dirty="0" smtClean="0">
                <a:ea typeface="黑体" panose="02010609060101010101" pitchFamily="49" charset="-122"/>
              </a:rPr>
              <a:t>1</a:t>
            </a:r>
            <a:r>
              <a:rPr lang="zh-CN" altLang="en-US" dirty="0" smtClean="0">
                <a:ea typeface="黑体" panose="02010609060101010101" pitchFamily="49" charset="-122"/>
              </a:rPr>
              <a:t>分</a:t>
            </a:r>
          </a:p>
        </p:txBody>
      </p:sp>
      <p:sp>
        <p:nvSpPr>
          <p:cNvPr id="47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nvGraphicFramePr>
        <p:xfrm>
          <a:off x="4662488" y="908050"/>
          <a:ext cx="4086225" cy="2609850"/>
        </p:xfrm>
        <a:graphic>
          <a:graphicData uri="http://schemas.openxmlformats.org/presentationml/2006/ole">
            <mc:AlternateContent xmlns:mc="http://schemas.openxmlformats.org/markup-compatibility/2006">
              <mc:Choice xmlns:v="urn:schemas-microsoft-com:vml" Requires="v">
                <p:oleObj spid="_x0000_s74792" name="Visio" r:id="rId4" imgW="4081860" imgH="2605717" progId="Visio.Drawing.11">
                  <p:embed/>
                </p:oleObj>
              </mc:Choice>
              <mc:Fallback>
                <p:oleObj name="Visio" r:id="rId4" imgW="4081860" imgH="2605717" progId="Visio.Drawing.11">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488" y="908050"/>
                        <a:ext cx="40862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对象 4"/>
          <p:cNvGraphicFramePr>
            <a:graphicFrameLocks noChangeAspect="1"/>
          </p:cNvGraphicFramePr>
          <p:nvPr/>
        </p:nvGraphicFramePr>
        <p:xfrm>
          <a:off x="4211638" y="3860800"/>
          <a:ext cx="4333875" cy="2428875"/>
        </p:xfrm>
        <a:graphic>
          <a:graphicData uri="http://schemas.openxmlformats.org/presentationml/2006/ole">
            <mc:AlternateContent xmlns:mc="http://schemas.openxmlformats.org/markup-compatibility/2006">
              <mc:Choice xmlns:v="urn:schemas-microsoft-com:vml" Requires="v">
                <p:oleObj spid="_x0000_s74793" name="Visio" r:id="rId6" imgW="4329450" imgH="2425640" progId="Visio.Drawing.11">
                  <p:embed/>
                </p:oleObj>
              </mc:Choice>
              <mc:Fallback>
                <p:oleObj name="Visio" r:id="rId6" imgW="4329450" imgH="2425640" progId="Visio.Drawing.11">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3860800"/>
                        <a:ext cx="4333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5543550" y="3500438"/>
            <a:ext cx="1765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黑体" panose="02010609060101010101" pitchFamily="49" charset="-122"/>
                <a:cs typeface="Times New Roman" panose="02020603050405020304" pitchFamily="18" charset="0"/>
              </a:rPr>
              <a:t>Moore</a:t>
            </a:r>
            <a:r>
              <a:rPr lang="zh-CN" altLang="en-US" sz="1800" b="1">
                <a:latin typeface="Times New Roman" panose="02020603050405020304" pitchFamily="18" charset="0"/>
                <a:ea typeface="黑体" panose="02010609060101010101" pitchFamily="49" charset="-122"/>
                <a:cs typeface="Times New Roman" panose="02020603050405020304" pitchFamily="18" charset="0"/>
              </a:rPr>
              <a:t>型状态机</a:t>
            </a:r>
          </a:p>
        </p:txBody>
      </p:sp>
      <p:sp>
        <p:nvSpPr>
          <p:cNvPr id="13" name="TextBox 12"/>
          <p:cNvSpPr txBox="1">
            <a:spLocks noChangeArrowheads="1"/>
          </p:cNvSpPr>
          <p:nvPr/>
        </p:nvSpPr>
        <p:spPr bwMode="auto">
          <a:xfrm>
            <a:off x="5854700" y="6237288"/>
            <a:ext cx="173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黑体" panose="02010609060101010101" pitchFamily="49" charset="-122"/>
                <a:cs typeface="Times New Roman" panose="02020603050405020304" pitchFamily="18" charset="0"/>
              </a:rPr>
              <a:t>Mealy</a:t>
            </a:r>
            <a:r>
              <a:rPr lang="zh-CN" altLang="en-US" sz="1800" b="1">
                <a:latin typeface="Times New Roman" panose="02020603050405020304" pitchFamily="18" charset="0"/>
                <a:ea typeface="黑体" panose="02010609060101010101" pitchFamily="49" charset="-122"/>
                <a:cs typeface="Times New Roman" panose="02020603050405020304" pitchFamily="18" charset="0"/>
              </a:rPr>
              <a:t>型状态机</a:t>
            </a:r>
          </a:p>
        </p:txBody>
      </p:sp>
    </p:spTree>
    <p:extLst>
      <p:ext uri="{BB962C8B-B14F-4D97-AF65-F5344CB8AC3E}">
        <p14:creationId xmlns:p14="http://schemas.microsoft.com/office/powerpoint/2010/main" val="391411957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）二进制编码的状态转换表和输出逻辑真值表</a:t>
            </a:r>
            <a:r>
              <a:rPr lang="en-US" altLang="zh-CN" smtClean="0">
                <a:ea typeface="黑体" panose="02010609060101010101" pitchFamily="49" charset="-122"/>
              </a:rPr>
              <a:t>1</a:t>
            </a:r>
            <a:r>
              <a:rPr lang="zh-CN" altLang="en-US" smtClean="0">
                <a:ea typeface="黑体" panose="02010609060101010101" pitchFamily="49" charset="-122"/>
              </a:rPr>
              <a:t>：</a:t>
            </a:r>
            <a:endParaRPr lang="en-US" altLang="zh-CN" smtClean="0">
              <a:ea typeface="黑体" panose="02010609060101010101" pitchFamily="49" charset="-122"/>
            </a:endParaRPr>
          </a:p>
        </p:txBody>
      </p:sp>
      <p:sp>
        <p:nvSpPr>
          <p:cNvPr id="4915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 name="对象 1"/>
          <p:cNvGraphicFramePr>
            <a:graphicFrameLocks noChangeAspect="1"/>
          </p:cNvGraphicFramePr>
          <p:nvPr/>
        </p:nvGraphicFramePr>
        <p:xfrm>
          <a:off x="3132138" y="1300163"/>
          <a:ext cx="3671887" cy="2344737"/>
        </p:xfrm>
        <a:graphic>
          <a:graphicData uri="http://schemas.openxmlformats.org/presentationml/2006/ole">
            <mc:AlternateContent xmlns:mc="http://schemas.openxmlformats.org/markup-compatibility/2006">
              <mc:Choice xmlns:v="urn:schemas-microsoft-com:vml" Requires="v">
                <p:oleObj spid="_x0000_s75797" name="Visio" r:id="rId4" imgW="4081860" imgH="2605717" progId="Visio.Drawing.11">
                  <p:embed/>
                </p:oleObj>
              </mc:Choice>
              <mc:Fallback>
                <p:oleObj name="Visio" r:id="rId4" imgW="4081860" imgH="2605717" progId="Visio.Drawing.11">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1300163"/>
                        <a:ext cx="3671887" cy="2344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2051050" y="3770313"/>
          <a:ext cx="5608638" cy="2682878"/>
        </p:xfrm>
        <a:graphic>
          <a:graphicData uri="http://schemas.openxmlformats.org/drawingml/2006/table">
            <a:tbl>
              <a:tblPr firstRow="1" firstCol="1" bandRow="1">
                <a:tableStyleId>{69CF1AB2-1976-4502-BF36-3FF5EA218861}</a:tableStyleId>
              </a:tblPr>
              <a:tblGrid>
                <a:gridCol w="2507525">
                  <a:extLst>
                    <a:ext uri="{9D8B030D-6E8A-4147-A177-3AD203B41FA5}">
                      <a16:colId xmlns:a16="http://schemas.microsoft.com/office/drawing/2014/main" val="20000"/>
                    </a:ext>
                  </a:extLst>
                </a:gridCol>
                <a:gridCol w="813509">
                  <a:extLst>
                    <a:ext uri="{9D8B030D-6E8A-4147-A177-3AD203B41FA5}">
                      <a16:colId xmlns:a16="http://schemas.microsoft.com/office/drawing/2014/main" val="20001"/>
                    </a:ext>
                  </a:extLst>
                </a:gridCol>
                <a:gridCol w="2287604">
                  <a:extLst>
                    <a:ext uri="{9D8B030D-6E8A-4147-A177-3AD203B41FA5}">
                      <a16:colId xmlns:a16="http://schemas.microsoft.com/office/drawing/2014/main" val="20002"/>
                    </a:ext>
                  </a:extLst>
                </a:gridCol>
              </a:tblGrid>
              <a:tr h="243898">
                <a:tc>
                  <a:txBody>
                    <a:bodyPr/>
                    <a:lstStyle/>
                    <a:p>
                      <a:pPr algn="ctr">
                        <a:spcAft>
                          <a:spcPts val="0"/>
                        </a:spcAft>
                      </a:pPr>
                      <a:r>
                        <a:rPr lang="zh-CN" sz="1600" kern="100" dirty="0">
                          <a:effectLst/>
                          <a:latin typeface="Times New Roman" pitchFamily="18" charset="0"/>
                          <a:cs typeface="Times New Roman" pitchFamily="18" charset="0"/>
                        </a:rPr>
                        <a:t>当前状态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zh-CN" sz="1600" kern="100" dirty="0">
                          <a:effectLst/>
                          <a:latin typeface="Times New Roman" pitchFamily="18" charset="0"/>
                          <a:cs typeface="Times New Roman" pitchFamily="18" charset="0"/>
                        </a:rPr>
                        <a:t>输入</a:t>
                      </a:r>
                      <a:r>
                        <a:rPr lang="en-US" sz="1600" kern="100" dirty="0">
                          <a:effectLst/>
                          <a:latin typeface="Times New Roman" pitchFamily="18" charset="0"/>
                          <a:cs typeface="Times New Roman" pitchFamily="18" charset="0"/>
                        </a:rPr>
                        <a:t>(I)</a:t>
                      </a:r>
                      <a:endParaRPr lang="zh-CN" sz="160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zh-CN" sz="1600" kern="100" dirty="0">
                          <a:effectLst/>
                          <a:latin typeface="Times New Roman" pitchFamily="18" charset="0"/>
                          <a:cs typeface="Times New Roman" pitchFamily="18" charset="0"/>
                        </a:rPr>
                        <a:t>次态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0"/>
                  </a:ext>
                </a:extLst>
              </a:tr>
              <a:tr h="243898">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001/00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1"/>
                  </a:ext>
                </a:extLst>
              </a:tr>
              <a:tr h="243898">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2"/>
                  </a:ext>
                </a:extLst>
              </a:tr>
              <a:tr h="243898">
                <a:tc>
                  <a:txBody>
                    <a:bodyPr/>
                    <a:lstStyle/>
                    <a:p>
                      <a:pPr algn="ctr">
                        <a:spcAft>
                          <a:spcPts val="0"/>
                        </a:spcAft>
                      </a:pPr>
                      <a:r>
                        <a:rPr lang="en-US" sz="1600" b="0" kern="100" dirty="0">
                          <a:effectLst/>
                          <a:latin typeface="Times New Roman" pitchFamily="18" charset="0"/>
                          <a:cs typeface="Times New Roman" pitchFamily="18" charset="0"/>
                        </a:rPr>
                        <a:t>001/00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3"/>
                  </a:ext>
                </a:extLst>
              </a:tr>
              <a:tr h="243898">
                <a:tc>
                  <a:txBody>
                    <a:bodyPr/>
                    <a:lstStyle/>
                    <a:p>
                      <a:pPr algn="ctr">
                        <a:spcAft>
                          <a:spcPts val="0"/>
                        </a:spcAft>
                      </a:pPr>
                      <a:r>
                        <a:rPr lang="en-US" sz="1600" b="0" kern="100" dirty="0">
                          <a:effectLst/>
                          <a:latin typeface="Times New Roman" pitchFamily="18" charset="0"/>
                          <a:cs typeface="Times New Roman" pitchFamily="18" charset="0"/>
                        </a:rPr>
                        <a:t>001/00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4"/>
                  </a:ext>
                </a:extLst>
              </a:tr>
              <a:tr h="243898">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5"/>
                  </a:ext>
                </a:extLst>
              </a:tr>
              <a:tr h="243898">
                <a:tc>
                  <a:txBody>
                    <a:bodyPr/>
                    <a:lstStyle/>
                    <a:p>
                      <a:pPr algn="ctr">
                        <a:spcAft>
                          <a:spcPts val="0"/>
                        </a:spcAft>
                      </a:pPr>
                      <a:r>
                        <a:rPr lang="en-US" sz="1600" b="0" kern="100">
                          <a:effectLst/>
                          <a:latin typeface="Times New Roman" pitchFamily="18" charset="0"/>
                          <a:cs typeface="Times New Roman" pitchFamily="18" charset="0"/>
                        </a:rPr>
                        <a:t>010/00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100/01</a:t>
                      </a:r>
                      <a:endParaRPr lang="zh-CN" sz="1600" b="0" kern="10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6"/>
                  </a:ext>
                </a:extLst>
              </a:tr>
              <a:tr h="243898">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a:t>
                      </a:r>
                      <a:endParaRPr lang="zh-CN" sz="1600" b="0" kern="100" dirty="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100/01</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7"/>
                  </a:ext>
                </a:extLst>
              </a:tr>
              <a:tr h="243898">
                <a:tc>
                  <a:txBody>
                    <a:bodyPr/>
                    <a:lstStyle/>
                    <a:p>
                      <a:pPr algn="ctr">
                        <a:spcAft>
                          <a:spcPts val="0"/>
                        </a:spcAft>
                      </a:pPr>
                      <a:r>
                        <a:rPr lang="en-US" sz="1600" b="0" kern="100">
                          <a:effectLst/>
                          <a:latin typeface="Times New Roman" pitchFamily="18" charset="0"/>
                          <a:cs typeface="Times New Roman" pitchFamily="18" charset="0"/>
                        </a:rPr>
                        <a:t>011/00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101/10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8"/>
                  </a:ext>
                </a:extLst>
              </a:tr>
              <a:tr h="243898">
                <a:tc>
                  <a:txBody>
                    <a:bodyPr/>
                    <a:lstStyle/>
                    <a:p>
                      <a:pPr algn="ctr">
                        <a:spcAft>
                          <a:spcPts val="0"/>
                        </a:spcAft>
                      </a:pPr>
                      <a:r>
                        <a:rPr lang="en-US" sz="1600" b="0" kern="100">
                          <a:effectLst/>
                          <a:latin typeface="Times New Roman" pitchFamily="18" charset="0"/>
                          <a:cs typeface="Times New Roman" pitchFamily="18" charset="0"/>
                        </a:rPr>
                        <a:t>100/01</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X</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09"/>
                  </a:ext>
                </a:extLst>
              </a:tr>
              <a:tr h="243898">
                <a:tc>
                  <a:txBody>
                    <a:bodyPr/>
                    <a:lstStyle/>
                    <a:p>
                      <a:pPr algn="ctr">
                        <a:spcAft>
                          <a:spcPts val="0"/>
                        </a:spcAft>
                      </a:pPr>
                      <a:r>
                        <a:rPr lang="en-US" sz="1600" b="0" kern="100">
                          <a:effectLst/>
                          <a:latin typeface="Times New Roman" pitchFamily="18" charset="0"/>
                          <a:cs typeface="Times New Roman" pitchFamily="18" charset="0"/>
                        </a:rPr>
                        <a:t>101/10</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a:effectLst/>
                          <a:latin typeface="Times New Roman" pitchFamily="18" charset="0"/>
                          <a:cs typeface="Times New Roman" pitchFamily="18" charset="0"/>
                        </a:rPr>
                        <a:t>X</a:t>
                      </a:r>
                      <a:endParaRPr lang="zh-CN" sz="1600" b="0" kern="100">
                        <a:effectLst/>
                        <a:latin typeface="Times New Roman" pitchFamily="18" charset="0"/>
                        <a:ea typeface="宋体"/>
                        <a:cs typeface="Times New Roman" pitchFamily="18" charset="0"/>
                      </a:endParaRPr>
                    </a:p>
                  </a:txBody>
                  <a:tcPr marL="68586" marR="68586" marT="0" marB="0" anchor="ctr"/>
                </a:tc>
                <a:tc>
                  <a:txBody>
                    <a:bodyPr/>
                    <a:lstStyle/>
                    <a:p>
                      <a:pPr algn="ctr">
                        <a:spcAft>
                          <a:spcPts val="0"/>
                        </a:spcAft>
                      </a:pPr>
                      <a:r>
                        <a:rPr lang="en-US" sz="1600" b="0" kern="100" dirty="0">
                          <a:effectLst/>
                          <a:latin typeface="Times New Roman" pitchFamily="18" charset="0"/>
                          <a:cs typeface="Times New Roman" pitchFamily="18" charset="0"/>
                        </a:rPr>
                        <a:t>000/00</a:t>
                      </a:r>
                      <a:endParaRPr lang="zh-CN" sz="1600" b="0" kern="100" dirty="0">
                        <a:effectLst/>
                        <a:latin typeface="Times New Roman" pitchFamily="18" charset="0"/>
                        <a:ea typeface="宋体"/>
                        <a:cs typeface="Times New Roman" pitchFamily="18" charset="0"/>
                      </a:endParaRPr>
                    </a:p>
                  </a:txBody>
                  <a:tcPr marL="68586" marR="68586"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9721252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429861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a:t>
            </a:r>
            <a:r>
              <a:rPr lang="zh-CN" altLang="zh-CN" dirty="0" smtClean="0">
                <a:ea typeface="黑体" panose="02010609060101010101" pitchFamily="49" charset="-122"/>
              </a:rPr>
              <a:t>时序逻辑电路由</a:t>
            </a:r>
            <a:r>
              <a:rPr lang="en-US" altLang="zh-CN" u="sng" dirty="0" smtClean="0">
                <a:solidFill>
                  <a:srgbClr val="FF0000"/>
                </a:solidFill>
                <a:ea typeface="黑体" panose="02010609060101010101" pitchFamily="49" charset="-122"/>
              </a:rPr>
              <a:t>      </a:t>
            </a:r>
            <a:r>
              <a:rPr lang="zh-CN" altLang="zh-CN" u="sng" dirty="0" smtClean="0">
                <a:solidFill>
                  <a:srgbClr val="FF0000"/>
                </a:solidFill>
                <a:ea typeface="黑体" panose="02010609060101010101" pitchFamily="49" charset="-122"/>
              </a:rPr>
              <a:t>组合逻辑电路</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和</a:t>
            </a:r>
            <a:r>
              <a:rPr lang="en-US" altLang="zh-CN" u="sng" dirty="0" smtClean="0">
                <a:solidFill>
                  <a:srgbClr val="FF0000"/>
                </a:solidFill>
                <a:ea typeface="黑体" panose="02010609060101010101" pitchFamily="49" charset="-122"/>
              </a:rPr>
              <a:t>        </a:t>
            </a:r>
            <a:r>
              <a:rPr lang="zh-CN" altLang="en-US" u="sng" dirty="0" smtClean="0">
                <a:solidFill>
                  <a:srgbClr val="FF0000"/>
                </a:solidFill>
                <a:ea typeface="黑体" panose="02010609060101010101" pitchFamily="49" charset="-122"/>
              </a:rPr>
              <a:t>存储电路</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两部分组成</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3"/>
          <a:stretch>
            <a:fillRect/>
          </a:stretch>
        </p:blipFill>
        <p:spPr>
          <a:xfrm>
            <a:off x="1403648" y="1700808"/>
            <a:ext cx="6180952" cy="3371429"/>
          </a:xfrm>
          <a:prstGeom prst="rect">
            <a:avLst/>
          </a:prstGeom>
        </p:spPr>
      </p:pic>
      <p:sp>
        <p:nvSpPr>
          <p:cNvPr id="3" name="文本框 2"/>
          <p:cNvSpPr txBox="1"/>
          <p:nvPr/>
        </p:nvSpPr>
        <p:spPr>
          <a:xfrm>
            <a:off x="467544" y="5072237"/>
            <a:ext cx="8557464" cy="830997"/>
          </a:xfrm>
          <a:prstGeom prst="rect">
            <a:avLst/>
          </a:prstGeom>
          <a:noFill/>
        </p:spPr>
        <p:txBody>
          <a:bodyPr wrap="square" rtlCol="0">
            <a:spAutoFit/>
          </a:bodyPr>
          <a:lstStyle/>
          <a:p>
            <a:r>
              <a:rPr lang="zh-CN" altLang="en-US" dirty="0"/>
              <a:t>触发器（</a:t>
            </a:r>
            <a:r>
              <a:rPr lang="en-US" altLang="zh-CN" dirty="0"/>
              <a:t>Flip-Flop</a:t>
            </a:r>
            <a:r>
              <a:rPr lang="zh-CN" altLang="en-US" dirty="0"/>
              <a:t>，</a:t>
            </a:r>
            <a:r>
              <a:rPr lang="en-US" altLang="zh-CN" dirty="0"/>
              <a:t>FF</a:t>
            </a:r>
            <a:r>
              <a:rPr lang="zh-CN" altLang="en-US" dirty="0"/>
              <a:t>）就是构成记忆功能部件的基本</a:t>
            </a:r>
            <a:r>
              <a:rPr lang="zh-CN" altLang="en-US" dirty="0" smtClean="0"/>
              <a:t>单元，</a:t>
            </a:r>
            <a:endParaRPr lang="en-US" altLang="zh-CN" dirty="0" smtClean="0"/>
          </a:p>
          <a:p>
            <a:r>
              <a:rPr lang="zh-CN" altLang="en-US" dirty="0" smtClean="0"/>
              <a:t>或者</a:t>
            </a:r>
            <a:r>
              <a:rPr lang="zh-CN" altLang="en-US" dirty="0"/>
              <a:t>说是实现存储（记忆）功能的基本单元电路。</a:t>
            </a:r>
          </a:p>
        </p:txBody>
      </p:sp>
    </p:spTree>
    <p:extLst>
      <p:ext uri="{BB962C8B-B14F-4D97-AF65-F5344CB8AC3E}">
        <p14:creationId xmlns:p14="http://schemas.microsoft.com/office/powerpoint/2010/main" val="37807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4568825"/>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）次态每一位编码的逻辑函数表达式</a:t>
            </a:r>
            <a:r>
              <a:rPr lang="en-US" altLang="zh-CN" dirty="0" smtClean="0">
                <a:ea typeface="黑体" panose="02010609060101010101" pitchFamily="49" charset="-122"/>
              </a:rPr>
              <a:t>1</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次态与</a:t>
            </a:r>
            <a:r>
              <a:rPr lang="zh-CN" altLang="en-US" dirty="0" smtClean="0">
                <a:solidFill>
                  <a:srgbClr val="FF0000"/>
                </a:solidFill>
                <a:ea typeface="黑体" panose="02010609060101010101" pitchFamily="49" charset="-122"/>
              </a:rPr>
              <a:t>当前状态和输入</a:t>
            </a:r>
            <a:r>
              <a:rPr lang="zh-CN" altLang="en-US" dirty="0" smtClean="0">
                <a:ea typeface="黑体" panose="02010609060101010101" pitchFamily="49" charset="-122"/>
              </a:rPr>
              <a:t>有关（以</a:t>
            </a: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I</a:t>
            </a:r>
            <a:r>
              <a:rPr lang="zh-CN" altLang="en-US" dirty="0" smtClean="0">
                <a:ea typeface="黑体" panose="02010609060101010101" pitchFamily="49" charset="-122"/>
              </a:rPr>
              <a:t>构成最小项）</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 = m</a:t>
            </a:r>
            <a:r>
              <a:rPr lang="en-US" altLang="zh-CN" baseline="-25000" dirty="0" smtClean="0">
                <a:ea typeface="黑体" panose="02010609060101010101" pitchFamily="49" charset="-122"/>
              </a:rPr>
              <a:t>5</a:t>
            </a:r>
            <a:r>
              <a:rPr lang="en-US" altLang="zh-CN" dirty="0" smtClean="0">
                <a:ea typeface="黑体" panose="02010609060101010101" pitchFamily="49" charset="-122"/>
              </a:rPr>
              <a:t> + m</a:t>
            </a:r>
            <a:r>
              <a:rPr lang="en-US" altLang="zh-CN" baseline="-25000" dirty="0" smtClean="0">
                <a:ea typeface="黑体" panose="02010609060101010101" pitchFamily="49" charset="-122"/>
              </a:rPr>
              <a:t>6</a:t>
            </a:r>
            <a:r>
              <a:rPr lang="en-US" altLang="zh-CN" dirty="0" smtClean="0">
                <a:ea typeface="黑体" panose="02010609060101010101" pitchFamily="49" charset="-122"/>
              </a:rPr>
              <a:t> + m</a:t>
            </a:r>
            <a:r>
              <a:rPr lang="en-US" altLang="zh-CN" baseline="-25000" dirty="0" smtClean="0">
                <a:ea typeface="黑体" panose="02010609060101010101" pitchFamily="49" charset="-122"/>
              </a:rPr>
              <a:t>7</a:t>
            </a:r>
            <a:r>
              <a:rPr lang="en-US" altLang="zh-CN" dirty="0" smtClean="0">
                <a:ea typeface="黑体" panose="02010609060101010101" pitchFamily="49" charset="-122"/>
              </a:rPr>
              <a:t> = (!s2 &amp;&amp; s1 &amp;&amp; !s0 &amp;&amp; I) || (!s2 &amp;&amp; s1 &amp;&amp; s0 &amp;&amp; !I) || (!s2 &amp;&amp; s1 &amp;&amp; s0 &amp;&amp; I)</a:t>
            </a: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2</a:t>
            </a:r>
            <a:r>
              <a:rPr lang="en-US" altLang="zh-CN" dirty="0" smtClean="0">
                <a:ea typeface="黑体" panose="02010609060101010101" pitchFamily="49" charset="-122"/>
              </a:rPr>
              <a:t> + m</a:t>
            </a:r>
            <a:r>
              <a:rPr lang="en-US" altLang="zh-CN" baseline="-25000" dirty="0" smtClean="0">
                <a:ea typeface="黑体" panose="02010609060101010101" pitchFamily="49" charset="-122"/>
              </a:rPr>
              <a:t>3</a:t>
            </a:r>
            <a:r>
              <a:rPr lang="en-US" altLang="zh-CN" dirty="0" smtClean="0">
                <a:ea typeface="黑体" panose="02010609060101010101" pitchFamily="49" charset="-122"/>
              </a:rPr>
              <a:t> + m</a:t>
            </a:r>
            <a:r>
              <a:rPr lang="en-US" altLang="zh-CN" baseline="-25000" dirty="0" smtClean="0">
                <a:ea typeface="黑体" panose="02010609060101010101" pitchFamily="49" charset="-122"/>
              </a:rPr>
              <a:t>4</a:t>
            </a:r>
            <a:r>
              <a:rPr lang="en-US" altLang="zh-CN" dirty="0" smtClean="0">
                <a:ea typeface="黑体" panose="02010609060101010101" pitchFamily="49" charset="-122"/>
              </a:rPr>
              <a:t> = (!s2 &amp;&amp; !s1 &amp;&amp; !s0 &amp;&amp; I) || (!s2 &amp;&amp; !s1 &amp;&amp; s0 &amp;&amp; !I) || (!s2 &amp;&amp; !s1 &amp;&amp; s0 &amp;&amp; I) || (!s2 &amp;&amp; s1 &amp;&amp; !s0 &amp;&amp; !I)</a:t>
            </a: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3</a:t>
            </a:r>
            <a:r>
              <a:rPr lang="en-US" altLang="zh-CN" dirty="0" smtClean="0">
                <a:ea typeface="黑体" panose="02010609060101010101" pitchFamily="49" charset="-122"/>
              </a:rPr>
              <a:t> + m</a:t>
            </a:r>
            <a:r>
              <a:rPr lang="en-US" altLang="zh-CN" baseline="-25000" dirty="0" smtClean="0">
                <a:ea typeface="黑体" panose="02010609060101010101" pitchFamily="49" charset="-122"/>
              </a:rPr>
              <a:t>4</a:t>
            </a:r>
            <a:r>
              <a:rPr lang="en-US" altLang="zh-CN" dirty="0" smtClean="0">
                <a:ea typeface="黑体" panose="02010609060101010101" pitchFamily="49" charset="-122"/>
              </a:rPr>
              <a:t> + m</a:t>
            </a:r>
            <a:r>
              <a:rPr lang="en-US" altLang="zh-CN" baseline="-25000" dirty="0" smtClean="0">
                <a:ea typeface="黑体" panose="02010609060101010101" pitchFamily="49" charset="-122"/>
              </a:rPr>
              <a:t>7</a:t>
            </a:r>
            <a:r>
              <a:rPr lang="en-US" altLang="zh-CN" dirty="0" smtClean="0">
                <a:ea typeface="黑体" panose="02010609060101010101" pitchFamily="49" charset="-122"/>
              </a:rPr>
              <a:t> = (!s2 &amp;&amp; !s1 &amp;&amp; !s0 &amp;&amp; !I) || (!s2 &amp;&amp; !s1 &amp;&amp; s0 &amp;&amp; I) || (!s2 &amp;&amp; s1 &amp;&amp; !s0 &amp;&amp; !I) || (!s2 &amp;&amp; s1 &amp;&amp; s0 &amp;&amp; I)</a:t>
            </a:r>
          </a:p>
          <a:p>
            <a:pPr marL="384175" lvl="1" indent="0">
              <a:lnSpc>
                <a:spcPct val="120000"/>
              </a:lnSpc>
              <a:spcBef>
                <a:spcPct val="20000"/>
              </a:spcBef>
              <a:spcAft>
                <a:spcPct val="20000"/>
              </a:spcAft>
            </a:pPr>
            <a:r>
              <a:rPr lang="zh-CN" altLang="en-US" dirty="0" smtClean="0">
                <a:ea typeface="黑体" panose="02010609060101010101" pitchFamily="49" charset="-122"/>
              </a:rPr>
              <a:t>输出的逻辑函数表达式</a:t>
            </a:r>
            <a:r>
              <a:rPr lang="en-US" altLang="zh-CN" dirty="0" smtClean="0">
                <a:ea typeface="黑体" panose="02010609060101010101" pitchFamily="49" charset="-122"/>
              </a:rPr>
              <a:t>1</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输出</a:t>
            </a:r>
            <a:r>
              <a:rPr lang="zh-CN" altLang="en-US" dirty="0" smtClean="0">
                <a:solidFill>
                  <a:srgbClr val="FF0000"/>
                </a:solidFill>
                <a:ea typeface="黑体" panose="02010609060101010101" pitchFamily="49" charset="-122"/>
              </a:rPr>
              <a:t>只与当前状态</a:t>
            </a:r>
            <a:r>
              <a:rPr lang="zh-CN" altLang="en-US" dirty="0" smtClean="0">
                <a:ea typeface="黑体" panose="02010609060101010101" pitchFamily="49" charset="-122"/>
              </a:rPr>
              <a:t>有关（以</a:t>
            </a: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zh-CN" altLang="en-US" dirty="0" smtClean="0">
                <a:ea typeface="黑体" panose="02010609060101010101" pitchFamily="49" charset="-122"/>
              </a:rPr>
              <a:t>构成最小项）</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5</a:t>
            </a:r>
            <a:r>
              <a:rPr lang="en-US" altLang="zh-CN" dirty="0" smtClean="0">
                <a:ea typeface="黑体" panose="02010609060101010101" pitchFamily="49" charset="-122"/>
              </a:rPr>
              <a:t> = s2 &amp;&amp; !s1 &amp;&amp; s0 </a:t>
            </a:r>
          </a:p>
          <a:p>
            <a:pPr marL="765175" lvl="2" indent="0">
              <a:lnSpc>
                <a:spcPct val="12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4</a:t>
            </a:r>
            <a:r>
              <a:rPr lang="en-US" altLang="zh-CN" dirty="0" smtClean="0">
                <a:ea typeface="黑体" panose="02010609060101010101" pitchFamily="49" charset="-122"/>
              </a:rPr>
              <a:t> = s2 &amp;&amp; !s1 &amp;&amp; !s0 </a:t>
            </a:r>
          </a:p>
        </p:txBody>
      </p:sp>
      <p:sp>
        <p:nvSpPr>
          <p:cNvPr id="5120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表格 7"/>
          <p:cNvGraphicFramePr>
            <a:graphicFrameLocks noGrp="1"/>
          </p:cNvGraphicFramePr>
          <p:nvPr/>
        </p:nvGraphicFramePr>
        <p:xfrm>
          <a:off x="4211638" y="4652963"/>
          <a:ext cx="4281487" cy="2011680"/>
        </p:xfrm>
        <a:graphic>
          <a:graphicData uri="http://schemas.openxmlformats.org/drawingml/2006/table">
            <a:tbl>
              <a:tblPr firstRow="1" firstCol="1" bandRow="1">
                <a:tableStyleId>{69CF1AB2-1976-4502-BF36-3FF5EA218861}</a:tableStyleId>
              </a:tblPr>
              <a:tblGrid>
                <a:gridCol w="1902403">
                  <a:extLst>
                    <a:ext uri="{9D8B030D-6E8A-4147-A177-3AD203B41FA5}">
                      <a16:colId xmlns:a16="http://schemas.microsoft.com/office/drawing/2014/main" val="20000"/>
                    </a:ext>
                  </a:extLst>
                </a:gridCol>
                <a:gridCol w="640379">
                  <a:extLst>
                    <a:ext uri="{9D8B030D-6E8A-4147-A177-3AD203B41FA5}">
                      <a16:colId xmlns:a16="http://schemas.microsoft.com/office/drawing/2014/main" val="20001"/>
                    </a:ext>
                  </a:extLst>
                </a:gridCol>
                <a:gridCol w="1738705">
                  <a:extLst>
                    <a:ext uri="{9D8B030D-6E8A-4147-A177-3AD203B41FA5}">
                      <a16:colId xmlns:a16="http://schemas.microsoft.com/office/drawing/2014/main" val="20002"/>
                    </a:ext>
                  </a:extLst>
                </a:gridCol>
              </a:tblGrid>
              <a:tr h="182851">
                <a:tc>
                  <a:txBody>
                    <a:bodyPr/>
                    <a:lstStyle/>
                    <a:p>
                      <a:pPr algn="ctr">
                        <a:spcAft>
                          <a:spcPts val="0"/>
                        </a:spcAft>
                      </a:pPr>
                      <a:r>
                        <a:rPr lang="zh-CN" sz="1200" kern="100" dirty="0">
                          <a:effectLst/>
                          <a:latin typeface="Times New Roman" pitchFamily="18" charset="0"/>
                          <a:cs typeface="Times New Roman" pitchFamily="18" charset="0"/>
                        </a:rPr>
                        <a:t>当前状态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200" kern="100" dirty="0">
                          <a:effectLst/>
                          <a:latin typeface="Times New Roman" pitchFamily="18" charset="0"/>
                          <a:cs typeface="Times New Roman" pitchFamily="18" charset="0"/>
                        </a:rPr>
                        <a:t>输入</a:t>
                      </a:r>
                      <a:r>
                        <a:rPr lang="en-US" sz="1200" kern="100" dirty="0">
                          <a:effectLst/>
                          <a:latin typeface="Times New Roman" pitchFamily="18" charset="0"/>
                          <a:cs typeface="Times New Roman" pitchFamily="18" charset="0"/>
                        </a:rPr>
                        <a:t>(I)</a:t>
                      </a:r>
                      <a:endParaRPr lang="zh-CN" sz="12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200" kern="100" dirty="0">
                          <a:effectLst/>
                          <a:latin typeface="Times New Roman" pitchFamily="18" charset="0"/>
                          <a:cs typeface="Times New Roman" pitchFamily="18" charset="0"/>
                        </a:rPr>
                        <a:t>次态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0"/>
                  </a:ext>
                </a:extLst>
              </a:tr>
              <a:tr h="182851">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001/00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1"/>
                  </a:ext>
                </a:extLst>
              </a:tr>
              <a:tr h="182851">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2"/>
                  </a:ext>
                </a:extLst>
              </a:tr>
              <a:tr h="182851">
                <a:tc>
                  <a:txBody>
                    <a:bodyPr/>
                    <a:lstStyle/>
                    <a:p>
                      <a:pPr algn="ctr">
                        <a:spcAft>
                          <a:spcPts val="0"/>
                        </a:spcAft>
                      </a:pPr>
                      <a:r>
                        <a:rPr lang="en-US" sz="1200" b="0" kern="100" dirty="0">
                          <a:effectLst/>
                          <a:latin typeface="Times New Roman" pitchFamily="18" charset="0"/>
                          <a:cs typeface="Times New Roman" pitchFamily="18" charset="0"/>
                        </a:rPr>
                        <a:t>001/00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3"/>
                  </a:ext>
                </a:extLst>
              </a:tr>
              <a:tr h="182851">
                <a:tc>
                  <a:txBody>
                    <a:bodyPr/>
                    <a:lstStyle/>
                    <a:p>
                      <a:pPr algn="ctr">
                        <a:spcAft>
                          <a:spcPts val="0"/>
                        </a:spcAft>
                      </a:pPr>
                      <a:r>
                        <a:rPr lang="en-US" sz="1200" b="0" kern="100" dirty="0">
                          <a:effectLst/>
                          <a:latin typeface="Times New Roman" pitchFamily="18" charset="0"/>
                          <a:cs typeface="Times New Roman" pitchFamily="18" charset="0"/>
                        </a:rPr>
                        <a:t>001/00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4"/>
                  </a:ext>
                </a:extLst>
              </a:tr>
              <a:tr h="182851">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5"/>
                  </a:ext>
                </a:extLst>
              </a:tr>
              <a:tr h="182851">
                <a:tc>
                  <a:txBody>
                    <a:bodyPr/>
                    <a:lstStyle/>
                    <a:p>
                      <a:pPr algn="ctr">
                        <a:spcAft>
                          <a:spcPts val="0"/>
                        </a:spcAft>
                      </a:pPr>
                      <a:r>
                        <a:rPr lang="en-US" sz="1200" b="0" kern="100">
                          <a:effectLst/>
                          <a:latin typeface="Times New Roman" pitchFamily="18" charset="0"/>
                          <a:cs typeface="Times New Roman" pitchFamily="18" charset="0"/>
                        </a:rPr>
                        <a:t>010/00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100/01</a:t>
                      </a:r>
                      <a:endParaRPr lang="zh-CN" sz="1200" b="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6"/>
                  </a:ext>
                </a:extLst>
              </a:tr>
              <a:tr h="182851">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a:t>
                      </a:r>
                      <a:endParaRPr lang="zh-CN" sz="12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100/01</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7"/>
                  </a:ext>
                </a:extLst>
              </a:tr>
              <a:tr h="182851">
                <a:tc>
                  <a:txBody>
                    <a:bodyPr/>
                    <a:lstStyle/>
                    <a:p>
                      <a:pPr algn="ctr">
                        <a:spcAft>
                          <a:spcPts val="0"/>
                        </a:spcAft>
                      </a:pPr>
                      <a:r>
                        <a:rPr lang="en-US" sz="1200" b="0" kern="100">
                          <a:effectLst/>
                          <a:latin typeface="Times New Roman" pitchFamily="18" charset="0"/>
                          <a:cs typeface="Times New Roman" pitchFamily="18" charset="0"/>
                        </a:rPr>
                        <a:t>011/00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101/10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8"/>
                  </a:ext>
                </a:extLst>
              </a:tr>
              <a:tr h="182851">
                <a:tc>
                  <a:txBody>
                    <a:bodyPr/>
                    <a:lstStyle/>
                    <a:p>
                      <a:pPr algn="ctr">
                        <a:spcAft>
                          <a:spcPts val="0"/>
                        </a:spcAft>
                      </a:pPr>
                      <a:r>
                        <a:rPr lang="en-US" sz="1200" b="0" kern="100">
                          <a:effectLst/>
                          <a:latin typeface="Times New Roman" pitchFamily="18" charset="0"/>
                          <a:cs typeface="Times New Roman" pitchFamily="18" charset="0"/>
                        </a:rPr>
                        <a:t>100/01</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X</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9"/>
                  </a:ext>
                </a:extLst>
              </a:tr>
              <a:tr h="182851">
                <a:tc>
                  <a:txBody>
                    <a:bodyPr/>
                    <a:lstStyle/>
                    <a:p>
                      <a:pPr algn="ctr">
                        <a:spcAft>
                          <a:spcPts val="0"/>
                        </a:spcAft>
                      </a:pPr>
                      <a:r>
                        <a:rPr lang="en-US" sz="1200" b="0" kern="100">
                          <a:effectLst/>
                          <a:latin typeface="Times New Roman" pitchFamily="18" charset="0"/>
                          <a:cs typeface="Times New Roman" pitchFamily="18" charset="0"/>
                        </a:rPr>
                        <a:t>101/10</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a:effectLst/>
                          <a:latin typeface="Times New Roman" pitchFamily="18" charset="0"/>
                          <a:cs typeface="Times New Roman" pitchFamily="18" charset="0"/>
                        </a:rPr>
                        <a:t>X</a:t>
                      </a:r>
                      <a:endParaRPr lang="zh-CN" sz="12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200" b="0" kern="100" dirty="0">
                          <a:effectLst/>
                          <a:latin typeface="Times New Roman" pitchFamily="18" charset="0"/>
                          <a:cs typeface="Times New Roman" pitchFamily="18" charset="0"/>
                        </a:rPr>
                        <a:t>000/00</a:t>
                      </a:r>
                      <a:endParaRPr lang="zh-CN" sz="1200" b="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19005959"/>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38417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a:t>
            </a:r>
            <a:r>
              <a:rPr lang="en-US" altLang="zh-CN" smtClean="0">
                <a:ea typeface="黑体" panose="02010609060101010101" pitchFamily="49" charset="-122"/>
              </a:rPr>
              <a:t>2</a:t>
            </a:r>
            <a:r>
              <a:rPr lang="zh-CN" altLang="en-US" smtClean="0">
                <a:ea typeface="黑体" panose="02010609060101010101" pitchFamily="49" charset="-122"/>
              </a:rPr>
              <a:t>）二进制编码的状态转换表和输出逻辑真值表</a:t>
            </a:r>
            <a:r>
              <a:rPr lang="en-US" altLang="zh-CN" smtClean="0">
                <a:ea typeface="黑体" panose="02010609060101010101" pitchFamily="49" charset="-122"/>
              </a:rPr>
              <a:t>2</a:t>
            </a:r>
            <a:r>
              <a:rPr lang="zh-CN" altLang="en-US" smtClean="0">
                <a:ea typeface="黑体" panose="02010609060101010101" pitchFamily="49" charset="-122"/>
              </a:rPr>
              <a:t>：</a:t>
            </a:r>
            <a:endParaRPr lang="en-US" altLang="zh-CN" smtClean="0">
              <a:ea typeface="黑体" panose="02010609060101010101" pitchFamily="49" charset="-122"/>
            </a:endParaRPr>
          </a:p>
        </p:txBody>
      </p:sp>
      <p:sp>
        <p:nvSpPr>
          <p:cNvPr id="532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 name="对象 1"/>
          <p:cNvGraphicFramePr>
            <a:graphicFrameLocks noChangeAspect="1"/>
          </p:cNvGraphicFramePr>
          <p:nvPr/>
        </p:nvGraphicFramePr>
        <p:xfrm>
          <a:off x="2759075" y="1360488"/>
          <a:ext cx="4333875" cy="2428875"/>
        </p:xfrm>
        <a:graphic>
          <a:graphicData uri="http://schemas.openxmlformats.org/presentationml/2006/ole">
            <mc:AlternateContent xmlns:mc="http://schemas.openxmlformats.org/markup-compatibility/2006">
              <mc:Choice xmlns:v="urn:schemas-microsoft-com:vml" Requires="v">
                <p:oleObj spid="_x0000_s76821" name="Visio" r:id="rId4" imgW="4329450" imgH="2425640" progId="Visio.Drawing.11">
                  <p:embed/>
                </p:oleObj>
              </mc:Choice>
              <mc:Fallback>
                <p:oleObj name="Visio" r:id="rId4" imgW="4329450" imgH="2425640" progId="Visio.Drawing.11">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1360488"/>
                        <a:ext cx="4333875" cy="242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表格 2"/>
          <p:cNvGraphicFramePr>
            <a:graphicFrameLocks noGrp="1"/>
          </p:cNvGraphicFramePr>
          <p:nvPr/>
        </p:nvGraphicFramePr>
        <p:xfrm>
          <a:off x="2484438" y="4005263"/>
          <a:ext cx="4818062" cy="2194560"/>
        </p:xfrm>
        <a:graphic>
          <a:graphicData uri="http://schemas.openxmlformats.org/drawingml/2006/table">
            <a:tbl>
              <a:tblPr firstRow="1" firstCol="1" bandRow="1">
                <a:tableStyleId>{69CF1AB2-1976-4502-BF36-3FF5EA218861}</a:tableStyleId>
              </a:tblPr>
              <a:tblGrid>
                <a:gridCol w="1586506">
                  <a:extLst>
                    <a:ext uri="{9D8B030D-6E8A-4147-A177-3AD203B41FA5}">
                      <a16:colId xmlns:a16="http://schemas.microsoft.com/office/drawing/2014/main" val="20000"/>
                    </a:ext>
                  </a:extLst>
                </a:gridCol>
                <a:gridCol w="813413">
                  <a:extLst>
                    <a:ext uri="{9D8B030D-6E8A-4147-A177-3AD203B41FA5}">
                      <a16:colId xmlns:a16="http://schemas.microsoft.com/office/drawing/2014/main" val="20001"/>
                    </a:ext>
                  </a:extLst>
                </a:gridCol>
                <a:gridCol w="1051532">
                  <a:extLst>
                    <a:ext uri="{9D8B030D-6E8A-4147-A177-3AD203B41FA5}">
                      <a16:colId xmlns:a16="http://schemas.microsoft.com/office/drawing/2014/main" val="20002"/>
                    </a:ext>
                  </a:extLst>
                </a:gridCol>
                <a:gridCol w="1366611">
                  <a:extLst>
                    <a:ext uri="{9D8B030D-6E8A-4147-A177-3AD203B41FA5}">
                      <a16:colId xmlns:a16="http://schemas.microsoft.com/office/drawing/2014/main" val="20003"/>
                    </a:ext>
                  </a:extLst>
                </a:gridCol>
              </a:tblGrid>
              <a:tr h="243769">
                <a:tc>
                  <a:txBody>
                    <a:bodyPr/>
                    <a:lstStyle/>
                    <a:p>
                      <a:pPr algn="ctr">
                        <a:spcAft>
                          <a:spcPts val="0"/>
                        </a:spcAft>
                      </a:pPr>
                      <a:r>
                        <a:rPr lang="zh-CN" sz="1600" kern="100" dirty="0">
                          <a:effectLst/>
                          <a:latin typeface="Times New Roman" pitchFamily="18" charset="0"/>
                          <a:cs typeface="Times New Roman" pitchFamily="18" charset="0"/>
                        </a:rPr>
                        <a:t>当前状态</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2</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s</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dirty="0">
                          <a:effectLst/>
                          <a:latin typeface="Times New Roman" pitchFamily="18" charset="0"/>
                          <a:cs typeface="Times New Roman" pitchFamily="18" charset="0"/>
                        </a:rPr>
                        <a:t>输入</a:t>
                      </a:r>
                      <a:r>
                        <a:rPr lang="en-US" sz="1600" kern="100" dirty="0">
                          <a:effectLst/>
                          <a:latin typeface="Times New Roman" pitchFamily="18" charset="0"/>
                          <a:cs typeface="Times New Roman" pitchFamily="18" charset="0"/>
                        </a:rPr>
                        <a:t>(I)</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dirty="0">
                          <a:effectLst/>
                          <a:latin typeface="Times New Roman" pitchFamily="18" charset="0"/>
                          <a:cs typeface="Times New Roman" pitchFamily="18" charset="0"/>
                        </a:rPr>
                        <a:t>输出</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1</a:t>
                      </a:r>
                      <a:r>
                        <a:rPr lang="en-US" sz="1600" kern="100" dirty="0">
                          <a:effectLst/>
                          <a:latin typeface="Times New Roman" pitchFamily="18" charset="0"/>
                          <a:cs typeface="Times New Roman" pitchFamily="18" charset="0"/>
                        </a:rPr>
                        <a:t>c</a:t>
                      </a:r>
                      <a:r>
                        <a:rPr lang="en-US" sz="1600" kern="100" baseline="-25000" dirty="0">
                          <a:effectLst/>
                          <a:latin typeface="Times New Roman" pitchFamily="18" charset="0"/>
                          <a:cs typeface="Times New Roman" pitchFamily="18" charset="0"/>
                        </a:rPr>
                        <a:t>0</a:t>
                      </a:r>
                      <a:r>
                        <a:rPr lang="en-US" sz="1600" kern="100" dirty="0">
                          <a:effectLst/>
                          <a:latin typeface="Times New Roman" pitchFamily="18" charset="0"/>
                          <a:cs typeface="Times New Roman" pitchFamily="18" charset="0"/>
                        </a:rPr>
                        <a:t>)</a:t>
                      </a:r>
                      <a:endParaRPr lang="zh-CN" sz="160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zh-CN" sz="1600" kern="100">
                          <a:effectLst/>
                          <a:latin typeface="Times New Roman" pitchFamily="18" charset="0"/>
                          <a:cs typeface="Times New Roman" pitchFamily="18" charset="0"/>
                        </a:rPr>
                        <a:t>次态</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2</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1</a:t>
                      </a:r>
                      <a:r>
                        <a:rPr lang="en-US" sz="1600" kern="100">
                          <a:effectLst/>
                          <a:latin typeface="Times New Roman" pitchFamily="18" charset="0"/>
                          <a:cs typeface="Times New Roman" pitchFamily="18" charset="0"/>
                        </a:rPr>
                        <a:t>’s</a:t>
                      </a:r>
                      <a:r>
                        <a:rPr lang="en-US" sz="1600" kern="100" baseline="-25000">
                          <a:effectLst/>
                          <a:latin typeface="Times New Roman" pitchFamily="18" charset="0"/>
                          <a:cs typeface="Times New Roman" pitchFamily="18" charset="0"/>
                        </a:rPr>
                        <a:t>0</a:t>
                      </a:r>
                      <a:r>
                        <a:rPr lang="en-US" sz="1600" kern="100">
                          <a:effectLst/>
                          <a:latin typeface="Times New Roman" pitchFamily="18" charset="0"/>
                          <a:cs typeface="Times New Roman" pitchFamily="18" charset="0"/>
                        </a:rPr>
                        <a:t>’)</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0"/>
                  </a:ext>
                </a:extLst>
              </a:tr>
              <a:tr h="243769">
                <a:tc>
                  <a:txBody>
                    <a:bodyPr/>
                    <a:lstStyle/>
                    <a:p>
                      <a:pPr algn="ctr">
                        <a:spcAft>
                          <a:spcPts val="0"/>
                        </a:spcAft>
                      </a:pPr>
                      <a:r>
                        <a:rPr lang="en-US" sz="1600" b="0" kern="100" dirty="0">
                          <a:effectLst/>
                          <a:latin typeface="Times New Roman" pitchFamily="18" charset="0"/>
                          <a:cs typeface="Times New Roman" pitchFamily="18" charset="0"/>
                        </a:rPr>
                        <a:t>000</a:t>
                      </a:r>
                      <a:endParaRPr lang="zh-CN" sz="16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1"/>
                  </a:ext>
                </a:extLst>
              </a:tr>
              <a:tr h="243769">
                <a:tc>
                  <a:txBody>
                    <a:bodyPr/>
                    <a:lstStyle/>
                    <a:p>
                      <a:pPr algn="ctr">
                        <a:spcAft>
                          <a:spcPts val="0"/>
                        </a:spcAft>
                      </a:pPr>
                      <a:r>
                        <a:rPr lang="en-US" sz="1600" b="0" kern="100">
                          <a:effectLst/>
                          <a:latin typeface="Times New Roman" pitchFamily="18" charset="0"/>
                          <a:cs typeface="Times New Roman" pitchFamily="18" charset="0"/>
                        </a:rPr>
                        <a:t>000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2"/>
                  </a:ext>
                </a:extLst>
              </a:tr>
              <a:tr h="243769">
                <a:tc>
                  <a:txBody>
                    <a:bodyPr/>
                    <a:lstStyle/>
                    <a:p>
                      <a:pPr algn="ctr">
                        <a:spcAft>
                          <a:spcPts val="0"/>
                        </a:spcAft>
                      </a:pPr>
                      <a:r>
                        <a:rPr lang="en-US" sz="1600" b="0" kern="100">
                          <a:effectLst/>
                          <a:latin typeface="Times New Roman" pitchFamily="18" charset="0"/>
                          <a:cs typeface="Times New Roman" pitchFamily="18" charset="0"/>
                        </a:rPr>
                        <a:t>001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3"/>
                  </a:ext>
                </a:extLst>
              </a:tr>
              <a:tr h="243769">
                <a:tc>
                  <a:txBody>
                    <a:bodyPr/>
                    <a:lstStyle/>
                    <a:p>
                      <a:pPr algn="ctr">
                        <a:spcAft>
                          <a:spcPts val="0"/>
                        </a:spcAft>
                      </a:pPr>
                      <a:r>
                        <a:rPr lang="en-US" sz="1600" b="0" kern="100">
                          <a:effectLst/>
                          <a:latin typeface="Times New Roman" pitchFamily="18" charset="0"/>
                          <a:cs typeface="Times New Roman" pitchFamily="18" charset="0"/>
                        </a:rPr>
                        <a:t>001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4"/>
                  </a:ext>
                </a:extLst>
              </a:tr>
              <a:tr h="243769">
                <a:tc>
                  <a:txBody>
                    <a:bodyPr/>
                    <a:lstStyle/>
                    <a:p>
                      <a:pPr algn="ctr">
                        <a:spcAft>
                          <a:spcPts val="0"/>
                        </a:spcAft>
                      </a:pPr>
                      <a:r>
                        <a:rPr lang="en-US" sz="1600" b="0" kern="100">
                          <a:effectLst/>
                          <a:latin typeface="Times New Roman" pitchFamily="18" charset="0"/>
                          <a:cs typeface="Times New Roman" pitchFamily="18" charset="0"/>
                        </a:rPr>
                        <a:t>010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011</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5"/>
                  </a:ext>
                </a:extLst>
              </a:tr>
              <a:tr h="243769">
                <a:tc>
                  <a:txBody>
                    <a:bodyPr/>
                    <a:lstStyle/>
                    <a:p>
                      <a:pPr algn="ctr">
                        <a:spcAft>
                          <a:spcPts val="0"/>
                        </a:spcAft>
                      </a:pPr>
                      <a:r>
                        <a:rPr lang="en-US" sz="1600" b="0" kern="100">
                          <a:effectLst/>
                          <a:latin typeface="Times New Roman" pitchFamily="18" charset="0"/>
                          <a:cs typeface="Times New Roman" pitchFamily="18" charset="0"/>
                        </a:rPr>
                        <a:t>010</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6"/>
                  </a:ext>
                </a:extLst>
              </a:tr>
              <a:tr h="243769">
                <a:tc>
                  <a:txBody>
                    <a:bodyPr/>
                    <a:lstStyle/>
                    <a:p>
                      <a:pPr algn="ctr">
                        <a:spcAft>
                          <a:spcPts val="0"/>
                        </a:spcAft>
                      </a:pPr>
                      <a:r>
                        <a:rPr lang="en-US" sz="1600" b="0" kern="100">
                          <a:effectLst/>
                          <a:latin typeface="Times New Roman" pitchFamily="18" charset="0"/>
                          <a:cs typeface="Times New Roman" pitchFamily="18" charset="0"/>
                        </a:rPr>
                        <a:t>011</a:t>
                      </a:r>
                      <a:endParaRPr lang="zh-CN" sz="1600" b="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000</a:t>
                      </a:r>
                      <a:endParaRPr lang="zh-CN" sz="1600" kern="10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7"/>
                  </a:ext>
                </a:extLst>
              </a:tr>
              <a:tr h="243769">
                <a:tc>
                  <a:txBody>
                    <a:bodyPr/>
                    <a:lstStyle/>
                    <a:p>
                      <a:pPr algn="ctr">
                        <a:spcAft>
                          <a:spcPts val="0"/>
                        </a:spcAft>
                      </a:pPr>
                      <a:r>
                        <a:rPr lang="en-US" sz="1600" b="0" kern="100" dirty="0">
                          <a:effectLst/>
                          <a:latin typeface="Times New Roman" pitchFamily="18" charset="0"/>
                          <a:cs typeface="Times New Roman" pitchFamily="18" charset="0"/>
                        </a:rPr>
                        <a:t>011</a:t>
                      </a:r>
                      <a:endParaRPr lang="zh-CN" sz="1600" b="0" kern="100" dirty="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a:effectLst/>
                          <a:latin typeface="Times New Roman" pitchFamily="18" charset="0"/>
                          <a:cs typeface="Times New Roman" pitchFamily="18" charset="0"/>
                        </a:rPr>
                        <a:t>10</a:t>
                      </a:r>
                      <a:endParaRPr lang="zh-CN" sz="1600" kern="100">
                        <a:effectLst/>
                        <a:latin typeface="Times New Roman" pitchFamily="18" charset="0"/>
                        <a:ea typeface="宋体"/>
                        <a:cs typeface="Times New Roman" pitchFamily="18" charset="0"/>
                      </a:endParaRPr>
                    </a:p>
                  </a:txBody>
                  <a:tcPr marL="68578" marR="68578" marT="0" marB="0" anchor="ctr"/>
                </a:tc>
                <a:tc>
                  <a:txBody>
                    <a:bodyPr/>
                    <a:lstStyle/>
                    <a:p>
                      <a:pPr algn="ctr">
                        <a:spcAft>
                          <a:spcPts val="0"/>
                        </a:spcAft>
                      </a:pPr>
                      <a:r>
                        <a:rPr lang="en-US" sz="1600" kern="100" dirty="0">
                          <a:effectLst/>
                          <a:latin typeface="Times New Roman" pitchFamily="18" charset="0"/>
                          <a:cs typeface="Times New Roman" pitchFamily="18" charset="0"/>
                        </a:rPr>
                        <a:t>000</a:t>
                      </a:r>
                      <a:endParaRPr lang="zh-CN" sz="1600" kern="100" dirty="0">
                        <a:effectLst/>
                        <a:latin typeface="Times New Roman" pitchFamily="18" charset="0"/>
                        <a:ea typeface="宋体"/>
                        <a:cs typeface="Times New Roman" pitchFamily="18" charset="0"/>
                      </a:endParaRPr>
                    </a:p>
                  </a:txBody>
                  <a:tcPr marL="68578" marR="68578"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5766420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三、分析与设计题</a:t>
            </a:r>
          </a:p>
        </p:txBody>
      </p:sp>
      <p:sp>
        <p:nvSpPr>
          <p:cNvPr id="21507" name="Content Placeholder 4"/>
          <p:cNvSpPr>
            <a:spLocks noGrp="1"/>
          </p:cNvSpPr>
          <p:nvPr>
            <p:ph idx="4294967295"/>
          </p:nvPr>
        </p:nvSpPr>
        <p:spPr>
          <a:xfrm>
            <a:off x="684213" y="908050"/>
            <a:ext cx="7848600" cy="4181475"/>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）次态每一位编码的逻辑函数表达式</a:t>
            </a:r>
            <a:r>
              <a:rPr lang="en-US" altLang="zh-CN" dirty="0" smtClean="0">
                <a:ea typeface="黑体" panose="02010609060101010101" pitchFamily="49" charset="-122"/>
              </a:rPr>
              <a:t>2</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次态与</a:t>
            </a:r>
            <a:r>
              <a:rPr lang="zh-CN" altLang="en-US" dirty="0" smtClean="0">
                <a:solidFill>
                  <a:srgbClr val="FF0000"/>
                </a:solidFill>
                <a:ea typeface="黑体" panose="02010609060101010101" pitchFamily="49" charset="-122"/>
              </a:rPr>
              <a:t>当前状态和输入</a:t>
            </a:r>
            <a:r>
              <a:rPr lang="zh-CN" altLang="en-US" dirty="0" smtClean="0">
                <a:ea typeface="黑体" panose="02010609060101010101" pitchFamily="49" charset="-122"/>
              </a:rPr>
              <a:t>有关（以</a:t>
            </a: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I</a:t>
            </a:r>
            <a:r>
              <a:rPr lang="zh-CN" altLang="en-US" dirty="0" smtClean="0">
                <a:ea typeface="黑体" panose="02010609060101010101" pitchFamily="49" charset="-122"/>
              </a:rPr>
              <a:t>构成最小项）</a:t>
            </a: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 = 0</a:t>
            </a: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2</a:t>
            </a:r>
            <a:r>
              <a:rPr lang="en-US" altLang="zh-CN" dirty="0" smtClean="0">
                <a:ea typeface="黑体" panose="02010609060101010101" pitchFamily="49" charset="-122"/>
              </a:rPr>
              <a:t> + m</a:t>
            </a:r>
            <a:r>
              <a:rPr lang="en-US" altLang="zh-CN" baseline="-25000" dirty="0" smtClean="0">
                <a:ea typeface="黑体" panose="02010609060101010101" pitchFamily="49" charset="-122"/>
              </a:rPr>
              <a:t>3</a:t>
            </a:r>
            <a:r>
              <a:rPr lang="en-US" altLang="zh-CN" dirty="0" smtClean="0">
                <a:ea typeface="黑体" panose="02010609060101010101" pitchFamily="49" charset="-122"/>
              </a:rPr>
              <a:t> + m</a:t>
            </a:r>
            <a:r>
              <a:rPr lang="en-US" altLang="zh-CN" baseline="-25000" dirty="0" smtClean="0">
                <a:ea typeface="黑体" panose="02010609060101010101" pitchFamily="49" charset="-122"/>
              </a:rPr>
              <a:t>4</a:t>
            </a:r>
            <a:r>
              <a:rPr lang="en-US" altLang="zh-CN" dirty="0" smtClean="0">
                <a:ea typeface="黑体" panose="02010609060101010101" pitchFamily="49" charset="-122"/>
              </a:rPr>
              <a:t> = (!s2 &amp;&amp; !s1 &amp;&amp; !s0 &amp;&amp; I) || (!s2 &amp;&amp; !s1 &amp;&amp; s0 &amp;&amp; !I) || (!s2 &amp;&amp; !s1 &amp;&amp; s0 &amp;&amp; I) || (!s2 &amp;&amp; s1 &amp;&amp; !s0 &amp;&amp; !I)</a:t>
            </a:r>
          </a:p>
          <a:p>
            <a:pPr marL="765175" lvl="2" indent="0">
              <a:lnSpc>
                <a:spcPct val="120000"/>
              </a:lnSpc>
              <a:spcBef>
                <a:spcPct val="20000"/>
              </a:spcBef>
              <a:spcAft>
                <a:spcPct val="20000"/>
              </a:spcAft>
            </a:pP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3</a:t>
            </a:r>
            <a:r>
              <a:rPr lang="en-US" altLang="zh-CN" dirty="0" smtClean="0">
                <a:ea typeface="黑体" panose="02010609060101010101" pitchFamily="49" charset="-122"/>
              </a:rPr>
              <a:t> + m</a:t>
            </a:r>
            <a:r>
              <a:rPr lang="en-US" altLang="zh-CN" baseline="-25000" dirty="0" smtClean="0">
                <a:ea typeface="黑体" panose="02010609060101010101" pitchFamily="49" charset="-122"/>
              </a:rPr>
              <a:t>4</a:t>
            </a:r>
            <a:r>
              <a:rPr lang="en-US" altLang="zh-CN" dirty="0" smtClean="0">
                <a:ea typeface="黑体" panose="02010609060101010101" pitchFamily="49" charset="-122"/>
              </a:rPr>
              <a:t> = (!s2 &amp;&amp; !s1 &amp;&amp; !s0 &amp;&amp; !I) || (!s2 &amp;&amp; !s1 &amp;&amp; s0 &amp;&amp; I) || (!s2 &amp;&amp; s1 &amp;&amp; !s0 &amp;&amp; !I)</a:t>
            </a:r>
          </a:p>
          <a:p>
            <a:pPr marL="384175" lvl="1" indent="0">
              <a:lnSpc>
                <a:spcPct val="120000"/>
              </a:lnSpc>
              <a:spcBef>
                <a:spcPct val="20000"/>
              </a:spcBef>
              <a:spcAft>
                <a:spcPct val="20000"/>
              </a:spcAft>
            </a:pPr>
            <a:r>
              <a:rPr lang="zh-CN" altLang="en-US" dirty="0" smtClean="0">
                <a:ea typeface="黑体" panose="02010609060101010101" pitchFamily="49" charset="-122"/>
              </a:rPr>
              <a:t>输出的逻辑函数表达式</a:t>
            </a:r>
            <a:r>
              <a:rPr lang="en-US" altLang="zh-CN" dirty="0" smtClean="0">
                <a:ea typeface="黑体" panose="02010609060101010101" pitchFamily="49" charset="-122"/>
              </a:rPr>
              <a:t>2</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输出与</a:t>
            </a:r>
            <a:r>
              <a:rPr lang="zh-CN" altLang="en-US" dirty="0" smtClean="0">
                <a:solidFill>
                  <a:srgbClr val="FF0000"/>
                </a:solidFill>
                <a:ea typeface="黑体" panose="02010609060101010101" pitchFamily="49" charset="-122"/>
              </a:rPr>
              <a:t>当前状态和输入</a:t>
            </a:r>
            <a:r>
              <a:rPr lang="zh-CN" altLang="en-US" dirty="0" smtClean="0">
                <a:ea typeface="黑体" panose="02010609060101010101" pitchFamily="49" charset="-122"/>
              </a:rPr>
              <a:t>都有关（以</a:t>
            </a:r>
            <a:r>
              <a:rPr lang="en-US" altLang="zh-CN" dirty="0" smtClean="0">
                <a:ea typeface="黑体" panose="02010609060101010101" pitchFamily="49" charset="-122"/>
              </a:rPr>
              <a:t>s</a:t>
            </a:r>
            <a:r>
              <a:rPr lang="en-US" altLang="zh-CN" baseline="-25000" dirty="0" smtClean="0">
                <a:ea typeface="黑体" panose="02010609060101010101" pitchFamily="49" charset="-122"/>
              </a:rPr>
              <a:t>2</a:t>
            </a:r>
            <a:r>
              <a:rPr lang="en-US" altLang="zh-CN" dirty="0" smtClean="0">
                <a:ea typeface="黑体" panose="02010609060101010101" pitchFamily="49" charset="-122"/>
              </a:rPr>
              <a:t>s</a:t>
            </a:r>
            <a:r>
              <a:rPr lang="en-US" altLang="zh-CN" baseline="-25000" dirty="0" smtClean="0">
                <a:ea typeface="黑体" panose="02010609060101010101" pitchFamily="49" charset="-122"/>
              </a:rPr>
              <a:t>1</a:t>
            </a:r>
            <a:r>
              <a:rPr lang="en-US" altLang="zh-CN" dirty="0" smtClean="0">
                <a:ea typeface="黑体" panose="02010609060101010101" pitchFamily="49" charset="-122"/>
              </a:rPr>
              <a:t>s</a:t>
            </a:r>
            <a:r>
              <a:rPr lang="en-US" altLang="zh-CN" baseline="-25000" dirty="0" smtClean="0">
                <a:ea typeface="黑体" panose="02010609060101010101" pitchFamily="49" charset="-122"/>
              </a:rPr>
              <a:t>0</a:t>
            </a:r>
            <a:r>
              <a:rPr lang="en-US" altLang="zh-CN" dirty="0" smtClean="0">
                <a:ea typeface="黑体" panose="02010609060101010101" pitchFamily="49" charset="-122"/>
              </a:rPr>
              <a:t>I</a:t>
            </a:r>
            <a:r>
              <a:rPr lang="zh-CN" altLang="en-US" dirty="0" smtClean="0">
                <a:ea typeface="黑体" panose="02010609060101010101" pitchFamily="49" charset="-122"/>
              </a:rPr>
              <a:t>构成最小项）</a:t>
            </a:r>
          </a:p>
          <a:p>
            <a:pPr marL="765175" lvl="2" indent="0">
              <a:lnSpc>
                <a:spcPct val="12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1</a:t>
            </a:r>
            <a:r>
              <a:rPr lang="en-US" altLang="zh-CN" dirty="0" smtClean="0">
                <a:ea typeface="黑体" panose="02010609060101010101" pitchFamily="49" charset="-122"/>
              </a:rPr>
              <a:t> = m</a:t>
            </a:r>
            <a:r>
              <a:rPr lang="en-US" altLang="zh-CN" baseline="-25000" dirty="0" smtClean="0">
                <a:ea typeface="黑体" panose="02010609060101010101" pitchFamily="49" charset="-122"/>
              </a:rPr>
              <a:t>7</a:t>
            </a:r>
            <a:r>
              <a:rPr lang="en-US" altLang="zh-CN" dirty="0" smtClean="0">
                <a:ea typeface="黑体" panose="02010609060101010101" pitchFamily="49" charset="-122"/>
              </a:rPr>
              <a:t> = !s2 &amp;&amp; s1 &amp;&amp; s0 &amp;&amp; I</a:t>
            </a:r>
          </a:p>
          <a:p>
            <a:pPr marL="765175" lvl="2" indent="0">
              <a:lnSpc>
                <a:spcPct val="120000"/>
              </a:lnSpc>
              <a:spcBef>
                <a:spcPct val="20000"/>
              </a:spcBef>
              <a:spcAft>
                <a:spcPct val="20000"/>
              </a:spcAft>
            </a:pPr>
            <a:r>
              <a:rPr lang="en-US" altLang="zh-CN" dirty="0" smtClean="0">
                <a:ea typeface="黑体" panose="02010609060101010101" pitchFamily="49" charset="-122"/>
              </a:rPr>
              <a:t>c</a:t>
            </a:r>
            <a:r>
              <a:rPr lang="en-US" altLang="zh-CN" baseline="-25000" dirty="0" smtClean="0">
                <a:ea typeface="黑体" panose="02010609060101010101" pitchFamily="49" charset="-122"/>
              </a:rPr>
              <a:t>0</a:t>
            </a:r>
            <a:r>
              <a:rPr lang="en-US" altLang="zh-CN" dirty="0" smtClean="0">
                <a:ea typeface="黑体" panose="02010609060101010101" pitchFamily="49" charset="-122"/>
              </a:rPr>
              <a:t> = m</a:t>
            </a:r>
            <a:r>
              <a:rPr lang="en-US" altLang="zh-CN" baseline="-25000" dirty="0" smtClean="0">
                <a:ea typeface="黑体" panose="02010609060101010101" pitchFamily="49" charset="-122"/>
              </a:rPr>
              <a:t>5</a:t>
            </a:r>
            <a:r>
              <a:rPr lang="en-US" altLang="zh-CN" dirty="0" smtClean="0">
                <a:ea typeface="黑体" panose="02010609060101010101" pitchFamily="49" charset="-122"/>
              </a:rPr>
              <a:t> + m</a:t>
            </a:r>
            <a:r>
              <a:rPr lang="en-US" altLang="zh-CN" baseline="-25000" dirty="0" smtClean="0">
                <a:ea typeface="黑体" panose="02010609060101010101" pitchFamily="49" charset="-122"/>
              </a:rPr>
              <a:t>6</a:t>
            </a:r>
            <a:r>
              <a:rPr lang="en-US" altLang="zh-CN" dirty="0" smtClean="0">
                <a:ea typeface="黑体" panose="02010609060101010101" pitchFamily="49" charset="-122"/>
              </a:rPr>
              <a:t> = (!s2 &amp;&amp; s1 &amp;&amp; !s0 &amp;&amp; I) || (!s2 &amp;&amp; s1 &amp;&amp; s0 &amp;&amp; !I)</a:t>
            </a:r>
          </a:p>
        </p:txBody>
      </p:sp>
      <p:sp>
        <p:nvSpPr>
          <p:cNvPr id="553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 name="表格 7"/>
          <p:cNvGraphicFramePr>
            <a:graphicFrameLocks noGrp="1"/>
          </p:cNvGraphicFramePr>
          <p:nvPr/>
        </p:nvGraphicFramePr>
        <p:xfrm>
          <a:off x="3203575" y="5084763"/>
          <a:ext cx="3727450" cy="1646235"/>
        </p:xfrm>
        <a:graphic>
          <a:graphicData uri="http://schemas.openxmlformats.org/drawingml/2006/table">
            <a:tbl>
              <a:tblPr firstRow="1" firstCol="1" bandRow="1">
                <a:tableStyleId>{69CF1AB2-1976-4502-BF36-3FF5EA218861}</a:tableStyleId>
              </a:tblPr>
              <a:tblGrid>
                <a:gridCol w="1215341">
                  <a:extLst>
                    <a:ext uri="{9D8B030D-6E8A-4147-A177-3AD203B41FA5}">
                      <a16:colId xmlns:a16="http://schemas.microsoft.com/office/drawing/2014/main" val="20000"/>
                    </a:ext>
                  </a:extLst>
                </a:gridCol>
                <a:gridCol w="640540">
                  <a:extLst>
                    <a:ext uri="{9D8B030D-6E8A-4147-A177-3AD203B41FA5}">
                      <a16:colId xmlns:a16="http://schemas.microsoft.com/office/drawing/2014/main" val="20001"/>
                    </a:ext>
                  </a:extLst>
                </a:gridCol>
                <a:gridCol w="819966">
                  <a:extLst>
                    <a:ext uri="{9D8B030D-6E8A-4147-A177-3AD203B41FA5}">
                      <a16:colId xmlns:a16="http://schemas.microsoft.com/office/drawing/2014/main" val="20002"/>
                    </a:ext>
                  </a:extLst>
                </a:gridCol>
                <a:gridCol w="1051603">
                  <a:extLst>
                    <a:ext uri="{9D8B030D-6E8A-4147-A177-3AD203B41FA5}">
                      <a16:colId xmlns:a16="http://schemas.microsoft.com/office/drawing/2014/main" val="20003"/>
                    </a:ext>
                  </a:extLst>
                </a:gridCol>
              </a:tblGrid>
              <a:tr h="182915">
                <a:tc>
                  <a:txBody>
                    <a:bodyPr/>
                    <a:lstStyle/>
                    <a:p>
                      <a:pPr algn="ctr">
                        <a:spcAft>
                          <a:spcPts val="0"/>
                        </a:spcAft>
                      </a:pPr>
                      <a:r>
                        <a:rPr lang="zh-CN" sz="1200" kern="100" dirty="0">
                          <a:effectLst/>
                          <a:latin typeface="Times New Roman" pitchFamily="18" charset="0"/>
                          <a:cs typeface="Times New Roman" pitchFamily="18" charset="0"/>
                        </a:rPr>
                        <a:t>当前状态</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2</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s</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dirty="0">
                          <a:effectLst/>
                          <a:latin typeface="Times New Roman" pitchFamily="18" charset="0"/>
                          <a:cs typeface="Times New Roman" pitchFamily="18" charset="0"/>
                        </a:rPr>
                        <a:t>输入</a:t>
                      </a:r>
                      <a:r>
                        <a:rPr lang="en-US" sz="1200" kern="100" dirty="0">
                          <a:effectLst/>
                          <a:latin typeface="Times New Roman" pitchFamily="18" charset="0"/>
                          <a:cs typeface="Times New Roman" pitchFamily="18" charset="0"/>
                        </a:rPr>
                        <a:t>(I)</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dirty="0">
                          <a:effectLst/>
                          <a:latin typeface="Times New Roman" pitchFamily="18" charset="0"/>
                          <a:cs typeface="Times New Roman" pitchFamily="18" charset="0"/>
                        </a:rPr>
                        <a:t>输出</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1</a:t>
                      </a:r>
                      <a:r>
                        <a:rPr lang="en-US" sz="1200" kern="100" dirty="0">
                          <a:effectLst/>
                          <a:latin typeface="Times New Roman" pitchFamily="18" charset="0"/>
                          <a:cs typeface="Times New Roman" pitchFamily="18" charset="0"/>
                        </a:rPr>
                        <a:t>c</a:t>
                      </a:r>
                      <a:r>
                        <a:rPr lang="en-US" sz="1200" kern="100" baseline="-25000" dirty="0">
                          <a:effectLst/>
                          <a:latin typeface="Times New Roman" pitchFamily="18" charset="0"/>
                          <a:cs typeface="Times New Roman" pitchFamily="18" charset="0"/>
                        </a:rPr>
                        <a:t>0</a:t>
                      </a:r>
                      <a:r>
                        <a:rPr lang="en-US" sz="1200" kern="100" dirty="0">
                          <a:effectLst/>
                          <a:latin typeface="Times New Roman" pitchFamily="18" charset="0"/>
                          <a:cs typeface="Times New Roman" pitchFamily="18" charset="0"/>
                        </a:rPr>
                        <a:t>)</a:t>
                      </a:r>
                      <a:endParaRPr lang="zh-CN" sz="120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zh-CN" sz="1200" kern="100">
                          <a:effectLst/>
                          <a:latin typeface="Times New Roman" pitchFamily="18" charset="0"/>
                          <a:cs typeface="Times New Roman" pitchFamily="18" charset="0"/>
                        </a:rPr>
                        <a:t>次态</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2</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1</a:t>
                      </a:r>
                      <a:r>
                        <a:rPr lang="en-US" sz="1200" kern="100">
                          <a:effectLst/>
                          <a:latin typeface="Times New Roman" pitchFamily="18" charset="0"/>
                          <a:cs typeface="Times New Roman" pitchFamily="18" charset="0"/>
                        </a:rPr>
                        <a:t>’s</a:t>
                      </a:r>
                      <a:r>
                        <a:rPr lang="en-US" sz="1200" kern="100" baseline="-25000">
                          <a:effectLst/>
                          <a:latin typeface="Times New Roman" pitchFamily="18" charset="0"/>
                          <a:cs typeface="Times New Roman" pitchFamily="18" charset="0"/>
                        </a:rPr>
                        <a:t>0</a:t>
                      </a:r>
                      <a:r>
                        <a:rPr lang="en-US" sz="1200" kern="100">
                          <a:effectLst/>
                          <a:latin typeface="Times New Roman" pitchFamily="18" charset="0"/>
                          <a:cs typeface="Times New Roman" pitchFamily="18" charset="0"/>
                        </a:rPr>
                        <a:t>’)</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0"/>
                  </a:ext>
                </a:extLst>
              </a:tr>
              <a:tr h="182915">
                <a:tc>
                  <a:txBody>
                    <a:bodyPr/>
                    <a:lstStyle/>
                    <a:p>
                      <a:pPr algn="ctr">
                        <a:spcAft>
                          <a:spcPts val="0"/>
                        </a:spcAft>
                      </a:pPr>
                      <a:r>
                        <a:rPr lang="en-US" sz="1200" b="0" kern="100" dirty="0">
                          <a:effectLst/>
                          <a:latin typeface="Times New Roman" pitchFamily="18" charset="0"/>
                          <a:cs typeface="Times New Roman" pitchFamily="18" charset="0"/>
                        </a:rPr>
                        <a:t>000</a:t>
                      </a:r>
                      <a:endParaRPr lang="zh-CN" sz="1200" b="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1"/>
                  </a:ext>
                </a:extLst>
              </a:tr>
              <a:tr h="182915">
                <a:tc>
                  <a:txBody>
                    <a:bodyPr/>
                    <a:lstStyle/>
                    <a:p>
                      <a:pPr algn="ctr">
                        <a:spcAft>
                          <a:spcPts val="0"/>
                        </a:spcAft>
                      </a:pPr>
                      <a:r>
                        <a:rPr lang="en-US" sz="1200" b="0" kern="100">
                          <a:effectLst/>
                          <a:latin typeface="Times New Roman" pitchFamily="18" charset="0"/>
                          <a:cs typeface="Times New Roman" pitchFamily="18" charset="0"/>
                        </a:rPr>
                        <a:t>000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2"/>
                  </a:ext>
                </a:extLst>
              </a:tr>
              <a:tr h="182915">
                <a:tc>
                  <a:txBody>
                    <a:bodyPr/>
                    <a:lstStyle/>
                    <a:p>
                      <a:pPr algn="ctr">
                        <a:spcAft>
                          <a:spcPts val="0"/>
                        </a:spcAft>
                      </a:pPr>
                      <a:r>
                        <a:rPr lang="en-US" sz="1200" b="0" kern="100">
                          <a:effectLst/>
                          <a:latin typeface="Times New Roman" pitchFamily="18" charset="0"/>
                          <a:cs typeface="Times New Roman" pitchFamily="18" charset="0"/>
                        </a:rPr>
                        <a:t>001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3"/>
                  </a:ext>
                </a:extLst>
              </a:tr>
              <a:tr h="182915">
                <a:tc>
                  <a:txBody>
                    <a:bodyPr/>
                    <a:lstStyle/>
                    <a:p>
                      <a:pPr algn="ctr">
                        <a:spcAft>
                          <a:spcPts val="0"/>
                        </a:spcAft>
                      </a:pPr>
                      <a:r>
                        <a:rPr lang="en-US" sz="1200" b="0" kern="100">
                          <a:effectLst/>
                          <a:latin typeface="Times New Roman" pitchFamily="18" charset="0"/>
                          <a:cs typeface="Times New Roman" pitchFamily="18" charset="0"/>
                        </a:rPr>
                        <a:t>001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4"/>
                  </a:ext>
                </a:extLst>
              </a:tr>
              <a:tr h="182915">
                <a:tc>
                  <a:txBody>
                    <a:bodyPr/>
                    <a:lstStyle/>
                    <a:p>
                      <a:pPr algn="ctr">
                        <a:spcAft>
                          <a:spcPts val="0"/>
                        </a:spcAft>
                      </a:pPr>
                      <a:r>
                        <a:rPr lang="en-US" sz="1200" b="0" kern="100">
                          <a:effectLst/>
                          <a:latin typeface="Times New Roman" pitchFamily="18" charset="0"/>
                          <a:cs typeface="Times New Roman" pitchFamily="18" charset="0"/>
                        </a:rPr>
                        <a:t>010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011</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5"/>
                  </a:ext>
                </a:extLst>
              </a:tr>
              <a:tr h="182915">
                <a:tc>
                  <a:txBody>
                    <a:bodyPr/>
                    <a:lstStyle/>
                    <a:p>
                      <a:pPr algn="ctr">
                        <a:spcAft>
                          <a:spcPts val="0"/>
                        </a:spcAft>
                      </a:pPr>
                      <a:r>
                        <a:rPr lang="en-US" sz="1200" b="0" kern="100">
                          <a:effectLst/>
                          <a:latin typeface="Times New Roman" pitchFamily="18" charset="0"/>
                          <a:cs typeface="Times New Roman" pitchFamily="18" charset="0"/>
                        </a:rPr>
                        <a:t>010</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6"/>
                  </a:ext>
                </a:extLst>
              </a:tr>
              <a:tr h="182915">
                <a:tc>
                  <a:txBody>
                    <a:bodyPr/>
                    <a:lstStyle/>
                    <a:p>
                      <a:pPr algn="ctr">
                        <a:spcAft>
                          <a:spcPts val="0"/>
                        </a:spcAft>
                      </a:pPr>
                      <a:r>
                        <a:rPr lang="en-US" sz="1200" b="0" kern="100">
                          <a:effectLst/>
                          <a:latin typeface="Times New Roman" pitchFamily="18" charset="0"/>
                          <a:cs typeface="Times New Roman" pitchFamily="18" charset="0"/>
                        </a:rPr>
                        <a:t>011</a:t>
                      </a:r>
                      <a:endParaRPr lang="zh-CN" sz="1200" b="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000</a:t>
                      </a:r>
                      <a:endParaRPr lang="zh-CN" sz="1200" kern="10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7"/>
                  </a:ext>
                </a:extLst>
              </a:tr>
              <a:tr h="182915">
                <a:tc>
                  <a:txBody>
                    <a:bodyPr/>
                    <a:lstStyle/>
                    <a:p>
                      <a:pPr algn="ctr">
                        <a:spcAft>
                          <a:spcPts val="0"/>
                        </a:spcAft>
                      </a:pPr>
                      <a:r>
                        <a:rPr lang="en-US" sz="1200" b="0" kern="100" dirty="0">
                          <a:effectLst/>
                          <a:latin typeface="Times New Roman" pitchFamily="18" charset="0"/>
                          <a:cs typeface="Times New Roman" pitchFamily="18" charset="0"/>
                        </a:rPr>
                        <a:t>011</a:t>
                      </a:r>
                      <a:endParaRPr lang="zh-CN" sz="1200" b="0" kern="100" dirty="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a:effectLst/>
                          <a:latin typeface="Times New Roman" pitchFamily="18" charset="0"/>
                          <a:cs typeface="Times New Roman" pitchFamily="18" charset="0"/>
                        </a:rPr>
                        <a:t>10</a:t>
                      </a:r>
                      <a:endParaRPr lang="zh-CN" sz="1200" kern="100">
                        <a:effectLst/>
                        <a:latin typeface="Times New Roman" pitchFamily="18" charset="0"/>
                        <a:ea typeface="宋体"/>
                        <a:cs typeface="Times New Roman" pitchFamily="18" charset="0"/>
                      </a:endParaRPr>
                    </a:p>
                  </a:txBody>
                  <a:tcPr marL="68595" marR="68595" marT="0" marB="0" anchor="ctr"/>
                </a:tc>
                <a:tc>
                  <a:txBody>
                    <a:bodyPr/>
                    <a:lstStyle/>
                    <a:p>
                      <a:pPr algn="ctr">
                        <a:spcAft>
                          <a:spcPts val="0"/>
                        </a:spcAft>
                      </a:pPr>
                      <a:r>
                        <a:rPr lang="en-US" sz="1200" kern="100" dirty="0">
                          <a:effectLst/>
                          <a:latin typeface="Times New Roman" pitchFamily="18" charset="0"/>
                          <a:cs typeface="Times New Roman" pitchFamily="18" charset="0"/>
                        </a:rPr>
                        <a:t>000</a:t>
                      </a:r>
                      <a:endParaRPr lang="zh-CN" sz="1200" kern="100" dirty="0">
                        <a:effectLst/>
                        <a:latin typeface="Times New Roman" pitchFamily="18" charset="0"/>
                        <a:ea typeface="宋体"/>
                        <a:cs typeface="Times New Roman" pitchFamily="18" charset="0"/>
                      </a:endParaRPr>
                    </a:p>
                  </a:txBody>
                  <a:tcPr marL="68595" marR="68595"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657383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Content Placeholder 4"/>
          <p:cNvSpPr>
            <a:spLocks noGrp="1"/>
          </p:cNvSpPr>
          <p:nvPr>
            <p:ph idx="4294967295"/>
          </p:nvPr>
        </p:nvSpPr>
        <p:spPr>
          <a:xfrm>
            <a:off x="0" y="3213100"/>
            <a:ext cx="9144000" cy="789960"/>
          </a:xfrm>
        </p:spPr>
        <p:txBody>
          <a:bodyPr/>
          <a:lstStyle/>
          <a:p>
            <a:pPr marL="0" indent="0" algn="ctr">
              <a:lnSpc>
                <a:spcPct val="120000"/>
              </a:lnSpc>
              <a:spcBef>
                <a:spcPct val="20000"/>
              </a:spcBef>
              <a:spcAft>
                <a:spcPct val="20000"/>
              </a:spcAft>
              <a:buFont typeface="Wingdings" panose="05000000000000000000" pitchFamily="2" charset="2"/>
              <a:buNone/>
            </a:pPr>
            <a:r>
              <a:rPr lang="zh-CN" altLang="en-US" sz="4000" dirty="0" smtClean="0">
                <a:latin typeface="微软雅黑" panose="020B0503020204020204" pitchFamily="34" charset="-122"/>
                <a:ea typeface="微软雅黑" panose="020B0503020204020204" pitchFamily="34" charset="-122"/>
              </a:rPr>
              <a:t>作业</a:t>
            </a:r>
            <a:r>
              <a:rPr lang="zh-CN" altLang="en-US" sz="4000" dirty="0">
                <a:latin typeface="微软雅黑" panose="020B0503020204020204" pitchFamily="34" charset="-122"/>
                <a:ea typeface="微软雅黑" panose="020B0503020204020204" pitchFamily="34" charset="-122"/>
              </a:rPr>
              <a:t>四</a:t>
            </a:r>
            <a:r>
              <a:rPr lang="zh-CN" altLang="en-US" sz="4000" dirty="0" smtClean="0">
                <a:latin typeface="微软雅黑" panose="020B0503020204020204" pitchFamily="34" charset="-122"/>
                <a:ea typeface="微软雅黑" panose="020B0503020204020204" pitchFamily="34" charset="-122"/>
              </a:rPr>
              <a:t>  第四章  时序逻辑</a:t>
            </a:r>
          </a:p>
        </p:txBody>
      </p:sp>
      <p:sp>
        <p:nvSpPr>
          <p:cNvPr id="9219"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6836453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1</a:t>
            </a:r>
            <a:r>
              <a:rPr lang="zh-CN" altLang="en-US" smtClean="0">
                <a:latin typeface="Times New Roman" panose="02020603050405020304" pitchFamily="18" charset="0"/>
                <a:cs typeface="Times New Roman" panose="02020603050405020304" pitchFamily="18" charset="0"/>
              </a:rPr>
              <a:t>题</a:t>
            </a:r>
          </a:p>
        </p:txBody>
      </p:sp>
      <p:sp>
        <p:nvSpPr>
          <p:cNvPr id="2051" name="Content Placeholder 4"/>
          <p:cNvSpPr>
            <a:spLocks noGrp="1"/>
          </p:cNvSpPr>
          <p:nvPr>
            <p:ph idx="4294967295"/>
          </p:nvPr>
        </p:nvSpPr>
        <p:spPr>
          <a:xfrm>
            <a:off x="684213" y="908050"/>
            <a:ext cx="7848600" cy="306070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说明存取时间与存取周期的区别。</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存取时间：读或者写操作所用的时间</a:t>
            </a:r>
          </a:p>
          <a:p>
            <a:pPr marL="384175" lvl="1" indent="0">
              <a:lnSpc>
                <a:spcPct val="120000"/>
              </a:lnSpc>
              <a:spcBef>
                <a:spcPct val="20000"/>
              </a:spcBef>
              <a:spcAft>
                <a:spcPct val="20000"/>
              </a:spcAft>
            </a:pPr>
            <a:r>
              <a:rPr lang="zh-CN" altLang="en-US" dirty="0" smtClean="0">
                <a:ea typeface="黑体" panose="02010609060101010101" pitchFamily="49" charset="-122"/>
              </a:rPr>
              <a:t>存取周期：两次访问存储单元的最小时间间隔</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什么是存储器的带宽？若某存储器的数据总线宽度为</a:t>
            </a:r>
            <a:r>
              <a:rPr lang="en-US" altLang="zh-CN" dirty="0" smtClean="0">
                <a:ea typeface="黑体" panose="02010609060101010101" pitchFamily="49" charset="-122"/>
              </a:rPr>
              <a:t>64</a:t>
            </a:r>
            <a:r>
              <a:rPr lang="zh-CN" altLang="en-US" dirty="0" smtClean="0">
                <a:ea typeface="黑体" panose="02010609060101010101" pitchFamily="49" charset="-122"/>
              </a:rPr>
              <a:t>位，存取周期为</a:t>
            </a:r>
            <a:r>
              <a:rPr lang="en-US" altLang="zh-CN" dirty="0" smtClean="0">
                <a:ea typeface="黑体" panose="02010609060101010101" pitchFamily="49" charset="-122"/>
              </a:rPr>
              <a:t>100ns</a:t>
            </a:r>
            <a:r>
              <a:rPr lang="zh-CN" altLang="en-US" dirty="0" smtClean="0">
                <a:ea typeface="黑体" panose="02010609060101010101" pitchFamily="49" charset="-122"/>
              </a:rPr>
              <a:t>，则该存储器的带宽是多少？</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存储器带宽：单位时间内访问的存储量</a:t>
            </a:r>
          </a:p>
          <a:p>
            <a:pPr marL="384175" lvl="1" indent="0">
              <a:lnSpc>
                <a:spcPct val="120000"/>
              </a:lnSpc>
              <a:spcBef>
                <a:spcPct val="20000"/>
              </a:spcBef>
              <a:spcAft>
                <a:spcPct val="20000"/>
              </a:spcAft>
            </a:pPr>
            <a:r>
              <a:rPr lang="zh-CN" altLang="en-US" dirty="0" smtClean="0">
                <a:ea typeface="黑体" panose="02010609060101010101" pitchFamily="49" charset="-122"/>
              </a:rPr>
              <a:t>计算：</a:t>
            </a:r>
            <a:r>
              <a:rPr lang="en-US" altLang="zh-CN" dirty="0" smtClean="0">
                <a:ea typeface="黑体" panose="02010609060101010101" pitchFamily="49" charset="-122"/>
              </a:rPr>
              <a:t>64/(100×10</a:t>
            </a:r>
            <a:r>
              <a:rPr lang="en-US" altLang="zh-CN" baseline="30000" dirty="0" smtClean="0">
                <a:ea typeface="黑体" panose="02010609060101010101" pitchFamily="49" charset="-122"/>
              </a:rPr>
              <a:t>-9</a:t>
            </a:r>
            <a:r>
              <a:rPr lang="en-US" altLang="zh-CN" dirty="0" smtClean="0">
                <a:ea typeface="黑体" panose="02010609060101010101" pitchFamily="49" charset="-122"/>
              </a:rPr>
              <a:t>)=640Mb/s</a:t>
            </a:r>
          </a:p>
        </p:txBody>
      </p:sp>
    </p:spTree>
    <p:extLst>
      <p:ext uri="{BB962C8B-B14F-4D97-AF65-F5344CB8AC3E}">
        <p14:creationId xmlns:p14="http://schemas.microsoft.com/office/powerpoint/2010/main" val="299644645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2</a:t>
            </a:r>
            <a:r>
              <a:rPr lang="zh-CN" altLang="en-US" smtClean="0">
                <a:latin typeface="Times New Roman" panose="02020603050405020304" pitchFamily="18" charset="0"/>
                <a:cs typeface="Times New Roman" panose="02020603050405020304" pitchFamily="18" charset="0"/>
              </a:rPr>
              <a:t>题</a:t>
            </a:r>
          </a:p>
        </p:txBody>
      </p:sp>
      <p:sp>
        <p:nvSpPr>
          <p:cNvPr id="2051" name="Content Placeholder 4"/>
          <p:cNvSpPr>
            <a:spLocks noGrp="1"/>
          </p:cNvSpPr>
          <p:nvPr>
            <p:ph idx="4294967295"/>
          </p:nvPr>
        </p:nvSpPr>
        <p:spPr>
          <a:xfrm>
            <a:off x="684213" y="908050"/>
            <a:ext cx="7920037" cy="2125663"/>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某机字长</a:t>
            </a:r>
            <a:r>
              <a:rPr lang="en-US" altLang="zh-CN" dirty="0" smtClean="0">
                <a:ea typeface="黑体" panose="02010609060101010101" pitchFamily="49" charset="-122"/>
              </a:rPr>
              <a:t>32</a:t>
            </a:r>
            <a:r>
              <a:rPr lang="zh-CN" altLang="en-US" dirty="0" smtClean="0">
                <a:ea typeface="黑体" panose="02010609060101010101" pitchFamily="49" charset="-122"/>
              </a:rPr>
              <a:t>位，其存储容量是</a:t>
            </a:r>
            <a:r>
              <a:rPr lang="en-US" altLang="zh-CN" dirty="0" smtClean="0">
                <a:ea typeface="黑体" panose="02010609060101010101" pitchFamily="49" charset="-122"/>
              </a:rPr>
              <a:t>64KB</a:t>
            </a:r>
            <a:r>
              <a:rPr lang="zh-CN" altLang="en-US" dirty="0" smtClean="0">
                <a:ea typeface="黑体" panose="02010609060101010101" pitchFamily="49" charset="-122"/>
              </a:rPr>
              <a:t>，按字编址其寻址范围是多少？若主存以字节编制，试画出主存字地址和字节地址的分配情况。</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容量为</a:t>
            </a:r>
            <a:r>
              <a:rPr lang="en-US" altLang="zh-CN" dirty="0" smtClean="0">
                <a:ea typeface="黑体" panose="02010609060101010101" pitchFamily="49" charset="-122"/>
              </a:rPr>
              <a:t>64KB</a:t>
            </a:r>
            <a:r>
              <a:rPr lang="zh-CN" altLang="en-US" dirty="0" smtClean="0">
                <a:ea typeface="黑体" panose="02010609060101010101" pitchFamily="49" charset="-122"/>
              </a:rPr>
              <a:t>，即按字节编址，寻址范围就是</a:t>
            </a:r>
            <a:r>
              <a:rPr lang="en-US" altLang="zh-CN" dirty="0" smtClean="0">
                <a:ea typeface="黑体" panose="02010609060101010101" pitchFamily="49" charset="-122"/>
              </a:rPr>
              <a:t>64K</a:t>
            </a:r>
            <a:r>
              <a:rPr lang="zh-CN" altLang="en-US" dirty="0" smtClean="0">
                <a:ea typeface="黑体" panose="02010609060101010101" pitchFamily="49" charset="-122"/>
              </a:rPr>
              <a:t>字节</a:t>
            </a:r>
          </a:p>
          <a:p>
            <a:pPr marL="384175" lvl="1" indent="0">
              <a:lnSpc>
                <a:spcPct val="120000"/>
              </a:lnSpc>
              <a:spcBef>
                <a:spcPct val="20000"/>
              </a:spcBef>
              <a:spcAft>
                <a:spcPct val="20000"/>
              </a:spcAft>
            </a:pPr>
            <a:r>
              <a:rPr lang="zh-CN" altLang="en-US" dirty="0" smtClean="0">
                <a:ea typeface="黑体" panose="02010609060101010101" pitchFamily="49" charset="-122"/>
              </a:rPr>
              <a:t>字长为</a:t>
            </a:r>
            <a:r>
              <a:rPr lang="en-US" altLang="zh-CN" dirty="0" smtClean="0">
                <a:ea typeface="黑体" panose="02010609060101010101" pitchFamily="49" charset="-122"/>
              </a:rPr>
              <a:t>32</a:t>
            </a:r>
            <a:r>
              <a:rPr lang="zh-CN" altLang="en-US" dirty="0" smtClean="0">
                <a:ea typeface="黑体" panose="02010609060101010101" pitchFamily="49" charset="-122"/>
              </a:rPr>
              <a:t>位，因此，按字编址，寻址范围就是</a:t>
            </a:r>
            <a:r>
              <a:rPr lang="en-US" altLang="zh-CN" dirty="0" smtClean="0">
                <a:ea typeface="黑体" panose="02010609060101010101" pitchFamily="49" charset="-122"/>
              </a:rPr>
              <a:t>64K×8/32=16K</a:t>
            </a:r>
            <a:r>
              <a:rPr lang="zh-CN" altLang="en-US" dirty="0" smtClean="0">
                <a:ea typeface="黑体" panose="02010609060101010101" pitchFamily="49" charset="-122"/>
              </a:rPr>
              <a:t>字</a:t>
            </a:r>
          </a:p>
          <a:p>
            <a:pPr marL="384175" lvl="1" indent="0">
              <a:lnSpc>
                <a:spcPct val="120000"/>
              </a:lnSpc>
              <a:spcBef>
                <a:spcPct val="20000"/>
              </a:spcBef>
              <a:spcAft>
                <a:spcPct val="20000"/>
              </a:spcAft>
            </a:pPr>
            <a:r>
              <a:rPr lang="zh-CN" altLang="en-US" dirty="0" smtClean="0">
                <a:ea typeface="黑体" panose="02010609060101010101" pitchFamily="49" charset="-122"/>
              </a:rPr>
              <a:t>每个字包含</a:t>
            </a:r>
            <a:r>
              <a:rPr lang="en-US" altLang="zh-CN" dirty="0" smtClean="0">
                <a:ea typeface="黑体" panose="02010609060101010101" pitchFamily="49" charset="-122"/>
              </a:rPr>
              <a:t>4</a:t>
            </a:r>
            <a:r>
              <a:rPr lang="zh-CN" altLang="en-US" dirty="0" smtClean="0">
                <a:ea typeface="黑体" panose="02010609060101010101" pitchFamily="49" charset="-122"/>
              </a:rPr>
              <a:t>个字节，主存字地址和字节地址的分配情况：</a:t>
            </a:r>
          </a:p>
        </p:txBody>
      </p:sp>
      <p:graphicFrame>
        <p:nvGraphicFramePr>
          <p:cNvPr id="5" name="表格 4"/>
          <p:cNvGraphicFramePr>
            <a:graphicFrameLocks noGrp="1"/>
          </p:cNvGraphicFramePr>
          <p:nvPr/>
        </p:nvGraphicFramePr>
        <p:xfrm>
          <a:off x="2627313" y="3303588"/>
          <a:ext cx="3814763" cy="1854200"/>
        </p:xfrm>
        <a:graphic>
          <a:graphicData uri="http://schemas.openxmlformats.org/drawingml/2006/table">
            <a:tbl>
              <a:tblPr firstRow="1" bandRow="1">
                <a:tableStyleId>{69CF1AB2-1976-4502-BF36-3FF5EA218861}</a:tableStyleId>
              </a:tblPr>
              <a:tblGrid>
                <a:gridCol w="848043">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tblGrid>
              <a:tr h="370840">
                <a:tc>
                  <a:txBody>
                    <a:bodyPr/>
                    <a:lstStyle/>
                    <a:p>
                      <a:pPr algn="ctr"/>
                      <a:r>
                        <a:rPr lang="zh-CN" altLang="en-US" sz="1600" dirty="0" smtClean="0">
                          <a:latin typeface="Times New Roman" pitchFamily="18" charset="0"/>
                          <a:cs typeface="Times New Roman" pitchFamily="18" charset="0"/>
                        </a:rPr>
                        <a:t>字地址</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4">
                  <a:txBody>
                    <a:bodyPr/>
                    <a:lstStyle/>
                    <a:p>
                      <a:pPr algn="ctr"/>
                      <a:r>
                        <a:rPr lang="zh-CN" altLang="en-US" sz="1600" dirty="0" smtClean="0">
                          <a:latin typeface="Times New Roman" pitchFamily="18" charset="0"/>
                          <a:cs typeface="Times New Roman" pitchFamily="18" charset="0"/>
                        </a:rPr>
                        <a:t>字节地址</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sz="1600" dirty="0">
                        <a:latin typeface="Times New Roman" pitchFamily="18" charset="0"/>
                        <a:cs typeface="Times New Roman" pitchFamily="18" charset="0"/>
                      </a:endParaRPr>
                    </a:p>
                  </a:txBody>
                  <a:tcPr/>
                </a:tc>
                <a:tc hMerge="1">
                  <a:txBody>
                    <a:bodyPr/>
                    <a:lstStyle/>
                    <a:p>
                      <a:endParaRPr lang="zh-CN" altLang="en-US" sz="1600" dirty="0">
                        <a:latin typeface="Times New Roman" pitchFamily="18" charset="0"/>
                        <a:cs typeface="Times New Roman" pitchFamily="18" charset="0"/>
                      </a:endParaRPr>
                    </a:p>
                  </a:txBody>
                  <a:tcPr/>
                </a:tc>
                <a:tc hMerge="1">
                  <a:txBody>
                    <a:bodyPr/>
                    <a:lstStyle/>
                    <a:p>
                      <a:endParaRPr lang="zh-CN" altLang="en-US" sz="16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r"/>
                      <a:r>
                        <a:rPr lang="en-US" altLang="zh-CN" sz="1600" dirty="0" smtClean="0">
                          <a:latin typeface="Times New Roman" pitchFamily="18" charset="0"/>
                          <a:cs typeface="Times New Roman" pitchFamily="18" charset="0"/>
                        </a:rPr>
                        <a:t>0</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0</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altLang="zh-CN" sz="1600" dirty="0" smtClean="0">
                          <a:latin typeface="Times New Roman" pitchFamily="18" charset="0"/>
                          <a:cs typeface="Times New Roman" pitchFamily="18" charset="0"/>
                        </a:rPr>
                        <a:t>65532</a:t>
                      </a:r>
                      <a:endParaRPr lang="zh-CN" alt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65532</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65533</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65534</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latin typeface="Times New Roman" pitchFamily="18" charset="0"/>
                          <a:cs typeface="Times New Roman" pitchFamily="18" charset="0"/>
                        </a:rPr>
                        <a:t>65535</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36661619"/>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3075" name="Content Placeholder 4"/>
          <p:cNvSpPr>
            <a:spLocks noGrp="1"/>
          </p:cNvSpPr>
          <p:nvPr>
            <p:ph idx="4294967295"/>
          </p:nvPr>
        </p:nvSpPr>
        <p:spPr>
          <a:xfrm>
            <a:off x="684213" y="908050"/>
            <a:ext cx="7848600" cy="4810125"/>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一个容量为</a:t>
            </a:r>
            <a:r>
              <a:rPr lang="en-US" altLang="zh-CN" dirty="0" smtClean="0">
                <a:ea typeface="黑体" panose="02010609060101010101" pitchFamily="49" charset="-122"/>
              </a:rPr>
              <a:t>64K×32</a:t>
            </a:r>
            <a:r>
              <a:rPr lang="zh-CN" altLang="en-US" dirty="0" smtClean="0">
                <a:ea typeface="黑体" panose="02010609060101010101" pitchFamily="49" charset="-122"/>
              </a:rPr>
              <a:t>位的存储器，分别需要几条地址线和数据线？</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如果该存储器采用二维地址结构，且行地址和列地址的位数相同，则译码器输出的行选择线和列选择线分别有多少条？</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若选用下列不同规格的存储芯片来实现该存储器，需要各存储芯片的数目以及它们的排列方式分别是怎样的？</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1K×4</a:t>
            </a:r>
          </a:p>
          <a:p>
            <a:pPr marL="384175" lvl="1" indent="0">
              <a:lnSpc>
                <a:spcPct val="120000"/>
              </a:lnSpc>
              <a:spcBef>
                <a:spcPct val="20000"/>
              </a:spcBef>
              <a:spcAft>
                <a:spcPct val="20000"/>
              </a:spcAft>
            </a:pPr>
            <a:r>
              <a:rPr lang="en-US" altLang="zh-CN" dirty="0" smtClean="0">
                <a:ea typeface="黑体" panose="02010609060101010101" pitchFamily="49" charset="-122"/>
              </a:rPr>
              <a:t>2K×8</a:t>
            </a:r>
          </a:p>
          <a:p>
            <a:pPr marL="384175" lvl="1" indent="0">
              <a:lnSpc>
                <a:spcPct val="120000"/>
              </a:lnSpc>
              <a:spcBef>
                <a:spcPct val="20000"/>
              </a:spcBef>
              <a:spcAft>
                <a:spcPct val="20000"/>
              </a:spcAft>
            </a:pPr>
            <a:r>
              <a:rPr lang="en-US" altLang="zh-CN" dirty="0" smtClean="0">
                <a:ea typeface="黑体" panose="02010609060101010101" pitchFamily="49" charset="-122"/>
              </a:rPr>
              <a:t>4K×4</a:t>
            </a:r>
          </a:p>
          <a:p>
            <a:pPr marL="384175" lvl="1" indent="0">
              <a:lnSpc>
                <a:spcPct val="120000"/>
              </a:lnSpc>
              <a:spcBef>
                <a:spcPct val="20000"/>
              </a:spcBef>
              <a:spcAft>
                <a:spcPct val="20000"/>
              </a:spcAft>
            </a:pPr>
            <a:r>
              <a:rPr lang="en-US" altLang="zh-CN" dirty="0" smtClean="0">
                <a:ea typeface="黑体" panose="02010609060101010101" pitchFamily="49" charset="-122"/>
              </a:rPr>
              <a:t>16K×1</a:t>
            </a:r>
          </a:p>
          <a:p>
            <a:pPr marL="384175" lvl="1" indent="0">
              <a:lnSpc>
                <a:spcPct val="120000"/>
              </a:lnSpc>
              <a:spcBef>
                <a:spcPct val="20000"/>
              </a:spcBef>
              <a:spcAft>
                <a:spcPct val="20000"/>
              </a:spcAft>
            </a:pPr>
            <a:r>
              <a:rPr lang="en-US" altLang="zh-CN" dirty="0" smtClean="0">
                <a:ea typeface="黑体" panose="02010609060101010101" pitchFamily="49" charset="-122"/>
              </a:rPr>
              <a:t>4K×8</a:t>
            </a:r>
          </a:p>
          <a:p>
            <a:pPr marL="384175" lvl="1" indent="0">
              <a:lnSpc>
                <a:spcPct val="120000"/>
              </a:lnSpc>
              <a:spcBef>
                <a:spcPct val="20000"/>
              </a:spcBef>
              <a:spcAft>
                <a:spcPct val="20000"/>
              </a:spcAft>
            </a:pPr>
            <a:r>
              <a:rPr lang="en-US" altLang="zh-CN" dirty="0" smtClean="0">
                <a:ea typeface="黑体" panose="02010609060101010101" pitchFamily="49" charset="-122"/>
              </a:rPr>
              <a:t>8K×8</a:t>
            </a:r>
          </a:p>
        </p:txBody>
      </p:sp>
    </p:spTree>
    <p:extLst>
      <p:ext uri="{BB962C8B-B14F-4D97-AF65-F5344CB8AC3E}">
        <p14:creationId xmlns:p14="http://schemas.microsoft.com/office/powerpoint/2010/main" val="29018242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3075" name="Content Placeholder 4"/>
          <p:cNvSpPr>
            <a:spLocks noGrp="1"/>
          </p:cNvSpPr>
          <p:nvPr>
            <p:ph idx="4294967295"/>
          </p:nvPr>
        </p:nvSpPr>
        <p:spPr>
          <a:xfrm>
            <a:off x="684213" y="908050"/>
            <a:ext cx="7848600" cy="2200275"/>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一个容量为</a:t>
            </a:r>
            <a:r>
              <a:rPr lang="en-US" altLang="zh-CN" dirty="0" smtClean="0">
                <a:ea typeface="黑体" panose="02010609060101010101" pitchFamily="49" charset="-122"/>
              </a:rPr>
              <a:t>16K×32</a:t>
            </a:r>
            <a:r>
              <a:rPr lang="zh-CN" altLang="en-US" dirty="0" smtClean="0">
                <a:ea typeface="黑体" panose="02010609060101010101" pitchFamily="49" charset="-122"/>
              </a:rPr>
              <a:t>位的存储器，分别需要几条地址线和数据线？</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地址线的决定因素：存储器存储字单元的数量</a:t>
            </a:r>
          </a:p>
          <a:p>
            <a:pPr marL="384175" lvl="1" indent="0">
              <a:lnSpc>
                <a:spcPct val="120000"/>
              </a:lnSpc>
              <a:spcBef>
                <a:spcPct val="20000"/>
              </a:spcBef>
              <a:spcAft>
                <a:spcPct val="20000"/>
              </a:spcAft>
            </a:pPr>
            <a:r>
              <a:rPr lang="en-US" altLang="zh-CN" dirty="0" smtClean="0">
                <a:ea typeface="黑体" panose="02010609060101010101" pitchFamily="49" charset="-122"/>
              </a:rPr>
              <a:t>16K=2</a:t>
            </a:r>
            <a:r>
              <a:rPr lang="en-US" altLang="zh-CN" baseline="30000" dirty="0" smtClean="0">
                <a:ea typeface="黑体" panose="02010609060101010101" pitchFamily="49" charset="-122"/>
              </a:rPr>
              <a:t>14</a:t>
            </a:r>
            <a:r>
              <a:rPr lang="zh-CN" altLang="en-US" dirty="0" smtClean="0">
                <a:ea typeface="黑体" panose="02010609060101010101" pitchFamily="49" charset="-122"/>
              </a:rPr>
              <a:t>，于是地址线为</a:t>
            </a:r>
            <a:r>
              <a:rPr lang="en-US" altLang="zh-CN" dirty="0" smtClean="0">
                <a:ea typeface="黑体" panose="02010609060101010101" pitchFamily="49" charset="-122"/>
              </a:rPr>
              <a:t>14</a:t>
            </a:r>
            <a:r>
              <a:rPr lang="zh-CN" altLang="en-US" dirty="0" smtClean="0">
                <a:ea typeface="黑体" panose="02010609060101010101" pitchFamily="49" charset="-122"/>
              </a:rPr>
              <a:t>根</a:t>
            </a:r>
          </a:p>
          <a:p>
            <a:pPr marL="384175" lvl="1" indent="0">
              <a:lnSpc>
                <a:spcPct val="120000"/>
              </a:lnSpc>
              <a:spcBef>
                <a:spcPct val="20000"/>
              </a:spcBef>
              <a:spcAft>
                <a:spcPct val="20000"/>
              </a:spcAft>
            </a:pPr>
            <a:r>
              <a:rPr lang="zh-CN" altLang="en-US" dirty="0" smtClean="0">
                <a:ea typeface="黑体" panose="02010609060101010101" pitchFamily="49" charset="-122"/>
              </a:rPr>
              <a:t>数据线的决定因素：存储器存储单元的数据宽度</a:t>
            </a:r>
          </a:p>
          <a:p>
            <a:pPr marL="384175" lvl="1" indent="0">
              <a:lnSpc>
                <a:spcPct val="120000"/>
              </a:lnSpc>
              <a:spcBef>
                <a:spcPct val="20000"/>
              </a:spcBef>
              <a:spcAft>
                <a:spcPct val="20000"/>
              </a:spcAft>
            </a:pPr>
            <a:r>
              <a:rPr lang="zh-CN" altLang="en-US" dirty="0" smtClean="0">
                <a:ea typeface="黑体" panose="02010609060101010101" pitchFamily="49" charset="-122"/>
              </a:rPr>
              <a:t>数据线为</a:t>
            </a:r>
            <a:r>
              <a:rPr lang="en-US" altLang="zh-CN" dirty="0" smtClean="0">
                <a:ea typeface="黑体" panose="02010609060101010101" pitchFamily="49" charset="-122"/>
              </a:rPr>
              <a:t>32</a:t>
            </a:r>
            <a:r>
              <a:rPr lang="zh-CN" altLang="en-US" dirty="0" smtClean="0">
                <a:ea typeface="黑体" panose="02010609060101010101" pitchFamily="49" charset="-122"/>
              </a:rPr>
              <a:t>根</a:t>
            </a:r>
          </a:p>
        </p:txBody>
      </p:sp>
    </p:spTree>
    <p:extLst>
      <p:ext uri="{BB962C8B-B14F-4D97-AF65-F5344CB8AC3E}">
        <p14:creationId xmlns:p14="http://schemas.microsoft.com/office/powerpoint/2010/main" val="335930956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3075" name="Content Placeholder 4"/>
          <p:cNvSpPr>
            <a:spLocks noGrp="1"/>
          </p:cNvSpPr>
          <p:nvPr>
            <p:ph idx="4294967295"/>
          </p:nvPr>
        </p:nvSpPr>
        <p:spPr>
          <a:xfrm>
            <a:off x="684213" y="908050"/>
            <a:ext cx="7848600" cy="350520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一个容量为</a:t>
            </a:r>
            <a:r>
              <a:rPr lang="en-US" altLang="zh-CN" dirty="0" smtClean="0">
                <a:ea typeface="黑体" panose="02010609060101010101" pitchFamily="49" charset="-122"/>
              </a:rPr>
              <a:t>16K×32</a:t>
            </a:r>
            <a:r>
              <a:rPr lang="zh-CN" altLang="en-US" dirty="0" smtClean="0">
                <a:ea typeface="黑体" panose="02010609060101010101" pitchFamily="49" charset="-122"/>
              </a:rPr>
              <a:t>位的存储器，分别需要几条地址线和数据线？</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如果该存储器采用二维地址结构，且行地址和列地址的位数相同，则译码器</a:t>
            </a:r>
            <a:r>
              <a:rPr lang="zh-CN" altLang="en-US" dirty="0" smtClean="0">
                <a:solidFill>
                  <a:srgbClr val="FF0000"/>
                </a:solidFill>
                <a:ea typeface="黑体" panose="02010609060101010101" pitchFamily="49" charset="-122"/>
              </a:rPr>
              <a:t>输出</a:t>
            </a:r>
            <a:r>
              <a:rPr lang="zh-CN" altLang="en-US" dirty="0" smtClean="0">
                <a:ea typeface="黑体" panose="02010609060101010101" pitchFamily="49" charset="-122"/>
              </a:rPr>
              <a:t>的行选择线和列选择线分别有多少条？</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存储容量</a:t>
            </a:r>
            <a:r>
              <a:rPr lang="en-US" altLang="zh-CN" dirty="0" smtClean="0">
                <a:ea typeface="黑体" panose="02010609060101010101" pitchFamily="49" charset="-122"/>
              </a:rPr>
              <a:t>16K</a:t>
            </a:r>
            <a:r>
              <a:rPr lang="zh-CN" altLang="en-US" dirty="0" smtClean="0">
                <a:ea typeface="黑体" panose="02010609060101010101" pitchFamily="49" charset="-122"/>
              </a:rPr>
              <a:t>决定需要</a:t>
            </a:r>
            <a:r>
              <a:rPr lang="en-US" altLang="zh-CN" dirty="0" smtClean="0">
                <a:ea typeface="黑体" panose="02010609060101010101" pitchFamily="49" charset="-122"/>
              </a:rPr>
              <a:t>14</a:t>
            </a:r>
            <a:r>
              <a:rPr lang="zh-CN" altLang="en-US" dirty="0" smtClean="0">
                <a:ea typeface="黑体" panose="02010609060101010101" pitchFamily="49" charset="-122"/>
              </a:rPr>
              <a:t>条地址线</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数据宽度</a:t>
            </a:r>
            <a:r>
              <a:rPr lang="en-US" altLang="zh-CN" dirty="0" smtClean="0">
                <a:ea typeface="黑体" panose="02010609060101010101" pitchFamily="49" charset="-122"/>
              </a:rPr>
              <a:t>32</a:t>
            </a:r>
            <a:r>
              <a:rPr lang="zh-CN" altLang="en-US" dirty="0" smtClean="0">
                <a:ea typeface="黑体" panose="02010609060101010101" pitchFamily="49" charset="-122"/>
              </a:rPr>
              <a:t>位决定需要</a:t>
            </a:r>
            <a:r>
              <a:rPr lang="en-US" altLang="zh-CN" dirty="0" smtClean="0">
                <a:ea typeface="黑体" panose="02010609060101010101" pitchFamily="49" charset="-122"/>
              </a:rPr>
              <a:t>32</a:t>
            </a:r>
            <a:r>
              <a:rPr lang="zh-CN" altLang="en-US" dirty="0" smtClean="0">
                <a:ea typeface="黑体" panose="02010609060101010101" pitchFamily="49" charset="-122"/>
              </a:rPr>
              <a:t>条数据线</a:t>
            </a:r>
          </a:p>
          <a:p>
            <a:pPr marL="384175" lvl="1" indent="0">
              <a:lnSpc>
                <a:spcPct val="120000"/>
              </a:lnSpc>
              <a:spcBef>
                <a:spcPct val="20000"/>
              </a:spcBef>
              <a:spcAft>
                <a:spcPct val="20000"/>
              </a:spcAft>
            </a:pPr>
            <a:r>
              <a:rPr lang="zh-CN" altLang="en-US" dirty="0" smtClean="0">
                <a:ea typeface="黑体" panose="02010609060101010101" pitchFamily="49" charset="-122"/>
              </a:rPr>
              <a:t>行地址位数</a:t>
            </a:r>
            <a:r>
              <a:rPr lang="en-US" altLang="zh-CN" dirty="0" smtClean="0">
                <a:ea typeface="黑体" panose="02010609060101010101" pitchFamily="49" charset="-122"/>
              </a:rPr>
              <a:t>=</a:t>
            </a:r>
            <a:r>
              <a:rPr lang="zh-CN" altLang="en-US" dirty="0" smtClean="0">
                <a:ea typeface="黑体" panose="02010609060101010101" pitchFamily="49" charset="-122"/>
              </a:rPr>
              <a:t>列地址位数</a:t>
            </a:r>
          </a:p>
          <a:p>
            <a:pPr marL="384175" lvl="1" indent="0">
              <a:lnSpc>
                <a:spcPct val="120000"/>
              </a:lnSpc>
              <a:spcBef>
                <a:spcPct val="20000"/>
              </a:spcBef>
              <a:spcAft>
                <a:spcPct val="20000"/>
              </a:spcAft>
            </a:pPr>
            <a:r>
              <a:rPr lang="en-US" altLang="zh-CN" dirty="0" smtClean="0">
                <a:ea typeface="黑体" panose="02010609060101010101" pitchFamily="49" charset="-122"/>
              </a:rPr>
              <a:t>2</a:t>
            </a:r>
            <a:r>
              <a:rPr lang="en-US" altLang="zh-CN" i="1" baseline="30000" dirty="0" smtClean="0">
                <a:ea typeface="黑体" panose="02010609060101010101" pitchFamily="49" charset="-122"/>
              </a:rPr>
              <a:t>x</a:t>
            </a:r>
            <a:r>
              <a:rPr lang="en-US" altLang="zh-CN" dirty="0" smtClean="0">
                <a:ea typeface="黑体" panose="02010609060101010101" pitchFamily="49" charset="-122"/>
              </a:rPr>
              <a:t>×2</a:t>
            </a:r>
            <a:r>
              <a:rPr lang="en-US" altLang="zh-CN" i="1" baseline="30000" dirty="0" smtClean="0">
                <a:ea typeface="黑体" panose="02010609060101010101" pitchFamily="49" charset="-122"/>
              </a:rPr>
              <a:t>x</a:t>
            </a:r>
            <a:r>
              <a:rPr lang="en-US" altLang="zh-CN" dirty="0" smtClean="0">
                <a:ea typeface="黑体" panose="02010609060101010101" pitchFamily="49" charset="-122"/>
              </a:rPr>
              <a:t> = 16K → </a:t>
            </a:r>
            <a:r>
              <a:rPr lang="en-US" altLang="zh-CN" i="1" dirty="0" smtClean="0">
                <a:ea typeface="黑体" panose="02010609060101010101" pitchFamily="49" charset="-122"/>
              </a:rPr>
              <a:t>x </a:t>
            </a:r>
            <a:r>
              <a:rPr lang="en-US" altLang="zh-CN" dirty="0" smtClean="0">
                <a:ea typeface="黑体" panose="02010609060101010101" pitchFamily="49" charset="-122"/>
              </a:rPr>
              <a:t>= 7</a:t>
            </a:r>
          </a:p>
          <a:p>
            <a:pPr marL="384175" lvl="1" indent="0">
              <a:lnSpc>
                <a:spcPct val="120000"/>
              </a:lnSpc>
              <a:spcBef>
                <a:spcPct val="20000"/>
              </a:spcBef>
              <a:spcAft>
                <a:spcPct val="20000"/>
              </a:spcAft>
            </a:pPr>
            <a:r>
              <a:rPr lang="zh-CN" altLang="en-US" dirty="0" smtClean="0">
                <a:ea typeface="黑体" panose="02010609060101010101" pitchFamily="49" charset="-122"/>
              </a:rPr>
              <a:t>对应的行选择线</a:t>
            </a:r>
            <a:r>
              <a:rPr lang="en-US" altLang="zh-CN" dirty="0" smtClean="0">
                <a:ea typeface="黑体" panose="02010609060101010101" pitchFamily="49" charset="-122"/>
              </a:rPr>
              <a:t>2</a:t>
            </a:r>
            <a:r>
              <a:rPr lang="en-US" altLang="zh-CN" baseline="30000" dirty="0" smtClean="0">
                <a:ea typeface="黑体" panose="02010609060101010101" pitchFamily="49" charset="-122"/>
              </a:rPr>
              <a:t>7</a:t>
            </a:r>
            <a:r>
              <a:rPr lang="en-US" altLang="zh-CN" dirty="0" smtClean="0">
                <a:ea typeface="黑体" panose="02010609060101010101" pitchFamily="49" charset="-122"/>
              </a:rPr>
              <a:t> = 128</a:t>
            </a:r>
            <a:r>
              <a:rPr lang="zh-CN" altLang="en-US" dirty="0" smtClean="0">
                <a:ea typeface="黑体" panose="02010609060101010101" pitchFamily="49" charset="-122"/>
              </a:rPr>
              <a:t>，列选择线</a:t>
            </a:r>
            <a:r>
              <a:rPr lang="en-US" altLang="zh-CN" dirty="0" smtClean="0">
                <a:ea typeface="黑体" panose="02010609060101010101" pitchFamily="49" charset="-122"/>
              </a:rPr>
              <a:t>2</a:t>
            </a:r>
            <a:r>
              <a:rPr lang="en-US" altLang="zh-CN" baseline="30000" dirty="0" smtClean="0">
                <a:ea typeface="黑体" panose="02010609060101010101" pitchFamily="49" charset="-122"/>
              </a:rPr>
              <a:t>7</a:t>
            </a:r>
            <a:r>
              <a:rPr lang="en-US" altLang="zh-CN" dirty="0" smtClean="0">
                <a:ea typeface="黑体" panose="02010609060101010101" pitchFamily="49" charset="-122"/>
              </a:rPr>
              <a:t> = 128</a:t>
            </a:r>
          </a:p>
        </p:txBody>
      </p:sp>
    </p:spTree>
    <p:extLst>
      <p:ext uri="{BB962C8B-B14F-4D97-AF65-F5344CB8AC3E}">
        <p14:creationId xmlns:p14="http://schemas.microsoft.com/office/powerpoint/2010/main" val="134122145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7171" name="Content Placeholder 4"/>
          <p:cNvSpPr>
            <a:spLocks noGrp="1"/>
          </p:cNvSpPr>
          <p:nvPr>
            <p:ph idx="4294967295"/>
          </p:nvPr>
        </p:nvSpPr>
        <p:spPr>
          <a:xfrm>
            <a:off x="684213" y="908050"/>
            <a:ext cx="7848600" cy="4810125"/>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一个容量为</a:t>
            </a:r>
            <a:r>
              <a:rPr lang="en-US" altLang="zh-CN" dirty="0" smtClean="0">
                <a:ea typeface="黑体" panose="02010609060101010101" pitchFamily="49" charset="-122"/>
              </a:rPr>
              <a:t>16K×32</a:t>
            </a:r>
            <a:r>
              <a:rPr lang="zh-CN" altLang="en-US" dirty="0" smtClean="0">
                <a:ea typeface="黑体" panose="02010609060101010101" pitchFamily="49" charset="-122"/>
              </a:rPr>
              <a:t>位的存储器，分别需要几条地址线和数据线？</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如果该存储器采用二维地址结构，且行地址和列地址的位数相同，则译码器输出的行选择线和列选择线分别有多少条？</a:t>
            </a:r>
            <a:endParaRPr lang="en-US" altLang="zh-CN" dirty="0" smtClean="0">
              <a:ea typeface="黑体" panose="02010609060101010101" pitchFamily="49" charset="-122"/>
            </a:endParaRPr>
          </a:p>
          <a:p>
            <a:pPr marL="0" indent="0">
              <a:lnSpc>
                <a:spcPct val="120000"/>
              </a:lnSpc>
              <a:spcBef>
                <a:spcPct val="20000"/>
              </a:spcBef>
              <a:spcAft>
                <a:spcPct val="20000"/>
              </a:spcAft>
            </a:pPr>
            <a:r>
              <a:rPr lang="zh-CN" altLang="en-US" dirty="0" smtClean="0">
                <a:ea typeface="黑体" panose="02010609060101010101" pitchFamily="49" charset="-122"/>
              </a:rPr>
              <a:t>若选用下列不同规格的存储芯片来实现该存储器，需要各存储芯片的数目以及它们的排列方式分别是怎样的？</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1K×4</a:t>
            </a:r>
          </a:p>
          <a:p>
            <a:pPr marL="384175" lvl="1" indent="0">
              <a:lnSpc>
                <a:spcPct val="120000"/>
              </a:lnSpc>
              <a:spcBef>
                <a:spcPct val="20000"/>
              </a:spcBef>
              <a:spcAft>
                <a:spcPct val="20000"/>
              </a:spcAft>
            </a:pPr>
            <a:r>
              <a:rPr lang="en-US" altLang="zh-CN" dirty="0" smtClean="0">
                <a:ea typeface="黑体" panose="02010609060101010101" pitchFamily="49" charset="-122"/>
              </a:rPr>
              <a:t>2K×8</a:t>
            </a:r>
          </a:p>
          <a:p>
            <a:pPr marL="384175" lvl="1" indent="0">
              <a:lnSpc>
                <a:spcPct val="120000"/>
              </a:lnSpc>
              <a:spcBef>
                <a:spcPct val="20000"/>
              </a:spcBef>
              <a:spcAft>
                <a:spcPct val="20000"/>
              </a:spcAft>
            </a:pPr>
            <a:r>
              <a:rPr lang="en-US" altLang="zh-CN" dirty="0" smtClean="0">
                <a:ea typeface="黑体" panose="02010609060101010101" pitchFamily="49" charset="-122"/>
              </a:rPr>
              <a:t>4K×4</a:t>
            </a:r>
          </a:p>
          <a:p>
            <a:pPr marL="384175" lvl="1" indent="0">
              <a:lnSpc>
                <a:spcPct val="120000"/>
              </a:lnSpc>
              <a:spcBef>
                <a:spcPct val="20000"/>
              </a:spcBef>
              <a:spcAft>
                <a:spcPct val="20000"/>
              </a:spcAft>
            </a:pPr>
            <a:r>
              <a:rPr lang="en-US" altLang="zh-CN" dirty="0" smtClean="0">
                <a:ea typeface="黑体" panose="02010609060101010101" pitchFamily="49" charset="-122"/>
              </a:rPr>
              <a:t>16K×1</a:t>
            </a:r>
          </a:p>
          <a:p>
            <a:pPr marL="384175" lvl="1" indent="0">
              <a:lnSpc>
                <a:spcPct val="120000"/>
              </a:lnSpc>
              <a:spcBef>
                <a:spcPct val="20000"/>
              </a:spcBef>
              <a:spcAft>
                <a:spcPct val="20000"/>
              </a:spcAft>
            </a:pPr>
            <a:r>
              <a:rPr lang="en-US" altLang="zh-CN" dirty="0" smtClean="0">
                <a:ea typeface="黑体" panose="02010609060101010101" pitchFamily="49" charset="-122"/>
              </a:rPr>
              <a:t>4K×8</a:t>
            </a:r>
          </a:p>
          <a:p>
            <a:pPr marL="384175" lvl="1" indent="0">
              <a:lnSpc>
                <a:spcPct val="120000"/>
              </a:lnSpc>
              <a:spcBef>
                <a:spcPct val="20000"/>
              </a:spcBef>
              <a:spcAft>
                <a:spcPct val="20000"/>
              </a:spcAft>
            </a:pPr>
            <a:r>
              <a:rPr lang="en-US" altLang="zh-CN" dirty="0" smtClean="0">
                <a:ea typeface="黑体" panose="02010609060101010101" pitchFamily="49" charset="-122"/>
              </a:rPr>
              <a:t>8K×8</a:t>
            </a:r>
          </a:p>
        </p:txBody>
      </p:sp>
    </p:spTree>
    <p:extLst>
      <p:ext uri="{BB962C8B-B14F-4D97-AF65-F5344CB8AC3E}">
        <p14:creationId xmlns:p14="http://schemas.microsoft.com/office/powerpoint/2010/main" val="391607807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479105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2</a:t>
            </a:r>
            <a:r>
              <a:rPr lang="en-US" altLang="zh-CN" dirty="0" smtClean="0">
                <a:ea typeface="黑体" panose="02010609060101010101" pitchFamily="49" charset="-122"/>
              </a:rPr>
              <a:t>.</a:t>
            </a:r>
            <a:r>
              <a:rPr lang="zh-CN" altLang="en-US" dirty="0" smtClean="0">
                <a:ea typeface="黑体" panose="02010609060101010101" pitchFamily="49" charset="-122"/>
              </a:rPr>
              <a:t>由与非门构成的基本</a:t>
            </a:r>
            <a:r>
              <a:rPr lang="en-US" altLang="zh-CN" dirty="0" smtClean="0">
                <a:ea typeface="黑体" panose="02010609060101010101" pitchFamily="49" charset="-122"/>
              </a:rPr>
              <a:t>RS</a:t>
            </a:r>
            <a:r>
              <a:rPr lang="zh-CN" altLang="en-US" dirty="0" smtClean="0">
                <a:ea typeface="黑体" panose="02010609060101010101" pitchFamily="49" charset="-122"/>
              </a:rPr>
              <a:t>触发器约束条件是                    （或</a:t>
            </a:r>
            <a:r>
              <a:rPr lang="en-US" altLang="zh-CN" u="sng" dirty="0" smtClean="0">
                <a:solidFill>
                  <a:srgbClr val="FF0000"/>
                </a:solidFill>
                <a:ea typeface="黑体" panose="02010609060101010101" pitchFamily="49" charset="-122"/>
              </a:rPr>
              <a:t>R</a:t>
            </a:r>
            <a:r>
              <a:rPr lang="en-US" altLang="zh-CN" u="sng" baseline="-25000" dirty="0" smtClean="0">
                <a:solidFill>
                  <a:srgbClr val="FF0000"/>
                </a:solidFill>
                <a:ea typeface="黑体" panose="02010609060101010101" pitchFamily="49" charset="-122"/>
              </a:rPr>
              <a:t>D</a:t>
            </a:r>
            <a:r>
              <a:rPr lang="en-US" altLang="zh-CN" u="sng" dirty="0" smtClean="0">
                <a:solidFill>
                  <a:srgbClr val="FF0000"/>
                </a:solidFill>
                <a:ea typeface="黑体" panose="02010609060101010101" pitchFamily="49" charset="-122"/>
              </a:rPr>
              <a:t>S</a:t>
            </a:r>
            <a:r>
              <a:rPr lang="en-US" altLang="zh-CN" u="sng" baseline="-25000" dirty="0" smtClean="0">
                <a:solidFill>
                  <a:srgbClr val="FF0000"/>
                </a:solidFill>
                <a:ea typeface="黑体" panose="02010609060101010101" pitchFamily="49" charset="-122"/>
              </a:rPr>
              <a:t>D</a:t>
            </a:r>
            <a:r>
              <a:rPr lang="en-US" altLang="zh-CN" u="sng" dirty="0" smtClean="0">
                <a:solidFill>
                  <a:srgbClr val="FF0000"/>
                </a:solidFill>
                <a:ea typeface="黑体" panose="02010609060101010101" pitchFamily="49" charset="-122"/>
              </a:rPr>
              <a:t>=0</a:t>
            </a:r>
            <a:r>
              <a:rPr lang="zh-CN" altLang="en-US" dirty="0" smtClean="0">
                <a:ea typeface="黑体" panose="02010609060101010101" pitchFamily="49" charset="-122"/>
              </a:rPr>
              <a:t>）</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zh-CN" altLang="en-US"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3.</a:t>
            </a:r>
            <a:r>
              <a:rPr lang="zh-CN" altLang="en-US" dirty="0" smtClean="0">
                <a:ea typeface="黑体" panose="02010609060101010101" pitchFamily="49" charset="-122"/>
              </a:rPr>
              <a:t>钟控</a:t>
            </a:r>
            <a:r>
              <a:rPr lang="en-US" altLang="zh-CN" dirty="0" smtClean="0">
                <a:ea typeface="黑体" panose="02010609060101010101" pitchFamily="49" charset="-122"/>
              </a:rPr>
              <a:t>JK</a:t>
            </a:r>
            <a:r>
              <a:rPr lang="zh-CN" altLang="en-US" dirty="0" smtClean="0">
                <a:ea typeface="黑体" panose="02010609060101010101" pitchFamily="49" charset="-122"/>
              </a:rPr>
              <a:t>触发器的特性方程为                              </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buNone/>
            </a:pPr>
            <a:endParaRPr lang="zh-CN" altLang="en-US"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3" name="对象 2"/>
          <p:cNvGraphicFramePr>
            <a:graphicFrameLocks noChangeAspect="1"/>
          </p:cNvGraphicFramePr>
          <p:nvPr>
            <p:extLst>
              <p:ext uri="{D42A27DB-BD31-4B8C-83A1-F6EECF244321}">
                <p14:modId xmlns:p14="http://schemas.microsoft.com/office/powerpoint/2010/main" val="4272319015"/>
              </p:ext>
            </p:extLst>
          </p:nvPr>
        </p:nvGraphicFramePr>
        <p:xfrm>
          <a:off x="5940152" y="965200"/>
          <a:ext cx="1228725" cy="400050"/>
        </p:xfrm>
        <a:graphic>
          <a:graphicData uri="http://schemas.openxmlformats.org/presentationml/2006/ole">
            <mc:AlternateContent xmlns:mc="http://schemas.openxmlformats.org/markup-compatibility/2006">
              <mc:Choice xmlns:v="urn:schemas-microsoft-com:vml" Requires="v">
                <p:oleObj spid="_x0000_s80922" name="公式" r:id="rId4" imgW="736600" imgH="241300" progId="Equation.3">
                  <p:embed/>
                </p:oleObj>
              </mc:Choice>
              <mc:Fallback>
                <p:oleObj name="公式" r:id="rId4" imgW="736600" imgH="241300" progId="Equation.3">
                  <p:embed/>
                  <p:pic>
                    <p:nvPicPr>
                      <p:cNvPr id="205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965200"/>
                        <a:ext cx="1228725"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5" name="对象 4"/>
          <p:cNvGraphicFramePr>
            <a:graphicFrameLocks noChangeAspect="1"/>
          </p:cNvGraphicFramePr>
          <p:nvPr>
            <p:extLst>
              <p:ext uri="{D42A27DB-BD31-4B8C-83A1-F6EECF244321}">
                <p14:modId xmlns:p14="http://schemas.microsoft.com/office/powerpoint/2010/main" val="710864595"/>
              </p:ext>
            </p:extLst>
          </p:nvPr>
        </p:nvGraphicFramePr>
        <p:xfrm>
          <a:off x="4499992" y="3686033"/>
          <a:ext cx="1819275" cy="409575"/>
        </p:xfrm>
        <a:graphic>
          <a:graphicData uri="http://schemas.openxmlformats.org/presentationml/2006/ole">
            <mc:AlternateContent xmlns:mc="http://schemas.openxmlformats.org/markup-compatibility/2006">
              <mc:Choice xmlns:v="urn:schemas-microsoft-com:vml" Requires="v">
                <p:oleObj spid="_x0000_s80923" r:id="rId6" imgW="888614" imgH="203112" progId="Equation.3">
                  <p:embed/>
                </p:oleObj>
              </mc:Choice>
              <mc:Fallback>
                <p:oleObj r:id="rId6" imgW="888614" imgH="203112" progId="Equation.3">
                  <p:embed/>
                  <p:pic>
                    <p:nvPicPr>
                      <p:cNvPr id="205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3686033"/>
                        <a:ext cx="1819275" cy="4095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Object 163"/>
          <p:cNvPicPr>
            <a:picLocks noChangeAspect="1" noChangeArrowheads="1"/>
          </p:cNvPicPr>
          <p:nvPr/>
        </p:nvPicPr>
        <p:blipFill>
          <a:blip r:embed="rId8" cstate="print"/>
          <a:srcRect/>
          <a:stretch>
            <a:fillRect/>
          </a:stretch>
        </p:blipFill>
        <p:spPr bwMode="auto">
          <a:xfrm>
            <a:off x="3557744" y="1740078"/>
            <a:ext cx="3008312" cy="1404938"/>
          </a:xfrm>
          <a:prstGeom prst="rect">
            <a:avLst/>
          </a:prstGeom>
          <a:solidFill>
            <a:srgbClr val="FFFFBD"/>
          </a:solidFill>
          <a:ln w="9525">
            <a:noFill/>
            <a:miter lim="800000"/>
            <a:headEnd/>
            <a:tailEnd/>
          </a:ln>
          <a:effectLst>
            <a:prstShdw prst="shdw13" dist="53882" dir="13500000">
              <a:srgbClr val="808080">
                <a:alpha val="50000"/>
              </a:srgbClr>
            </a:prstShdw>
          </a:effectLst>
        </p:spPr>
      </p:pic>
      <p:sp>
        <p:nvSpPr>
          <p:cNvPr id="3" name="文本框 2"/>
          <p:cNvSpPr txBox="1"/>
          <p:nvPr/>
        </p:nvSpPr>
        <p:spPr>
          <a:xfrm>
            <a:off x="1834195" y="1682303"/>
            <a:ext cx="1723549" cy="461665"/>
          </a:xfrm>
          <a:prstGeom prst="rect">
            <a:avLst/>
          </a:prstGeom>
          <a:noFill/>
        </p:spPr>
        <p:txBody>
          <a:bodyPr wrap="none" rtlCol="0">
            <a:spAutoFit/>
          </a:bodyPr>
          <a:lstStyle/>
          <a:p>
            <a:r>
              <a:rPr lang="zh-CN" altLang="en-US" dirty="0"/>
              <a:t>特性</a:t>
            </a:r>
            <a:r>
              <a:rPr lang="zh-CN" altLang="en-US" dirty="0" smtClean="0"/>
              <a:t>方程：</a:t>
            </a:r>
            <a:endParaRPr lang="zh-CN" altLang="en-US" dirty="0"/>
          </a:p>
        </p:txBody>
      </p:sp>
      <p:pic>
        <p:nvPicPr>
          <p:cNvPr id="12" name="图片 11" descr="图片5.png"/>
          <p:cNvPicPr>
            <a:picLocks noChangeAspect="1"/>
          </p:cNvPicPr>
          <p:nvPr/>
        </p:nvPicPr>
        <p:blipFill>
          <a:blip r:embed="rId9" cstate="print"/>
          <a:stretch>
            <a:fillRect/>
          </a:stretch>
        </p:blipFill>
        <p:spPr bwMode="auto">
          <a:xfrm>
            <a:off x="3663749" y="4494374"/>
            <a:ext cx="2655517" cy="669936"/>
          </a:xfrm>
          <a:prstGeom prst="rect">
            <a:avLst/>
          </a:prstGeom>
          <a:effectLst>
            <a:outerShdw blurRad="50800" dist="38100" dir="13500000" algn="br" rotWithShape="0">
              <a:prstClr val="black">
                <a:alpha val="40000"/>
              </a:prstClr>
            </a:outerShdw>
          </a:effectLst>
        </p:spPr>
      </p:pic>
      <p:sp>
        <p:nvSpPr>
          <p:cNvPr id="13" name="Rectangle 72"/>
          <p:cNvSpPr>
            <a:spLocks noChangeArrowheads="1"/>
          </p:cNvSpPr>
          <p:nvPr/>
        </p:nvSpPr>
        <p:spPr bwMode="auto">
          <a:xfrm>
            <a:off x="1780775" y="4400556"/>
            <a:ext cx="1830388" cy="462379"/>
          </a:xfrm>
          <a:prstGeom prst="rect">
            <a:avLst/>
          </a:prstGeom>
          <a:noFill/>
          <a:ln w="9525" algn="ctr">
            <a:noFill/>
            <a:miter lim="800000"/>
            <a:headEnd/>
            <a:tailEnd/>
          </a:ln>
          <a:effectLst>
            <a:prstShdw prst="shdw13" dist="53882" dir="13500000">
              <a:srgbClr val="5B8E91">
                <a:alpha val="50000"/>
              </a:srgbClr>
            </a:prstShdw>
          </a:effectLst>
        </p:spPr>
        <p:txBody>
          <a:bodyPr wrap="square">
            <a:spAutoFit/>
          </a:bodyPr>
          <a:lstStyle/>
          <a:p>
            <a:pPr algn="ctr"/>
            <a:r>
              <a:rPr lang="zh-CN" altLang="en-US" dirty="0"/>
              <a:t>特性</a:t>
            </a:r>
            <a:r>
              <a:rPr lang="zh-CN" altLang="en-US" dirty="0"/>
              <a:t>方程：</a:t>
            </a:r>
            <a:endParaRPr lang="zh-CN" altLang="en-US" dirty="0"/>
          </a:p>
        </p:txBody>
      </p:sp>
    </p:spTree>
    <p:extLst>
      <p:ext uri="{BB962C8B-B14F-4D97-AF65-F5344CB8AC3E}">
        <p14:creationId xmlns:p14="http://schemas.microsoft.com/office/powerpoint/2010/main" val="156354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4099" name="Content Placeholder 4"/>
          <p:cNvSpPr>
            <a:spLocks noGrp="1"/>
          </p:cNvSpPr>
          <p:nvPr>
            <p:ph idx="4294967295"/>
          </p:nvPr>
        </p:nvSpPr>
        <p:spPr>
          <a:xfrm>
            <a:off x="684213" y="908050"/>
            <a:ext cx="7848600" cy="3935413"/>
          </a:xfrm>
        </p:spPr>
        <p:txBody>
          <a:bodyPr/>
          <a:lstStyle/>
          <a:p>
            <a:pPr marL="384175" lvl="1" indent="0">
              <a:lnSpc>
                <a:spcPct val="120000"/>
              </a:lnSpc>
              <a:spcBef>
                <a:spcPct val="20000"/>
              </a:spcBef>
              <a:spcAft>
                <a:spcPct val="20000"/>
              </a:spcAft>
            </a:pPr>
            <a:r>
              <a:rPr lang="en-US" altLang="zh-CN" dirty="0" smtClean="0">
                <a:ea typeface="黑体" panose="02010609060101010101" pitchFamily="49" charset="-122"/>
              </a:rPr>
              <a:t>1K×4→16K×32</a:t>
            </a:r>
          </a:p>
          <a:p>
            <a:pPr marL="765175" lvl="2" indent="0">
              <a:lnSpc>
                <a:spcPct val="120000"/>
              </a:lnSpc>
              <a:spcBef>
                <a:spcPct val="20000"/>
              </a:spcBef>
              <a:spcAft>
                <a:spcPct val="20000"/>
              </a:spcAft>
            </a:pPr>
            <a:r>
              <a:rPr lang="zh-CN" altLang="en-US" dirty="0" smtClean="0">
                <a:ea typeface="黑体" panose="02010609060101010101" pitchFamily="49" charset="-122"/>
              </a:rPr>
              <a:t>需要进行字扩展</a:t>
            </a:r>
            <a:r>
              <a:rPr lang="en-US" altLang="zh-CN" dirty="0" smtClean="0">
                <a:ea typeface="黑体" panose="02010609060101010101" pitchFamily="49" charset="-122"/>
              </a:rPr>
              <a:t>(</a:t>
            </a:r>
            <a:r>
              <a:rPr lang="zh-CN" altLang="en-US" dirty="0" smtClean="0">
                <a:ea typeface="黑体" panose="02010609060101010101" pitchFamily="49" charset="-122"/>
              </a:rPr>
              <a:t>深度</a:t>
            </a:r>
            <a:r>
              <a:rPr lang="en-US" altLang="zh-CN" dirty="0" smtClean="0">
                <a:ea typeface="黑体" panose="02010609060101010101" pitchFamily="49" charset="-122"/>
              </a:rPr>
              <a:t>)</a:t>
            </a:r>
            <a:r>
              <a:rPr lang="zh-CN" altLang="en-US" dirty="0" smtClean="0">
                <a:ea typeface="黑体" panose="02010609060101010101" pitchFamily="49" charset="-122"/>
              </a:rPr>
              <a:t>和位扩展</a:t>
            </a:r>
            <a:r>
              <a:rPr lang="en-US" altLang="zh-CN" dirty="0" smtClean="0">
                <a:ea typeface="黑体" panose="02010609060101010101" pitchFamily="49" charset="-122"/>
              </a:rPr>
              <a:t>(</a:t>
            </a:r>
            <a:r>
              <a:rPr lang="zh-CN" altLang="en-US" dirty="0" smtClean="0">
                <a:ea typeface="黑体" panose="02010609060101010101" pitchFamily="49" charset="-122"/>
              </a:rPr>
              <a:t>宽度</a:t>
            </a: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zh-CN" altLang="en-US" dirty="0" smtClean="0">
                <a:ea typeface="黑体" panose="02010609060101010101" pitchFamily="49" charset="-122"/>
              </a:rPr>
              <a:t>将全部存储器芯片看成一个二维阵列</a:t>
            </a:r>
          </a:p>
          <a:p>
            <a:pPr marL="765175" lvl="2" indent="0">
              <a:lnSpc>
                <a:spcPct val="120000"/>
              </a:lnSpc>
              <a:spcBef>
                <a:spcPct val="20000"/>
              </a:spcBef>
              <a:spcAft>
                <a:spcPct val="20000"/>
              </a:spcAft>
            </a:pPr>
            <a:r>
              <a:rPr lang="zh-CN" altLang="en-US" dirty="0" smtClean="0">
                <a:ea typeface="黑体" panose="02010609060101010101" pitchFamily="49" charset="-122"/>
              </a:rPr>
              <a:t>字扩展需要的行数：</a:t>
            </a:r>
            <a:r>
              <a:rPr lang="en-US" altLang="zh-CN" dirty="0" smtClean="0">
                <a:ea typeface="黑体" panose="02010609060101010101" pitchFamily="49" charset="-122"/>
              </a:rPr>
              <a:t>16K/1K=16</a:t>
            </a:r>
          </a:p>
          <a:p>
            <a:pPr marL="765175" lvl="2" indent="0">
              <a:lnSpc>
                <a:spcPct val="120000"/>
              </a:lnSpc>
              <a:spcBef>
                <a:spcPct val="20000"/>
              </a:spcBef>
              <a:spcAft>
                <a:spcPct val="20000"/>
              </a:spcAft>
            </a:pPr>
            <a:r>
              <a:rPr lang="zh-CN" altLang="en-US" dirty="0" smtClean="0">
                <a:ea typeface="黑体" panose="02010609060101010101" pitchFamily="49" charset="-122"/>
              </a:rPr>
              <a:t>位扩展需要的列数：</a:t>
            </a:r>
            <a:r>
              <a:rPr lang="en-US" altLang="zh-CN" dirty="0" smtClean="0">
                <a:ea typeface="黑体" panose="02010609060101010101" pitchFamily="49" charset="-122"/>
              </a:rPr>
              <a:t>32/4=8</a:t>
            </a:r>
          </a:p>
          <a:p>
            <a:pPr marL="765175" lvl="2" indent="0">
              <a:lnSpc>
                <a:spcPct val="120000"/>
              </a:lnSpc>
              <a:spcBef>
                <a:spcPct val="20000"/>
              </a:spcBef>
              <a:spcAft>
                <a:spcPct val="20000"/>
              </a:spcAft>
            </a:pPr>
            <a:r>
              <a:rPr lang="zh-CN" altLang="en-US" dirty="0" smtClean="0">
                <a:ea typeface="黑体" panose="02010609060101010101" pitchFamily="49" charset="-122"/>
              </a:rPr>
              <a:t>总的存储器芯片数量</a:t>
            </a:r>
            <a:r>
              <a:rPr lang="en-US" altLang="zh-CN" dirty="0" smtClean="0">
                <a:ea typeface="黑体" panose="02010609060101010101" pitchFamily="49" charset="-122"/>
              </a:rPr>
              <a:t>=16×8=128</a:t>
            </a:r>
          </a:p>
          <a:p>
            <a:pPr marL="765175" lvl="2" indent="0">
              <a:lnSpc>
                <a:spcPct val="120000"/>
              </a:lnSpc>
              <a:spcBef>
                <a:spcPct val="20000"/>
              </a:spcBef>
              <a:spcAft>
                <a:spcPct val="20000"/>
              </a:spcAft>
            </a:pPr>
            <a:r>
              <a:rPr lang="zh-CN" altLang="en-US" dirty="0" smtClean="0">
                <a:ea typeface="黑体" panose="02010609060101010101" pitchFamily="49" charset="-122"/>
              </a:rPr>
              <a:t>或者</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所有存储器芯片的容量之和</a:t>
            </a:r>
            <a:r>
              <a:rPr lang="en-US" altLang="zh-CN" dirty="0" smtClean="0">
                <a:ea typeface="黑体" panose="02010609060101010101" pitchFamily="49" charset="-122"/>
              </a:rPr>
              <a:t>=</a:t>
            </a:r>
            <a:r>
              <a:rPr lang="zh-CN" altLang="en-US" dirty="0" smtClean="0">
                <a:ea typeface="黑体" panose="02010609060101010101" pitchFamily="49" charset="-122"/>
              </a:rPr>
              <a:t>目标存储器容量</a:t>
            </a:r>
          </a:p>
          <a:p>
            <a:pPr marL="765175" lvl="2" indent="0">
              <a:lnSpc>
                <a:spcPct val="120000"/>
              </a:lnSpc>
              <a:spcBef>
                <a:spcPct val="20000"/>
              </a:spcBef>
              <a:spcAft>
                <a:spcPct val="20000"/>
              </a:spcAft>
            </a:pPr>
            <a:r>
              <a:rPr lang="zh-CN" altLang="en-US" dirty="0" smtClean="0">
                <a:ea typeface="黑体" panose="02010609060101010101" pitchFamily="49" charset="-122"/>
              </a:rPr>
              <a:t>存储器芯片数量</a:t>
            </a:r>
            <a:r>
              <a:rPr lang="en-US" altLang="zh-CN" dirty="0" smtClean="0">
                <a:ea typeface="黑体" panose="02010609060101010101" pitchFamily="49" charset="-122"/>
              </a:rPr>
              <a:t>=</a:t>
            </a:r>
            <a:r>
              <a:rPr lang="zh-CN" altLang="en-US" dirty="0" smtClean="0">
                <a:ea typeface="黑体" panose="02010609060101010101" pitchFamily="49" charset="-122"/>
              </a:rPr>
              <a:t>目标存储器容量 </a:t>
            </a:r>
            <a:r>
              <a:rPr lang="en-US" altLang="zh-CN" dirty="0" smtClean="0">
                <a:ea typeface="黑体" panose="02010609060101010101" pitchFamily="49" charset="-122"/>
              </a:rPr>
              <a:t>/ </a:t>
            </a:r>
            <a:r>
              <a:rPr lang="zh-CN" altLang="en-US" dirty="0" smtClean="0">
                <a:ea typeface="黑体" panose="02010609060101010101" pitchFamily="49" charset="-122"/>
              </a:rPr>
              <a:t>单个芯片容量</a:t>
            </a:r>
          </a:p>
          <a:p>
            <a:pPr marL="765175" lvl="2" indent="0">
              <a:lnSpc>
                <a:spcPct val="120000"/>
              </a:lnSpc>
              <a:spcBef>
                <a:spcPct val="20000"/>
              </a:spcBef>
              <a:spcAft>
                <a:spcPct val="20000"/>
              </a:spcAft>
            </a:pPr>
            <a:r>
              <a:rPr lang="zh-CN" altLang="en-US" dirty="0" smtClean="0">
                <a:ea typeface="黑体" panose="02010609060101010101" pitchFamily="49" charset="-122"/>
              </a:rPr>
              <a:t>存储器芯片数量</a:t>
            </a:r>
            <a:r>
              <a:rPr lang="en-US" altLang="zh-CN" dirty="0" smtClean="0">
                <a:ea typeface="黑体" panose="02010609060101010101" pitchFamily="49" charset="-122"/>
              </a:rPr>
              <a:t>=(16K×32)/(1K×4)=16×8=128</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981075"/>
            <a:ext cx="424815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74088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5123" name="Content Placeholder 4"/>
          <p:cNvSpPr>
            <a:spLocks noGrp="1"/>
          </p:cNvSpPr>
          <p:nvPr>
            <p:ph idx="4294967295"/>
          </p:nvPr>
        </p:nvSpPr>
        <p:spPr>
          <a:xfrm>
            <a:off x="684213" y="908050"/>
            <a:ext cx="7848600" cy="3486150"/>
          </a:xfrm>
        </p:spPr>
        <p:txBody>
          <a:bodyPr/>
          <a:lstStyle/>
          <a:p>
            <a:pPr marL="384175" lvl="1" indent="0">
              <a:lnSpc>
                <a:spcPct val="120000"/>
              </a:lnSpc>
              <a:spcBef>
                <a:spcPct val="20000"/>
              </a:spcBef>
              <a:spcAft>
                <a:spcPct val="20000"/>
              </a:spcAft>
            </a:pPr>
            <a:r>
              <a:rPr lang="en-US" altLang="zh-CN" dirty="0" smtClean="0">
                <a:ea typeface="黑体" panose="02010609060101010101" pitchFamily="49" charset="-122"/>
              </a:rPr>
              <a:t>2K×8→16K×32</a:t>
            </a: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4K×4→16K×32</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908050"/>
            <a:ext cx="3211512"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76700"/>
            <a:ext cx="48641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8960857"/>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3</a:t>
            </a:r>
            <a:r>
              <a:rPr lang="zh-CN" altLang="en-US" smtClean="0">
                <a:latin typeface="Times New Roman" panose="02020603050405020304" pitchFamily="18" charset="0"/>
                <a:cs typeface="Times New Roman" panose="02020603050405020304" pitchFamily="18" charset="0"/>
              </a:rPr>
              <a:t>题</a:t>
            </a:r>
          </a:p>
        </p:txBody>
      </p:sp>
      <p:sp>
        <p:nvSpPr>
          <p:cNvPr id="6147" name="Content Placeholder 4"/>
          <p:cNvSpPr>
            <a:spLocks noGrp="1"/>
          </p:cNvSpPr>
          <p:nvPr>
            <p:ph idx="4294967295"/>
          </p:nvPr>
        </p:nvSpPr>
        <p:spPr>
          <a:xfrm>
            <a:off x="684213" y="908050"/>
            <a:ext cx="7848600" cy="4371975"/>
          </a:xfrm>
        </p:spPr>
        <p:txBody>
          <a:bodyPr/>
          <a:lstStyle/>
          <a:p>
            <a:pPr marL="384175" lvl="1" indent="0">
              <a:lnSpc>
                <a:spcPct val="120000"/>
              </a:lnSpc>
              <a:spcBef>
                <a:spcPct val="20000"/>
              </a:spcBef>
              <a:spcAft>
                <a:spcPct val="20000"/>
              </a:spcAft>
            </a:pPr>
            <a:r>
              <a:rPr lang="en-US" altLang="zh-CN" dirty="0" smtClean="0">
                <a:ea typeface="黑体" panose="02010609060101010101" pitchFamily="49" charset="-122"/>
              </a:rPr>
              <a:t>16K×1→16K×32</a:t>
            </a: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4K×8→16K×32</a:t>
            </a: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8K×8→16K×32</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882650"/>
            <a:ext cx="345598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8" y="2286000"/>
            <a:ext cx="3633787"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756150"/>
            <a:ext cx="3419475"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24904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4</a:t>
            </a:r>
            <a:r>
              <a:rPr lang="zh-CN" altLang="en-US" smtClean="0">
                <a:latin typeface="Times New Roman" panose="02020603050405020304" pitchFamily="18" charset="0"/>
                <a:cs typeface="Times New Roman" panose="02020603050405020304" pitchFamily="18" charset="0"/>
              </a:rPr>
              <a:t>题</a:t>
            </a:r>
          </a:p>
        </p:txBody>
      </p:sp>
      <p:sp>
        <p:nvSpPr>
          <p:cNvPr id="7171" name="Content Placeholder 4"/>
          <p:cNvSpPr>
            <a:spLocks noGrp="1"/>
          </p:cNvSpPr>
          <p:nvPr>
            <p:ph idx="4294967295"/>
          </p:nvPr>
        </p:nvSpPr>
        <p:spPr>
          <a:xfrm>
            <a:off x="684213" y="908050"/>
            <a:ext cx="7848600" cy="2611438"/>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现有一容量为</a:t>
            </a:r>
            <a:r>
              <a:rPr lang="en-US" altLang="zh-CN" dirty="0" smtClean="0">
                <a:ea typeface="黑体" panose="02010609060101010101" pitchFamily="49" charset="-122"/>
              </a:rPr>
              <a:t>256K×8</a:t>
            </a:r>
            <a:r>
              <a:rPr lang="zh-CN" altLang="en-US" dirty="0" smtClean="0">
                <a:ea typeface="黑体" panose="02010609060101010101" pitchFamily="49" charset="-122"/>
              </a:rPr>
              <a:t>的</a:t>
            </a:r>
            <a:r>
              <a:rPr lang="en-US" altLang="zh-CN" dirty="0" smtClean="0">
                <a:ea typeface="黑体" panose="02010609060101010101" pitchFamily="49" charset="-122"/>
              </a:rPr>
              <a:t>DRAM</a:t>
            </a:r>
            <a:r>
              <a:rPr lang="zh-CN" altLang="en-US" dirty="0" smtClean="0">
                <a:ea typeface="黑体" panose="02010609060101010101" pitchFamily="49" charset="-122"/>
              </a:rPr>
              <a:t>存储芯片，试回答：</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该芯片包含多少个字单元？</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该芯片包含多少个二进制存储单元电路</a:t>
            </a:r>
            <a:r>
              <a:rPr lang="en-US" altLang="zh-CN" dirty="0" smtClean="0">
                <a:ea typeface="黑体" panose="02010609060101010101" pitchFamily="49" charset="-122"/>
              </a:rPr>
              <a:t>(</a:t>
            </a:r>
            <a:r>
              <a:rPr lang="zh-CN" altLang="en-US" dirty="0" smtClean="0">
                <a:ea typeface="黑体" panose="02010609060101010101" pitchFamily="49" charset="-122"/>
              </a:rPr>
              <a:t>存储位元</a:t>
            </a:r>
            <a:r>
              <a:rPr lang="en-US" altLang="zh-CN" dirty="0" smtClean="0">
                <a:ea typeface="黑体" panose="02010609060101010101" pitchFamily="49" charset="-122"/>
              </a:rPr>
              <a:t>)</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该芯片的刷新地址计数器应该是多少位？</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若该</a:t>
            </a:r>
            <a:r>
              <a:rPr lang="en-US" altLang="zh-CN" dirty="0" smtClean="0">
                <a:ea typeface="黑体" panose="02010609060101010101" pitchFamily="49" charset="-122"/>
              </a:rPr>
              <a:t>DRAM</a:t>
            </a:r>
            <a:r>
              <a:rPr lang="zh-CN" altLang="en-US" dirty="0" smtClean="0">
                <a:ea typeface="黑体" panose="02010609060101010101" pitchFamily="49" charset="-122"/>
              </a:rPr>
              <a:t>芯片的存取周期为</a:t>
            </a:r>
            <a:r>
              <a:rPr lang="en-US" altLang="zh-CN" dirty="0" smtClean="0">
                <a:ea typeface="黑体" panose="02010609060101010101" pitchFamily="49" charset="-122"/>
              </a:rPr>
              <a:t>0.25us</a:t>
            </a:r>
            <a:r>
              <a:rPr lang="zh-CN" altLang="en-US" dirty="0" smtClean="0">
                <a:ea typeface="黑体" panose="02010609060101010101" pitchFamily="49" charset="-122"/>
              </a:rPr>
              <a:t>，试问采用集中刷新、分散刷新及异步刷新三种方式的刷新间隔各为多少？</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1552572934"/>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4</a:t>
            </a:r>
            <a:r>
              <a:rPr lang="zh-CN" altLang="en-US" smtClean="0">
                <a:latin typeface="Times New Roman" panose="02020603050405020304" pitchFamily="18" charset="0"/>
                <a:cs typeface="Times New Roman" panose="02020603050405020304" pitchFamily="18" charset="0"/>
              </a:rPr>
              <a:t>题</a:t>
            </a:r>
          </a:p>
        </p:txBody>
      </p:sp>
      <p:sp>
        <p:nvSpPr>
          <p:cNvPr id="7171" name="Content Placeholder 4"/>
          <p:cNvSpPr>
            <a:spLocks noGrp="1"/>
          </p:cNvSpPr>
          <p:nvPr>
            <p:ph idx="4294967295"/>
          </p:nvPr>
        </p:nvSpPr>
        <p:spPr>
          <a:xfrm>
            <a:off x="684213" y="908050"/>
            <a:ext cx="7848600" cy="469900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现有一容量为</a:t>
            </a:r>
            <a:r>
              <a:rPr lang="en-US" altLang="zh-CN" dirty="0" smtClean="0">
                <a:ea typeface="黑体" panose="02010609060101010101" pitchFamily="49" charset="-122"/>
              </a:rPr>
              <a:t>256K×8</a:t>
            </a:r>
            <a:r>
              <a:rPr lang="zh-CN" altLang="en-US" dirty="0" smtClean="0">
                <a:ea typeface="黑体" panose="02010609060101010101" pitchFamily="49" charset="-122"/>
              </a:rPr>
              <a:t>的</a:t>
            </a:r>
            <a:r>
              <a:rPr lang="en-US" altLang="zh-CN" dirty="0" smtClean="0">
                <a:ea typeface="黑体" panose="02010609060101010101" pitchFamily="49" charset="-122"/>
              </a:rPr>
              <a:t>DRAM</a:t>
            </a:r>
            <a:r>
              <a:rPr lang="zh-CN" altLang="en-US" dirty="0" smtClean="0">
                <a:ea typeface="黑体" panose="02010609060101010101" pitchFamily="49" charset="-122"/>
              </a:rPr>
              <a:t>存储芯片，试回答：</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该芯片包含多少个字单元？</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256K</a:t>
            </a:r>
            <a:r>
              <a:rPr lang="zh-CN" altLang="en-US" dirty="0" smtClean="0">
                <a:ea typeface="黑体" panose="02010609060101010101" pitchFamily="49" charset="-122"/>
              </a:rPr>
              <a:t>字单元</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该芯片包含多少个二进制存储单元电路</a:t>
            </a:r>
            <a:r>
              <a:rPr lang="en-US" altLang="zh-CN" dirty="0" smtClean="0">
                <a:ea typeface="黑体" panose="02010609060101010101" pitchFamily="49" charset="-122"/>
              </a:rPr>
              <a:t>(</a:t>
            </a:r>
            <a:r>
              <a:rPr lang="zh-CN" altLang="en-US" dirty="0" smtClean="0">
                <a:ea typeface="黑体" panose="02010609060101010101" pitchFamily="49" charset="-122"/>
              </a:rPr>
              <a:t>存储位元</a:t>
            </a:r>
            <a:r>
              <a:rPr lang="en-US" altLang="zh-CN" dirty="0" smtClean="0">
                <a:ea typeface="黑体" panose="02010609060101010101" pitchFamily="49" charset="-122"/>
              </a:rPr>
              <a:t>)</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256K×8 = 2</a:t>
            </a:r>
            <a:r>
              <a:rPr lang="en-US" altLang="zh-CN" baseline="30000" dirty="0" smtClean="0">
                <a:ea typeface="黑体" panose="02010609060101010101" pitchFamily="49" charset="-122"/>
              </a:rPr>
              <a:t>21</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该芯片的刷新地址计数器应该是多少位？</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刷新地址计数器产生的是用于</a:t>
            </a:r>
            <a:r>
              <a:rPr lang="en-US" altLang="zh-CN" dirty="0" smtClean="0">
                <a:ea typeface="黑体" panose="02010609060101010101" pitchFamily="49" charset="-122"/>
              </a:rPr>
              <a:t>DRAM</a:t>
            </a:r>
            <a:r>
              <a:rPr lang="zh-CN" altLang="en-US" dirty="0" smtClean="0">
                <a:ea typeface="黑体" panose="02010609060101010101" pitchFamily="49" charset="-122"/>
              </a:rPr>
              <a:t>刷新的行地址，因此，它的位数就是行地址的位数。而</a:t>
            </a:r>
            <a:r>
              <a:rPr lang="en-US" altLang="zh-CN" dirty="0" smtClean="0">
                <a:ea typeface="黑体" panose="02010609060101010101" pitchFamily="49" charset="-122"/>
              </a:rPr>
              <a:t>DRAM</a:t>
            </a:r>
            <a:r>
              <a:rPr lang="zh-CN" altLang="en-US" dirty="0" smtClean="0">
                <a:ea typeface="黑体" panose="02010609060101010101" pitchFamily="49" charset="-122"/>
              </a:rPr>
              <a:t>芯片行地址和列地址通常会共享同一组管脚，因此，行地址和列地址的位数是相等的，是整个芯片地址数量的一半</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256K = 2</a:t>
            </a:r>
            <a:r>
              <a:rPr lang="en-US" altLang="zh-CN" baseline="30000" dirty="0" smtClean="0">
                <a:ea typeface="黑体" panose="02010609060101010101" pitchFamily="49" charset="-122"/>
              </a:rPr>
              <a:t>18</a:t>
            </a:r>
            <a:r>
              <a:rPr lang="en-US" altLang="zh-CN" dirty="0" smtClean="0">
                <a:ea typeface="黑体" panose="02010609060101010101" pitchFamily="49" charset="-122"/>
              </a:rPr>
              <a:t>→</a:t>
            </a:r>
            <a:r>
              <a:rPr lang="zh-CN" altLang="en-US" dirty="0" smtClean="0">
                <a:ea typeface="黑体" panose="02010609060101010101" pitchFamily="49" charset="-122"/>
              </a:rPr>
              <a:t>行地址为</a:t>
            </a:r>
            <a:r>
              <a:rPr lang="en-US" altLang="zh-CN" dirty="0" smtClean="0">
                <a:ea typeface="黑体" panose="02010609060101010101" pitchFamily="49" charset="-122"/>
              </a:rPr>
              <a:t>9</a:t>
            </a:r>
            <a:r>
              <a:rPr lang="zh-CN" altLang="en-US" dirty="0" smtClean="0">
                <a:ea typeface="黑体" panose="02010609060101010101" pitchFamily="49" charset="-122"/>
              </a:rPr>
              <a:t>位</a:t>
            </a:r>
            <a:r>
              <a:rPr lang="en-US" altLang="zh-CN" dirty="0" smtClean="0">
                <a:ea typeface="黑体" panose="02010609060101010101" pitchFamily="49" charset="-122"/>
              </a:rPr>
              <a:t>→</a:t>
            </a:r>
            <a:r>
              <a:rPr lang="zh-CN" altLang="en-US" dirty="0" smtClean="0">
                <a:ea typeface="黑体" panose="02010609060101010101" pitchFamily="49" charset="-122"/>
              </a:rPr>
              <a:t>刷新地址计数器为</a:t>
            </a:r>
            <a:r>
              <a:rPr lang="en-US" altLang="zh-CN" dirty="0" smtClean="0">
                <a:ea typeface="黑体" panose="02010609060101010101" pitchFamily="49" charset="-122"/>
              </a:rPr>
              <a:t>9</a:t>
            </a:r>
            <a:r>
              <a:rPr lang="zh-CN" altLang="en-US" dirty="0" smtClean="0">
                <a:ea typeface="黑体" panose="02010609060101010101" pitchFamily="49" charset="-122"/>
              </a:rPr>
              <a:t>位</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若该</a:t>
            </a:r>
            <a:r>
              <a:rPr lang="en-US" altLang="zh-CN" dirty="0" smtClean="0">
                <a:ea typeface="黑体" panose="02010609060101010101" pitchFamily="49" charset="-122"/>
              </a:rPr>
              <a:t>DRAM</a:t>
            </a:r>
            <a:r>
              <a:rPr lang="zh-CN" altLang="en-US" dirty="0" smtClean="0">
                <a:ea typeface="黑体" panose="02010609060101010101" pitchFamily="49" charset="-122"/>
              </a:rPr>
              <a:t>芯片的存取周期为</a:t>
            </a:r>
            <a:r>
              <a:rPr lang="en-US" altLang="zh-CN" dirty="0" smtClean="0">
                <a:ea typeface="黑体" panose="02010609060101010101" pitchFamily="49" charset="-122"/>
              </a:rPr>
              <a:t>0.25us</a:t>
            </a:r>
            <a:r>
              <a:rPr lang="zh-CN" altLang="en-US" dirty="0" smtClean="0">
                <a:ea typeface="黑体" panose="02010609060101010101" pitchFamily="49" charset="-122"/>
              </a:rPr>
              <a:t>，试问采用集中刷新、分散刷新及异步刷新三种方式的刷新间隔各为多少？</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3773797072"/>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4</a:t>
            </a:r>
            <a:r>
              <a:rPr lang="zh-CN" altLang="en-US" smtClean="0">
                <a:latin typeface="Times New Roman" panose="02020603050405020304" pitchFamily="18" charset="0"/>
                <a:cs typeface="Times New Roman" panose="02020603050405020304" pitchFamily="18" charset="0"/>
              </a:rPr>
              <a:t>题</a:t>
            </a:r>
          </a:p>
        </p:txBody>
      </p:sp>
      <p:sp>
        <p:nvSpPr>
          <p:cNvPr id="7171" name="Content Placeholder 4"/>
          <p:cNvSpPr>
            <a:spLocks noGrp="1"/>
          </p:cNvSpPr>
          <p:nvPr>
            <p:ph idx="4294967295"/>
          </p:nvPr>
        </p:nvSpPr>
        <p:spPr>
          <a:xfrm>
            <a:off x="684213" y="908050"/>
            <a:ext cx="7848600" cy="547370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现有一容量为</a:t>
            </a:r>
            <a:r>
              <a:rPr lang="en-US" altLang="zh-CN" dirty="0" smtClean="0">
                <a:ea typeface="黑体" panose="02010609060101010101" pitchFamily="49" charset="-122"/>
              </a:rPr>
              <a:t>256K×8</a:t>
            </a:r>
            <a:r>
              <a:rPr lang="zh-CN" altLang="en-US" dirty="0" smtClean="0">
                <a:ea typeface="黑体" panose="02010609060101010101" pitchFamily="49" charset="-122"/>
              </a:rPr>
              <a:t>的</a:t>
            </a:r>
            <a:r>
              <a:rPr lang="en-US" altLang="zh-CN" dirty="0" smtClean="0">
                <a:ea typeface="黑体" panose="02010609060101010101" pitchFamily="49" charset="-122"/>
              </a:rPr>
              <a:t>DRAM</a:t>
            </a:r>
            <a:r>
              <a:rPr lang="zh-CN" altLang="en-US" dirty="0" smtClean="0">
                <a:ea typeface="黑体" panose="02010609060101010101" pitchFamily="49" charset="-122"/>
              </a:rPr>
              <a:t>存储芯片，试回答：</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该芯片包含多少个字单元？</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该芯片包含多少个二进制存储单元电路</a:t>
            </a:r>
            <a:r>
              <a:rPr lang="en-US" altLang="zh-CN" dirty="0" smtClean="0">
                <a:ea typeface="黑体" panose="02010609060101010101" pitchFamily="49" charset="-122"/>
              </a:rPr>
              <a:t>(</a:t>
            </a:r>
            <a:r>
              <a:rPr lang="zh-CN" altLang="en-US" dirty="0" smtClean="0">
                <a:ea typeface="黑体" panose="02010609060101010101" pitchFamily="49" charset="-122"/>
              </a:rPr>
              <a:t>存储位元</a:t>
            </a:r>
            <a:r>
              <a:rPr lang="en-US" altLang="zh-CN" dirty="0" smtClean="0">
                <a:ea typeface="黑体" panose="02010609060101010101" pitchFamily="49" charset="-122"/>
              </a:rPr>
              <a:t>)</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该芯片的刷新地址计数器应该是多少位？</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若该</a:t>
            </a:r>
            <a:r>
              <a:rPr lang="en-US" altLang="zh-CN" dirty="0" smtClean="0">
                <a:ea typeface="黑体" panose="02010609060101010101" pitchFamily="49" charset="-122"/>
              </a:rPr>
              <a:t>DRAM</a:t>
            </a:r>
            <a:r>
              <a:rPr lang="zh-CN" altLang="en-US" dirty="0" smtClean="0">
                <a:ea typeface="黑体" panose="02010609060101010101" pitchFamily="49" charset="-122"/>
              </a:rPr>
              <a:t>芯片的存取周期为</a:t>
            </a:r>
            <a:r>
              <a:rPr lang="en-US" altLang="zh-CN" dirty="0" smtClean="0">
                <a:ea typeface="黑体" panose="02010609060101010101" pitchFamily="49" charset="-122"/>
              </a:rPr>
              <a:t>0.25us</a:t>
            </a:r>
            <a:r>
              <a:rPr lang="zh-CN" altLang="en-US" dirty="0" smtClean="0">
                <a:ea typeface="黑体" panose="02010609060101010101" pitchFamily="49" charset="-122"/>
              </a:rPr>
              <a:t>，试问采用集中刷新、分散刷新及异步刷新三种方式的刷新间隔各为多少？</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该芯片共有</a:t>
            </a:r>
            <a:r>
              <a:rPr lang="en-US" altLang="zh-CN" dirty="0" smtClean="0">
                <a:ea typeface="黑体" panose="02010609060101010101" pitchFamily="49" charset="-122"/>
              </a:rPr>
              <a:t>2</a:t>
            </a:r>
            <a:r>
              <a:rPr lang="en-US" altLang="zh-CN" baseline="30000" dirty="0" smtClean="0">
                <a:ea typeface="黑体" panose="02010609060101010101" pitchFamily="49" charset="-122"/>
              </a:rPr>
              <a:t>9</a:t>
            </a:r>
            <a:r>
              <a:rPr lang="zh-CN" altLang="en-US" dirty="0" smtClean="0">
                <a:ea typeface="黑体" panose="02010609060101010101" pitchFamily="49" charset="-122"/>
              </a:rPr>
              <a:t> </a:t>
            </a:r>
            <a:r>
              <a:rPr lang="en-US" altLang="zh-CN" dirty="0" smtClean="0">
                <a:ea typeface="黑体" panose="02010609060101010101" pitchFamily="49" charset="-122"/>
              </a:rPr>
              <a:t>= 512</a:t>
            </a:r>
            <a:r>
              <a:rPr lang="zh-CN" altLang="en-US" dirty="0" smtClean="0">
                <a:ea typeface="黑体" panose="02010609060101010101" pitchFamily="49" charset="-122"/>
              </a:rPr>
              <a:t>行，刷新是按行进行的</a:t>
            </a:r>
          </a:p>
          <a:p>
            <a:pPr marL="765175" lvl="2" indent="0">
              <a:lnSpc>
                <a:spcPct val="120000"/>
              </a:lnSpc>
              <a:spcBef>
                <a:spcPct val="20000"/>
              </a:spcBef>
              <a:spcAft>
                <a:spcPct val="20000"/>
              </a:spcAft>
            </a:pPr>
            <a:r>
              <a:rPr lang="zh-CN" altLang="en-US" dirty="0" smtClean="0">
                <a:ea typeface="黑体" panose="02010609060101010101" pitchFamily="49" charset="-122"/>
              </a:rPr>
              <a:t>每个刷新周期内，所有行必须至少被刷新一次</a:t>
            </a:r>
          </a:p>
          <a:p>
            <a:pPr marL="765175" lvl="2" indent="0">
              <a:lnSpc>
                <a:spcPct val="120000"/>
              </a:lnSpc>
              <a:spcBef>
                <a:spcPct val="20000"/>
              </a:spcBef>
              <a:spcAft>
                <a:spcPct val="20000"/>
              </a:spcAft>
            </a:pPr>
            <a:r>
              <a:rPr lang="zh-CN" altLang="en-US" dirty="0" smtClean="0">
                <a:ea typeface="黑体" panose="02010609060101010101" pitchFamily="49" charset="-122"/>
              </a:rPr>
              <a:t>集中刷新：在刷新周期的某一时间段集中刷新所有行，因此，刷新的间隔时间即为刷新周期，一般取</a:t>
            </a:r>
            <a:r>
              <a:rPr lang="en-US" altLang="zh-CN" dirty="0" smtClean="0">
                <a:ea typeface="黑体" panose="02010609060101010101" pitchFamily="49" charset="-122"/>
              </a:rPr>
              <a:t>2ms</a:t>
            </a:r>
          </a:p>
          <a:p>
            <a:pPr marL="765175" lvl="2" indent="0">
              <a:lnSpc>
                <a:spcPct val="120000"/>
              </a:lnSpc>
              <a:spcBef>
                <a:spcPct val="20000"/>
              </a:spcBef>
              <a:spcAft>
                <a:spcPct val="20000"/>
              </a:spcAft>
            </a:pPr>
            <a:r>
              <a:rPr lang="zh-CN" altLang="en-US" dirty="0" smtClean="0">
                <a:ea typeface="黑体" panose="02010609060101010101" pitchFamily="49" charset="-122"/>
              </a:rPr>
              <a:t>分散刷新：刷新分散到每个存取周期，每个存取周期刷新一行。故刷新的间隔时间为 </a:t>
            </a:r>
            <a:r>
              <a:rPr lang="en-US" altLang="zh-CN" dirty="0" smtClean="0">
                <a:ea typeface="黑体" panose="02010609060101010101" pitchFamily="49" charset="-122"/>
              </a:rPr>
              <a:t>512 × 0.25us = 128us</a:t>
            </a:r>
          </a:p>
          <a:p>
            <a:pPr marL="765175" lvl="2" indent="0">
              <a:lnSpc>
                <a:spcPct val="120000"/>
              </a:lnSpc>
              <a:spcBef>
                <a:spcPct val="20000"/>
              </a:spcBef>
              <a:spcAft>
                <a:spcPct val="20000"/>
              </a:spcAft>
            </a:pPr>
            <a:r>
              <a:rPr lang="zh-CN" altLang="en-US" dirty="0" smtClean="0">
                <a:ea typeface="黑体" panose="02010609060101010101" pitchFamily="49" charset="-122"/>
              </a:rPr>
              <a:t>异步刷新：只要保证在一个刷新周期内将存储芯片所有行刷新一遍即可。因此，刷新的间隔时间仍为刷新周期，一般取</a:t>
            </a:r>
            <a:r>
              <a:rPr lang="en-US" altLang="zh-CN" dirty="0" smtClean="0">
                <a:ea typeface="黑体" panose="02010609060101010101" pitchFamily="49" charset="-122"/>
              </a:rPr>
              <a:t>2ms</a:t>
            </a:r>
          </a:p>
        </p:txBody>
      </p:sp>
    </p:spTree>
    <p:extLst>
      <p:ext uri="{BB962C8B-B14F-4D97-AF65-F5344CB8AC3E}">
        <p14:creationId xmlns:p14="http://schemas.microsoft.com/office/powerpoint/2010/main" val="105687117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题</a:t>
            </a:r>
          </a:p>
        </p:txBody>
      </p:sp>
      <p:sp>
        <p:nvSpPr>
          <p:cNvPr id="8195" name="Content Placeholder 4"/>
          <p:cNvSpPr>
            <a:spLocks noGrp="1"/>
          </p:cNvSpPr>
          <p:nvPr>
            <p:ph idx="4294967295"/>
          </p:nvPr>
        </p:nvSpPr>
        <p:spPr>
          <a:xfrm>
            <a:off x="684213" y="908050"/>
            <a:ext cx="7848600" cy="423545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画出</a:t>
            </a:r>
            <a:r>
              <a:rPr lang="en-US" altLang="zh-CN" dirty="0" smtClean="0">
                <a:ea typeface="黑体" panose="02010609060101010101" pitchFamily="49" charset="-122"/>
              </a:rPr>
              <a:t>1K×4</a:t>
            </a:r>
            <a:r>
              <a:rPr lang="zh-CN" altLang="en-US" dirty="0" smtClean="0">
                <a:ea typeface="黑体" panose="02010609060101010101" pitchFamily="49" charset="-122"/>
              </a:rPr>
              <a:t>位的存储器芯片组成一个</a:t>
            </a:r>
            <a:r>
              <a:rPr lang="en-US" altLang="zh-CN" dirty="0" smtClean="0">
                <a:ea typeface="黑体" panose="02010609060101010101" pitchFamily="49" charset="-122"/>
              </a:rPr>
              <a:t>64K×8</a:t>
            </a:r>
            <a:r>
              <a:rPr lang="zh-CN" altLang="en-US" dirty="0" smtClean="0">
                <a:ea typeface="黑体" panose="02010609060101010101" pitchFamily="49" charset="-122"/>
              </a:rPr>
              <a:t>位的存储器逻辑框图。要求</a:t>
            </a:r>
            <a:r>
              <a:rPr lang="en-US" altLang="zh-CN" dirty="0" smtClean="0">
                <a:ea typeface="黑体" panose="02010609060101010101" pitchFamily="49" charset="-122"/>
              </a:rPr>
              <a:t>64K</a:t>
            </a:r>
            <a:r>
              <a:rPr lang="zh-CN" altLang="en-US" dirty="0" smtClean="0">
                <a:ea typeface="黑体" panose="02010609060101010101" pitchFamily="49" charset="-122"/>
              </a:rPr>
              <a:t>分成</a:t>
            </a:r>
            <a:r>
              <a:rPr lang="en-US" altLang="zh-CN" dirty="0" smtClean="0">
                <a:ea typeface="黑体" panose="02010609060101010101" pitchFamily="49" charset="-122"/>
              </a:rPr>
              <a:t>4</a:t>
            </a:r>
            <a:r>
              <a:rPr lang="zh-CN" altLang="en-US" dirty="0" smtClean="0">
                <a:ea typeface="黑体" panose="02010609060101010101" pitchFamily="49" charset="-122"/>
              </a:rPr>
              <a:t>个页面，每个页面分</a:t>
            </a:r>
            <a:r>
              <a:rPr lang="en-US" altLang="zh-CN" dirty="0" smtClean="0">
                <a:ea typeface="黑体" panose="02010609060101010101" pitchFamily="49" charset="-122"/>
              </a:rPr>
              <a:t>16</a:t>
            </a:r>
            <a:r>
              <a:rPr lang="zh-CN" altLang="en-US" dirty="0" smtClean="0">
                <a:ea typeface="黑体" panose="02010609060101010101" pitchFamily="49" charset="-122"/>
              </a:rPr>
              <a:t>组，指出共需多少片存储器芯片。</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1K×4</a:t>
            </a:r>
            <a:r>
              <a:rPr lang="zh-CN" altLang="en-US" dirty="0" smtClean="0">
                <a:ea typeface="黑体" panose="02010609060101010101" pitchFamily="49" charset="-122"/>
              </a:rPr>
              <a:t>芯片组成</a:t>
            </a:r>
            <a:r>
              <a:rPr lang="en-US" altLang="zh-CN" dirty="0" smtClean="0">
                <a:ea typeface="黑体" panose="02010609060101010101" pitchFamily="49" charset="-122"/>
              </a:rPr>
              <a:t>64K×8</a:t>
            </a:r>
            <a:r>
              <a:rPr lang="zh-CN" altLang="en-US" dirty="0" smtClean="0">
                <a:ea typeface="黑体" panose="02010609060101010101" pitchFamily="49" charset="-122"/>
              </a:rPr>
              <a:t>存储器</a:t>
            </a:r>
          </a:p>
          <a:p>
            <a:pPr marL="384175" lvl="1" indent="0">
              <a:lnSpc>
                <a:spcPct val="120000"/>
              </a:lnSpc>
              <a:spcBef>
                <a:spcPct val="20000"/>
              </a:spcBef>
              <a:spcAft>
                <a:spcPct val="20000"/>
              </a:spcAft>
            </a:pPr>
            <a:r>
              <a:rPr lang="zh-CN" altLang="en-US" dirty="0" smtClean="0">
                <a:ea typeface="黑体" panose="02010609060101010101" pitchFamily="49" charset="-122"/>
              </a:rPr>
              <a:t>需要进行字扩展和位扩展</a:t>
            </a:r>
          </a:p>
          <a:p>
            <a:pPr marL="384175" lvl="1" indent="0">
              <a:lnSpc>
                <a:spcPct val="120000"/>
              </a:lnSpc>
              <a:spcBef>
                <a:spcPct val="20000"/>
              </a:spcBef>
              <a:spcAft>
                <a:spcPct val="20000"/>
              </a:spcAft>
            </a:pPr>
            <a:r>
              <a:rPr lang="zh-CN" altLang="en-US" dirty="0" smtClean="0">
                <a:ea typeface="黑体" panose="02010609060101010101" pitchFamily="49" charset="-122"/>
              </a:rPr>
              <a:t>字扩展：</a:t>
            </a:r>
            <a:r>
              <a:rPr lang="en-US" altLang="zh-CN" dirty="0" smtClean="0">
                <a:ea typeface="黑体" panose="02010609060101010101" pitchFamily="49" charset="-122"/>
              </a:rPr>
              <a:t>64K/1K = 64</a:t>
            </a:r>
          </a:p>
          <a:p>
            <a:pPr marL="384175" lvl="1" indent="0">
              <a:lnSpc>
                <a:spcPct val="120000"/>
              </a:lnSpc>
              <a:spcBef>
                <a:spcPct val="20000"/>
              </a:spcBef>
              <a:spcAft>
                <a:spcPct val="20000"/>
              </a:spcAft>
            </a:pPr>
            <a:r>
              <a:rPr lang="zh-CN" altLang="en-US" dirty="0" smtClean="0">
                <a:ea typeface="黑体" panose="02010609060101010101" pitchFamily="49" charset="-122"/>
              </a:rPr>
              <a:t>位扩展：</a:t>
            </a:r>
            <a:r>
              <a:rPr lang="en-US" altLang="zh-CN" dirty="0" smtClean="0">
                <a:ea typeface="黑体" panose="02010609060101010101" pitchFamily="49" charset="-122"/>
              </a:rPr>
              <a:t>8/4 =2</a:t>
            </a:r>
          </a:p>
          <a:p>
            <a:pPr marL="384175" lvl="1" indent="0">
              <a:lnSpc>
                <a:spcPct val="120000"/>
              </a:lnSpc>
              <a:spcBef>
                <a:spcPct val="20000"/>
              </a:spcBef>
              <a:spcAft>
                <a:spcPct val="20000"/>
              </a:spcAft>
            </a:pPr>
            <a:r>
              <a:rPr lang="zh-CN" altLang="en-US" dirty="0" smtClean="0">
                <a:ea typeface="黑体" panose="02010609060101010101" pitchFamily="49" charset="-122"/>
              </a:rPr>
              <a:t>芯片数：</a:t>
            </a:r>
            <a:r>
              <a:rPr lang="en-US" altLang="zh-CN" dirty="0" smtClean="0">
                <a:ea typeface="黑体" panose="02010609060101010101" pitchFamily="49" charset="-122"/>
              </a:rPr>
              <a:t>(64K×8)/(1K×4)=128</a:t>
            </a:r>
          </a:p>
          <a:p>
            <a:pPr marL="384175" lvl="1" indent="0">
              <a:lnSpc>
                <a:spcPct val="120000"/>
              </a:lnSpc>
              <a:spcBef>
                <a:spcPct val="20000"/>
              </a:spcBef>
              <a:spcAft>
                <a:spcPct val="20000"/>
              </a:spcAft>
            </a:pPr>
            <a:r>
              <a:rPr lang="zh-CN" altLang="en-US" dirty="0" smtClean="0">
                <a:ea typeface="黑体" panose="02010609060101010101" pitchFamily="49" charset="-122"/>
              </a:rPr>
              <a:t>将</a:t>
            </a:r>
            <a:r>
              <a:rPr lang="en-US" altLang="zh-CN" dirty="0" smtClean="0">
                <a:ea typeface="黑体" panose="02010609060101010101" pitchFamily="49" charset="-122"/>
              </a:rPr>
              <a:t>64K</a:t>
            </a:r>
            <a:r>
              <a:rPr lang="zh-CN" altLang="en-US" dirty="0" smtClean="0">
                <a:ea typeface="黑体" panose="02010609060101010101" pitchFamily="49" charset="-122"/>
              </a:rPr>
              <a:t>字空间分为</a:t>
            </a:r>
            <a:r>
              <a:rPr lang="en-US" altLang="zh-CN" dirty="0" smtClean="0">
                <a:ea typeface="黑体" panose="02010609060101010101" pitchFamily="49" charset="-122"/>
              </a:rPr>
              <a:t>4</a:t>
            </a:r>
            <a:r>
              <a:rPr lang="zh-CN" altLang="en-US" dirty="0" smtClean="0">
                <a:ea typeface="黑体" panose="02010609060101010101" pitchFamily="49" charset="-122"/>
              </a:rPr>
              <a:t>个页面</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整个存储器分成</a:t>
            </a:r>
            <a:r>
              <a:rPr lang="en-US" altLang="zh-CN" dirty="0" smtClean="0">
                <a:ea typeface="黑体" panose="02010609060101010101" pitchFamily="49" charset="-122"/>
              </a:rPr>
              <a:t>4</a:t>
            </a:r>
            <a:r>
              <a:rPr lang="zh-CN" altLang="en-US" dirty="0" smtClean="0">
                <a:ea typeface="黑体" panose="02010609060101010101" pitchFamily="49" charset="-122"/>
              </a:rPr>
              <a:t>个</a:t>
            </a:r>
            <a:r>
              <a:rPr lang="en-US" altLang="zh-CN" dirty="0" smtClean="0">
                <a:ea typeface="黑体" panose="02010609060101010101" pitchFamily="49" charset="-122"/>
              </a:rPr>
              <a:t>16K×8</a:t>
            </a:r>
            <a:r>
              <a:rPr lang="zh-CN" altLang="en-US" dirty="0" smtClean="0">
                <a:ea typeface="黑体" panose="02010609060101010101" pitchFamily="49" charset="-122"/>
              </a:rPr>
              <a:t>的小存储器</a:t>
            </a:r>
          </a:p>
        </p:txBody>
      </p:sp>
    </p:spTree>
    <p:extLst>
      <p:ext uri="{BB962C8B-B14F-4D97-AF65-F5344CB8AC3E}">
        <p14:creationId xmlns:p14="http://schemas.microsoft.com/office/powerpoint/2010/main" val="2265608208"/>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题</a:t>
            </a:r>
          </a:p>
        </p:txBody>
      </p:sp>
      <p:sp>
        <p:nvSpPr>
          <p:cNvPr id="9219" name="Content Placeholder 4"/>
          <p:cNvSpPr>
            <a:spLocks noGrp="1"/>
          </p:cNvSpPr>
          <p:nvPr>
            <p:ph idx="4294967295"/>
          </p:nvPr>
        </p:nvSpPr>
        <p:spPr>
          <a:xfrm>
            <a:off x="684213" y="908050"/>
            <a:ext cx="7848600" cy="3524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逻辑框图一</a:t>
            </a:r>
          </a:p>
        </p:txBody>
      </p:sp>
      <p:graphicFrame>
        <p:nvGraphicFramePr>
          <p:cNvPr id="9220" name="对象 2"/>
          <p:cNvGraphicFramePr>
            <a:graphicFrameLocks noChangeAspect="1"/>
          </p:cNvGraphicFramePr>
          <p:nvPr/>
        </p:nvGraphicFramePr>
        <p:xfrm>
          <a:off x="2989263" y="908050"/>
          <a:ext cx="5903912" cy="5659438"/>
        </p:xfrm>
        <a:graphic>
          <a:graphicData uri="http://schemas.openxmlformats.org/presentationml/2006/ole">
            <mc:AlternateContent xmlns:mc="http://schemas.openxmlformats.org/markup-compatibility/2006">
              <mc:Choice xmlns:v="urn:schemas-microsoft-com:vml" Requires="v">
                <p:oleObj spid="_x0000_s77843" r:id="rId4" imgW="4114800" imgH="3944520" progId="Visio.Drawing.11">
                  <p:embed/>
                </p:oleObj>
              </mc:Choice>
              <mc:Fallback>
                <p:oleObj r:id="rId4" imgW="4114800" imgH="3944520" progId="Visio.Drawing.11">
                  <p:embed/>
                  <p:pic>
                    <p:nvPicPr>
                      <p:cNvPr id="922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263" y="908050"/>
                        <a:ext cx="5903912"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492375"/>
            <a:ext cx="230187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69925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题</a:t>
            </a:r>
          </a:p>
        </p:txBody>
      </p:sp>
      <p:sp>
        <p:nvSpPr>
          <p:cNvPr id="10243" name="Content Placeholder 4"/>
          <p:cNvSpPr>
            <a:spLocks noGrp="1"/>
          </p:cNvSpPr>
          <p:nvPr>
            <p:ph idx="4294967295"/>
          </p:nvPr>
        </p:nvSpPr>
        <p:spPr>
          <a:xfrm>
            <a:off x="684213" y="908050"/>
            <a:ext cx="7848600" cy="3524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逻辑框图二</a:t>
            </a:r>
          </a:p>
        </p:txBody>
      </p:sp>
      <p:graphicFrame>
        <p:nvGraphicFramePr>
          <p:cNvPr id="10244" name="对象 2"/>
          <p:cNvGraphicFramePr>
            <a:graphicFrameLocks noChangeAspect="1"/>
          </p:cNvGraphicFramePr>
          <p:nvPr/>
        </p:nvGraphicFramePr>
        <p:xfrm>
          <a:off x="2771775" y="822325"/>
          <a:ext cx="6048375" cy="5775325"/>
        </p:xfrm>
        <a:graphic>
          <a:graphicData uri="http://schemas.openxmlformats.org/presentationml/2006/ole">
            <mc:AlternateContent xmlns:mc="http://schemas.openxmlformats.org/markup-compatibility/2006">
              <mc:Choice xmlns:v="urn:schemas-microsoft-com:vml" Requires="v">
                <p:oleObj spid="_x0000_s78867" r:id="rId4" imgW="5512680" imgH="5267880" progId="Visio.Drawing.11">
                  <p:embed/>
                </p:oleObj>
              </mc:Choice>
              <mc:Fallback>
                <p:oleObj r:id="rId4" imgW="5512680" imgH="5267880" progId="Visio.Drawing.11">
                  <p:embed/>
                  <p:pic>
                    <p:nvPicPr>
                      <p:cNvPr id="10244"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822325"/>
                        <a:ext cx="6048375" cy="577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8" y="2060575"/>
            <a:ext cx="1931987"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54307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6</a:t>
            </a:r>
            <a:r>
              <a:rPr lang="zh-CN" altLang="en-US" smtClean="0">
                <a:latin typeface="Times New Roman" panose="02020603050405020304" pitchFamily="18" charset="0"/>
                <a:cs typeface="Times New Roman" panose="02020603050405020304" pitchFamily="18" charset="0"/>
              </a:rPr>
              <a:t>题</a:t>
            </a:r>
          </a:p>
        </p:txBody>
      </p:sp>
      <p:sp>
        <p:nvSpPr>
          <p:cNvPr id="11267" name="Content Placeholder 4"/>
          <p:cNvSpPr>
            <a:spLocks noGrp="1"/>
          </p:cNvSpPr>
          <p:nvPr>
            <p:ph idx="4294967295"/>
          </p:nvPr>
        </p:nvSpPr>
        <p:spPr>
          <a:xfrm>
            <a:off x="684213" y="908050"/>
            <a:ext cx="7848600" cy="4051300"/>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设有一个</a:t>
            </a:r>
            <a:r>
              <a:rPr lang="en-US" altLang="zh-CN" dirty="0" smtClean="0">
                <a:ea typeface="黑体" panose="02010609060101010101" pitchFamily="49" charset="-122"/>
              </a:rPr>
              <a:t>64K×16</a:t>
            </a:r>
            <a:r>
              <a:rPr lang="zh-CN" altLang="en-US" dirty="0" smtClean="0">
                <a:ea typeface="黑体" panose="02010609060101010101" pitchFamily="49" charset="-122"/>
              </a:rPr>
              <a:t>位的</a:t>
            </a:r>
            <a:r>
              <a:rPr lang="en-US" altLang="zh-CN" dirty="0" smtClean="0">
                <a:ea typeface="黑体" panose="02010609060101010101" pitchFamily="49" charset="-122"/>
              </a:rPr>
              <a:t>RAM</a:t>
            </a:r>
            <a:r>
              <a:rPr lang="zh-CN" altLang="en-US" dirty="0" smtClean="0">
                <a:ea typeface="黑体" panose="02010609060101010101" pitchFamily="49" charset="-122"/>
              </a:rPr>
              <a:t>芯片，问该芯片共有多少个基本单元电路</a:t>
            </a:r>
            <a:r>
              <a:rPr lang="en-US" altLang="zh-CN" dirty="0" smtClean="0">
                <a:ea typeface="黑体" panose="02010609060101010101" pitchFamily="49" charset="-122"/>
              </a:rPr>
              <a:t>(</a:t>
            </a:r>
            <a:r>
              <a:rPr lang="zh-CN" altLang="en-US" dirty="0" smtClean="0">
                <a:ea typeface="黑体" panose="02010609060101010101" pitchFamily="49" charset="-122"/>
              </a:rPr>
              <a:t>简称存储基元</a:t>
            </a:r>
            <a:r>
              <a:rPr lang="en-US" altLang="zh-CN" dirty="0" smtClean="0">
                <a:ea typeface="黑体" panose="02010609060101010101" pitchFamily="49" charset="-122"/>
              </a:rPr>
              <a:t>)</a:t>
            </a:r>
            <a:r>
              <a:rPr lang="zh-CN" altLang="en-US" dirty="0" smtClean="0">
                <a:ea typeface="黑体" panose="02010609060101010101" pitchFamily="49" charset="-122"/>
              </a:rPr>
              <a:t>？欲设计一种具有上述同样多存储基元的芯片，要求对芯片字长的选择应满足地址线和数据线的总和为最小，试确定这种芯片的地址线和数据线，并说明有几种解答。</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该芯片的存储基元总数</a:t>
            </a:r>
            <a:r>
              <a:rPr lang="en-US" altLang="zh-CN" dirty="0" smtClean="0">
                <a:ea typeface="黑体" panose="02010609060101010101" pitchFamily="49" charset="-122"/>
              </a:rPr>
              <a:t>=64K×16</a:t>
            </a:r>
            <a:r>
              <a:rPr lang="zh-CN" altLang="en-US" dirty="0" smtClean="0">
                <a:ea typeface="黑体" panose="02010609060101010101" pitchFamily="49" charset="-122"/>
              </a:rPr>
              <a:t>位</a:t>
            </a:r>
            <a:r>
              <a:rPr lang="en-US" altLang="zh-CN" dirty="0" smtClean="0">
                <a:ea typeface="黑体" panose="02010609060101010101" pitchFamily="49" charset="-122"/>
              </a:rPr>
              <a:t>=1024K=2</a:t>
            </a:r>
            <a:r>
              <a:rPr lang="en-US" altLang="zh-CN" baseline="30000" dirty="0" smtClean="0">
                <a:ea typeface="黑体" panose="02010609060101010101" pitchFamily="49" charset="-122"/>
              </a:rPr>
              <a:t>20</a:t>
            </a:r>
            <a:r>
              <a:rPr lang="en-US" altLang="zh-CN" dirty="0" smtClean="0">
                <a:ea typeface="黑体" panose="02010609060101010101" pitchFamily="49" charset="-122"/>
              </a:rPr>
              <a:t>(</a:t>
            </a:r>
            <a:r>
              <a:rPr lang="zh-CN" altLang="en-US" dirty="0" smtClean="0">
                <a:ea typeface="黑体" panose="02010609060101010101" pitchFamily="49" charset="-122"/>
              </a:rPr>
              <a:t>个</a:t>
            </a:r>
            <a:r>
              <a:rPr lang="en-US" altLang="zh-CN" dirty="0" smtClean="0">
                <a:ea typeface="黑体" panose="02010609060101010101" pitchFamily="49" charset="-122"/>
              </a:rPr>
              <a:t>)</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如要满足地址线和数据线总和最小，应尽量把存储元安排在字向，因为地址位数和字数成</a:t>
            </a:r>
            <a:r>
              <a:rPr lang="en-US" altLang="zh-CN" dirty="0" smtClean="0">
                <a:ea typeface="黑体" panose="02010609060101010101" pitchFamily="49" charset="-122"/>
              </a:rPr>
              <a:t>2</a:t>
            </a:r>
            <a:r>
              <a:rPr lang="zh-CN" altLang="en-US" dirty="0" smtClean="0">
                <a:ea typeface="黑体" panose="02010609060101010101" pitchFamily="49" charset="-122"/>
              </a:rPr>
              <a:t>的幂的关系，可较好地压缩线数</a:t>
            </a:r>
          </a:p>
          <a:p>
            <a:pPr marL="384175" lvl="1" indent="0">
              <a:lnSpc>
                <a:spcPct val="120000"/>
              </a:lnSpc>
              <a:spcBef>
                <a:spcPct val="20000"/>
              </a:spcBef>
              <a:spcAft>
                <a:spcPct val="20000"/>
              </a:spcAft>
            </a:pPr>
            <a:r>
              <a:rPr lang="zh-CN" altLang="en-US" dirty="0" smtClean="0">
                <a:ea typeface="黑体" panose="02010609060101010101" pitchFamily="49" charset="-122"/>
              </a:rPr>
              <a:t>设地址为</a:t>
            </a:r>
            <a:r>
              <a:rPr lang="en-US" altLang="zh-CN" dirty="0" smtClean="0">
                <a:ea typeface="黑体" panose="02010609060101010101" pitchFamily="49" charset="-122"/>
              </a:rPr>
              <a:t>n</a:t>
            </a:r>
            <a:r>
              <a:rPr lang="zh-CN" altLang="en-US" dirty="0" smtClean="0">
                <a:ea typeface="黑体" panose="02010609060101010101" pitchFamily="49" charset="-122"/>
              </a:rPr>
              <a:t>位，数据为</a:t>
            </a:r>
            <a:r>
              <a:rPr lang="en-US" altLang="zh-CN" dirty="0" smtClean="0">
                <a:ea typeface="黑体" panose="02010609060101010101" pitchFamily="49" charset="-122"/>
              </a:rPr>
              <a:t>b</a:t>
            </a:r>
            <a:r>
              <a:rPr lang="zh-CN" altLang="en-US" dirty="0" smtClean="0">
                <a:ea typeface="黑体" panose="02010609060101010101" pitchFamily="49" charset="-122"/>
              </a:rPr>
              <a:t>位，则：</a:t>
            </a:r>
            <a:r>
              <a:rPr lang="en-US" altLang="zh-CN" dirty="0" smtClean="0">
                <a:ea typeface="黑体" panose="02010609060101010101" pitchFamily="49" charset="-122"/>
              </a:rPr>
              <a:t>2</a:t>
            </a:r>
            <a:r>
              <a:rPr lang="en-US" altLang="zh-CN" baseline="30000" dirty="0" smtClean="0">
                <a:ea typeface="黑体" panose="02010609060101010101" pitchFamily="49" charset="-122"/>
              </a:rPr>
              <a:t>n</a:t>
            </a:r>
            <a:r>
              <a:rPr lang="en-US" altLang="zh-CN" dirty="0" smtClean="0">
                <a:ea typeface="黑体" panose="02010609060101010101" pitchFamily="49" charset="-122"/>
              </a:rPr>
              <a:t>×b=2</a:t>
            </a:r>
            <a:r>
              <a:rPr lang="en-US" altLang="zh-CN" baseline="30000" dirty="0" smtClean="0">
                <a:ea typeface="黑体" panose="02010609060101010101" pitchFamily="49" charset="-122"/>
              </a:rPr>
              <a:t>20</a:t>
            </a:r>
            <a:r>
              <a:rPr lang="zh-CN" altLang="en-US" dirty="0" smtClean="0">
                <a:ea typeface="黑体" panose="02010609060101010101" pitchFamily="49" charset="-122"/>
              </a:rPr>
              <a:t>，即：</a:t>
            </a:r>
            <a:r>
              <a:rPr lang="en-US" altLang="zh-CN" dirty="0" smtClean="0">
                <a:ea typeface="黑体" panose="02010609060101010101" pitchFamily="49" charset="-122"/>
              </a:rPr>
              <a:t>b=2</a:t>
            </a:r>
            <a:r>
              <a:rPr lang="en-US" altLang="zh-CN" baseline="30000" dirty="0" smtClean="0">
                <a:ea typeface="黑体" panose="02010609060101010101" pitchFamily="49" charset="-122"/>
              </a:rPr>
              <a:t>20-n</a:t>
            </a:r>
          </a:p>
          <a:p>
            <a:pPr marL="384175" lvl="1" indent="0">
              <a:lnSpc>
                <a:spcPct val="120000"/>
              </a:lnSpc>
              <a:spcBef>
                <a:spcPct val="20000"/>
              </a:spcBef>
              <a:spcAft>
                <a:spcPct val="20000"/>
              </a:spcAft>
            </a:pPr>
            <a:r>
              <a:rPr lang="en-US" altLang="zh-CN" dirty="0" smtClean="0">
                <a:ea typeface="黑体" panose="02010609060101010101" pitchFamily="49" charset="-122"/>
              </a:rPr>
              <a:t>(</a:t>
            </a:r>
            <a:r>
              <a:rPr lang="en-US" altLang="zh-CN" dirty="0" err="1" smtClean="0">
                <a:ea typeface="黑体" panose="02010609060101010101" pitchFamily="49" charset="-122"/>
              </a:rPr>
              <a:t>n,b</a:t>
            </a:r>
            <a:r>
              <a:rPr lang="en-US" altLang="zh-CN" dirty="0" smtClean="0">
                <a:ea typeface="黑体" panose="02010609060101010101" pitchFamily="49" charset="-122"/>
              </a:rPr>
              <a:t>)</a:t>
            </a:r>
            <a:r>
              <a:rPr lang="zh-CN" altLang="en-US" dirty="0" smtClean="0">
                <a:ea typeface="黑体" panose="02010609060101010101" pitchFamily="49" charset="-122"/>
              </a:rPr>
              <a:t>的组合有</a:t>
            </a:r>
            <a:r>
              <a:rPr lang="en-US" altLang="zh-CN" dirty="0" smtClean="0">
                <a:ea typeface="黑体" panose="02010609060101010101" pitchFamily="49" charset="-122"/>
              </a:rPr>
              <a:t>(20,1)</a:t>
            </a:r>
            <a:r>
              <a:rPr lang="zh-CN" altLang="en-US" dirty="0" smtClean="0">
                <a:ea typeface="黑体" panose="02010609060101010101" pitchFamily="49" charset="-122"/>
              </a:rPr>
              <a:t>，</a:t>
            </a:r>
            <a:r>
              <a:rPr lang="en-US" altLang="zh-CN" dirty="0" smtClean="0">
                <a:ea typeface="黑体" panose="02010609060101010101" pitchFamily="49" charset="-122"/>
              </a:rPr>
              <a:t>(19,2)</a:t>
            </a:r>
            <a:r>
              <a:rPr lang="zh-CN" altLang="en-US" dirty="0" smtClean="0">
                <a:ea typeface="黑体" panose="02010609060101010101" pitchFamily="49" charset="-122"/>
              </a:rPr>
              <a:t>，</a:t>
            </a:r>
            <a:r>
              <a:rPr lang="en-US" altLang="zh-CN" dirty="0" smtClean="0">
                <a:ea typeface="黑体" panose="02010609060101010101" pitchFamily="49" charset="-122"/>
              </a:rPr>
              <a:t>(18,4)</a:t>
            </a:r>
            <a:r>
              <a:rPr lang="zh-CN" altLang="en-US" dirty="0" smtClean="0">
                <a:ea typeface="黑体" panose="02010609060101010101" pitchFamily="49" charset="-122"/>
              </a:rPr>
              <a:t>，</a:t>
            </a:r>
            <a:r>
              <a:rPr lang="en-US" altLang="zh-CN" dirty="0" smtClean="0">
                <a:ea typeface="黑体" panose="02010609060101010101" pitchFamily="49" charset="-122"/>
              </a:rPr>
              <a:t>(17,8)</a:t>
            </a:r>
            <a:r>
              <a:rPr lang="zh-CN" altLang="en-US" dirty="0" smtClean="0">
                <a:ea typeface="黑体" panose="02010609060101010101" pitchFamily="49" charset="-122"/>
              </a:rPr>
              <a:t>，</a:t>
            </a:r>
            <a:r>
              <a:rPr lang="en-US" altLang="zh-CN" dirty="0" smtClean="0">
                <a:ea typeface="黑体" panose="02010609060101010101" pitchFamily="49" charset="-122"/>
              </a:rPr>
              <a:t>……</a:t>
            </a:r>
          </a:p>
          <a:p>
            <a:pPr marL="384175" lvl="1" indent="0">
              <a:lnSpc>
                <a:spcPct val="120000"/>
              </a:lnSpc>
              <a:spcBef>
                <a:spcPct val="20000"/>
              </a:spcBef>
              <a:spcAft>
                <a:spcPct val="20000"/>
              </a:spcAft>
            </a:pPr>
            <a:r>
              <a:rPr lang="en-US" altLang="zh-CN" dirty="0" err="1" smtClean="0">
                <a:ea typeface="黑体" panose="02010609060101010101" pitchFamily="49" charset="-122"/>
              </a:rPr>
              <a:t>n+b</a:t>
            </a:r>
            <a:r>
              <a:rPr lang="zh-CN" altLang="en-US" dirty="0" smtClean="0">
                <a:ea typeface="黑体" panose="02010609060101010101" pitchFamily="49" charset="-122"/>
              </a:rPr>
              <a:t>最小的组合为</a:t>
            </a:r>
            <a:r>
              <a:rPr lang="en-US" altLang="zh-CN" dirty="0" smtClean="0">
                <a:ea typeface="黑体" panose="02010609060101010101" pitchFamily="49" charset="-122"/>
              </a:rPr>
              <a:t>(20,1)</a:t>
            </a:r>
            <a:r>
              <a:rPr lang="zh-CN" altLang="en-US" dirty="0" smtClean="0">
                <a:ea typeface="黑体" panose="02010609060101010101" pitchFamily="49" charset="-122"/>
              </a:rPr>
              <a:t>和</a:t>
            </a:r>
            <a:r>
              <a:rPr lang="en-US" altLang="zh-CN" dirty="0" smtClean="0">
                <a:ea typeface="黑体" panose="02010609060101010101" pitchFamily="49" charset="-122"/>
              </a:rPr>
              <a:t>(19,2)</a:t>
            </a:r>
            <a:r>
              <a:rPr lang="zh-CN" altLang="en-US" dirty="0" smtClean="0">
                <a:ea typeface="黑体" panose="02010609060101010101" pitchFamily="49" charset="-122"/>
              </a:rPr>
              <a:t>，所以有两种解答。</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202965110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5615896"/>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4</a:t>
            </a:r>
            <a:r>
              <a:rPr lang="en-US" altLang="zh-CN" dirty="0" smtClean="0">
                <a:ea typeface="黑体" panose="02010609060101010101" pitchFamily="49" charset="-122"/>
              </a:rPr>
              <a:t>.</a:t>
            </a:r>
            <a:r>
              <a:rPr lang="zh-CN" altLang="en-US" dirty="0" smtClean="0">
                <a:ea typeface="黑体" panose="02010609060101010101" pitchFamily="49" charset="-122"/>
              </a:rPr>
              <a:t>时序逻辑电路按触发器时钟端的连接方式不同可以分为</a:t>
            </a:r>
            <a:r>
              <a:rPr lang="zh-CN" altLang="en-US" u="sng" dirty="0" smtClean="0">
                <a:solidFill>
                  <a:srgbClr val="FF0000"/>
                </a:solidFill>
                <a:ea typeface="黑体" panose="02010609060101010101" pitchFamily="49" charset="-122"/>
              </a:rPr>
              <a:t>同步时序逻辑</a:t>
            </a:r>
            <a:r>
              <a:rPr lang="zh-CN" altLang="en-US" dirty="0" smtClean="0">
                <a:ea typeface="黑体" panose="02010609060101010101" pitchFamily="49" charset="-122"/>
              </a:rPr>
              <a:t>和</a:t>
            </a:r>
            <a:r>
              <a:rPr lang="zh-CN" altLang="en-US" u="sng" dirty="0" smtClean="0">
                <a:solidFill>
                  <a:srgbClr val="FF0000"/>
                </a:solidFill>
                <a:ea typeface="黑体" panose="02010609060101010101" pitchFamily="49" charset="-122"/>
              </a:rPr>
              <a:t>异步时序逻辑</a:t>
            </a:r>
            <a:r>
              <a:rPr lang="zh-CN" altLang="en-US" dirty="0" smtClean="0">
                <a:ea typeface="黑体" panose="02010609060101010101" pitchFamily="49" charset="-122"/>
              </a:rPr>
              <a:t>两类</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buNone/>
            </a:pPr>
            <a:r>
              <a:rPr lang="zh-CN" altLang="en-US" sz="1600" u="sng" dirty="0">
                <a:solidFill>
                  <a:srgbClr val="FF0000"/>
                </a:solidFill>
                <a:ea typeface="黑体" panose="02010609060101010101" pitchFamily="49" charset="-122"/>
              </a:rPr>
              <a:t>同步时序</a:t>
            </a:r>
            <a:r>
              <a:rPr lang="zh-CN" altLang="en-US" sz="1600" u="sng" dirty="0" smtClean="0">
                <a:solidFill>
                  <a:srgbClr val="FF0000"/>
                </a:solidFill>
                <a:ea typeface="黑体" panose="02010609060101010101" pitchFamily="49" charset="-122"/>
              </a:rPr>
              <a:t>逻辑：</a:t>
            </a:r>
            <a:r>
              <a:rPr lang="zh-CN" altLang="en-US" sz="1600" b="0" dirty="0" smtClean="0">
                <a:ea typeface="黑体" panose="02010609060101010101" pitchFamily="49" charset="-122"/>
              </a:rPr>
              <a:t>从</a:t>
            </a:r>
            <a:r>
              <a:rPr lang="zh-CN" altLang="en-US" sz="1600" b="0" dirty="0">
                <a:ea typeface="黑体" panose="02010609060101010101" pitchFamily="49" charset="-122"/>
              </a:rPr>
              <a:t>构成方式来讲，同步时序电路所有操作都是在同一时钟严格的控制下步调一致地完成的。从电路行为上，同步电路的时序电路公用同一个时钟，而所有的时钟变化都是在时钟的上升沿（或下降沿）完成的。</a:t>
            </a:r>
            <a:endParaRPr lang="en-US" altLang="zh-CN" sz="1600" b="0" dirty="0">
              <a:ea typeface="黑体" panose="02010609060101010101" pitchFamily="49" charset="-122"/>
            </a:endParaRPr>
          </a:p>
          <a:p>
            <a:pPr marL="0" indent="0">
              <a:lnSpc>
                <a:spcPct val="120000"/>
              </a:lnSpc>
              <a:spcBef>
                <a:spcPct val="20000"/>
              </a:spcBef>
              <a:spcAft>
                <a:spcPct val="20000"/>
              </a:spcAft>
              <a:buNone/>
            </a:pPr>
            <a:r>
              <a:rPr lang="zh-CN" altLang="en-US" sz="1600" u="sng" dirty="0">
                <a:solidFill>
                  <a:srgbClr val="FF0000"/>
                </a:solidFill>
                <a:ea typeface="黑体" panose="02010609060101010101" pitchFamily="49" charset="-122"/>
              </a:rPr>
              <a:t>异步时序</a:t>
            </a:r>
            <a:r>
              <a:rPr lang="zh-CN" altLang="en-US" sz="1600" u="sng" dirty="0">
                <a:solidFill>
                  <a:srgbClr val="FF0000"/>
                </a:solidFill>
                <a:ea typeface="黑体" panose="02010609060101010101" pitchFamily="49" charset="-122"/>
              </a:rPr>
              <a:t>逻辑：</a:t>
            </a:r>
            <a:r>
              <a:rPr lang="zh-CN" altLang="en-US" sz="1600" b="0" dirty="0">
                <a:ea typeface="黑体" panose="02010609060101010101" pitchFamily="49" charset="-122"/>
              </a:rPr>
              <a:t>顾名思义就是电路的工作节奏不一致，不存在单一的主控</a:t>
            </a:r>
            <a:r>
              <a:rPr lang="zh-CN" altLang="en-US" sz="1600" b="0" dirty="0" smtClean="0">
                <a:ea typeface="黑体" panose="02010609060101010101" pitchFamily="49" charset="-122"/>
              </a:rPr>
              <a:t>时钟。</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a:ea typeface="黑体" panose="02010609060101010101" pitchFamily="49" charset="-122"/>
              </a:rPr>
              <a:t>5.</a:t>
            </a:r>
            <a:r>
              <a:rPr lang="zh-CN" altLang="en-US" dirty="0">
                <a:ea typeface="黑体" panose="02010609060101010101" pitchFamily="49" charset="-122"/>
              </a:rPr>
              <a:t>四级移位寄存器可以存放</a:t>
            </a:r>
            <a:r>
              <a:rPr lang="en-US" altLang="zh-CN" u="sng" dirty="0">
                <a:solidFill>
                  <a:srgbClr val="FF0000"/>
                </a:solidFill>
                <a:ea typeface="黑体" panose="02010609060101010101" pitchFamily="49" charset="-122"/>
              </a:rPr>
              <a:t>4</a:t>
            </a:r>
            <a:r>
              <a:rPr lang="zh-CN" altLang="en-US" dirty="0">
                <a:ea typeface="黑体" panose="02010609060101010101" pitchFamily="49" charset="-122"/>
              </a:rPr>
              <a:t>位二进制数据。</a:t>
            </a: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buNone/>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zh-CN" altLang="en-US" dirty="0" smtClean="0">
              <a:ea typeface="黑体" panose="02010609060101010101" pitchFamily="49" charset="-122"/>
            </a:endParaRPr>
          </a:p>
        </p:txBody>
      </p:sp>
      <p:sp>
        <p:nvSpPr>
          <p:cNvPr id="4100"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 name="Group 132"/>
          <p:cNvGrpSpPr>
            <a:grpSpLocks/>
          </p:cNvGrpSpPr>
          <p:nvPr/>
        </p:nvGrpSpPr>
        <p:grpSpPr bwMode="auto">
          <a:xfrm>
            <a:off x="2095500" y="3698232"/>
            <a:ext cx="4953000" cy="1908174"/>
            <a:chOff x="2352" y="1152"/>
            <a:chExt cx="3120" cy="1202"/>
          </a:xfrm>
        </p:grpSpPr>
        <p:graphicFrame>
          <p:nvGraphicFramePr>
            <p:cNvPr id="15" name="Object 112"/>
            <p:cNvGraphicFramePr>
              <a:graphicFrameLocks noChangeAspect="1"/>
            </p:cNvGraphicFramePr>
            <p:nvPr/>
          </p:nvGraphicFramePr>
          <p:xfrm>
            <a:off x="2784" y="1516"/>
            <a:ext cx="72" cy="136"/>
          </p:xfrm>
          <a:graphic>
            <a:graphicData uri="http://schemas.openxmlformats.org/presentationml/2006/ole">
              <mc:AlternateContent xmlns:mc="http://schemas.openxmlformats.org/markup-compatibility/2006">
                <mc:Choice xmlns:v="urn:schemas-microsoft-com:vml" Requires="v">
                  <p:oleObj spid="_x0000_s81934" name="Equation" r:id="rId4" imgW="114151" imgH="215619" progId="Equation.3">
                    <p:embed/>
                  </p:oleObj>
                </mc:Choice>
                <mc:Fallback>
                  <p:oleObj name="Equation" r:id="rId4" imgW="114151" imgH="215619" progId="Equation.3">
                    <p:embed/>
                    <p:pic>
                      <p:nvPicPr>
                        <p:cNvPr id="7172"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1516"/>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02"/>
            <p:cNvGrpSpPr>
              <a:grpSpLocks/>
            </p:cNvGrpSpPr>
            <p:nvPr/>
          </p:nvGrpSpPr>
          <p:grpSpPr bwMode="auto">
            <a:xfrm>
              <a:off x="2964" y="1536"/>
              <a:ext cx="444" cy="432"/>
              <a:chOff x="2964" y="1536"/>
              <a:chExt cx="444" cy="432"/>
            </a:xfrm>
          </p:grpSpPr>
          <p:sp>
            <p:nvSpPr>
              <p:cNvPr id="88" name="Rectangle 25"/>
              <p:cNvSpPr>
                <a:spLocks noChangeArrowheads="1"/>
              </p:cNvSpPr>
              <p:nvPr/>
            </p:nvSpPr>
            <p:spPr bwMode="auto">
              <a:xfrm>
                <a:off x="2964" y="1536"/>
                <a:ext cx="384" cy="384"/>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89" name="Text Box 26"/>
              <p:cNvSpPr txBox="1">
                <a:spLocks noChangeArrowheads="1"/>
              </p:cNvSpPr>
              <p:nvPr/>
            </p:nvSpPr>
            <p:spPr bwMode="auto">
              <a:xfrm>
                <a:off x="2964"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D</a:t>
                </a:r>
              </a:p>
            </p:txBody>
          </p:sp>
          <p:sp>
            <p:nvSpPr>
              <p:cNvPr id="90" name="AutoShape 27"/>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91" name="Text Box 28"/>
              <p:cNvSpPr txBox="1">
                <a:spLocks noChangeArrowheads="1"/>
              </p:cNvSpPr>
              <p:nvPr/>
            </p:nvSpPr>
            <p:spPr bwMode="auto">
              <a:xfrm>
                <a:off x="3168"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p>
            </p:txBody>
          </p:sp>
          <p:sp>
            <p:nvSpPr>
              <p:cNvPr id="92" name="Text Box 29"/>
              <p:cNvSpPr txBox="1">
                <a:spLocks noChangeArrowheads="1"/>
              </p:cNvSpPr>
              <p:nvPr/>
            </p:nvSpPr>
            <p:spPr bwMode="auto">
              <a:xfrm>
                <a:off x="3045" y="1728"/>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R</a:t>
                </a:r>
                <a:r>
                  <a:rPr lang="en-US" altLang="zh-CN" sz="1400" b="1" baseline="-25000">
                    <a:solidFill>
                      <a:srgbClr val="003399"/>
                    </a:solidFill>
                    <a:ea typeface="Gulim" pitchFamily="34" charset="-127"/>
                  </a:rPr>
                  <a:t>D</a:t>
                </a:r>
                <a:endParaRPr lang="en-US" altLang="zh-CN" sz="1400" b="1">
                  <a:solidFill>
                    <a:srgbClr val="003399"/>
                  </a:solidFill>
                  <a:ea typeface="Gulim" pitchFamily="34" charset="-127"/>
                </a:endParaRPr>
              </a:p>
            </p:txBody>
          </p:sp>
          <p:sp>
            <p:nvSpPr>
              <p:cNvPr id="93" name="Line 30"/>
              <p:cNvSpPr>
                <a:spLocks noChangeShapeType="1"/>
              </p:cNvSpPr>
              <p:nvPr/>
            </p:nvSpPr>
            <p:spPr bwMode="auto">
              <a:xfrm>
                <a:off x="3093" y="1758"/>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94" name="Oval 31"/>
              <p:cNvSpPr>
                <a:spLocks noChangeArrowheads="1"/>
              </p:cNvSpPr>
              <p:nvPr/>
            </p:nvSpPr>
            <p:spPr bwMode="auto">
              <a:xfrm>
                <a:off x="3120" y="192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grpSp>
        <p:sp>
          <p:nvSpPr>
            <p:cNvPr id="17" name="Line 41"/>
            <p:cNvSpPr>
              <a:spLocks noChangeShapeType="1"/>
            </p:cNvSpPr>
            <p:nvPr/>
          </p:nvSpPr>
          <p:spPr bwMode="auto">
            <a:xfrm>
              <a:off x="4752" y="1746"/>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18" name="Line 42"/>
            <p:cNvSpPr>
              <a:spLocks noChangeShapeType="1"/>
            </p:cNvSpPr>
            <p:nvPr/>
          </p:nvSpPr>
          <p:spPr bwMode="auto">
            <a:xfrm>
              <a:off x="4752" y="1746"/>
              <a:ext cx="0" cy="384"/>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19" name="Line 43"/>
            <p:cNvSpPr>
              <a:spLocks noChangeShapeType="1"/>
            </p:cNvSpPr>
            <p:nvPr/>
          </p:nvSpPr>
          <p:spPr bwMode="auto">
            <a:xfrm flipH="1">
              <a:off x="2640" y="2130"/>
              <a:ext cx="2112" cy="0"/>
            </a:xfrm>
            <a:prstGeom prst="line">
              <a:avLst/>
            </a:prstGeom>
            <a:noFill/>
            <a:ln w="9525">
              <a:solidFill>
                <a:schemeClr val="tx1"/>
              </a:solidFill>
              <a:round/>
              <a:headEnd/>
              <a:tailEnd/>
            </a:ln>
          </p:spPr>
          <p:txBody>
            <a:bodyPr/>
            <a:lstStyle/>
            <a:p>
              <a:endParaRPr lang="zh-CN" altLang="en-US" b="1">
                <a:solidFill>
                  <a:srgbClr val="003399"/>
                </a:solidFill>
              </a:endParaRPr>
            </a:p>
          </p:txBody>
        </p:sp>
        <p:grpSp>
          <p:nvGrpSpPr>
            <p:cNvPr id="20" name="Group 44"/>
            <p:cNvGrpSpPr>
              <a:grpSpLocks/>
            </p:cNvGrpSpPr>
            <p:nvPr/>
          </p:nvGrpSpPr>
          <p:grpSpPr bwMode="auto">
            <a:xfrm>
              <a:off x="2880" y="1746"/>
              <a:ext cx="96" cy="384"/>
              <a:chOff x="2304" y="2304"/>
              <a:chExt cx="96" cy="384"/>
            </a:xfrm>
          </p:grpSpPr>
          <p:sp>
            <p:nvSpPr>
              <p:cNvPr id="86" name="Line 45"/>
              <p:cNvSpPr>
                <a:spLocks noChangeShapeType="1"/>
              </p:cNvSpPr>
              <p:nvPr/>
            </p:nvSpPr>
            <p:spPr bwMode="auto">
              <a:xfrm flipH="1">
                <a:off x="2304" y="2304"/>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87" name="Line 46"/>
              <p:cNvSpPr>
                <a:spLocks noChangeShapeType="1"/>
              </p:cNvSpPr>
              <p:nvPr/>
            </p:nvSpPr>
            <p:spPr bwMode="auto">
              <a:xfrm>
                <a:off x="2304" y="2304"/>
                <a:ext cx="0" cy="384"/>
              </a:xfrm>
              <a:prstGeom prst="line">
                <a:avLst/>
              </a:prstGeom>
              <a:noFill/>
              <a:ln w="9525">
                <a:solidFill>
                  <a:schemeClr val="tx1"/>
                </a:solidFill>
                <a:round/>
                <a:headEnd/>
                <a:tailEnd/>
              </a:ln>
            </p:spPr>
            <p:txBody>
              <a:bodyPr/>
              <a:lstStyle/>
              <a:p>
                <a:endParaRPr lang="zh-CN" altLang="en-US" b="1">
                  <a:solidFill>
                    <a:srgbClr val="003399"/>
                  </a:solidFill>
                </a:endParaRPr>
              </a:p>
            </p:txBody>
          </p:sp>
        </p:grpSp>
        <p:grpSp>
          <p:nvGrpSpPr>
            <p:cNvPr id="21" name="Group 47"/>
            <p:cNvGrpSpPr>
              <a:grpSpLocks/>
            </p:cNvGrpSpPr>
            <p:nvPr/>
          </p:nvGrpSpPr>
          <p:grpSpPr bwMode="auto">
            <a:xfrm>
              <a:off x="3504" y="1746"/>
              <a:ext cx="96" cy="384"/>
              <a:chOff x="2304" y="2304"/>
              <a:chExt cx="96" cy="384"/>
            </a:xfrm>
          </p:grpSpPr>
          <p:sp>
            <p:nvSpPr>
              <p:cNvPr id="84" name="Line 48"/>
              <p:cNvSpPr>
                <a:spLocks noChangeShapeType="1"/>
              </p:cNvSpPr>
              <p:nvPr/>
            </p:nvSpPr>
            <p:spPr bwMode="auto">
              <a:xfrm flipH="1">
                <a:off x="2304" y="2304"/>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85" name="Line 49"/>
              <p:cNvSpPr>
                <a:spLocks noChangeShapeType="1"/>
              </p:cNvSpPr>
              <p:nvPr/>
            </p:nvSpPr>
            <p:spPr bwMode="auto">
              <a:xfrm>
                <a:off x="2304" y="2304"/>
                <a:ext cx="0" cy="384"/>
              </a:xfrm>
              <a:prstGeom prst="line">
                <a:avLst/>
              </a:prstGeom>
              <a:noFill/>
              <a:ln w="9525">
                <a:solidFill>
                  <a:schemeClr val="tx1"/>
                </a:solidFill>
                <a:round/>
                <a:headEnd/>
                <a:tailEnd/>
              </a:ln>
            </p:spPr>
            <p:txBody>
              <a:bodyPr/>
              <a:lstStyle/>
              <a:p>
                <a:endParaRPr lang="zh-CN" altLang="en-US" b="1">
                  <a:solidFill>
                    <a:srgbClr val="003399"/>
                  </a:solidFill>
                </a:endParaRPr>
              </a:p>
            </p:txBody>
          </p:sp>
        </p:grpSp>
        <p:grpSp>
          <p:nvGrpSpPr>
            <p:cNvPr id="22" name="Group 50"/>
            <p:cNvGrpSpPr>
              <a:grpSpLocks/>
            </p:cNvGrpSpPr>
            <p:nvPr/>
          </p:nvGrpSpPr>
          <p:grpSpPr bwMode="auto">
            <a:xfrm>
              <a:off x="4128" y="1746"/>
              <a:ext cx="96" cy="384"/>
              <a:chOff x="2304" y="2304"/>
              <a:chExt cx="96" cy="384"/>
            </a:xfrm>
          </p:grpSpPr>
          <p:sp>
            <p:nvSpPr>
              <p:cNvPr id="82" name="Line 51"/>
              <p:cNvSpPr>
                <a:spLocks noChangeShapeType="1"/>
              </p:cNvSpPr>
              <p:nvPr/>
            </p:nvSpPr>
            <p:spPr bwMode="auto">
              <a:xfrm flipH="1">
                <a:off x="2304" y="2304"/>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83" name="Line 52"/>
              <p:cNvSpPr>
                <a:spLocks noChangeShapeType="1"/>
              </p:cNvSpPr>
              <p:nvPr/>
            </p:nvSpPr>
            <p:spPr bwMode="auto">
              <a:xfrm>
                <a:off x="2304" y="2304"/>
                <a:ext cx="0" cy="384"/>
              </a:xfrm>
              <a:prstGeom prst="line">
                <a:avLst/>
              </a:prstGeom>
              <a:noFill/>
              <a:ln w="9525">
                <a:solidFill>
                  <a:schemeClr val="tx1"/>
                </a:solidFill>
                <a:round/>
                <a:headEnd/>
                <a:tailEnd/>
              </a:ln>
            </p:spPr>
            <p:txBody>
              <a:bodyPr/>
              <a:lstStyle/>
              <a:p>
                <a:endParaRPr lang="zh-CN" altLang="en-US" b="1">
                  <a:solidFill>
                    <a:srgbClr val="003399"/>
                  </a:solidFill>
                </a:endParaRPr>
              </a:p>
            </p:txBody>
          </p:sp>
        </p:grpSp>
        <p:sp>
          <p:nvSpPr>
            <p:cNvPr id="23" name="Oval 53"/>
            <p:cNvSpPr>
              <a:spLocks noChangeArrowheads="1"/>
            </p:cNvSpPr>
            <p:nvPr/>
          </p:nvSpPr>
          <p:spPr bwMode="auto">
            <a:xfrm>
              <a:off x="2862" y="2103"/>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24" name="Oval 54"/>
            <p:cNvSpPr>
              <a:spLocks noChangeArrowheads="1"/>
            </p:cNvSpPr>
            <p:nvPr/>
          </p:nvSpPr>
          <p:spPr bwMode="auto">
            <a:xfrm>
              <a:off x="3486" y="2103"/>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25" name="Oval 55"/>
            <p:cNvSpPr>
              <a:spLocks noChangeArrowheads="1"/>
            </p:cNvSpPr>
            <p:nvPr/>
          </p:nvSpPr>
          <p:spPr bwMode="auto">
            <a:xfrm>
              <a:off x="4101" y="2103"/>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26" name="Line 56"/>
            <p:cNvSpPr>
              <a:spLocks noChangeShapeType="1"/>
            </p:cNvSpPr>
            <p:nvPr/>
          </p:nvSpPr>
          <p:spPr bwMode="auto">
            <a:xfrm>
              <a:off x="5031" y="1968"/>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27" name="Line 57"/>
            <p:cNvSpPr>
              <a:spLocks noChangeShapeType="1"/>
            </p:cNvSpPr>
            <p:nvPr/>
          </p:nvSpPr>
          <p:spPr bwMode="auto">
            <a:xfrm flipH="1">
              <a:off x="2640" y="2256"/>
              <a:ext cx="2400"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28" name="Line 58"/>
            <p:cNvSpPr>
              <a:spLocks noChangeShapeType="1"/>
            </p:cNvSpPr>
            <p:nvPr/>
          </p:nvSpPr>
          <p:spPr bwMode="auto">
            <a:xfrm>
              <a:off x="4407" y="1968"/>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29" name="Line 59"/>
            <p:cNvSpPr>
              <a:spLocks noChangeShapeType="1"/>
            </p:cNvSpPr>
            <p:nvPr/>
          </p:nvSpPr>
          <p:spPr bwMode="auto">
            <a:xfrm>
              <a:off x="3783" y="1968"/>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30" name="Line 60"/>
            <p:cNvSpPr>
              <a:spLocks noChangeShapeType="1"/>
            </p:cNvSpPr>
            <p:nvPr/>
          </p:nvSpPr>
          <p:spPr bwMode="auto">
            <a:xfrm>
              <a:off x="3147" y="1968"/>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31" name="Oval 61"/>
            <p:cNvSpPr>
              <a:spLocks noChangeArrowheads="1"/>
            </p:cNvSpPr>
            <p:nvPr/>
          </p:nvSpPr>
          <p:spPr bwMode="auto">
            <a:xfrm>
              <a:off x="4377" y="2229"/>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32" name="Oval 62"/>
            <p:cNvSpPr>
              <a:spLocks noChangeArrowheads="1"/>
            </p:cNvSpPr>
            <p:nvPr/>
          </p:nvSpPr>
          <p:spPr bwMode="auto">
            <a:xfrm>
              <a:off x="3762" y="2235"/>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33" name="Oval 63"/>
            <p:cNvSpPr>
              <a:spLocks noChangeArrowheads="1"/>
            </p:cNvSpPr>
            <p:nvPr/>
          </p:nvSpPr>
          <p:spPr bwMode="auto">
            <a:xfrm>
              <a:off x="3123" y="2235"/>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34" name="Text Box 76"/>
            <p:cNvSpPr txBox="1">
              <a:spLocks noChangeArrowheads="1"/>
            </p:cNvSpPr>
            <p:nvPr/>
          </p:nvSpPr>
          <p:spPr bwMode="auto">
            <a:xfrm>
              <a:off x="3360" y="1152"/>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r>
                <a:rPr lang="en-US" altLang="zh-CN" sz="1400" b="1" baseline="-25000">
                  <a:solidFill>
                    <a:srgbClr val="003399"/>
                  </a:solidFill>
                </a:rPr>
                <a:t>0</a:t>
              </a:r>
              <a:endParaRPr lang="en-US" altLang="zh-CN" sz="1400" b="1">
                <a:solidFill>
                  <a:srgbClr val="003399"/>
                </a:solidFill>
              </a:endParaRPr>
            </a:p>
          </p:txBody>
        </p:sp>
        <p:sp>
          <p:nvSpPr>
            <p:cNvPr id="35" name="Text Box 77"/>
            <p:cNvSpPr txBox="1">
              <a:spLocks noChangeArrowheads="1"/>
            </p:cNvSpPr>
            <p:nvPr/>
          </p:nvSpPr>
          <p:spPr bwMode="auto">
            <a:xfrm>
              <a:off x="3936" y="1152"/>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r>
                <a:rPr lang="en-US" altLang="zh-CN" sz="1400" b="1" baseline="-25000">
                  <a:solidFill>
                    <a:srgbClr val="003399"/>
                  </a:solidFill>
                </a:rPr>
                <a:t>1</a:t>
              </a:r>
              <a:endParaRPr lang="en-US" altLang="zh-CN" sz="1400" b="1">
                <a:solidFill>
                  <a:srgbClr val="003399"/>
                </a:solidFill>
              </a:endParaRPr>
            </a:p>
          </p:txBody>
        </p:sp>
        <p:sp>
          <p:nvSpPr>
            <p:cNvPr id="36" name="Text Box 78"/>
            <p:cNvSpPr txBox="1">
              <a:spLocks noChangeArrowheads="1"/>
            </p:cNvSpPr>
            <p:nvPr/>
          </p:nvSpPr>
          <p:spPr bwMode="auto">
            <a:xfrm>
              <a:off x="4560" y="1152"/>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r>
                <a:rPr lang="en-US" altLang="zh-CN" sz="1400" b="1" baseline="-25000">
                  <a:solidFill>
                    <a:srgbClr val="003399"/>
                  </a:solidFill>
                </a:rPr>
                <a:t>2</a:t>
              </a:r>
              <a:endParaRPr lang="en-US" altLang="zh-CN" sz="1400" b="1">
                <a:solidFill>
                  <a:srgbClr val="003399"/>
                </a:solidFill>
              </a:endParaRPr>
            </a:p>
          </p:txBody>
        </p:sp>
        <p:sp>
          <p:nvSpPr>
            <p:cNvPr id="37" name="Text Box 79"/>
            <p:cNvSpPr txBox="1">
              <a:spLocks noChangeArrowheads="1"/>
            </p:cNvSpPr>
            <p:nvPr/>
          </p:nvSpPr>
          <p:spPr bwMode="auto">
            <a:xfrm>
              <a:off x="5184" y="1152"/>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r>
                <a:rPr lang="en-US" altLang="zh-CN" sz="1400" b="1" baseline="-25000">
                  <a:solidFill>
                    <a:srgbClr val="003399"/>
                  </a:solidFill>
                </a:rPr>
                <a:t>3</a:t>
              </a:r>
              <a:endParaRPr lang="en-US" altLang="zh-CN" sz="1400" b="1">
                <a:solidFill>
                  <a:srgbClr val="003399"/>
                </a:solidFill>
              </a:endParaRPr>
            </a:p>
          </p:txBody>
        </p:sp>
        <p:sp>
          <p:nvSpPr>
            <p:cNvPr id="38" name="Text Box 80"/>
            <p:cNvSpPr txBox="1">
              <a:spLocks noChangeArrowheads="1"/>
            </p:cNvSpPr>
            <p:nvPr/>
          </p:nvSpPr>
          <p:spPr bwMode="auto">
            <a:xfrm>
              <a:off x="3024" y="1344"/>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FF</a:t>
              </a:r>
              <a:r>
                <a:rPr lang="en-US" altLang="zh-CN" sz="1400" b="1" baseline="-25000">
                  <a:solidFill>
                    <a:srgbClr val="003399"/>
                  </a:solidFill>
                </a:rPr>
                <a:t>0</a:t>
              </a:r>
              <a:endParaRPr lang="en-US" altLang="zh-CN" sz="1400" b="1">
                <a:solidFill>
                  <a:srgbClr val="003399"/>
                </a:solidFill>
              </a:endParaRPr>
            </a:p>
          </p:txBody>
        </p:sp>
        <p:sp>
          <p:nvSpPr>
            <p:cNvPr id="39" name="Text Box 81"/>
            <p:cNvSpPr txBox="1">
              <a:spLocks noChangeArrowheads="1"/>
            </p:cNvSpPr>
            <p:nvPr/>
          </p:nvSpPr>
          <p:spPr bwMode="auto">
            <a:xfrm>
              <a:off x="3696" y="1344"/>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FF</a:t>
              </a:r>
              <a:r>
                <a:rPr lang="en-US" altLang="zh-CN" sz="1400" b="1" baseline="-25000">
                  <a:solidFill>
                    <a:srgbClr val="003399"/>
                  </a:solidFill>
                </a:rPr>
                <a:t>1</a:t>
              </a:r>
              <a:endParaRPr lang="en-US" altLang="zh-CN" sz="1400" b="1">
                <a:solidFill>
                  <a:srgbClr val="003399"/>
                </a:solidFill>
              </a:endParaRPr>
            </a:p>
          </p:txBody>
        </p:sp>
        <p:sp>
          <p:nvSpPr>
            <p:cNvPr id="40" name="Text Box 82"/>
            <p:cNvSpPr txBox="1">
              <a:spLocks noChangeArrowheads="1"/>
            </p:cNvSpPr>
            <p:nvPr/>
          </p:nvSpPr>
          <p:spPr bwMode="auto">
            <a:xfrm>
              <a:off x="4320" y="1344"/>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FF</a:t>
              </a:r>
              <a:r>
                <a:rPr lang="en-US" altLang="zh-CN" sz="1400" b="1" baseline="-25000">
                  <a:solidFill>
                    <a:srgbClr val="003399"/>
                  </a:solidFill>
                </a:rPr>
                <a:t>2</a:t>
              </a:r>
              <a:endParaRPr lang="en-US" altLang="zh-CN" sz="1400" b="1">
                <a:solidFill>
                  <a:srgbClr val="003399"/>
                </a:solidFill>
              </a:endParaRPr>
            </a:p>
          </p:txBody>
        </p:sp>
        <p:sp>
          <p:nvSpPr>
            <p:cNvPr id="41" name="Text Box 83"/>
            <p:cNvSpPr txBox="1">
              <a:spLocks noChangeArrowheads="1"/>
            </p:cNvSpPr>
            <p:nvPr/>
          </p:nvSpPr>
          <p:spPr bwMode="auto">
            <a:xfrm>
              <a:off x="4944" y="1344"/>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FF</a:t>
              </a:r>
              <a:r>
                <a:rPr lang="en-US" altLang="zh-CN" sz="1400" b="1" baseline="-25000">
                  <a:solidFill>
                    <a:srgbClr val="003399"/>
                  </a:solidFill>
                </a:rPr>
                <a:t>3</a:t>
              </a:r>
              <a:endParaRPr lang="en-US" altLang="zh-CN" sz="1400" b="1">
                <a:solidFill>
                  <a:srgbClr val="003399"/>
                </a:solidFill>
              </a:endParaRPr>
            </a:p>
          </p:txBody>
        </p:sp>
        <p:sp>
          <p:nvSpPr>
            <p:cNvPr id="42" name="Text Box 84"/>
            <p:cNvSpPr txBox="1">
              <a:spLocks noChangeArrowheads="1"/>
            </p:cNvSpPr>
            <p:nvPr/>
          </p:nvSpPr>
          <p:spPr bwMode="auto">
            <a:xfrm>
              <a:off x="2352" y="2016"/>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CP</a:t>
              </a:r>
            </a:p>
          </p:txBody>
        </p:sp>
        <p:sp>
          <p:nvSpPr>
            <p:cNvPr id="43" name="Text Box 85"/>
            <p:cNvSpPr txBox="1">
              <a:spLocks noChangeArrowheads="1"/>
            </p:cNvSpPr>
            <p:nvPr/>
          </p:nvSpPr>
          <p:spPr bwMode="auto">
            <a:xfrm>
              <a:off x="2352" y="2160"/>
              <a:ext cx="336"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R</a:t>
              </a:r>
              <a:r>
                <a:rPr lang="en-US" altLang="zh-CN" sz="1400" b="1" baseline="-25000">
                  <a:solidFill>
                    <a:srgbClr val="003399"/>
                  </a:solidFill>
                  <a:ea typeface="Gulim" pitchFamily="34" charset="-127"/>
                </a:rPr>
                <a:t>D</a:t>
              </a:r>
              <a:endParaRPr lang="en-US" altLang="zh-CN" sz="1400" b="1">
                <a:solidFill>
                  <a:srgbClr val="003399"/>
                </a:solidFill>
                <a:ea typeface="Gulim" pitchFamily="34" charset="-127"/>
              </a:endParaRPr>
            </a:p>
          </p:txBody>
        </p:sp>
        <p:sp>
          <p:nvSpPr>
            <p:cNvPr id="44" name="Line 86"/>
            <p:cNvSpPr>
              <a:spLocks noChangeShapeType="1"/>
            </p:cNvSpPr>
            <p:nvPr/>
          </p:nvSpPr>
          <p:spPr bwMode="auto">
            <a:xfrm>
              <a:off x="2403" y="2181"/>
              <a:ext cx="48"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45" name="Line 93"/>
            <p:cNvSpPr>
              <a:spLocks noChangeShapeType="1"/>
            </p:cNvSpPr>
            <p:nvPr/>
          </p:nvSpPr>
          <p:spPr bwMode="auto">
            <a:xfrm>
              <a:off x="2631" y="1632"/>
              <a:ext cx="33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46" name="Line 94"/>
            <p:cNvSpPr>
              <a:spLocks noChangeShapeType="1"/>
            </p:cNvSpPr>
            <p:nvPr/>
          </p:nvSpPr>
          <p:spPr bwMode="auto">
            <a:xfrm>
              <a:off x="3360" y="1632"/>
              <a:ext cx="240"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47" name="Line 95"/>
            <p:cNvSpPr>
              <a:spLocks noChangeShapeType="1"/>
            </p:cNvSpPr>
            <p:nvPr/>
          </p:nvSpPr>
          <p:spPr bwMode="auto">
            <a:xfrm>
              <a:off x="3984" y="1632"/>
              <a:ext cx="240"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48" name="Line 96"/>
            <p:cNvSpPr>
              <a:spLocks noChangeShapeType="1"/>
            </p:cNvSpPr>
            <p:nvPr/>
          </p:nvSpPr>
          <p:spPr bwMode="auto">
            <a:xfrm>
              <a:off x="4608" y="1632"/>
              <a:ext cx="240"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49" name="Line 97"/>
            <p:cNvSpPr>
              <a:spLocks noChangeShapeType="1"/>
            </p:cNvSpPr>
            <p:nvPr/>
          </p:nvSpPr>
          <p:spPr bwMode="auto">
            <a:xfrm>
              <a:off x="5232" y="1632"/>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50" name="Line 98"/>
            <p:cNvSpPr>
              <a:spLocks noChangeShapeType="1"/>
            </p:cNvSpPr>
            <p:nvPr/>
          </p:nvSpPr>
          <p:spPr bwMode="auto">
            <a:xfrm flipV="1">
              <a:off x="5328" y="1344"/>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51" name="Line 99"/>
            <p:cNvSpPr>
              <a:spLocks noChangeShapeType="1"/>
            </p:cNvSpPr>
            <p:nvPr/>
          </p:nvSpPr>
          <p:spPr bwMode="auto">
            <a:xfrm flipV="1">
              <a:off x="4704" y="1344"/>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52" name="Line 100"/>
            <p:cNvSpPr>
              <a:spLocks noChangeShapeType="1"/>
            </p:cNvSpPr>
            <p:nvPr/>
          </p:nvSpPr>
          <p:spPr bwMode="auto">
            <a:xfrm flipV="1">
              <a:off x="4080" y="1344"/>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53" name="Line 101"/>
            <p:cNvSpPr>
              <a:spLocks noChangeShapeType="1"/>
            </p:cNvSpPr>
            <p:nvPr/>
          </p:nvSpPr>
          <p:spPr bwMode="auto">
            <a:xfrm flipV="1">
              <a:off x="3456" y="1344"/>
              <a:ext cx="0" cy="288"/>
            </a:xfrm>
            <a:prstGeom prst="line">
              <a:avLst/>
            </a:prstGeom>
            <a:noFill/>
            <a:ln w="9525">
              <a:solidFill>
                <a:schemeClr val="tx1"/>
              </a:solidFill>
              <a:round/>
              <a:headEnd/>
              <a:tailEnd/>
            </a:ln>
          </p:spPr>
          <p:txBody>
            <a:bodyPr/>
            <a:lstStyle/>
            <a:p>
              <a:endParaRPr lang="zh-CN" altLang="en-US" b="1">
                <a:solidFill>
                  <a:srgbClr val="003399"/>
                </a:solidFill>
              </a:endParaRPr>
            </a:p>
          </p:txBody>
        </p:sp>
        <p:grpSp>
          <p:nvGrpSpPr>
            <p:cNvPr id="54" name="Group 103"/>
            <p:cNvGrpSpPr>
              <a:grpSpLocks/>
            </p:cNvGrpSpPr>
            <p:nvPr/>
          </p:nvGrpSpPr>
          <p:grpSpPr bwMode="auto">
            <a:xfrm>
              <a:off x="3600" y="1536"/>
              <a:ext cx="444" cy="432"/>
              <a:chOff x="2964" y="1536"/>
              <a:chExt cx="444" cy="432"/>
            </a:xfrm>
          </p:grpSpPr>
          <p:sp>
            <p:nvSpPr>
              <p:cNvPr id="75" name="Rectangle 104"/>
              <p:cNvSpPr>
                <a:spLocks noChangeArrowheads="1"/>
              </p:cNvSpPr>
              <p:nvPr/>
            </p:nvSpPr>
            <p:spPr bwMode="auto">
              <a:xfrm>
                <a:off x="2964" y="1536"/>
                <a:ext cx="384" cy="384"/>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76" name="Text Box 105"/>
              <p:cNvSpPr txBox="1">
                <a:spLocks noChangeArrowheads="1"/>
              </p:cNvSpPr>
              <p:nvPr/>
            </p:nvSpPr>
            <p:spPr bwMode="auto">
              <a:xfrm>
                <a:off x="2964" y="1536"/>
                <a:ext cx="240" cy="194"/>
              </a:xfrm>
              <a:prstGeom prst="rect">
                <a:avLst/>
              </a:prstGeom>
              <a:noFill/>
              <a:ln w="9525">
                <a:noFill/>
                <a:miter lim="800000"/>
                <a:headEnd/>
                <a:tailEnd/>
              </a:ln>
            </p:spPr>
            <p:txBody>
              <a:bodyPr>
                <a:spAutoFit/>
              </a:bodyPr>
              <a:lstStyle/>
              <a:p>
                <a:pPr algn="just" eaLnBrk="0" hangingPunct="0"/>
                <a:r>
                  <a:rPr lang="en-US" altLang="zh-CN" sz="1400" b="1" dirty="0">
                    <a:solidFill>
                      <a:srgbClr val="003399"/>
                    </a:solidFill>
                    <a:ea typeface="Gulim" pitchFamily="34" charset="-127"/>
                  </a:rPr>
                  <a:t>D</a:t>
                </a:r>
              </a:p>
            </p:txBody>
          </p:sp>
          <p:sp>
            <p:nvSpPr>
              <p:cNvPr id="77" name="AutoShape 106"/>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78" name="Text Box 107"/>
              <p:cNvSpPr txBox="1">
                <a:spLocks noChangeArrowheads="1"/>
              </p:cNvSpPr>
              <p:nvPr/>
            </p:nvSpPr>
            <p:spPr bwMode="auto">
              <a:xfrm>
                <a:off x="3168"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p>
            </p:txBody>
          </p:sp>
          <p:sp>
            <p:nvSpPr>
              <p:cNvPr id="79" name="Text Box 108"/>
              <p:cNvSpPr txBox="1">
                <a:spLocks noChangeArrowheads="1"/>
              </p:cNvSpPr>
              <p:nvPr/>
            </p:nvSpPr>
            <p:spPr bwMode="auto">
              <a:xfrm>
                <a:off x="3045" y="1728"/>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R</a:t>
                </a:r>
                <a:r>
                  <a:rPr lang="en-US" altLang="zh-CN" sz="1400" b="1" baseline="-25000">
                    <a:solidFill>
                      <a:srgbClr val="003399"/>
                    </a:solidFill>
                    <a:ea typeface="Gulim" pitchFamily="34" charset="-127"/>
                  </a:rPr>
                  <a:t>D</a:t>
                </a:r>
                <a:endParaRPr lang="en-US" altLang="zh-CN" sz="1400" b="1">
                  <a:solidFill>
                    <a:srgbClr val="003399"/>
                  </a:solidFill>
                  <a:ea typeface="Gulim" pitchFamily="34" charset="-127"/>
                </a:endParaRPr>
              </a:p>
            </p:txBody>
          </p:sp>
          <p:sp>
            <p:nvSpPr>
              <p:cNvPr id="80" name="Line 109"/>
              <p:cNvSpPr>
                <a:spLocks noChangeShapeType="1"/>
              </p:cNvSpPr>
              <p:nvPr/>
            </p:nvSpPr>
            <p:spPr bwMode="auto">
              <a:xfrm>
                <a:off x="3093" y="1758"/>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81" name="Oval 110"/>
              <p:cNvSpPr>
                <a:spLocks noChangeArrowheads="1"/>
              </p:cNvSpPr>
              <p:nvPr/>
            </p:nvSpPr>
            <p:spPr bwMode="auto">
              <a:xfrm>
                <a:off x="3120" y="192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grpSp>
        <p:grpSp>
          <p:nvGrpSpPr>
            <p:cNvPr id="55" name="Group 111"/>
            <p:cNvGrpSpPr>
              <a:grpSpLocks/>
            </p:cNvGrpSpPr>
            <p:nvPr/>
          </p:nvGrpSpPr>
          <p:grpSpPr bwMode="auto">
            <a:xfrm>
              <a:off x="4224" y="1536"/>
              <a:ext cx="444" cy="432"/>
              <a:chOff x="2964" y="1536"/>
              <a:chExt cx="444" cy="432"/>
            </a:xfrm>
          </p:grpSpPr>
          <p:sp>
            <p:nvSpPr>
              <p:cNvPr id="68" name="Rectangle 112"/>
              <p:cNvSpPr>
                <a:spLocks noChangeArrowheads="1"/>
              </p:cNvSpPr>
              <p:nvPr/>
            </p:nvSpPr>
            <p:spPr bwMode="auto">
              <a:xfrm>
                <a:off x="2964" y="1536"/>
                <a:ext cx="384" cy="384"/>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69" name="Text Box 113"/>
              <p:cNvSpPr txBox="1">
                <a:spLocks noChangeArrowheads="1"/>
              </p:cNvSpPr>
              <p:nvPr/>
            </p:nvSpPr>
            <p:spPr bwMode="auto">
              <a:xfrm>
                <a:off x="2964"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D</a:t>
                </a:r>
              </a:p>
            </p:txBody>
          </p:sp>
          <p:sp>
            <p:nvSpPr>
              <p:cNvPr id="70" name="AutoShape 114"/>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71" name="Text Box 115"/>
              <p:cNvSpPr txBox="1">
                <a:spLocks noChangeArrowheads="1"/>
              </p:cNvSpPr>
              <p:nvPr/>
            </p:nvSpPr>
            <p:spPr bwMode="auto">
              <a:xfrm>
                <a:off x="3168"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p>
            </p:txBody>
          </p:sp>
          <p:sp>
            <p:nvSpPr>
              <p:cNvPr id="72" name="Text Box 116"/>
              <p:cNvSpPr txBox="1">
                <a:spLocks noChangeArrowheads="1"/>
              </p:cNvSpPr>
              <p:nvPr/>
            </p:nvSpPr>
            <p:spPr bwMode="auto">
              <a:xfrm>
                <a:off x="3045" y="1728"/>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R</a:t>
                </a:r>
                <a:r>
                  <a:rPr lang="en-US" altLang="zh-CN" sz="1400" b="1" baseline="-25000">
                    <a:solidFill>
                      <a:srgbClr val="003399"/>
                    </a:solidFill>
                    <a:ea typeface="Gulim" pitchFamily="34" charset="-127"/>
                  </a:rPr>
                  <a:t>D</a:t>
                </a:r>
                <a:endParaRPr lang="en-US" altLang="zh-CN" sz="1400" b="1">
                  <a:solidFill>
                    <a:srgbClr val="003399"/>
                  </a:solidFill>
                  <a:ea typeface="Gulim" pitchFamily="34" charset="-127"/>
                </a:endParaRPr>
              </a:p>
            </p:txBody>
          </p:sp>
          <p:sp>
            <p:nvSpPr>
              <p:cNvPr id="73" name="Line 117"/>
              <p:cNvSpPr>
                <a:spLocks noChangeShapeType="1"/>
              </p:cNvSpPr>
              <p:nvPr/>
            </p:nvSpPr>
            <p:spPr bwMode="auto">
              <a:xfrm>
                <a:off x="3093" y="1758"/>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74" name="Oval 118"/>
              <p:cNvSpPr>
                <a:spLocks noChangeArrowheads="1"/>
              </p:cNvSpPr>
              <p:nvPr/>
            </p:nvSpPr>
            <p:spPr bwMode="auto">
              <a:xfrm>
                <a:off x="3120" y="192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grpSp>
        <p:grpSp>
          <p:nvGrpSpPr>
            <p:cNvPr id="56" name="Group 119"/>
            <p:cNvGrpSpPr>
              <a:grpSpLocks/>
            </p:cNvGrpSpPr>
            <p:nvPr/>
          </p:nvGrpSpPr>
          <p:grpSpPr bwMode="auto">
            <a:xfrm>
              <a:off x="4848" y="1536"/>
              <a:ext cx="444" cy="432"/>
              <a:chOff x="2964" y="1536"/>
              <a:chExt cx="444" cy="432"/>
            </a:xfrm>
          </p:grpSpPr>
          <p:sp>
            <p:nvSpPr>
              <p:cNvPr id="61" name="Rectangle 120"/>
              <p:cNvSpPr>
                <a:spLocks noChangeArrowheads="1"/>
              </p:cNvSpPr>
              <p:nvPr/>
            </p:nvSpPr>
            <p:spPr bwMode="auto">
              <a:xfrm>
                <a:off x="2964" y="1536"/>
                <a:ext cx="384" cy="384"/>
              </a:xfrm>
              <a:prstGeom prst="rect">
                <a:avLst/>
              </a:prstGeom>
              <a:noFill/>
              <a:ln w="19050">
                <a:solidFill>
                  <a:schemeClr val="tx1"/>
                </a:solidFill>
                <a:miter lim="800000"/>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62" name="Text Box 121"/>
              <p:cNvSpPr txBox="1">
                <a:spLocks noChangeArrowheads="1"/>
              </p:cNvSpPr>
              <p:nvPr/>
            </p:nvSpPr>
            <p:spPr bwMode="auto">
              <a:xfrm>
                <a:off x="2964"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D</a:t>
                </a:r>
              </a:p>
            </p:txBody>
          </p:sp>
          <p:sp>
            <p:nvSpPr>
              <p:cNvPr id="63" name="AutoShape 122"/>
              <p:cNvSpPr>
                <a:spLocks noChangeArrowheads="1"/>
              </p:cNvSpPr>
              <p:nvPr/>
            </p:nvSpPr>
            <p:spPr bwMode="auto">
              <a:xfrm rot="5400000">
                <a:off x="2964" y="1698"/>
                <a:ext cx="96" cy="96"/>
              </a:xfrm>
              <a:prstGeom prst="triangle">
                <a:avLst>
                  <a:gd name="adj" fmla="val 50000"/>
                </a:avLst>
              </a:prstGeom>
              <a:noFill/>
              <a:ln w="19050">
                <a:solidFill>
                  <a:schemeClr val="tx1"/>
                </a:solidFill>
                <a:miter lim="800000"/>
                <a:headEnd/>
                <a:tailEnd/>
              </a:ln>
            </p:spPr>
            <p:txBody>
              <a:bodyPr rot="10800000" vert="eaVert"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64" name="Text Box 123"/>
              <p:cNvSpPr txBox="1">
                <a:spLocks noChangeArrowheads="1"/>
              </p:cNvSpPr>
              <p:nvPr/>
            </p:nvSpPr>
            <p:spPr bwMode="auto">
              <a:xfrm>
                <a:off x="3168" y="1536"/>
                <a:ext cx="240"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Q</a:t>
                </a:r>
              </a:p>
            </p:txBody>
          </p:sp>
          <p:sp>
            <p:nvSpPr>
              <p:cNvPr id="65" name="Text Box 124"/>
              <p:cNvSpPr txBox="1">
                <a:spLocks noChangeArrowheads="1"/>
              </p:cNvSpPr>
              <p:nvPr/>
            </p:nvSpPr>
            <p:spPr bwMode="auto">
              <a:xfrm>
                <a:off x="3045" y="1728"/>
                <a:ext cx="288" cy="194"/>
              </a:xfrm>
              <a:prstGeom prst="rect">
                <a:avLst/>
              </a:prstGeom>
              <a:noFill/>
              <a:ln w="9525">
                <a:noFill/>
                <a:miter lim="800000"/>
                <a:headEnd/>
                <a:tailEnd/>
              </a:ln>
            </p:spPr>
            <p:txBody>
              <a:bodyPr>
                <a:spAutoFit/>
              </a:bodyPr>
              <a:lstStyle/>
              <a:p>
                <a:pPr algn="just" eaLnBrk="0" hangingPunct="0"/>
                <a:r>
                  <a:rPr lang="en-US" altLang="zh-CN" sz="1400" b="1">
                    <a:solidFill>
                      <a:srgbClr val="003399"/>
                    </a:solidFill>
                    <a:ea typeface="Gulim" pitchFamily="34" charset="-127"/>
                  </a:rPr>
                  <a:t>R</a:t>
                </a:r>
                <a:r>
                  <a:rPr lang="en-US" altLang="zh-CN" sz="1400" b="1" baseline="-25000">
                    <a:solidFill>
                      <a:srgbClr val="003399"/>
                    </a:solidFill>
                    <a:ea typeface="Gulim" pitchFamily="34" charset="-127"/>
                  </a:rPr>
                  <a:t>D</a:t>
                </a:r>
                <a:endParaRPr lang="en-US" altLang="zh-CN" sz="1400" b="1">
                  <a:solidFill>
                    <a:srgbClr val="003399"/>
                  </a:solidFill>
                  <a:ea typeface="Gulim" pitchFamily="34" charset="-127"/>
                </a:endParaRPr>
              </a:p>
            </p:txBody>
          </p:sp>
          <p:sp>
            <p:nvSpPr>
              <p:cNvPr id="66" name="Line 125"/>
              <p:cNvSpPr>
                <a:spLocks noChangeShapeType="1"/>
              </p:cNvSpPr>
              <p:nvPr/>
            </p:nvSpPr>
            <p:spPr bwMode="auto">
              <a:xfrm>
                <a:off x="3093" y="1758"/>
                <a:ext cx="96" cy="0"/>
              </a:xfrm>
              <a:prstGeom prst="line">
                <a:avLst/>
              </a:prstGeom>
              <a:noFill/>
              <a:ln w="9525">
                <a:solidFill>
                  <a:schemeClr val="tx1"/>
                </a:solidFill>
                <a:round/>
                <a:headEnd/>
                <a:tailEnd/>
              </a:ln>
            </p:spPr>
            <p:txBody>
              <a:bodyPr/>
              <a:lstStyle/>
              <a:p>
                <a:endParaRPr lang="zh-CN" altLang="en-US" b="1">
                  <a:solidFill>
                    <a:srgbClr val="003399"/>
                  </a:solidFill>
                </a:endParaRPr>
              </a:p>
            </p:txBody>
          </p:sp>
          <p:sp>
            <p:nvSpPr>
              <p:cNvPr id="67" name="Oval 126"/>
              <p:cNvSpPr>
                <a:spLocks noChangeArrowheads="1"/>
              </p:cNvSpPr>
              <p:nvPr/>
            </p:nvSpPr>
            <p:spPr bwMode="auto">
              <a:xfrm>
                <a:off x="3120" y="1920"/>
                <a:ext cx="48" cy="48"/>
              </a:xfrm>
              <a:prstGeom prst="ellipse">
                <a:avLst/>
              </a:prstGeom>
              <a:no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grpSp>
        <p:sp>
          <p:nvSpPr>
            <p:cNvPr id="57" name="Text Box 127"/>
            <p:cNvSpPr txBox="1">
              <a:spLocks noChangeArrowheads="1"/>
            </p:cNvSpPr>
            <p:nvPr/>
          </p:nvSpPr>
          <p:spPr bwMode="auto">
            <a:xfrm>
              <a:off x="2352" y="1392"/>
              <a:ext cx="432" cy="213"/>
            </a:xfrm>
            <a:prstGeom prst="rect">
              <a:avLst/>
            </a:prstGeom>
            <a:noFill/>
            <a:ln w="9525">
              <a:noFill/>
              <a:miter lim="800000"/>
              <a:headEnd/>
              <a:tailEnd/>
            </a:ln>
          </p:spPr>
          <p:txBody>
            <a:bodyPr>
              <a:spAutoFit/>
            </a:bodyPr>
            <a:lstStyle/>
            <a:p>
              <a:pPr algn="just" eaLnBrk="0" hangingPunct="0"/>
              <a:r>
                <a:rPr lang="en-US" altLang="zh-CN" sz="1600" b="1">
                  <a:solidFill>
                    <a:srgbClr val="003399"/>
                  </a:solidFill>
                  <a:ea typeface="Gulim" pitchFamily="34" charset="-127"/>
                </a:rPr>
                <a:t>D</a:t>
              </a:r>
              <a:r>
                <a:rPr lang="en-US" altLang="zh-CN" sz="1600" b="1" baseline="-25000">
                  <a:solidFill>
                    <a:srgbClr val="003399"/>
                  </a:solidFill>
                  <a:ea typeface="Gulim" pitchFamily="34" charset="-127"/>
                </a:rPr>
                <a:t>IR</a:t>
              </a:r>
              <a:endParaRPr lang="en-US" altLang="zh-CN" sz="1600" b="1">
                <a:solidFill>
                  <a:srgbClr val="003399"/>
                </a:solidFill>
                <a:ea typeface="Gulim" pitchFamily="34" charset="-127"/>
              </a:endParaRPr>
            </a:p>
          </p:txBody>
        </p:sp>
        <p:sp>
          <p:nvSpPr>
            <p:cNvPr id="58" name="Oval 129"/>
            <p:cNvSpPr>
              <a:spLocks noChangeArrowheads="1"/>
            </p:cNvSpPr>
            <p:nvPr/>
          </p:nvSpPr>
          <p:spPr bwMode="auto">
            <a:xfrm>
              <a:off x="4683" y="1611"/>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59" name="Oval 130"/>
            <p:cNvSpPr>
              <a:spLocks noChangeArrowheads="1"/>
            </p:cNvSpPr>
            <p:nvPr/>
          </p:nvSpPr>
          <p:spPr bwMode="auto">
            <a:xfrm>
              <a:off x="4053" y="1605"/>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sp>
          <p:nvSpPr>
            <p:cNvPr id="60" name="Oval 131"/>
            <p:cNvSpPr>
              <a:spLocks noChangeArrowheads="1"/>
            </p:cNvSpPr>
            <p:nvPr/>
          </p:nvSpPr>
          <p:spPr bwMode="auto">
            <a:xfrm>
              <a:off x="3426" y="1611"/>
              <a:ext cx="48" cy="48"/>
            </a:xfrm>
            <a:prstGeom prst="ellipse">
              <a:avLst/>
            </a:prstGeom>
            <a:solidFill>
              <a:schemeClr val="tx1"/>
            </a:solidFill>
            <a:ln w="9525">
              <a:solidFill>
                <a:schemeClr val="tx1"/>
              </a:solidFill>
              <a:round/>
              <a:headEnd/>
              <a:tailEnd/>
            </a:ln>
          </p:spPr>
          <p:txBody>
            <a:bodyPr wrap="none" anchor="ctr"/>
            <a:lstStyle/>
            <a:p>
              <a:pPr algn="dist">
                <a:spcBef>
                  <a:spcPct val="0"/>
                </a:spcBef>
              </a:pPr>
              <a:endParaRPr lang="zh-CN" altLang="en-US" sz="4000" b="1">
                <a:solidFill>
                  <a:srgbClr val="003399"/>
                </a:solidFill>
                <a:latin typeface="Arial" charset="0"/>
                <a:ea typeface="Gulim" pitchFamily="34" charset="-127"/>
              </a:endParaRPr>
            </a:p>
          </p:txBody>
        </p:sp>
      </p:grpSp>
    </p:spTree>
    <p:extLst>
      <p:ext uri="{BB962C8B-B14F-4D97-AF65-F5344CB8AC3E}">
        <p14:creationId xmlns:p14="http://schemas.microsoft.com/office/powerpoint/2010/main" val="314684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7</a:t>
            </a:r>
            <a:r>
              <a:rPr lang="zh-CN" altLang="en-US" smtClean="0">
                <a:latin typeface="Times New Roman" panose="02020603050405020304" pitchFamily="18" charset="0"/>
                <a:cs typeface="Times New Roman" panose="02020603050405020304" pitchFamily="18" charset="0"/>
              </a:rPr>
              <a:t>题</a:t>
            </a:r>
          </a:p>
        </p:txBody>
      </p:sp>
      <p:sp>
        <p:nvSpPr>
          <p:cNvPr id="12291" name="Content Placeholder 4"/>
          <p:cNvSpPr>
            <a:spLocks noGrp="1"/>
          </p:cNvSpPr>
          <p:nvPr>
            <p:ph idx="4294967295"/>
          </p:nvPr>
        </p:nvSpPr>
        <p:spPr>
          <a:xfrm>
            <a:off x="684213" y="908050"/>
            <a:ext cx="7848600" cy="4637088"/>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某</a:t>
            </a:r>
            <a:r>
              <a:rPr lang="en-US" altLang="zh-CN" dirty="0" smtClean="0">
                <a:ea typeface="黑体" panose="02010609060101010101" pitchFamily="49" charset="-122"/>
              </a:rPr>
              <a:t>8</a:t>
            </a:r>
            <a:r>
              <a:rPr lang="zh-CN" altLang="en-US" dirty="0" smtClean="0">
                <a:ea typeface="黑体" panose="02010609060101010101" pitchFamily="49" charset="-122"/>
              </a:rPr>
              <a:t>位微型计算机地址码为</a:t>
            </a:r>
            <a:r>
              <a:rPr lang="en-US" altLang="zh-CN" dirty="0" smtClean="0">
                <a:ea typeface="黑体" panose="02010609060101010101" pitchFamily="49" charset="-122"/>
              </a:rPr>
              <a:t>18</a:t>
            </a:r>
            <a:r>
              <a:rPr lang="zh-CN" altLang="en-US" dirty="0" smtClean="0">
                <a:ea typeface="黑体" panose="02010609060101010101" pitchFamily="49" charset="-122"/>
              </a:rPr>
              <a:t>位，若使用</a:t>
            </a:r>
            <a:r>
              <a:rPr lang="en-US" altLang="zh-CN" dirty="0" smtClean="0">
                <a:ea typeface="黑体" panose="02010609060101010101" pitchFamily="49" charset="-122"/>
              </a:rPr>
              <a:t>4K×4</a:t>
            </a:r>
            <a:r>
              <a:rPr lang="zh-CN" altLang="en-US" dirty="0" smtClean="0">
                <a:ea typeface="黑体" panose="02010609060101010101" pitchFamily="49" charset="-122"/>
              </a:rPr>
              <a:t>的</a:t>
            </a:r>
            <a:r>
              <a:rPr lang="en-US" altLang="zh-CN" dirty="0" smtClean="0">
                <a:ea typeface="黑体" panose="02010609060101010101" pitchFamily="49" charset="-122"/>
              </a:rPr>
              <a:t>RAM</a:t>
            </a:r>
            <a:r>
              <a:rPr lang="zh-CN" altLang="en-US" dirty="0" smtClean="0">
                <a:ea typeface="黑体" panose="02010609060101010101" pitchFamily="49" charset="-122"/>
              </a:rPr>
              <a:t>芯片组成模块板结构的存储器，问：</a:t>
            </a:r>
          </a:p>
          <a:p>
            <a:pPr marL="384175" lvl="1" indent="0">
              <a:lnSpc>
                <a:spcPct val="120000"/>
              </a:lnSpc>
              <a:spcBef>
                <a:spcPct val="20000"/>
              </a:spcBef>
              <a:spcAft>
                <a:spcPct val="20000"/>
              </a:spcAft>
            </a:pPr>
            <a:r>
              <a:rPr lang="zh-CN" altLang="en-US" dirty="0" smtClean="0">
                <a:ea typeface="黑体" panose="02010609060101010101" pitchFamily="49" charset="-122"/>
              </a:rPr>
              <a:t>该机所允许的最大主存空间是多少？</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最大主存空间</a:t>
            </a:r>
            <a:r>
              <a:rPr lang="en-US" altLang="zh-CN" dirty="0" smtClean="0">
                <a:ea typeface="黑体" panose="02010609060101010101" pitchFamily="49" charset="-122"/>
              </a:rPr>
              <a:t>=2</a:t>
            </a:r>
            <a:r>
              <a:rPr lang="en-US" altLang="zh-CN" baseline="30000" dirty="0" smtClean="0">
                <a:ea typeface="黑体" panose="02010609060101010101" pitchFamily="49" charset="-122"/>
              </a:rPr>
              <a:t>18</a:t>
            </a:r>
            <a:r>
              <a:rPr lang="en-US" altLang="zh-CN" dirty="0" smtClean="0">
                <a:ea typeface="黑体" panose="02010609060101010101" pitchFamily="49" charset="-122"/>
              </a:rPr>
              <a:t>×8=256K×8</a:t>
            </a:r>
            <a:r>
              <a:rPr lang="zh-CN" altLang="en-US" dirty="0" smtClean="0">
                <a:ea typeface="黑体" panose="02010609060101010101" pitchFamily="49" charset="-122"/>
              </a:rPr>
              <a:t>位</a:t>
            </a:r>
            <a:r>
              <a:rPr lang="en-US" altLang="zh-CN" dirty="0" smtClean="0">
                <a:ea typeface="黑体" panose="02010609060101010101" pitchFamily="49" charset="-122"/>
              </a:rPr>
              <a:t>=256KB</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若每个模板为</a:t>
            </a:r>
            <a:r>
              <a:rPr lang="en-US" altLang="zh-CN" dirty="0" smtClean="0">
                <a:ea typeface="黑体" panose="02010609060101010101" pitchFamily="49" charset="-122"/>
              </a:rPr>
              <a:t>32K×8</a:t>
            </a:r>
            <a:r>
              <a:rPr lang="zh-CN" altLang="en-US" dirty="0" smtClean="0">
                <a:ea typeface="黑体" panose="02010609060101010101" pitchFamily="49" charset="-122"/>
              </a:rPr>
              <a:t>位，共需多少模板块？</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(256K×8) / (32K×8)=8</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每个模板块内共有几片</a:t>
            </a:r>
            <a:r>
              <a:rPr lang="en-US" altLang="zh-CN" dirty="0" smtClean="0">
                <a:ea typeface="黑体" panose="02010609060101010101" pitchFamily="49" charset="-122"/>
              </a:rPr>
              <a:t>RAM</a:t>
            </a:r>
            <a:r>
              <a:rPr lang="zh-CN" altLang="en-US" dirty="0" smtClean="0">
                <a:ea typeface="黑体" panose="02010609060101010101" pitchFamily="49" charset="-122"/>
              </a:rPr>
              <a:t>芯片？</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(32K×8) / (4K×4)=16</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共有多少片</a:t>
            </a:r>
            <a:r>
              <a:rPr lang="en-US" altLang="zh-CN" dirty="0" smtClean="0">
                <a:ea typeface="黑体" panose="02010609060101010101" pitchFamily="49" charset="-122"/>
              </a:rPr>
              <a:t>RAM</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16×8=128</a:t>
            </a:r>
            <a:r>
              <a:rPr lang="zh-CN" altLang="en-US" dirty="0" smtClean="0">
                <a:ea typeface="黑体" panose="02010609060101010101" pitchFamily="49" charset="-122"/>
              </a:rPr>
              <a:t>或</a:t>
            </a:r>
            <a:r>
              <a:rPr lang="en-US" altLang="zh-CN" dirty="0" smtClean="0">
                <a:ea typeface="黑体" panose="02010609060101010101" pitchFamily="49" charset="-122"/>
              </a:rPr>
              <a:t>(256K×8)/(4K×4)=128</a:t>
            </a:r>
            <a:endParaRPr lang="zh-CN" altLang="en-US"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如何选择各模板块？</a:t>
            </a:r>
          </a:p>
        </p:txBody>
      </p:sp>
    </p:spTree>
    <p:extLst>
      <p:ext uri="{BB962C8B-B14F-4D97-AF65-F5344CB8AC3E}">
        <p14:creationId xmlns:p14="http://schemas.microsoft.com/office/powerpoint/2010/main" val="1135246788"/>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7</a:t>
            </a:r>
            <a:r>
              <a:rPr lang="zh-CN" altLang="en-US" smtClean="0">
                <a:latin typeface="Times New Roman" panose="02020603050405020304" pitchFamily="18" charset="0"/>
                <a:cs typeface="Times New Roman" panose="02020603050405020304" pitchFamily="18" charset="0"/>
              </a:rPr>
              <a:t>题</a:t>
            </a:r>
          </a:p>
        </p:txBody>
      </p:sp>
      <p:sp>
        <p:nvSpPr>
          <p:cNvPr id="13315" name="Content Placeholder 4"/>
          <p:cNvSpPr>
            <a:spLocks noGrp="1"/>
          </p:cNvSpPr>
          <p:nvPr>
            <p:ph idx="4294967295"/>
          </p:nvPr>
        </p:nvSpPr>
        <p:spPr>
          <a:xfrm>
            <a:off x="684213" y="908050"/>
            <a:ext cx="7848600" cy="4397375"/>
          </a:xfrm>
        </p:spPr>
        <p:txBody>
          <a:bodyPr/>
          <a:lstStyle/>
          <a:p>
            <a:pPr marL="0" indent="0">
              <a:lnSpc>
                <a:spcPct val="120000"/>
              </a:lnSpc>
              <a:spcBef>
                <a:spcPct val="20000"/>
              </a:spcBef>
              <a:spcAft>
                <a:spcPct val="20000"/>
              </a:spcAft>
            </a:pPr>
            <a:r>
              <a:rPr lang="zh-CN" altLang="en-US" dirty="0" smtClean="0">
                <a:ea typeface="黑体" panose="02010609060101010101" pitchFamily="49" charset="-122"/>
              </a:rPr>
              <a:t>某</a:t>
            </a:r>
            <a:r>
              <a:rPr lang="en-US" altLang="zh-CN" dirty="0" smtClean="0">
                <a:ea typeface="黑体" panose="02010609060101010101" pitchFamily="49" charset="-122"/>
              </a:rPr>
              <a:t>8</a:t>
            </a:r>
            <a:r>
              <a:rPr lang="zh-CN" altLang="en-US" dirty="0" smtClean="0">
                <a:ea typeface="黑体" panose="02010609060101010101" pitchFamily="49" charset="-122"/>
              </a:rPr>
              <a:t>位机地址码为</a:t>
            </a:r>
            <a:r>
              <a:rPr lang="en-US" altLang="zh-CN" dirty="0" smtClean="0">
                <a:ea typeface="黑体" panose="02010609060101010101" pitchFamily="49" charset="-122"/>
              </a:rPr>
              <a:t>18</a:t>
            </a:r>
            <a:r>
              <a:rPr lang="zh-CN" altLang="en-US" dirty="0" smtClean="0">
                <a:ea typeface="黑体" panose="02010609060101010101" pitchFamily="49" charset="-122"/>
              </a:rPr>
              <a:t>位，若使用</a:t>
            </a:r>
            <a:r>
              <a:rPr lang="en-US" altLang="zh-CN" dirty="0" smtClean="0">
                <a:ea typeface="黑体" panose="02010609060101010101" pitchFamily="49" charset="-122"/>
              </a:rPr>
              <a:t>4K×4</a:t>
            </a:r>
            <a:r>
              <a:rPr lang="zh-CN" altLang="en-US" dirty="0" smtClean="0">
                <a:ea typeface="黑体" panose="02010609060101010101" pitchFamily="49" charset="-122"/>
              </a:rPr>
              <a:t>的</a:t>
            </a:r>
            <a:r>
              <a:rPr lang="en-US" altLang="zh-CN" dirty="0" smtClean="0">
                <a:ea typeface="黑体" panose="02010609060101010101" pitchFamily="49" charset="-122"/>
              </a:rPr>
              <a:t>RAM</a:t>
            </a:r>
            <a:r>
              <a:rPr lang="zh-CN" altLang="en-US" dirty="0" smtClean="0">
                <a:ea typeface="黑体" panose="02010609060101010101" pitchFamily="49" charset="-122"/>
              </a:rPr>
              <a:t>芯片组成模块板结构的存储器，问：</a:t>
            </a:r>
          </a:p>
          <a:p>
            <a:pPr marL="384175" lvl="1"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如何选择各模板块？</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a:t>
            </a:r>
            <a:r>
              <a:rPr lang="en-US" altLang="zh-CN" dirty="0" smtClean="0">
                <a:ea typeface="黑体" panose="02010609060101010101" pitchFamily="49" charset="-122"/>
              </a:rPr>
              <a:t>(</a:t>
            </a:r>
            <a:r>
              <a:rPr lang="zh-CN" altLang="en-US" dirty="0" smtClean="0">
                <a:ea typeface="黑体" panose="02010609060101010101" pitchFamily="49" charset="-122"/>
              </a:rPr>
              <a:t>模板号，模板内部偏移</a:t>
            </a: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zh-CN" altLang="en-US" dirty="0" smtClean="0">
                <a:ea typeface="黑体" panose="02010609060101010101" pitchFamily="49" charset="-122"/>
              </a:rPr>
              <a:t>模板块数→模板号</a:t>
            </a:r>
          </a:p>
          <a:p>
            <a:pPr marL="765175" lvl="2" indent="0">
              <a:lnSpc>
                <a:spcPct val="120000"/>
              </a:lnSpc>
              <a:spcBef>
                <a:spcPct val="20000"/>
              </a:spcBef>
              <a:spcAft>
                <a:spcPct val="20000"/>
              </a:spcAft>
            </a:pPr>
            <a:r>
              <a:rPr lang="en-US" altLang="zh-CN" dirty="0" smtClean="0">
                <a:ea typeface="黑体" panose="02010609060101010101" pitchFamily="49" charset="-122"/>
              </a:rPr>
              <a:t>8</a:t>
            </a:r>
            <a:r>
              <a:rPr lang="zh-CN" altLang="en-US" dirty="0" smtClean="0">
                <a:ea typeface="黑体" panose="02010609060101010101" pitchFamily="49" charset="-122"/>
              </a:rPr>
              <a:t>个模板→ </a:t>
            </a:r>
            <a:r>
              <a:rPr lang="en-US" altLang="zh-CN" dirty="0" smtClean="0">
                <a:ea typeface="黑体" panose="02010609060101010101" pitchFamily="49" charset="-122"/>
              </a:rPr>
              <a:t>3</a:t>
            </a:r>
            <a:r>
              <a:rPr lang="zh-CN" altLang="en-US" dirty="0" smtClean="0">
                <a:ea typeface="黑体" panose="02010609060101010101" pitchFamily="49" charset="-122"/>
              </a:rPr>
              <a:t>位模板号</a:t>
            </a:r>
          </a:p>
          <a:p>
            <a:pPr marL="765175" lvl="2" indent="0">
              <a:lnSpc>
                <a:spcPct val="120000"/>
              </a:lnSpc>
              <a:spcBef>
                <a:spcPct val="20000"/>
              </a:spcBef>
              <a:spcAft>
                <a:spcPct val="20000"/>
              </a:spcAft>
            </a:pPr>
            <a:r>
              <a:rPr lang="zh-CN" altLang="en-US" dirty="0" smtClean="0">
                <a:ea typeface="黑体" panose="02010609060101010101" pitchFamily="49" charset="-122"/>
              </a:rPr>
              <a:t>模板存储单元数量→模板内部偏移位数</a:t>
            </a:r>
          </a:p>
          <a:p>
            <a:pPr marL="765175" lvl="2" indent="0">
              <a:lnSpc>
                <a:spcPct val="120000"/>
              </a:lnSpc>
              <a:spcBef>
                <a:spcPct val="20000"/>
              </a:spcBef>
              <a:spcAft>
                <a:spcPct val="20000"/>
              </a:spcAft>
            </a:pPr>
            <a:r>
              <a:rPr lang="en-US" altLang="zh-CN" dirty="0" smtClean="0">
                <a:ea typeface="黑体" panose="02010609060101010101" pitchFamily="49" charset="-122"/>
              </a:rPr>
              <a:t>32K</a:t>
            </a:r>
            <a:r>
              <a:rPr lang="zh-CN" altLang="en-US" dirty="0" smtClean="0">
                <a:ea typeface="黑体" panose="02010609060101010101" pitchFamily="49" charset="-122"/>
              </a:rPr>
              <a:t>→</a:t>
            </a:r>
            <a:r>
              <a:rPr lang="en-US" altLang="zh-CN" dirty="0" smtClean="0">
                <a:ea typeface="黑体" panose="02010609060101010101" pitchFamily="49" charset="-122"/>
              </a:rPr>
              <a:t>15</a:t>
            </a:r>
            <a:r>
              <a:rPr lang="zh-CN" altLang="en-US" dirty="0" smtClean="0">
                <a:ea typeface="黑体" panose="02010609060101010101" pitchFamily="49" charset="-122"/>
              </a:rPr>
              <a:t>位偏移</a:t>
            </a: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a:t>
            </a:r>
            <a:r>
              <a:rPr lang="en-US" altLang="zh-CN" dirty="0" smtClean="0">
                <a:ea typeface="黑体" panose="02010609060101010101" pitchFamily="49" charset="-122"/>
              </a:rPr>
              <a:t>(3</a:t>
            </a:r>
            <a:r>
              <a:rPr lang="zh-CN" altLang="en-US" dirty="0" smtClean="0">
                <a:ea typeface="黑体" panose="02010609060101010101" pitchFamily="49" charset="-122"/>
              </a:rPr>
              <a:t>位模板号，</a:t>
            </a:r>
            <a:r>
              <a:rPr lang="en-US" altLang="zh-CN" dirty="0" smtClean="0">
                <a:ea typeface="黑体" panose="02010609060101010101" pitchFamily="49" charset="-122"/>
              </a:rPr>
              <a:t>15</a:t>
            </a:r>
            <a:r>
              <a:rPr lang="zh-CN" altLang="en-US" dirty="0" smtClean="0">
                <a:ea typeface="黑体" panose="02010609060101010101" pitchFamily="49" charset="-122"/>
              </a:rPr>
              <a:t>位模板内部偏移</a:t>
            </a: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地址高</a:t>
            </a:r>
            <a:r>
              <a:rPr lang="en-US" altLang="zh-CN" dirty="0" smtClean="0">
                <a:ea typeface="黑体" panose="02010609060101010101" pitchFamily="49" charset="-122"/>
              </a:rPr>
              <a:t>3</a:t>
            </a:r>
            <a:r>
              <a:rPr lang="zh-CN" altLang="en-US" dirty="0" smtClean="0">
                <a:ea typeface="黑体" panose="02010609060101010101" pitchFamily="49" charset="-122"/>
              </a:rPr>
              <a:t>位选择</a:t>
            </a:r>
            <a:r>
              <a:rPr lang="en-US" altLang="zh-CN" dirty="0" smtClean="0">
                <a:ea typeface="黑体" panose="02010609060101010101" pitchFamily="49" charset="-122"/>
              </a:rPr>
              <a:t>8</a:t>
            </a:r>
            <a:r>
              <a:rPr lang="zh-CN" altLang="en-US" dirty="0" smtClean="0">
                <a:ea typeface="黑体" panose="02010609060101010101" pitchFamily="49" charset="-122"/>
              </a:rPr>
              <a:t>个模板 </a:t>
            </a:r>
            <a:r>
              <a:rPr lang="en-US" altLang="zh-CN" dirty="0" smtClean="0">
                <a:ea typeface="黑体" panose="02010609060101010101" pitchFamily="49" charset="-122"/>
              </a:rPr>
              <a:t>(3-8</a:t>
            </a:r>
            <a:r>
              <a:rPr lang="zh-CN" altLang="en-US" dirty="0" smtClean="0">
                <a:ea typeface="黑体" panose="02010609060101010101" pitchFamily="49" charset="-122"/>
              </a:rPr>
              <a:t>译码器</a:t>
            </a:r>
            <a:r>
              <a:rPr lang="en-US" altLang="zh-CN" dirty="0" smtClean="0">
                <a:ea typeface="黑体" panose="02010609060101010101" pitchFamily="49" charset="-122"/>
              </a:rPr>
              <a:t>)</a:t>
            </a: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地址范围与模板对应关系如表所示</a:t>
            </a:r>
          </a:p>
        </p:txBody>
      </p:sp>
      <p:graphicFrame>
        <p:nvGraphicFramePr>
          <p:cNvPr id="4" name="Group 5"/>
          <p:cNvGraphicFramePr>
            <a:graphicFrameLocks noGrp="1"/>
          </p:cNvGraphicFramePr>
          <p:nvPr/>
        </p:nvGraphicFramePr>
        <p:xfrm>
          <a:off x="5795963" y="1920875"/>
          <a:ext cx="2998787" cy="3308350"/>
        </p:xfrm>
        <a:graphic>
          <a:graphicData uri="http://schemas.openxmlformats.org/drawingml/2006/table">
            <a:tbl>
              <a:tblPr>
                <a:tableStyleId>{69CF1AB2-1976-4502-BF36-3FF5EA218861}</a:tableStyleId>
              </a:tblPr>
              <a:tblGrid>
                <a:gridCol w="2355328">
                  <a:extLst>
                    <a:ext uri="{9D8B030D-6E8A-4147-A177-3AD203B41FA5}">
                      <a16:colId xmlns:a16="http://schemas.microsoft.com/office/drawing/2014/main" val="20000"/>
                    </a:ext>
                  </a:extLst>
                </a:gridCol>
                <a:gridCol w="643459">
                  <a:extLst>
                    <a:ext uri="{9D8B030D-6E8A-4147-A177-3AD203B41FA5}">
                      <a16:colId xmlns:a16="http://schemas.microsoft.com/office/drawing/2014/main" val="20001"/>
                    </a:ext>
                  </a:extLst>
                </a:gridCol>
              </a:tblGrid>
              <a:tr h="366998">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1" u="none" strike="noStrike" cap="none" normalizeH="0" baseline="0" dirty="0" smtClean="0">
                          <a:ln>
                            <a:noFill/>
                          </a:ln>
                          <a:effectLst/>
                          <a:latin typeface="Times New Roman" pitchFamily="18" charset="0"/>
                          <a:cs typeface="Times New Roman" pitchFamily="18" charset="0"/>
                        </a:rPr>
                        <a:t>CPU</a:t>
                      </a:r>
                      <a:r>
                        <a:rPr kumimoji="0" lang="zh-CN" altLang="en-US" sz="1600" b="1" u="none" strike="noStrike" cap="none" normalizeH="0" baseline="0" dirty="0" smtClean="0">
                          <a:ln>
                            <a:noFill/>
                          </a:ln>
                          <a:effectLst/>
                          <a:latin typeface="Times New Roman" pitchFamily="18" charset="0"/>
                          <a:cs typeface="Times New Roman" pitchFamily="18" charset="0"/>
                        </a:rPr>
                        <a:t>地址范围（高</a:t>
                      </a:r>
                      <a:r>
                        <a:rPr kumimoji="0" lang="en-US" altLang="zh-CN" sz="1600" b="1" u="none" strike="noStrike" cap="none" normalizeH="0" baseline="0" dirty="0" smtClean="0">
                          <a:ln>
                            <a:noFill/>
                          </a:ln>
                          <a:effectLst/>
                          <a:latin typeface="Times New Roman" pitchFamily="18" charset="0"/>
                          <a:cs typeface="Times New Roman" pitchFamily="18" charset="0"/>
                        </a:rPr>
                        <a:t>3</a:t>
                      </a:r>
                      <a:r>
                        <a:rPr kumimoji="0" lang="zh-CN" altLang="en-US" sz="1600" b="1" u="none" strike="noStrike" cap="none" normalizeH="0" baseline="0" dirty="0" smtClean="0">
                          <a:ln>
                            <a:noFill/>
                          </a:ln>
                          <a:effectLst/>
                          <a:latin typeface="Times New Roman" pitchFamily="18" charset="0"/>
                          <a:cs typeface="Times New Roman" pitchFamily="18" charset="0"/>
                        </a:rPr>
                        <a:t>位）</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zh-CN" altLang="en-US" sz="1600" b="1" u="none" strike="noStrike" cap="none" normalizeH="0" baseline="0" dirty="0" smtClean="0">
                          <a:ln>
                            <a:noFill/>
                          </a:ln>
                          <a:effectLst/>
                          <a:latin typeface="Times New Roman" pitchFamily="18" charset="0"/>
                          <a:cs typeface="Times New Roman" pitchFamily="18" charset="0"/>
                        </a:rPr>
                        <a:t>模板</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0"/>
                  </a:ext>
                </a:extLst>
              </a:tr>
              <a:tr h="36834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00000H-07FFFH  (00,0)</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1"/>
                  </a:ext>
                </a:extLst>
              </a:tr>
              <a:tr h="366998">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08000H-0FFFFH  (00,1)</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2"/>
                  </a:ext>
                </a:extLst>
              </a:tr>
              <a:tr h="36834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10000H-17FFFH  (01,0)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3"/>
                  </a:ext>
                </a:extLst>
              </a:tr>
              <a:tr h="366998">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18000H-1FFFFH  (01,1)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4"/>
                  </a:ext>
                </a:extLst>
              </a:tr>
              <a:tr h="36834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20000H-27FFFH  (10,0)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5"/>
                  </a:ext>
                </a:extLst>
              </a:tr>
              <a:tr h="366998">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28000H-2FFFFH  (10,1)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5</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6"/>
                  </a:ext>
                </a:extLst>
              </a:tr>
              <a:tr h="36834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30000H-37FFFH  (11,0)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6</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7"/>
                  </a:ext>
                </a:extLst>
              </a:tr>
              <a:tr h="366998">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38000H-3FFFFH  (11,1)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7</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69" marR="91469" marT="45727" marB="45727"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43712970"/>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4339" name="Content Placeholder 4"/>
          <p:cNvSpPr>
            <a:spLocks noGrp="1"/>
          </p:cNvSpPr>
          <p:nvPr>
            <p:ph idx="4294967295"/>
          </p:nvPr>
        </p:nvSpPr>
        <p:spPr>
          <a:xfrm>
            <a:off x="684213" y="908050"/>
            <a:ext cx="7848600" cy="2970213"/>
          </a:xfrm>
        </p:spPr>
        <p:txBody>
          <a:bodyPr/>
          <a:lstStyle/>
          <a:p>
            <a:pPr marL="0" indent="0">
              <a:lnSpc>
                <a:spcPct val="120000"/>
              </a:lnSpc>
              <a:spcBef>
                <a:spcPct val="20000"/>
              </a:spcBef>
              <a:spcAft>
                <a:spcPct val="20000"/>
              </a:spcAft>
            </a:pPr>
            <a:r>
              <a:rPr lang="zh-CN" altLang="en-US" smtClean="0">
                <a:ea typeface="黑体" panose="02010609060101010101" pitchFamily="49" charset="-122"/>
              </a:rPr>
              <a:t>设</a:t>
            </a:r>
            <a:r>
              <a:rPr lang="en-US" altLang="zh-CN" smtClean="0">
                <a:ea typeface="黑体" panose="02010609060101010101" pitchFamily="49" charset="-122"/>
              </a:rPr>
              <a:t>CPU</a:t>
            </a:r>
            <a:r>
              <a:rPr lang="zh-CN" altLang="en-US" smtClean="0">
                <a:ea typeface="黑体" panose="02010609060101010101" pitchFamily="49" charset="-122"/>
              </a:rPr>
              <a:t>有</a:t>
            </a:r>
            <a:r>
              <a:rPr lang="en-US" altLang="zh-CN" smtClean="0">
                <a:ea typeface="黑体" panose="02010609060101010101" pitchFamily="49" charset="-122"/>
              </a:rPr>
              <a:t>16</a:t>
            </a:r>
            <a:r>
              <a:rPr lang="zh-CN" altLang="en-US" smtClean="0">
                <a:ea typeface="黑体" panose="02010609060101010101" pitchFamily="49" charset="-122"/>
              </a:rPr>
              <a:t>根地址线，</a:t>
            </a:r>
            <a:r>
              <a:rPr lang="en-US" altLang="zh-CN" smtClean="0">
                <a:ea typeface="黑体" panose="02010609060101010101" pitchFamily="49" charset="-122"/>
              </a:rPr>
              <a:t>8</a:t>
            </a:r>
            <a:r>
              <a:rPr lang="zh-CN" altLang="en-US" smtClean="0">
                <a:ea typeface="黑体" panose="02010609060101010101" pitchFamily="49" charset="-122"/>
              </a:rPr>
              <a:t>根数据线，并用</a:t>
            </a:r>
            <a:r>
              <a:rPr lang="en-US" altLang="zh-CN" smtClean="0">
                <a:ea typeface="黑体" panose="02010609060101010101" pitchFamily="49" charset="-122"/>
              </a:rPr>
              <a:t>MREQ#</a:t>
            </a:r>
            <a:r>
              <a:rPr lang="zh-CN" altLang="en-US" smtClean="0">
                <a:ea typeface="黑体" panose="02010609060101010101" pitchFamily="49" charset="-122"/>
              </a:rPr>
              <a:t>作访存控制信号，</a:t>
            </a:r>
            <a:r>
              <a:rPr lang="en-US" altLang="zh-CN" smtClean="0">
                <a:ea typeface="黑体" panose="02010609060101010101" pitchFamily="49" charset="-122"/>
              </a:rPr>
              <a:t>R/W#</a:t>
            </a:r>
            <a:r>
              <a:rPr lang="zh-CN" altLang="en-US" smtClean="0">
                <a:ea typeface="黑体" panose="02010609060101010101" pitchFamily="49" charset="-122"/>
              </a:rPr>
              <a:t>作读写命令信号，现有存储芯片</a:t>
            </a:r>
            <a:r>
              <a:rPr lang="en-US" altLang="zh-CN" smtClean="0">
                <a:ea typeface="黑体" panose="02010609060101010101" pitchFamily="49" charset="-122"/>
              </a:rPr>
              <a:t>ROM (2K×8, 4K×4, 8K×8)</a:t>
            </a:r>
            <a:r>
              <a:rPr lang="zh-CN" altLang="en-US" smtClean="0">
                <a:ea typeface="黑体" panose="02010609060101010101" pitchFamily="49" charset="-122"/>
              </a:rPr>
              <a:t>和</a:t>
            </a:r>
            <a:r>
              <a:rPr lang="en-US" altLang="zh-CN" smtClean="0">
                <a:ea typeface="黑体" panose="02010609060101010101" pitchFamily="49" charset="-122"/>
              </a:rPr>
              <a:t>RAM(1K×4, 2K×8, 4K×8)</a:t>
            </a:r>
            <a:r>
              <a:rPr lang="zh-CN" altLang="en-US" smtClean="0">
                <a:ea typeface="黑体" panose="02010609060101010101" pitchFamily="49" charset="-122"/>
              </a:rPr>
              <a:t>及</a:t>
            </a:r>
            <a:r>
              <a:rPr lang="en-US" altLang="zh-CN" smtClean="0">
                <a:ea typeface="黑体" panose="02010609060101010101" pitchFamily="49" charset="-122"/>
              </a:rPr>
              <a:t>74138</a:t>
            </a:r>
            <a:r>
              <a:rPr lang="zh-CN" altLang="en-US" smtClean="0">
                <a:ea typeface="黑体" panose="02010609060101010101" pitchFamily="49" charset="-122"/>
              </a:rPr>
              <a:t>译码器和其他门电路。试选择合适芯片，并画出</a:t>
            </a:r>
            <a:r>
              <a:rPr lang="en-US" altLang="zh-CN" smtClean="0">
                <a:ea typeface="黑体" panose="02010609060101010101" pitchFamily="49" charset="-122"/>
              </a:rPr>
              <a:t>CPU</a:t>
            </a:r>
            <a:r>
              <a:rPr lang="zh-CN" altLang="en-US" smtClean="0">
                <a:ea typeface="黑体" panose="02010609060101010101" pitchFamily="49" charset="-122"/>
              </a:rPr>
              <a:t>和芯片连接图。要求：</a:t>
            </a:r>
          </a:p>
          <a:p>
            <a:pPr marL="384175" lvl="1" indent="0">
              <a:lnSpc>
                <a:spcPct val="120000"/>
              </a:lnSpc>
              <a:spcBef>
                <a:spcPct val="20000"/>
              </a:spcBef>
              <a:spcAft>
                <a:spcPct val="20000"/>
              </a:spcAft>
            </a:pPr>
            <a:r>
              <a:rPr lang="zh-CN" altLang="en-US" smtClean="0">
                <a:ea typeface="黑体" panose="02010609060101010101" pitchFamily="49" charset="-122"/>
              </a:rPr>
              <a:t>最小</a:t>
            </a:r>
            <a:r>
              <a:rPr lang="en-US" altLang="zh-CN" smtClean="0">
                <a:ea typeface="黑体" panose="02010609060101010101" pitchFamily="49" charset="-122"/>
              </a:rPr>
              <a:t>4K</a:t>
            </a:r>
            <a:r>
              <a:rPr lang="zh-CN" altLang="en-US" smtClean="0">
                <a:ea typeface="黑体" panose="02010609060101010101" pitchFamily="49" charset="-122"/>
              </a:rPr>
              <a:t>地址为系统程序区，</a:t>
            </a:r>
            <a:r>
              <a:rPr lang="en-US" altLang="zh-CN" smtClean="0">
                <a:ea typeface="黑体" panose="02010609060101010101" pitchFamily="49" charset="-122"/>
              </a:rPr>
              <a:t>4096~16383</a:t>
            </a:r>
            <a:r>
              <a:rPr lang="zh-CN" altLang="en-US" smtClean="0">
                <a:ea typeface="黑体" panose="02010609060101010101" pitchFamily="49" charset="-122"/>
              </a:rPr>
              <a:t>地址范围为用户程序区</a:t>
            </a:r>
          </a:p>
          <a:p>
            <a:pPr marL="384175" lvl="1" indent="0">
              <a:lnSpc>
                <a:spcPct val="120000"/>
              </a:lnSpc>
              <a:spcBef>
                <a:spcPct val="20000"/>
              </a:spcBef>
              <a:spcAft>
                <a:spcPct val="20000"/>
              </a:spcAft>
            </a:pPr>
            <a:r>
              <a:rPr lang="zh-CN" altLang="en-US" smtClean="0">
                <a:ea typeface="黑体" panose="02010609060101010101" pitchFamily="49" charset="-122"/>
              </a:rPr>
              <a:t>指出选用的存储芯片类型及数量</a:t>
            </a:r>
          </a:p>
          <a:p>
            <a:pPr marL="384175" lvl="1" indent="0">
              <a:lnSpc>
                <a:spcPct val="120000"/>
              </a:lnSpc>
              <a:spcBef>
                <a:spcPct val="20000"/>
              </a:spcBef>
              <a:spcAft>
                <a:spcPct val="20000"/>
              </a:spcAft>
            </a:pPr>
            <a:r>
              <a:rPr lang="zh-CN" altLang="en-US" smtClean="0">
                <a:ea typeface="黑体" panose="02010609060101010101" pitchFamily="49" charset="-122"/>
              </a:rPr>
              <a:t>画出片选逻辑</a:t>
            </a:r>
          </a:p>
        </p:txBody>
      </p:sp>
    </p:spTree>
    <p:extLst>
      <p:ext uri="{BB962C8B-B14F-4D97-AF65-F5344CB8AC3E}">
        <p14:creationId xmlns:p14="http://schemas.microsoft.com/office/powerpoint/2010/main" val="132818536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5363" name="Content Placeholder 4"/>
          <p:cNvSpPr>
            <a:spLocks noGrp="1"/>
          </p:cNvSpPr>
          <p:nvPr>
            <p:ph idx="4294967295"/>
          </p:nvPr>
        </p:nvSpPr>
        <p:spPr>
          <a:xfrm>
            <a:off x="684213" y="908050"/>
            <a:ext cx="7848600" cy="5265738"/>
          </a:xfrm>
        </p:spPr>
        <p:txBody>
          <a:bodyPr/>
          <a:lstStyle/>
          <a:p>
            <a:pPr marL="384175" lvl="1" indent="0">
              <a:lnSpc>
                <a:spcPct val="120000"/>
              </a:lnSpc>
              <a:spcBef>
                <a:spcPct val="20000"/>
              </a:spcBef>
              <a:spcAft>
                <a:spcPct val="20000"/>
              </a:spcAft>
            </a:pPr>
            <a:r>
              <a:rPr lang="en-US" altLang="zh-CN" dirty="0" smtClean="0">
                <a:ea typeface="黑体" panose="02010609060101010101" pitchFamily="49" charset="-122"/>
              </a:rPr>
              <a:t>16</a:t>
            </a:r>
            <a:r>
              <a:rPr lang="zh-CN" altLang="en-US" dirty="0" smtClean="0">
                <a:ea typeface="黑体" panose="02010609060101010101" pitchFamily="49" charset="-122"/>
              </a:rPr>
              <a:t>根地址线，</a:t>
            </a:r>
            <a:r>
              <a:rPr lang="en-US" altLang="zh-CN" dirty="0" smtClean="0">
                <a:ea typeface="黑体" panose="02010609060101010101" pitchFamily="49" charset="-122"/>
              </a:rPr>
              <a:t>8</a:t>
            </a:r>
            <a:r>
              <a:rPr lang="zh-CN" altLang="en-US" dirty="0" smtClean="0">
                <a:ea typeface="黑体" panose="02010609060101010101" pitchFamily="49" charset="-122"/>
              </a:rPr>
              <a:t>根数据线</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具有</a:t>
            </a:r>
            <a:r>
              <a:rPr lang="en-US" altLang="zh-CN" dirty="0" smtClean="0">
                <a:ea typeface="黑体" panose="02010609060101010101" pitchFamily="49" charset="-122"/>
              </a:rPr>
              <a:t>64K×8</a:t>
            </a:r>
            <a:r>
              <a:rPr lang="zh-CN" altLang="en-US" dirty="0" smtClean="0">
                <a:ea typeface="黑体" panose="02010609060101010101" pitchFamily="49" charset="-122"/>
              </a:rPr>
              <a:t>位的寻址能力</a:t>
            </a:r>
          </a:p>
          <a:p>
            <a:pPr marL="765175" lvl="2" indent="0">
              <a:lnSpc>
                <a:spcPct val="120000"/>
              </a:lnSpc>
              <a:spcBef>
                <a:spcPct val="20000"/>
              </a:spcBef>
              <a:spcAft>
                <a:spcPct val="20000"/>
              </a:spcAft>
            </a:pPr>
            <a:r>
              <a:rPr lang="zh-CN" altLang="en-US" dirty="0" smtClean="0">
                <a:ea typeface="黑体" panose="02010609060101010101" pitchFamily="49" charset="-122"/>
              </a:rPr>
              <a:t>主存储器容量上限是</a:t>
            </a:r>
            <a:r>
              <a:rPr lang="en-US" altLang="zh-CN" dirty="0" smtClean="0">
                <a:ea typeface="黑体" panose="02010609060101010101" pitchFamily="49" charset="-122"/>
              </a:rPr>
              <a:t>64K×8</a:t>
            </a:r>
            <a:r>
              <a:rPr lang="zh-CN" altLang="en-US" dirty="0" smtClean="0">
                <a:ea typeface="黑体" panose="02010609060101010101" pitchFamily="49" charset="-122"/>
              </a:rPr>
              <a:t>位</a:t>
            </a:r>
          </a:p>
          <a:p>
            <a:pPr marL="765175" lvl="2" indent="0">
              <a:lnSpc>
                <a:spcPct val="120000"/>
              </a:lnSpc>
              <a:spcBef>
                <a:spcPct val="20000"/>
              </a:spcBef>
              <a:spcAft>
                <a:spcPct val="20000"/>
              </a:spcAft>
            </a:pPr>
            <a:r>
              <a:rPr lang="zh-CN" altLang="en-US" dirty="0" smtClean="0">
                <a:ea typeface="黑体" panose="02010609060101010101" pitchFamily="49" charset="-122"/>
              </a:rPr>
              <a:t>位扩展宽度：</a:t>
            </a:r>
            <a:r>
              <a:rPr lang="en-US" altLang="zh-CN" dirty="0" smtClean="0">
                <a:ea typeface="黑体" panose="02010609060101010101" pitchFamily="49" charset="-122"/>
              </a:rPr>
              <a:t>8</a:t>
            </a:r>
            <a:r>
              <a:rPr lang="zh-CN" altLang="en-US" dirty="0" smtClean="0">
                <a:ea typeface="黑体" panose="02010609060101010101" pitchFamily="49" charset="-122"/>
              </a:rPr>
              <a:t>位</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4K</a:t>
            </a:r>
            <a:r>
              <a:rPr lang="zh-CN" altLang="en-US" dirty="0" smtClean="0">
                <a:ea typeface="黑体" panose="02010609060101010101" pitchFamily="49" charset="-122"/>
              </a:rPr>
              <a:t>地址为系统程序区，</a:t>
            </a:r>
            <a:r>
              <a:rPr lang="en-US" altLang="zh-CN" dirty="0" smtClean="0">
                <a:ea typeface="黑体" panose="02010609060101010101" pitchFamily="49" charset="-122"/>
              </a:rPr>
              <a:t>4096</a:t>
            </a:r>
            <a:r>
              <a:rPr lang="zh-CN" altLang="en-US" dirty="0" smtClean="0">
                <a:ea typeface="黑体" panose="02010609060101010101" pitchFamily="49" charset="-122"/>
              </a:rPr>
              <a:t>～</a:t>
            </a:r>
            <a:r>
              <a:rPr lang="en-US" altLang="zh-CN" dirty="0" smtClean="0">
                <a:ea typeface="黑体" panose="02010609060101010101" pitchFamily="49" charset="-122"/>
              </a:rPr>
              <a:t>16383</a:t>
            </a:r>
            <a:r>
              <a:rPr lang="zh-CN" altLang="en-US" dirty="0" smtClean="0">
                <a:ea typeface="黑体" panose="02010609060101010101" pitchFamily="49" charset="-122"/>
              </a:rPr>
              <a:t>为用户程序区</a:t>
            </a:r>
          </a:p>
          <a:p>
            <a:pPr marL="765175" lvl="2" indent="0">
              <a:lnSpc>
                <a:spcPct val="120000"/>
              </a:lnSpc>
              <a:spcBef>
                <a:spcPct val="20000"/>
              </a:spcBef>
              <a:spcAft>
                <a:spcPct val="20000"/>
              </a:spcAft>
            </a:pPr>
            <a:r>
              <a:rPr lang="en-US" altLang="zh-CN" dirty="0" smtClean="0">
                <a:ea typeface="黑体" panose="02010609060101010101" pitchFamily="49" charset="-122"/>
              </a:rPr>
              <a:t>ROM</a:t>
            </a:r>
            <a:r>
              <a:rPr lang="zh-CN" altLang="en-US" dirty="0" smtClean="0">
                <a:ea typeface="黑体" panose="02010609060101010101" pitchFamily="49" charset="-122"/>
              </a:rPr>
              <a:t>地址空间：</a:t>
            </a:r>
            <a:r>
              <a:rPr lang="en-US" altLang="zh-CN" dirty="0" smtClean="0">
                <a:ea typeface="黑体" panose="02010609060101010101" pitchFamily="49" charset="-122"/>
              </a:rPr>
              <a:t>0000H</a:t>
            </a:r>
            <a:r>
              <a:rPr lang="zh-CN" altLang="en-US" dirty="0" smtClean="0">
                <a:ea typeface="黑体" panose="02010609060101010101" pitchFamily="49" charset="-122"/>
              </a:rPr>
              <a:t>～</a:t>
            </a:r>
            <a:r>
              <a:rPr lang="en-US" altLang="zh-CN" dirty="0" smtClean="0">
                <a:ea typeface="黑体" panose="02010609060101010101" pitchFamily="49" charset="-122"/>
              </a:rPr>
              <a:t>0FFFH</a:t>
            </a:r>
            <a:r>
              <a:rPr lang="zh-CN" altLang="en-US" dirty="0" smtClean="0">
                <a:ea typeface="黑体" panose="02010609060101010101" pitchFamily="49" charset="-122"/>
              </a:rPr>
              <a:t>，容量：</a:t>
            </a:r>
            <a:r>
              <a:rPr lang="en-US" altLang="zh-CN" dirty="0" smtClean="0">
                <a:ea typeface="黑体" panose="02010609060101010101" pitchFamily="49" charset="-122"/>
              </a:rPr>
              <a:t>4K×8</a:t>
            </a:r>
          </a:p>
          <a:p>
            <a:pPr marL="765175" lvl="2" indent="0">
              <a:lnSpc>
                <a:spcPct val="120000"/>
              </a:lnSpc>
              <a:spcBef>
                <a:spcPct val="20000"/>
              </a:spcBef>
              <a:spcAft>
                <a:spcPct val="20000"/>
              </a:spcAft>
            </a:pPr>
            <a:r>
              <a:rPr lang="en-US" altLang="zh-CN" dirty="0" smtClean="0">
                <a:ea typeface="黑体" panose="02010609060101010101" pitchFamily="49" charset="-122"/>
              </a:rPr>
              <a:t>RAM</a:t>
            </a:r>
            <a:r>
              <a:rPr lang="zh-CN" altLang="en-US" dirty="0" smtClean="0">
                <a:ea typeface="黑体" panose="02010609060101010101" pitchFamily="49" charset="-122"/>
              </a:rPr>
              <a:t>地址空间：</a:t>
            </a:r>
            <a:r>
              <a:rPr lang="en-US" altLang="zh-CN" dirty="0" smtClean="0">
                <a:ea typeface="黑体" panose="02010609060101010101" pitchFamily="49" charset="-122"/>
              </a:rPr>
              <a:t>1000H</a:t>
            </a:r>
            <a:r>
              <a:rPr lang="zh-CN" altLang="en-US" dirty="0" smtClean="0">
                <a:ea typeface="黑体" panose="02010609060101010101" pitchFamily="49" charset="-122"/>
              </a:rPr>
              <a:t>～</a:t>
            </a:r>
            <a:r>
              <a:rPr lang="en-US" altLang="zh-CN" dirty="0" smtClean="0">
                <a:ea typeface="黑体" panose="02010609060101010101" pitchFamily="49" charset="-122"/>
              </a:rPr>
              <a:t>3FFFH</a:t>
            </a:r>
            <a:r>
              <a:rPr lang="zh-CN" altLang="en-US" dirty="0" smtClean="0">
                <a:ea typeface="黑体" panose="02010609060101010101" pitchFamily="49" charset="-122"/>
              </a:rPr>
              <a:t>，容量：</a:t>
            </a:r>
            <a:r>
              <a:rPr lang="en-US" altLang="zh-CN" dirty="0" smtClean="0">
                <a:ea typeface="黑体" panose="02010609060101010101" pitchFamily="49" charset="-122"/>
              </a:rPr>
              <a:t>12K×8</a:t>
            </a:r>
          </a:p>
          <a:p>
            <a:pPr marL="384175" lvl="1" indent="0">
              <a:lnSpc>
                <a:spcPct val="120000"/>
              </a:lnSpc>
              <a:spcBef>
                <a:spcPct val="20000"/>
              </a:spcBef>
              <a:spcAft>
                <a:spcPct val="20000"/>
              </a:spcAft>
            </a:pPr>
            <a:r>
              <a:rPr lang="en-US" altLang="zh-CN" dirty="0" smtClean="0">
                <a:ea typeface="黑体" panose="02010609060101010101" pitchFamily="49" charset="-122"/>
              </a:rPr>
              <a:t>ROM</a:t>
            </a:r>
            <a:r>
              <a:rPr lang="zh-CN" altLang="en-US" dirty="0" smtClean="0">
                <a:ea typeface="黑体" panose="02010609060101010101" pitchFamily="49" charset="-122"/>
              </a:rPr>
              <a:t>扩展</a:t>
            </a:r>
            <a:r>
              <a:rPr lang="en-US" altLang="zh-CN" dirty="0" smtClean="0">
                <a:ea typeface="黑体" panose="02010609060101010101" pitchFamily="49" charset="-122"/>
              </a:rPr>
              <a:t>(4K×8</a:t>
            </a:r>
            <a:r>
              <a:rPr lang="zh-CN" altLang="en-US" dirty="0" smtClean="0">
                <a:ea typeface="黑体" panose="02010609060101010101" pitchFamily="49" charset="-122"/>
              </a:rPr>
              <a:t>系统程序区</a:t>
            </a:r>
            <a:r>
              <a:rPr lang="en-US" altLang="zh-CN" dirty="0" smtClean="0">
                <a:ea typeface="黑体" panose="02010609060101010101" pitchFamily="49" charset="-122"/>
              </a:rPr>
              <a:t>)</a:t>
            </a:r>
            <a:endParaRPr lang="zh-CN" altLang="en-US"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4K×4</a:t>
            </a:r>
            <a:r>
              <a:rPr lang="zh-CN" altLang="en-US" dirty="0" smtClean="0">
                <a:ea typeface="黑体" panose="02010609060101010101" pitchFamily="49" charset="-122"/>
              </a:rPr>
              <a:t>，</a:t>
            </a:r>
            <a:r>
              <a:rPr lang="en-US" altLang="zh-CN" dirty="0" smtClean="0">
                <a:ea typeface="黑体" panose="02010609060101010101" pitchFamily="49" charset="-122"/>
              </a:rPr>
              <a:t>2K×8</a:t>
            </a:r>
            <a:r>
              <a:rPr lang="zh-CN" altLang="en-US" dirty="0" smtClean="0">
                <a:ea typeface="黑体" panose="02010609060101010101" pitchFamily="49" charset="-122"/>
              </a:rPr>
              <a:t>均可，不能选</a:t>
            </a:r>
            <a:r>
              <a:rPr lang="en-US" altLang="zh-CN" dirty="0" smtClean="0">
                <a:ea typeface="黑体" panose="02010609060101010101" pitchFamily="49" charset="-122"/>
              </a:rPr>
              <a:t>8K×8</a:t>
            </a:r>
          </a:p>
          <a:p>
            <a:pPr marL="765175" lvl="2" indent="0">
              <a:lnSpc>
                <a:spcPct val="120000"/>
              </a:lnSpc>
              <a:spcBef>
                <a:spcPct val="20000"/>
              </a:spcBef>
              <a:spcAft>
                <a:spcPct val="20000"/>
              </a:spcAft>
            </a:pPr>
            <a:r>
              <a:rPr lang="zh-CN" altLang="en-US" dirty="0" smtClean="0">
                <a:ea typeface="黑体" panose="02010609060101010101" pitchFamily="49" charset="-122"/>
              </a:rPr>
              <a:t>选择</a:t>
            </a:r>
            <a:r>
              <a:rPr lang="en-US" altLang="zh-CN" dirty="0" smtClean="0">
                <a:ea typeface="黑体" panose="02010609060101010101" pitchFamily="49" charset="-122"/>
              </a:rPr>
              <a:t>4K×4</a:t>
            </a: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片，位扩展</a:t>
            </a:r>
          </a:p>
          <a:p>
            <a:pPr marL="384175" lvl="1" indent="0">
              <a:lnSpc>
                <a:spcPct val="120000"/>
              </a:lnSpc>
              <a:spcBef>
                <a:spcPct val="20000"/>
              </a:spcBef>
              <a:spcAft>
                <a:spcPct val="20000"/>
              </a:spcAft>
            </a:pPr>
            <a:r>
              <a:rPr lang="en-US" altLang="zh-CN" dirty="0" smtClean="0">
                <a:ea typeface="黑体" panose="02010609060101010101" pitchFamily="49" charset="-122"/>
              </a:rPr>
              <a:t>RAM</a:t>
            </a:r>
            <a:r>
              <a:rPr lang="zh-CN" altLang="en-US" dirty="0" smtClean="0">
                <a:ea typeface="黑体" panose="02010609060101010101" pitchFamily="49" charset="-122"/>
              </a:rPr>
              <a:t>扩展</a:t>
            </a:r>
            <a:r>
              <a:rPr lang="en-US" altLang="zh-CN" dirty="0" smtClean="0">
                <a:ea typeface="黑体" panose="02010609060101010101" pitchFamily="49" charset="-122"/>
              </a:rPr>
              <a:t>(12K×8</a:t>
            </a:r>
            <a:r>
              <a:rPr lang="zh-CN" altLang="en-US" dirty="0" smtClean="0">
                <a:ea typeface="黑体" panose="02010609060101010101" pitchFamily="49" charset="-122"/>
              </a:rPr>
              <a:t>用户程序区</a:t>
            </a:r>
            <a:r>
              <a:rPr lang="en-US" altLang="zh-CN" dirty="0" smtClean="0">
                <a:ea typeface="黑体" panose="02010609060101010101" pitchFamily="49" charset="-122"/>
              </a:rPr>
              <a:t>)</a:t>
            </a:r>
            <a:endParaRPr lang="zh-CN" altLang="en-US"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1K×4</a:t>
            </a:r>
            <a:r>
              <a:rPr lang="zh-CN" altLang="en-US" dirty="0" smtClean="0">
                <a:ea typeface="黑体" panose="02010609060101010101" pitchFamily="49" charset="-122"/>
              </a:rPr>
              <a:t>，</a:t>
            </a:r>
            <a:r>
              <a:rPr lang="en-US" altLang="zh-CN" dirty="0" smtClean="0">
                <a:ea typeface="黑体" panose="02010609060101010101" pitchFamily="49" charset="-122"/>
              </a:rPr>
              <a:t>2K×8</a:t>
            </a:r>
            <a:r>
              <a:rPr lang="zh-CN" altLang="en-US" dirty="0" smtClean="0">
                <a:ea typeface="黑体" panose="02010609060101010101" pitchFamily="49" charset="-122"/>
              </a:rPr>
              <a:t>，</a:t>
            </a:r>
            <a:r>
              <a:rPr lang="en-US" altLang="zh-CN" dirty="0" smtClean="0">
                <a:ea typeface="黑体" panose="02010609060101010101" pitchFamily="49" charset="-122"/>
              </a:rPr>
              <a:t>4K×8</a:t>
            </a:r>
            <a:r>
              <a:rPr lang="zh-CN" altLang="en-US" dirty="0" smtClean="0">
                <a:ea typeface="黑体" panose="02010609060101010101" pitchFamily="49" charset="-122"/>
              </a:rPr>
              <a:t>均可</a:t>
            </a:r>
          </a:p>
          <a:p>
            <a:pPr marL="765175" lvl="2" indent="0">
              <a:lnSpc>
                <a:spcPct val="120000"/>
              </a:lnSpc>
              <a:spcBef>
                <a:spcPct val="20000"/>
              </a:spcBef>
              <a:spcAft>
                <a:spcPct val="20000"/>
              </a:spcAft>
            </a:pPr>
            <a:r>
              <a:rPr lang="zh-CN" altLang="en-US" dirty="0" smtClean="0">
                <a:ea typeface="黑体" panose="02010609060101010101" pitchFamily="49" charset="-122"/>
              </a:rPr>
              <a:t>选择</a:t>
            </a:r>
            <a:r>
              <a:rPr lang="en-US" altLang="zh-CN" dirty="0" smtClean="0">
                <a:ea typeface="黑体" panose="02010609060101010101" pitchFamily="49" charset="-122"/>
              </a:rPr>
              <a:t>4K×8</a:t>
            </a:r>
            <a:r>
              <a:rPr lang="zh-CN" altLang="en-US" dirty="0" smtClean="0">
                <a:ea typeface="黑体" panose="02010609060101010101" pitchFamily="49" charset="-122"/>
              </a:rPr>
              <a:t>，</a:t>
            </a:r>
            <a:r>
              <a:rPr lang="en-US" altLang="zh-CN" dirty="0" smtClean="0">
                <a:ea typeface="黑体" panose="02010609060101010101" pitchFamily="49" charset="-122"/>
              </a:rPr>
              <a:t>3</a:t>
            </a:r>
            <a:r>
              <a:rPr lang="zh-CN" altLang="en-US" dirty="0" smtClean="0">
                <a:ea typeface="黑体" panose="02010609060101010101" pitchFamily="49" charset="-122"/>
              </a:rPr>
              <a:t>片，字扩展</a:t>
            </a:r>
          </a:p>
        </p:txBody>
      </p:sp>
    </p:spTree>
    <p:extLst>
      <p:ext uri="{BB962C8B-B14F-4D97-AF65-F5344CB8AC3E}">
        <p14:creationId xmlns:p14="http://schemas.microsoft.com/office/powerpoint/2010/main" val="790119174"/>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6387" name="Content Placeholder 4"/>
          <p:cNvSpPr>
            <a:spLocks noGrp="1"/>
          </p:cNvSpPr>
          <p:nvPr>
            <p:ph idx="4294967295"/>
          </p:nvPr>
        </p:nvSpPr>
        <p:spPr>
          <a:xfrm>
            <a:off x="684213" y="908050"/>
            <a:ext cx="7848600" cy="2994025"/>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存储器芯片地址空间</a:t>
            </a:r>
          </a:p>
          <a:p>
            <a:pPr marL="765175" lvl="2" indent="0">
              <a:lnSpc>
                <a:spcPct val="120000"/>
              </a:lnSpc>
              <a:spcBef>
                <a:spcPct val="20000"/>
              </a:spcBef>
              <a:spcAft>
                <a:spcPct val="20000"/>
              </a:spcAft>
            </a:pPr>
            <a:r>
              <a:rPr lang="zh-CN" altLang="en-US" dirty="0" smtClean="0">
                <a:ea typeface="黑体" panose="02010609060101010101" pitchFamily="49" charset="-122"/>
              </a:rPr>
              <a:t>共需</a:t>
            </a:r>
            <a:r>
              <a:rPr lang="en-US" altLang="zh-CN" dirty="0" smtClean="0">
                <a:ea typeface="黑体" panose="02010609060101010101" pitchFamily="49" charset="-122"/>
              </a:rPr>
              <a:t>4</a:t>
            </a:r>
            <a:r>
              <a:rPr lang="zh-CN" altLang="en-US" dirty="0" smtClean="0">
                <a:ea typeface="黑体" panose="02010609060101010101" pitchFamily="49" charset="-122"/>
              </a:rPr>
              <a:t>个片选</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使用</a:t>
            </a:r>
            <a:r>
              <a:rPr lang="en-US" altLang="zh-CN" dirty="0" smtClean="0">
                <a:ea typeface="黑体" panose="02010609060101010101" pitchFamily="49" charset="-122"/>
              </a:rPr>
              <a:t>74138</a:t>
            </a:r>
            <a:r>
              <a:rPr lang="zh-CN" altLang="en-US" dirty="0" smtClean="0">
                <a:ea typeface="黑体" panose="02010609060101010101" pitchFamily="49" charset="-122"/>
              </a:rPr>
              <a:t>译码器</a:t>
            </a:r>
          </a:p>
        </p:txBody>
      </p:sp>
      <p:graphicFrame>
        <p:nvGraphicFramePr>
          <p:cNvPr id="5" name="Group 4"/>
          <p:cNvGraphicFramePr>
            <a:graphicFrameLocks noGrp="1"/>
          </p:cNvGraphicFramePr>
          <p:nvPr/>
        </p:nvGraphicFramePr>
        <p:xfrm>
          <a:off x="2124075" y="1773238"/>
          <a:ext cx="4932363" cy="1727201"/>
        </p:xfrm>
        <a:graphic>
          <a:graphicData uri="http://schemas.openxmlformats.org/drawingml/2006/table">
            <a:tbl>
              <a:tblPr>
                <a:tableStyleId>{69CF1AB2-1976-4502-BF36-3FF5EA218861}</a:tableStyleId>
              </a:tblPr>
              <a:tblGrid>
                <a:gridCol w="1574814">
                  <a:extLst>
                    <a:ext uri="{9D8B030D-6E8A-4147-A177-3AD203B41FA5}">
                      <a16:colId xmlns:a16="http://schemas.microsoft.com/office/drawing/2014/main" val="20000"/>
                    </a:ext>
                  </a:extLst>
                </a:gridCol>
                <a:gridCol w="1600209">
                  <a:extLst>
                    <a:ext uri="{9D8B030D-6E8A-4147-A177-3AD203B41FA5}">
                      <a16:colId xmlns:a16="http://schemas.microsoft.com/office/drawing/2014/main" val="20001"/>
                    </a:ext>
                  </a:extLst>
                </a:gridCol>
                <a:gridCol w="1757340">
                  <a:extLst>
                    <a:ext uri="{9D8B030D-6E8A-4147-A177-3AD203B41FA5}">
                      <a16:colId xmlns:a16="http://schemas.microsoft.com/office/drawing/2014/main" val="20002"/>
                    </a:ext>
                  </a:extLst>
                </a:gridCol>
              </a:tblGrid>
              <a:tr h="431505">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0FFFH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ROM(2</a:t>
                      </a:r>
                      <a:r>
                        <a:rPr kumimoji="0" lang="zh-CN" altLang="en-US" sz="1600" u="none" strike="noStrike" cap="none" normalizeH="0" baseline="0" dirty="0" smtClean="0">
                          <a:ln>
                            <a:noFill/>
                          </a:ln>
                          <a:effectLst/>
                          <a:latin typeface="Times New Roman" pitchFamily="18" charset="0"/>
                          <a:cs typeface="Times New Roman" pitchFamily="18" charset="0"/>
                        </a:rPr>
                        <a:t>片4</a:t>
                      </a:r>
                      <a:r>
                        <a:rPr kumimoji="0" lang="en-US" altLang="zh-CN" sz="1600" u="none" strike="noStrike" cap="none" normalizeH="0" baseline="0" dirty="0" smtClean="0">
                          <a:ln>
                            <a:noFill/>
                          </a:ln>
                          <a:effectLst/>
                          <a:latin typeface="Times New Roman" pitchFamily="18" charset="0"/>
                          <a:cs typeface="Times New Roman" pitchFamily="18" charset="0"/>
                        </a:rPr>
                        <a:t>K×</a:t>
                      </a:r>
                      <a:r>
                        <a:rPr kumimoji="0" lang="zh-CN" altLang="en-US" sz="1600" u="none" strike="noStrike" cap="none" normalizeH="0" baseline="0" dirty="0" smtClean="0">
                          <a:ln>
                            <a:noFill/>
                          </a:ln>
                          <a:effectLst/>
                          <a:latin typeface="Times New Roman" pitchFamily="18" charset="0"/>
                          <a:cs typeface="Times New Roman" pitchFamily="18" charset="0"/>
                        </a:rPr>
                        <a:t>4</a:t>
                      </a:r>
                      <a:r>
                        <a:rPr kumimoji="0" lang="en-US" altLang="zh-CN" sz="1600" u="none" strike="noStrike" cap="none" normalizeH="0" baseline="0" dirty="0" smtClean="0">
                          <a:ln>
                            <a:noFill/>
                          </a:ln>
                          <a:effectLst/>
                          <a:latin typeface="Times New Roman" pitchFamily="18" charset="0"/>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2</a:t>
                      </a:r>
                      <a:r>
                        <a:rPr kumimoji="0" lang="zh-CN" altLang="en-US" sz="1600" u="none" strike="noStrike" cap="none" normalizeH="0" baseline="0" smtClean="0">
                          <a:ln>
                            <a:noFill/>
                          </a:ln>
                          <a:effectLst/>
                          <a:latin typeface="Times New Roman" pitchFamily="18" charset="0"/>
                          <a:cs typeface="Times New Roman" pitchFamily="18" charset="0"/>
                        </a:rPr>
                        <a:t>片选连接在一起</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extLst>
                  <a:ext uri="{0D108BD9-81ED-4DB2-BD59-A6C34878D82A}">
                    <a16:rowId xmlns:a16="http://schemas.microsoft.com/office/drawing/2014/main" val="10000"/>
                  </a:ext>
                </a:extLst>
              </a:tr>
              <a:tr h="432686">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1000H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1FFFH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RAM(4K×8)</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独立片选</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extLst>
                  <a:ext uri="{0D108BD9-81ED-4DB2-BD59-A6C34878D82A}">
                    <a16:rowId xmlns:a16="http://schemas.microsoft.com/office/drawing/2014/main" val="10001"/>
                  </a:ext>
                </a:extLst>
              </a:tr>
              <a:tr h="431505">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2000H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2FFFH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RAM(4K×8)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独立片选</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extLst>
                  <a:ext uri="{0D108BD9-81ED-4DB2-BD59-A6C34878D82A}">
                    <a16:rowId xmlns:a16="http://schemas.microsoft.com/office/drawing/2014/main" val="10002"/>
                  </a:ext>
                </a:extLst>
              </a:tr>
              <a:tr h="431505">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3000H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3FFFH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RAM(4K×8)</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tc>
                  <a:txBody>
                    <a:bodyPr/>
                    <a:lstStyle/>
                    <a:p>
                      <a:pPr marL="0" marR="0" lvl="0" indent="0" algn="l"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zh-CN" altLang="en-US" sz="1600" u="none" strike="noStrike" cap="none" normalizeH="0" baseline="0" dirty="0" smtClean="0">
                          <a:ln>
                            <a:noFill/>
                          </a:ln>
                          <a:effectLst/>
                          <a:latin typeface="Times New Roman" pitchFamily="18" charset="0"/>
                          <a:cs typeface="Times New Roman" pitchFamily="18" charset="0"/>
                        </a:rPr>
                        <a:t>独立片选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2" marR="91422" marT="45694" marB="45694" anchor="ctr" horzOverflow="overflow"/>
                </a:tc>
                <a:extLst>
                  <a:ext uri="{0D108BD9-81ED-4DB2-BD59-A6C34878D82A}">
                    <a16:rowId xmlns:a16="http://schemas.microsoft.com/office/drawing/2014/main" val="10003"/>
                  </a:ext>
                </a:extLst>
              </a:tr>
            </a:tbl>
          </a:graphicData>
        </a:graphic>
      </p:graphicFrame>
      <p:pic>
        <p:nvPicPr>
          <p:cNvPr id="164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632200"/>
            <a:ext cx="273685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540004"/>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7411" name="Content Placeholder 4"/>
          <p:cNvSpPr>
            <a:spLocks noGrp="1"/>
          </p:cNvSpPr>
          <p:nvPr>
            <p:ph idx="4294967295"/>
          </p:nvPr>
        </p:nvSpPr>
        <p:spPr>
          <a:xfrm>
            <a:off x="684213" y="908050"/>
            <a:ext cx="7848600" cy="352425"/>
          </a:xfrm>
        </p:spPr>
        <p:txBody>
          <a:bodyPr/>
          <a:lstStyle/>
          <a:p>
            <a:pPr marL="384175" lvl="1" indent="0">
              <a:lnSpc>
                <a:spcPct val="120000"/>
              </a:lnSpc>
              <a:spcBef>
                <a:spcPct val="20000"/>
              </a:spcBef>
              <a:spcAft>
                <a:spcPct val="20000"/>
              </a:spcAft>
            </a:pPr>
            <a:r>
              <a:rPr lang="en-US" altLang="zh-CN" smtClean="0">
                <a:ea typeface="黑体" panose="02010609060101010101" pitchFamily="49" charset="-122"/>
              </a:rPr>
              <a:t>74138</a:t>
            </a:r>
            <a:r>
              <a:rPr lang="zh-CN" altLang="en-US" smtClean="0">
                <a:ea typeface="黑体" panose="02010609060101010101" pitchFamily="49" charset="-122"/>
              </a:rPr>
              <a:t>的真值表</a:t>
            </a:r>
          </a:p>
        </p:txBody>
      </p:sp>
      <p:graphicFrame>
        <p:nvGraphicFramePr>
          <p:cNvPr id="4" name="表格 3"/>
          <p:cNvGraphicFramePr>
            <a:graphicFrameLocks noGrp="1"/>
          </p:cNvGraphicFramePr>
          <p:nvPr/>
        </p:nvGraphicFramePr>
        <p:xfrm>
          <a:off x="2411413" y="1773238"/>
          <a:ext cx="6592884" cy="3840200"/>
        </p:xfrm>
        <a:graphic>
          <a:graphicData uri="http://schemas.openxmlformats.org/drawingml/2006/table">
            <a:tbl>
              <a:tblPr firstRow="1" bandRow="1">
                <a:tableStyleId>{69CF1AB2-1976-4502-BF36-3FF5EA218861}</a:tableStyleId>
              </a:tblPr>
              <a:tblGrid>
                <a:gridCol w="464158">
                  <a:extLst>
                    <a:ext uri="{9D8B030D-6E8A-4147-A177-3AD203B41FA5}">
                      <a16:colId xmlns:a16="http://schemas.microsoft.com/office/drawing/2014/main" val="20000"/>
                    </a:ext>
                  </a:extLst>
                </a:gridCol>
                <a:gridCol w="468971">
                  <a:extLst>
                    <a:ext uri="{9D8B030D-6E8A-4147-A177-3AD203B41FA5}">
                      <a16:colId xmlns:a16="http://schemas.microsoft.com/office/drawing/2014/main" val="20001"/>
                    </a:ext>
                  </a:extLst>
                </a:gridCol>
                <a:gridCol w="468971">
                  <a:extLst>
                    <a:ext uri="{9D8B030D-6E8A-4147-A177-3AD203B41FA5}">
                      <a16:colId xmlns:a16="http://schemas.microsoft.com/office/drawing/2014/main" val="20002"/>
                    </a:ext>
                  </a:extLst>
                </a:gridCol>
                <a:gridCol w="486627">
                  <a:extLst>
                    <a:ext uri="{9D8B030D-6E8A-4147-A177-3AD203B41FA5}">
                      <a16:colId xmlns:a16="http://schemas.microsoft.com/office/drawing/2014/main" val="20003"/>
                    </a:ext>
                  </a:extLst>
                </a:gridCol>
                <a:gridCol w="486627">
                  <a:extLst>
                    <a:ext uri="{9D8B030D-6E8A-4147-A177-3AD203B41FA5}">
                      <a16:colId xmlns:a16="http://schemas.microsoft.com/office/drawing/2014/main" val="20004"/>
                    </a:ext>
                  </a:extLst>
                </a:gridCol>
                <a:gridCol w="478602">
                  <a:extLst>
                    <a:ext uri="{9D8B030D-6E8A-4147-A177-3AD203B41FA5}">
                      <a16:colId xmlns:a16="http://schemas.microsoft.com/office/drawing/2014/main" val="20005"/>
                    </a:ext>
                  </a:extLst>
                </a:gridCol>
                <a:gridCol w="467366">
                  <a:extLst>
                    <a:ext uri="{9D8B030D-6E8A-4147-A177-3AD203B41FA5}">
                      <a16:colId xmlns:a16="http://schemas.microsoft.com/office/drawing/2014/main" val="20006"/>
                    </a:ext>
                  </a:extLst>
                </a:gridCol>
                <a:gridCol w="467366">
                  <a:extLst>
                    <a:ext uri="{9D8B030D-6E8A-4147-A177-3AD203B41FA5}">
                      <a16:colId xmlns:a16="http://schemas.microsoft.com/office/drawing/2014/main" val="20007"/>
                    </a:ext>
                  </a:extLst>
                </a:gridCol>
                <a:gridCol w="467366">
                  <a:extLst>
                    <a:ext uri="{9D8B030D-6E8A-4147-A177-3AD203B41FA5}">
                      <a16:colId xmlns:a16="http://schemas.microsoft.com/office/drawing/2014/main" val="20008"/>
                    </a:ext>
                  </a:extLst>
                </a:gridCol>
                <a:gridCol w="467366">
                  <a:extLst>
                    <a:ext uri="{9D8B030D-6E8A-4147-A177-3AD203B41FA5}">
                      <a16:colId xmlns:a16="http://schemas.microsoft.com/office/drawing/2014/main" val="20009"/>
                    </a:ext>
                  </a:extLst>
                </a:gridCol>
                <a:gridCol w="467366">
                  <a:extLst>
                    <a:ext uri="{9D8B030D-6E8A-4147-A177-3AD203B41FA5}">
                      <a16:colId xmlns:a16="http://schemas.microsoft.com/office/drawing/2014/main" val="20010"/>
                    </a:ext>
                  </a:extLst>
                </a:gridCol>
                <a:gridCol w="467366">
                  <a:extLst>
                    <a:ext uri="{9D8B030D-6E8A-4147-A177-3AD203B41FA5}">
                      <a16:colId xmlns:a16="http://schemas.microsoft.com/office/drawing/2014/main" val="20011"/>
                    </a:ext>
                  </a:extLst>
                </a:gridCol>
                <a:gridCol w="467366">
                  <a:extLst>
                    <a:ext uri="{9D8B030D-6E8A-4147-A177-3AD203B41FA5}">
                      <a16:colId xmlns:a16="http://schemas.microsoft.com/office/drawing/2014/main" val="20012"/>
                    </a:ext>
                  </a:extLst>
                </a:gridCol>
                <a:gridCol w="467366">
                  <a:extLst>
                    <a:ext uri="{9D8B030D-6E8A-4147-A177-3AD203B41FA5}">
                      <a16:colId xmlns:a16="http://schemas.microsoft.com/office/drawing/2014/main" val="20013"/>
                    </a:ext>
                  </a:extLst>
                </a:gridCol>
              </a:tblGrid>
              <a:tr h="274297">
                <a:tc gridSpan="6">
                  <a:txBody>
                    <a:bodyPr/>
                    <a:lstStyle/>
                    <a:p>
                      <a:pPr algn="ctr"/>
                      <a:r>
                        <a:rPr lang="en-US" altLang="zh-CN" sz="1200" dirty="0" smtClean="0">
                          <a:latin typeface="Times New Roman" pitchFamily="18" charset="0"/>
                          <a:cs typeface="Times New Roman" pitchFamily="18" charset="0"/>
                        </a:rPr>
                        <a:t>INPUTS</a:t>
                      </a:r>
                      <a:endParaRPr lang="zh-CN" altLang="en-US" sz="1200" dirty="0">
                        <a:latin typeface="Times New Roman" pitchFamily="18" charset="0"/>
                        <a:cs typeface="Times New Roman" pitchFamily="18" charset="0"/>
                      </a:endParaRPr>
                    </a:p>
                  </a:txBody>
                  <a:tcPr marL="91437" marR="91437" marT="45710" marB="45710"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gridSpan="8">
                  <a:txBody>
                    <a:bodyPr/>
                    <a:lstStyle/>
                    <a:p>
                      <a:pPr algn="ctr"/>
                      <a:r>
                        <a:rPr lang="en-US" altLang="zh-CN" sz="1200" dirty="0" smtClean="0">
                          <a:latin typeface="Times New Roman" pitchFamily="18" charset="0"/>
                          <a:cs typeface="Times New Roman" pitchFamily="18" charset="0"/>
                        </a:rPr>
                        <a:t>OUTPUTS</a:t>
                      </a:r>
                      <a:endParaRPr lang="zh-CN" altLang="en-US" sz="1200" dirty="0">
                        <a:latin typeface="Times New Roman" pitchFamily="18" charset="0"/>
                        <a:cs typeface="Times New Roman" pitchFamily="18" charset="0"/>
                      </a:endParaRPr>
                    </a:p>
                  </a:txBody>
                  <a:tcPr marL="91437" marR="91437" marT="45710" marB="45710" anchor="ctr"/>
                </a:tc>
                <a:tc rowSpan="2" hMerge="1">
                  <a:txBody>
                    <a:bodyPr/>
                    <a:lstStyle/>
                    <a:p>
                      <a:endParaRPr lang="zh-CN" altLang="en-US" dirty="0"/>
                    </a:p>
                  </a:txBody>
                  <a:tcPr/>
                </a:tc>
                <a:tc rowSpan="2" hMerge="1">
                  <a:txBody>
                    <a:bodyPr/>
                    <a:lstStyle/>
                    <a:p>
                      <a:endParaRPr lang="zh-CN" altLang="en-US"/>
                    </a:p>
                  </a:txBody>
                  <a:tcPr/>
                </a:tc>
                <a:tc rowSpan="2" hMerge="1">
                  <a:txBody>
                    <a:bodyPr/>
                    <a:lstStyle/>
                    <a:p>
                      <a:endParaRPr lang="zh-CN" altLang="en-US" dirty="0"/>
                    </a:p>
                  </a:txBody>
                  <a:tcPr/>
                </a:tc>
                <a:tc rowSpan="2" hMerge="1">
                  <a:txBody>
                    <a:bodyPr/>
                    <a:lstStyle/>
                    <a:p>
                      <a:endParaRPr lang="zh-CN" altLang="en-US"/>
                    </a:p>
                  </a:txBody>
                  <a:tcPr/>
                </a:tc>
                <a:tc rowSpan="2" hMerge="1">
                  <a:txBody>
                    <a:bodyPr/>
                    <a:lstStyle/>
                    <a:p>
                      <a:endParaRPr lang="zh-CN" altLang="en-US" dirty="0"/>
                    </a:p>
                  </a:txBody>
                  <a:tcPr/>
                </a:tc>
                <a:tc rowSpan="2" hMerge="1">
                  <a:txBody>
                    <a:bodyPr/>
                    <a:lstStyle/>
                    <a:p>
                      <a:endParaRPr lang="zh-CN" altLang="en-US" dirty="0"/>
                    </a:p>
                  </a:txBody>
                  <a:tcPr/>
                </a:tc>
                <a:tc rowSpan="2" hMerge="1">
                  <a:txBody>
                    <a:bodyPr/>
                    <a:lstStyle/>
                    <a:p>
                      <a:endParaRPr lang="zh-CN" altLang="en-US" dirty="0"/>
                    </a:p>
                  </a:txBody>
                  <a:tcPr/>
                </a:tc>
                <a:extLst>
                  <a:ext uri="{0D108BD9-81ED-4DB2-BD59-A6C34878D82A}">
                    <a16:rowId xmlns:a16="http://schemas.microsoft.com/office/drawing/2014/main" val="10000"/>
                  </a:ext>
                </a:extLst>
              </a:tr>
              <a:tr h="274297">
                <a:tc gridSpan="3">
                  <a:txBody>
                    <a:bodyPr/>
                    <a:lstStyle/>
                    <a:p>
                      <a:pPr algn="ctr"/>
                      <a:r>
                        <a:rPr lang="en-US" altLang="zh-CN" sz="1200" dirty="0" smtClean="0">
                          <a:latin typeface="Times New Roman" pitchFamily="18" charset="0"/>
                          <a:cs typeface="Times New Roman" pitchFamily="18" charset="0"/>
                        </a:rPr>
                        <a:t>ENABLE</a:t>
                      </a:r>
                      <a:endParaRPr lang="zh-CN" altLang="en-US" sz="1200" dirty="0">
                        <a:latin typeface="Times New Roman" pitchFamily="18" charset="0"/>
                        <a:cs typeface="Times New Roman" pitchFamily="18" charset="0"/>
                      </a:endParaRPr>
                    </a:p>
                  </a:txBody>
                  <a:tcPr marL="91437" marR="91437" marT="45710" marB="45710" anchor="ct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200" dirty="0" smtClean="0">
                          <a:latin typeface="Times New Roman" pitchFamily="18" charset="0"/>
                          <a:cs typeface="Times New Roman" pitchFamily="18" charset="0"/>
                        </a:rPr>
                        <a:t>ADDRESS</a:t>
                      </a:r>
                      <a:endParaRPr lang="zh-CN" altLang="en-US" sz="1200" dirty="0">
                        <a:latin typeface="Times New Roman" pitchFamily="18" charset="0"/>
                        <a:cs typeface="Times New Roman" pitchFamily="18" charset="0"/>
                      </a:endParaRPr>
                    </a:p>
                  </a:txBody>
                  <a:tcPr marL="91437" marR="91437" marT="45710" marB="45710" anchor="ctr"/>
                </a:tc>
                <a:tc hMerge="1">
                  <a:txBody>
                    <a:bodyPr/>
                    <a:lstStyle/>
                    <a:p>
                      <a:endParaRPr lang="zh-CN" altLang="en-US" dirty="0"/>
                    </a:p>
                  </a:txBody>
                  <a:tcPr/>
                </a:tc>
                <a:tc hMerge="1">
                  <a:txBody>
                    <a:bodyPr/>
                    <a:lstStyle/>
                    <a:p>
                      <a:endParaRPr lang="zh-CN" altLang="en-US" dirty="0"/>
                    </a:p>
                  </a:txBody>
                  <a:tcPr/>
                </a:tc>
                <a:tc gridSpan="8"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extLst>
                  <a:ext uri="{0D108BD9-81ED-4DB2-BD59-A6C34878D82A}">
                    <a16:rowId xmlns:a16="http://schemas.microsoft.com/office/drawing/2014/main" val="10001"/>
                  </a:ext>
                </a:extLst>
              </a:tr>
              <a:tr h="274297">
                <a:tc>
                  <a:txBody>
                    <a:bodyPr/>
                    <a:lstStyle/>
                    <a:p>
                      <a:pPr algn="ctr"/>
                      <a:r>
                        <a:rPr lang="en-US" altLang="zh-CN" sz="1200" dirty="0" smtClean="0">
                          <a:latin typeface="Times New Roman" pitchFamily="18" charset="0"/>
                          <a:cs typeface="Times New Roman" pitchFamily="18" charset="0"/>
                        </a:rPr>
                        <a:t>E3</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i="0" dirty="0" smtClean="0">
                          <a:latin typeface="Times New Roman" pitchFamily="18" charset="0"/>
                          <a:cs typeface="Times New Roman" pitchFamily="18" charset="0"/>
                        </a:rPr>
                        <a:t>~E2</a:t>
                      </a:r>
                      <a:endParaRPr lang="zh-CN" altLang="en-US" sz="1200" i="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~E1</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A2</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A1</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A0</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~Y0</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~Y1</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~Y2</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~Y3</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~Y4</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~Y5</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~Y6</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~Y7</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2"/>
                  </a:ext>
                </a:extLst>
              </a:tr>
              <a:tr h="274297">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3"/>
                  </a:ext>
                </a:extLst>
              </a:tr>
              <a:tr h="274297">
                <a:tc>
                  <a:txBody>
                    <a:bodyPr/>
                    <a:lstStyle/>
                    <a:p>
                      <a:pPr algn="ctr"/>
                      <a:r>
                        <a:rPr lang="en-US" altLang="zh-CN" sz="1200" dirty="0" smtClean="0">
                          <a:latin typeface="Times New Roman" pitchFamily="18" charset="0"/>
                          <a:cs typeface="Times New Roman" pitchFamily="18" charset="0"/>
                        </a:rPr>
                        <a:t>L</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4"/>
                  </a:ext>
                </a:extLst>
              </a:tr>
              <a:tr h="2742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cs typeface="Times New Roman" pitchFamily="18" charset="0"/>
                        </a:rPr>
                        <a:t>×</a:t>
                      </a:r>
                      <a:endParaRPr lang="zh-CN" altLang="en-US" sz="1200" dirty="0" smtClean="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5"/>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6"/>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7"/>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8"/>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09"/>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10"/>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11"/>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12"/>
                  </a:ext>
                </a:extLst>
              </a:tr>
              <a:tr h="274297">
                <a:tc>
                  <a:txBody>
                    <a:bodyPr/>
                    <a:lstStyle/>
                    <a:p>
                      <a:pPr algn="ctr"/>
                      <a:r>
                        <a:rPr lang="en-US" altLang="zh-CN" sz="1200" dirty="0" smtClean="0">
                          <a:solidFill>
                            <a:schemeClr val="accent2"/>
                          </a:solidFill>
                          <a:latin typeface="Times New Roman" pitchFamily="18" charset="0"/>
                          <a:cs typeface="Times New Roman" pitchFamily="18" charset="0"/>
                        </a:rPr>
                        <a:t>H</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chemeClr val="accent2"/>
                          </a:solidFill>
                          <a:latin typeface="Times New Roman" pitchFamily="18" charset="0"/>
                          <a:cs typeface="Times New Roman" pitchFamily="18" charset="0"/>
                        </a:rPr>
                        <a:t>L</a:t>
                      </a:r>
                      <a:endParaRPr lang="zh-CN" altLang="en-US" sz="1200" dirty="0">
                        <a:solidFill>
                          <a:schemeClr val="accent2"/>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H</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latin typeface="Times New Roman" pitchFamily="18" charset="0"/>
                          <a:cs typeface="Times New Roman" pitchFamily="18" charset="0"/>
                        </a:rPr>
                        <a:t>H</a:t>
                      </a:r>
                      <a:endParaRPr lang="zh-CN" altLang="en-US" sz="1200" dirty="0">
                        <a:latin typeface="Times New Roman" pitchFamily="18" charset="0"/>
                        <a:cs typeface="Times New Roman" pitchFamily="18" charset="0"/>
                      </a:endParaRPr>
                    </a:p>
                  </a:txBody>
                  <a:tcPr marL="91437" marR="91437" marT="45710" marB="45710" anchor="ctr"/>
                </a:tc>
                <a:tc>
                  <a:txBody>
                    <a:bodyPr/>
                    <a:lstStyle/>
                    <a:p>
                      <a:pPr algn="ctr"/>
                      <a:r>
                        <a:rPr lang="en-US" altLang="zh-CN" sz="1200" dirty="0" smtClean="0">
                          <a:solidFill>
                            <a:srgbClr val="FF0000"/>
                          </a:solidFill>
                          <a:latin typeface="Times New Roman" pitchFamily="18" charset="0"/>
                          <a:cs typeface="Times New Roman" pitchFamily="18" charset="0"/>
                        </a:rPr>
                        <a:t>L</a:t>
                      </a:r>
                      <a:endParaRPr lang="zh-CN" altLang="en-US" sz="1200" dirty="0">
                        <a:solidFill>
                          <a:srgbClr val="FF0000"/>
                        </a:solidFill>
                        <a:latin typeface="Times New Roman" pitchFamily="18" charset="0"/>
                        <a:cs typeface="Times New Roman" pitchFamily="18" charset="0"/>
                      </a:endParaRPr>
                    </a:p>
                  </a:txBody>
                  <a:tcPr marL="91437" marR="91437" marT="45710" marB="45710" anchor="ctr"/>
                </a:tc>
                <a:extLst>
                  <a:ext uri="{0D108BD9-81ED-4DB2-BD59-A6C34878D82A}">
                    <a16:rowId xmlns:a16="http://schemas.microsoft.com/office/drawing/2014/main" val="10013"/>
                  </a:ext>
                </a:extLst>
              </a:tr>
            </a:tbl>
          </a:graphicData>
        </a:graphic>
      </p:graphicFrame>
      <p:pic>
        <p:nvPicPr>
          <p:cNvPr id="176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420938"/>
            <a:ext cx="2305050"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343769"/>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8435" name="Content Placeholder 4"/>
          <p:cNvSpPr>
            <a:spLocks noGrp="1"/>
          </p:cNvSpPr>
          <p:nvPr>
            <p:ph idx="4294967295"/>
          </p:nvPr>
        </p:nvSpPr>
        <p:spPr>
          <a:xfrm>
            <a:off x="684213" y="908050"/>
            <a:ext cx="7848600" cy="3240088"/>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译码器输出直接作为片选信号</a:t>
            </a:r>
          </a:p>
          <a:p>
            <a:pPr marL="765175" lvl="2" indent="0">
              <a:lnSpc>
                <a:spcPct val="120000"/>
              </a:lnSpc>
              <a:spcBef>
                <a:spcPct val="20000"/>
              </a:spcBef>
              <a:spcAft>
                <a:spcPct val="20000"/>
              </a:spcAft>
            </a:pPr>
            <a:r>
              <a:rPr lang="en-US" altLang="zh-CN" dirty="0" smtClean="0">
                <a:ea typeface="黑体" panose="02010609060101010101" pitchFamily="49" charset="-122"/>
              </a:rPr>
              <a:t>E3</a:t>
            </a:r>
            <a:r>
              <a:rPr lang="zh-CN" altLang="en-US" dirty="0" smtClean="0">
                <a:ea typeface="黑体" panose="02010609060101010101" pitchFamily="49" charset="-122"/>
              </a:rPr>
              <a:t>、</a:t>
            </a:r>
            <a:r>
              <a:rPr lang="en-US" altLang="zh-CN" dirty="0" smtClean="0">
                <a:ea typeface="黑体" panose="02010609060101010101" pitchFamily="49" charset="-122"/>
              </a:rPr>
              <a:t>E2#</a:t>
            </a:r>
            <a:r>
              <a:rPr lang="zh-CN" altLang="en-US" dirty="0" smtClean="0">
                <a:ea typeface="黑体" panose="02010609060101010101" pitchFamily="49" charset="-122"/>
              </a:rPr>
              <a:t>、</a:t>
            </a:r>
            <a:r>
              <a:rPr lang="en-US" altLang="zh-CN" dirty="0" smtClean="0">
                <a:ea typeface="黑体" panose="02010609060101010101" pitchFamily="49" charset="-122"/>
              </a:rPr>
              <a:t>E1#</a:t>
            </a:r>
            <a:r>
              <a:rPr lang="zh-CN" altLang="en-US" dirty="0" smtClean="0">
                <a:ea typeface="黑体" panose="02010609060101010101" pitchFamily="49" charset="-122"/>
              </a:rPr>
              <a:t>用做访问控制信号</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E2</a:t>
            </a:r>
            <a:r>
              <a:rPr lang="zh-CN" altLang="en-US" dirty="0" smtClean="0">
                <a:ea typeface="黑体" panose="02010609060101010101" pitchFamily="49" charset="-122"/>
              </a:rPr>
              <a:t>：</a:t>
            </a:r>
            <a:r>
              <a:rPr lang="en-US" altLang="zh-CN" dirty="0" smtClean="0">
                <a:ea typeface="黑体" panose="02010609060101010101" pitchFamily="49" charset="-122"/>
              </a:rPr>
              <a:t>H</a:t>
            </a:r>
          </a:p>
          <a:p>
            <a:pPr marL="765175" lvl="2" indent="0">
              <a:lnSpc>
                <a:spcPct val="120000"/>
              </a:lnSpc>
              <a:spcBef>
                <a:spcPct val="20000"/>
              </a:spcBef>
              <a:spcAft>
                <a:spcPct val="20000"/>
              </a:spcAft>
            </a:pPr>
            <a:r>
              <a:rPr lang="en-US" altLang="zh-CN" dirty="0" smtClean="0">
                <a:ea typeface="黑体" panose="02010609060101010101" pitchFamily="49" charset="-122"/>
              </a:rPr>
              <a:t>E1#</a:t>
            </a:r>
            <a:r>
              <a:rPr lang="zh-CN" altLang="en-US" dirty="0" smtClean="0">
                <a:ea typeface="黑体" panose="02010609060101010101" pitchFamily="49" charset="-122"/>
              </a:rPr>
              <a:t>、</a:t>
            </a:r>
            <a:r>
              <a:rPr lang="en-US" altLang="zh-CN" dirty="0" smtClean="0">
                <a:ea typeface="黑体" panose="02010609060101010101" pitchFamily="49" charset="-122"/>
              </a:rPr>
              <a:t>E0#</a:t>
            </a:r>
            <a:r>
              <a:rPr lang="zh-CN" altLang="en-US" dirty="0" smtClean="0">
                <a:ea typeface="黑体" panose="02010609060101010101" pitchFamily="49" charset="-122"/>
              </a:rPr>
              <a:t>：</a:t>
            </a:r>
            <a:r>
              <a:rPr lang="en-US" altLang="zh-CN" dirty="0" smtClean="0">
                <a:ea typeface="黑体" panose="02010609060101010101" pitchFamily="49" charset="-122"/>
              </a:rPr>
              <a:t>MREQ#</a:t>
            </a:r>
          </a:p>
          <a:p>
            <a:pPr marL="765175" lvl="2" indent="0">
              <a:lnSpc>
                <a:spcPct val="120000"/>
              </a:lnSpc>
              <a:spcBef>
                <a:spcPct val="20000"/>
              </a:spcBef>
              <a:spcAft>
                <a:spcPct val="20000"/>
              </a:spcAft>
            </a:pPr>
            <a:r>
              <a:rPr lang="en-US" altLang="zh-CN" dirty="0" smtClean="0">
                <a:ea typeface="黑体" panose="02010609060101010101" pitchFamily="49" charset="-122"/>
              </a:rPr>
              <a:t>A2</a:t>
            </a:r>
            <a:r>
              <a:rPr lang="zh-CN" altLang="en-US" dirty="0" smtClean="0">
                <a:ea typeface="黑体" panose="02010609060101010101" pitchFamily="49" charset="-122"/>
              </a:rPr>
              <a:t>、</a:t>
            </a:r>
            <a:r>
              <a:rPr lang="en-US" altLang="zh-CN" dirty="0" smtClean="0">
                <a:ea typeface="黑体" panose="02010609060101010101" pitchFamily="49" charset="-122"/>
              </a:rPr>
              <a:t>A1</a:t>
            </a:r>
            <a:r>
              <a:rPr lang="zh-CN" altLang="en-US" dirty="0" smtClean="0">
                <a:ea typeface="黑体" panose="02010609060101010101" pitchFamily="49" charset="-122"/>
              </a:rPr>
              <a:t>、</a:t>
            </a:r>
            <a:r>
              <a:rPr lang="en-US" altLang="zh-CN" dirty="0" smtClean="0">
                <a:ea typeface="黑体" panose="02010609060101010101" pitchFamily="49" charset="-122"/>
              </a:rPr>
              <a:t>A0</a:t>
            </a:r>
            <a:r>
              <a:rPr lang="zh-CN" altLang="en-US" dirty="0" smtClean="0">
                <a:ea typeface="黑体" panose="02010609060101010101" pitchFamily="49" charset="-122"/>
              </a:rPr>
              <a:t>用做读写命令信号</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A2</a:t>
            </a:r>
            <a:r>
              <a:rPr lang="zh-CN" altLang="en-US" dirty="0" smtClean="0">
                <a:ea typeface="黑体" panose="02010609060101010101" pitchFamily="49" charset="-122"/>
              </a:rPr>
              <a:t>：</a:t>
            </a:r>
            <a:r>
              <a:rPr lang="en-US" altLang="zh-CN" dirty="0" smtClean="0">
                <a:ea typeface="黑体" panose="02010609060101010101" pitchFamily="49" charset="-122"/>
              </a:rPr>
              <a:t>L</a:t>
            </a:r>
          </a:p>
          <a:p>
            <a:pPr marL="765175" lvl="2" indent="0">
              <a:lnSpc>
                <a:spcPct val="120000"/>
              </a:lnSpc>
              <a:spcBef>
                <a:spcPct val="20000"/>
              </a:spcBef>
              <a:spcAft>
                <a:spcPct val="20000"/>
              </a:spcAft>
            </a:pPr>
            <a:r>
              <a:rPr lang="en-US" altLang="zh-CN" dirty="0" smtClean="0">
                <a:ea typeface="黑体" panose="02010609060101010101" pitchFamily="49" charset="-122"/>
              </a:rPr>
              <a:t>A1</a:t>
            </a:r>
            <a:r>
              <a:rPr lang="zh-CN" altLang="en-US" dirty="0" smtClean="0">
                <a:ea typeface="黑体" panose="02010609060101010101" pitchFamily="49" charset="-122"/>
              </a:rPr>
              <a:t>、</a:t>
            </a:r>
            <a:r>
              <a:rPr lang="en-US" altLang="zh-CN" dirty="0" smtClean="0">
                <a:ea typeface="黑体" panose="02010609060101010101" pitchFamily="49" charset="-122"/>
              </a:rPr>
              <a:t>A0</a:t>
            </a:r>
            <a:r>
              <a:rPr lang="zh-CN" altLang="en-US" dirty="0" smtClean="0">
                <a:ea typeface="黑体" panose="02010609060101010101" pitchFamily="49" charset="-122"/>
              </a:rPr>
              <a:t>：</a:t>
            </a:r>
            <a:r>
              <a:rPr lang="en-US" altLang="zh-CN" dirty="0" smtClean="0">
                <a:ea typeface="黑体" panose="02010609060101010101" pitchFamily="49" charset="-122"/>
              </a:rPr>
              <a:t>CPU</a:t>
            </a:r>
            <a:r>
              <a:rPr lang="zh-CN" altLang="en-US" dirty="0" smtClean="0">
                <a:ea typeface="黑体" panose="02010609060101010101" pitchFamily="49" charset="-122"/>
              </a:rPr>
              <a:t>地址线</a:t>
            </a:r>
            <a:r>
              <a:rPr lang="en-US" altLang="zh-CN" dirty="0" smtClean="0">
                <a:ea typeface="黑体" panose="02010609060101010101" pitchFamily="49" charset="-122"/>
              </a:rPr>
              <a:t>A13</a:t>
            </a:r>
            <a:r>
              <a:rPr lang="zh-CN" altLang="en-US" dirty="0" smtClean="0">
                <a:ea typeface="黑体" panose="02010609060101010101" pitchFamily="49" charset="-122"/>
              </a:rPr>
              <a:t>，</a:t>
            </a:r>
            <a:r>
              <a:rPr lang="en-US" altLang="zh-CN" dirty="0" smtClean="0">
                <a:ea typeface="黑体" panose="02010609060101010101" pitchFamily="49" charset="-122"/>
              </a:rPr>
              <a:t>A12</a:t>
            </a:r>
          </a:p>
          <a:p>
            <a:pPr marL="384175" lvl="1" indent="0">
              <a:lnSpc>
                <a:spcPct val="120000"/>
              </a:lnSpc>
              <a:spcBef>
                <a:spcPct val="20000"/>
              </a:spcBef>
              <a:spcAft>
                <a:spcPct val="20000"/>
              </a:spcAft>
            </a:pPr>
            <a:r>
              <a:rPr lang="zh-CN" altLang="en-US" dirty="0" smtClean="0">
                <a:ea typeface="黑体" panose="02010609060101010101" pitchFamily="49" charset="-122"/>
              </a:rPr>
              <a:t>译码器输出：</a:t>
            </a:r>
            <a:endParaRPr lang="en-US" altLang="zh-CN" dirty="0" smtClean="0">
              <a:ea typeface="黑体" panose="02010609060101010101" pitchFamily="49" charset="-122"/>
            </a:endParaRPr>
          </a:p>
        </p:txBody>
      </p:sp>
      <p:graphicFrame>
        <p:nvGraphicFramePr>
          <p:cNvPr id="4" name="Group 4"/>
          <p:cNvGraphicFramePr>
            <a:graphicFrameLocks noGrp="1"/>
          </p:cNvGraphicFramePr>
          <p:nvPr/>
        </p:nvGraphicFramePr>
        <p:xfrm>
          <a:off x="3492500" y="3933825"/>
          <a:ext cx="3095625" cy="2159001"/>
        </p:xfrm>
        <a:graphic>
          <a:graphicData uri="http://schemas.openxmlformats.org/drawingml/2006/table">
            <a:tbl>
              <a:tblPr>
                <a:tableStyleId>{69CF1AB2-1976-4502-BF36-3FF5EA218861}</a:tableStyleId>
              </a:tblPr>
              <a:tblGrid>
                <a:gridCol w="944895">
                  <a:extLst>
                    <a:ext uri="{9D8B030D-6E8A-4147-A177-3AD203B41FA5}">
                      <a16:colId xmlns:a16="http://schemas.microsoft.com/office/drawing/2014/main" val="20000"/>
                    </a:ext>
                  </a:extLst>
                </a:gridCol>
                <a:gridCol w="2150730">
                  <a:extLst>
                    <a:ext uri="{9D8B030D-6E8A-4147-A177-3AD203B41FA5}">
                      <a16:colId xmlns:a16="http://schemas.microsoft.com/office/drawing/2014/main" val="20001"/>
                    </a:ext>
                  </a:extLst>
                </a:gridCol>
              </a:tblGrid>
              <a:tr h="433463">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1" u="none" strike="noStrike" cap="none" normalizeH="0" baseline="0" dirty="0" smtClean="0">
                          <a:ln>
                            <a:noFill/>
                          </a:ln>
                          <a:effectLst/>
                          <a:latin typeface="Times New Roman" pitchFamily="18" charset="0"/>
                          <a:cs typeface="Times New Roman" pitchFamily="18" charset="0"/>
                        </a:rPr>
                        <a:t>138</a:t>
                      </a:r>
                      <a:r>
                        <a:rPr kumimoji="0" lang="zh-CN" altLang="en-US" sz="1600" b="1" u="none" strike="noStrike" cap="none" normalizeH="0" baseline="0" dirty="0" smtClean="0">
                          <a:ln>
                            <a:noFill/>
                          </a:ln>
                          <a:effectLst/>
                          <a:latin typeface="Times New Roman" pitchFamily="18" charset="0"/>
                          <a:cs typeface="Times New Roman" pitchFamily="18" charset="0"/>
                        </a:rPr>
                        <a:t>输出</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zh-CN" altLang="en-US" sz="1600" b="1" u="none" strike="noStrike" cap="none" normalizeH="0" baseline="0" dirty="0" smtClean="0">
                          <a:ln>
                            <a:noFill/>
                          </a:ln>
                          <a:effectLst/>
                          <a:latin typeface="Times New Roman" pitchFamily="18" charset="0"/>
                          <a:cs typeface="Times New Roman" pitchFamily="18" charset="0"/>
                        </a:rPr>
                        <a:t>连接关系</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extLst>
                  <a:ext uri="{0D108BD9-81ED-4DB2-BD59-A6C34878D82A}">
                    <a16:rowId xmlns:a16="http://schemas.microsoft.com/office/drawing/2014/main" val="10000"/>
                  </a:ext>
                </a:extLst>
              </a:tr>
              <a:tr h="423962">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Y0#</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ROM</a:t>
                      </a:r>
                      <a:r>
                        <a:rPr kumimoji="0" lang="zh-CN" altLang="en-US" sz="1600" u="none" strike="noStrike" cap="none" normalizeH="0" baseline="0" smtClean="0">
                          <a:ln>
                            <a:noFill/>
                          </a:ln>
                          <a:effectLst/>
                          <a:latin typeface="Times New Roman" pitchFamily="18" charset="0"/>
                          <a:cs typeface="Times New Roman" pitchFamily="18" charset="0"/>
                        </a:rPr>
                        <a:t>片选</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extLst>
                  <a:ext uri="{0D108BD9-81ED-4DB2-BD59-A6C34878D82A}">
                    <a16:rowId xmlns:a16="http://schemas.microsoft.com/office/drawing/2014/main" val="10001"/>
                  </a:ext>
                </a:extLst>
              </a:tr>
              <a:tr h="43465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Y1#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a:t>
                      </a:r>
                      <a:r>
                        <a:rPr kumimoji="0" lang="zh-CN" altLang="en-US" sz="1600" u="none" strike="noStrike" cap="none" normalizeH="0" baseline="0" dirty="0" smtClean="0">
                          <a:ln>
                            <a:noFill/>
                          </a:ln>
                          <a:effectLst/>
                          <a:latin typeface="Times New Roman" pitchFamily="18" charset="0"/>
                          <a:cs typeface="Times New Roman" pitchFamily="18" charset="0"/>
                        </a:rPr>
                        <a:t>片选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extLst>
                  <a:ext uri="{0D108BD9-81ED-4DB2-BD59-A6C34878D82A}">
                    <a16:rowId xmlns:a16="http://schemas.microsoft.com/office/drawing/2014/main" val="10002"/>
                  </a:ext>
                </a:extLst>
              </a:tr>
              <a:tr h="433463">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Y2#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a:t>
                      </a:r>
                      <a:r>
                        <a:rPr kumimoji="0" lang="zh-CN" altLang="en-US" sz="1600" u="none" strike="noStrike" cap="none" normalizeH="0" baseline="0" smtClean="0">
                          <a:ln>
                            <a:noFill/>
                          </a:ln>
                          <a:effectLst/>
                          <a:latin typeface="Times New Roman" pitchFamily="18" charset="0"/>
                          <a:cs typeface="Times New Roman" pitchFamily="18" charset="0"/>
                        </a:rPr>
                        <a:t>片选</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extLst>
                  <a:ext uri="{0D108BD9-81ED-4DB2-BD59-A6C34878D82A}">
                    <a16:rowId xmlns:a16="http://schemas.microsoft.com/office/drawing/2014/main" val="10003"/>
                  </a:ext>
                </a:extLst>
              </a:tr>
              <a:tr h="433463">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Y3#</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a:t>
                      </a:r>
                      <a:r>
                        <a:rPr kumimoji="0" lang="zh-CN" altLang="en-US" sz="1600" u="none" strike="noStrike" cap="none" normalizeH="0" baseline="0" dirty="0" smtClean="0">
                          <a:ln>
                            <a:noFill/>
                          </a:ln>
                          <a:effectLst/>
                          <a:latin typeface="Times New Roman" pitchFamily="18" charset="0"/>
                          <a:cs typeface="Times New Roman" pitchFamily="18" charset="0"/>
                        </a:rPr>
                        <a:t>片选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41" marR="91441" marT="45704" marB="45704"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5695654"/>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8</a:t>
            </a:r>
            <a:r>
              <a:rPr lang="zh-CN" altLang="en-US" smtClean="0">
                <a:latin typeface="Times New Roman" panose="02020603050405020304" pitchFamily="18" charset="0"/>
                <a:cs typeface="Times New Roman" panose="02020603050405020304" pitchFamily="18" charset="0"/>
              </a:rPr>
              <a:t>题</a:t>
            </a:r>
          </a:p>
        </p:txBody>
      </p:sp>
      <p:sp>
        <p:nvSpPr>
          <p:cNvPr id="19459" name="Content Placeholder 4"/>
          <p:cNvSpPr>
            <a:spLocks noGrp="1"/>
          </p:cNvSpPr>
          <p:nvPr>
            <p:ph idx="4294967295"/>
          </p:nvPr>
        </p:nvSpPr>
        <p:spPr>
          <a:xfrm>
            <a:off x="684213" y="908050"/>
            <a:ext cx="7848600" cy="352425"/>
          </a:xfrm>
        </p:spPr>
        <p:txBody>
          <a:bodyPr/>
          <a:lstStyle/>
          <a:p>
            <a:pPr marL="384175" lvl="1" indent="0">
              <a:lnSpc>
                <a:spcPct val="120000"/>
              </a:lnSpc>
              <a:spcBef>
                <a:spcPct val="20000"/>
              </a:spcBef>
              <a:spcAft>
                <a:spcPct val="20000"/>
              </a:spcAft>
            </a:pPr>
            <a:r>
              <a:rPr lang="zh-CN" altLang="en-US" smtClean="0">
                <a:ea typeface="黑体" panose="02010609060101010101" pitchFamily="49" charset="-122"/>
              </a:rPr>
              <a:t>片选逻辑</a:t>
            </a:r>
          </a:p>
        </p:txBody>
      </p:sp>
      <p:graphicFrame>
        <p:nvGraphicFramePr>
          <p:cNvPr id="19460" name="对象 1"/>
          <p:cNvGraphicFramePr>
            <a:graphicFrameLocks noChangeAspect="1"/>
          </p:cNvGraphicFramePr>
          <p:nvPr/>
        </p:nvGraphicFramePr>
        <p:xfrm>
          <a:off x="2627313" y="1017588"/>
          <a:ext cx="5903912" cy="5435600"/>
        </p:xfrm>
        <a:graphic>
          <a:graphicData uri="http://schemas.openxmlformats.org/presentationml/2006/ole">
            <mc:AlternateContent xmlns:mc="http://schemas.openxmlformats.org/markup-compatibility/2006">
              <mc:Choice xmlns:v="urn:schemas-microsoft-com:vml" Requires="v">
                <p:oleObj spid="_x0000_s79891" r:id="rId4" imgW="4531680" imgH="4171680" progId="Visio.Drawing.11">
                  <p:embed/>
                </p:oleObj>
              </mc:Choice>
              <mc:Fallback>
                <p:oleObj r:id="rId4" imgW="4531680" imgH="4171680" progId="Visio.Drawing.11">
                  <p:embed/>
                  <p:pic>
                    <p:nvPicPr>
                      <p:cNvPr id="1946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017588"/>
                        <a:ext cx="5903912"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4775317"/>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9</a:t>
            </a:r>
            <a:r>
              <a:rPr lang="zh-CN" altLang="en-US" smtClean="0">
                <a:latin typeface="Times New Roman" panose="02020603050405020304" pitchFamily="18" charset="0"/>
                <a:cs typeface="Times New Roman" panose="02020603050405020304" pitchFamily="18" charset="0"/>
              </a:rPr>
              <a:t>题</a:t>
            </a:r>
          </a:p>
        </p:txBody>
      </p:sp>
      <p:sp>
        <p:nvSpPr>
          <p:cNvPr id="20483" name="Content Placeholder 4"/>
          <p:cNvSpPr>
            <a:spLocks noGrp="1"/>
          </p:cNvSpPr>
          <p:nvPr>
            <p:ph idx="4294967295"/>
          </p:nvPr>
        </p:nvSpPr>
        <p:spPr>
          <a:xfrm>
            <a:off x="684213" y="908050"/>
            <a:ext cx="7848600" cy="3313113"/>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假设同第</a:t>
            </a:r>
            <a:r>
              <a:rPr lang="en-US" altLang="zh-CN" dirty="0" smtClean="0">
                <a:ea typeface="黑体" panose="02010609060101010101" pitchFamily="49" charset="-122"/>
              </a:rPr>
              <a:t>8</a:t>
            </a:r>
            <a:r>
              <a:rPr lang="zh-CN" altLang="en-US" dirty="0" smtClean="0">
                <a:ea typeface="黑体" panose="02010609060101010101" pitchFamily="49" charset="-122"/>
              </a:rPr>
              <a:t>题，现有</a:t>
            </a:r>
            <a:r>
              <a:rPr lang="en-US" altLang="zh-CN" dirty="0" smtClean="0">
                <a:ea typeface="黑体" panose="02010609060101010101" pitchFamily="49" charset="-122"/>
              </a:rPr>
              <a:t>8</a:t>
            </a:r>
            <a:r>
              <a:rPr lang="zh-CN" altLang="en-US" dirty="0" smtClean="0">
                <a:ea typeface="黑体" panose="02010609060101010101" pitchFamily="49" charset="-122"/>
              </a:rPr>
              <a:t>片</a:t>
            </a:r>
            <a:r>
              <a:rPr lang="en-US" altLang="zh-CN" dirty="0" smtClean="0">
                <a:ea typeface="黑体" panose="02010609060101010101" pitchFamily="49" charset="-122"/>
              </a:rPr>
              <a:t>8K×8</a:t>
            </a:r>
            <a:r>
              <a:rPr lang="zh-CN" altLang="en-US" dirty="0" smtClean="0">
                <a:ea typeface="黑体" panose="02010609060101010101" pitchFamily="49" charset="-122"/>
              </a:rPr>
              <a:t>位的</a:t>
            </a:r>
            <a:r>
              <a:rPr lang="en-US" altLang="zh-CN" dirty="0" smtClean="0">
                <a:ea typeface="黑体" panose="02010609060101010101" pitchFamily="49" charset="-122"/>
              </a:rPr>
              <a:t>RAM</a:t>
            </a:r>
            <a:r>
              <a:rPr lang="zh-CN" altLang="en-US" dirty="0" smtClean="0">
                <a:ea typeface="黑体" panose="02010609060101010101" pitchFamily="49" charset="-122"/>
              </a:rPr>
              <a:t>芯片与</a:t>
            </a:r>
            <a:r>
              <a:rPr lang="en-US" altLang="zh-CN" dirty="0" smtClean="0">
                <a:ea typeface="黑体" panose="02010609060101010101" pitchFamily="49" charset="-122"/>
              </a:rPr>
              <a:t>CPU</a:t>
            </a:r>
            <a:r>
              <a:rPr lang="zh-CN" altLang="en-US" dirty="0" smtClean="0">
                <a:ea typeface="黑体" panose="02010609060101010101" pitchFamily="49" charset="-122"/>
              </a:rPr>
              <a:t>相连，试回答：</a:t>
            </a:r>
          </a:p>
          <a:p>
            <a:pPr marL="384175" lvl="1" indent="0">
              <a:lnSpc>
                <a:spcPct val="120000"/>
              </a:lnSpc>
              <a:spcBef>
                <a:spcPct val="20000"/>
              </a:spcBef>
              <a:spcAft>
                <a:spcPct val="20000"/>
              </a:spcAft>
            </a:pPr>
            <a:r>
              <a:rPr lang="zh-CN" altLang="en-US" dirty="0" smtClean="0">
                <a:ea typeface="黑体" panose="02010609060101010101" pitchFamily="49" charset="-122"/>
              </a:rPr>
              <a:t>用</a:t>
            </a:r>
            <a:r>
              <a:rPr lang="en-US" altLang="zh-CN" dirty="0" smtClean="0">
                <a:ea typeface="黑体" panose="02010609060101010101" pitchFamily="49" charset="-122"/>
              </a:rPr>
              <a:t>74138</a:t>
            </a:r>
            <a:r>
              <a:rPr lang="zh-CN" altLang="en-US" dirty="0" smtClean="0">
                <a:ea typeface="黑体" panose="02010609060101010101" pitchFamily="49" charset="-122"/>
              </a:rPr>
              <a:t>译码器画出</a:t>
            </a:r>
            <a:r>
              <a:rPr lang="en-US" altLang="zh-CN" dirty="0" smtClean="0">
                <a:ea typeface="黑体" panose="02010609060101010101" pitchFamily="49" charset="-122"/>
              </a:rPr>
              <a:t>CPU</a:t>
            </a:r>
            <a:r>
              <a:rPr lang="zh-CN" altLang="en-US" dirty="0" smtClean="0">
                <a:ea typeface="黑体" panose="02010609060101010101" pitchFamily="49" charset="-122"/>
              </a:rPr>
              <a:t>与存储芯片的连接图</a:t>
            </a:r>
          </a:p>
          <a:p>
            <a:pPr marL="384175" lvl="1" indent="0">
              <a:lnSpc>
                <a:spcPct val="120000"/>
              </a:lnSpc>
              <a:spcBef>
                <a:spcPct val="20000"/>
              </a:spcBef>
              <a:spcAft>
                <a:spcPct val="20000"/>
              </a:spcAft>
            </a:pPr>
            <a:r>
              <a:rPr lang="zh-CN" altLang="en-US" dirty="0" smtClean="0">
                <a:ea typeface="黑体" panose="02010609060101010101" pitchFamily="49" charset="-122"/>
              </a:rPr>
              <a:t>写出每片</a:t>
            </a:r>
            <a:r>
              <a:rPr lang="en-US" altLang="zh-CN" dirty="0" smtClean="0">
                <a:ea typeface="黑体" panose="02010609060101010101" pitchFamily="49" charset="-122"/>
              </a:rPr>
              <a:t>RAM</a:t>
            </a:r>
            <a:r>
              <a:rPr lang="zh-CN" altLang="en-US" dirty="0" smtClean="0">
                <a:ea typeface="黑体" panose="02010609060101010101" pitchFamily="49" charset="-122"/>
              </a:rPr>
              <a:t>的地址范围</a:t>
            </a:r>
          </a:p>
          <a:p>
            <a:pPr marL="384175" lvl="1" indent="0">
              <a:lnSpc>
                <a:spcPct val="120000"/>
              </a:lnSpc>
              <a:spcBef>
                <a:spcPct val="20000"/>
              </a:spcBef>
              <a:spcAft>
                <a:spcPct val="20000"/>
              </a:spcAft>
            </a:pPr>
            <a:r>
              <a:rPr lang="zh-CN" altLang="en-US" dirty="0" smtClean="0">
                <a:ea typeface="黑体" panose="02010609060101010101" pitchFamily="49" charset="-122"/>
              </a:rPr>
              <a:t>如运行时发现不论往哪片</a:t>
            </a:r>
            <a:r>
              <a:rPr lang="en-US" altLang="zh-CN" dirty="0" smtClean="0">
                <a:ea typeface="黑体" panose="02010609060101010101" pitchFamily="49" charset="-122"/>
              </a:rPr>
              <a:t>RAM</a:t>
            </a:r>
            <a:r>
              <a:rPr lang="zh-CN" altLang="en-US" dirty="0" smtClean="0">
                <a:ea typeface="黑体" panose="02010609060101010101" pitchFamily="49" charset="-122"/>
              </a:rPr>
              <a:t>写入数据后，以</a:t>
            </a:r>
            <a:r>
              <a:rPr lang="en-US" altLang="zh-CN" dirty="0" smtClean="0">
                <a:ea typeface="黑体" panose="02010609060101010101" pitchFamily="49" charset="-122"/>
              </a:rPr>
              <a:t>A000H</a:t>
            </a:r>
            <a:r>
              <a:rPr lang="zh-CN" altLang="en-US" dirty="0" smtClean="0">
                <a:ea typeface="黑体" panose="02010609060101010101" pitchFamily="49" charset="-122"/>
              </a:rPr>
              <a:t>为起始地址的存储芯片都有与其相同的数据，分析故障原因</a:t>
            </a:r>
          </a:p>
          <a:p>
            <a:pPr marL="384175" lvl="1" indent="0">
              <a:lnSpc>
                <a:spcPct val="120000"/>
              </a:lnSpc>
              <a:spcBef>
                <a:spcPct val="20000"/>
              </a:spcBef>
              <a:spcAft>
                <a:spcPct val="20000"/>
              </a:spcAft>
            </a:pPr>
            <a:r>
              <a:rPr lang="zh-CN" altLang="en-US" dirty="0" smtClean="0">
                <a:ea typeface="黑体" panose="02010609060101010101" pitchFamily="49" charset="-122"/>
              </a:rPr>
              <a:t>根据前面的连线图，若出现地址</a:t>
            </a:r>
            <a:r>
              <a:rPr lang="en-US" altLang="zh-CN" dirty="0" smtClean="0">
                <a:ea typeface="黑体" panose="02010609060101010101" pitchFamily="49" charset="-122"/>
              </a:rPr>
              <a:t>A13</a:t>
            </a:r>
            <a:r>
              <a:rPr lang="zh-CN" altLang="en-US" dirty="0" smtClean="0">
                <a:ea typeface="黑体" panose="02010609060101010101" pitchFamily="49" charset="-122"/>
              </a:rPr>
              <a:t>与</a:t>
            </a:r>
            <a:r>
              <a:rPr lang="en-US" altLang="zh-CN" dirty="0" smtClean="0">
                <a:ea typeface="黑体" panose="02010609060101010101" pitchFamily="49" charset="-122"/>
              </a:rPr>
              <a:t>CPU</a:t>
            </a:r>
            <a:r>
              <a:rPr lang="zh-CN" altLang="en-US" dirty="0" smtClean="0">
                <a:ea typeface="黑体" panose="02010609060101010101" pitchFamily="49" charset="-122"/>
              </a:rPr>
              <a:t>断线，并搭接到高电平上，将出现什么后果？</a:t>
            </a:r>
          </a:p>
        </p:txBody>
      </p:sp>
    </p:spTree>
    <p:extLst>
      <p:ext uri="{BB962C8B-B14F-4D97-AF65-F5344CB8AC3E}">
        <p14:creationId xmlns:p14="http://schemas.microsoft.com/office/powerpoint/2010/main" val="75266304"/>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9</a:t>
            </a:r>
            <a:r>
              <a:rPr lang="zh-CN" altLang="en-US" smtClean="0">
                <a:latin typeface="Times New Roman" panose="02020603050405020304" pitchFamily="18" charset="0"/>
                <a:cs typeface="Times New Roman" panose="02020603050405020304" pitchFamily="18" charset="0"/>
              </a:rPr>
              <a:t>题</a:t>
            </a:r>
          </a:p>
        </p:txBody>
      </p:sp>
      <p:sp>
        <p:nvSpPr>
          <p:cNvPr id="21507" name="Content Placeholder 4"/>
          <p:cNvSpPr>
            <a:spLocks noGrp="1"/>
          </p:cNvSpPr>
          <p:nvPr>
            <p:ph idx="4294967295"/>
          </p:nvPr>
        </p:nvSpPr>
        <p:spPr>
          <a:xfrm>
            <a:off x="684213" y="908050"/>
            <a:ext cx="7848600" cy="4125913"/>
          </a:xfrm>
        </p:spPr>
        <p:txBody>
          <a:bodyPr/>
          <a:lstStyle/>
          <a:p>
            <a:pPr marL="384175" lvl="1" indent="0">
              <a:lnSpc>
                <a:spcPct val="120000"/>
              </a:lnSpc>
              <a:spcBef>
                <a:spcPct val="20000"/>
              </a:spcBef>
              <a:spcAft>
                <a:spcPct val="20000"/>
              </a:spcAft>
            </a:pPr>
            <a:r>
              <a:rPr lang="en-US" altLang="zh-CN" dirty="0" smtClean="0">
                <a:ea typeface="黑体" panose="02010609060101010101" pitchFamily="49" charset="-122"/>
              </a:rPr>
              <a:t>8</a:t>
            </a:r>
            <a:r>
              <a:rPr lang="zh-CN" altLang="en-US" dirty="0" smtClean="0">
                <a:ea typeface="黑体" panose="02010609060101010101" pitchFamily="49" charset="-122"/>
              </a:rPr>
              <a:t>片</a:t>
            </a:r>
            <a:r>
              <a:rPr lang="en-US" altLang="zh-CN" dirty="0" smtClean="0">
                <a:ea typeface="黑体" panose="02010609060101010101" pitchFamily="49" charset="-122"/>
              </a:rPr>
              <a:t>8K×8</a:t>
            </a:r>
            <a:r>
              <a:rPr lang="zh-CN" altLang="en-US" dirty="0" smtClean="0">
                <a:ea typeface="黑体" panose="02010609060101010101" pitchFamily="49" charset="-122"/>
              </a:rPr>
              <a:t>位的</a:t>
            </a:r>
            <a:r>
              <a:rPr lang="en-US" altLang="zh-CN" dirty="0" smtClean="0">
                <a:ea typeface="黑体" panose="02010609060101010101" pitchFamily="49" charset="-122"/>
              </a:rPr>
              <a:t>RAM</a:t>
            </a:r>
            <a:r>
              <a:rPr lang="zh-CN" altLang="en-US" dirty="0" smtClean="0">
                <a:ea typeface="黑体" panose="02010609060101010101" pitchFamily="49" charset="-122"/>
              </a:rPr>
              <a:t>芯片与</a:t>
            </a:r>
            <a:r>
              <a:rPr lang="en-US" altLang="zh-CN" dirty="0" smtClean="0">
                <a:ea typeface="黑体" panose="02010609060101010101" pitchFamily="49" charset="-122"/>
              </a:rPr>
              <a:t>CPU</a:t>
            </a:r>
            <a:r>
              <a:rPr lang="zh-CN" altLang="en-US" dirty="0" smtClean="0">
                <a:ea typeface="黑体" panose="02010609060101010101" pitchFamily="49" charset="-122"/>
              </a:rPr>
              <a:t>相连</a:t>
            </a:r>
          </a:p>
          <a:p>
            <a:pPr marL="765175" lvl="2" indent="0">
              <a:lnSpc>
                <a:spcPct val="120000"/>
              </a:lnSpc>
              <a:spcBef>
                <a:spcPct val="20000"/>
              </a:spcBef>
              <a:spcAft>
                <a:spcPct val="20000"/>
              </a:spcAft>
            </a:pPr>
            <a:r>
              <a:rPr lang="zh-CN" altLang="en-US" dirty="0" smtClean="0">
                <a:ea typeface="黑体" panose="02010609060101010101" pitchFamily="49" charset="-122"/>
              </a:rPr>
              <a:t>主存储器总容量为</a:t>
            </a:r>
            <a:r>
              <a:rPr lang="en-US" altLang="zh-CN" dirty="0" smtClean="0">
                <a:ea typeface="黑体" panose="02010609060101010101" pitchFamily="49" charset="-122"/>
              </a:rPr>
              <a:t>64K×8</a:t>
            </a: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的数据线为</a:t>
            </a:r>
            <a:r>
              <a:rPr lang="en-US" altLang="zh-CN" dirty="0" smtClean="0">
                <a:ea typeface="黑体" panose="02010609060101010101" pitchFamily="49" charset="-122"/>
              </a:rPr>
              <a:t>8</a:t>
            </a:r>
            <a:r>
              <a:rPr lang="zh-CN" altLang="en-US" dirty="0" smtClean="0">
                <a:ea typeface="黑体" panose="02010609060101010101" pitchFamily="49" charset="-122"/>
              </a:rPr>
              <a:t>位，地址线为</a:t>
            </a:r>
            <a:r>
              <a:rPr lang="en-US" altLang="zh-CN" dirty="0" smtClean="0">
                <a:ea typeface="黑体" panose="02010609060101010101" pitchFamily="49" charset="-122"/>
              </a:rPr>
              <a:t>16</a:t>
            </a:r>
            <a:r>
              <a:rPr lang="zh-CN" altLang="en-US" dirty="0" smtClean="0">
                <a:ea typeface="黑体" panose="02010609060101010101" pitchFamily="49" charset="-122"/>
              </a:rPr>
              <a:t>位</a:t>
            </a:r>
          </a:p>
          <a:p>
            <a:pPr marL="765175" lvl="2" indent="0">
              <a:lnSpc>
                <a:spcPct val="120000"/>
              </a:lnSpc>
              <a:spcBef>
                <a:spcPct val="20000"/>
              </a:spcBef>
              <a:spcAft>
                <a:spcPct val="20000"/>
              </a:spcAft>
            </a:pPr>
            <a:r>
              <a:rPr lang="en-US" altLang="zh-CN" dirty="0" smtClean="0">
                <a:ea typeface="黑体" panose="02010609060101010101" pitchFamily="49" charset="-122"/>
              </a:rPr>
              <a:t>8</a:t>
            </a:r>
            <a:r>
              <a:rPr lang="zh-CN" altLang="en-US" dirty="0" smtClean="0">
                <a:ea typeface="黑体" panose="02010609060101010101" pitchFamily="49" charset="-122"/>
              </a:rPr>
              <a:t>片</a:t>
            </a:r>
            <a:r>
              <a:rPr lang="en-US" altLang="zh-CN" dirty="0" smtClean="0">
                <a:ea typeface="黑体" panose="02010609060101010101" pitchFamily="49" charset="-122"/>
              </a:rPr>
              <a:t>RAM</a:t>
            </a:r>
            <a:r>
              <a:rPr lang="zh-CN" altLang="en-US" dirty="0" smtClean="0">
                <a:ea typeface="黑体" panose="02010609060101010101" pitchFamily="49" charset="-122"/>
              </a:rPr>
              <a:t>只能是字扩展</a:t>
            </a:r>
          </a:p>
          <a:p>
            <a:pPr marL="765175" lvl="2" indent="0">
              <a:lnSpc>
                <a:spcPct val="120000"/>
              </a:lnSpc>
              <a:spcBef>
                <a:spcPct val="20000"/>
              </a:spcBef>
              <a:spcAft>
                <a:spcPct val="20000"/>
              </a:spcAft>
            </a:pPr>
            <a:r>
              <a:rPr lang="zh-CN" altLang="en-US" dirty="0" smtClean="0">
                <a:ea typeface="黑体" panose="02010609060101010101" pitchFamily="49" charset="-122"/>
              </a:rPr>
              <a:t>每片</a:t>
            </a:r>
            <a:r>
              <a:rPr lang="en-US" altLang="zh-CN" dirty="0" smtClean="0">
                <a:ea typeface="黑体" panose="02010609060101010101" pitchFamily="49" charset="-122"/>
              </a:rPr>
              <a:t>RAM</a:t>
            </a:r>
            <a:r>
              <a:rPr lang="zh-CN" altLang="en-US" dirty="0" smtClean="0">
                <a:ea typeface="黑体" panose="02010609060101010101" pitchFamily="49" charset="-122"/>
              </a:rPr>
              <a:t>占用</a:t>
            </a:r>
            <a:r>
              <a:rPr lang="en-US" altLang="zh-CN" dirty="0" smtClean="0">
                <a:ea typeface="黑体" panose="02010609060101010101" pitchFamily="49" charset="-122"/>
              </a:rPr>
              <a:t>8KB</a:t>
            </a:r>
            <a:r>
              <a:rPr lang="zh-CN" altLang="en-US" dirty="0" smtClean="0">
                <a:ea typeface="黑体" panose="02010609060101010101" pitchFamily="49" charset="-122"/>
              </a:rPr>
              <a:t>的地址空间</a:t>
            </a:r>
          </a:p>
          <a:p>
            <a:pPr marL="765175" lvl="2" indent="0">
              <a:lnSpc>
                <a:spcPct val="120000"/>
              </a:lnSpc>
              <a:spcBef>
                <a:spcPct val="20000"/>
              </a:spcBef>
              <a:spcAft>
                <a:spcPct val="20000"/>
              </a:spcAft>
            </a:pPr>
            <a:r>
              <a:rPr lang="zh-CN" altLang="en-US" dirty="0" smtClean="0">
                <a:ea typeface="黑体" panose="02010609060101010101" pitchFamily="49" charset="-122"/>
              </a:rPr>
              <a:t>每片</a:t>
            </a:r>
            <a:r>
              <a:rPr lang="en-US" altLang="zh-CN" dirty="0" smtClean="0">
                <a:ea typeface="黑体" panose="02010609060101010101" pitchFamily="49" charset="-122"/>
              </a:rPr>
              <a:t>RAM</a:t>
            </a:r>
            <a:r>
              <a:rPr lang="zh-CN" altLang="en-US" dirty="0" smtClean="0">
                <a:ea typeface="黑体" panose="02010609060101010101" pitchFamily="49" charset="-122"/>
              </a:rPr>
              <a:t>的片选信号均为独立</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zh-CN" altLang="en-US" dirty="0" smtClean="0">
                <a:ea typeface="黑体" panose="02010609060101010101" pitchFamily="49" charset="-122"/>
              </a:rPr>
              <a:t>存储器芯片地址空间如表所示</a:t>
            </a: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74LS138</a:t>
            </a:r>
            <a:r>
              <a:rPr lang="zh-CN" altLang="en-US" dirty="0" smtClean="0">
                <a:ea typeface="黑体" panose="02010609060101010101" pitchFamily="49" charset="-122"/>
              </a:rPr>
              <a:t>译码器</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a:t>
            </a:r>
            <a:r>
              <a:rPr lang="en-US" altLang="zh-CN" dirty="0" smtClean="0">
                <a:ea typeface="黑体" panose="02010609060101010101" pitchFamily="49" charset="-122"/>
              </a:rPr>
              <a:t>A15, A14, A13</a:t>
            </a:r>
            <a:r>
              <a:rPr lang="zh-CN" altLang="en-US" dirty="0" smtClean="0">
                <a:ea typeface="黑体" panose="02010609060101010101" pitchFamily="49" charset="-122"/>
              </a:rPr>
              <a:t>对应</a:t>
            </a:r>
            <a:r>
              <a:rPr lang="en-US" altLang="zh-CN" dirty="0" smtClean="0">
                <a:ea typeface="黑体" panose="02010609060101010101" pitchFamily="49" charset="-122"/>
              </a:rPr>
              <a:t>74LS138</a:t>
            </a:r>
            <a:r>
              <a:rPr lang="zh-CN" altLang="en-US" dirty="0" smtClean="0">
                <a:ea typeface="黑体" panose="02010609060101010101" pitchFamily="49" charset="-122"/>
              </a:rPr>
              <a:t>的</a:t>
            </a:r>
            <a:r>
              <a:rPr lang="en-US" altLang="zh-CN" dirty="0" smtClean="0">
                <a:ea typeface="黑体" panose="02010609060101010101" pitchFamily="49" charset="-122"/>
              </a:rPr>
              <a:t>A2, A1, A0</a:t>
            </a:r>
          </a:p>
          <a:p>
            <a:pPr marL="765175" lvl="2" indent="0">
              <a:lnSpc>
                <a:spcPct val="120000"/>
              </a:lnSpc>
              <a:spcBef>
                <a:spcPct val="20000"/>
              </a:spcBef>
              <a:spcAft>
                <a:spcPct val="20000"/>
              </a:spcAft>
            </a:pPr>
            <a:r>
              <a:rPr lang="en-US" altLang="zh-CN" dirty="0" smtClean="0">
                <a:ea typeface="黑体" panose="02010609060101010101" pitchFamily="49" charset="-122"/>
              </a:rPr>
              <a:t>Y0#…Y7#</a:t>
            </a:r>
            <a:r>
              <a:rPr lang="zh-CN" altLang="en-US" dirty="0" smtClean="0">
                <a:ea typeface="黑体" panose="02010609060101010101" pitchFamily="49" charset="-122"/>
              </a:rPr>
              <a:t>对应</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RAM</a:t>
            </a:r>
            <a:r>
              <a:rPr lang="zh-CN" altLang="en-US" dirty="0" smtClean="0">
                <a:ea typeface="黑体" panose="02010609060101010101" pitchFamily="49" charset="-122"/>
              </a:rPr>
              <a:t>芯片的片选</a:t>
            </a:r>
          </a:p>
        </p:txBody>
      </p:sp>
      <p:graphicFrame>
        <p:nvGraphicFramePr>
          <p:cNvPr id="4" name="Group 4"/>
          <p:cNvGraphicFramePr>
            <a:graphicFrameLocks noGrp="1"/>
          </p:cNvGraphicFramePr>
          <p:nvPr/>
        </p:nvGraphicFramePr>
        <p:xfrm>
          <a:off x="5364163" y="1052513"/>
          <a:ext cx="2947987" cy="3024188"/>
        </p:xfrm>
        <a:graphic>
          <a:graphicData uri="http://schemas.openxmlformats.org/drawingml/2006/table">
            <a:tbl>
              <a:tblPr>
                <a:tableStyleId>{69CF1AB2-1976-4502-BF36-3FF5EA218861}</a:tableStyleId>
              </a:tblPr>
              <a:tblGrid>
                <a:gridCol w="1652549">
                  <a:extLst>
                    <a:ext uri="{9D8B030D-6E8A-4147-A177-3AD203B41FA5}">
                      <a16:colId xmlns:a16="http://schemas.microsoft.com/office/drawing/2014/main" val="20000"/>
                    </a:ext>
                  </a:extLst>
                </a:gridCol>
                <a:gridCol w="1295438">
                  <a:extLst>
                    <a:ext uri="{9D8B030D-6E8A-4147-A177-3AD203B41FA5}">
                      <a16:colId xmlns:a16="http://schemas.microsoft.com/office/drawing/2014/main" val="20001"/>
                    </a:ext>
                  </a:extLst>
                </a:gridCol>
              </a:tblGrid>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1FFFH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0"/>
                  </a:ext>
                </a:extLst>
              </a:tr>
              <a:tr h="37893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2000H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3FFFH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1"/>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4000H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5FFFH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2"/>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6000H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7FFFH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3"/>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8000H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9FFFH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4"/>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A000H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BFFFH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5"/>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C000H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DFFFH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6"/>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E000H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FFFFH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RAM(8K×8)</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0" marR="91420" marT="45718" marB="45718"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181338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0"/>
            <a:ext cx="7848600" cy="3941592"/>
          </a:xfrm>
        </p:spPr>
        <p:txBody>
          <a:bodyPr/>
          <a:lstStyle/>
          <a:p>
            <a:pPr marL="0" indent="0">
              <a:lnSpc>
                <a:spcPct val="120000"/>
              </a:lnSpc>
              <a:spcBef>
                <a:spcPct val="20000"/>
              </a:spcBef>
              <a:spcAft>
                <a:spcPct val="20000"/>
              </a:spcAft>
            </a:pPr>
            <a:r>
              <a:rPr lang="en-US" altLang="zh-CN" dirty="0">
                <a:ea typeface="黑体" panose="02010609060101010101" pitchFamily="49" charset="-122"/>
              </a:rPr>
              <a:t>6.</a:t>
            </a:r>
            <a:r>
              <a:rPr lang="zh-CN" altLang="en-US" dirty="0">
                <a:ea typeface="黑体" panose="02010609060101010101" pitchFamily="49" charset="-122"/>
              </a:rPr>
              <a:t>集成计数器的模值是固定的，但可以用</a:t>
            </a:r>
            <a:r>
              <a:rPr lang="zh-CN" altLang="en-US" u="sng" dirty="0">
                <a:solidFill>
                  <a:srgbClr val="FF0000"/>
                </a:solidFill>
                <a:ea typeface="黑体" panose="02010609060101010101" pitchFamily="49" charset="-122"/>
              </a:rPr>
              <a:t>反馈复位法</a:t>
            </a:r>
            <a:r>
              <a:rPr lang="zh-CN" altLang="en-US" dirty="0">
                <a:ea typeface="黑体" panose="02010609060101010101" pitchFamily="49" charset="-122"/>
              </a:rPr>
              <a:t>和</a:t>
            </a:r>
            <a:r>
              <a:rPr lang="zh-CN" altLang="en-US" u="sng" dirty="0">
                <a:solidFill>
                  <a:srgbClr val="FF0000"/>
                </a:solidFill>
                <a:ea typeface="黑体" panose="02010609060101010101" pitchFamily="49" charset="-122"/>
              </a:rPr>
              <a:t>预置法</a:t>
            </a:r>
            <a:r>
              <a:rPr lang="zh-CN" altLang="en-US" dirty="0">
                <a:ea typeface="黑体" panose="02010609060101010101" pitchFamily="49" charset="-122"/>
              </a:rPr>
              <a:t>来改变它们的模值。</a:t>
            </a:r>
          </a:p>
          <a:p>
            <a:pPr marL="0" indent="0">
              <a:lnSpc>
                <a:spcPct val="120000"/>
              </a:lnSpc>
              <a:spcBef>
                <a:spcPct val="20000"/>
              </a:spcBef>
              <a:spcAft>
                <a:spcPct val="20000"/>
              </a:spcAft>
              <a:buNone/>
            </a:pPr>
            <a:r>
              <a:rPr lang="zh-CN" altLang="en-US" sz="1600" b="0" dirty="0">
                <a:ea typeface="黑体" panose="02010609060101010101" pitchFamily="49" charset="-122"/>
              </a:rPr>
              <a:t>异步二进制的计数器电路简单，它的模值是</a:t>
            </a:r>
            <a:r>
              <a:rPr lang="en-US" altLang="zh-CN" sz="1600" b="0" dirty="0">
                <a:ea typeface="黑体" panose="02010609060101010101" pitchFamily="49" charset="-122"/>
              </a:rPr>
              <a:t>2</a:t>
            </a:r>
            <a:r>
              <a:rPr lang="en-US" altLang="zh-CN" sz="1600" b="0" baseline="30000" dirty="0">
                <a:ea typeface="黑体" panose="02010609060101010101" pitchFamily="49" charset="-122"/>
              </a:rPr>
              <a:t>n</a:t>
            </a:r>
            <a:r>
              <a:rPr lang="zh-CN" altLang="en-US" sz="1600" b="0" dirty="0">
                <a:ea typeface="黑体" panose="02010609060101010101" pitchFamily="49" charset="-122"/>
              </a:rPr>
              <a:t>，如果</a:t>
            </a:r>
            <a:r>
              <a:rPr lang="zh-CN" altLang="en-US" sz="1600" b="0" dirty="0" smtClean="0">
                <a:ea typeface="黑体" panose="02010609060101010101" pitchFamily="49" charset="-122"/>
              </a:rPr>
              <a:t>不能改变</a:t>
            </a:r>
            <a:r>
              <a:rPr lang="zh-CN" altLang="en-US" sz="1600" b="0" dirty="0">
                <a:ea typeface="黑体" panose="02010609060101010101" pitchFamily="49" charset="-122"/>
              </a:rPr>
              <a:t>这个模值，则使用范围就要受到限制</a:t>
            </a:r>
            <a:r>
              <a:rPr lang="zh-CN" altLang="en-US" sz="1600" b="0" dirty="0" smtClean="0">
                <a:ea typeface="黑体" panose="02010609060101010101" pitchFamily="49" charset="-122"/>
              </a:rPr>
              <a:t>。</a:t>
            </a:r>
            <a:endParaRPr lang="en-US" altLang="zh-CN" sz="1600" b="0" dirty="0" smtClean="0">
              <a:ea typeface="黑体" panose="02010609060101010101" pitchFamily="49" charset="-122"/>
            </a:endParaRPr>
          </a:p>
          <a:p>
            <a:pPr marL="0" indent="0">
              <a:lnSpc>
                <a:spcPct val="120000"/>
              </a:lnSpc>
              <a:spcBef>
                <a:spcPct val="20000"/>
              </a:spcBef>
              <a:spcAft>
                <a:spcPct val="20000"/>
              </a:spcAft>
              <a:buNone/>
            </a:pPr>
            <a:r>
              <a:rPr lang="zh-CN" altLang="en-US" sz="1600" b="0" dirty="0" smtClean="0">
                <a:ea typeface="黑体" panose="02010609060101010101" pitchFamily="49" charset="-122"/>
              </a:rPr>
              <a:t>反馈</a:t>
            </a:r>
            <a:r>
              <a:rPr lang="zh-CN" altLang="en-US" sz="1600" b="0" dirty="0">
                <a:ea typeface="黑体" panose="02010609060101010101" pitchFamily="49" charset="-122"/>
              </a:rPr>
              <a:t>复位法原理：当计数器计到规定的模值时，将</a:t>
            </a:r>
            <a:r>
              <a:rPr lang="zh-CN" altLang="en-US" sz="1600" b="0" dirty="0" smtClean="0">
                <a:ea typeface="黑体" panose="02010609060101010101" pitchFamily="49" charset="-122"/>
              </a:rPr>
              <a:t>计数器为</a:t>
            </a:r>
            <a:r>
              <a:rPr lang="zh-CN" altLang="en-US" sz="1600" b="0" dirty="0">
                <a:ea typeface="黑体" panose="02010609060101010101" pitchFamily="49" charset="-122"/>
              </a:rPr>
              <a:t>“</a:t>
            </a:r>
            <a:r>
              <a:rPr lang="en-US" altLang="zh-CN" sz="1600" b="0" dirty="0">
                <a:ea typeface="黑体" panose="02010609060101010101" pitchFamily="49" charset="-122"/>
              </a:rPr>
              <a:t>1”</a:t>
            </a:r>
            <a:r>
              <a:rPr lang="zh-CN" altLang="en-US" sz="1600" b="0" dirty="0">
                <a:ea typeface="黑体" panose="02010609060101010101" pitchFamily="49" charset="-122"/>
              </a:rPr>
              <a:t>的输出送至反馈电路，产生置</a:t>
            </a:r>
            <a:r>
              <a:rPr lang="en-US" altLang="zh-CN" sz="1600" b="0" dirty="0">
                <a:ea typeface="黑体" panose="02010609060101010101" pitchFamily="49" charset="-122"/>
              </a:rPr>
              <a:t>0</a:t>
            </a:r>
            <a:r>
              <a:rPr lang="zh-CN" altLang="en-US" sz="1600" b="0" dirty="0">
                <a:ea typeface="黑体" panose="02010609060101010101" pitchFamily="49" charset="-122"/>
              </a:rPr>
              <a:t>信号</a:t>
            </a:r>
            <a:r>
              <a:rPr lang="en-US" altLang="zh-CN" sz="1600" b="0" dirty="0">
                <a:ea typeface="黑体" panose="02010609060101010101" pitchFamily="49" charset="-122"/>
              </a:rPr>
              <a:t>/RD</a:t>
            </a:r>
            <a:r>
              <a:rPr lang="zh-CN" altLang="en-US" sz="1600" b="0" dirty="0">
                <a:ea typeface="黑体" panose="02010609060101010101" pitchFamily="49" charset="-122"/>
              </a:rPr>
              <a:t>使计数器复位，完成一次计数循环。</a:t>
            </a:r>
          </a:p>
          <a:p>
            <a:pPr marL="0" indent="0">
              <a:lnSpc>
                <a:spcPct val="120000"/>
              </a:lnSpc>
              <a:spcBef>
                <a:spcPct val="20000"/>
              </a:spcBef>
              <a:spcAft>
                <a:spcPct val="20000"/>
              </a:spcAft>
              <a:buNone/>
            </a:pPr>
            <a:r>
              <a:rPr lang="zh-CN" altLang="en-US" sz="1600" b="0" dirty="0">
                <a:ea typeface="黑体" panose="02010609060101010101" pitchFamily="49" charset="-122"/>
              </a:rPr>
              <a:t>预置</a:t>
            </a:r>
            <a:r>
              <a:rPr lang="zh-CN" altLang="en-US" sz="1600" b="0" dirty="0" smtClean="0">
                <a:ea typeface="黑体" panose="02010609060101010101" pitchFamily="49" charset="-122"/>
              </a:rPr>
              <a:t>法：利用</a:t>
            </a:r>
            <a:r>
              <a:rPr lang="zh-CN" altLang="en-US" sz="1600" b="0" dirty="0">
                <a:ea typeface="黑体" panose="02010609060101010101" pitchFamily="49" charset="-122"/>
              </a:rPr>
              <a:t>计数器的预置功能，改变计数器的模</a:t>
            </a:r>
            <a:r>
              <a:rPr lang="zh-CN" altLang="en-US" sz="1600" b="0" dirty="0" smtClean="0">
                <a:ea typeface="黑体" panose="02010609060101010101" pitchFamily="49" charset="-122"/>
              </a:rPr>
              <a:t>值，</a:t>
            </a:r>
            <a:r>
              <a:rPr lang="zh-CN" altLang="en-US" sz="1600" b="0" dirty="0">
                <a:ea typeface="黑体" panose="02010609060101010101" pitchFamily="49" charset="-122"/>
              </a:rPr>
              <a:t>得到任意进制计数器</a:t>
            </a:r>
            <a:r>
              <a:rPr lang="zh-CN" altLang="en-US" sz="1600" b="0" dirty="0" smtClean="0">
                <a:ea typeface="黑体" panose="02010609060101010101" pitchFamily="49" charset="-122"/>
              </a:rPr>
              <a:t>。</a:t>
            </a:r>
            <a:endParaRPr lang="en-US" altLang="zh-CN" dirty="0" smtClean="0">
              <a:solidFill>
                <a:srgbClr val="FF0000"/>
              </a:solidFill>
              <a:ea typeface="黑体" panose="02010609060101010101" pitchFamily="49" charset="-122"/>
            </a:endParaRPr>
          </a:p>
          <a:p>
            <a:pPr marL="0" indent="0">
              <a:lnSpc>
                <a:spcPct val="120000"/>
              </a:lnSpc>
              <a:spcBef>
                <a:spcPct val="20000"/>
              </a:spcBef>
              <a:spcAft>
                <a:spcPct val="20000"/>
              </a:spcAft>
            </a:pPr>
            <a:r>
              <a:rPr lang="en-US" altLang="zh-CN" dirty="0" smtClean="0">
                <a:solidFill>
                  <a:srgbClr val="FF0000"/>
                </a:solidFill>
                <a:ea typeface="黑体" panose="02010609060101010101" pitchFamily="49" charset="-122"/>
              </a:rPr>
              <a:t>7</a:t>
            </a:r>
            <a:r>
              <a:rPr lang="en-US" altLang="zh-CN" dirty="0" smtClean="0">
                <a:ea typeface="黑体" panose="02010609060101010101" pitchFamily="49" charset="-122"/>
              </a:rPr>
              <a:t>.</a:t>
            </a:r>
            <a:r>
              <a:rPr lang="zh-CN" altLang="en-US" dirty="0" smtClean="0">
                <a:ea typeface="黑体" panose="02010609060101010101" pitchFamily="49" charset="-122"/>
              </a:rPr>
              <a:t>由</a:t>
            </a:r>
            <a:r>
              <a:rPr lang="en-US" altLang="zh-CN" dirty="0" smtClean="0">
                <a:ea typeface="黑体" panose="02010609060101010101" pitchFamily="49" charset="-122"/>
              </a:rPr>
              <a:t>8</a:t>
            </a:r>
            <a:r>
              <a:rPr lang="zh-CN" altLang="en-US" dirty="0" smtClean="0">
                <a:ea typeface="黑体" panose="02010609060101010101" pitchFamily="49" charset="-122"/>
              </a:rPr>
              <a:t>级触发器构成的十进制计数器模值为 </a:t>
            </a:r>
            <a:r>
              <a:rPr lang="en-US" altLang="zh-CN" u="sng" dirty="0" smtClean="0">
                <a:solidFill>
                  <a:srgbClr val="FF0000"/>
                </a:solidFill>
                <a:ea typeface="黑体" panose="02010609060101010101" pitchFamily="49" charset="-122"/>
              </a:rPr>
              <a:t>100</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buNone/>
            </a:pPr>
            <a:r>
              <a:rPr lang="en-US" altLang="zh-CN" sz="1600" b="0" dirty="0">
                <a:ea typeface="黑体" panose="02010609060101010101" pitchFamily="49" charset="-122"/>
              </a:rPr>
              <a:t>n=8</a:t>
            </a:r>
            <a:r>
              <a:rPr lang="zh-CN" altLang="en-US" sz="1600" b="0" dirty="0">
                <a:ea typeface="黑体" panose="02010609060101010101" pitchFamily="49" charset="-122"/>
              </a:rPr>
              <a:t>，</a:t>
            </a:r>
            <a:r>
              <a:rPr lang="en-US" altLang="zh-CN" sz="1600" b="0" dirty="0">
                <a:ea typeface="黑体" panose="02010609060101010101" pitchFamily="49" charset="-122"/>
              </a:rPr>
              <a:t>28=256</a:t>
            </a:r>
            <a:r>
              <a:rPr lang="zh-CN" altLang="en-US" sz="1600" b="0" dirty="0">
                <a:ea typeface="黑体" panose="02010609060101010101" pitchFamily="49" charset="-122"/>
              </a:rPr>
              <a:t>，对应十进制模值为</a:t>
            </a:r>
            <a:r>
              <a:rPr lang="en-US" altLang="zh-CN" sz="1600" b="0" dirty="0">
                <a:ea typeface="黑体" panose="02010609060101010101" pitchFamily="49" charset="-122"/>
              </a:rPr>
              <a:t>100</a:t>
            </a:r>
            <a:endParaRPr lang="zh-CN" altLang="en-US" sz="1600" b="0" dirty="0">
              <a:ea typeface="黑体" panose="02010609060101010101" pitchFamily="49" charset="-122"/>
            </a:endParaRPr>
          </a:p>
          <a:p>
            <a:pPr marL="0" indent="0">
              <a:lnSpc>
                <a:spcPct val="120000"/>
              </a:lnSpc>
              <a:spcBef>
                <a:spcPct val="20000"/>
              </a:spcBef>
              <a:spcAft>
                <a:spcPct val="20000"/>
              </a:spcAft>
              <a:buNone/>
            </a:pPr>
            <a:endParaRPr lang="zh-CN" altLang="en-US" dirty="0" smtClean="0">
              <a:ea typeface="黑体" panose="02010609060101010101" pitchFamily="49" charset="-122"/>
            </a:endParaRPr>
          </a:p>
        </p:txBody>
      </p:sp>
      <p:sp>
        <p:nvSpPr>
          <p:cNvPr id="6148"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7214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9</a:t>
            </a:r>
            <a:r>
              <a:rPr lang="zh-CN" altLang="en-US" smtClean="0">
                <a:latin typeface="Times New Roman" panose="02020603050405020304" pitchFamily="18" charset="0"/>
                <a:cs typeface="Times New Roman" panose="02020603050405020304" pitchFamily="18" charset="0"/>
              </a:rPr>
              <a:t>题</a:t>
            </a:r>
          </a:p>
        </p:txBody>
      </p:sp>
      <p:sp>
        <p:nvSpPr>
          <p:cNvPr id="22531" name="Content Placeholder 4"/>
          <p:cNvSpPr>
            <a:spLocks noGrp="1"/>
          </p:cNvSpPr>
          <p:nvPr>
            <p:ph idx="4294967295"/>
          </p:nvPr>
        </p:nvSpPr>
        <p:spPr>
          <a:xfrm>
            <a:off x="684213" y="908050"/>
            <a:ext cx="7848600" cy="2298700"/>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如运行时发现不论往哪片</a:t>
            </a:r>
            <a:r>
              <a:rPr lang="en-US" altLang="zh-CN" dirty="0" smtClean="0">
                <a:ea typeface="黑体" panose="02010609060101010101" pitchFamily="49" charset="-122"/>
              </a:rPr>
              <a:t>RAM</a:t>
            </a:r>
            <a:r>
              <a:rPr lang="zh-CN" altLang="en-US" dirty="0" smtClean="0">
                <a:ea typeface="黑体" panose="02010609060101010101" pitchFamily="49" charset="-122"/>
              </a:rPr>
              <a:t>写入数据后，以</a:t>
            </a:r>
            <a:r>
              <a:rPr lang="en-US" altLang="zh-CN" dirty="0" smtClean="0">
                <a:ea typeface="黑体" panose="02010609060101010101" pitchFamily="49" charset="-122"/>
              </a:rPr>
              <a:t>A000H</a:t>
            </a:r>
            <a:r>
              <a:rPr lang="zh-CN" altLang="en-US" dirty="0" smtClean="0">
                <a:ea typeface="黑体" panose="02010609060101010101" pitchFamily="49" charset="-122"/>
              </a:rPr>
              <a:t>为起始地址的存储芯片都有与其相同的数据，分析故障原因</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CPU</a:t>
            </a:r>
            <a:r>
              <a:rPr lang="zh-CN" altLang="en-US" dirty="0" smtClean="0">
                <a:ea typeface="黑体" panose="02010609060101010101" pitchFamily="49" charset="-122"/>
              </a:rPr>
              <a:t>地址</a:t>
            </a:r>
            <a:r>
              <a:rPr lang="en-US" altLang="zh-CN" dirty="0" smtClean="0">
                <a:ea typeface="黑体" panose="02010609060101010101" pitchFamily="49" charset="-122"/>
              </a:rPr>
              <a:t>A15, A14, A13</a:t>
            </a:r>
            <a:r>
              <a:rPr lang="zh-CN" altLang="en-US" dirty="0" smtClean="0">
                <a:ea typeface="黑体" panose="02010609060101010101" pitchFamily="49" charset="-122"/>
              </a:rPr>
              <a:t>对应</a:t>
            </a:r>
            <a:r>
              <a:rPr lang="en-US" altLang="zh-CN" dirty="0" smtClean="0">
                <a:ea typeface="黑体" panose="02010609060101010101" pitchFamily="49" charset="-122"/>
              </a:rPr>
              <a:t>74LS138</a:t>
            </a:r>
            <a:r>
              <a:rPr lang="zh-CN" altLang="en-US" dirty="0" smtClean="0">
                <a:ea typeface="黑体" panose="02010609060101010101" pitchFamily="49" charset="-122"/>
              </a:rPr>
              <a:t>的</a:t>
            </a:r>
            <a:r>
              <a:rPr lang="en-US" altLang="zh-CN" dirty="0" smtClean="0">
                <a:ea typeface="黑体" panose="02010609060101010101" pitchFamily="49" charset="-122"/>
              </a:rPr>
              <a:t>A2, A1, A0</a:t>
            </a:r>
          </a:p>
          <a:p>
            <a:pPr marL="765175" lvl="2" indent="0">
              <a:lnSpc>
                <a:spcPct val="120000"/>
              </a:lnSpc>
              <a:spcBef>
                <a:spcPct val="20000"/>
              </a:spcBef>
              <a:spcAft>
                <a:spcPct val="20000"/>
              </a:spcAft>
            </a:pPr>
            <a:r>
              <a:rPr lang="en-US" altLang="zh-CN" dirty="0" smtClean="0">
                <a:ea typeface="黑体" panose="02010609060101010101" pitchFamily="49" charset="-122"/>
              </a:rPr>
              <a:t>Y0#…Y7#</a:t>
            </a:r>
            <a:r>
              <a:rPr lang="zh-CN" altLang="en-US" dirty="0" smtClean="0">
                <a:ea typeface="黑体" panose="02010609060101010101" pitchFamily="49" charset="-122"/>
              </a:rPr>
              <a:t>对应</a:t>
            </a:r>
            <a:r>
              <a:rPr lang="en-US" altLang="zh-CN" dirty="0" smtClean="0">
                <a:ea typeface="黑体" panose="02010609060101010101" pitchFamily="49" charset="-122"/>
              </a:rPr>
              <a:t>8</a:t>
            </a:r>
            <a:r>
              <a:rPr lang="zh-CN" altLang="en-US" dirty="0" smtClean="0">
                <a:ea typeface="黑体" panose="02010609060101010101" pitchFamily="49" charset="-122"/>
              </a:rPr>
              <a:t>个</a:t>
            </a:r>
            <a:r>
              <a:rPr lang="en-US" altLang="zh-CN" dirty="0" smtClean="0">
                <a:ea typeface="黑体" panose="02010609060101010101" pitchFamily="49" charset="-122"/>
              </a:rPr>
              <a:t>RAM</a:t>
            </a:r>
            <a:r>
              <a:rPr lang="zh-CN" altLang="en-US" dirty="0" smtClean="0">
                <a:ea typeface="黑体" panose="02010609060101010101" pitchFamily="49" charset="-122"/>
              </a:rPr>
              <a:t>芯片的片选</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以</a:t>
            </a:r>
            <a:r>
              <a:rPr lang="en-US" altLang="zh-CN" dirty="0" smtClean="0">
                <a:ea typeface="黑体" panose="02010609060101010101" pitchFamily="49" charset="-122"/>
              </a:rPr>
              <a:t>A000H</a:t>
            </a:r>
            <a:r>
              <a:rPr lang="zh-CN" altLang="en-US" dirty="0" smtClean="0">
                <a:ea typeface="黑体" panose="02010609060101010101" pitchFamily="49" charset="-122"/>
              </a:rPr>
              <a:t>为起始地址的存储芯片始终被选中</a:t>
            </a:r>
          </a:p>
          <a:p>
            <a:pPr marL="765175" lvl="2" indent="0">
              <a:lnSpc>
                <a:spcPct val="120000"/>
              </a:lnSpc>
              <a:spcBef>
                <a:spcPct val="20000"/>
              </a:spcBef>
              <a:spcAft>
                <a:spcPct val="20000"/>
              </a:spcAft>
            </a:pPr>
            <a:r>
              <a:rPr lang="en-US" altLang="zh-CN" dirty="0" smtClean="0">
                <a:ea typeface="黑体" panose="02010609060101010101" pitchFamily="49" charset="-122"/>
              </a:rPr>
              <a:t>Y5#</a:t>
            </a:r>
            <a:r>
              <a:rPr lang="zh-CN" altLang="en-US" dirty="0" smtClean="0">
                <a:ea typeface="黑体" panose="02010609060101010101" pitchFamily="49" charset="-122"/>
              </a:rPr>
              <a:t>在写入操作过程中，恒为低电平</a:t>
            </a:r>
          </a:p>
        </p:txBody>
      </p:sp>
      <p:graphicFrame>
        <p:nvGraphicFramePr>
          <p:cNvPr id="4" name="Group 4"/>
          <p:cNvGraphicFramePr>
            <a:graphicFrameLocks noGrp="1"/>
          </p:cNvGraphicFramePr>
          <p:nvPr/>
        </p:nvGraphicFramePr>
        <p:xfrm>
          <a:off x="4859338" y="3357563"/>
          <a:ext cx="3532187" cy="3024188"/>
        </p:xfrm>
        <a:graphic>
          <a:graphicData uri="http://schemas.openxmlformats.org/drawingml/2006/table">
            <a:tbl>
              <a:tblPr>
                <a:tableStyleId>{69CF1AB2-1976-4502-BF36-3FF5EA218861}</a:tableStyleId>
              </a:tblPr>
              <a:tblGrid>
                <a:gridCol w="583035">
                  <a:extLst>
                    <a:ext uri="{9D8B030D-6E8A-4147-A177-3AD203B41FA5}">
                      <a16:colId xmlns:a16="http://schemas.microsoft.com/office/drawing/2014/main" val="20000"/>
                    </a:ext>
                  </a:extLst>
                </a:gridCol>
                <a:gridCol w="1653202">
                  <a:extLst>
                    <a:ext uri="{9D8B030D-6E8A-4147-A177-3AD203B41FA5}">
                      <a16:colId xmlns:a16="http://schemas.microsoft.com/office/drawing/2014/main" val="20001"/>
                    </a:ext>
                  </a:extLst>
                </a:gridCol>
                <a:gridCol w="1295950">
                  <a:extLst>
                    <a:ext uri="{9D8B030D-6E8A-4147-A177-3AD203B41FA5}">
                      <a16:colId xmlns:a16="http://schemas.microsoft.com/office/drawing/2014/main" val="20002"/>
                    </a:ext>
                  </a:extLst>
                </a:gridCol>
              </a:tblGrid>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Y0#</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1FFFH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0"/>
                  </a:ext>
                </a:extLst>
              </a:tr>
              <a:tr h="378930">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Y1#</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2000H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3FFFH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1"/>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Y2#</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4000H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5FFFH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2"/>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Y3#</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6000H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7FFFH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3"/>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Y4#</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8000H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9FFFH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4"/>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accent1"/>
                          </a:solidFill>
                          <a:effectLst/>
                          <a:latin typeface="Times New Roman" pitchFamily="18" charset="0"/>
                          <a:ea typeface="宋体" pitchFamily="2" charset="-122"/>
                          <a:cs typeface="Times New Roman" pitchFamily="18" charset="0"/>
                        </a:rPr>
                        <a:t>Y5#</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solidFill>
                            <a:schemeClr val="accent1"/>
                          </a:solidFill>
                          <a:effectLst/>
                          <a:latin typeface="Times New Roman" pitchFamily="18" charset="0"/>
                          <a:cs typeface="Times New Roman" pitchFamily="18" charset="0"/>
                        </a:rPr>
                        <a:t>A000H</a:t>
                      </a:r>
                      <a:r>
                        <a:rPr kumimoji="0" lang="zh-CN" altLang="en-US" sz="1600" u="none" strike="noStrike" cap="none" normalizeH="0" baseline="0" dirty="0" smtClean="0">
                          <a:ln>
                            <a:noFill/>
                          </a:ln>
                          <a:solidFill>
                            <a:schemeClr val="accent1"/>
                          </a:solidFill>
                          <a:effectLst/>
                          <a:latin typeface="Times New Roman" pitchFamily="18" charset="0"/>
                          <a:cs typeface="Times New Roman" pitchFamily="18" charset="0"/>
                        </a:rPr>
                        <a:t>～</a:t>
                      </a:r>
                      <a:r>
                        <a:rPr kumimoji="0" lang="en-US" altLang="zh-CN" sz="1600" u="none" strike="noStrike" cap="none" normalizeH="0" baseline="0" dirty="0" smtClean="0">
                          <a:ln>
                            <a:noFill/>
                          </a:ln>
                          <a:solidFill>
                            <a:schemeClr val="accent1"/>
                          </a:solidFill>
                          <a:effectLst/>
                          <a:latin typeface="Times New Roman" pitchFamily="18" charset="0"/>
                          <a:cs typeface="Times New Roman" pitchFamily="18" charset="0"/>
                        </a:rPr>
                        <a:t>BFFFH</a:t>
                      </a:r>
                      <a:endParaRPr kumimoji="0" lang="en-US" altLang="zh-CN" sz="1600" b="0" i="0" u="none" strike="noStrike" cap="none" normalizeH="0" baseline="0" dirty="0" smtClean="0">
                        <a:ln>
                          <a:noFill/>
                        </a:ln>
                        <a:solidFill>
                          <a:schemeClr val="accent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solidFill>
                            <a:schemeClr val="accent1"/>
                          </a:solidFill>
                          <a:effectLst/>
                          <a:latin typeface="Times New Roman" pitchFamily="18" charset="0"/>
                          <a:cs typeface="Times New Roman" pitchFamily="18" charset="0"/>
                        </a:rPr>
                        <a:t>RAM(8K×8)</a:t>
                      </a:r>
                      <a:endParaRPr kumimoji="0" lang="en-US" altLang="zh-CN" sz="1600" b="0" i="0" u="none" strike="noStrike" cap="none" normalizeH="0" baseline="0" dirty="0" smtClean="0">
                        <a:ln>
                          <a:noFill/>
                        </a:ln>
                        <a:solidFill>
                          <a:schemeClr val="accent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5"/>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Y6#</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C000H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DFFFH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RAM(8K×8)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6"/>
                  </a:ext>
                </a:extLst>
              </a:tr>
              <a:tr h="377894">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Y7#</a:t>
                      </a: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E000H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FFFFH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tc>
                  <a:txBody>
                    <a:bodyPr/>
                    <a:lstStyle/>
                    <a:p>
                      <a:pPr marL="0" marR="0" lvl="0" indent="0" algn="ctr" defTabSz="914400" rtl="0" eaLnBrk="0" fontAlgn="base" latinLnBrk="0" hangingPunct="0">
                        <a:lnSpc>
                          <a:spcPct val="75000"/>
                        </a:lnSpc>
                        <a:spcBef>
                          <a:spcPct val="6500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RAM(8K×8)</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56" marR="91456" marT="45718" marB="45718"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9730215"/>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9</a:t>
            </a:r>
            <a:r>
              <a:rPr lang="zh-CN" altLang="en-US" smtClean="0">
                <a:latin typeface="Times New Roman" panose="02020603050405020304" pitchFamily="18" charset="0"/>
                <a:cs typeface="Times New Roman" panose="02020603050405020304" pitchFamily="18" charset="0"/>
              </a:rPr>
              <a:t>题</a:t>
            </a:r>
          </a:p>
        </p:txBody>
      </p:sp>
      <p:sp>
        <p:nvSpPr>
          <p:cNvPr id="23555" name="Content Placeholder 4"/>
          <p:cNvSpPr>
            <a:spLocks noGrp="1"/>
          </p:cNvSpPr>
          <p:nvPr>
            <p:ph idx="4294967295"/>
          </p:nvPr>
        </p:nvSpPr>
        <p:spPr>
          <a:xfrm>
            <a:off x="684213" y="908050"/>
            <a:ext cx="7848600" cy="2784475"/>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根据前面的连线图，若出现地址</a:t>
            </a:r>
            <a:r>
              <a:rPr lang="en-US" altLang="zh-CN" dirty="0" smtClean="0">
                <a:ea typeface="黑体" panose="02010609060101010101" pitchFamily="49" charset="-122"/>
              </a:rPr>
              <a:t>A13</a:t>
            </a:r>
            <a:r>
              <a:rPr lang="zh-CN" altLang="en-US" dirty="0" smtClean="0">
                <a:ea typeface="黑体" panose="02010609060101010101" pitchFamily="49" charset="-122"/>
              </a:rPr>
              <a:t>与</a:t>
            </a:r>
            <a:r>
              <a:rPr lang="en-US" altLang="zh-CN" dirty="0" smtClean="0">
                <a:ea typeface="黑体" panose="02010609060101010101" pitchFamily="49" charset="-122"/>
              </a:rPr>
              <a:t>CPU</a:t>
            </a:r>
            <a:r>
              <a:rPr lang="zh-CN" altLang="en-US" dirty="0" smtClean="0">
                <a:ea typeface="黑体" panose="02010609060101010101" pitchFamily="49" charset="-122"/>
              </a:rPr>
              <a:t>断线，并搭接到高电平上，将出现什么后果？</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en-US" altLang="zh-CN" dirty="0" smtClean="0">
                <a:ea typeface="黑体" panose="02010609060101010101" pitchFamily="49" charset="-122"/>
              </a:rPr>
              <a:t>74138</a:t>
            </a:r>
            <a:r>
              <a:rPr lang="zh-CN" altLang="en-US" dirty="0" smtClean="0">
                <a:ea typeface="黑体" panose="02010609060101010101" pitchFamily="49" charset="-122"/>
              </a:rPr>
              <a:t>译码器的输入将只存在</a:t>
            </a:r>
            <a:r>
              <a:rPr lang="en-US" altLang="zh-CN" dirty="0" smtClean="0">
                <a:ea typeface="黑体" panose="02010609060101010101" pitchFamily="49" charset="-122"/>
              </a:rPr>
              <a:t>4</a:t>
            </a:r>
            <a:r>
              <a:rPr lang="zh-CN" altLang="en-US" dirty="0" smtClean="0">
                <a:ea typeface="黑体" panose="02010609060101010101" pitchFamily="49" charset="-122"/>
              </a:rPr>
              <a:t>种可能：</a:t>
            </a:r>
            <a:r>
              <a:rPr lang="en-US" altLang="zh-CN" dirty="0" smtClean="0">
                <a:ea typeface="黑体" panose="02010609060101010101" pitchFamily="49" charset="-122"/>
              </a:rPr>
              <a:t>001</a:t>
            </a:r>
            <a:r>
              <a:rPr lang="zh-CN" altLang="en-US" dirty="0" smtClean="0">
                <a:ea typeface="黑体" panose="02010609060101010101" pitchFamily="49" charset="-122"/>
              </a:rPr>
              <a:t>、</a:t>
            </a:r>
            <a:r>
              <a:rPr lang="en-US" altLang="zh-CN" dirty="0" smtClean="0">
                <a:ea typeface="黑体" panose="02010609060101010101" pitchFamily="49" charset="-122"/>
              </a:rPr>
              <a:t>011</a:t>
            </a:r>
            <a:r>
              <a:rPr lang="zh-CN" altLang="en-US" dirty="0" smtClean="0">
                <a:ea typeface="黑体" panose="02010609060101010101" pitchFamily="49" charset="-122"/>
              </a:rPr>
              <a:t>、</a:t>
            </a:r>
            <a:r>
              <a:rPr lang="en-US" altLang="zh-CN" dirty="0" smtClean="0">
                <a:ea typeface="黑体" panose="02010609060101010101" pitchFamily="49" charset="-122"/>
              </a:rPr>
              <a:t>101</a:t>
            </a:r>
            <a:r>
              <a:rPr lang="zh-CN" altLang="en-US" dirty="0" smtClean="0">
                <a:ea typeface="黑体" panose="02010609060101010101" pitchFamily="49" charset="-122"/>
              </a:rPr>
              <a:t>、</a:t>
            </a:r>
            <a:r>
              <a:rPr lang="en-US" altLang="zh-CN" dirty="0" smtClean="0">
                <a:ea typeface="黑体" panose="02010609060101010101" pitchFamily="49" charset="-122"/>
              </a:rPr>
              <a:t>111</a:t>
            </a:r>
          </a:p>
          <a:p>
            <a:pPr marL="765175" lvl="2" indent="0">
              <a:lnSpc>
                <a:spcPct val="120000"/>
              </a:lnSpc>
              <a:spcBef>
                <a:spcPct val="20000"/>
              </a:spcBef>
              <a:spcAft>
                <a:spcPct val="20000"/>
              </a:spcAft>
            </a:pPr>
            <a:r>
              <a:rPr lang="en-US" altLang="zh-CN" dirty="0" smtClean="0">
                <a:ea typeface="黑体" panose="02010609060101010101" pitchFamily="49" charset="-122"/>
              </a:rPr>
              <a:t>000</a:t>
            </a:r>
            <a:r>
              <a:rPr lang="zh-CN" altLang="en-US" dirty="0" smtClean="0">
                <a:ea typeface="黑体" panose="02010609060101010101" pitchFamily="49" charset="-122"/>
              </a:rPr>
              <a:t>、</a:t>
            </a:r>
            <a:r>
              <a:rPr lang="en-US" altLang="zh-CN" dirty="0" smtClean="0">
                <a:ea typeface="黑体" panose="02010609060101010101" pitchFamily="49" charset="-122"/>
              </a:rPr>
              <a:t>001→001</a:t>
            </a:r>
          </a:p>
          <a:p>
            <a:pPr marL="765175" lvl="2" indent="0">
              <a:lnSpc>
                <a:spcPct val="120000"/>
              </a:lnSpc>
              <a:spcBef>
                <a:spcPct val="20000"/>
              </a:spcBef>
              <a:spcAft>
                <a:spcPct val="20000"/>
              </a:spcAft>
            </a:pPr>
            <a:r>
              <a:rPr lang="en-US" altLang="zh-CN" dirty="0" smtClean="0">
                <a:ea typeface="黑体" panose="02010609060101010101" pitchFamily="49" charset="-122"/>
              </a:rPr>
              <a:t>010</a:t>
            </a:r>
            <a:r>
              <a:rPr lang="zh-CN" altLang="en-US" dirty="0" smtClean="0">
                <a:ea typeface="黑体" panose="02010609060101010101" pitchFamily="49" charset="-122"/>
              </a:rPr>
              <a:t>、</a:t>
            </a:r>
            <a:r>
              <a:rPr lang="en-US" altLang="zh-CN" dirty="0" smtClean="0">
                <a:ea typeface="黑体" panose="02010609060101010101" pitchFamily="49" charset="-122"/>
              </a:rPr>
              <a:t>011→011</a:t>
            </a:r>
          </a:p>
          <a:p>
            <a:pPr marL="765175" lvl="2" indent="0">
              <a:lnSpc>
                <a:spcPct val="120000"/>
              </a:lnSpc>
              <a:spcBef>
                <a:spcPct val="20000"/>
              </a:spcBef>
              <a:spcAft>
                <a:spcPct val="20000"/>
              </a:spcAft>
            </a:pPr>
            <a:r>
              <a:rPr lang="en-US" altLang="zh-CN" dirty="0" smtClean="0">
                <a:ea typeface="黑体" panose="02010609060101010101" pitchFamily="49" charset="-122"/>
              </a:rPr>
              <a:t>100</a:t>
            </a:r>
            <a:r>
              <a:rPr lang="zh-CN" altLang="en-US" dirty="0" smtClean="0">
                <a:ea typeface="黑体" panose="02010609060101010101" pitchFamily="49" charset="-122"/>
              </a:rPr>
              <a:t>、</a:t>
            </a:r>
            <a:r>
              <a:rPr lang="en-US" altLang="zh-CN" dirty="0" smtClean="0">
                <a:ea typeface="黑体" panose="02010609060101010101" pitchFamily="49" charset="-122"/>
              </a:rPr>
              <a:t>101→101</a:t>
            </a:r>
          </a:p>
          <a:p>
            <a:pPr marL="765175" lvl="2" indent="0">
              <a:lnSpc>
                <a:spcPct val="120000"/>
              </a:lnSpc>
              <a:spcBef>
                <a:spcPct val="20000"/>
              </a:spcBef>
              <a:spcAft>
                <a:spcPct val="20000"/>
              </a:spcAft>
            </a:pPr>
            <a:r>
              <a:rPr lang="en-US" altLang="zh-CN" dirty="0" smtClean="0">
                <a:ea typeface="黑体" panose="02010609060101010101" pitchFamily="49" charset="-122"/>
              </a:rPr>
              <a:t>110</a:t>
            </a:r>
            <a:r>
              <a:rPr lang="zh-CN" altLang="en-US" dirty="0" smtClean="0">
                <a:ea typeface="黑体" panose="02010609060101010101" pitchFamily="49" charset="-122"/>
              </a:rPr>
              <a:t>、</a:t>
            </a:r>
            <a:r>
              <a:rPr lang="en-US" altLang="zh-CN" dirty="0" smtClean="0">
                <a:ea typeface="黑体" panose="02010609060101010101" pitchFamily="49" charset="-122"/>
              </a:rPr>
              <a:t>111→111</a:t>
            </a:r>
          </a:p>
        </p:txBody>
      </p:sp>
      <p:graphicFrame>
        <p:nvGraphicFramePr>
          <p:cNvPr id="4" name="表格 3"/>
          <p:cNvGraphicFramePr>
            <a:graphicFrameLocks noGrp="1"/>
          </p:cNvGraphicFramePr>
          <p:nvPr/>
        </p:nvGraphicFramePr>
        <p:xfrm>
          <a:off x="1506538" y="3644900"/>
          <a:ext cx="6594474" cy="2859094"/>
        </p:xfrm>
        <a:graphic>
          <a:graphicData uri="http://schemas.openxmlformats.org/drawingml/2006/table">
            <a:tbl>
              <a:tblPr firstRow="1" bandRow="1">
                <a:tableStyleId>{69CF1AB2-1976-4502-BF36-3FF5EA218861}</a:tableStyleId>
              </a:tblPr>
              <a:tblGrid>
                <a:gridCol w="464269">
                  <a:extLst>
                    <a:ext uri="{9D8B030D-6E8A-4147-A177-3AD203B41FA5}">
                      <a16:colId xmlns:a16="http://schemas.microsoft.com/office/drawing/2014/main" val="20000"/>
                    </a:ext>
                  </a:extLst>
                </a:gridCol>
                <a:gridCol w="469084">
                  <a:extLst>
                    <a:ext uri="{9D8B030D-6E8A-4147-A177-3AD203B41FA5}">
                      <a16:colId xmlns:a16="http://schemas.microsoft.com/office/drawing/2014/main" val="20001"/>
                    </a:ext>
                  </a:extLst>
                </a:gridCol>
                <a:gridCol w="469084">
                  <a:extLst>
                    <a:ext uri="{9D8B030D-6E8A-4147-A177-3AD203B41FA5}">
                      <a16:colId xmlns:a16="http://schemas.microsoft.com/office/drawing/2014/main" val="20002"/>
                    </a:ext>
                  </a:extLst>
                </a:gridCol>
                <a:gridCol w="486744">
                  <a:extLst>
                    <a:ext uri="{9D8B030D-6E8A-4147-A177-3AD203B41FA5}">
                      <a16:colId xmlns:a16="http://schemas.microsoft.com/office/drawing/2014/main" val="20003"/>
                    </a:ext>
                  </a:extLst>
                </a:gridCol>
                <a:gridCol w="486744">
                  <a:extLst>
                    <a:ext uri="{9D8B030D-6E8A-4147-A177-3AD203B41FA5}">
                      <a16:colId xmlns:a16="http://schemas.microsoft.com/office/drawing/2014/main" val="20004"/>
                    </a:ext>
                  </a:extLst>
                </a:gridCol>
                <a:gridCol w="478717">
                  <a:extLst>
                    <a:ext uri="{9D8B030D-6E8A-4147-A177-3AD203B41FA5}">
                      <a16:colId xmlns:a16="http://schemas.microsoft.com/office/drawing/2014/main" val="20005"/>
                    </a:ext>
                  </a:extLst>
                </a:gridCol>
                <a:gridCol w="467479">
                  <a:extLst>
                    <a:ext uri="{9D8B030D-6E8A-4147-A177-3AD203B41FA5}">
                      <a16:colId xmlns:a16="http://schemas.microsoft.com/office/drawing/2014/main" val="20006"/>
                    </a:ext>
                  </a:extLst>
                </a:gridCol>
                <a:gridCol w="467479">
                  <a:extLst>
                    <a:ext uri="{9D8B030D-6E8A-4147-A177-3AD203B41FA5}">
                      <a16:colId xmlns:a16="http://schemas.microsoft.com/office/drawing/2014/main" val="20007"/>
                    </a:ext>
                  </a:extLst>
                </a:gridCol>
                <a:gridCol w="467479">
                  <a:extLst>
                    <a:ext uri="{9D8B030D-6E8A-4147-A177-3AD203B41FA5}">
                      <a16:colId xmlns:a16="http://schemas.microsoft.com/office/drawing/2014/main" val="20008"/>
                    </a:ext>
                  </a:extLst>
                </a:gridCol>
                <a:gridCol w="467479">
                  <a:extLst>
                    <a:ext uri="{9D8B030D-6E8A-4147-A177-3AD203B41FA5}">
                      <a16:colId xmlns:a16="http://schemas.microsoft.com/office/drawing/2014/main" val="20009"/>
                    </a:ext>
                  </a:extLst>
                </a:gridCol>
                <a:gridCol w="467479">
                  <a:extLst>
                    <a:ext uri="{9D8B030D-6E8A-4147-A177-3AD203B41FA5}">
                      <a16:colId xmlns:a16="http://schemas.microsoft.com/office/drawing/2014/main" val="20010"/>
                    </a:ext>
                  </a:extLst>
                </a:gridCol>
                <a:gridCol w="467479">
                  <a:extLst>
                    <a:ext uri="{9D8B030D-6E8A-4147-A177-3AD203B41FA5}">
                      <a16:colId xmlns:a16="http://schemas.microsoft.com/office/drawing/2014/main" val="20011"/>
                    </a:ext>
                  </a:extLst>
                </a:gridCol>
                <a:gridCol w="467479">
                  <a:extLst>
                    <a:ext uri="{9D8B030D-6E8A-4147-A177-3AD203B41FA5}">
                      <a16:colId xmlns:a16="http://schemas.microsoft.com/office/drawing/2014/main" val="20012"/>
                    </a:ext>
                  </a:extLst>
                </a:gridCol>
                <a:gridCol w="467479">
                  <a:extLst>
                    <a:ext uri="{9D8B030D-6E8A-4147-A177-3AD203B41FA5}">
                      <a16:colId xmlns:a16="http://schemas.microsoft.com/office/drawing/2014/main" val="20013"/>
                    </a:ext>
                  </a:extLst>
                </a:gridCol>
              </a:tblGrid>
              <a:tr h="204221">
                <a:tc gridSpan="6">
                  <a:txBody>
                    <a:bodyPr/>
                    <a:lstStyle/>
                    <a:p>
                      <a:pPr algn="ctr">
                        <a:lnSpc>
                          <a:spcPts val="600"/>
                        </a:lnSpc>
                      </a:pPr>
                      <a:r>
                        <a:rPr lang="en-US" altLang="zh-CN" sz="1000" dirty="0" smtClean="0">
                          <a:latin typeface="Times New Roman" pitchFamily="18" charset="0"/>
                          <a:cs typeface="Times New Roman" pitchFamily="18" charset="0"/>
                        </a:rPr>
                        <a:t>INPUTS</a:t>
                      </a:r>
                      <a:endParaRPr lang="zh-CN" altLang="en-US" sz="1000" dirty="0">
                        <a:latin typeface="Times New Roman" pitchFamily="18" charset="0"/>
                        <a:cs typeface="Times New Roman" pitchFamily="18" charset="0"/>
                      </a:endParaRPr>
                    </a:p>
                  </a:txBody>
                  <a:tcPr marL="91459" marR="91459" marT="45709" marB="45709"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gridSpan="8">
                  <a:txBody>
                    <a:bodyPr/>
                    <a:lstStyle/>
                    <a:p>
                      <a:pPr algn="ctr">
                        <a:lnSpc>
                          <a:spcPts val="600"/>
                        </a:lnSpc>
                      </a:pPr>
                      <a:r>
                        <a:rPr lang="en-US" altLang="zh-CN" sz="1000" dirty="0" smtClean="0">
                          <a:latin typeface="Times New Roman" pitchFamily="18" charset="0"/>
                          <a:cs typeface="Times New Roman" pitchFamily="18" charset="0"/>
                        </a:rPr>
                        <a:t>OUTPUTS</a:t>
                      </a:r>
                      <a:endParaRPr lang="zh-CN" altLang="en-US" sz="1000" dirty="0">
                        <a:latin typeface="Times New Roman" pitchFamily="18" charset="0"/>
                        <a:cs typeface="Times New Roman" pitchFamily="18" charset="0"/>
                      </a:endParaRPr>
                    </a:p>
                  </a:txBody>
                  <a:tcPr marL="91459" marR="91459" marT="45709" marB="45709" anchor="ctr"/>
                </a:tc>
                <a:tc rowSpan="2" hMerge="1">
                  <a:txBody>
                    <a:bodyPr/>
                    <a:lstStyle/>
                    <a:p>
                      <a:endParaRPr lang="zh-CN" altLang="en-US" dirty="0"/>
                    </a:p>
                  </a:txBody>
                  <a:tcPr/>
                </a:tc>
                <a:tc rowSpan="2" hMerge="1">
                  <a:txBody>
                    <a:bodyPr/>
                    <a:lstStyle/>
                    <a:p>
                      <a:endParaRPr lang="zh-CN" altLang="en-US"/>
                    </a:p>
                  </a:txBody>
                  <a:tcPr/>
                </a:tc>
                <a:tc rowSpan="2" hMerge="1">
                  <a:txBody>
                    <a:bodyPr/>
                    <a:lstStyle/>
                    <a:p>
                      <a:endParaRPr lang="zh-CN" altLang="en-US" dirty="0"/>
                    </a:p>
                  </a:txBody>
                  <a:tcPr/>
                </a:tc>
                <a:tc rowSpan="2" hMerge="1">
                  <a:txBody>
                    <a:bodyPr/>
                    <a:lstStyle/>
                    <a:p>
                      <a:endParaRPr lang="zh-CN" altLang="en-US"/>
                    </a:p>
                  </a:txBody>
                  <a:tcPr/>
                </a:tc>
                <a:tc rowSpan="2" hMerge="1">
                  <a:txBody>
                    <a:bodyPr/>
                    <a:lstStyle/>
                    <a:p>
                      <a:endParaRPr lang="zh-CN" altLang="en-US" dirty="0"/>
                    </a:p>
                  </a:txBody>
                  <a:tcPr/>
                </a:tc>
                <a:tc rowSpan="2" hMerge="1">
                  <a:txBody>
                    <a:bodyPr/>
                    <a:lstStyle/>
                    <a:p>
                      <a:endParaRPr lang="zh-CN" altLang="en-US" dirty="0"/>
                    </a:p>
                  </a:txBody>
                  <a:tcPr/>
                </a:tc>
                <a:tc rowSpan="2" hMerge="1">
                  <a:txBody>
                    <a:bodyPr/>
                    <a:lstStyle/>
                    <a:p>
                      <a:endParaRPr lang="zh-CN" altLang="en-US" dirty="0"/>
                    </a:p>
                  </a:txBody>
                  <a:tcPr/>
                </a:tc>
                <a:extLst>
                  <a:ext uri="{0D108BD9-81ED-4DB2-BD59-A6C34878D82A}">
                    <a16:rowId xmlns:a16="http://schemas.microsoft.com/office/drawing/2014/main" val="10000"/>
                  </a:ext>
                </a:extLst>
              </a:tr>
              <a:tr h="204221">
                <a:tc gridSpan="3">
                  <a:txBody>
                    <a:bodyPr/>
                    <a:lstStyle/>
                    <a:p>
                      <a:pPr algn="ctr">
                        <a:lnSpc>
                          <a:spcPts val="600"/>
                        </a:lnSpc>
                      </a:pPr>
                      <a:r>
                        <a:rPr lang="en-US" altLang="zh-CN" sz="1000" dirty="0" smtClean="0">
                          <a:latin typeface="Times New Roman" pitchFamily="18" charset="0"/>
                          <a:cs typeface="Times New Roman" pitchFamily="18" charset="0"/>
                        </a:rPr>
                        <a:t>ENABLE</a:t>
                      </a:r>
                      <a:endParaRPr lang="zh-CN" altLang="en-US" sz="1000" dirty="0">
                        <a:latin typeface="Times New Roman" pitchFamily="18" charset="0"/>
                        <a:cs typeface="Times New Roman" pitchFamily="18" charset="0"/>
                      </a:endParaRPr>
                    </a:p>
                  </a:txBody>
                  <a:tcPr marL="91459" marR="91459" marT="45709" marB="45709" anchor="ctr"/>
                </a:tc>
                <a:tc hMerge="1">
                  <a:txBody>
                    <a:bodyPr/>
                    <a:lstStyle/>
                    <a:p>
                      <a:endParaRPr lang="zh-CN" altLang="en-US" dirty="0"/>
                    </a:p>
                  </a:txBody>
                  <a:tcPr/>
                </a:tc>
                <a:tc hMerge="1">
                  <a:txBody>
                    <a:bodyPr/>
                    <a:lstStyle/>
                    <a:p>
                      <a:endParaRPr lang="zh-CN" altLang="en-US" dirty="0"/>
                    </a:p>
                  </a:txBody>
                  <a:tcPr/>
                </a:tc>
                <a:tc gridSpan="3">
                  <a:txBody>
                    <a:bodyPr/>
                    <a:lstStyle/>
                    <a:p>
                      <a:pPr algn="ctr">
                        <a:lnSpc>
                          <a:spcPts val="600"/>
                        </a:lnSpc>
                      </a:pPr>
                      <a:r>
                        <a:rPr lang="en-US" altLang="zh-CN" sz="1000" dirty="0" smtClean="0">
                          <a:latin typeface="Times New Roman" pitchFamily="18" charset="0"/>
                          <a:cs typeface="Times New Roman" pitchFamily="18" charset="0"/>
                        </a:rPr>
                        <a:t>ADDRESS</a:t>
                      </a:r>
                      <a:endParaRPr lang="zh-CN" altLang="en-US" sz="1000" dirty="0">
                        <a:latin typeface="Times New Roman" pitchFamily="18" charset="0"/>
                        <a:cs typeface="Times New Roman" pitchFamily="18" charset="0"/>
                      </a:endParaRPr>
                    </a:p>
                  </a:txBody>
                  <a:tcPr marL="91459" marR="91459" marT="45709" marB="45709" anchor="ctr"/>
                </a:tc>
                <a:tc hMerge="1">
                  <a:txBody>
                    <a:bodyPr/>
                    <a:lstStyle/>
                    <a:p>
                      <a:endParaRPr lang="zh-CN" altLang="en-US" dirty="0"/>
                    </a:p>
                  </a:txBody>
                  <a:tcPr/>
                </a:tc>
                <a:tc hMerge="1">
                  <a:txBody>
                    <a:bodyPr/>
                    <a:lstStyle/>
                    <a:p>
                      <a:endParaRPr lang="zh-CN" altLang="en-US" dirty="0"/>
                    </a:p>
                  </a:txBody>
                  <a:tcPr/>
                </a:tc>
                <a:tc gridSpan="8"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extLst>
                  <a:ext uri="{0D108BD9-81ED-4DB2-BD59-A6C34878D82A}">
                    <a16:rowId xmlns:a16="http://schemas.microsoft.com/office/drawing/2014/main" val="10001"/>
                  </a:ext>
                </a:extLst>
              </a:tr>
              <a:tr h="204221">
                <a:tc>
                  <a:txBody>
                    <a:bodyPr/>
                    <a:lstStyle/>
                    <a:p>
                      <a:pPr algn="ctr">
                        <a:lnSpc>
                          <a:spcPts val="600"/>
                        </a:lnSpc>
                      </a:pPr>
                      <a:r>
                        <a:rPr lang="en-US" altLang="zh-CN" sz="1000" dirty="0" smtClean="0">
                          <a:latin typeface="Times New Roman" pitchFamily="18" charset="0"/>
                          <a:cs typeface="Times New Roman" pitchFamily="18" charset="0"/>
                        </a:rPr>
                        <a:t>E3</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i="0" dirty="0" smtClean="0">
                          <a:latin typeface="Times New Roman" pitchFamily="18" charset="0"/>
                          <a:cs typeface="Times New Roman" pitchFamily="18" charset="0"/>
                        </a:rPr>
                        <a:t>~E2</a:t>
                      </a:r>
                      <a:endParaRPr lang="zh-CN" altLang="en-US" sz="1000" i="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~E1</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A2</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A1</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A0</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~Y0</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~Y1</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~Y2</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~Y3</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~Y4</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~Y5</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~Y6</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~Y7</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2"/>
                  </a:ext>
                </a:extLst>
              </a:tr>
              <a:tr h="204221">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3"/>
                  </a:ext>
                </a:extLst>
              </a:tr>
              <a:tr h="204221">
                <a:tc>
                  <a:txBody>
                    <a:bodyPr/>
                    <a:lstStyle/>
                    <a:p>
                      <a:pPr algn="ctr">
                        <a:lnSpc>
                          <a:spcPts val="600"/>
                        </a:lnSpc>
                      </a:pPr>
                      <a:r>
                        <a:rPr lang="en-US" altLang="zh-CN" sz="1000" dirty="0" smtClean="0">
                          <a:latin typeface="Times New Roman" pitchFamily="18" charset="0"/>
                          <a:cs typeface="Times New Roman" pitchFamily="18" charset="0"/>
                        </a:rPr>
                        <a:t>L</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4"/>
                  </a:ext>
                </a:extLst>
              </a:tr>
              <a:tr h="204221">
                <a:tc>
                  <a:txBody>
                    <a:bodyPr/>
                    <a:lstStyle/>
                    <a:p>
                      <a:pPr marL="0" marR="0" indent="0" algn="ctr" defTabSz="914400" rtl="0" eaLnBrk="1" fontAlgn="auto" latinLnBrk="0" hangingPunct="1">
                        <a:lnSpc>
                          <a:spcPts val="600"/>
                        </a:lnSpc>
                        <a:spcBef>
                          <a:spcPts val="0"/>
                        </a:spcBef>
                        <a:spcAft>
                          <a:spcPts val="0"/>
                        </a:spcAft>
                        <a:buClrTx/>
                        <a:buSzTx/>
                        <a:buFontTx/>
                        <a:buNone/>
                        <a:tabLst/>
                        <a:defRPr/>
                      </a:pPr>
                      <a:r>
                        <a:rPr lang="en-US" altLang="zh-CN" sz="1000" dirty="0" smtClean="0">
                          <a:latin typeface="Times New Roman" pitchFamily="18" charset="0"/>
                          <a:cs typeface="Times New Roman" pitchFamily="18" charset="0"/>
                        </a:rPr>
                        <a:t>×</a:t>
                      </a:r>
                      <a:endParaRPr lang="zh-CN" altLang="en-US" sz="1000" dirty="0" smtClean="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5"/>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6"/>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7"/>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8"/>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09"/>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10"/>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11"/>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12"/>
                  </a:ext>
                </a:extLst>
              </a:tr>
              <a:tr h="204221">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H</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chemeClr val="accent2"/>
                          </a:solidFill>
                          <a:latin typeface="Times New Roman" pitchFamily="18" charset="0"/>
                          <a:cs typeface="Times New Roman" pitchFamily="18" charset="0"/>
                        </a:rPr>
                        <a:t>L</a:t>
                      </a:r>
                      <a:endParaRPr lang="zh-CN" altLang="en-US" sz="1000" dirty="0">
                        <a:solidFill>
                          <a:schemeClr val="accent2"/>
                        </a:solidFill>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H</a:t>
                      </a:r>
                      <a:endParaRPr lang="zh-CN" altLang="en-US" sz="1000" dirty="0">
                        <a:solidFill>
                          <a:srgbClr val="FF0000"/>
                        </a:solidFill>
                        <a:latin typeface="Times New Roman" pitchFamily="18" charset="0"/>
                        <a:cs typeface="Times New Roman" pitchFamily="18" charset="0"/>
                      </a:endParaRPr>
                    </a:p>
                  </a:txBody>
                  <a:tcPr marL="91459" marR="91459" marT="45709" marB="45709" anchor="ctr">
                    <a:solidFill>
                      <a:srgbClr val="FFFF00"/>
                    </a:solidFill>
                  </a:tcP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latin typeface="Times New Roman" pitchFamily="18" charset="0"/>
                          <a:cs typeface="Times New Roman" pitchFamily="18" charset="0"/>
                        </a:rPr>
                        <a:t>H</a:t>
                      </a:r>
                      <a:endParaRPr lang="zh-CN" altLang="en-US" sz="1000" dirty="0">
                        <a:latin typeface="Times New Roman" pitchFamily="18" charset="0"/>
                        <a:cs typeface="Times New Roman" pitchFamily="18" charset="0"/>
                      </a:endParaRPr>
                    </a:p>
                  </a:txBody>
                  <a:tcPr marL="91459" marR="91459" marT="45709" marB="45709" anchor="ctr"/>
                </a:tc>
                <a:tc>
                  <a:txBody>
                    <a:bodyPr/>
                    <a:lstStyle/>
                    <a:p>
                      <a:pPr algn="ctr">
                        <a:lnSpc>
                          <a:spcPts val="600"/>
                        </a:lnSpc>
                      </a:pPr>
                      <a:r>
                        <a:rPr lang="en-US" altLang="zh-CN" sz="1000" dirty="0" smtClean="0">
                          <a:solidFill>
                            <a:srgbClr val="FF0000"/>
                          </a:solidFill>
                          <a:latin typeface="Times New Roman" pitchFamily="18" charset="0"/>
                          <a:cs typeface="Times New Roman" pitchFamily="18" charset="0"/>
                        </a:rPr>
                        <a:t>L</a:t>
                      </a:r>
                      <a:endParaRPr lang="zh-CN" altLang="en-US" sz="1000" dirty="0">
                        <a:solidFill>
                          <a:srgbClr val="FF0000"/>
                        </a:solidFill>
                        <a:latin typeface="Times New Roman" pitchFamily="18" charset="0"/>
                        <a:cs typeface="Times New Roman" pitchFamily="18" charset="0"/>
                      </a:endParaRPr>
                    </a:p>
                  </a:txBody>
                  <a:tcPr marL="91459" marR="91459" marT="45709" marB="45709"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40658144"/>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第</a:t>
            </a:r>
            <a:r>
              <a:rPr lang="en-US" altLang="zh-CN" smtClean="0">
                <a:latin typeface="Times New Roman" panose="02020603050405020304" pitchFamily="18" charset="0"/>
                <a:cs typeface="Times New Roman" panose="02020603050405020304" pitchFamily="18" charset="0"/>
              </a:rPr>
              <a:t>9</a:t>
            </a:r>
            <a:r>
              <a:rPr lang="zh-CN" altLang="en-US" smtClean="0">
                <a:latin typeface="Times New Roman" panose="02020603050405020304" pitchFamily="18" charset="0"/>
                <a:cs typeface="Times New Roman" panose="02020603050405020304" pitchFamily="18" charset="0"/>
              </a:rPr>
              <a:t>题</a:t>
            </a:r>
          </a:p>
        </p:txBody>
      </p:sp>
      <p:sp>
        <p:nvSpPr>
          <p:cNvPr id="24579" name="Content Placeholder 4"/>
          <p:cNvSpPr>
            <a:spLocks noGrp="1"/>
          </p:cNvSpPr>
          <p:nvPr>
            <p:ph idx="4294967295"/>
          </p:nvPr>
        </p:nvSpPr>
        <p:spPr>
          <a:xfrm>
            <a:off x="684213" y="908050"/>
            <a:ext cx="7848600" cy="1804988"/>
          </a:xfrm>
        </p:spPr>
        <p:txBody>
          <a:bodyPr/>
          <a:lstStyle/>
          <a:p>
            <a:pPr marL="384175" lvl="1" indent="0">
              <a:lnSpc>
                <a:spcPct val="120000"/>
              </a:lnSpc>
              <a:spcBef>
                <a:spcPct val="20000"/>
              </a:spcBef>
              <a:spcAft>
                <a:spcPct val="20000"/>
              </a:spcAft>
            </a:pPr>
            <a:r>
              <a:rPr lang="zh-CN" altLang="en-US" dirty="0" smtClean="0">
                <a:ea typeface="黑体" panose="02010609060101010101" pitchFamily="49" charset="-122"/>
              </a:rPr>
              <a:t>根据前面的连线图，若出现地址</a:t>
            </a:r>
            <a:r>
              <a:rPr lang="en-US" altLang="zh-CN" dirty="0" smtClean="0">
                <a:ea typeface="黑体" panose="02010609060101010101" pitchFamily="49" charset="-122"/>
              </a:rPr>
              <a:t>A13</a:t>
            </a:r>
            <a:r>
              <a:rPr lang="zh-CN" altLang="en-US" dirty="0" smtClean="0">
                <a:ea typeface="黑体" panose="02010609060101010101" pitchFamily="49" charset="-122"/>
              </a:rPr>
              <a:t>与</a:t>
            </a:r>
            <a:r>
              <a:rPr lang="en-US" altLang="zh-CN" dirty="0" smtClean="0">
                <a:ea typeface="黑体" panose="02010609060101010101" pitchFamily="49" charset="-122"/>
              </a:rPr>
              <a:t>CPU</a:t>
            </a:r>
            <a:r>
              <a:rPr lang="zh-CN" altLang="en-US" dirty="0" smtClean="0">
                <a:ea typeface="黑体" panose="02010609060101010101" pitchFamily="49" charset="-122"/>
              </a:rPr>
              <a:t>断线，并搭接到高电平上，将出现什么后果？</a:t>
            </a:r>
          </a:p>
          <a:p>
            <a:pPr marL="765175" lvl="2" indent="0">
              <a:lnSpc>
                <a:spcPct val="120000"/>
              </a:lnSpc>
              <a:spcBef>
                <a:spcPct val="20000"/>
              </a:spcBef>
              <a:spcAft>
                <a:spcPct val="20000"/>
              </a:spcAft>
            </a:pPr>
            <a:r>
              <a:rPr lang="zh-CN" altLang="en-US" dirty="0" smtClean="0">
                <a:ea typeface="黑体" panose="02010609060101010101" pitchFamily="49" charset="-122"/>
              </a:rPr>
              <a:t>对</a:t>
            </a:r>
            <a:r>
              <a:rPr lang="en-US" altLang="zh-CN" dirty="0" smtClean="0">
                <a:ea typeface="黑体" panose="02010609060101010101" pitchFamily="49" charset="-122"/>
              </a:rPr>
              <a:t>0000</a:t>
            </a:r>
            <a:r>
              <a:rPr lang="zh-CN" altLang="en-US" dirty="0" smtClean="0">
                <a:ea typeface="黑体" panose="02010609060101010101" pitchFamily="49" charset="-122"/>
              </a:rPr>
              <a:t>～</a:t>
            </a:r>
            <a:r>
              <a:rPr lang="en-US" altLang="zh-CN" dirty="0" smtClean="0">
                <a:ea typeface="黑体" panose="02010609060101010101" pitchFamily="49" charset="-122"/>
              </a:rPr>
              <a:t>1FFF</a:t>
            </a:r>
            <a:r>
              <a:rPr lang="zh-CN" altLang="en-US" dirty="0" smtClean="0">
                <a:ea typeface="黑体" panose="02010609060101010101" pitchFamily="49" charset="-122"/>
              </a:rPr>
              <a:t>读写操作实际访问的是</a:t>
            </a:r>
            <a:r>
              <a:rPr lang="en-US" altLang="zh-CN" dirty="0" smtClean="0">
                <a:ea typeface="黑体" panose="02010609060101010101" pitchFamily="49" charset="-122"/>
              </a:rPr>
              <a:t>RAM1</a:t>
            </a:r>
            <a:r>
              <a:rPr lang="zh-CN" altLang="en-US" dirty="0" smtClean="0">
                <a:ea typeface="黑体" panose="02010609060101010101" pitchFamily="49" charset="-122"/>
              </a:rPr>
              <a:t>，依次类推</a:t>
            </a:r>
            <a:endParaRPr lang="en-US" altLang="zh-CN" dirty="0" smtClean="0">
              <a:ea typeface="黑体" panose="02010609060101010101" pitchFamily="49" charset="-122"/>
            </a:endParaRPr>
          </a:p>
          <a:p>
            <a:pPr marL="765175" lvl="2" indent="0">
              <a:lnSpc>
                <a:spcPct val="120000"/>
              </a:lnSpc>
              <a:spcBef>
                <a:spcPct val="20000"/>
              </a:spcBef>
              <a:spcAft>
                <a:spcPct val="20000"/>
              </a:spcAft>
            </a:pPr>
            <a:r>
              <a:rPr lang="zh-CN" altLang="en-US" dirty="0" smtClean="0">
                <a:ea typeface="黑体" panose="02010609060101010101" pitchFamily="49" charset="-122"/>
              </a:rPr>
              <a:t>即只能正确访问地址中</a:t>
            </a:r>
            <a:r>
              <a:rPr lang="en-US" altLang="zh-CN" dirty="0" smtClean="0">
                <a:ea typeface="黑体" panose="02010609060101010101" pitchFamily="49" charset="-122"/>
              </a:rPr>
              <a:t>A13=1</a:t>
            </a:r>
            <a:r>
              <a:rPr lang="zh-CN" altLang="en-US" dirty="0" smtClean="0">
                <a:ea typeface="黑体" panose="02010609060101010101" pitchFamily="49" charset="-122"/>
              </a:rPr>
              <a:t>的</a:t>
            </a:r>
            <a:r>
              <a:rPr lang="en-US" altLang="zh-CN" dirty="0" smtClean="0">
                <a:ea typeface="黑体" panose="02010609060101010101" pitchFamily="49" charset="-122"/>
              </a:rPr>
              <a:t>RAM</a:t>
            </a:r>
            <a:r>
              <a:rPr lang="zh-CN" altLang="en-US" dirty="0" smtClean="0">
                <a:ea typeface="黑体" panose="02010609060101010101" pitchFamily="49" charset="-122"/>
              </a:rPr>
              <a:t>芯片</a:t>
            </a:r>
            <a:r>
              <a:rPr lang="en-US" altLang="zh-CN" dirty="0" smtClean="0">
                <a:ea typeface="黑体" panose="02010609060101010101" pitchFamily="49" charset="-122"/>
              </a:rPr>
              <a:t>1</a:t>
            </a:r>
            <a:r>
              <a:rPr lang="zh-CN" altLang="en-US" dirty="0" smtClean="0">
                <a:ea typeface="黑体" panose="02010609060101010101" pitchFamily="49" charset="-122"/>
              </a:rPr>
              <a:t>、</a:t>
            </a:r>
            <a:r>
              <a:rPr lang="en-US" altLang="zh-CN" dirty="0" smtClean="0">
                <a:ea typeface="黑体" panose="02010609060101010101" pitchFamily="49" charset="-122"/>
              </a:rPr>
              <a:t>3</a:t>
            </a:r>
            <a:r>
              <a:rPr lang="zh-CN" altLang="en-US" dirty="0" smtClean="0">
                <a:ea typeface="黑体" panose="02010609060101010101" pitchFamily="49" charset="-122"/>
              </a:rPr>
              <a:t>、</a:t>
            </a:r>
            <a:r>
              <a:rPr lang="en-US" altLang="zh-CN" dirty="0" smtClean="0">
                <a:ea typeface="黑体" panose="02010609060101010101" pitchFamily="49" charset="-122"/>
              </a:rPr>
              <a:t>5</a:t>
            </a:r>
            <a:r>
              <a:rPr lang="zh-CN" altLang="en-US" dirty="0" smtClean="0">
                <a:ea typeface="黑体" panose="02010609060101010101" pitchFamily="49" charset="-122"/>
              </a:rPr>
              <a:t>、</a:t>
            </a:r>
            <a:r>
              <a:rPr lang="en-US" altLang="zh-CN" dirty="0" smtClean="0">
                <a:ea typeface="黑体" panose="02010609060101010101" pitchFamily="49" charset="-122"/>
              </a:rPr>
              <a:t>7</a:t>
            </a:r>
            <a:r>
              <a:rPr lang="zh-CN" altLang="en-US" dirty="0" smtClean="0">
                <a:ea typeface="黑体" panose="02010609060101010101" pitchFamily="49" charset="-122"/>
              </a:rPr>
              <a:t>，而访问不到地址中</a:t>
            </a:r>
            <a:r>
              <a:rPr lang="en-US" altLang="zh-CN" dirty="0" smtClean="0">
                <a:ea typeface="黑体" panose="02010609060101010101" pitchFamily="49" charset="-122"/>
              </a:rPr>
              <a:t>A13=0</a:t>
            </a:r>
            <a:r>
              <a:rPr lang="zh-CN" altLang="en-US" dirty="0" smtClean="0">
                <a:ea typeface="黑体" panose="02010609060101010101" pitchFamily="49" charset="-122"/>
              </a:rPr>
              <a:t>的</a:t>
            </a:r>
            <a:r>
              <a:rPr lang="en-US" altLang="zh-CN" dirty="0" smtClean="0">
                <a:ea typeface="黑体" panose="02010609060101010101" pitchFamily="49" charset="-122"/>
              </a:rPr>
              <a:t>RAM</a:t>
            </a:r>
            <a:r>
              <a:rPr lang="zh-CN" altLang="en-US" dirty="0" smtClean="0">
                <a:ea typeface="黑体" panose="02010609060101010101" pitchFamily="49" charset="-122"/>
              </a:rPr>
              <a:t>芯片</a:t>
            </a:r>
            <a:r>
              <a:rPr lang="en-US" altLang="zh-CN" dirty="0" smtClean="0">
                <a:ea typeface="黑体" panose="02010609060101010101" pitchFamily="49" charset="-122"/>
              </a:rPr>
              <a:t>0</a:t>
            </a:r>
            <a:r>
              <a:rPr lang="zh-CN" altLang="en-US" dirty="0" smtClean="0">
                <a:ea typeface="黑体" panose="02010609060101010101" pitchFamily="49" charset="-122"/>
              </a:rPr>
              <a:t>、</a:t>
            </a:r>
            <a:r>
              <a:rPr lang="en-US" altLang="zh-CN" dirty="0" smtClean="0">
                <a:ea typeface="黑体" panose="02010609060101010101" pitchFamily="49" charset="-122"/>
              </a:rPr>
              <a:t>2</a:t>
            </a:r>
            <a:r>
              <a:rPr lang="zh-CN" altLang="en-US" dirty="0" smtClean="0">
                <a:ea typeface="黑体" panose="02010609060101010101" pitchFamily="49" charset="-122"/>
              </a:rPr>
              <a:t>、</a:t>
            </a:r>
            <a:r>
              <a:rPr lang="en-US" altLang="zh-CN" dirty="0" smtClean="0">
                <a:ea typeface="黑体" panose="02010609060101010101" pitchFamily="49" charset="-122"/>
              </a:rPr>
              <a:t>4</a:t>
            </a:r>
            <a:r>
              <a:rPr lang="zh-CN" altLang="en-US" dirty="0" smtClean="0">
                <a:ea typeface="黑体" panose="02010609060101010101" pitchFamily="49" charset="-122"/>
              </a:rPr>
              <a:t>、</a:t>
            </a:r>
            <a:r>
              <a:rPr lang="en-US" altLang="zh-CN" dirty="0" smtClean="0">
                <a:ea typeface="黑体" panose="02010609060101010101" pitchFamily="49" charset="-122"/>
              </a:rPr>
              <a:t>6</a:t>
            </a:r>
          </a:p>
        </p:txBody>
      </p:sp>
      <p:graphicFrame>
        <p:nvGraphicFramePr>
          <p:cNvPr id="4" name="Group 4"/>
          <p:cNvGraphicFramePr>
            <a:graphicFrameLocks noGrp="1"/>
          </p:cNvGraphicFramePr>
          <p:nvPr/>
        </p:nvGraphicFramePr>
        <p:xfrm>
          <a:off x="3706813" y="2852738"/>
          <a:ext cx="2449512" cy="3097214"/>
        </p:xfrm>
        <a:graphic>
          <a:graphicData uri="http://schemas.openxmlformats.org/drawingml/2006/table">
            <a:tbl>
              <a:tblPr>
                <a:tableStyleId>{69CF1AB2-1976-4502-BF36-3FF5EA218861}</a:tableStyleId>
              </a:tblPr>
              <a:tblGrid>
                <a:gridCol w="1652476">
                  <a:extLst>
                    <a:ext uri="{9D8B030D-6E8A-4147-A177-3AD203B41FA5}">
                      <a16:colId xmlns:a16="http://schemas.microsoft.com/office/drawing/2014/main" val="20000"/>
                    </a:ext>
                  </a:extLst>
                </a:gridCol>
                <a:gridCol w="797036">
                  <a:extLst>
                    <a:ext uri="{9D8B030D-6E8A-4147-A177-3AD203B41FA5}">
                      <a16:colId xmlns:a16="http://schemas.microsoft.com/office/drawing/2014/main" val="20001"/>
                    </a:ext>
                  </a:extLst>
                </a:gridCol>
              </a:tblGrid>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0000H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1FFFH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0"/>
                  </a:ext>
                </a:extLst>
              </a:tr>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2000H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3FFFH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RAM1</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1"/>
                  </a:ext>
                </a:extLst>
              </a:tr>
              <a:tr h="386146">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4000H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5FFFH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2"/>
                  </a:ext>
                </a:extLst>
              </a:tr>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6000H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7FFFH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3"/>
                  </a:ext>
                </a:extLst>
              </a:tr>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8000H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9FFFH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4"/>
                  </a:ext>
                </a:extLst>
              </a:tr>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A000H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BFFFH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smtClean="0">
                          <a:ln>
                            <a:noFill/>
                          </a:ln>
                          <a:effectLst/>
                          <a:latin typeface="Times New Roman" pitchFamily="18" charset="0"/>
                          <a:cs typeface="Times New Roman" pitchFamily="18" charset="0"/>
                        </a:rPr>
                        <a:t>RAM5</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5"/>
                  </a:ext>
                </a:extLst>
              </a:tr>
              <a:tr h="386146">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C000H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DFFFH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zh-CN" altLang="en-US" sz="1600" u="none" strike="noStrike" cap="none" normalizeH="0" baseline="0" smtClean="0">
                          <a:ln>
                            <a:noFill/>
                          </a:ln>
                          <a:effectLst/>
                          <a:latin typeface="Times New Roman" pitchFamily="18" charset="0"/>
                          <a:cs typeface="Times New Roman" pitchFamily="18" charset="0"/>
                        </a:rPr>
                        <a:t>－</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6"/>
                  </a:ext>
                </a:extLst>
              </a:tr>
              <a:tr h="387487">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E000H</a:t>
                      </a:r>
                      <a:r>
                        <a:rPr kumimoji="0" lang="zh-CN" altLang="en-US" sz="1600" u="none" strike="noStrike" cap="none" normalizeH="0" baseline="0" dirty="0" smtClean="0">
                          <a:ln>
                            <a:noFill/>
                          </a:ln>
                          <a:effectLst/>
                          <a:latin typeface="Times New Roman" pitchFamily="18" charset="0"/>
                          <a:cs typeface="Times New Roman" pitchFamily="18" charset="0"/>
                        </a:rPr>
                        <a:t>～</a:t>
                      </a:r>
                      <a:r>
                        <a:rPr kumimoji="0" lang="en-US" altLang="zh-CN" sz="1600" u="none" strike="noStrike" cap="none" normalizeH="0" baseline="0" dirty="0" smtClean="0">
                          <a:ln>
                            <a:noFill/>
                          </a:ln>
                          <a:effectLst/>
                          <a:latin typeface="Times New Roman" pitchFamily="18" charset="0"/>
                          <a:cs typeface="Times New Roman" pitchFamily="18" charset="0"/>
                        </a:rPr>
                        <a:t>FFFFH</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tc>
                  <a:txBody>
                    <a:bodyPr/>
                    <a:lstStyle/>
                    <a:p>
                      <a:pPr marL="0" marR="0" lvl="0" indent="0" algn="ctr" defTabSz="914400" rtl="0" eaLnBrk="0" fontAlgn="ctr" latinLnBrk="0" hangingPunct="0">
                        <a:lnSpc>
                          <a:spcPct val="75000"/>
                        </a:lnSpc>
                        <a:spcBef>
                          <a:spcPct val="0"/>
                        </a:spcBef>
                        <a:spcAft>
                          <a:spcPct val="0"/>
                        </a:spcAft>
                        <a:buClr>
                          <a:srgbClr val="FF0000"/>
                        </a:buClr>
                        <a:buSzPct val="100000"/>
                        <a:buFont typeface="Wingdings" pitchFamily="2" charset="2"/>
                        <a:buNone/>
                        <a:tabLst/>
                      </a:pPr>
                      <a:r>
                        <a:rPr kumimoji="0" lang="en-US" altLang="zh-CN" sz="1600" u="none" strike="noStrike" cap="none" normalizeH="0" baseline="0" dirty="0" smtClean="0">
                          <a:ln>
                            <a:noFill/>
                          </a:ln>
                          <a:effectLst/>
                          <a:latin typeface="Times New Roman" pitchFamily="18" charset="0"/>
                          <a:cs typeface="Times New Roman" pitchFamily="18" charset="0"/>
                        </a:rPr>
                        <a:t>RAM7</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16" marR="91416" marT="45725" marB="45725"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893424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一、填空题</a:t>
            </a:r>
          </a:p>
        </p:txBody>
      </p:sp>
      <p:sp>
        <p:nvSpPr>
          <p:cNvPr id="2051" name="Content Placeholder 4"/>
          <p:cNvSpPr>
            <a:spLocks noGrp="1"/>
          </p:cNvSpPr>
          <p:nvPr>
            <p:ph idx="4294967295"/>
          </p:nvPr>
        </p:nvSpPr>
        <p:spPr>
          <a:xfrm>
            <a:off x="684213" y="908051"/>
            <a:ext cx="7848600" cy="2808982"/>
          </a:xfrm>
        </p:spPr>
        <p:txBody>
          <a:bodyPr/>
          <a:lstStyle/>
          <a:p>
            <a:pPr marL="0" indent="0">
              <a:lnSpc>
                <a:spcPct val="120000"/>
              </a:lnSpc>
              <a:spcBef>
                <a:spcPct val="20000"/>
              </a:spcBef>
              <a:spcAft>
                <a:spcPct val="20000"/>
              </a:spcAft>
            </a:pPr>
            <a:r>
              <a:rPr lang="en-US" altLang="zh-CN" dirty="0" smtClean="0">
                <a:solidFill>
                  <a:srgbClr val="FF0000"/>
                </a:solidFill>
                <a:ea typeface="黑体" panose="02010609060101010101" pitchFamily="49" charset="-122"/>
              </a:rPr>
              <a:t>8</a:t>
            </a:r>
            <a:r>
              <a:rPr lang="en-US" altLang="zh-CN" dirty="0" smtClean="0">
                <a:ea typeface="黑体" panose="02010609060101010101" pitchFamily="49" charset="-122"/>
              </a:rPr>
              <a:t>.</a:t>
            </a:r>
            <a:r>
              <a:rPr lang="zh-CN" altLang="en-US" dirty="0" smtClean="0">
                <a:ea typeface="黑体" panose="02010609060101010101" pitchFamily="49" charset="-122"/>
              </a:rPr>
              <a:t>通过级联方法，把三片</a:t>
            </a:r>
            <a:r>
              <a:rPr lang="en-US" altLang="zh-CN" dirty="0" smtClean="0">
                <a:ea typeface="黑体" panose="02010609060101010101" pitchFamily="49" charset="-122"/>
              </a:rPr>
              <a:t>4</a:t>
            </a:r>
            <a:r>
              <a:rPr lang="zh-CN" altLang="en-US" dirty="0" smtClean="0">
                <a:ea typeface="黑体" panose="02010609060101010101" pitchFamily="49" charset="-122"/>
              </a:rPr>
              <a:t>位二进制计数器</a:t>
            </a:r>
            <a:r>
              <a:rPr lang="en-US" altLang="zh-CN" dirty="0" smtClean="0">
                <a:ea typeface="黑体" panose="02010609060101010101" pitchFamily="49" charset="-122"/>
              </a:rPr>
              <a:t>CT74161</a:t>
            </a:r>
            <a:r>
              <a:rPr lang="zh-CN" altLang="en-US" dirty="0" smtClean="0">
                <a:ea typeface="黑体" panose="02010609060101010101" pitchFamily="49" charset="-122"/>
              </a:rPr>
              <a:t>连接成为</a:t>
            </a:r>
            <a:r>
              <a:rPr lang="en-US" altLang="zh-CN" dirty="0" smtClean="0">
                <a:ea typeface="黑体" panose="02010609060101010101" pitchFamily="49" charset="-122"/>
              </a:rPr>
              <a:t>12</a:t>
            </a:r>
            <a:r>
              <a:rPr lang="zh-CN" altLang="en-US" dirty="0" smtClean="0">
                <a:ea typeface="黑体" panose="02010609060101010101" pitchFamily="49" charset="-122"/>
              </a:rPr>
              <a:t>位二进制计数器后，其最大模值是</a:t>
            </a:r>
            <a:r>
              <a:rPr lang="en-US" altLang="zh-CN" u="sng" dirty="0" smtClean="0">
                <a:solidFill>
                  <a:srgbClr val="FF0000"/>
                </a:solidFill>
                <a:ea typeface="黑体" panose="02010609060101010101" pitchFamily="49" charset="-122"/>
              </a:rPr>
              <a:t>4096</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ea typeface="黑体" panose="02010609060101010101" pitchFamily="49" charset="-122"/>
              </a:rPr>
              <a:t>9.</a:t>
            </a:r>
            <a:r>
              <a:rPr lang="zh-CN" altLang="en-US" dirty="0" smtClean="0">
                <a:ea typeface="黑体" panose="02010609060101010101" pitchFamily="49" charset="-122"/>
              </a:rPr>
              <a:t>根据在</a:t>
            </a:r>
            <a:r>
              <a:rPr lang="en-US" altLang="zh-CN" dirty="0" smtClean="0">
                <a:ea typeface="黑体" panose="02010609060101010101" pitchFamily="49" charset="-122"/>
              </a:rPr>
              <a:t>CP</a:t>
            </a:r>
            <a:r>
              <a:rPr lang="zh-CN" altLang="en-US" dirty="0" smtClean="0">
                <a:ea typeface="黑体" panose="02010609060101010101" pitchFamily="49" charset="-122"/>
              </a:rPr>
              <a:t>控制下，逻辑功能的不同，常把时钟触发器分为</a:t>
            </a:r>
            <a:r>
              <a:rPr lang="en-US" altLang="zh-CN" u="sng" dirty="0" smtClean="0">
                <a:solidFill>
                  <a:srgbClr val="FF0000"/>
                </a:solidFill>
                <a:ea typeface="黑体" panose="02010609060101010101" pitchFamily="49" charset="-122"/>
              </a:rPr>
              <a:t>RS</a:t>
            </a:r>
            <a:r>
              <a:rPr lang="zh-CN" altLang="en-US" u="sng" dirty="0" smtClean="0">
                <a:solidFill>
                  <a:srgbClr val="FF0000"/>
                </a:solidFill>
                <a:ea typeface="黑体" panose="02010609060101010101" pitchFamily="49" charset="-122"/>
              </a:rPr>
              <a:t>、</a:t>
            </a:r>
            <a:r>
              <a:rPr lang="en-US" altLang="zh-CN" u="sng" dirty="0" smtClean="0">
                <a:solidFill>
                  <a:srgbClr val="FF0000"/>
                </a:solidFill>
                <a:ea typeface="黑体" panose="02010609060101010101" pitchFamily="49" charset="-122"/>
              </a:rPr>
              <a:t>D</a:t>
            </a:r>
            <a:r>
              <a:rPr lang="zh-CN" altLang="en-US" u="sng" dirty="0" smtClean="0">
                <a:solidFill>
                  <a:srgbClr val="FF0000"/>
                </a:solidFill>
                <a:ea typeface="黑体" panose="02010609060101010101" pitchFamily="49" charset="-122"/>
              </a:rPr>
              <a:t>、</a:t>
            </a:r>
            <a:r>
              <a:rPr lang="en-US" altLang="zh-CN" u="sng" dirty="0" smtClean="0">
                <a:solidFill>
                  <a:srgbClr val="FF0000"/>
                </a:solidFill>
                <a:ea typeface="黑体" panose="02010609060101010101" pitchFamily="49" charset="-122"/>
              </a:rPr>
              <a:t>JK</a:t>
            </a:r>
            <a:r>
              <a:rPr lang="zh-CN" altLang="en-US" dirty="0" smtClean="0">
                <a:ea typeface="黑体" panose="02010609060101010101" pitchFamily="49" charset="-122"/>
              </a:rPr>
              <a:t>等</a:t>
            </a:r>
            <a:r>
              <a:rPr lang="en-US" altLang="zh-CN" dirty="0" smtClean="0">
                <a:ea typeface="黑体" panose="02010609060101010101" pitchFamily="49" charset="-122"/>
              </a:rPr>
              <a:t>3</a:t>
            </a:r>
            <a:r>
              <a:rPr lang="zh-CN" altLang="en-US" dirty="0" smtClean="0">
                <a:ea typeface="黑体" panose="02010609060101010101" pitchFamily="49" charset="-122"/>
              </a:rPr>
              <a:t>种类型。</a:t>
            </a:r>
            <a:endParaRPr lang="en-US" altLang="zh-CN" dirty="0" smtClean="0">
              <a:ea typeface="黑体" panose="02010609060101010101" pitchFamily="49" charset="-122"/>
            </a:endParaRPr>
          </a:p>
          <a:p>
            <a:pPr marL="0" indent="0">
              <a:lnSpc>
                <a:spcPct val="120000"/>
              </a:lnSpc>
              <a:spcBef>
                <a:spcPct val="20000"/>
              </a:spcBef>
              <a:spcAft>
                <a:spcPct val="20000"/>
              </a:spcAft>
            </a:pPr>
            <a:r>
              <a:rPr lang="en-US" altLang="zh-CN" dirty="0" smtClean="0">
                <a:solidFill>
                  <a:srgbClr val="FF0000"/>
                </a:solidFill>
                <a:ea typeface="黑体" panose="02010609060101010101" pitchFamily="49" charset="-122"/>
              </a:rPr>
              <a:t>10</a:t>
            </a:r>
            <a:r>
              <a:rPr lang="en-US" altLang="zh-CN" dirty="0" smtClean="0">
                <a:ea typeface="黑体" panose="02010609060101010101" pitchFamily="49" charset="-122"/>
              </a:rPr>
              <a:t>.</a:t>
            </a:r>
            <a:r>
              <a:rPr lang="zh-CN" altLang="zh-CN" dirty="0" smtClean="0">
                <a:ea typeface="黑体" panose="02010609060101010101" pitchFamily="49" charset="-122"/>
              </a:rPr>
              <a:t>时序逻辑电路的功能表示方法有 </a:t>
            </a:r>
            <a:r>
              <a:rPr lang="zh-CN" altLang="zh-CN" u="sng" dirty="0" smtClean="0">
                <a:solidFill>
                  <a:srgbClr val="FF0000"/>
                </a:solidFill>
                <a:ea typeface="黑体" panose="02010609060101010101" pitchFamily="49" charset="-122"/>
              </a:rPr>
              <a:t>特性</a:t>
            </a:r>
            <a:r>
              <a:rPr lang="zh-CN" altLang="en-US" u="sng" dirty="0" smtClean="0">
                <a:solidFill>
                  <a:srgbClr val="FF0000"/>
                </a:solidFill>
                <a:ea typeface="黑体" panose="02010609060101010101" pitchFamily="49" charset="-122"/>
              </a:rPr>
              <a:t>（真值）</a:t>
            </a:r>
            <a:r>
              <a:rPr lang="zh-CN" altLang="zh-CN" u="sng" dirty="0" smtClean="0">
                <a:solidFill>
                  <a:srgbClr val="FF0000"/>
                </a:solidFill>
                <a:ea typeface="黑体" panose="02010609060101010101" pitchFamily="49" charset="-122"/>
              </a:rPr>
              <a:t>表</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a:t>
            </a:r>
            <a:r>
              <a:rPr lang="en-US" altLang="zh-CN" u="sng" dirty="0" smtClean="0">
                <a:solidFill>
                  <a:srgbClr val="FF0000"/>
                </a:solidFill>
                <a:ea typeface="黑体" panose="02010609060101010101" pitchFamily="49" charset="-122"/>
              </a:rPr>
              <a:t>   </a:t>
            </a:r>
            <a:r>
              <a:rPr lang="zh-CN" altLang="en-US" u="sng" dirty="0" smtClean="0">
                <a:solidFill>
                  <a:srgbClr val="FF0000"/>
                </a:solidFill>
                <a:ea typeface="黑体" panose="02010609060101010101" pitchFamily="49" charset="-122"/>
              </a:rPr>
              <a:t>功能表 </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a:t>
            </a:r>
            <a:r>
              <a:rPr lang="en-US" altLang="zh-CN" u="sng" dirty="0" smtClean="0">
                <a:solidFill>
                  <a:srgbClr val="FF0000"/>
                </a:solidFill>
                <a:ea typeface="黑体" panose="02010609060101010101" pitchFamily="49" charset="-122"/>
              </a:rPr>
              <a:t>   </a:t>
            </a:r>
            <a:r>
              <a:rPr lang="zh-CN" altLang="zh-CN" u="sng" dirty="0" smtClean="0">
                <a:solidFill>
                  <a:srgbClr val="FF0000"/>
                </a:solidFill>
                <a:ea typeface="黑体" panose="02010609060101010101" pitchFamily="49" charset="-122"/>
              </a:rPr>
              <a:t>特性方程</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a:t>
            </a:r>
            <a:r>
              <a:rPr lang="en-US" altLang="zh-CN" u="sng" dirty="0" smtClean="0">
                <a:solidFill>
                  <a:srgbClr val="FF0000"/>
                </a:solidFill>
                <a:ea typeface="黑体" panose="02010609060101010101" pitchFamily="49" charset="-122"/>
              </a:rPr>
              <a:t>      </a:t>
            </a:r>
            <a:r>
              <a:rPr lang="zh-CN" altLang="zh-CN" u="sng" dirty="0" smtClean="0">
                <a:solidFill>
                  <a:srgbClr val="FF0000"/>
                </a:solidFill>
                <a:ea typeface="黑体" panose="02010609060101010101" pitchFamily="49" charset="-122"/>
              </a:rPr>
              <a:t>状态转化图</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和</a:t>
            </a:r>
            <a:r>
              <a:rPr lang="en-US" altLang="zh-CN" u="sng" dirty="0" smtClean="0">
                <a:solidFill>
                  <a:srgbClr val="FF0000"/>
                </a:solidFill>
                <a:ea typeface="黑体" panose="02010609060101010101" pitchFamily="49" charset="-122"/>
              </a:rPr>
              <a:t>  </a:t>
            </a:r>
            <a:r>
              <a:rPr lang="zh-CN" altLang="zh-CN" u="sng" dirty="0" smtClean="0">
                <a:solidFill>
                  <a:srgbClr val="FF0000"/>
                </a:solidFill>
                <a:ea typeface="黑体" panose="02010609060101010101" pitchFamily="49" charset="-122"/>
              </a:rPr>
              <a:t>时序图</a:t>
            </a:r>
            <a:r>
              <a:rPr lang="en-US" altLang="zh-CN" u="sng" dirty="0" smtClean="0">
                <a:solidFill>
                  <a:srgbClr val="FF0000"/>
                </a:solidFill>
                <a:ea typeface="黑体" panose="02010609060101010101" pitchFamily="49" charset="-122"/>
              </a:rPr>
              <a:t>         </a:t>
            </a:r>
            <a:r>
              <a:rPr lang="zh-CN" altLang="zh-CN" dirty="0" smtClean="0">
                <a:ea typeface="黑体" panose="02010609060101010101" pitchFamily="49" charset="-122"/>
              </a:rPr>
              <a:t>。</a:t>
            </a:r>
            <a:endParaRPr lang="zh-CN" altLang="en-US" dirty="0" smtClean="0">
              <a:ea typeface="黑体" panose="02010609060101010101" pitchFamily="49" charset="-122"/>
            </a:endParaRPr>
          </a:p>
          <a:p>
            <a:pPr marL="0" indent="0">
              <a:lnSpc>
                <a:spcPct val="120000"/>
              </a:lnSpc>
              <a:spcBef>
                <a:spcPct val="20000"/>
              </a:spcBef>
              <a:spcAft>
                <a:spcPct val="20000"/>
              </a:spcAft>
            </a:pPr>
            <a:endParaRPr lang="zh-CN" altLang="en-US" dirty="0" smtClean="0">
              <a:ea typeface="黑体" panose="02010609060101010101" pitchFamily="49" charset="-122"/>
            </a:endParaRPr>
          </a:p>
        </p:txBody>
      </p:sp>
      <p:sp>
        <p:nvSpPr>
          <p:cNvPr id="6148" name="Rectangle 11"/>
          <p:cNvSpPr>
            <a:spLocks noChangeArrowheads="1"/>
          </p:cNvSpPr>
          <p:nvPr/>
        </p:nvSpPr>
        <p:spPr bwMode="auto">
          <a:xfrm>
            <a:off x="-1116013" y="487363"/>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9986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3075" name="Content Placeholder 4"/>
          <p:cNvSpPr>
            <a:spLocks noGrp="1"/>
          </p:cNvSpPr>
          <p:nvPr>
            <p:ph idx="4294967295"/>
          </p:nvPr>
        </p:nvSpPr>
        <p:spPr>
          <a:xfrm>
            <a:off x="684213" y="908050"/>
            <a:ext cx="7848600" cy="2568575"/>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1.</a:t>
            </a:r>
            <a:r>
              <a:rPr lang="zh-CN" altLang="en-US" dirty="0" smtClean="0">
                <a:ea typeface="黑体" panose="02010609060101010101" pitchFamily="49" charset="-122"/>
              </a:rPr>
              <a:t>若</a:t>
            </a:r>
            <a:r>
              <a:rPr lang="en-US" altLang="zh-CN" dirty="0" smtClean="0">
                <a:ea typeface="黑体" panose="02010609060101010101" pitchFamily="49" charset="-122"/>
              </a:rPr>
              <a:t>JK</a:t>
            </a:r>
            <a:r>
              <a:rPr lang="zh-CN" altLang="en-US" dirty="0" smtClean="0">
                <a:ea typeface="黑体" panose="02010609060101010101" pitchFamily="49" charset="-122"/>
              </a:rPr>
              <a:t>触发器的原始状态为</a:t>
            </a:r>
            <a:r>
              <a:rPr lang="en-US" altLang="zh-CN" dirty="0" smtClean="0">
                <a:ea typeface="黑体" panose="02010609060101010101" pitchFamily="49" charset="-122"/>
              </a:rPr>
              <a:t>0</a:t>
            </a:r>
            <a:r>
              <a:rPr lang="zh-CN" altLang="en-US" dirty="0" smtClean="0">
                <a:ea typeface="黑体" panose="02010609060101010101" pitchFamily="49" charset="-122"/>
              </a:rPr>
              <a:t>，欲在</a:t>
            </a:r>
            <a:r>
              <a:rPr lang="en-US" altLang="zh-CN" dirty="0" smtClean="0">
                <a:ea typeface="黑体" panose="02010609060101010101" pitchFamily="49" charset="-122"/>
              </a:rPr>
              <a:t>CP</a:t>
            </a:r>
            <a:r>
              <a:rPr lang="zh-CN" altLang="en-US" dirty="0" smtClean="0">
                <a:ea typeface="黑体" panose="02010609060101010101" pitchFamily="49" charset="-122"/>
              </a:rPr>
              <a:t>作用后保持</a:t>
            </a:r>
            <a:r>
              <a:rPr lang="en-US" altLang="zh-CN" dirty="0" smtClean="0">
                <a:ea typeface="黑体" panose="02010609060101010101" pitchFamily="49" charset="-122"/>
              </a:rPr>
              <a:t>0</a:t>
            </a:r>
            <a:r>
              <a:rPr lang="zh-CN" altLang="en-US" dirty="0" smtClean="0">
                <a:ea typeface="黑体" panose="02010609060101010101" pitchFamily="49" charset="-122"/>
              </a:rPr>
              <a:t>状态，则激励函数</a:t>
            </a:r>
            <a:r>
              <a:rPr lang="en-US" altLang="zh-CN" dirty="0" smtClean="0">
                <a:ea typeface="黑体" panose="02010609060101010101" pitchFamily="49" charset="-122"/>
              </a:rPr>
              <a:t>JK</a:t>
            </a:r>
            <a:r>
              <a:rPr lang="zh-CN" altLang="en-US" dirty="0" smtClean="0">
                <a:ea typeface="黑体" panose="02010609060101010101" pitchFamily="49" charset="-122"/>
              </a:rPr>
              <a:t>的值应是（</a:t>
            </a:r>
            <a:r>
              <a:rPr lang="en-US" altLang="zh-CN" u="sng" dirty="0" smtClean="0">
                <a:solidFill>
                  <a:srgbClr val="FF0000"/>
                </a:solidFill>
                <a:ea typeface="黑体" panose="02010609060101010101" pitchFamily="49" charset="-122"/>
              </a:rPr>
              <a:t>C</a:t>
            </a:r>
            <a:r>
              <a:rPr lang="zh-CN" altLang="en-US" dirty="0" smtClean="0">
                <a:ea typeface="黑体" panose="02010609060101010101" pitchFamily="49" charset="-122"/>
              </a:rPr>
              <a:t>）。</a:t>
            </a:r>
          </a:p>
          <a:p>
            <a:pPr marL="384175" lvl="1" indent="0">
              <a:lnSpc>
                <a:spcPct val="120000"/>
              </a:lnSpc>
              <a:spcBef>
                <a:spcPct val="20000"/>
              </a:spcBef>
              <a:spcAft>
                <a:spcPct val="20000"/>
              </a:spcAft>
            </a:pPr>
            <a:r>
              <a:rPr lang="en-US" altLang="zh-CN" dirty="0" smtClean="0">
                <a:ea typeface="黑体" panose="02010609060101010101" pitchFamily="49" charset="-122"/>
              </a:rPr>
              <a:t>A</a:t>
            </a:r>
            <a:r>
              <a:rPr lang="zh-CN" altLang="en-US" dirty="0" smtClean="0">
                <a:ea typeface="黑体" panose="02010609060101010101" pitchFamily="49" charset="-122"/>
              </a:rPr>
              <a:t>．</a:t>
            </a:r>
            <a:r>
              <a:rPr lang="en-US" altLang="zh-CN" dirty="0" smtClean="0">
                <a:ea typeface="黑体" panose="02010609060101010101" pitchFamily="49" charset="-122"/>
              </a:rPr>
              <a:t>J=1</a:t>
            </a:r>
            <a:r>
              <a:rPr lang="zh-CN" altLang="en-US" dirty="0" smtClean="0">
                <a:ea typeface="黑体" panose="02010609060101010101" pitchFamily="49" charset="-122"/>
              </a:rPr>
              <a:t>，</a:t>
            </a:r>
            <a:r>
              <a:rPr lang="en-US" altLang="zh-CN" dirty="0" smtClean="0">
                <a:ea typeface="黑体" panose="02010609060101010101" pitchFamily="49" charset="-122"/>
              </a:rPr>
              <a:t>K=1</a:t>
            </a:r>
          </a:p>
          <a:p>
            <a:pPr marL="384175" lvl="1" indent="0">
              <a:lnSpc>
                <a:spcPct val="120000"/>
              </a:lnSpc>
              <a:spcBef>
                <a:spcPct val="20000"/>
              </a:spcBef>
              <a:spcAft>
                <a:spcPct val="20000"/>
              </a:spcAft>
            </a:pPr>
            <a:r>
              <a:rPr lang="en-US" altLang="zh-CN" dirty="0" smtClean="0">
                <a:ea typeface="黑体" panose="02010609060101010101" pitchFamily="49" charset="-122"/>
              </a:rPr>
              <a:t>B</a:t>
            </a:r>
            <a:r>
              <a:rPr lang="zh-CN" altLang="en-US" dirty="0" smtClean="0">
                <a:ea typeface="黑体" panose="02010609060101010101" pitchFamily="49" charset="-122"/>
              </a:rPr>
              <a:t>．</a:t>
            </a:r>
            <a:r>
              <a:rPr lang="en-US" altLang="zh-CN" dirty="0" smtClean="0">
                <a:ea typeface="黑体" panose="02010609060101010101" pitchFamily="49" charset="-122"/>
              </a:rPr>
              <a:t>J=0</a:t>
            </a:r>
            <a:r>
              <a:rPr lang="zh-CN" altLang="en-US" dirty="0" smtClean="0">
                <a:ea typeface="黑体" panose="02010609060101010101" pitchFamily="49" charset="-122"/>
              </a:rPr>
              <a:t>，</a:t>
            </a:r>
            <a:r>
              <a:rPr lang="en-US" altLang="zh-CN" dirty="0" smtClean="0">
                <a:ea typeface="黑体" panose="02010609060101010101" pitchFamily="49" charset="-122"/>
              </a:rPr>
              <a:t>K=0</a:t>
            </a:r>
          </a:p>
          <a:p>
            <a:pPr marL="384175" lvl="1" indent="0">
              <a:lnSpc>
                <a:spcPct val="120000"/>
              </a:lnSpc>
              <a:spcBef>
                <a:spcPct val="20000"/>
              </a:spcBef>
              <a:spcAft>
                <a:spcPct val="20000"/>
              </a:spcAft>
            </a:pPr>
            <a:r>
              <a:rPr lang="en-US" altLang="zh-CN" dirty="0" smtClean="0">
                <a:ea typeface="黑体" panose="02010609060101010101" pitchFamily="49" charset="-122"/>
              </a:rPr>
              <a:t>C</a:t>
            </a:r>
            <a:r>
              <a:rPr lang="zh-CN" altLang="en-US" dirty="0" smtClean="0">
                <a:ea typeface="黑体" panose="02010609060101010101" pitchFamily="49" charset="-122"/>
              </a:rPr>
              <a:t>．</a:t>
            </a:r>
            <a:r>
              <a:rPr lang="en-US" altLang="zh-CN" dirty="0" smtClean="0">
                <a:ea typeface="黑体" panose="02010609060101010101" pitchFamily="49" charset="-122"/>
              </a:rPr>
              <a:t>J=0</a:t>
            </a:r>
            <a:r>
              <a:rPr lang="zh-CN" altLang="en-US" dirty="0" smtClean="0">
                <a:ea typeface="黑体" panose="02010609060101010101" pitchFamily="49" charset="-122"/>
              </a:rPr>
              <a:t>，</a:t>
            </a:r>
            <a:r>
              <a:rPr lang="en-US" altLang="zh-CN" dirty="0" smtClean="0">
                <a:ea typeface="黑体" panose="02010609060101010101" pitchFamily="49" charset="-122"/>
              </a:rPr>
              <a:t>K=x</a:t>
            </a:r>
          </a:p>
          <a:p>
            <a:pPr marL="384175" lvl="1" indent="0">
              <a:lnSpc>
                <a:spcPct val="120000"/>
              </a:lnSpc>
              <a:spcBef>
                <a:spcPct val="20000"/>
              </a:spcBef>
              <a:spcAft>
                <a:spcPct val="20000"/>
              </a:spcAft>
            </a:pPr>
            <a:r>
              <a:rPr lang="en-US" altLang="zh-CN" dirty="0" smtClean="0">
                <a:ea typeface="黑体" panose="02010609060101010101" pitchFamily="49" charset="-122"/>
              </a:rPr>
              <a:t>D</a:t>
            </a:r>
            <a:r>
              <a:rPr lang="zh-CN" altLang="en-US" dirty="0" smtClean="0">
                <a:ea typeface="黑体" panose="02010609060101010101" pitchFamily="49" charset="-122"/>
              </a:rPr>
              <a:t>．</a:t>
            </a:r>
            <a:r>
              <a:rPr lang="en-US" altLang="zh-CN" dirty="0" smtClean="0">
                <a:ea typeface="黑体" panose="02010609060101010101" pitchFamily="49" charset="-122"/>
              </a:rPr>
              <a:t>J=x</a:t>
            </a:r>
            <a:r>
              <a:rPr lang="zh-CN" altLang="en-US" dirty="0" smtClean="0">
                <a:ea typeface="黑体" panose="02010609060101010101" pitchFamily="49" charset="-122"/>
              </a:rPr>
              <a:t>，</a:t>
            </a:r>
            <a:r>
              <a:rPr lang="en-US" altLang="zh-CN" dirty="0" smtClean="0">
                <a:ea typeface="黑体" panose="02010609060101010101" pitchFamily="49" charset="-122"/>
              </a:rPr>
              <a:t>K=x</a:t>
            </a:r>
          </a:p>
        </p:txBody>
      </p:sp>
      <p:grpSp>
        <p:nvGrpSpPr>
          <p:cNvPr id="4" name="Group 86"/>
          <p:cNvGrpSpPr>
            <a:grpSpLocks/>
          </p:cNvGrpSpPr>
          <p:nvPr/>
        </p:nvGrpSpPr>
        <p:grpSpPr bwMode="auto">
          <a:xfrm>
            <a:off x="3419872" y="1916832"/>
            <a:ext cx="2667000" cy="2990850"/>
            <a:chOff x="336" y="1873"/>
            <a:chExt cx="1728" cy="2016"/>
          </a:xfrm>
        </p:grpSpPr>
        <p:sp>
          <p:nvSpPr>
            <p:cNvPr id="5" name="Text Box 87"/>
            <p:cNvSpPr txBox="1">
              <a:spLocks noChangeArrowheads="1"/>
            </p:cNvSpPr>
            <p:nvPr/>
          </p:nvSpPr>
          <p:spPr bwMode="auto">
            <a:xfrm>
              <a:off x="384" y="1873"/>
              <a:ext cx="1584" cy="268"/>
            </a:xfrm>
            <a:prstGeom prst="rect">
              <a:avLst/>
            </a:prstGeom>
            <a:noFill/>
            <a:ln w="9525">
              <a:noFill/>
              <a:miter lim="800000"/>
              <a:headEnd/>
              <a:tailEnd/>
            </a:ln>
          </p:spPr>
          <p:txBody>
            <a:bodyPr>
              <a:spAutoFit/>
            </a:bodyPr>
            <a:lstStyle/>
            <a:p>
              <a:pPr algn="ctr" eaLnBrk="0" hangingPunct="0">
                <a:spcBef>
                  <a:spcPct val="50000"/>
                </a:spcBef>
              </a:pPr>
              <a:r>
                <a:rPr lang="zh-CN" altLang="en-US" sz="2000">
                  <a:solidFill>
                    <a:srgbClr val="C00000"/>
                  </a:solidFill>
                  <a:ea typeface="楷体_GB2312" pitchFamily="49" charset="-122"/>
                </a:rPr>
                <a:t>特性表</a:t>
              </a:r>
              <a:r>
                <a:rPr lang="en-US" altLang="zh-CN" sz="2000" dirty="0">
                  <a:solidFill>
                    <a:srgbClr val="C00000"/>
                  </a:solidFill>
                </a:rPr>
                <a:t>(CP=1)</a:t>
              </a:r>
            </a:p>
          </p:txBody>
        </p:sp>
        <p:sp>
          <p:nvSpPr>
            <p:cNvPr id="6" name="Text Box 88"/>
            <p:cNvSpPr txBox="1">
              <a:spLocks noChangeArrowheads="1"/>
            </p:cNvSpPr>
            <p:nvPr/>
          </p:nvSpPr>
          <p:spPr bwMode="auto">
            <a:xfrm>
              <a:off x="768" y="2160"/>
              <a:ext cx="336" cy="227"/>
            </a:xfrm>
            <a:prstGeom prst="rect">
              <a:avLst/>
            </a:prstGeom>
            <a:noFill/>
            <a:ln w="9525">
              <a:noFill/>
              <a:miter lim="800000"/>
              <a:headEnd/>
              <a:tailEnd/>
            </a:ln>
          </p:spPr>
          <p:txBody>
            <a:bodyPr>
              <a:spAutoFit/>
            </a:bodyPr>
            <a:lstStyle/>
            <a:p>
              <a:pPr algn="just" eaLnBrk="0" hangingPunct="0">
                <a:spcBef>
                  <a:spcPct val="50000"/>
                </a:spcBef>
              </a:pPr>
              <a:r>
                <a:rPr lang="en-US" altLang="zh-CN" sz="1600">
                  <a:solidFill>
                    <a:schemeClr val="tx1"/>
                  </a:solidFill>
                  <a:latin typeface="Times New Roman" pitchFamily="18" charset="0"/>
                </a:rPr>
                <a:t>Q</a:t>
              </a:r>
              <a:r>
                <a:rPr lang="en-US" altLang="zh-CN" sz="1600" baseline="30000">
                  <a:solidFill>
                    <a:schemeClr val="tx1"/>
                  </a:solidFill>
                  <a:latin typeface="Times New Roman" pitchFamily="18" charset="0"/>
                </a:rPr>
                <a:t>n</a:t>
              </a:r>
              <a:endParaRPr lang="en-US" altLang="zh-CN" sz="1600">
                <a:solidFill>
                  <a:schemeClr val="tx1"/>
                </a:solidFill>
                <a:latin typeface="Times New Roman" pitchFamily="18" charset="0"/>
              </a:endParaRPr>
            </a:p>
          </p:txBody>
        </p:sp>
        <p:sp>
          <p:nvSpPr>
            <p:cNvPr id="7" name="Text Box 89"/>
            <p:cNvSpPr txBox="1">
              <a:spLocks noChangeArrowheads="1"/>
            </p:cNvSpPr>
            <p:nvPr/>
          </p:nvSpPr>
          <p:spPr bwMode="auto">
            <a:xfrm>
              <a:off x="480" y="2170"/>
              <a:ext cx="336" cy="227"/>
            </a:xfrm>
            <a:prstGeom prst="rect">
              <a:avLst/>
            </a:prstGeom>
            <a:noFill/>
            <a:ln w="9525">
              <a:noFill/>
              <a:miter lim="800000"/>
              <a:headEnd/>
              <a:tailEnd/>
            </a:ln>
          </p:spPr>
          <p:txBody>
            <a:bodyPr>
              <a:spAutoFit/>
            </a:bodyPr>
            <a:lstStyle/>
            <a:p>
              <a:pPr algn="just" eaLnBrk="0" hangingPunct="0">
                <a:spcBef>
                  <a:spcPct val="50000"/>
                </a:spcBef>
              </a:pPr>
              <a:r>
                <a:rPr lang="en-US" altLang="zh-CN" sz="1600">
                  <a:solidFill>
                    <a:schemeClr val="tx1"/>
                  </a:solidFill>
                  <a:latin typeface="Times New Roman" pitchFamily="18" charset="0"/>
                </a:rPr>
                <a:t>J</a:t>
              </a:r>
              <a:r>
                <a:rPr lang="en-US" altLang="zh-CN" sz="1600" baseline="-25000">
                  <a:solidFill>
                    <a:schemeClr val="tx1"/>
                  </a:solidFill>
                  <a:latin typeface="Times New Roman" pitchFamily="18" charset="0"/>
                </a:rPr>
                <a:t> </a:t>
              </a:r>
              <a:endParaRPr lang="en-US" altLang="zh-CN" sz="1600">
                <a:solidFill>
                  <a:schemeClr val="tx1"/>
                </a:solidFill>
                <a:latin typeface="Times New Roman" pitchFamily="18" charset="0"/>
              </a:endParaRPr>
            </a:p>
          </p:txBody>
        </p:sp>
        <p:sp>
          <p:nvSpPr>
            <p:cNvPr id="8" name="Text Box 90"/>
            <p:cNvSpPr txBox="1">
              <a:spLocks noChangeArrowheads="1"/>
            </p:cNvSpPr>
            <p:nvPr/>
          </p:nvSpPr>
          <p:spPr bwMode="auto">
            <a:xfrm>
              <a:off x="624" y="2170"/>
              <a:ext cx="336" cy="227"/>
            </a:xfrm>
            <a:prstGeom prst="rect">
              <a:avLst/>
            </a:prstGeom>
            <a:noFill/>
            <a:ln w="9525">
              <a:noFill/>
              <a:miter lim="800000"/>
              <a:headEnd/>
              <a:tailEnd/>
            </a:ln>
          </p:spPr>
          <p:txBody>
            <a:bodyPr>
              <a:spAutoFit/>
            </a:bodyPr>
            <a:lstStyle/>
            <a:p>
              <a:pPr algn="just" eaLnBrk="0" hangingPunct="0">
                <a:spcBef>
                  <a:spcPct val="50000"/>
                </a:spcBef>
              </a:pPr>
              <a:r>
                <a:rPr lang="en-US" altLang="zh-CN" sz="1600">
                  <a:solidFill>
                    <a:schemeClr val="tx1"/>
                  </a:solidFill>
                  <a:latin typeface="Times New Roman" pitchFamily="18" charset="0"/>
                </a:rPr>
                <a:t>K</a:t>
              </a:r>
              <a:r>
                <a:rPr lang="en-US" altLang="zh-CN" sz="1600" baseline="-25000">
                  <a:solidFill>
                    <a:schemeClr val="tx1"/>
                  </a:solidFill>
                  <a:latin typeface="Times New Roman" pitchFamily="18" charset="0"/>
                </a:rPr>
                <a:t> </a:t>
              </a:r>
              <a:endParaRPr lang="en-US" altLang="zh-CN" sz="1600">
                <a:solidFill>
                  <a:schemeClr val="tx1"/>
                </a:solidFill>
                <a:latin typeface="Times New Roman" pitchFamily="18" charset="0"/>
              </a:endParaRPr>
            </a:p>
          </p:txBody>
        </p:sp>
        <p:sp>
          <p:nvSpPr>
            <p:cNvPr id="9" name="Rectangle 91"/>
            <p:cNvSpPr>
              <a:spLocks noChangeArrowheads="1"/>
            </p:cNvSpPr>
            <p:nvPr/>
          </p:nvSpPr>
          <p:spPr bwMode="auto">
            <a:xfrm>
              <a:off x="1104" y="2382"/>
              <a:ext cx="432" cy="1506"/>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400">
                  <a:solidFill>
                    <a:schemeClr val="tx1"/>
                  </a:solidFill>
                </a:rPr>
                <a:t>0</a:t>
              </a:r>
            </a:p>
            <a:p>
              <a:pPr algn="ctr" eaLnBrk="0" hangingPunct="0">
                <a:spcBef>
                  <a:spcPct val="20000"/>
                </a:spcBef>
                <a:buClr>
                  <a:schemeClr val="bg2"/>
                </a:buClr>
                <a:buFont typeface="Wingdings" pitchFamily="2" charset="2"/>
                <a:buNone/>
              </a:pPr>
              <a:r>
                <a:rPr lang="en-US" altLang="zh-CN" sz="1400">
                  <a:solidFill>
                    <a:schemeClr val="tx1"/>
                  </a:solidFill>
                </a:rPr>
                <a:t>1</a:t>
              </a:r>
            </a:p>
            <a:p>
              <a:pPr algn="ctr" eaLnBrk="0" hangingPunct="0">
                <a:spcBef>
                  <a:spcPct val="20000"/>
                </a:spcBef>
                <a:buClr>
                  <a:schemeClr val="bg2"/>
                </a:buClr>
                <a:buFont typeface="Wingdings" pitchFamily="2" charset="2"/>
                <a:buNone/>
              </a:pPr>
              <a:r>
                <a:rPr lang="en-US" altLang="zh-CN" sz="1400">
                  <a:solidFill>
                    <a:schemeClr val="tx1"/>
                  </a:solidFill>
                </a:rPr>
                <a:t>0</a:t>
              </a:r>
            </a:p>
            <a:p>
              <a:pPr algn="ctr" eaLnBrk="0" hangingPunct="0">
                <a:spcBef>
                  <a:spcPct val="20000"/>
                </a:spcBef>
                <a:buClr>
                  <a:schemeClr val="bg2"/>
                </a:buClr>
                <a:buFont typeface="Wingdings" pitchFamily="2" charset="2"/>
                <a:buNone/>
              </a:pPr>
              <a:r>
                <a:rPr lang="en-US" altLang="zh-CN" sz="1400">
                  <a:solidFill>
                    <a:schemeClr val="tx1"/>
                  </a:solidFill>
                </a:rPr>
                <a:t>0</a:t>
              </a:r>
            </a:p>
            <a:p>
              <a:pPr algn="ctr" eaLnBrk="0" hangingPunct="0">
                <a:spcBef>
                  <a:spcPct val="20000"/>
                </a:spcBef>
                <a:buClr>
                  <a:schemeClr val="bg2"/>
                </a:buClr>
                <a:buFont typeface="Wingdings" pitchFamily="2" charset="2"/>
                <a:buNone/>
              </a:pPr>
              <a:r>
                <a:rPr lang="en-US" altLang="zh-CN" sz="1400">
                  <a:solidFill>
                    <a:schemeClr val="tx1"/>
                  </a:solidFill>
                </a:rPr>
                <a:t>1</a:t>
              </a:r>
            </a:p>
            <a:p>
              <a:pPr algn="ctr" eaLnBrk="0" hangingPunct="0">
                <a:spcBef>
                  <a:spcPct val="20000"/>
                </a:spcBef>
                <a:buClr>
                  <a:schemeClr val="bg2"/>
                </a:buClr>
                <a:buFont typeface="Wingdings" pitchFamily="2" charset="2"/>
                <a:buNone/>
              </a:pPr>
              <a:r>
                <a:rPr lang="en-US" altLang="zh-CN" sz="1400">
                  <a:solidFill>
                    <a:schemeClr val="tx1"/>
                  </a:solidFill>
                </a:rPr>
                <a:t>1</a:t>
              </a:r>
            </a:p>
            <a:p>
              <a:pPr algn="ctr" eaLnBrk="0" hangingPunct="0">
                <a:spcBef>
                  <a:spcPct val="20000"/>
                </a:spcBef>
                <a:buClr>
                  <a:schemeClr val="bg2"/>
                </a:buClr>
                <a:buFont typeface="Wingdings" pitchFamily="2" charset="2"/>
                <a:buNone/>
              </a:pPr>
              <a:r>
                <a:rPr lang="en-US" altLang="zh-CN" sz="1400">
                  <a:solidFill>
                    <a:schemeClr val="tx1"/>
                  </a:solidFill>
                </a:rPr>
                <a:t>1</a:t>
              </a:r>
            </a:p>
            <a:p>
              <a:pPr algn="ctr" eaLnBrk="0" hangingPunct="0">
                <a:spcBef>
                  <a:spcPct val="20000"/>
                </a:spcBef>
                <a:buClr>
                  <a:schemeClr val="bg2"/>
                </a:buClr>
                <a:buFont typeface="Wingdings" pitchFamily="2" charset="2"/>
                <a:buNone/>
              </a:pPr>
              <a:r>
                <a:rPr lang="en-US" altLang="zh-CN" sz="1400">
                  <a:solidFill>
                    <a:schemeClr val="tx1"/>
                  </a:solidFill>
                </a:rPr>
                <a:t>0</a:t>
              </a:r>
            </a:p>
          </p:txBody>
        </p:sp>
        <p:sp>
          <p:nvSpPr>
            <p:cNvPr id="10" name="Rectangle 92"/>
            <p:cNvSpPr>
              <a:spLocks noChangeArrowheads="1"/>
            </p:cNvSpPr>
            <p:nvPr/>
          </p:nvSpPr>
          <p:spPr bwMode="auto">
            <a:xfrm>
              <a:off x="336" y="2382"/>
              <a:ext cx="768" cy="1506"/>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400" dirty="0">
                  <a:solidFill>
                    <a:schemeClr val="tx1"/>
                  </a:solidFill>
                </a:rPr>
                <a:t>0  0  0</a:t>
              </a:r>
            </a:p>
            <a:p>
              <a:pPr algn="ctr" eaLnBrk="0" hangingPunct="0">
                <a:spcBef>
                  <a:spcPct val="20000"/>
                </a:spcBef>
                <a:buClr>
                  <a:schemeClr val="bg2"/>
                </a:buClr>
                <a:buFont typeface="Wingdings" pitchFamily="2" charset="2"/>
                <a:buNone/>
              </a:pPr>
              <a:r>
                <a:rPr lang="en-US" altLang="zh-CN" sz="1400" dirty="0">
                  <a:solidFill>
                    <a:schemeClr val="tx1"/>
                  </a:solidFill>
                </a:rPr>
                <a:t>0  0  1</a:t>
              </a:r>
            </a:p>
            <a:p>
              <a:pPr algn="ctr" eaLnBrk="0" hangingPunct="0">
                <a:spcBef>
                  <a:spcPct val="20000"/>
                </a:spcBef>
                <a:buClr>
                  <a:schemeClr val="bg2"/>
                </a:buClr>
                <a:buFont typeface="Wingdings" pitchFamily="2" charset="2"/>
                <a:buNone/>
              </a:pPr>
              <a:r>
                <a:rPr lang="en-US" altLang="zh-CN" sz="1400" dirty="0">
                  <a:solidFill>
                    <a:schemeClr val="tx1"/>
                  </a:solidFill>
                </a:rPr>
                <a:t>0  1  0</a:t>
              </a:r>
            </a:p>
            <a:p>
              <a:pPr algn="ctr" eaLnBrk="0" hangingPunct="0">
                <a:spcBef>
                  <a:spcPct val="20000"/>
                </a:spcBef>
                <a:buClr>
                  <a:schemeClr val="bg2"/>
                </a:buClr>
                <a:buFont typeface="Wingdings" pitchFamily="2" charset="2"/>
                <a:buNone/>
              </a:pPr>
              <a:r>
                <a:rPr lang="en-US" altLang="zh-CN" sz="1400" dirty="0">
                  <a:solidFill>
                    <a:schemeClr val="tx1"/>
                  </a:solidFill>
                </a:rPr>
                <a:t>0  1  1</a:t>
              </a:r>
            </a:p>
            <a:p>
              <a:pPr algn="ctr" eaLnBrk="0" hangingPunct="0">
                <a:spcBef>
                  <a:spcPct val="20000"/>
                </a:spcBef>
                <a:buClr>
                  <a:schemeClr val="bg2"/>
                </a:buClr>
                <a:buFont typeface="Wingdings" pitchFamily="2" charset="2"/>
                <a:buNone/>
              </a:pPr>
              <a:r>
                <a:rPr lang="en-US" altLang="zh-CN" sz="1400" dirty="0">
                  <a:solidFill>
                    <a:schemeClr val="tx1"/>
                  </a:solidFill>
                </a:rPr>
                <a:t>1  0  0</a:t>
              </a:r>
            </a:p>
            <a:p>
              <a:pPr algn="ctr" eaLnBrk="0" hangingPunct="0">
                <a:spcBef>
                  <a:spcPct val="20000"/>
                </a:spcBef>
                <a:buClr>
                  <a:schemeClr val="bg2"/>
                </a:buClr>
                <a:buFont typeface="Wingdings" pitchFamily="2" charset="2"/>
                <a:buNone/>
              </a:pPr>
              <a:r>
                <a:rPr lang="en-US" altLang="zh-CN" sz="1400" dirty="0">
                  <a:solidFill>
                    <a:schemeClr val="tx1"/>
                  </a:solidFill>
                </a:rPr>
                <a:t>1  0  1</a:t>
              </a:r>
            </a:p>
            <a:p>
              <a:pPr algn="ctr" eaLnBrk="0" hangingPunct="0">
                <a:spcBef>
                  <a:spcPct val="20000"/>
                </a:spcBef>
                <a:buClr>
                  <a:schemeClr val="bg2"/>
                </a:buClr>
                <a:buFont typeface="Wingdings" pitchFamily="2" charset="2"/>
                <a:buNone/>
              </a:pPr>
              <a:r>
                <a:rPr lang="en-US" altLang="zh-CN" sz="1400" dirty="0">
                  <a:solidFill>
                    <a:srgbClr val="FF0066"/>
                  </a:solidFill>
                </a:rPr>
                <a:t>1  1</a:t>
              </a:r>
              <a:r>
                <a:rPr lang="en-US" altLang="zh-CN" sz="1400" dirty="0">
                  <a:solidFill>
                    <a:schemeClr val="tx1"/>
                  </a:solidFill>
                </a:rPr>
                <a:t>  0</a:t>
              </a:r>
            </a:p>
            <a:p>
              <a:pPr algn="ctr" eaLnBrk="0" hangingPunct="0">
                <a:spcBef>
                  <a:spcPct val="20000"/>
                </a:spcBef>
                <a:buClr>
                  <a:schemeClr val="bg2"/>
                </a:buClr>
                <a:buFont typeface="Wingdings" pitchFamily="2" charset="2"/>
                <a:buNone/>
              </a:pPr>
              <a:r>
                <a:rPr lang="en-US" altLang="zh-CN" sz="1400" dirty="0">
                  <a:solidFill>
                    <a:srgbClr val="FF0066"/>
                  </a:solidFill>
                </a:rPr>
                <a:t>1  1</a:t>
              </a:r>
              <a:r>
                <a:rPr lang="en-US" altLang="zh-CN" sz="1400" dirty="0">
                  <a:solidFill>
                    <a:schemeClr val="tx1"/>
                  </a:solidFill>
                </a:rPr>
                <a:t>  1</a:t>
              </a:r>
            </a:p>
          </p:txBody>
        </p:sp>
        <p:sp>
          <p:nvSpPr>
            <p:cNvPr id="11" name="Rectangle 93"/>
            <p:cNvSpPr>
              <a:spLocks noChangeArrowheads="1"/>
            </p:cNvSpPr>
            <p:nvPr/>
          </p:nvSpPr>
          <p:spPr bwMode="auto">
            <a:xfrm>
              <a:off x="1104" y="2171"/>
              <a:ext cx="432" cy="211"/>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600">
                  <a:solidFill>
                    <a:schemeClr val="tx1"/>
                  </a:solidFill>
                </a:rPr>
                <a:t>Q</a:t>
              </a:r>
              <a:r>
                <a:rPr lang="en-US" altLang="zh-CN" sz="1600" baseline="30000">
                  <a:solidFill>
                    <a:schemeClr val="tx1"/>
                  </a:solidFill>
                </a:rPr>
                <a:t>n+1</a:t>
              </a:r>
              <a:endParaRPr lang="en-US" altLang="zh-CN" sz="1600">
                <a:solidFill>
                  <a:schemeClr val="tx1"/>
                </a:solidFill>
              </a:endParaRPr>
            </a:p>
          </p:txBody>
        </p:sp>
        <p:sp>
          <p:nvSpPr>
            <p:cNvPr id="12" name="Line 94"/>
            <p:cNvSpPr>
              <a:spLocks noChangeShapeType="1"/>
            </p:cNvSpPr>
            <p:nvPr/>
          </p:nvSpPr>
          <p:spPr bwMode="auto">
            <a:xfrm>
              <a:off x="336" y="2171"/>
              <a:ext cx="1200" cy="0"/>
            </a:xfrm>
            <a:prstGeom prst="line">
              <a:avLst/>
            </a:prstGeom>
            <a:noFill/>
            <a:ln w="28575" cap="sq">
              <a:solidFill>
                <a:schemeClr val="tx1"/>
              </a:solidFill>
              <a:round/>
              <a:headEnd/>
              <a:tailEnd/>
            </a:ln>
          </p:spPr>
          <p:txBody>
            <a:bodyPr/>
            <a:lstStyle/>
            <a:p>
              <a:endParaRPr lang="zh-CN" altLang="en-US"/>
            </a:p>
          </p:txBody>
        </p:sp>
        <p:sp>
          <p:nvSpPr>
            <p:cNvPr id="13" name="Line 95"/>
            <p:cNvSpPr>
              <a:spLocks noChangeShapeType="1"/>
            </p:cNvSpPr>
            <p:nvPr/>
          </p:nvSpPr>
          <p:spPr bwMode="auto">
            <a:xfrm>
              <a:off x="336" y="2382"/>
              <a:ext cx="1200" cy="0"/>
            </a:xfrm>
            <a:prstGeom prst="line">
              <a:avLst/>
            </a:prstGeom>
            <a:noFill/>
            <a:ln w="12700">
              <a:solidFill>
                <a:schemeClr val="tx1"/>
              </a:solidFill>
              <a:round/>
              <a:headEnd/>
              <a:tailEnd/>
            </a:ln>
          </p:spPr>
          <p:txBody>
            <a:bodyPr/>
            <a:lstStyle/>
            <a:p>
              <a:endParaRPr lang="zh-CN" altLang="en-US"/>
            </a:p>
          </p:txBody>
        </p:sp>
        <p:sp>
          <p:nvSpPr>
            <p:cNvPr id="14" name="Line 96"/>
            <p:cNvSpPr>
              <a:spLocks noChangeShapeType="1"/>
            </p:cNvSpPr>
            <p:nvPr/>
          </p:nvSpPr>
          <p:spPr bwMode="auto">
            <a:xfrm>
              <a:off x="336" y="3888"/>
              <a:ext cx="1200" cy="0"/>
            </a:xfrm>
            <a:prstGeom prst="line">
              <a:avLst/>
            </a:prstGeom>
            <a:noFill/>
            <a:ln w="28575" cap="sq">
              <a:solidFill>
                <a:schemeClr val="tx1"/>
              </a:solidFill>
              <a:round/>
              <a:headEnd/>
              <a:tailEnd/>
            </a:ln>
          </p:spPr>
          <p:txBody>
            <a:bodyPr/>
            <a:lstStyle/>
            <a:p>
              <a:endParaRPr lang="zh-CN" altLang="en-US"/>
            </a:p>
          </p:txBody>
        </p:sp>
        <p:sp>
          <p:nvSpPr>
            <p:cNvPr id="15" name="Line 98"/>
            <p:cNvSpPr>
              <a:spLocks noChangeShapeType="1"/>
            </p:cNvSpPr>
            <p:nvPr/>
          </p:nvSpPr>
          <p:spPr bwMode="auto">
            <a:xfrm>
              <a:off x="1104" y="2171"/>
              <a:ext cx="0" cy="1717"/>
            </a:xfrm>
            <a:prstGeom prst="line">
              <a:avLst/>
            </a:prstGeom>
            <a:noFill/>
            <a:ln w="12700">
              <a:solidFill>
                <a:schemeClr val="tx1"/>
              </a:solidFill>
              <a:round/>
              <a:headEnd/>
              <a:tailEnd/>
            </a:ln>
          </p:spPr>
          <p:txBody>
            <a:bodyPr/>
            <a:lstStyle/>
            <a:p>
              <a:endParaRPr lang="zh-CN" altLang="en-US"/>
            </a:p>
          </p:txBody>
        </p:sp>
        <p:sp>
          <p:nvSpPr>
            <p:cNvPr id="16" name="Line 99"/>
            <p:cNvSpPr>
              <a:spLocks noChangeShapeType="1"/>
            </p:cNvSpPr>
            <p:nvPr/>
          </p:nvSpPr>
          <p:spPr bwMode="auto">
            <a:xfrm>
              <a:off x="1536" y="2171"/>
              <a:ext cx="0" cy="1717"/>
            </a:xfrm>
            <a:prstGeom prst="line">
              <a:avLst/>
            </a:prstGeom>
            <a:noFill/>
            <a:ln w="28575" cap="sq">
              <a:solidFill>
                <a:schemeClr val="tx1"/>
              </a:solidFill>
              <a:round/>
              <a:headEnd/>
              <a:tailEnd/>
            </a:ln>
          </p:spPr>
          <p:txBody>
            <a:bodyPr/>
            <a:lstStyle/>
            <a:p>
              <a:endParaRPr lang="zh-CN" altLang="en-US"/>
            </a:p>
          </p:txBody>
        </p:sp>
        <p:sp>
          <p:nvSpPr>
            <p:cNvPr id="17" name="Rectangle 100"/>
            <p:cNvSpPr>
              <a:spLocks noChangeArrowheads="1"/>
            </p:cNvSpPr>
            <p:nvPr/>
          </p:nvSpPr>
          <p:spPr bwMode="auto">
            <a:xfrm>
              <a:off x="1536" y="2380"/>
              <a:ext cx="528" cy="1506"/>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zh-CN" altLang="en-US" sz="1600">
                  <a:solidFill>
                    <a:schemeClr val="tx1"/>
                  </a:solidFill>
                </a:rPr>
                <a:t>保持</a:t>
              </a:r>
            </a:p>
            <a:p>
              <a:pPr algn="ctr" eaLnBrk="0" hangingPunct="0">
                <a:spcBef>
                  <a:spcPct val="20000"/>
                </a:spcBef>
                <a:buClr>
                  <a:schemeClr val="bg2"/>
                </a:buClr>
                <a:buFont typeface="Wingdings" pitchFamily="2" charset="2"/>
                <a:buNone/>
              </a:pPr>
              <a:endParaRPr lang="zh-CN" altLang="en-US" sz="1400" b="0">
                <a:solidFill>
                  <a:schemeClr val="tx1"/>
                </a:solidFill>
              </a:endParaRPr>
            </a:p>
            <a:p>
              <a:pPr algn="ctr" eaLnBrk="0" hangingPunct="0">
                <a:spcBef>
                  <a:spcPct val="20000"/>
                </a:spcBef>
                <a:buClr>
                  <a:schemeClr val="bg2"/>
                </a:buClr>
                <a:buFont typeface="Wingdings" pitchFamily="2" charset="2"/>
                <a:buNone/>
              </a:pPr>
              <a:r>
                <a:rPr lang="zh-CN" altLang="en-US" sz="1600">
                  <a:solidFill>
                    <a:schemeClr val="tx1"/>
                  </a:solidFill>
                </a:rPr>
                <a:t>置</a:t>
              </a:r>
              <a:r>
                <a:rPr lang="en-US" altLang="zh-CN" sz="1600">
                  <a:solidFill>
                    <a:schemeClr val="tx1"/>
                  </a:solidFill>
                </a:rPr>
                <a:t>0</a:t>
              </a:r>
            </a:p>
            <a:p>
              <a:pPr algn="ctr" eaLnBrk="0" hangingPunct="0">
                <a:spcBef>
                  <a:spcPct val="20000"/>
                </a:spcBef>
                <a:buClr>
                  <a:schemeClr val="bg2"/>
                </a:buClr>
                <a:buFont typeface="Wingdings" pitchFamily="2" charset="2"/>
                <a:buNone/>
              </a:pPr>
              <a:endParaRPr lang="en-US" altLang="zh-CN" sz="1600">
                <a:solidFill>
                  <a:schemeClr val="tx1"/>
                </a:solidFill>
              </a:endParaRPr>
            </a:p>
            <a:p>
              <a:pPr algn="ctr" eaLnBrk="0" hangingPunct="0">
                <a:spcBef>
                  <a:spcPct val="20000"/>
                </a:spcBef>
                <a:buClr>
                  <a:schemeClr val="bg2"/>
                </a:buClr>
                <a:buFont typeface="Wingdings" pitchFamily="2" charset="2"/>
                <a:buNone/>
              </a:pPr>
              <a:r>
                <a:rPr lang="zh-CN" altLang="en-US" sz="1600">
                  <a:solidFill>
                    <a:schemeClr val="tx1"/>
                  </a:solidFill>
                </a:rPr>
                <a:t>置</a:t>
              </a:r>
              <a:r>
                <a:rPr lang="en-US" altLang="zh-CN" sz="1600">
                  <a:solidFill>
                    <a:schemeClr val="tx1"/>
                  </a:solidFill>
                </a:rPr>
                <a:t>1</a:t>
              </a:r>
            </a:p>
            <a:p>
              <a:pPr algn="ctr" eaLnBrk="0" hangingPunct="0">
                <a:spcBef>
                  <a:spcPct val="30000"/>
                </a:spcBef>
                <a:buClr>
                  <a:schemeClr val="bg2"/>
                </a:buClr>
                <a:buFont typeface="Wingdings" pitchFamily="2" charset="2"/>
                <a:buNone/>
              </a:pPr>
              <a:r>
                <a:rPr lang="zh-CN" altLang="en-US" sz="1600">
                  <a:solidFill>
                    <a:srgbClr val="FF0066"/>
                  </a:solidFill>
                </a:rPr>
                <a:t>翻转</a:t>
              </a:r>
            </a:p>
            <a:p>
              <a:pPr algn="ctr" eaLnBrk="0" hangingPunct="0">
                <a:spcBef>
                  <a:spcPct val="30000"/>
                </a:spcBef>
                <a:buClr>
                  <a:schemeClr val="bg2"/>
                </a:buClr>
                <a:buFont typeface="Wingdings" pitchFamily="2" charset="2"/>
                <a:buNone/>
              </a:pPr>
              <a:r>
                <a:rPr lang="en-US" altLang="zh-CN" sz="1600">
                  <a:solidFill>
                    <a:schemeClr val="tx1"/>
                  </a:solidFill>
                </a:rPr>
                <a:t>(</a:t>
              </a:r>
              <a:r>
                <a:rPr lang="zh-CN" altLang="en-US" sz="1600">
                  <a:solidFill>
                    <a:srgbClr val="FF0066"/>
                  </a:solidFill>
                </a:rPr>
                <a:t>计数</a:t>
              </a:r>
              <a:r>
                <a:rPr lang="en-US" altLang="zh-CN" sz="1600">
                  <a:solidFill>
                    <a:schemeClr val="tx1"/>
                  </a:solidFill>
                </a:rPr>
                <a:t>)</a:t>
              </a:r>
            </a:p>
          </p:txBody>
        </p:sp>
        <p:sp>
          <p:nvSpPr>
            <p:cNvPr id="18" name="Rectangle 101"/>
            <p:cNvSpPr>
              <a:spLocks noChangeArrowheads="1"/>
            </p:cNvSpPr>
            <p:nvPr/>
          </p:nvSpPr>
          <p:spPr bwMode="auto">
            <a:xfrm>
              <a:off x="1536" y="2169"/>
              <a:ext cx="528" cy="211"/>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zh-CN" altLang="en-US" sz="1600">
                  <a:solidFill>
                    <a:schemeClr val="tx1"/>
                  </a:solidFill>
                </a:rPr>
                <a:t>功能</a:t>
              </a:r>
            </a:p>
          </p:txBody>
        </p:sp>
        <p:sp>
          <p:nvSpPr>
            <p:cNvPr id="19" name="Line 102"/>
            <p:cNvSpPr>
              <a:spLocks noChangeShapeType="1"/>
            </p:cNvSpPr>
            <p:nvPr/>
          </p:nvSpPr>
          <p:spPr bwMode="auto">
            <a:xfrm>
              <a:off x="1536" y="2169"/>
              <a:ext cx="528" cy="0"/>
            </a:xfrm>
            <a:prstGeom prst="line">
              <a:avLst/>
            </a:prstGeom>
            <a:noFill/>
            <a:ln w="28575" cap="sq">
              <a:solidFill>
                <a:schemeClr val="tx1"/>
              </a:solidFill>
              <a:round/>
              <a:headEnd/>
              <a:tailEnd/>
            </a:ln>
          </p:spPr>
          <p:txBody>
            <a:bodyPr/>
            <a:lstStyle/>
            <a:p>
              <a:endParaRPr lang="zh-CN" altLang="en-US"/>
            </a:p>
          </p:txBody>
        </p:sp>
        <p:sp>
          <p:nvSpPr>
            <p:cNvPr id="20" name="Line 103"/>
            <p:cNvSpPr>
              <a:spLocks noChangeShapeType="1"/>
            </p:cNvSpPr>
            <p:nvPr/>
          </p:nvSpPr>
          <p:spPr bwMode="auto">
            <a:xfrm>
              <a:off x="1536" y="2380"/>
              <a:ext cx="528" cy="0"/>
            </a:xfrm>
            <a:prstGeom prst="line">
              <a:avLst/>
            </a:prstGeom>
            <a:noFill/>
            <a:ln w="12700">
              <a:solidFill>
                <a:schemeClr val="tx1"/>
              </a:solidFill>
              <a:round/>
              <a:headEnd/>
              <a:tailEnd/>
            </a:ln>
          </p:spPr>
          <p:txBody>
            <a:bodyPr/>
            <a:lstStyle/>
            <a:p>
              <a:endParaRPr lang="zh-CN" altLang="en-US"/>
            </a:p>
          </p:txBody>
        </p:sp>
        <p:sp>
          <p:nvSpPr>
            <p:cNvPr id="21" name="Line 104"/>
            <p:cNvSpPr>
              <a:spLocks noChangeShapeType="1"/>
            </p:cNvSpPr>
            <p:nvPr/>
          </p:nvSpPr>
          <p:spPr bwMode="auto">
            <a:xfrm>
              <a:off x="1536" y="3889"/>
              <a:ext cx="528" cy="0"/>
            </a:xfrm>
            <a:prstGeom prst="line">
              <a:avLst/>
            </a:prstGeom>
            <a:noFill/>
            <a:ln w="28575" cap="sq">
              <a:solidFill>
                <a:schemeClr val="tx1"/>
              </a:solidFill>
              <a:round/>
              <a:headEnd/>
              <a:tailEnd/>
            </a:ln>
          </p:spPr>
          <p:txBody>
            <a:bodyPr/>
            <a:lstStyle/>
            <a:p>
              <a:endParaRPr lang="zh-CN" altLang="en-US"/>
            </a:p>
          </p:txBody>
        </p:sp>
        <p:sp>
          <p:nvSpPr>
            <p:cNvPr id="22" name="Line 105"/>
            <p:cNvSpPr>
              <a:spLocks noChangeShapeType="1"/>
            </p:cNvSpPr>
            <p:nvPr/>
          </p:nvSpPr>
          <p:spPr bwMode="auto">
            <a:xfrm>
              <a:off x="1536" y="2169"/>
              <a:ext cx="0" cy="1717"/>
            </a:xfrm>
            <a:prstGeom prst="line">
              <a:avLst/>
            </a:prstGeom>
            <a:noFill/>
            <a:ln w="28575" cap="sq">
              <a:solidFill>
                <a:schemeClr val="tx1"/>
              </a:solidFill>
              <a:round/>
              <a:headEnd/>
              <a:tailEnd/>
            </a:ln>
          </p:spPr>
          <p:txBody>
            <a:bodyPr/>
            <a:lstStyle/>
            <a:p>
              <a:endParaRPr lang="zh-CN" altLang="en-US"/>
            </a:p>
          </p:txBody>
        </p:sp>
      </p:grpSp>
      <p:grpSp>
        <p:nvGrpSpPr>
          <p:cNvPr id="23" name="组合 95"/>
          <p:cNvGrpSpPr>
            <a:grpSpLocks/>
          </p:cNvGrpSpPr>
          <p:nvPr/>
        </p:nvGrpSpPr>
        <p:grpSpPr bwMode="auto">
          <a:xfrm>
            <a:off x="6469063" y="1916832"/>
            <a:ext cx="2286000" cy="2093913"/>
            <a:chOff x="825457" y="1538445"/>
            <a:chExt cx="2286001" cy="2094283"/>
          </a:xfrm>
        </p:grpSpPr>
        <p:grpSp>
          <p:nvGrpSpPr>
            <p:cNvPr id="24" name="Group 315"/>
            <p:cNvGrpSpPr>
              <a:grpSpLocks/>
            </p:cNvGrpSpPr>
            <p:nvPr/>
          </p:nvGrpSpPr>
          <p:grpSpPr bwMode="auto">
            <a:xfrm>
              <a:off x="825457" y="1538445"/>
              <a:ext cx="2286001" cy="2094283"/>
              <a:chOff x="3984" y="2088"/>
              <a:chExt cx="1584" cy="1033"/>
            </a:xfrm>
          </p:grpSpPr>
          <p:sp>
            <p:nvSpPr>
              <p:cNvPr id="26" name="Text Box 282"/>
              <p:cNvSpPr txBox="1">
                <a:spLocks noChangeArrowheads="1"/>
              </p:cNvSpPr>
              <p:nvPr/>
            </p:nvSpPr>
            <p:spPr bwMode="auto">
              <a:xfrm>
                <a:off x="3984" y="2088"/>
                <a:ext cx="1584" cy="181"/>
              </a:xfrm>
              <a:prstGeom prst="rect">
                <a:avLst/>
              </a:prstGeom>
              <a:noFill/>
              <a:ln w="9525">
                <a:noFill/>
                <a:miter lim="800000"/>
                <a:headEnd/>
                <a:tailEnd/>
              </a:ln>
            </p:spPr>
            <p:txBody>
              <a:bodyPr>
                <a:spAutoFit/>
              </a:bodyPr>
              <a:lstStyle/>
              <a:p>
                <a:pPr algn="ctr" eaLnBrk="0" hangingPunct="0">
                  <a:lnSpc>
                    <a:spcPct val="90000"/>
                  </a:lnSpc>
                  <a:spcBef>
                    <a:spcPct val="50000"/>
                  </a:spcBef>
                </a:pPr>
                <a:r>
                  <a:rPr lang="zh-CN" altLang="en-US" sz="2000" b="1" dirty="0">
                    <a:solidFill>
                      <a:srgbClr val="C00000"/>
                    </a:solidFill>
                    <a:ea typeface="楷体_GB2312" pitchFamily="49" charset="-122"/>
                  </a:rPr>
                  <a:t>简化特性表</a:t>
                </a:r>
                <a:r>
                  <a:rPr lang="en-US" altLang="zh-CN" sz="2000" b="1" dirty="0">
                    <a:solidFill>
                      <a:srgbClr val="C00000"/>
                    </a:solidFill>
                    <a:ea typeface="Gulim" pitchFamily="34" charset="-127"/>
                  </a:rPr>
                  <a:t>(CP=1)</a:t>
                </a:r>
              </a:p>
            </p:txBody>
          </p:sp>
          <p:sp>
            <p:nvSpPr>
              <p:cNvPr id="27" name="Rectangle 300"/>
              <p:cNvSpPr>
                <a:spLocks noChangeArrowheads="1"/>
              </p:cNvSpPr>
              <p:nvPr/>
            </p:nvSpPr>
            <p:spPr bwMode="auto">
              <a:xfrm>
                <a:off x="4896" y="2515"/>
                <a:ext cx="576" cy="606"/>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zh-CN" altLang="en-US" sz="1600">
                    <a:solidFill>
                      <a:schemeClr val="tx1"/>
                    </a:solidFill>
                    <a:latin typeface="宋体" charset="-122"/>
                  </a:rPr>
                  <a:t>保持</a:t>
                </a:r>
              </a:p>
              <a:p>
                <a:pPr algn="ctr">
                  <a:lnSpc>
                    <a:spcPct val="90000"/>
                  </a:lnSpc>
                  <a:spcBef>
                    <a:spcPct val="20000"/>
                  </a:spcBef>
                  <a:buClr>
                    <a:schemeClr val="folHlink"/>
                  </a:buClr>
                  <a:buSzPct val="85000"/>
                  <a:buFont typeface="Wingdings 2" pitchFamily="18" charset="2"/>
                  <a:buNone/>
                </a:pPr>
                <a:r>
                  <a:rPr lang="zh-CN" altLang="en-US" sz="1600">
                    <a:solidFill>
                      <a:schemeClr val="tx1"/>
                    </a:solidFill>
                    <a:latin typeface="宋体" charset="-122"/>
                  </a:rPr>
                  <a:t>置</a:t>
                </a:r>
                <a:r>
                  <a:rPr lang="en-US" altLang="zh-CN" sz="1600">
                    <a:solidFill>
                      <a:schemeClr val="tx1"/>
                    </a:solidFill>
                    <a:latin typeface="宋体" charset="-122"/>
                  </a:rPr>
                  <a:t>0</a:t>
                </a:r>
              </a:p>
              <a:p>
                <a:pPr algn="ctr">
                  <a:lnSpc>
                    <a:spcPct val="90000"/>
                  </a:lnSpc>
                  <a:spcBef>
                    <a:spcPct val="20000"/>
                  </a:spcBef>
                  <a:buClr>
                    <a:schemeClr val="folHlink"/>
                  </a:buClr>
                  <a:buSzPct val="85000"/>
                  <a:buFont typeface="Wingdings 2" pitchFamily="18" charset="2"/>
                  <a:buNone/>
                </a:pPr>
                <a:r>
                  <a:rPr lang="zh-CN" altLang="en-US" sz="1600">
                    <a:solidFill>
                      <a:schemeClr val="tx1"/>
                    </a:solidFill>
                    <a:latin typeface="宋体" charset="-122"/>
                  </a:rPr>
                  <a:t>置</a:t>
                </a:r>
                <a:r>
                  <a:rPr lang="en-US" altLang="zh-CN" sz="1600">
                    <a:solidFill>
                      <a:schemeClr val="tx1"/>
                    </a:solidFill>
                    <a:latin typeface="宋体" charset="-122"/>
                  </a:rPr>
                  <a:t>1</a:t>
                </a:r>
              </a:p>
              <a:p>
                <a:pPr algn="ctr">
                  <a:lnSpc>
                    <a:spcPct val="90000"/>
                  </a:lnSpc>
                  <a:spcBef>
                    <a:spcPct val="20000"/>
                  </a:spcBef>
                  <a:buClr>
                    <a:schemeClr val="folHlink"/>
                  </a:buClr>
                  <a:buSzPct val="85000"/>
                  <a:buFont typeface="Wingdings 2" pitchFamily="18" charset="2"/>
                  <a:buNone/>
                </a:pPr>
                <a:r>
                  <a:rPr lang="zh-CN" altLang="en-US" sz="1600">
                    <a:solidFill>
                      <a:srgbClr val="FF0066"/>
                    </a:solidFill>
                    <a:latin typeface="宋体" charset="-122"/>
                  </a:rPr>
                  <a:t>翻转</a:t>
                </a:r>
              </a:p>
            </p:txBody>
          </p:sp>
          <p:sp>
            <p:nvSpPr>
              <p:cNvPr id="28" name="Rectangle 299"/>
              <p:cNvSpPr>
                <a:spLocks noChangeArrowheads="1"/>
              </p:cNvSpPr>
              <p:nvPr/>
            </p:nvSpPr>
            <p:spPr bwMode="auto">
              <a:xfrm>
                <a:off x="4512" y="2515"/>
                <a:ext cx="384" cy="606"/>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Q</a:t>
                </a:r>
                <a:r>
                  <a:rPr lang="en-US" altLang="zh-CN" sz="1600" baseline="30000">
                    <a:solidFill>
                      <a:schemeClr val="tx1"/>
                    </a:solidFill>
                    <a:ea typeface="Gulim" pitchFamily="34" charset="-127"/>
                  </a:rPr>
                  <a:t>n</a:t>
                </a:r>
                <a:endParaRPr lang="en-US" altLang="zh-CN" sz="1600">
                  <a:solidFill>
                    <a:schemeClr val="tx1"/>
                  </a:solidFill>
                  <a:ea typeface="Gulim" pitchFamily="34" charset="-127"/>
                </a:endParaRPr>
              </a:p>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0</a:t>
                </a:r>
              </a:p>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1</a:t>
                </a:r>
              </a:p>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Q</a:t>
                </a:r>
                <a:r>
                  <a:rPr lang="en-US" altLang="zh-CN" sz="1600" baseline="30000">
                    <a:solidFill>
                      <a:schemeClr val="tx1"/>
                    </a:solidFill>
                    <a:ea typeface="Gulim" pitchFamily="34" charset="-127"/>
                  </a:rPr>
                  <a:t>n</a:t>
                </a:r>
                <a:endParaRPr lang="en-US" altLang="zh-CN" sz="1600">
                  <a:solidFill>
                    <a:schemeClr val="tx1"/>
                  </a:solidFill>
                  <a:ea typeface="Gulim" pitchFamily="34" charset="-127"/>
                </a:endParaRPr>
              </a:p>
            </p:txBody>
          </p:sp>
          <p:sp>
            <p:nvSpPr>
              <p:cNvPr id="29" name="Rectangle 298"/>
              <p:cNvSpPr>
                <a:spLocks noChangeArrowheads="1"/>
              </p:cNvSpPr>
              <p:nvPr/>
            </p:nvSpPr>
            <p:spPr bwMode="auto">
              <a:xfrm>
                <a:off x="4128" y="2515"/>
                <a:ext cx="384" cy="606"/>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0 0</a:t>
                </a:r>
              </a:p>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0 1</a:t>
                </a:r>
              </a:p>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1 0</a:t>
                </a:r>
              </a:p>
              <a:p>
                <a:pPr algn="ctr">
                  <a:lnSpc>
                    <a:spcPct val="90000"/>
                  </a:lnSpc>
                  <a:spcBef>
                    <a:spcPct val="20000"/>
                  </a:spcBef>
                  <a:buClr>
                    <a:schemeClr val="folHlink"/>
                  </a:buClr>
                  <a:buSzPct val="85000"/>
                  <a:buFont typeface="Wingdings 2" pitchFamily="18" charset="2"/>
                  <a:buNone/>
                </a:pPr>
                <a:r>
                  <a:rPr lang="en-US" altLang="zh-CN" sz="1600">
                    <a:solidFill>
                      <a:srgbClr val="FF0066"/>
                    </a:solidFill>
                    <a:ea typeface="Gulim" pitchFamily="34" charset="-127"/>
                  </a:rPr>
                  <a:t>1 1</a:t>
                </a:r>
              </a:p>
            </p:txBody>
          </p:sp>
          <p:sp>
            <p:nvSpPr>
              <p:cNvPr id="30" name="Rectangle 297"/>
              <p:cNvSpPr>
                <a:spLocks noChangeArrowheads="1"/>
              </p:cNvSpPr>
              <p:nvPr/>
            </p:nvSpPr>
            <p:spPr bwMode="auto">
              <a:xfrm>
                <a:off x="4896" y="2304"/>
                <a:ext cx="576" cy="211"/>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zh-CN" altLang="en-US" sz="1600">
                    <a:solidFill>
                      <a:schemeClr val="tx1"/>
                    </a:solidFill>
                    <a:latin typeface="宋体" charset="-122"/>
                  </a:rPr>
                  <a:t>功能</a:t>
                </a:r>
              </a:p>
            </p:txBody>
          </p:sp>
          <p:sp>
            <p:nvSpPr>
              <p:cNvPr id="31" name="Rectangle 296"/>
              <p:cNvSpPr>
                <a:spLocks noChangeArrowheads="1"/>
              </p:cNvSpPr>
              <p:nvPr/>
            </p:nvSpPr>
            <p:spPr bwMode="auto">
              <a:xfrm>
                <a:off x="4512" y="2304"/>
                <a:ext cx="426" cy="211"/>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Q</a:t>
                </a:r>
                <a:r>
                  <a:rPr lang="en-US" altLang="zh-CN" sz="1600" baseline="30000">
                    <a:solidFill>
                      <a:schemeClr val="tx1"/>
                    </a:solidFill>
                    <a:ea typeface="Gulim" pitchFamily="34" charset="-127"/>
                  </a:rPr>
                  <a:t>n+1</a:t>
                </a:r>
                <a:endParaRPr lang="en-US" altLang="zh-CN" sz="1600">
                  <a:solidFill>
                    <a:schemeClr val="tx1"/>
                  </a:solidFill>
                  <a:ea typeface="Gulim" pitchFamily="34" charset="-127"/>
                </a:endParaRPr>
              </a:p>
            </p:txBody>
          </p:sp>
          <p:sp>
            <p:nvSpPr>
              <p:cNvPr id="32" name="Rectangle 295"/>
              <p:cNvSpPr>
                <a:spLocks noChangeArrowheads="1"/>
              </p:cNvSpPr>
              <p:nvPr/>
            </p:nvSpPr>
            <p:spPr bwMode="auto">
              <a:xfrm>
                <a:off x="4128" y="2304"/>
                <a:ext cx="384" cy="211"/>
              </a:xfrm>
              <a:prstGeom prst="rect">
                <a:avLst/>
              </a:prstGeom>
              <a:noFill/>
              <a:ln w="9525">
                <a:noFill/>
                <a:miter lim="800000"/>
                <a:headEnd/>
                <a:tailEnd/>
              </a:ln>
            </p:spPr>
            <p:txBody>
              <a:bodyPr/>
              <a:lstStyle/>
              <a:p>
                <a:pPr algn="ctr">
                  <a:lnSpc>
                    <a:spcPct val="90000"/>
                  </a:lnSpc>
                  <a:spcBef>
                    <a:spcPct val="20000"/>
                  </a:spcBef>
                  <a:buClr>
                    <a:schemeClr val="folHlink"/>
                  </a:buClr>
                  <a:buSzPct val="85000"/>
                  <a:buFont typeface="Wingdings 2" pitchFamily="18" charset="2"/>
                  <a:buNone/>
                </a:pPr>
                <a:r>
                  <a:rPr lang="en-US" altLang="zh-CN" sz="1600">
                    <a:solidFill>
                      <a:schemeClr val="tx1"/>
                    </a:solidFill>
                    <a:ea typeface="Gulim" pitchFamily="34" charset="-127"/>
                  </a:rPr>
                  <a:t>J K</a:t>
                </a:r>
              </a:p>
            </p:txBody>
          </p:sp>
          <p:sp>
            <p:nvSpPr>
              <p:cNvPr id="33" name="Line 301"/>
              <p:cNvSpPr>
                <a:spLocks noChangeShapeType="1"/>
              </p:cNvSpPr>
              <p:nvPr/>
            </p:nvSpPr>
            <p:spPr bwMode="auto">
              <a:xfrm>
                <a:off x="4128" y="2304"/>
                <a:ext cx="1344" cy="0"/>
              </a:xfrm>
              <a:prstGeom prst="line">
                <a:avLst/>
              </a:prstGeom>
              <a:noFill/>
              <a:ln w="28575" cap="sq">
                <a:solidFill>
                  <a:schemeClr val="tx1"/>
                </a:solidFill>
                <a:round/>
                <a:headEnd/>
                <a:tailEnd/>
              </a:ln>
            </p:spPr>
            <p:txBody>
              <a:bodyPr/>
              <a:lstStyle/>
              <a:p>
                <a:endParaRPr lang="zh-CN" altLang="en-US"/>
              </a:p>
            </p:txBody>
          </p:sp>
          <p:sp>
            <p:nvSpPr>
              <p:cNvPr id="34" name="Line 302"/>
              <p:cNvSpPr>
                <a:spLocks noChangeShapeType="1"/>
              </p:cNvSpPr>
              <p:nvPr/>
            </p:nvSpPr>
            <p:spPr bwMode="auto">
              <a:xfrm>
                <a:off x="4128" y="2515"/>
                <a:ext cx="1344" cy="0"/>
              </a:xfrm>
              <a:prstGeom prst="line">
                <a:avLst/>
              </a:prstGeom>
              <a:noFill/>
              <a:ln w="12700">
                <a:solidFill>
                  <a:schemeClr val="tx1"/>
                </a:solidFill>
                <a:round/>
                <a:headEnd/>
                <a:tailEnd/>
              </a:ln>
            </p:spPr>
            <p:txBody>
              <a:bodyPr/>
              <a:lstStyle/>
              <a:p>
                <a:endParaRPr lang="zh-CN" altLang="en-US"/>
              </a:p>
            </p:txBody>
          </p:sp>
          <p:sp>
            <p:nvSpPr>
              <p:cNvPr id="35" name="Line 303"/>
              <p:cNvSpPr>
                <a:spLocks noChangeShapeType="1"/>
              </p:cNvSpPr>
              <p:nvPr/>
            </p:nvSpPr>
            <p:spPr bwMode="auto">
              <a:xfrm>
                <a:off x="4128" y="3104"/>
                <a:ext cx="1344" cy="0"/>
              </a:xfrm>
              <a:prstGeom prst="line">
                <a:avLst/>
              </a:prstGeom>
              <a:noFill/>
              <a:ln w="28575" cap="sq">
                <a:solidFill>
                  <a:schemeClr val="tx1"/>
                </a:solidFill>
                <a:round/>
                <a:headEnd/>
                <a:tailEnd/>
              </a:ln>
            </p:spPr>
            <p:txBody>
              <a:bodyPr/>
              <a:lstStyle/>
              <a:p>
                <a:endParaRPr lang="zh-CN" altLang="en-US"/>
              </a:p>
            </p:txBody>
          </p:sp>
          <p:sp>
            <p:nvSpPr>
              <p:cNvPr id="36" name="Line 305"/>
              <p:cNvSpPr>
                <a:spLocks noChangeShapeType="1"/>
              </p:cNvSpPr>
              <p:nvPr/>
            </p:nvSpPr>
            <p:spPr bwMode="auto">
              <a:xfrm>
                <a:off x="4512" y="2304"/>
                <a:ext cx="0" cy="799"/>
              </a:xfrm>
              <a:prstGeom prst="line">
                <a:avLst/>
              </a:prstGeom>
              <a:noFill/>
              <a:ln w="12700">
                <a:solidFill>
                  <a:schemeClr val="tx1"/>
                </a:solidFill>
                <a:round/>
                <a:headEnd/>
                <a:tailEnd/>
              </a:ln>
            </p:spPr>
            <p:txBody>
              <a:bodyPr/>
              <a:lstStyle/>
              <a:p>
                <a:endParaRPr lang="zh-CN" altLang="en-US"/>
              </a:p>
            </p:txBody>
          </p:sp>
          <p:sp>
            <p:nvSpPr>
              <p:cNvPr id="37" name="Line 306"/>
              <p:cNvSpPr>
                <a:spLocks noChangeShapeType="1"/>
              </p:cNvSpPr>
              <p:nvPr/>
            </p:nvSpPr>
            <p:spPr bwMode="auto">
              <a:xfrm>
                <a:off x="4938" y="2296"/>
                <a:ext cx="0" cy="799"/>
              </a:xfrm>
              <a:prstGeom prst="line">
                <a:avLst/>
              </a:prstGeom>
              <a:noFill/>
              <a:ln w="12700">
                <a:solidFill>
                  <a:schemeClr val="tx1"/>
                </a:solidFill>
                <a:round/>
                <a:headEnd/>
                <a:tailEnd/>
              </a:ln>
            </p:spPr>
            <p:txBody>
              <a:bodyPr/>
              <a:lstStyle/>
              <a:p>
                <a:endParaRPr lang="zh-CN" altLang="en-US"/>
              </a:p>
            </p:txBody>
          </p:sp>
        </p:grpSp>
        <p:cxnSp>
          <p:nvCxnSpPr>
            <p:cNvPr id="25" name="直接连接符 97"/>
            <p:cNvCxnSpPr>
              <a:cxnSpLocks noChangeShapeType="1"/>
            </p:cNvCxnSpPr>
            <p:nvPr/>
          </p:nvCxnSpPr>
          <p:spPr bwMode="auto">
            <a:xfrm>
              <a:off x="1725071" y="3234369"/>
              <a:ext cx="180000" cy="1588"/>
            </a:xfrm>
            <a:prstGeom prst="line">
              <a:avLst/>
            </a:prstGeom>
            <a:noFill/>
            <a:ln w="9525" algn="ctr">
              <a:solidFill>
                <a:schemeClr val="tx1"/>
              </a:solidFill>
              <a:round/>
              <a:headEnd/>
              <a:tailEnd/>
            </a:ln>
          </p:spPr>
        </p:cxnSp>
      </p:grpSp>
      <p:sp>
        <p:nvSpPr>
          <p:cNvPr id="38" name="Text Box 71"/>
          <p:cNvSpPr txBox="1">
            <a:spLocks noChangeArrowheads="1"/>
          </p:cNvSpPr>
          <p:nvPr/>
        </p:nvSpPr>
        <p:spPr bwMode="black">
          <a:xfrm>
            <a:off x="3419872" y="5047757"/>
            <a:ext cx="5626100" cy="904863"/>
          </a:xfrm>
          <a:prstGeom prst="rect">
            <a:avLst/>
          </a:prstGeom>
          <a:noFill/>
          <a:ln w="12700" algn="ctr">
            <a:noFill/>
            <a:miter lim="800000"/>
            <a:headEnd/>
            <a:tailEnd/>
          </a:ln>
        </p:spPr>
        <p:txBody>
          <a:bodyPr>
            <a:spAutoFit/>
          </a:bodyPr>
          <a:lstStyle/>
          <a:p>
            <a:pPr>
              <a:lnSpc>
                <a:spcPct val="110000"/>
              </a:lnSpc>
            </a:pPr>
            <a:r>
              <a:rPr lang="en-US" altLang="zh-CN" dirty="0">
                <a:solidFill>
                  <a:schemeClr val="tx1"/>
                </a:solidFill>
                <a:ea typeface="楷体_GB2312" pitchFamily="49" charset="-122"/>
              </a:rPr>
              <a:t>J0K0</a:t>
            </a:r>
            <a:r>
              <a:rPr lang="zh-CN" altLang="en-US" dirty="0">
                <a:solidFill>
                  <a:schemeClr val="tx1"/>
                </a:solidFill>
                <a:ea typeface="楷体_GB2312" pitchFamily="49" charset="-122"/>
              </a:rPr>
              <a:t>，输出不变；</a:t>
            </a:r>
            <a:r>
              <a:rPr lang="en-US" altLang="zh-CN" dirty="0">
                <a:solidFill>
                  <a:schemeClr val="tx1"/>
                </a:solidFill>
                <a:ea typeface="楷体_GB2312" pitchFamily="49" charset="-122"/>
              </a:rPr>
              <a:t> J0K1</a:t>
            </a:r>
            <a:r>
              <a:rPr lang="zh-CN" altLang="en-US" dirty="0">
                <a:solidFill>
                  <a:schemeClr val="tx1"/>
                </a:solidFill>
                <a:ea typeface="楷体_GB2312" pitchFamily="49" charset="-122"/>
              </a:rPr>
              <a:t>，输出为</a:t>
            </a:r>
            <a:r>
              <a:rPr lang="en-US" altLang="zh-CN" dirty="0">
                <a:solidFill>
                  <a:schemeClr val="tx1"/>
                </a:solidFill>
                <a:ea typeface="楷体_GB2312" pitchFamily="49" charset="-122"/>
              </a:rPr>
              <a:t>0</a:t>
            </a:r>
            <a:r>
              <a:rPr lang="zh-CN" altLang="en-US" dirty="0">
                <a:solidFill>
                  <a:schemeClr val="tx1"/>
                </a:solidFill>
                <a:ea typeface="楷体_GB2312" pitchFamily="49" charset="-122"/>
              </a:rPr>
              <a:t>；</a:t>
            </a:r>
            <a:r>
              <a:rPr lang="en-US" altLang="zh-CN" dirty="0">
                <a:solidFill>
                  <a:schemeClr val="tx1"/>
                </a:solidFill>
                <a:ea typeface="楷体_GB2312" pitchFamily="49" charset="-122"/>
              </a:rPr>
              <a:t> </a:t>
            </a:r>
          </a:p>
          <a:p>
            <a:pPr>
              <a:lnSpc>
                <a:spcPct val="110000"/>
              </a:lnSpc>
            </a:pPr>
            <a:r>
              <a:rPr lang="en-US" altLang="zh-CN" dirty="0">
                <a:solidFill>
                  <a:schemeClr val="tx1"/>
                </a:solidFill>
                <a:ea typeface="楷体_GB2312" pitchFamily="49" charset="-122"/>
              </a:rPr>
              <a:t>J1K0</a:t>
            </a:r>
            <a:r>
              <a:rPr lang="zh-CN" altLang="en-US" dirty="0">
                <a:solidFill>
                  <a:schemeClr val="tx1"/>
                </a:solidFill>
                <a:ea typeface="楷体_GB2312" pitchFamily="49" charset="-122"/>
              </a:rPr>
              <a:t>，输出为</a:t>
            </a:r>
            <a:r>
              <a:rPr lang="en-US" altLang="zh-CN" dirty="0">
                <a:solidFill>
                  <a:schemeClr val="tx1"/>
                </a:solidFill>
                <a:ea typeface="楷体_GB2312" pitchFamily="49" charset="-122"/>
              </a:rPr>
              <a:t>1</a:t>
            </a:r>
            <a:r>
              <a:rPr lang="zh-CN" altLang="en-US" dirty="0">
                <a:solidFill>
                  <a:schemeClr val="tx1"/>
                </a:solidFill>
                <a:ea typeface="楷体_GB2312" pitchFamily="49" charset="-122"/>
              </a:rPr>
              <a:t>；</a:t>
            </a:r>
            <a:r>
              <a:rPr lang="en-US" altLang="zh-CN" dirty="0">
                <a:solidFill>
                  <a:schemeClr val="tx1"/>
                </a:solidFill>
                <a:ea typeface="楷体_GB2312" pitchFamily="49" charset="-122"/>
              </a:rPr>
              <a:t>J1K1</a:t>
            </a:r>
            <a:r>
              <a:rPr lang="zh-CN" altLang="en-US" dirty="0" smtClean="0">
                <a:solidFill>
                  <a:schemeClr val="tx1"/>
                </a:solidFill>
                <a:ea typeface="楷体_GB2312" pitchFamily="49" charset="-122"/>
              </a:rPr>
              <a:t>，</a:t>
            </a:r>
            <a:r>
              <a:rPr lang="en-US" altLang="zh-CN" dirty="0" smtClean="0">
                <a:solidFill>
                  <a:schemeClr val="tx1"/>
                </a:solidFill>
                <a:ea typeface="楷体_GB2312" pitchFamily="49" charset="-122"/>
              </a:rPr>
              <a:t>01</a:t>
            </a:r>
            <a:r>
              <a:rPr lang="zh-CN" altLang="en-US" dirty="0" smtClean="0">
                <a:solidFill>
                  <a:schemeClr val="tx1"/>
                </a:solidFill>
                <a:ea typeface="楷体_GB2312" pitchFamily="49" charset="-122"/>
              </a:rPr>
              <a:t>跳变</a:t>
            </a:r>
            <a:endParaRPr lang="zh-CN" altLang="en-US" b="0" dirty="0">
              <a:solidFill>
                <a:schemeClr val="tx1"/>
              </a:solidFill>
              <a:ea typeface="楷体_GB2312" pitchFamily="49" charset="-122"/>
            </a:endParaRPr>
          </a:p>
        </p:txBody>
      </p:sp>
    </p:spTree>
    <p:extLst>
      <p:ext uri="{BB962C8B-B14F-4D97-AF65-F5344CB8AC3E}">
        <p14:creationId xmlns:p14="http://schemas.microsoft.com/office/powerpoint/2010/main" val="45643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idx="4294967295"/>
          </p:nvPr>
        </p:nvSpPr>
        <p:spPr>
          <a:xfrm>
            <a:off x="539750" y="404813"/>
            <a:ext cx="5257800" cy="373062"/>
          </a:xfrm>
        </p:spPr>
        <p:txBody>
          <a:bodyPr/>
          <a:lstStyle/>
          <a:p>
            <a:r>
              <a:rPr lang="zh-CN" altLang="en-US" smtClean="0">
                <a:latin typeface="Times New Roman" panose="02020603050405020304" pitchFamily="18" charset="0"/>
                <a:cs typeface="Times New Roman" panose="02020603050405020304" pitchFamily="18" charset="0"/>
              </a:rPr>
              <a:t>二、选择题</a:t>
            </a:r>
          </a:p>
        </p:txBody>
      </p:sp>
      <p:sp>
        <p:nvSpPr>
          <p:cNvPr id="4099" name="Content Placeholder 4"/>
          <p:cNvSpPr>
            <a:spLocks noGrp="1"/>
          </p:cNvSpPr>
          <p:nvPr>
            <p:ph idx="4294967295"/>
          </p:nvPr>
        </p:nvSpPr>
        <p:spPr>
          <a:xfrm>
            <a:off x="684213" y="908050"/>
            <a:ext cx="7848600" cy="5056188"/>
          </a:xfrm>
        </p:spPr>
        <p:txBody>
          <a:bodyPr/>
          <a:lstStyle/>
          <a:p>
            <a:pPr marL="0" indent="0">
              <a:lnSpc>
                <a:spcPct val="120000"/>
              </a:lnSpc>
              <a:spcBef>
                <a:spcPct val="20000"/>
              </a:spcBef>
              <a:spcAft>
                <a:spcPct val="20000"/>
              </a:spcAft>
            </a:pPr>
            <a:r>
              <a:rPr lang="en-US" altLang="zh-CN" dirty="0" smtClean="0">
                <a:ea typeface="黑体" panose="02010609060101010101" pitchFamily="49" charset="-122"/>
              </a:rPr>
              <a:t>2.</a:t>
            </a:r>
            <a:r>
              <a:rPr lang="zh-CN" altLang="en-US" dirty="0" smtClean="0">
                <a:ea typeface="黑体" panose="02010609060101010101" pitchFamily="49" charset="-122"/>
              </a:rPr>
              <a:t>下列电路中，只有（</a:t>
            </a:r>
            <a:r>
              <a:rPr lang="en-US" altLang="zh-CN" u="sng" dirty="0" smtClean="0">
                <a:solidFill>
                  <a:srgbClr val="FF0000"/>
                </a:solidFill>
                <a:ea typeface="黑体" panose="02010609060101010101" pitchFamily="49" charset="-122"/>
              </a:rPr>
              <a:t>D</a:t>
            </a:r>
            <a:r>
              <a:rPr lang="zh-CN" altLang="en-US" dirty="0" smtClean="0">
                <a:ea typeface="黑体" panose="02010609060101010101" pitchFamily="49" charset="-122"/>
              </a:rPr>
              <a:t>）不能实现                 。</a:t>
            </a: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0"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smtClean="0">
                <a:ea typeface="黑体" panose="02010609060101010101" pitchFamily="49" charset="-122"/>
              </a:rPr>
              <a:t>A</a:t>
            </a:r>
            <a:r>
              <a:rPr lang="en-US" altLang="zh-CN" dirty="0" smtClean="0">
                <a:ea typeface="黑体" panose="02010609060101010101" pitchFamily="49" charset="-122"/>
              </a:rPr>
              <a:t>	</a:t>
            </a:r>
            <a:r>
              <a:rPr lang="en-US" altLang="zh-CN" dirty="0">
                <a:ea typeface="黑体" panose="02010609060101010101" pitchFamily="49" charset="-122"/>
              </a:rPr>
              <a:t> </a:t>
            </a:r>
            <a:r>
              <a:rPr lang="en-US" altLang="zh-CN" dirty="0" smtClean="0">
                <a:ea typeface="黑体" panose="02010609060101010101" pitchFamily="49" charset="-122"/>
              </a:rPr>
              <a:t>                          </a:t>
            </a:r>
            <a:r>
              <a:rPr lang="en-US" altLang="zh-CN" dirty="0" smtClean="0">
                <a:ea typeface="黑体" panose="02010609060101010101" pitchFamily="49" charset="-122"/>
              </a:rPr>
              <a:t>B</a:t>
            </a: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endParaRPr lang="en-US" altLang="zh-CN" dirty="0" smtClean="0">
              <a:ea typeface="黑体" panose="02010609060101010101" pitchFamily="49" charset="-122"/>
            </a:endParaRPr>
          </a:p>
          <a:p>
            <a:pPr marL="384175" lvl="1" indent="0">
              <a:lnSpc>
                <a:spcPct val="120000"/>
              </a:lnSpc>
              <a:spcBef>
                <a:spcPct val="20000"/>
              </a:spcBef>
              <a:spcAft>
                <a:spcPct val="20000"/>
              </a:spcAft>
            </a:pPr>
            <a:r>
              <a:rPr lang="en-US" altLang="zh-CN" dirty="0" smtClean="0">
                <a:ea typeface="黑体" panose="02010609060101010101" pitchFamily="49" charset="-122"/>
              </a:rPr>
              <a:t> 		 </a:t>
            </a:r>
            <a:r>
              <a:rPr lang="en-US" altLang="zh-CN" dirty="0" smtClean="0">
                <a:ea typeface="黑体" panose="02010609060101010101" pitchFamily="49" charset="-122"/>
              </a:rPr>
              <a:t> </a:t>
            </a:r>
            <a:r>
              <a:rPr lang="en-US" altLang="zh-CN" dirty="0" smtClean="0">
                <a:ea typeface="黑体" panose="02010609060101010101" pitchFamily="49" charset="-122"/>
              </a:rPr>
              <a:t>C	</a:t>
            </a:r>
            <a:r>
              <a:rPr lang="en-US" altLang="zh-CN" dirty="0">
                <a:ea typeface="黑体" panose="02010609060101010101" pitchFamily="49" charset="-122"/>
              </a:rPr>
              <a:t> </a:t>
            </a:r>
            <a:r>
              <a:rPr lang="en-US" altLang="zh-CN" dirty="0" smtClean="0">
                <a:ea typeface="黑体" panose="02010609060101010101" pitchFamily="49" charset="-122"/>
              </a:rPr>
              <a:t>                          </a:t>
            </a:r>
            <a:r>
              <a:rPr lang="en-US" altLang="zh-CN" dirty="0" smtClean="0">
                <a:ea typeface="黑体" panose="02010609060101010101" pitchFamily="49" charset="-122"/>
              </a:rPr>
              <a:t>D</a:t>
            </a:r>
            <a:endParaRPr lang="en-US" altLang="zh-CN" dirty="0" smtClean="0">
              <a:ea typeface="黑体" panose="02010609060101010101" pitchFamily="49" charset="-122"/>
            </a:endParaRPr>
          </a:p>
        </p:txBody>
      </p:sp>
      <p:sp>
        <p:nvSpPr>
          <p:cNvPr id="102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01" name="对象 2"/>
          <p:cNvGraphicFramePr>
            <a:graphicFrameLocks noChangeAspect="1"/>
          </p:cNvGraphicFramePr>
          <p:nvPr/>
        </p:nvGraphicFramePr>
        <p:xfrm>
          <a:off x="5003800" y="877888"/>
          <a:ext cx="981075" cy="390525"/>
        </p:xfrm>
        <a:graphic>
          <a:graphicData uri="http://schemas.openxmlformats.org/presentationml/2006/ole">
            <mc:AlternateContent xmlns:mc="http://schemas.openxmlformats.org/markup-compatibility/2006">
              <mc:Choice xmlns:v="urn:schemas-microsoft-com:vml" Requires="v">
                <p:oleObj spid="_x0000_s63509" name="公式" r:id="rId4" imgW="647419" imgH="253890" progId="Equation.3">
                  <p:embed/>
                </p:oleObj>
              </mc:Choice>
              <mc:Fallback>
                <p:oleObj name="公式" r:id="rId4" imgW="647419" imgH="253890" progId="Equation.3">
                  <p:embed/>
                  <p:pic>
                    <p:nvPicPr>
                      <p:cNvPr id="4101"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877888"/>
                        <a:ext cx="9810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14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3" name="组合 4241"/>
          <p:cNvGrpSpPr>
            <a:grpSpLocks/>
          </p:cNvGrpSpPr>
          <p:nvPr/>
        </p:nvGrpSpPr>
        <p:grpSpPr bwMode="auto">
          <a:xfrm>
            <a:off x="1739227" y="1637665"/>
            <a:ext cx="1633538" cy="1362075"/>
            <a:chOff x="1270131" y="2060848"/>
            <a:chExt cx="1633117" cy="1362199"/>
          </a:xfrm>
        </p:grpSpPr>
        <p:sp>
          <p:nvSpPr>
            <p:cNvPr id="10312" name="Text Box 246"/>
            <p:cNvSpPr txBox="1">
              <a:spLocks noChangeArrowheads="1"/>
            </p:cNvSpPr>
            <p:nvPr/>
          </p:nvSpPr>
          <p:spPr bwMode="auto">
            <a:xfrm>
              <a:off x="1270131" y="2060848"/>
              <a:ext cx="997613" cy="288032"/>
            </a:xfrm>
            <a:prstGeom prst="rect">
              <a:avLst/>
            </a:prstGeom>
            <a:solidFill>
              <a:srgbClr val="FFFFFF"/>
            </a:solidFill>
            <a:ln w="9525">
              <a:solidFill>
                <a:srgbClr val="FFFFFF"/>
              </a:solidFill>
              <a:miter lim="800000"/>
              <a:headEnd/>
              <a:tailEnd/>
            </a:ln>
          </p:spPr>
          <p:txBody>
            <a:bodyPr lIns="0" tIns="0" rIns="0" bIns="0"/>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0"/>
                </a:spcBef>
                <a:buClrTx/>
                <a:buSzTx/>
                <a:buFontTx/>
                <a:buNone/>
              </a:pPr>
              <a:r>
                <a:rPr lang="zh-CN" altLang="en-US" sz="1600" b="0" dirty="0">
                  <a:latin typeface="Calibri" panose="020F0502020204030204" pitchFamily="34" charset="0"/>
                </a:rPr>
                <a:t>接高电平</a:t>
              </a:r>
              <a:endParaRPr lang="zh-CN" altLang="zh-CN" sz="4400" b="0" dirty="0">
                <a:latin typeface="Arial" panose="020B0604020202020204" pitchFamily="34" charset="0"/>
              </a:endParaRPr>
            </a:p>
          </p:txBody>
        </p:sp>
        <p:grpSp>
          <p:nvGrpSpPr>
            <p:cNvPr id="10313" name="Group 126"/>
            <p:cNvGrpSpPr>
              <a:grpSpLocks noChangeAspect="1"/>
            </p:cNvGrpSpPr>
            <p:nvPr/>
          </p:nvGrpSpPr>
          <p:grpSpPr bwMode="auto">
            <a:xfrm>
              <a:off x="1534823" y="2276872"/>
              <a:ext cx="1368425" cy="1146175"/>
              <a:chOff x="3060" y="12937"/>
              <a:chExt cx="2155" cy="1805"/>
            </a:xfrm>
          </p:grpSpPr>
          <p:sp>
            <p:nvSpPr>
              <p:cNvPr id="10314" name="AutoShape 144"/>
              <p:cNvSpPr>
                <a:spLocks noChangeAspect="1" noChangeArrowheads="1" noTextEdit="1"/>
              </p:cNvSpPr>
              <p:nvPr/>
            </p:nvSpPr>
            <p:spPr bwMode="auto">
              <a:xfrm>
                <a:off x="3060" y="12937"/>
                <a:ext cx="2155"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15" name="Rectangle 75"/>
              <p:cNvSpPr>
                <a:spLocks noChangeArrowheads="1"/>
              </p:cNvSpPr>
              <p:nvPr/>
            </p:nvSpPr>
            <p:spPr bwMode="auto">
              <a:xfrm>
                <a:off x="3628" y="13162"/>
                <a:ext cx="1132"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16" name="Oval 77"/>
              <p:cNvSpPr>
                <a:spLocks noChangeArrowheads="1"/>
              </p:cNvSpPr>
              <p:nvPr/>
            </p:nvSpPr>
            <p:spPr bwMode="auto">
              <a:xfrm>
                <a:off x="4778" y="14352"/>
                <a:ext cx="120"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17" name="Line 81"/>
              <p:cNvSpPr>
                <a:spLocks noChangeShapeType="1"/>
              </p:cNvSpPr>
              <p:nvPr/>
            </p:nvSpPr>
            <p:spPr bwMode="auto">
              <a:xfrm flipV="1">
                <a:off x="3288" y="12937"/>
                <a:ext cx="0" cy="1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8" name="Line 84"/>
              <p:cNvSpPr>
                <a:spLocks noChangeShapeType="1"/>
              </p:cNvSpPr>
              <p:nvPr/>
            </p:nvSpPr>
            <p:spPr bwMode="auto">
              <a:xfrm>
                <a:off x="3288" y="13502"/>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9" name="Text Box 92"/>
              <p:cNvSpPr txBox="1">
                <a:spLocks noChangeArrowheads="1"/>
              </p:cNvSpPr>
              <p:nvPr/>
            </p:nvSpPr>
            <p:spPr bwMode="auto">
              <a:xfrm>
                <a:off x="4308" y="13277"/>
                <a:ext cx="72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320" name="Text Box 93"/>
              <p:cNvSpPr txBox="1">
                <a:spLocks noChangeArrowheads="1"/>
              </p:cNvSpPr>
              <p:nvPr/>
            </p:nvSpPr>
            <p:spPr bwMode="auto">
              <a:xfrm>
                <a:off x="4308" y="14185"/>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321" name="Line 94"/>
              <p:cNvSpPr>
                <a:spLocks noChangeShapeType="1"/>
              </p:cNvSpPr>
              <p:nvPr/>
            </p:nvSpPr>
            <p:spPr bwMode="auto">
              <a:xfrm>
                <a:off x="4420" y="14296"/>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2" name="AutoShape 95"/>
              <p:cNvSpPr>
                <a:spLocks noChangeArrowheads="1"/>
              </p:cNvSpPr>
              <p:nvPr/>
            </p:nvSpPr>
            <p:spPr bwMode="auto">
              <a:xfrm rot="5400000">
                <a:off x="3567" y="13830"/>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23" name="Oval 103"/>
              <p:cNvSpPr>
                <a:spLocks noChangeArrowheads="1"/>
              </p:cNvSpPr>
              <p:nvPr/>
            </p:nvSpPr>
            <p:spPr bwMode="auto">
              <a:xfrm>
                <a:off x="3513" y="13890"/>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24" name="Text Box 104"/>
              <p:cNvSpPr txBox="1">
                <a:spLocks noChangeArrowheads="1"/>
              </p:cNvSpPr>
              <p:nvPr/>
            </p:nvSpPr>
            <p:spPr bwMode="auto">
              <a:xfrm>
                <a:off x="3513" y="13277"/>
                <a:ext cx="56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0325" name="Text Box 105"/>
              <p:cNvSpPr txBox="1">
                <a:spLocks noChangeArrowheads="1"/>
              </p:cNvSpPr>
              <p:nvPr/>
            </p:nvSpPr>
            <p:spPr bwMode="auto">
              <a:xfrm>
                <a:off x="3513" y="14185"/>
                <a:ext cx="6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0326" name="Line 84"/>
              <p:cNvSpPr>
                <a:spLocks noChangeShapeType="1"/>
              </p:cNvSpPr>
              <p:nvPr/>
            </p:nvSpPr>
            <p:spPr bwMode="auto">
              <a:xfrm>
                <a:off x="3288" y="14410"/>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7" name="Line 84"/>
              <p:cNvSpPr>
                <a:spLocks noChangeShapeType="1"/>
              </p:cNvSpPr>
              <p:nvPr/>
            </p:nvSpPr>
            <p:spPr bwMode="auto">
              <a:xfrm>
                <a:off x="4760" y="13502"/>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8" name="Line 84"/>
              <p:cNvSpPr>
                <a:spLocks noChangeShapeType="1"/>
              </p:cNvSpPr>
              <p:nvPr/>
            </p:nvSpPr>
            <p:spPr bwMode="auto">
              <a:xfrm>
                <a:off x="4895" y="14410"/>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9" name="Line 84"/>
              <p:cNvSpPr>
                <a:spLocks noChangeShapeType="1"/>
              </p:cNvSpPr>
              <p:nvPr/>
            </p:nvSpPr>
            <p:spPr bwMode="auto">
              <a:xfrm>
                <a:off x="3060" y="13957"/>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0" name="Text Box 104"/>
              <p:cNvSpPr txBox="1">
                <a:spLocks noChangeArrowheads="1"/>
              </p:cNvSpPr>
              <p:nvPr/>
            </p:nvSpPr>
            <p:spPr bwMode="auto">
              <a:xfrm>
                <a:off x="3740" y="13712"/>
                <a:ext cx="68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0331" name="Oval 101"/>
              <p:cNvSpPr>
                <a:spLocks noChangeArrowheads="1"/>
              </p:cNvSpPr>
              <p:nvPr/>
            </p:nvSpPr>
            <p:spPr bwMode="auto">
              <a:xfrm>
                <a:off x="3253" y="13464"/>
                <a:ext cx="80" cy="88"/>
              </a:xfrm>
              <a:prstGeom prst="ellipse">
                <a:avLst/>
              </a:prstGeom>
              <a:solidFill>
                <a:srgbClr val="000000"/>
              </a:solidFill>
              <a:ln w="9525">
                <a:solidFill>
                  <a:srgbClr val="000000"/>
                </a:solidFill>
                <a:round/>
                <a:headEnd/>
                <a:tailEnd/>
              </a:ln>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grpSp>
      </p:grpSp>
      <p:sp>
        <p:nvSpPr>
          <p:cNvPr id="10248" name="Rectangle 17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5" name="Group 156"/>
          <p:cNvGrpSpPr>
            <a:grpSpLocks noChangeAspect="1"/>
          </p:cNvGrpSpPr>
          <p:nvPr/>
        </p:nvGrpSpPr>
        <p:grpSpPr bwMode="auto">
          <a:xfrm>
            <a:off x="4371435" y="1853454"/>
            <a:ext cx="1368425" cy="1146175"/>
            <a:chOff x="6365" y="11889"/>
            <a:chExt cx="2155" cy="1805"/>
          </a:xfrm>
        </p:grpSpPr>
        <p:sp>
          <p:nvSpPr>
            <p:cNvPr id="10295" name="AutoShape 173"/>
            <p:cNvSpPr>
              <a:spLocks noChangeAspect="1" noChangeArrowheads="1" noTextEdit="1"/>
            </p:cNvSpPr>
            <p:nvPr/>
          </p:nvSpPr>
          <p:spPr bwMode="auto">
            <a:xfrm>
              <a:off x="6365" y="11889"/>
              <a:ext cx="2155"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6" name="Rectangle 75"/>
            <p:cNvSpPr>
              <a:spLocks noChangeArrowheads="1"/>
            </p:cNvSpPr>
            <p:nvPr/>
          </p:nvSpPr>
          <p:spPr bwMode="auto">
            <a:xfrm>
              <a:off x="6933" y="12114"/>
              <a:ext cx="1132" cy="15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97" name="Oval 77"/>
            <p:cNvSpPr>
              <a:spLocks noChangeArrowheads="1"/>
            </p:cNvSpPr>
            <p:nvPr/>
          </p:nvSpPr>
          <p:spPr bwMode="auto">
            <a:xfrm>
              <a:off x="8083" y="13304"/>
              <a:ext cx="120" cy="1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98" name="Line 81"/>
            <p:cNvSpPr>
              <a:spLocks noChangeShapeType="1"/>
            </p:cNvSpPr>
            <p:nvPr/>
          </p:nvSpPr>
          <p:spPr bwMode="auto">
            <a:xfrm flipV="1">
              <a:off x="6593" y="11889"/>
              <a:ext cx="0" cy="5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9" name="Text Box 92"/>
            <p:cNvSpPr txBox="1">
              <a:spLocks noChangeArrowheads="1"/>
            </p:cNvSpPr>
            <p:nvPr/>
          </p:nvSpPr>
          <p:spPr bwMode="auto">
            <a:xfrm>
              <a:off x="7613" y="12229"/>
              <a:ext cx="72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300" name="Text Box 93"/>
            <p:cNvSpPr txBox="1">
              <a:spLocks noChangeArrowheads="1"/>
            </p:cNvSpPr>
            <p:nvPr/>
          </p:nvSpPr>
          <p:spPr bwMode="auto">
            <a:xfrm>
              <a:off x="7613" y="13137"/>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301" name="Line 94"/>
            <p:cNvSpPr>
              <a:spLocks noChangeShapeType="1"/>
            </p:cNvSpPr>
            <p:nvPr/>
          </p:nvSpPr>
          <p:spPr bwMode="auto">
            <a:xfrm>
              <a:off x="7725" y="13248"/>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2" name="AutoShape 95"/>
            <p:cNvSpPr>
              <a:spLocks noChangeArrowheads="1"/>
            </p:cNvSpPr>
            <p:nvPr/>
          </p:nvSpPr>
          <p:spPr bwMode="auto">
            <a:xfrm rot="5400000">
              <a:off x="6872" y="12782"/>
              <a:ext cx="361" cy="24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03" name="Oval 103"/>
            <p:cNvSpPr>
              <a:spLocks noChangeArrowheads="1"/>
            </p:cNvSpPr>
            <p:nvPr/>
          </p:nvSpPr>
          <p:spPr bwMode="auto">
            <a:xfrm>
              <a:off x="6818" y="12842"/>
              <a:ext cx="120" cy="11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304" name="Text Box 104"/>
            <p:cNvSpPr txBox="1">
              <a:spLocks noChangeArrowheads="1"/>
            </p:cNvSpPr>
            <p:nvPr/>
          </p:nvSpPr>
          <p:spPr bwMode="auto">
            <a:xfrm>
              <a:off x="6818" y="12229"/>
              <a:ext cx="79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1D</a:t>
              </a:r>
              <a:endParaRPr lang="en-US" altLang="zh-CN" sz="2400" b="0">
                <a:solidFill>
                  <a:schemeClr val="accent1"/>
                </a:solidFill>
                <a:latin typeface="Arial" panose="020B0604020202020204" pitchFamily="34" charset="0"/>
              </a:endParaRPr>
            </a:p>
          </p:txBody>
        </p:sp>
        <p:sp>
          <p:nvSpPr>
            <p:cNvPr id="10305" name="Line 84"/>
            <p:cNvSpPr>
              <a:spLocks noChangeShapeType="1"/>
            </p:cNvSpPr>
            <p:nvPr/>
          </p:nvSpPr>
          <p:spPr bwMode="auto">
            <a:xfrm>
              <a:off x="6593" y="11889"/>
              <a:ext cx="19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6" name="Line 84"/>
            <p:cNvSpPr>
              <a:spLocks noChangeShapeType="1"/>
            </p:cNvSpPr>
            <p:nvPr/>
          </p:nvSpPr>
          <p:spPr bwMode="auto">
            <a:xfrm>
              <a:off x="8200" y="13362"/>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7" name="Line 84"/>
            <p:cNvSpPr>
              <a:spLocks noChangeShapeType="1"/>
            </p:cNvSpPr>
            <p:nvPr/>
          </p:nvSpPr>
          <p:spPr bwMode="auto">
            <a:xfrm>
              <a:off x="6365" y="12909"/>
              <a:ext cx="4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8" name="Line 81"/>
            <p:cNvSpPr>
              <a:spLocks noChangeShapeType="1"/>
            </p:cNvSpPr>
            <p:nvPr/>
          </p:nvSpPr>
          <p:spPr bwMode="auto">
            <a:xfrm flipV="1">
              <a:off x="8520" y="11889"/>
              <a:ext cx="0" cy="1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9" name="Line 84"/>
            <p:cNvSpPr>
              <a:spLocks noChangeShapeType="1"/>
            </p:cNvSpPr>
            <p:nvPr/>
          </p:nvSpPr>
          <p:spPr bwMode="auto">
            <a:xfrm>
              <a:off x="6593" y="12457"/>
              <a:ext cx="3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0" name="Text Box 104"/>
            <p:cNvSpPr txBox="1">
              <a:spLocks noChangeArrowheads="1"/>
            </p:cNvSpPr>
            <p:nvPr/>
          </p:nvSpPr>
          <p:spPr bwMode="auto">
            <a:xfrm>
              <a:off x="7045" y="12682"/>
              <a:ext cx="79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0311" name="Line 157"/>
            <p:cNvSpPr>
              <a:spLocks noChangeShapeType="1"/>
            </p:cNvSpPr>
            <p:nvPr/>
          </p:nvSpPr>
          <p:spPr bwMode="auto">
            <a:xfrm>
              <a:off x="8087" y="12477"/>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0" name="Rectangle 20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7" name="Group 183"/>
          <p:cNvGrpSpPr>
            <a:grpSpLocks noChangeAspect="1"/>
          </p:cNvGrpSpPr>
          <p:nvPr/>
        </p:nvGrpSpPr>
        <p:grpSpPr bwMode="auto">
          <a:xfrm>
            <a:off x="1988601" y="3998814"/>
            <a:ext cx="1368425" cy="1295400"/>
            <a:chOff x="2360" y="8918"/>
            <a:chExt cx="1874" cy="1776"/>
          </a:xfrm>
        </p:grpSpPr>
        <p:sp>
          <p:nvSpPr>
            <p:cNvPr id="10273" name="AutoShape 205"/>
            <p:cNvSpPr>
              <a:spLocks noChangeAspect="1" noChangeArrowheads="1" noTextEdit="1"/>
            </p:cNvSpPr>
            <p:nvPr/>
          </p:nvSpPr>
          <p:spPr bwMode="auto">
            <a:xfrm>
              <a:off x="2360" y="8918"/>
              <a:ext cx="187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4" name="Rectangle 75"/>
            <p:cNvSpPr>
              <a:spLocks noChangeArrowheads="1"/>
            </p:cNvSpPr>
            <p:nvPr/>
          </p:nvSpPr>
          <p:spPr bwMode="auto">
            <a:xfrm>
              <a:off x="2854" y="9114"/>
              <a:ext cx="984" cy="1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75" name="Oval 77"/>
            <p:cNvSpPr>
              <a:spLocks noChangeArrowheads="1"/>
            </p:cNvSpPr>
            <p:nvPr/>
          </p:nvSpPr>
          <p:spPr bwMode="auto">
            <a:xfrm>
              <a:off x="3854" y="10150"/>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76" name="Line 81"/>
            <p:cNvSpPr>
              <a:spLocks noChangeShapeType="1"/>
            </p:cNvSpPr>
            <p:nvPr/>
          </p:nvSpPr>
          <p:spPr bwMode="auto">
            <a:xfrm flipV="1">
              <a:off x="2558" y="8918"/>
              <a:ext cx="0"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7" name="Text Box 92"/>
            <p:cNvSpPr txBox="1">
              <a:spLocks noChangeArrowheads="1"/>
            </p:cNvSpPr>
            <p:nvPr/>
          </p:nvSpPr>
          <p:spPr bwMode="auto">
            <a:xfrm>
              <a:off x="3445" y="9214"/>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278" name="Text Box 93"/>
            <p:cNvSpPr txBox="1">
              <a:spLocks noChangeArrowheads="1"/>
            </p:cNvSpPr>
            <p:nvPr/>
          </p:nvSpPr>
          <p:spPr bwMode="auto">
            <a:xfrm>
              <a:off x="3445" y="10004"/>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279" name="Line 94"/>
            <p:cNvSpPr>
              <a:spLocks noChangeShapeType="1"/>
            </p:cNvSpPr>
            <p:nvPr/>
          </p:nvSpPr>
          <p:spPr bwMode="auto">
            <a:xfrm>
              <a:off x="3543" y="10102"/>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AutoShape 95"/>
            <p:cNvSpPr>
              <a:spLocks noChangeArrowheads="1"/>
            </p:cNvSpPr>
            <p:nvPr/>
          </p:nvSpPr>
          <p:spPr bwMode="auto">
            <a:xfrm rot="5400000">
              <a:off x="2802" y="9695"/>
              <a:ext cx="313"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81" name="Oval 103"/>
            <p:cNvSpPr>
              <a:spLocks noChangeArrowheads="1"/>
            </p:cNvSpPr>
            <p:nvPr/>
          </p:nvSpPr>
          <p:spPr bwMode="auto">
            <a:xfrm>
              <a:off x="2754" y="9747"/>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82" name="Text Box 104"/>
            <p:cNvSpPr txBox="1">
              <a:spLocks noChangeArrowheads="1"/>
            </p:cNvSpPr>
            <p:nvPr/>
          </p:nvSpPr>
          <p:spPr bwMode="auto">
            <a:xfrm>
              <a:off x="2754" y="9214"/>
              <a:ext cx="6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0283" name="Text Box 105"/>
            <p:cNvSpPr txBox="1">
              <a:spLocks noChangeArrowheads="1"/>
            </p:cNvSpPr>
            <p:nvPr/>
          </p:nvSpPr>
          <p:spPr bwMode="auto">
            <a:xfrm>
              <a:off x="2754" y="10004"/>
              <a:ext cx="52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0284" name="Line 84"/>
            <p:cNvSpPr>
              <a:spLocks noChangeShapeType="1"/>
            </p:cNvSpPr>
            <p:nvPr/>
          </p:nvSpPr>
          <p:spPr bwMode="auto">
            <a:xfrm>
              <a:off x="2558" y="8918"/>
              <a:ext cx="16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5" name="Line 84"/>
            <p:cNvSpPr>
              <a:spLocks noChangeShapeType="1"/>
            </p:cNvSpPr>
            <p:nvPr/>
          </p:nvSpPr>
          <p:spPr bwMode="auto">
            <a:xfrm>
              <a:off x="3956" y="10200"/>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6" name="Line 84"/>
            <p:cNvSpPr>
              <a:spLocks noChangeShapeType="1"/>
            </p:cNvSpPr>
            <p:nvPr/>
          </p:nvSpPr>
          <p:spPr bwMode="auto">
            <a:xfrm>
              <a:off x="2360" y="9806"/>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Line 81"/>
            <p:cNvSpPr>
              <a:spLocks noChangeShapeType="1"/>
            </p:cNvSpPr>
            <p:nvPr/>
          </p:nvSpPr>
          <p:spPr bwMode="auto">
            <a:xfrm flipV="1">
              <a:off x="4234" y="8918"/>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8" name="Line 84"/>
            <p:cNvSpPr>
              <a:spLocks noChangeShapeType="1"/>
            </p:cNvSpPr>
            <p:nvPr/>
          </p:nvSpPr>
          <p:spPr bwMode="auto">
            <a:xfrm>
              <a:off x="2558" y="9412"/>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9" name="Line 84"/>
            <p:cNvSpPr>
              <a:spLocks noChangeShapeType="1"/>
            </p:cNvSpPr>
            <p:nvPr/>
          </p:nvSpPr>
          <p:spPr bwMode="auto">
            <a:xfrm>
              <a:off x="2558" y="10200"/>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0" name="Line 84"/>
            <p:cNvSpPr>
              <a:spLocks noChangeShapeType="1"/>
            </p:cNvSpPr>
            <p:nvPr/>
          </p:nvSpPr>
          <p:spPr bwMode="auto">
            <a:xfrm>
              <a:off x="2558" y="10694"/>
              <a:ext cx="1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Line 81"/>
            <p:cNvSpPr>
              <a:spLocks noChangeShapeType="1"/>
            </p:cNvSpPr>
            <p:nvPr/>
          </p:nvSpPr>
          <p:spPr bwMode="auto">
            <a:xfrm flipV="1">
              <a:off x="2558" y="10200"/>
              <a:ext cx="0"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2" name="Line 84"/>
            <p:cNvSpPr>
              <a:spLocks noChangeShapeType="1"/>
            </p:cNvSpPr>
            <p:nvPr/>
          </p:nvSpPr>
          <p:spPr bwMode="auto">
            <a:xfrm>
              <a:off x="3841" y="9412"/>
              <a:ext cx="1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3" name="Line 81"/>
            <p:cNvSpPr>
              <a:spLocks noChangeShapeType="1"/>
            </p:cNvSpPr>
            <p:nvPr/>
          </p:nvSpPr>
          <p:spPr bwMode="auto">
            <a:xfrm flipV="1">
              <a:off x="4037" y="9412"/>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4" name="Text Box 104"/>
            <p:cNvSpPr txBox="1">
              <a:spLocks noChangeArrowheads="1"/>
            </p:cNvSpPr>
            <p:nvPr/>
          </p:nvSpPr>
          <p:spPr bwMode="auto">
            <a:xfrm>
              <a:off x="2951" y="9608"/>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grpSp>
      <p:sp>
        <p:nvSpPr>
          <p:cNvPr id="10252" name="Rectangle 23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09" name="Group 216"/>
          <p:cNvGrpSpPr>
            <a:grpSpLocks noChangeAspect="1"/>
          </p:cNvGrpSpPr>
          <p:nvPr/>
        </p:nvGrpSpPr>
        <p:grpSpPr bwMode="auto">
          <a:xfrm>
            <a:off x="4437014" y="4066131"/>
            <a:ext cx="1639888" cy="1146175"/>
            <a:chOff x="2360" y="1223"/>
            <a:chExt cx="2246" cy="1572"/>
          </a:xfrm>
        </p:grpSpPr>
        <p:sp>
          <p:nvSpPr>
            <p:cNvPr id="10254" name="AutoShape 235"/>
            <p:cNvSpPr>
              <a:spLocks noChangeAspect="1" noChangeArrowheads="1" noTextEdit="1"/>
            </p:cNvSpPr>
            <p:nvPr/>
          </p:nvSpPr>
          <p:spPr bwMode="auto">
            <a:xfrm>
              <a:off x="2360" y="1223"/>
              <a:ext cx="2246" cy="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5" name="Rectangle 75"/>
            <p:cNvSpPr>
              <a:spLocks noChangeArrowheads="1"/>
            </p:cNvSpPr>
            <p:nvPr/>
          </p:nvSpPr>
          <p:spPr bwMode="auto">
            <a:xfrm>
              <a:off x="2854" y="1419"/>
              <a:ext cx="984" cy="13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56" name="Oval 77"/>
            <p:cNvSpPr>
              <a:spLocks noChangeArrowheads="1"/>
            </p:cNvSpPr>
            <p:nvPr/>
          </p:nvSpPr>
          <p:spPr bwMode="auto">
            <a:xfrm>
              <a:off x="3854" y="2455"/>
              <a:ext cx="104" cy="10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57" name="Line 81"/>
            <p:cNvSpPr>
              <a:spLocks noChangeShapeType="1"/>
            </p:cNvSpPr>
            <p:nvPr/>
          </p:nvSpPr>
          <p:spPr bwMode="auto">
            <a:xfrm flipV="1">
              <a:off x="2558" y="1223"/>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Text Box 92"/>
            <p:cNvSpPr txBox="1">
              <a:spLocks noChangeArrowheads="1"/>
            </p:cNvSpPr>
            <p:nvPr/>
          </p:nvSpPr>
          <p:spPr bwMode="auto">
            <a:xfrm>
              <a:off x="3445" y="1519"/>
              <a:ext cx="62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259" name="Text Box 93"/>
            <p:cNvSpPr txBox="1">
              <a:spLocks noChangeArrowheads="1"/>
            </p:cNvSpPr>
            <p:nvPr/>
          </p:nvSpPr>
          <p:spPr bwMode="auto">
            <a:xfrm>
              <a:off x="3445" y="2310"/>
              <a:ext cx="62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Q</a:t>
              </a:r>
              <a:endParaRPr lang="en-US" altLang="zh-CN" sz="2400" b="0">
                <a:solidFill>
                  <a:schemeClr val="accent1"/>
                </a:solidFill>
                <a:latin typeface="Arial" panose="020B0604020202020204" pitchFamily="34" charset="0"/>
              </a:endParaRPr>
            </a:p>
          </p:txBody>
        </p:sp>
        <p:sp>
          <p:nvSpPr>
            <p:cNvPr id="10260" name="Line 94"/>
            <p:cNvSpPr>
              <a:spLocks noChangeShapeType="1"/>
            </p:cNvSpPr>
            <p:nvPr/>
          </p:nvSpPr>
          <p:spPr bwMode="auto">
            <a:xfrm>
              <a:off x="3543" y="2407"/>
              <a:ext cx="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AutoShape 95"/>
            <p:cNvSpPr>
              <a:spLocks noChangeArrowheads="1"/>
            </p:cNvSpPr>
            <p:nvPr/>
          </p:nvSpPr>
          <p:spPr bwMode="auto">
            <a:xfrm rot="5400000">
              <a:off x="2802" y="2000"/>
              <a:ext cx="314" cy="20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62" name="Oval 103"/>
            <p:cNvSpPr>
              <a:spLocks noChangeArrowheads="1"/>
            </p:cNvSpPr>
            <p:nvPr/>
          </p:nvSpPr>
          <p:spPr bwMode="auto">
            <a:xfrm>
              <a:off x="2754" y="2053"/>
              <a:ext cx="104" cy="1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accent1"/>
                  </a:solidFill>
                  <a:latin typeface="Arial" panose="020B0604020202020204" pitchFamily="34" charset="0"/>
                  <a:ea typeface="宋体" panose="02010600030101010101" pitchFamily="2" charset="-122"/>
                </a:defRPr>
              </a:lvl1pPr>
              <a:lvl2pPr marL="742950" indent="-285750">
                <a:defRPr sz="2400">
                  <a:solidFill>
                    <a:schemeClr val="accent1"/>
                  </a:solidFill>
                  <a:latin typeface="Arial" panose="020B0604020202020204" pitchFamily="34" charset="0"/>
                  <a:ea typeface="宋体" panose="02010600030101010101" pitchFamily="2" charset="-122"/>
                </a:defRPr>
              </a:lvl2pPr>
              <a:lvl3pPr marL="1143000" indent="-228600">
                <a:defRPr sz="2400">
                  <a:solidFill>
                    <a:schemeClr val="accent1"/>
                  </a:solidFill>
                  <a:latin typeface="Arial" panose="020B0604020202020204" pitchFamily="34" charset="0"/>
                  <a:ea typeface="宋体" panose="02010600030101010101" pitchFamily="2" charset="-122"/>
                </a:defRPr>
              </a:lvl3pPr>
              <a:lvl4pPr marL="1600200" indent="-228600">
                <a:defRPr sz="2400">
                  <a:solidFill>
                    <a:schemeClr val="accent1"/>
                  </a:solidFill>
                  <a:latin typeface="Arial" panose="020B0604020202020204" pitchFamily="34" charset="0"/>
                  <a:ea typeface="宋体" panose="02010600030101010101" pitchFamily="2" charset="-122"/>
                </a:defRPr>
              </a:lvl4pPr>
              <a:lvl5pPr marL="2057400" indent="-228600">
                <a:defRPr sz="2400">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宋体" panose="02010600030101010101" pitchFamily="2" charset="-122"/>
                </a:defRPr>
              </a:lvl9pPr>
            </a:lstStyle>
            <a:p>
              <a:endParaRPr lang="zh-CN" altLang="zh-CN"/>
            </a:p>
          </p:txBody>
        </p:sp>
        <p:sp>
          <p:nvSpPr>
            <p:cNvPr id="10263" name="Text Box 104"/>
            <p:cNvSpPr txBox="1">
              <a:spLocks noChangeArrowheads="1"/>
            </p:cNvSpPr>
            <p:nvPr/>
          </p:nvSpPr>
          <p:spPr bwMode="auto">
            <a:xfrm>
              <a:off x="2754" y="1519"/>
              <a:ext cx="69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1J</a:t>
              </a:r>
              <a:endParaRPr lang="en-US" altLang="zh-CN" sz="2400" b="0">
                <a:solidFill>
                  <a:schemeClr val="accent1"/>
                </a:solidFill>
                <a:latin typeface="Arial" panose="020B0604020202020204" pitchFamily="34" charset="0"/>
              </a:endParaRPr>
            </a:p>
          </p:txBody>
        </p:sp>
        <p:sp>
          <p:nvSpPr>
            <p:cNvPr id="10264" name="Text Box 105"/>
            <p:cNvSpPr txBox="1">
              <a:spLocks noChangeArrowheads="1"/>
            </p:cNvSpPr>
            <p:nvPr/>
          </p:nvSpPr>
          <p:spPr bwMode="auto">
            <a:xfrm>
              <a:off x="2754" y="2310"/>
              <a:ext cx="52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1K</a:t>
              </a:r>
              <a:endParaRPr lang="en-US" altLang="zh-CN" sz="2400" b="0">
                <a:solidFill>
                  <a:schemeClr val="accent1"/>
                </a:solidFill>
                <a:latin typeface="Arial" panose="020B0604020202020204" pitchFamily="34" charset="0"/>
              </a:endParaRPr>
            </a:p>
          </p:txBody>
        </p:sp>
        <p:sp>
          <p:nvSpPr>
            <p:cNvPr id="10265" name="Line 84"/>
            <p:cNvSpPr>
              <a:spLocks noChangeShapeType="1"/>
            </p:cNvSpPr>
            <p:nvPr/>
          </p:nvSpPr>
          <p:spPr bwMode="auto">
            <a:xfrm>
              <a:off x="2558" y="1223"/>
              <a:ext cx="1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84"/>
            <p:cNvSpPr>
              <a:spLocks noChangeShapeType="1"/>
            </p:cNvSpPr>
            <p:nvPr/>
          </p:nvSpPr>
          <p:spPr bwMode="auto">
            <a:xfrm>
              <a:off x="2360" y="2111"/>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81"/>
            <p:cNvSpPr>
              <a:spLocks noChangeShapeType="1"/>
            </p:cNvSpPr>
            <p:nvPr/>
          </p:nvSpPr>
          <p:spPr bwMode="auto">
            <a:xfrm flipV="1">
              <a:off x="4134" y="1223"/>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84"/>
            <p:cNvSpPr>
              <a:spLocks noChangeShapeType="1"/>
            </p:cNvSpPr>
            <p:nvPr/>
          </p:nvSpPr>
          <p:spPr bwMode="auto">
            <a:xfrm>
              <a:off x="2558" y="1718"/>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84"/>
            <p:cNvSpPr>
              <a:spLocks noChangeShapeType="1"/>
            </p:cNvSpPr>
            <p:nvPr/>
          </p:nvSpPr>
          <p:spPr bwMode="auto">
            <a:xfrm>
              <a:off x="3841" y="1718"/>
              <a:ext cx="2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Text Box 104"/>
            <p:cNvSpPr txBox="1">
              <a:spLocks noChangeArrowheads="1"/>
            </p:cNvSpPr>
            <p:nvPr/>
          </p:nvSpPr>
          <p:spPr bwMode="auto">
            <a:xfrm>
              <a:off x="2951" y="1914"/>
              <a:ext cx="69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75000"/>
                </a:lnSpc>
                <a:spcBef>
                  <a:spcPct val="65000"/>
                </a:spcBef>
                <a:buClr>
                  <a:srgbClr val="FF0000"/>
                </a:buClr>
                <a:buSzPct val="100000"/>
                <a:buFont typeface="Wingdings" panose="05000000000000000000" pitchFamily="2" charset="2"/>
                <a:buChar char="v"/>
                <a:defRPr sz="2000" b="1">
                  <a:solidFill>
                    <a:schemeClr val="tx1"/>
                  </a:solidFill>
                  <a:latin typeface="Times New Roman" panose="02020603050405020304" pitchFamily="18" charset="0"/>
                  <a:cs typeface="Times New Roman" panose="02020603050405020304" pitchFamily="18" charset="0"/>
                </a:defRPr>
              </a:lvl1pPr>
              <a:lvl2pPr marL="742950" indent="-285750">
                <a:lnSpc>
                  <a:spcPct val="85000"/>
                </a:lnSpc>
                <a:spcBef>
                  <a:spcPct val="40000"/>
                </a:spcBef>
                <a:buClr>
                  <a:srgbClr val="001ADC"/>
                </a:buClr>
                <a:buSzPct val="100000"/>
                <a:buFont typeface="Wingdings" panose="05000000000000000000" pitchFamily="2" charset="2"/>
                <a:buChar char="Ø"/>
                <a:defRPr b="1">
                  <a:solidFill>
                    <a:schemeClr val="tx1"/>
                  </a:solidFill>
                  <a:latin typeface="Times New Roman" panose="02020603050405020304" pitchFamily="18" charset="0"/>
                  <a:cs typeface="Times New Roman" panose="02020603050405020304" pitchFamily="18" charset="0"/>
                </a:defRPr>
              </a:lvl2pPr>
              <a:lvl3pPr marL="1143000" indent="-228600">
                <a:lnSpc>
                  <a:spcPct val="85000"/>
                </a:lnSpc>
                <a:spcBef>
                  <a:spcPct val="40000"/>
                </a:spcBef>
                <a:buClr>
                  <a:srgbClr val="05AD01"/>
                </a:buClr>
                <a:buSzPct val="100000"/>
                <a:buFont typeface="Wingdings" panose="05000000000000000000" pitchFamily="2" charset="2"/>
                <a:buChar char="§"/>
                <a:defRPr sz="1600" b="1">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ClrTx/>
                <a:buSzTx/>
                <a:buFontTx/>
                <a:buNone/>
              </a:pPr>
              <a:r>
                <a:rPr lang="en-US" altLang="zh-CN" sz="1200">
                  <a:solidFill>
                    <a:srgbClr val="000000"/>
                  </a:solidFill>
                </a:rPr>
                <a:t>C1</a:t>
              </a:r>
              <a:endParaRPr lang="en-US" altLang="zh-CN" sz="2400" b="0">
                <a:solidFill>
                  <a:schemeClr val="accent1"/>
                </a:solidFill>
                <a:latin typeface="Arial" panose="020B0604020202020204" pitchFamily="34" charset="0"/>
              </a:endParaRPr>
            </a:p>
          </p:txBody>
        </p:sp>
        <p:sp>
          <p:nvSpPr>
            <p:cNvPr id="10271" name="Line 84"/>
            <p:cNvSpPr>
              <a:spLocks noChangeShapeType="1"/>
            </p:cNvSpPr>
            <p:nvPr/>
          </p:nvSpPr>
          <p:spPr bwMode="auto">
            <a:xfrm>
              <a:off x="2469" y="2510"/>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Line 84"/>
            <p:cNvSpPr>
              <a:spLocks noChangeShapeType="1"/>
            </p:cNvSpPr>
            <p:nvPr/>
          </p:nvSpPr>
          <p:spPr bwMode="auto">
            <a:xfrm>
              <a:off x="3966" y="2515"/>
              <a:ext cx="3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 name="Group 50"/>
          <p:cNvGrpSpPr>
            <a:grpSpLocks/>
          </p:cNvGrpSpPr>
          <p:nvPr/>
        </p:nvGrpSpPr>
        <p:grpSpPr bwMode="auto">
          <a:xfrm>
            <a:off x="6421837" y="1925671"/>
            <a:ext cx="2408238" cy="968375"/>
            <a:chOff x="2285" y="2001"/>
            <a:chExt cx="1517" cy="610"/>
          </a:xfrm>
        </p:grpSpPr>
        <p:pic>
          <p:nvPicPr>
            <p:cNvPr id="93" name="图片 92" descr="图片5.png"/>
            <p:cNvPicPr>
              <a:picLocks noChangeAspect="1"/>
            </p:cNvPicPr>
            <p:nvPr/>
          </p:nvPicPr>
          <p:blipFill>
            <a:blip r:embed="rId6" cstate="print"/>
            <a:stretch>
              <a:fillRect/>
            </a:stretch>
          </p:blipFill>
          <p:spPr>
            <a:xfrm>
              <a:off x="2285" y="2285"/>
              <a:ext cx="1517" cy="326"/>
            </a:xfrm>
            <a:prstGeom prst="rect">
              <a:avLst/>
            </a:prstGeom>
            <a:effectLst>
              <a:outerShdw blurRad="50800" dist="38100" dir="13500000" algn="br" rotWithShape="0">
                <a:prstClr val="black">
                  <a:alpha val="40000"/>
                </a:prstClr>
              </a:outerShdw>
            </a:effectLst>
          </p:spPr>
        </p:pic>
        <p:sp>
          <p:nvSpPr>
            <p:cNvPr id="94" name="Rectangle 72"/>
            <p:cNvSpPr>
              <a:spLocks noChangeArrowheads="1"/>
            </p:cNvSpPr>
            <p:nvPr/>
          </p:nvSpPr>
          <p:spPr bwMode="auto">
            <a:xfrm>
              <a:off x="2588" y="2001"/>
              <a:ext cx="859" cy="250"/>
            </a:xfrm>
            <a:prstGeom prst="rect">
              <a:avLst/>
            </a:prstGeom>
            <a:noFill/>
            <a:ln w="9525" algn="ctr">
              <a:noFill/>
              <a:miter lim="800000"/>
              <a:headEnd/>
              <a:tailEnd/>
            </a:ln>
            <a:effectLst>
              <a:prstShdw prst="shdw13" dist="53882" dir="13500000">
                <a:srgbClr val="5B8E91">
                  <a:alpha val="50000"/>
                </a:srgbClr>
              </a:prstShdw>
            </a:effectLst>
          </p:spPr>
          <p:txBody>
            <a:bodyPr>
              <a:spAutoFit/>
            </a:bodyPr>
            <a:lstStyle/>
            <a:p>
              <a:pPr algn="ctr"/>
              <a:r>
                <a:rPr lang="zh-CN" altLang="en-US" sz="2000" b="1" dirty="0">
                  <a:solidFill>
                    <a:srgbClr val="C00000"/>
                  </a:solidFill>
                  <a:ea typeface="楷体_GB2312" pitchFamily="49" charset="-122"/>
                </a:rPr>
                <a:t>特性方程</a:t>
              </a:r>
            </a:p>
          </p:txBody>
        </p:sp>
      </p:grpSp>
      <p:grpSp>
        <p:nvGrpSpPr>
          <p:cNvPr id="95" name="Group 74"/>
          <p:cNvGrpSpPr>
            <a:grpSpLocks/>
          </p:cNvGrpSpPr>
          <p:nvPr/>
        </p:nvGrpSpPr>
        <p:grpSpPr bwMode="auto">
          <a:xfrm>
            <a:off x="6378901" y="3447590"/>
            <a:ext cx="2514600" cy="1122362"/>
            <a:chOff x="2067" y="1183"/>
            <a:chExt cx="1584" cy="707"/>
          </a:xfrm>
        </p:grpSpPr>
        <p:sp>
          <p:nvSpPr>
            <p:cNvPr id="96" name="Text Box 112"/>
            <p:cNvSpPr txBox="1">
              <a:spLocks noChangeArrowheads="1"/>
            </p:cNvSpPr>
            <p:nvPr/>
          </p:nvSpPr>
          <p:spPr bwMode="auto">
            <a:xfrm>
              <a:off x="2067" y="1183"/>
              <a:ext cx="1584" cy="250"/>
            </a:xfrm>
            <a:prstGeom prst="rect">
              <a:avLst/>
            </a:prstGeom>
            <a:noFill/>
            <a:ln w="9525">
              <a:noFill/>
              <a:miter lim="800000"/>
              <a:headEnd/>
              <a:tailEnd/>
            </a:ln>
          </p:spPr>
          <p:txBody>
            <a:bodyPr>
              <a:spAutoFit/>
            </a:bodyPr>
            <a:lstStyle/>
            <a:p>
              <a:pPr algn="ctr" eaLnBrk="0" hangingPunct="0">
                <a:spcBef>
                  <a:spcPct val="50000"/>
                </a:spcBef>
              </a:pPr>
              <a:r>
                <a:rPr lang="zh-CN" altLang="en-US" sz="2000" b="1" dirty="0" smtClean="0">
                  <a:solidFill>
                    <a:srgbClr val="C00000"/>
                  </a:solidFill>
                  <a:ea typeface="楷体_GB2312" pitchFamily="49" charset="-122"/>
                </a:rPr>
                <a:t>特性</a:t>
              </a:r>
              <a:r>
                <a:rPr lang="zh-CN" altLang="en-US" sz="2000" b="1" dirty="0">
                  <a:solidFill>
                    <a:srgbClr val="C00000"/>
                  </a:solidFill>
                  <a:ea typeface="楷体_GB2312" pitchFamily="49" charset="-122"/>
                </a:rPr>
                <a:t>方程</a:t>
              </a:r>
            </a:p>
          </p:txBody>
        </p:sp>
        <p:pic>
          <p:nvPicPr>
            <p:cNvPr id="97" name="图片 3" descr="图片6.png"/>
            <p:cNvPicPr>
              <a:picLocks noChangeAspect="1" noChangeArrowheads="1"/>
            </p:cNvPicPr>
            <p:nvPr/>
          </p:nvPicPr>
          <p:blipFill>
            <a:blip r:embed="rId7" cstate="print"/>
            <a:srcRect/>
            <a:stretch>
              <a:fillRect/>
            </a:stretch>
          </p:blipFill>
          <p:spPr bwMode="auto">
            <a:xfrm>
              <a:off x="2362" y="1525"/>
              <a:ext cx="804" cy="365"/>
            </a:xfrm>
            <a:prstGeom prst="rect">
              <a:avLst/>
            </a:prstGeom>
            <a:noFill/>
            <a:ln w="9525">
              <a:noFill/>
              <a:miter lim="800000"/>
              <a:headEnd/>
              <a:tailEnd/>
            </a:ln>
            <a:effectLst>
              <a:prstShdw prst="shdw13" dist="53882" dir="13500000">
                <a:srgbClr val="808080">
                  <a:alpha val="50000"/>
                </a:srgbClr>
              </a:prstShdw>
            </a:effectLst>
          </p:spPr>
        </p:pic>
      </p:grpSp>
    </p:spTree>
    <p:extLst>
      <p:ext uri="{BB962C8B-B14F-4D97-AF65-F5344CB8AC3E}">
        <p14:creationId xmlns:p14="http://schemas.microsoft.com/office/powerpoint/2010/main" val="51905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p:cTn id="12" dur="500" fill="hold"/>
                                        <p:tgtEl>
                                          <p:spTgt spid="95"/>
                                        </p:tgtEl>
                                        <p:attrNameLst>
                                          <p:attrName>ppt_w</p:attrName>
                                        </p:attrNameLst>
                                      </p:cBhvr>
                                      <p:tavLst>
                                        <p:tav tm="0">
                                          <p:val>
                                            <p:fltVal val="0"/>
                                          </p:val>
                                        </p:tav>
                                        <p:tav tm="100000">
                                          <p:val>
                                            <p:strVal val="#ppt_w"/>
                                          </p:val>
                                        </p:tav>
                                      </p:tavLst>
                                    </p:anim>
                                    <p:anim calcmode="lin" valueType="num">
                                      <p:cBhvr>
                                        <p:cTn id="13" dur="500" fill="hold"/>
                                        <p:tgtEl>
                                          <p:spTgt spid="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1954</TotalTime>
  <Pages>47</Pages>
  <Words>5799</Words>
  <Characters>0</Characters>
  <Application>Microsoft Office PowerPoint</Application>
  <DocSecurity>0</DocSecurity>
  <PresentationFormat>信纸(8.5x11 英寸)</PresentationFormat>
  <Lines>0</Lines>
  <Paragraphs>1309</Paragraphs>
  <Slides>62</Slides>
  <Notes>62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6</vt:i4>
      </vt:variant>
      <vt:variant>
        <vt:lpstr>幻灯片标题</vt:lpstr>
      </vt:variant>
      <vt:variant>
        <vt:i4>62</vt:i4>
      </vt:variant>
    </vt:vector>
  </HeadingPairs>
  <TitlesOfParts>
    <vt:vector size="81" baseType="lpstr">
      <vt:lpstr>Gulim</vt:lpstr>
      <vt:lpstr>黑体</vt:lpstr>
      <vt:lpstr>华文楷体</vt:lpstr>
      <vt:lpstr>楷体_GB2312</vt:lpstr>
      <vt:lpstr>宋体</vt:lpstr>
      <vt:lpstr>微软雅黑</vt:lpstr>
      <vt:lpstr>Arial</vt:lpstr>
      <vt:lpstr>Calibri</vt:lpstr>
      <vt:lpstr>Times New Roman</vt:lpstr>
      <vt:lpstr>Wingdings</vt:lpstr>
      <vt:lpstr>Wingdings 2</vt:lpstr>
      <vt:lpstr>CS152-SP98</vt:lpstr>
      <vt:lpstr>1_CS152-SP98</vt:lpstr>
      <vt:lpstr>公式</vt:lpstr>
      <vt:lpstr>Microsoft Visio 绘图</vt:lpstr>
      <vt:lpstr>Visio</vt:lpstr>
      <vt:lpstr>Microsoft Visio 2003-2010 绘图</vt:lpstr>
      <vt:lpstr>Microsoft 公式 3.0</vt:lpstr>
      <vt:lpstr>Equation</vt:lpstr>
      <vt:lpstr>计算机组成原理 (2017级)</vt:lpstr>
      <vt:lpstr>PowerPoint 演示文稿</vt:lpstr>
      <vt:lpstr>一、填空题</vt:lpstr>
      <vt:lpstr>一、填空题</vt:lpstr>
      <vt:lpstr>一、填空题</vt:lpstr>
      <vt:lpstr>一、填空题</vt:lpstr>
      <vt:lpstr>一、填空题</vt:lpstr>
      <vt:lpstr>二、选择题</vt:lpstr>
      <vt:lpstr>二、选择题</vt:lpstr>
      <vt:lpstr>二、选择题</vt:lpstr>
      <vt:lpstr>二、选择题</vt:lpstr>
      <vt:lpstr>二、选择题</vt:lpstr>
      <vt:lpstr>二、选择题</vt:lpstr>
      <vt:lpstr>二、选择题</vt:lpstr>
      <vt:lpstr>二、选择题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三、分析与设计题</vt:lpstr>
      <vt:lpstr>PowerPoint 演示文稿</vt:lpstr>
      <vt:lpstr>第1题</vt:lpstr>
      <vt:lpstr>第2题</vt:lpstr>
      <vt:lpstr>第3题</vt:lpstr>
      <vt:lpstr>第3题</vt:lpstr>
      <vt:lpstr>第3题</vt:lpstr>
      <vt:lpstr>第3题</vt:lpstr>
      <vt:lpstr>第3题</vt:lpstr>
      <vt:lpstr>第3题</vt:lpstr>
      <vt:lpstr>第3题</vt:lpstr>
      <vt:lpstr>第4题</vt:lpstr>
      <vt:lpstr>第4题</vt:lpstr>
      <vt:lpstr>第4题</vt:lpstr>
      <vt:lpstr>第5题</vt:lpstr>
      <vt:lpstr>第5题</vt:lpstr>
      <vt:lpstr>第5题</vt:lpstr>
      <vt:lpstr>第6题</vt:lpstr>
      <vt:lpstr>第7题</vt:lpstr>
      <vt:lpstr>第7题</vt:lpstr>
      <vt:lpstr>第8题</vt:lpstr>
      <vt:lpstr>第8题</vt:lpstr>
      <vt:lpstr>第8题</vt:lpstr>
      <vt:lpstr>第8题</vt:lpstr>
      <vt:lpstr>第8题</vt:lpstr>
      <vt:lpstr>第8题</vt:lpstr>
      <vt:lpstr>第9题</vt:lpstr>
      <vt:lpstr>第9题</vt:lpstr>
      <vt:lpstr>第9题</vt:lpstr>
      <vt:lpstr>第9题</vt:lpstr>
      <vt:lpstr>第9题</vt:lpstr>
    </vt:vector>
  </TitlesOfParts>
  <Company>BUAA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xin jin</cp:lastModifiedBy>
  <cp:revision>582</cp:revision>
  <cp:lastPrinted>2015-11-24T13:48:19Z</cp:lastPrinted>
  <dcterms:created xsi:type="dcterms:W3CDTF">1997-08-19T16:58:46Z</dcterms:created>
  <dcterms:modified xsi:type="dcterms:W3CDTF">2017-12-12T16:00:31Z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