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0"/>
  </p:notesMasterIdLst>
  <p:handoutMasterIdLst>
    <p:handoutMasterId r:id="rId101"/>
  </p:handoutMasterIdLst>
  <p:sldIdLst>
    <p:sldId id="746" r:id="rId3"/>
    <p:sldId id="633" r:id="rId4"/>
    <p:sldId id="747" r:id="rId5"/>
    <p:sldId id="748" r:id="rId6"/>
    <p:sldId id="749" r:id="rId7"/>
    <p:sldId id="751" r:id="rId8"/>
    <p:sldId id="752" r:id="rId9"/>
    <p:sldId id="753" r:id="rId10"/>
    <p:sldId id="754" r:id="rId11"/>
    <p:sldId id="755" r:id="rId12"/>
    <p:sldId id="756" r:id="rId13"/>
    <p:sldId id="757" r:id="rId14"/>
    <p:sldId id="758" r:id="rId15"/>
    <p:sldId id="759" r:id="rId16"/>
    <p:sldId id="760" r:id="rId17"/>
    <p:sldId id="761" r:id="rId18"/>
    <p:sldId id="762" r:id="rId19"/>
    <p:sldId id="763" r:id="rId20"/>
    <p:sldId id="764" r:id="rId21"/>
    <p:sldId id="765" r:id="rId22"/>
    <p:sldId id="766" r:id="rId23"/>
    <p:sldId id="767" r:id="rId24"/>
    <p:sldId id="768" r:id="rId25"/>
    <p:sldId id="769" r:id="rId26"/>
    <p:sldId id="770" r:id="rId27"/>
    <p:sldId id="771" r:id="rId28"/>
    <p:sldId id="772" r:id="rId29"/>
    <p:sldId id="773" r:id="rId30"/>
    <p:sldId id="774" r:id="rId31"/>
    <p:sldId id="775" r:id="rId32"/>
    <p:sldId id="776" r:id="rId33"/>
    <p:sldId id="777" r:id="rId34"/>
    <p:sldId id="778" r:id="rId35"/>
    <p:sldId id="779" r:id="rId36"/>
    <p:sldId id="780" r:id="rId37"/>
    <p:sldId id="781" r:id="rId38"/>
    <p:sldId id="782" r:id="rId39"/>
    <p:sldId id="783" r:id="rId40"/>
    <p:sldId id="784" r:id="rId41"/>
    <p:sldId id="785" r:id="rId42"/>
    <p:sldId id="786" r:id="rId43"/>
    <p:sldId id="787" r:id="rId44"/>
    <p:sldId id="788" r:id="rId45"/>
    <p:sldId id="789" r:id="rId46"/>
    <p:sldId id="790" r:id="rId47"/>
    <p:sldId id="791" r:id="rId48"/>
    <p:sldId id="792" r:id="rId49"/>
    <p:sldId id="793" r:id="rId50"/>
    <p:sldId id="794" r:id="rId51"/>
    <p:sldId id="795" r:id="rId52"/>
    <p:sldId id="796" r:id="rId53"/>
    <p:sldId id="797" r:id="rId54"/>
    <p:sldId id="798" r:id="rId55"/>
    <p:sldId id="799" r:id="rId56"/>
    <p:sldId id="800" r:id="rId57"/>
    <p:sldId id="801" r:id="rId58"/>
    <p:sldId id="802" r:id="rId59"/>
    <p:sldId id="803" r:id="rId60"/>
    <p:sldId id="804" r:id="rId61"/>
    <p:sldId id="805" r:id="rId62"/>
    <p:sldId id="806" r:id="rId63"/>
    <p:sldId id="807" r:id="rId64"/>
    <p:sldId id="808" r:id="rId65"/>
    <p:sldId id="809" r:id="rId66"/>
    <p:sldId id="810" r:id="rId67"/>
    <p:sldId id="811" r:id="rId68"/>
    <p:sldId id="812" r:id="rId69"/>
    <p:sldId id="813" r:id="rId70"/>
    <p:sldId id="814" r:id="rId71"/>
    <p:sldId id="815" r:id="rId72"/>
    <p:sldId id="816" r:id="rId73"/>
    <p:sldId id="817" r:id="rId74"/>
    <p:sldId id="818" r:id="rId75"/>
    <p:sldId id="819" r:id="rId76"/>
    <p:sldId id="820" r:id="rId77"/>
    <p:sldId id="821" r:id="rId78"/>
    <p:sldId id="822" r:id="rId79"/>
    <p:sldId id="823" r:id="rId80"/>
    <p:sldId id="824" r:id="rId81"/>
    <p:sldId id="825" r:id="rId82"/>
    <p:sldId id="826" r:id="rId83"/>
    <p:sldId id="827" r:id="rId84"/>
    <p:sldId id="828" r:id="rId85"/>
    <p:sldId id="829" r:id="rId86"/>
    <p:sldId id="830" r:id="rId87"/>
    <p:sldId id="831" r:id="rId88"/>
    <p:sldId id="832" r:id="rId89"/>
    <p:sldId id="833" r:id="rId90"/>
    <p:sldId id="834" r:id="rId91"/>
    <p:sldId id="835" r:id="rId92"/>
    <p:sldId id="836" r:id="rId93"/>
    <p:sldId id="837" r:id="rId94"/>
    <p:sldId id="838" r:id="rId95"/>
    <p:sldId id="839" r:id="rId96"/>
    <p:sldId id="840" r:id="rId97"/>
    <p:sldId id="841" r:id="rId98"/>
    <p:sldId id="842" r:id="rId99"/>
  </p:sldIdLst>
  <p:sldSz cx="9144000" cy="6858000" type="letter"/>
  <p:notesSz cx="6797675" cy="9928225"/>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accent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accent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accent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accent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accent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accent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accent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accent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accent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66"/>
    <a:srgbClr val="0000CC"/>
    <a:srgbClr val="FEBB00"/>
    <a:srgbClr val="F2F729"/>
    <a:srgbClr val="F6B600"/>
    <a:srgbClr val="F5FEC6"/>
    <a:srgbClr val="F4F84E"/>
    <a:srgbClr val="FFFF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2051" autoAdjust="0"/>
  </p:normalViewPr>
  <p:slideViewPr>
    <p:cSldViewPr>
      <p:cViewPr varScale="1">
        <p:scale>
          <a:sx n="94" d="100"/>
          <a:sy n="94" d="100"/>
        </p:scale>
        <p:origin x="209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presProps" Target="pres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813" cy="4968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51275" y="0"/>
            <a:ext cx="2944813" cy="496888"/>
          </a:xfrm>
          <a:prstGeom prst="rect">
            <a:avLst/>
          </a:prstGeom>
        </p:spPr>
        <p:txBody>
          <a:bodyPr vert="horz" lIns="91440" tIns="45720" rIns="91440" bIns="45720" rtlCol="0"/>
          <a:lstStyle>
            <a:lvl1pPr algn="r">
              <a:defRPr sz="1200"/>
            </a:lvl1pPr>
          </a:lstStyle>
          <a:p>
            <a:pPr>
              <a:defRPr/>
            </a:pPr>
            <a:fld id="{58A732F4-7154-4D3E-933C-FFE309613F9B}" type="datetimeFigureOut">
              <a:rPr lang="zh-CN" altLang="en-US"/>
              <a:pPr>
                <a:defRPr/>
              </a:pPr>
              <a:t>2017/12/19</a:t>
            </a:fld>
            <a:endParaRPr lang="zh-CN" altLang="en-US"/>
          </a:p>
        </p:txBody>
      </p:sp>
      <p:sp>
        <p:nvSpPr>
          <p:cNvPr id="4" name="页脚占位符 3"/>
          <p:cNvSpPr>
            <a:spLocks noGrp="1"/>
          </p:cNvSpPr>
          <p:nvPr>
            <p:ph type="ftr" sz="quarter" idx="2"/>
          </p:nvPr>
        </p:nvSpPr>
        <p:spPr>
          <a:xfrm>
            <a:off x="0" y="9431338"/>
            <a:ext cx="2944813" cy="4968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51275" y="9431338"/>
            <a:ext cx="2944813" cy="496887"/>
          </a:xfrm>
          <a:prstGeom prst="rect">
            <a:avLst/>
          </a:prstGeom>
        </p:spPr>
        <p:txBody>
          <a:bodyPr vert="horz" lIns="91440" tIns="45720" rIns="91440" bIns="45720" rtlCol="0" anchor="b"/>
          <a:lstStyle>
            <a:lvl1pPr algn="r">
              <a:defRPr sz="1200"/>
            </a:lvl1pPr>
          </a:lstStyle>
          <a:p>
            <a:pPr>
              <a:defRPr/>
            </a:pPr>
            <a:fld id="{9A9ACBF2-B796-4D93-83AE-0146F2239F7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Rot="1" noChangeAspect="1" noChangeArrowheads="1"/>
          </p:cNvSpPr>
          <p:nvPr>
            <p:ph type="sldImg" idx="2"/>
          </p:nvPr>
        </p:nvSpPr>
        <p:spPr bwMode="auto">
          <a:xfrm>
            <a:off x="933450" y="638175"/>
            <a:ext cx="4943475" cy="370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1" name="Rectangle 3"/>
          <p:cNvSpPr>
            <a:spLocks noGrp="1" noChangeArrowheads="1"/>
          </p:cNvSpPr>
          <p:nvPr>
            <p:ph type="body" sz="quarter" idx="3"/>
          </p:nvPr>
        </p:nvSpPr>
        <p:spPr bwMode="auto">
          <a:xfrm>
            <a:off x="511175" y="4714875"/>
            <a:ext cx="5859463" cy="4467225"/>
          </a:xfrm>
          <a:prstGeom prst="rect">
            <a:avLst/>
          </a:prstGeom>
          <a:noFill/>
          <a:ln w="9525">
            <a:noFill/>
            <a:miter lim="800000"/>
            <a:headEnd/>
            <a:tailEnd/>
          </a:ln>
        </p:spPr>
        <p:txBody>
          <a:bodyPr vert="horz" wrap="square" lIns="92017" tIns="45201" rIns="92017" bIns="45201" numCol="1" anchor="t" anchorCtr="0" compatLnSpc="1">
            <a:prstTxWarp prst="textNoShape">
              <a:avLst/>
            </a:prstTxWarp>
          </a:bodyPr>
          <a:lstStyle/>
          <a:p>
            <a:pPr lvl="0"/>
            <a:r>
              <a:rPr lang="en-US" noProof="0"/>
              <a:t>We want this to be in font 11 and justify.</a:t>
            </a:r>
          </a:p>
        </p:txBody>
      </p:sp>
    </p:spTree>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pitchFamily="34"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p:sp>
      <p:sp>
        <p:nvSpPr>
          <p:cNvPr id="8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p:sp>
      <p:sp>
        <p:nvSpPr>
          <p:cNvPr id="22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8442849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603430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p:sp>
      <p:sp>
        <p:nvSpPr>
          <p:cNvPr id="245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err="1" smtClean="0"/>
              <a:t>syscall</a:t>
            </a:r>
            <a:r>
              <a:rPr lang="en-US" altLang="zh-CN" dirty="0" smtClean="0"/>
              <a:t> 1: print integer 1 $a0 = integer to print</a:t>
            </a:r>
          </a:p>
          <a:p>
            <a:pPr marL="0" marR="0" indent="0" algn="just" defTabSz="914400" rtl="0" eaLnBrk="0" fontAlgn="base" latinLnBrk="0" hangingPunct="0">
              <a:lnSpc>
                <a:spcPct val="90000"/>
              </a:lnSpc>
              <a:spcBef>
                <a:spcPct val="40000"/>
              </a:spcBef>
              <a:spcAft>
                <a:spcPct val="0"/>
              </a:spcAft>
              <a:buClrTx/>
              <a:buSzTx/>
              <a:buFontTx/>
              <a:buNone/>
              <a:tabLst/>
              <a:defRPr/>
            </a:pPr>
            <a:r>
              <a:rPr lang="en-US" altLang="zh-CN" dirty="0" err="1" smtClean="0"/>
              <a:t>syscall</a:t>
            </a:r>
            <a:r>
              <a:rPr lang="en-US" altLang="zh-CN" dirty="0" smtClean="0"/>
              <a:t> 10: exit (terminate execution)</a:t>
            </a:r>
            <a:endParaRPr lang="zh-CN" altLang="en-US" dirty="0" smtClean="0"/>
          </a:p>
          <a:p>
            <a:endParaRPr lang="zh-CN" altLang="en-US" dirty="0" smtClean="0"/>
          </a:p>
        </p:txBody>
      </p:sp>
    </p:spTree>
    <p:extLst>
      <p:ext uri="{BB962C8B-B14F-4D97-AF65-F5344CB8AC3E}">
        <p14:creationId xmlns:p14="http://schemas.microsoft.com/office/powerpoint/2010/main" val="1041077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p:sp>
      <p:sp>
        <p:nvSpPr>
          <p:cNvPr id="256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714173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107091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p:sp>
      <p:sp>
        <p:nvSpPr>
          <p:cNvPr id="276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928072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p:sp>
      <p:sp>
        <p:nvSpPr>
          <p:cNvPr id="286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901826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2943939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Computer Organization and Design  (Patterson/ Hennessy)</a:t>
            </a:r>
            <a:endParaRPr lang="zh-CN" altLang="zh-CN" smtClean="0"/>
          </a:p>
          <a:p>
            <a:r>
              <a:rPr lang="en-US" altLang="zh-CN" smtClean="0"/>
              <a:t>Single-cycle homework:  4.1,   4.2,   4.6,   4.7,   4.8,   4.9,   4.10,   4.11</a:t>
            </a:r>
            <a:endParaRPr lang="zh-CN" altLang="zh-CN" smtClean="0"/>
          </a:p>
          <a:p>
            <a:endParaRPr lang="zh-CN" altLang="en-US" smtClean="0"/>
          </a:p>
        </p:txBody>
      </p:sp>
    </p:spTree>
    <p:extLst>
      <p:ext uri="{BB962C8B-B14F-4D97-AF65-F5344CB8AC3E}">
        <p14:creationId xmlns:p14="http://schemas.microsoft.com/office/powerpoint/2010/main" val="35922171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p:sp>
      <p:sp>
        <p:nvSpPr>
          <p:cNvPr id="61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73153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840044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7912885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p:sp>
      <p:sp>
        <p:nvSpPr>
          <p:cNvPr id="122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6568991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2830306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p:sp>
      <p:sp>
        <p:nvSpPr>
          <p:cNvPr id="163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9028481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788667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p:sp>
      <p:sp>
        <p:nvSpPr>
          <p:cNvPr id="204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6978967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p:sp>
      <p:sp>
        <p:nvSpPr>
          <p:cNvPr id="22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6727538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p:sp>
      <p:sp>
        <p:nvSpPr>
          <p:cNvPr id="245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0130943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564081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p:sp>
      <p:sp>
        <p:nvSpPr>
          <p:cNvPr id="51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5492928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p:sp>
      <p:sp>
        <p:nvSpPr>
          <p:cNvPr id="286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1508306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p:sp>
      <p:sp>
        <p:nvSpPr>
          <p:cNvPr id="307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0458488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8010708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8856627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p:sp>
      <p:sp>
        <p:nvSpPr>
          <p:cNvPr id="368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8683205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p:sp>
      <p:sp>
        <p:nvSpPr>
          <p:cNvPr id="389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2336543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a:p>
            <a:endParaRPr lang="zh-CN" altLang="en-US" smtClean="0"/>
          </a:p>
        </p:txBody>
      </p:sp>
    </p:spTree>
    <p:extLst>
      <p:ext uri="{BB962C8B-B14F-4D97-AF65-F5344CB8AC3E}">
        <p14:creationId xmlns:p14="http://schemas.microsoft.com/office/powerpoint/2010/main" val="16677176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5175033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p:sp>
      <p:sp>
        <p:nvSpPr>
          <p:cNvPr id="450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1891814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p:sp>
      <p:sp>
        <p:nvSpPr>
          <p:cNvPr id="471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226196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p:sp>
      <p:sp>
        <p:nvSpPr>
          <p:cNvPr id="51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524517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p:sp>
      <p:sp>
        <p:nvSpPr>
          <p:cNvPr id="49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2291888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p:sp>
      <p:sp>
        <p:nvSpPr>
          <p:cNvPr id="512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5320318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p:sp>
      <p:sp>
        <p:nvSpPr>
          <p:cNvPr id="532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1906635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p:sp>
      <p:sp>
        <p:nvSpPr>
          <p:cNvPr id="552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2241005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p:sp>
      <p:sp>
        <p:nvSpPr>
          <p:cNvPr id="573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1441923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p:sp>
      <p:sp>
        <p:nvSpPr>
          <p:cNvPr id="593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5089825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p:sp>
      <p:sp>
        <p:nvSpPr>
          <p:cNvPr id="614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5272894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p:sp>
      <p:sp>
        <p:nvSpPr>
          <p:cNvPr id="634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2424072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p:sp>
      <p:sp>
        <p:nvSpPr>
          <p:cNvPr id="655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8286599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340947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p:sp>
      <p:sp>
        <p:nvSpPr>
          <p:cNvPr id="51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5346790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p:sp>
      <p:sp>
        <p:nvSpPr>
          <p:cNvPr id="696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4064654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p:sp>
      <p:sp>
        <p:nvSpPr>
          <p:cNvPr id="716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6425610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p:sp>
      <p:sp>
        <p:nvSpPr>
          <p:cNvPr id="737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14854778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p:sp>
      <p:sp>
        <p:nvSpPr>
          <p:cNvPr id="757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768129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p:sp>
      <p:sp>
        <p:nvSpPr>
          <p:cNvPr id="778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7857127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p:sp>
      <p:sp>
        <p:nvSpPr>
          <p:cNvPr id="798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36130886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p:sp>
      <p:sp>
        <p:nvSpPr>
          <p:cNvPr id="819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48023944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p:sp>
      <p:sp>
        <p:nvSpPr>
          <p:cNvPr id="839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84493666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p:sp>
      <p:sp>
        <p:nvSpPr>
          <p:cNvPr id="860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2761560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p:sp>
      <p:sp>
        <p:nvSpPr>
          <p:cNvPr id="880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46961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5396764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p:sp>
      <p:sp>
        <p:nvSpPr>
          <p:cNvPr id="901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71772012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p:sp>
      <p:sp>
        <p:nvSpPr>
          <p:cNvPr id="921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71696687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p:sp>
      <p:sp>
        <p:nvSpPr>
          <p:cNvPr id="942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13635502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p:sp>
      <p:sp>
        <p:nvSpPr>
          <p:cNvPr id="962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60279256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p:sp>
      <p:sp>
        <p:nvSpPr>
          <p:cNvPr id="983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87719276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p:sp>
      <p:sp>
        <p:nvSpPr>
          <p:cNvPr id="1003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20056323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p:sp>
      <p:sp>
        <p:nvSpPr>
          <p:cNvPr id="1024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32446918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p:sp>
      <p:sp>
        <p:nvSpPr>
          <p:cNvPr id="1044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81911840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p:sp>
      <p:sp>
        <p:nvSpPr>
          <p:cNvPr id="1064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01527954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p:sp>
      <p:sp>
        <p:nvSpPr>
          <p:cNvPr id="1085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128040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50175017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p:sp>
      <p:sp>
        <p:nvSpPr>
          <p:cNvPr id="1105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69629163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p:sp>
      <p:sp>
        <p:nvSpPr>
          <p:cNvPr id="1126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65242707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p:sp>
      <p:sp>
        <p:nvSpPr>
          <p:cNvPr id="1146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81941286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p:sp>
      <p:sp>
        <p:nvSpPr>
          <p:cNvPr id="1167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55074745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p:sp>
      <p:sp>
        <p:nvSpPr>
          <p:cNvPr id="1187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95443309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p:sp>
      <p:sp>
        <p:nvSpPr>
          <p:cNvPr id="1208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67705957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p:sp>
      <p:sp>
        <p:nvSpPr>
          <p:cNvPr id="1228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85111062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p:sp>
      <p:sp>
        <p:nvSpPr>
          <p:cNvPr id="1249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64134341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p:cNvSpPr>
            <a:spLocks noGrp="1" noRot="1" noChangeAspect="1" noTextEdit="1"/>
          </p:cNvSpPr>
          <p:nvPr>
            <p:ph type="sldImg"/>
          </p:nvPr>
        </p:nvSpPr>
        <p:spPr/>
      </p:sp>
      <p:sp>
        <p:nvSpPr>
          <p:cNvPr id="1269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5190063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p:sp>
      <p:sp>
        <p:nvSpPr>
          <p:cNvPr id="1290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107994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p:sp>
      <p:sp>
        <p:nvSpPr>
          <p:cNvPr id="204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err="1" smtClean="0"/>
              <a:t>syscall</a:t>
            </a:r>
            <a:r>
              <a:rPr lang="en-US" altLang="zh-CN" dirty="0" smtClean="0"/>
              <a:t> 10: exit (terminate execution)</a:t>
            </a:r>
            <a:endParaRPr lang="zh-CN" altLang="en-US" dirty="0" smtClean="0"/>
          </a:p>
        </p:txBody>
      </p:sp>
    </p:spTree>
    <p:extLst>
      <p:ext uri="{BB962C8B-B14F-4D97-AF65-F5344CB8AC3E}">
        <p14:creationId xmlns:p14="http://schemas.microsoft.com/office/powerpoint/2010/main" val="174285452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p:cNvSpPr>
            <a:spLocks noGrp="1" noRot="1" noChangeAspect="1" noTextEdit="1"/>
          </p:cNvSpPr>
          <p:nvPr>
            <p:ph type="sldImg"/>
          </p:nvPr>
        </p:nvSpPr>
        <p:spPr/>
      </p:sp>
      <p:sp>
        <p:nvSpPr>
          <p:cNvPr id="1310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98631335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p:cNvSpPr>
            <a:spLocks noGrp="1" noRot="1" noChangeAspect="1" noTextEdit="1"/>
          </p:cNvSpPr>
          <p:nvPr>
            <p:ph type="sldImg"/>
          </p:nvPr>
        </p:nvSpPr>
        <p:spPr/>
      </p:sp>
      <p:sp>
        <p:nvSpPr>
          <p:cNvPr id="1331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8740160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p:sp>
      <p:sp>
        <p:nvSpPr>
          <p:cNvPr id="1351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79473543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
          <p:cNvSpPr>
            <a:spLocks noGrp="1" noRot="1" noChangeAspect="1" noTextEdit="1"/>
          </p:cNvSpPr>
          <p:nvPr>
            <p:ph type="sldImg"/>
          </p:nvPr>
        </p:nvSpPr>
        <p:spPr/>
      </p:sp>
      <p:sp>
        <p:nvSpPr>
          <p:cNvPr id="1372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86471084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
          <p:cNvSpPr>
            <a:spLocks noGrp="1" noRot="1" noChangeAspect="1" noTextEdit="1"/>
          </p:cNvSpPr>
          <p:nvPr>
            <p:ph type="sldImg"/>
          </p:nvPr>
        </p:nvSpPr>
        <p:spPr/>
      </p:sp>
      <p:sp>
        <p:nvSpPr>
          <p:cNvPr id="1392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98555583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62473187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TextEdit="1"/>
          </p:cNvSpPr>
          <p:nvPr>
            <p:ph type="sldImg"/>
          </p:nvPr>
        </p:nvSpPr>
        <p:spPr/>
      </p:sp>
      <p:sp>
        <p:nvSpPr>
          <p:cNvPr id="1433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关键路径</a:t>
            </a:r>
            <a:r>
              <a:rPr lang="en-US" altLang="zh-CN" dirty="0" smtClean="0"/>
              <a:t>I-Mem</a:t>
            </a:r>
            <a:r>
              <a:rPr lang="zh-CN" altLang="en-US" dirty="0" smtClean="0"/>
              <a:t>、</a:t>
            </a:r>
            <a:r>
              <a:rPr lang="en-US" altLang="zh-CN" dirty="0" err="1" smtClean="0"/>
              <a:t>Regs</a:t>
            </a:r>
            <a:r>
              <a:rPr lang="en-US" altLang="zh-CN" dirty="0" smtClean="0"/>
              <a:t>(Read)</a:t>
            </a:r>
            <a:r>
              <a:rPr lang="zh-CN" altLang="en-US" dirty="0" smtClean="0"/>
              <a:t>、</a:t>
            </a:r>
            <a:r>
              <a:rPr lang="en-US" altLang="zh-CN" dirty="0" smtClean="0"/>
              <a:t>Mux</a:t>
            </a:r>
            <a:r>
              <a:rPr lang="zh-CN" altLang="en-US" dirty="0" smtClean="0"/>
              <a:t>、</a:t>
            </a:r>
            <a:r>
              <a:rPr lang="en-US" altLang="zh-CN" dirty="0" smtClean="0"/>
              <a:t>ALU</a:t>
            </a:r>
            <a:r>
              <a:rPr lang="zh-CN" altLang="en-US" dirty="0" smtClean="0"/>
              <a:t>、</a:t>
            </a:r>
            <a:r>
              <a:rPr lang="en-US" altLang="zh-CN" dirty="0" smtClean="0"/>
              <a:t>D-Mem(Read)</a:t>
            </a:r>
            <a:r>
              <a:rPr lang="zh-CN" altLang="en-US" dirty="0" smtClean="0"/>
              <a:t>、</a:t>
            </a:r>
            <a:r>
              <a:rPr lang="en-US" altLang="zh-CN" dirty="0" smtClean="0"/>
              <a:t>Mux</a:t>
            </a:r>
            <a:r>
              <a:rPr lang="zh-CN" altLang="en-US" dirty="0" smtClean="0"/>
              <a:t>、</a:t>
            </a:r>
            <a:r>
              <a:rPr lang="en-US" altLang="zh-CN" dirty="0" err="1" smtClean="0"/>
              <a:t>Regs</a:t>
            </a:r>
            <a:r>
              <a:rPr lang="en-US" altLang="zh-CN" dirty="0" smtClean="0"/>
              <a:t>(Write)</a:t>
            </a:r>
            <a:endParaRPr lang="zh-CN" altLang="en-US" dirty="0" smtClean="0"/>
          </a:p>
        </p:txBody>
      </p:sp>
    </p:spTree>
    <p:extLst>
      <p:ext uri="{BB962C8B-B14F-4D97-AF65-F5344CB8AC3E}">
        <p14:creationId xmlns:p14="http://schemas.microsoft.com/office/powerpoint/2010/main" val="96652867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p:cNvSpPr>
            <a:spLocks noGrp="1" noRot="1" noChangeAspect="1" noTextEdit="1"/>
          </p:cNvSpPr>
          <p:nvPr>
            <p:ph type="sldImg"/>
          </p:nvPr>
        </p:nvSpPr>
        <p:spPr/>
      </p:sp>
      <p:sp>
        <p:nvSpPr>
          <p:cNvPr id="1454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11196462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p:cNvSpPr>
            <a:spLocks noGrp="1" noRot="1" noChangeAspect="1" noTextEdit="1"/>
          </p:cNvSpPr>
          <p:nvPr>
            <p:ph type="sldImg"/>
          </p:nvPr>
        </p:nvSpPr>
        <p:spPr/>
      </p:sp>
      <p:sp>
        <p:nvSpPr>
          <p:cNvPr id="1474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23187777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p:cNvSpPr>
            <a:spLocks noGrp="1" noRot="1" noChangeAspect="1" noTextEdit="1"/>
          </p:cNvSpPr>
          <p:nvPr>
            <p:ph type="sldImg"/>
          </p:nvPr>
        </p:nvSpPr>
        <p:spPr/>
      </p:sp>
      <p:sp>
        <p:nvSpPr>
          <p:cNvPr id="1495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316578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p:sp>
      <p:sp>
        <p:nvSpPr>
          <p:cNvPr id="215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59557466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幻灯片图像占位符 1"/>
          <p:cNvSpPr>
            <a:spLocks noGrp="1" noRot="1" noChangeAspect="1" noTextEdit="1"/>
          </p:cNvSpPr>
          <p:nvPr>
            <p:ph type="sldImg"/>
          </p:nvPr>
        </p:nvSpPr>
        <p:spPr/>
      </p:sp>
      <p:sp>
        <p:nvSpPr>
          <p:cNvPr id="151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17591325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幻灯片图像占位符 1"/>
          <p:cNvSpPr>
            <a:spLocks noGrp="1" noRot="1" noChangeAspect="1" noTextEdit="1"/>
          </p:cNvSpPr>
          <p:nvPr>
            <p:ph type="sldImg"/>
          </p:nvPr>
        </p:nvSpPr>
        <p:spPr/>
      </p:sp>
      <p:sp>
        <p:nvSpPr>
          <p:cNvPr id="1536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7312185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p:cNvSpPr>
            <a:spLocks noGrp="1" noRot="1" noChangeAspect="1" noTextEdit="1"/>
          </p:cNvSpPr>
          <p:nvPr>
            <p:ph type="sldImg"/>
          </p:nvPr>
        </p:nvSpPr>
        <p:spPr/>
      </p:sp>
      <p:sp>
        <p:nvSpPr>
          <p:cNvPr id="1556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18957555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p:sp>
      <p:sp>
        <p:nvSpPr>
          <p:cNvPr id="1576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64750666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幻灯片图像占位符 1"/>
          <p:cNvSpPr>
            <a:spLocks noGrp="1" noRot="1" noChangeAspect="1" noTextEdit="1"/>
          </p:cNvSpPr>
          <p:nvPr>
            <p:ph type="sldImg"/>
          </p:nvPr>
        </p:nvSpPr>
        <p:spPr/>
      </p:sp>
      <p:sp>
        <p:nvSpPr>
          <p:cNvPr id="1597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05921195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幻灯片图像占位符 1"/>
          <p:cNvSpPr>
            <a:spLocks noGrp="1" noRot="1" noChangeAspect="1" noTextEdit="1"/>
          </p:cNvSpPr>
          <p:nvPr>
            <p:ph type="sldImg"/>
          </p:nvPr>
        </p:nvSpPr>
        <p:spPr/>
      </p:sp>
      <p:sp>
        <p:nvSpPr>
          <p:cNvPr id="1617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38114604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幻灯片图像占位符 1"/>
          <p:cNvSpPr>
            <a:spLocks noGrp="1" noRot="1" noChangeAspect="1" noTextEdit="1"/>
          </p:cNvSpPr>
          <p:nvPr>
            <p:ph type="sldImg"/>
          </p:nvPr>
        </p:nvSpPr>
        <p:spPr/>
      </p:sp>
      <p:sp>
        <p:nvSpPr>
          <p:cNvPr id="163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03184234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幻灯片图像占位符 1"/>
          <p:cNvSpPr>
            <a:spLocks noGrp="1" noRot="1" noChangeAspect="1" noTextEdit="1"/>
          </p:cNvSpPr>
          <p:nvPr>
            <p:ph type="sldImg"/>
          </p:nvPr>
        </p:nvSpPr>
        <p:spPr/>
      </p:sp>
      <p:sp>
        <p:nvSpPr>
          <p:cNvPr id="1658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497956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226372406"/>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21519439"/>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404813"/>
            <a:ext cx="1962150" cy="2898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4213" y="404813"/>
            <a:ext cx="5735637" cy="2898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02507933"/>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9"/>
          <p:cNvSpPr>
            <a:spLocks noChangeArrowheads="1"/>
          </p:cNvSpPr>
          <p:nvPr userDrawn="1"/>
        </p:nvSpPr>
        <p:spPr bwMode="auto">
          <a:xfrm>
            <a:off x="0" y="0"/>
            <a:ext cx="7451725" cy="549275"/>
          </a:xfrm>
          <a:prstGeom prst="rect">
            <a:avLst/>
          </a:prstGeom>
          <a:solidFill>
            <a:srgbClr val="C3022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sz="3200" b="1">
              <a:solidFill>
                <a:srgbClr val="081D58"/>
              </a:solidFill>
            </a:endParaRPr>
          </a:p>
        </p:txBody>
      </p:sp>
      <p:sp>
        <p:nvSpPr>
          <p:cNvPr id="3" name="Line 10"/>
          <p:cNvSpPr>
            <a:spLocks noChangeShapeType="1"/>
          </p:cNvSpPr>
          <p:nvPr userDrawn="1"/>
        </p:nvSpPr>
        <p:spPr bwMode="auto">
          <a:xfrm flipV="1">
            <a:off x="468313" y="2852738"/>
            <a:ext cx="8064500"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 name="Line 11"/>
          <p:cNvSpPr>
            <a:spLocks noChangeShapeType="1"/>
          </p:cNvSpPr>
          <p:nvPr userDrawn="1"/>
        </p:nvSpPr>
        <p:spPr bwMode="auto">
          <a:xfrm>
            <a:off x="7451725" y="0"/>
            <a:ext cx="0" cy="594995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nvGrpSpPr>
          <p:cNvPr id="5" name="Group 12"/>
          <p:cNvGrpSpPr>
            <a:grpSpLocks/>
          </p:cNvGrpSpPr>
          <p:nvPr userDrawn="1"/>
        </p:nvGrpSpPr>
        <p:grpSpPr bwMode="auto">
          <a:xfrm>
            <a:off x="7596188" y="188913"/>
            <a:ext cx="1338262" cy="2189162"/>
            <a:chOff x="4704" y="1885"/>
            <a:chExt cx="843" cy="1379"/>
          </a:xfrm>
        </p:grpSpPr>
        <p:sp>
          <p:nvSpPr>
            <p:cNvPr id="6" name="Oval 13"/>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7" name="Oval 14"/>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8" name="Oval 15"/>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9" name="Oval 16"/>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10" name="Oval 17"/>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11" name="Oval 18"/>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12" name="Oval 19"/>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13" name="Oval 20"/>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14" name="Oval 21"/>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15" name="Oval 22"/>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16" name="Oval 23"/>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17" name="Oval 24"/>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18" name="Oval 25"/>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19" name="Oval 26"/>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20" name="Oval 27"/>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21" name="Oval 28"/>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22" name="Oval 29"/>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23" name="Oval 30"/>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24" name="Oval 31"/>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25" name="Oval 32"/>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26" name="Oval 33"/>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27" name="Oval 34"/>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28" name="Oval 35"/>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29" name="Oval 36"/>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30" name="Oval 37"/>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31" name="Oval 38"/>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32" name="Oval 39"/>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33" name="Oval 40"/>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34" name="Oval 41"/>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35" name="Oval 42"/>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36" name="Oval 43"/>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grpSp>
      <p:sp>
        <p:nvSpPr>
          <p:cNvPr id="37" name="Rectangle 44"/>
          <p:cNvSpPr>
            <a:spLocks noChangeArrowheads="1"/>
          </p:cNvSpPr>
          <p:nvPr userDrawn="1"/>
        </p:nvSpPr>
        <p:spPr bwMode="auto">
          <a:xfrm>
            <a:off x="4763" y="6742113"/>
            <a:ext cx="8599487" cy="71437"/>
          </a:xfrm>
          <a:prstGeom prst="rect">
            <a:avLst/>
          </a:prstGeom>
          <a:solidFill>
            <a:srgbClr val="E8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38" name="Rectangle 45"/>
          <p:cNvSpPr>
            <a:spLocks noChangeArrowheads="1"/>
          </p:cNvSpPr>
          <p:nvPr userDrawn="1"/>
        </p:nvSpPr>
        <p:spPr bwMode="auto">
          <a:xfrm>
            <a:off x="11113" y="6811963"/>
            <a:ext cx="9140825" cy="73025"/>
          </a:xfrm>
          <a:prstGeom prst="rect">
            <a:avLst/>
          </a:prstGeom>
          <a:solidFill>
            <a:srgbClr val="C9561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39" name="Rectangle 46"/>
          <p:cNvSpPr>
            <a:spLocks noChangeArrowheads="1"/>
          </p:cNvSpPr>
          <p:nvPr userDrawn="1"/>
        </p:nvSpPr>
        <p:spPr bwMode="auto">
          <a:xfrm>
            <a:off x="1588" y="6577013"/>
            <a:ext cx="8597900" cy="165100"/>
          </a:xfrm>
          <a:prstGeom prst="rect">
            <a:avLst/>
          </a:prstGeom>
          <a:solidFill>
            <a:srgbClr val="FCC24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pic>
        <p:nvPicPr>
          <p:cNvPr id="40" name="Picture 47" descr="buaa_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6597650"/>
            <a:ext cx="133191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6631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72603"/>
          </a:xfrm>
        </p:spPr>
        <p:txBody>
          <a:bodyPr/>
          <a:lstStyle>
            <a:lvl1pPr>
              <a:defRPr i="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762626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44163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09012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471070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5619360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7069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939561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62984054"/>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950803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977116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404813"/>
            <a:ext cx="1962150" cy="28987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4213" y="404813"/>
            <a:ext cx="5735637" cy="28987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613007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68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343199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68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125538"/>
            <a:ext cx="3848100" cy="101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6300" y="2290763"/>
            <a:ext cx="3848100" cy="101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569326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752600" y="304800"/>
            <a:ext cx="6858000" cy="6096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914400" y="1317625"/>
            <a:ext cx="7696200" cy="4778375"/>
          </a:xfrm>
        </p:spPr>
        <p:txBody>
          <a:bodyPr/>
          <a:lstStyle/>
          <a:p>
            <a:pPr lvl="0"/>
            <a:endParaRPr lang="zh-CN" altLang="en-US" noProof="0"/>
          </a:p>
        </p:txBody>
      </p:sp>
      <p:sp>
        <p:nvSpPr>
          <p:cNvPr id="4" name="Rectangle 25"/>
          <p:cNvSpPr>
            <a:spLocks noGrp="1" noChangeArrowheads="1"/>
          </p:cNvSpPr>
          <p:nvPr>
            <p:ph type="sldNum" sz="quarter" idx="10"/>
          </p:nvPr>
        </p:nvSpPr>
        <p:spPr>
          <a:xfrm>
            <a:off x="8101013" y="6453188"/>
            <a:ext cx="871537" cy="304800"/>
          </a:xfrm>
          <a:prstGeom prst="rect">
            <a:avLst/>
          </a:prstGeom>
        </p:spPr>
        <p:txBody>
          <a:bodyPr/>
          <a:lstStyle>
            <a:lvl1pPr eaLnBrk="1" hangingPunct="1">
              <a:defRPr>
                <a:solidFill>
                  <a:srgbClr val="FC0128"/>
                </a:solidFill>
              </a:defRPr>
            </a:lvl1pPr>
          </a:lstStyle>
          <a:p>
            <a:pPr>
              <a:defRPr/>
            </a:pPr>
            <a:fld id="{5C1599E2-D837-4C27-BEA4-7216D7B1BFB1}" type="slidenum">
              <a:rPr lang="ko-KR" altLang="en-US"/>
              <a:pPr>
                <a:defRPr/>
              </a:pPr>
              <a:t>‹#›</a:t>
            </a:fld>
            <a:endParaRPr lang="en-US" altLang="ko-KR"/>
          </a:p>
        </p:txBody>
      </p:sp>
    </p:spTree>
    <p:extLst>
      <p:ext uri="{BB962C8B-B14F-4D97-AF65-F5344CB8AC3E}">
        <p14:creationId xmlns:p14="http://schemas.microsoft.com/office/powerpoint/2010/main" val="3769064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242780058"/>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73495247"/>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5539072"/>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923837338"/>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0533394"/>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9784445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748038376"/>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11"/>
          <p:cNvSpPr>
            <a:spLocks noChangeArrowheads="1"/>
          </p:cNvSpPr>
          <p:nvPr userDrawn="1"/>
        </p:nvSpPr>
        <p:spPr bwMode="auto">
          <a:xfrm>
            <a:off x="0" y="0"/>
            <a:ext cx="7380288" cy="260350"/>
          </a:xfrm>
          <a:prstGeom prst="rect">
            <a:avLst/>
          </a:prstGeom>
          <a:solidFill>
            <a:srgbClr val="C3022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tx2"/>
              </a:solidFill>
              <a:latin typeface="Times New Roman" panose="02020603050405020304" pitchFamily="18" charset="0"/>
            </a:endParaRPr>
          </a:p>
        </p:txBody>
      </p:sp>
      <p:sp>
        <p:nvSpPr>
          <p:cNvPr id="1027" name="Rectangle 12"/>
          <p:cNvSpPr>
            <a:spLocks noGrp="1" noChangeArrowheads="1"/>
          </p:cNvSpPr>
          <p:nvPr>
            <p:ph type="title"/>
          </p:nvPr>
        </p:nvSpPr>
        <p:spPr bwMode="auto">
          <a:xfrm>
            <a:off x="684213" y="404813"/>
            <a:ext cx="525780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p>
            <a:pPr lvl="0"/>
            <a:r>
              <a:rPr lang="zh-CN" altLang="en-US" smtClean="0"/>
              <a:t>标题</a:t>
            </a:r>
          </a:p>
        </p:txBody>
      </p:sp>
      <p:sp>
        <p:nvSpPr>
          <p:cNvPr id="1028" name="Line 13"/>
          <p:cNvSpPr>
            <a:spLocks noChangeShapeType="1"/>
          </p:cNvSpPr>
          <p:nvPr userDrawn="1"/>
        </p:nvSpPr>
        <p:spPr bwMode="auto">
          <a:xfrm flipV="1">
            <a:off x="611188" y="836613"/>
            <a:ext cx="8064500"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29" name="Rectangle 14"/>
          <p:cNvSpPr>
            <a:spLocks noGrp="1" noChangeArrowheads="1"/>
          </p:cNvSpPr>
          <p:nvPr>
            <p:ph type="body" idx="1"/>
          </p:nvPr>
        </p:nvSpPr>
        <p:spPr bwMode="auto">
          <a:xfrm>
            <a:off x="685800" y="1125538"/>
            <a:ext cx="7848600" cy="202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p>
            <a:pPr lvl="0"/>
            <a:r>
              <a:rPr lang="en-US" altLang="zh-CN" smtClean="0"/>
              <a:t>This is our 1st Level Bullet</a:t>
            </a:r>
          </a:p>
          <a:p>
            <a:pPr lvl="1"/>
            <a:r>
              <a:rPr lang="en-US" altLang="zh-CN" smtClean="0"/>
              <a:t>This is our 2nd level bullet</a:t>
            </a:r>
          </a:p>
          <a:p>
            <a:pPr lvl="2"/>
            <a:r>
              <a:rPr lang="en-US" altLang="zh-CN" smtClean="0"/>
              <a:t>This is our 3rd level bullet</a:t>
            </a:r>
          </a:p>
          <a:p>
            <a:pPr lvl="0"/>
            <a:r>
              <a:rPr lang="en-US" altLang="zh-CN" smtClean="0"/>
              <a:t>This is our next 1st Level Bullet</a:t>
            </a:r>
          </a:p>
          <a:p>
            <a:pPr lvl="1"/>
            <a:r>
              <a:rPr lang="en-US" altLang="zh-CN" smtClean="0"/>
              <a:t>This is our 2nd level bullet</a:t>
            </a:r>
          </a:p>
          <a:p>
            <a:pPr lvl="2"/>
            <a:r>
              <a:rPr lang="en-US" altLang="zh-CN" smtClean="0"/>
              <a:t>This is our 3rd level bullet</a:t>
            </a:r>
          </a:p>
        </p:txBody>
      </p:sp>
      <p:sp>
        <p:nvSpPr>
          <p:cNvPr id="1030" name="Rectangle 15"/>
          <p:cNvSpPr>
            <a:spLocks noChangeArrowheads="1"/>
          </p:cNvSpPr>
          <p:nvPr userDrawn="1"/>
        </p:nvSpPr>
        <p:spPr bwMode="auto">
          <a:xfrm>
            <a:off x="4763" y="6742113"/>
            <a:ext cx="8599487" cy="71437"/>
          </a:xfrm>
          <a:prstGeom prst="rect">
            <a:avLst/>
          </a:prstGeom>
          <a:solidFill>
            <a:srgbClr val="E8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defRPr/>
            </a:pPr>
            <a:endParaRPr lang="zh-CN" altLang="en-US"/>
          </a:p>
        </p:txBody>
      </p:sp>
      <p:sp>
        <p:nvSpPr>
          <p:cNvPr id="1031" name="Rectangle 16"/>
          <p:cNvSpPr>
            <a:spLocks noChangeArrowheads="1"/>
          </p:cNvSpPr>
          <p:nvPr userDrawn="1"/>
        </p:nvSpPr>
        <p:spPr bwMode="auto">
          <a:xfrm>
            <a:off x="11113" y="6811963"/>
            <a:ext cx="9140825" cy="73025"/>
          </a:xfrm>
          <a:prstGeom prst="rect">
            <a:avLst/>
          </a:prstGeom>
          <a:solidFill>
            <a:srgbClr val="C9561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defRPr/>
            </a:pPr>
            <a:endParaRPr lang="zh-CN" altLang="en-US"/>
          </a:p>
        </p:txBody>
      </p:sp>
      <p:sp>
        <p:nvSpPr>
          <p:cNvPr id="1032" name="Rectangle 17"/>
          <p:cNvSpPr>
            <a:spLocks noChangeArrowheads="1"/>
          </p:cNvSpPr>
          <p:nvPr userDrawn="1"/>
        </p:nvSpPr>
        <p:spPr bwMode="auto">
          <a:xfrm>
            <a:off x="1588" y="6577013"/>
            <a:ext cx="8597900" cy="165100"/>
          </a:xfrm>
          <a:prstGeom prst="rect">
            <a:avLst/>
          </a:prstGeom>
          <a:solidFill>
            <a:srgbClr val="FCC24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defRPr/>
            </a:pPr>
            <a:endParaRPr lang="zh-CN" altLang="en-US"/>
          </a:p>
        </p:txBody>
      </p:sp>
      <p:sp>
        <p:nvSpPr>
          <p:cNvPr id="1033" name="Text Box 18"/>
          <p:cNvSpPr txBox="1">
            <a:spLocks noChangeArrowheads="1"/>
          </p:cNvSpPr>
          <p:nvPr userDrawn="1"/>
        </p:nvSpPr>
        <p:spPr bwMode="auto">
          <a:xfrm>
            <a:off x="8532813" y="6524625"/>
            <a:ext cx="576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accent1"/>
                </a:solidFill>
                <a:latin typeface="Arial" charset="0"/>
                <a:ea typeface="宋体" pitchFamily="2" charset="-122"/>
              </a:defRPr>
            </a:lvl1pPr>
            <a:lvl2pPr marL="742950" indent="-285750" eaLnBrk="0" hangingPunct="0">
              <a:defRPr sz="2400">
                <a:solidFill>
                  <a:schemeClr val="accent1"/>
                </a:solidFill>
                <a:latin typeface="Arial" charset="0"/>
                <a:ea typeface="宋体" pitchFamily="2" charset="-122"/>
              </a:defRPr>
            </a:lvl2pPr>
            <a:lvl3pPr marL="1143000" indent="-228600" eaLnBrk="0" hangingPunct="0">
              <a:defRPr sz="2400">
                <a:solidFill>
                  <a:schemeClr val="accent1"/>
                </a:solidFill>
                <a:latin typeface="Arial" charset="0"/>
                <a:ea typeface="宋体" pitchFamily="2" charset="-122"/>
              </a:defRPr>
            </a:lvl3pPr>
            <a:lvl4pPr marL="1600200" indent="-228600" eaLnBrk="0" hangingPunct="0">
              <a:defRPr sz="2400">
                <a:solidFill>
                  <a:schemeClr val="accent1"/>
                </a:solidFill>
                <a:latin typeface="Arial" charset="0"/>
                <a:ea typeface="宋体" pitchFamily="2" charset="-122"/>
              </a:defRPr>
            </a:lvl4pPr>
            <a:lvl5pPr marL="2057400" indent="-228600" eaLnBrk="0" hangingPunct="0">
              <a:defRPr sz="2400">
                <a:solidFill>
                  <a:schemeClr val="accent1"/>
                </a:solidFill>
                <a:latin typeface="Arial" charset="0"/>
                <a:ea typeface="宋体" pitchFamily="2" charset="-122"/>
              </a:defRPr>
            </a:lvl5pPr>
            <a:lvl6pPr marL="2514600" indent="-228600" eaLnBrk="0" fontAlgn="base" hangingPunct="0">
              <a:spcBef>
                <a:spcPct val="0"/>
              </a:spcBef>
              <a:spcAft>
                <a:spcPct val="0"/>
              </a:spcAft>
              <a:defRPr sz="2400">
                <a:solidFill>
                  <a:schemeClr val="accent1"/>
                </a:solidFill>
                <a:latin typeface="Arial" charset="0"/>
                <a:ea typeface="宋体" pitchFamily="2" charset="-122"/>
              </a:defRPr>
            </a:lvl6pPr>
            <a:lvl7pPr marL="2971800" indent="-228600" eaLnBrk="0" fontAlgn="base" hangingPunct="0">
              <a:spcBef>
                <a:spcPct val="0"/>
              </a:spcBef>
              <a:spcAft>
                <a:spcPct val="0"/>
              </a:spcAft>
              <a:defRPr sz="2400">
                <a:solidFill>
                  <a:schemeClr val="accent1"/>
                </a:solidFill>
                <a:latin typeface="Arial" charset="0"/>
                <a:ea typeface="宋体" pitchFamily="2" charset="-122"/>
              </a:defRPr>
            </a:lvl7pPr>
            <a:lvl8pPr marL="3429000" indent="-228600" eaLnBrk="0" fontAlgn="base" hangingPunct="0">
              <a:spcBef>
                <a:spcPct val="0"/>
              </a:spcBef>
              <a:spcAft>
                <a:spcPct val="0"/>
              </a:spcAft>
              <a:defRPr sz="2400">
                <a:solidFill>
                  <a:schemeClr val="accent1"/>
                </a:solidFill>
                <a:latin typeface="Arial" charset="0"/>
                <a:ea typeface="宋体" pitchFamily="2" charset="-122"/>
              </a:defRPr>
            </a:lvl8pPr>
            <a:lvl9pPr marL="3886200" indent="-228600" eaLnBrk="0" fontAlgn="base" hangingPunct="0">
              <a:spcBef>
                <a:spcPct val="0"/>
              </a:spcBef>
              <a:spcAft>
                <a:spcPct val="0"/>
              </a:spcAft>
              <a:defRPr sz="2400">
                <a:solidFill>
                  <a:schemeClr val="accent1"/>
                </a:solidFill>
                <a:latin typeface="Arial" charset="0"/>
                <a:ea typeface="宋体" pitchFamily="2" charset="-122"/>
              </a:defRPr>
            </a:lvl9pPr>
          </a:lstStyle>
          <a:p>
            <a:pPr algn="ctr">
              <a:spcBef>
                <a:spcPct val="50000"/>
              </a:spcBef>
              <a:defRPr/>
            </a:pPr>
            <a:fld id="{EFF5C573-EE9A-4BBF-8EA5-77C78440359C}" type="slidenum">
              <a:rPr lang="zh-CN" altLang="en-US" sz="1400" smtClean="0">
                <a:solidFill>
                  <a:srgbClr val="000099"/>
                </a:solidFill>
              </a:rPr>
              <a:pPr algn="ctr">
                <a:spcBef>
                  <a:spcPct val="50000"/>
                </a:spcBef>
                <a:defRPr/>
              </a:pPr>
              <a:t>‹#›</a:t>
            </a:fld>
            <a:endParaRPr lang="en-US" altLang="zh-CN" sz="1400">
              <a:solidFill>
                <a:srgbClr val="000099"/>
              </a:solidFill>
            </a:endParaRPr>
          </a:p>
        </p:txBody>
      </p:sp>
      <p:pic>
        <p:nvPicPr>
          <p:cNvPr id="1034" name="Picture 19" descr="buaa_1"/>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597650"/>
            <a:ext cx="133191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ransition spd="med">
    <p:fade/>
  </p:transition>
  <p:timing>
    <p:tnLst>
      <p:par>
        <p:cTn id="1" dur="indefinite" restart="never" nodeType="tmRoot"/>
      </p:par>
    </p:tnLst>
  </p:timing>
  <p:txStyles>
    <p:titleStyle>
      <a:lvl1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cs typeface="+mj-cs"/>
        </a:defRPr>
      </a:lvl1pPr>
      <a:lvl2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2pPr>
      <a:lvl3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3pPr>
      <a:lvl4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4pPr>
      <a:lvl5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5pPr>
      <a:lvl6pPr marL="4572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9pPr>
    </p:titleStyle>
    <p:bodyStyle>
      <a:lvl1pPr marL="284163" indent="-284163" algn="l" rtl="0" eaLnBrk="0" fontAlgn="base" hangingPunct="0">
        <a:lnSpc>
          <a:spcPct val="75000"/>
        </a:lnSpc>
        <a:spcBef>
          <a:spcPct val="65000"/>
        </a:spcBef>
        <a:spcAft>
          <a:spcPct val="0"/>
        </a:spcAft>
        <a:buClr>
          <a:srgbClr val="FF0000"/>
        </a:buClr>
        <a:buSzPct val="100000"/>
        <a:buFont typeface="Wingdings" panose="05000000000000000000" pitchFamily="2" charset="2"/>
        <a:buChar char="v"/>
        <a:defRPr sz="2000" b="1">
          <a:solidFill>
            <a:schemeClr val="tx1"/>
          </a:solidFill>
          <a:latin typeface="Times New Roman" pitchFamily="18" charset="0"/>
          <a:ea typeface="+mn-ea"/>
          <a:cs typeface="Times New Roman" pitchFamily="18" charset="0"/>
        </a:defRPr>
      </a:lvl1pPr>
      <a:lvl2pPr marL="668338" indent="-193675" algn="l" rtl="0" eaLnBrk="0" fontAlgn="base" hangingPunct="0">
        <a:lnSpc>
          <a:spcPct val="85000"/>
        </a:lnSpc>
        <a:spcBef>
          <a:spcPct val="40000"/>
        </a:spcBef>
        <a:spcAft>
          <a:spcPct val="0"/>
        </a:spcAft>
        <a:buClr>
          <a:srgbClr val="001ADC"/>
        </a:buClr>
        <a:buSzPct val="100000"/>
        <a:buFont typeface="Wingdings" panose="05000000000000000000" pitchFamily="2" charset="2"/>
        <a:buChar char="Ø"/>
        <a:defRPr b="1">
          <a:solidFill>
            <a:schemeClr val="tx1"/>
          </a:solidFill>
          <a:latin typeface="Times New Roman" pitchFamily="18" charset="0"/>
          <a:cs typeface="Times New Roman" pitchFamily="18" charset="0"/>
        </a:defRPr>
      </a:lvl2pPr>
      <a:lvl3pPr marL="1050925" indent="-192088" algn="l" rtl="0" eaLnBrk="0" fontAlgn="base" hangingPunct="0">
        <a:lnSpc>
          <a:spcPct val="85000"/>
        </a:lnSpc>
        <a:spcBef>
          <a:spcPct val="40000"/>
        </a:spcBef>
        <a:spcAft>
          <a:spcPct val="0"/>
        </a:spcAft>
        <a:buClr>
          <a:srgbClr val="05AD01"/>
        </a:buClr>
        <a:buSzPct val="100000"/>
        <a:buFont typeface="Wingdings" panose="05000000000000000000" pitchFamily="2" charset="2"/>
        <a:buChar char="§"/>
        <a:defRPr sz="1600" b="1">
          <a:solidFill>
            <a:schemeClr val="tx1"/>
          </a:solidFill>
          <a:latin typeface="Times New Roman" pitchFamily="18" charset="0"/>
          <a:cs typeface="Times New Roman" pitchFamily="18" charset="0"/>
        </a:defRPr>
      </a:lvl3pPr>
      <a:lvl4pPr marL="1968500" indent="-342900" algn="l" rtl="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4pPr>
      <a:lvl5pPr marL="2501900" indent="-342900" algn="l" rtl="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5pPr>
      <a:lvl6pPr marL="2959100" indent="-342900" algn="l" rtl="0" eaLnBrk="0" fontAlgn="base" hangingPunct="0">
        <a:spcBef>
          <a:spcPct val="20000"/>
        </a:spcBef>
        <a:spcAft>
          <a:spcPct val="0"/>
        </a:spcAft>
        <a:buChar char="»"/>
        <a:defRPr sz="2000">
          <a:solidFill>
            <a:schemeClr val="tx1"/>
          </a:solidFill>
          <a:latin typeface="Times New Roman" pitchFamily="18" charset="0"/>
        </a:defRPr>
      </a:lvl6pPr>
      <a:lvl7pPr marL="3416300" indent="-342900" algn="l" rtl="0" eaLnBrk="0" fontAlgn="base" hangingPunct="0">
        <a:spcBef>
          <a:spcPct val="20000"/>
        </a:spcBef>
        <a:spcAft>
          <a:spcPct val="0"/>
        </a:spcAft>
        <a:buChar char="»"/>
        <a:defRPr sz="2000">
          <a:solidFill>
            <a:schemeClr val="tx1"/>
          </a:solidFill>
          <a:latin typeface="Times New Roman" pitchFamily="18" charset="0"/>
        </a:defRPr>
      </a:lvl7pPr>
      <a:lvl8pPr marL="3873500" indent="-342900" algn="l" rtl="0" eaLnBrk="0" fontAlgn="base" hangingPunct="0">
        <a:spcBef>
          <a:spcPct val="20000"/>
        </a:spcBef>
        <a:spcAft>
          <a:spcPct val="0"/>
        </a:spcAft>
        <a:buChar char="»"/>
        <a:defRPr sz="2000">
          <a:solidFill>
            <a:schemeClr val="tx1"/>
          </a:solidFill>
          <a:latin typeface="Times New Roman" pitchFamily="18" charset="0"/>
        </a:defRPr>
      </a:lvl8pPr>
      <a:lvl9pPr marL="43307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1"/>
          <p:cNvSpPr>
            <a:spLocks noChangeArrowheads="1"/>
          </p:cNvSpPr>
          <p:nvPr userDrawn="1"/>
        </p:nvSpPr>
        <p:spPr bwMode="auto">
          <a:xfrm>
            <a:off x="0" y="0"/>
            <a:ext cx="7380288" cy="260350"/>
          </a:xfrm>
          <a:prstGeom prst="rect">
            <a:avLst/>
          </a:prstGeom>
          <a:solidFill>
            <a:srgbClr val="C3022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solidFill>
                <a:srgbClr val="081D58"/>
              </a:solidFill>
              <a:latin typeface="Times New Roman" panose="02020603050405020304" pitchFamily="18" charset="0"/>
            </a:endParaRPr>
          </a:p>
        </p:txBody>
      </p:sp>
      <p:sp>
        <p:nvSpPr>
          <p:cNvPr id="2051" name="Rectangle 12"/>
          <p:cNvSpPr>
            <a:spLocks noGrp="1" noChangeArrowheads="1"/>
          </p:cNvSpPr>
          <p:nvPr>
            <p:ph type="title"/>
          </p:nvPr>
        </p:nvSpPr>
        <p:spPr bwMode="auto">
          <a:xfrm>
            <a:off x="684213" y="404813"/>
            <a:ext cx="5257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p>
            <a:pPr lvl="0"/>
            <a:r>
              <a:rPr lang="zh-CN" altLang="en-US" smtClean="0"/>
              <a:t>标题</a:t>
            </a:r>
          </a:p>
        </p:txBody>
      </p:sp>
      <p:sp>
        <p:nvSpPr>
          <p:cNvPr id="2052" name="Line 13"/>
          <p:cNvSpPr>
            <a:spLocks noChangeShapeType="1"/>
          </p:cNvSpPr>
          <p:nvPr userDrawn="1"/>
        </p:nvSpPr>
        <p:spPr bwMode="auto">
          <a:xfrm flipV="1">
            <a:off x="611188" y="836613"/>
            <a:ext cx="8064500"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053" name="Rectangle 14"/>
          <p:cNvSpPr>
            <a:spLocks noGrp="1" noChangeArrowheads="1"/>
          </p:cNvSpPr>
          <p:nvPr>
            <p:ph type="body" idx="1"/>
          </p:nvPr>
        </p:nvSpPr>
        <p:spPr bwMode="auto">
          <a:xfrm>
            <a:off x="685800" y="1125538"/>
            <a:ext cx="7848600"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p>
            <a:pPr lvl="0"/>
            <a:r>
              <a:rPr lang="en-US" altLang="zh-CN" smtClean="0"/>
              <a:t>This is our 1st Level Bullet</a:t>
            </a:r>
          </a:p>
          <a:p>
            <a:pPr lvl="1"/>
            <a:r>
              <a:rPr lang="en-US" altLang="zh-CN" smtClean="0"/>
              <a:t>This is our 2nd level bullet</a:t>
            </a:r>
          </a:p>
          <a:p>
            <a:pPr lvl="2"/>
            <a:r>
              <a:rPr lang="en-US" altLang="zh-CN" smtClean="0"/>
              <a:t>This is our 3rd level bullet</a:t>
            </a:r>
          </a:p>
          <a:p>
            <a:pPr lvl="0"/>
            <a:r>
              <a:rPr lang="en-US" altLang="zh-CN" smtClean="0"/>
              <a:t>This is our next 1st Level Bullet</a:t>
            </a:r>
          </a:p>
          <a:p>
            <a:pPr lvl="1"/>
            <a:r>
              <a:rPr lang="en-US" altLang="zh-CN" smtClean="0"/>
              <a:t>This is our 2nd level bullet</a:t>
            </a:r>
          </a:p>
          <a:p>
            <a:pPr lvl="2"/>
            <a:r>
              <a:rPr lang="en-US" altLang="zh-CN" smtClean="0"/>
              <a:t>This is our 3rd level bullet</a:t>
            </a:r>
          </a:p>
        </p:txBody>
      </p:sp>
      <p:sp>
        <p:nvSpPr>
          <p:cNvPr id="2054" name="Rectangle 15"/>
          <p:cNvSpPr>
            <a:spLocks noChangeArrowheads="1"/>
          </p:cNvSpPr>
          <p:nvPr userDrawn="1"/>
        </p:nvSpPr>
        <p:spPr bwMode="auto">
          <a:xfrm>
            <a:off x="4763" y="6742113"/>
            <a:ext cx="8599487" cy="71437"/>
          </a:xfrm>
          <a:prstGeom prst="rect">
            <a:avLst/>
          </a:prstGeom>
          <a:solidFill>
            <a:srgbClr val="E8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2055" name="Rectangle 16"/>
          <p:cNvSpPr>
            <a:spLocks noChangeArrowheads="1"/>
          </p:cNvSpPr>
          <p:nvPr userDrawn="1"/>
        </p:nvSpPr>
        <p:spPr bwMode="auto">
          <a:xfrm>
            <a:off x="11113" y="6811963"/>
            <a:ext cx="9140825" cy="73025"/>
          </a:xfrm>
          <a:prstGeom prst="rect">
            <a:avLst/>
          </a:prstGeom>
          <a:solidFill>
            <a:srgbClr val="C9561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2056" name="Rectangle 17"/>
          <p:cNvSpPr>
            <a:spLocks noChangeArrowheads="1"/>
          </p:cNvSpPr>
          <p:nvPr userDrawn="1"/>
        </p:nvSpPr>
        <p:spPr bwMode="auto">
          <a:xfrm>
            <a:off x="1588" y="6577013"/>
            <a:ext cx="8597900" cy="165100"/>
          </a:xfrm>
          <a:prstGeom prst="rect">
            <a:avLst/>
          </a:prstGeom>
          <a:solidFill>
            <a:srgbClr val="FCC24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2057" name="Text Box 18"/>
          <p:cNvSpPr txBox="1">
            <a:spLocks noChangeArrowheads="1"/>
          </p:cNvSpPr>
          <p:nvPr userDrawn="1"/>
        </p:nvSpPr>
        <p:spPr bwMode="auto">
          <a:xfrm>
            <a:off x="8532813" y="6524625"/>
            <a:ext cx="576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spcBef>
                <a:spcPct val="50000"/>
              </a:spcBef>
            </a:pPr>
            <a:fld id="{265E8433-6366-4499-B037-A36EFC788F48}" type="slidenum">
              <a:rPr lang="zh-CN" altLang="en-US" sz="1400">
                <a:solidFill>
                  <a:srgbClr val="000099"/>
                </a:solidFill>
              </a:rPr>
              <a:pPr algn="ctr">
                <a:spcBef>
                  <a:spcPct val="50000"/>
                </a:spcBef>
              </a:pPr>
              <a:t>‹#›</a:t>
            </a:fld>
            <a:endParaRPr lang="en-US" altLang="zh-CN" sz="1400">
              <a:solidFill>
                <a:srgbClr val="000099"/>
              </a:solidFill>
            </a:endParaRPr>
          </a:p>
        </p:txBody>
      </p:sp>
      <p:pic>
        <p:nvPicPr>
          <p:cNvPr id="2058" name="Picture 19" descr="buaa_1"/>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0" y="6597650"/>
            <a:ext cx="133191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0"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1" r:id="rId14"/>
  </p:sldLayoutIdLst>
  <p:txStyles>
    <p:titleStyle>
      <a:lvl1pPr algn="l" rtl="0" eaLnBrk="0" fontAlgn="base" hangingPunct="0">
        <a:lnSpc>
          <a:spcPct val="87000"/>
        </a:lnSpc>
        <a:spcBef>
          <a:spcPct val="0"/>
        </a:spcBef>
        <a:spcAft>
          <a:spcPct val="0"/>
        </a:spcAft>
        <a:defRPr sz="2400" b="1" i="1">
          <a:solidFill>
            <a:srgbClr val="FF0000"/>
          </a:solidFill>
          <a:latin typeface="+mj-lt"/>
          <a:ea typeface="+mj-ea"/>
          <a:cs typeface="楷体_GB2312"/>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p:titleStyle>
    <p:bodyStyle>
      <a:lvl1pPr marL="284163" indent="-284163" algn="l" rtl="0" eaLnBrk="0" fontAlgn="base" hangingPunct="0">
        <a:lnSpc>
          <a:spcPct val="75000"/>
        </a:lnSpc>
        <a:spcBef>
          <a:spcPct val="65000"/>
        </a:spcBef>
        <a:spcAft>
          <a:spcPct val="0"/>
        </a:spcAft>
        <a:buClr>
          <a:srgbClr val="FF0000"/>
        </a:buClr>
        <a:buSzPct val="100000"/>
        <a:buFont typeface="Wingdings" panose="05000000000000000000" pitchFamily="2" charset="2"/>
        <a:buChar char="v"/>
        <a:defRPr sz="2400" b="1">
          <a:solidFill>
            <a:schemeClr val="tx1"/>
          </a:solidFill>
          <a:latin typeface="+mn-lt"/>
          <a:ea typeface="+mn-ea"/>
          <a:cs typeface="+mn-cs"/>
        </a:defRPr>
      </a:lvl1pPr>
      <a:lvl2pPr marL="668338" indent="-193675" algn="l" rtl="0" eaLnBrk="0" fontAlgn="base" hangingPunct="0">
        <a:lnSpc>
          <a:spcPct val="85000"/>
        </a:lnSpc>
        <a:spcBef>
          <a:spcPct val="40000"/>
        </a:spcBef>
        <a:spcAft>
          <a:spcPct val="0"/>
        </a:spcAft>
        <a:buClr>
          <a:srgbClr val="001ADC"/>
        </a:buClr>
        <a:buSzPct val="100000"/>
        <a:buFont typeface="Wingdings" panose="05000000000000000000" pitchFamily="2" charset="2"/>
        <a:buChar char="Ø"/>
        <a:defRPr b="1">
          <a:solidFill>
            <a:schemeClr val="tx1"/>
          </a:solidFill>
          <a:latin typeface="+mn-lt"/>
        </a:defRPr>
      </a:lvl2pPr>
      <a:lvl3pPr marL="1050925" indent="-192088" algn="l" rtl="0" eaLnBrk="0" fontAlgn="base" hangingPunct="0">
        <a:lnSpc>
          <a:spcPct val="85000"/>
        </a:lnSpc>
        <a:spcBef>
          <a:spcPct val="40000"/>
        </a:spcBef>
        <a:spcAft>
          <a:spcPct val="0"/>
        </a:spcAft>
        <a:buClr>
          <a:srgbClr val="05AD01"/>
        </a:buClr>
        <a:buSzPct val="100000"/>
        <a:buFont typeface="Wingdings" panose="05000000000000000000" pitchFamily="2" charset="2"/>
        <a:buChar char="§"/>
        <a:defRPr b="1">
          <a:solidFill>
            <a:schemeClr val="tx1"/>
          </a:solidFill>
          <a:latin typeface="+mn-lt"/>
        </a:defRPr>
      </a:lvl3pPr>
      <a:lvl4pPr marL="1968500" indent="-342900" algn="l" rtl="0" eaLnBrk="0" fontAlgn="base" hangingPunct="0">
        <a:spcBef>
          <a:spcPct val="20000"/>
        </a:spcBef>
        <a:spcAft>
          <a:spcPct val="0"/>
        </a:spcAft>
        <a:buChar char="–"/>
        <a:defRPr sz="2000">
          <a:solidFill>
            <a:schemeClr val="tx1"/>
          </a:solidFill>
          <a:latin typeface="Times New Roman" pitchFamily="18" charset="0"/>
        </a:defRPr>
      </a:lvl4pPr>
      <a:lvl5pPr marL="2501900" indent="-342900" algn="l" rtl="0" eaLnBrk="0" fontAlgn="base" hangingPunct="0">
        <a:spcBef>
          <a:spcPct val="20000"/>
        </a:spcBef>
        <a:spcAft>
          <a:spcPct val="0"/>
        </a:spcAft>
        <a:buChar char="»"/>
        <a:defRPr sz="2000">
          <a:solidFill>
            <a:schemeClr val="tx1"/>
          </a:solidFill>
          <a:latin typeface="Times New Roman" pitchFamily="18" charset="0"/>
        </a:defRPr>
      </a:lvl5pPr>
      <a:lvl6pPr marL="2959100" indent="-342900" algn="l" rtl="0" eaLnBrk="0" fontAlgn="base" hangingPunct="0">
        <a:spcBef>
          <a:spcPct val="20000"/>
        </a:spcBef>
        <a:spcAft>
          <a:spcPct val="0"/>
        </a:spcAft>
        <a:buChar char="»"/>
        <a:defRPr sz="2000">
          <a:solidFill>
            <a:schemeClr val="tx1"/>
          </a:solidFill>
          <a:latin typeface="Times New Roman" pitchFamily="18" charset="0"/>
        </a:defRPr>
      </a:lvl6pPr>
      <a:lvl7pPr marL="3416300" indent="-342900" algn="l" rtl="0" eaLnBrk="0" fontAlgn="base" hangingPunct="0">
        <a:spcBef>
          <a:spcPct val="20000"/>
        </a:spcBef>
        <a:spcAft>
          <a:spcPct val="0"/>
        </a:spcAft>
        <a:buChar char="»"/>
        <a:defRPr sz="2000">
          <a:solidFill>
            <a:schemeClr val="tx1"/>
          </a:solidFill>
          <a:latin typeface="Times New Roman" pitchFamily="18" charset="0"/>
        </a:defRPr>
      </a:lvl7pPr>
      <a:lvl8pPr marL="3873500" indent="-342900" algn="l" rtl="0" eaLnBrk="0" fontAlgn="base" hangingPunct="0">
        <a:spcBef>
          <a:spcPct val="20000"/>
        </a:spcBef>
        <a:spcAft>
          <a:spcPct val="0"/>
        </a:spcAft>
        <a:buChar char="»"/>
        <a:defRPr sz="2000">
          <a:solidFill>
            <a:schemeClr val="tx1"/>
          </a:solidFill>
          <a:latin typeface="Times New Roman" pitchFamily="18" charset="0"/>
        </a:defRPr>
      </a:lvl8pPr>
      <a:lvl9pPr marL="43307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7.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ctrTitle" idx="4294967295"/>
          </p:nvPr>
        </p:nvSpPr>
        <p:spPr>
          <a:xfrm>
            <a:off x="395288" y="1196975"/>
            <a:ext cx="6913562" cy="1355725"/>
          </a:xfrm>
          <a:solidFill>
            <a:srgbClr val="FFFFFF"/>
          </a:solidFill>
        </p:spPr>
        <p:txBody>
          <a:bodyPr tIns="61200" bIns="61200"/>
          <a:lstStyle/>
          <a:p>
            <a:pPr algn="ctr"/>
            <a:r>
              <a:rPr lang="zh-CN" altLang="en-US" sz="4400" i="0" smtClean="0">
                <a:solidFill>
                  <a:srgbClr val="000066"/>
                </a:solidFill>
                <a:latin typeface="黑体" panose="02010609060101010101" pitchFamily="49" charset="-122"/>
                <a:ea typeface="黑体" panose="02010609060101010101" pitchFamily="49" charset="-122"/>
              </a:rPr>
              <a:t>计算机组成原理</a:t>
            </a:r>
            <a:r>
              <a:rPr lang="zh-CN" altLang="en-US" sz="4800" i="0" smtClean="0">
                <a:solidFill>
                  <a:srgbClr val="000066"/>
                </a:solidFill>
              </a:rPr>
              <a:t/>
            </a:r>
            <a:br>
              <a:rPr lang="zh-CN" altLang="en-US" sz="4800" i="0" smtClean="0">
                <a:solidFill>
                  <a:srgbClr val="000066"/>
                </a:solidFill>
              </a:rPr>
            </a:br>
            <a:r>
              <a:rPr lang="en-US" altLang="zh-CN" sz="4800" i="0" smtClean="0">
                <a:solidFill>
                  <a:srgbClr val="000066"/>
                </a:solidFill>
                <a:latin typeface="Times New Roman" panose="02020603050405020304" pitchFamily="18" charset="0"/>
                <a:cs typeface="Times New Roman" panose="02020603050405020304" pitchFamily="18" charset="0"/>
              </a:rPr>
              <a:t>(</a:t>
            </a:r>
            <a:r>
              <a:rPr lang="en-US" altLang="zh-CN" sz="4000" i="0" smtClean="0">
                <a:solidFill>
                  <a:srgbClr val="000066"/>
                </a:solidFill>
                <a:latin typeface="Times New Roman" panose="02020603050405020304" pitchFamily="18" charset="0"/>
              </a:rPr>
              <a:t>2017</a:t>
            </a:r>
            <a:r>
              <a:rPr lang="zh-CN" altLang="en-US" sz="4000" i="0" smtClean="0">
                <a:solidFill>
                  <a:srgbClr val="000066"/>
                </a:solidFill>
                <a:latin typeface="Times New Roman" panose="02020603050405020304" pitchFamily="18" charset="0"/>
              </a:rPr>
              <a:t>级</a:t>
            </a:r>
            <a:r>
              <a:rPr lang="en-US" altLang="zh-CN" sz="4800" i="0" smtClean="0">
                <a:solidFill>
                  <a:srgbClr val="000066"/>
                </a:solidFill>
                <a:latin typeface="Times New Roman" panose="02020603050405020304" pitchFamily="18" charset="0"/>
              </a:rPr>
              <a:t>)</a:t>
            </a:r>
            <a:endParaRPr lang="en-US" altLang="zh-CN" sz="4800" i="0" smtClean="0">
              <a:solidFill>
                <a:srgbClr val="000066"/>
              </a:solidFill>
            </a:endParaRPr>
          </a:p>
        </p:txBody>
      </p:sp>
      <p:sp>
        <p:nvSpPr>
          <p:cNvPr id="7171" name="Rectangle 5"/>
          <p:cNvSpPr>
            <a:spLocks noGrp="1" noChangeArrowheads="1"/>
          </p:cNvSpPr>
          <p:nvPr>
            <p:ph type="subTitle" idx="4294967295"/>
          </p:nvPr>
        </p:nvSpPr>
        <p:spPr>
          <a:xfrm>
            <a:off x="539750" y="3141663"/>
            <a:ext cx="6696075" cy="3141662"/>
          </a:xfrm>
          <a:solidFill>
            <a:srgbClr val="FFFFFF"/>
          </a:solidFill>
        </p:spPr>
        <p:txBody>
          <a:bodyPr tIns="97200" bIns="97200"/>
          <a:lstStyle/>
          <a:p>
            <a:pPr marL="0" indent="0" algn="ctr">
              <a:lnSpc>
                <a:spcPct val="150000"/>
              </a:lnSpc>
              <a:spcBef>
                <a:spcPct val="0"/>
              </a:spcBef>
              <a:buFont typeface="Wingdings" panose="05000000000000000000" pitchFamily="2" charset="2"/>
              <a:buNone/>
            </a:pPr>
            <a:r>
              <a:rPr lang="zh-CN" altLang="en-US" sz="3600" smtClean="0">
                <a:solidFill>
                  <a:schemeClr val="tx2"/>
                </a:solidFill>
                <a:latin typeface="华文楷体" panose="02010600040101010101" pitchFamily="2" charset="-122"/>
                <a:ea typeface="华文楷体" panose="02010600040101010101" pitchFamily="2" charset="-122"/>
                <a:cs typeface="Times New Roman" panose="02020603050405020304" pitchFamily="18" charset="0"/>
              </a:rPr>
              <a:t>计算机组成原理课程组</a:t>
            </a:r>
            <a:endParaRPr lang="en-US" altLang="zh-CN" sz="3600" smtClean="0">
              <a:solidFill>
                <a:schemeClr val="tx2"/>
              </a:solidFill>
              <a:latin typeface="华文楷体" panose="02010600040101010101" pitchFamily="2" charset="-122"/>
              <a:ea typeface="华文楷体" panose="02010600040101010101" pitchFamily="2" charset="-122"/>
              <a:cs typeface="Times New Roman" panose="02020603050405020304" pitchFamily="18" charset="0"/>
            </a:endParaRPr>
          </a:p>
          <a:p>
            <a:pPr marL="0" indent="0" algn="ctr">
              <a:lnSpc>
                <a:spcPct val="150000"/>
              </a:lnSpc>
              <a:spcBef>
                <a:spcPct val="0"/>
              </a:spcBef>
              <a:buFont typeface="Wingdings" panose="05000000000000000000" pitchFamily="2" charset="2"/>
              <a:buNone/>
            </a:pPr>
            <a:r>
              <a:rPr lang="zh-CN" altLang="en-US" sz="3200" baseline="30000" smtClean="0">
                <a:solidFill>
                  <a:schemeClr val="tx2"/>
                </a:solidFill>
                <a:latin typeface="华文楷体" panose="02010600040101010101" pitchFamily="2" charset="-122"/>
                <a:ea typeface="华文楷体" panose="02010600040101010101" pitchFamily="2" charset="-122"/>
                <a:cs typeface="Times New Roman" panose="02020603050405020304" pitchFamily="18" charset="0"/>
              </a:rPr>
              <a:t>牛建伟</a:t>
            </a:r>
            <a:endParaRPr lang="en-US" altLang="zh-CN" sz="3200" baseline="30000" smtClean="0">
              <a:solidFill>
                <a:schemeClr val="tx2"/>
              </a:solidFill>
              <a:latin typeface="华文楷体" panose="02010600040101010101" pitchFamily="2" charset="-122"/>
              <a:ea typeface="华文楷体" panose="02010600040101010101" pitchFamily="2" charset="-122"/>
              <a:cs typeface="Times New Roman" panose="02020603050405020304" pitchFamily="18" charset="0"/>
            </a:endParaRPr>
          </a:p>
          <a:p>
            <a:pPr marL="0" indent="0" algn="ctr">
              <a:buFont typeface="Wingdings" panose="05000000000000000000" pitchFamily="2" charset="2"/>
              <a:buNone/>
            </a:pPr>
            <a:endParaRPr lang="en-US" altLang="zh-CN" sz="3200" baseline="30000" smtClean="0">
              <a:solidFill>
                <a:schemeClr val="tx2"/>
              </a:solidFill>
              <a:latin typeface="华文楷体" panose="02010600040101010101" pitchFamily="2" charset="-122"/>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sz="1800" b="0" smtClean="0">
                <a:solidFill>
                  <a:schemeClr val="tx2"/>
                </a:solidFill>
                <a:ea typeface="华文楷体" panose="02010600040101010101" pitchFamily="2" charset="-122"/>
                <a:cs typeface="Times New Roman" panose="02020603050405020304" pitchFamily="18" charset="0"/>
              </a:rPr>
              <a:t>                                                  Tel </a:t>
            </a:r>
            <a:r>
              <a:rPr lang="zh-CN" altLang="en-US" sz="1800" b="0" smtClean="0">
                <a:solidFill>
                  <a:schemeClr val="tx2"/>
                </a:solidFill>
                <a:ea typeface="华文楷体" panose="02010600040101010101" pitchFamily="2" charset="-122"/>
                <a:cs typeface="Times New Roman" panose="02020603050405020304" pitchFamily="18" charset="0"/>
              </a:rPr>
              <a:t>：</a:t>
            </a:r>
            <a:r>
              <a:rPr lang="en-US" altLang="zh-CN" sz="1800" b="0" smtClean="0">
                <a:solidFill>
                  <a:schemeClr val="tx2"/>
                </a:solidFill>
                <a:ea typeface="华文楷体" panose="02010600040101010101" pitchFamily="2" charset="-122"/>
                <a:cs typeface="Times New Roman" panose="02020603050405020304" pitchFamily="18" charset="0"/>
              </a:rPr>
              <a:t>82317601</a:t>
            </a:r>
          </a:p>
          <a:p>
            <a:pPr marL="0" indent="0">
              <a:buFont typeface="Wingdings" panose="05000000000000000000" pitchFamily="2" charset="2"/>
              <a:buNone/>
            </a:pPr>
            <a:r>
              <a:rPr lang="en-US" altLang="zh-CN" sz="1800" b="0" smtClean="0">
                <a:solidFill>
                  <a:schemeClr val="tx2"/>
                </a:solidFill>
                <a:ea typeface="华文楷体" panose="02010600040101010101" pitchFamily="2" charset="-122"/>
                <a:cs typeface="Times New Roman" panose="02020603050405020304" pitchFamily="18" charset="0"/>
              </a:rPr>
              <a:t>                                                 Mail</a:t>
            </a:r>
            <a:r>
              <a:rPr lang="zh-CN" altLang="en-US" sz="1800" b="0" smtClean="0">
                <a:solidFill>
                  <a:schemeClr val="tx2"/>
                </a:solidFill>
                <a:ea typeface="华文楷体" panose="02010600040101010101" pitchFamily="2" charset="-122"/>
                <a:cs typeface="Times New Roman" panose="02020603050405020304" pitchFamily="18" charset="0"/>
              </a:rPr>
              <a:t>：</a:t>
            </a:r>
            <a:r>
              <a:rPr lang="en-US" altLang="zh-CN" sz="1800" b="0" smtClean="0">
                <a:solidFill>
                  <a:schemeClr val="tx2"/>
                </a:solidFill>
                <a:ea typeface="华文楷体" panose="02010600040101010101" pitchFamily="2" charset="-122"/>
                <a:cs typeface="Times New Roman" panose="02020603050405020304" pitchFamily="18" charset="0"/>
              </a:rPr>
              <a:t>niujianwei@buaa.edu.cn</a:t>
            </a:r>
          </a:p>
          <a:p>
            <a:pPr marL="0" indent="0">
              <a:buFont typeface="Wingdings" panose="05000000000000000000" pitchFamily="2" charset="2"/>
              <a:buNone/>
            </a:pPr>
            <a:r>
              <a:rPr lang="en-US" altLang="zh-CN" sz="1800" b="0" smtClean="0">
                <a:solidFill>
                  <a:schemeClr val="tx2"/>
                </a:solidFill>
                <a:ea typeface="华文楷体" panose="02010600040101010101" pitchFamily="2" charset="-122"/>
                <a:cs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Content Placeholder 4"/>
          <p:cNvSpPr>
            <a:spLocks noGrp="1"/>
          </p:cNvSpPr>
          <p:nvPr>
            <p:ph idx="4294967295"/>
          </p:nvPr>
        </p:nvSpPr>
        <p:spPr>
          <a:xfrm>
            <a:off x="684213" y="908050"/>
            <a:ext cx="7848600" cy="5418138"/>
          </a:xfrm>
        </p:spPr>
        <p:txBody>
          <a:bodyPr/>
          <a:lstStyle/>
          <a:p>
            <a:pPr marL="765175" lvl="2" indent="0">
              <a:lnSpc>
                <a:spcPts val="1600"/>
              </a:lnSpc>
              <a:spcBef>
                <a:spcPct val="20000"/>
              </a:spcBef>
              <a:spcAft>
                <a:spcPct val="20000"/>
              </a:spcAft>
            </a:pPr>
            <a:r>
              <a:rPr lang="en-US" altLang="zh-CN" i="1" u="sng" smtClean="0">
                <a:ea typeface="黑体" panose="02010609060101010101" pitchFamily="49" charset="-122"/>
              </a:rPr>
              <a:t>Label</a:t>
            </a:r>
            <a:r>
              <a:rPr lang="en-US" altLang="zh-CN" smtClean="0">
                <a:ea typeface="黑体" panose="02010609060101010101" pitchFamily="49" charset="-122"/>
              </a:rPr>
              <a:t>	</a:t>
            </a:r>
            <a:r>
              <a:rPr lang="en-US" altLang="zh-CN" i="1" u="sng" smtClean="0">
                <a:ea typeface="黑体" panose="02010609060101010101" pitchFamily="49" charset="-122"/>
              </a:rPr>
              <a:t>Op-Code</a:t>
            </a:r>
            <a:r>
              <a:rPr lang="en-US" altLang="zh-CN" smtClean="0">
                <a:ea typeface="黑体" panose="02010609060101010101" pitchFamily="49" charset="-122"/>
              </a:rPr>
              <a:t>	</a:t>
            </a:r>
            <a:r>
              <a:rPr lang="en-US" altLang="zh-CN" i="1" u="sng" smtClean="0">
                <a:ea typeface="黑体" panose="02010609060101010101" pitchFamily="49" charset="-122"/>
              </a:rPr>
              <a:t>Dest. S1, S2</a:t>
            </a:r>
            <a:r>
              <a:rPr lang="en-US" altLang="zh-CN" smtClean="0">
                <a:ea typeface="黑体" panose="02010609060101010101" pitchFamily="49" charset="-122"/>
              </a:rPr>
              <a:t>	</a:t>
            </a:r>
            <a:r>
              <a:rPr lang="en-US" altLang="zh-CN" i="1" u="sng" smtClean="0">
                <a:ea typeface="黑体" panose="02010609060101010101" pitchFamily="49" charset="-122"/>
              </a:rPr>
              <a:t>Comments</a:t>
            </a:r>
            <a:r>
              <a:rPr lang="en-US" altLang="zh-CN" smtClean="0">
                <a:ea typeface="黑体" panose="02010609060101010101" pitchFamily="49" charset="-122"/>
              </a:rPr>
              <a:t>	</a:t>
            </a:r>
          </a:p>
          <a:p>
            <a:pPr marL="765175" lvl="2" indent="0">
              <a:lnSpc>
                <a:spcPts val="1600"/>
              </a:lnSpc>
              <a:spcBef>
                <a:spcPct val="20000"/>
              </a:spcBef>
              <a:spcAft>
                <a:spcPct val="20000"/>
              </a:spcAft>
            </a:pPr>
            <a:r>
              <a:rPr lang="en-US" altLang="zh-CN" smtClean="0">
                <a:ea typeface="黑体" panose="02010609060101010101" pitchFamily="49" charset="-122"/>
              </a:rPr>
              <a:t>		.data</a:t>
            </a:r>
          </a:p>
          <a:p>
            <a:pPr marL="765175" lvl="2" indent="0">
              <a:lnSpc>
                <a:spcPts val="1600"/>
              </a:lnSpc>
              <a:spcBef>
                <a:spcPct val="20000"/>
              </a:spcBef>
              <a:spcAft>
                <a:spcPct val="20000"/>
              </a:spcAft>
            </a:pPr>
            <a:r>
              <a:rPr lang="en-US" altLang="zh-CN" smtClean="0">
                <a:ea typeface="黑体" panose="02010609060101010101" pitchFamily="49" charset="-122"/>
              </a:rPr>
              <a:t>SRC:	.space	400</a:t>
            </a:r>
          </a:p>
          <a:p>
            <a:pPr marL="765175" lvl="2" indent="0">
              <a:lnSpc>
                <a:spcPts val="1600"/>
              </a:lnSpc>
              <a:spcBef>
                <a:spcPct val="20000"/>
              </a:spcBef>
              <a:spcAft>
                <a:spcPct val="20000"/>
              </a:spcAft>
            </a:pPr>
            <a:r>
              <a:rPr lang="en-US" altLang="zh-CN" smtClean="0">
                <a:ea typeface="黑体" panose="02010609060101010101" pitchFamily="49" charset="-122"/>
              </a:rPr>
              <a:t>DEST:	.space	400</a:t>
            </a:r>
          </a:p>
          <a:p>
            <a:pPr marL="765175" lvl="2" indent="0">
              <a:lnSpc>
                <a:spcPts val="1600"/>
              </a:lnSpc>
              <a:spcBef>
                <a:spcPct val="20000"/>
              </a:spcBef>
              <a:spcAft>
                <a:spcPct val="20000"/>
              </a:spcAft>
            </a:pPr>
            <a:r>
              <a:rPr lang="en-US" altLang="zh-CN" smtClean="0">
                <a:ea typeface="黑体" panose="02010609060101010101" pitchFamily="49" charset="-122"/>
              </a:rPr>
              <a:t>		.globl	main</a:t>
            </a:r>
          </a:p>
          <a:p>
            <a:pPr marL="765175" lvl="2" indent="0">
              <a:lnSpc>
                <a:spcPts val="1600"/>
              </a:lnSpc>
              <a:spcBef>
                <a:spcPct val="20000"/>
              </a:spcBef>
              <a:spcAft>
                <a:spcPct val="20000"/>
              </a:spcAft>
            </a:pPr>
            <a:r>
              <a:rPr lang="en-US" altLang="zh-CN" smtClean="0">
                <a:ea typeface="黑体" panose="02010609060101010101" pitchFamily="49" charset="-122"/>
              </a:rPr>
              <a:t>		.text</a:t>
            </a:r>
          </a:p>
          <a:p>
            <a:pPr marL="765175" lvl="2" indent="0">
              <a:lnSpc>
                <a:spcPts val="1600"/>
              </a:lnSpc>
              <a:spcBef>
                <a:spcPct val="20000"/>
              </a:spcBef>
              <a:spcAft>
                <a:spcPct val="20000"/>
              </a:spcAft>
            </a:pPr>
            <a:r>
              <a:rPr lang="en-US" altLang="zh-CN" smtClean="0">
                <a:ea typeface="黑体" panose="02010609060101010101" pitchFamily="49" charset="-122"/>
              </a:rPr>
              <a:t>main:</a:t>
            </a:r>
          </a:p>
          <a:p>
            <a:pPr marL="765175" lvl="2" indent="0">
              <a:lnSpc>
                <a:spcPts val="1600"/>
              </a:lnSpc>
              <a:spcBef>
                <a:spcPct val="20000"/>
              </a:spcBef>
              <a:spcAft>
                <a:spcPct val="20000"/>
              </a:spcAft>
            </a:pPr>
            <a:r>
              <a:rPr lang="en-US" altLang="zh-CN" smtClean="0">
                <a:ea typeface="黑体" panose="02010609060101010101" pitchFamily="49" charset="-122"/>
              </a:rPr>
              <a:t>		la 	$a1, SRC		#$a1 = &amp;SRC</a:t>
            </a:r>
          </a:p>
          <a:p>
            <a:pPr marL="765175" lvl="2" indent="0">
              <a:lnSpc>
                <a:spcPts val="1600"/>
              </a:lnSpc>
              <a:spcBef>
                <a:spcPct val="20000"/>
              </a:spcBef>
              <a:spcAft>
                <a:spcPct val="20000"/>
              </a:spcAft>
            </a:pPr>
            <a:r>
              <a:rPr lang="en-US" altLang="zh-CN" smtClean="0">
                <a:ea typeface="黑体" panose="02010609060101010101" pitchFamily="49" charset="-122"/>
              </a:rPr>
              <a:t>		la	$a2, DEST	#$a2 = &amp;DEST</a:t>
            </a:r>
          </a:p>
          <a:p>
            <a:pPr marL="765175" lvl="2" indent="0">
              <a:lnSpc>
                <a:spcPts val="1600"/>
              </a:lnSpc>
              <a:spcBef>
                <a:spcPct val="20000"/>
              </a:spcBef>
              <a:spcAft>
                <a:spcPct val="20000"/>
              </a:spcAft>
            </a:pPr>
            <a:r>
              <a:rPr lang="en-US" altLang="zh-CN" smtClean="0">
                <a:ea typeface="黑体" panose="02010609060101010101" pitchFamily="49" charset="-122"/>
              </a:rPr>
              <a:t>		li	$t0, 100		#$t0 = 100</a:t>
            </a:r>
          </a:p>
          <a:p>
            <a:pPr marL="765175" lvl="2" indent="0">
              <a:lnSpc>
                <a:spcPts val="1600"/>
              </a:lnSpc>
              <a:spcBef>
                <a:spcPct val="20000"/>
              </a:spcBef>
              <a:spcAft>
                <a:spcPct val="20000"/>
              </a:spcAft>
            </a:pPr>
            <a:r>
              <a:rPr lang="en-US" altLang="zh-CN" smtClean="0">
                <a:ea typeface="黑体" panose="02010609060101010101" pitchFamily="49" charset="-122"/>
              </a:rPr>
              <a:t>loop:	lw	$t1, 0($a1)	#$t1= mem($a1)</a:t>
            </a:r>
          </a:p>
          <a:p>
            <a:pPr marL="765175" lvl="2" indent="0">
              <a:lnSpc>
                <a:spcPts val="1600"/>
              </a:lnSpc>
              <a:spcBef>
                <a:spcPct val="20000"/>
              </a:spcBef>
              <a:spcAft>
                <a:spcPct val="20000"/>
              </a:spcAft>
            </a:pPr>
            <a:r>
              <a:rPr lang="en-US" altLang="zh-CN" smtClean="0">
                <a:ea typeface="黑体" panose="02010609060101010101" pitchFamily="49" charset="-122"/>
              </a:rPr>
              <a:t>		sw	$t1, 0($a2)	#mem($a2) = $t1</a:t>
            </a:r>
          </a:p>
          <a:p>
            <a:pPr marL="765175" lvl="2" indent="0">
              <a:lnSpc>
                <a:spcPts val="1600"/>
              </a:lnSpc>
              <a:spcBef>
                <a:spcPct val="20000"/>
              </a:spcBef>
              <a:spcAft>
                <a:spcPct val="20000"/>
              </a:spcAft>
            </a:pPr>
            <a:r>
              <a:rPr lang="en-US" altLang="zh-CN" smtClean="0">
                <a:ea typeface="黑体" panose="02010609060101010101" pitchFamily="49" charset="-122"/>
              </a:rPr>
              <a:t>		addi	$a1, $a1,4		#$a1 = $a1+4</a:t>
            </a:r>
          </a:p>
          <a:p>
            <a:pPr marL="765175" lvl="2" indent="0">
              <a:lnSpc>
                <a:spcPts val="1600"/>
              </a:lnSpc>
              <a:spcBef>
                <a:spcPct val="20000"/>
              </a:spcBef>
              <a:spcAft>
                <a:spcPct val="20000"/>
              </a:spcAft>
            </a:pPr>
            <a:r>
              <a:rPr lang="en-US" altLang="zh-CN" smtClean="0">
                <a:ea typeface="黑体" panose="02010609060101010101" pitchFamily="49" charset="-122"/>
              </a:rPr>
              <a:t>		addi	$a2, $a2,4		#$a2 = $a2+4</a:t>
            </a:r>
          </a:p>
          <a:p>
            <a:pPr marL="765175" lvl="2" indent="0">
              <a:lnSpc>
                <a:spcPts val="1600"/>
              </a:lnSpc>
              <a:spcBef>
                <a:spcPct val="20000"/>
              </a:spcBef>
              <a:spcAft>
                <a:spcPct val="20000"/>
              </a:spcAft>
            </a:pPr>
            <a:r>
              <a:rPr lang="en-US" altLang="zh-CN" smtClean="0">
                <a:ea typeface="黑体" panose="02010609060101010101" pitchFamily="49" charset="-122"/>
              </a:rPr>
              <a:t>		addi	$t0, $t0,-1		#$t0 = $t0 - 1</a:t>
            </a:r>
          </a:p>
          <a:p>
            <a:pPr marL="765175" lvl="2" indent="0">
              <a:lnSpc>
                <a:spcPts val="1600"/>
              </a:lnSpc>
              <a:spcBef>
                <a:spcPct val="20000"/>
              </a:spcBef>
              <a:spcAft>
                <a:spcPct val="20000"/>
              </a:spcAft>
            </a:pPr>
            <a:r>
              <a:rPr lang="en-US" altLang="zh-CN" smtClean="0">
                <a:ea typeface="黑体" panose="02010609060101010101" pitchFamily="49" charset="-122"/>
              </a:rPr>
              <a:t>		bgtz	$t0, loop		#Branch if $t0 &gt; 0</a:t>
            </a:r>
          </a:p>
          <a:p>
            <a:pPr marL="765175" lvl="2" indent="0">
              <a:lnSpc>
                <a:spcPts val="1600"/>
              </a:lnSpc>
              <a:spcBef>
                <a:spcPct val="20000"/>
              </a:spcBef>
              <a:spcAft>
                <a:spcPct val="20000"/>
              </a:spcAft>
            </a:pPr>
            <a:r>
              <a:rPr lang="en-US" altLang="zh-CN" smtClean="0">
                <a:ea typeface="黑体" panose="02010609060101010101" pitchFamily="49" charset="-122"/>
              </a:rPr>
              <a:t>		li	$v0, 10</a:t>
            </a:r>
          </a:p>
          <a:p>
            <a:pPr marL="765175" lvl="2" indent="0">
              <a:lnSpc>
                <a:spcPts val="1600"/>
              </a:lnSpc>
              <a:spcBef>
                <a:spcPct val="20000"/>
              </a:spcBef>
              <a:spcAft>
                <a:spcPct val="20000"/>
              </a:spcAft>
            </a:pPr>
            <a:r>
              <a:rPr lang="en-US" altLang="zh-CN" smtClean="0">
                <a:ea typeface="黑体" panose="02010609060101010101" pitchFamily="49" charset="-122"/>
              </a:rPr>
              <a:t>		syscall</a:t>
            </a:r>
          </a:p>
        </p:txBody>
      </p:sp>
      <p:sp>
        <p:nvSpPr>
          <p:cNvPr id="4" name="Title 3"/>
          <p:cNvSpPr txBox="1">
            <a:spLocks/>
          </p:cNvSpPr>
          <p:nvPr/>
        </p:nvSpPr>
        <p:spPr bwMode="auto">
          <a:xfrm>
            <a:off x="539750" y="404813"/>
            <a:ext cx="525780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cs typeface="+mj-cs"/>
              </a:defRPr>
            </a:lvl1pPr>
            <a:lvl2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2pPr>
            <a:lvl3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3pPr>
            <a:lvl4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4pPr>
            <a:lvl5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5pPr>
            <a:lvl6pPr marL="4572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9pPr>
          </a:lstStyle>
          <a:p>
            <a:r>
              <a:rPr lang="zh-CN" altLang="en-US" kern="0" dirty="0" smtClean="0">
                <a:latin typeface="Times New Roman" panose="02020603050405020304" pitchFamily="18" charset="0"/>
                <a:cs typeface="Times New Roman" panose="02020603050405020304" pitchFamily="18" charset="0"/>
              </a:rPr>
              <a:t>二、简答与设计</a:t>
            </a:r>
          </a:p>
        </p:txBody>
      </p:sp>
    </p:spTree>
    <p:extLst>
      <p:ext uri="{BB962C8B-B14F-4D97-AF65-F5344CB8AC3E}">
        <p14:creationId xmlns:p14="http://schemas.microsoft.com/office/powerpoint/2010/main" val="271881652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500"/>
                                        <p:tgtEl>
                                          <p:spTgt spid="81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fade">
                                      <p:cBhvr>
                                        <p:cTn id="10" dur="500"/>
                                        <p:tgtEl>
                                          <p:spTgt spid="819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animEffect transition="in" filter="fade">
                                      <p:cBhvr>
                                        <p:cTn id="13" dur="500"/>
                                        <p:tgtEl>
                                          <p:spTgt spid="819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195">
                                            <p:txEl>
                                              <p:pRg st="3" end="3"/>
                                            </p:txEl>
                                          </p:spTgt>
                                        </p:tgtEl>
                                        <p:attrNameLst>
                                          <p:attrName>style.visibility</p:attrName>
                                        </p:attrNameLst>
                                      </p:cBhvr>
                                      <p:to>
                                        <p:strVal val="visible"/>
                                      </p:to>
                                    </p:set>
                                    <p:animEffect transition="in" filter="fade">
                                      <p:cBhvr>
                                        <p:cTn id="16" dur="500"/>
                                        <p:tgtEl>
                                          <p:spTgt spid="8195">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animEffect transition="in" filter="fade">
                                      <p:cBhvr>
                                        <p:cTn id="19" dur="500"/>
                                        <p:tgtEl>
                                          <p:spTgt spid="8195">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195">
                                            <p:txEl>
                                              <p:pRg st="5" end="5"/>
                                            </p:txEl>
                                          </p:spTgt>
                                        </p:tgtEl>
                                        <p:attrNameLst>
                                          <p:attrName>style.visibility</p:attrName>
                                        </p:attrNameLst>
                                      </p:cBhvr>
                                      <p:to>
                                        <p:strVal val="visible"/>
                                      </p:to>
                                    </p:set>
                                    <p:animEffect transition="in" filter="fade">
                                      <p:cBhvr>
                                        <p:cTn id="22" dur="500"/>
                                        <p:tgtEl>
                                          <p:spTgt spid="8195">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195">
                                            <p:txEl>
                                              <p:pRg st="6" end="6"/>
                                            </p:txEl>
                                          </p:spTgt>
                                        </p:tgtEl>
                                        <p:attrNameLst>
                                          <p:attrName>style.visibility</p:attrName>
                                        </p:attrNameLst>
                                      </p:cBhvr>
                                      <p:to>
                                        <p:strVal val="visible"/>
                                      </p:to>
                                    </p:set>
                                    <p:animEffect transition="in" filter="fade">
                                      <p:cBhvr>
                                        <p:cTn id="25" dur="500"/>
                                        <p:tgtEl>
                                          <p:spTgt spid="8195">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195">
                                            <p:txEl>
                                              <p:pRg st="7" end="7"/>
                                            </p:txEl>
                                          </p:spTgt>
                                        </p:tgtEl>
                                        <p:attrNameLst>
                                          <p:attrName>style.visibility</p:attrName>
                                        </p:attrNameLst>
                                      </p:cBhvr>
                                      <p:to>
                                        <p:strVal val="visible"/>
                                      </p:to>
                                    </p:set>
                                    <p:animEffect transition="in" filter="fade">
                                      <p:cBhvr>
                                        <p:cTn id="28" dur="500"/>
                                        <p:tgtEl>
                                          <p:spTgt spid="8195">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195">
                                            <p:txEl>
                                              <p:pRg st="8" end="8"/>
                                            </p:txEl>
                                          </p:spTgt>
                                        </p:tgtEl>
                                        <p:attrNameLst>
                                          <p:attrName>style.visibility</p:attrName>
                                        </p:attrNameLst>
                                      </p:cBhvr>
                                      <p:to>
                                        <p:strVal val="visible"/>
                                      </p:to>
                                    </p:set>
                                    <p:animEffect transition="in" filter="fade">
                                      <p:cBhvr>
                                        <p:cTn id="31" dur="500"/>
                                        <p:tgtEl>
                                          <p:spTgt spid="8195">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195">
                                            <p:txEl>
                                              <p:pRg st="9" end="9"/>
                                            </p:txEl>
                                          </p:spTgt>
                                        </p:tgtEl>
                                        <p:attrNameLst>
                                          <p:attrName>style.visibility</p:attrName>
                                        </p:attrNameLst>
                                      </p:cBhvr>
                                      <p:to>
                                        <p:strVal val="visible"/>
                                      </p:to>
                                    </p:set>
                                    <p:animEffect transition="in" filter="fade">
                                      <p:cBhvr>
                                        <p:cTn id="34" dur="500"/>
                                        <p:tgtEl>
                                          <p:spTgt spid="8195">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195">
                                            <p:txEl>
                                              <p:pRg st="10" end="10"/>
                                            </p:txEl>
                                          </p:spTgt>
                                        </p:tgtEl>
                                        <p:attrNameLst>
                                          <p:attrName>style.visibility</p:attrName>
                                        </p:attrNameLst>
                                      </p:cBhvr>
                                      <p:to>
                                        <p:strVal val="visible"/>
                                      </p:to>
                                    </p:set>
                                    <p:animEffect transition="in" filter="fade">
                                      <p:cBhvr>
                                        <p:cTn id="37" dur="500"/>
                                        <p:tgtEl>
                                          <p:spTgt spid="8195">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195">
                                            <p:txEl>
                                              <p:pRg st="11" end="11"/>
                                            </p:txEl>
                                          </p:spTgt>
                                        </p:tgtEl>
                                        <p:attrNameLst>
                                          <p:attrName>style.visibility</p:attrName>
                                        </p:attrNameLst>
                                      </p:cBhvr>
                                      <p:to>
                                        <p:strVal val="visible"/>
                                      </p:to>
                                    </p:set>
                                    <p:animEffect transition="in" filter="fade">
                                      <p:cBhvr>
                                        <p:cTn id="40" dur="500"/>
                                        <p:tgtEl>
                                          <p:spTgt spid="8195">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195">
                                            <p:txEl>
                                              <p:pRg st="12" end="12"/>
                                            </p:txEl>
                                          </p:spTgt>
                                        </p:tgtEl>
                                        <p:attrNameLst>
                                          <p:attrName>style.visibility</p:attrName>
                                        </p:attrNameLst>
                                      </p:cBhvr>
                                      <p:to>
                                        <p:strVal val="visible"/>
                                      </p:to>
                                    </p:set>
                                    <p:animEffect transition="in" filter="fade">
                                      <p:cBhvr>
                                        <p:cTn id="43" dur="500"/>
                                        <p:tgtEl>
                                          <p:spTgt spid="8195">
                                            <p:txEl>
                                              <p:pRg st="12" end="1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195">
                                            <p:txEl>
                                              <p:pRg st="13" end="13"/>
                                            </p:txEl>
                                          </p:spTgt>
                                        </p:tgtEl>
                                        <p:attrNameLst>
                                          <p:attrName>style.visibility</p:attrName>
                                        </p:attrNameLst>
                                      </p:cBhvr>
                                      <p:to>
                                        <p:strVal val="visible"/>
                                      </p:to>
                                    </p:set>
                                    <p:animEffect transition="in" filter="fade">
                                      <p:cBhvr>
                                        <p:cTn id="46" dur="500"/>
                                        <p:tgtEl>
                                          <p:spTgt spid="8195">
                                            <p:txEl>
                                              <p:pRg st="13" end="1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195">
                                            <p:txEl>
                                              <p:pRg st="14" end="14"/>
                                            </p:txEl>
                                          </p:spTgt>
                                        </p:tgtEl>
                                        <p:attrNameLst>
                                          <p:attrName>style.visibility</p:attrName>
                                        </p:attrNameLst>
                                      </p:cBhvr>
                                      <p:to>
                                        <p:strVal val="visible"/>
                                      </p:to>
                                    </p:set>
                                    <p:animEffect transition="in" filter="fade">
                                      <p:cBhvr>
                                        <p:cTn id="49" dur="500"/>
                                        <p:tgtEl>
                                          <p:spTgt spid="8195">
                                            <p:txEl>
                                              <p:pRg st="14" end="14"/>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8195">
                                            <p:txEl>
                                              <p:pRg st="15" end="15"/>
                                            </p:txEl>
                                          </p:spTgt>
                                        </p:tgtEl>
                                        <p:attrNameLst>
                                          <p:attrName>style.visibility</p:attrName>
                                        </p:attrNameLst>
                                      </p:cBhvr>
                                      <p:to>
                                        <p:strVal val="visible"/>
                                      </p:to>
                                    </p:set>
                                    <p:animEffect transition="in" filter="fade">
                                      <p:cBhvr>
                                        <p:cTn id="52" dur="500"/>
                                        <p:tgtEl>
                                          <p:spTgt spid="8195">
                                            <p:txEl>
                                              <p:pRg st="15" end="15"/>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8195">
                                            <p:txEl>
                                              <p:pRg st="16" end="16"/>
                                            </p:txEl>
                                          </p:spTgt>
                                        </p:tgtEl>
                                        <p:attrNameLst>
                                          <p:attrName>style.visibility</p:attrName>
                                        </p:attrNameLst>
                                      </p:cBhvr>
                                      <p:to>
                                        <p:strVal val="visible"/>
                                      </p:to>
                                    </p:set>
                                    <p:animEffect transition="in" filter="fade">
                                      <p:cBhvr>
                                        <p:cTn id="55" dur="500"/>
                                        <p:tgtEl>
                                          <p:spTgt spid="8195">
                                            <p:txEl>
                                              <p:pRg st="16" end="16"/>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8195">
                                            <p:txEl>
                                              <p:pRg st="17" end="17"/>
                                            </p:txEl>
                                          </p:spTgt>
                                        </p:tgtEl>
                                        <p:attrNameLst>
                                          <p:attrName>style.visibility</p:attrName>
                                        </p:attrNameLst>
                                      </p:cBhvr>
                                      <p:to>
                                        <p:strVal val="visible"/>
                                      </p:to>
                                    </p:set>
                                    <p:animEffect transition="in" filter="fade">
                                      <p:cBhvr>
                                        <p:cTn id="58" dur="500"/>
                                        <p:tgtEl>
                                          <p:spTgt spid="819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Content Placeholder 4"/>
          <p:cNvSpPr>
            <a:spLocks noGrp="1"/>
          </p:cNvSpPr>
          <p:nvPr>
            <p:ph idx="4294967295"/>
          </p:nvPr>
        </p:nvSpPr>
        <p:spPr>
          <a:xfrm>
            <a:off x="684213" y="908050"/>
            <a:ext cx="7848600" cy="3190875"/>
          </a:xfrm>
        </p:spPr>
        <p:txBody>
          <a:bodyPr/>
          <a:lstStyle/>
          <a:p>
            <a:pPr marL="0" indent="0">
              <a:lnSpc>
                <a:spcPct val="120000"/>
              </a:lnSpc>
              <a:spcBef>
                <a:spcPct val="20000"/>
              </a:spcBef>
              <a:spcAft>
                <a:spcPct val="20000"/>
              </a:spcAft>
            </a:pPr>
            <a:r>
              <a:rPr lang="en-US" altLang="zh-CN" dirty="0" smtClean="0">
                <a:ea typeface="黑体" panose="02010609060101010101" pitchFamily="49" charset="-122"/>
              </a:rPr>
              <a:t>4. </a:t>
            </a:r>
            <a:r>
              <a:rPr lang="zh-CN" altLang="en-US" dirty="0" smtClean="0">
                <a:ea typeface="黑体" panose="02010609060101010101" pitchFamily="49" charset="-122"/>
              </a:rPr>
              <a:t>写一个</a:t>
            </a:r>
            <a:r>
              <a:rPr lang="en-US" altLang="zh-CN" dirty="0" smtClean="0">
                <a:ea typeface="黑体" panose="02010609060101010101" pitchFamily="49" charset="-122"/>
              </a:rPr>
              <a:t>MIPS</a:t>
            </a:r>
            <a:r>
              <a:rPr lang="zh-CN" altLang="en-US" dirty="0" smtClean="0">
                <a:ea typeface="黑体" panose="02010609060101010101" pitchFamily="49" charset="-122"/>
              </a:rPr>
              <a:t>函数</a:t>
            </a:r>
            <a:r>
              <a:rPr lang="en-US" altLang="zh-CN" dirty="0" smtClean="0">
                <a:ea typeface="黑体" panose="02010609060101010101" pitchFamily="49" charset="-122"/>
              </a:rPr>
              <a:t>ABS</a:t>
            </a:r>
            <a:r>
              <a:rPr lang="zh-CN" altLang="en-US" dirty="0" smtClean="0">
                <a:ea typeface="黑体" panose="02010609060101010101" pitchFamily="49" charset="-122"/>
              </a:rPr>
              <a:t>，通过</a:t>
            </a:r>
            <a:r>
              <a:rPr lang="en-US" altLang="zh-CN" dirty="0" smtClean="0">
                <a:ea typeface="黑体" panose="02010609060101010101" pitchFamily="49" charset="-122"/>
              </a:rPr>
              <a:t>$a0</a:t>
            </a:r>
            <a:r>
              <a:rPr lang="zh-CN" altLang="en-US" dirty="0" smtClean="0">
                <a:ea typeface="黑体" panose="02010609060101010101" pitchFamily="49" charset="-122"/>
              </a:rPr>
              <a:t>传入一个</a:t>
            </a:r>
            <a:r>
              <a:rPr lang="en-US" altLang="zh-CN" dirty="0" smtClean="0">
                <a:ea typeface="黑体" panose="02010609060101010101" pitchFamily="49" charset="-122"/>
              </a:rPr>
              <a:t>32</a:t>
            </a:r>
            <a:r>
              <a:rPr lang="zh-CN" altLang="en-US" dirty="0" smtClean="0">
                <a:ea typeface="黑体" panose="02010609060101010101" pitchFamily="49" charset="-122"/>
              </a:rPr>
              <a:t>位整数，将这个数的绝对值存回</a:t>
            </a:r>
            <a:r>
              <a:rPr lang="en-US" altLang="zh-CN" dirty="0" smtClean="0">
                <a:ea typeface="黑体" panose="02010609060101010101" pitchFamily="49" charset="-122"/>
              </a:rPr>
              <a:t>$a0</a:t>
            </a:r>
            <a:r>
              <a:rPr lang="zh-CN" altLang="en-US" dirty="0" smtClean="0">
                <a:ea typeface="黑体" panose="02010609060101010101" pitchFamily="49" charset="-122"/>
              </a:rPr>
              <a:t>。再写一段主程序，调用两次</a:t>
            </a:r>
            <a:r>
              <a:rPr lang="en-US" altLang="zh-CN" dirty="0" smtClean="0">
                <a:ea typeface="黑体" panose="02010609060101010101" pitchFamily="49" charset="-122"/>
              </a:rPr>
              <a:t>ABS</a:t>
            </a:r>
            <a:r>
              <a:rPr lang="zh-CN" altLang="en-US" dirty="0" smtClean="0">
                <a:ea typeface="黑体" panose="02010609060101010101" pitchFamily="49" charset="-122"/>
              </a:rPr>
              <a:t>并输出结果，每次传给</a:t>
            </a:r>
            <a:r>
              <a:rPr lang="en-US" altLang="zh-CN" dirty="0" smtClean="0">
                <a:ea typeface="黑体" panose="02010609060101010101" pitchFamily="49" charset="-122"/>
              </a:rPr>
              <a:t>ABS</a:t>
            </a:r>
            <a:r>
              <a:rPr lang="zh-CN" altLang="en-US" dirty="0" smtClean="0">
                <a:ea typeface="黑体" panose="02010609060101010101" pitchFamily="49" charset="-122"/>
              </a:rPr>
              <a:t>的数不同。</a:t>
            </a:r>
          </a:p>
          <a:p>
            <a:pPr marL="384175" lvl="1" indent="0">
              <a:lnSpc>
                <a:spcPct val="120000"/>
              </a:lnSpc>
              <a:spcBef>
                <a:spcPct val="20000"/>
              </a:spcBef>
              <a:spcAft>
                <a:spcPct val="20000"/>
              </a:spcAft>
            </a:pPr>
            <a:r>
              <a:rPr lang="zh-CN" altLang="en-US" dirty="0" smtClean="0">
                <a:ea typeface="黑体" panose="02010609060101010101" pitchFamily="49" charset="-122"/>
              </a:rPr>
              <a:t>函数伪代码：</a:t>
            </a:r>
          </a:p>
          <a:p>
            <a:pPr marL="765175" lvl="2" indent="0">
              <a:lnSpc>
                <a:spcPct val="120000"/>
              </a:lnSpc>
              <a:spcBef>
                <a:spcPct val="20000"/>
              </a:spcBef>
              <a:spcAft>
                <a:spcPct val="20000"/>
              </a:spcAft>
            </a:pPr>
            <a:r>
              <a:rPr lang="en-US" altLang="zh-CN" dirty="0" smtClean="0">
                <a:ea typeface="黑体" panose="02010609060101010101" pitchFamily="49" charset="-122"/>
              </a:rPr>
              <a:t>function ABS($a0);</a:t>
            </a:r>
          </a:p>
          <a:p>
            <a:pPr marL="765175" lvl="2" indent="0">
              <a:lnSpc>
                <a:spcPct val="120000"/>
              </a:lnSpc>
              <a:spcBef>
                <a:spcPct val="20000"/>
              </a:spcBef>
              <a:spcAft>
                <a:spcPct val="20000"/>
              </a:spcAft>
            </a:pPr>
            <a:r>
              <a:rPr lang="en-US" altLang="zh-CN" dirty="0" smtClean="0">
                <a:ea typeface="黑体" panose="02010609060101010101" pitchFamily="49" charset="-122"/>
              </a:rPr>
              <a:t>if ($a0 &lt; 0)</a:t>
            </a:r>
          </a:p>
          <a:p>
            <a:pPr marL="765175" lvl="2" indent="0">
              <a:lnSpc>
                <a:spcPct val="120000"/>
              </a:lnSpc>
              <a:spcBef>
                <a:spcPct val="20000"/>
              </a:spcBef>
              <a:spcAft>
                <a:spcPct val="20000"/>
              </a:spcAft>
            </a:pPr>
            <a:r>
              <a:rPr lang="en-US" altLang="zh-CN" dirty="0" smtClean="0">
                <a:ea typeface="黑体" panose="02010609060101010101" pitchFamily="49" charset="-122"/>
              </a:rPr>
              <a:t>        $a0 = $0 - $a0;</a:t>
            </a:r>
          </a:p>
          <a:p>
            <a:pPr marL="765175" lvl="2" indent="0">
              <a:lnSpc>
                <a:spcPct val="120000"/>
              </a:lnSpc>
              <a:spcBef>
                <a:spcPct val="20000"/>
              </a:spcBef>
              <a:spcAft>
                <a:spcPct val="20000"/>
              </a:spcAft>
            </a:pPr>
            <a:r>
              <a:rPr lang="en-US" altLang="zh-CN" dirty="0" smtClean="0">
                <a:ea typeface="黑体" panose="02010609060101010101" pitchFamily="49" charset="-122"/>
              </a:rPr>
              <a:t>return;</a:t>
            </a:r>
          </a:p>
        </p:txBody>
      </p:sp>
      <p:sp>
        <p:nvSpPr>
          <p:cNvPr id="4" name="Title 3"/>
          <p:cNvSpPr txBox="1">
            <a:spLocks/>
          </p:cNvSpPr>
          <p:nvPr/>
        </p:nvSpPr>
        <p:spPr bwMode="auto">
          <a:xfrm>
            <a:off x="539750" y="404813"/>
            <a:ext cx="525780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cs typeface="+mj-cs"/>
              </a:defRPr>
            </a:lvl1pPr>
            <a:lvl2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2pPr>
            <a:lvl3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3pPr>
            <a:lvl4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4pPr>
            <a:lvl5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5pPr>
            <a:lvl6pPr marL="4572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9pPr>
          </a:lstStyle>
          <a:p>
            <a:r>
              <a:rPr lang="zh-CN" altLang="en-US" kern="0" dirty="0" smtClean="0">
                <a:latin typeface="Times New Roman" panose="02020603050405020304" pitchFamily="18" charset="0"/>
                <a:cs typeface="Times New Roman" panose="02020603050405020304" pitchFamily="18" charset="0"/>
              </a:rPr>
              <a:t>二、简答与设计</a:t>
            </a:r>
          </a:p>
        </p:txBody>
      </p:sp>
    </p:spTree>
    <p:extLst>
      <p:ext uri="{BB962C8B-B14F-4D97-AF65-F5344CB8AC3E}">
        <p14:creationId xmlns:p14="http://schemas.microsoft.com/office/powerpoint/2010/main" val="215824934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500"/>
                                        <p:tgtEl>
                                          <p:spTgt spid="9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fade">
                                      <p:cBhvr>
                                        <p:cTn id="12" dur="500"/>
                                        <p:tgtEl>
                                          <p:spTgt spid="921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animEffect transition="in" filter="fade">
                                      <p:cBhvr>
                                        <p:cTn id="15" dur="500"/>
                                        <p:tgtEl>
                                          <p:spTgt spid="92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219">
                                            <p:txEl>
                                              <p:pRg st="3" end="3"/>
                                            </p:txEl>
                                          </p:spTgt>
                                        </p:tgtEl>
                                        <p:attrNameLst>
                                          <p:attrName>style.visibility</p:attrName>
                                        </p:attrNameLst>
                                      </p:cBhvr>
                                      <p:to>
                                        <p:strVal val="visible"/>
                                      </p:to>
                                    </p:set>
                                    <p:animEffect transition="in" filter="fade">
                                      <p:cBhvr>
                                        <p:cTn id="18" dur="500"/>
                                        <p:tgtEl>
                                          <p:spTgt spid="92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219">
                                            <p:txEl>
                                              <p:pRg st="4" end="4"/>
                                            </p:txEl>
                                          </p:spTgt>
                                        </p:tgtEl>
                                        <p:attrNameLst>
                                          <p:attrName>style.visibility</p:attrName>
                                        </p:attrNameLst>
                                      </p:cBhvr>
                                      <p:to>
                                        <p:strVal val="visible"/>
                                      </p:to>
                                    </p:set>
                                    <p:animEffect transition="in" filter="fade">
                                      <p:cBhvr>
                                        <p:cTn id="21" dur="500"/>
                                        <p:tgtEl>
                                          <p:spTgt spid="921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219">
                                            <p:txEl>
                                              <p:pRg st="5" end="5"/>
                                            </p:txEl>
                                          </p:spTgt>
                                        </p:tgtEl>
                                        <p:attrNameLst>
                                          <p:attrName>style.visibility</p:attrName>
                                        </p:attrNameLst>
                                      </p:cBhvr>
                                      <p:to>
                                        <p:strVal val="visible"/>
                                      </p:to>
                                    </p:set>
                                    <p:animEffect transition="in" filter="fade">
                                      <p:cBhvr>
                                        <p:cTn id="24" dur="500"/>
                                        <p:tgtEl>
                                          <p:spTgt spid="92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Content Placeholder 4"/>
          <p:cNvSpPr>
            <a:spLocks noGrp="1"/>
          </p:cNvSpPr>
          <p:nvPr>
            <p:ph idx="4294967295"/>
          </p:nvPr>
        </p:nvSpPr>
        <p:spPr>
          <a:xfrm>
            <a:off x="684213" y="908050"/>
            <a:ext cx="7848600" cy="5418138"/>
          </a:xfrm>
        </p:spPr>
        <p:txBody>
          <a:bodyPr/>
          <a:lstStyle/>
          <a:p>
            <a:pPr marL="765175" lvl="2" indent="0">
              <a:lnSpc>
                <a:spcPts val="1600"/>
              </a:lnSpc>
              <a:spcBef>
                <a:spcPct val="20000"/>
              </a:spcBef>
              <a:spcAft>
                <a:spcPct val="20000"/>
              </a:spcAft>
            </a:pPr>
            <a:r>
              <a:rPr lang="en-US" altLang="zh-CN" i="1" u="sng" smtClean="0">
                <a:ea typeface="黑体" panose="02010609060101010101" pitchFamily="49" charset="-122"/>
              </a:rPr>
              <a:t>Label</a:t>
            </a:r>
            <a:r>
              <a:rPr lang="en-US" altLang="zh-CN" smtClean="0">
                <a:ea typeface="黑体" panose="02010609060101010101" pitchFamily="49" charset="-122"/>
              </a:rPr>
              <a:t>	</a:t>
            </a:r>
            <a:r>
              <a:rPr lang="en-US" altLang="zh-CN" i="1" u="sng" smtClean="0">
                <a:ea typeface="黑体" panose="02010609060101010101" pitchFamily="49" charset="-122"/>
              </a:rPr>
              <a:t>Op-Code</a:t>
            </a:r>
            <a:r>
              <a:rPr lang="en-US" altLang="zh-CN" smtClean="0">
                <a:ea typeface="黑体" panose="02010609060101010101" pitchFamily="49" charset="-122"/>
              </a:rPr>
              <a:t>	</a:t>
            </a:r>
            <a:r>
              <a:rPr lang="en-US" altLang="zh-CN" i="1" u="sng" smtClean="0">
                <a:ea typeface="黑体" panose="02010609060101010101" pitchFamily="49" charset="-122"/>
              </a:rPr>
              <a:t>Dest. S1, S2</a:t>
            </a:r>
            <a:r>
              <a:rPr lang="en-US" altLang="zh-CN" smtClean="0">
                <a:ea typeface="黑体" panose="02010609060101010101" pitchFamily="49" charset="-122"/>
              </a:rPr>
              <a:t>	</a:t>
            </a:r>
            <a:r>
              <a:rPr lang="en-US" altLang="zh-CN" i="1" u="sng" smtClean="0">
                <a:ea typeface="黑体" panose="02010609060101010101" pitchFamily="49" charset="-122"/>
              </a:rPr>
              <a:t>Comments</a:t>
            </a:r>
            <a:r>
              <a:rPr lang="en-US" altLang="zh-CN" smtClean="0">
                <a:ea typeface="黑体" panose="02010609060101010101" pitchFamily="49" charset="-122"/>
              </a:rPr>
              <a:t>	</a:t>
            </a:r>
          </a:p>
          <a:p>
            <a:pPr marL="765175" lvl="2" indent="0">
              <a:lnSpc>
                <a:spcPts val="1600"/>
              </a:lnSpc>
              <a:spcBef>
                <a:spcPct val="20000"/>
              </a:spcBef>
              <a:spcAft>
                <a:spcPct val="20000"/>
              </a:spcAft>
            </a:pPr>
            <a:r>
              <a:rPr lang="en-US" altLang="zh-CN" smtClean="0">
                <a:ea typeface="黑体" panose="02010609060101010101" pitchFamily="49" charset="-122"/>
              </a:rPr>
              <a:t>		.text</a:t>
            </a:r>
          </a:p>
          <a:p>
            <a:pPr marL="765175" lvl="2" indent="0">
              <a:lnSpc>
                <a:spcPts val="1600"/>
              </a:lnSpc>
              <a:spcBef>
                <a:spcPct val="20000"/>
              </a:spcBef>
              <a:spcAft>
                <a:spcPct val="20000"/>
              </a:spcAft>
            </a:pPr>
            <a:r>
              <a:rPr lang="en-US" altLang="zh-CN" smtClean="0">
                <a:ea typeface="黑体" panose="02010609060101010101" pitchFamily="49" charset="-122"/>
              </a:rPr>
              <a:t>ABS:	bgez	$a0, return	# if ($a0 &gt;= 0) done </a:t>
            </a:r>
          </a:p>
          <a:p>
            <a:pPr marL="765175" lvl="2" indent="0">
              <a:lnSpc>
                <a:spcPts val="1600"/>
              </a:lnSpc>
              <a:spcBef>
                <a:spcPct val="20000"/>
              </a:spcBef>
              <a:spcAft>
                <a:spcPct val="20000"/>
              </a:spcAft>
            </a:pPr>
            <a:r>
              <a:rPr lang="en-US" altLang="zh-CN" smtClean="0">
                <a:ea typeface="黑体" panose="02010609060101010101" pitchFamily="49" charset="-122"/>
              </a:rPr>
              <a:t>		sub	$a0, $0, $a0	# $a0 = 0 - $a0</a:t>
            </a:r>
          </a:p>
          <a:p>
            <a:pPr marL="765175" lvl="2" indent="0">
              <a:lnSpc>
                <a:spcPts val="1600"/>
              </a:lnSpc>
              <a:spcBef>
                <a:spcPct val="20000"/>
              </a:spcBef>
              <a:spcAft>
                <a:spcPct val="20000"/>
              </a:spcAft>
            </a:pPr>
            <a:r>
              <a:rPr lang="en-US" altLang="zh-CN" smtClean="0">
                <a:ea typeface="黑体" panose="02010609060101010101" pitchFamily="49" charset="-122"/>
              </a:rPr>
              <a:t>return:	jr	$ra		# return</a:t>
            </a:r>
          </a:p>
          <a:p>
            <a:pPr marL="765175" lvl="2" indent="0">
              <a:lnSpc>
                <a:spcPts val="1600"/>
              </a:lnSpc>
              <a:spcBef>
                <a:spcPct val="20000"/>
              </a:spcBef>
              <a:spcAft>
                <a:spcPct val="20000"/>
              </a:spcAft>
            </a:pPr>
            <a:r>
              <a:rPr lang="en-US" altLang="zh-CN" smtClean="0">
                <a:ea typeface="黑体" panose="02010609060101010101" pitchFamily="49" charset="-122"/>
              </a:rPr>
              <a:t>######################################################</a:t>
            </a:r>
          </a:p>
          <a:p>
            <a:pPr marL="765175" lvl="2" indent="0">
              <a:lnSpc>
                <a:spcPts val="1600"/>
              </a:lnSpc>
              <a:spcBef>
                <a:spcPct val="20000"/>
              </a:spcBef>
              <a:spcAft>
                <a:spcPct val="20000"/>
              </a:spcAft>
            </a:pPr>
            <a:r>
              <a:rPr lang="en-US" altLang="zh-CN" smtClean="0">
                <a:ea typeface="黑体" panose="02010609060101010101" pitchFamily="49" charset="-122"/>
              </a:rPr>
              <a:t>		.globl	main</a:t>
            </a:r>
          </a:p>
          <a:p>
            <a:pPr marL="765175" lvl="2" indent="0">
              <a:lnSpc>
                <a:spcPts val="1600"/>
              </a:lnSpc>
              <a:spcBef>
                <a:spcPct val="20000"/>
              </a:spcBef>
              <a:spcAft>
                <a:spcPct val="20000"/>
              </a:spcAft>
            </a:pPr>
            <a:r>
              <a:rPr lang="en-US" altLang="zh-CN" smtClean="0">
                <a:ea typeface="黑体" panose="02010609060101010101" pitchFamily="49" charset="-122"/>
              </a:rPr>
              <a:t>		.text</a:t>
            </a:r>
          </a:p>
          <a:p>
            <a:pPr marL="765175" lvl="2" indent="0">
              <a:lnSpc>
                <a:spcPts val="1600"/>
              </a:lnSpc>
              <a:spcBef>
                <a:spcPct val="20000"/>
              </a:spcBef>
              <a:spcAft>
                <a:spcPct val="20000"/>
              </a:spcAft>
            </a:pPr>
            <a:r>
              <a:rPr lang="en-US" altLang="zh-CN" smtClean="0">
                <a:ea typeface="黑体" panose="02010609060101010101" pitchFamily="49" charset="-122"/>
              </a:rPr>
              <a:t>main:	li	$a0, -8765</a:t>
            </a:r>
          </a:p>
          <a:p>
            <a:pPr marL="765175" lvl="2" indent="0">
              <a:lnSpc>
                <a:spcPts val="1600"/>
              </a:lnSpc>
              <a:spcBef>
                <a:spcPct val="20000"/>
              </a:spcBef>
              <a:spcAft>
                <a:spcPct val="20000"/>
              </a:spcAft>
            </a:pPr>
            <a:r>
              <a:rPr lang="en-US" altLang="zh-CN" smtClean="0">
                <a:ea typeface="黑体" panose="02010609060101010101" pitchFamily="49" charset="-122"/>
              </a:rPr>
              <a:t>		jal	ABS</a:t>
            </a:r>
          </a:p>
          <a:p>
            <a:pPr marL="765175" lvl="2" indent="0">
              <a:lnSpc>
                <a:spcPts val="1600"/>
              </a:lnSpc>
              <a:spcBef>
                <a:spcPct val="20000"/>
              </a:spcBef>
              <a:spcAft>
                <a:spcPct val="20000"/>
              </a:spcAft>
            </a:pPr>
            <a:r>
              <a:rPr lang="en-US" altLang="zh-CN" smtClean="0">
                <a:ea typeface="黑体" panose="02010609060101010101" pitchFamily="49" charset="-122"/>
              </a:rPr>
              <a:t>		li	$v0, 1		# Output result</a:t>
            </a:r>
          </a:p>
          <a:p>
            <a:pPr marL="765175" lvl="2" indent="0">
              <a:lnSpc>
                <a:spcPts val="1600"/>
              </a:lnSpc>
              <a:spcBef>
                <a:spcPct val="20000"/>
              </a:spcBef>
              <a:spcAft>
                <a:spcPct val="20000"/>
              </a:spcAft>
            </a:pPr>
            <a:r>
              <a:rPr lang="en-US" altLang="zh-CN" smtClean="0">
                <a:ea typeface="黑体" panose="02010609060101010101" pitchFamily="49" charset="-122"/>
              </a:rPr>
              <a:t>		syscall</a:t>
            </a:r>
          </a:p>
          <a:p>
            <a:pPr marL="765175" lvl="2" indent="0">
              <a:lnSpc>
                <a:spcPts val="1600"/>
              </a:lnSpc>
              <a:spcBef>
                <a:spcPct val="20000"/>
              </a:spcBef>
              <a:spcAft>
                <a:spcPct val="20000"/>
              </a:spcAft>
            </a:pPr>
            <a:r>
              <a:rPr lang="en-US" altLang="zh-CN" smtClean="0">
                <a:ea typeface="黑体" panose="02010609060101010101" pitchFamily="49" charset="-122"/>
              </a:rPr>
              <a:t>		li	$a0, 4321</a:t>
            </a:r>
          </a:p>
          <a:p>
            <a:pPr marL="765175" lvl="2" indent="0">
              <a:lnSpc>
                <a:spcPts val="1600"/>
              </a:lnSpc>
              <a:spcBef>
                <a:spcPct val="20000"/>
              </a:spcBef>
              <a:spcAft>
                <a:spcPct val="20000"/>
              </a:spcAft>
            </a:pPr>
            <a:r>
              <a:rPr lang="en-US" altLang="zh-CN" smtClean="0">
                <a:ea typeface="黑体" panose="02010609060101010101" pitchFamily="49" charset="-122"/>
              </a:rPr>
              <a:t>		jal	ABS</a:t>
            </a:r>
          </a:p>
          <a:p>
            <a:pPr marL="765175" lvl="2" indent="0">
              <a:lnSpc>
                <a:spcPts val="1600"/>
              </a:lnSpc>
              <a:spcBef>
                <a:spcPct val="20000"/>
              </a:spcBef>
              <a:spcAft>
                <a:spcPct val="20000"/>
              </a:spcAft>
            </a:pPr>
            <a:r>
              <a:rPr lang="en-US" altLang="zh-CN" smtClean="0">
                <a:ea typeface="黑体" panose="02010609060101010101" pitchFamily="49" charset="-122"/>
              </a:rPr>
              <a:t>		li	$v0, 1		# Output result</a:t>
            </a:r>
          </a:p>
          <a:p>
            <a:pPr marL="765175" lvl="2" indent="0">
              <a:lnSpc>
                <a:spcPts val="1600"/>
              </a:lnSpc>
              <a:spcBef>
                <a:spcPct val="20000"/>
              </a:spcBef>
              <a:spcAft>
                <a:spcPct val="20000"/>
              </a:spcAft>
            </a:pPr>
            <a:r>
              <a:rPr lang="en-US" altLang="zh-CN" smtClean="0">
                <a:ea typeface="黑体" panose="02010609060101010101" pitchFamily="49" charset="-122"/>
              </a:rPr>
              <a:t>		syscall</a:t>
            </a:r>
          </a:p>
          <a:p>
            <a:pPr marL="765175" lvl="2" indent="0">
              <a:lnSpc>
                <a:spcPts val="1600"/>
              </a:lnSpc>
              <a:spcBef>
                <a:spcPct val="20000"/>
              </a:spcBef>
              <a:spcAft>
                <a:spcPct val="20000"/>
              </a:spcAft>
            </a:pPr>
            <a:r>
              <a:rPr lang="en-US" altLang="zh-CN" smtClean="0">
                <a:ea typeface="黑体" panose="02010609060101010101" pitchFamily="49" charset="-122"/>
              </a:rPr>
              <a:t>		li	$v0, 10		# End of program</a:t>
            </a:r>
          </a:p>
          <a:p>
            <a:pPr marL="765175" lvl="2" indent="0">
              <a:lnSpc>
                <a:spcPts val="1600"/>
              </a:lnSpc>
              <a:spcBef>
                <a:spcPct val="20000"/>
              </a:spcBef>
              <a:spcAft>
                <a:spcPct val="20000"/>
              </a:spcAft>
            </a:pPr>
            <a:r>
              <a:rPr lang="en-US" altLang="zh-CN" smtClean="0">
                <a:ea typeface="黑体" panose="02010609060101010101" pitchFamily="49" charset="-122"/>
              </a:rPr>
              <a:t>		syscall</a:t>
            </a:r>
          </a:p>
        </p:txBody>
      </p:sp>
      <p:sp>
        <p:nvSpPr>
          <p:cNvPr id="4" name="Title 3"/>
          <p:cNvSpPr txBox="1">
            <a:spLocks/>
          </p:cNvSpPr>
          <p:nvPr/>
        </p:nvSpPr>
        <p:spPr bwMode="auto">
          <a:xfrm>
            <a:off x="539750" y="404813"/>
            <a:ext cx="525780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cs typeface="+mj-cs"/>
              </a:defRPr>
            </a:lvl1pPr>
            <a:lvl2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2pPr>
            <a:lvl3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3pPr>
            <a:lvl4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4pPr>
            <a:lvl5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5pPr>
            <a:lvl6pPr marL="4572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9pPr>
          </a:lstStyle>
          <a:p>
            <a:r>
              <a:rPr lang="zh-CN" altLang="en-US" kern="0" dirty="0" smtClean="0">
                <a:latin typeface="Times New Roman" panose="02020603050405020304" pitchFamily="18" charset="0"/>
                <a:cs typeface="Times New Roman" panose="02020603050405020304" pitchFamily="18" charset="0"/>
              </a:rPr>
              <a:t>二、简答与设计</a:t>
            </a:r>
          </a:p>
        </p:txBody>
      </p:sp>
    </p:spTree>
    <p:extLst>
      <p:ext uri="{BB962C8B-B14F-4D97-AF65-F5344CB8AC3E}">
        <p14:creationId xmlns:p14="http://schemas.microsoft.com/office/powerpoint/2010/main" val="168924372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5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500"/>
                                        <p:tgtEl>
                                          <p:spTgt spid="1024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fade">
                                      <p:cBhvr>
                                        <p:cTn id="13" dur="500"/>
                                        <p:tgtEl>
                                          <p:spTgt spid="1024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243">
                                            <p:txEl>
                                              <p:pRg st="3" end="3"/>
                                            </p:txEl>
                                          </p:spTgt>
                                        </p:tgtEl>
                                        <p:attrNameLst>
                                          <p:attrName>style.visibility</p:attrName>
                                        </p:attrNameLst>
                                      </p:cBhvr>
                                      <p:to>
                                        <p:strVal val="visible"/>
                                      </p:to>
                                    </p:set>
                                    <p:animEffect transition="in" filter="fade">
                                      <p:cBhvr>
                                        <p:cTn id="16" dur="500"/>
                                        <p:tgtEl>
                                          <p:spTgt spid="1024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animEffect transition="in" filter="fade">
                                      <p:cBhvr>
                                        <p:cTn id="19" dur="500"/>
                                        <p:tgtEl>
                                          <p:spTgt spid="1024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243">
                                            <p:txEl>
                                              <p:pRg st="5" end="5"/>
                                            </p:txEl>
                                          </p:spTgt>
                                        </p:tgtEl>
                                        <p:attrNameLst>
                                          <p:attrName>style.visibility</p:attrName>
                                        </p:attrNameLst>
                                      </p:cBhvr>
                                      <p:to>
                                        <p:strVal val="visible"/>
                                      </p:to>
                                    </p:set>
                                    <p:animEffect transition="in" filter="fade">
                                      <p:cBhvr>
                                        <p:cTn id="22" dur="500"/>
                                        <p:tgtEl>
                                          <p:spTgt spid="1024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243">
                                            <p:txEl>
                                              <p:pRg st="6" end="6"/>
                                            </p:txEl>
                                          </p:spTgt>
                                        </p:tgtEl>
                                        <p:attrNameLst>
                                          <p:attrName>style.visibility</p:attrName>
                                        </p:attrNameLst>
                                      </p:cBhvr>
                                      <p:to>
                                        <p:strVal val="visible"/>
                                      </p:to>
                                    </p:set>
                                    <p:animEffect transition="in" filter="fade">
                                      <p:cBhvr>
                                        <p:cTn id="25" dur="500"/>
                                        <p:tgtEl>
                                          <p:spTgt spid="1024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243">
                                            <p:txEl>
                                              <p:pRg st="7" end="7"/>
                                            </p:txEl>
                                          </p:spTgt>
                                        </p:tgtEl>
                                        <p:attrNameLst>
                                          <p:attrName>style.visibility</p:attrName>
                                        </p:attrNameLst>
                                      </p:cBhvr>
                                      <p:to>
                                        <p:strVal val="visible"/>
                                      </p:to>
                                    </p:set>
                                    <p:animEffect transition="in" filter="fade">
                                      <p:cBhvr>
                                        <p:cTn id="28" dur="500"/>
                                        <p:tgtEl>
                                          <p:spTgt spid="1024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243">
                                            <p:txEl>
                                              <p:pRg st="8" end="8"/>
                                            </p:txEl>
                                          </p:spTgt>
                                        </p:tgtEl>
                                        <p:attrNameLst>
                                          <p:attrName>style.visibility</p:attrName>
                                        </p:attrNameLst>
                                      </p:cBhvr>
                                      <p:to>
                                        <p:strVal val="visible"/>
                                      </p:to>
                                    </p:set>
                                    <p:animEffect transition="in" filter="fade">
                                      <p:cBhvr>
                                        <p:cTn id="31" dur="500"/>
                                        <p:tgtEl>
                                          <p:spTgt spid="1024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243">
                                            <p:txEl>
                                              <p:pRg st="9" end="9"/>
                                            </p:txEl>
                                          </p:spTgt>
                                        </p:tgtEl>
                                        <p:attrNameLst>
                                          <p:attrName>style.visibility</p:attrName>
                                        </p:attrNameLst>
                                      </p:cBhvr>
                                      <p:to>
                                        <p:strVal val="visible"/>
                                      </p:to>
                                    </p:set>
                                    <p:animEffect transition="in" filter="fade">
                                      <p:cBhvr>
                                        <p:cTn id="34" dur="500"/>
                                        <p:tgtEl>
                                          <p:spTgt spid="10243">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243">
                                            <p:txEl>
                                              <p:pRg st="10" end="10"/>
                                            </p:txEl>
                                          </p:spTgt>
                                        </p:tgtEl>
                                        <p:attrNameLst>
                                          <p:attrName>style.visibility</p:attrName>
                                        </p:attrNameLst>
                                      </p:cBhvr>
                                      <p:to>
                                        <p:strVal val="visible"/>
                                      </p:to>
                                    </p:set>
                                    <p:animEffect transition="in" filter="fade">
                                      <p:cBhvr>
                                        <p:cTn id="37" dur="500"/>
                                        <p:tgtEl>
                                          <p:spTgt spid="10243">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243">
                                            <p:txEl>
                                              <p:pRg st="11" end="11"/>
                                            </p:txEl>
                                          </p:spTgt>
                                        </p:tgtEl>
                                        <p:attrNameLst>
                                          <p:attrName>style.visibility</p:attrName>
                                        </p:attrNameLst>
                                      </p:cBhvr>
                                      <p:to>
                                        <p:strVal val="visible"/>
                                      </p:to>
                                    </p:set>
                                    <p:animEffect transition="in" filter="fade">
                                      <p:cBhvr>
                                        <p:cTn id="40" dur="500"/>
                                        <p:tgtEl>
                                          <p:spTgt spid="10243">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243">
                                            <p:txEl>
                                              <p:pRg st="12" end="12"/>
                                            </p:txEl>
                                          </p:spTgt>
                                        </p:tgtEl>
                                        <p:attrNameLst>
                                          <p:attrName>style.visibility</p:attrName>
                                        </p:attrNameLst>
                                      </p:cBhvr>
                                      <p:to>
                                        <p:strVal val="visible"/>
                                      </p:to>
                                    </p:set>
                                    <p:animEffect transition="in" filter="fade">
                                      <p:cBhvr>
                                        <p:cTn id="43" dur="500"/>
                                        <p:tgtEl>
                                          <p:spTgt spid="10243">
                                            <p:txEl>
                                              <p:pRg st="12" end="1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0243">
                                            <p:txEl>
                                              <p:pRg st="13" end="13"/>
                                            </p:txEl>
                                          </p:spTgt>
                                        </p:tgtEl>
                                        <p:attrNameLst>
                                          <p:attrName>style.visibility</p:attrName>
                                        </p:attrNameLst>
                                      </p:cBhvr>
                                      <p:to>
                                        <p:strVal val="visible"/>
                                      </p:to>
                                    </p:set>
                                    <p:animEffect transition="in" filter="fade">
                                      <p:cBhvr>
                                        <p:cTn id="46" dur="500"/>
                                        <p:tgtEl>
                                          <p:spTgt spid="10243">
                                            <p:txEl>
                                              <p:pRg st="13" end="1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0243">
                                            <p:txEl>
                                              <p:pRg st="14" end="14"/>
                                            </p:txEl>
                                          </p:spTgt>
                                        </p:tgtEl>
                                        <p:attrNameLst>
                                          <p:attrName>style.visibility</p:attrName>
                                        </p:attrNameLst>
                                      </p:cBhvr>
                                      <p:to>
                                        <p:strVal val="visible"/>
                                      </p:to>
                                    </p:set>
                                    <p:animEffect transition="in" filter="fade">
                                      <p:cBhvr>
                                        <p:cTn id="49" dur="500"/>
                                        <p:tgtEl>
                                          <p:spTgt spid="10243">
                                            <p:txEl>
                                              <p:pRg st="14" end="14"/>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0243">
                                            <p:txEl>
                                              <p:pRg st="15" end="15"/>
                                            </p:txEl>
                                          </p:spTgt>
                                        </p:tgtEl>
                                        <p:attrNameLst>
                                          <p:attrName>style.visibility</p:attrName>
                                        </p:attrNameLst>
                                      </p:cBhvr>
                                      <p:to>
                                        <p:strVal val="visible"/>
                                      </p:to>
                                    </p:set>
                                    <p:animEffect transition="in" filter="fade">
                                      <p:cBhvr>
                                        <p:cTn id="52" dur="500"/>
                                        <p:tgtEl>
                                          <p:spTgt spid="10243">
                                            <p:txEl>
                                              <p:pRg st="15" end="15"/>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0243">
                                            <p:txEl>
                                              <p:pRg st="16" end="16"/>
                                            </p:txEl>
                                          </p:spTgt>
                                        </p:tgtEl>
                                        <p:attrNameLst>
                                          <p:attrName>style.visibility</p:attrName>
                                        </p:attrNameLst>
                                      </p:cBhvr>
                                      <p:to>
                                        <p:strVal val="visible"/>
                                      </p:to>
                                    </p:set>
                                    <p:animEffect transition="in" filter="fade">
                                      <p:cBhvr>
                                        <p:cTn id="55" dur="500"/>
                                        <p:tgtEl>
                                          <p:spTgt spid="10243">
                                            <p:txEl>
                                              <p:pRg st="16" end="16"/>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0243">
                                            <p:txEl>
                                              <p:pRg st="17" end="17"/>
                                            </p:txEl>
                                          </p:spTgt>
                                        </p:tgtEl>
                                        <p:attrNameLst>
                                          <p:attrName>style.visibility</p:attrName>
                                        </p:attrNameLst>
                                      </p:cBhvr>
                                      <p:to>
                                        <p:strVal val="visible"/>
                                      </p:to>
                                    </p:set>
                                    <p:animEffect transition="in" filter="fade">
                                      <p:cBhvr>
                                        <p:cTn id="58" dur="500"/>
                                        <p:tgtEl>
                                          <p:spTgt spid="1024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Content Placeholder 4"/>
          <p:cNvSpPr>
            <a:spLocks noGrp="1"/>
          </p:cNvSpPr>
          <p:nvPr>
            <p:ph idx="4294967295"/>
          </p:nvPr>
        </p:nvSpPr>
        <p:spPr>
          <a:xfrm>
            <a:off x="684213" y="908050"/>
            <a:ext cx="7848600" cy="4908550"/>
          </a:xfrm>
        </p:spPr>
        <p:txBody>
          <a:bodyPr/>
          <a:lstStyle/>
          <a:p>
            <a:pPr marL="0" indent="0">
              <a:lnSpc>
                <a:spcPct val="120000"/>
              </a:lnSpc>
              <a:spcBef>
                <a:spcPct val="20000"/>
              </a:spcBef>
              <a:spcAft>
                <a:spcPct val="20000"/>
              </a:spcAft>
            </a:pPr>
            <a:r>
              <a:rPr lang="en-US" altLang="zh-CN" dirty="0" smtClean="0">
                <a:ea typeface="黑体" panose="02010609060101010101" pitchFamily="49" charset="-122"/>
              </a:rPr>
              <a:t>5. </a:t>
            </a:r>
            <a:r>
              <a:rPr lang="zh-CN" altLang="en-US" dirty="0" smtClean="0">
                <a:ea typeface="黑体" panose="02010609060101010101" pitchFamily="49" charset="-122"/>
              </a:rPr>
              <a:t>写一个函数</a:t>
            </a:r>
            <a:r>
              <a:rPr lang="en-US" altLang="zh-CN" dirty="0" smtClean="0">
                <a:ea typeface="黑体" panose="02010609060101010101" pitchFamily="49" charset="-122"/>
              </a:rPr>
              <a:t>FIB(N, &amp;array)</a:t>
            </a:r>
            <a:r>
              <a:rPr lang="zh-CN" altLang="en-US" dirty="0" smtClean="0">
                <a:ea typeface="黑体" panose="02010609060101010101" pitchFamily="49" charset="-122"/>
              </a:rPr>
              <a:t>向内存中的一个数组</a:t>
            </a:r>
            <a:r>
              <a:rPr lang="en-US" altLang="zh-CN" dirty="0" smtClean="0">
                <a:ea typeface="黑体" panose="02010609060101010101" pitchFamily="49" charset="-122"/>
              </a:rPr>
              <a:t>(array)</a:t>
            </a:r>
            <a:r>
              <a:rPr lang="zh-CN" altLang="en-US" dirty="0" smtClean="0">
                <a:ea typeface="黑体" panose="02010609060101010101" pitchFamily="49" charset="-122"/>
              </a:rPr>
              <a:t>存入斐波那契数列的前</a:t>
            </a:r>
            <a:r>
              <a:rPr lang="en-US" altLang="zh-CN" dirty="0" smtClean="0">
                <a:ea typeface="黑体" panose="02010609060101010101" pitchFamily="49" charset="-122"/>
              </a:rPr>
              <a:t>N</a:t>
            </a:r>
            <a:r>
              <a:rPr lang="zh-CN" altLang="en-US" dirty="0" smtClean="0">
                <a:ea typeface="黑体" panose="02010609060101010101" pitchFamily="49" charset="-122"/>
              </a:rPr>
              <a:t>个元素。</a:t>
            </a:r>
            <a:r>
              <a:rPr lang="en-US" altLang="zh-CN" dirty="0" smtClean="0">
                <a:ea typeface="黑体" panose="02010609060101010101" pitchFamily="49" charset="-122"/>
              </a:rPr>
              <a:t>N</a:t>
            </a:r>
            <a:r>
              <a:rPr lang="zh-CN" altLang="en-US" dirty="0" smtClean="0">
                <a:ea typeface="黑体" panose="02010609060101010101" pitchFamily="49" charset="-122"/>
              </a:rPr>
              <a:t>和</a:t>
            </a:r>
            <a:r>
              <a:rPr lang="en-US" altLang="zh-CN" dirty="0" smtClean="0">
                <a:ea typeface="黑体" panose="02010609060101010101" pitchFamily="49" charset="-122"/>
              </a:rPr>
              <a:t>array</a:t>
            </a:r>
            <a:r>
              <a:rPr lang="zh-CN" altLang="en-US" dirty="0" smtClean="0">
                <a:ea typeface="黑体" panose="02010609060101010101" pitchFamily="49" charset="-122"/>
              </a:rPr>
              <a:t>的地址分别通过</a:t>
            </a:r>
            <a:r>
              <a:rPr lang="en-US" altLang="zh-CN" dirty="0" smtClean="0">
                <a:ea typeface="黑体" panose="02010609060101010101" pitchFamily="49" charset="-122"/>
              </a:rPr>
              <a:t>$a0</a:t>
            </a:r>
            <a:r>
              <a:rPr lang="zh-CN" altLang="en-US" dirty="0" smtClean="0">
                <a:ea typeface="黑体" panose="02010609060101010101" pitchFamily="49" charset="-122"/>
              </a:rPr>
              <a:t>和</a:t>
            </a:r>
            <a:r>
              <a:rPr lang="en-US" altLang="zh-CN" dirty="0" smtClean="0">
                <a:ea typeface="黑体" panose="02010609060101010101" pitchFamily="49" charset="-122"/>
              </a:rPr>
              <a:t>$a1</a:t>
            </a:r>
            <a:r>
              <a:rPr lang="zh-CN" altLang="en-US" dirty="0" smtClean="0">
                <a:ea typeface="黑体" panose="02010609060101010101" pitchFamily="49" charset="-122"/>
              </a:rPr>
              <a:t>传递进来。斐波那契数列的前几个元素是：</a:t>
            </a:r>
            <a:r>
              <a:rPr lang="en-US" altLang="zh-CN" dirty="0" smtClean="0">
                <a:ea typeface="黑体" panose="02010609060101010101" pitchFamily="49" charset="-122"/>
              </a:rPr>
              <a:t>1, 1, 2, 3, 5, 8, 13, ……</a:t>
            </a:r>
          </a:p>
          <a:p>
            <a:pPr marL="384175" lvl="1" indent="0">
              <a:lnSpc>
                <a:spcPct val="120000"/>
              </a:lnSpc>
              <a:spcBef>
                <a:spcPct val="20000"/>
              </a:spcBef>
              <a:spcAft>
                <a:spcPct val="20000"/>
              </a:spcAft>
            </a:pPr>
            <a:r>
              <a:rPr lang="zh-CN" altLang="en-US" dirty="0" smtClean="0">
                <a:ea typeface="黑体" panose="02010609060101010101" pitchFamily="49" charset="-122"/>
              </a:rPr>
              <a:t>伪代码：</a:t>
            </a:r>
          </a:p>
          <a:p>
            <a:pPr marL="765175" lvl="2" indent="0">
              <a:lnSpc>
                <a:spcPct val="120000"/>
              </a:lnSpc>
              <a:spcBef>
                <a:spcPct val="20000"/>
              </a:spcBef>
              <a:spcAft>
                <a:spcPct val="20000"/>
              </a:spcAft>
            </a:pPr>
            <a:r>
              <a:rPr lang="en-US" altLang="zh-CN" dirty="0" smtClean="0">
                <a:ea typeface="黑体" panose="02010609060101010101" pitchFamily="49" charset="-122"/>
              </a:rPr>
              <a:t>mem($a1) = 1;</a:t>
            </a:r>
          </a:p>
          <a:p>
            <a:pPr marL="765175" lvl="2" indent="0">
              <a:lnSpc>
                <a:spcPct val="120000"/>
              </a:lnSpc>
              <a:spcBef>
                <a:spcPct val="20000"/>
              </a:spcBef>
              <a:spcAft>
                <a:spcPct val="20000"/>
              </a:spcAft>
            </a:pPr>
            <a:r>
              <a:rPr lang="en-US" altLang="zh-CN" dirty="0" smtClean="0">
                <a:ea typeface="黑体" panose="02010609060101010101" pitchFamily="49" charset="-122"/>
              </a:rPr>
              <a:t>mem($a1 + 4) = 1;</a:t>
            </a:r>
          </a:p>
          <a:p>
            <a:pPr marL="765175" lvl="2" indent="0">
              <a:lnSpc>
                <a:spcPct val="120000"/>
              </a:lnSpc>
              <a:spcBef>
                <a:spcPct val="20000"/>
              </a:spcBef>
              <a:spcAft>
                <a:spcPct val="20000"/>
              </a:spcAft>
            </a:pPr>
            <a:r>
              <a:rPr lang="en-US" altLang="zh-CN" dirty="0" smtClean="0">
                <a:ea typeface="黑体" panose="02010609060101010101" pitchFamily="49" charset="-122"/>
              </a:rPr>
              <a:t>for ($a0 = $a0 - 2; $a0 &gt; 0; $a0 = $a0-1)</a:t>
            </a:r>
          </a:p>
          <a:p>
            <a:pPr marL="765175" lvl="2" indent="0">
              <a:lnSpc>
                <a:spcPct val="120000"/>
              </a:lnSpc>
              <a:spcBef>
                <a:spcPct val="20000"/>
              </a:spcBef>
              <a:spcAft>
                <a:spcPct val="20000"/>
              </a:spcAft>
            </a:pPr>
            <a:r>
              <a:rPr lang="en-US" altLang="zh-CN" dirty="0" smtClean="0">
                <a:ea typeface="黑体" panose="02010609060101010101" pitchFamily="49" charset="-122"/>
              </a:rPr>
              <a:t>{</a:t>
            </a:r>
          </a:p>
          <a:p>
            <a:pPr marL="765175" lvl="2" indent="0">
              <a:lnSpc>
                <a:spcPct val="120000"/>
              </a:lnSpc>
              <a:spcBef>
                <a:spcPct val="20000"/>
              </a:spcBef>
              <a:spcAft>
                <a:spcPct val="20000"/>
              </a:spcAft>
            </a:pPr>
            <a:r>
              <a:rPr lang="en-US" altLang="zh-CN" dirty="0" smtClean="0">
                <a:ea typeface="黑体" panose="02010609060101010101" pitchFamily="49" charset="-122"/>
              </a:rPr>
              <a:t>        mem($a1+8) = mem($a1) + mem($a1+4);</a:t>
            </a:r>
          </a:p>
          <a:p>
            <a:pPr marL="765175" lvl="2" indent="0">
              <a:lnSpc>
                <a:spcPct val="120000"/>
              </a:lnSpc>
              <a:spcBef>
                <a:spcPct val="20000"/>
              </a:spcBef>
              <a:spcAft>
                <a:spcPct val="20000"/>
              </a:spcAft>
            </a:pPr>
            <a:r>
              <a:rPr lang="en-US" altLang="zh-CN" dirty="0" smtClean="0">
                <a:ea typeface="黑体" panose="02010609060101010101" pitchFamily="49" charset="-122"/>
              </a:rPr>
              <a:t>        $a1 = $a1 + 4;</a:t>
            </a:r>
          </a:p>
          <a:p>
            <a:pPr marL="765175" lvl="2" indent="0">
              <a:lnSpc>
                <a:spcPct val="120000"/>
              </a:lnSpc>
              <a:spcBef>
                <a:spcPct val="20000"/>
              </a:spcBef>
              <a:spcAft>
                <a:spcPct val="20000"/>
              </a:spcAft>
            </a:pPr>
            <a:r>
              <a:rPr lang="en-US" altLang="zh-CN" dirty="0" smtClean="0">
                <a:ea typeface="黑体" panose="02010609060101010101" pitchFamily="49" charset="-122"/>
              </a:rPr>
              <a:t>}</a:t>
            </a:r>
          </a:p>
          <a:p>
            <a:pPr marL="765175" lvl="2" indent="0">
              <a:lnSpc>
                <a:spcPct val="120000"/>
              </a:lnSpc>
              <a:spcBef>
                <a:spcPct val="20000"/>
              </a:spcBef>
              <a:spcAft>
                <a:spcPct val="20000"/>
              </a:spcAft>
            </a:pPr>
            <a:r>
              <a:rPr lang="en-US" altLang="zh-CN" dirty="0" smtClean="0">
                <a:ea typeface="黑体" panose="02010609060101010101" pitchFamily="49" charset="-122"/>
              </a:rPr>
              <a:t>return;</a:t>
            </a:r>
          </a:p>
        </p:txBody>
      </p:sp>
      <p:sp>
        <p:nvSpPr>
          <p:cNvPr id="4" name="Title 3"/>
          <p:cNvSpPr txBox="1">
            <a:spLocks/>
          </p:cNvSpPr>
          <p:nvPr/>
        </p:nvSpPr>
        <p:spPr bwMode="auto">
          <a:xfrm>
            <a:off x="539750" y="404813"/>
            <a:ext cx="525780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cs typeface="+mj-cs"/>
              </a:defRPr>
            </a:lvl1pPr>
            <a:lvl2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2pPr>
            <a:lvl3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3pPr>
            <a:lvl4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4pPr>
            <a:lvl5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5pPr>
            <a:lvl6pPr marL="4572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9pPr>
          </a:lstStyle>
          <a:p>
            <a:r>
              <a:rPr lang="zh-CN" altLang="en-US" kern="0" dirty="0" smtClean="0">
                <a:latin typeface="Times New Roman" panose="02020603050405020304" pitchFamily="18" charset="0"/>
                <a:cs typeface="Times New Roman" panose="02020603050405020304" pitchFamily="18" charset="0"/>
              </a:rPr>
              <a:t>二、简答与设计</a:t>
            </a:r>
          </a:p>
        </p:txBody>
      </p:sp>
    </p:spTree>
    <p:extLst>
      <p:ext uri="{BB962C8B-B14F-4D97-AF65-F5344CB8AC3E}">
        <p14:creationId xmlns:p14="http://schemas.microsoft.com/office/powerpoint/2010/main" val="212599532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fade">
                                      <p:cBhvr>
                                        <p:cTn id="7" dur="500"/>
                                        <p:tgtEl>
                                          <p:spTgt spid="11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fade">
                                      <p:cBhvr>
                                        <p:cTn id="12" dur="500"/>
                                        <p:tgtEl>
                                          <p:spTgt spid="1126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animEffect transition="in" filter="fade">
                                      <p:cBhvr>
                                        <p:cTn id="15" dur="500"/>
                                        <p:tgtEl>
                                          <p:spTgt spid="1126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267">
                                            <p:txEl>
                                              <p:pRg st="3" end="3"/>
                                            </p:txEl>
                                          </p:spTgt>
                                        </p:tgtEl>
                                        <p:attrNameLst>
                                          <p:attrName>style.visibility</p:attrName>
                                        </p:attrNameLst>
                                      </p:cBhvr>
                                      <p:to>
                                        <p:strVal val="visible"/>
                                      </p:to>
                                    </p:set>
                                    <p:animEffect transition="in" filter="fade">
                                      <p:cBhvr>
                                        <p:cTn id="18" dur="500"/>
                                        <p:tgtEl>
                                          <p:spTgt spid="1126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267">
                                            <p:txEl>
                                              <p:pRg st="4" end="4"/>
                                            </p:txEl>
                                          </p:spTgt>
                                        </p:tgtEl>
                                        <p:attrNameLst>
                                          <p:attrName>style.visibility</p:attrName>
                                        </p:attrNameLst>
                                      </p:cBhvr>
                                      <p:to>
                                        <p:strVal val="visible"/>
                                      </p:to>
                                    </p:set>
                                    <p:animEffect transition="in" filter="fade">
                                      <p:cBhvr>
                                        <p:cTn id="21" dur="500"/>
                                        <p:tgtEl>
                                          <p:spTgt spid="1126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267">
                                            <p:txEl>
                                              <p:pRg st="5" end="5"/>
                                            </p:txEl>
                                          </p:spTgt>
                                        </p:tgtEl>
                                        <p:attrNameLst>
                                          <p:attrName>style.visibility</p:attrName>
                                        </p:attrNameLst>
                                      </p:cBhvr>
                                      <p:to>
                                        <p:strVal val="visible"/>
                                      </p:to>
                                    </p:set>
                                    <p:animEffect transition="in" filter="fade">
                                      <p:cBhvr>
                                        <p:cTn id="24" dur="500"/>
                                        <p:tgtEl>
                                          <p:spTgt spid="1126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267">
                                            <p:txEl>
                                              <p:pRg st="6" end="6"/>
                                            </p:txEl>
                                          </p:spTgt>
                                        </p:tgtEl>
                                        <p:attrNameLst>
                                          <p:attrName>style.visibility</p:attrName>
                                        </p:attrNameLst>
                                      </p:cBhvr>
                                      <p:to>
                                        <p:strVal val="visible"/>
                                      </p:to>
                                    </p:set>
                                    <p:animEffect transition="in" filter="fade">
                                      <p:cBhvr>
                                        <p:cTn id="27" dur="500"/>
                                        <p:tgtEl>
                                          <p:spTgt spid="1126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267">
                                            <p:txEl>
                                              <p:pRg st="7" end="7"/>
                                            </p:txEl>
                                          </p:spTgt>
                                        </p:tgtEl>
                                        <p:attrNameLst>
                                          <p:attrName>style.visibility</p:attrName>
                                        </p:attrNameLst>
                                      </p:cBhvr>
                                      <p:to>
                                        <p:strVal val="visible"/>
                                      </p:to>
                                    </p:set>
                                    <p:animEffect transition="in" filter="fade">
                                      <p:cBhvr>
                                        <p:cTn id="30" dur="500"/>
                                        <p:tgtEl>
                                          <p:spTgt spid="11267">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267">
                                            <p:txEl>
                                              <p:pRg st="8" end="8"/>
                                            </p:txEl>
                                          </p:spTgt>
                                        </p:tgtEl>
                                        <p:attrNameLst>
                                          <p:attrName>style.visibility</p:attrName>
                                        </p:attrNameLst>
                                      </p:cBhvr>
                                      <p:to>
                                        <p:strVal val="visible"/>
                                      </p:to>
                                    </p:set>
                                    <p:animEffect transition="in" filter="fade">
                                      <p:cBhvr>
                                        <p:cTn id="33" dur="500"/>
                                        <p:tgtEl>
                                          <p:spTgt spid="11267">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267">
                                            <p:txEl>
                                              <p:pRg st="9" end="9"/>
                                            </p:txEl>
                                          </p:spTgt>
                                        </p:tgtEl>
                                        <p:attrNameLst>
                                          <p:attrName>style.visibility</p:attrName>
                                        </p:attrNameLst>
                                      </p:cBhvr>
                                      <p:to>
                                        <p:strVal val="visible"/>
                                      </p:to>
                                    </p:set>
                                    <p:animEffect transition="in" filter="fade">
                                      <p:cBhvr>
                                        <p:cTn id="36" dur="500"/>
                                        <p:tgtEl>
                                          <p:spTgt spid="1126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Content Placeholder 4"/>
          <p:cNvSpPr>
            <a:spLocks noGrp="1"/>
          </p:cNvSpPr>
          <p:nvPr>
            <p:ph idx="4294967295"/>
          </p:nvPr>
        </p:nvSpPr>
        <p:spPr>
          <a:xfrm>
            <a:off x="684213" y="908050"/>
            <a:ext cx="7848600" cy="5659438"/>
          </a:xfrm>
        </p:spPr>
        <p:txBody>
          <a:bodyPr/>
          <a:lstStyle/>
          <a:p>
            <a:pPr marL="765175" lvl="2" indent="0">
              <a:lnSpc>
                <a:spcPct val="120000"/>
              </a:lnSpc>
              <a:spcBef>
                <a:spcPct val="20000"/>
              </a:spcBef>
              <a:spcAft>
                <a:spcPct val="20000"/>
              </a:spcAft>
            </a:pPr>
            <a:r>
              <a:rPr lang="en-US" altLang="zh-CN" i="1" u="sng" smtClean="0">
                <a:ea typeface="黑体" panose="02010609060101010101" pitchFamily="49" charset="-122"/>
              </a:rPr>
              <a:t>Label</a:t>
            </a:r>
            <a:r>
              <a:rPr lang="en-US" altLang="zh-CN" smtClean="0">
                <a:ea typeface="黑体" panose="02010609060101010101" pitchFamily="49" charset="-122"/>
              </a:rPr>
              <a:t>	</a:t>
            </a:r>
            <a:r>
              <a:rPr lang="en-US" altLang="zh-CN" i="1" u="sng" smtClean="0">
                <a:ea typeface="黑体" panose="02010609060101010101" pitchFamily="49" charset="-122"/>
              </a:rPr>
              <a:t>Op-Code</a:t>
            </a:r>
            <a:r>
              <a:rPr lang="en-US" altLang="zh-CN" smtClean="0">
                <a:ea typeface="黑体" panose="02010609060101010101" pitchFamily="49" charset="-122"/>
              </a:rPr>
              <a:t>	</a:t>
            </a:r>
            <a:r>
              <a:rPr lang="en-US" altLang="zh-CN" i="1" u="sng" smtClean="0">
                <a:ea typeface="黑体" panose="02010609060101010101" pitchFamily="49" charset="-122"/>
              </a:rPr>
              <a:t>Dest. S1, S2</a:t>
            </a:r>
            <a:r>
              <a:rPr lang="en-US" altLang="zh-CN" smtClean="0">
                <a:ea typeface="黑体" panose="02010609060101010101" pitchFamily="49" charset="-122"/>
              </a:rPr>
              <a:t>	</a:t>
            </a:r>
            <a:r>
              <a:rPr lang="en-US" altLang="zh-CN" i="1" u="sng" smtClean="0">
                <a:ea typeface="黑体" panose="02010609060101010101" pitchFamily="49" charset="-122"/>
              </a:rPr>
              <a:t>Comments</a:t>
            </a:r>
            <a:r>
              <a:rPr lang="en-US" altLang="zh-CN" smtClean="0">
                <a:ea typeface="黑体" panose="02010609060101010101" pitchFamily="49" charset="-122"/>
              </a:rPr>
              <a:t>	</a:t>
            </a:r>
          </a:p>
          <a:p>
            <a:pPr marL="765175" lvl="2" indent="0">
              <a:lnSpc>
                <a:spcPct val="120000"/>
              </a:lnSpc>
              <a:spcBef>
                <a:spcPct val="20000"/>
              </a:spcBef>
              <a:spcAft>
                <a:spcPct val="20000"/>
              </a:spcAft>
            </a:pPr>
            <a:r>
              <a:rPr lang="en-US" altLang="zh-CN" smtClean="0">
                <a:ea typeface="黑体" panose="02010609060101010101" pitchFamily="49" charset="-122"/>
              </a:rPr>
              <a:t>fib: 	li	$t0, 1</a:t>
            </a:r>
          </a:p>
          <a:p>
            <a:pPr marL="765175" lvl="2" indent="0">
              <a:lnSpc>
                <a:spcPct val="120000"/>
              </a:lnSpc>
              <a:spcBef>
                <a:spcPct val="20000"/>
              </a:spcBef>
              <a:spcAft>
                <a:spcPct val="20000"/>
              </a:spcAft>
            </a:pPr>
            <a:r>
              <a:rPr lang="en-US" altLang="zh-CN" smtClean="0">
                <a:ea typeface="黑体" panose="02010609060101010101" pitchFamily="49" charset="-122"/>
              </a:rPr>
              <a:t>		sw	$t0, 0($a1)</a:t>
            </a:r>
          </a:p>
          <a:p>
            <a:pPr marL="765175" lvl="2" indent="0">
              <a:lnSpc>
                <a:spcPct val="120000"/>
              </a:lnSpc>
              <a:spcBef>
                <a:spcPct val="20000"/>
              </a:spcBef>
              <a:spcAft>
                <a:spcPct val="20000"/>
              </a:spcAft>
            </a:pPr>
            <a:r>
              <a:rPr lang="en-US" altLang="zh-CN" smtClean="0">
                <a:ea typeface="黑体" panose="02010609060101010101" pitchFamily="49" charset="-122"/>
              </a:rPr>
              <a:t>		sw	$t0, 4($a1)</a:t>
            </a:r>
          </a:p>
          <a:p>
            <a:pPr marL="765175" lvl="2" indent="0">
              <a:lnSpc>
                <a:spcPct val="120000"/>
              </a:lnSpc>
              <a:spcBef>
                <a:spcPct val="20000"/>
              </a:spcBef>
              <a:spcAft>
                <a:spcPct val="20000"/>
              </a:spcAft>
            </a:pPr>
            <a:r>
              <a:rPr lang="en-US" altLang="zh-CN" smtClean="0">
                <a:ea typeface="黑体" panose="02010609060101010101" pitchFamily="49" charset="-122"/>
              </a:rPr>
              <a:t>		addi	$a0, $a0, -2</a:t>
            </a:r>
          </a:p>
          <a:p>
            <a:pPr marL="765175" lvl="2" indent="0">
              <a:lnSpc>
                <a:spcPct val="120000"/>
              </a:lnSpc>
              <a:spcBef>
                <a:spcPct val="20000"/>
              </a:spcBef>
              <a:spcAft>
                <a:spcPct val="20000"/>
              </a:spcAft>
            </a:pPr>
            <a:r>
              <a:rPr lang="en-US" altLang="zh-CN" smtClean="0">
                <a:ea typeface="黑体" panose="02010609060101010101" pitchFamily="49" charset="-122"/>
              </a:rPr>
              <a:t>loop:</a:t>
            </a:r>
          </a:p>
          <a:p>
            <a:pPr marL="765175" lvl="2" indent="0">
              <a:lnSpc>
                <a:spcPct val="120000"/>
              </a:lnSpc>
              <a:spcBef>
                <a:spcPct val="20000"/>
              </a:spcBef>
              <a:spcAft>
                <a:spcPct val="20000"/>
              </a:spcAft>
            </a:pPr>
            <a:r>
              <a:rPr lang="en-US" altLang="zh-CN" smtClean="0">
                <a:ea typeface="黑体" panose="02010609060101010101" pitchFamily="49" charset="-122"/>
              </a:rPr>
              <a:t>		lw	$t0, 0($a1)</a:t>
            </a:r>
          </a:p>
          <a:p>
            <a:pPr marL="765175" lvl="2" indent="0">
              <a:lnSpc>
                <a:spcPct val="120000"/>
              </a:lnSpc>
              <a:spcBef>
                <a:spcPct val="20000"/>
              </a:spcBef>
              <a:spcAft>
                <a:spcPct val="20000"/>
              </a:spcAft>
            </a:pPr>
            <a:r>
              <a:rPr lang="en-US" altLang="zh-CN" smtClean="0">
                <a:ea typeface="黑体" panose="02010609060101010101" pitchFamily="49" charset="-122"/>
              </a:rPr>
              <a:t>		lw	$t1, 4($a1)</a:t>
            </a:r>
          </a:p>
          <a:p>
            <a:pPr marL="765175" lvl="2" indent="0">
              <a:lnSpc>
                <a:spcPct val="120000"/>
              </a:lnSpc>
              <a:spcBef>
                <a:spcPct val="20000"/>
              </a:spcBef>
              <a:spcAft>
                <a:spcPct val="20000"/>
              </a:spcAft>
            </a:pPr>
            <a:r>
              <a:rPr lang="en-US" altLang="zh-CN" smtClean="0">
                <a:ea typeface="黑体" panose="02010609060101010101" pitchFamily="49" charset="-122"/>
              </a:rPr>
              <a:t>		add	$t0, $t0, $t1</a:t>
            </a:r>
          </a:p>
          <a:p>
            <a:pPr marL="765175" lvl="2" indent="0">
              <a:lnSpc>
                <a:spcPct val="120000"/>
              </a:lnSpc>
              <a:spcBef>
                <a:spcPct val="20000"/>
              </a:spcBef>
              <a:spcAft>
                <a:spcPct val="20000"/>
              </a:spcAft>
            </a:pPr>
            <a:r>
              <a:rPr lang="en-US" altLang="zh-CN" smtClean="0">
                <a:ea typeface="黑体" panose="02010609060101010101" pitchFamily="49" charset="-122"/>
              </a:rPr>
              <a:t>		sw	$t0, 8($a1)</a:t>
            </a:r>
          </a:p>
          <a:p>
            <a:pPr marL="765175" lvl="2" indent="0">
              <a:lnSpc>
                <a:spcPct val="120000"/>
              </a:lnSpc>
              <a:spcBef>
                <a:spcPct val="20000"/>
              </a:spcBef>
              <a:spcAft>
                <a:spcPct val="20000"/>
              </a:spcAft>
            </a:pPr>
            <a:r>
              <a:rPr lang="en-US" altLang="zh-CN" smtClean="0">
                <a:ea typeface="黑体" panose="02010609060101010101" pitchFamily="49" charset="-122"/>
              </a:rPr>
              <a:t>		addi	$a1, $a1, 4</a:t>
            </a:r>
          </a:p>
          <a:p>
            <a:pPr marL="765175" lvl="2" indent="0">
              <a:lnSpc>
                <a:spcPct val="120000"/>
              </a:lnSpc>
              <a:spcBef>
                <a:spcPct val="20000"/>
              </a:spcBef>
              <a:spcAft>
                <a:spcPct val="20000"/>
              </a:spcAft>
            </a:pPr>
            <a:r>
              <a:rPr lang="en-US" altLang="zh-CN" smtClean="0">
                <a:ea typeface="黑体" panose="02010609060101010101" pitchFamily="49" charset="-122"/>
              </a:rPr>
              <a:t>		addi	$a0, $a0, -1</a:t>
            </a:r>
          </a:p>
          <a:p>
            <a:pPr marL="765175" lvl="2" indent="0">
              <a:lnSpc>
                <a:spcPct val="120000"/>
              </a:lnSpc>
              <a:spcBef>
                <a:spcPct val="20000"/>
              </a:spcBef>
              <a:spcAft>
                <a:spcPct val="20000"/>
              </a:spcAft>
            </a:pPr>
            <a:r>
              <a:rPr lang="en-US" altLang="zh-CN" smtClean="0">
                <a:ea typeface="黑体" panose="02010609060101010101" pitchFamily="49" charset="-122"/>
              </a:rPr>
              <a:t>		bgtz	$a0, loop</a:t>
            </a:r>
          </a:p>
          <a:p>
            <a:pPr marL="765175" lvl="2" indent="0">
              <a:lnSpc>
                <a:spcPct val="120000"/>
              </a:lnSpc>
              <a:spcBef>
                <a:spcPct val="20000"/>
              </a:spcBef>
              <a:spcAft>
                <a:spcPct val="20000"/>
              </a:spcAft>
            </a:pPr>
            <a:r>
              <a:rPr lang="en-US" altLang="zh-CN" smtClean="0">
                <a:ea typeface="黑体" panose="02010609060101010101" pitchFamily="49" charset="-122"/>
              </a:rPr>
              <a:t>		jr	$ra</a:t>
            </a:r>
          </a:p>
        </p:txBody>
      </p:sp>
      <p:sp>
        <p:nvSpPr>
          <p:cNvPr id="4" name="Title 3"/>
          <p:cNvSpPr txBox="1">
            <a:spLocks/>
          </p:cNvSpPr>
          <p:nvPr/>
        </p:nvSpPr>
        <p:spPr bwMode="auto">
          <a:xfrm>
            <a:off x="539750" y="404813"/>
            <a:ext cx="525780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cs typeface="+mj-cs"/>
              </a:defRPr>
            </a:lvl1pPr>
            <a:lvl2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2pPr>
            <a:lvl3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3pPr>
            <a:lvl4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4pPr>
            <a:lvl5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5pPr>
            <a:lvl6pPr marL="4572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9pPr>
          </a:lstStyle>
          <a:p>
            <a:r>
              <a:rPr lang="zh-CN" altLang="en-US" kern="0" dirty="0" smtClean="0">
                <a:latin typeface="Times New Roman" panose="02020603050405020304" pitchFamily="18" charset="0"/>
                <a:cs typeface="Times New Roman" panose="02020603050405020304" pitchFamily="18" charset="0"/>
              </a:rPr>
              <a:t>二、简答与设计</a:t>
            </a:r>
          </a:p>
        </p:txBody>
      </p:sp>
    </p:spTree>
    <p:extLst>
      <p:ext uri="{BB962C8B-B14F-4D97-AF65-F5344CB8AC3E}">
        <p14:creationId xmlns:p14="http://schemas.microsoft.com/office/powerpoint/2010/main" val="112966841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fade">
                                      <p:cBhvr>
                                        <p:cTn id="7" dur="500"/>
                                        <p:tgtEl>
                                          <p:spTgt spid="1229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291">
                                            <p:txEl>
                                              <p:pRg st="1" end="1"/>
                                            </p:txEl>
                                          </p:spTgt>
                                        </p:tgtEl>
                                        <p:attrNameLst>
                                          <p:attrName>style.visibility</p:attrName>
                                        </p:attrNameLst>
                                      </p:cBhvr>
                                      <p:to>
                                        <p:strVal val="visible"/>
                                      </p:to>
                                    </p:set>
                                    <p:animEffect transition="in" filter="fade">
                                      <p:cBhvr>
                                        <p:cTn id="10" dur="500"/>
                                        <p:tgtEl>
                                          <p:spTgt spid="1229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291">
                                            <p:txEl>
                                              <p:pRg st="2" end="2"/>
                                            </p:txEl>
                                          </p:spTgt>
                                        </p:tgtEl>
                                        <p:attrNameLst>
                                          <p:attrName>style.visibility</p:attrName>
                                        </p:attrNameLst>
                                      </p:cBhvr>
                                      <p:to>
                                        <p:strVal val="visible"/>
                                      </p:to>
                                    </p:set>
                                    <p:animEffect transition="in" filter="fade">
                                      <p:cBhvr>
                                        <p:cTn id="13" dur="500"/>
                                        <p:tgtEl>
                                          <p:spTgt spid="1229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291">
                                            <p:txEl>
                                              <p:pRg st="3" end="3"/>
                                            </p:txEl>
                                          </p:spTgt>
                                        </p:tgtEl>
                                        <p:attrNameLst>
                                          <p:attrName>style.visibility</p:attrName>
                                        </p:attrNameLst>
                                      </p:cBhvr>
                                      <p:to>
                                        <p:strVal val="visible"/>
                                      </p:to>
                                    </p:set>
                                    <p:animEffect transition="in" filter="fade">
                                      <p:cBhvr>
                                        <p:cTn id="16" dur="500"/>
                                        <p:tgtEl>
                                          <p:spTgt spid="1229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291">
                                            <p:txEl>
                                              <p:pRg st="4" end="4"/>
                                            </p:txEl>
                                          </p:spTgt>
                                        </p:tgtEl>
                                        <p:attrNameLst>
                                          <p:attrName>style.visibility</p:attrName>
                                        </p:attrNameLst>
                                      </p:cBhvr>
                                      <p:to>
                                        <p:strVal val="visible"/>
                                      </p:to>
                                    </p:set>
                                    <p:animEffect transition="in" filter="fade">
                                      <p:cBhvr>
                                        <p:cTn id="19" dur="500"/>
                                        <p:tgtEl>
                                          <p:spTgt spid="12291">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291">
                                            <p:txEl>
                                              <p:pRg st="5" end="5"/>
                                            </p:txEl>
                                          </p:spTgt>
                                        </p:tgtEl>
                                        <p:attrNameLst>
                                          <p:attrName>style.visibility</p:attrName>
                                        </p:attrNameLst>
                                      </p:cBhvr>
                                      <p:to>
                                        <p:strVal val="visible"/>
                                      </p:to>
                                    </p:set>
                                    <p:animEffect transition="in" filter="fade">
                                      <p:cBhvr>
                                        <p:cTn id="22" dur="500"/>
                                        <p:tgtEl>
                                          <p:spTgt spid="12291">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291">
                                            <p:txEl>
                                              <p:pRg st="6" end="6"/>
                                            </p:txEl>
                                          </p:spTgt>
                                        </p:tgtEl>
                                        <p:attrNameLst>
                                          <p:attrName>style.visibility</p:attrName>
                                        </p:attrNameLst>
                                      </p:cBhvr>
                                      <p:to>
                                        <p:strVal val="visible"/>
                                      </p:to>
                                    </p:set>
                                    <p:animEffect transition="in" filter="fade">
                                      <p:cBhvr>
                                        <p:cTn id="25" dur="500"/>
                                        <p:tgtEl>
                                          <p:spTgt spid="12291">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291">
                                            <p:txEl>
                                              <p:pRg st="7" end="7"/>
                                            </p:txEl>
                                          </p:spTgt>
                                        </p:tgtEl>
                                        <p:attrNameLst>
                                          <p:attrName>style.visibility</p:attrName>
                                        </p:attrNameLst>
                                      </p:cBhvr>
                                      <p:to>
                                        <p:strVal val="visible"/>
                                      </p:to>
                                    </p:set>
                                    <p:animEffect transition="in" filter="fade">
                                      <p:cBhvr>
                                        <p:cTn id="28" dur="500"/>
                                        <p:tgtEl>
                                          <p:spTgt spid="12291">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291">
                                            <p:txEl>
                                              <p:pRg st="8" end="8"/>
                                            </p:txEl>
                                          </p:spTgt>
                                        </p:tgtEl>
                                        <p:attrNameLst>
                                          <p:attrName>style.visibility</p:attrName>
                                        </p:attrNameLst>
                                      </p:cBhvr>
                                      <p:to>
                                        <p:strVal val="visible"/>
                                      </p:to>
                                    </p:set>
                                    <p:animEffect transition="in" filter="fade">
                                      <p:cBhvr>
                                        <p:cTn id="31" dur="500"/>
                                        <p:tgtEl>
                                          <p:spTgt spid="12291">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291">
                                            <p:txEl>
                                              <p:pRg st="9" end="9"/>
                                            </p:txEl>
                                          </p:spTgt>
                                        </p:tgtEl>
                                        <p:attrNameLst>
                                          <p:attrName>style.visibility</p:attrName>
                                        </p:attrNameLst>
                                      </p:cBhvr>
                                      <p:to>
                                        <p:strVal val="visible"/>
                                      </p:to>
                                    </p:set>
                                    <p:animEffect transition="in" filter="fade">
                                      <p:cBhvr>
                                        <p:cTn id="34" dur="500"/>
                                        <p:tgtEl>
                                          <p:spTgt spid="12291">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291">
                                            <p:txEl>
                                              <p:pRg st="10" end="10"/>
                                            </p:txEl>
                                          </p:spTgt>
                                        </p:tgtEl>
                                        <p:attrNameLst>
                                          <p:attrName>style.visibility</p:attrName>
                                        </p:attrNameLst>
                                      </p:cBhvr>
                                      <p:to>
                                        <p:strVal val="visible"/>
                                      </p:to>
                                    </p:set>
                                    <p:animEffect transition="in" filter="fade">
                                      <p:cBhvr>
                                        <p:cTn id="37" dur="500"/>
                                        <p:tgtEl>
                                          <p:spTgt spid="12291">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291">
                                            <p:txEl>
                                              <p:pRg st="11" end="11"/>
                                            </p:txEl>
                                          </p:spTgt>
                                        </p:tgtEl>
                                        <p:attrNameLst>
                                          <p:attrName>style.visibility</p:attrName>
                                        </p:attrNameLst>
                                      </p:cBhvr>
                                      <p:to>
                                        <p:strVal val="visible"/>
                                      </p:to>
                                    </p:set>
                                    <p:animEffect transition="in" filter="fade">
                                      <p:cBhvr>
                                        <p:cTn id="40" dur="500"/>
                                        <p:tgtEl>
                                          <p:spTgt spid="12291">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291">
                                            <p:txEl>
                                              <p:pRg st="12" end="12"/>
                                            </p:txEl>
                                          </p:spTgt>
                                        </p:tgtEl>
                                        <p:attrNameLst>
                                          <p:attrName>style.visibility</p:attrName>
                                        </p:attrNameLst>
                                      </p:cBhvr>
                                      <p:to>
                                        <p:strVal val="visible"/>
                                      </p:to>
                                    </p:set>
                                    <p:animEffect transition="in" filter="fade">
                                      <p:cBhvr>
                                        <p:cTn id="43" dur="500"/>
                                        <p:tgtEl>
                                          <p:spTgt spid="12291">
                                            <p:txEl>
                                              <p:pRg st="12" end="1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291">
                                            <p:txEl>
                                              <p:pRg st="13" end="13"/>
                                            </p:txEl>
                                          </p:spTgt>
                                        </p:tgtEl>
                                        <p:attrNameLst>
                                          <p:attrName>style.visibility</p:attrName>
                                        </p:attrNameLst>
                                      </p:cBhvr>
                                      <p:to>
                                        <p:strVal val="visible"/>
                                      </p:to>
                                    </p:set>
                                    <p:animEffect transition="in" filter="fade">
                                      <p:cBhvr>
                                        <p:cTn id="46" dur="500"/>
                                        <p:tgtEl>
                                          <p:spTgt spid="1229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Content Placeholder 4"/>
          <p:cNvSpPr>
            <a:spLocks noGrp="1"/>
          </p:cNvSpPr>
          <p:nvPr>
            <p:ph idx="4294967295"/>
          </p:nvPr>
        </p:nvSpPr>
        <p:spPr>
          <a:xfrm>
            <a:off x="684213" y="908050"/>
            <a:ext cx="7848600" cy="5184775"/>
          </a:xfrm>
        </p:spPr>
        <p:txBody>
          <a:bodyPr/>
          <a:lstStyle/>
          <a:p>
            <a:pPr marL="0" indent="0">
              <a:lnSpc>
                <a:spcPct val="120000"/>
              </a:lnSpc>
              <a:spcBef>
                <a:spcPct val="20000"/>
              </a:spcBef>
              <a:spcAft>
                <a:spcPct val="20000"/>
              </a:spcAft>
            </a:pPr>
            <a:r>
              <a:rPr lang="en-US" altLang="zh-CN" dirty="0" smtClean="0">
                <a:ea typeface="黑体" panose="02010609060101010101" pitchFamily="49" charset="-122"/>
              </a:rPr>
              <a:t>6. </a:t>
            </a:r>
            <a:r>
              <a:rPr lang="zh-CN" altLang="en-US" dirty="0" smtClean="0">
                <a:ea typeface="黑体" panose="02010609060101010101" pitchFamily="49" charset="-122"/>
              </a:rPr>
              <a:t>写一个函数，从</a:t>
            </a:r>
            <a:r>
              <a:rPr lang="en-US" altLang="zh-CN" dirty="0" smtClean="0">
                <a:ea typeface="黑体" panose="02010609060101010101" pitchFamily="49" charset="-122"/>
              </a:rPr>
              <a:t>$a0</a:t>
            </a:r>
            <a:r>
              <a:rPr lang="zh-CN" altLang="en-US" dirty="0" smtClean="0">
                <a:ea typeface="黑体" panose="02010609060101010101" pitchFamily="49" charset="-122"/>
              </a:rPr>
              <a:t>、</a:t>
            </a:r>
            <a:r>
              <a:rPr lang="en-US" altLang="zh-CN" dirty="0" smtClean="0">
                <a:ea typeface="黑体" panose="02010609060101010101" pitchFamily="49" charset="-122"/>
              </a:rPr>
              <a:t> $a1</a:t>
            </a:r>
            <a:r>
              <a:rPr lang="zh-CN" altLang="en-US" dirty="0" smtClean="0">
                <a:ea typeface="黑体" panose="02010609060101010101" pitchFamily="49" charset="-122"/>
              </a:rPr>
              <a:t>和</a:t>
            </a:r>
            <a:r>
              <a:rPr lang="en-US" altLang="zh-CN" dirty="0" smtClean="0">
                <a:ea typeface="黑体" panose="02010609060101010101" pitchFamily="49" charset="-122"/>
              </a:rPr>
              <a:t>$a2</a:t>
            </a:r>
            <a:r>
              <a:rPr lang="zh-CN" altLang="en-US" dirty="0" smtClean="0">
                <a:ea typeface="黑体" panose="02010609060101010101" pitchFamily="49" charset="-122"/>
              </a:rPr>
              <a:t>中接受传递过来的</a:t>
            </a:r>
            <a:r>
              <a:rPr lang="en-US" altLang="zh-CN" dirty="0" smtClean="0">
                <a:ea typeface="黑体" panose="02010609060101010101" pitchFamily="49" charset="-122"/>
              </a:rPr>
              <a:t>3</a:t>
            </a:r>
            <a:r>
              <a:rPr lang="zh-CN" altLang="en-US" dirty="0" smtClean="0">
                <a:ea typeface="黑体" panose="02010609060101010101" pitchFamily="49" charset="-122"/>
              </a:rPr>
              <a:t>个</a:t>
            </a:r>
            <a:r>
              <a:rPr lang="en-US" altLang="zh-CN" dirty="0" smtClean="0">
                <a:ea typeface="黑体" panose="02010609060101010101" pitchFamily="49" charset="-122"/>
              </a:rPr>
              <a:t>32</a:t>
            </a:r>
            <a:r>
              <a:rPr lang="zh-CN" altLang="en-US" dirty="0" smtClean="0">
                <a:ea typeface="黑体" panose="02010609060101010101" pitchFamily="49" charset="-122"/>
              </a:rPr>
              <a:t>位整数，按从小到大排序后存回</a:t>
            </a:r>
            <a:r>
              <a:rPr lang="en-US" altLang="zh-CN" dirty="0" smtClean="0">
                <a:ea typeface="黑体" panose="02010609060101010101" pitchFamily="49" charset="-122"/>
              </a:rPr>
              <a:t>$a0~$a2</a:t>
            </a:r>
            <a:r>
              <a:rPr lang="zh-CN" altLang="en-US" dirty="0" smtClean="0">
                <a:ea typeface="黑体" panose="02010609060101010101" pitchFamily="49" charset="-122"/>
              </a:rPr>
              <a:t>。</a:t>
            </a:r>
          </a:p>
          <a:p>
            <a:pPr marL="384175" lvl="1" indent="0">
              <a:lnSpc>
                <a:spcPct val="120000"/>
              </a:lnSpc>
              <a:spcBef>
                <a:spcPct val="20000"/>
              </a:spcBef>
              <a:spcAft>
                <a:spcPct val="20000"/>
              </a:spcAft>
            </a:pPr>
            <a:r>
              <a:rPr lang="zh-CN" altLang="en-US" dirty="0" smtClean="0">
                <a:ea typeface="黑体" panose="02010609060101010101" pitchFamily="49" charset="-122"/>
              </a:rPr>
              <a:t>伪代码：</a:t>
            </a:r>
          </a:p>
          <a:p>
            <a:pPr marL="765175" lvl="2" indent="0">
              <a:lnSpc>
                <a:spcPct val="120000"/>
              </a:lnSpc>
              <a:spcBef>
                <a:spcPct val="20000"/>
              </a:spcBef>
              <a:spcAft>
                <a:spcPct val="20000"/>
              </a:spcAft>
            </a:pPr>
            <a:r>
              <a:rPr lang="en-US" altLang="zh-CN" dirty="0" smtClean="0">
                <a:ea typeface="黑体" panose="02010609060101010101" pitchFamily="49" charset="-122"/>
              </a:rPr>
              <a:t>function order($a0,$a1,$a2);</a:t>
            </a:r>
          </a:p>
          <a:p>
            <a:pPr marL="765175" lvl="2" indent="0">
              <a:lnSpc>
                <a:spcPct val="120000"/>
              </a:lnSpc>
              <a:spcBef>
                <a:spcPct val="20000"/>
              </a:spcBef>
              <a:spcAft>
                <a:spcPct val="20000"/>
              </a:spcAft>
            </a:pPr>
            <a:r>
              <a:rPr lang="en-US" altLang="zh-CN" dirty="0" smtClean="0">
                <a:ea typeface="黑体" panose="02010609060101010101" pitchFamily="49" charset="-122"/>
              </a:rPr>
              <a:t>if ($a0 &gt; $a1)</a:t>
            </a:r>
          </a:p>
          <a:p>
            <a:pPr marL="765175" lvl="2" indent="0">
              <a:lnSpc>
                <a:spcPct val="120000"/>
              </a:lnSpc>
              <a:spcBef>
                <a:spcPct val="20000"/>
              </a:spcBef>
              <a:spcAft>
                <a:spcPct val="20000"/>
              </a:spcAft>
            </a:pPr>
            <a:r>
              <a:rPr lang="en-US" altLang="zh-CN" dirty="0" smtClean="0">
                <a:ea typeface="黑体" panose="02010609060101010101" pitchFamily="49" charset="-122"/>
              </a:rPr>
              <a:t>        exchange $a0 and $a1;</a:t>
            </a:r>
          </a:p>
          <a:p>
            <a:pPr marL="765175" lvl="2" indent="0">
              <a:lnSpc>
                <a:spcPct val="120000"/>
              </a:lnSpc>
              <a:spcBef>
                <a:spcPct val="20000"/>
              </a:spcBef>
              <a:spcAft>
                <a:spcPct val="20000"/>
              </a:spcAft>
            </a:pPr>
            <a:r>
              <a:rPr lang="en-US" altLang="zh-CN" dirty="0" smtClean="0">
                <a:ea typeface="黑体" panose="02010609060101010101" pitchFamily="49" charset="-122"/>
              </a:rPr>
              <a:t>if ($a1 &gt; $a2)</a:t>
            </a:r>
          </a:p>
          <a:p>
            <a:pPr marL="765175" lvl="2" indent="0">
              <a:lnSpc>
                <a:spcPct val="120000"/>
              </a:lnSpc>
              <a:spcBef>
                <a:spcPct val="20000"/>
              </a:spcBef>
              <a:spcAft>
                <a:spcPct val="20000"/>
              </a:spcAft>
            </a:pPr>
            <a:r>
              <a:rPr lang="en-US" altLang="zh-CN" dirty="0" smtClean="0">
                <a:ea typeface="黑体" panose="02010609060101010101" pitchFamily="49" charset="-122"/>
              </a:rPr>
              <a:t>        exchange $a1 and $a2</a:t>
            </a:r>
          </a:p>
          <a:p>
            <a:pPr marL="765175" lvl="2" indent="0">
              <a:lnSpc>
                <a:spcPct val="120000"/>
              </a:lnSpc>
              <a:spcBef>
                <a:spcPct val="20000"/>
              </a:spcBef>
              <a:spcAft>
                <a:spcPct val="20000"/>
              </a:spcAft>
            </a:pPr>
            <a:r>
              <a:rPr lang="en-US" altLang="zh-CN" dirty="0" smtClean="0">
                <a:ea typeface="黑体" panose="02010609060101010101" pitchFamily="49" charset="-122"/>
              </a:rPr>
              <a:t>else</a:t>
            </a:r>
          </a:p>
          <a:p>
            <a:pPr marL="765175" lvl="2" indent="0">
              <a:lnSpc>
                <a:spcPct val="120000"/>
              </a:lnSpc>
              <a:spcBef>
                <a:spcPct val="20000"/>
              </a:spcBef>
              <a:spcAft>
                <a:spcPct val="20000"/>
              </a:spcAft>
            </a:pPr>
            <a:r>
              <a:rPr lang="en-US" altLang="zh-CN" dirty="0" smtClean="0">
                <a:ea typeface="黑体" panose="02010609060101010101" pitchFamily="49" charset="-122"/>
              </a:rPr>
              <a:t>        return;</a:t>
            </a:r>
          </a:p>
          <a:p>
            <a:pPr marL="765175" lvl="2" indent="0">
              <a:lnSpc>
                <a:spcPct val="120000"/>
              </a:lnSpc>
              <a:spcBef>
                <a:spcPct val="20000"/>
              </a:spcBef>
              <a:spcAft>
                <a:spcPct val="20000"/>
              </a:spcAft>
            </a:pPr>
            <a:r>
              <a:rPr lang="en-US" altLang="zh-CN" dirty="0" smtClean="0">
                <a:ea typeface="黑体" panose="02010609060101010101" pitchFamily="49" charset="-122"/>
              </a:rPr>
              <a:t>if ($a0 &gt; $a1)</a:t>
            </a:r>
          </a:p>
          <a:p>
            <a:pPr marL="765175" lvl="2" indent="0">
              <a:lnSpc>
                <a:spcPct val="120000"/>
              </a:lnSpc>
              <a:spcBef>
                <a:spcPct val="20000"/>
              </a:spcBef>
              <a:spcAft>
                <a:spcPct val="20000"/>
              </a:spcAft>
            </a:pPr>
            <a:r>
              <a:rPr lang="en-US" altLang="zh-CN" dirty="0" smtClean="0">
                <a:ea typeface="黑体" panose="02010609060101010101" pitchFamily="49" charset="-122"/>
              </a:rPr>
              <a:t>        exchange $a0 and $a1;</a:t>
            </a:r>
          </a:p>
          <a:p>
            <a:pPr marL="765175" lvl="2" indent="0">
              <a:lnSpc>
                <a:spcPct val="120000"/>
              </a:lnSpc>
              <a:spcBef>
                <a:spcPct val="20000"/>
              </a:spcBef>
              <a:spcAft>
                <a:spcPct val="20000"/>
              </a:spcAft>
            </a:pPr>
            <a:r>
              <a:rPr lang="en-US" altLang="zh-CN" dirty="0" smtClean="0">
                <a:ea typeface="黑体" panose="02010609060101010101" pitchFamily="49" charset="-122"/>
              </a:rPr>
              <a:t>return;</a:t>
            </a:r>
          </a:p>
        </p:txBody>
      </p:sp>
      <p:sp>
        <p:nvSpPr>
          <p:cNvPr id="4" name="Title 3"/>
          <p:cNvSpPr txBox="1">
            <a:spLocks/>
          </p:cNvSpPr>
          <p:nvPr/>
        </p:nvSpPr>
        <p:spPr bwMode="auto">
          <a:xfrm>
            <a:off x="539750" y="404813"/>
            <a:ext cx="525780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cs typeface="+mj-cs"/>
              </a:defRPr>
            </a:lvl1pPr>
            <a:lvl2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2pPr>
            <a:lvl3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3pPr>
            <a:lvl4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4pPr>
            <a:lvl5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5pPr>
            <a:lvl6pPr marL="4572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9pPr>
          </a:lstStyle>
          <a:p>
            <a:r>
              <a:rPr lang="zh-CN" altLang="en-US" kern="0" dirty="0" smtClean="0">
                <a:latin typeface="Times New Roman" panose="02020603050405020304" pitchFamily="18" charset="0"/>
                <a:cs typeface="Times New Roman" panose="02020603050405020304" pitchFamily="18" charset="0"/>
              </a:rPr>
              <a:t>二、简答与设计</a:t>
            </a:r>
          </a:p>
        </p:txBody>
      </p:sp>
    </p:spTree>
    <p:extLst>
      <p:ext uri="{BB962C8B-B14F-4D97-AF65-F5344CB8AC3E}">
        <p14:creationId xmlns:p14="http://schemas.microsoft.com/office/powerpoint/2010/main" val="94222762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500"/>
                                        <p:tgtEl>
                                          <p:spTgt spid="13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fade">
                                      <p:cBhvr>
                                        <p:cTn id="12" dur="500"/>
                                        <p:tgtEl>
                                          <p:spTgt spid="1331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animEffect transition="in" filter="fade">
                                      <p:cBhvr>
                                        <p:cTn id="15" dur="500"/>
                                        <p:tgtEl>
                                          <p:spTgt spid="1331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315">
                                            <p:txEl>
                                              <p:pRg st="3" end="3"/>
                                            </p:txEl>
                                          </p:spTgt>
                                        </p:tgtEl>
                                        <p:attrNameLst>
                                          <p:attrName>style.visibility</p:attrName>
                                        </p:attrNameLst>
                                      </p:cBhvr>
                                      <p:to>
                                        <p:strVal val="visible"/>
                                      </p:to>
                                    </p:set>
                                    <p:animEffect transition="in" filter="fade">
                                      <p:cBhvr>
                                        <p:cTn id="18" dur="500"/>
                                        <p:tgtEl>
                                          <p:spTgt spid="1331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315">
                                            <p:txEl>
                                              <p:pRg st="4" end="4"/>
                                            </p:txEl>
                                          </p:spTgt>
                                        </p:tgtEl>
                                        <p:attrNameLst>
                                          <p:attrName>style.visibility</p:attrName>
                                        </p:attrNameLst>
                                      </p:cBhvr>
                                      <p:to>
                                        <p:strVal val="visible"/>
                                      </p:to>
                                    </p:set>
                                    <p:animEffect transition="in" filter="fade">
                                      <p:cBhvr>
                                        <p:cTn id="21" dur="500"/>
                                        <p:tgtEl>
                                          <p:spTgt spid="1331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315">
                                            <p:txEl>
                                              <p:pRg st="5" end="5"/>
                                            </p:txEl>
                                          </p:spTgt>
                                        </p:tgtEl>
                                        <p:attrNameLst>
                                          <p:attrName>style.visibility</p:attrName>
                                        </p:attrNameLst>
                                      </p:cBhvr>
                                      <p:to>
                                        <p:strVal val="visible"/>
                                      </p:to>
                                    </p:set>
                                    <p:animEffect transition="in" filter="fade">
                                      <p:cBhvr>
                                        <p:cTn id="24" dur="500"/>
                                        <p:tgtEl>
                                          <p:spTgt spid="1331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315">
                                            <p:txEl>
                                              <p:pRg st="6" end="6"/>
                                            </p:txEl>
                                          </p:spTgt>
                                        </p:tgtEl>
                                        <p:attrNameLst>
                                          <p:attrName>style.visibility</p:attrName>
                                        </p:attrNameLst>
                                      </p:cBhvr>
                                      <p:to>
                                        <p:strVal val="visible"/>
                                      </p:to>
                                    </p:set>
                                    <p:animEffect transition="in" filter="fade">
                                      <p:cBhvr>
                                        <p:cTn id="27" dur="500"/>
                                        <p:tgtEl>
                                          <p:spTgt spid="1331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315">
                                            <p:txEl>
                                              <p:pRg st="7" end="7"/>
                                            </p:txEl>
                                          </p:spTgt>
                                        </p:tgtEl>
                                        <p:attrNameLst>
                                          <p:attrName>style.visibility</p:attrName>
                                        </p:attrNameLst>
                                      </p:cBhvr>
                                      <p:to>
                                        <p:strVal val="visible"/>
                                      </p:to>
                                    </p:set>
                                    <p:animEffect transition="in" filter="fade">
                                      <p:cBhvr>
                                        <p:cTn id="30" dur="500"/>
                                        <p:tgtEl>
                                          <p:spTgt spid="13315">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315">
                                            <p:txEl>
                                              <p:pRg st="8" end="8"/>
                                            </p:txEl>
                                          </p:spTgt>
                                        </p:tgtEl>
                                        <p:attrNameLst>
                                          <p:attrName>style.visibility</p:attrName>
                                        </p:attrNameLst>
                                      </p:cBhvr>
                                      <p:to>
                                        <p:strVal val="visible"/>
                                      </p:to>
                                    </p:set>
                                    <p:animEffect transition="in" filter="fade">
                                      <p:cBhvr>
                                        <p:cTn id="33" dur="500"/>
                                        <p:tgtEl>
                                          <p:spTgt spid="13315">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315">
                                            <p:txEl>
                                              <p:pRg st="9" end="9"/>
                                            </p:txEl>
                                          </p:spTgt>
                                        </p:tgtEl>
                                        <p:attrNameLst>
                                          <p:attrName>style.visibility</p:attrName>
                                        </p:attrNameLst>
                                      </p:cBhvr>
                                      <p:to>
                                        <p:strVal val="visible"/>
                                      </p:to>
                                    </p:set>
                                    <p:animEffect transition="in" filter="fade">
                                      <p:cBhvr>
                                        <p:cTn id="36" dur="500"/>
                                        <p:tgtEl>
                                          <p:spTgt spid="13315">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315">
                                            <p:txEl>
                                              <p:pRg st="10" end="10"/>
                                            </p:txEl>
                                          </p:spTgt>
                                        </p:tgtEl>
                                        <p:attrNameLst>
                                          <p:attrName>style.visibility</p:attrName>
                                        </p:attrNameLst>
                                      </p:cBhvr>
                                      <p:to>
                                        <p:strVal val="visible"/>
                                      </p:to>
                                    </p:set>
                                    <p:animEffect transition="in" filter="fade">
                                      <p:cBhvr>
                                        <p:cTn id="39" dur="500"/>
                                        <p:tgtEl>
                                          <p:spTgt spid="13315">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315">
                                            <p:txEl>
                                              <p:pRg st="11" end="11"/>
                                            </p:txEl>
                                          </p:spTgt>
                                        </p:tgtEl>
                                        <p:attrNameLst>
                                          <p:attrName>style.visibility</p:attrName>
                                        </p:attrNameLst>
                                      </p:cBhvr>
                                      <p:to>
                                        <p:strVal val="visible"/>
                                      </p:to>
                                    </p:set>
                                    <p:animEffect transition="in" filter="fade">
                                      <p:cBhvr>
                                        <p:cTn id="42" dur="500"/>
                                        <p:tgtEl>
                                          <p:spTgt spid="1331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Content Placeholder 4"/>
          <p:cNvSpPr>
            <a:spLocks noGrp="1"/>
          </p:cNvSpPr>
          <p:nvPr>
            <p:ph idx="4294967295"/>
          </p:nvPr>
        </p:nvSpPr>
        <p:spPr>
          <a:xfrm>
            <a:off x="684213" y="908050"/>
            <a:ext cx="7848600" cy="5418138"/>
          </a:xfrm>
        </p:spPr>
        <p:txBody>
          <a:bodyPr/>
          <a:lstStyle/>
          <a:p>
            <a:pPr marL="765175" lvl="2" indent="0">
              <a:lnSpc>
                <a:spcPts val="1600"/>
              </a:lnSpc>
              <a:spcBef>
                <a:spcPct val="20000"/>
              </a:spcBef>
              <a:spcAft>
                <a:spcPct val="20000"/>
              </a:spcAft>
            </a:pPr>
            <a:r>
              <a:rPr lang="en-US" altLang="zh-CN" i="1" u="sng" smtClean="0">
                <a:ea typeface="黑体" panose="02010609060101010101" pitchFamily="49" charset="-122"/>
              </a:rPr>
              <a:t>Label</a:t>
            </a:r>
            <a:r>
              <a:rPr lang="en-US" altLang="zh-CN" smtClean="0">
                <a:ea typeface="黑体" panose="02010609060101010101" pitchFamily="49" charset="-122"/>
              </a:rPr>
              <a:t>	</a:t>
            </a:r>
            <a:r>
              <a:rPr lang="en-US" altLang="zh-CN" i="1" u="sng" smtClean="0">
                <a:ea typeface="黑体" panose="02010609060101010101" pitchFamily="49" charset="-122"/>
              </a:rPr>
              <a:t>Op-Code</a:t>
            </a:r>
            <a:r>
              <a:rPr lang="en-US" altLang="zh-CN" smtClean="0">
                <a:ea typeface="黑体" panose="02010609060101010101" pitchFamily="49" charset="-122"/>
              </a:rPr>
              <a:t>	</a:t>
            </a:r>
            <a:r>
              <a:rPr lang="en-US" altLang="zh-CN" i="1" u="sng" smtClean="0">
                <a:ea typeface="黑体" panose="02010609060101010101" pitchFamily="49" charset="-122"/>
              </a:rPr>
              <a:t>Dest. S1, S2</a:t>
            </a:r>
            <a:r>
              <a:rPr lang="en-US" altLang="zh-CN" smtClean="0">
                <a:ea typeface="黑体" panose="02010609060101010101" pitchFamily="49" charset="-122"/>
              </a:rPr>
              <a:t>	</a:t>
            </a:r>
            <a:r>
              <a:rPr lang="en-US" altLang="zh-CN" i="1" u="sng" smtClean="0">
                <a:ea typeface="黑体" panose="02010609060101010101" pitchFamily="49" charset="-122"/>
              </a:rPr>
              <a:t>Comments</a:t>
            </a:r>
            <a:r>
              <a:rPr lang="en-US" altLang="zh-CN" smtClean="0">
                <a:ea typeface="黑体" panose="02010609060101010101" pitchFamily="49" charset="-122"/>
              </a:rPr>
              <a:t>	</a:t>
            </a:r>
          </a:p>
          <a:p>
            <a:pPr marL="765175" lvl="2" indent="0">
              <a:lnSpc>
                <a:spcPts val="1600"/>
              </a:lnSpc>
              <a:spcBef>
                <a:spcPct val="20000"/>
              </a:spcBef>
              <a:spcAft>
                <a:spcPct val="20000"/>
              </a:spcAft>
            </a:pPr>
            <a:r>
              <a:rPr lang="en-US" altLang="zh-CN" smtClean="0">
                <a:ea typeface="黑体" panose="02010609060101010101" pitchFamily="49" charset="-122"/>
              </a:rPr>
              <a:t>		.text </a:t>
            </a:r>
          </a:p>
          <a:p>
            <a:pPr marL="765175" lvl="2" indent="0">
              <a:lnSpc>
                <a:spcPts val="1600"/>
              </a:lnSpc>
              <a:spcBef>
                <a:spcPct val="20000"/>
              </a:spcBef>
              <a:spcAft>
                <a:spcPct val="20000"/>
              </a:spcAft>
            </a:pPr>
            <a:r>
              <a:rPr lang="en-US" altLang="zh-CN" smtClean="0">
                <a:ea typeface="黑体" panose="02010609060101010101" pitchFamily="49" charset="-122"/>
              </a:rPr>
              <a:t>order:</a:t>
            </a:r>
          </a:p>
          <a:p>
            <a:pPr marL="765175" lvl="2" indent="0">
              <a:lnSpc>
                <a:spcPts val="1600"/>
              </a:lnSpc>
              <a:spcBef>
                <a:spcPct val="20000"/>
              </a:spcBef>
              <a:spcAft>
                <a:spcPct val="20000"/>
              </a:spcAft>
            </a:pPr>
            <a:r>
              <a:rPr lang="en-US" altLang="zh-CN" smtClean="0">
                <a:ea typeface="黑体" panose="02010609060101010101" pitchFamily="49" charset="-122"/>
              </a:rPr>
              <a:t>		ble	$a0, $a1, next</a:t>
            </a:r>
          </a:p>
          <a:p>
            <a:pPr marL="765175" lvl="2" indent="0">
              <a:lnSpc>
                <a:spcPts val="1600"/>
              </a:lnSpc>
              <a:spcBef>
                <a:spcPct val="20000"/>
              </a:spcBef>
              <a:spcAft>
                <a:spcPct val="20000"/>
              </a:spcAft>
            </a:pPr>
            <a:r>
              <a:rPr lang="en-US" altLang="zh-CN" smtClean="0">
                <a:ea typeface="黑体" panose="02010609060101010101" pitchFamily="49" charset="-122"/>
              </a:rPr>
              <a:t>		move	$t0, $a1</a:t>
            </a:r>
          </a:p>
          <a:p>
            <a:pPr marL="765175" lvl="2" indent="0">
              <a:lnSpc>
                <a:spcPts val="1600"/>
              </a:lnSpc>
              <a:spcBef>
                <a:spcPct val="20000"/>
              </a:spcBef>
              <a:spcAft>
                <a:spcPct val="20000"/>
              </a:spcAft>
            </a:pPr>
            <a:r>
              <a:rPr lang="en-US" altLang="zh-CN" smtClean="0">
                <a:ea typeface="黑体" panose="02010609060101010101" pitchFamily="49" charset="-122"/>
              </a:rPr>
              <a:t>		move	$a1, $a0</a:t>
            </a:r>
          </a:p>
          <a:p>
            <a:pPr marL="765175" lvl="2" indent="0">
              <a:lnSpc>
                <a:spcPts val="1600"/>
              </a:lnSpc>
              <a:spcBef>
                <a:spcPct val="20000"/>
              </a:spcBef>
              <a:spcAft>
                <a:spcPct val="20000"/>
              </a:spcAft>
            </a:pPr>
            <a:r>
              <a:rPr lang="en-US" altLang="zh-CN" smtClean="0">
                <a:ea typeface="黑体" panose="02010609060101010101" pitchFamily="49" charset="-122"/>
              </a:rPr>
              <a:t>		move	$a0, $t0</a:t>
            </a:r>
          </a:p>
          <a:p>
            <a:pPr marL="765175" lvl="2" indent="0">
              <a:lnSpc>
                <a:spcPts val="1600"/>
              </a:lnSpc>
              <a:spcBef>
                <a:spcPct val="20000"/>
              </a:spcBef>
              <a:spcAft>
                <a:spcPct val="20000"/>
              </a:spcAft>
            </a:pPr>
            <a:r>
              <a:rPr lang="en-US" altLang="zh-CN" smtClean="0">
                <a:ea typeface="黑体" panose="02010609060101010101" pitchFamily="49" charset="-122"/>
              </a:rPr>
              <a:t>next:</a:t>
            </a:r>
          </a:p>
          <a:p>
            <a:pPr marL="765175" lvl="2" indent="0">
              <a:lnSpc>
                <a:spcPts val="1600"/>
              </a:lnSpc>
              <a:spcBef>
                <a:spcPct val="20000"/>
              </a:spcBef>
              <a:spcAft>
                <a:spcPct val="20000"/>
              </a:spcAft>
            </a:pPr>
            <a:r>
              <a:rPr lang="en-US" altLang="zh-CN" smtClean="0">
                <a:ea typeface="黑体" panose="02010609060101010101" pitchFamily="49" charset="-122"/>
              </a:rPr>
              <a:t>		ble	$a1, $a2, done</a:t>
            </a:r>
          </a:p>
          <a:p>
            <a:pPr marL="765175" lvl="2" indent="0">
              <a:lnSpc>
                <a:spcPts val="1600"/>
              </a:lnSpc>
              <a:spcBef>
                <a:spcPct val="20000"/>
              </a:spcBef>
              <a:spcAft>
                <a:spcPct val="20000"/>
              </a:spcAft>
            </a:pPr>
            <a:r>
              <a:rPr lang="en-US" altLang="zh-CN" smtClean="0">
                <a:ea typeface="黑体" panose="02010609060101010101" pitchFamily="49" charset="-122"/>
              </a:rPr>
              <a:t>		move	$t0, $a2</a:t>
            </a:r>
          </a:p>
          <a:p>
            <a:pPr marL="765175" lvl="2" indent="0">
              <a:lnSpc>
                <a:spcPts val="1600"/>
              </a:lnSpc>
              <a:spcBef>
                <a:spcPct val="20000"/>
              </a:spcBef>
              <a:spcAft>
                <a:spcPct val="20000"/>
              </a:spcAft>
            </a:pPr>
            <a:r>
              <a:rPr lang="en-US" altLang="zh-CN" smtClean="0">
                <a:ea typeface="黑体" panose="02010609060101010101" pitchFamily="49" charset="-122"/>
              </a:rPr>
              <a:t>		move	$a2, $a1</a:t>
            </a:r>
          </a:p>
          <a:p>
            <a:pPr marL="765175" lvl="2" indent="0">
              <a:lnSpc>
                <a:spcPts val="1600"/>
              </a:lnSpc>
              <a:spcBef>
                <a:spcPct val="20000"/>
              </a:spcBef>
              <a:spcAft>
                <a:spcPct val="20000"/>
              </a:spcAft>
            </a:pPr>
            <a:r>
              <a:rPr lang="en-US" altLang="zh-CN" smtClean="0">
                <a:ea typeface="黑体" panose="02010609060101010101" pitchFamily="49" charset="-122"/>
              </a:rPr>
              <a:t>		move	$a1, $t0</a:t>
            </a:r>
          </a:p>
          <a:p>
            <a:pPr marL="765175" lvl="2" indent="0">
              <a:lnSpc>
                <a:spcPts val="1600"/>
              </a:lnSpc>
              <a:spcBef>
                <a:spcPct val="20000"/>
              </a:spcBef>
              <a:spcAft>
                <a:spcPct val="20000"/>
              </a:spcAft>
            </a:pPr>
            <a:r>
              <a:rPr lang="en-US" altLang="zh-CN" smtClean="0">
                <a:ea typeface="黑体" panose="02010609060101010101" pitchFamily="49" charset="-122"/>
              </a:rPr>
              <a:t>	</a:t>
            </a:r>
          </a:p>
          <a:p>
            <a:pPr marL="765175" lvl="2" indent="0">
              <a:lnSpc>
                <a:spcPts val="1600"/>
              </a:lnSpc>
              <a:spcBef>
                <a:spcPct val="20000"/>
              </a:spcBef>
              <a:spcAft>
                <a:spcPct val="20000"/>
              </a:spcAft>
            </a:pPr>
            <a:r>
              <a:rPr lang="en-US" altLang="zh-CN" smtClean="0">
                <a:ea typeface="黑体" panose="02010609060101010101" pitchFamily="49" charset="-122"/>
              </a:rPr>
              <a:t>		ble	$a0, $a1, done</a:t>
            </a:r>
          </a:p>
          <a:p>
            <a:pPr marL="765175" lvl="2" indent="0">
              <a:lnSpc>
                <a:spcPts val="1600"/>
              </a:lnSpc>
              <a:spcBef>
                <a:spcPct val="20000"/>
              </a:spcBef>
              <a:spcAft>
                <a:spcPct val="20000"/>
              </a:spcAft>
            </a:pPr>
            <a:r>
              <a:rPr lang="en-US" altLang="zh-CN" smtClean="0">
                <a:ea typeface="黑体" panose="02010609060101010101" pitchFamily="49" charset="-122"/>
              </a:rPr>
              <a:t>		move	$t0, $a1</a:t>
            </a:r>
          </a:p>
          <a:p>
            <a:pPr marL="765175" lvl="2" indent="0">
              <a:lnSpc>
                <a:spcPts val="1600"/>
              </a:lnSpc>
              <a:spcBef>
                <a:spcPct val="20000"/>
              </a:spcBef>
              <a:spcAft>
                <a:spcPct val="20000"/>
              </a:spcAft>
            </a:pPr>
            <a:r>
              <a:rPr lang="en-US" altLang="zh-CN" smtClean="0">
                <a:ea typeface="黑体" panose="02010609060101010101" pitchFamily="49" charset="-122"/>
              </a:rPr>
              <a:t>		move	$a1, $a0</a:t>
            </a:r>
          </a:p>
          <a:p>
            <a:pPr marL="765175" lvl="2" indent="0">
              <a:lnSpc>
                <a:spcPts val="1600"/>
              </a:lnSpc>
              <a:spcBef>
                <a:spcPct val="20000"/>
              </a:spcBef>
              <a:spcAft>
                <a:spcPct val="20000"/>
              </a:spcAft>
            </a:pPr>
            <a:r>
              <a:rPr lang="en-US" altLang="zh-CN" smtClean="0">
                <a:ea typeface="黑体" panose="02010609060101010101" pitchFamily="49" charset="-122"/>
              </a:rPr>
              <a:t>		move	$a0, $t0</a:t>
            </a:r>
          </a:p>
          <a:p>
            <a:pPr marL="765175" lvl="2" indent="0">
              <a:lnSpc>
                <a:spcPts val="1600"/>
              </a:lnSpc>
              <a:spcBef>
                <a:spcPct val="20000"/>
              </a:spcBef>
              <a:spcAft>
                <a:spcPct val="20000"/>
              </a:spcAft>
            </a:pPr>
            <a:r>
              <a:rPr lang="en-US" altLang="zh-CN" smtClean="0">
                <a:ea typeface="黑体" panose="02010609060101010101" pitchFamily="49" charset="-122"/>
              </a:rPr>
              <a:t>done:	jr	$ra</a:t>
            </a:r>
          </a:p>
        </p:txBody>
      </p:sp>
      <p:sp>
        <p:nvSpPr>
          <p:cNvPr id="4" name="Title 3"/>
          <p:cNvSpPr txBox="1">
            <a:spLocks/>
          </p:cNvSpPr>
          <p:nvPr/>
        </p:nvSpPr>
        <p:spPr bwMode="auto">
          <a:xfrm>
            <a:off x="539750" y="404813"/>
            <a:ext cx="525780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cs typeface="+mj-cs"/>
              </a:defRPr>
            </a:lvl1pPr>
            <a:lvl2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2pPr>
            <a:lvl3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3pPr>
            <a:lvl4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4pPr>
            <a:lvl5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5pPr>
            <a:lvl6pPr marL="4572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9pPr>
          </a:lstStyle>
          <a:p>
            <a:r>
              <a:rPr lang="zh-CN" altLang="en-US" kern="0" dirty="0" smtClean="0">
                <a:latin typeface="Times New Roman" panose="02020603050405020304" pitchFamily="18" charset="0"/>
                <a:cs typeface="Times New Roman" panose="02020603050405020304" pitchFamily="18" charset="0"/>
              </a:rPr>
              <a:t>二、简答与设计</a:t>
            </a:r>
          </a:p>
        </p:txBody>
      </p:sp>
    </p:spTree>
    <p:extLst>
      <p:ext uri="{BB962C8B-B14F-4D97-AF65-F5344CB8AC3E}">
        <p14:creationId xmlns:p14="http://schemas.microsoft.com/office/powerpoint/2010/main" val="317905312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fade">
                                      <p:cBhvr>
                                        <p:cTn id="7" dur="500"/>
                                        <p:tgtEl>
                                          <p:spTgt spid="143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339">
                                            <p:txEl>
                                              <p:pRg st="1" end="1"/>
                                            </p:txEl>
                                          </p:spTgt>
                                        </p:tgtEl>
                                        <p:attrNameLst>
                                          <p:attrName>style.visibility</p:attrName>
                                        </p:attrNameLst>
                                      </p:cBhvr>
                                      <p:to>
                                        <p:strVal val="visible"/>
                                      </p:to>
                                    </p:set>
                                    <p:animEffect transition="in" filter="fade">
                                      <p:cBhvr>
                                        <p:cTn id="10" dur="500"/>
                                        <p:tgtEl>
                                          <p:spTgt spid="143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339">
                                            <p:txEl>
                                              <p:pRg st="2" end="2"/>
                                            </p:txEl>
                                          </p:spTgt>
                                        </p:tgtEl>
                                        <p:attrNameLst>
                                          <p:attrName>style.visibility</p:attrName>
                                        </p:attrNameLst>
                                      </p:cBhvr>
                                      <p:to>
                                        <p:strVal val="visible"/>
                                      </p:to>
                                    </p:set>
                                    <p:animEffect transition="in" filter="fade">
                                      <p:cBhvr>
                                        <p:cTn id="13" dur="500"/>
                                        <p:tgtEl>
                                          <p:spTgt spid="143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339">
                                            <p:txEl>
                                              <p:pRg st="3" end="3"/>
                                            </p:txEl>
                                          </p:spTgt>
                                        </p:tgtEl>
                                        <p:attrNameLst>
                                          <p:attrName>style.visibility</p:attrName>
                                        </p:attrNameLst>
                                      </p:cBhvr>
                                      <p:to>
                                        <p:strVal val="visible"/>
                                      </p:to>
                                    </p:set>
                                    <p:animEffect transition="in" filter="fade">
                                      <p:cBhvr>
                                        <p:cTn id="16" dur="500"/>
                                        <p:tgtEl>
                                          <p:spTgt spid="143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339">
                                            <p:txEl>
                                              <p:pRg st="4" end="4"/>
                                            </p:txEl>
                                          </p:spTgt>
                                        </p:tgtEl>
                                        <p:attrNameLst>
                                          <p:attrName>style.visibility</p:attrName>
                                        </p:attrNameLst>
                                      </p:cBhvr>
                                      <p:to>
                                        <p:strVal val="visible"/>
                                      </p:to>
                                    </p:set>
                                    <p:animEffect transition="in" filter="fade">
                                      <p:cBhvr>
                                        <p:cTn id="19" dur="500"/>
                                        <p:tgtEl>
                                          <p:spTgt spid="1433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339">
                                            <p:txEl>
                                              <p:pRg st="5" end="5"/>
                                            </p:txEl>
                                          </p:spTgt>
                                        </p:tgtEl>
                                        <p:attrNameLst>
                                          <p:attrName>style.visibility</p:attrName>
                                        </p:attrNameLst>
                                      </p:cBhvr>
                                      <p:to>
                                        <p:strVal val="visible"/>
                                      </p:to>
                                    </p:set>
                                    <p:animEffect transition="in" filter="fade">
                                      <p:cBhvr>
                                        <p:cTn id="22" dur="500"/>
                                        <p:tgtEl>
                                          <p:spTgt spid="1433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339">
                                            <p:txEl>
                                              <p:pRg st="6" end="6"/>
                                            </p:txEl>
                                          </p:spTgt>
                                        </p:tgtEl>
                                        <p:attrNameLst>
                                          <p:attrName>style.visibility</p:attrName>
                                        </p:attrNameLst>
                                      </p:cBhvr>
                                      <p:to>
                                        <p:strVal val="visible"/>
                                      </p:to>
                                    </p:set>
                                    <p:animEffect transition="in" filter="fade">
                                      <p:cBhvr>
                                        <p:cTn id="25" dur="500"/>
                                        <p:tgtEl>
                                          <p:spTgt spid="1433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339">
                                            <p:txEl>
                                              <p:pRg st="7" end="7"/>
                                            </p:txEl>
                                          </p:spTgt>
                                        </p:tgtEl>
                                        <p:attrNameLst>
                                          <p:attrName>style.visibility</p:attrName>
                                        </p:attrNameLst>
                                      </p:cBhvr>
                                      <p:to>
                                        <p:strVal val="visible"/>
                                      </p:to>
                                    </p:set>
                                    <p:animEffect transition="in" filter="fade">
                                      <p:cBhvr>
                                        <p:cTn id="28" dur="500"/>
                                        <p:tgtEl>
                                          <p:spTgt spid="1433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339">
                                            <p:txEl>
                                              <p:pRg st="8" end="8"/>
                                            </p:txEl>
                                          </p:spTgt>
                                        </p:tgtEl>
                                        <p:attrNameLst>
                                          <p:attrName>style.visibility</p:attrName>
                                        </p:attrNameLst>
                                      </p:cBhvr>
                                      <p:to>
                                        <p:strVal val="visible"/>
                                      </p:to>
                                    </p:set>
                                    <p:animEffect transition="in" filter="fade">
                                      <p:cBhvr>
                                        <p:cTn id="31" dur="500"/>
                                        <p:tgtEl>
                                          <p:spTgt spid="14339">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339">
                                            <p:txEl>
                                              <p:pRg st="9" end="9"/>
                                            </p:txEl>
                                          </p:spTgt>
                                        </p:tgtEl>
                                        <p:attrNameLst>
                                          <p:attrName>style.visibility</p:attrName>
                                        </p:attrNameLst>
                                      </p:cBhvr>
                                      <p:to>
                                        <p:strVal val="visible"/>
                                      </p:to>
                                    </p:set>
                                    <p:animEffect transition="in" filter="fade">
                                      <p:cBhvr>
                                        <p:cTn id="34" dur="500"/>
                                        <p:tgtEl>
                                          <p:spTgt spid="14339">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339">
                                            <p:txEl>
                                              <p:pRg st="10" end="10"/>
                                            </p:txEl>
                                          </p:spTgt>
                                        </p:tgtEl>
                                        <p:attrNameLst>
                                          <p:attrName>style.visibility</p:attrName>
                                        </p:attrNameLst>
                                      </p:cBhvr>
                                      <p:to>
                                        <p:strVal val="visible"/>
                                      </p:to>
                                    </p:set>
                                    <p:animEffect transition="in" filter="fade">
                                      <p:cBhvr>
                                        <p:cTn id="37" dur="500"/>
                                        <p:tgtEl>
                                          <p:spTgt spid="14339">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339">
                                            <p:txEl>
                                              <p:pRg st="11" end="11"/>
                                            </p:txEl>
                                          </p:spTgt>
                                        </p:tgtEl>
                                        <p:attrNameLst>
                                          <p:attrName>style.visibility</p:attrName>
                                        </p:attrNameLst>
                                      </p:cBhvr>
                                      <p:to>
                                        <p:strVal val="visible"/>
                                      </p:to>
                                    </p:set>
                                    <p:animEffect transition="in" filter="fade">
                                      <p:cBhvr>
                                        <p:cTn id="40" dur="500"/>
                                        <p:tgtEl>
                                          <p:spTgt spid="14339">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339">
                                            <p:txEl>
                                              <p:pRg st="12" end="12"/>
                                            </p:txEl>
                                          </p:spTgt>
                                        </p:tgtEl>
                                        <p:attrNameLst>
                                          <p:attrName>style.visibility</p:attrName>
                                        </p:attrNameLst>
                                      </p:cBhvr>
                                      <p:to>
                                        <p:strVal val="visible"/>
                                      </p:to>
                                    </p:set>
                                    <p:animEffect transition="in" filter="fade">
                                      <p:cBhvr>
                                        <p:cTn id="43" dur="500"/>
                                        <p:tgtEl>
                                          <p:spTgt spid="14339">
                                            <p:txEl>
                                              <p:pRg st="12" end="1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339">
                                            <p:txEl>
                                              <p:pRg st="13" end="13"/>
                                            </p:txEl>
                                          </p:spTgt>
                                        </p:tgtEl>
                                        <p:attrNameLst>
                                          <p:attrName>style.visibility</p:attrName>
                                        </p:attrNameLst>
                                      </p:cBhvr>
                                      <p:to>
                                        <p:strVal val="visible"/>
                                      </p:to>
                                    </p:set>
                                    <p:animEffect transition="in" filter="fade">
                                      <p:cBhvr>
                                        <p:cTn id="46" dur="500"/>
                                        <p:tgtEl>
                                          <p:spTgt spid="14339">
                                            <p:txEl>
                                              <p:pRg st="13" end="1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339">
                                            <p:txEl>
                                              <p:pRg st="14" end="14"/>
                                            </p:txEl>
                                          </p:spTgt>
                                        </p:tgtEl>
                                        <p:attrNameLst>
                                          <p:attrName>style.visibility</p:attrName>
                                        </p:attrNameLst>
                                      </p:cBhvr>
                                      <p:to>
                                        <p:strVal val="visible"/>
                                      </p:to>
                                    </p:set>
                                    <p:animEffect transition="in" filter="fade">
                                      <p:cBhvr>
                                        <p:cTn id="49" dur="500"/>
                                        <p:tgtEl>
                                          <p:spTgt spid="14339">
                                            <p:txEl>
                                              <p:pRg st="14" end="14"/>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339">
                                            <p:txEl>
                                              <p:pRg st="15" end="15"/>
                                            </p:txEl>
                                          </p:spTgt>
                                        </p:tgtEl>
                                        <p:attrNameLst>
                                          <p:attrName>style.visibility</p:attrName>
                                        </p:attrNameLst>
                                      </p:cBhvr>
                                      <p:to>
                                        <p:strVal val="visible"/>
                                      </p:to>
                                    </p:set>
                                    <p:animEffect transition="in" filter="fade">
                                      <p:cBhvr>
                                        <p:cTn id="52" dur="500"/>
                                        <p:tgtEl>
                                          <p:spTgt spid="14339">
                                            <p:txEl>
                                              <p:pRg st="15" end="15"/>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4339">
                                            <p:txEl>
                                              <p:pRg st="16" end="16"/>
                                            </p:txEl>
                                          </p:spTgt>
                                        </p:tgtEl>
                                        <p:attrNameLst>
                                          <p:attrName>style.visibility</p:attrName>
                                        </p:attrNameLst>
                                      </p:cBhvr>
                                      <p:to>
                                        <p:strVal val="visible"/>
                                      </p:to>
                                    </p:set>
                                    <p:animEffect transition="in" filter="fade">
                                      <p:cBhvr>
                                        <p:cTn id="55" dur="500"/>
                                        <p:tgtEl>
                                          <p:spTgt spid="14339">
                                            <p:txEl>
                                              <p:pRg st="16" end="16"/>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4339">
                                            <p:txEl>
                                              <p:pRg st="17" end="17"/>
                                            </p:txEl>
                                          </p:spTgt>
                                        </p:tgtEl>
                                        <p:attrNameLst>
                                          <p:attrName>style.visibility</p:attrName>
                                        </p:attrNameLst>
                                      </p:cBhvr>
                                      <p:to>
                                        <p:strVal val="visible"/>
                                      </p:to>
                                    </p:set>
                                    <p:animEffect transition="in" filter="fade">
                                      <p:cBhvr>
                                        <p:cTn id="58" dur="500"/>
                                        <p:tgtEl>
                                          <p:spTgt spid="14339">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Content Placeholder 4"/>
          <p:cNvSpPr>
            <a:spLocks noGrp="1"/>
          </p:cNvSpPr>
          <p:nvPr>
            <p:ph idx="4294967295"/>
          </p:nvPr>
        </p:nvSpPr>
        <p:spPr>
          <a:xfrm>
            <a:off x="0" y="3213100"/>
            <a:ext cx="9144000" cy="789960"/>
          </a:xfrm>
        </p:spPr>
        <p:txBody>
          <a:bodyPr/>
          <a:lstStyle/>
          <a:p>
            <a:pPr marL="0" indent="0" algn="ctr">
              <a:lnSpc>
                <a:spcPct val="120000"/>
              </a:lnSpc>
              <a:spcBef>
                <a:spcPct val="20000"/>
              </a:spcBef>
              <a:spcAft>
                <a:spcPct val="20000"/>
              </a:spcAft>
              <a:buNone/>
            </a:pPr>
            <a:r>
              <a:rPr lang="zh-CN" altLang="en-US" sz="4000" dirty="0" smtClean="0">
                <a:latin typeface="微软雅黑" panose="020B0503020204020204" pitchFamily="34" charset="-122"/>
                <a:ea typeface="微软雅黑" panose="020B0503020204020204" pitchFamily="34" charset="-122"/>
              </a:rPr>
              <a:t>作业六  第六章 </a:t>
            </a:r>
            <a:r>
              <a:rPr lang="en-US" altLang="zh-CN" sz="4000" dirty="0" smtClean="0">
                <a:latin typeface="微软雅黑" panose="020B0503020204020204" pitchFamily="34" charset="-122"/>
                <a:ea typeface="微软雅黑" panose="020B0503020204020204" pitchFamily="34" charset="-122"/>
              </a:rPr>
              <a:t>MIPS</a:t>
            </a:r>
            <a:r>
              <a:rPr lang="zh-CN" altLang="en-US" sz="4000" dirty="0" smtClean="0">
                <a:latin typeface="微软雅黑" panose="020B0503020204020204" pitchFamily="34" charset="-122"/>
                <a:ea typeface="微软雅黑" panose="020B0503020204020204" pitchFamily="34" charset="-122"/>
              </a:rPr>
              <a:t>处理器设计</a:t>
            </a:r>
          </a:p>
        </p:txBody>
      </p:sp>
      <p:sp>
        <p:nvSpPr>
          <p:cNvPr id="9219" name="Rectangle 11"/>
          <p:cNvSpPr>
            <a:spLocks noChangeArrowheads="1"/>
          </p:cNvSpPr>
          <p:nvPr/>
        </p:nvSpPr>
        <p:spPr bwMode="auto">
          <a:xfrm>
            <a:off x="-1116013" y="487363"/>
            <a:ext cx="914400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0"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61413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一、题目</a:t>
            </a:r>
          </a:p>
        </p:txBody>
      </p:sp>
      <p:sp>
        <p:nvSpPr>
          <p:cNvPr id="2051" name="Content Placeholder 4"/>
          <p:cNvSpPr>
            <a:spLocks noGrp="1"/>
          </p:cNvSpPr>
          <p:nvPr>
            <p:ph idx="4294967295"/>
          </p:nvPr>
        </p:nvSpPr>
        <p:spPr>
          <a:xfrm>
            <a:off x="684213" y="908050"/>
            <a:ext cx="7848600" cy="4059238"/>
          </a:xfrm>
        </p:spPr>
        <p:txBody>
          <a:bodyPr/>
          <a:lstStyle/>
          <a:p>
            <a:pPr>
              <a:lnSpc>
                <a:spcPct val="120000"/>
              </a:lnSpc>
              <a:spcBef>
                <a:spcPct val="20000"/>
              </a:spcBef>
              <a:spcAft>
                <a:spcPct val="20000"/>
              </a:spcAft>
              <a:defRPr/>
            </a:pPr>
            <a:r>
              <a:rPr lang="zh-CN" altLang="en-US" dirty="0">
                <a:ea typeface="黑体" pitchFamily="49" charset="-122"/>
              </a:rPr>
              <a:t>在基本的单周期</a:t>
            </a:r>
            <a:r>
              <a:rPr lang="en-US" altLang="zh-CN" dirty="0">
                <a:ea typeface="黑体" pitchFamily="49" charset="-122"/>
              </a:rPr>
              <a:t>MIPS</a:t>
            </a:r>
            <a:r>
              <a:rPr lang="zh-CN" altLang="en-US" dirty="0">
                <a:ea typeface="黑体" pitchFamily="49" charset="-122"/>
              </a:rPr>
              <a:t>实现中，不同的指令使用不同的硬件单元。</a:t>
            </a:r>
            <a:endParaRPr lang="en-US" altLang="zh-CN" dirty="0">
              <a:ea typeface="黑体" pitchFamily="49" charset="-122"/>
            </a:endParaRPr>
          </a:p>
          <a:p>
            <a:pPr>
              <a:lnSpc>
                <a:spcPct val="120000"/>
              </a:lnSpc>
              <a:spcBef>
                <a:spcPct val="20000"/>
              </a:spcBef>
              <a:spcAft>
                <a:spcPct val="20000"/>
              </a:spcAft>
              <a:defRPr/>
            </a:pPr>
            <a:r>
              <a:rPr lang="zh-CN" altLang="en-US" dirty="0">
                <a:ea typeface="黑体" pitchFamily="49" charset="-122"/>
              </a:rPr>
              <a:t>根据如下指令回答下列</a:t>
            </a:r>
            <a:r>
              <a:rPr lang="en-US" altLang="zh-CN" dirty="0">
                <a:ea typeface="黑体" pitchFamily="49" charset="-122"/>
              </a:rPr>
              <a:t>3</a:t>
            </a:r>
            <a:r>
              <a:rPr lang="zh-CN" altLang="en-US" dirty="0">
                <a:ea typeface="黑体" pitchFamily="49" charset="-122"/>
              </a:rPr>
              <a:t>个问题。</a:t>
            </a: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727075" lvl="1" indent="-342900">
              <a:lnSpc>
                <a:spcPct val="120000"/>
              </a:lnSpc>
              <a:spcBef>
                <a:spcPct val="20000"/>
              </a:spcBef>
              <a:spcAft>
                <a:spcPct val="20000"/>
              </a:spcAft>
              <a:buFont typeface="+mj-ea"/>
              <a:buAutoNum type="circleNumDbPlain"/>
              <a:defRPr/>
            </a:pPr>
            <a:r>
              <a:rPr lang="zh-CN" altLang="en-US" dirty="0">
                <a:ea typeface="黑体" pitchFamily="49" charset="-122"/>
              </a:rPr>
              <a:t>对上述指令而言，图</a:t>
            </a:r>
            <a:r>
              <a:rPr lang="en-US" altLang="zh-CN" dirty="0">
                <a:ea typeface="黑体" pitchFamily="49" charset="-122"/>
              </a:rPr>
              <a:t>1</a:t>
            </a:r>
            <a:r>
              <a:rPr lang="zh-CN" altLang="en-US" dirty="0">
                <a:ea typeface="黑体" pitchFamily="49" charset="-122"/>
              </a:rPr>
              <a:t>中的控制单元要产生哪些控制信号？</a:t>
            </a:r>
            <a:endParaRPr lang="en-US" altLang="zh-CN" dirty="0">
              <a:ea typeface="黑体" pitchFamily="49" charset="-122"/>
            </a:endParaRPr>
          </a:p>
          <a:p>
            <a:pPr marL="727075" lvl="1" indent="-342900">
              <a:lnSpc>
                <a:spcPct val="120000"/>
              </a:lnSpc>
              <a:spcBef>
                <a:spcPct val="20000"/>
              </a:spcBef>
              <a:spcAft>
                <a:spcPct val="20000"/>
              </a:spcAft>
              <a:buFont typeface="+mj-ea"/>
              <a:buAutoNum type="circleNumDbPlain"/>
              <a:defRPr/>
            </a:pPr>
            <a:r>
              <a:rPr lang="zh-CN" altLang="en-US" dirty="0">
                <a:ea typeface="黑体" pitchFamily="49" charset="-122"/>
              </a:rPr>
              <a:t>对上述指令而言，要用到哪些功能单元？</a:t>
            </a:r>
            <a:endParaRPr lang="en-US" altLang="zh-CN" dirty="0">
              <a:ea typeface="黑体" pitchFamily="49" charset="-122"/>
            </a:endParaRPr>
          </a:p>
          <a:p>
            <a:pPr marL="727075" lvl="1" indent="-342900">
              <a:lnSpc>
                <a:spcPct val="120000"/>
              </a:lnSpc>
              <a:spcBef>
                <a:spcPct val="20000"/>
              </a:spcBef>
              <a:spcAft>
                <a:spcPct val="20000"/>
              </a:spcAft>
              <a:buFont typeface="+mj-ea"/>
              <a:buAutoNum type="circleNumDbPlain"/>
              <a:defRPr/>
            </a:pPr>
            <a:r>
              <a:rPr lang="zh-CN" altLang="en-US" dirty="0">
                <a:ea typeface="黑体" pitchFamily="49" charset="-122"/>
              </a:rPr>
              <a:t>哪些功能单元会产生输出，但输出不会被以上指令用到？对以上指令而言，哪些功能单元不产生任何输出？</a:t>
            </a:r>
          </a:p>
        </p:txBody>
      </p:sp>
      <p:graphicFrame>
        <p:nvGraphicFramePr>
          <p:cNvPr id="2" name="表格 1"/>
          <p:cNvGraphicFramePr>
            <a:graphicFrameLocks noGrp="1"/>
          </p:cNvGraphicFramePr>
          <p:nvPr/>
        </p:nvGraphicFramePr>
        <p:xfrm>
          <a:off x="2124075" y="1971675"/>
          <a:ext cx="4835525" cy="1097280"/>
        </p:xfrm>
        <a:graphic>
          <a:graphicData uri="http://schemas.openxmlformats.org/drawingml/2006/table">
            <a:tbl>
              <a:tblPr firstRow="1" firstCol="1" bandRow="1">
                <a:tableStyleId>{69CF1AB2-1976-4502-BF36-3FF5EA218861}</a:tableStyleId>
              </a:tblPr>
              <a:tblGrid>
                <a:gridCol w="355661">
                  <a:extLst>
                    <a:ext uri="{9D8B030D-6E8A-4147-A177-3AD203B41FA5}">
                      <a16:colId xmlns:a16="http://schemas.microsoft.com/office/drawing/2014/main" val="20000"/>
                    </a:ext>
                  </a:extLst>
                </a:gridCol>
                <a:gridCol w="1804343">
                  <a:extLst>
                    <a:ext uri="{9D8B030D-6E8A-4147-A177-3AD203B41FA5}">
                      <a16:colId xmlns:a16="http://schemas.microsoft.com/office/drawing/2014/main" val="20001"/>
                    </a:ext>
                  </a:extLst>
                </a:gridCol>
                <a:gridCol w="2675521">
                  <a:extLst>
                    <a:ext uri="{9D8B030D-6E8A-4147-A177-3AD203B41FA5}">
                      <a16:colId xmlns:a16="http://schemas.microsoft.com/office/drawing/2014/main" val="20002"/>
                    </a:ext>
                  </a:extLst>
                </a:gridCol>
              </a:tblGrid>
              <a:tr h="365654">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92" marR="68592"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指令</a:t>
                      </a:r>
                      <a:endParaRPr lang="zh-CN" sz="1200" kern="100" dirty="0">
                        <a:effectLst/>
                        <a:latin typeface="Times New Roman" pitchFamily="18" charset="0"/>
                        <a:ea typeface="宋体"/>
                        <a:cs typeface="Times New Roman" pitchFamily="18" charset="0"/>
                      </a:endParaRPr>
                    </a:p>
                  </a:txBody>
                  <a:tcPr marL="68592" marR="68592"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解释</a:t>
                      </a:r>
                      <a:endParaRPr lang="zh-CN" sz="1200" kern="100" dirty="0">
                        <a:effectLst/>
                        <a:latin typeface="Times New Roman" pitchFamily="18" charset="0"/>
                        <a:ea typeface="宋体"/>
                        <a:cs typeface="Times New Roman" pitchFamily="18" charset="0"/>
                      </a:endParaRPr>
                    </a:p>
                  </a:txBody>
                  <a:tcPr marL="68592" marR="68592" marT="0" marB="0"/>
                </a:tc>
                <a:extLst>
                  <a:ext uri="{0D108BD9-81ED-4DB2-BD59-A6C34878D82A}">
                    <a16:rowId xmlns:a16="http://schemas.microsoft.com/office/drawing/2014/main" val="10000"/>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92" marR="68592"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add Rd,Rs,Rt</a:t>
                      </a:r>
                      <a:endParaRPr lang="zh-CN" sz="1200" kern="100">
                        <a:effectLst/>
                        <a:latin typeface="Times New Roman" pitchFamily="18" charset="0"/>
                        <a:ea typeface="宋体"/>
                        <a:cs typeface="Times New Roman" pitchFamily="18" charset="0"/>
                      </a:endParaRPr>
                    </a:p>
                  </a:txBody>
                  <a:tcPr marL="68592" marR="68592" marT="0" marB="0"/>
                </a:tc>
                <a:tc>
                  <a:txBody>
                    <a:bodyPr/>
                    <a:lstStyle/>
                    <a:p>
                      <a:pPr algn="just">
                        <a:lnSpc>
                          <a:spcPct val="150000"/>
                        </a:lnSpc>
                        <a:spcAft>
                          <a:spcPts val="0"/>
                        </a:spcAft>
                      </a:pPr>
                      <a:r>
                        <a:rPr lang="en-US" sz="1600" kern="100" dirty="0" err="1">
                          <a:effectLst/>
                          <a:latin typeface="Times New Roman" pitchFamily="18" charset="0"/>
                          <a:cs typeface="Times New Roman" pitchFamily="18" charset="0"/>
                        </a:rPr>
                        <a:t>Reg</a:t>
                      </a:r>
                      <a:r>
                        <a:rPr lang="en-US" sz="1600" kern="100" dirty="0">
                          <a:effectLst/>
                          <a:latin typeface="Times New Roman" pitchFamily="18" charset="0"/>
                          <a:cs typeface="Times New Roman" pitchFamily="18" charset="0"/>
                        </a:rPr>
                        <a:t>[Rd]=</a:t>
                      </a:r>
                      <a:r>
                        <a:rPr lang="en-US" sz="1600" kern="100" dirty="0" err="1">
                          <a:effectLst/>
                          <a:latin typeface="Times New Roman" pitchFamily="18" charset="0"/>
                          <a:cs typeface="Times New Roman" pitchFamily="18" charset="0"/>
                        </a:rPr>
                        <a:t>Reg</a:t>
                      </a:r>
                      <a:r>
                        <a:rPr lang="en-US" sz="1600" kern="100" dirty="0">
                          <a:effectLst/>
                          <a:latin typeface="Times New Roman" pitchFamily="18" charset="0"/>
                          <a:cs typeface="Times New Roman" pitchFamily="18" charset="0"/>
                        </a:rPr>
                        <a:t>[</a:t>
                      </a:r>
                      <a:r>
                        <a:rPr lang="en-US" sz="1600" kern="100" dirty="0" err="1">
                          <a:effectLst/>
                          <a:latin typeface="Times New Roman" pitchFamily="18" charset="0"/>
                          <a:cs typeface="Times New Roman" pitchFamily="18" charset="0"/>
                        </a:rPr>
                        <a:t>Rs</a:t>
                      </a:r>
                      <a:r>
                        <a:rPr lang="en-US" sz="1600" kern="100" dirty="0">
                          <a:effectLst/>
                          <a:latin typeface="Times New Roman" pitchFamily="18" charset="0"/>
                          <a:cs typeface="Times New Roman" pitchFamily="18" charset="0"/>
                        </a:rPr>
                        <a:t>]+</a:t>
                      </a:r>
                      <a:r>
                        <a:rPr lang="en-US" sz="1600" kern="100" dirty="0" err="1">
                          <a:effectLst/>
                          <a:latin typeface="Times New Roman" pitchFamily="18" charset="0"/>
                          <a:cs typeface="Times New Roman" pitchFamily="18" charset="0"/>
                        </a:rPr>
                        <a:t>Reg</a:t>
                      </a:r>
                      <a:r>
                        <a:rPr lang="en-US" sz="1600" kern="100" dirty="0">
                          <a:effectLst/>
                          <a:latin typeface="Times New Roman" pitchFamily="18" charset="0"/>
                          <a:cs typeface="Times New Roman" pitchFamily="18" charset="0"/>
                        </a:rPr>
                        <a:t>[</a:t>
                      </a:r>
                      <a:r>
                        <a:rPr lang="en-US" sz="1600" kern="100" dirty="0" err="1">
                          <a:effectLst/>
                          <a:latin typeface="Times New Roman" pitchFamily="18" charset="0"/>
                          <a:cs typeface="Times New Roman" pitchFamily="18" charset="0"/>
                        </a:rPr>
                        <a:t>Rt</a:t>
                      </a:r>
                      <a:r>
                        <a:rPr lang="en-US" sz="1600" kern="100" dirty="0">
                          <a:effectLst/>
                          <a:latin typeface="Times New Roman" pitchFamily="18" charset="0"/>
                          <a:cs typeface="Times New Roman" pitchFamily="18" charset="0"/>
                        </a:rPr>
                        <a:t>]</a:t>
                      </a:r>
                      <a:endParaRPr lang="zh-CN" sz="1200" kern="100" dirty="0">
                        <a:effectLst/>
                        <a:latin typeface="Times New Roman" pitchFamily="18" charset="0"/>
                        <a:ea typeface="宋体"/>
                        <a:cs typeface="Times New Roman" pitchFamily="18" charset="0"/>
                      </a:endParaRPr>
                    </a:p>
                  </a:txBody>
                  <a:tcPr marL="68592" marR="68592" marT="0" marB="0"/>
                </a:tc>
                <a:extLst>
                  <a:ext uri="{0D108BD9-81ED-4DB2-BD59-A6C34878D82A}">
                    <a16:rowId xmlns:a16="http://schemas.microsoft.com/office/drawing/2014/main" val="10001"/>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92" marR="68592" marT="0" marB="0"/>
                </a:tc>
                <a:tc>
                  <a:txBody>
                    <a:bodyPr/>
                    <a:lstStyle/>
                    <a:p>
                      <a:pPr algn="just">
                        <a:lnSpc>
                          <a:spcPct val="150000"/>
                        </a:lnSpc>
                        <a:spcAft>
                          <a:spcPts val="0"/>
                        </a:spcAft>
                      </a:pPr>
                      <a:r>
                        <a:rPr lang="en-US" sz="1600" kern="100" dirty="0" err="1">
                          <a:effectLst/>
                          <a:latin typeface="Times New Roman" pitchFamily="18" charset="0"/>
                          <a:cs typeface="Times New Roman" pitchFamily="18" charset="0"/>
                        </a:rPr>
                        <a:t>lw</a:t>
                      </a:r>
                      <a:r>
                        <a:rPr lang="en-US" sz="1600" kern="100" dirty="0">
                          <a:effectLst/>
                          <a:latin typeface="Times New Roman" pitchFamily="18" charset="0"/>
                          <a:cs typeface="Times New Roman" pitchFamily="18" charset="0"/>
                        </a:rPr>
                        <a:t> </a:t>
                      </a:r>
                      <a:r>
                        <a:rPr lang="en-US" sz="1600" kern="100" dirty="0" err="1">
                          <a:effectLst/>
                          <a:latin typeface="Times New Roman" pitchFamily="18" charset="0"/>
                          <a:cs typeface="Times New Roman" pitchFamily="18" charset="0"/>
                        </a:rPr>
                        <a:t>Rt,Offs</a:t>
                      </a:r>
                      <a:r>
                        <a:rPr lang="en-US" sz="1600" kern="100" dirty="0">
                          <a:effectLst/>
                          <a:latin typeface="Times New Roman" pitchFamily="18" charset="0"/>
                          <a:cs typeface="Times New Roman" pitchFamily="18" charset="0"/>
                        </a:rPr>
                        <a:t>(</a:t>
                      </a:r>
                      <a:r>
                        <a:rPr lang="en-US" sz="1600" kern="100" dirty="0" err="1">
                          <a:effectLst/>
                          <a:latin typeface="Times New Roman" pitchFamily="18" charset="0"/>
                          <a:cs typeface="Times New Roman" pitchFamily="18" charset="0"/>
                        </a:rPr>
                        <a:t>Rs</a:t>
                      </a:r>
                      <a:r>
                        <a:rPr lang="en-US" sz="1600" kern="100" dirty="0">
                          <a:effectLst/>
                          <a:latin typeface="Times New Roman" pitchFamily="18" charset="0"/>
                          <a:cs typeface="Times New Roman" pitchFamily="18" charset="0"/>
                        </a:rPr>
                        <a:t>)</a:t>
                      </a:r>
                      <a:endParaRPr lang="zh-CN" sz="1200" kern="100" dirty="0">
                        <a:effectLst/>
                        <a:latin typeface="Times New Roman" pitchFamily="18" charset="0"/>
                        <a:ea typeface="宋体"/>
                        <a:cs typeface="Times New Roman" pitchFamily="18" charset="0"/>
                      </a:endParaRPr>
                    </a:p>
                  </a:txBody>
                  <a:tcPr marL="68592" marR="68592" marT="0" marB="0"/>
                </a:tc>
                <a:tc>
                  <a:txBody>
                    <a:bodyPr/>
                    <a:lstStyle/>
                    <a:p>
                      <a:pPr algn="just">
                        <a:lnSpc>
                          <a:spcPct val="150000"/>
                        </a:lnSpc>
                        <a:spcAft>
                          <a:spcPts val="0"/>
                        </a:spcAft>
                      </a:pPr>
                      <a:r>
                        <a:rPr lang="en-US" sz="1600" kern="100" dirty="0" err="1">
                          <a:effectLst/>
                          <a:latin typeface="Times New Roman" pitchFamily="18" charset="0"/>
                          <a:cs typeface="Times New Roman" pitchFamily="18" charset="0"/>
                        </a:rPr>
                        <a:t>Reg</a:t>
                      </a:r>
                      <a:r>
                        <a:rPr lang="en-US" sz="1600" kern="100" dirty="0">
                          <a:effectLst/>
                          <a:latin typeface="Times New Roman" pitchFamily="18" charset="0"/>
                          <a:cs typeface="Times New Roman" pitchFamily="18" charset="0"/>
                        </a:rPr>
                        <a:t>[</a:t>
                      </a:r>
                      <a:r>
                        <a:rPr lang="en-US" sz="1600" kern="100" dirty="0" err="1">
                          <a:effectLst/>
                          <a:latin typeface="Times New Roman" pitchFamily="18" charset="0"/>
                          <a:cs typeface="Times New Roman" pitchFamily="18" charset="0"/>
                        </a:rPr>
                        <a:t>Rt</a:t>
                      </a:r>
                      <a:r>
                        <a:rPr lang="en-US" sz="1600" kern="100" dirty="0">
                          <a:effectLst/>
                          <a:latin typeface="Times New Roman" pitchFamily="18" charset="0"/>
                          <a:cs typeface="Times New Roman" pitchFamily="18" charset="0"/>
                        </a:rPr>
                        <a:t>]=</a:t>
                      </a:r>
                      <a:r>
                        <a:rPr lang="en-US" sz="1600" kern="100" dirty="0" err="1">
                          <a:effectLst/>
                          <a:latin typeface="Times New Roman" pitchFamily="18" charset="0"/>
                          <a:cs typeface="Times New Roman" pitchFamily="18" charset="0"/>
                        </a:rPr>
                        <a:t>Mem</a:t>
                      </a:r>
                      <a:r>
                        <a:rPr lang="en-US" sz="1600" kern="100" dirty="0">
                          <a:effectLst/>
                          <a:latin typeface="Times New Roman" pitchFamily="18" charset="0"/>
                          <a:cs typeface="Times New Roman" pitchFamily="18" charset="0"/>
                        </a:rPr>
                        <a:t>[</a:t>
                      </a:r>
                      <a:r>
                        <a:rPr lang="en-US" sz="1600" kern="100" dirty="0" err="1">
                          <a:effectLst/>
                          <a:latin typeface="Times New Roman" pitchFamily="18" charset="0"/>
                          <a:cs typeface="Times New Roman" pitchFamily="18" charset="0"/>
                        </a:rPr>
                        <a:t>Reg</a:t>
                      </a:r>
                      <a:r>
                        <a:rPr lang="en-US" sz="1600" kern="100" dirty="0">
                          <a:effectLst/>
                          <a:latin typeface="Times New Roman" pitchFamily="18" charset="0"/>
                          <a:cs typeface="Times New Roman" pitchFamily="18" charset="0"/>
                        </a:rPr>
                        <a:t>[</a:t>
                      </a:r>
                      <a:r>
                        <a:rPr lang="en-US" sz="1600" kern="100" dirty="0" err="1">
                          <a:effectLst/>
                          <a:latin typeface="Times New Roman" pitchFamily="18" charset="0"/>
                          <a:cs typeface="Times New Roman" pitchFamily="18" charset="0"/>
                        </a:rPr>
                        <a:t>Rs</a:t>
                      </a:r>
                      <a:r>
                        <a:rPr lang="en-US" sz="1600" kern="100" dirty="0">
                          <a:effectLst/>
                          <a:latin typeface="Times New Roman" pitchFamily="18" charset="0"/>
                          <a:cs typeface="Times New Roman" pitchFamily="18" charset="0"/>
                        </a:rPr>
                        <a:t>]+Offs]</a:t>
                      </a:r>
                      <a:endParaRPr lang="zh-CN" sz="1200" kern="100" dirty="0">
                        <a:effectLst/>
                        <a:latin typeface="Times New Roman" pitchFamily="18" charset="0"/>
                        <a:ea typeface="宋体"/>
                        <a:cs typeface="Times New Roman" pitchFamily="18" charset="0"/>
                      </a:endParaRPr>
                    </a:p>
                  </a:txBody>
                  <a:tcPr marL="68592" marR="68592"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8220674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Effect transition="in" filter="fade">
                                      <p:cBhvr>
                                        <p:cTn id="7" dur="500"/>
                                        <p:tgtEl>
                                          <p:spTgt spid="205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51">
                                            <p:txEl>
                                              <p:pRg st="1" end="1"/>
                                            </p:txEl>
                                          </p:spTgt>
                                        </p:tgtEl>
                                        <p:attrNameLst>
                                          <p:attrName>style.visibility</p:attrName>
                                        </p:attrNameLst>
                                      </p:cBhvr>
                                      <p:to>
                                        <p:strVal val="visible"/>
                                      </p:to>
                                    </p:set>
                                    <p:animEffect transition="in" filter="fade">
                                      <p:cBhvr>
                                        <p:cTn id="10" dur="500"/>
                                        <p:tgtEl>
                                          <p:spTgt spid="205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51">
                                            <p:txEl>
                                              <p:pRg st="5" end="5"/>
                                            </p:txEl>
                                          </p:spTgt>
                                        </p:tgtEl>
                                        <p:attrNameLst>
                                          <p:attrName>style.visibility</p:attrName>
                                        </p:attrNameLst>
                                      </p:cBhvr>
                                      <p:to>
                                        <p:strVal val="visible"/>
                                      </p:to>
                                    </p:set>
                                    <p:animEffect transition="in" filter="fade">
                                      <p:cBhvr>
                                        <p:cTn id="13" dur="500"/>
                                        <p:tgtEl>
                                          <p:spTgt spid="2051">
                                            <p:txEl>
                                              <p:pRg st="5" end="5"/>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51">
                                            <p:txEl>
                                              <p:pRg st="6" end="6"/>
                                            </p:txEl>
                                          </p:spTgt>
                                        </p:tgtEl>
                                        <p:attrNameLst>
                                          <p:attrName>style.visibility</p:attrName>
                                        </p:attrNameLst>
                                      </p:cBhvr>
                                      <p:to>
                                        <p:strVal val="visible"/>
                                      </p:to>
                                    </p:set>
                                    <p:animEffect transition="in" filter="fade">
                                      <p:cBhvr>
                                        <p:cTn id="16" dur="500"/>
                                        <p:tgtEl>
                                          <p:spTgt spid="2051">
                                            <p:txEl>
                                              <p:pRg st="6" end="6"/>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51">
                                            <p:txEl>
                                              <p:pRg st="7" end="7"/>
                                            </p:txEl>
                                          </p:spTgt>
                                        </p:tgtEl>
                                        <p:attrNameLst>
                                          <p:attrName>style.visibility</p:attrName>
                                        </p:attrNameLst>
                                      </p:cBhvr>
                                      <p:to>
                                        <p:strVal val="visible"/>
                                      </p:to>
                                    </p:set>
                                    <p:animEffect transition="in" filter="fade">
                                      <p:cBhvr>
                                        <p:cTn id="19" dur="500"/>
                                        <p:tgtEl>
                                          <p:spTgt spid="2051">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一、题图</a:t>
            </a:r>
          </a:p>
        </p:txBody>
      </p:sp>
      <p:sp>
        <p:nvSpPr>
          <p:cNvPr id="5123" name="Content Placeholder 4"/>
          <p:cNvSpPr>
            <a:spLocks noGrp="1"/>
          </p:cNvSpPr>
          <p:nvPr>
            <p:ph idx="4294967295"/>
          </p:nvPr>
        </p:nvSpPr>
        <p:spPr>
          <a:xfrm>
            <a:off x="684213" y="908050"/>
            <a:ext cx="7848600" cy="388938"/>
          </a:xfrm>
        </p:spPr>
        <p:txBody>
          <a:bodyPr/>
          <a:lstStyle/>
          <a:p>
            <a:pPr marL="0" indent="0">
              <a:lnSpc>
                <a:spcPct val="120000"/>
              </a:lnSpc>
              <a:spcBef>
                <a:spcPct val="20000"/>
              </a:spcBef>
              <a:spcAft>
                <a:spcPct val="20000"/>
              </a:spcAft>
            </a:pPr>
            <a:r>
              <a:rPr lang="zh-CN" altLang="en-US" smtClean="0">
                <a:ea typeface="黑体" panose="02010609060101010101" pitchFamily="49" charset="-122"/>
              </a:rPr>
              <a:t> 图</a:t>
            </a:r>
            <a:r>
              <a:rPr lang="en-US" altLang="zh-CN" smtClean="0">
                <a:ea typeface="黑体" panose="02010609060101010101" pitchFamily="49" charset="-122"/>
              </a:rPr>
              <a:t>1</a:t>
            </a:r>
            <a:endParaRPr lang="zh-CN" altLang="en-US" smtClean="0">
              <a:ea typeface="黑体" panose="02010609060101010101" pitchFamily="49" charset="-122"/>
            </a:endParaRPr>
          </a:p>
        </p:txBody>
      </p:sp>
      <p:pic>
        <p:nvPicPr>
          <p:cNvPr id="5124"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412875"/>
            <a:ext cx="6626225" cy="496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5518234"/>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Content Placeholder 4"/>
          <p:cNvSpPr>
            <a:spLocks noGrp="1"/>
          </p:cNvSpPr>
          <p:nvPr>
            <p:ph idx="4294967295"/>
          </p:nvPr>
        </p:nvSpPr>
        <p:spPr>
          <a:xfrm>
            <a:off x="0" y="3213100"/>
            <a:ext cx="9144000" cy="727379"/>
          </a:xfrm>
        </p:spPr>
        <p:txBody>
          <a:bodyPr/>
          <a:lstStyle/>
          <a:p>
            <a:pPr marL="0" indent="0" algn="ctr">
              <a:lnSpc>
                <a:spcPct val="120000"/>
              </a:lnSpc>
              <a:spcBef>
                <a:spcPct val="20000"/>
              </a:spcBef>
              <a:spcAft>
                <a:spcPct val="20000"/>
              </a:spcAft>
              <a:buNone/>
            </a:pPr>
            <a:r>
              <a:rPr lang="zh-CN" altLang="en-US" sz="4000" dirty="0" smtClean="0">
                <a:latin typeface="微软雅黑" panose="020B0503020204020204" pitchFamily="34" charset="-122"/>
                <a:ea typeface="微软雅黑" panose="020B0503020204020204" pitchFamily="34" charset="-122"/>
              </a:rPr>
              <a:t>作业五  </a:t>
            </a:r>
            <a:r>
              <a:rPr lang="zh-CN" altLang="en-US" sz="4000" dirty="0">
                <a:latin typeface="微软雅黑" panose="020B0503020204020204" pitchFamily="34" charset="-122"/>
                <a:ea typeface="微软雅黑" panose="020B0503020204020204" pitchFamily="34" charset="-122"/>
              </a:rPr>
              <a:t>第五</a:t>
            </a:r>
            <a:r>
              <a:rPr lang="zh-CN" altLang="en-US" sz="4000" dirty="0" smtClean="0">
                <a:latin typeface="微软雅黑" panose="020B0503020204020204" pitchFamily="34" charset="-122"/>
                <a:ea typeface="微软雅黑" panose="020B0503020204020204" pitchFamily="34" charset="-122"/>
              </a:rPr>
              <a:t>章 指令系统</a:t>
            </a:r>
            <a:r>
              <a:rPr lang="zh-CN" altLang="en-US" sz="4000" dirty="0">
                <a:latin typeface="微软雅黑" panose="020B0503020204020204" pitchFamily="34" charset="-122"/>
                <a:ea typeface="微软雅黑" panose="020B0503020204020204" pitchFamily="34" charset="-122"/>
              </a:rPr>
              <a:t>和</a:t>
            </a:r>
            <a:r>
              <a:rPr lang="en-US" altLang="zh-CN" sz="4000" dirty="0">
                <a:latin typeface="微软雅黑" panose="020B0503020204020204" pitchFamily="34" charset="-122"/>
                <a:ea typeface="微软雅黑" panose="020B0503020204020204" pitchFamily="34" charset="-122"/>
              </a:rPr>
              <a:t>MIPS</a:t>
            </a:r>
            <a:r>
              <a:rPr lang="zh-CN" altLang="en-US" sz="4000" dirty="0">
                <a:latin typeface="微软雅黑" panose="020B0503020204020204" pitchFamily="34" charset="-122"/>
                <a:ea typeface="微软雅黑" panose="020B0503020204020204" pitchFamily="34" charset="-122"/>
              </a:rPr>
              <a:t>汇编</a:t>
            </a:r>
            <a:endParaRPr lang="zh-CN" altLang="en-US" sz="4000" dirty="0" smtClean="0">
              <a:latin typeface="微软雅黑" panose="020B0503020204020204" pitchFamily="34" charset="-122"/>
              <a:ea typeface="微软雅黑" panose="020B0503020204020204" pitchFamily="34" charset="-122"/>
            </a:endParaRPr>
          </a:p>
        </p:txBody>
      </p:sp>
      <p:sp>
        <p:nvSpPr>
          <p:cNvPr id="9219" name="Rectangle 11"/>
          <p:cNvSpPr>
            <a:spLocks noChangeArrowheads="1"/>
          </p:cNvSpPr>
          <p:nvPr/>
        </p:nvSpPr>
        <p:spPr bwMode="auto">
          <a:xfrm>
            <a:off x="-1116013" y="487363"/>
            <a:ext cx="914400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0"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一、解答 </a:t>
            </a:r>
            <a:r>
              <a:rPr lang="en-US" altLang="zh-CN" smtClean="0">
                <a:latin typeface="Times New Roman" panose="02020603050405020304" pitchFamily="18" charset="0"/>
                <a:cs typeface="Times New Roman" panose="02020603050405020304" pitchFamily="18" charset="0"/>
              </a:rPr>
              <a:t>1</a:t>
            </a:r>
            <a:endParaRPr lang="zh-CN" altLang="en-US" smtClean="0">
              <a:latin typeface="Times New Roman" panose="02020603050405020304" pitchFamily="18" charset="0"/>
              <a:cs typeface="Times New Roman" panose="02020603050405020304" pitchFamily="18" charset="0"/>
            </a:endParaRPr>
          </a:p>
        </p:txBody>
      </p:sp>
      <p:sp>
        <p:nvSpPr>
          <p:cNvPr id="4099" name="Content Placeholder 4"/>
          <p:cNvSpPr>
            <a:spLocks noGrp="1"/>
          </p:cNvSpPr>
          <p:nvPr>
            <p:ph idx="4294967295"/>
          </p:nvPr>
        </p:nvSpPr>
        <p:spPr>
          <a:xfrm>
            <a:off x="684213" y="908050"/>
            <a:ext cx="7848600" cy="5407025"/>
          </a:xfrm>
        </p:spPr>
        <p:txBody>
          <a:bodyPr/>
          <a:lstStyle/>
          <a:p>
            <a:pPr marL="0" indent="0">
              <a:lnSpc>
                <a:spcPct val="120000"/>
              </a:lnSpc>
              <a:spcBef>
                <a:spcPct val="20000"/>
              </a:spcBef>
              <a:spcAft>
                <a:spcPct val="20000"/>
              </a:spcAft>
              <a:defRPr/>
            </a:pP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727075" lvl="1" indent="-342900">
              <a:lnSpc>
                <a:spcPct val="120000"/>
              </a:lnSpc>
              <a:spcBef>
                <a:spcPct val="20000"/>
              </a:spcBef>
              <a:spcAft>
                <a:spcPct val="20000"/>
              </a:spcAft>
              <a:buFont typeface="+mj-ea"/>
              <a:buAutoNum type="circleNumDbPlain"/>
              <a:defRPr/>
            </a:pPr>
            <a:r>
              <a:rPr lang="zh-CN" altLang="en-US" dirty="0">
                <a:ea typeface="黑体" pitchFamily="49" charset="-122"/>
              </a:rPr>
              <a:t>对上述指令而言，图</a:t>
            </a:r>
            <a:r>
              <a:rPr lang="en-US" altLang="zh-CN" dirty="0">
                <a:ea typeface="黑体" pitchFamily="49" charset="-122"/>
              </a:rPr>
              <a:t>1</a:t>
            </a:r>
            <a:r>
              <a:rPr lang="zh-CN" altLang="en-US" dirty="0">
                <a:ea typeface="黑体" pitchFamily="49" charset="-122"/>
              </a:rPr>
              <a:t>中的控制单元要产生哪些控制信号？</a:t>
            </a:r>
            <a:endParaRPr lang="en-US" altLang="zh-CN" dirty="0">
              <a:ea typeface="黑体" pitchFamily="49" charset="-122"/>
            </a:endParaRPr>
          </a:p>
          <a:p>
            <a:pPr lvl="2" indent="-285750">
              <a:lnSpc>
                <a:spcPct val="120000"/>
              </a:lnSpc>
              <a:spcBef>
                <a:spcPct val="20000"/>
              </a:spcBef>
              <a:spcAft>
                <a:spcPct val="20000"/>
              </a:spcAft>
              <a:defRPr/>
            </a:pPr>
            <a:r>
              <a:rPr lang="zh-CN" altLang="en-US" dirty="0">
                <a:ea typeface="黑体" pitchFamily="49" charset="-122"/>
              </a:rPr>
              <a:t> 控制单元产生的信号为：</a:t>
            </a:r>
            <a:endParaRPr lang="en-US" altLang="zh-CN" dirty="0">
              <a:ea typeface="黑体" pitchFamily="49" charset="-122"/>
            </a:endParaRPr>
          </a:p>
          <a:p>
            <a:pPr marL="765175" lvl="2" indent="0">
              <a:lnSpc>
                <a:spcPct val="120000"/>
              </a:lnSpc>
              <a:spcBef>
                <a:spcPct val="20000"/>
              </a:spcBef>
              <a:spcAft>
                <a:spcPct val="20000"/>
              </a:spcAft>
              <a:defRPr/>
            </a:pPr>
            <a:endParaRPr lang="en-US" altLang="zh-CN" dirty="0">
              <a:ea typeface="黑体" pitchFamily="49" charset="-122"/>
            </a:endParaRPr>
          </a:p>
          <a:p>
            <a:pPr marL="765175" lvl="2" indent="0">
              <a:lnSpc>
                <a:spcPct val="120000"/>
              </a:lnSpc>
              <a:spcBef>
                <a:spcPct val="20000"/>
              </a:spcBef>
              <a:spcAft>
                <a:spcPct val="20000"/>
              </a:spcAft>
              <a:defRPr/>
            </a:pPr>
            <a:endParaRPr lang="en-US" altLang="zh-CN" dirty="0">
              <a:ea typeface="黑体" pitchFamily="49" charset="-122"/>
            </a:endParaRPr>
          </a:p>
          <a:p>
            <a:pPr marL="765175" lvl="2" indent="0">
              <a:lnSpc>
                <a:spcPct val="120000"/>
              </a:lnSpc>
              <a:spcBef>
                <a:spcPct val="20000"/>
              </a:spcBef>
              <a:spcAft>
                <a:spcPct val="20000"/>
              </a:spcAft>
              <a:defRPr/>
            </a:pPr>
            <a:endParaRPr lang="en-US" altLang="zh-CN" dirty="0">
              <a:ea typeface="黑体" pitchFamily="49" charset="-122"/>
            </a:endParaRPr>
          </a:p>
          <a:p>
            <a:pPr lvl="2" indent="-285750">
              <a:lnSpc>
                <a:spcPct val="120000"/>
              </a:lnSpc>
              <a:spcBef>
                <a:spcPct val="20000"/>
              </a:spcBef>
              <a:spcAft>
                <a:spcPct val="20000"/>
              </a:spcAft>
              <a:defRPr/>
            </a:pPr>
            <a:r>
              <a:rPr lang="en-US" altLang="zh-CN" dirty="0" err="1">
                <a:ea typeface="黑体" pitchFamily="49" charset="-122"/>
              </a:rPr>
              <a:t>ALUMux</a:t>
            </a:r>
            <a:r>
              <a:rPr lang="zh-CN" altLang="en-US" dirty="0">
                <a:ea typeface="黑体" pitchFamily="49" charset="-122"/>
              </a:rPr>
              <a:t>代表连接在</a:t>
            </a:r>
            <a:r>
              <a:rPr lang="en-US" altLang="zh-CN" dirty="0">
                <a:ea typeface="黑体" pitchFamily="49" charset="-122"/>
              </a:rPr>
              <a:t>ALU</a:t>
            </a:r>
            <a:r>
              <a:rPr lang="zh-CN" altLang="en-US" dirty="0">
                <a:ea typeface="黑体" pitchFamily="49" charset="-122"/>
              </a:rPr>
              <a:t>输入端的多选器的控制信号。其中， </a:t>
            </a:r>
            <a:r>
              <a:rPr lang="en-US" altLang="zh-CN" dirty="0">
                <a:ea typeface="黑体" pitchFamily="49" charset="-122"/>
              </a:rPr>
              <a:t>0(</a:t>
            </a:r>
            <a:r>
              <a:rPr lang="en-US" altLang="zh-CN" dirty="0" err="1">
                <a:ea typeface="黑体" pitchFamily="49" charset="-122"/>
              </a:rPr>
              <a:t>Reg</a:t>
            </a:r>
            <a:r>
              <a:rPr lang="en-US" altLang="zh-CN" dirty="0">
                <a:ea typeface="黑体" pitchFamily="49" charset="-122"/>
              </a:rPr>
              <a:t>)</a:t>
            </a:r>
            <a:r>
              <a:rPr lang="zh-CN" altLang="en-US" dirty="0">
                <a:ea typeface="黑体" pitchFamily="49" charset="-122"/>
              </a:rPr>
              <a:t>代表多选器选择的是寄存器堆的输出；</a:t>
            </a:r>
            <a:r>
              <a:rPr lang="en-US" altLang="zh-CN" dirty="0">
                <a:ea typeface="黑体" pitchFamily="49" charset="-122"/>
              </a:rPr>
              <a:t>1(</a:t>
            </a:r>
            <a:r>
              <a:rPr lang="en-US" altLang="zh-CN" dirty="0" err="1">
                <a:ea typeface="黑体" pitchFamily="49" charset="-122"/>
              </a:rPr>
              <a:t>Imm</a:t>
            </a:r>
            <a:r>
              <a:rPr lang="en-US" altLang="zh-CN" dirty="0">
                <a:ea typeface="黑体" pitchFamily="49" charset="-122"/>
              </a:rPr>
              <a:t>)</a:t>
            </a:r>
            <a:r>
              <a:rPr lang="zh-CN" altLang="en-US" dirty="0">
                <a:ea typeface="黑体" pitchFamily="49" charset="-122"/>
              </a:rPr>
              <a:t>代表多选器选择的是指令存储器中的立即数。</a:t>
            </a:r>
          </a:p>
          <a:p>
            <a:pPr lvl="2" indent="-285750">
              <a:lnSpc>
                <a:spcPct val="120000"/>
              </a:lnSpc>
              <a:spcBef>
                <a:spcPct val="20000"/>
              </a:spcBef>
              <a:spcAft>
                <a:spcPct val="20000"/>
              </a:spcAft>
              <a:defRPr/>
            </a:pPr>
            <a:r>
              <a:rPr lang="en-US" altLang="zh-CN" dirty="0" err="1">
                <a:ea typeface="黑体" pitchFamily="49" charset="-122"/>
              </a:rPr>
              <a:t>RegMux</a:t>
            </a:r>
            <a:r>
              <a:rPr lang="zh-CN" altLang="en-US" dirty="0">
                <a:ea typeface="黑体" pitchFamily="49" charset="-122"/>
              </a:rPr>
              <a:t>代表连接在寄存器堆的</a:t>
            </a:r>
            <a:r>
              <a:rPr lang="en-US" altLang="zh-CN" dirty="0">
                <a:ea typeface="黑体" pitchFamily="49" charset="-122"/>
              </a:rPr>
              <a:t>Data</a:t>
            </a:r>
            <a:r>
              <a:rPr lang="zh-CN" altLang="en-US" dirty="0">
                <a:ea typeface="黑体" pitchFamily="49" charset="-122"/>
              </a:rPr>
              <a:t>输入端的多选器的控制信号。其中， </a:t>
            </a:r>
            <a:r>
              <a:rPr lang="en-US" altLang="zh-CN" dirty="0">
                <a:ea typeface="黑体" pitchFamily="49" charset="-122"/>
              </a:rPr>
              <a:t>0(ALU)</a:t>
            </a:r>
            <a:r>
              <a:rPr lang="zh-CN" altLang="en-US" dirty="0">
                <a:ea typeface="黑体" pitchFamily="49" charset="-122"/>
              </a:rPr>
              <a:t>代表多选器选择的是</a:t>
            </a:r>
            <a:r>
              <a:rPr lang="en-US" altLang="zh-CN" dirty="0">
                <a:ea typeface="黑体" pitchFamily="49" charset="-122"/>
              </a:rPr>
              <a:t>ALU</a:t>
            </a:r>
            <a:r>
              <a:rPr lang="zh-CN" altLang="en-US" dirty="0">
                <a:ea typeface="黑体" pitchFamily="49" charset="-122"/>
              </a:rPr>
              <a:t>的输出，</a:t>
            </a:r>
            <a:r>
              <a:rPr lang="en-US" altLang="zh-CN" dirty="0">
                <a:ea typeface="黑体" pitchFamily="49" charset="-122"/>
              </a:rPr>
              <a:t>1(</a:t>
            </a:r>
            <a:r>
              <a:rPr lang="en-US" altLang="zh-CN" dirty="0" err="1">
                <a:ea typeface="黑体" pitchFamily="49" charset="-122"/>
              </a:rPr>
              <a:t>Mem</a:t>
            </a:r>
            <a:r>
              <a:rPr lang="en-US" altLang="zh-CN" dirty="0">
                <a:ea typeface="黑体" pitchFamily="49" charset="-122"/>
              </a:rPr>
              <a:t>)</a:t>
            </a:r>
            <a:r>
              <a:rPr lang="zh-CN" altLang="en-US" dirty="0">
                <a:ea typeface="黑体" pitchFamily="49" charset="-122"/>
              </a:rPr>
              <a:t>代表多选器选择的是数据存储器的输出。</a:t>
            </a:r>
          </a:p>
        </p:txBody>
      </p:sp>
      <p:graphicFrame>
        <p:nvGraphicFramePr>
          <p:cNvPr id="2" name="表格 1"/>
          <p:cNvGraphicFramePr>
            <a:graphicFrameLocks noGrp="1"/>
          </p:cNvGraphicFramePr>
          <p:nvPr/>
        </p:nvGraphicFramePr>
        <p:xfrm>
          <a:off x="2195513" y="1108075"/>
          <a:ext cx="4835525" cy="1097280"/>
        </p:xfrm>
        <a:graphic>
          <a:graphicData uri="http://schemas.openxmlformats.org/drawingml/2006/table">
            <a:tbl>
              <a:tblPr firstRow="1" firstCol="1" bandRow="1">
                <a:tableStyleId>{69CF1AB2-1976-4502-BF36-3FF5EA218861}</a:tableStyleId>
              </a:tblPr>
              <a:tblGrid>
                <a:gridCol w="355661">
                  <a:extLst>
                    <a:ext uri="{9D8B030D-6E8A-4147-A177-3AD203B41FA5}">
                      <a16:colId xmlns:a16="http://schemas.microsoft.com/office/drawing/2014/main" val="20000"/>
                    </a:ext>
                  </a:extLst>
                </a:gridCol>
                <a:gridCol w="1804343">
                  <a:extLst>
                    <a:ext uri="{9D8B030D-6E8A-4147-A177-3AD203B41FA5}">
                      <a16:colId xmlns:a16="http://schemas.microsoft.com/office/drawing/2014/main" val="20001"/>
                    </a:ext>
                  </a:extLst>
                </a:gridCol>
                <a:gridCol w="2675521">
                  <a:extLst>
                    <a:ext uri="{9D8B030D-6E8A-4147-A177-3AD203B41FA5}">
                      <a16:colId xmlns:a16="http://schemas.microsoft.com/office/drawing/2014/main" val="20002"/>
                    </a:ext>
                  </a:extLst>
                </a:gridCol>
              </a:tblGrid>
              <a:tr h="365654">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92" marR="68592"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指令</a:t>
                      </a:r>
                      <a:endParaRPr lang="zh-CN" sz="1200" kern="100" dirty="0">
                        <a:effectLst/>
                        <a:latin typeface="Times New Roman" pitchFamily="18" charset="0"/>
                        <a:ea typeface="宋体"/>
                        <a:cs typeface="Times New Roman" pitchFamily="18" charset="0"/>
                      </a:endParaRPr>
                    </a:p>
                  </a:txBody>
                  <a:tcPr marL="68592" marR="68592"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解释</a:t>
                      </a:r>
                      <a:endParaRPr lang="zh-CN" sz="1200" kern="100" dirty="0">
                        <a:effectLst/>
                        <a:latin typeface="Times New Roman" pitchFamily="18" charset="0"/>
                        <a:ea typeface="宋体"/>
                        <a:cs typeface="Times New Roman" pitchFamily="18" charset="0"/>
                      </a:endParaRPr>
                    </a:p>
                  </a:txBody>
                  <a:tcPr marL="68592" marR="68592" marT="0" marB="0"/>
                </a:tc>
                <a:extLst>
                  <a:ext uri="{0D108BD9-81ED-4DB2-BD59-A6C34878D82A}">
                    <a16:rowId xmlns:a16="http://schemas.microsoft.com/office/drawing/2014/main" val="10000"/>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92" marR="68592"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add Rd,Rs,Rt</a:t>
                      </a:r>
                      <a:endParaRPr lang="zh-CN" sz="1200" kern="100">
                        <a:effectLst/>
                        <a:latin typeface="Times New Roman" pitchFamily="18" charset="0"/>
                        <a:ea typeface="宋体"/>
                        <a:cs typeface="Times New Roman" pitchFamily="18" charset="0"/>
                      </a:endParaRPr>
                    </a:p>
                  </a:txBody>
                  <a:tcPr marL="68592" marR="68592" marT="0" marB="0"/>
                </a:tc>
                <a:tc>
                  <a:txBody>
                    <a:bodyPr/>
                    <a:lstStyle/>
                    <a:p>
                      <a:pPr algn="just">
                        <a:lnSpc>
                          <a:spcPct val="150000"/>
                        </a:lnSpc>
                        <a:spcAft>
                          <a:spcPts val="0"/>
                        </a:spcAft>
                      </a:pPr>
                      <a:r>
                        <a:rPr lang="en-US" sz="1600" kern="100" dirty="0" err="1">
                          <a:effectLst/>
                          <a:latin typeface="Times New Roman" pitchFamily="18" charset="0"/>
                          <a:cs typeface="Times New Roman" pitchFamily="18" charset="0"/>
                        </a:rPr>
                        <a:t>Reg</a:t>
                      </a:r>
                      <a:r>
                        <a:rPr lang="en-US" sz="1600" kern="100" dirty="0">
                          <a:effectLst/>
                          <a:latin typeface="Times New Roman" pitchFamily="18" charset="0"/>
                          <a:cs typeface="Times New Roman" pitchFamily="18" charset="0"/>
                        </a:rPr>
                        <a:t>[Rd]=</a:t>
                      </a:r>
                      <a:r>
                        <a:rPr lang="en-US" sz="1600" kern="100" dirty="0" err="1">
                          <a:effectLst/>
                          <a:latin typeface="Times New Roman" pitchFamily="18" charset="0"/>
                          <a:cs typeface="Times New Roman" pitchFamily="18" charset="0"/>
                        </a:rPr>
                        <a:t>Reg</a:t>
                      </a:r>
                      <a:r>
                        <a:rPr lang="en-US" sz="1600" kern="100" dirty="0">
                          <a:effectLst/>
                          <a:latin typeface="Times New Roman" pitchFamily="18" charset="0"/>
                          <a:cs typeface="Times New Roman" pitchFamily="18" charset="0"/>
                        </a:rPr>
                        <a:t>[</a:t>
                      </a:r>
                      <a:r>
                        <a:rPr lang="en-US" sz="1600" kern="100" dirty="0" err="1">
                          <a:effectLst/>
                          <a:latin typeface="Times New Roman" pitchFamily="18" charset="0"/>
                          <a:cs typeface="Times New Roman" pitchFamily="18" charset="0"/>
                        </a:rPr>
                        <a:t>Rs</a:t>
                      </a:r>
                      <a:r>
                        <a:rPr lang="en-US" sz="1600" kern="100" dirty="0">
                          <a:effectLst/>
                          <a:latin typeface="Times New Roman" pitchFamily="18" charset="0"/>
                          <a:cs typeface="Times New Roman" pitchFamily="18" charset="0"/>
                        </a:rPr>
                        <a:t>]+</a:t>
                      </a:r>
                      <a:r>
                        <a:rPr lang="en-US" sz="1600" kern="100" dirty="0" err="1">
                          <a:effectLst/>
                          <a:latin typeface="Times New Roman" pitchFamily="18" charset="0"/>
                          <a:cs typeface="Times New Roman" pitchFamily="18" charset="0"/>
                        </a:rPr>
                        <a:t>Reg</a:t>
                      </a:r>
                      <a:r>
                        <a:rPr lang="en-US" sz="1600" kern="100" dirty="0">
                          <a:effectLst/>
                          <a:latin typeface="Times New Roman" pitchFamily="18" charset="0"/>
                          <a:cs typeface="Times New Roman" pitchFamily="18" charset="0"/>
                        </a:rPr>
                        <a:t>[</a:t>
                      </a:r>
                      <a:r>
                        <a:rPr lang="en-US" sz="1600" kern="100" dirty="0" err="1">
                          <a:effectLst/>
                          <a:latin typeface="Times New Roman" pitchFamily="18" charset="0"/>
                          <a:cs typeface="Times New Roman" pitchFamily="18" charset="0"/>
                        </a:rPr>
                        <a:t>Rt</a:t>
                      </a:r>
                      <a:r>
                        <a:rPr lang="en-US" sz="1600" kern="100" dirty="0">
                          <a:effectLst/>
                          <a:latin typeface="Times New Roman" pitchFamily="18" charset="0"/>
                          <a:cs typeface="Times New Roman" pitchFamily="18" charset="0"/>
                        </a:rPr>
                        <a:t>]</a:t>
                      </a:r>
                      <a:endParaRPr lang="zh-CN" sz="1200" kern="100" dirty="0">
                        <a:effectLst/>
                        <a:latin typeface="Times New Roman" pitchFamily="18" charset="0"/>
                        <a:ea typeface="宋体"/>
                        <a:cs typeface="Times New Roman" pitchFamily="18" charset="0"/>
                      </a:endParaRPr>
                    </a:p>
                  </a:txBody>
                  <a:tcPr marL="68592" marR="68592" marT="0" marB="0"/>
                </a:tc>
                <a:extLst>
                  <a:ext uri="{0D108BD9-81ED-4DB2-BD59-A6C34878D82A}">
                    <a16:rowId xmlns:a16="http://schemas.microsoft.com/office/drawing/2014/main" val="10001"/>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92" marR="68592"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lw Rt,Offs(Rs)</a:t>
                      </a:r>
                      <a:endParaRPr lang="zh-CN" sz="1200" kern="100">
                        <a:effectLst/>
                        <a:latin typeface="Times New Roman" pitchFamily="18" charset="0"/>
                        <a:ea typeface="宋体"/>
                        <a:cs typeface="Times New Roman" pitchFamily="18" charset="0"/>
                      </a:endParaRPr>
                    </a:p>
                  </a:txBody>
                  <a:tcPr marL="68592" marR="68592" marT="0" marB="0"/>
                </a:tc>
                <a:tc>
                  <a:txBody>
                    <a:bodyPr/>
                    <a:lstStyle/>
                    <a:p>
                      <a:pPr algn="just">
                        <a:lnSpc>
                          <a:spcPct val="150000"/>
                        </a:lnSpc>
                        <a:spcAft>
                          <a:spcPts val="0"/>
                        </a:spcAft>
                      </a:pPr>
                      <a:r>
                        <a:rPr lang="en-US" sz="1600" kern="100" dirty="0" err="1">
                          <a:effectLst/>
                          <a:latin typeface="Times New Roman" pitchFamily="18" charset="0"/>
                          <a:cs typeface="Times New Roman" pitchFamily="18" charset="0"/>
                        </a:rPr>
                        <a:t>Reg</a:t>
                      </a:r>
                      <a:r>
                        <a:rPr lang="en-US" sz="1600" kern="100" dirty="0">
                          <a:effectLst/>
                          <a:latin typeface="Times New Roman" pitchFamily="18" charset="0"/>
                          <a:cs typeface="Times New Roman" pitchFamily="18" charset="0"/>
                        </a:rPr>
                        <a:t>[</a:t>
                      </a:r>
                      <a:r>
                        <a:rPr lang="en-US" sz="1600" kern="100" dirty="0" err="1">
                          <a:effectLst/>
                          <a:latin typeface="Times New Roman" pitchFamily="18" charset="0"/>
                          <a:cs typeface="Times New Roman" pitchFamily="18" charset="0"/>
                        </a:rPr>
                        <a:t>Rt</a:t>
                      </a:r>
                      <a:r>
                        <a:rPr lang="en-US" sz="1600" kern="100" dirty="0">
                          <a:effectLst/>
                          <a:latin typeface="Times New Roman" pitchFamily="18" charset="0"/>
                          <a:cs typeface="Times New Roman" pitchFamily="18" charset="0"/>
                        </a:rPr>
                        <a:t>]=</a:t>
                      </a:r>
                      <a:r>
                        <a:rPr lang="en-US" sz="1600" kern="100" dirty="0" err="1">
                          <a:effectLst/>
                          <a:latin typeface="Times New Roman" pitchFamily="18" charset="0"/>
                          <a:cs typeface="Times New Roman" pitchFamily="18" charset="0"/>
                        </a:rPr>
                        <a:t>Mem</a:t>
                      </a:r>
                      <a:r>
                        <a:rPr lang="en-US" sz="1600" kern="100" dirty="0">
                          <a:effectLst/>
                          <a:latin typeface="Times New Roman" pitchFamily="18" charset="0"/>
                          <a:cs typeface="Times New Roman" pitchFamily="18" charset="0"/>
                        </a:rPr>
                        <a:t>[</a:t>
                      </a:r>
                      <a:r>
                        <a:rPr lang="en-US" sz="1600" kern="100" dirty="0" err="1">
                          <a:effectLst/>
                          <a:latin typeface="Times New Roman" pitchFamily="18" charset="0"/>
                          <a:cs typeface="Times New Roman" pitchFamily="18" charset="0"/>
                        </a:rPr>
                        <a:t>Reg</a:t>
                      </a:r>
                      <a:r>
                        <a:rPr lang="en-US" sz="1600" kern="100" dirty="0">
                          <a:effectLst/>
                          <a:latin typeface="Times New Roman" pitchFamily="18" charset="0"/>
                          <a:cs typeface="Times New Roman" pitchFamily="18" charset="0"/>
                        </a:rPr>
                        <a:t>[</a:t>
                      </a:r>
                      <a:r>
                        <a:rPr lang="en-US" sz="1600" kern="100" dirty="0" err="1">
                          <a:effectLst/>
                          <a:latin typeface="Times New Roman" pitchFamily="18" charset="0"/>
                          <a:cs typeface="Times New Roman" pitchFamily="18" charset="0"/>
                        </a:rPr>
                        <a:t>Rs</a:t>
                      </a:r>
                      <a:r>
                        <a:rPr lang="en-US" sz="1600" kern="100" dirty="0">
                          <a:effectLst/>
                          <a:latin typeface="Times New Roman" pitchFamily="18" charset="0"/>
                          <a:cs typeface="Times New Roman" pitchFamily="18" charset="0"/>
                        </a:rPr>
                        <a:t>]+Offs]</a:t>
                      </a:r>
                      <a:endParaRPr lang="zh-CN" sz="1200" kern="100" dirty="0">
                        <a:effectLst/>
                        <a:latin typeface="Times New Roman" pitchFamily="18" charset="0"/>
                        <a:ea typeface="宋体"/>
                        <a:cs typeface="Times New Roman" pitchFamily="18" charset="0"/>
                      </a:endParaRPr>
                    </a:p>
                  </a:txBody>
                  <a:tcPr marL="68592" marR="68592" marT="0" marB="0"/>
                </a:tc>
                <a:extLst>
                  <a:ext uri="{0D108BD9-81ED-4DB2-BD59-A6C34878D82A}">
                    <a16:rowId xmlns:a16="http://schemas.microsoft.com/office/drawing/2014/main" val="10002"/>
                  </a:ext>
                </a:extLst>
              </a:tr>
            </a:tbl>
          </a:graphicData>
        </a:graphic>
      </p:graphicFrame>
      <p:graphicFrame>
        <p:nvGraphicFramePr>
          <p:cNvPr id="3" name="表格 2"/>
          <p:cNvGraphicFramePr>
            <a:graphicFrameLocks noGrp="1"/>
          </p:cNvGraphicFramePr>
          <p:nvPr/>
        </p:nvGraphicFramePr>
        <p:xfrm>
          <a:off x="1908175" y="3284538"/>
          <a:ext cx="6551615" cy="960438"/>
        </p:xfrm>
        <a:graphic>
          <a:graphicData uri="http://schemas.openxmlformats.org/drawingml/2006/table">
            <a:tbl>
              <a:tblPr firstRow="1" firstCol="1" bandRow="1">
                <a:tableStyleId>{69CF1AB2-1976-4502-BF36-3FF5EA218861}</a:tableStyleId>
              </a:tblPr>
              <a:tblGrid>
                <a:gridCol w="355538">
                  <a:extLst>
                    <a:ext uri="{9D8B030D-6E8A-4147-A177-3AD203B41FA5}">
                      <a16:colId xmlns:a16="http://schemas.microsoft.com/office/drawing/2014/main" val="20000"/>
                    </a:ext>
                  </a:extLst>
                </a:gridCol>
                <a:gridCol w="919574">
                  <a:extLst>
                    <a:ext uri="{9D8B030D-6E8A-4147-A177-3AD203B41FA5}">
                      <a16:colId xmlns:a16="http://schemas.microsoft.com/office/drawing/2014/main" val="20001"/>
                    </a:ext>
                  </a:extLst>
                </a:gridCol>
                <a:gridCol w="972016">
                  <a:extLst>
                    <a:ext uri="{9D8B030D-6E8A-4147-A177-3AD203B41FA5}">
                      <a16:colId xmlns:a16="http://schemas.microsoft.com/office/drawing/2014/main" val="20002"/>
                    </a:ext>
                  </a:extLst>
                </a:gridCol>
                <a:gridCol w="913289">
                  <a:extLst>
                    <a:ext uri="{9D8B030D-6E8A-4147-A177-3AD203B41FA5}">
                      <a16:colId xmlns:a16="http://schemas.microsoft.com/office/drawing/2014/main" val="20003"/>
                    </a:ext>
                  </a:extLst>
                </a:gridCol>
                <a:gridCol w="1017982">
                  <a:extLst>
                    <a:ext uri="{9D8B030D-6E8A-4147-A177-3AD203B41FA5}">
                      <a16:colId xmlns:a16="http://schemas.microsoft.com/office/drawing/2014/main" val="20004"/>
                    </a:ext>
                  </a:extLst>
                </a:gridCol>
                <a:gridCol w="794247">
                  <a:extLst>
                    <a:ext uri="{9D8B030D-6E8A-4147-A177-3AD203B41FA5}">
                      <a16:colId xmlns:a16="http://schemas.microsoft.com/office/drawing/2014/main" val="20005"/>
                    </a:ext>
                  </a:extLst>
                </a:gridCol>
                <a:gridCol w="833927">
                  <a:extLst>
                    <a:ext uri="{9D8B030D-6E8A-4147-A177-3AD203B41FA5}">
                      <a16:colId xmlns:a16="http://schemas.microsoft.com/office/drawing/2014/main" val="20006"/>
                    </a:ext>
                  </a:extLst>
                </a:gridCol>
                <a:gridCol w="745042">
                  <a:extLst>
                    <a:ext uri="{9D8B030D-6E8A-4147-A177-3AD203B41FA5}">
                      <a16:colId xmlns:a16="http://schemas.microsoft.com/office/drawing/2014/main" val="20007"/>
                    </a:ext>
                  </a:extLst>
                </a:gridCol>
              </a:tblGrid>
              <a:tr h="320146">
                <a:tc>
                  <a:txBody>
                    <a:bodyPr/>
                    <a:lstStyle/>
                    <a:p>
                      <a:pPr algn="ctr">
                        <a:lnSpc>
                          <a:spcPct val="150000"/>
                        </a:lnSpc>
                        <a:spcAft>
                          <a:spcPts val="0"/>
                        </a:spcAft>
                      </a:pPr>
                      <a:r>
                        <a:rPr lang="en-US" sz="1400" kern="100" dirty="0">
                          <a:effectLst/>
                          <a:latin typeface="Times New Roman" pitchFamily="18" charset="0"/>
                          <a:cs typeface="Times New Roman" pitchFamily="18" charset="0"/>
                        </a:rPr>
                        <a:t> </a:t>
                      </a:r>
                      <a:endParaRPr lang="zh-CN" sz="1100" kern="100" dirty="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dirty="0" err="1">
                          <a:effectLst/>
                          <a:latin typeface="Times New Roman" pitchFamily="18" charset="0"/>
                          <a:cs typeface="Times New Roman" pitchFamily="18" charset="0"/>
                        </a:rPr>
                        <a:t>RegWrite</a:t>
                      </a:r>
                      <a:endParaRPr lang="zh-CN" sz="1100" kern="100" dirty="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dirty="0" err="1">
                          <a:effectLst/>
                          <a:latin typeface="Times New Roman" pitchFamily="18" charset="0"/>
                          <a:cs typeface="Times New Roman" pitchFamily="18" charset="0"/>
                        </a:rPr>
                        <a:t>MemRead</a:t>
                      </a:r>
                      <a:endParaRPr lang="zh-CN" sz="1100" kern="100" dirty="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ALUMux</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dirty="0" err="1">
                          <a:effectLst/>
                          <a:latin typeface="Times New Roman" pitchFamily="18" charset="0"/>
                          <a:cs typeface="Times New Roman" pitchFamily="18" charset="0"/>
                        </a:rPr>
                        <a:t>MemWrite</a:t>
                      </a:r>
                      <a:endParaRPr lang="zh-CN" sz="1100" kern="100" dirty="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ALUOp</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RegMux</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Branch</a:t>
                      </a:r>
                      <a:endParaRPr lang="zh-CN" sz="1100" kern="100">
                        <a:effectLst/>
                        <a:latin typeface="Times New Roman" pitchFamily="18" charset="0"/>
                        <a:ea typeface="宋体"/>
                        <a:cs typeface="Times New Roman" pitchFamily="18" charset="0"/>
                      </a:endParaRPr>
                    </a:p>
                  </a:txBody>
                  <a:tcPr marL="68568" marR="68568" marT="0" marB="0"/>
                </a:tc>
                <a:extLst>
                  <a:ext uri="{0D108BD9-81ED-4DB2-BD59-A6C34878D82A}">
                    <a16:rowId xmlns:a16="http://schemas.microsoft.com/office/drawing/2014/main" val="10000"/>
                  </a:ext>
                </a:extLst>
              </a:tr>
              <a:tr h="320146">
                <a:tc>
                  <a:txBody>
                    <a:bodyPr/>
                    <a:lstStyle/>
                    <a:p>
                      <a:pPr algn="ctr">
                        <a:lnSpc>
                          <a:spcPct val="150000"/>
                        </a:lnSpc>
                        <a:spcAft>
                          <a:spcPts val="0"/>
                        </a:spcAft>
                      </a:pPr>
                      <a:r>
                        <a:rPr lang="en-US" sz="1400" kern="100">
                          <a:effectLst/>
                          <a:latin typeface="Times New Roman" pitchFamily="18" charset="0"/>
                          <a:cs typeface="Times New Roman" pitchFamily="18" charset="0"/>
                        </a:rPr>
                        <a:t>a.</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dirty="0">
                          <a:effectLst/>
                          <a:latin typeface="Times New Roman" pitchFamily="18" charset="0"/>
                          <a:cs typeface="Times New Roman" pitchFamily="18" charset="0"/>
                        </a:rPr>
                        <a:t>1</a:t>
                      </a:r>
                      <a:endParaRPr lang="zh-CN" sz="1100" kern="100" dirty="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0</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0(Reg)</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0</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Add</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0(ALU)</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0</a:t>
                      </a:r>
                      <a:endParaRPr lang="zh-CN" sz="1100" kern="100">
                        <a:effectLst/>
                        <a:latin typeface="Times New Roman" pitchFamily="18" charset="0"/>
                        <a:ea typeface="宋体"/>
                        <a:cs typeface="Times New Roman" pitchFamily="18" charset="0"/>
                      </a:endParaRPr>
                    </a:p>
                  </a:txBody>
                  <a:tcPr marL="68568" marR="68568" marT="0" marB="0"/>
                </a:tc>
                <a:extLst>
                  <a:ext uri="{0D108BD9-81ED-4DB2-BD59-A6C34878D82A}">
                    <a16:rowId xmlns:a16="http://schemas.microsoft.com/office/drawing/2014/main" val="10001"/>
                  </a:ext>
                </a:extLst>
              </a:tr>
              <a:tr h="320146">
                <a:tc>
                  <a:txBody>
                    <a:bodyPr/>
                    <a:lstStyle/>
                    <a:p>
                      <a:pPr algn="ctr">
                        <a:lnSpc>
                          <a:spcPct val="150000"/>
                        </a:lnSpc>
                        <a:spcAft>
                          <a:spcPts val="0"/>
                        </a:spcAft>
                      </a:pPr>
                      <a:r>
                        <a:rPr lang="en-US" sz="1400" kern="100">
                          <a:effectLst/>
                          <a:latin typeface="Times New Roman" pitchFamily="18" charset="0"/>
                          <a:cs typeface="Times New Roman" pitchFamily="18" charset="0"/>
                        </a:rPr>
                        <a:t>b.</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1</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1</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dirty="0">
                          <a:effectLst/>
                          <a:latin typeface="Times New Roman" pitchFamily="18" charset="0"/>
                          <a:cs typeface="Times New Roman" pitchFamily="18" charset="0"/>
                        </a:rPr>
                        <a:t>1(</a:t>
                      </a:r>
                      <a:r>
                        <a:rPr lang="en-US" sz="1400" kern="100" dirty="0" err="1">
                          <a:effectLst/>
                          <a:latin typeface="Times New Roman" pitchFamily="18" charset="0"/>
                          <a:cs typeface="Times New Roman" pitchFamily="18" charset="0"/>
                        </a:rPr>
                        <a:t>Imm</a:t>
                      </a:r>
                      <a:r>
                        <a:rPr lang="en-US" sz="1400" kern="100" dirty="0">
                          <a:effectLst/>
                          <a:latin typeface="Times New Roman" pitchFamily="18" charset="0"/>
                          <a:cs typeface="Times New Roman" pitchFamily="18" charset="0"/>
                        </a:rPr>
                        <a:t>)</a:t>
                      </a:r>
                      <a:endParaRPr lang="zh-CN" sz="1100" kern="100" dirty="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0</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Add</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dirty="0">
                          <a:effectLst/>
                          <a:latin typeface="Times New Roman" pitchFamily="18" charset="0"/>
                          <a:cs typeface="Times New Roman" pitchFamily="18" charset="0"/>
                        </a:rPr>
                        <a:t>1(</a:t>
                      </a:r>
                      <a:r>
                        <a:rPr lang="en-US" sz="1400" kern="100" dirty="0" err="1">
                          <a:effectLst/>
                          <a:latin typeface="Times New Roman" pitchFamily="18" charset="0"/>
                          <a:cs typeface="Times New Roman" pitchFamily="18" charset="0"/>
                        </a:rPr>
                        <a:t>Mem</a:t>
                      </a:r>
                      <a:r>
                        <a:rPr lang="en-US" sz="1400" kern="100" dirty="0">
                          <a:effectLst/>
                          <a:latin typeface="Times New Roman" pitchFamily="18" charset="0"/>
                          <a:cs typeface="Times New Roman" pitchFamily="18" charset="0"/>
                        </a:rPr>
                        <a:t>)</a:t>
                      </a:r>
                      <a:endParaRPr lang="zh-CN" sz="1100" kern="100" dirty="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dirty="0">
                          <a:effectLst/>
                          <a:latin typeface="Times New Roman" pitchFamily="18" charset="0"/>
                          <a:cs typeface="Times New Roman" pitchFamily="18" charset="0"/>
                        </a:rPr>
                        <a:t>0</a:t>
                      </a:r>
                      <a:endParaRPr lang="zh-CN" sz="1100" kern="100" dirty="0">
                        <a:effectLst/>
                        <a:latin typeface="Times New Roman" pitchFamily="18" charset="0"/>
                        <a:ea typeface="宋体"/>
                        <a:cs typeface="Times New Roman" pitchFamily="18" charset="0"/>
                      </a:endParaRPr>
                    </a:p>
                  </a:txBody>
                  <a:tcPr marL="68568" marR="68568"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8593658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4" end="4"/>
                                            </p:txEl>
                                          </p:spTgt>
                                        </p:tgtEl>
                                        <p:attrNameLst>
                                          <p:attrName>style.visibility</p:attrName>
                                        </p:attrNameLst>
                                      </p:cBhvr>
                                      <p:to>
                                        <p:strVal val="visible"/>
                                      </p:to>
                                    </p:set>
                                    <p:animEffect transition="in" filter="fade">
                                      <p:cBhvr>
                                        <p:cTn id="7" dur="500"/>
                                        <p:tgtEl>
                                          <p:spTgt spid="4099">
                                            <p:txEl>
                                              <p:pRg st="4" end="4"/>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99">
                                            <p:txEl>
                                              <p:pRg st="8" end="8"/>
                                            </p:txEl>
                                          </p:spTgt>
                                        </p:tgtEl>
                                        <p:attrNameLst>
                                          <p:attrName>style.visibility</p:attrName>
                                        </p:attrNameLst>
                                      </p:cBhvr>
                                      <p:to>
                                        <p:strVal val="visible"/>
                                      </p:to>
                                    </p:set>
                                    <p:animEffect transition="in" filter="fade">
                                      <p:cBhvr>
                                        <p:cTn id="10" dur="500"/>
                                        <p:tgtEl>
                                          <p:spTgt spid="4099">
                                            <p:txEl>
                                              <p:pRg st="8" end="8"/>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99">
                                            <p:txEl>
                                              <p:pRg st="9" end="9"/>
                                            </p:txEl>
                                          </p:spTgt>
                                        </p:tgtEl>
                                        <p:attrNameLst>
                                          <p:attrName>style.visibility</p:attrName>
                                        </p:attrNameLst>
                                      </p:cBhvr>
                                      <p:to>
                                        <p:strVal val="visible"/>
                                      </p:to>
                                    </p:set>
                                    <p:animEffect transition="in" filter="fade">
                                      <p:cBhvr>
                                        <p:cTn id="13" dur="500"/>
                                        <p:tgtEl>
                                          <p:spTgt spid="4099">
                                            <p:txEl>
                                              <p:pRg st="9" end="9"/>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一、解答</a:t>
            </a:r>
            <a:r>
              <a:rPr lang="en-US" altLang="zh-CN" smtClean="0">
                <a:latin typeface="Times New Roman" panose="02020603050405020304" pitchFamily="18" charset="0"/>
                <a:cs typeface="Times New Roman" panose="02020603050405020304" pitchFamily="18" charset="0"/>
              </a:rPr>
              <a:t>2</a:t>
            </a:r>
            <a:endParaRPr lang="zh-CN" altLang="en-US" smtClean="0">
              <a:latin typeface="Times New Roman" panose="02020603050405020304" pitchFamily="18" charset="0"/>
              <a:cs typeface="Times New Roman" panose="02020603050405020304" pitchFamily="18" charset="0"/>
            </a:endParaRPr>
          </a:p>
        </p:txBody>
      </p:sp>
      <p:sp>
        <p:nvSpPr>
          <p:cNvPr id="5123" name="Content Placeholder 4"/>
          <p:cNvSpPr>
            <a:spLocks noGrp="1"/>
          </p:cNvSpPr>
          <p:nvPr>
            <p:ph idx="4294967295"/>
          </p:nvPr>
        </p:nvSpPr>
        <p:spPr>
          <a:xfrm>
            <a:off x="684213" y="981075"/>
            <a:ext cx="8064500" cy="2649538"/>
          </a:xfrm>
        </p:spPr>
        <p:txBody>
          <a:bodyPr/>
          <a:lstStyle/>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727075" lvl="1" indent="-342900">
              <a:lnSpc>
                <a:spcPct val="120000"/>
              </a:lnSpc>
              <a:spcBef>
                <a:spcPct val="20000"/>
              </a:spcBef>
              <a:spcAft>
                <a:spcPct val="20000"/>
              </a:spcAft>
              <a:buFont typeface="楷体_GB2312" pitchFamily="49" charset="-122"/>
              <a:buAutoNum type="circleNumDbPlain" startAt="2"/>
            </a:pPr>
            <a:r>
              <a:rPr lang="zh-CN" altLang="en-US" smtClean="0">
                <a:ea typeface="黑体" panose="02010609060101010101" pitchFamily="49" charset="-122"/>
              </a:rPr>
              <a:t>对上述指令而言，会用到哪些功能单元？</a:t>
            </a:r>
            <a:endParaRPr lang="en-US" altLang="zh-CN" smtClean="0">
              <a:ea typeface="黑体" panose="02010609060101010101" pitchFamily="49" charset="-122"/>
            </a:endParaRPr>
          </a:p>
          <a:p>
            <a:pPr lvl="2" indent="-285750">
              <a:lnSpc>
                <a:spcPct val="120000"/>
              </a:lnSpc>
              <a:spcBef>
                <a:spcPct val="20000"/>
              </a:spcBef>
              <a:spcAft>
                <a:spcPct val="20000"/>
              </a:spcAft>
            </a:pPr>
            <a:r>
              <a:rPr lang="zh-CN" altLang="en-US" smtClean="0">
                <a:ea typeface="黑体" panose="02010609060101010101" pitchFamily="49" charset="-122"/>
              </a:rPr>
              <a:t>对于指令</a:t>
            </a:r>
            <a:r>
              <a:rPr lang="en-US" altLang="zh-CN" smtClean="0">
                <a:ea typeface="黑体" panose="02010609060101010101" pitchFamily="49" charset="-122"/>
              </a:rPr>
              <a:t>a.  </a:t>
            </a:r>
            <a:r>
              <a:rPr lang="zh-CN" altLang="en-US" smtClean="0">
                <a:ea typeface="黑体" panose="02010609060101010101" pitchFamily="49" charset="-122"/>
              </a:rPr>
              <a:t>除数据存储器和分支加法器</a:t>
            </a:r>
            <a:r>
              <a:rPr lang="en-US" altLang="zh-CN" smtClean="0">
                <a:ea typeface="黑体" panose="02010609060101010101" pitchFamily="49" charset="-122"/>
              </a:rPr>
              <a:t>(</a:t>
            </a:r>
            <a:r>
              <a:rPr lang="zh-CN" altLang="en-US" smtClean="0">
                <a:ea typeface="黑体" panose="02010609060101010101" pitchFamily="49" charset="-122"/>
              </a:rPr>
              <a:t>图</a:t>
            </a:r>
            <a:r>
              <a:rPr lang="en-US" altLang="zh-CN" smtClean="0">
                <a:ea typeface="黑体" panose="02010609060101010101" pitchFamily="49" charset="-122"/>
              </a:rPr>
              <a:t>1</a:t>
            </a:r>
            <a:r>
              <a:rPr lang="zh-CN" altLang="en-US" smtClean="0">
                <a:ea typeface="黑体" panose="02010609060101010101" pitchFamily="49" charset="-122"/>
              </a:rPr>
              <a:t>中靠右侧的</a:t>
            </a:r>
            <a:r>
              <a:rPr lang="en-US" altLang="zh-CN" smtClean="0">
                <a:ea typeface="黑体" panose="02010609060101010101" pitchFamily="49" charset="-122"/>
              </a:rPr>
              <a:t>Add)</a:t>
            </a:r>
            <a:r>
              <a:rPr lang="zh-CN" altLang="en-US" smtClean="0">
                <a:ea typeface="黑体" panose="02010609060101010101" pitchFamily="49" charset="-122"/>
              </a:rPr>
              <a:t>之外的所有单元</a:t>
            </a:r>
          </a:p>
          <a:p>
            <a:pPr lvl="2" indent="-285750">
              <a:lnSpc>
                <a:spcPct val="120000"/>
              </a:lnSpc>
              <a:spcBef>
                <a:spcPct val="20000"/>
              </a:spcBef>
              <a:spcAft>
                <a:spcPct val="20000"/>
              </a:spcAft>
            </a:pPr>
            <a:r>
              <a:rPr lang="zh-CN" altLang="en-US" smtClean="0">
                <a:ea typeface="黑体" panose="02010609060101010101" pitchFamily="49" charset="-122"/>
              </a:rPr>
              <a:t>对于指令</a:t>
            </a:r>
            <a:r>
              <a:rPr lang="en-US" altLang="zh-CN" smtClean="0">
                <a:ea typeface="黑体" panose="02010609060101010101" pitchFamily="49" charset="-122"/>
              </a:rPr>
              <a:t>b.  </a:t>
            </a:r>
            <a:r>
              <a:rPr lang="zh-CN" altLang="en-US" smtClean="0">
                <a:ea typeface="黑体" panose="02010609060101010101" pitchFamily="49" charset="-122"/>
              </a:rPr>
              <a:t>除分支加法器之外的所有单元</a:t>
            </a:r>
            <a:endParaRPr lang="en-US" altLang="zh-CN" smtClean="0">
              <a:ea typeface="黑体" panose="02010609060101010101" pitchFamily="49" charset="-122"/>
            </a:endParaRPr>
          </a:p>
        </p:txBody>
      </p:sp>
      <p:graphicFrame>
        <p:nvGraphicFramePr>
          <p:cNvPr id="2" name="表格 1"/>
          <p:cNvGraphicFramePr>
            <a:graphicFrameLocks noGrp="1"/>
          </p:cNvGraphicFramePr>
          <p:nvPr/>
        </p:nvGraphicFramePr>
        <p:xfrm>
          <a:off x="2195513" y="1125538"/>
          <a:ext cx="4835525" cy="1097280"/>
        </p:xfrm>
        <a:graphic>
          <a:graphicData uri="http://schemas.openxmlformats.org/drawingml/2006/table">
            <a:tbl>
              <a:tblPr firstRow="1" firstCol="1" bandRow="1">
                <a:tableStyleId>{69CF1AB2-1976-4502-BF36-3FF5EA218861}</a:tableStyleId>
              </a:tblPr>
              <a:tblGrid>
                <a:gridCol w="355661">
                  <a:extLst>
                    <a:ext uri="{9D8B030D-6E8A-4147-A177-3AD203B41FA5}">
                      <a16:colId xmlns:a16="http://schemas.microsoft.com/office/drawing/2014/main" val="20000"/>
                    </a:ext>
                  </a:extLst>
                </a:gridCol>
                <a:gridCol w="1804343">
                  <a:extLst>
                    <a:ext uri="{9D8B030D-6E8A-4147-A177-3AD203B41FA5}">
                      <a16:colId xmlns:a16="http://schemas.microsoft.com/office/drawing/2014/main" val="20001"/>
                    </a:ext>
                  </a:extLst>
                </a:gridCol>
                <a:gridCol w="2675521">
                  <a:extLst>
                    <a:ext uri="{9D8B030D-6E8A-4147-A177-3AD203B41FA5}">
                      <a16:colId xmlns:a16="http://schemas.microsoft.com/office/drawing/2014/main" val="20002"/>
                    </a:ext>
                  </a:extLst>
                </a:gridCol>
              </a:tblGrid>
              <a:tr h="365654">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92" marR="68592"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指令</a:t>
                      </a:r>
                      <a:endParaRPr lang="zh-CN" sz="1200" kern="100" dirty="0">
                        <a:effectLst/>
                        <a:latin typeface="Times New Roman" pitchFamily="18" charset="0"/>
                        <a:ea typeface="宋体"/>
                        <a:cs typeface="Times New Roman" pitchFamily="18" charset="0"/>
                      </a:endParaRPr>
                    </a:p>
                  </a:txBody>
                  <a:tcPr marL="68592" marR="68592"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解释</a:t>
                      </a:r>
                      <a:endParaRPr lang="zh-CN" sz="1200" kern="100" dirty="0">
                        <a:effectLst/>
                        <a:latin typeface="Times New Roman" pitchFamily="18" charset="0"/>
                        <a:ea typeface="宋体"/>
                        <a:cs typeface="Times New Roman" pitchFamily="18" charset="0"/>
                      </a:endParaRPr>
                    </a:p>
                  </a:txBody>
                  <a:tcPr marL="68592" marR="68592" marT="0" marB="0"/>
                </a:tc>
                <a:extLst>
                  <a:ext uri="{0D108BD9-81ED-4DB2-BD59-A6C34878D82A}">
                    <a16:rowId xmlns:a16="http://schemas.microsoft.com/office/drawing/2014/main" val="10000"/>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92" marR="68592"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add Rd,Rs,Rt</a:t>
                      </a:r>
                      <a:endParaRPr lang="zh-CN" sz="1200" kern="100">
                        <a:effectLst/>
                        <a:latin typeface="Times New Roman" pitchFamily="18" charset="0"/>
                        <a:ea typeface="宋体"/>
                        <a:cs typeface="Times New Roman" pitchFamily="18" charset="0"/>
                      </a:endParaRPr>
                    </a:p>
                  </a:txBody>
                  <a:tcPr marL="68592" marR="68592" marT="0" marB="0"/>
                </a:tc>
                <a:tc>
                  <a:txBody>
                    <a:bodyPr/>
                    <a:lstStyle/>
                    <a:p>
                      <a:pPr algn="just">
                        <a:lnSpc>
                          <a:spcPct val="150000"/>
                        </a:lnSpc>
                        <a:spcAft>
                          <a:spcPts val="0"/>
                        </a:spcAft>
                      </a:pPr>
                      <a:r>
                        <a:rPr lang="en-US" sz="1600" kern="100" dirty="0" err="1">
                          <a:effectLst/>
                          <a:latin typeface="Times New Roman" pitchFamily="18" charset="0"/>
                          <a:cs typeface="Times New Roman" pitchFamily="18" charset="0"/>
                        </a:rPr>
                        <a:t>Reg</a:t>
                      </a:r>
                      <a:r>
                        <a:rPr lang="en-US" sz="1600" kern="100" dirty="0">
                          <a:effectLst/>
                          <a:latin typeface="Times New Roman" pitchFamily="18" charset="0"/>
                          <a:cs typeface="Times New Roman" pitchFamily="18" charset="0"/>
                        </a:rPr>
                        <a:t>[Rd]=</a:t>
                      </a:r>
                      <a:r>
                        <a:rPr lang="en-US" sz="1600" kern="100" dirty="0" err="1">
                          <a:effectLst/>
                          <a:latin typeface="Times New Roman" pitchFamily="18" charset="0"/>
                          <a:cs typeface="Times New Roman" pitchFamily="18" charset="0"/>
                        </a:rPr>
                        <a:t>Reg</a:t>
                      </a:r>
                      <a:r>
                        <a:rPr lang="en-US" sz="1600" kern="100" dirty="0">
                          <a:effectLst/>
                          <a:latin typeface="Times New Roman" pitchFamily="18" charset="0"/>
                          <a:cs typeface="Times New Roman" pitchFamily="18" charset="0"/>
                        </a:rPr>
                        <a:t>[</a:t>
                      </a:r>
                      <a:r>
                        <a:rPr lang="en-US" sz="1600" kern="100" dirty="0" err="1">
                          <a:effectLst/>
                          <a:latin typeface="Times New Roman" pitchFamily="18" charset="0"/>
                          <a:cs typeface="Times New Roman" pitchFamily="18" charset="0"/>
                        </a:rPr>
                        <a:t>Rs</a:t>
                      </a:r>
                      <a:r>
                        <a:rPr lang="en-US" sz="1600" kern="100" dirty="0">
                          <a:effectLst/>
                          <a:latin typeface="Times New Roman" pitchFamily="18" charset="0"/>
                          <a:cs typeface="Times New Roman" pitchFamily="18" charset="0"/>
                        </a:rPr>
                        <a:t>]+</a:t>
                      </a:r>
                      <a:r>
                        <a:rPr lang="en-US" sz="1600" kern="100" dirty="0" err="1">
                          <a:effectLst/>
                          <a:latin typeface="Times New Roman" pitchFamily="18" charset="0"/>
                          <a:cs typeface="Times New Roman" pitchFamily="18" charset="0"/>
                        </a:rPr>
                        <a:t>Reg</a:t>
                      </a:r>
                      <a:r>
                        <a:rPr lang="en-US" sz="1600" kern="100" dirty="0">
                          <a:effectLst/>
                          <a:latin typeface="Times New Roman" pitchFamily="18" charset="0"/>
                          <a:cs typeface="Times New Roman" pitchFamily="18" charset="0"/>
                        </a:rPr>
                        <a:t>[</a:t>
                      </a:r>
                      <a:r>
                        <a:rPr lang="en-US" sz="1600" kern="100" dirty="0" err="1">
                          <a:effectLst/>
                          <a:latin typeface="Times New Roman" pitchFamily="18" charset="0"/>
                          <a:cs typeface="Times New Roman" pitchFamily="18" charset="0"/>
                        </a:rPr>
                        <a:t>Rt</a:t>
                      </a:r>
                      <a:r>
                        <a:rPr lang="en-US" sz="1600" kern="100" dirty="0">
                          <a:effectLst/>
                          <a:latin typeface="Times New Roman" pitchFamily="18" charset="0"/>
                          <a:cs typeface="Times New Roman" pitchFamily="18" charset="0"/>
                        </a:rPr>
                        <a:t>]</a:t>
                      </a:r>
                      <a:endParaRPr lang="zh-CN" sz="1200" kern="100" dirty="0">
                        <a:effectLst/>
                        <a:latin typeface="Times New Roman" pitchFamily="18" charset="0"/>
                        <a:ea typeface="宋体"/>
                        <a:cs typeface="Times New Roman" pitchFamily="18" charset="0"/>
                      </a:endParaRPr>
                    </a:p>
                  </a:txBody>
                  <a:tcPr marL="68592" marR="68592" marT="0" marB="0"/>
                </a:tc>
                <a:extLst>
                  <a:ext uri="{0D108BD9-81ED-4DB2-BD59-A6C34878D82A}">
                    <a16:rowId xmlns:a16="http://schemas.microsoft.com/office/drawing/2014/main" val="10001"/>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92" marR="68592"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lw Rt,Offs(Rs)</a:t>
                      </a:r>
                      <a:endParaRPr lang="zh-CN" sz="1200" kern="100">
                        <a:effectLst/>
                        <a:latin typeface="Times New Roman" pitchFamily="18" charset="0"/>
                        <a:ea typeface="宋体"/>
                        <a:cs typeface="Times New Roman" pitchFamily="18" charset="0"/>
                      </a:endParaRPr>
                    </a:p>
                  </a:txBody>
                  <a:tcPr marL="68592" marR="68592" marT="0" marB="0"/>
                </a:tc>
                <a:tc>
                  <a:txBody>
                    <a:bodyPr/>
                    <a:lstStyle/>
                    <a:p>
                      <a:pPr algn="just">
                        <a:lnSpc>
                          <a:spcPct val="150000"/>
                        </a:lnSpc>
                        <a:spcAft>
                          <a:spcPts val="0"/>
                        </a:spcAft>
                      </a:pPr>
                      <a:r>
                        <a:rPr lang="en-US" sz="1600" kern="100" dirty="0" err="1">
                          <a:effectLst/>
                          <a:latin typeface="Times New Roman" pitchFamily="18" charset="0"/>
                          <a:cs typeface="Times New Roman" pitchFamily="18" charset="0"/>
                        </a:rPr>
                        <a:t>Reg</a:t>
                      </a:r>
                      <a:r>
                        <a:rPr lang="en-US" sz="1600" kern="100" dirty="0">
                          <a:effectLst/>
                          <a:latin typeface="Times New Roman" pitchFamily="18" charset="0"/>
                          <a:cs typeface="Times New Roman" pitchFamily="18" charset="0"/>
                        </a:rPr>
                        <a:t>[</a:t>
                      </a:r>
                      <a:r>
                        <a:rPr lang="en-US" sz="1600" kern="100" dirty="0" err="1">
                          <a:effectLst/>
                          <a:latin typeface="Times New Roman" pitchFamily="18" charset="0"/>
                          <a:cs typeface="Times New Roman" pitchFamily="18" charset="0"/>
                        </a:rPr>
                        <a:t>Rt</a:t>
                      </a:r>
                      <a:r>
                        <a:rPr lang="en-US" sz="1600" kern="100" dirty="0">
                          <a:effectLst/>
                          <a:latin typeface="Times New Roman" pitchFamily="18" charset="0"/>
                          <a:cs typeface="Times New Roman" pitchFamily="18" charset="0"/>
                        </a:rPr>
                        <a:t>]=</a:t>
                      </a:r>
                      <a:r>
                        <a:rPr lang="en-US" sz="1600" kern="100" dirty="0" err="1">
                          <a:effectLst/>
                          <a:latin typeface="Times New Roman" pitchFamily="18" charset="0"/>
                          <a:cs typeface="Times New Roman" pitchFamily="18" charset="0"/>
                        </a:rPr>
                        <a:t>Mem</a:t>
                      </a:r>
                      <a:r>
                        <a:rPr lang="en-US" sz="1600" kern="100" dirty="0">
                          <a:effectLst/>
                          <a:latin typeface="Times New Roman" pitchFamily="18" charset="0"/>
                          <a:cs typeface="Times New Roman" pitchFamily="18" charset="0"/>
                        </a:rPr>
                        <a:t>[</a:t>
                      </a:r>
                      <a:r>
                        <a:rPr lang="en-US" sz="1600" kern="100" dirty="0" err="1">
                          <a:effectLst/>
                          <a:latin typeface="Times New Roman" pitchFamily="18" charset="0"/>
                          <a:cs typeface="Times New Roman" pitchFamily="18" charset="0"/>
                        </a:rPr>
                        <a:t>Reg</a:t>
                      </a:r>
                      <a:r>
                        <a:rPr lang="en-US" sz="1600" kern="100" dirty="0">
                          <a:effectLst/>
                          <a:latin typeface="Times New Roman" pitchFamily="18" charset="0"/>
                          <a:cs typeface="Times New Roman" pitchFamily="18" charset="0"/>
                        </a:rPr>
                        <a:t>[</a:t>
                      </a:r>
                      <a:r>
                        <a:rPr lang="en-US" sz="1600" kern="100" dirty="0" err="1">
                          <a:effectLst/>
                          <a:latin typeface="Times New Roman" pitchFamily="18" charset="0"/>
                          <a:cs typeface="Times New Roman" pitchFamily="18" charset="0"/>
                        </a:rPr>
                        <a:t>Rs</a:t>
                      </a:r>
                      <a:r>
                        <a:rPr lang="en-US" sz="1600" kern="100" dirty="0">
                          <a:effectLst/>
                          <a:latin typeface="Times New Roman" pitchFamily="18" charset="0"/>
                          <a:cs typeface="Times New Roman" pitchFamily="18" charset="0"/>
                        </a:rPr>
                        <a:t>]+Offs]</a:t>
                      </a:r>
                      <a:endParaRPr lang="zh-CN" sz="1200" kern="100" dirty="0">
                        <a:effectLst/>
                        <a:latin typeface="Times New Roman" pitchFamily="18" charset="0"/>
                        <a:ea typeface="宋体"/>
                        <a:cs typeface="Times New Roman" pitchFamily="18" charset="0"/>
                      </a:endParaRPr>
                    </a:p>
                  </a:txBody>
                  <a:tcPr marL="68592" marR="68592"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376002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3">
                                            <p:txEl>
                                              <p:pRg st="4" end="4"/>
                                            </p:txEl>
                                          </p:spTgt>
                                        </p:tgtEl>
                                        <p:attrNameLst>
                                          <p:attrName>style.visibility</p:attrName>
                                        </p:attrNameLst>
                                      </p:cBhvr>
                                      <p:to>
                                        <p:strVal val="visible"/>
                                      </p:to>
                                    </p:set>
                                    <p:animEffect transition="in" filter="fade">
                                      <p:cBhvr>
                                        <p:cTn id="7" dur="500"/>
                                        <p:tgtEl>
                                          <p:spTgt spid="5123">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3">
                                            <p:txEl>
                                              <p:pRg st="5" end="5"/>
                                            </p:txEl>
                                          </p:spTgt>
                                        </p:tgtEl>
                                        <p:attrNameLst>
                                          <p:attrName>style.visibility</p:attrName>
                                        </p:attrNameLst>
                                      </p:cBhvr>
                                      <p:to>
                                        <p:strVal val="visible"/>
                                      </p:to>
                                    </p:set>
                                    <p:animEffect transition="in" filter="fade">
                                      <p:cBhvr>
                                        <p:cTn id="12" dur="500"/>
                                        <p:tgtEl>
                                          <p:spTgt spid="51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一、解答</a:t>
            </a:r>
            <a:r>
              <a:rPr lang="en-US" altLang="zh-CN" smtClean="0">
                <a:latin typeface="Times New Roman" panose="02020603050405020304" pitchFamily="18" charset="0"/>
                <a:cs typeface="Times New Roman" panose="02020603050405020304" pitchFamily="18" charset="0"/>
              </a:rPr>
              <a:t>3</a:t>
            </a:r>
            <a:endParaRPr lang="zh-CN" altLang="en-US" smtClean="0">
              <a:latin typeface="Times New Roman" panose="02020603050405020304" pitchFamily="18" charset="0"/>
              <a:cs typeface="Times New Roman" panose="02020603050405020304" pitchFamily="18" charset="0"/>
            </a:endParaRPr>
          </a:p>
        </p:txBody>
      </p:sp>
      <p:sp>
        <p:nvSpPr>
          <p:cNvPr id="11267" name="Content Placeholder 4"/>
          <p:cNvSpPr>
            <a:spLocks noGrp="1"/>
          </p:cNvSpPr>
          <p:nvPr>
            <p:ph idx="4294967295"/>
          </p:nvPr>
        </p:nvSpPr>
        <p:spPr>
          <a:xfrm>
            <a:off x="684213" y="908050"/>
            <a:ext cx="7848600" cy="2187575"/>
          </a:xfrm>
        </p:spPr>
        <p:txBody>
          <a:bodyPr/>
          <a:lstStyle/>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727075" lvl="1" indent="-342900">
              <a:lnSpc>
                <a:spcPct val="120000"/>
              </a:lnSpc>
              <a:spcBef>
                <a:spcPct val="20000"/>
              </a:spcBef>
              <a:spcAft>
                <a:spcPct val="20000"/>
              </a:spcAft>
              <a:buFont typeface="楷体_GB2312" pitchFamily="49" charset="-122"/>
              <a:buAutoNum type="circleNumDbPlain" startAt="3"/>
            </a:pPr>
            <a:r>
              <a:rPr lang="zh-CN" altLang="en-US" smtClean="0">
                <a:ea typeface="黑体" panose="02010609060101010101" pitchFamily="49" charset="-122"/>
              </a:rPr>
              <a:t>哪些功能单元会产生输出，但输出不会被以上指令用到？对以上指令而言，哪些功能单元不产生任何输出？</a:t>
            </a:r>
          </a:p>
        </p:txBody>
      </p:sp>
      <p:graphicFrame>
        <p:nvGraphicFramePr>
          <p:cNvPr id="2" name="表格 1"/>
          <p:cNvGraphicFramePr>
            <a:graphicFrameLocks noGrp="1"/>
          </p:cNvGraphicFramePr>
          <p:nvPr/>
        </p:nvGraphicFramePr>
        <p:xfrm>
          <a:off x="2195513" y="1125538"/>
          <a:ext cx="4835525" cy="1097280"/>
        </p:xfrm>
        <a:graphic>
          <a:graphicData uri="http://schemas.openxmlformats.org/drawingml/2006/table">
            <a:tbl>
              <a:tblPr firstRow="1" firstCol="1" bandRow="1">
                <a:tableStyleId>{69CF1AB2-1976-4502-BF36-3FF5EA218861}</a:tableStyleId>
              </a:tblPr>
              <a:tblGrid>
                <a:gridCol w="355661">
                  <a:extLst>
                    <a:ext uri="{9D8B030D-6E8A-4147-A177-3AD203B41FA5}">
                      <a16:colId xmlns:a16="http://schemas.microsoft.com/office/drawing/2014/main" val="20000"/>
                    </a:ext>
                  </a:extLst>
                </a:gridCol>
                <a:gridCol w="1804343">
                  <a:extLst>
                    <a:ext uri="{9D8B030D-6E8A-4147-A177-3AD203B41FA5}">
                      <a16:colId xmlns:a16="http://schemas.microsoft.com/office/drawing/2014/main" val="20001"/>
                    </a:ext>
                  </a:extLst>
                </a:gridCol>
                <a:gridCol w="2675521">
                  <a:extLst>
                    <a:ext uri="{9D8B030D-6E8A-4147-A177-3AD203B41FA5}">
                      <a16:colId xmlns:a16="http://schemas.microsoft.com/office/drawing/2014/main" val="20002"/>
                    </a:ext>
                  </a:extLst>
                </a:gridCol>
              </a:tblGrid>
              <a:tr h="365654">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92" marR="68592"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指令</a:t>
                      </a:r>
                      <a:endParaRPr lang="zh-CN" sz="1200" kern="100" dirty="0">
                        <a:effectLst/>
                        <a:latin typeface="Times New Roman" pitchFamily="18" charset="0"/>
                        <a:ea typeface="宋体"/>
                        <a:cs typeface="Times New Roman" pitchFamily="18" charset="0"/>
                      </a:endParaRPr>
                    </a:p>
                  </a:txBody>
                  <a:tcPr marL="68592" marR="68592"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解释</a:t>
                      </a:r>
                      <a:endParaRPr lang="zh-CN" sz="1200" kern="100" dirty="0">
                        <a:effectLst/>
                        <a:latin typeface="Times New Roman" pitchFamily="18" charset="0"/>
                        <a:ea typeface="宋体"/>
                        <a:cs typeface="Times New Roman" pitchFamily="18" charset="0"/>
                      </a:endParaRPr>
                    </a:p>
                  </a:txBody>
                  <a:tcPr marL="68592" marR="68592" marT="0" marB="0"/>
                </a:tc>
                <a:extLst>
                  <a:ext uri="{0D108BD9-81ED-4DB2-BD59-A6C34878D82A}">
                    <a16:rowId xmlns:a16="http://schemas.microsoft.com/office/drawing/2014/main" val="10000"/>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92" marR="68592"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add Rd,Rs,Rt</a:t>
                      </a:r>
                      <a:endParaRPr lang="zh-CN" sz="1200" kern="100">
                        <a:effectLst/>
                        <a:latin typeface="Times New Roman" pitchFamily="18" charset="0"/>
                        <a:ea typeface="宋体"/>
                        <a:cs typeface="Times New Roman" pitchFamily="18" charset="0"/>
                      </a:endParaRPr>
                    </a:p>
                  </a:txBody>
                  <a:tcPr marL="68592" marR="68592" marT="0" marB="0"/>
                </a:tc>
                <a:tc>
                  <a:txBody>
                    <a:bodyPr/>
                    <a:lstStyle/>
                    <a:p>
                      <a:pPr algn="just">
                        <a:lnSpc>
                          <a:spcPct val="150000"/>
                        </a:lnSpc>
                        <a:spcAft>
                          <a:spcPts val="0"/>
                        </a:spcAft>
                      </a:pPr>
                      <a:r>
                        <a:rPr lang="en-US" sz="1600" kern="100" dirty="0" err="1">
                          <a:effectLst/>
                          <a:latin typeface="Times New Roman" pitchFamily="18" charset="0"/>
                          <a:cs typeface="Times New Roman" pitchFamily="18" charset="0"/>
                        </a:rPr>
                        <a:t>Reg</a:t>
                      </a:r>
                      <a:r>
                        <a:rPr lang="en-US" sz="1600" kern="100" dirty="0">
                          <a:effectLst/>
                          <a:latin typeface="Times New Roman" pitchFamily="18" charset="0"/>
                          <a:cs typeface="Times New Roman" pitchFamily="18" charset="0"/>
                        </a:rPr>
                        <a:t>[Rd]=</a:t>
                      </a:r>
                      <a:r>
                        <a:rPr lang="en-US" sz="1600" kern="100" dirty="0" err="1">
                          <a:effectLst/>
                          <a:latin typeface="Times New Roman" pitchFamily="18" charset="0"/>
                          <a:cs typeface="Times New Roman" pitchFamily="18" charset="0"/>
                        </a:rPr>
                        <a:t>Reg</a:t>
                      </a:r>
                      <a:r>
                        <a:rPr lang="en-US" sz="1600" kern="100" dirty="0">
                          <a:effectLst/>
                          <a:latin typeface="Times New Roman" pitchFamily="18" charset="0"/>
                          <a:cs typeface="Times New Roman" pitchFamily="18" charset="0"/>
                        </a:rPr>
                        <a:t>[</a:t>
                      </a:r>
                      <a:r>
                        <a:rPr lang="en-US" sz="1600" kern="100" dirty="0" err="1">
                          <a:effectLst/>
                          <a:latin typeface="Times New Roman" pitchFamily="18" charset="0"/>
                          <a:cs typeface="Times New Roman" pitchFamily="18" charset="0"/>
                        </a:rPr>
                        <a:t>Rs</a:t>
                      </a:r>
                      <a:r>
                        <a:rPr lang="en-US" sz="1600" kern="100" dirty="0">
                          <a:effectLst/>
                          <a:latin typeface="Times New Roman" pitchFamily="18" charset="0"/>
                          <a:cs typeface="Times New Roman" pitchFamily="18" charset="0"/>
                        </a:rPr>
                        <a:t>]+</a:t>
                      </a:r>
                      <a:r>
                        <a:rPr lang="en-US" sz="1600" kern="100" dirty="0" err="1">
                          <a:effectLst/>
                          <a:latin typeface="Times New Roman" pitchFamily="18" charset="0"/>
                          <a:cs typeface="Times New Roman" pitchFamily="18" charset="0"/>
                        </a:rPr>
                        <a:t>Reg</a:t>
                      </a:r>
                      <a:r>
                        <a:rPr lang="en-US" sz="1600" kern="100" dirty="0">
                          <a:effectLst/>
                          <a:latin typeface="Times New Roman" pitchFamily="18" charset="0"/>
                          <a:cs typeface="Times New Roman" pitchFamily="18" charset="0"/>
                        </a:rPr>
                        <a:t>[</a:t>
                      </a:r>
                      <a:r>
                        <a:rPr lang="en-US" sz="1600" kern="100" dirty="0" err="1">
                          <a:effectLst/>
                          <a:latin typeface="Times New Roman" pitchFamily="18" charset="0"/>
                          <a:cs typeface="Times New Roman" pitchFamily="18" charset="0"/>
                        </a:rPr>
                        <a:t>Rt</a:t>
                      </a:r>
                      <a:r>
                        <a:rPr lang="en-US" sz="1600" kern="100" dirty="0">
                          <a:effectLst/>
                          <a:latin typeface="Times New Roman" pitchFamily="18" charset="0"/>
                          <a:cs typeface="Times New Roman" pitchFamily="18" charset="0"/>
                        </a:rPr>
                        <a:t>]</a:t>
                      </a:r>
                      <a:endParaRPr lang="zh-CN" sz="1200" kern="100" dirty="0">
                        <a:effectLst/>
                        <a:latin typeface="Times New Roman" pitchFamily="18" charset="0"/>
                        <a:ea typeface="宋体"/>
                        <a:cs typeface="Times New Roman" pitchFamily="18" charset="0"/>
                      </a:endParaRPr>
                    </a:p>
                  </a:txBody>
                  <a:tcPr marL="68592" marR="68592" marT="0" marB="0"/>
                </a:tc>
                <a:extLst>
                  <a:ext uri="{0D108BD9-81ED-4DB2-BD59-A6C34878D82A}">
                    <a16:rowId xmlns:a16="http://schemas.microsoft.com/office/drawing/2014/main" val="10001"/>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92" marR="68592"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lw Rt,Offs(Rs)</a:t>
                      </a:r>
                      <a:endParaRPr lang="zh-CN" sz="1200" kern="100">
                        <a:effectLst/>
                        <a:latin typeface="Times New Roman" pitchFamily="18" charset="0"/>
                        <a:ea typeface="宋体"/>
                        <a:cs typeface="Times New Roman" pitchFamily="18" charset="0"/>
                      </a:endParaRPr>
                    </a:p>
                  </a:txBody>
                  <a:tcPr marL="68592" marR="68592" marT="0" marB="0"/>
                </a:tc>
                <a:tc>
                  <a:txBody>
                    <a:bodyPr/>
                    <a:lstStyle/>
                    <a:p>
                      <a:pPr algn="just">
                        <a:lnSpc>
                          <a:spcPct val="150000"/>
                        </a:lnSpc>
                        <a:spcAft>
                          <a:spcPts val="0"/>
                        </a:spcAft>
                      </a:pPr>
                      <a:r>
                        <a:rPr lang="en-US" sz="1600" kern="100" dirty="0" err="1">
                          <a:effectLst/>
                          <a:latin typeface="Times New Roman" pitchFamily="18" charset="0"/>
                          <a:cs typeface="Times New Roman" pitchFamily="18" charset="0"/>
                        </a:rPr>
                        <a:t>Reg</a:t>
                      </a:r>
                      <a:r>
                        <a:rPr lang="en-US" sz="1600" kern="100" dirty="0">
                          <a:effectLst/>
                          <a:latin typeface="Times New Roman" pitchFamily="18" charset="0"/>
                          <a:cs typeface="Times New Roman" pitchFamily="18" charset="0"/>
                        </a:rPr>
                        <a:t>[</a:t>
                      </a:r>
                      <a:r>
                        <a:rPr lang="en-US" sz="1600" kern="100" dirty="0" err="1">
                          <a:effectLst/>
                          <a:latin typeface="Times New Roman" pitchFamily="18" charset="0"/>
                          <a:cs typeface="Times New Roman" pitchFamily="18" charset="0"/>
                        </a:rPr>
                        <a:t>Rt</a:t>
                      </a:r>
                      <a:r>
                        <a:rPr lang="en-US" sz="1600" kern="100" dirty="0">
                          <a:effectLst/>
                          <a:latin typeface="Times New Roman" pitchFamily="18" charset="0"/>
                          <a:cs typeface="Times New Roman" pitchFamily="18" charset="0"/>
                        </a:rPr>
                        <a:t>]=</a:t>
                      </a:r>
                      <a:r>
                        <a:rPr lang="en-US" sz="1600" kern="100" dirty="0" err="1">
                          <a:effectLst/>
                          <a:latin typeface="Times New Roman" pitchFamily="18" charset="0"/>
                          <a:cs typeface="Times New Roman" pitchFamily="18" charset="0"/>
                        </a:rPr>
                        <a:t>Mem</a:t>
                      </a:r>
                      <a:r>
                        <a:rPr lang="en-US" sz="1600" kern="100" dirty="0">
                          <a:effectLst/>
                          <a:latin typeface="Times New Roman" pitchFamily="18" charset="0"/>
                          <a:cs typeface="Times New Roman" pitchFamily="18" charset="0"/>
                        </a:rPr>
                        <a:t>[</a:t>
                      </a:r>
                      <a:r>
                        <a:rPr lang="en-US" sz="1600" kern="100" dirty="0" err="1">
                          <a:effectLst/>
                          <a:latin typeface="Times New Roman" pitchFamily="18" charset="0"/>
                          <a:cs typeface="Times New Roman" pitchFamily="18" charset="0"/>
                        </a:rPr>
                        <a:t>Reg</a:t>
                      </a:r>
                      <a:r>
                        <a:rPr lang="en-US" sz="1600" kern="100" dirty="0">
                          <a:effectLst/>
                          <a:latin typeface="Times New Roman" pitchFamily="18" charset="0"/>
                          <a:cs typeface="Times New Roman" pitchFamily="18" charset="0"/>
                        </a:rPr>
                        <a:t>[</a:t>
                      </a:r>
                      <a:r>
                        <a:rPr lang="en-US" sz="1600" kern="100" dirty="0" err="1">
                          <a:effectLst/>
                          <a:latin typeface="Times New Roman" pitchFamily="18" charset="0"/>
                          <a:cs typeface="Times New Roman" pitchFamily="18" charset="0"/>
                        </a:rPr>
                        <a:t>Rs</a:t>
                      </a:r>
                      <a:r>
                        <a:rPr lang="en-US" sz="1600" kern="100" dirty="0">
                          <a:effectLst/>
                          <a:latin typeface="Times New Roman" pitchFamily="18" charset="0"/>
                          <a:cs typeface="Times New Roman" pitchFamily="18" charset="0"/>
                        </a:rPr>
                        <a:t>]+Offs]</a:t>
                      </a:r>
                      <a:endParaRPr lang="zh-CN" sz="1200" kern="100" dirty="0">
                        <a:effectLst/>
                        <a:latin typeface="Times New Roman" pitchFamily="18" charset="0"/>
                        <a:ea typeface="宋体"/>
                        <a:cs typeface="Times New Roman" pitchFamily="18" charset="0"/>
                      </a:endParaRPr>
                    </a:p>
                  </a:txBody>
                  <a:tcPr marL="68592" marR="68592" marT="0" marB="0"/>
                </a:tc>
                <a:extLst>
                  <a:ext uri="{0D108BD9-81ED-4DB2-BD59-A6C34878D82A}">
                    <a16:rowId xmlns:a16="http://schemas.microsoft.com/office/drawing/2014/main" val="10002"/>
                  </a:ext>
                </a:extLst>
              </a:tr>
            </a:tbl>
          </a:graphicData>
        </a:graphic>
      </p:graphicFrame>
      <p:graphicFrame>
        <p:nvGraphicFramePr>
          <p:cNvPr id="3" name="表格 2"/>
          <p:cNvGraphicFramePr>
            <a:graphicFrameLocks noGrp="1"/>
          </p:cNvGraphicFramePr>
          <p:nvPr/>
        </p:nvGraphicFramePr>
        <p:xfrm>
          <a:off x="2051050" y="3357563"/>
          <a:ext cx="5711825" cy="1463675"/>
        </p:xfrm>
        <a:graphic>
          <a:graphicData uri="http://schemas.openxmlformats.org/drawingml/2006/table">
            <a:tbl>
              <a:tblPr firstRow="1" firstCol="1" bandRow="1">
                <a:tableStyleId>{69CF1AB2-1976-4502-BF36-3FF5EA218861}</a:tableStyleId>
              </a:tblPr>
              <a:tblGrid>
                <a:gridCol w="365810">
                  <a:extLst>
                    <a:ext uri="{9D8B030D-6E8A-4147-A177-3AD203B41FA5}">
                      <a16:colId xmlns:a16="http://schemas.microsoft.com/office/drawing/2014/main" val="20000"/>
                    </a:ext>
                  </a:extLst>
                </a:gridCol>
                <a:gridCol w="3881342">
                  <a:extLst>
                    <a:ext uri="{9D8B030D-6E8A-4147-A177-3AD203B41FA5}">
                      <a16:colId xmlns:a16="http://schemas.microsoft.com/office/drawing/2014/main" val="20001"/>
                    </a:ext>
                  </a:extLst>
                </a:gridCol>
                <a:gridCol w="1464673">
                  <a:extLst>
                    <a:ext uri="{9D8B030D-6E8A-4147-A177-3AD203B41FA5}">
                      <a16:colId xmlns:a16="http://schemas.microsoft.com/office/drawing/2014/main" val="20002"/>
                    </a:ext>
                  </a:extLst>
                </a:gridCol>
              </a:tblGrid>
              <a:tr h="365919">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89" marR="68589"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产生输出但没有用到</a:t>
                      </a:r>
                      <a:endParaRPr lang="zh-CN" sz="1200" kern="100" dirty="0">
                        <a:effectLst/>
                        <a:latin typeface="Times New Roman" pitchFamily="18" charset="0"/>
                        <a:ea typeface="宋体"/>
                        <a:cs typeface="Times New Roman" pitchFamily="18" charset="0"/>
                      </a:endParaRPr>
                    </a:p>
                  </a:txBody>
                  <a:tcPr marL="68589" marR="68589"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没有输出</a:t>
                      </a:r>
                      <a:endParaRPr lang="zh-CN" sz="1200" kern="100">
                        <a:effectLst/>
                        <a:latin typeface="Times New Roman" pitchFamily="18" charset="0"/>
                        <a:ea typeface="宋体"/>
                        <a:cs typeface="Times New Roman" pitchFamily="18" charset="0"/>
                      </a:endParaRPr>
                    </a:p>
                  </a:txBody>
                  <a:tcPr marL="68589" marR="68589" marT="0" marB="0"/>
                </a:tc>
                <a:extLst>
                  <a:ext uri="{0D108BD9-81ED-4DB2-BD59-A6C34878D82A}">
                    <a16:rowId xmlns:a16="http://schemas.microsoft.com/office/drawing/2014/main" val="10000"/>
                  </a:ext>
                </a:extLst>
              </a:tr>
              <a:tr h="365919">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89" marR="68589" marT="0" marB="0"/>
                </a:tc>
                <a:tc>
                  <a:txBody>
                    <a:bodyPr/>
                    <a:lstStyle/>
                    <a:p>
                      <a:pPr algn="just">
                        <a:lnSpc>
                          <a:spcPct val="150000"/>
                        </a:lnSpc>
                        <a:spcAft>
                          <a:spcPts val="0"/>
                        </a:spcAft>
                      </a:pPr>
                      <a:r>
                        <a:rPr lang="zh-CN" sz="1600" kern="100" dirty="0">
                          <a:effectLst/>
                          <a:latin typeface="Times New Roman" pitchFamily="18" charset="0"/>
                          <a:cs typeface="Times New Roman" pitchFamily="18" charset="0"/>
                        </a:rPr>
                        <a:t>分支加法器</a:t>
                      </a:r>
                      <a:endParaRPr lang="zh-CN" sz="1200" kern="100" dirty="0">
                        <a:effectLst/>
                        <a:latin typeface="Times New Roman" pitchFamily="18" charset="0"/>
                        <a:ea typeface="宋体"/>
                        <a:cs typeface="Times New Roman" pitchFamily="18" charset="0"/>
                      </a:endParaRPr>
                    </a:p>
                  </a:txBody>
                  <a:tcPr marL="68589" marR="68589" marT="0" marB="0"/>
                </a:tc>
                <a:tc>
                  <a:txBody>
                    <a:bodyPr/>
                    <a:lstStyle/>
                    <a:p>
                      <a:pPr algn="just">
                        <a:lnSpc>
                          <a:spcPct val="150000"/>
                        </a:lnSpc>
                        <a:spcAft>
                          <a:spcPts val="0"/>
                        </a:spcAft>
                      </a:pPr>
                      <a:r>
                        <a:rPr lang="zh-CN" sz="1600" kern="100">
                          <a:effectLst/>
                          <a:latin typeface="Times New Roman" pitchFamily="18" charset="0"/>
                          <a:cs typeface="Times New Roman" pitchFamily="18" charset="0"/>
                        </a:rPr>
                        <a:t>数据存储器</a:t>
                      </a:r>
                      <a:endParaRPr lang="zh-CN" sz="1200" kern="100">
                        <a:effectLst/>
                        <a:latin typeface="Times New Roman" pitchFamily="18" charset="0"/>
                        <a:ea typeface="宋体"/>
                        <a:cs typeface="Times New Roman" pitchFamily="18" charset="0"/>
                      </a:endParaRPr>
                    </a:p>
                  </a:txBody>
                  <a:tcPr marL="68589" marR="68589" marT="0" marB="0"/>
                </a:tc>
                <a:extLst>
                  <a:ext uri="{0D108BD9-81ED-4DB2-BD59-A6C34878D82A}">
                    <a16:rowId xmlns:a16="http://schemas.microsoft.com/office/drawing/2014/main" val="10001"/>
                  </a:ext>
                </a:extLst>
              </a:tr>
              <a:tr h="731837">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89" marR="68589" marT="0" marB="0"/>
                </a:tc>
                <a:tc>
                  <a:txBody>
                    <a:bodyPr/>
                    <a:lstStyle/>
                    <a:p>
                      <a:pPr algn="just">
                        <a:lnSpc>
                          <a:spcPct val="150000"/>
                        </a:lnSpc>
                        <a:spcAft>
                          <a:spcPts val="0"/>
                        </a:spcAft>
                      </a:pPr>
                      <a:r>
                        <a:rPr lang="zh-CN" sz="1600" kern="100" dirty="0">
                          <a:effectLst/>
                          <a:latin typeface="Times New Roman" pitchFamily="18" charset="0"/>
                          <a:cs typeface="Times New Roman" pitchFamily="18" charset="0"/>
                        </a:rPr>
                        <a:t>分支加法器，寄存器堆的第二个输出端</a:t>
                      </a:r>
                      <a:endParaRPr lang="en-US" altLang="zh-CN" sz="1600" kern="100" dirty="0">
                        <a:effectLst/>
                        <a:latin typeface="Times New Roman" pitchFamily="18" charset="0"/>
                        <a:cs typeface="Times New Roman" pitchFamily="18" charset="0"/>
                      </a:endParaRPr>
                    </a:p>
                    <a:p>
                      <a:pPr algn="just">
                        <a:lnSpc>
                          <a:spcPct val="150000"/>
                        </a:lnSpc>
                        <a:spcAft>
                          <a:spcPts val="0"/>
                        </a:spcAft>
                      </a:pPr>
                      <a:r>
                        <a:rPr lang="en-US" altLang="zh-CN" sz="1600" kern="100" dirty="0">
                          <a:effectLst/>
                          <a:latin typeface="Times New Roman" pitchFamily="18" charset="0"/>
                          <a:cs typeface="Times New Roman" pitchFamily="18" charset="0"/>
                        </a:rPr>
                        <a:t>(</a:t>
                      </a:r>
                      <a:r>
                        <a:rPr lang="zh-CN" altLang="en-US" sz="1600" kern="100" dirty="0">
                          <a:effectLst/>
                          <a:latin typeface="Times New Roman" pitchFamily="18" charset="0"/>
                          <a:cs typeface="Times New Roman" pitchFamily="18" charset="0"/>
                        </a:rPr>
                        <a:t>图</a:t>
                      </a:r>
                      <a:r>
                        <a:rPr lang="en-US" altLang="zh-CN" sz="1600" kern="100" dirty="0">
                          <a:effectLst/>
                          <a:latin typeface="Times New Roman" pitchFamily="18" charset="0"/>
                          <a:cs typeface="Times New Roman" pitchFamily="18" charset="0"/>
                        </a:rPr>
                        <a:t>1</a:t>
                      </a:r>
                      <a:r>
                        <a:rPr lang="zh-CN" altLang="en-US" sz="1600" kern="100" dirty="0">
                          <a:effectLst/>
                          <a:latin typeface="Times New Roman" pitchFamily="18" charset="0"/>
                          <a:cs typeface="Times New Roman" pitchFamily="18" charset="0"/>
                        </a:rPr>
                        <a:t>中寄存器堆两个输出端中下面的一个</a:t>
                      </a:r>
                      <a:r>
                        <a:rPr lang="en-US" altLang="zh-CN" sz="1600" kern="100" dirty="0">
                          <a:effectLst/>
                          <a:latin typeface="Times New Roman" pitchFamily="18" charset="0"/>
                          <a:cs typeface="Times New Roman" pitchFamily="18" charset="0"/>
                        </a:rPr>
                        <a:t>)</a:t>
                      </a:r>
                      <a:endParaRPr lang="zh-CN" sz="1200" kern="100" dirty="0">
                        <a:effectLst/>
                        <a:latin typeface="Times New Roman" pitchFamily="18" charset="0"/>
                        <a:ea typeface="宋体"/>
                        <a:cs typeface="Times New Roman" pitchFamily="18" charset="0"/>
                      </a:endParaRPr>
                    </a:p>
                  </a:txBody>
                  <a:tcPr marL="68589" marR="68589" marT="0" marB="0"/>
                </a:tc>
                <a:tc>
                  <a:txBody>
                    <a:bodyPr/>
                    <a:lstStyle/>
                    <a:p>
                      <a:pPr algn="just">
                        <a:lnSpc>
                          <a:spcPct val="150000"/>
                        </a:lnSpc>
                        <a:spcAft>
                          <a:spcPts val="0"/>
                        </a:spcAft>
                      </a:pPr>
                      <a:r>
                        <a:rPr lang="zh-CN" sz="1600" kern="100" dirty="0">
                          <a:effectLst/>
                          <a:latin typeface="Times New Roman" pitchFamily="18" charset="0"/>
                          <a:cs typeface="Times New Roman" pitchFamily="18" charset="0"/>
                        </a:rPr>
                        <a:t>无</a:t>
                      </a:r>
                      <a:endParaRPr lang="zh-CN" sz="1200" kern="100" dirty="0">
                        <a:effectLst/>
                        <a:latin typeface="Times New Roman" pitchFamily="18" charset="0"/>
                        <a:ea typeface="宋体"/>
                        <a:cs typeface="Times New Roman" pitchFamily="18" charset="0"/>
                      </a:endParaRPr>
                    </a:p>
                  </a:txBody>
                  <a:tcPr marL="68589" marR="68589"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7042803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一、题目</a:t>
            </a:r>
          </a:p>
        </p:txBody>
      </p:sp>
      <p:sp>
        <p:nvSpPr>
          <p:cNvPr id="7171" name="Content Placeholder 4"/>
          <p:cNvSpPr>
            <a:spLocks noGrp="1"/>
          </p:cNvSpPr>
          <p:nvPr>
            <p:ph idx="4294967295"/>
          </p:nvPr>
        </p:nvSpPr>
        <p:spPr>
          <a:xfrm>
            <a:off x="684213" y="908050"/>
            <a:ext cx="7848600" cy="4587875"/>
          </a:xfrm>
        </p:spPr>
        <p:txBody>
          <a:bodyPr/>
          <a:lstStyle/>
          <a:p>
            <a:pPr>
              <a:lnSpc>
                <a:spcPct val="120000"/>
              </a:lnSpc>
              <a:spcBef>
                <a:spcPct val="20000"/>
              </a:spcBef>
              <a:spcAft>
                <a:spcPct val="20000"/>
              </a:spcAft>
              <a:defRPr/>
            </a:pPr>
            <a:r>
              <a:rPr lang="zh-CN" altLang="en-US" dirty="0">
                <a:ea typeface="黑体" pitchFamily="49" charset="-122"/>
              </a:rPr>
              <a:t>不同单元有不同的延迟时间。在图</a:t>
            </a:r>
            <a:r>
              <a:rPr lang="en-US" altLang="zh-CN" dirty="0">
                <a:ea typeface="黑体" pitchFamily="49" charset="-122"/>
              </a:rPr>
              <a:t>1</a:t>
            </a:r>
            <a:r>
              <a:rPr lang="zh-CN" altLang="en-US" dirty="0">
                <a:ea typeface="黑体" pitchFamily="49" charset="-122"/>
              </a:rPr>
              <a:t>中有七种主要单元。</a:t>
            </a:r>
            <a:endParaRPr lang="en-US" altLang="zh-CN" dirty="0">
              <a:ea typeface="黑体" pitchFamily="49" charset="-122"/>
            </a:endParaRPr>
          </a:p>
          <a:p>
            <a:pPr>
              <a:lnSpc>
                <a:spcPct val="120000"/>
              </a:lnSpc>
              <a:spcBef>
                <a:spcPct val="20000"/>
              </a:spcBef>
              <a:spcAft>
                <a:spcPct val="20000"/>
              </a:spcAft>
              <a:defRPr/>
            </a:pPr>
            <a:r>
              <a:rPr lang="zh-CN" altLang="en-US" dirty="0">
                <a:ea typeface="黑体" pitchFamily="49" charset="-122"/>
              </a:rPr>
              <a:t>对一条指令而言，关键路径</a:t>
            </a:r>
            <a:r>
              <a:rPr lang="en-US" altLang="zh-CN" dirty="0">
                <a:ea typeface="黑体" pitchFamily="49" charset="-122"/>
              </a:rPr>
              <a:t>(</a:t>
            </a:r>
            <a:r>
              <a:rPr lang="zh-CN" altLang="en-US" dirty="0">
                <a:ea typeface="黑体" pitchFamily="49" charset="-122"/>
              </a:rPr>
              <a:t>产生最长延迟的那条路径</a:t>
            </a:r>
            <a:r>
              <a:rPr lang="en-US" altLang="zh-CN" dirty="0">
                <a:ea typeface="黑体" pitchFamily="49" charset="-122"/>
              </a:rPr>
              <a:t>)</a:t>
            </a:r>
            <a:r>
              <a:rPr lang="zh-CN" altLang="en-US" dirty="0">
                <a:ea typeface="黑体" pitchFamily="49" charset="-122"/>
              </a:rPr>
              <a:t>上各个单元的延迟时间决定了该指令的最小延迟。</a:t>
            </a:r>
            <a:endParaRPr lang="en-US" altLang="zh-CN" dirty="0">
              <a:ea typeface="黑体" pitchFamily="49" charset="-122"/>
            </a:endParaRPr>
          </a:p>
          <a:p>
            <a:pPr>
              <a:lnSpc>
                <a:spcPct val="120000"/>
              </a:lnSpc>
              <a:spcBef>
                <a:spcPct val="20000"/>
              </a:spcBef>
              <a:spcAft>
                <a:spcPct val="20000"/>
              </a:spcAft>
              <a:defRPr/>
            </a:pPr>
            <a:r>
              <a:rPr lang="zh-CN" altLang="en-US" dirty="0">
                <a:ea typeface="黑体" pitchFamily="49" charset="-122"/>
              </a:rPr>
              <a:t>假设个单元的延迟时间如下表所示，回答下列</a:t>
            </a:r>
            <a:r>
              <a:rPr lang="en-US" altLang="zh-CN" dirty="0">
                <a:ea typeface="黑体" pitchFamily="49" charset="-122"/>
              </a:rPr>
              <a:t>3</a:t>
            </a:r>
            <a:r>
              <a:rPr lang="zh-CN" altLang="en-US" dirty="0">
                <a:ea typeface="黑体" pitchFamily="49" charset="-122"/>
              </a:rPr>
              <a:t>个问题。</a:t>
            </a: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727075" lvl="1" indent="-342900">
              <a:lnSpc>
                <a:spcPct val="120000"/>
              </a:lnSpc>
              <a:spcBef>
                <a:spcPct val="20000"/>
              </a:spcBef>
              <a:spcAft>
                <a:spcPct val="20000"/>
              </a:spcAft>
              <a:buFont typeface="+mj-ea"/>
              <a:buAutoNum type="circleNumDbPlain" startAt="4"/>
              <a:defRPr/>
            </a:pPr>
            <a:r>
              <a:rPr lang="zh-CN" altLang="en-US" dirty="0">
                <a:ea typeface="黑体" pitchFamily="49" charset="-122"/>
              </a:rPr>
              <a:t>对一条</a:t>
            </a:r>
            <a:r>
              <a:rPr lang="en-US" altLang="zh-CN" dirty="0">
                <a:ea typeface="黑体" pitchFamily="49" charset="-122"/>
              </a:rPr>
              <a:t>MIPS</a:t>
            </a:r>
            <a:r>
              <a:rPr lang="zh-CN" altLang="en-US" dirty="0">
                <a:ea typeface="黑体" pitchFamily="49" charset="-122"/>
              </a:rPr>
              <a:t>的与指令</a:t>
            </a:r>
            <a:r>
              <a:rPr lang="en-US" altLang="zh-CN" dirty="0">
                <a:ea typeface="黑体" pitchFamily="49" charset="-122"/>
              </a:rPr>
              <a:t>(AND)</a:t>
            </a:r>
            <a:r>
              <a:rPr lang="zh-CN" altLang="en-US" dirty="0">
                <a:ea typeface="黑体" pitchFamily="49" charset="-122"/>
              </a:rPr>
              <a:t>而言，关键路径是什么？</a:t>
            </a:r>
            <a:endParaRPr lang="en-US" altLang="zh-CN" dirty="0">
              <a:ea typeface="黑体" pitchFamily="49" charset="-122"/>
            </a:endParaRPr>
          </a:p>
          <a:p>
            <a:pPr marL="727075" lvl="1" indent="-342900">
              <a:lnSpc>
                <a:spcPct val="120000"/>
              </a:lnSpc>
              <a:spcBef>
                <a:spcPct val="20000"/>
              </a:spcBef>
              <a:spcAft>
                <a:spcPct val="20000"/>
              </a:spcAft>
              <a:buFont typeface="+mj-ea"/>
              <a:buAutoNum type="circleNumDbPlain" startAt="4"/>
              <a:defRPr/>
            </a:pPr>
            <a:r>
              <a:rPr lang="zh-CN" altLang="en-US" dirty="0">
                <a:ea typeface="黑体" pitchFamily="49" charset="-122"/>
              </a:rPr>
              <a:t>对一条</a:t>
            </a:r>
            <a:r>
              <a:rPr lang="en-US" altLang="zh-CN" dirty="0">
                <a:ea typeface="黑体" pitchFamily="49" charset="-122"/>
              </a:rPr>
              <a:t>MIPS</a:t>
            </a:r>
            <a:r>
              <a:rPr lang="zh-CN" altLang="en-US" dirty="0">
                <a:ea typeface="黑体" pitchFamily="49" charset="-122"/>
              </a:rPr>
              <a:t>的装载指令</a:t>
            </a:r>
            <a:r>
              <a:rPr lang="en-US" altLang="zh-CN" dirty="0">
                <a:ea typeface="黑体" pitchFamily="49" charset="-122"/>
              </a:rPr>
              <a:t>(LW)</a:t>
            </a:r>
            <a:r>
              <a:rPr lang="zh-CN" altLang="en-US" dirty="0">
                <a:ea typeface="黑体" pitchFamily="49" charset="-122"/>
              </a:rPr>
              <a:t>而言，关键路径是什么？</a:t>
            </a:r>
            <a:endParaRPr lang="en-US" altLang="zh-CN" dirty="0">
              <a:ea typeface="黑体" pitchFamily="49" charset="-122"/>
            </a:endParaRPr>
          </a:p>
          <a:p>
            <a:pPr marL="727075" lvl="1" indent="-342900">
              <a:lnSpc>
                <a:spcPct val="120000"/>
              </a:lnSpc>
              <a:spcBef>
                <a:spcPct val="20000"/>
              </a:spcBef>
              <a:spcAft>
                <a:spcPct val="20000"/>
              </a:spcAft>
              <a:buFont typeface="+mj-ea"/>
              <a:buAutoNum type="circleNumDbPlain" startAt="4"/>
              <a:defRPr/>
            </a:pPr>
            <a:r>
              <a:rPr lang="zh-CN" altLang="en-US" dirty="0">
                <a:ea typeface="黑体" pitchFamily="49" charset="-122"/>
              </a:rPr>
              <a:t>对一条</a:t>
            </a:r>
            <a:r>
              <a:rPr lang="en-US" altLang="zh-CN" dirty="0">
                <a:ea typeface="黑体" pitchFamily="49" charset="-122"/>
              </a:rPr>
              <a:t>MIPS</a:t>
            </a:r>
            <a:r>
              <a:rPr lang="zh-CN" altLang="en-US" dirty="0">
                <a:ea typeface="黑体" pitchFamily="49" charset="-122"/>
              </a:rPr>
              <a:t>的相等则分支指令</a:t>
            </a:r>
            <a:r>
              <a:rPr lang="en-US" altLang="zh-CN" dirty="0">
                <a:ea typeface="黑体" pitchFamily="49" charset="-122"/>
              </a:rPr>
              <a:t>(BEQ)</a:t>
            </a:r>
            <a:r>
              <a:rPr lang="zh-CN" altLang="en-US" dirty="0">
                <a:ea typeface="黑体" pitchFamily="49" charset="-122"/>
              </a:rPr>
              <a:t>而言，关键路径是什么？</a:t>
            </a:r>
          </a:p>
        </p:txBody>
      </p:sp>
      <p:graphicFrame>
        <p:nvGraphicFramePr>
          <p:cNvPr id="2" name="表格 1"/>
          <p:cNvGraphicFramePr>
            <a:graphicFrameLocks noGrp="1"/>
          </p:cNvGraphicFramePr>
          <p:nvPr/>
        </p:nvGraphicFramePr>
        <p:xfrm>
          <a:off x="1220788" y="2852738"/>
          <a:ext cx="6735760" cy="1097280"/>
        </p:xfrm>
        <a:graphic>
          <a:graphicData uri="http://schemas.openxmlformats.org/drawingml/2006/table">
            <a:tbl>
              <a:tblPr firstRow="1" firstCol="1" bandRow="1">
                <a:tableStyleId>{69CF1AB2-1976-4502-BF36-3FF5EA218861}</a:tableStyleId>
              </a:tblPr>
              <a:tblGrid>
                <a:gridCol w="351840">
                  <a:extLst>
                    <a:ext uri="{9D8B030D-6E8A-4147-A177-3AD203B41FA5}">
                      <a16:colId xmlns:a16="http://schemas.microsoft.com/office/drawing/2014/main" val="20000"/>
                    </a:ext>
                  </a:extLst>
                </a:gridCol>
                <a:gridCol w="1212069">
                  <a:extLst>
                    <a:ext uri="{9D8B030D-6E8A-4147-A177-3AD203B41FA5}">
                      <a16:colId xmlns:a16="http://schemas.microsoft.com/office/drawing/2014/main" val="20001"/>
                    </a:ext>
                  </a:extLst>
                </a:gridCol>
                <a:gridCol w="802435">
                  <a:extLst>
                    <a:ext uri="{9D8B030D-6E8A-4147-A177-3AD203B41FA5}">
                      <a16:colId xmlns:a16="http://schemas.microsoft.com/office/drawing/2014/main" val="20002"/>
                    </a:ext>
                  </a:extLst>
                </a:gridCol>
                <a:gridCol w="802435">
                  <a:extLst>
                    <a:ext uri="{9D8B030D-6E8A-4147-A177-3AD203B41FA5}">
                      <a16:colId xmlns:a16="http://schemas.microsoft.com/office/drawing/2014/main" val="20003"/>
                    </a:ext>
                  </a:extLst>
                </a:gridCol>
                <a:gridCol w="673830">
                  <a:extLst>
                    <a:ext uri="{9D8B030D-6E8A-4147-A177-3AD203B41FA5}">
                      <a16:colId xmlns:a16="http://schemas.microsoft.com/office/drawing/2014/main" val="20004"/>
                    </a:ext>
                  </a:extLst>
                </a:gridCol>
                <a:gridCol w="1007252">
                  <a:extLst>
                    <a:ext uri="{9D8B030D-6E8A-4147-A177-3AD203B41FA5}">
                      <a16:colId xmlns:a16="http://schemas.microsoft.com/office/drawing/2014/main" val="20005"/>
                    </a:ext>
                  </a:extLst>
                </a:gridCol>
                <a:gridCol w="1212069">
                  <a:extLst>
                    <a:ext uri="{9D8B030D-6E8A-4147-A177-3AD203B41FA5}">
                      <a16:colId xmlns:a16="http://schemas.microsoft.com/office/drawing/2014/main" val="20006"/>
                    </a:ext>
                  </a:extLst>
                </a:gridCol>
                <a:gridCol w="673830">
                  <a:extLst>
                    <a:ext uri="{9D8B030D-6E8A-4147-A177-3AD203B41FA5}">
                      <a16:colId xmlns:a16="http://schemas.microsoft.com/office/drawing/2014/main" val="20007"/>
                    </a:ext>
                  </a:extLst>
                </a:gridCol>
              </a:tblGrid>
              <a:tr h="365654">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90" marR="68590"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指令存储器</a:t>
                      </a:r>
                      <a:endParaRPr lang="zh-CN" sz="1200" kern="100" dirty="0">
                        <a:effectLst/>
                        <a:latin typeface="Times New Roman" pitchFamily="18" charset="0"/>
                        <a:ea typeface="宋体"/>
                        <a:cs typeface="Times New Roman" pitchFamily="18" charset="0"/>
                      </a:endParaRPr>
                    </a:p>
                  </a:txBody>
                  <a:tcPr marL="68590" marR="68590"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加法器</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多选器</a:t>
                      </a:r>
                      <a:endParaRPr lang="zh-CN" sz="1200" kern="100" dirty="0">
                        <a:effectLst/>
                        <a:latin typeface="Times New Roman" pitchFamily="18" charset="0"/>
                        <a:ea typeface="宋体"/>
                        <a:cs typeface="Times New Roman" pitchFamily="18" charset="0"/>
                      </a:endParaRPr>
                    </a:p>
                  </a:txBody>
                  <a:tcPr marL="68590" marR="68590"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ALU</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寄存器堆</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数据存储器</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控制</a:t>
                      </a:r>
                      <a:endParaRPr lang="zh-CN" sz="1200" kern="100" dirty="0">
                        <a:effectLst/>
                        <a:latin typeface="Times New Roman" pitchFamily="18" charset="0"/>
                        <a:ea typeface="宋体"/>
                        <a:cs typeface="Times New Roman" pitchFamily="18" charset="0"/>
                      </a:endParaRPr>
                    </a:p>
                  </a:txBody>
                  <a:tcPr marL="68590" marR="68590" marT="0" marB="0"/>
                </a:tc>
                <a:extLst>
                  <a:ext uri="{0D108BD9-81ED-4DB2-BD59-A6C34878D82A}">
                    <a16:rowId xmlns:a16="http://schemas.microsoft.com/office/drawing/2014/main" val="10000"/>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400ps</a:t>
                      </a:r>
                      <a:endParaRPr lang="zh-CN" sz="1200" kern="100" dirty="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100ps</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30ps</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120ps</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200ps</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350ps</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100ps</a:t>
                      </a:r>
                      <a:endParaRPr lang="zh-CN" sz="1200" kern="100">
                        <a:effectLst/>
                        <a:latin typeface="Times New Roman" pitchFamily="18" charset="0"/>
                        <a:ea typeface="宋体"/>
                        <a:cs typeface="Times New Roman" pitchFamily="18" charset="0"/>
                      </a:endParaRPr>
                    </a:p>
                  </a:txBody>
                  <a:tcPr marL="68590" marR="68590" marT="0" marB="0"/>
                </a:tc>
                <a:extLst>
                  <a:ext uri="{0D108BD9-81ED-4DB2-BD59-A6C34878D82A}">
                    <a16:rowId xmlns:a16="http://schemas.microsoft.com/office/drawing/2014/main" val="10001"/>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500ps</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150ps</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100ps</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180ps</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220ps</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1000ps</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65ps</a:t>
                      </a:r>
                      <a:endParaRPr lang="zh-CN" sz="1200" kern="100" dirty="0">
                        <a:effectLst/>
                        <a:latin typeface="Times New Roman" pitchFamily="18" charset="0"/>
                        <a:ea typeface="宋体"/>
                        <a:cs typeface="Times New Roman" pitchFamily="18" charset="0"/>
                      </a:endParaRPr>
                    </a:p>
                  </a:txBody>
                  <a:tcPr marL="68590" marR="6859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6840376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5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5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5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6" end="6"/>
                                            </p:txEl>
                                          </p:spTgt>
                                        </p:tgtEl>
                                        <p:attrNameLst>
                                          <p:attrName>style.visibility</p:attrName>
                                        </p:attrNameLst>
                                      </p:cBhvr>
                                      <p:to>
                                        <p:strVal val="visible"/>
                                      </p:to>
                                    </p:set>
                                    <p:animEffect transition="in" filter="fade">
                                      <p:cBhvr>
                                        <p:cTn id="16" dur="500"/>
                                        <p:tgtEl>
                                          <p:spTgt spid="7171">
                                            <p:txEl>
                                              <p:pRg st="6" end="6"/>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171">
                                            <p:txEl>
                                              <p:pRg st="7" end="7"/>
                                            </p:txEl>
                                          </p:spTgt>
                                        </p:tgtEl>
                                        <p:attrNameLst>
                                          <p:attrName>style.visibility</p:attrName>
                                        </p:attrNameLst>
                                      </p:cBhvr>
                                      <p:to>
                                        <p:strVal val="visible"/>
                                      </p:to>
                                    </p:set>
                                    <p:animEffect transition="in" filter="fade">
                                      <p:cBhvr>
                                        <p:cTn id="19" dur="500"/>
                                        <p:tgtEl>
                                          <p:spTgt spid="7171">
                                            <p:txEl>
                                              <p:pRg st="7" end="7"/>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171">
                                            <p:txEl>
                                              <p:pRg st="8" end="8"/>
                                            </p:txEl>
                                          </p:spTgt>
                                        </p:tgtEl>
                                        <p:attrNameLst>
                                          <p:attrName>style.visibility</p:attrName>
                                        </p:attrNameLst>
                                      </p:cBhvr>
                                      <p:to>
                                        <p:strVal val="visible"/>
                                      </p:to>
                                    </p:set>
                                    <p:animEffect transition="in" filter="fade">
                                      <p:cBhvr>
                                        <p:cTn id="22" dur="500"/>
                                        <p:tgtEl>
                                          <p:spTgt spid="7171">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一、题图</a:t>
            </a:r>
          </a:p>
        </p:txBody>
      </p:sp>
      <p:sp>
        <p:nvSpPr>
          <p:cNvPr id="15363" name="Content Placeholder 4"/>
          <p:cNvSpPr>
            <a:spLocks noGrp="1"/>
          </p:cNvSpPr>
          <p:nvPr>
            <p:ph idx="4294967295"/>
          </p:nvPr>
        </p:nvSpPr>
        <p:spPr>
          <a:xfrm>
            <a:off x="684213" y="908050"/>
            <a:ext cx="7848600" cy="388938"/>
          </a:xfrm>
        </p:spPr>
        <p:txBody>
          <a:bodyPr/>
          <a:lstStyle/>
          <a:p>
            <a:pPr marL="0" indent="0">
              <a:lnSpc>
                <a:spcPct val="120000"/>
              </a:lnSpc>
              <a:spcBef>
                <a:spcPct val="20000"/>
              </a:spcBef>
              <a:spcAft>
                <a:spcPct val="20000"/>
              </a:spcAft>
            </a:pPr>
            <a:r>
              <a:rPr lang="zh-CN" altLang="en-US" smtClean="0">
                <a:ea typeface="黑体" panose="02010609060101010101" pitchFamily="49" charset="-122"/>
              </a:rPr>
              <a:t> 图</a:t>
            </a:r>
            <a:r>
              <a:rPr lang="en-US" altLang="zh-CN" smtClean="0">
                <a:ea typeface="黑体" panose="02010609060101010101" pitchFamily="49" charset="-122"/>
              </a:rPr>
              <a:t>1</a:t>
            </a:r>
            <a:endParaRPr lang="zh-CN" altLang="en-US" smtClean="0">
              <a:ea typeface="黑体" panose="02010609060101010101" pitchFamily="49" charset="-122"/>
            </a:endParaRPr>
          </a:p>
        </p:txBody>
      </p:sp>
      <p:pic>
        <p:nvPicPr>
          <p:cNvPr id="15364"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412875"/>
            <a:ext cx="6626225" cy="496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6187536"/>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一、解答</a:t>
            </a:r>
            <a:r>
              <a:rPr lang="en-US" altLang="zh-CN" smtClean="0">
                <a:latin typeface="Times New Roman" panose="02020603050405020304" pitchFamily="18" charset="0"/>
                <a:cs typeface="Times New Roman" panose="02020603050405020304" pitchFamily="18" charset="0"/>
              </a:rPr>
              <a:t>4</a:t>
            </a:r>
            <a:endParaRPr lang="zh-CN" altLang="en-US" smtClean="0">
              <a:latin typeface="Times New Roman" panose="02020603050405020304" pitchFamily="18" charset="0"/>
              <a:cs typeface="Times New Roman" panose="02020603050405020304" pitchFamily="18" charset="0"/>
            </a:endParaRPr>
          </a:p>
        </p:txBody>
      </p:sp>
      <p:sp>
        <p:nvSpPr>
          <p:cNvPr id="9219" name="Content Placeholder 4"/>
          <p:cNvSpPr>
            <a:spLocks noGrp="1"/>
          </p:cNvSpPr>
          <p:nvPr>
            <p:ph idx="4294967295"/>
          </p:nvPr>
        </p:nvSpPr>
        <p:spPr>
          <a:xfrm>
            <a:off x="684213" y="908050"/>
            <a:ext cx="7991475" cy="4519613"/>
          </a:xfrm>
        </p:spPr>
        <p:txBody>
          <a:bodyPr/>
          <a:lstStyle/>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727075" lvl="1" indent="-342900">
              <a:lnSpc>
                <a:spcPct val="120000"/>
              </a:lnSpc>
              <a:spcBef>
                <a:spcPct val="20000"/>
              </a:spcBef>
              <a:spcAft>
                <a:spcPct val="20000"/>
              </a:spcAft>
              <a:buFont typeface="楷体_GB2312" pitchFamily="49" charset="-122"/>
              <a:buAutoNum type="circleNumDbPlain" startAt="4"/>
            </a:pPr>
            <a:r>
              <a:rPr lang="zh-CN" altLang="en-US" smtClean="0">
                <a:ea typeface="黑体" panose="02010609060101010101" pitchFamily="49" charset="-122"/>
              </a:rPr>
              <a:t>对一条</a:t>
            </a:r>
            <a:r>
              <a:rPr lang="en-US" altLang="zh-CN" smtClean="0">
                <a:ea typeface="黑体" panose="02010609060101010101" pitchFamily="49" charset="-122"/>
              </a:rPr>
              <a:t>MIPS</a:t>
            </a:r>
            <a:r>
              <a:rPr lang="zh-CN" altLang="en-US" smtClean="0">
                <a:ea typeface="黑体" panose="02010609060101010101" pitchFamily="49" charset="-122"/>
              </a:rPr>
              <a:t>的与指令</a:t>
            </a:r>
            <a:r>
              <a:rPr lang="en-US" altLang="zh-CN" smtClean="0">
                <a:ea typeface="黑体" panose="02010609060101010101" pitchFamily="49" charset="-122"/>
              </a:rPr>
              <a:t>(AND)</a:t>
            </a:r>
            <a:r>
              <a:rPr lang="zh-CN" altLang="en-US" smtClean="0">
                <a:ea typeface="黑体" panose="02010609060101010101" pitchFamily="49" charset="-122"/>
              </a:rPr>
              <a:t>而言，关键路径是什么？</a:t>
            </a:r>
            <a:endParaRPr lang="en-US" altLang="zh-CN" smtClean="0">
              <a:ea typeface="黑体" panose="02010609060101010101" pitchFamily="49" charset="-122"/>
            </a:endParaRPr>
          </a:p>
          <a:p>
            <a:pPr lvl="2" indent="-285750">
              <a:lnSpc>
                <a:spcPct val="120000"/>
              </a:lnSpc>
              <a:spcBef>
                <a:spcPct val="20000"/>
              </a:spcBef>
              <a:spcAft>
                <a:spcPct val="20000"/>
              </a:spcAft>
            </a:pPr>
            <a:r>
              <a:rPr lang="en-US" altLang="zh-CN" smtClean="0">
                <a:ea typeface="黑体" panose="02010609060101010101" pitchFamily="49" charset="-122"/>
              </a:rPr>
              <a:t>a.</a:t>
            </a:r>
            <a:r>
              <a:rPr lang="zh-CN" altLang="en-US" smtClean="0">
                <a:ea typeface="黑体" panose="02010609060101010101" pitchFamily="49" charset="-122"/>
              </a:rPr>
              <a:t>关键路径为：</a:t>
            </a:r>
            <a:r>
              <a:rPr lang="en-US" altLang="zh-CN" smtClean="0">
                <a:ea typeface="黑体" panose="02010609060101010101" pitchFamily="49" charset="-122"/>
              </a:rPr>
              <a:t>I-Mem</a:t>
            </a:r>
            <a:r>
              <a:rPr lang="zh-CN" altLang="en-US" smtClean="0">
                <a:ea typeface="黑体" panose="02010609060101010101" pitchFamily="49" charset="-122"/>
              </a:rPr>
              <a:t>、</a:t>
            </a:r>
            <a:r>
              <a:rPr lang="en-US" altLang="zh-CN" smtClean="0">
                <a:ea typeface="黑体" panose="02010609060101010101" pitchFamily="49" charset="-122"/>
              </a:rPr>
              <a:t>Regs(Read)</a:t>
            </a:r>
            <a:r>
              <a:rPr lang="zh-CN" altLang="en-US" smtClean="0">
                <a:ea typeface="黑体" panose="02010609060101010101" pitchFamily="49" charset="-122"/>
              </a:rPr>
              <a:t>、</a:t>
            </a:r>
            <a:r>
              <a:rPr lang="en-US" altLang="zh-CN" smtClean="0">
                <a:ea typeface="黑体" panose="02010609060101010101" pitchFamily="49" charset="-122"/>
              </a:rPr>
              <a:t>Mux</a:t>
            </a:r>
            <a:r>
              <a:rPr lang="zh-CN" altLang="en-US" smtClean="0">
                <a:ea typeface="黑体" panose="02010609060101010101" pitchFamily="49" charset="-122"/>
              </a:rPr>
              <a:t>、</a:t>
            </a:r>
            <a:r>
              <a:rPr lang="en-US" altLang="zh-CN" smtClean="0">
                <a:ea typeface="黑体" panose="02010609060101010101" pitchFamily="49" charset="-122"/>
              </a:rPr>
              <a:t>ALU</a:t>
            </a:r>
            <a:r>
              <a:rPr lang="zh-CN" altLang="en-US" smtClean="0">
                <a:ea typeface="黑体" panose="02010609060101010101" pitchFamily="49" charset="-122"/>
              </a:rPr>
              <a:t>、</a:t>
            </a:r>
            <a:r>
              <a:rPr lang="en-US" altLang="zh-CN" smtClean="0">
                <a:ea typeface="黑体" panose="02010609060101010101" pitchFamily="49" charset="-122"/>
              </a:rPr>
              <a:t>Mux</a:t>
            </a:r>
            <a:r>
              <a:rPr lang="zh-CN" altLang="en-US" smtClean="0">
                <a:ea typeface="黑体" panose="02010609060101010101" pitchFamily="49" charset="-122"/>
              </a:rPr>
              <a:t>、</a:t>
            </a:r>
            <a:r>
              <a:rPr lang="en-US" altLang="zh-CN" smtClean="0">
                <a:ea typeface="黑体" panose="02010609060101010101" pitchFamily="49" charset="-122"/>
              </a:rPr>
              <a:t>Regs(Write)</a:t>
            </a:r>
          </a:p>
          <a:p>
            <a:pPr lvl="2" indent="-285750">
              <a:lnSpc>
                <a:spcPct val="120000"/>
              </a:lnSpc>
              <a:spcBef>
                <a:spcPct val="20000"/>
              </a:spcBef>
              <a:spcAft>
                <a:spcPct val="20000"/>
              </a:spcAft>
            </a:pPr>
            <a:r>
              <a:rPr lang="en-US" altLang="zh-CN" smtClean="0">
                <a:ea typeface="黑体" panose="02010609060101010101" pitchFamily="49" charset="-122"/>
              </a:rPr>
              <a:t>b.</a:t>
            </a:r>
            <a:r>
              <a:rPr lang="zh-CN" altLang="en-US" smtClean="0">
                <a:ea typeface="黑体" panose="02010609060101010101" pitchFamily="49" charset="-122"/>
              </a:rPr>
              <a:t>关键路径为：</a:t>
            </a:r>
            <a:r>
              <a:rPr lang="en-US" altLang="zh-CN" smtClean="0">
                <a:ea typeface="黑体" panose="02010609060101010101" pitchFamily="49" charset="-122"/>
              </a:rPr>
              <a:t>I-Mem</a:t>
            </a:r>
            <a:r>
              <a:rPr lang="zh-CN" altLang="en-US" smtClean="0">
                <a:ea typeface="黑体" panose="02010609060101010101" pitchFamily="49" charset="-122"/>
              </a:rPr>
              <a:t>、</a:t>
            </a:r>
            <a:r>
              <a:rPr lang="en-US" altLang="zh-CN" smtClean="0">
                <a:ea typeface="黑体" panose="02010609060101010101" pitchFamily="49" charset="-122"/>
              </a:rPr>
              <a:t>Regs(Read)</a:t>
            </a:r>
            <a:r>
              <a:rPr lang="zh-CN" altLang="en-US" smtClean="0">
                <a:ea typeface="黑体" panose="02010609060101010101" pitchFamily="49" charset="-122"/>
              </a:rPr>
              <a:t>、</a:t>
            </a:r>
            <a:r>
              <a:rPr lang="en-US" altLang="zh-CN" smtClean="0">
                <a:ea typeface="黑体" panose="02010609060101010101" pitchFamily="49" charset="-122"/>
              </a:rPr>
              <a:t>Mux</a:t>
            </a:r>
            <a:r>
              <a:rPr lang="zh-CN" altLang="en-US" smtClean="0">
                <a:ea typeface="黑体" panose="02010609060101010101" pitchFamily="49" charset="-122"/>
              </a:rPr>
              <a:t>、</a:t>
            </a:r>
            <a:r>
              <a:rPr lang="en-US" altLang="zh-CN" smtClean="0">
                <a:ea typeface="黑体" panose="02010609060101010101" pitchFamily="49" charset="-122"/>
              </a:rPr>
              <a:t>ALU</a:t>
            </a:r>
            <a:r>
              <a:rPr lang="zh-CN" altLang="en-US" smtClean="0">
                <a:ea typeface="黑体" panose="02010609060101010101" pitchFamily="49" charset="-122"/>
              </a:rPr>
              <a:t>、</a:t>
            </a:r>
            <a:r>
              <a:rPr lang="en-US" altLang="zh-CN" smtClean="0">
                <a:ea typeface="黑体" panose="02010609060101010101" pitchFamily="49" charset="-122"/>
              </a:rPr>
              <a:t>Mux</a:t>
            </a:r>
            <a:r>
              <a:rPr lang="zh-CN" altLang="en-US" smtClean="0">
                <a:ea typeface="黑体" panose="02010609060101010101" pitchFamily="49" charset="-122"/>
              </a:rPr>
              <a:t>、</a:t>
            </a:r>
            <a:r>
              <a:rPr lang="en-US" altLang="zh-CN" smtClean="0">
                <a:ea typeface="黑体" panose="02010609060101010101" pitchFamily="49" charset="-122"/>
              </a:rPr>
              <a:t>Regs(Write)</a:t>
            </a:r>
          </a:p>
          <a:p>
            <a:pPr lvl="2" indent="-285750">
              <a:lnSpc>
                <a:spcPct val="120000"/>
              </a:lnSpc>
              <a:spcBef>
                <a:spcPct val="20000"/>
              </a:spcBef>
              <a:spcAft>
                <a:spcPct val="20000"/>
              </a:spcAft>
            </a:pPr>
            <a:r>
              <a:rPr lang="zh-CN" altLang="en-US" smtClean="0">
                <a:ea typeface="黑体" panose="02010609060101010101" pitchFamily="49" charset="-122"/>
              </a:rPr>
              <a:t>解析：对于</a:t>
            </a:r>
            <a:r>
              <a:rPr lang="en-US" altLang="zh-CN" smtClean="0">
                <a:ea typeface="黑体" panose="02010609060101010101" pitchFamily="49" charset="-122"/>
              </a:rPr>
              <a:t>AND</a:t>
            </a:r>
            <a:r>
              <a:rPr lang="zh-CN" altLang="en-US" smtClean="0">
                <a:ea typeface="黑体" panose="02010609060101010101" pitchFamily="49" charset="-122"/>
              </a:rPr>
              <a:t>指令</a:t>
            </a:r>
            <a:r>
              <a:rPr lang="en-US" altLang="zh-CN" smtClean="0">
                <a:ea typeface="黑体" panose="02010609060101010101" pitchFamily="49" charset="-122"/>
              </a:rPr>
              <a:t>(and rd, rs, rt)</a:t>
            </a:r>
            <a:r>
              <a:rPr lang="zh-CN" altLang="en-US" smtClean="0">
                <a:ea typeface="黑体" panose="02010609060101010101" pitchFamily="49" charset="-122"/>
              </a:rPr>
              <a:t>，存在这样一条长路径：读指令、读寄存器堆、通过</a:t>
            </a:r>
            <a:r>
              <a:rPr lang="en-US" altLang="zh-CN" smtClean="0">
                <a:ea typeface="黑体" panose="02010609060101010101" pitchFamily="49" charset="-122"/>
              </a:rPr>
              <a:t>ALUMux</a:t>
            </a:r>
            <a:r>
              <a:rPr lang="zh-CN" altLang="en-US" smtClean="0">
                <a:ea typeface="黑体" panose="02010609060101010101" pitchFamily="49" charset="-122"/>
              </a:rPr>
              <a:t>多选器、进行</a:t>
            </a:r>
            <a:r>
              <a:rPr lang="en-US" altLang="zh-CN" smtClean="0">
                <a:ea typeface="黑体" panose="02010609060101010101" pitchFamily="49" charset="-122"/>
              </a:rPr>
              <a:t>ALU</a:t>
            </a:r>
            <a:r>
              <a:rPr lang="zh-CN" altLang="en-US" smtClean="0">
                <a:ea typeface="黑体" panose="02010609060101010101" pitchFamily="49" charset="-122"/>
              </a:rPr>
              <a:t>运算、通过</a:t>
            </a:r>
            <a:r>
              <a:rPr lang="en-US" altLang="zh-CN" smtClean="0">
                <a:ea typeface="黑体" panose="02010609060101010101" pitchFamily="49" charset="-122"/>
              </a:rPr>
              <a:t>RegMux</a:t>
            </a:r>
            <a:r>
              <a:rPr lang="zh-CN" altLang="en-US" smtClean="0">
                <a:ea typeface="黑体" panose="02010609060101010101" pitchFamily="49" charset="-122"/>
              </a:rPr>
              <a:t>多选器、写寄存器堆</a:t>
            </a:r>
            <a:r>
              <a:rPr lang="en-US" altLang="zh-CN" smtClean="0">
                <a:ea typeface="黑体" panose="02010609060101010101" pitchFamily="49" charset="-122"/>
              </a:rPr>
              <a:t>(</a:t>
            </a:r>
            <a:r>
              <a:rPr lang="zh-CN" altLang="en-US" smtClean="0">
                <a:ea typeface="黑体" panose="02010609060101010101" pitchFamily="49" charset="-122"/>
              </a:rPr>
              <a:t>即</a:t>
            </a:r>
            <a:r>
              <a:rPr lang="en-US" altLang="zh-CN" smtClean="0">
                <a:ea typeface="黑体" panose="02010609060101010101" pitchFamily="49" charset="-122"/>
              </a:rPr>
              <a:t>I-Mem</a:t>
            </a:r>
            <a:r>
              <a:rPr lang="zh-CN" altLang="en-US" smtClean="0">
                <a:ea typeface="黑体" panose="02010609060101010101" pitchFamily="49" charset="-122"/>
              </a:rPr>
              <a:t>、</a:t>
            </a:r>
            <a:r>
              <a:rPr lang="en-US" altLang="zh-CN" smtClean="0">
                <a:ea typeface="黑体" panose="02010609060101010101" pitchFamily="49" charset="-122"/>
              </a:rPr>
              <a:t>Regs(Read)</a:t>
            </a:r>
            <a:r>
              <a:rPr lang="zh-CN" altLang="en-US" smtClean="0">
                <a:ea typeface="黑体" panose="02010609060101010101" pitchFamily="49" charset="-122"/>
              </a:rPr>
              <a:t>、</a:t>
            </a:r>
            <a:r>
              <a:rPr lang="en-US" altLang="zh-CN" smtClean="0">
                <a:ea typeface="黑体" panose="02010609060101010101" pitchFamily="49" charset="-122"/>
              </a:rPr>
              <a:t>Mux</a:t>
            </a:r>
            <a:r>
              <a:rPr lang="zh-CN" altLang="en-US" smtClean="0">
                <a:ea typeface="黑体" panose="02010609060101010101" pitchFamily="49" charset="-122"/>
              </a:rPr>
              <a:t>、</a:t>
            </a:r>
            <a:r>
              <a:rPr lang="en-US" altLang="zh-CN" smtClean="0">
                <a:ea typeface="黑体" panose="02010609060101010101" pitchFamily="49" charset="-122"/>
              </a:rPr>
              <a:t>ALU</a:t>
            </a:r>
            <a:r>
              <a:rPr lang="zh-CN" altLang="en-US" smtClean="0">
                <a:ea typeface="黑体" panose="02010609060101010101" pitchFamily="49" charset="-122"/>
              </a:rPr>
              <a:t>、</a:t>
            </a:r>
            <a:r>
              <a:rPr lang="en-US" altLang="zh-CN" smtClean="0">
                <a:ea typeface="黑体" panose="02010609060101010101" pitchFamily="49" charset="-122"/>
              </a:rPr>
              <a:t>Mux</a:t>
            </a:r>
            <a:r>
              <a:rPr lang="zh-CN" altLang="en-US" smtClean="0">
                <a:ea typeface="黑体" panose="02010609060101010101" pitchFamily="49" charset="-122"/>
              </a:rPr>
              <a:t>、</a:t>
            </a:r>
            <a:r>
              <a:rPr lang="en-US" altLang="zh-CN" smtClean="0">
                <a:ea typeface="黑体" panose="02010609060101010101" pitchFamily="49" charset="-122"/>
              </a:rPr>
              <a:t>Regs(Write))</a:t>
            </a:r>
            <a:r>
              <a:rPr lang="zh-CN" altLang="en-US" smtClean="0">
                <a:ea typeface="黑体" panose="02010609060101010101" pitchFamily="49" charset="-122"/>
              </a:rPr>
              <a:t>。另外一条长路径与之类似，但是这条路径是在寄存器堆进行读操作时通过控制器的，即：</a:t>
            </a:r>
            <a:r>
              <a:rPr lang="en-US" altLang="zh-CN" smtClean="0">
                <a:ea typeface="黑体" panose="02010609060101010101" pitchFamily="49" charset="-122"/>
              </a:rPr>
              <a:t>I-Mem</a:t>
            </a:r>
            <a:r>
              <a:rPr lang="zh-CN" altLang="en-US" smtClean="0">
                <a:ea typeface="黑体" panose="02010609060101010101" pitchFamily="49" charset="-122"/>
              </a:rPr>
              <a:t>、</a:t>
            </a:r>
            <a:r>
              <a:rPr lang="en-US" altLang="zh-CN" smtClean="0">
                <a:ea typeface="黑体" panose="02010609060101010101" pitchFamily="49" charset="-122"/>
              </a:rPr>
              <a:t>Control</a:t>
            </a:r>
            <a:r>
              <a:rPr lang="zh-CN" altLang="en-US" smtClean="0">
                <a:ea typeface="黑体" panose="02010609060101010101" pitchFamily="49" charset="-122"/>
              </a:rPr>
              <a:t>、</a:t>
            </a:r>
            <a:r>
              <a:rPr lang="en-US" altLang="zh-CN" smtClean="0">
                <a:ea typeface="黑体" panose="02010609060101010101" pitchFamily="49" charset="-122"/>
              </a:rPr>
              <a:t>Mux</a:t>
            </a:r>
            <a:r>
              <a:rPr lang="zh-CN" altLang="en-US" smtClean="0">
                <a:ea typeface="黑体" panose="02010609060101010101" pitchFamily="49" charset="-122"/>
              </a:rPr>
              <a:t>、</a:t>
            </a:r>
            <a:r>
              <a:rPr lang="en-US" altLang="zh-CN" smtClean="0">
                <a:ea typeface="黑体" panose="02010609060101010101" pitchFamily="49" charset="-122"/>
              </a:rPr>
              <a:t>ALU</a:t>
            </a:r>
            <a:r>
              <a:rPr lang="zh-CN" altLang="en-US" smtClean="0">
                <a:ea typeface="黑体" panose="02010609060101010101" pitchFamily="49" charset="-122"/>
              </a:rPr>
              <a:t>、</a:t>
            </a:r>
            <a:r>
              <a:rPr lang="en-US" altLang="zh-CN" smtClean="0">
                <a:ea typeface="黑体" panose="02010609060101010101" pitchFamily="49" charset="-122"/>
              </a:rPr>
              <a:t>Mux</a:t>
            </a:r>
            <a:r>
              <a:rPr lang="zh-CN" altLang="en-US" smtClean="0">
                <a:ea typeface="黑体" panose="02010609060101010101" pitchFamily="49" charset="-122"/>
              </a:rPr>
              <a:t>、</a:t>
            </a:r>
            <a:r>
              <a:rPr lang="en-US" altLang="zh-CN" smtClean="0">
                <a:ea typeface="黑体" panose="02010609060101010101" pitchFamily="49" charset="-122"/>
              </a:rPr>
              <a:t>Regs(Write)</a:t>
            </a:r>
            <a:r>
              <a:rPr lang="zh-CN" altLang="en-US" smtClean="0">
                <a:ea typeface="黑体" panose="02010609060101010101" pitchFamily="49" charset="-122"/>
              </a:rPr>
              <a:t>，但由于控制器的速度快于寄存器堆，因而前者为关键路径，其它的路径都短于这两条路径。</a:t>
            </a:r>
          </a:p>
        </p:txBody>
      </p:sp>
      <p:graphicFrame>
        <p:nvGraphicFramePr>
          <p:cNvPr id="2" name="表格 1"/>
          <p:cNvGraphicFramePr>
            <a:graphicFrameLocks noGrp="1"/>
          </p:cNvGraphicFramePr>
          <p:nvPr/>
        </p:nvGraphicFramePr>
        <p:xfrm>
          <a:off x="1220788" y="1052513"/>
          <a:ext cx="6735760" cy="1097280"/>
        </p:xfrm>
        <a:graphic>
          <a:graphicData uri="http://schemas.openxmlformats.org/drawingml/2006/table">
            <a:tbl>
              <a:tblPr firstRow="1" firstCol="1" bandRow="1">
                <a:tableStyleId>{69CF1AB2-1976-4502-BF36-3FF5EA218861}</a:tableStyleId>
              </a:tblPr>
              <a:tblGrid>
                <a:gridCol w="351840">
                  <a:extLst>
                    <a:ext uri="{9D8B030D-6E8A-4147-A177-3AD203B41FA5}">
                      <a16:colId xmlns:a16="http://schemas.microsoft.com/office/drawing/2014/main" val="20000"/>
                    </a:ext>
                  </a:extLst>
                </a:gridCol>
                <a:gridCol w="1212069">
                  <a:extLst>
                    <a:ext uri="{9D8B030D-6E8A-4147-A177-3AD203B41FA5}">
                      <a16:colId xmlns:a16="http://schemas.microsoft.com/office/drawing/2014/main" val="20001"/>
                    </a:ext>
                  </a:extLst>
                </a:gridCol>
                <a:gridCol w="802435">
                  <a:extLst>
                    <a:ext uri="{9D8B030D-6E8A-4147-A177-3AD203B41FA5}">
                      <a16:colId xmlns:a16="http://schemas.microsoft.com/office/drawing/2014/main" val="20002"/>
                    </a:ext>
                  </a:extLst>
                </a:gridCol>
                <a:gridCol w="802435">
                  <a:extLst>
                    <a:ext uri="{9D8B030D-6E8A-4147-A177-3AD203B41FA5}">
                      <a16:colId xmlns:a16="http://schemas.microsoft.com/office/drawing/2014/main" val="20003"/>
                    </a:ext>
                  </a:extLst>
                </a:gridCol>
                <a:gridCol w="673830">
                  <a:extLst>
                    <a:ext uri="{9D8B030D-6E8A-4147-A177-3AD203B41FA5}">
                      <a16:colId xmlns:a16="http://schemas.microsoft.com/office/drawing/2014/main" val="20004"/>
                    </a:ext>
                  </a:extLst>
                </a:gridCol>
                <a:gridCol w="1007252">
                  <a:extLst>
                    <a:ext uri="{9D8B030D-6E8A-4147-A177-3AD203B41FA5}">
                      <a16:colId xmlns:a16="http://schemas.microsoft.com/office/drawing/2014/main" val="20005"/>
                    </a:ext>
                  </a:extLst>
                </a:gridCol>
                <a:gridCol w="1212069">
                  <a:extLst>
                    <a:ext uri="{9D8B030D-6E8A-4147-A177-3AD203B41FA5}">
                      <a16:colId xmlns:a16="http://schemas.microsoft.com/office/drawing/2014/main" val="20006"/>
                    </a:ext>
                  </a:extLst>
                </a:gridCol>
                <a:gridCol w="673830">
                  <a:extLst>
                    <a:ext uri="{9D8B030D-6E8A-4147-A177-3AD203B41FA5}">
                      <a16:colId xmlns:a16="http://schemas.microsoft.com/office/drawing/2014/main" val="20007"/>
                    </a:ext>
                  </a:extLst>
                </a:gridCol>
              </a:tblGrid>
              <a:tr h="365654">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90" marR="68590"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指令存储器</a:t>
                      </a:r>
                      <a:endParaRPr lang="zh-CN" sz="1200" kern="100" dirty="0">
                        <a:effectLst/>
                        <a:latin typeface="Times New Roman" pitchFamily="18" charset="0"/>
                        <a:ea typeface="宋体"/>
                        <a:cs typeface="Times New Roman" pitchFamily="18" charset="0"/>
                      </a:endParaRPr>
                    </a:p>
                  </a:txBody>
                  <a:tcPr marL="68590" marR="68590"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加法器</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多选器</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ALU</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寄存器堆</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数据存储器</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控制</a:t>
                      </a:r>
                      <a:endParaRPr lang="zh-CN" sz="1200" kern="100">
                        <a:effectLst/>
                        <a:latin typeface="Times New Roman" pitchFamily="18" charset="0"/>
                        <a:ea typeface="宋体"/>
                        <a:cs typeface="Times New Roman" pitchFamily="18" charset="0"/>
                      </a:endParaRPr>
                    </a:p>
                  </a:txBody>
                  <a:tcPr marL="68590" marR="68590" marT="0" marB="0"/>
                </a:tc>
                <a:extLst>
                  <a:ext uri="{0D108BD9-81ED-4DB2-BD59-A6C34878D82A}">
                    <a16:rowId xmlns:a16="http://schemas.microsoft.com/office/drawing/2014/main" val="10000"/>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400ps</a:t>
                      </a:r>
                      <a:endParaRPr lang="zh-CN" sz="1200" kern="100" dirty="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100ps</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30ps</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120ps</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200ps</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350ps</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100ps</a:t>
                      </a:r>
                      <a:endParaRPr lang="zh-CN" sz="1200" kern="100">
                        <a:effectLst/>
                        <a:latin typeface="Times New Roman" pitchFamily="18" charset="0"/>
                        <a:ea typeface="宋体"/>
                        <a:cs typeface="Times New Roman" pitchFamily="18" charset="0"/>
                      </a:endParaRPr>
                    </a:p>
                  </a:txBody>
                  <a:tcPr marL="68590" marR="68590" marT="0" marB="0"/>
                </a:tc>
                <a:extLst>
                  <a:ext uri="{0D108BD9-81ED-4DB2-BD59-A6C34878D82A}">
                    <a16:rowId xmlns:a16="http://schemas.microsoft.com/office/drawing/2014/main" val="10001"/>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500ps</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150ps</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100ps</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180ps</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220ps</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1000ps</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65ps</a:t>
                      </a:r>
                      <a:endParaRPr lang="zh-CN" sz="1200" kern="100" dirty="0">
                        <a:effectLst/>
                        <a:latin typeface="Times New Roman" pitchFamily="18" charset="0"/>
                        <a:ea typeface="宋体"/>
                        <a:cs typeface="Times New Roman" pitchFamily="18" charset="0"/>
                      </a:endParaRPr>
                    </a:p>
                  </a:txBody>
                  <a:tcPr marL="68590" marR="6859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3759888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4" end="4"/>
                                            </p:txEl>
                                          </p:spTgt>
                                        </p:tgtEl>
                                        <p:attrNameLst>
                                          <p:attrName>style.visibility</p:attrName>
                                        </p:attrNameLst>
                                      </p:cBhvr>
                                      <p:to>
                                        <p:strVal val="visible"/>
                                      </p:to>
                                    </p:set>
                                    <p:animEffect transition="in" filter="fade">
                                      <p:cBhvr>
                                        <p:cTn id="7" dur="500"/>
                                        <p:tgtEl>
                                          <p:spTgt spid="9219">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219">
                                            <p:txEl>
                                              <p:pRg st="5" end="5"/>
                                            </p:txEl>
                                          </p:spTgt>
                                        </p:tgtEl>
                                        <p:attrNameLst>
                                          <p:attrName>style.visibility</p:attrName>
                                        </p:attrNameLst>
                                      </p:cBhvr>
                                      <p:to>
                                        <p:strVal val="visible"/>
                                      </p:to>
                                    </p:set>
                                    <p:animEffect transition="in" filter="fade">
                                      <p:cBhvr>
                                        <p:cTn id="12" dur="500"/>
                                        <p:tgtEl>
                                          <p:spTgt spid="9219">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219">
                                            <p:txEl>
                                              <p:pRg st="6" end="6"/>
                                            </p:txEl>
                                          </p:spTgt>
                                        </p:tgtEl>
                                        <p:attrNameLst>
                                          <p:attrName>style.visibility</p:attrName>
                                        </p:attrNameLst>
                                      </p:cBhvr>
                                      <p:to>
                                        <p:strVal val="visible"/>
                                      </p:to>
                                    </p:set>
                                    <p:animEffect transition="in" filter="fade">
                                      <p:cBhvr>
                                        <p:cTn id="17" dur="500"/>
                                        <p:tgtEl>
                                          <p:spTgt spid="92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一、解答</a:t>
            </a:r>
            <a:r>
              <a:rPr lang="en-US" altLang="zh-CN" smtClean="0">
                <a:latin typeface="Times New Roman" panose="02020603050405020304" pitchFamily="18" charset="0"/>
                <a:cs typeface="Times New Roman" panose="02020603050405020304" pitchFamily="18" charset="0"/>
              </a:rPr>
              <a:t>5</a:t>
            </a:r>
            <a:endParaRPr lang="zh-CN" altLang="en-US" smtClean="0">
              <a:latin typeface="Times New Roman" panose="02020603050405020304" pitchFamily="18" charset="0"/>
              <a:cs typeface="Times New Roman" panose="02020603050405020304" pitchFamily="18" charset="0"/>
            </a:endParaRPr>
          </a:p>
        </p:txBody>
      </p:sp>
      <p:sp>
        <p:nvSpPr>
          <p:cNvPr id="10243" name="Content Placeholder 4"/>
          <p:cNvSpPr>
            <a:spLocks noGrp="1"/>
          </p:cNvSpPr>
          <p:nvPr>
            <p:ph idx="4294967295"/>
          </p:nvPr>
        </p:nvSpPr>
        <p:spPr>
          <a:xfrm>
            <a:off x="684213" y="908050"/>
            <a:ext cx="7991475" cy="5407025"/>
          </a:xfrm>
        </p:spPr>
        <p:txBody>
          <a:bodyPr/>
          <a:lstStyle/>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727075" lvl="1" indent="-342900">
              <a:lnSpc>
                <a:spcPct val="120000"/>
              </a:lnSpc>
              <a:spcBef>
                <a:spcPct val="20000"/>
              </a:spcBef>
              <a:spcAft>
                <a:spcPct val="20000"/>
              </a:spcAft>
              <a:buFont typeface="楷体_GB2312" pitchFamily="49" charset="-122"/>
              <a:buAutoNum type="circleNumDbPlain" startAt="5"/>
            </a:pPr>
            <a:r>
              <a:rPr lang="zh-CN" altLang="en-US" smtClean="0">
                <a:ea typeface="黑体" panose="02010609060101010101" pitchFamily="49" charset="-122"/>
              </a:rPr>
              <a:t>对一条</a:t>
            </a:r>
            <a:r>
              <a:rPr lang="en-US" altLang="zh-CN" smtClean="0">
                <a:ea typeface="黑体" panose="02010609060101010101" pitchFamily="49" charset="-122"/>
              </a:rPr>
              <a:t>MIPS</a:t>
            </a:r>
            <a:r>
              <a:rPr lang="zh-CN" altLang="en-US" smtClean="0">
                <a:ea typeface="黑体" panose="02010609060101010101" pitchFamily="49" charset="-122"/>
              </a:rPr>
              <a:t>的装载指令</a:t>
            </a:r>
            <a:r>
              <a:rPr lang="en-US" altLang="zh-CN" smtClean="0">
                <a:ea typeface="黑体" panose="02010609060101010101" pitchFamily="49" charset="-122"/>
              </a:rPr>
              <a:t>(LW)</a:t>
            </a:r>
            <a:r>
              <a:rPr lang="zh-CN" altLang="en-US" smtClean="0">
                <a:ea typeface="黑体" panose="02010609060101010101" pitchFamily="49" charset="-122"/>
              </a:rPr>
              <a:t>而言，关键路径是什么？</a:t>
            </a:r>
            <a:endParaRPr lang="en-US" altLang="zh-CN" smtClean="0">
              <a:ea typeface="黑体" panose="02010609060101010101" pitchFamily="49" charset="-122"/>
            </a:endParaRPr>
          </a:p>
          <a:p>
            <a:pPr lvl="2" indent="-285750">
              <a:lnSpc>
                <a:spcPct val="120000"/>
              </a:lnSpc>
              <a:spcBef>
                <a:spcPct val="20000"/>
              </a:spcBef>
              <a:spcAft>
                <a:spcPct val="20000"/>
              </a:spcAft>
            </a:pPr>
            <a:r>
              <a:rPr lang="en-US" altLang="zh-CN" smtClean="0">
                <a:ea typeface="黑体" panose="02010609060101010101" pitchFamily="49" charset="-122"/>
              </a:rPr>
              <a:t>a.</a:t>
            </a:r>
            <a:r>
              <a:rPr lang="zh-CN" altLang="en-US" smtClean="0">
                <a:ea typeface="黑体" panose="02010609060101010101" pitchFamily="49" charset="-122"/>
              </a:rPr>
              <a:t>关键路径为：</a:t>
            </a:r>
            <a:r>
              <a:rPr lang="en-US" altLang="zh-CN" smtClean="0">
                <a:ea typeface="黑体" panose="02010609060101010101" pitchFamily="49" charset="-122"/>
              </a:rPr>
              <a:t>I-Mem</a:t>
            </a:r>
            <a:r>
              <a:rPr lang="zh-CN" altLang="en-US" smtClean="0">
                <a:ea typeface="黑体" panose="02010609060101010101" pitchFamily="49" charset="-122"/>
              </a:rPr>
              <a:t>、</a:t>
            </a:r>
            <a:r>
              <a:rPr lang="en-US" altLang="zh-CN" smtClean="0">
                <a:ea typeface="黑体" panose="02010609060101010101" pitchFamily="49" charset="-122"/>
              </a:rPr>
              <a:t>Regs(Read)</a:t>
            </a:r>
            <a:r>
              <a:rPr lang="zh-CN" altLang="en-US" smtClean="0">
                <a:ea typeface="黑体" panose="02010609060101010101" pitchFamily="49" charset="-122"/>
              </a:rPr>
              <a:t>、</a:t>
            </a:r>
            <a:r>
              <a:rPr lang="en-US" altLang="zh-CN" smtClean="0">
                <a:ea typeface="黑体" panose="02010609060101010101" pitchFamily="49" charset="-122"/>
              </a:rPr>
              <a:t>Mux</a:t>
            </a:r>
            <a:r>
              <a:rPr lang="zh-CN" altLang="en-US" smtClean="0">
                <a:ea typeface="黑体" panose="02010609060101010101" pitchFamily="49" charset="-122"/>
              </a:rPr>
              <a:t>、</a:t>
            </a:r>
            <a:r>
              <a:rPr lang="en-US" altLang="zh-CN" smtClean="0">
                <a:ea typeface="黑体" panose="02010609060101010101" pitchFamily="49" charset="-122"/>
              </a:rPr>
              <a:t>ALU</a:t>
            </a:r>
            <a:r>
              <a:rPr lang="zh-CN" altLang="en-US" smtClean="0">
                <a:ea typeface="黑体" panose="02010609060101010101" pitchFamily="49" charset="-122"/>
              </a:rPr>
              <a:t>、</a:t>
            </a:r>
            <a:r>
              <a:rPr lang="en-US" altLang="zh-CN" smtClean="0">
                <a:ea typeface="黑体" panose="02010609060101010101" pitchFamily="49" charset="-122"/>
              </a:rPr>
              <a:t>D-Mem(Read)</a:t>
            </a:r>
            <a:r>
              <a:rPr lang="zh-CN" altLang="en-US" smtClean="0">
                <a:ea typeface="黑体" panose="02010609060101010101" pitchFamily="49" charset="-122"/>
              </a:rPr>
              <a:t>、</a:t>
            </a:r>
            <a:r>
              <a:rPr lang="en-US" altLang="zh-CN" smtClean="0">
                <a:ea typeface="黑体" panose="02010609060101010101" pitchFamily="49" charset="-122"/>
              </a:rPr>
              <a:t>Mux</a:t>
            </a:r>
            <a:r>
              <a:rPr lang="zh-CN" altLang="en-US" smtClean="0">
                <a:ea typeface="黑体" panose="02010609060101010101" pitchFamily="49" charset="-122"/>
              </a:rPr>
              <a:t>、</a:t>
            </a:r>
            <a:r>
              <a:rPr lang="en-US" altLang="zh-CN" smtClean="0">
                <a:ea typeface="黑体" panose="02010609060101010101" pitchFamily="49" charset="-122"/>
              </a:rPr>
              <a:t>Regs(Write)</a:t>
            </a:r>
          </a:p>
          <a:p>
            <a:pPr lvl="2" indent="-285750">
              <a:lnSpc>
                <a:spcPct val="120000"/>
              </a:lnSpc>
              <a:spcBef>
                <a:spcPct val="20000"/>
              </a:spcBef>
              <a:spcAft>
                <a:spcPct val="20000"/>
              </a:spcAft>
            </a:pPr>
            <a:r>
              <a:rPr lang="en-US" altLang="zh-CN" smtClean="0">
                <a:ea typeface="黑体" panose="02010609060101010101" pitchFamily="49" charset="-122"/>
              </a:rPr>
              <a:t>b.</a:t>
            </a:r>
            <a:r>
              <a:rPr lang="zh-CN" altLang="en-US" smtClean="0">
                <a:ea typeface="黑体" panose="02010609060101010101" pitchFamily="49" charset="-122"/>
              </a:rPr>
              <a:t>关键路径为：</a:t>
            </a:r>
            <a:r>
              <a:rPr lang="en-US" altLang="zh-CN" smtClean="0">
                <a:ea typeface="黑体" panose="02010609060101010101" pitchFamily="49" charset="-122"/>
              </a:rPr>
              <a:t>I-Mem</a:t>
            </a:r>
            <a:r>
              <a:rPr lang="zh-CN" altLang="en-US" smtClean="0">
                <a:ea typeface="黑体" panose="02010609060101010101" pitchFamily="49" charset="-122"/>
              </a:rPr>
              <a:t>、</a:t>
            </a:r>
            <a:r>
              <a:rPr lang="en-US" altLang="zh-CN" smtClean="0">
                <a:ea typeface="黑体" panose="02010609060101010101" pitchFamily="49" charset="-122"/>
              </a:rPr>
              <a:t>Regs(Read)</a:t>
            </a:r>
            <a:r>
              <a:rPr lang="zh-CN" altLang="en-US" smtClean="0">
                <a:ea typeface="黑体" panose="02010609060101010101" pitchFamily="49" charset="-122"/>
              </a:rPr>
              <a:t>、</a:t>
            </a:r>
            <a:r>
              <a:rPr lang="en-US" altLang="zh-CN" smtClean="0">
                <a:ea typeface="黑体" panose="02010609060101010101" pitchFamily="49" charset="-122"/>
              </a:rPr>
              <a:t>Mux</a:t>
            </a:r>
            <a:r>
              <a:rPr lang="zh-CN" altLang="en-US" smtClean="0">
                <a:ea typeface="黑体" panose="02010609060101010101" pitchFamily="49" charset="-122"/>
              </a:rPr>
              <a:t>、</a:t>
            </a:r>
            <a:r>
              <a:rPr lang="en-US" altLang="zh-CN" smtClean="0">
                <a:ea typeface="黑体" panose="02010609060101010101" pitchFamily="49" charset="-122"/>
              </a:rPr>
              <a:t>ALU</a:t>
            </a:r>
            <a:r>
              <a:rPr lang="zh-CN" altLang="en-US" smtClean="0">
                <a:ea typeface="黑体" panose="02010609060101010101" pitchFamily="49" charset="-122"/>
              </a:rPr>
              <a:t>、</a:t>
            </a:r>
            <a:r>
              <a:rPr lang="en-US" altLang="zh-CN" smtClean="0">
                <a:ea typeface="黑体" panose="02010609060101010101" pitchFamily="49" charset="-122"/>
              </a:rPr>
              <a:t>D-Mem(Read)</a:t>
            </a:r>
            <a:r>
              <a:rPr lang="zh-CN" altLang="en-US" smtClean="0">
                <a:ea typeface="黑体" panose="02010609060101010101" pitchFamily="49" charset="-122"/>
              </a:rPr>
              <a:t>、</a:t>
            </a:r>
            <a:r>
              <a:rPr lang="en-US" altLang="zh-CN" smtClean="0">
                <a:ea typeface="黑体" panose="02010609060101010101" pitchFamily="49" charset="-122"/>
              </a:rPr>
              <a:t>Mux</a:t>
            </a:r>
            <a:r>
              <a:rPr lang="zh-CN" altLang="en-US" smtClean="0">
                <a:ea typeface="黑体" panose="02010609060101010101" pitchFamily="49" charset="-122"/>
              </a:rPr>
              <a:t>、</a:t>
            </a:r>
            <a:r>
              <a:rPr lang="en-US" altLang="zh-CN" smtClean="0">
                <a:ea typeface="黑体" panose="02010609060101010101" pitchFamily="49" charset="-122"/>
              </a:rPr>
              <a:t>Regs(Write)</a:t>
            </a:r>
          </a:p>
          <a:p>
            <a:pPr lvl="2" indent="-285750">
              <a:lnSpc>
                <a:spcPct val="120000"/>
              </a:lnSpc>
              <a:spcBef>
                <a:spcPct val="20000"/>
              </a:spcBef>
              <a:spcAft>
                <a:spcPct val="20000"/>
              </a:spcAft>
            </a:pPr>
            <a:r>
              <a:rPr lang="zh-CN" altLang="en-US" smtClean="0">
                <a:ea typeface="黑体" panose="02010609060101010101" pitchFamily="49" charset="-122"/>
              </a:rPr>
              <a:t>解析：对于</a:t>
            </a:r>
            <a:r>
              <a:rPr lang="en-US" altLang="zh-CN" smtClean="0">
                <a:ea typeface="黑体" panose="02010609060101010101" pitchFamily="49" charset="-122"/>
              </a:rPr>
              <a:t>LW</a:t>
            </a:r>
            <a:r>
              <a:rPr lang="zh-CN" altLang="en-US" smtClean="0">
                <a:ea typeface="黑体" panose="02010609060101010101" pitchFamily="49" charset="-122"/>
              </a:rPr>
              <a:t>指令，存在这样一条长路径：读指令、读寄存器堆获得基址、使用多选器选择立即数作为</a:t>
            </a:r>
            <a:r>
              <a:rPr lang="en-US" altLang="zh-CN" smtClean="0">
                <a:ea typeface="黑体" panose="02010609060101010101" pitchFamily="49" charset="-122"/>
              </a:rPr>
              <a:t>ALU</a:t>
            </a:r>
            <a:r>
              <a:rPr lang="zh-CN" altLang="en-US" smtClean="0">
                <a:ea typeface="黑体" panose="02010609060101010101" pitchFamily="49" charset="-122"/>
              </a:rPr>
              <a:t>的输入、使用</a:t>
            </a:r>
            <a:r>
              <a:rPr lang="en-US" altLang="zh-CN" smtClean="0">
                <a:ea typeface="黑体" panose="02010609060101010101" pitchFamily="49" charset="-122"/>
              </a:rPr>
              <a:t>ALU</a:t>
            </a:r>
            <a:r>
              <a:rPr lang="zh-CN" altLang="en-US" smtClean="0">
                <a:ea typeface="黑体" panose="02010609060101010101" pitchFamily="49" charset="-122"/>
              </a:rPr>
              <a:t>计算地址、访问数据存储器、使用多选器选择存储器输出作为寄存器的数据输入、写寄存器堆，故有路径</a:t>
            </a:r>
            <a:r>
              <a:rPr lang="en-US" altLang="zh-CN" smtClean="0">
                <a:ea typeface="黑体" panose="02010609060101010101" pitchFamily="49" charset="-122"/>
              </a:rPr>
              <a:t>I-Mem</a:t>
            </a:r>
            <a:r>
              <a:rPr lang="zh-CN" altLang="en-US" smtClean="0">
                <a:ea typeface="黑体" panose="02010609060101010101" pitchFamily="49" charset="-122"/>
              </a:rPr>
              <a:t>、</a:t>
            </a:r>
            <a:r>
              <a:rPr lang="en-US" altLang="zh-CN" smtClean="0">
                <a:ea typeface="黑体" panose="02010609060101010101" pitchFamily="49" charset="-122"/>
              </a:rPr>
              <a:t>Regs(Read)</a:t>
            </a:r>
            <a:r>
              <a:rPr lang="zh-CN" altLang="en-US" smtClean="0">
                <a:ea typeface="黑体" panose="02010609060101010101" pitchFamily="49" charset="-122"/>
              </a:rPr>
              <a:t>、</a:t>
            </a:r>
            <a:r>
              <a:rPr lang="en-US" altLang="zh-CN" smtClean="0">
                <a:ea typeface="黑体" panose="02010609060101010101" pitchFamily="49" charset="-122"/>
              </a:rPr>
              <a:t>Mux</a:t>
            </a:r>
            <a:r>
              <a:rPr lang="zh-CN" altLang="en-US" smtClean="0">
                <a:ea typeface="黑体" panose="02010609060101010101" pitchFamily="49" charset="-122"/>
              </a:rPr>
              <a:t>、</a:t>
            </a:r>
            <a:r>
              <a:rPr lang="en-US" altLang="zh-CN" smtClean="0">
                <a:ea typeface="黑体" panose="02010609060101010101" pitchFamily="49" charset="-122"/>
              </a:rPr>
              <a:t>ALU</a:t>
            </a:r>
            <a:r>
              <a:rPr lang="zh-CN" altLang="en-US" smtClean="0">
                <a:ea typeface="黑体" panose="02010609060101010101" pitchFamily="49" charset="-122"/>
              </a:rPr>
              <a:t>、</a:t>
            </a:r>
            <a:r>
              <a:rPr lang="en-US" altLang="zh-CN" smtClean="0">
                <a:ea typeface="黑体" panose="02010609060101010101" pitchFamily="49" charset="-122"/>
              </a:rPr>
              <a:t>D-Mem(Read)</a:t>
            </a:r>
            <a:r>
              <a:rPr lang="zh-CN" altLang="en-US" smtClean="0">
                <a:ea typeface="黑体" panose="02010609060101010101" pitchFamily="49" charset="-122"/>
              </a:rPr>
              <a:t>、</a:t>
            </a:r>
            <a:r>
              <a:rPr lang="en-US" altLang="zh-CN" smtClean="0">
                <a:ea typeface="黑体" panose="02010609060101010101" pitchFamily="49" charset="-122"/>
              </a:rPr>
              <a:t>Mux</a:t>
            </a:r>
            <a:r>
              <a:rPr lang="zh-CN" altLang="en-US" smtClean="0">
                <a:ea typeface="黑体" panose="02010609060101010101" pitchFamily="49" charset="-122"/>
              </a:rPr>
              <a:t>、</a:t>
            </a:r>
            <a:r>
              <a:rPr lang="en-US" altLang="zh-CN" smtClean="0">
                <a:ea typeface="黑体" panose="02010609060101010101" pitchFamily="49" charset="-122"/>
              </a:rPr>
              <a:t>Regs(Write)</a:t>
            </a:r>
            <a:r>
              <a:rPr lang="zh-CN" altLang="en-US" smtClean="0">
                <a:ea typeface="黑体" panose="02010609060101010101" pitchFamily="49" charset="-122"/>
              </a:rPr>
              <a:t>。还有一条与之类似的长路径，但是这条路径是通过控制器而不是寄存器堆的 </a:t>
            </a:r>
            <a:r>
              <a:rPr lang="en-US" altLang="zh-CN" smtClean="0">
                <a:ea typeface="黑体" panose="02010609060101010101" pitchFamily="49" charset="-122"/>
              </a:rPr>
              <a:t>(</a:t>
            </a:r>
            <a:r>
              <a:rPr lang="zh-CN" altLang="en-US" smtClean="0">
                <a:ea typeface="黑体" panose="02010609060101010101" pitchFamily="49" charset="-122"/>
              </a:rPr>
              <a:t>用于生成</a:t>
            </a:r>
            <a:r>
              <a:rPr lang="en-US" altLang="zh-CN" smtClean="0">
                <a:ea typeface="黑体" panose="02010609060101010101" pitchFamily="49" charset="-122"/>
              </a:rPr>
              <a:t>ALUMux</a:t>
            </a:r>
            <a:r>
              <a:rPr lang="zh-CN" altLang="en-US" smtClean="0">
                <a:ea typeface="黑体" panose="02010609060101010101" pitchFamily="49" charset="-122"/>
              </a:rPr>
              <a:t>的控制信号</a:t>
            </a:r>
            <a:r>
              <a:rPr lang="en-US" altLang="zh-CN" smtClean="0">
                <a:ea typeface="黑体" panose="02010609060101010101" pitchFamily="49" charset="-122"/>
              </a:rPr>
              <a:t>)</a:t>
            </a:r>
            <a:r>
              <a:rPr lang="zh-CN" altLang="en-US" smtClean="0">
                <a:ea typeface="黑体" panose="02010609060101010101" pitchFamily="49" charset="-122"/>
              </a:rPr>
              <a:t>，由于控制器的速度快于寄存器堆，于是前者为关键路径，除这两条之外的路径都是比较短的路径。</a:t>
            </a:r>
          </a:p>
        </p:txBody>
      </p:sp>
      <p:graphicFrame>
        <p:nvGraphicFramePr>
          <p:cNvPr id="2" name="表格 1"/>
          <p:cNvGraphicFramePr>
            <a:graphicFrameLocks noGrp="1"/>
          </p:cNvGraphicFramePr>
          <p:nvPr/>
        </p:nvGraphicFramePr>
        <p:xfrm>
          <a:off x="1220788" y="1052513"/>
          <a:ext cx="6735760" cy="1097280"/>
        </p:xfrm>
        <a:graphic>
          <a:graphicData uri="http://schemas.openxmlformats.org/drawingml/2006/table">
            <a:tbl>
              <a:tblPr firstRow="1" firstCol="1" bandRow="1">
                <a:tableStyleId>{69CF1AB2-1976-4502-BF36-3FF5EA218861}</a:tableStyleId>
              </a:tblPr>
              <a:tblGrid>
                <a:gridCol w="351840">
                  <a:extLst>
                    <a:ext uri="{9D8B030D-6E8A-4147-A177-3AD203B41FA5}">
                      <a16:colId xmlns:a16="http://schemas.microsoft.com/office/drawing/2014/main" val="20000"/>
                    </a:ext>
                  </a:extLst>
                </a:gridCol>
                <a:gridCol w="1212069">
                  <a:extLst>
                    <a:ext uri="{9D8B030D-6E8A-4147-A177-3AD203B41FA5}">
                      <a16:colId xmlns:a16="http://schemas.microsoft.com/office/drawing/2014/main" val="20001"/>
                    </a:ext>
                  </a:extLst>
                </a:gridCol>
                <a:gridCol w="802435">
                  <a:extLst>
                    <a:ext uri="{9D8B030D-6E8A-4147-A177-3AD203B41FA5}">
                      <a16:colId xmlns:a16="http://schemas.microsoft.com/office/drawing/2014/main" val="20002"/>
                    </a:ext>
                  </a:extLst>
                </a:gridCol>
                <a:gridCol w="802435">
                  <a:extLst>
                    <a:ext uri="{9D8B030D-6E8A-4147-A177-3AD203B41FA5}">
                      <a16:colId xmlns:a16="http://schemas.microsoft.com/office/drawing/2014/main" val="20003"/>
                    </a:ext>
                  </a:extLst>
                </a:gridCol>
                <a:gridCol w="673830">
                  <a:extLst>
                    <a:ext uri="{9D8B030D-6E8A-4147-A177-3AD203B41FA5}">
                      <a16:colId xmlns:a16="http://schemas.microsoft.com/office/drawing/2014/main" val="20004"/>
                    </a:ext>
                  </a:extLst>
                </a:gridCol>
                <a:gridCol w="1007252">
                  <a:extLst>
                    <a:ext uri="{9D8B030D-6E8A-4147-A177-3AD203B41FA5}">
                      <a16:colId xmlns:a16="http://schemas.microsoft.com/office/drawing/2014/main" val="20005"/>
                    </a:ext>
                  </a:extLst>
                </a:gridCol>
                <a:gridCol w="1212069">
                  <a:extLst>
                    <a:ext uri="{9D8B030D-6E8A-4147-A177-3AD203B41FA5}">
                      <a16:colId xmlns:a16="http://schemas.microsoft.com/office/drawing/2014/main" val="20006"/>
                    </a:ext>
                  </a:extLst>
                </a:gridCol>
                <a:gridCol w="673830">
                  <a:extLst>
                    <a:ext uri="{9D8B030D-6E8A-4147-A177-3AD203B41FA5}">
                      <a16:colId xmlns:a16="http://schemas.microsoft.com/office/drawing/2014/main" val="20007"/>
                    </a:ext>
                  </a:extLst>
                </a:gridCol>
              </a:tblGrid>
              <a:tr h="365654">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90" marR="68590"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指令存储器</a:t>
                      </a:r>
                      <a:endParaRPr lang="zh-CN" sz="1200" kern="100" dirty="0">
                        <a:effectLst/>
                        <a:latin typeface="Times New Roman" pitchFamily="18" charset="0"/>
                        <a:ea typeface="宋体"/>
                        <a:cs typeface="Times New Roman" pitchFamily="18" charset="0"/>
                      </a:endParaRPr>
                    </a:p>
                  </a:txBody>
                  <a:tcPr marL="68590" marR="68590"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加法器</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多选器</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ALU</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寄存器堆</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数据存储器</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控制</a:t>
                      </a:r>
                      <a:endParaRPr lang="zh-CN" sz="1200" kern="100">
                        <a:effectLst/>
                        <a:latin typeface="Times New Roman" pitchFamily="18" charset="0"/>
                        <a:ea typeface="宋体"/>
                        <a:cs typeface="Times New Roman" pitchFamily="18" charset="0"/>
                      </a:endParaRPr>
                    </a:p>
                  </a:txBody>
                  <a:tcPr marL="68590" marR="68590" marT="0" marB="0"/>
                </a:tc>
                <a:extLst>
                  <a:ext uri="{0D108BD9-81ED-4DB2-BD59-A6C34878D82A}">
                    <a16:rowId xmlns:a16="http://schemas.microsoft.com/office/drawing/2014/main" val="10000"/>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400ps</a:t>
                      </a:r>
                      <a:endParaRPr lang="zh-CN" sz="1200" kern="100" dirty="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100ps</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30ps</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120ps</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200ps</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350ps</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100ps</a:t>
                      </a:r>
                      <a:endParaRPr lang="zh-CN" sz="1200" kern="100">
                        <a:effectLst/>
                        <a:latin typeface="Times New Roman" pitchFamily="18" charset="0"/>
                        <a:ea typeface="宋体"/>
                        <a:cs typeface="Times New Roman" pitchFamily="18" charset="0"/>
                      </a:endParaRPr>
                    </a:p>
                  </a:txBody>
                  <a:tcPr marL="68590" marR="68590" marT="0" marB="0"/>
                </a:tc>
                <a:extLst>
                  <a:ext uri="{0D108BD9-81ED-4DB2-BD59-A6C34878D82A}">
                    <a16:rowId xmlns:a16="http://schemas.microsoft.com/office/drawing/2014/main" val="10001"/>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500ps</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150ps</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100ps</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180ps</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220ps</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1000ps</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65ps</a:t>
                      </a:r>
                      <a:endParaRPr lang="zh-CN" sz="1200" kern="100" dirty="0">
                        <a:effectLst/>
                        <a:latin typeface="Times New Roman" pitchFamily="18" charset="0"/>
                        <a:ea typeface="宋体"/>
                        <a:cs typeface="Times New Roman" pitchFamily="18" charset="0"/>
                      </a:endParaRPr>
                    </a:p>
                  </a:txBody>
                  <a:tcPr marL="68590" marR="6859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7868208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4" end="4"/>
                                            </p:txEl>
                                          </p:spTgt>
                                        </p:tgtEl>
                                        <p:attrNameLst>
                                          <p:attrName>style.visibility</p:attrName>
                                        </p:attrNameLst>
                                      </p:cBhvr>
                                      <p:to>
                                        <p:strVal val="visible"/>
                                      </p:to>
                                    </p:set>
                                    <p:animEffect transition="in" filter="fade">
                                      <p:cBhvr>
                                        <p:cTn id="7" dur="500"/>
                                        <p:tgtEl>
                                          <p:spTgt spid="10243">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43">
                                            <p:txEl>
                                              <p:pRg st="5" end="5"/>
                                            </p:txEl>
                                          </p:spTgt>
                                        </p:tgtEl>
                                        <p:attrNameLst>
                                          <p:attrName>style.visibility</p:attrName>
                                        </p:attrNameLst>
                                      </p:cBhvr>
                                      <p:to>
                                        <p:strVal val="visible"/>
                                      </p:to>
                                    </p:set>
                                    <p:animEffect transition="in" filter="fade">
                                      <p:cBhvr>
                                        <p:cTn id="12" dur="500"/>
                                        <p:tgtEl>
                                          <p:spTgt spid="10243">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243">
                                            <p:txEl>
                                              <p:pRg st="6" end="6"/>
                                            </p:txEl>
                                          </p:spTgt>
                                        </p:tgtEl>
                                        <p:attrNameLst>
                                          <p:attrName>style.visibility</p:attrName>
                                        </p:attrNameLst>
                                      </p:cBhvr>
                                      <p:to>
                                        <p:strVal val="visible"/>
                                      </p:to>
                                    </p:set>
                                    <p:animEffect transition="in" filter="fade">
                                      <p:cBhvr>
                                        <p:cTn id="17" dur="500"/>
                                        <p:tgtEl>
                                          <p:spTgt spid="102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一、解答</a:t>
            </a:r>
            <a:r>
              <a:rPr lang="en-US" altLang="zh-CN" smtClean="0">
                <a:latin typeface="Times New Roman" panose="02020603050405020304" pitchFamily="18" charset="0"/>
                <a:cs typeface="Times New Roman" panose="02020603050405020304" pitchFamily="18" charset="0"/>
              </a:rPr>
              <a:t>6</a:t>
            </a:r>
            <a:endParaRPr lang="zh-CN" altLang="en-US" smtClean="0">
              <a:latin typeface="Times New Roman" panose="02020603050405020304" pitchFamily="18" charset="0"/>
              <a:cs typeface="Times New Roman" panose="02020603050405020304" pitchFamily="18" charset="0"/>
            </a:endParaRPr>
          </a:p>
        </p:txBody>
      </p:sp>
      <p:sp>
        <p:nvSpPr>
          <p:cNvPr id="11267" name="Content Placeholder 4"/>
          <p:cNvSpPr>
            <a:spLocks noGrp="1"/>
          </p:cNvSpPr>
          <p:nvPr>
            <p:ph idx="4294967295"/>
          </p:nvPr>
        </p:nvSpPr>
        <p:spPr>
          <a:xfrm>
            <a:off x="684213" y="908050"/>
            <a:ext cx="7991475" cy="5702300"/>
          </a:xfrm>
        </p:spPr>
        <p:txBody>
          <a:bodyPr/>
          <a:lstStyle/>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727075" lvl="1" indent="-342900">
              <a:lnSpc>
                <a:spcPct val="120000"/>
              </a:lnSpc>
              <a:spcBef>
                <a:spcPct val="20000"/>
              </a:spcBef>
              <a:spcAft>
                <a:spcPct val="20000"/>
              </a:spcAft>
              <a:buFont typeface="楷体_GB2312" pitchFamily="49" charset="-122"/>
              <a:buAutoNum type="circleNumDbPlain" startAt="6"/>
            </a:pPr>
            <a:r>
              <a:rPr lang="zh-CN" altLang="en-US" smtClean="0">
                <a:ea typeface="黑体" panose="02010609060101010101" pitchFamily="49" charset="-122"/>
              </a:rPr>
              <a:t>对一条</a:t>
            </a:r>
            <a:r>
              <a:rPr lang="en-US" altLang="zh-CN" smtClean="0">
                <a:ea typeface="黑体" panose="02010609060101010101" pitchFamily="49" charset="-122"/>
              </a:rPr>
              <a:t>MIPS</a:t>
            </a:r>
            <a:r>
              <a:rPr lang="zh-CN" altLang="en-US" smtClean="0">
                <a:ea typeface="黑体" panose="02010609060101010101" pitchFamily="49" charset="-122"/>
              </a:rPr>
              <a:t>的相等则分支指令</a:t>
            </a:r>
            <a:r>
              <a:rPr lang="en-US" altLang="zh-CN" smtClean="0">
                <a:ea typeface="黑体" panose="02010609060101010101" pitchFamily="49" charset="-122"/>
              </a:rPr>
              <a:t>(BEQ)</a:t>
            </a:r>
            <a:r>
              <a:rPr lang="zh-CN" altLang="en-US" smtClean="0">
                <a:ea typeface="黑体" panose="02010609060101010101" pitchFamily="49" charset="-122"/>
              </a:rPr>
              <a:t>而言，关键路径是什么？</a:t>
            </a:r>
            <a:endParaRPr lang="en-US" altLang="zh-CN" smtClean="0">
              <a:ea typeface="黑体" panose="02010609060101010101" pitchFamily="49" charset="-122"/>
            </a:endParaRPr>
          </a:p>
          <a:p>
            <a:pPr lvl="2" indent="-285750">
              <a:lnSpc>
                <a:spcPct val="120000"/>
              </a:lnSpc>
              <a:spcBef>
                <a:spcPct val="20000"/>
              </a:spcBef>
              <a:spcAft>
                <a:spcPct val="20000"/>
              </a:spcAft>
            </a:pPr>
            <a:r>
              <a:rPr lang="en-US" altLang="zh-CN" smtClean="0">
                <a:ea typeface="黑体" panose="02010609060101010101" pitchFamily="49" charset="-122"/>
              </a:rPr>
              <a:t>a.</a:t>
            </a:r>
            <a:r>
              <a:rPr lang="zh-CN" altLang="en-US" smtClean="0">
                <a:ea typeface="黑体" panose="02010609060101010101" pitchFamily="49" charset="-122"/>
              </a:rPr>
              <a:t>由于控制器的速度快于寄存器堆，故关键路径为：</a:t>
            </a:r>
            <a:r>
              <a:rPr lang="en-US" altLang="zh-CN" smtClean="0">
                <a:ea typeface="黑体" panose="02010609060101010101" pitchFamily="49" charset="-122"/>
              </a:rPr>
              <a:t>I-Mem</a:t>
            </a:r>
            <a:r>
              <a:rPr lang="zh-CN" altLang="en-US" smtClean="0">
                <a:ea typeface="黑体" panose="02010609060101010101" pitchFamily="49" charset="-122"/>
              </a:rPr>
              <a:t>、</a:t>
            </a:r>
            <a:r>
              <a:rPr lang="en-US" altLang="zh-CN" smtClean="0">
                <a:ea typeface="黑体" panose="02010609060101010101" pitchFamily="49" charset="-122"/>
              </a:rPr>
              <a:t>Regs(Read)</a:t>
            </a:r>
            <a:r>
              <a:rPr lang="zh-CN" altLang="en-US" smtClean="0">
                <a:ea typeface="黑体" panose="02010609060101010101" pitchFamily="49" charset="-122"/>
              </a:rPr>
              <a:t>、</a:t>
            </a:r>
            <a:r>
              <a:rPr lang="en-US" altLang="zh-CN" smtClean="0">
                <a:ea typeface="黑体" panose="02010609060101010101" pitchFamily="49" charset="-122"/>
              </a:rPr>
              <a:t>Mux</a:t>
            </a:r>
            <a:r>
              <a:rPr lang="zh-CN" altLang="en-US" smtClean="0">
                <a:ea typeface="黑体" panose="02010609060101010101" pitchFamily="49" charset="-122"/>
              </a:rPr>
              <a:t>、</a:t>
            </a:r>
            <a:r>
              <a:rPr lang="en-US" altLang="zh-CN" smtClean="0">
                <a:ea typeface="黑体" panose="02010609060101010101" pitchFamily="49" charset="-122"/>
              </a:rPr>
              <a:t>ALU</a:t>
            </a:r>
            <a:r>
              <a:rPr lang="zh-CN" altLang="en-US" smtClean="0">
                <a:ea typeface="黑体" panose="02010609060101010101" pitchFamily="49" charset="-122"/>
              </a:rPr>
              <a:t>、</a:t>
            </a:r>
            <a:r>
              <a:rPr lang="en-US" altLang="zh-CN" smtClean="0">
                <a:ea typeface="黑体" panose="02010609060101010101" pitchFamily="49" charset="-122"/>
              </a:rPr>
              <a:t>Mux</a:t>
            </a:r>
          </a:p>
          <a:p>
            <a:pPr lvl="2" indent="-285750">
              <a:lnSpc>
                <a:spcPct val="120000"/>
              </a:lnSpc>
              <a:spcBef>
                <a:spcPct val="20000"/>
              </a:spcBef>
              <a:spcAft>
                <a:spcPct val="20000"/>
              </a:spcAft>
            </a:pPr>
            <a:r>
              <a:rPr lang="en-US" altLang="zh-CN" smtClean="0">
                <a:ea typeface="黑体" panose="02010609060101010101" pitchFamily="49" charset="-122"/>
              </a:rPr>
              <a:t>b.</a:t>
            </a:r>
            <a:r>
              <a:rPr lang="zh-CN" altLang="en-US" smtClean="0">
                <a:ea typeface="黑体" panose="02010609060101010101" pitchFamily="49" charset="-122"/>
              </a:rPr>
              <a:t>由于控制器的速度快于寄存器堆，故关键路径为：</a:t>
            </a:r>
            <a:r>
              <a:rPr lang="en-US" altLang="zh-CN" smtClean="0">
                <a:ea typeface="黑体" panose="02010609060101010101" pitchFamily="49" charset="-122"/>
              </a:rPr>
              <a:t>I-Mem</a:t>
            </a:r>
            <a:r>
              <a:rPr lang="zh-CN" altLang="en-US" smtClean="0">
                <a:ea typeface="黑体" panose="02010609060101010101" pitchFamily="49" charset="-122"/>
              </a:rPr>
              <a:t>、</a:t>
            </a:r>
            <a:r>
              <a:rPr lang="en-US" altLang="zh-CN" smtClean="0">
                <a:ea typeface="黑体" panose="02010609060101010101" pitchFamily="49" charset="-122"/>
              </a:rPr>
              <a:t>Regs(Read)</a:t>
            </a:r>
            <a:r>
              <a:rPr lang="zh-CN" altLang="en-US" smtClean="0">
                <a:ea typeface="黑体" panose="02010609060101010101" pitchFamily="49" charset="-122"/>
              </a:rPr>
              <a:t>、</a:t>
            </a:r>
            <a:r>
              <a:rPr lang="en-US" altLang="zh-CN" smtClean="0">
                <a:ea typeface="黑体" panose="02010609060101010101" pitchFamily="49" charset="-122"/>
              </a:rPr>
              <a:t>Mux</a:t>
            </a:r>
            <a:r>
              <a:rPr lang="zh-CN" altLang="en-US" smtClean="0">
                <a:ea typeface="黑体" panose="02010609060101010101" pitchFamily="49" charset="-122"/>
              </a:rPr>
              <a:t>、</a:t>
            </a:r>
            <a:r>
              <a:rPr lang="en-US" altLang="zh-CN" smtClean="0">
                <a:ea typeface="黑体" panose="02010609060101010101" pitchFamily="49" charset="-122"/>
              </a:rPr>
              <a:t>ALU</a:t>
            </a:r>
            <a:r>
              <a:rPr lang="zh-CN" altLang="en-US" smtClean="0">
                <a:ea typeface="黑体" panose="02010609060101010101" pitchFamily="49" charset="-122"/>
              </a:rPr>
              <a:t>、</a:t>
            </a:r>
            <a:r>
              <a:rPr lang="en-US" altLang="zh-CN" smtClean="0">
                <a:ea typeface="黑体" panose="02010609060101010101" pitchFamily="49" charset="-122"/>
              </a:rPr>
              <a:t>Mux</a:t>
            </a:r>
          </a:p>
          <a:p>
            <a:pPr lvl="2" indent="-285750">
              <a:lnSpc>
                <a:spcPct val="120000"/>
              </a:lnSpc>
              <a:spcBef>
                <a:spcPct val="20000"/>
              </a:spcBef>
              <a:spcAft>
                <a:spcPct val="20000"/>
              </a:spcAft>
            </a:pPr>
            <a:r>
              <a:rPr lang="zh-CN" altLang="en-US" smtClean="0">
                <a:ea typeface="黑体" panose="02010609060101010101" pitchFamily="49" charset="-122"/>
              </a:rPr>
              <a:t>解析：这条指令有两种长路径</a:t>
            </a:r>
            <a:r>
              <a:rPr lang="en-US" altLang="zh-CN" smtClean="0">
                <a:ea typeface="黑体" panose="02010609060101010101" pitchFamily="49" charset="-122"/>
              </a:rPr>
              <a:t>——</a:t>
            </a:r>
            <a:r>
              <a:rPr lang="zh-CN" altLang="en-US" smtClean="0">
                <a:ea typeface="黑体" panose="02010609060101010101" pitchFamily="49" charset="-122"/>
              </a:rPr>
              <a:t>决定分支条件以及计算新</a:t>
            </a:r>
            <a:r>
              <a:rPr lang="en-US" altLang="zh-CN" smtClean="0">
                <a:ea typeface="黑体" panose="02010609060101010101" pitchFamily="49" charset="-122"/>
              </a:rPr>
              <a:t>PC</a:t>
            </a:r>
            <a:r>
              <a:rPr lang="zh-CN" altLang="en-US" smtClean="0">
                <a:ea typeface="黑体" panose="02010609060101010101" pitchFamily="49" charset="-122"/>
              </a:rPr>
              <a:t>值。对于决定分支条件的路径，需要读指令、读寄存器堆或使用控制单元、使用</a:t>
            </a:r>
            <a:r>
              <a:rPr lang="en-US" altLang="zh-CN" smtClean="0">
                <a:ea typeface="黑体" panose="02010609060101010101" pitchFamily="49" charset="-122"/>
              </a:rPr>
              <a:t>ALUMux</a:t>
            </a:r>
            <a:r>
              <a:rPr lang="zh-CN" altLang="en-US" smtClean="0">
                <a:ea typeface="黑体" panose="02010609060101010101" pitchFamily="49" charset="-122"/>
              </a:rPr>
              <a:t>、使用</a:t>
            </a:r>
            <a:r>
              <a:rPr lang="en-US" altLang="zh-CN" smtClean="0">
                <a:ea typeface="黑体" panose="02010609060101010101" pitchFamily="49" charset="-122"/>
              </a:rPr>
              <a:t>ALU</a:t>
            </a:r>
            <a:r>
              <a:rPr lang="zh-CN" altLang="en-US" smtClean="0">
                <a:ea typeface="黑体" panose="02010609060101010101" pitchFamily="49" charset="-122"/>
              </a:rPr>
              <a:t>比较两个值、使用</a:t>
            </a:r>
            <a:r>
              <a:rPr lang="en-US" altLang="zh-CN" smtClean="0">
                <a:ea typeface="黑体" panose="02010609060101010101" pitchFamily="49" charset="-122"/>
              </a:rPr>
              <a:t>ALU</a:t>
            </a:r>
            <a:r>
              <a:rPr lang="zh-CN" altLang="en-US" smtClean="0">
                <a:ea typeface="黑体" panose="02010609060101010101" pitchFamily="49" charset="-122"/>
              </a:rPr>
              <a:t>的零输出端来控制选择新</a:t>
            </a:r>
            <a:r>
              <a:rPr lang="en-US" altLang="zh-CN" smtClean="0">
                <a:ea typeface="黑体" panose="02010609060101010101" pitchFamily="49" charset="-122"/>
              </a:rPr>
              <a:t>PC</a:t>
            </a:r>
            <a:r>
              <a:rPr lang="zh-CN" altLang="en-US" smtClean="0">
                <a:ea typeface="黑体" panose="02010609060101010101" pitchFamily="49" charset="-122"/>
              </a:rPr>
              <a:t>值的多选器。对于计算新</a:t>
            </a:r>
            <a:r>
              <a:rPr lang="en-US" altLang="zh-CN" smtClean="0">
                <a:ea typeface="黑体" panose="02010609060101010101" pitchFamily="49" charset="-122"/>
              </a:rPr>
              <a:t>PC</a:t>
            </a:r>
            <a:r>
              <a:rPr lang="zh-CN" altLang="en-US" smtClean="0">
                <a:ea typeface="黑体" panose="02010609060101010101" pitchFamily="49" charset="-122"/>
              </a:rPr>
              <a:t>值的路径，其中一条是</a:t>
            </a:r>
            <a:r>
              <a:rPr lang="en-US" altLang="zh-CN" smtClean="0">
                <a:ea typeface="黑体" panose="02010609060101010101" pitchFamily="49" charset="-122"/>
              </a:rPr>
              <a:t>PC</a:t>
            </a:r>
            <a:r>
              <a:rPr lang="zh-CN" altLang="en-US" smtClean="0">
                <a:ea typeface="黑体" panose="02010609060101010101" pitchFamily="49" charset="-122"/>
              </a:rPr>
              <a:t>值加</a:t>
            </a:r>
            <a:r>
              <a:rPr lang="en-US" altLang="zh-CN" smtClean="0">
                <a:ea typeface="黑体" panose="02010609060101010101" pitchFamily="49" charset="-122"/>
              </a:rPr>
              <a:t>4(Add)</a:t>
            </a:r>
            <a:r>
              <a:rPr lang="zh-CN" altLang="en-US" smtClean="0">
                <a:ea typeface="黑体" panose="02010609060101010101" pitchFamily="49" charset="-122"/>
              </a:rPr>
              <a:t>、加偏移量</a:t>
            </a:r>
            <a:r>
              <a:rPr lang="en-US" altLang="zh-CN" smtClean="0">
                <a:ea typeface="黑体" panose="02010609060101010101" pitchFamily="49" charset="-122"/>
              </a:rPr>
              <a:t>offset(Add)</a:t>
            </a:r>
            <a:r>
              <a:rPr lang="zh-CN" altLang="en-US" smtClean="0">
                <a:ea typeface="黑体" panose="02010609060101010101" pitchFamily="49" charset="-122"/>
              </a:rPr>
              <a:t>、选择这个值作为新的</a:t>
            </a:r>
            <a:r>
              <a:rPr lang="en-US" altLang="zh-CN" smtClean="0">
                <a:ea typeface="黑体" panose="02010609060101010101" pitchFamily="49" charset="-122"/>
              </a:rPr>
              <a:t>PC</a:t>
            </a:r>
            <a:r>
              <a:rPr lang="zh-CN" altLang="en-US" smtClean="0">
                <a:ea typeface="黑体" panose="02010609060101010101" pitchFamily="49" charset="-122"/>
              </a:rPr>
              <a:t>值</a:t>
            </a:r>
            <a:r>
              <a:rPr lang="en-US" altLang="zh-CN" smtClean="0">
                <a:ea typeface="黑体" panose="02010609060101010101" pitchFamily="49" charset="-122"/>
              </a:rPr>
              <a:t>(Mux)</a:t>
            </a:r>
            <a:r>
              <a:rPr lang="zh-CN" altLang="en-US" smtClean="0">
                <a:ea typeface="黑体" panose="02010609060101010101" pitchFamily="49" charset="-122"/>
              </a:rPr>
              <a:t>；另一条是读指令</a:t>
            </a:r>
            <a:r>
              <a:rPr lang="en-US" altLang="zh-CN" smtClean="0">
                <a:ea typeface="黑体" panose="02010609060101010101" pitchFamily="49" charset="-122"/>
              </a:rPr>
              <a:t>(</a:t>
            </a:r>
            <a:r>
              <a:rPr lang="zh-CN" altLang="en-US" smtClean="0">
                <a:ea typeface="黑体" panose="02010609060101010101" pitchFamily="49" charset="-122"/>
              </a:rPr>
              <a:t>为了取得偏移量</a:t>
            </a:r>
            <a:r>
              <a:rPr lang="en-US" altLang="zh-CN" smtClean="0">
                <a:ea typeface="黑体" panose="02010609060101010101" pitchFamily="49" charset="-122"/>
              </a:rPr>
              <a:t>)</a:t>
            </a:r>
            <a:r>
              <a:rPr lang="zh-CN" altLang="en-US" smtClean="0">
                <a:ea typeface="黑体" panose="02010609060101010101" pitchFamily="49" charset="-122"/>
              </a:rPr>
              <a:t>、使用分支加法单元和相应的多选器。但是这两条计算</a:t>
            </a:r>
            <a:r>
              <a:rPr lang="en-US" altLang="zh-CN" smtClean="0">
                <a:ea typeface="黑体" panose="02010609060101010101" pitchFamily="49" charset="-122"/>
              </a:rPr>
              <a:t>PC</a:t>
            </a:r>
            <a:r>
              <a:rPr lang="zh-CN" altLang="en-US" smtClean="0">
                <a:ea typeface="黑体" panose="02010609060101010101" pitchFamily="49" charset="-122"/>
              </a:rPr>
              <a:t>值中的路径都比决定分支条件的路径要短，这是因为从表中可以看到指令存储器的速度要慢于执行</a:t>
            </a:r>
            <a:r>
              <a:rPr lang="en-US" altLang="zh-CN" smtClean="0">
                <a:ea typeface="黑体" panose="02010609060101010101" pitchFamily="49" charset="-122"/>
              </a:rPr>
              <a:t>PC+4</a:t>
            </a:r>
            <a:r>
              <a:rPr lang="zh-CN" altLang="en-US" smtClean="0">
                <a:ea typeface="黑体" panose="02010609060101010101" pitchFamily="49" charset="-122"/>
              </a:rPr>
              <a:t>的加法器、</a:t>
            </a:r>
            <a:r>
              <a:rPr lang="en-US" altLang="zh-CN" smtClean="0">
                <a:ea typeface="黑体" panose="02010609060101010101" pitchFamily="49" charset="-122"/>
              </a:rPr>
              <a:t>ALU</a:t>
            </a:r>
            <a:r>
              <a:rPr lang="zh-CN" altLang="en-US" smtClean="0">
                <a:ea typeface="黑体" panose="02010609060101010101" pitchFamily="49" charset="-122"/>
              </a:rPr>
              <a:t>的速度要慢于分支加法器。</a:t>
            </a:r>
          </a:p>
        </p:txBody>
      </p:sp>
      <p:graphicFrame>
        <p:nvGraphicFramePr>
          <p:cNvPr id="2" name="表格 1"/>
          <p:cNvGraphicFramePr>
            <a:graphicFrameLocks noGrp="1"/>
          </p:cNvGraphicFramePr>
          <p:nvPr/>
        </p:nvGraphicFramePr>
        <p:xfrm>
          <a:off x="1220788" y="1052513"/>
          <a:ext cx="6735760" cy="1097280"/>
        </p:xfrm>
        <a:graphic>
          <a:graphicData uri="http://schemas.openxmlformats.org/drawingml/2006/table">
            <a:tbl>
              <a:tblPr firstRow="1" firstCol="1" bandRow="1">
                <a:tableStyleId>{69CF1AB2-1976-4502-BF36-3FF5EA218861}</a:tableStyleId>
              </a:tblPr>
              <a:tblGrid>
                <a:gridCol w="351840">
                  <a:extLst>
                    <a:ext uri="{9D8B030D-6E8A-4147-A177-3AD203B41FA5}">
                      <a16:colId xmlns:a16="http://schemas.microsoft.com/office/drawing/2014/main" val="20000"/>
                    </a:ext>
                  </a:extLst>
                </a:gridCol>
                <a:gridCol w="1212069">
                  <a:extLst>
                    <a:ext uri="{9D8B030D-6E8A-4147-A177-3AD203B41FA5}">
                      <a16:colId xmlns:a16="http://schemas.microsoft.com/office/drawing/2014/main" val="20001"/>
                    </a:ext>
                  </a:extLst>
                </a:gridCol>
                <a:gridCol w="802435">
                  <a:extLst>
                    <a:ext uri="{9D8B030D-6E8A-4147-A177-3AD203B41FA5}">
                      <a16:colId xmlns:a16="http://schemas.microsoft.com/office/drawing/2014/main" val="20002"/>
                    </a:ext>
                  </a:extLst>
                </a:gridCol>
                <a:gridCol w="802435">
                  <a:extLst>
                    <a:ext uri="{9D8B030D-6E8A-4147-A177-3AD203B41FA5}">
                      <a16:colId xmlns:a16="http://schemas.microsoft.com/office/drawing/2014/main" val="20003"/>
                    </a:ext>
                  </a:extLst>
                </a:gridCol>
                <a:gridCol w="673830">
                  <a:extLst>
                    <a:ext uri="{9D8B030D-6E8A-4147-A177-3AD203B41FA5}">
                      <a16:colId xmlns:a16="http://schemas.microsoft.com/office/drawing/2014/main" val="20004"/>
                    </a:ext>
                  </a:extLst>
                </a:gridCol>
                <a:gridCol w="1007252">
                  <a:extLst>
                    <a:ext uri="{9D8B030D-6E8A-4147-A177-3AD203B41FA5}">
                      <a16:colId xmlns:a16="http://schemas.microsoft.com/office/drawing/2014/main" val="20005"/>
                    </a:ext>
                  </a:extLst>
                </a:gridCol>
                <a:gridCol w="1212069">
                  <a:extLst>
                    <a:ext uri="{9D8B030D-6E8A-4147-A177-3AD203B41FA5}">
                      <a16:colId xmlns:a16="http://schemas.microsoft.com/office/drawing/2014/main" val="20006"/>
                    </a:ext>
                  </a:extLst>
                </a:gridCol>
                <a:gridCol w="673830">
                  <a:extLst>
                    <a:ext uri="{9D8B030D-6E8A-4147-A177-3AD203B41FA5}">
                      <a16:colId xmlns:a16="http://schemas.microsoft.com/office/drawing/2014/main" val="20007"/>
                    </a:ext>
                  </a:extLst>
                </a:gridCol>
              </a:tblGrid>
              <a:tr h="365654">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90" marR="68590"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指令存储器</a:t>
                      </a:r>
                      <a:endParaRPr lang="zh-CN" sz="1200" kern="100" dirty="0">
                        <a:effectLst/>
                        <a:latin typeface="Times New Roman" pitchFamily="18" charset="0"/>
                        <a:ea typeface="宋体"/>
                        <a:cs typeface="Times New Roman" pitchFamily="18" charset="0"/>
                      </a:endParaRPr>
                    </a:p>
                  </a:txBody>
                  <a:tcPr marL="68590" marR="68590"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加法器</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多选器</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ALU</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寄存器堆</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数据存储器</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控制</a:t>
                      </a:r>
                      <a:endParaRPr lang="zh-CN" sz="1200" kern="100">
                        <a:effectLst/>
                        <a:latin typeface="Times New Roman" pitchFamily="18" charset="0"/>
                        <a:ea typeface="宋体"/>
                        <a:cs typeface="Times New Roman" pitchFamily="18" charset="0"/>
                      </a:endParaRPr>
                    </a:p>
                  </a:txBody>
                  <a:tcPr marL="68590" marR="68590" marT="0" marB="0"/>
                </a:tc>
                <a:extLst>
                  <a:ext uri="{0D108BD9-81ED-4DB2-BD59-A6C34878D82A}">
                    <a16:rowId xmlns:a16="http://schemas.microsoft.com/office/drawing/2014/main" val="10000"/>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400ps</a:t>
                      </a:r>
                      <a:endParaRPr lang="zh-CN" sz="1200" kern="100" dirty="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100ps</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30ps</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120ps</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200ps</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350ps</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100ps</a:t>
                      </a:r>
                      <a:endParaRPr lang="zh-CN" sz="1200" kern="100">
                        <a:effectLst/>
                        <a:latin typeface="Times New Roman" pitchFamily="18" charset="0"/>
                        <a:ea typeface="宋体"/>
                        <a:cs typeface="Times New Roman" pitchFamily="18" charset="0"/>
                      </a:endParaRPr>
                    </a:p>
                  </a:txBody>
                  <a:tcPr marL="68590" marR="68590" marT="0" marB="0"/>
                </a:tc>
                <a:extLst>
                  <a:ext uri="{0D108BD9-81ED-4DB2-BD59-A6C34878D82A}">
                    <a16:rowId xmlns:a16="http://schemas.microsoft.com/office/drawing/2014/main" val="10001"/>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500ps</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150ps</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100ps</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180ps</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220ps</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1000ps</a:t>
                      </a:r>
                      <a:endParaRPr lang="zh-CN" sz="1200" kern="100">
                        <a:effectLst/>
                        <a:latin typeface="Times New Roman" pitchFamily="18" charset="0"/>
                        <a:ea typeface="宋体"/>
                        <a:cs typeface="Times New Roman" pitchFamily="18" charset="0"/>
                      </a:endParaRPr>
                    </a:p>
                  </a:txBody>
                  <a:tcPr marL="68590" marR="68590"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65ps</a:t>
                      </a:r>
                      <a:endParaRPr lang="zh-CN" sz="1200" kern="100" dirty="0">
                        <a:effectLst/>
                        <a:latin typeface="Times New Roman" pitchFamily="18" charset="0"/>
                        <a:ea typeface="宋体"/>
                        <a:cs typeface="Times New Roman" pitchFamily="18" charset="0"/>
                      </a:endParaRPr>
                    </a:p>
                  </a:txBody>
                  <a:tcPr marL="68590" marR="6859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8637416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7">
                                            <p:txEl>
                                              <p:pRg st="4" end="4"/>
                                            </p:txEl>
                                          </p:spTgt>
                                        </p:tgtEl>
                                        <p:attrNameLst>
                                          <p:attrName>style.visibility</p:attrName>
                                        </p:attrNameLst>
                                      </p:cBhvr>
                                      <p:to>
                                        <p:strVal val="visible"/>
                                      </p:to>
                                    </p:set>
                                    <p:animEffect transition="in" filter="fade">
                                      <p:cBhvr>
                                        <p:cTn id="7" dur="500"/>
                                        <p:tgtEl>
                                          <p:spTgt spid="11267">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7">
                                            <p:txEl>
                                              <p:pRg st="5" end="5"/>
                                            </p:txEl>
                                          </p:spTgt>
                                        </p:tgtEl>
                                        <p:attrNameLst>
                                          <p:attrName>style.visibility</p:attrName>
                                        </p:attrNameLst>
                                      </p:cBhvr>
                                      <p:to>
                                        <p:strVal val="visible"/>
                                      </p:to>
                                    </p:set>
                                    <p:animEffect transition="in" filter="fade">
                                      <p:cBhvr>
                                        <p:cTn id="12" dur="500"/>
                                        <p:tgtEl>
                                          <p:spTgt spid="11267">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67">
                                            <p:txEl>
                                              <p:pRg st="6" end="6"/>
                                            </p:txEl>
                                          </p:spTgt>
                                        </p:tgtEl>
                                        <p:attrNameLst>
                                          <p:attrName>style.visibility</p:attrName>
                                        </p:attrNameLst>
                                      </p:cBhvr>
                                      <p:to>
                                        <p:strVal val="visible"/>
                                      </p:to>
                                    </p:set>
                                    <p:animEffect transition="in" filter="fade">
                                      <p:cBhvr>
                                        <p:cTn id="17" dur="500"/>
                                        <p:tgtEl>
                                          <p:spTgt spid="112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二、题目</a:t>
            </a:r>
          </a:p>
        </p:txBody>
      </p:sp>
      <p:sp>
        <p:nvSpPr>
          <p:cNvPr id="12291" name="Content Placeholder 4"/>
          <p:cNvSpPr>
            <a:spLocks noGrp="1"/>
          </p:cNvSpPr>
          <p:nvPr>
            <p:ph idx="4294967295"/>
          </p:nvPr>
        </p:nvSpPr>
        <p:spPr>
          <a:xfrm>
            <a:off x="684213" y="908050"/>
            <a:ext cx="7848600" cy="4587875"/>
          </a:xfrm>
        </p:spPr>
        <p:txBody>
          <a:bodyPr/>
          <a:lstStyle/>
          <a:p>
            <a:pPr>
              <a:lnSpc>
                <a:spcPct val="120000"/>
              </a:lnSpc>
              <a:spcBef>
                <a:spcPct val="20000"/>
              </a:spcBef>
              <a:spcAft>
                <a:spcPct val="20000"/>
              </a:spcAft>
              <a:defRPr/>
            </a:pPr>
            <a:r>
              <a:rPr lang="zh-CN" altLang="en-US" dirty="0">
                <a:ea typeface="黑体" pitchFamily="49" charset="-122"/>
              </a:rPr>
              <a:t>图</a:t>
            </a:r>
            <a:r>
              <a:rPr lang="en-US" altLang="zh-CN" dirty="0">
                <a:ea typeface="黑体" pitchFamily="49" charset="-122"/>
              </a:rPr>
              <a:t>1</a:t>
            </a:r>
            <a:r>
              <a:rPr lang="zh-CN" altLang="en-US" dirty="0">
                <a:ea typeface="黑体" pitchFamily="49" charset="-122"/>
              </a:rPr>
              <a:t>中基本的单周期</a:t>
            </a:r>
            <a:r>
              <a:rPr lang="en-US" altLang="zh-CN" dirty="0">
                <a:ea typeface="黑体" pitchFamily="49" charset="-122"/>
              </a:rPr>
              <a:t>MIPS</a:t>
            </a:r>
            <a:r>
              <a:rPr lang="zh-CN" altLang="en-US" dirty="0">
                <a:ea typeface="黑体" pitchFamily="49" charset="-122"/>
              </a:rPr>
              <a:t>实现仅能实现某些指令。</a:t>
            </a:r>
            <a:endParaRPr lang="en-US" altLang="zh-CN" dirty="0">
              <a:ea typeface="黑体" pitchFamily="49" charset="-122"/>
            </a:endParaRPr>
          </a:p>
          <a:p>
            <a:pPr>
              <a:lnSpc>
                <a:spcPct val="120000"/>
              </a:lnSpc>
              <a:spcBef>
                <a:spcPct val="20000"/>
              </a:spcBef>
              <a:spcAft>
                <a:spcPct val="20000"/>
              </a:spcAft>
              <a:defRPr/>
            </a:pPr>
            <a:r>
              <a:rPr lang="zh-CN" altLang="en-US" dirty="0">
                <a:ea typeface="黑体" pitchFamily="49" charset="-122"/>
              </a:rPr>
              <a:t>可以在这个指令集中加入新的指令，但决定是否加入取决于给处理器的数据通路和数据通路增加的复杂度。</a:t>
            </a:r>
            <a:endParaRPr lang="en-US" altLang="zh-CN" dirty="0">
              <a:ea typeface="黑体" pitchFamily="49" charset="-122"/>
            </a:endParaRPr>
          </a:p>
          <a:p>
            <a:pPr>
              <a:lnSpc>
                <a:spcPct val="120000"/>
              </a:lnSpc>
              <a:spcBef>
                <a:spcPct val="20000"/>
              </a:spcBef>
              <a:spcAft>
                <a:spcPct val="20000"/>
              </a:spcAft>
              <a:defRPr/>
            </a:pPr>
            <a:r>
              <a:rPr lang="zh-CN" altLang="en-US" dirty="0">
                <a:ea typeface="黑体" pitchFamily="49" charset="-122"/>
              </a:rPr>
              <a:t>对于下表中的新指令而言，试回答下列</a:t>
            </a:r>
            <a:r>
              <a:rPr lang="en-US" altLang="zh-CN" dirty="0">
                <a:ea typeface="黑体" pitchFamily="49" charset="-122"/>
              </a:rPr>
              <a:t>3</a:t>
            </a:r>
            <a:r>
              <a:rPr lang="zh-CN" altLang="en-US" dirty="0">
                <a:ea typeface="黑体" pitchFamily="49" charset="-122"/>
              </a:rPr>
              <a:t>个问题。</a:t>
            </a: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727075" lvl="1" indent="-342900">
              <a:lnSpc>
                <a:spcPct val="120000"/>
              </a:lnSpc>
              <a:spcBef>
                <a:spcPct val="20000"/>
              </a:spcBef>
              <a:spcAft>
                <a:spcPct val="20000"/>
              </a:spcAft>
              <a:buFont typeface="+mj-ea"/>
              <a:buAutoNum type="circleNumDbPlain"/>
              <a:defRPr/>
            </a:pPr>
            <a:r>
              <a:rPr lang="zh-CN" altLang="en-US" dirty="0">
                <a:ea typeface="黑体" pitchFamily="49" charset="-122"/>
              </a:rPr>
              <a:t>对上述指令而言，哪些已有的单元还可以被使用？</a:t>
            </a:r>
            <a:endParaRPr lang="en-US" altLang="zh-CN" dirty="0">
              <a:ea typeface="黑体" pitchFamily="49" charset="-122"/>
            </a:endParaRPr>
          </a:p>
          <a:p>
            <a:pPr marL="727075" lvl="1" indent="-342900">
              <a:lnSpc>
                <a:spcPct val="120000"/>
              </a:lnSpc>
              <a:spcBef>
                <a:spcPct val="20000"/>
              </a:spcBef>
              <a:spcAft>
                <a:spcPct val="20000"/>
              </a:spcAft>
              <a:buFont typeface="+mj-ea"/>
              <a:buAutoNum type="circleNumDbPlain"/>
              <a:defRPr/>
            </a:pPr>
            <a:r>
              <a:rPr lang="zh-CN" altLang="en-US" dirty="0">
                <a:ea typeface="黑体" pitchFamily="49" charset="-122"/>
              </a:rPr>
              <a:t>对上述指令而言，还需要增加哪些功能单元？</a:t>
            </a:r>
            <a:endParaRPr lang="en-US" altLang="zh-CN" dirty="0">
              <a:ea typeface="黑体" pitchFamily="49" charset="-122"/>
            </a:endParaRPr>
          </a:p>
          <a:p>
            <a:pPr marL="727075" lvl="1" indent="-342900">
              <a:lnSpc>
                <a:spcPct val="120000"/>
              </a:lnSpc>
              <a:spcBef>
                <a:spcPct val="20000"/>
              </a:spcBef>
              <a:spcAft>
                <a:spcPct val="20000"/>
              </a:spcAft>
              <a:buFont typeface="+mj-ea"/>
              <a:buAutoNum type="circleNumDbPlain"/>
              <a:defRPr/>
            </a:pPr>
            <a:r>
              <a:rPr lang="zh-CN" altLang="en-US" dirty="0">
                <a:ea typeface="黑体" pitchFamily="49" charset="-122"/>
              </a:rPr>
              <a:t>为了支持这些指令，需要在控制单元增加哪些信号？</a:t>
            </a:r>
          </a:p>
        </p:txBody>
      </p:sp>
      <p:graphicFrame>
        <p:nvGraphicFramePr>
          <p:cNvPr id="2" name="表格 1"/>
          <p:cNvGraphicFramePr>
            <a:graphicFrameLocks noGrp="1"/>
          </p:cNvGraphicFramePr>
          <p:nvPr/>
        </p:nvGraphicFramePr>
        <p:xfrm>
          <a:off x="1308100" y="2835275"/>
          <a:ext cx="5424488" cy="1098549"/>
        </p:xfrm>
        <a:graphic>
          <a:graphicData uri="http://schemas.openxmlformats.org/drawingml/2006/table">
            <a:tbl>
              <a:tblPr firstRow="1" firstCol="1" bandRow="1">
                <a:tableStyleId>{69CF1AB2-1976-4502-BF36-3FF5EA218861}</a:tableStyleId>
              </a:tblPr>
              <a:tblGrid>
                <a:gridCol w="355621">
                  <a:extLst>
                    <a:ext uri="{9D8B030D-6E8A-4147-A177-3AD203B41FA5}">
                      <a16:colId xmlns:a16="http://schemas.microsoft.com/office/drawing/2014/main" val="20000"/>
                    </a:ext>
                  </a:extLst>
                </a:gridCol>
                <a:gridCol w="1804141">
                  <a:extLst>
                    <a:ext uri="{9D8B030D-6E8A-4147-A177-3AD203B41FA5}">
                      <a16:colId xmlns:a16="http://schemas.microsoft.com/office/drawing/2014/main" val="20001"/>
                    </a:ext>
                  </a:extLst>
                </a:gridCol>
                <a:gridCol w="3264726">
                  <a:extLst>
                    <a:ext uri="{9D8B030D-6E8A-4147-A177-3AD203B41FA5}">
                      <a16:colId xmlns:a16="http://schemas.microsoft.com/office/drawing/2014/main" val="20002"/>
                    </a:ext>
                  </a:extLst>
                </a:gridCol>
              </a:tblGrid>
              <a:tr h="366183">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84" marR="68584"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指令</a:t>
                      </a:r>
                      <a:endParaRPr lang="zh-CN" sz="1200" kern="100" dirty="0">
                        <a:effectLst/>
                        <a:latin typeface="Times New Roman" pitchFamily="18" charset="0"/>
                        <a:ea typeface="宋体"/>
                        <a:cs typeface="Times New Roman" pitchFamily="18" charset="0"/>
                      </a:endParaRPr>
                    </a:p>
                  </a:txBody>
                  <a:tcPr marL="68584" marR="68584"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解释</a:t>
                      </a:r>
                      <a:endParaRPr lang="zh-CN" sz="1200" kern="100">
                        <a:effectLst/>
                        <a:latin typeface="Times New Roman" pitchFamily="18" charset="0"/>
                        <a:ea typeface="宋体"/>
                        <a:cs typeface="Times New Roman" pitchFamily="18" charset="0"/>
                      </a:endParaRPr>
                    </a:p>
                  </a:txBody>
                  <a:tcPr marL="68584" marR="68584" marT="0" marB="0"/>
                </a:tc>
                <a:extLst>
                  <a:ext uri="{0D108BD9-81ED-4DB2-BD59-A6C34878D82A}">
                    <a16:rowId xmlns:a16="http://schemas.microsoft.com/office/drawing/2014/main" val="10000"/>
                  </a:ext>
                </a:extLst>
              </a:tr>
              <a:tr h="366183">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84" marR="68584"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add3 </a:t>
                      </a:r>
                      <a:r>
                        <a:rPr lang="en-US" sz="1600" kern="100" dirty="0" err="1">
                          <a:effectLst/>
                          <a:latin typeface="Times New Roman" pitchFamily="18" charset="0"/>
                          <a:cs typeface="Times New Roman" pitchFamily="18" charset="0"/>
                        </a:rPr>
                        <a:t>Rd,Rs,Rt,Rx</a:t>
                      </a:r>
                      <a:endParaRPr lang="zh-CN" sz="1200" kern="100" dirty="0">
                        <a:effectLst/>
                        <a:latin typeface="Times New Roman" pitchFamily="18" charset="0"/>
                        <a:ea typeface="宋体"/>
                        <a:cs typeface="Times New Roman" pitchFamily="18" charset="0"/>
                      </a:endParaRPr>
                    </a:p>
                  </a:txBody>
                  <a:tcPr marL="68584" marR="6858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Reg[Rd]=Reg[Rs]+Reg[Rt]+Reg[Rx]</a:t>
                      </a:r>
                      <a:endParaRPr lang="zh-CN" sz="1200" kern="100">
                        <a:effectLst/>
                        <a:latin typeface="Times New Roman" pitchFamily="18" charset="0"/>
                        <a:ea typeface="宋体"/>
                        <a:cs typeface="Times New Roman" pitchFamily="18" charset="0"/>
                      </a:endParaRPr>
                    </a:p>
                  </a:txBody>
                  <a:tcPr marL="68584" marR="68584" marT="0" marB="0"/>
                </a:tc>
                <a:extLst>
                  <a:ext uri="{0D108BD9-81ED-4DB2-BD59-A6C34878D82A}">
                    <a16:rowId xmlns:a16="http://schemas.microsoft.com/office/drawing/2014/main" val="10001"/>
                  </a:ext>
                </a:extLst>
              </a:tr>
              <a:tr h="366183">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84" marR="6858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sll Rt,Rd,Shift</a:t>
                      </a:r>
                      <a:endParaRPr lang="zh-CN" sz="1200" kern="100">
                        <a:effectLst/>
                        <a:latin typeface="Times New Roman" pitchFamily="18" charset="0"/>
                        <a:ea typeface="宋体"/>
                        <a:cs typeface="Times New Roman" pitchFamily="18" charset="0"/>
                      </a:endParaRPr>
                    </a:p>
                  </a:txBody>
                  <a:tcPr marL="68584" marR="68584" marT="0" marB="0"/>
                </a:tc>
                <a:tc>
                  <a:txBody>
                    <a:bodyPr/>
                    <a:lstStyle/>
                    <a:p>
                      <a:pPr algn="just">
                        <a:lnSpc>
                          <a:spcPct val="150000"/>
                        </a:lnSpc>
                        <a:spcAft>
                          <a:spcPts val="0"/>
                        </a:spcAft>
                      </a:pPr>
                      <a:r>
                        <a:rPr lang="en-US" sz="1600" kern="100" dirty="0" err="1">
                          <a:effectLst/>
                          <a:latin typeface="Times New Roman" pitchFamily="18" charset="0"/>
                          <a:cs typeface="Times New Roman" pitchFamily="18" charset="0"/>
                        </a:rPr>
                        <a:t>Reg</a:t>
                      </a:r>
                      <a:r>
                        <a:rPr lang="en-US" sz="1600" kern="100" dirty="0">
                          <a:effectLst/>
                          <a:latin typeface="Times New Roman" pitchFamily="18" charset="0"/>
                          <a:cs typeface="Times New Roman" pitchFamily="18" charset="0"/>
                        </a:rPr>
                        <a:t>[Rd]=</a:t>
                      </a:r>
                      <a:r>
                        <a:rPr lang="en-US" sz="1600" kern="100" dirty="0" err="1">
                          <a:effectLst/>
                          <a:latin typeface="Times New Roman" pitchFamily="18" charset="0"/>
                          <a:cs typeface="Times New Roman" pitchFamily="18" charset="0"/>
                        </a:rPr>
                        <a:t>Reg</a:t>
                      </a:r>
                      <a:r>
                        <a:rPr lang="en-US" sz="1600" kern="100" dirty="0">
                          <a:effectLst/>
                          <a:latin typeface="Times New Roman" pitchFamily="18" charset="0"/>
                          <a:cs typeface="Times New Roman" pitchFamily="18" charset="0"/>
                        </a:rPr>
                        <a:t>[</a:t>
                      </a:r>
                      <a:r>
                        <a:rPr lang="en-US" sz="1600" kern="100" dirty="0" err="1">
                          <a:effectLst/>
                          <a:latin typeface="Times New Roman" pitchFamily="18" charset="0"/>
                          <a:cs typeface="Times New Roman" pitchFamily="18" charset="0"/>
                        </a:rPr>
                        <a:t>Rt</a:t>
                      </a:r>
                      <a:r>
                        <a:rPr lang="en-US" sz="1600" kern="100" dirty="0">
                          <a:effectLst/>
                          <a:latin typeface="Times New Roman" pitchFamily="18" charset="0"/>
                          <a:cs typeface="Times New Roman" pitchFamily="18" charset="0"/>
                        </a:rPr>
                        <a:t>]&lt;&lt;Shift(</a:t>
                      </a:r>
                      <a:r>
                        <a:rPr lang="zh-CN" sz="1600" kern="100" dirty="0">
                          <a:effectLst/>
                          <a:latin typeface="Times New Roman" pitchFamily="18" charset="0"/>
                          <a:cs typeface="Times New Roman" pitchFamily="18" charset="0"/>
                        </a:rPr>
                        <a:t>左移</a:t>
                      </a:r>
                      <a:r>
                        <a:rPr lang="en-US" sz="1600" kern="100" dirty="0">
                          <a:effectLst/>
                          <a:latin typeface="Times New Roman" pitchFamily="18" charset="0"/>
                          <a:cs typeface="Times New Roman" pitchFamily="18" charset="0"/>
                        </a:rPr>
                        <a:t>)</a:t>
                      </a:r>
                      <a:endParaRPr lang="zh-CN" sz="1200" kern="100" dirty="0">
                        <a:effectLst/>
                        <a:latin typeface="Times New Roman" pitchFamily="18" charset="0"/>
                        <a:ea typeface="宋体"/>
                        <a:cs typeface="Times New Roman" pitchFamily="18" charset="0"/>
                      </a:endParaRPr>
                    </a:p>
                  </a:txBody>
                  <a:tcPr marL="68584" marR="68584"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3697374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fade">
                                      <p:cBhvr>
                                        <p:cTn id="7" dur="500"/>
                                        <p:tgtEl>
                                          <p:spTgt spid="1229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291">
                                            <p:txEl>
                                              <p:pRg st="1" end="1"/>
                                            </p:txEl>
                                          </p:spTgt>
                                        </p:tgtEl>
                                        <p:attrNameLst>
                                          <p:attrName>style.visibility</p:attrName>
                                        </p:attrNameLst>
                                      </p:cBhvr>
                                      <p:to>
                                        <p:strVal val="visible"/>
                                      </p:to>
                                    </p:set>
                                    <p:animEffect transition="in" filter="fade">
                                      <p:cBhvr>
                                        <p:cTn id="10" dur="500"/>
                                        <p:tgtEl>
                                          <p:spTgt spid="1229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291">
                                            <p:txEl>
                                              <p:pRg st="2" end="2"/>
                                            </p:txEl>
                                          </p:spTgt>
                                        </p:tgtEl>
                                        <p:attrNameLst>
                                          <p:attrName>style.visibility</p:attrName>
                                        </p:attrNameLst>
                                      </p:cBhvr>
                                      <p:to>
                                        <p:strVal val="visible"/>
                                      </p:to>
                                    </p:set>
                                    <p:animEffect transition="in" filter="fade">
                                      <p:cBhvr>
                                        <p:cTn id="13" dur="500"/>
                                        <p:tgtEl>
                                          <p:spTgt spid="1229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291">
                                            <p:txEl>
                                              <p:pRg st="6" end="6"/>
                                            </p:txEl>
                                          </p:spTgt>
                                        </p:tgtEl>
                                        <p:attrNameLst>
                                          <p:attrName>style.visibility</p:attrName>
                                        </p:attrNameLst>
                                      </p:cBhvr>
                                      <p:to>
                                        <p:strVal val="visible"/>
                                      </p:to>
                                    </p:set>
                                    <p:animEffect transition="in" filter="fade">
                                      <p:cBhvr>
                                        <p:cTn id="16" dur="500"/>
                                        <p:tgtEl>
                                          <p:spTgt spid="12291">
                                            <p:txEl>
                                              <p:pRg st="6" end="6"/>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291">
                                            <p:txEl>
                                              <p:pRg st="7" end="7"/>
                                            </p:txEl>
                                          </p:spTgt>
                                        </p:tgtEl>
                                        <p:attrNameLst>
                                          <p:attrName>style.visibility</p:attrName>
                                        </p:attrNameLst>
                                      </p:cBhvr>
                                      <p:to>
                                        <p:strVal val="visible"/>
                                      </p:to>
                                    </p:set>
                                    <p:animEffect transition="in" filter="fade">
                                      <p:cBhvr>
                                        <p:cTn id="19" dur="500"/>
                                        <p:tgtEl>
                                          <p:spTgt spid="12291">
                                            <p:txEl>
                                              <p:pRg st="7" end="7"/>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291">
                                            <p:txEl>
                                              <p:pRg st="8" end="8"/>
                                            </p:txEl>
                                          </p:spTgt>
                                        </p:tgtEl>
                                        <p:attrNameLst>
                                          <p:attrName>style.visibility</p:attrName>
                                        </p:attrNameLst>
                                      </p:cBhvr>
                                      <p:to>
                                        <p:strVal val="visible"/>
                                      </p:to>
                                    </p:set>
                                    <p:animEffect transition="in" filter="fade">
                                      <p:cBhvr>
                                        <p:cTn id="22" dur="500"/>
                                        <p:tgtEl>
                                          <p:spTgt spid="12291">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二、题图</a:t>
            </a:r>
          </a:p>
        </p:txBody>
      </p:sp>
      <p:sp>
        <p:nvSpPr>
          <p:cNvPr id="25603" name="Content Placeholder 4"/>
          <p:cNvSpPr>
            <a:spLocks noGrp="1"/>
          </p:cNvSpPr>
          <p:nvPr>
            <p:ph idx="4294967295"/>
          </p:nvPr>
        </p:nvSpPr>
        <p:spPr>
          <a:xfrm>
            <a:off x="684213" y="908050"/>
            <a:ext cx="7848600" cy="388938"/>
          </a:xfrm>
        </p:spPr>
        <p:txBody>
          <a:bodyPr/>
          <a:lstStyle/>
          <a:p>
            <a:pPr marL="0" indent="0">
              <a:lnSpc>
                <a:spcPct val="120000"/>
              </a:lnSpc>
              <a:spcBef>
                <a:spcPct val="20000"/>
              </a:spcBef>
              <a:spcAft>
                <a:spcPct val="20000"/>
              </a:spcAft>
            </a:pPr>
            <a:r>
              <a:rPr lang="zh-CN" altLang="en-US" smtClean="0">
                <a:ea typeface="黑体" panose="02010609060101010101" pitchFamily="49" charset="-122"/>
              </a:rPr>
              <a:t>图</a:t>
            </a:r>
            <a:r>
              <a:rPr lang="en-US" altLang="zh-CN" smtClean="0">
                <a:ea typeface="黑体" panose="02010609060101010101" pitchFamily="49" charset="-122"/>
              </a:rPr>
              <a:t>1</a:t>
            </a:r>
            <a:endParaRPr lang="zh-CN" altLang="en-US" smtClean="0">
              <a:ea typeface="黑体" panose="02010609060101010101" pitchFamily="49" charset="-122"/>
            </a:endParaRPr>
          </a:p>
        </p:txBody>
      </p:sp>
      <p:pic>
        <p:nvPicPr>
          <p:cNvPr id="25604"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412875"/>
            <a:ext cx="6626225" cy="496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3693585"/>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一、填空题</a:t>
            </a:r>
          </a:p>
        </p:txBody>
      </p:sp>
      <p:sp>
        <p:nvSpPr>
          <p:cNvPr id="2051" name="Content Placeholder 4"/>
          <p:cNvSpPr>
            <a:spLocks noGrp="1"/>
          </p:cNvSpPr>
          <p:nvPr>
            <p:ph idx="4294967295"/>
          </p:nvPr>
        </p:nvSpPr>
        <p:spPr>
          <a:xfrm>
            <a:off x="684213" y="908050"/>
            <a:ext cx="7848600" cy="6822380"/>
          </a:xfrm>
        </p:spPr>
        <p:txBody>
          <a:bodyPr/>
          <a:lstStyle/>
          <a:p>
            <a:pPr marL="0" indent="0">
              <a:lnSpc>
                <a:spcPct val="120000"/>
              </a:lnSpc>
              <a:spcBef>
                <a:spcPct val="20000"/>
              </a:spcBef>
              <a:spcAft>
                <a:spcPct val="20000"/>
              </a:spcAft>
            </a:pPr>
            <a:r>
              <a:rPr lang="en-US" altLang="zh-CN" dirty="0" smtClean="0">
                <a:ea typeface="黑体" panose="02010609060101010101" pitchFamily="49" charset="-122"/>
              </a:rPr>
              <a:t>1.</a:t>
            </a:r>
            <a:r>
              <a:rPr lang="zh-CN" altLang="en-US" dirty="0">
                <a:ea typeface="黑体" panose="02010609060101010101" pitchFamily="49" charset="-122"/>
              </a:rPr>
              <a:t> </a:t>
            </a:r>
            <a:r>
              <a:rPr lang="zh-CN" altLang="en-US" dirty="0" smtClean="0">
                <a:ea typeface="黑体" panose="02010609060101010101" pitchFamily="49" charset="-122"/>
              </a:rPr>
              <a:t>将</a:t>
            </a:r>
            <a:r>
              <a:rPr lang="en-US" altLang="zh-CN" dirty="0">
                <a:ea typeface="黑体" panose="02010609060101010101" pitchFamily="49" charset="-122"/>
              </a:rPr>
              <a:t>10</a:t>
            </a:r>
            <a:r>
              <a:rPr lang="zh-CN" altLang="en-US" dirty="0">
                <a:ea typeface="黑体" panose="02010609060101010101" pitchFamily="49" charset="-122"/>
              </a:rPr>
              <a:t>进制数</a:t>
            </a:r>
            <a:r>
              <a:rPr lang="en-US" altLang="zh-CN" dirty="0">
                <a:ea typeface="黑体" panose="02010609060101010101" pitchFamily="49" charset="-122"/>
              </a:rPr>
              <a:t>35</a:t>
            </a:r>
            <a:r>
              <a:rPr lang="zh-CN" altLang="en-US" dirty="0">
                <a:ea typeface="黑体" panose="02010609060101010101" pitchFamily="49" charset="-122"/>
              </a:rPr>
              <a:t>转换为</a:t>
            </a:r>
            <a:r>
              <a:rPr lang="en-US" altLang="zh-CN" dirty="0">
                <a:ea typeface="黑体" panose="02010609060101010101" pitchFamily="49" charset="-122"/>
              </a:rPr>
              <a:t>8</a:t>
            </a:r>
            <a:r>
              <a:rPr lang="zh-CN" altLang="en-US" dirty="0">
                <a:ea typeface="黑体" panose="02010609060101010101" pitchFamily="49" charset="-122"/>
              </a:rPr>
              <a:t>位二进制数</a:t>
            </a:r>
            <a:r>
              <a:rPr lang="zh-CN" altLang="en-US" dirty="0" smtClean="0">
                <a:ea typeface="黑体" panose="02010609060101010101" pitchFamily="49" charset="-122"/>
              </a:rPr>
              <a:t>是</a:t>
            </a:r>
            <a:r>
              <a:rPr lang="en-US" altLang="zh-CN" u="sng" dirty="0" smtClean="0">
                <a:solidFill>
                  <a:srgbClr val="FF0000"/>
                </a:solidFill>
                <a:ea typeface="黑体" panose="02010609060101010101" pitchFamily="49" charset="-122"/>
              </a:rPr>
              <a:t>00100011</a:t>
            </a:r>
            <a:r>
              <a:rPr lang="zh-CN" altLang="en-US" dirty="0" smtClean="0">
                <a:ea typeface="黑体" panose="02010609060101010101" pitchFamily="49" charset="-122"/>
              </a:rPr>
              <a:t>。</a:t>
            </a:r>
            <a:endParaRPr lang="zh-CN" altLang="en-US" dirty="0">
              <a:ea typeface="黑体" panose="02010609060101010101" pitchFamily="49" charset="-122"/>
            </a:endParaRPr>
          </a:p>
          <a:p>
            <a:pPr marL="0" indent="0">
              <a:lnSpc>
                <a:spcPct val="120000"/>
              </a:lnSpc>
              <a:spcBef>
                <a:spcPct val="20000"/>
              </a:spcBef>
              <a:spcAft>
                <a:spcPct val="20000"/>
              </a:spcAft>
            </a:pPr>
            <a:r>
              <a:rPr lang="en-US" altLang="zh-CN" dirty="0" smtClean="0">
                <a:ea typeface="黑体" panose="02010609060101010101" pitchFamily="49" charset="-122"/>
              </a:rPr>
              <a:t>2. </a:t>
            </a:r>
            <a:r>
              <a:rPr lang="zh-CN" altLang="en-US" dirty="0" smtClean="0">
                <a:ea typeface="黑体" panose="02010609060101010101" pitchFamily="49" charset="-122"/>
              </a:rPr>
              <a:t>将</a:t>
            </a:r>
            <a:r>
              <a:rPr lang="zh-CN" altLang="en-US" dirty="0">
                <a:ea typeface="黑体" panose="02010609060101010101" pitchFamily="49" charset="-122"/>
              </a:rPr>
              <a:t>二进制数</a:t>
            </a:r>
            <a:r>
              <a:rPr lang="en-US" altLang="zh-CN" dirty="0">
                <a:ea typeface="黑体" panose="02010609060101010101" pitchFamily="49" charset="-122"/>
              </a:rPr>
              <a:t>00010101</a:t>
            </a:r>
            <a:r>
              <a:rPr lang="zh-CN" altLang="en-US" dirty="0">
                <a:ea typeface="黑体" panose="02010609060101010101" pitchFamily="49" charset="-122"/>
              </a:rPr>
              <a:t>转换为</a:t>
            </a:r>
            <a:r>
              <a:rPr lang="en-US" altLang="zh-CN" dirty="0">
                <a:ea typeface="黑体" panose="02010609060101010101" pitchFamily="49" charset="-122"/>
              </a:rPr>
              <a:t>16</a:t>
            </a:r>
            <a:r>
              <a:rPr lang="zh-CN" altLang="en-US" dirty="0">
                <a:ea typeface="黑体" panose="02010609060101010101" pitchFamily="49" charset="-122"/>
              </a:rPr>
              <a:t>进制数</a:t>
            </a:r>
            <a:r>
              <a:rPr lang="zh-CN" altLang="en-US" dirty="0" smtClean="0">
                <a:ea typeface="黑体" panose="02010609060101010101" pitchFamily="49" charset="-122"/>
              </a:rPr>
              <a:t>是</a:t>
            </a:r>
            <a:r>
              <a:rPr lang="en-US" altLang="zh-CN" u="sng" dirty="0" smtClean="0">
                <a:solidFill>
                  <a:srgbClr val="FF0000"/>
                </a:solidFill>
                <a:ea typeface="黑体" panose="02010609060101010101" pitchFamily="49" charset="-122"/>
              </a:rPr>
              <a:t>0x15</a:t>
            </a:r>
            <a:r>
              <a:rPr lang="zh-CN" altLang="en-US" dirty="0" smtClean="0">
                <a:ea typeface="黑体" panose="02010609060101010101" pitchFamily="49" charset="-122"/>
              </a:rPr>
              <a:t>。</a:t>
            </a:r>
            <a:endParaRPr lang="zh-CN" altLang="en-US" dirty="0">
              <a:ea typeface="黑体" panose="02010609060101010101" pitchFamily="49" charset="-122"/>
            </a:endParaRPr>
          </a:p>
          <a:p>
            <a:pPr marL="0" indent="0">
              <a:lnSpc>
                <a:spcPct val="120000"/>
              </a:lnSpc>
              <a:spcBef>
                <a:spcPct val="20000"/>
              </a:spcBef>
              <a:spcAft>
                <a:spcPct val="20000"/>
              </a:spcAft>
            </a:pPr>
            <a:r>
              <a:rPr lang="en-US" altLang="zh-CN" dirty="0" smtClean="0">
                <a:ea typeface="黑体" panose="02010609060101010101" pitchFamily="49" charset="-122"/>
              </a:rPr>
              <a:t>3. </a:t>
            </a:r>
            <a:r>
              <a:rPr lang="zh-CN" altLang="en-US" dirty="0" smtClean="0">
                <a:ea typeface="黑体" panose="02010609060101010101" pitchFamily="49" charset="-122"/>
              </a:rPr>
              <a:t>将</a:t>
            </a:r>
            <a:r>
              <a:rPr lang="en-US" altLang="zh-CN" dirty="0">
                <a:ea typeface="黑体" panose="02010609060101010101" pitchFamily="49" charset="-122"/>
              </a:rPr>
              <a:t>10</a:t>
            </a:r>
            <a:r>
              <a:rPr lang="zh-CN" altLang="en-US" dirty="0">
                <a:ea typeface="黑体" panose="02010609060101010101" pitchFamily="49" charset="-122"/>
              </a:rPr>
              <a:t>进制数</a:t>
            </a:r>
            <a:r>
              <a:rPr lang="en-US" altLang="zh-CN" dirty="0">
                <a:ea typeface="黑体" panose="02010609060101010101" pitchFamily="49" charset="-122"/>
              </a:rPr>
              <a:t>-35</a:t>
            </a:r>
            <a:r>
              <a:rPr lang="zh-CN" altLang="en-US" dirty="0">
                <a:ea typeface="黑体" panose="02010609060101010101" pitchFamily="49" charset="-122"/>
              </a:rPr>
              <a:t>转换为</a:t>
            </a:r>
            <a:r>
              <a:rPr lang="en-US" altLang="zh-CN" dirty="0">
                <a:ea typeface="黑体" panose="02010609060101010101" pitchFamily="49" charset="-122"/>
              </a:rPr>
              <a:t>8</a:t>
            </a:r>
            <a:r>
              <a:rPr lang="zh-CN" altLang="en-US" dirty="0">
                <a:ea typeface="黑体" panose="02010609060101010101" pitchFamily="49" charset="-122"/>
              </a:rPr>
              <a:t>位二进制补码</a:t>
            </a:r>
            <a:r>
              <a:rPr lang="zh-CN" altLang="en-US" dirty="0" smtClean="0">
                <a:ea typeface="黑体" panose="02010609060101010101" pitchFamily="49" charset="-122"/>
              </a:rPr>
              <a:t>是</a:t>
            </a:r>
            <a:r>
              <a:rPr lang="en-US" altLang="zh-CN" u="sng" dirty="0" smtClean="0">
                <a:solidFill>
                  <a:srgbClr val="FF0000"/>
                </a:solidFill>
                <a:ea typeface="黑体" panose="02010609060101010101" pitchFamily="49" charset="-122"/>
              </a:rPr>
              <a:t>11011101</a:t>
            </a:r>
            <a:r>
              <a:rPr lang="zh-CN" altLang="en-US" dirty="0" smtClean="0">
                <a:ea typeface="黑体" panose="02010609060101010101" pitchFamily="49" charset="-122"/>
              </a:rPr>
              <a:t>。</a:t>
            </a:r>
            <a:endParaRPr lang="en-US" altLang="zh-CN" dirty="0">
              <a:ea typeface="黑体" panose="02010609060101010101" pitchFamily="49" charset="-122"/>
            </a:endParaRPr>
          </a:p>
          <a:p>
            <a:pPr marL="0" indent="0">
              <a:lnSpc>
                <a:spcPct val="120000"/>
              </a:lnSpc>
              <a:spcBef>
                <a:spcPct val="20000"/>
              </a:spcBef>
              <a:spcAft>
                <a:spcPct val="20000"/>
              </a:spcAft>
              <a:buNone/>
            </a:pPr>
            <a:endParaRPr lang="en-US" altLang="zh-CN" dirty="0" smtClean="0">
              <a:ea typeface="黑体" panose="02010609060101010101" pitchFamily="49" charset="-122"/>
            </a:endParaRPr>
          </a:p>
          <a:p>
            <a:pPr marL="0" indent="0">
              <a:lnSpc>
                <a:spcPct val="120000"/>
              </a:lnSpc>
              <a:spcBef>
                <a:spcPct val="20000"/>
              </a:spcBef>
              <a:spcAft>
                <a:spcPct val="20000"/>
              </a:spcAft>
              <a:buNone/>
            </a:pPr>
            <a:endParaRPr lang="en-US" altLang="zh-CN" dirty="0" smtClean="0">
              <a:ea typeface="黑体" panose="02010609060101010101" pitchFamily="49" charset="-122"/>
            </a:endParaRPr>
          </a:p>
          <a:p>
            <a:pPr marL="0" indent="0">
              <a:lnSpc>
                <a:spcPct val="120000"/>
              </a:lnSpc>
              <a:spcBef>
                <a:spcPct val="20000"/>
              </a:spcBef>
              <a:spcAft>
                <a:spcPct val="20000"/>
              </a:spcAft>
              <a:buNone/>
            </a:pPr>
            <a:endParaRPr lang="zh-CN" altLang="en-US" dirty="0">
              <a:ea typeface="黑体" panose="02010609060101010101" pitchFamily="49" charset="-122"/>
            </a:endParaRPr>
          </a:p>
          <a:p>
            <a:pPr marL="0" indent="0">
              <a:lnSpc>
                <a:spcPct val="120000"/>
              </a:lnSpc>
              <a:spcBef>
                <a:spcPct val="20000"/>
              </a:spcBef>
              <a:spcAft>
                <a:spcPct val="20000"/>
              </a:spcAft>
            </a:pPr>
            <a:endParaRPr lang="en-US" altLang="zh-CN" dirty="0" smtClean="0">
              <a:ea typeface="黑体" panose="02010609060101010101" pitchFamily="49" charset="-122"/>
            </a:endParaRPr>
          </a:p>
          <a:p>
            <a:pPr marL="0" indent="0">
              <a:lnSpc>
                <a:spcPct val="120000"/>
              </a:lnSpc>
              <a:spcBef>
                <a:spcPct val="20000"/>
              </a:spcBef>
              <a:spcAft>
                <a:spcPct val="20000"/>
              </a:spcAft>
            </a:pPr>
            <a:r>
              <a:rPr lang="en-US" altLang="zh-CN" dirty="0" smtClean="0">
                <a:ea typeface="黑体" panose="02010609060101010101" pitchFamily="49" charset="-122"/>
              </a:rPr>
              <a:t>4. </a:t>
            </a:r>
            <a:r>
              <a:rPr lang="zh-CN" altLang="en-US" dirty="0" smtClean="0">
                <a:ea typeface="黑体" panose="02010609060101010101" pitchFamily="49" charset="-122"/>
              </a:rPr>
              <a:t>将</a:t>
            </a:r>
            <a:r>
              <a:rPr lang="en-US" altLang="zh-CN" dirty="0">
                <a:ea typeface="黑体" panose="02010609060101010101" pitchFamily="49" charset="-122"/>
              </a:rPr>
              <a:t>8</a:t>
            </a:r>
            <a:r>
              <a:rPr lang="zh-CN" altLang="en-US" dirty="0">
                <a:ea typeface="黑体" panose="02010609060101010101" pitchFamily="49" charset="-122"/>
              </a:rPr>
              <a:t>进制数</a:t>
            </a:r>
            <a:r>
              <a:rPr lang="en-US" altLang="zh-CN" dirty="0">
                <a:ea typeface="黑体" panose="02010609060101010101" pitchFamily="49" charset="-122"/>
              </a:rPr>
              <a:t>204 </a:t>
            </a:r>
            <a:r>
              <a:rPr lang="zh-CN" altLang="en-US" dirty="0">
                <a:ea typeface="黑体" panose="02010609060101010101" pitchFamily="49" charset="-122"/>
              </a:rPr>
              <a:t>转换为</a:t>
            </a:r>
            <a:r>
              <a:rPr lang="en-US" altLang="zh-CN" dirty="0">
                <a:ea typeface="黑体" panose="02010609060101010101" pitchFamily="49" charset="-122"/>
              </a:rPr>
              <a:t>10</a:t>
            </a:r>
            <a:r>
              <a:rPr lang="zh-CN" altLang="en-US" dirty="0">
                <a:ea typeface="黑体" panose="02010609060101010101" pitchFamily="49" charset="-122"/>
              </a:rPr>
              <a:t>进制数是 </a:t>
            </a:r>
            <a:r>
              <a:rPr lang="en-US" altLang="zh-CN" u="sng" dirty="0" smtClean="0">
                <a:solidFill>
                  <a:srgbClr val="FF0000"/>
                </a:solidFill>
                <a:ea typeface="黑体" panose="02010609060101010101" pitchFamily="49" charset="-122"/>
              </a:rPr>
              <a:t>132</a:t>
            </a:r>
            <a:r>
              <a:rPr lang="zh-CN" altLang="en-US" dirty="0" smtClean="0">
                <a:ea typeface="黑体" panose="02010609060101010101" pitchFamily="49" charset="-122"/>
              </a:rPr>
              <a:t>。</a:t>
            </a:r>
            <a:endParaRPr lang="en-US" altLang="zh-CN" dirty="0">
              <a:ea typeface="黑体" panose="02010609060101010101" pitchFamily="49" charset="-122"/>
            </a:endParaRPr>
          </a:p>
          <a:p>
            <a:pPr marL="0" indent="0">
              <a:lnSpc>
                <a:spcPct val="120000"/>
              </a:lnSpc>
              <a:spcBef>
                <a:spcPct val="20000"/>
              </a:spcBef>
              <a:spcAft>
                <a:spcPct val="20000"/>
              </a:spcAft>
            </a:pPr>
            <a:endParaRPr lang="en-US" altLang="zh-CN" dirty="0" smtClean="0">
              <a:ea typeface="黑体" panose="02010609060101010101" pitchFamily="49" charset="-122"/>
            </a:endParaRPr>
          </a:p>
          <a:p>
            <a:pPr marL="0" indent="0">
              <a:lnSpc>
                <a:spcPct val="120000"/>
              </a:lnSpc>
              <a:spcBef>
                <a:spcPct val="20000"/>
              </a:spcBef>
              <a:spcAft>
                <a:spcPct val="20000"/>
              </a:spcAft>
            </a:pPr>
            <a:endParaRPr lang="en-US" altLang="zh-CN" dirty="0">
              <a:ea typeface="黑体" panose="02010609060101010101" pitchFamily="49" charset="-122"/>
            </a:endParaRPr>
          </a:p>
          <a:p>
            <a:pPr marL="0" indent="0">
              <a:lnSpc>
                <a:spcPct val="120000"/>
              </a:lnSpc>
              <a:spcBef>
                <a:spcPct val="20000"/>
              </a:spcBef>
              <a:spcAft>
                <a:spcPct val="20000"/>
              </a:spcAft>
            </a:pPr>
            <a:endParaRPr lang="en-US" altLang="zh-CN" dirty="0" smtClean="0">
              <a:ea typeface="黑体" panose="02010609060101010101" pitchFamily="49" charset="-122"/>
            </a:endParaRPr>
          </a:p>
          <a:p>
            <a:pPr marL="0" indent="0">
              <a:lnSpc>
                <a:spcPct val="120000"/>
              </a:lnSpc>
              <a:spcBef>
                <a:spcPct val="20000"/>
              </a:spcBef>
              <a:spcAft>
                <a:spcPct val="20000"/>
              </a:spcAft>
            </a:pPr>
            <a:endParaRPr lang="en-US" altLang="zh-CN" dirty="0">
              <a:ea typeface="黑体" panose="02010609060101010101" pitchFamily="49" charset="-122"/>
            </a:endParaRPr>
          </a:p>
          <a:p>
            <a:pPr marL="0" indent="0">
              <a:lnSpc>
                <a:spcPct val="120000"/>
              </a:lnSpc>
              <a:spcBef>
                <a:spcPct val="20000"/>
              </a:spcBef>
              <a:spcAft>
                <a:spcPct val="20000"/>
              </a:spcAft>
              <a:buNone/>
            </a:pPr>
            <a:endParaRPr lang="en-US" altLang="zh-CN" dirty="0">
              <a:ea typeface="黑体" panose="02010609060101010101" pitchFamily="49" charset="-122"/>
            </a:endParaRPr>
          </a:p>
          <a:p>
            <a:pPr marL="0" indent="0">
              <a:lnSpc>
                <a:spcPct val="120000"/>
              </a:lnSpc>
              <a:spcBef>
                <a:spcPct val="20000"/>
              </a:spcBef>
              <a:spcAft>
                <a:spcPct val="20000"/>
              </a:spcAft>
              <a:buNone/>
            </a:pPr>
            <a:endParaRPr lang="en-US" altLang="zh-CN" dirty="0" smtClean="0">
              <a:ea typeface="黑体" panose="02010609060101010101" pitchFamily="49" charset="-122"/>
            </a:endParaRPr>
          </a:p>
        </p:txBody>
      </p:sp>
      <p:sp>
        <p:nvSpPr>
          <p:cNvPr id="4100" name="Rectangle 11"/>
          <p:cNvSpPr>
            <a:spLocks noChangeArrowheads="1"/>
          </p:cNvSpPr>
          <p:nvPr/>
        </p:nvSpPr>
        <p:spPr bwMode="auto">
          <a:xfrm>
            <a:off x="-1116013" y="487363"/>
            <a:ext cx="914400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2"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622799954"/>
              </p:ext>
            </p:extLst>
          </p:nvPr>
        </p:nvGraphicFramePr>
        <p:xfrm>
          <a:off x="1524000" y="2349655"/>
          <a:ext cx="3336032" cy="1483360"/>
        </p:xfrm>
        <a:graphic>
          <a:graphicData uri="http://schemas.openxmlformats.org/drawingml/2006/table">
            <a:tbl>
              <a:tblPr firstRow="1" bandRow="1">
                <a:tableStyleId>{3B4B98B0-60AC-42C2-AFA5-B58CD77FA1E5}</a:tableStyleId>
              </a:tblPr>
              <a:tblGrid>
                <a:gridCol w="1031776">
                  <a:extLst>
                    <a:ext uri="{9D8B030D-6E8A-4147-A177-3AD203B41FA5}">
                      <a16:colId xmlns:a16="http://schemas.microsoft.com/office/drawing/2014/main" val="1954765946"/>
                    </a:ext>
                  </a:extLst>
                </a:gridCol>
                <a:gridCol w="2304256">
                  <a:extLst>
                    <a:ext uri="{9D8B030D-6E8A-4147-A177-3AD203B41FA5}">
                      <a16:colId xmlns:a16="http://schemas.microsoft.com/office/drawing/2014/main" val="201106427"/>
                    </a:ext>
                  </a:extLst>
                </a:gridCol>
              </a:tblGrid>
              <a:tr h="370840">
                <a:tc>
                  <a:txBody>
                    <a:bodyPr/>
                    <a:lstStyle/>
                    <a:p>
                      <a:r>
                        <a:rPr lang="en-US" altLang="zh-CN" dirty="0" smtClean="0">
                          <a:ea typeface="黑体" panose="02010609060101010101" pitchFamily="49" charset="-122"/>
                        </a:rPr>
                        <a:t>-35</a:t>
                      </a:r>
                      <a:endParaRPr lang="zh-CN" altLang="en-US" dirty="0"/>
                    </a:p>
                  </a:txBody>
                  <a:tcPr/>
                </a:tc>
                <a:tc>
                  <a:txBody>
                    <a:bodyPr/>
                    <a:lstStyle/>
                    <a:p>
                      <a:endParaRPr lang="zh-CN" altLang="en-US" dirty="0"/>
                    </a:p>
                  </a:txBody>
                  <a:tcPr/>
                </a:tc>
                <a:extLst>
                  <a:ext uri="{0D108BD9-81ED-4DB2-BD59-A6C34878D82A}">
                    <a16:rowId xmlns:a16="http://schemas.microsoft.com/office/drawing/2014/main" val="770879666"/>
                  </a:ext>
                </a:extLst>
              </a:tr>
              <a:tr h="370840">
                <a:tc>
                  <a:txBody>
                    <a:bodyPr/>
                    <a:lstStyle/>
                    <a:p>
                      <a:r>
                        <a:rPr lang="zh-CN" altLang="en-US" dirty="0" smtClean="0">
                          <a:ea typeface="黑体" panose="02010609060101010101" pitchFamily="49" charset="-122"/>
                        </a:rPr>
                        <a:t>原码</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ea typeface="黑体" panose="02010609060101010101" pitchFamily="49" charset="-122"/>
                        </a:rPr>
                        <a:t>10100011</a:t>
                      </a:r>
                    </a:p>
                  </a:txBody>
                  <a:tcPr/>
                </a:tc>
                <a:extLst>
                  <a:ext uri="{0D108BD9-81ED-4DB2-BD59-A6C34878D82A}">
                    <a16:rowId xmlns:a16="http://schemas.microsoft.com/office/drawing/2014/main" val="25665689"/>
                  </a:ext>
                </a:extLst>
              </a:tr>
              <a:tr h="370840">
                <a:tc>
                  <a:txBody>
                    <a:bodyPr/>
                    <a:lstStyle/>
                    <a:p>
                      <a:r>
                        <a:rPr lang="zh-CN" altLang="en-US" dirty="0" smtClean="0"/>
                        <a:t>反码</a:t>
                      </a:r>
                      <a:endParaRPr lang="zh-CN" altLang="en-US" dirty="0"/>
                    </a:p>
                  </a:txBody>
                  <a:tcPr/>
                </a:tc>
                <a:tc>
                  <a:txBody>
                    <a:bodyPr/>
                    <a:lstStyle/>
                    <a:p>
                      <a:r>
                        <a:rPr lang="en-US" altLang="zh-CN" dirty="0" smtClean="0"/>
                        <a:t>11011100</a:t>
                      </a:r>
                      <a:endParaRPr lang="zh-CN" altLang="en-US" dirty="0"/>
                    </a:p>
                  </a:txBody>
                  <a:tcPr/>
                </a:tc>
                <a:extLst>
                  <a:ext uri="{0D108BD9-81ED-4DB2-BD59-A6C34878D82A}">
                    <a16:rowId xmlns:a16="http://schemas.microsoft.com/office/drawing/2014/main" val="4203785355"/>
                  </a:ext>
                </a:extLst>
              </a:tr>
              <a:tr h="370840">
                <a:tc>
                  <a:txBody>
                    <a:bodyPr/>
                    <a:lstStyle/>
                    <a:p>
                      <a:r>
                        <a:rPr lang="zh-CN" altLang="en-US" dirty="0" smtClean="0"/>
                        <a:t>补码</a:t>
                      </a:r>
                      <a:endParaRPr lang="zh-CN" altLang="en-US" dirty="0"/>
                    </a:p>
                  </a:txBody>
                  <a:tcPr/>
                </a:tc>
                <a:tc>
                  <a:txBody>
                    <a:bodyPr/>
                    <a:lstStyle/>
                    <a:p>
                      <a:r>
                        <a:rPr lang="en-US" altLang="zh-CN" dirty="0" smtClean="0"/>
                        <a:t>11011101</a:t>
                      </a:r>
                      <a:endParaRPr lang="zh-CN" altLang="en-US" dirty="0"/>
                    </a:p>
                  </a:txBody>
                  <a:tcPr/>
                </a:tc>
                <a:extLst>
                  <a:ext uri="{0D108BD9-81ED-4DB2-BD59-A6C34878D82A}">
                    <a16:rowId xmlns:a16="http://schemas.microsoft.com/office/drawing/2014/main" val="3919986208"/>
                  </a:ext>
                </a:extLst>
              </a:tr>
            </a:tbl>
          </a:graphicData>
        </a:graphic>
      </p:graphicFrame>
    </p:spTree>
    <p:extLst>
      <p:ext uri="{BB962C8B-B14F-4D97-AF65-F5344CB8AC3E}">
        <p14:creationId xmlns:p14="http://schemas.microsoft.com/office/powerpoint/2010/main" val="3780763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二、解答</a:t>
            </a:r>
            <a:r>
              <a:rPr lang="en-US" altLang="zh-CN" smtClean="0">
                <a:latin typeface="Times New Roman" panose="02020603050405020304" pitchFamily="18" charset="0"/>
                <a:cs typeface="Times New Roman" panose="02020603050405020304" pitchFamily="18" charset="0"/>
              </a:rPr>
              <a:t>1</a:t>
            </a:r>
            <a:endParaRPr lang="zh-CN" altLang="en-US" smtClean="0">
              <a:latin typeface="Times New Roman" panose="02020603050405020304" pitchFamily="18" charset="0"/>
              <a:cs typeface="Times New Roman" panose="02020603050405020304" pitchFamily="18" charset="0"/>
            </a:endParaRPr>
          </a:p>
        </p:txBody>
      </p:sp>
      <p:sp>
        <p:nvSpPr>
          <p:cNvPr id="14339" name="Content Placeholder 4"/>
          <p:cNvSpPr>
            <a:spLocks noGrp="1"/>
          </p:cNvSpPr>
          <p:nvPr>
            <p:ph idx="4294967295"/>
          </p:nvPr>
        </p:nvSpPr>
        <p:spPr>
          <a:xfrm>
            <a:off x="684213" y="908050"/>
            <a:ext cx="7848600" cy="3240088"/>
          </a:xfrm>
        </p:spPr>
        <p:txBody>
          <a:bodyPr/>
          <a:lstStyle/>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727075" lvl="1" indent="-342900">
              <a:lnSpc>
                <a:spcPct val="120000"/>
              </a:lnSpc>
              <a:spcBef>
                <a:spcPct val="20000"/>
              </a:spcBef>
              <a:spcAft>
                <a:spcPct val="20000"/>
              </a:spcAft>
              <a:buFont typeface="楷体_GB2312" pitchFamily="49" charset="-122"/>
              <a:buAutoNum type="circleNumDbPlain"/>
            </a:pPr>
            <a:r>
              <a:rPr lang="zh-CN" altLang="en-US" smtClean="0">
                <a:ea typeface="黑体" panose="02010609060101010101" pitchFamily="49" charset="-122"/>
              </a:rPr>
              <a:t>对上述指令而言，哪些已有的单元还可以被使用？</a:t>
            </a:r>
            <a:endParaRPr lang="en-US" altLang="zh-CN" smtClean="0">
              <a:ea typeface="黑体" panose="02010609060101010101" pitchFamily="49" charset="-122"/>
            </a:endParaRPr>
          </a:p>
          <a:p>
            <a:pPr lvl="2" indent="-285750">
              <a:lnSpc>
                <a:spcPct val="120000"/>
              </a:lnSpc>
              <a:spcBef>
                <a:spcPct val="20000"/>
              </a:spcBef>
              <a:spcAft>
                <a:spcPct val="20000"/>
              </a:spcAft>
            </a:pPr>
            <a:r>
              <a:rPr lang="en-US" altLang="zh-CN" smtClean="0">
                <a:ea typeface="黑体" panose="02010609060101010101" pitchFamily="49" charset="-122"/>
              </a:rPr>
              <a:t>a.</a:t>
            </a:r>
            <a:r>
              <a:rPr lang="zh-CN" altLang="en-US" smtClean="0">
                <a:ea typeface="黑体" panose="02010609060101010101" pitchFamily="49" charset="-122"/>
              </a:rPr>
              <a:t>除分支加法器、数据存储器之外的所有单元</a:t>
            </a:r>
          </a:p>
          <a:p>
            <a:pPr lvl="2" indent="-285750">
              <a:lnSpc>
                <a:spcPct val="120000"/>
              </a:lnSpc>
              <a:spcBef>
                <a:spcPct val="20000"/>
              </a:spcBef>
              <a:spcAft>
                <a:spcPct val="20000"/>
              </a:spcAft>
            </a:pPr>
            <a:r>
              <a:rPr lang="en-US" altLang="zh-CN" smtClean="0">
                <a:ea typeface="黑体" panose="02010609060101010101" pitchFamily="49" charset="-122"/>
              </a:rPr>
              <a:t>b.</a:t>
            </a:r>
            <a:r>
              <a:rPr lang="zh-CN" altLang="en-US" smtClean="0">
                <a:ea typeface="黑体" panose="02010609060101010101" pitchFamily="49" charset="-122"/>
              </a:rPr>
              <a:t>除分支加法器、数据存储器之外的所有单元，此外，</a:t>
            </a:r>
            <a:r>
              <a:rPr lang="en-US" altLang="zh-CN" smtClean="0">
                <a:ea typeface="黑体" panose="02010609060101010101" pitchFamily="49" charset="-122"/>
              </a:rPr>
              <a:t>ALU</a:t>
            </a:r>
            <a:r>
              <a:rPr lang="zh-CN" altLang="en-US" smtClean="0">
                <a:ea typeface="黑体" panose="02010609060101010101" pitchFamily="49" charset="-122"/>
              </a:rPr>
              <a:t>可以选择继续使用也可以选择不继续使用，具体要视第</a:t>
            </a:r>
            <a:r>
              <a:rPr lang="zh-CN" altLang="en-US" smtClean="0">
                <a:ea typeface="宋体" panose="02010600030101010101" pitchFamily="2" charset="-122"/>
              </a:rPr>
              <a:t>②</a:t>
            </a:r>
            <a:r>
              <a:rPr lang="zh-CN" altLang="en-US" smtClean="0">
                <a:ea typeface="黑体" panose="02010609060101010101" pitchFamily="49" charset="-122"/>
              </a:rPr>
              <a:t>问的回答，如果增加一个专门的移位器，则不需要使用</a:t>
            </a:r>
            <a:r>
              <a:rPr lang="en-US" altLang="zh-CN" smtClean="0">
                <a:ea typeface="黑体" panose="02010609060101010101" pitchFamily="49" charset="-122"/>
              </a:rPr>
              <a:t>ALU</a:t>
            </a:r>
            <a:endParaRPr lang="zh-CN" altLang="en-US" smtClean="0">
              <a:ea typeface="黑体" panose="02010609060101010101" pitchFamily="49" charset="-122"/>
            </a:endParaRPr>
          </a:p>
        </p:txBody>
      </p:sp>
      <p:graphicFrame>
        <p:nvGraphicFramePr>
          <p:cNvPr id="2" name="表格 1"/>
          <p:cNvGraphicFramePr>
            <a:graphicFrameLocks noGrp="1"/>
          </p:cNvGraphicFramePr>
          <p:nvPr/>
        </p:nvGraphicFramePr>
        <p:xfrm>
          <a:off x="2051050" y="1125538"/>
          <a:ext cx="5424488" cy="1097280"/>
        </p:xfrm>
        <a:graphic>
          <a:graphicData uri="http://schemas.openxmlformats.org/drawingml/2006/table">
            <a:tbl>
              <a:tblPr firstRow="1" firstCol="1" bandRow="1">
                <a:tableStyleId>{69CF1AB2-1976-4502-BF36-3FF5EA218861}</a:tableStyleId>
              </a:tblPr>
              <a:tblGrid>
                <a:gridCol w="355621">
                  <a:extLst>
                    <a:ext uri="{9D8B030D-6E8A-4147-A177-3AD203B41FA5}">
                      <a16:colId xmlns:a16="http://schemas.microsoft.com/office/drawing/2014/main" val="20000"/>
                    </a:ext>
                  </a:extLst>
                </a:gridCol>
                <a:gridCol w="1804141">
                  <a:extLst>
                    <a:ext uri="{9D8B030D-6E8A-4147-A177-3AD203B41FA5}">
                      <a16:colId xmlns:a16="http://schemas.microsoft.com/office/drawing/2014/main" val="20001"/>
                    </a:ext>
                  </a:extLst>
                </a:gridCol>
                <a:gridCol w="3264726">
                  <a:extLst>
                    <a:ext uri="{9D8B030D-6E8A-4147-A177-3AD203B41FA5}">
                      <a16:colId xmlns:a16="http://schemas.microsoft.com/office/drawing/2014/main" val="20002"/>
                    </a:ext>
                  </a:extLst>
                </a:gridCol>
              </a:tblGrid>
              <a:tr h="365654">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84" marR="68584"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指令</a:t>
                      </a:r>
                      <a:endParaRPr lang="zh-CN" sz="1200" kern="100" dirty="0">
                        <a:effectLst/>
                        <a:latin typeface="Times New Roman" pitchFamily="18" charset="0"/>
                        <a:ea typeface="宋体"/>
                        <a:cs typeface="Times New Roman" pitchFamily="18" charset="0"/>
                      </a:endParaRPr>
                    </a:p>
                  </a:txBody>
                  <a:tcPr marL="68584" marR="68584"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解释</a:t>
                      </a:r>
                      <a:endParaRPr lang="zh-CN" sz="1200" kern="100">
                        <a:effectLst/>
                        <a:latin typeface="Times New Roman" pitchFamily="18" charset="0"/>
                        <a:ea typeface="宋体"/>
                        <a:cs typeface="Times New Roman" pitchFamily="18" charset="0"/>
                      </a:endParaRPr>
                    </a:p>
                  </a:txBody>
                  <a:tcPr marL="68584" marR="68584" marT="0" marB="0"/>
                </a:tc>
                <a:extLst>
                  <a:ext uri="{0D108BD9-81ED-4DB2-BD59-A6C34878D82A}">
                    <a16:rowId xmlns:a16="http://schemas.microsoft.com/office/drawing/2014/main" val="10000"/>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84" marR="68584"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add3 </a:t>
                      </a:r>
                      <a:r>
                        <a:rPr lang="en-US" sz="1600" kern="100" dirty="0" err="1">
                          <a:effectLst/>
                          <a:latin typeface="Times New Roman" pitchFamily="18" charset="0"/>
                          <a:cs typeface="Times New Roman" pitchFamily="18" charset="0"/>
                        </a:rPr>
                        <a:t>Rd,Rs,Rt,Rx</a:t>
                      </a:r>
                      <a:endParaRPr lang="zh-CN" sz="1200" kern="100" dirty="0">
                        <a:effectLst/>
                        <a:latin typeface="Times New Roman" pitchFamily="18" charset="0"/>
                        <a:ea typeface="宋体"/>
                        <a:cs typeface="Times New Roman" pitchFamily="18" charset="0"/>
                      </a:endParaRPr>
                    </a:p>
                  </a:txBody>
                  <a:tcPr marL="68584" marR="6858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Reg[Rd]=Reg[Rs]+Reg[Rt]+Reg[Rx]</a:t>
                      </a:r>
                      <a:endParaRPr lang="zh-CN" sz="1200" kern="100">
                        <a:effectLst/>
                        <a:latin typeface="Times New Roman" pitchFamily="18" charset="0"/>
                        <a:ea typeface="宋体"/>
                        <a:cs typeface="Times New Roman" pitchFamily="18" charset="0"/>
                      </a:endParaRPr>
                    </a:p>
                  </a:txBody>
                  <a:tcPr marL="68584" marR="68584" marT="0" marB="0"/>
                </a:tc>
                <a:extLst>
                  <a:ext uri="{0D108BD9-81ED-4DB2-BD59-A6C34878D82A}">
                    <a16:rowId xmlns:a16="http://schemas.microsoft.com/office/drawing/2014/main" val="10001"/>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84" marR="6858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sll Rt,Rd,Shift</a:t>
                      </a:r>
                      <a:endParaRPr lang="zh-CN" sz="1200" kern="100">
                        <a:effectLst/>
                        <a:latin typeface="Times New Roman" pitchFamily="18" charset="0"/>
                        <a:ea typeface="宋体"/>
                        <a:cs typeface="Times New Roman" pitchFamily="18" charset="0"/>
                      </a:endParaRPr>
                    </a:p>
                  </a:txBody>
                  <a:tcPr marL="68584" marR="68584" marT="0" marB="0"/>
                </a:tc>
                <a:tc>
                  <a:txBody>
                    <a:bodyPr/>
                    <a:lstStyle/>
                    <a:p>
                      <a:pPr algn="just">
                        <a:lnSpc>
                          <a:spcPct val="150000"/>
                        </a:lnSpc>
                        <a:spcAft>
                          <a:spcPts val="0"/>
                        </a:spcAft>
                      </a:pPr>
                      <a:r>
                        <a:rPr lang="en-US" sz="1600" kern="100" dirty="0" err="1">
                          <a:effectLst/>
                          <a:latin typeface="Times New Roman" pitchFamily="18" charset="0"/>
                          <a:cs typeface="Times New Roman" pitchFamily="18" charset="0"/>
                        </a:rPr>
                        <a:t>Reg</a:t>
                      </a:r>
                      <a:r>
                        <a:rPr lang="en-US" sz="1600" kern="100" dirty="0">
                          <a:effectLst/>
                          <a:latin typeface="Times New Roman" pitchFamily="18" charset="0"/>
                          <a:cs typeface="Times New Roman" pitchFamily="18" charset="0"/>
                        </a:rPr>
                        <a:t>[Rd]=</a:t>
                      </a:r>
                      <a:r>
                        <a:rPr lang="en-US" sz="1600" kern="100" dirty="0" err="1">
                          <a:effectLst/>
                          <a:latin typeface="Times New Roman" pitchFamily="18" charset="0"/>
                          <a:cs typeface="Times New Roman" pitchFamily="18" charset="0"/>
                        </a:rPr>
                        <a:t>Reg</a:t>
                      </a:r>
                      <a:r>
                        <a:rPr lang="en-US" sz="1600" kern="100" dirty="0">
                          <a:effectLst/>
                          <a:latin typeface="Times New Roman" pitchFamily="18" charset="0"/>
                          <a:cs typeface="Times New Roman" pitchFamily="18" charset="0"/>
                        </a:rPr>
                        <a:t>[</a:t>
                      </a:r>
                      <a:r>
                        <a:rPr lang="en-US" sz="1600" kern="100" dirty="0" err="1">
                          <a:effectLst/>
                          <a:latin typeface="Times New Roman" pitchFamily="18" charset="0"/>
                          <a:cs typeface="Times New Roman" pitchFamily="18" charset="0"/>
                        </a:rPr>
                        <a:t>Rt</a:t>
                      </a:r>
                      <a:r>
                        <a:rPr lang="en-US" sz="1600" kern="100" dirty="0">
                          <a:effectLst/>
                          <a:latin typeface="Times New Roman" pitchFamily="18" charset="0"/>
                          <a:cs typeface="Times New Roman" pitchFamily="18" charset="0"/>
                        </a:rPr>
                        <a:t>]&lt;&lt;Shift(</a:t>
                      </a:r>
                      <a:r>
                        <a:rPr lang="zh-CN" sz="1600" kern="100" dirty="0">
                          <a:effectLst/>
                          <a:latin typeface="Times New Roman" pitchFamily="18" charset="0"/>
                          <a:cs typeface="Times New Roman" pitchFamily="18" charset="0"/>
                        </a:rPr>
                        <a:t>左移</a:t>
                      </a:r>
                      <a:r>
                        <a:rPr lang="en-US" sz="1600" kern="100" dirty="0">
                          <a:effectLst/>
                          <a:latin typeface="Times New Roman" pitchFamily="18" charset="0"/>
                          <a:cs typeface="Times New Roman" pitchFamily="18" charset="0"/>
                        </a:rPr>
                        <a:t>)</a:t>
                      </a:r>
                      <a:endParaRPr lang="zh-CN" sz="1200" kern="100" dirty="0">
                        <a:effectLst/>
                        <a:latin typeface="Times New Roman" pitchFamily="18" charset="0"/>
                        <a:ea typeface="宋体"/>
                        <a:cs typeface="Times New Roman" pitchFamily="18" charset="0"/>
                      </a:endParaRPr>
                    </a:p>
                  </a:txBody>
                  <a:tcPr marL="68584" marR="68584"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9358276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39">
                                            <p:txEl>
                                              <p:pRg st="4" end="4"/>
                                            </p:txEl>
                                          </p:spTgt>
                                        </p:tgtEl>
                                        <p:attrNameLst>
                                          <p:attrName>style.visibility</p:attrName>
                                        </p:attrNameLst>
                                      </p:cBhvr>
                                      <p:to>
                                        <p:strVal val="visible"/>
                                      </p:to>
                                    </p:set>
                                    <p:animEffect transition="in" filter="fade">
                                      <p:cBhvr>
                                        <p:cTn id="7" dur="500"/>
                                        <p:tgtEl>
                                          <p:spTgt spid="14339">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339">
                                            <p:txEl>
                                              <p:pRg st="5" end="5"/>
                                            </p:txEl>
                                          </p:spTgt>
                                        </p:tgtEl>
                                        <p:attrNameLst>
                                          <p:attrName>style.visibility</p:attrName>
                                        </p:attrNameLst>
                                      </p:cBhvr>
                                      <p:to>
                                        <p:strVal val="visible"/>
                                      </p:to>
                                    </p:set>
                                    <p:animEffect transition="in" filter="fade">
                                      <p:cBhvr>
                                        <p:cTn id="12" dur="500"/>
                                        <p:tgtEl>
                                          <p:spTgt spid="143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二、解答</a:t>
            </a:r>
            <a:r>
              <a:rPr lang="en-US" altLang="zh-CN" smtClean="0">
                <a:latin typeface="Times New Roman" panose="02020603050405020304" pitchFamily="18" charset="0"/>
                <a:cs typeface="Times New Roman" panose="02020603050405020304" pitchFamily="18" charset="0"/>
              </a:rPr>
              <a:t>2</a:t>
            </a:r>
            <a:endParaRPr lang="zh-CN" altLang="en-US" smtClean="0">
              <a:latin typeface="Times New Roman" panose="02020603050405020304" pitchFamily="18" charset="0"/>
              <a:cs typeface="Times New Roman" panose="02020603050405020304" pitchFamily="18" charset="0"/>
            </a:endParaRPr>
          </a:p>
        </p:txBody>
      </p:sp>
      <p:sp>
        <p:nvSpPr>
          <p:cNvPr id="15363" name="Content Placeholder 4"/>
          <p:cNvSpPr>
            <a:spLocks noGrp="1"/>
          </p:cNvSpPr>
          <p:nvPr>
            <p:ph idx="4294967295"/>
          </p:nvPr>
        </p:nvSpPr>
        <p:spPr>
          <a:xfrm>
            <a:off x="684213" y="908050"/>
            <a:ext cx="7848600" cy="4421188"/>
          </a:xfrm>
        </p:spPr>
        <p:txBody>
          <a:bodyPr/>
          <a:lstStyle/>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727075" lvl="1" indent="-342900">
              <a:lnSpc>
                <a:spcPct val="120000"/>
              </a:lnSpc>
              <a:spcBef>
                <a:spcPct val="20000"/>
              </a:spcBef>
              <a:spcAft>
                <a:spcPct val="20000"/>
              </a:spcAft>
              <a:buFont typeface="楷体_GB2312" pitchFamily="49" charset="-122"/>
              <a:buAutoNum type="circleNumDbPlain" startAt="2"/>
            </a:pPr>
            <a:r>
              <a:rPr lang="zh-CN" altLang="en-US" smtClean="0">
                <a:ea typeface="黑体" panose="02010609060101010101" pitchFamily="49" charset="-122"/>
              </a:rPr>
              <a:t>对上述指令而言，还需要增加哪些功能单元？</a:t>
            </a:r>
            <a:endParaRPr lang="en-US" altLang="zh-CN" smtClean="0">
              <a:ea typeface="黑体" panose="02010609060101010101" pitchFamily="49" charset="-122"/>
            </a:endParaRPr>
          </a:p>
          <a:p>
            <a:pPr lvl="2" indent="-285750">
              <a:lnSpc>
                <a:spcPct val="120000"/>
              </a:lnSpc>
              <a:spcBef>
                <a:spcPct val="20000"/>
              </a:spcBef>
              <a:spcAft>
                <a:spcPct val="20000"/>
              </a:spcAft>
            </a:pPr>
            <a:r>
              <a:rPr lang="en-US" altLang="zh-CN" smtClean="0">
                <a:ea typeface="黑体" panose="02010609060101010101" pitchFamily="49" charset="-122"/>
              </a:rPr>
              <a:t>a.</a:t>
            </a:r>
            <a:r>
              <a:rPr lang="zh-CN" altLang="en-US" smtClean="0">
                <a:ea typeface="黑体" panose="02010609060101010101" pitchFamily="49" charset="-122"/>
              </a:rPr>
              <a:t>寄存器堆增加一个输出端 和一个相应的读地址输入端，以读出</a:t>
            </a:r>
            <a:r>
              <a:rPr lang="en-US" altLang="zh-CN" smtClean="0">
                <a:ea typeface="黑体" panose="02010609060101010101" pitchFamily="49" charset="-122"/>
              </a:rPr>
              <a:t>Rx</a:t>
            </a:r>
            <a:r>
              <a:rPr lang="zh-CN" altLang="en-US" smtClean="0">
                <a:ea typeface="黑体" panose="02010609060101010101" pitchFamily="49" charset="-122"/>
              </a:rPr>
              <a:t>；增加一个加法器</a:t>
            </a:r>
            <a:r>
              <a:rPr lang="en-US" altLang="zh-CN" smtClean="0">
                <a:ea typeface="黑体" panose="02010609060101010101" pitchFamily="49" charset="-122"/>
              </a:rPr>
              <a:t>(</a:t>
            </a:r>
            <a:r>
              <a:rPr lang="zh-CN" altLang="en-US" smtClean="0">
                <a:ea typeface="黑体" panose="02010609060101010101" pitchFamily="49" charset="-122"/>
              </a:rPr>
              <a:t>或为现有的</a:t>
            </a:r>
            <a:r>
              <a:rPr lang="en-US" altLang="zh-CN" smtClean="0">
                <a:ea typeface="黑体" panose="02010609060101010101" pitchFamily="49" charset="-122"/>
              </a:rPr>
              <a:t>ALU</a:t>
            </a:r>
            <a:r>
              <a:rPr lang="zh-CN" altLang="en-US" smtClean="0">
                <a:ea typeface="黑体" panose="02010609060101010101" pitchFamily="49" charset="-122"/>
              </a:rPr>
              <a:t>增加一个输入端</a:t>
            </a:r>
            <a:r>
              <a:rPr lang="en-US" altLang="zh-CN" smtClean="0">
                <a:ea typeface="黑体" panose="02010609060101010101" pitchFamily="49" charset="-122"/>
              </a:rPr>
              <a:t>)</a:t>
            </a:r>
            <a:r>
              <a:rPr lang="zh-CN" altLang="en-US" smtClean="0">
                <a:ea typeface="黑体" panose="02010609060101010101" pitchFamily="49" charset="-122"/>
              </a:rPr>
              <a:t>，加法器的一个输入端连接至寄存器堆新增的输出端，另一个输入端连接至</a:t>
            </a:r>
            <a:r>
              <a:rPr lang="en-US" altLang="zh-CN" smtClean="0">
                <a:ea typeface="黑体" panose="02010609060101010101" pitchFamily="49" charset="-122"/>
              </a:rPr>
              <a:t>ALU</a:t>
            </a:r>
            <a:r>
              <a:rPr lang="zh-CN" altLang="en-US" smtClean="0">
                <a:ea typeface="黑体" panose="02010609060101010101" pitchFamily="49" charset="-122"/>
              </a:rPr>
              <a:t>的输出端。如果采用增加一个加法器的方案，则还需增加寄存器堆数据输入选通器的一个输入端，并连接至加法器的输出端</a:t>
            </a:r>
          </a:p>
          <a:p>
            <a:pPr lvl="2" indent="-285750">
              <a:lnSpc>
                <a:spcPct val="120000"/>
              </a:lnSpc>
              <a:spcBef>
                <a:spcPct val="20000"/>
              </a:spcBef>
              <a:spcAft>
                <a:spcPct val="20000"/>
              </a:spcAft>
            </a:pPr>
            <a:r>
              <a:rPr lang="en-US" altLang="zh-CN" smtClean="0">
                <a:ea typeface="黑体" panose="02010609060101010101" pitchFamily="49" charset="-122"/>
              </a:rPr>
              <a:t>b.</a:t>
            </a:r>
            <a:r>
              <a:rPr lang="zh-CN" altLang="en-US" smtClean="0">
                <a:ea typeface="黑体" panose="02010609060101010101" pitchFamily="49" charset="-122"/>
              </a:rPr>
              <a:t>增加一个移位器</a:t>
            </a:r>
            <a:r>
              <a:rPr lang="en-US" altLang="zh-CN" smtClean="0">
                <a:ea typeface="黑体" panose="02010609060101010101" pitchFamily="49" charset="-122"/>
              </a:rPr>
              <a:t>(</a:t>
            </a:r>
            <a:r>
              <a:rPr lang="zh-CN" altLang="en-US" smtClean="0">
                <a:ea typeface="黑体" panose="02010609060101010101" pitchFamily="49" charset="-122"/>
              </a:rPr>
              <a:t>或为现有的</a:t>
            </a:r>
            <a:r>
              <a:rPr lang="en-US" altLang="zh-CN" smtClean="0">
                <a:ea typeface="黑体" panose="02010609060101010101" pitchFamily="49" charset="-122"/>
              </a:rPr>
              <a:t>ALU</a:t>
            </a:r>
            <a:r>
              <a:rPr lang="zh-CN" altLang="en-US" smtClean="0">
                <a:ea typeface="黑体" panose="02010609060101010101" pitchFamily="49" charset="-122"/>
              </a:rPr>
              <a:t>增加移位运算功能</a:t>
            </a:r>
            <a:r>
              <a:rPr lang="en-US" altLang="zh-CN" smtClean="0">
                <a:ea typeface="黑体" panose="02010609060101010101" pitchFamily="49" charset="-122"/>
              </a:rPr>
              <a:t>)</a:t>
            </a:r>
            <a:r>
              <a:rPr lang="zh-CN" altLang="en-US" smtClean="0">
                <a:ea typeface="黑体" panose="02010609060101010101" pitchFamily="49" charset="-122"/>
              </a:rPr>
              <a:t>，移位器的输入端连接至寄存器堆的一个输出端。如果采用增加一个移位器的方案，则还需增加寄存器堆数据输入选通器的一个输入端，并连接至移位器的输出端</a:t>
            </a:r>
            <a:endParaRPr lang="en-US" altLang="zh-CN" smtClean="0">
              <a:ea typeface="黑体" panose="02010609060101010101" pitchFamily="49" charset="-122"/>
            </a:endParaRPr>
          </a:p>
        </p:txBody>
      </p:sp>
      <p:graphicFrame>
        <p:nvGraphicFramePr>
          <p:cNvPr id="2" name="表格 1"/>
          <p:cNvGraphicFramePr>
            <a:graphicFrameLocks noGrp="1"/>
          </p:cNvGraphicFramePr>
          <p:nvPr/>
        </p:nvGraphicFramePr>
        <p:xfrm>
          <a:off x="2051050" y="1125538"/>
          <a:ext cx="5424488" cy="1097280"/>
        </p:xfrm>
        <a:graphic>
          <a:graphicData uri="http://schemas.openxmlformats.org/drawingml/2006/table">
            <a:tbl>
              <a:tblPr firstRow="1" firstCol="1" bandRow="1">
                <a:tableStyleId>{69CF1AB2-1976-4502-BF36-3FF5EA218861}</a:tableStyleId>
              </a:tblPr>
              <a:tblGrid>
                <a:gridCol w="355621">
                  <a:extLst>
                    <a:ext uri="{9D8B030D-6E8A-4147-A177-3AD203B41FA5}">
                      <a16:colId xmlns:a16="http://schemas.microsoft.com/office/drawing/2014/main" val="20000"/>
                    </a:ext>
                  </a:extLst>
                </a:gridCol>
                <a:gridCol w="1804141">
                  <a:extLst>
                    <a:ext uri="{9D8B030D-6E8A-4147-A177-3AD203B41FA5}">
                      <a16:colId xmlns:a16="http://schemas.microsoft.com/office/drawing/2014/main" val="20001"/>
                    </a:ext>
                  </a:extLst>
                </a:gridCol>
                <a:gridCol w="3264726">
                  <a:extLst>
                    <a:ext uri="{9D8B030D-6E8A-4147-A177-3AD203B41FA5}">
                      <a16:colId xmlns:a16="http://schemas.microsoft.com/office/drawing/2014/main" val="20002"/>
                    </a:ext>
                  </a:extLst>
                </a:gridCol>
              </a:tblGrid>
              <a:tr h="365654">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84" marR="68584"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指令</a:t>
                      </a:r>
                      <a:endParaRPr lang="zh-CN" sz="1200" kern="100" dirty="0">
                        <a:effectLst/>
                        <a:latin typeface="Times New Roman" pitchFamily="18" charset="0"/>
                        <a:ea typeface="宋体"/>
                        <a:cs typeface="Times New Roman" pitchFamily="18" charset="0"/>
                      </a:endParaRPr>
                    </a:p>
                  </a:txBody>
                  <a:tcPr marL="68584" marR="68584"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解释</a:t>
                      </a:r>
                      <a:endParaRPr lang="zh-CN" sz="1200" kern="100">
                        <a:effectLst/>
                        <a:latin typeface="Times New Roman" pitchFamily="18" charset="0"/>
                        <a:ea typeface="宋体"/>
                        <a:cs typeface="Times New Roman" pitchFamily="18" charset="0"/>
                      </a:endParaRPr>
                    </a:p>
                  </a:txBody>
                  <a:tcPr marL="68584" marR="68584" marT="0" marB="0"/>
                </a:tc>
                <a:extLst>
                  <a:ext uri="{0D108BD9-81ED-4DB2-BD59-A6C34878D82A}">
                    <a16:rowId xmlns:a16="http://schemas.microsoft.com/office/drawing/2014/main" val="10000"/>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84" marR="68584"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add3 </a:t>
                      </a:r>
                      <a:r>
                        <a:rPr lang="en-US" sz="1600" kern="100" dirty="0" err="1">
                          <a:effectLst/>
                          <a:latin typeface="Times New Roman" pitchFamily="18" charset="0"/>
                          <a:cs typeface="Times New Roman" pitchFamily="18" charset="0"/>
                        </a:rPr>
                        <a:t>Rd,Rs,Rt,Rx</a:t>
                      </a:r>
                      <a:endParaRPr lang="zh-CN" sz="1200" kern="100" dirty="0">
                        <a:effectLst/>
                        <a:latin typeface="Times New Roman" pitchFamily="18" charset="0"/>
                        <a:ea typeface="宋体"/>
                        <a:cs typeface="Times New Roman" pitchFamily="18" charset="0"/>
                      </a:endParaRPr>
                    </a:p>
                  </a:txBody>
                  <a:tcPr marL="68584" marR="6858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Reg[Rd]=Reg[Rs]+Reg[Rt]+Reg[Rx]</a:t>
                      </a:r>
                      <a:endParaRPr lang="zh-CN" sz="1200" kern="100">
                        <a:effectLst/>
                        <a:latin typeface="Times New Roman" pitchFamily="18" charset="0"/>
                        <a:ea typeface="宋体"/>
                        <a:cs typeface="Times New Roman" pitchFamily="18" charset="0"/>
                      </a:endParaRPr>
                    </a:p>
                  </a:txBody>
                  <a:tcPr marL="68584" marR="68584" marT="0" marB="0"/>
                </a:tc>
                <a:extLst>
                  <a:ext uri="{0D108BD9-81ED-4DB2-BD59-A6C34878D82A}">
                    <a16:rowId xmlns:a16="http://schemas.microsoft.com/office/drawing/2014/main" val="10001"/>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84" marR="6858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sll Rt,Rd,Shift</a:t>
                      </a:r>
                      <a:endParaRPr lang="zh-CN" sz="1200" kern="100">
                        <a:effectLst/>
                        <a:latin typeface="Times New Roman" pitchFamily="18" charset="0"/>
                        <a:ea typeface="宋体"/>
                        <a:cs typeface="Times New Roman" pitchFamily="18" charset="0"/>
                      </a:endParaRPr>
                    </a:p>
                  </a:txBody>
                  <a:tcPr marL="68584" marR="68584" marT="0" marB="0"/>
                </a:tc>
                <a:tc>
                  <a:txBody>
                    <a:bodyPr/>
                    <a:lstStyle/>
                    <a:p>
                      <a:pPr algn="just">
                        <a:lnSpc>
                          <a:spcPct val="150000"/>
                        </a:lnSpc>
                        <a:spcAft>
                          <a:spcPts val="0"/>
                        </a:spcAft>
                      </a:pPr>
                      <a:r>
                        <a:rPr lang="en-US" sz="1600" kern="100" dirty="0" err="1">
                          <a:effectLst/>
                          <a:latin typeface="Times New Roman" pitchFamily="18" charset="0"/>
                          <a:cs typeface="Times New Roman" pitchFamily="18" charset="0"/>
                        </a:rPr>
                        <a:t>Reg</a:t>
                      </a:r>
                      <a:r>
                        <a:rPr lang="en-US" sz="1600" kern="100" dirty="0">
                          <a:effectLst/>
                          <a:latin typeface="Times New Roman" pitchFamily="18" charset="0"/>
                          <a:cs typeface="Times New Roman" pitchFamily="18" charset="0"/>
                        </a:rPr>
                        <a:t>[Rd]=</a:t>
                      </a:r>
                      <a:r>
                        <a:rPr lang="en-US" sz="1600" kern="100" dirty="0" err="1">
                          <a:effectLst/>
                          <a:latin typeface="Times New Roman" pitchFamily="18" charset="0"/>
                          <a:cs typeface="Times New Roman" pitchFamily="18" charset="0"/>
                        </a:rPr>
                        <a:t>Reg</a:t>
                      </a:r>
                      <a:r>
                        <a:rPr lang="en-US" sz="1600" kern="100" dirty="0">
                          <a:effectLst/>
                          <a:latin typeface="Times New Roman" pitchFamily="18" charset="0"/>
                          <a:cs typeface="Times New Roman" pitchFamily="18" charset="0"/>
                        </a:rPr>
                        <a:t>[</a:t>
                      </a:r>
                      <a:r>
                        <a:rPr lang="en-US" sz="1600" kern="100" dirty="0" err="1">
                          <a:effectLst/>
                          <a:latin typeface="Times New Roman" pitchFamily="18" charset="0"/>
                          <a:cs typeface="Times New Roman" pitchFamily="18" charset="0"/>
                        </a:rPr>
                        <a:t>Rt</a:t>
                      </a:r>
                      <a:r>
                        <a:rPr lang="en-US" sz="1600" kern="100" dirty="0">
                          <a:effectLst/>
                          <a:latin typeface="Times New Roman" pitchFamily="18" charset="0"/>
                          <a:cs typeface="Times New Roman" pitchFamily="18" charset="0"/>
                        </a:rPr>
                        <a:t>]&lt;&lt;Shift(</a:t>
                      </a:r>
                      <a:r>
                        <a:rPr lang="zh-CN" sz="1600" kern="100" dirty="0">
                          <a:effectLst/>
                          <a:latin typeface="Times New Roman" pitchFamily="18" charset="0"/>
                          <a:cs typeface="Times New Roman" pitchFamily="18" charset="0"/>
                        </a:rPr>
                        <a:t>左移</a:t>
                      </a:r>
                      <a:r>
                        <a:rPr lang="en-US" sz="1600" kern="100" dirty="0">
                          <a:effectLst/>
                          <a:latin typeface="Times New Roman" pitchFamily="18" charset="0"/>
                          <a:cs typeface="Times New Roman" pitchFamily="18" charset="0"/>
                        </a:rPr>
                        <a:t>)</a:t>
                      </a:r>
                      <a:endParaRPr lang="zh-CN" sz="1200" kern="100" dirty="0">
                        <a:effectLst/>
                        <a:latin typeface="Times New Roman" pitchFamily="18" charset="0"/>
                        <a:ea typeface="宋体"/>
                        <a:cs typeface="Times New Roman" pitchFamily="18" charset="0"/>
                      </a:endParaRPr>
                    </a:p>
                  </a:txBody>
                  <a:tcPr marL="68584" marR="68584"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8059323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4" end="4"/>
                                            </p:txEl>
                                          </p:spTgt>
                                        </p:tgtEl>
                                        <p:attrNameLst>
                                          <p:attrName>style.visibility</p:attrName>
                                        </p:attrNameLst>
                                      </p:cBhvr>
                                      <p:to>
                                        <p:strVal val="visible"/>
                                      </p:to>
                                    </p:set>
                                    <p:animEffect transition="in" filter="fade">
                                      <p:cBhvr>
                                        <p:cTn id="7" dur="500"/>
                                        <p:tgtEl>
                                          <p:spTgt spid="15363">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5" end="5"/>
                                            </p:txEl>
                                          </p:spTgt>
                                        </p:tgtEl>
                                        <p:attrNameLst>
                                          <p:attrName>style.visibility</p:attrName>
                                        </p:attrNameLst>
                                      </p:cBhvr>
                                      <p:to>
                                        <p:strVal val="visible"/>
                                      </p:to>
                                    </p:set>
                                    <p:animEffect transition="in" filter="fade">
                                      <p:cBhvr>
                                        <p:cTn id="12" dur="500"/>
                                        <p:tgtEl>
                                          <p:spTgt spid="153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二、解答</a:t>
            </a:r>
            <a:r>
              <a:rPr lang="en-US" altLang="zh-CN" smtClean="0">
                <a:latin typeface="Times New Roman" panose="02020603050405020304" pitchFamily="18" charset="0"/>
                <a:cs typeface="Times New Roman" panose="02020603050405020304" pitchFamily="18" charset="0"/>
              </a:rPr>
              <a:t>3</a:t>
            </a:r>
            <a:endParaRPr lang="zh-CN" altLang="en-US" smtClean="0">
              <a:latin typeface="Times New Roman" panose="02020603050405020304" pitchFamily="18" charset="0"/>
              <a:cs typeface="Times New Roman" panose="02020603050405020304" pitchFamily="18" charset="0"/>
            </a:endParaRPr>
          </a:p>
        </p:txBody>
      </p:sp>
      <p:sp>
        <p:nvSpPr>
          <p:cNvPr id="16387" name="Content Placeholder 4"/>
          <p:cNvSpPr>
            <a:spLocks noGrp="1"/>
          </p:cNvSpPr>
          <p:nvPr>
            <p:ph idx="4294967295"/>
          </p:nvPr>
        </p:nvSpPr>
        <p:spPr>
          <a:xfrm>
            <a:off x="684213" y="908050"/>
            <a:ext cx="7848600" cy="4097338"/>
          </a:xfrm>
        </p:spPr>
        <p:txBody>
          <a:bodyPr/>
          <a:lstStyle/>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727075" lvl="1" indent="-342900">
              <a:lnSpc>
                <a:spcPct val="120000"/>
              </a:lnSpc>
              <a:spcBef>
                <a:spcPct val="20000"/>
              </a:spcBef>
              <a:spcAft>
                <a:spcPct val="20000"/>
              </a:spcAft>
              <a:buFont typeface="楷体_GB2312" pitchFamily="49" charset="-122"/>
              <a:buAutoNum type="circleNumDbPlain" startAt="3"/>
            </a:pPr>
            <a:r>
              <a:rPr lang="zh-CN" altLang="en-US" smtClean="0">
                <a:ea typeface="黑体" panose="02010609060101010101" pitchFamily="49" charset="-122"/>
              </a:rPr>
              <a:t>为了支持这些指令，需要在控制单元增加哪些信号？</a:t>
            </a:r>
            <a:endParaRPr lang="en-US" altLang="zh-CN" smtClean="0">
              <a:ea typeface="黑体" panose="02010609060101010101" pitchFamily="49" charset="-122"/>
            </a:endParaRPr>
          </a:p>
          <a:p>
            <a:pPr lvl="2" indent="-285750">
              <a:lnSpc>
                <a:spcPct val="120000"/>
              </a:lnSpc>
              <a:spcBef>
                <a:spcPct val="20000"/>
              </a:spcBef>
              <a:spcAft>
                <a:spcPct val="20000"/>
              </a:spcAft>
            </a:pPr>
            <a:r>
              <a:rPr lang="en-US" altLang="zh-CN" smtClean="0">
                <a:ea typeface="黑体" panose="02010609060101010101" pitchFamily="49" charset="-122"/>
              </a:rPr>
              <a:t>a.</a:t>
            </a:r>
            <a:r>
              <a:rPr lang="zh-CN" altLang="en-US" smtClean="0">
                <a:ea typeface="黑体" panose="02010609060101010101" pitchFamily="49" charset="-122"/>
              </a:rPr>
              <a:t>如果增加一个加法器，则需增加寄存器堆数据输入选通器的控制信号，以实现数据通道</a:t>
            </a:r>
            <a:r>
              <a:rPr lang="en-US" altLang="zh-CN" smtClean="0">
                <a:ea typeface="黑体" panose="02010609060101010101" pitchFamily="49" charset="-122"/>
              </a:rPr>
              <a:t>3</a:t>
            </a:r>
            <a:r>
              <a:rPr lang="zh-CN" altLang="en-US" smtClean="0">
                <a:ea typeface="黑体" panose="02010609060101010101" pitchFamily="49" charset="-122"/>
              </a:rPr>
              <a:t>选</a:t>
            </a:r>
            <a:r>
              <a:rPr lang="en-US" altLang="zh-CN" smtClean="0">
                <a:ea typeface="黑体" panose="02010609060101010101" pitchFamily="49" charset="-122"/>
              </a:rPr>
              <a:t>1</a:t>
            </a:r>
            <a:r>
              <a:rPr lang="zh-CN" altLang="en-US" smtClean="0">
                <a:ea typeface="黑体" panose="02010609060101010101" pitchFamily="49" charset="-122"/>
              </a:rPr>
              <a:t>；如果为现有的</a:t>
            </a:r>
            <a:r>
              <a:rPr lang="en-US" altLang="zh-CN" smtClean="0">
                <a:ea typeface="黑体" panose="02010609060101010101" pitchFamily="49" charset="-122"/>
              </a:rPr>
              <a:t>ALU</a:t>
            </a:r>
            <a:r>
              <a:rPr lang="zh-CN" altLang="en-US" smtClean="0">
                <a:ea typeface="黑体" panose="02010609060101010101" pitchFamily="49" charset="-122"/>
              </a:rPr>
              <a:t>增加一个输入端，则需增加针对三输入端的</a:t>
            </a:r>
            <a:r>
              <a:rPr lang="en-US" altLang="zh-CN" smtClean="0">
                <a:ea typeface="黑体" panose="02010609060101010101" pitchFamily="49" charset="-122"/>
              </a:rPr>
              <a:t>ALU</a:t>
            </a:r>
            <a:r>
              <a:rPr lang="zh-CN" altLang="en-US" smtClean="0">
                <a:ea typeface="黑体" panose="02010609060101010101" pitchFamily="49" charset="-122"/>
              </a:rPr>
              <a:t>的功能控制信号定义，使其可控制新增的</a:t>
            </a:r>
            <a:r>
              <a:rPr lang="en-US" altLang="zh-CN" smtClean="0">
                <a:ea typeface="黑体" panose="02010609060101010101" pitchFamily="49" charset="-122"/>
              </a:rPr>
              <a:t>ADD3</a:t>
            </a:r>
            <a:r>
              <a:rPr lang="zh-CN" altLang="en-US" smtClean="0">
                <a:ea typeface="黑体" panose="02010609060101010101" pitchFamily="49" charset="-122"/>
              </a:rPr>
              <a:t>操作</a:t>
            </a:r>
            <a:endParaRPr lang="en-US" altLang="zh-CN" smtClean="0">
              <a:ea typeface="黑体" panose="02010609060101010101" pitchFamily="49" charset="-122"/>
            </a:endParaRPr>
          </a:p>
          <a:p>
            <a:pPr lvl="2" indent="-285750">
              <a:lnSpc>
                <a:spcPct val="120000"/>
              </a:lnSpc>
              <a:spcBef>
                <a:spcPct val="20000"/>
              </a:spcBef>
              <a:spcAft>
                <a:spcPct val="20000"/>
              </a:spcAft>
            </a:pPr>
            <a:r>
              <a:rPr lang="en-US" altLang="zh-CN" smtClean="0">
                <a:ea typeface="黑体" panose="02010609060101010101" pitchFamily="49" charset="-122"/>
              </a:rPr>
              <a:t>b.</a:t>
            </a:r>
            <a:r>
              <a:rPr lang="zh-CN" altLang="en-US" smtClean="0">
                <a:ea typeface="黑体" panose="02010609060101010101" pitchFamily="49" charset="-122"/>
              </a:rPr>
              <a:t>如果增加一个移位器，则需增加寄存器堆数据输入选通器的控制信号，以实现数据通道</a:t>
            </a:r>
            <a:r>
              <a:rPr lang="en-US" altLang="zh-CN" smtClean="0">
                <a:ea typeface="黑体" panose="02010609060101010101" pitchFamily="49" charset="-122"/>
              </a:rPr>
              <a:t>3</a:t>
            </a:r>
            <a:r>
              <a:rPr lang="zh-CN" altLang="en-US" smtClean="0">
                <a:ea typeface="黑体" panose="02010609060101010101" pitchFamily="49" charset="-122"/>
              </a:rPr>
              <a:t>选</a:t>
            </a:r>
            <a:r>
              <a:rPr lang="en-US" altLang="zh-CN" smtClean="0">
                <a:ea typeface="黑体" panose="02010609060101010101" pitchFamily="49" charset="-122"/>
              </a:rPr>
              <a:t>1(</a:t>
            </a:r>
            <a:r>
              <a:rPr lang="zh-CN" altLang="en-US" smtClean="0">
                <a:ea typeface="黑体" panose="02010609060101010101" pitchFamily="49" charset="-122"/>
              </a:rPr>
              <a:t>如同时考虑</a:t>
            </a:r>
            <a:r>
              <a:rPr lang="en-US" altLang="zh-CN" smtClean="0">
                <a:ea typeface="黑体" panose="02010609060101010101" pitchFamily="49" charset="-122"/>
              </a:rPr>
              <a:t>a</a:t>
            </a:r>
            <a:r>
              <a:rPr lang="zh-CN" altLang="en-US" smtClean="0">
                <a:ea typeface="黑体" panose="02010609060101010101" pitchFamily="49" charset="-122"/>
              </a:rPr>
              <a:t>和</a:t>
            </a:r>
            <a:r>
              <a:rPr lang="en-US" altLang="zh-CN" smtClean="0">
                <a:ea typeface="黑体" panose="02010609060101010101" pitchFamily="49" charset="-122"/>
              </a:rPr>
              <a:t>b</a:t>
            </a:r>
            <a:r>
              <a:rPr lang="zh-CN" altLang="en-US" smtClean="0">
                <a:ea typeface="黑体" panose="02010609060101010101" pitchFamily="49" charset="-122"/>
              </a:rPr>
              <a:t>中的两条指令，则为</a:t>
            </a:r>
            <a:r>
              <a:rPr lang="en-US" altLang="zh-CN" smtClean="0">
                <a:ea typeface="黑体" panose="02010609060101010101" pitchFamily="49" charset="-122"/>
              </a:rPr>
              <a:t>4</a:t>
            </a:r>
            <a:r>
              <a:rPr lang="zh-CN" altLang="en-US" smtClean="0">
                <a:ea typeface="黑体" panose="02010609060101010101" pitchFamily="49" charset="-122"/>
              </a:rPr>
              <a:t>选</a:t>
            </a:r>
            <a:r>
              <a:rPr lang="en-US" altLang="zh-CN" smtClean="0">
                <a:ea typeface="黑体" panose="02010609060101010101" pitchFamily="49" charset="-122"/>
              </a:rPr>
              <a:t>1)</a:t>
            </a:r>
            <a:r>
              <a:rPr lang="zh-CN" altLang="en-US" smtClean="0">
                <a:ea typeface="黑体" panose="02010609060101010101" pitchFamily="49" charset="-122"/>
              </a:rPr>
              <a:t>；如为现有的</a:t>
            </a:r>
            <a:r>
              <a:rPr lang="en-US" altLang="zh-CN" smtClean="0">
                <a:ea typeface="黑体" panose="02010609060101010101" pitchFamily="49" charset="-122"/>
              </a:rPr>
              <a:t>ALU</a:t>
            </a:r>
            <a:r>
              <a:rPr lang="zh-CN" altLang="en-US" smtClean="0">
                <a:ea typeface="黑体" panose="02010609060101010101" pitchFamily="49" charset="-122"/>
              </a:rPr>
              <a:t>增加移位运算功能，则需增加</a:t>
            </a:r>
            <a:r>
              <a:rPr lang="en-US" altLang="zh-CN" smtClean="0">
                <a:ea typeface="黑体" panose="02010609060101010101" pitchFamily="49" charset="-122"/>
              </a:rPr>
              <a:t>ALU</a:t>
            </a:r>
            <a:r>
              <a:rPr lang="zh-CN" altLang="en-US" smtClean="0">
                <a:ea typeface="黑体" panose="02010609060101010101" pitchFamily="49" charset="-122"/>
              </a:rPr>
              <a:t>的功能控制信号定义，使其可控制新增的移位操作</a:t>
            </a:r>
          </a:p>
        </p:txBody>
      </p:sp>
      <p:graphicFrame>
        <p:nvGraphicFramePr>
          <p:cNvPr id="2" name="表格 1"/>
          <p:cNvGraphicFramePr>
            <a:graphicFrameLocks noGrp="1"/>
          </p:cNvGraphicFramePr>
          <p:nvPr/>
        </p:nvGraphicFramePr>
        <p:xfrm>
          <a:off x="2051050" y="1125538"/>
          <a:ext cx="5424488" cy="1097280"/>
        </p:xfrm>
        <a:graphic>
          <a:graphicData uri="http://schemas.openxmlformats.org/drawingml/2006/table">
            <a:tbl>
              <a:tblPr firstRow="1" firstCol="1" bandRow="1">
                <a:tableStyleId>{69CF1AB2-1976-4502-BF36-3FF5EA218861}</a:tableStyleId>
              </a:tblPr>
              <a:tblGrid>
                <a:gridCol w="355621">
                  <a:extLst>
                    <a:ext uri="{9D8B030D-6E8A-4147-A177-3AD203B41FA5}">
                      <a16:colId xmlns:a16="http://schemas.microsoft.com/office/drawing/2014/main" val="20000"/>
                    </a:ext>
                  </a:extLst>
                </a:gridCol>
                <a:gridCol w="1804141">
                  <a:extLst>
                    <a:ext uri="{9D8B030D-6E8A-4147-A177-3AD203B41FA5}">
                      <a16:colId xmlns:a16="http://schemas.microsoft.com/office/drawing/2014/main" val="20001"/>
                    </a:ext>
                  </a:extLst>
                </a:gridCol>
                <a:gridCol w="3264726">
                  <a:extLst>
                    <a:ext uri="{9D8B030D-6E8A-4147-A177-3AD203B41FA5}">
                      <a16:colId xmlns:a16="http://schemas.microsoft.com/office/drawing/2014/main" val="20002"/>
                    </a:ext>
                  </a:extLst>
                </a:gridCol>
              </a:tblGrid>
              <a:tr h="365654">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84" marR="68584"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指令</a:t>
                      </a:r>
                      <a:endParaRPr lang="zh-CN" sz="1200" kern="100" dirty="0">
                        <a:effectLst/>
                        <a:latin typeface="Times New Roman" pitchFamily="18" charset="0"/>
                        <a:ea typeface="宋体"/>
                        <a:cs typeface="Times New Roman" pitchFamily="18" charset="0"/>
                      </a:endParaRPr>
                    </a:p>
                  </a:txBody>
                  <a:tcPr marL="68584" marR="68584"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解释</a:t>
                      </a:r>
                      <a:endParaRPr lang="zh-CN" sz="1200" kern="100">
                        <a:effectLst/>
                        <a:latin typeface="Times New Roman" pitchFamily="18" charset="0"/>
                        <a:ea typeface="宋体"/>
                        <a:cs typeface="Times New Roman" pitchFamily="18" charset="0"/>
                      </a:endParaRPr>
                    </a:p>
                  </a:txBody>
                  <a:tcPr marL="68584" marR="68584" marT="0" marB="0"/>
                </a:tc>
                <a:extLst>
                  <a:ext uri="{0D108BD9-81ED-4DB2-BD59-A6C34878D82A}">
                    <a16:rowId xmlns:a16="http://schemas.microsoft.com/office/drawing/2014/main" val="10000"/>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84" marR="68584"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add3 </a:t>
                      </a:r>
                      <a:r>
                        <a:rPr lang="en-US" sz="1600" kern="100" dirty="0" err="1">
                          <a:effectLst/>
                          <a:latin typeface="Times New Roman" pitchFamily="18" charset="0"/>
                          <a:cs typeface="Times New Roman" pitchFamily="18" charset="0"/>
                        </a:rPr>
                        <a:t>Rd,Rs,Rt,Rx</a:t>
                      </a:r>
                      <a:endParaRPr lang="zh-CN" sz="1200" kern="100" dirty="0">
                        <a:effectLst/>
                        <a:latin typeface="Times New Roman" pitchFamily="18" charset="0"/>
                        <a:ea typeface="宋体"/>
                        <a:cs typeface="Times New Roman" pitchFamily="18" charset="0"/>
                      </a:endParaRPr>
                    </a:p>
                  </a:txBody>
                  <a:tcPr marL="68584" marR="6858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Reg[Rd]=Reg[Rs]+Reg[Rt]+Reg[Rx]</a:t>
                      </a:r>
                      <a:endParaRPr lang="zh-CN" sz="1200" kern="100">
                        <a:effectLst/>
                        <a:latin typeface="Times New Roman" pitchFamily="18" charset="0"/>
                        <a:ea typeface="宋体"/>
                        <a:cs typeface="Times New Roman" pitchFamily="18" charset="0"/>
                      </a:endParaRPr>
                    </a:p>
                  </a:txBody>
                  <a:tcPr marL="68584" marR="68584" marT="0" marB="0"/>
                </a:tc>
                <a:extLst>
                  <a:ext uri="{0D108BD9-81ED-4DB2-BD59-A6C34878D82A}">
                    <a16:rowId xmlns:a16="http://schemas.microsoft.com/office/drawing/2014/main" val="10001"/>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84" marR="6858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sll Rt,Rd,Shift</a:t>
                      </a:r>
                      <a:endParaRPr lang="zh-CN" sz="1200" kern="100">
                        <a:effectLst/>
                        <a:latin typeface="Times New Roman" pitchFamily="18" charset="0"/>
                        <a:ea typeface="宋体"/>
                        <a:cs typeface="Times New Roman" pitchFamily="18" charset="0"/>
                      </a:endParaRPr>
                    </a:p>
                  </a:txBody>
                  <a:tcPr marL="68584" marR="68584" marT="0" marB="0"/>
                </a:tc>
                <a:tc>
                  <a:txBody>
                    <a:bodyPr/>
                    <a:lstStyle/>
                    <a:p>
                      <a:pPr algn="just">
                        <a:lnSpc>
                          <a:spcPct val="150000"/>
                        </a:lnSpc>
                        <a:spcAft>
                          <a:spcPts val="0"/>
                        </a:spcAft>
                      </a:pPr>
                      <a:r>
                        <a:rPr lang="en-US" sz="1600" kern="100" dirty="0" err="1">
                          <a:effectLst/>
                          <a:latin typeface="Times New Roman" pitchFamily="18" charset="0"/>
                          <a:cs typeface="Times New Roman" pitchFamily="18" charset="0"/>
                        </a:rPr>
                        <a:t>Reg</a:t>
                      </a:r>
                      <a:r>
                        <a:rPr lang="en-US" sz="1600" kern="100" dirty="0">
                          <a:effectLst/>
                          <a:latin typeface="Times New Roman" pitchFamily="18" charset="0"/>
                          <a:cs typeface="Times New Roman" pitchFamily="18" charset="0"/>
                        </a:rPr>
                        <a:t>[Rd]=</a:t>
                      </a:r>
                      <a:r>
                        <a:rPr lang="en-US" sz="1600" kern="100" dirty="0" err="1">
                          <a:effectLst/>
                          <a:latin typeface="Times New Roman" pitchFamily="18" charset="0"/>
                          <a:cs typeface="Times New Roman" pitchFamily="18" charset="0"/>
                        </a:rPr>
                        <a:t>Reg</a:t>
                      </a:r>
                      <a:r>
                        <a:rPr lang="en-US" sz="1600" kern="100" dirty="0">
                          <a:effectLst/>
                          <a:latin typeface="Times New Roman" pitchFamily="18" charset="0"/>
                          <a:cs typeface="Times New Roman" pitchFamily="18" charset="0"/>
                        </a:rPr>
                        <a:t>[</a:t>
                      </a:r>
                      <a:r>
                        <a:rPr lang="en-US" sz="1600" kern="100" dirty="0" err="1">
                          <a:effectLst/>
                          <a:latin typeface="Times New Roman" pitchFamily="18" charset="0"/>
                          <a:cs typeface="Times New Roman" pitchFamily="18" charset="0"/>
                        </a:rPr>
                        <a:t>Rt</a:t>
                      </a:r>
                      <a:r>
                        <a:rPr lang="en-US" sz="1600" kern="100" dirty="0">
                          <a:effectLst/>
                          <a:latin typeface="Times New Roman" pitchFamily="18" charset="0"/>
                          <a:cs typeface="Times New Roman" pitchFamily="18" charset="0"/>
                        </a:rPr>
                        <a:t>]&lt;&lt;Shift(</a:t>
                      </a:r>
                      <a:r>
                        <a:rPr lang="zh-CN" sz="1600" kern="100" dirty="0">
                          <a:effectLst/>
                          <a:latin typeface="Times New Roman" pitchFamily="18" charset="0"/>
                          <a:cs typeface="Times New Roman" pitchFamily="18" charset="0"/>
                        </a:rPr>
                        <a:t>左移</a:t>
                      </a:r>
                      <a:r>
                        <a:rPr lang="en-US" sz="1600" kern="100" dirty="0">
                          <a:effectLst/>
                          <a:latin typeface="Times New Roman" pitchFamily="18" charset="0"/>
                          <a:cs typeface="Times New Roman" pitchFamily="18" charset="0"/>
                        </a:rPr>
                        <a:t>)</a:t>
                      </a:r>
                      <a:endParaRPr lang="zh-CN" sz="1200" kern="100" dirty="0">
                        <a:effectLst/>
                        <a:latin typeface="Times New Roman" pitchFamily="18" charset="0"/>
                        <a:ea typeface="宋体"/>
                        <a:cs typeface="Times New Roman" pitchFamily="18" charset="0"/>
                      </a:endParaRPr>
                    </a:p>
                  </a:txBody>
                  <a:tcPr marL="68584" marR="68584"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5850195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387">
                                            <p:txEl>
                                              <p:pRg st="4" end="4"/>
                                            </p:txEl>
                                          </p:spTgt>
                                        </p:tgtEl>
                                        <p:attrNameLst>
                                          <p:attrName>style.visibility</p:attrName>
                                        </p:attrNameLst>
                                      </p:cBhvr>
                                      <p:to>
                                        <p:strVal val="visible"/>
                                      </p:to>
                                    </p:set>
                                    <p:animEffect transition="in" filter="fade">
                                      <p:cBhvr>
                                        <p:cTn id="7" dur="500"/>
                                        <p:tgtEl>
                                          <p:spTgt spid="16387">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387">
                                            <p:txEl>
                                              <p:pRg st="5" end="5"/>
                                            </p:txEl>
                                          </p:spTgt>
                                        </p:tgtEl>
                                        <p:attrNameLst>
                                          <p:attrName>style.visibility</p:attrName>
                                        </p:attrNameLst>
                                      </p:cBhvr>
                                      <p:to>
                                        <p:strVal val="visible"/>
                                      </p:to>
                                    </p:set>
                                    <p:animEffect transition="in" filter="fade">
                                      <p:cBhvr>
                                        <p:cTn id="12" dur="500"/>
                                        <p:tgtEl>
                                          <p:spTgt spid="163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二、题目</a:t>
            </a:r>
          </a:p>
        </p:txBody>
      </p:sp>
      <p:sp>
        <p:nvSpPr>
          <p:cNvPr id="17411" name="Content Placeholder 4"/>
          <p:cNvSpPr>
            <a:spLocks noGrp="1"/>
          </p:cNvSpPr>
          <p:nvPr>
            <p:ph idx="4294967295"/>
          </p:nvPr>
        </p:nvSpPr>
        <p:spPr>
          <a:xfrm>
            <a:off x="684213" y="908050"/>
            <a:ext cx="8135937" cy="5572125"/>
          </a:xfrm>
        </p:spPr>
        <p:txBody>
          <a:bodyPr/>
          <a:lstStyle/>
          <a:p>
            <a:pPr>
              <a:lnSpc>
                <a:spcPct val="120000"/>
              </a:lnSpc>
              <a:spcBef>
                <a:spcPct val="20000"/>
              </a:spcBef>
              <a:spcAft>
                <a:spcPts val="1200"/>
              </a:spcAft>
              <a:defRPr/>
            </a:pPr>
            <a:r>
              <a:rPr lang="zh-CN" altLang="en-US" dirty="0">
                <a:ea typeface="黑体" pitchFamily="2" charset="-122"/>
              </a:rPr>
              <a:t>当设计者考虑改进处理器数据通路时，往往要考虑性能与成本的折中。假设我们从图</a:t>
            </a:r>
            <a:r>
              <a:rPr lang="en-US" altLang="zh-CN" dirty="0">
                <a:ea typeface="黑体" pitchFamily="2" charset="-122"/>
              </a:rPr>
              <a:t>1</a:t>
            </a:r>
            <a:r>
              <a:rPr lang="zh-CN" altLang="en-US" dirty="0">
                <a:ea typeface="黑体" pitchFamily="2" charset="-122"/>
              </a:rPr>
              <a:t>的数据通路出发，其中指令存储器</a:t>
            </a:r>
            <a:r>
              <a:rPr lang="en-US" altLang="zh-CN" dirty="0">
                <a:ea typeface="黑体" pitchFamily="2" charset="-122"/>
              </a:rPr>
              <a:t>(Instruction Memory)</a:t>
            </a:r>
            <a:r>
              <a:rPr lang="zh-CN" altLang="en-US" dirty="0">
                <a:ea typeface="黑体" pitchFamily="2" charset="-122"/>
              </a:rPr>
              <a:t>、加法器</a:t>
            </a:r>
            <a:r>
              <a:rPr lang="en-US" altLang="zh-CN" dirty="0">
                <a:ea typeface="黑体" pitchFamily="2" charset="-122"/>
              </a:rPr>
              <a:t>(Add)</a:t>
            </a:r>
            <a:r>
              <a:rPr lang="zh-CN" altLang="en-US" dirty="0">
                <a:ea typeface="黑体" pitchFamily="2" charset="-122"/>
              </a:rPr>
              <a:t>、多选器</a:t>
            </a:r>
            <a:r>
              <a:rPr lang="en-US" altLang="zh-CN" dirty="0">
                <a:ea typeface="黑体" pitchFamily="2" charset="-122"/>
              </a:rPr>
              <a:t>(Mux)</a:t>
            </a:r>
            <a:r>
              <a:rPr lang="zh-CN" altLang="en-US" dirty="0">
                <a:ea typeface="黑体" pitchFamily="2" charset="-122"/>
              </a:rPr>
              <a:t>、</a:t>
            </a:r>
            <a:r>
              <a:rPr lang="en-US" altLang="zh-CN" dirty="0">
                <a:ea typeface="黑体" pitchFamily="2" charset="-122"/>
              </a:rPr>
              <a:t>ALU</a:t>
            </a:r>
            <a:r>
              <a:rPr lang="zh-CN" altLang="en-US" dirty="0">
                <a:ea typeface="黑体" pitchFamily="2" charset="-122"/>
              </a:rPr>
              <a:t>、寄存器堆</a:t>
            </a:r>
            <a:r>
              <a:rPr lang="en-US" altLang="zh-CN" dirty="0">
                <a:ea typeface="黑体" pitchFamily="2" charset="-122"/>
              </a:rPr>
              <a:t>(Registers)</a:t>
            </a:r>
            <a:r>
              <a:rPr lang="zh-CN" altLang="en-US" dirty="0">
                <a:ea typeface="黑体" pitchFamily="2" charset="-122"/>
              </a:rPr>
              <a:t>、数据寄存器</a:t>
            </a:r>
            <a:r>
              <a:rPr lang="en-US" altLang="zh-CN" dirty="0">
                <a:ea typeface="黑体" pitchFamily="2" charset="-122"/>
              </a:rPr>
              <a:t>(Data Memory)</a:t>
            </a:r>
            <a:r>
              <a:rPr lang="zh-CN" altLang="en-US" dirty="0">
                <a:ea typeface="黑体" pitchFamily="2" charset="-122"/>
              </a:rPr>
              <a:t>和控制单元</a:t>
            </a:r>
            <a:r>
              <a:rPr lang="en-US" altLang="zh-CN" dirty="0">
                <a:ea typeface="黑体" pitchFamily="2" charset="-122"/>
              </a:rPr>
              <a:t>(Control)</a:t>
            </a:r>
            <a:r>
              <a:rPr lang="zh-CN" altLang="en-US" dirty="0">
                <a:ea typeface="黑体" pitchFamily="2" charset="-122"/>
              </a:rPr>
              <a:t>的延迟分别为</a:t>
            </a:r>
            <a:r>
              <a:rPr lang="en-US" altLang="zh-CN" dirty="0">
                <a:ea typeface="黑体" pitchFamily="2" charset="-122"/>
              </a:rPr>
              <a:t>400ps</a:t>
            </a:r>
            <a:r>
              <a:rPr lang="zh-CN" altLang="en-US" dirty="0">
                <a:ea typeface="黑体" pitchFamily="2" charset="-122"/>
              </a:rPr>
              <a:t>、</a:t>
            </a:r>
            <a:r>
              <a:rPr lang="en-US" altLang="zh-CN" dirty="0">
                <a:ea typeface="黑体" pitchFamily="2" charset="-122"/>
              </a:rPr>
              <a:t>100ps</a:t>
            </a:r>
            <a:r>
              <a:rPr lang="zh-CN" altLang="en-US" dirty="0">
                <a:ea typeface="黑体" pitchFamily="2" charset="-122"/>
              </a:rPr>
              <a:t>、</a:t>
            </a:r>
            <a:r>
              <a:rPr lang="en-US" altLang="zh-CN" dirty="0">
                <a:ea typeface="黑体" pitchFamily="2" charset="-122"/>
              </a:rPr>
              <a:t>30ps</a:t>
            </a:r>
            <a:r>
              <a:rPr lang="zh-CN" altLang="en-US" dirty="0">
                <a:ea typeface="黑体" pitchFamily="2" charset="-122"/>
              </a:rPr>
              <a:t>、</a:t>
            </a:r>
            <a:r>
              <a:rPr lang="en-US" altLang="zh-CN" dirty="0">
                <a:ea typeface="黑体" pitchFamily="2" charset="-122"/>
              </a:rPr>
              <a:t>120ps</a:t>
            </a:r>
            <a:r>
              <a:rPr lang="zh-CN" altLang="en-US" dirty="0">
                <a:ea typeface="黑体" pitchFamily="2" charset="-122"/>
              </a:rPr>
              <a:t>、</a:t>
            </a:r>
            <a:r>
              <a:rPr lang="en-US" altLang="zh-CN" dirty="0">
                <a:ea typeface="黑体" pitchFamily="2" charset="-122"/>
              </a:rPr>
              <a:t>200ps</a:t>
            </a:r>
            <a:r>
              <a:rPr lang="zh-CN" altLang="en-US" dirty="0">
                <a:ea typeface="黑体" pitchFamily="2" charset="-122"/>
              </a:rPr>
              <a:t>、</a:t>
            </a:r>
            <a:r>
              <a:rPr lang="en-US" altLang="zh-CN" dirty="0">
                <a:ea typeface="黑体" pitchFamily="2" charset="-122"/>
              </a:rPr>
              <a:t>350ps</a:t>
            </a:r>
            <a:r>
              <a:rPr lang="zh-CN" altLang="en-US" dirty="0">
                <a:ea typeface="黑体" pitchFamily="2" charset="-122"/>
              </a:rPr>
              <a:t>和</a:t>
            </a:r>
            <a:r>
              <a:rPr lang="en-US" altLang="zh-CN" dirty="0">
                <a:ea typeface="黑体" pitchFamily="2" charset="-122"/>
              </a:rPr>
              <a:t>100ps</a:t>
            </a:r>
            <a:r>
              <a:rPr lang="zh-CN" altLang="en-US" dirty="0">
                <a:ea typeface="黑体" pitchFamily="2" charset="-122"/>
              </a:rPr>
              <a:t>，相应的成本分别为</a:t>
            </a:r>
            <a:r>
              <a:rPr lang="en-US" altLang="zh-CN" dirty="0">
                <a:ea typeface="黑体" pitchFamily="2" charset="-122"/>
              </a:rPr>
              <a:t>1000</a:t>
            </a:r>
            <a:r>
              <a:rPr lang="zh-CN" altLang="en-US" dirty="0">
                <a:ea typeface="黑体" pitchFamily="2" charset="-122"/>
              </a:rPr>
              <a:t>、</a:t>
            </a:r>
            <a:r>
              <a:rPr lang="en-US" altLang="zh-CN" dirty="0">
                <a:ea typeface="黑体" pitchFamily="2" charset="-122"/>
              </a:rPr>
              <a:t>30</a:t>
            </a:r>
            <a:r>
              <a:rPr lang="zh-CN" altLang="en-US" dirty="0">
                <a:ea typeface="黑体" pitchFamily="2" charset="-122"/>
              </a:rPr>
              <a:t>、</a:t>
            </a:r>
            <a:r>
              <a:rPr lang="en-US" altLang="zh-CN" dirty="0">
                <a:ea typeface="黑体" pitchFamily="2" charset="-122"/>
              </a:rPr>
              <a:t>10</a:t>
            </a:r>
            <a:r>
              <a:rPr lang="zh-CN" altLang="en-US" dirty="0">
                <a:ea typeface="黑体" pitchFamily="2" charset="-122"/>
              </a:rPr>
              <a:t>、</a:t>
            </a:r>
            <a:r>
              <a:rPr lang="en-US" altLang="zh-CN" dirty="0">
                <a:ea typeface="黑体" pitchFamily="2" charset="-122"/>
              </a:rPr>
              <a:t>100</a:t>
            </a:r>
            <a:r>
              <a:rPr lang="zh-CN" altLang="en-US" dirty="0">
                <a:ea typeface="黑体" pitchFamily="2" charset="-122"/>
              </a:rPr>
              <a:t>、</a:t>
            </a:r>
            <a:r>
              <a:rPr lang="en-US" altLang="zh-CN" dirty="0">
                <a:ea typeface="黑体" pitchFamily="2" charset="-122"/>
              </a:rPr>
              <a:t>200</a:t>
            </a:r>
            <a:r>
              <a:rPr lang="zh-CN" altLang="en-US" dirty="0">
                <a:ea typeface="黑体" pitchFamily="2" charset="-122"/>
              </a:rPr>
              <a:t>、</a:t>
            </a:r>
            <a:r>
              <a:rPr lang="en-US" altLang="zh-CN" dirty="0">
                <a:ea typeface="黑体" pitchFamily="2" charset="-122"/>
              </a:rPr>
              <a:t>2000</a:t>
            </a:r>
            <a:r>
              <a:rPr lang="zh-CN" altLang="en-US" dirty="0">
                <a:ea typeface="黑体" pitchFamily="2" charset="-122"/>
              </a:rPr>
              <a:t>和</a:t>
            </a:r>
            <a:r>
              <a:rPr lang="en-US" altLang="zh-CN" dirty="0">
                <a:ea typeface="黑体" pitchFamily="2" charset="-122"/>
              </a:rPr>
              <a:t>500</a:t>
            </a:r>
            <a:r>
              <a:rPr lang="zh-CN" altLang="en-US" dirty="0">
                <a:ea typeface="黑体" pitchFamily="2" charset="-122"/>
              </a:rPr>
              <a:t>。试根据表中的改进分别回答下列问题。</a:t>
            </a:r>
            <a:endParaRPr lang="en-US" altLang="zh-CN" dirty="0">
              <a:ea typeface="黑体" pitchFamily="2" charset="-122"/>
            </a:endParaRPr>
          </a:p>
          <a:p>
            <a:pPr marL="0" indent="0">
              <a:lnSpc>
                <a:spcPct val="120000"/>
              </a:lnSpc>
              <a:spcBef>
                <a:spcPct val="20000"/>
              </a:spcBef>
              <a:spcAft>
                <a:spcPct val="20000"/>
              </a:spcAft>
              <a:defRPr/>
            </a:pP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727075" lvl="1" indent="-342900">
              <a:lnSpc>
                <a:spcPct val="120000"/>
              </a:lnSpc>
              <a:spcBef>
                <a:spcPct val="20000"/>
              </a:spcBef>
              <a:spcAft>
                <a:spcPct val="20000"/>
              </a:spcAft>
              <a:buFont typeface="+mj-ea"/>
              <a:buAutoNum type="circleNumDbPlain" startAt="4"/>
              <a:defRPr/>
            </a:pPr>
            <a:r>
              <a:rPr lang="zh-CN" altLang="en-US" dirty="0">
                <a:ea typeface="黑体" pitchFamily="49" charset="-122"/>
              </a:rPr>
              <a:t>改进前后的时钟周期分别是多少？</a:t>
            </a:r>
            <a:endParaRPr lang="en-US" altLang="zh-CN" dirty="0">
              <a:ea typeface="黑体" pitchFamily="49" charset="-122"/>
            </a:endParaRPr>
          </a:p>
          <a:p>
            <a:pPr marL="727075" lvl="1" indent="-342900">
              <a:lnSpc>
                <a:spcPct val="120000"/>
              </a:lnSpc>
              <a:spcBef>
                <a:spcPct val="20000"/>
              </a:spcBef>
              <a:spcAft>
                <a:spcPct val="20000"/>
              </a:spcAft>
              <a:buFont typeface="+mj-ea"/>
              <a:buAutoNum type="circleNumDbPlain" startAt="4"/>
              <a:defRPr/>
            </a:pPr>
            <a:r>
              <a:rPr lang="zh-CN" altLang="en-US" dirty="0">
                <a:ea typeface="黑体" pitchFamily="49" charset="-122"/>
              </a:rPr>
              <a:t>改进后将获得多大的加速比？</a:t>
            </a:r>
            <a:endParaRPr lang="en-US" altLang="zh-CN" dirty="0">
              <a:ea typeface="黑体" pitchFamily="49" charset="-122"/>
            </a:endParaRPr>
          </a:p>
          <a:p>
            <a:pPr marL="727075" lvl="1" indent="-342900">
              <a:lnSpc>
                <a:spcPct val="120000"/>
              </a:lnSpc>
              <a:spcBef>
                <a:spcPct val="20000"/>
              </a:spcBef>
              <a:spcAft>
                <a:spcPct val="20000"/>
              </a:spcAft>
              <a:buFont typeface="+mj-ea"/>
              <a:buAutoNum type="circleNumDbPlain" startAt="4"/>
              <a:defRPr/>
            </a:pPr>
            <a:r>
              <a:rPr lang="zh-CN" altLang="en-US" dirty="0">
                <a:ea typeface="黑体" pitchFamily="2" charset="-122"/>
              </a:rPr>
              <a:t>比较改进前后的性能</a:t>
            </a:r>
            <a:r>
              <a:rPr lang="en-US" altLang="zh-CN" dirty="0">
                <a:ea typeface="黑体" pitchFamily="2" charset="-122"/>
              </a:rPr>
              <a:t>/</a:t>
            </a:r>
            <a:r>
              <a:rPr lang="zh-CN" altLang="en-US" dirty="0">
                <a:ea typeface="黑体" pitchFamily="2" charset="-122"/>
              </a:rPr>
              <a:t>价格比，进行这样的改进是否有意义</a:t>
            </a:r>
            <a:r>
              <a:rPr lang="zh-CN" altLang="en-US" dirty="0">
                <a:ea typeface="黑体" pitchFamily="49" charset="-122"/>
              </a:rPr>
              <a:t>？</a:t>
            </a:r>
          </a:p>
        </p:txBody>
      </p:sp>
      <p:graphicFrame>
        <p:nvGraphicFramePr>
          <p:cNvPr id="2" name="表格 1"/>
          <p:cNvGraphicFramePr>
            <a:graphicFrameLocks noGrp="1"/>
          </p:cNvGraphicFramePr>
          <p:nvPr/>
        </p:nvGraphicFramePr>
        <p:xfrm>
          <a:off x="1258888" y="3557588"/>
          <a:ext cx="7200899" cy="1600200"/>
        </p:xfrm>
        <a:graphic>
          <a:graphicData uri="http://schemas.openxmlformats.org/drawingml/2006/table">
            <a:tbl>
              <a:tblPr firstRow="1" firstCol="1" bandRow="1">
                <a:tableStyleId>{69CF1AB2-1976-4502-BF36-3FF5EA218861}</a:tableStyleId>
              </a:tblPr>
              <a:tblGrid>
                <a:gridCol w="431469">
                  <a:extLst>
                    <a:ext uri="{9D8B030D-6E8A-4147-A177-3AD203B41FA5}">
                      <a16:colId xmlns:a16="http://schemas.microsoft.com/office/drawing/2014/main" val="20000"/>
                    </a:ext>
                  </a:extLst>
                </a:gridCol>
                <a:gridCol w="1479290">
                  <a:extLst>
                    <a:ext uri="{9D8B030D-6E8A-4147-A177-3AD203B41FA5}">
                      <a16:colId xmlns:a16="http://schemas.microsoft.com/office/drawing/2014/main" val="20001"/>
                    </a:ext>
                  </a:extLst>
                </a:gridCol>
                <a:gridCol w="1322535">
                  <a:extLst>
                    <a:ext uri="{9D8B030D-6E8A-4147-A177-3AD203B41FA5}">
                      <a16:colId xmlns:a16="http://schemas.microsoft.com/office/drawing/2014/main" val="20002"/>
                    </a:ext>
                  </a:extLst>
                </a:gridCol>
                <a:gridCol w="1542957">
                  <a:extLst>
                    <a:ext uri="{9D8B030D-6E8A-4147-A177-3AD203B41FA5}">
                      <a16:colId xmlns:a16="http://schemas.microsoft.com/office/drawing/2014/main" val="20003"/>
                    </a:ext>
                  </a:extLst>
                </a:gridCol>
                <a:gridCol w="2424648">
                  <a:extLst>
                    <a:ext uri="{9D8B030D-6E8A-4147-A177-3AD203B41FA5}">
                      <a16:colId xmlns:a16="http://schemas.microsoft.com/office/drawing/2014/main" val="20004"/>
                    </a:ext>
                  </a:extLst>
                </a:gridCol>
              </a:tblGrid>
              <a:tr h="320040">
                <a:tc>
                  <a:txBody>
                    <a:bodyPr/>
                    <a:lstStyle/>
                    <a:p>
                      <a:pPr algn="ctr">
                        <a:lnSpc>
                          <a:spcPct val="150000"/>
                        </a:lnSpc>
                        <a:spcAft>
                          <a:spcPts val="0"/>
                        </a:spcAft>
                      </a:pPr>
                      <a:r>
                        <a:rPr lang="en-US" sz="1400" kern="100" dirty="0">
                          <a:effectLst/>
                          <a:latin typeface="Times New Roman" pitchFamily="18" charset="0"/>
                          <a:cs typeface="Times New Roman" pitchFamily="18" charset="0"/>
                        </a:rPr>
                        <a:t> </a:t>
                      </a:r>
                      <a:endParaRPr lang="zh-CN" sz="1100" kern="100" dirty="0">
                        <a:effectLst/>
                        <a:latin typeface="Times New Roman" pitchFamily="18" charset="0"/>
                        <a:ea typeface="宋体"/>
                        <a:cs typeface="Times New Roman" pitchFamily="18" charset="0"/>
                      </a:endParaRPr>
                    </a:p>
                  </a:txBody>
                  <a:tcPr marL="68588" marR="68588" marT="0" marB="0"/>
                </a:tc>
                <a:tc>
                  <a:txBody>
                    <a:bodyPr/>
                    <a:lstStyle/>
                    <a:p>
                      <a:pPr algn="ctr">
                        <a:lnSpc>
                          <a:spcPct val="150000"/>
                        </a:lnSpc>
                        <a:spcAft>
                          <a:spcPts val="0"/>
                        </a:spcAft>
                      </a:pPr>
                      <a:r>
                        <a:rPr lang="zh-CN" sz="1400" kern="100">
                          <a:effectLst/>
                          <a:latin typeface="Times New Roman" pitchFamily="18" charset="0"/>
                          <a:cs typeface="Times New Roman" pitchFamily="18" charset="0"/>
                        </a:rPr>
                        <a:t>改进</a:t>
                      </a:r>
                      <a:endParaRPr lang="zh-CN" sz="1100" kern="100">
                        <a:effectLst/>
                        <a:latin typeface="Times New Roman" pitchFamily="18" charset="0"/>
                        <a:ea typeface="宋体"/>
                        <a:cs typeface="Times New Roman" pitchFamily="18" charset="0"/>
                      </a:endParaRPr>
                    </a:p>
                  </a:txBody>
                  <a:tcPr marL="68588" marR="68588" marT="0" marB="0"/>
                </a:tc>
                <a:tc>
                  <a:txBody>
                    <a:bodyPr/>
                    <a:lstStyle/>
                    <a:p>
                      <a:pPr algn="ctr">
                        <a:lnSpc>
                          <a:spcPct val="150000"/>
                        </a:lnSpc>
                        <a:spcAft>
                          <a:spcPts val="0"/>
                        </a:spcAft>
                      </a:pPr>
                      <a:r>
                        <a:rPr lang="zh-CN" sz="1400" kern="100">
                          <a:effectLst/>
                          <a:latin typeface="Times New Roman" pitchFamily="18" charset="0"/>
                          <a:cs typeface="Times New Roman" pitchFamily="18" charset="0"/>
                        </a:rPr>
                        <a:t>延迟</a:t>
                      </a:r>
                      <a:endParaRPr lang="zh-CN" sz="1100" kern="100">
                        <a:effectLst/>
                        <a:latin typeface="Times New Roman" pitchFamily="18" charset="0"/>
                        <a:ea typeface="宋体"/>
                        <a:cs typeface="Times New Roman" pitchFamily="18" charset="0"/>
                      </a:endParaRPr>
                    </a:p>
                  </a:txBody>
                  <a:tcPr marL="68588" marR="68588" marT="0" marB="0"/>
                </a:tc>
                <a:tc>
                  <a:txBody>
                    <a:bodyPr/>
                    <a:lstStyle/>
                    <a:p>
                      <a:pPr algn="ctr">
                        <a:lnSpc>
                          <a:spcPct val="150000"/>
                        </a:lnSpc>
                        <a:spcAft>
                          <a:spcPts val="0"/>
                        </a:spcAft>
                      </a:pPr>
                      <a:r>
                        <a:rPr lang="zh-CN" sz="1400" kern="100">
                          <a:effectLst/>
                          <a:latin typeface="Times New Roman" pitchFamily="18" charset="0"/>
                          <a:cs typeface="Times New Roman" pitchFamily="18" charset="0"/>
                        </a:rPr>
                        <a:t>成本</a:t>
                      </a:r>
                      <a:endParaRPr lang="zh-CN" sz="1100" kern="100">
                        <a:effectLst/>
                        <a:latin typeface="Times New Roman" pitchFamily="18" charset="0"/>
                        <a:ea typeface="宋体"/>
                        <a:cs typeface="Times New Roman" pitchFamily="18" charset="0"/>
                      </a:endParaRPr>
                    </a:p>
                  </a:txBody>
                  <a:tcPr marL="68588" marR="68588" marT="0" marB="0"/>
                </a:tc>
                <a:tc>
                  <a:txBody>
                    <a:bodyPr/>
                    <a:lstStyle/>
                    <a:p>
                      <a:pPr algn="ctr">
                        <a:lnSpc>
                          <a:spcPct val="150000"/>
                        </a:lnSpc>
                        <a:spcAft>
                          <a:spcPts val="0"/>
                        </a:spcAft>
                      </a:pPr>
                      <a:r>
                        <a:rPr lang="zh-CN" sz="1400" kern="100">
                          <a:effectLst/>
                          <a:latin typeface="Times New Roman" pitchFamily="18" charset="0"/>
                          <a:cs typeface="Times New Roman" pitchFamily="18" charset="0"/>
                        </a:rPr>
                        <a:t>优势</a:t>
                      </a:r>
                      <a:endParaRPr lang="zh-CN" sz="1100" kern="100">
                        <a:effectLst/>
                        <a:latin typeface="Times New Roman" pitchFamily="18" charset="0"/>
                        <a:ea typeface="宋体"/>
                        <a:cs typeface="Times New Roman" pitchFamily="18" charset="0"/>
                      </a:endParaRPr>
                    </a:p>
                  </a:txBody>
                  <a:tcPr marL="68588" marR="68588" marT="0" marB="0"/>
                </a:tc>
                <a:extLst>
                  <a:ext uri="{0D108BD9-81ED-4DB2-BD59-A6C34878D82A}">
                    <a16:rowId xmlns:a16="http://schemas.microsoft.com/office/drawing/2014/main" val="10000"/>
                  </a:ext>
                </a:extLst>
              </a:tr>
              <a:tr h="640080">
                <a:tc>
                  <a:txBody>
                    <a:bodyPr/>
                    <a:lstStyle/>
                    <a:p>
                      <a:pPr algn="just">
                        <a:lnSpc>
                          <a:spcPct val="150000"/>
                        </a:lnSpc>
                        <a:spcAft>
                          <a:spcPts val="0"/>
                        </a:spcAft>
                      </a:pPr>
                      <a:r>
                        <a:rPr lang="en-US" sz="1400" kern="100">
                          <a:effectLst/>
                          <a:latin typeface="Times New Roman" pitchFamily="18" charset="0"/>
                          <a:cs typeface="Times New Roman" pitchFamily="18" charset="0"/>
                        </a:rPr>
                        <a:t>a.</a:t>
                      </a:r>
                      <a:endParaRPr lang="zh-CN" sz="1100" kern="100">
                        <a:effectLst/>
                        <a:latin typeface="Times New Roman" pitchFamily="18" charset="0"/>
                        <a:ea typeface="宋体"/>
                        <a:cs typeface="Times New Roman" pitchFamily="18" charset="0"/>
                      </a:endParaRPr>
                    </a:p>
                  </a:txBody>
                  <a:tcPr marL="68588" marR="68588" marT="0" marB="0"/>
                </a:tc>
                <a:tc>
                  <a:txBody>
                    <a:bodyPr/>
                    <a:lstStyle/>
                    <a:p>
                      <a:pPr algn="just">
                        <a:lnSpc>
                          <a:spcPct val="150000"/>
                        </a:lnSpc>
                        <a:spcAft>
                          <a:spcPts val="0"/>
                        </a:spcAft>
                      </a:pPr>
                      <a:r>
                        <a:rPr lang="zh-CN" sz="1400" kern="100" dirty="0">
                          <a:effectLst/>
                          <a:latin typeface="Times New Roman" pitchFamily="18" charset="0"/>
                          <a:cs typeface="Times New Roman" pitchFamily="18" charset="0"/>
                        </a:rPr>
                        <a:t>更快的加法器</a:t>
                      </a:r>
                      <a:endParaRPr lang="zh-CN" sz="1100" kern="100" dirty="0">
                        <a:effectLst/>
                        <a:latin typeface="Times New Roman" pitchFamily="18" charset="0"/>
                        <a:ea typeface="宋体"/>
                        <a:cs typeface="Times New Roman" pitchFamily="18" charset="0"/>
                      </a:endParaRPr>
                    </a:p>
                  </a:txBody>
                  <a:tcPr marL="68588" marR="68588" marT="0" marB="0"/>
                </a:tc>
                <a:tc>
                  <a:txBody>
                    <a:bodyPr/>
                    <a:lstStyle/>
                    <a:p>
                      <a:pPr algn="just">
                        <a:lnSpc>
                          <a:spcPct val="150000"/>
                        </a:lnSpc>
                        <a:spcAft>
                          <a:spcPts val="0"/>
                        </a:spcAft>
                      </a:pPr>
                      <a:r>
                        <a:rPr lang="zh-CN" sz="1400" kern="100" dirty="0">
                          <a:effectLst/>
                          <a:latin typeface="Times New Roman" pitchFamily="18" charset="0"/>
                          <a:cs typeface="Times New Roman" pitchFamily="18" charset="0"/>
                        </a:rPr>
                        <a:t>加法单元</a:t>
                      </a:r>
                      <a:r>
                        <a:rPr lang="en-US" sz="1400" kern="100" dirty="0">
                          <a:effectLst/>
                          <a:latin typeface="Times New Roman" pitchFamily="18" charset="0"/>
                          <a:cs typeface="Times New Roman" pitchFamily="18" charset="0"/>
                        </a:rPr>
                        <a:t>-20ps</a:t>
                      </a:r>
                      <a:endParaRPr lang="zh-CN" sz="1100" kern="100" dirty="0">
                        <a:effectLst/>
                        <a:latin typeface="Times New Roman" pitchFamily="18" charset="0"/>
                        <a:ea typeface="宋体"/>
                        <a:cs typeface="Times New Roman" pitchFamily="18" charset="0"/>
                      </a:endParaRPr>
                    </a:p>
                  </a:txBody>
                  <a:tcPr marL="68588" marR="68588" marT="0" marB="0"/>
                </a:tc>
                <a:tc>
                  <a:txBody>
                    <a:bodyPr/>
                    <a:lstStyle/>
                    <a:p>
                      <a:pPr algn="just">
                        <a:lnSpc>
                          <a:spcPct val="150000"/>
                        </a:lnSpc>
                        <a:spcAft>
                          <a:spcPts val="0"/>
                        </a:spcAft>
                      </a:pPr>
                      <a:r>
                        <a:rPr lang="zh-CN" sz="1400" kern="100">
                          <a:effectLst/>
                          <a:latin typeface="Times New Roman" pitchFamily="18" charset="0"/>
                          <a:cs typeface="Times New Roman" pitchFamily="18" charset="0"/>
                        </a:rPr>
                        <a:t>每个加法单元</a:t>
                      </a:r>
                      <a:r>
                        <a:rPr lang="en-US" sz="1400" kern="100">
                          <a:effectLst/>
                          <a:latin typeface="Times New Roman" pitchFamily="18" charset="0"/>
                          <a:cs typeface="Times New Roman" pitchFamily="18" charset="0"/>
                        </a:rPr>
                        <a:t>+20</a:t>
                      </a:r>
                      <a:endParaRPr lang="zh-CN" sz="1100" kern="100">
                        <a:effectLst/>
                        <a:latin typeface="Times New Roman" pitchFamily="18" charset="0"/>
                        <a:ea typeface="宋体"/>
                        <a:cs typeface="Times New Roman" pitchFamily="18" charset="0"/>
                      </a:endParaRPr>
                    </a:p>
                  </a:txBody>
                  <a:tcPr marL="68588" marR="68588" marT="0" marB="0"/>
                </a:tc>
                <a:tc>
                  <a:txBody>
                    <a:bodyPr/>
                    <a:lstStyle/>
                    <a:p>
                      <a:pPr algn="just">
                        <a:lnSpc>
                          <a:spcPct val="150000"/>
                        </a:lnSpc>
                        <a:spcAft>
                          <a:spcPts val="0"/>
                        </a:spcAft>
                      </a:pPr>
                      <a:r>
                        <a:rPr lang="zh-CN" sz="1400" kern="100" dirty="0">
                          <a:effectLst/>
                          <a:latin typeface="Times New Roman" pitchFamily="18" charset="0"/>
                          <a:cs typeface="Times New Roman" pitchFamily="18" charset="0"/>
                        </a:rPr>
                        <a:t>把已有的加法器用更快的加法器替代</a:t>
                      </a:r>
                      <a:endParaRPr lang="zh-CN" sz="1100" kern="100" dirty="0">
                        <a:effectLst/>
                        <a:latin typeface="Times New Roman" pitchFamily="18" charset="0"/>
                        <a:ea typeface="宋体"/>
                        <a:cs typeface="Times New Roman" pitchFamily="18" charset="0"/>
                      </a:endParaRPr>
                    </a:p>
                  </a:txBody>
                  <a:tcPr marL="68588" marR="68588" marT="0" marB="0"/>
                </a:tc>
                <a:extLst>
                  <a:ext uri="{0D108BD9-81ED-4DB2-BD59-A6C34878D82A}">
                    <a16:rowId xmlns:a16="http://schemas.microsoft.com/office/drawing/2014/main" val="10001"/>
                  </a:ext>
                </a:extLst>
              </a:tr>
              <a:tr h="640080">
                <a:tc>
                  <a:txBody>
                    <a:bodyPr/>
                    <a:lstStyle/>
                    <a:p>
                      <a:pPr algn="just">
                        <a:lnSpc>
                          <a:spcPct val="150000"/>
                        </a:lnSpc>
                        <a:spcAft>
                          <a:spcPts val="0"/>
                        </a:spcAft>
                      </a:pPr>
                      <a:r>
                        <a:rPr lang="en-US" sz="1400" kern="100">
                          <a:effectLst/>
                          <a:latin typeface="Times New Roman" pitchFamily="18" charset="0"/>
                          <a:cs typeface="Times New Roman" pitchFamily="18" charset="0"/>
                        </a:rPr>
                        <a:t>b.</a:t>
                      </a:r>
                      <a:endParaRPr lang="zh-CN" sz="1100" kern="100">
                        <a:effectLst/>
                        <a:latin typeface="Times New Roman" pitchFamily="18" charset="0"/>
                        <a:ea typeface="宋体"/>
                        <a:cs typeface="Times New Roman" pitchFamily="18" charset="0"/>
                      </a:endParaRPr>
                    </a:p>
                  </a:txBody>
                  <a:tcPr marL="68588" marR="68588" marT="0" marB="0"/>
                </a:tc>
                <a:tc>
                  <a:txBody>
                    <a:bodyPr/>
                    <a:lstStyle/>
                    <a:p>
                      <a:pPr algn="just">
                        <a:lnSpc>
                          <a:spcPct val="150000"/>
                        </a:lnSpc>
                        <a:spcAft>
                          <a:spcPts val="0"/>
                        </a:spcAft>
                      </a:pPr>
                      <a:r>
                        <a:rPr lang="zh-CN" sz="1400" kern="100" dirty="0">
                          <a:effectLst/>
                          <a:latin typeface="Times New Roman" pitchFamily="18" charset="0"/>
                          <a:cs typeface="Times New Roman" pitchFamily="18" charset="0"/>
                        </a:rPr>
                        <a:t>更大的寄存器堆</a:t>
                      </a:r>
                      <a:endParaRPr lang="zh-CN" sz="1100" kern="100" dirty="0">
                        <a:effectLst/>
                        <a:latin typeface="Times New Roman" pitchFamily="18" charset="0"/>
                        <a:ea typeface="宋体"/>
                        <a:cs typeface="Times New Roman" pitchFamily="18" charset="0"/>
                      </a:endParaRPr>
                    </a:p>
                  </a:txBody>
                  <a:tcPr marL="68588" marR="68588" marT="0" marB="0"/>
                </a:tc>
                <a:tc>
                  <a:txBody>
                    <a:bodyPr/>
                    <a:lstStyle/>
                    <a:p>
                      <a:pPr algn="just">
                        <a:lnSpc>
                          <a:spcPct val="150000"/>
                        </a:lnSpc>
                        <a:spcAft>
                          <a:spcPts val="0"/>
                        </a:spcAft>
                      </a:pPr>
                      <a:r>
                        <a:rPr lang="zh-CN" sz="1400" kern="100" dirty="0">
                          <a:effectLst/>
                          <a:latin typeface="Times New Roman" pitchFamily="18" charset="0"/>
                          <a:cs typeface="Times New Roman" pitchFamily="18" charset="0"/>
                        </a:rPr>
                        <a:t>寄存器堆</a:t>
                      </a:r>
                      <a:r>
                        <a:rPr lang="en-US" sz="1400" kern="100" dirty="0">
                          <a:effectLst/>
                          <a:latin typeface="Times New Roman" pitchFamily="18" charset="0"/>
                          <a:cs typeface="Times New Roman" pitchFamily="18" charset="0"/>
                        </a:rPr>
                        <a:t>+100ps</a:t>
                      </a:r>
                      <a:endParaRPr lang="zh-CN" sz="1100" kern="100" dirty="0">
                        <a:effectLst/>
                        <a:latin typeface="Times New Roman" pitchFamily="18" charset="0"/>
                        <a:ea typeface="宋体"/>
                        <a:cs typeface="Times New Roman" pitchFamily="18" charset="0"/>
                      </a:endParaRPr>
                    </a:p>
                  </a:txBody>
                  <a:tcPr marL="68588" marR="68588" marT="0" marB="0"/>
                </a:tc>
                <a:tc>
                  <a:txBody>
                    <a:bodyPr/>
                    <a:lstStyle/>
                    <a:p>
                      <a:pPr algn="just">
                        <a:lnSpc>
                          <a:spcPct val="150000"/>
                        </a:lnSpc>
                        <a:spcAft>
                          <a:spcPts val="0"/>
                        </a:spcAft>
                      </a:pPr>
                      <a:r>
                        <a:rPr lang="zh-CN" sz="1400" kern="100">
                          <a:effectLst/>
                          <a:latin typeface="Times New Roman" pitchFamily="18" charset="0"/>
                          <a:cs typeface="Times New Roman" pitchFamily="18" charset="0"/>
                        </a:rPr>
                        <a:t>寄存器堆</a:t>
                      </a:r>
                      <a:r>
                        <a:rPr lang="en-US" sz="1400" kern="100">
                          <a:effectLst/>
                          <a:latin typeface="Times New Roman" pitchFamily="18" charset="0"/>
                          <a:cs typeface="Times New Roman" pitchFamily="18" charset="0"/>
                        </a:rPr>
                        <a:t>+200</a:t>
                      </a:r>
                      <a:endParaRPr lang="zh-CN" sz="1100" kern="100">
                        <a:effectLst/>
                        <a:latin typeface="Times New Roman" pitchFamily="18" charset="0"/>
                        <a:ea typeface="宋体"/>
                        <a:cs typeface="Times New Roman" pitchFamily="18" charset="0"/>
                      </a:endParaRPr>
                    </a:p>
                  </a:txBody>
                  <a:tcPr marL="68588" marR="68588" marT="0" marB="0"/>
                </a:tc>
                <a:tc>
                  <a:txBody>
                    <a:bodyPr/>
                    <a:lstStyle/>
                    <a:p>
                      <a:pPr algn="just">
                        <a:lnSpc>
                          <a:spcPct val="150000"/>
                        </a:lnSpc>
                        <a:spcAft>
                          <a:spcPts val="0"/>
                        </a:spcAft>
                      </a:pPr>
                      <a:r>
                        <a:rPr lang="zh-CN" sz="1400" kern="100" dirty="0">
                          <a:effectLst/>
                          <a:latin typeface="Times New Roman" pitchFamily="18" charset="0"/>
                          <a:cs typeface="Times New Roman" pitchFamily="18" charset="0"/>
                        </a:rPr>
                        <a:t>需要更少的</a:t>
                      </a:r>
                      <a:r>
                        <a:rPr lang="en-US" sz="1400" kern="100" dirty="0">
                          <a:effectLst/>
                          <a:latin typeface="Times New Roman" pitchFamily="18" charset="0"/>
                          <a:cs typeface="Times New Roman" pitchFamily="18" charset="0"/>
                        </a:rPr>
                        <a:t>load</a:t>
                      </a:r>
                      <a:r>
                        <a:rPr lang="zh-CN" sz="1400" kern="100" dirty="0">
                          <a:effectLst/>
                          <a:latin typeface="Times New Roman" pitchFamily="18" charset="0"/>
                          <a:cs typeface="Times New Roman" pitchFamily="18" charset="0"/>
                        </a:rPr>
                        <a:t>和</a:t>
                      </a:r>
                      <a:r>
                        <a:rPr lang="en-US" sz="1400" kern="100" dirty="0">
                          <a:effectLst/>
                          <a:latin typeface="Times New Roman" pitchFamily="18" charset="0"/>
                          <a:cs typeface="Times New Roman" pitchFamily="18" charset="0"/>
                        </a:rPr>
                        <a:t>store</a:t>
                      </a:r>
                      <a:r>
                        <a:rPr lang="zh-CN" sz="1400" kern="100" dirty="0">
                          <a:effectLst/>
                          <a:latin typeface="Times New Roman" pitchFamily="18" charset="0"/>
                          <a:cs typeface="Times New Roman" pitchFamily="18" charset="0"/>
                        </a:rPr>
                        <a:t>指令。这将导致指令数减少</a:t>
                      </a:r>
                      <a:r>
                        <a:rPr lang="en-US" sz="1400" kern="100" dirty="0">
                          <a:effectLst/>
                          <a:latin typeface="Times New Roman" pitchFamily="18" charset="0"/>
                          <a:cs typeface="Times New Roman" pitchFamily="18" charset="0"/>
                        </a:rPr>
                        <a:t>5%</a:t>
                      </a:r>
                      <a:endParaRPr lang="zh-CN" sz="1100" kern="100" dirty="0">
                        <a:effectLst/>
                        <a:latin typeface="Times New Roman" pitchFamily="18" charset="0"/>
                        <a:ea typeface="宋体"/>
                        <a:cs typeface="Times New Roman" pitchFamily="18" charset="0"/>
                      </a:endParaRPr>
                    </a:p>
                  </a:txBody>
                  <a:tcPr marL="68588" marR="68588"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7022323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fade">
                                      <p:cBhvr>
                                        <p:cTn id="7" dur="500"/>
                                        <p:tgtEl>
                                          <p:spTgt spid="174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411">
                                            <p:txEl>
                                              <p:pRg st="4" end="4"/>
                                            </p:txEl>
                                          </p:spTgt>
                                        </p:tgtEl>
                                        <p:attrNameLst>
                                          <p:attrName>style.visibility</p:attrName>
                                        </p:attrNameLst>
                                      </p:cBhvr>
                                      <p:to>
                                        <p:strVal val="visible"/>
                                      </p:to>
                                    </p:set>
                                    <p:animEffect transition="in" filter="fade">
                                      <p:cBhvr>
                                        <p:cTn id="10" dur="500"/>
                                        <p:tgtEl>
                                          <p:spTgt spid="17411">
                                            <p:txEl>
                                              <p:pRg st="4" end="4"/>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411">
                                            <p:txEl>
                                              <p:pRg st="5" end="5"/>
                                            </p:txEl>
                                          </p:spTgt>
                                        </p:tgtEl>
                                        <p:attrNameLst>
                                          <p:attrName>style.visibility</p:attrName>
                                        </p:attrNameLst>
                                      </p:cBhvr>
                                      <p:to>
                                        <p:strVal val="visible"/>
                                      </p:to>
                                    </p:set>
                                    <p:animEffect transition="in" filter="fade">
                                      <p:cBhvr>
                                        <p:cTn id="13" dur="500"/>
                                        <p:tgtEl>
                                          <p:spTgt spid="17411">
                                            <p:txEl>
                                              <p:pRg st="5" end="5"/>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411">
                                            <p:txEl>
                                              <p:pRg st="6" end="6"/>
                                            </p:txEl>
                                          </p:spTgt>
                                        </p:tgtEl>
                                        <p:attrNameLst>
                                          <p:attrName>style.visibility</p:attrName>
                                        </p:attrNameLst>
                                      </p:cBhvr>
                                      <p:to>
                                        <p:strVal val="visible"/>
                                      </p:to>
                                    </p:set>
                                    <p:animEffect transition="in" filter="fade">
                                      <p:cBhvr>
                                        <p:cTn id="16" dur="500"/>
                                        <p:tgtEl>
                                          <p:spTgt spid="17411">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二、题图</a:t>
            </a:r>
          </a:p>
        </p:txBody>
      </p:sp>
      <p:sp>
        <p:nvSpPr>
          <p:cNvPr id="35843" name="Content Placeholder 4"/>
          <p:cNvSpPr>
            <a:spLocks noGrp="1"/>
          </p:cNvSpPr>
          <p:nvPr>
            <p:ph idx="4294967295"/>
          </p:nvPr>
        </p:nvSpPr>
        <p:spPr>
          <a:xfrm>
            <a:off x="684213" y="908050"/>
            <a:ext cx="7848600" cy="388938"/>
          </a:xfrm>
        </p:spPr>
        <p:txBody>
          <a:bodyPr/>
          <a:lstStyle/>
          <a:p>
            <a:pPr>
              <a:lnSpc>
                <a:spcPct val="120000"/>
              </a:lnSpc>
              <a:spcBef>
                <a:spcPct val="20000"/>
              </a:spcBef>
              <a:spcAft>
                <a:spcPct val="20000"/>
              </a:spcAft>
            </a:pPr>
            <a:r>
              <a:rPr lang="zh-CN" altLang="en-US" smtClean="0">
                <a:ea typeface="黑体" panose="02010609060101010101" pitchFamily="49" charset="-122"/>
              </a:rPr>
              <a:t>图</a:t>
            </a:r>
            <a:r>
              <a:rPr lang="en-US" altLang="zh-CN" smtClean="0">
                <a:ea typeface="黑体" panose="02010609060101010101" pitchFamily="49" charset="-122"/>
              </a:rPr>
              <a:t>1</a:t>
            </a:r>
            <a:endParaRPr lang="zh-CN" altLang="en-US" smtClean="0">
              <a:ea typeface="黑体" panose="02010609060101010101" pitchFamily="49" charset="-122"/>
            </a:endParaRPr>
          </a:p>
        </p:txBody>
      </p:sp>
      <p:pic>
        <p:nvPicPr>
          <p:cNvPr id="35844"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0" y="1403350"/>
            <a:ext cx="6626225" cy="496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1905497"/>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二、解答</a:t>
            </a:r>
            <a:r>
              <a:rPr lang="en-US" altLang="zh-CN" smtClean="0">
                <a:latin typeface="Times New Roman" panose="02020603050405020304" pitchFamily="18" charset="0"/>
                <a:cs typeface="Times New Roman" panose="02020603050405020304" pitchFamily="18" charset="0"/>
              </a:rPr>
              <a:t>4</a:t>
            </a:r>
            <a:endParaRPr lang="zh-CN" altLang="en-US" smtClean="0">
              <a:latin typeface="Times New Roman" panose="02020603050405020304" pitchFamily="18" charset="0"/>
              <a:cs typeface="Times New Roman" panose="02020603050405020304" pitchFamily="18" charset="0"/>
            </a:endParaRPr>
          </a:p>
        </p:txBody>
      </p:sp>
      <p:sp>
        <p:nvSpPr>
          <p:cNvPr id="19459" name="Content Placeholder 4"/>
          <p:cNvSpPr>
            <a:spLocks noGrp="1"/>
          </p:cNvSpPr>
          <p:nvPr>
            <p:ph idx="4294967295"/>
          </p:nvPr>
        </p:nvSpPr>
        <p:spPr>
          <a:xfrm>
            <a:off x="684213" y="908050"/>
            <a:ext cx="7848600" cy="5013325"/>
          </a:xfrm>
        </p:spPr>
        <p:txBody>
          <a:bodyPr/>
          <a:lstStyle/>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727075" lvl="1" indent="-342900">
              <a:lnSpc>
                <a:spcPct val="120000"/>
              </a:lnSpc>
              <a:spcBef>
                <a:spcPct val="20000"/>
              </a:spcBef>
              <a:spcAft>
                <a:spcPct val="20000"/>
              </a:spcAft>
              <a:buFont typeface="楷体_GB2312" pitchFamily="49" charset="-122"/>
              <a:buAutoNum type="circleNumDbPlain" startAt="4"/>
            </a:pPr>
            <a:r>
              <a:rPr lang="zh-CN" altLang="en-US" smtClean="0">
                <a:ea typeface="黑体" panose="02010609060101010101" pitchFamily="49" charset="-122"/>
              </a:rPr>
              <a:t>改进前后的时钟周期分别是多少？</a:t>
            </a:r>
            <a:endParaRPr lang="en-US" altLang="zh-CN" smtClean="0">
              <a:ea typeface="黑体" panose="02010609060101010101" pitchFamily="49" charset="-122"/>
            </a:endParaRPr>
          </a:p>
          <a:p>
            <a:pPr lvl="2" indent="-285750">
              <a:lnSpc>
                <a:spcPct val="120000"/>
              </a:lnSpc>
              <a:spcBef>
                <a:spcPct val="20000"/>
              </a:spcBef>
              <a:spcAft>
                <a:spcPct val="20000"/>
              </a:spcAft>
            </a:pPr>
            <a:r>
              <a:rPr lang="en-US" altLang="zh-CN" smtClean="0">
                <a:ea typeface="黑体" panose="02010609060101010101" pitchFamily="49" charset="-122"/>
              </a:rPr>
              <a:t>a. </a:t>
            </a:r>
            <a:r>
              <a:rPr lang="zh-CN" altLang="en-US" smtClean="0">
                <a:ea typeface="黑体" panose="02010609060101010101" pitchFamily="49" charset="-122"/>
              </a:rPr>
              <a:t>由于加法单元不在关键路径上，因此对加法器的改进不影响时钟周期。</a:t>
            </a:r>
          </a:p>
          <a:p>
            <a:pPr lvl="2" indent="-285750">
              <a:lnSpc>
                <a:spcPct val="120000"/>
              </a:lnSpc>
              <a:spcBef>
                <a:spcPct val="20000"/>
              </a:spcBef>
              <a:spcAft>
                <a:spcPct val="20000"/>
              </a:spcAft>
            </a:pPr>
            <a:r>
              <a:rPr lang="en-US" altLang="zh-CN" smtClean="0">
                <a:ea typeface="黑体" panose="02010609060101010101" pitchFamily="49" charset="-122"/>
              </a:rPr>
              <a:t>b. </a:t>
            </a:r>
            <a:r>
              <a:rPr lang="zh-CN" altLang="en-US" smtClean="0">
                <a:ea typeface="黑体" panose="02010609060101010101" pitchFamily="49" charset="-122"/>
              </a:rPr>
              <a:t>寄存器堆位于关键路径上，因而，使用更大的寄存器堆后，时钟周期变为</a:t>
            </a:r>
            <a:r>
              <a:rPr lang="en-US" altLang="zh-CN" smtClean="0">
                <a:ea typeface="黑体" panose="02010609060101010101" pitchFamily="49" charset="-122"/>
              </a:rPr>
              <a:t>1330ps + 2 × 100ps = 1530ps</a:t>
            </a:r>
            <a:r>
              <a:rPr lang="zh-CN" altLang="en-US" smtClean="0">
                <a:ea typeface="黑体" panose="02010609060101010101" pitchFamily="49" charset="-122"/>
              </a:rPr>
              <a:t>。</a:t>
            </a:r>
            <a:endParaRPr lang="en-US" altLang="zh-CN" smtClean="0">
              <a:ea typeface="黑体" panose="02010609060101010101" pitchFamily="49" charset="-122"/>
            </a:endParaRPr>
          </a:p>
          <a:p>
            <a:pPr lvl="2" indent="-285750">
              <a:lnSpc>
                <a:spcPct val="120000"/>
              </a:lnSpc>
              <a:spcBef>
                <a:spcPct val="20000"/>
              </a:spcBef>
              <a:spcAft>
                <a:spcPct val="20000"/>
              </a:spcAft>
            </a:pPr>
            <a:r>
              <a:rPr lang="zh-CN" altLang="en-US" smtClean="0">
                <a:ea typeface="黑体" panose="02010609060101010101" pitchFamily="49" charset="-122"/>
              </a:rPr>
              <a:t>解析：时钟周期是由关键路径决定的，这里的关键路径为：</a:t>
            </a:r>
            <a:r>
              <a:rPr lang="en-US" altLang="zh-CN" smtClean="0">
                <a:ea typeface="黑体" panose="02010609060101010101" pitchFamily="49" charset="-122"/>
              </a:rPr>
              <a:t>I-Mem(</a:t>
            </a:r>
            <a:r>
              <a:rPr lang="zh-CN" altLang="en-US" smtClean="0">
                <a:ea typeface="黑体" panose="02010609060101010101" pitchFamily="49" charset="-122"/>
              </a:rPr>
              <a:t>读指令</a:t>
            </a:r>
            <a:r>
              <a:rPr lang="en-US" altLang="zh-CN" smtClean="0">
                <a:ea typeface="黑体" panose="02010609060101010101" pitchFamily="49" charset="-122"/>
              </a:rPr>
              <a:t>)</a:t>
            </a:r>
            <a:r>
              <a:rPr lang="zh-CN" altLang="en-US" smtClean="0">
                <a:ea typeface="黑体" panose="02010609060101010101" pitchFamily="49" charset="-122"/>
              </a:rPr>
              <a:t>、</a:t>
            </a:r>
            <a:r>
              <a:rPr lang="en-US" altLang="zh-CN" smtClean="0">
                <a:ea typeface="黑体" panose="02010609060101010101" pitchFamily="49" charset="-122"/>
              </a:rPr>
              <a:t>Regs(Read)(</a:t>
            </a:r>
            <a:r>
              <a:rPr lang="zh-CN" altLang="en-US" smtClean="0">
                <a:ea typeface="黑体" panose="02010609060101010101" pitchFamily="49" charset="-122"/>
              </a:rPr>
              <a:t>由于寄存器堆的延迟大于控制器，因而寄存器堆位于关键路径上</a:t>
            </a:r>
            <a:r>
              <a:rPr lang="en-US" altLang="zh-CN" smtClean="0">
                <a:ea typeface="黑体" panose="02010609060101010101" pitchFamily="49" charset="-122"/>
              </a:rPr>
              <a:t>)</a:t>
            </a:r>
            <a:r>
              <a:rPr lang="zh-CN" altLang="en-US" smtClean="0">
                <a:ea typeface="黑体" panose="02010609060101010101" pitchFamily="49" charset="-122"/>
              </a:rPr>
              <a:t>、</a:t>
            </a:r>
            <a:r>
              <a:rPr lang="en-US" altLang="zh-CN" smtClean="0">
                <a:ea typeface="黑体" panose="02010609060101010101" pitchFamily="49" charset="-122"/>
              </a:rPr>
              <a:t>Mux(</a:t>
            </a:r>
            <a:r>
              <a:rPr lang="zh-CN" altLang="en-US" smtClean="0">
                <a:ea typeface="黑体" panose="02010609060101010101" pitchFamily="49" charset="-122"/>
              </a:rPr>
              <a:t>选择</a:t>
            </a:r>
            <a:r>
              <a:rPr lang="en-US" altLang="zh-CN" smtClean="0">
                <a:ea typeface="黑体" panose="02010609060101010101" pitchFamily="49" charset="-122"/>
              </a:rPr>
              <a:t>ALU</a:t>
            </a:r>
            <a:r>
              <a:rPr lang="zh-CN" altLang="en-US" smtClean="0">
                <a:ea typeface="黑体" panose="02010609060101010101" pitchFamily="49" charset="-122"/>
              </a:rPr>
              <a:t>的输入</a:t>
            </a:r>
            <a:r>
              <a:rPr lang="en-US" altLang="zh-CN" smtClean="0">
                <a:ea typeface="黑体" panose="02010609060101010101" pitchFamily="49" charset="-122"/>
              </a:rPr>
              <a:t>)</a:t>
            </a:r>
            <a:r>
              <a:rPr lang="zh-CN" altLang="en-US" smtClean="0">
                <a:ea typeface="黑体" panose="02010609060101010101" pitchFamily="49" charset="-122"/>
              </a:rPr>
              <a:t>、</a:t>
            </a:r>
            <a:r>
              <a:rPr lang="en-US" altLang="zh-CN" smtClean="0">
                <a:ea typeface="黑体" panose="02010609060101010101" pitchFamily="49" charset="-122"/>
              </a:rPr>
              <a:t>ALU</a:t>
            </a:r>
            <a:r>
              <a:rPr lang="zh-CN" altLang="en-US" smtClean="0">
                <a:ea typeface="黑体" panose="02010609060101010101" pitchFamily="49" charset="-122"/>
              </a:rPr>
              <a:t>、</a:t>
            </a:r>
            <a:r>
              <a:rPr lang="en-US" altLang="zh-CN" smtClean="0">
                <a:ea typeface="黑体" panose="02010609060101010101" pitchFamily="49" charset="-122"/>
              </a:rPr>
              <a:t>Data Memory(Read)</a:t>
            </a:r>
            <a:r>
              <a:rPr lang="zh-CN" altLang="en-US" smtClean="0">
                <a:ea typeface="黑体" panose="02010609060101010101" pitchFamily="49" charset="-122"/>
              </a:rPr>
              <a:t>、</a:t>
            </a:r>
            <a:r>
              <a:rPr lang="en-US" altLang="zh-CN" smtClean="0">
                <a:ea typeface="黑体" panose="02010609060101010101" pitchFamily="49" charset="-122"/>
              </a:rPr>
              <a:t>Mux(</a:t>
            </a:r>
            <a:r>
              <a:rPr lang="zh-CN" altLang="en-US" smtClean="0">
                <a:ea typeface="黑体" panose="02010609060101010101" pitchFamily="49" charset="-122"/>
              </a:rPr>
              <a:t>选择存储器写入到寄存器堆中的数据</a:t>
            </a:r>
            <a:r>
              <a:rPr lang="en-US" altLang="zh-CN" smtClean="0">
                <a:ea typeface="黑体" panose="02010609060101010101" pitchFamily="49" charset="-122"/>
              </a:rPr>
              <a:t>)</a:t>
            </a:r>
            <a:r>
              <a:rPr lang="zh-CN" altLang="en-US" smtClean="0">
                <a:ea typeface="黑体" panose="02010609060101010101" pitchFamily="49" charset="-122"/>
              </a:rPr>
              <a:t>、</a:t>
            </a:r>
            <a:r>
              <a:rPr lang="en-US" altLang="zh-CN" smtClean="0">
                <a:ea typeface="黑体" panose="02010609060101010101" pitchFamily="49" charset="-122"/>
              </a:rPr>
              <a:t>Regs(Write)(</a:t>
            </a:r>
            <a:r>
              <a:rPr lang="zh-CN" altLang="en-US" smtClean="0">
                <a:ea typeface="黑体" panose="02010609060101010101" pitchFamily="49" charset="-122"/>
              </a:rPr>
              <a:t>数据写入寄存器堆</a:t>
            </a:r>
            <a:r>
              <a:rPr lang="en-US" altLang="zh-CN" smtClean="0">
                <a:ea typeface="黑体" panose="02010609060101010101" pitchFamily="49" charset="-122"/>
              </a:rPr>
              <a:t>)</a:t>
            </a:r>
            <a:r>
              <a:rPr lang="zh-CN" altLang="en-US" smtClean="0">
                <a:ea typeface="黑体" panose="02010609060101010101" pitchFamily="49" charset="-122"/>
              </a:rPr>
              <a:t>，该路径的延迟为</a:t>
            </a:r>
            <a:r>
              <a:rPr lang="en-US" altLang="zh-CN" smtClean="0">
                <a:ea typeface="黑体" panose="02010609060101010101" pitchFamily="49" charset="-122"/>
              </a:rPr>
              <a:t>400ps + 200ps + 30ps + 120ps + 350ps + 30ps + 200ps = 1330ps</a:t>
            </a:r>
            <a:r>
              <a:rPr lang="zh-CN" altLang="en-US" smtClean="0">
                <a:ea typeface="黑体" panose="02010609060101010101" pitchFamily="49" charset="-122"/>
              </a:rPr>
              <a:t>。</a:t>
            </a:r>
          </a:p>
        </p:txBody>
      </p:sp>
      <p:graphicFrame>
        <p:nvGraphicFramePr>
          <p:cNvPr id="2" name="表格 1"/>
          <p:cNvGraphicFramePr>
            <a:graphicFrameLocks noGrp="1"/>
          </p:cNvGraphicFramePr>
          <p:nvPr/>
        </p:nvGraphicFramePr>
        <p:xfrm>
          <a:off x="1619250" y="1052513"/>
          <a:ext cx="6337299" cy="1600200"/>
        </p:xfrm>
        <a:graphic>
          <a:graphicData uri="http://schemas.openxmlformats.org/drawingml/2006/table">
            <a:tbl>
              <a:tblPr firstRow="1" firstCol="1" bandRow="1">
                <a:tableStyleId>{69CF1AB2-1976-4502-BF36-3FF5EA218861}</a:tableStyleId>
              </a:tblPr>
              <a:tblGrid>
                <a:gridCol w="356129">
                  <a:extLst>
                    <a:ext uri="{9D8B030D-6E8A-4147-A177-3AD203B41FA5}">
                      <a16:colId xmlns:a16="http://schemas.microsoft.com/office/drawing/2014/main" val="20000"/>
                    </a:ext>
                  </a:extLst>
                </a:gridCol>
                <a:gridCol w="987623">
                  <a:extLst>
                    <a:ext uri="{9D8B030D-6E8A-4147-A177-3AD203B41FA5}">
                      <a16:colId xmlns:a16="http://schemas.microsoft.com/office/drawing/2014/main" val="20001"/>
                    </a:ext>
                  </a:extLst>
                </a:gridCol>
                <a:gridCol w="1077927">
                  <a:extLst>
                    <a:ext uri="{9D8B030D-6E8A-4147-A177-3AD203B41FA5}">
                      <a16:colId xmlns:a16="http://schemas.microsoft.com/office/drawing/2014/main" val="20002"/>
                    </a:ext>
                  </a:extLst>
                </a:gridCol>
                <a:gridCol w="1077927">
                  <a:extLst>
                    <a:ext uri="{9D8B030D-6E8A-4147-A177-3AD203B41FA5}">
                      <a16:colId xmlns:a16="http://schemas.microsoft.com/office/drawing/2014/main" val="20003"/>
                    </a:ext>
                  </a:extLst>
                </a:gridCol>
                <a:gridCol w="2837693">
                  <a:extLst>
                    <a:ext uri="{9D8B030D-6E8A-4147-A177-3AD203B41FA5}">
                      <a16:colId xmlns:a16="http://schemas.microsoft.com/office/drawing/2014/main" val="20004"/>
                    </a:ext>
                  </a:extLst>
                </a:gridCol>
              </a:tblGrid>
              <a:tr h="320040">
                <a:tc>
                  <a:txBody>
                    <a:bodyPr/>
                    <a:lstStyle/>
                    <a:p>
                      <a:pPr algn="ctr">
                        <a:lnSpc>
                          <a:spcPct val="150000"/>
                        </a:lnSpc>
                        <a:spcAft>
                          <a:spcPts val="0"/>
                        </a:spcAft>
                      </a:pPr>
                      <a:r>
                        <a:rPr lang="en-US" sz="1400" kern="100" dirty="0">
                          <a:effectLst/>
                          <a:latin typeface="Times New Roman" pitchFamily="18" charset="0"/>
                          <a:cs typeface="Times New Roman" pitchFamily="18" charset="0"/>
                        </a:rPr>
                        <a:t> </a:t>
                      </a:r>
                      <a:endParaRPr lang="zh-CN" sz="1100" kern="100" dirty="0">
                        <a:effectLst/>
                        <a:latin typeface="Times New Roman" pitchFamily="18" charset="0"/>
                        <a:ea typeface="宋体"/>
                        <a:cs typeface="Times New Roman" pitchFamily="18" charset="0"/>
                      </a:endParaRPr>
                    </a:p>
                  </a:txBody>
                  <a:tcPr marL="68586" marR="68586" marT="0" marB="0"/>
                </a:tc>
                <a:tc>
                  <a:txBody>
                    <a:bodyPr/>
                    <a:lstStyle/>
                    <a:p>
                      <a:pPr algn="ctr">
                        <a:lnSpc>
                          <a:spcPct val="150000"/>
                        </a:lnSpc>
                        <a:spcAft>
                          <a:spcPts val="0"/>
                        </a:spcAft>
                      </a:pPr>
                      <a:r>
                        <a:rPr lang="zh-CN" sz="1400" kern="100">
                          <a:effectLst/>
                          <a:latin typeface="Times New Roman" pitchFamily="18" charset="0"/>
                          <a:cs typeface="Times New Roman" pitchFamily="18" charset="0"/>
                        </a:rPr>
                        <a:t>改进</a:t>
                      </a:r>
                      <a:endParaRPr lang="zh-CN" sz="1100" kern="100">
                        <a:effectLst/>
                        <a:latin typeface="Times New Roman" pitchFamily="18" charset="0"/>
                        <a:ea typeface="宋体"/>
                        <a:cs typeface="Times New Roman" pitchFamily="18" charset="0"/>
                      </a:endParaRPr>
                    </a:p>
                  </a:txBody>
                  <a:tcPr marL="68586" marR="68586" marT="0" marB="0"/>
                </a:tc>
                <a:tc>
                  <a:txBody>
                    <a:bodyPr/>
                    <a:lstStyle/>
                    <a:p>
                      <a:pPr algn="ctr">
                        <a:lnSpc>
                          <a:spcPct val="150000"/>
                        </a:lnSpc>
                        <a:spcAft>
                          <a:spcPts val="0"/>
                        </a:spcAft>
                      </a:pPr>
                      <a:r>
                        <a:rPr lang="zh-CN" sz="1400" kern="100">
                          <a:effectLst/>
                          <a:latin typeface="Times New Roman" pitchFamily="18" charset="0"/>
                          <a:cs typeface="Times New Roman" pitchFamily="18" charset="0"/>
                        </a:rPr>
                        <a:t>延迟</a:t>
                      </a:r>
                      <a:endParaRPr lang="zh-CN" sz="1100" kern="100">
                        <a:effectLst/>
                        <a:latin typeface="Times New Roman" pitchFamily="18" charset="0"/>
                        <a:ea typeface="宋体"/>
                        <a:cs typeface="Times New Roman" pitchFamily="18" charset="0"/>
                      </a:endParaRPr>
                    </a:p>
                  </a:txBody>
                  <a:tcPr marL="68586" marR="68586" marT="0" marB="0"/>
                </a:tc>
                <a:tc>
                  <a:txBody>
                    <a:bodyPr/>
                    <a:lstStyle/>
                    <a:p>
                      <a:pPr algn="ctr">
                        <a:lnSpc>
                          <a:spcPct val="150000"/>
                        </a:lnSpc>
                        <a:spcAft>
                          <a:spcPts val="0"/>
                        </a:spcAft>
                      </a:pPr>
                      <a:r>
                        <a:rPr lang="zh-CN" sz="1400" kern="100">
                          <a:effectLst/>
                          <a:latin typeface="Times New Roman" pitchFamily="18" charset="0"/>
                          <a:cs typeface="Times New Roman" pitchFamily="18" charset="0"/>
                        </a:rPr>
                        <a:t>成本</a:t>
                      </a:r>
                      <a:endParaRPr lang="zh-CN" sz="1100" kern="100">
                        <a:effectLst/>
                        <a:latin typeface="Times New Roman" pitchFamily="18" charset="0"/>
                        <a:ea typeface="宋体"/>
                        <a:cs typeface="Times New Roman" pitchFamily="18" charset="0"/>
                      </a:endParaRPr>
                    </a:p>
                  </a:txBody>
                  <a:tcPr marL="68586" marR="68586" marT="0" marB="0"/>
                </a:tc>
                <a:tc>
                  <a:txBody>
                    <a:bodyPr/>
                    <a:lstStyle/>
                    <a:p>
                      <a:pPr algn="ctr">
                        <a:lnSpc>
                          <a:spcPct val="150000"/>
                        </a:lnSpc>
                        <a:spcAft>
                          <a:spcPts val="0"/>
                        </a:spcAft>
                      </a:pPr>
                      <a:r>
                        <a:rPr lang="zh-CN" sz="1400" kern="100">
                          <a:effectLst/>
                          <a:latin typeface="Times New Roman" pitchFamily="18" charset="0"/>
                          <a:cs typeface="Times New Roman" pitchFamily="18" charset="0"/>
                        </a:rPr>
                        <a:t>优势</a:t>
                      </a:r>
                      <a:endParaRPr lang="zh-CN" sz="1100" kern="100">
                        <a:effectLst/>
                        <a:latin typeface="Times New Roman" pitchFamily="18" charset="0"/>
                        <a:ea typeface="宋体"/>
                        <a:cs typeface="Times New Roman" pitchFamily="18" charset="0"/>
                      </a:endParaRPr>
                    </a:p>
                  </a:txBody>
                  <a:tcPr marL="68586" marR="68586" marT="0" marB="0"/>
                </a:tc>
                <a:extLst>
                  <a:ext uri="{0D108BD9-81ED-4DB2-BD59-A6C34878D82A}">
                    <a16:rowId xmlns:a16="http://schemas.microsoft.com/office/drawing/2014/main" val="10000"/>
                  </a:ext>
                </a:extLst>
              </a:tr>
              <a:tr h="640080">
                <a:tc>
                  <a:txBody>
                    <a:bodyPr/>
                    <a:lstStyle/>
                    <a:p>
                      <a:pPr algn="just">
                        <a:lnSpc>
                          <a:spcPct val="150000"/>
                        </a:lnSpc>
                        <a:spcAft>
                          <a:spcPts val="0"/>
                        </a:spcAft>
                      </a:pPr>
                      <a:r>
                        <a:rPr lang="en-US" sz="1400" kern="100">
                          <a:effectLst/>
                          <a:latin typeface="Times New Roman" pitchFamily="18" charset="0"/>
                          <a:cs typeface="Times New Roman" pitchFamily="18" charset="0"/>
                        </a:rPr>
                        <a:t>a.</a:t>
                      </a:r>
                      <a:endParaRPr lang="zh-CN" sz="1100" kern="100">
                        <a:effectLst/>
                        <a:latin typeface="Times New Roman" pitchFamily="18" charset="0"/>
                        <a:ea typeface="宋体"/>
                        <a:cs typeface="Times New Roman" pitchFamily="18" charset="0"/>
                      </a:endParaRPr>
                    </a:p>
                  </a:txBody>
                  <a:tcPr marL="68586" marR="68586" marT="0" marB="0"/>
                </a:tc>
                <a:tc>
                  <a:txBody>
                    <a:bodyPr/>
                    <a:lstStyle/>
                    <a:p>
                      <a:pPr algn="just">
                        <a:lnSpc>
                          <a:spcPct val="150000"/>
                        </a:lnSpc>
                        <a:spcAft>
                          <a:spcPts val="0"/>
                        </a:spcAft>
                      </a:pPr>
                      <a:r>
                        <a:rPr lang="zh-CN" sz="1400" kern="100" dirty="0">
                          <a:effectLst/>
                          <a:latin typeface="Times New Roman" pitchFamily="18" charset="0"/>
                          <a:cs typeface="Times New Roman" pitchFamily="18" charset="0"/>
                        </a:rPr>
                        <a:t>更快的加法器</a:t>
                      </a:r>
                      <a:endParaRPr lang="zh-CN" sz="1100" kern="100" dirty="0">
                        <a:effectLst/>
                        <a:latin typeface="Times New Roman" pitchFamily="18" charset="0"/>
                        <a:ea typeface="宋体"/>
                        <a:cs typeface="Times New Roman" pitchFamily="18" charset="0"/>
                      </a:endParaRPr>
                    </a:p>
                  </a:txBody>
                  <a:tcPr marL="68586" marR="68586" marT="0" marB="0"/>
                </a:tc>
                <a:tc>
                  <a:txBody>
                    <a:bodyPr/>
                    <a:lstStyle/>
                    <a:p>
                      <a:pPr algn="just">
                        <a:lnSpc>
                          <a:spcPct val="150000"/>
                        </a:lnSpc>
                        <a:spcAft>
                          <a:spcPts val="0"/>
                        </a:spcAft>
                      </a:pPr>
                      <a:r>
                        <a:rPr lang="zh-CN" sz="1400" kern="100">
                          <a:effectLst/>
                          <a:latin typeface="Times New Roman" pitchFamily="18" charset="0"/>
                          <a:cs typeface="Times New Roman" pitchFamily="18" charset="0"/>
                        </a:rPr>
                        <a:t>加法单元</a:t>
                      </a:r>
                      <a:r>
                        <a:rPr lang="en-US" sz="1400" kern="100">
                          <a:effectLst/>
                          <a:latin typeface="Times New Roman" pitchFamily="18" charset="0"/>
                          <a:cs typeface="Times New Roman" pitchFamily="18" charset="0"/>
                        </a:rPr>
                        <a:t>-20ps</a:t>
                      </a:r>
                      <a:endParaRPr lang="zh-CN" sz="1100" kern="100">
                        <a:effectLst/>
                        <a:latin typeface="Times New Roman" pitchFamily="18" charset="0"/>
                        <a:ea typeface="宋体"/>
                        <a:cs typeface="Times New Roman" pitchFamily="18" charset="0"/>
                      </a:endParaRPr>
                    </a:p>
                  </a:txBody>
                  <a:tcPr marL="68586" marR="68586" marT="0" marB="0"/>
                </a:tc>
                <a:tc>
                  <a:txBody>
                    <a:bodyPr/>
                    <a:lstStyle/>
                    <a:p>
                      <a:pPr algn="just">
                        <a:lnSpc>
                          <a:spcPct val="150000"/>
                        </a:lnSpc>
                        <a:spcAft>
                          <a:spcPts val="0"/>
                        </a:spcAft>
                      </a:pPr>
                      <a:r>
                        <a:rPr lang="zh-CN" sz="1400" kern="100">
                          <a:effectLst/>
                          <a:latin typeface="Times New Roman" pitchFamily="18" charset="0"/>
                          <a:cs typeface="Times New Roman" pitchFamily="18" charset="0"/>
                        </a:rPr>
                        <a:t>每个加法单元</a:t>
                      </a:r>
                      <a:r>
                        <a:rPr lang="en-US" sz="1400" kern="100">
                          <a:effectLst/>
                          <a:latin typeface="Times New Roman" pitchFamily="18" charset="0"/>
                          <a:cs typeface="Times New Roman" pitchFamily="18" charset="0"/>
                        </a:rPr>
                        <a:t>+20</a:t>
                      </a:r>
                      <a:endParaRPr lang="zh-CN" sz="1100" kern="100">
                        <a:effectLst/>
                        <a:latin typeface="Times New Roman" pitchFamily="18" charset="0"/>
                        <a:ea typeface="宋体"/>
                        <a:cs typeface="Times New Roman" pitchFamily="18" charset="0"/>
                      </a:endParaRPr>
                    </a:p>
                  </a:txBody>
                  <a:tcPr marL="68586" marR="68586" marT="0" marB="0"/>
                </a:tc>
                <a:tc>
                  <a:txBody>
                    <a:bodyPr/>
                    <a:lstStyle/>
                    <a:p>
                      <a:pPr algn="just">
                        <a:lnSpc>
                          <a:spcPct val="150000"/>
                        </a:lnSpc>
                        <a:spcAft>
                          <a:spcPts val="0"/>
                        </a:spcAft>
                      </a:pPr>
                      <a:r>
                        <a:rPr lang="zh-CN" sz="1400" kern="100">
                          <a:effectLst/>
                          <a:latin typeface="Times New Roman" pitchFamily="18" charset="0"/>
                          <a:cs typeface="Times New Roman" pitchFamily="18" charset="0"/>
                        </a:rPr>
                        <a:t>把已有的加法器用更快的加法器替代</a:t>
                      </a:r>
                      <a:endParaRPr lang="zh-CN" sz="1100" kern="100">
                        <a:effectLst/>
                        <a:latin typeface="Times New Roman" pitchFamily="18" charset="0"/>
                        <a:ea typeface="宋体"/>
                        <a:cs typeface="Times New Roman" pitchFamily="18" charset="0"/>
                      </a:endParaRPr>
                    </a:p>
                  </a:txBody>
                  <a:tcPr marL="68586" marR="68586" marT="0" marB="0"/>
                </a:tc>
                <a:extLst>
                  <a:ext uri="{0D108BD9-81ED-4DB2-BD59-A6C34878D82A}">
                    <a16:rowId xmlns:a16="http://schemas.microsoft.com/office/drawing/2014/main" val="10001"/>
                  </a:ext>
                </a:extLst>
              </a:tr>
              <a:tr h="640080">
                <a:tc>
                  <a:txBody>
                    <a:bodyPr/>
                    <a:lstStyle/>
                    <a:p>
                      <a:pPr algn="just">
                        <a:lnSpc>
                          <a:spcPct val="150000"/>
                        </a:lnSpc>
                        <a:spcAft>
                          <a:spcPts val="0"/>
                        </a:spcAft>
                      </a:pPr>
                      <a:r>
                        <a:rPr lang="en-US" sz="1400" kern="100">
                          <a:effectLst/>
                          <a:latin typeface="Times New Roman" pitchFamily="18" charset="0"/>
                          <a:cs typeface="Times New Roman" pitchFamily="18" charset="0"/>
                        </a:rPr>
                        <a:t>b.</a:t>
                      </a:r>
                      <a:endParaRPr lang="zh-CN" sz="1100" kern="100">
                        <a:effectLst/>
                        <a:latin typeface="Times New Roman" pitchFamily="18" charset="0"/>
                        <a:ea typeface="宋体"/>
                        <a:cs typeface="Times New Roman" pitchFamily="18" charset="0"/>
                      </a:endParaRPr>
                    </a:p>
                  </a:txBody>
                  <a:tcPr marL="68586" marR="68586" marT="0" marB="0"/>
                </a:tc>
                <a:tc>
                  <a:txBody>
                    <a:bodyPr/>
                    <a:lstStyle/>
                    <a:p>
                      <a:pPr algn="just">
                        <a:lnSpc>
                          <a:spcPct val="150000"/>
                        </a:lnSpc>
                        <a:spcAft>
                          <a:spcPts val="0"/>
                        </a:spcAft>
                      </a:pPr>
                      <a:r>
                        <a:rPr lang="zh-CN" sz="1400" kern="100">
                          <a:effectLst/>
                          <a:latin typeface="Times New Roman" pitchFamily="18" charset="0"/>
                          <a:cs typeface="Times New Roman" pitchFamily="18" charset="0"/>
                        </a:rPr>
                        <a:t>更大的寄存器堆</a:t>
                      </a:r>
                      <a:endParaRPr lang="zh-CN" sz="1100" kern="100">
                        <a:effectLst/>
                        <a:latin typeface="Times New Roman" pitchFamily="18" charset="0"/>
                        <a:ea typeface="宋体"/>
                        <a:cs typeface="Times New Roman" pitchFamily="18" charset="0"/>
                      </a:endParaRPr>
                    </a:p>
                  </a:txBody>
                  <a:tcPr marL="68586" marR="68586" marT="0" marB="0"/>
                </a:tc>
                <a:tc>
                  <a:txBody>
                    <a:bodyPr/>
                    <a:lstStyle/>
                    <a:p>
                      <a:pPr algn="just">
                        <a:lnSpc>
                          <a:spcPct val="150000"/>
                        </a:lnSpc>
                        <a:spcAft>
                          <a:spcPts val="0"/>
                        </a:spcAft>
                      </a:pPr>
                      <a:r>
                        <a:rPr lang="zh-CN" sz="1400" kern="100">
                          <a:effectLst/>
                          <a:latin typeface="Times New Roman" pitchFamily="18" charset="0"/>
                          <a:cs typeface="Times New Roman" pitchFamily="18" charset="0"/>
                        </a:rPr>
                        <a:t>寄存器堆</a:t>
                      </a:r>
                      <a:r>
                        <a:rPr lang="en-US" sz="1400" kern="100">
                          <a:effectLst/>
                          <a:latin typeface="Times New Roman" pitchFamily="18" charset="0"/>
                          <a:cs typeface="Times New Roman" pitchFamily="18" charset="0"/>
                        </a:rPr>
                        <a:t>+100ps</a:t>
                      </a:r>
                      <a:endParaRPr lang="zh-CN" sz="1100" kern="100">
                        <a:effectLst/>
                        <a:latin typeface="Times New Roman" pitchFamily="18" charset="0"/>
                        <a:ea typeface="宋体"/>
                        <a:cs typeface="Times New Roman" pitchFamily="18" charset="0"/>
                      </a:endParaRPr>
                    </a:p>
                  </a:txBody>
                  <a:tcPr marL="68586" marR="68586" marT="0" marB="0"/>
                </a:tc>
                <a:tc>
                  <a:txBody>
                    <a:bodyPr/>
                    <a:lstStyle/>
                    <a:p>
                      <a:pPr algn="just">
                        <a:lnSpc>
                          <a:spcPct val="150000"/>
                        </a:lnSpc>
                        <a:spcAft>
                          <a:spcPts val="0"/>
                        </a:spcAft>
                      </a:pPr>
                      <a:r>
                        <a:rPr lang="zh-CN" sz="1400" kern="100">
                          <a:effectLst/>
                          <a:latin typeface="Times New Roman" pitchFamily="18" charset="0"/>
                          <a:cs typeface="Times New Roman" pitchFamily="18" charset="0"/>
                        </a:rPr>
                        <a:t>寄存器堆</a:t>
                      </a:r>
                      <a:r>
                        <a:rPr lang="en-US" sz="1400" kern="100">
                          <a:effectLst/>
                          <a:latin typeface="Times New Roman" pitchFamily="18" charset="0"/>
                          <a:cs typeface="Times New Roman" pitchFamily="18" charset="0"/>
                        </a:rPr>
                        <a:t>+200</a:t>
                      </a:r>
                      <a:endParaRPr lang="zh-CN" sz="1100" kern="100">
                        <a:effectLst/>
                        <a:latin typeface="Times New Roman" pitchFamily="18" charset="0"/>
                        <a:ea typeface="宋体"/>
                        <a:cs typeface="Times New Roman" pitchFamily="18" charset="0"/>
                      </a:endParaRPr>
                    </a:p>
                  </a:txBody>
                  <a:tcPr marL="68586" marR="68586" marT="0" marB="0"/>
                </a:tc>
                <a:tc>
                  <a:txBody>
                    <a:bodyPr/>
                    <a:lstStyle/>
                    <a:p>
                      <a:pPr algn="just">
                        <a:lnSpc>
                          <a:spcPct val="150000"/>
                        </a:lnSpc>
                        <a:spcAft>
                          <a:spcPts val="0"/>
                        </a:spcAft>
                      </a:pPr>
                      <a:r>
                        <a:rPr lang="zh-CN" sz="1400" kern="100" dirty="0">
                          <a:effectLst/>
                          <a:latin typeface="Times New Roman" pitchFamily="18" charset="0"/>
                          <a:cs typeface="Times New Roman" pitchFamily="18" charset="0"/>
                        </a:rPr>
                        <a:t>需要更少的</a:t>
                      </a:r>
                      <a:r>
                        <a:rPr lang="en-US" sz="1400" kern="100" dirty="0">
                          <a:effectLst/>
                          <a:latin typeface="Times New Roman" pitchFamily="18" charset="0"/>
                          <a:cs typeface="Times New Roman" pitchFamily="18" charset="0"/>
                        </a:rPr>
                        <a:t>load</a:t>
                      </a:r>
                      <a:r>
                        <a:rPr lang="zh-CN" sz="1400" kern="100" dirty="0">
                          <a:effectLst/>
                          <a:latin typeface="Times New Roman" pitchFamily="18" charset="0"/>
                          <a:cs typeface="Times New Roman" pitchFamily="18" charset="0"/>
                        </a:rPr>
                        <a:t>和</a:t>
                      </a:r>
                      <a:r>
                        <a:rPr lang="en-US" sz="1400" kern="100" dirty="0">
                          <a:effectLst/>
                          <a:latin typeface="Times New Roman" pitchFamily="18" charset="0"/>
                          <a:cs typeface="Times New Roman" pitchFamily="18" charset="0"/>
                        </a:rPr>
                        <a:t>store</a:t>
                      </a:r>
                      <a:r>
                        <a:rPr lang="zh-CN" sz="1400" kern="100" dirty="0">
                          <a:effectLst/>
                          <a:latin typeface="Times New Roman" pitchFamily="18" charset="0"/>
                          <a:cs typeface="Times New Roman" pitchFamily="18" charset="0"/>
                        </a:rPr>
                        <a:t>指令。这将导致指令数减少</a:t>
                      </a:r>
                      <a:r>
                        <a:rPr lang="en-US" sz="1400" kern="100" dirty="0">
                          <a:effectLst/>
                          <a:latin typeface="Times New Roman" pitchFamily="18" charset="0"/>
                          <a:cs typeface="Times New Roman" pitchFamily="18" charset="0"/>
                        </a:rPr>
                        <a:t>5%</a:t>
                      </a:r>
                      <a:endParaRPr lang="zh-CN" sz="1100" kern="100" dirty="0">
                        <a:effectLst/>
                        <a:latin typeface="Times New Roman" pitchFamily="18" charset="0"/>
                        <a:ea typeface="宋体"/>
                        <a:cs typeface="Times New Roman" pitchFamily="18" charset="0"/>
                      </a:endParaRPr>
                    </a:p>
                  </a:txBody>
                  <a:tcPr marL="68586" marR="68586"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0596402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9">
                                            <p:txEl>
                                              <p:pRg st="5" end="5"/>
                                            </p:txEl>
                                          </p:spTgt>
                                        </p:tgtEl>
                                        <p:attrNameLst>
                                          <p:attrName>style.visibility</p:attrName>
                                        </p:attrNameLst>
                                      </p:cBhvr>
                                      <p:to>
                                        <p:strVal val="visible"/>
                                      </p:to>
                                    </p:set>
                                    <p:animEffect transition="in" filter="fade">
                                      <p:cBhvr>
                                        <p:cTn id="7" dur="500"/>
                                        <p:tgtEl>
                                          <p:spTgt spid="19459">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459">
                                            <p:txEl>
                                              <p:pRg st="6" end="6"/>
                                            </p:txEl>
                                          </p:spTgt>
                                        </p:tgtEl>
                                        <p:attrNameLst>
                                          <p:attrName>style.visibility</p:attrName>
                                        </p:attrNameLst>
                                      </p:cBhvr>
                                      <p:to>
                                        <p:strVal val="visible"/>
                                      </p:to>
                                    </p:set>
                                    <p:animEffect transition="in" filter="fade">
                                      <p:cBhvr>
                                        <p:cTn id="12" dur="500"/>
                                        <p:tgtEl>
                                          <p:spTgt spid="19459">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459">
                                            <p:txEl>
                                              <p:pRg st="7" end="7"/>
                                            </p:txEl>
                                          </p:spTgt>
                                        </p:tgtEl>
                                        <p:attrNameLst>
                                          <p:attrName>style.visibility</p:attrName>
                                        </p:attrNameLst>
                                      </p:cBhvr>
                                      <p:to>
                                        <p:strVal val="visible"/>
                                      </p:to>
                                    </p:set>
                                    <p:animEffect transition="in" filter="fade">
                                      <p:cBhvr>
                                        <p:cTn id="17" dur="500"/>
                                        <p:tgtEl>
                                          <p:spTgt spid="194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二、解答</a:t>
            </a:r>
            <a:r>
              <a:rPr lang="en-US" altLang="zh-CN" smtClean="0">
                <a:latin typeface="Times New Roman" panose="02020603050405020304" pitchFamily="18" charset="0"/>
                <a:cs typeface="Times New Roman" panose="02020603050405020304" pitchFamily="18" charset="0"/>
              </a:rPr>
              <a:t>5</a:t>
            </a:r>
            <a:endParaRPr lang="zh-CN" altLang="en-US" smtClean="0">
              <a:latin typeface="Times New Roman" panose="02020603050405020304" pitchFamily="18" charset="0"/>
              <a:cs typeface="Times New Roman" panose="02020603050405020304" pitchFamily="18" charset="0"/>
            </a:endParaRPr>
          </a:p>
        </p:txBody>
      </p:sp>
      <p:sp>
        <p:nvSpPr>
          <p:cNvPr id="20483" name="Content Placeholder 4"/>
          <p:cNvSpPr>
            <a:spLocks noGrp="1"/>
          </p:cNvSpPr>
          <p:nvPr>
            <p:ph idx="4294967295"/>
          </p:nvPr>
        </p:nvSpPr>
        <p:spPr>
          <a:xfrm>
            <a:off x="684213" y="908050"/>
            <a:ext cx="7848600" cy="4027488"/>
          </a:xfrm>
        </p:spPr>
        <p:txBody>
          <a:bodyPr/>
          <a:lstStyle/>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727075" lvl="1" indent="-342900">
              <a:lnSpc>
                <a:spcPct val="120000"/>
              </a:lnSpc>
              <a:spcBef>
                <a:spcPct val="20000"/>
              </a:spcBef>
              <a:spcAft>
                <a:spcPct val="20000"/>
              </a:spcAft>
              <a:buFont typeface="楷体_GB2312" pitchFamily="49" charset="-122"/>
              <a:buAutoNum type="circleNumDbPlain" startAt="5"/>
            </a:pPr>
            <a:r>
              <a:rPr lang="zh-CN" altLang="en-US" smtClean="0">
                <a:ea typeface="黑体" panose="02010609060101010101" pitchFamily="49" charset="-122"/>
              </a:rPr>
              <a:t>改进后将获得多大的加速比？</a:t>
            </a:r>
            <a:endParaRPr lang="en-US" altLang="zh-CN" smtClean="0">
              <a:ea typeface="黑体" panose="02010609060101010101" pitchFamily="49" charset="-122"/>
            </a:endParaRPr>
          </a:p>
          <a:p>
            <a:pPr lvl="2" indent="-285750">
              <a:lnSpc>
                <a:spcPct val="120000"/>
              </a:lnSpc>
              <a:spcBef>
                <a:spcPct val="20000"/>
              </a:spcBef>
              <a:spcAft>
                <a:spcPct val="20000"/>
              </a:spcAft>
            </a:pPr>
            <a:r>
              <a:rPr lang="en-US" altLang="zh-CN" smtClean="0">
                <a:ea typeface="黑体" panose="02010609060101010101" pitchFamily="49" charset="-122"/>
              </a:rPr>
              <a:t>a.</a:t>
            </a:r>
            <a:r>
              <a:rPr lang="zh-CN" altLang="en-US" smtClean="0">
                <a:ea typeface="黑体" panose="02010609060101010101" pitchFamily="49" charset="-122"/>
              </a:rPr>
              <a:t>加速比由时钟周期本身的变化以及需要执行的时钟周期数目共同决定，对加法器的改进不影响时钟周期，并且，需要执行的时钟周期数目也不变，因此加速比为</a:t>
            </a:r>
            <a:r>
              <a:rPr lang="en-US" altLang="zh-CN" smtClean="0">
                <a:ea typeface="黑体" panose="02010609060101010101" pitchFamily="49" charset="-122"/>
              </a:rPr>
              <a:t>1.000</a:t>
            </a:r>
            <a:endParaRPr lang="zh-CN" altLang="en-US" smtClean="0">
              <a:ea typeface="黑体" panose="02010609060101010101" pitchFamily="49" charset="-122"/>
            </a:endParaRPr>
          </a:p>
          <a:p>
            <a:pPr lvl="2" indent="-285750">
              <a:lnSpc>
                <a:spcPct val="120000"/>
              </a:lnSpc>
              <a:spcBef>
                <a:spcPct val="20000"/>
              </a:spcBef>
              <a:spcAft>
                <a:spcPct val="20000"/>
              </a:spcAft>
            </a:pPr>
            <a:r>
              <a:rPr lang="en-US" altLang="zh-CN" smtClean="0">
                <a:ea typeface="黑体" panose="02010609060101010101" pitchFamily="49" charset="-122"/>
              </a:rPr>
              <a:t>b.</a:t>
            </a:r>
            <a:r>
              <a:rPr lang="zh-CN" altLang="en-US" smtClean="0">
                <a:ea typeface="黑体" panose="02010609060101010101" pitchFamily="49" charset="-122"/>
              </a:rPr>
              <a:t>需要的指令数减少</a:t>
            </a:r>
            <a:r>
              <a:rPr lang="en-US" altLang="zh-CN" smtClean="0">
                <a:ea typeface="黑体" panose="02010609060101010101" pitchFamily="49" charset="-122"/>
              </a:rPr>
              <a:t>5%</a:t>
            </a:r>
            <a:r>
              <a:rPr lang="zh-CN" altLang="en-US" smtClean="0">
                <a:ea typeface="黑体" panose="02010609060101010101" pitchFamily="49" charset="-122"/>
              </a:rPr>
              <a:t>，需要的时钟周期数目也相应减少</a:t>
            </a:r>
            <a:r>
              <a:rPr lang="en-US" altLang="zh-CN" smtClean="0">
                <a:ea typeface="黑体" panose="02010609060101010101" pitchFamily="49" charset="-122"/>
              </a:rPr>
              <a:t>5%</a:t>
            </a:r>
            <a:r>
              <a:rPr lang="zh-CN" altLang="en-US" smtClean="0">
                <a:ea typeface="黑体" panose="02010609060101010101" pitchFamily="49" charset="-122"/>
              </a:rPr>
              <a:t>，同时，时钟周期由</a:t>
            </a:r>
            <a:r>
              <a:rPr lang="en-US" altLang="zh-CN" smtClean="0">
                <a:ea typeface="黑体" panose="02010609060101010101" pitchFamily="49" charset="-122"/>
              </a:rPr>
              <a:t>1330ps</a:t>
            </a:r>
            <a:r>
              <a:rPr lang="zh-CN" altLang="en-US" smtClean="0">
                <a:ea typeface="黑体" panose="02010609060101010101" pitchFamily="49" charset="-122"/>
              </a:rPr>
              <a:t>增加为</a:t>
            </a:r>
            <a:r>
              <a:rPr lang="en-US" altLang="zh-CN" smtClean="0">
                <a:ea typeface="黑体" panose="02010609060101010101" pitchFamily="49" charset="-122"/>
              </a:rPr>
              <a:t>1530ps</a:t>
            </a:r>
            <a:r>
              <a:rPr lang="zh-CN" altLang="en-US" smtClean="0">
                <a:ea typeface="黑体" panose="02010609060101010101" pitchFamily="49" charset="-122"/>
              </a:rPr>
              <a:t>，因而加速比为 </a:t>
            </a:r>
            <a:r>
              <a:rPr lang="en-US" altLang="zh-CN" smtClean="0">
                <a:ea typeface="黑体" panose="02010609060101010101" pitchFamily="49" charset="-122"/>
              </a:rPr>
              <a:t>(1/0.95)×(1330/1530) = 0.915</a:t>
            </a:r>
            <a:endParaRPr lang="zh-CN" altLang="en-US" smtClean="0">
              <a:ea typeface="黑体" panose="02010609060101010101" pitchFamily="49" charset="-122"/>
            </a:endParaRPr>
          </a:p>
        </p:txBody>
      </p:sp>
      <p:graphicFrame>
        <p:nvGraphicFramePr>
          <p:cNvPr id="2" name="表格 1"/>
          <p:cNvGraphicFramePr>
            <a:graphicFrameLocks noGrp="1"/>
          </p:cNvGraphicFramePr>
          <p:nvPr/>
        </p:nvGraphicFramePr>
        <p:xfrm>
          <a:off x="1619250" y="1052513"/>
          <a:ext cx="6337299" cy="1600200"/>
        </p:xfrm>
        <a:graphic>
          <a:graphicData uri="http://schemas.openxmlformats.org/drawingml/2006/table">
            <a:tbl>
              <a:tblPr firstRow="1" firstCol="1" bandRow="1">
                <a:tableStyleId>{69CF1AB2-1976-4502-BF36-3FF5EA218861}</a:tableStyleId>
              </a:tblPr>
              <a:tblGrid>
                <a:gridCol w="356129">
                  <a:extLst>
                    <a:ext uri="{9D8B030D-6E8A-4147-A177-3AD203B41FA5}">
                      <a16:colId xmlns:a16="http://schemas.microsoft.com/office/drawing/2014/main" val="20000"/>
                    </a:ext>
                  </a:extLst>
                </a:gridCol>
                <a:gridCol w="987623">
                  <a:extLst>
                    <a:ext uri="{9D8B030D-6E8A-4147-A177-3AD203B41FA5}">
                      <a16:colId xmlns:a16="http://schemas.microsoft.com/office/drawing/2014/main" val="20001"/>
                    </a:ext>
                  </a:extLst>
                </a:gridCol>
                <a:gridCol w="1077927">
                  <a:extLst>
                    <a:ext uri="{9D8B030D-6E8A-4147-A177-3AD203B41FA5}">
                      <a16:colId xmlns:a16="http://schemas.microsoft.com/office/drawing/2014/main" val="20002"/>
                    </a:ext>
                  </a:extLst>
                </a:gridCol>
                <a:gridCol w="1077927">
                  <a:extLst>
                    <a:ext uri="{9D8B030D-6E8A-4147-A177-3AD203B41FA5}">
                      <a16:colId xmlns:a16="http://schemas.microsoft.com/office/drawing/2014/main" val="20003"/>
                    </a:ext>
                  </a:extLst>
                </a:gridCol>
                <a:gridCol w="2837693">
                  <a:extLst>
                    <a:ext uri="{9D8B030D-6E8A-4147-A177-3AD203B41FA5}">
                      <a16:colId xmlns:a16="http://schemas.microsoft.com/office/drawing/2014/main" val="20004"/>
                    </a:ext>
                  </a:extLst>
                </a:gridCol>
              </a:tblGrid>
              <a:tr h="320040">
                <a:tc>
                  <a:txBody>
                    <a:bodyPr/>
                    <a:lstStyle/>
                    <a:p>
                      <a:pPr algn="ctr">
                        <a:lnSpc>
                          <a:spcPct val="150000"/>
                        </a:lnSpc>
                        <a:spcAft>
                          <a:spcPts val="0"/>
                        </a:spcAft>
                      </a:pPr>
                      <a:r>
                        <a:rPr lang="en-US" sz="1400" kern="100">
                          <a:effectLst/>
                          <a:latin typeface="Times New Roman" pitchFamily="18" charset="0"/>
                          <a:cs typeface="Times New Roman" pitchFamily="18" charset="0"/>
                        </a:rPr>
                        <a:t> </a:t>
                      </a:r>
                      <a:endParaRPr lang="zh-CN" sz="1100" kern="100">
                        <a:effectLst/>
                        <a:latin typeface="Times New Roman" pitchFamily="18" charset="0"/>
                        <a:ea typeface="宋体"/>
                        <a:cs typeface="Times New Roman" pitchFamily="18" charset="0"/>
                      </a:endParaRPr>
                    </a:p>
                  </a:txBody>
                  <a:tcPr marL="68586" marR="68586" marT="0" marB="0"/>
                </a:tc>
                <a:tc>
                  <a:txBody>
                    <a:bodyPr/>
                    <a:lstStyle/>
                    <a:p>
                      <a:pPr algn="ctr">
                        <a:lnSpc>
                          <a:spcPct val="150000"/>
                        </a:lnSpc>
                        <a:spcAft>
                          <a:spcPts val="0"/>
                        </a:spcAft>
                      </a:pPr>
                      <a:r>
                        <a:rPr lang="zh-CN" sz="1400" kern="100">
                          <a:effectLst/>
                          <a:latin typeface="Times New Roman" pitchFamily="18" charset="0"/>
                          <a:cs typeface="Times New Roman" pitchFamily="18" charset="0"/>
                        </a:rPr>
                        <a:t>改进</a:t>
                      </a:r>
                      <a:endParaRPr lang="zh-CN" sz="1100" kern="100">
                        <a:effectLst/>
                        <a:latin typeface="Times New Roman" pitchFamily="18" charset="0"/>
                        <a:ea typeface="宋体"/>
                        <a:cs typeface="Times New Roman" pitchFamily="18" charset="0"/>
                      </a:endParaRPr>
                    </a:p>
                  </a:txBody>
                  <a:tcPr marL="68586" marR="68586" marT="0" marB="0"/>
                </a:tc>
                <a:tc>
                  <a:txBody>
                    <a:bodyPr/>
                    <a:lstStyle/>
                    <a:p>
                      <a:pPr algn="ctr">
                        <a:lnSpc>
                          <a:spcPct val="150000"/>
                        </a:lnSpc>
                        <a:spcAft>
                          <a:spcPts val="0"/>
                        </a:spcAft>
                      </a:pPr>
                      <a:r>
                        <a:rPr lang="zh-CN" sz="1400" kern="100">
                          <a:effectLst/>
                          <a:latin typeface="Times New Roman" pitchFamily="18" charset="0"/>
                          <a:cs typeface="Times New Roman" pitchFamily="18" charset="0"/>
                        </a:rPr>
                        <a:t>延迟</a:t>
                      </a:r>
                      <a:endParaRPr lang="zh-CN" sz="1100" kern="100">
                        <a:effectLst/>
                        <a:latin typeface="Times New Roman" pitchFamily="18" charset="0"/>
                        <a:ea typeface="宋体"/>
                        <a:cs typeface="Times New Roman" pitchFamily="18" charset="0"/>
                      </a:endParaRPr>
                    </a:p>
                  </a:txBody>
                  <a:tcPr marL="68586" marR="68586" marT="0" marB="0"/>
                </a:tc>
                <a:tc>
                  <a:txBody>
                    <a:bodyPr/>
                    <a:lstStyle/>
                    <a:p>
                      <a:pPr algn="ctr">
                        <a:lnSpc>
                          <a:spcPct val="150000"/>
                        </a:lnSpc>
                        <a:spcAft>
                          <a:spcPts val="0"/>
                        </a:spcAft>
                      </a:pPr>
                      <a:r>
                        <a:rPr lang="zh-CN" sz="1400" kern="100">
                          <a:effectLst/>
                          <a:latin typeface="Times New Roman" pitchFamily="18" charset="0"/>
                          <a:cs typeface="Times New Roman" pitchFamily="18" charset="0"/>
                        </a:rPr>
                        <a:t>成本</a:t>
                      </a:r>
                      <a:endParaRPr lang="zh-CN" sz="1100" kern="100">
                        <a:effectLst/>
                        <a:latin typeface="Times New Roman" pitchFamily="18" charset="0"/>
                        <a:ea typeface="宋体"/>
                        <a:cs typeface="Times New Roman" pitchFamily="18" charset="0"/>
                      </a:endParaRPr>
                    </a:p>
                  </a:txBody>
                  <a:tcPr marL="68586" marR="68586" marT="0" marB="0"/>
                </a:tc>
                <a:tc>
                  <a:txBody>
                    <a:bodyPr/>
                    <a:lstStyle/>
                    <a:p>
                      <a:pPr algn="ctr">
                        <a:lnSpc>
                          <a:spcPct val="150000"/>
                        </a:lnSpc>
                        <a:spcAft>
                          <a:spcPts val="0"/>
                        </a:spcAft>
                      </a:pPr>
                      <a:r>
                        <a:rPr lang="zh-CN" sz="1400" kern="100">
                          <a:effectLst/>
                          <a:latin typeface="Times New Roman" pitchFamily="18" charset="0"/>
                          <a:cs typeface="Times New Roman" pitchFamily="18" charset="0"/>
                        </a:rPr>
                        <a:t>优势</a:t>
                      </a:r>
                      <a:endParaRPr lang="zh-CN" sz="1100" kern="100">
                        <a:effectLst/>
                        <a:latin typeface="Times New Roman" pitchFamily="18" charset="0"/>
                        <a:ea typeface="宋体"/>
                        <a:cs typeface="Times New Roman" pitchFamily="18" charset="0"/>
                      </a:endParaRPr>
                    </a:p>
                  </a:txBody>
                  <a:tcPr marL="68586" marR="68586" marT="0" marB="0"/>
                </a:tc>
                <a:extLst>
                  <a:ext uri="{0D108BD9-81ED-4DB2-BD59-A6C34878D82A}">
                    <a16:rowId xmlns:a16="http://schemas.microsoft.com/office/drawing/2014/main" val="10000"/>
                  </a:ext>
                </a:extLst>
              </a:tr>
              <a:tr h="640080">
                <a:tc>
                  <a:txBody>
                    <a:bodyPr/>
                    <a:lstStyle/>
                    <a:p>
                      <a:pPr algn="just">
                        <a:lnSpc>
                          <a:spcPct val="150000"/>
                        </a:lnSpc>
                        <a:spcAft>
                          <a:spcPts val="0"/>
                        </a:spcAft>
                      </a:pPr>
                      <a:r>
                        <a:rPr lang="en-US" sz="1400" kern="100">
                          <a:effectLst/>
                          <a:latin typeface="Times New Roman" pitchFamily="18" charset="0"/>
                          <a:cs typeface="Times New Roman" pitchFamily="18" charset="0"/>
                        </a:rPr>
                        <a:t>a.</a:t>
                      </a:r>
                      <a:endParaRPr lang="zh-CN" sz="1100" kern="100">
                        <a:effectLst/>
                        <a:latin typeface="Times New Roman" pitchFamily="18" charset="0"/>
                        <a:ea typeface="宋体"/>
                        <a:cs typeface="Times New Roman" pitchFamily="18" charset="0"/>
                      </a:endParaRPr>
                    </a:p>
                  </a:txBody>
                  <a:tcPr marL="68586" marR="68586" marT="0" marB="0"/>
                </a:tc>
                <a:tc>
                  <a:txBody>
                    <a:bodyPr/>
                    <a:lstStyle/>
                    <a:p>
                      <a:pPr algn="just">
                        <a:lnSpc>
                          <a:spcPct val="150000"/>
                        </a:lnSpc>
                        <a:spcAft>
                          <a:spcPts val="0"/>
                        </a:spcAft>
                      </a:pPr>
                      <a:r>
                        <a:rPr lang="zh-CN" sz="1400" kern="100" dirty="0">
                          <a:effectLst/>
                          <a:latin typeface="Times New Roman" pitchFamily="18" charset="0"/>
                          <a:cs typeface="Times New Roman" pitchFamily="18" charset="0"/>
                        </a:rPr>
                        <a:t>更快的加法器</a:t>
                      </a:r>
                      <a:endParaRPr lang="zh-CN" sz="1100" kern="100" dirty="0">
                        <a:effectLst/>
                        <a:latin typeface="Times New Roman" pitchFamily="18" charset="0"/>
                        <a:ea typeface="宋体"/>
                        <a:cs typeface="Times New Roman" pitchFamily="18" charset="0"/>
                      </a:endParaRPr>
                    </a:p>
                  </a:txBody>
                  <a:tcPr marL="68586" marR="68586" marT="0" marB="0"/>
                </a:tc>
                <a:tc>
                  <a:txBody>
                    <a:bodyPr/>
                    <a:lstStyle/>
                    <a:p>
                      <a:pPr algn="just">
                        <a:lnSpc>
                          <a:spcPct val="150000"/>
                        </a:lnSpc>
                        <a:spcAft>
                          <a:spcPts val="0"/>
                        </a:spcAft>
                      </a:pPr>
                      <a:r>
                        <a:rPr lang="zh-CN" sz="1400" kern="100">
                          <a:effectLst/>
                          <a:latin typeface="Times New Roman" pitchFamily="18" charset="0"/>
                          <a:cs typeface="Times New Roman" pitchFamily="18" charset="0"/>
                        </a:rPr>
                        <a:t>加法单元</a:t>
                      </a:r>
                      <a:r>
                        <a:rPr lang="en-US" sz="1400" kern="100">
                          <a:effectLst/>
                          <a:latin typeface="Times New Roman" pitchFamily="18" charset="0"/>
                          <a:cs typeface="Times New Roman" pitchFamily="18" charset="0"/>
                        </a:rPr>
                        <a:t>-20ps</a:t>
                      </a:r>
                      <a:endParaRPr lang="zh-CN" sz="1100" kern="100">
                        <a:effectLst/>
                        <a:latin typeface="Times New Roman" pitchFamily="18" charset="0"/>
                        <a:ea typeface="宋体"/>
                        <a:cs typeface="Times New Roman" pitchFamily="18" charset="0"/>
                      </a:endParaRPr>
                    </a:p>
                  </a:txBody>
                  <a:tcPr marL="68586" marR="68586" marT="0" marB="0"/>
                </a:tc>
                <a:tc>
                  <a:txBody>
                    <a:bodyPr/>
                    <a:lstStyle/>
                    <a:p>
                      <a:pPr algn="just">
                        <a:lnSpc>
                          <a:spcPct val="150000"/>
                        </a:lnSpc>
                        <a:spcAft>
                          <a:spcPts val="0"/>
                        </a:spcAft>
                      </a:pPr>
                      <a:r>
                        <a:rPr lang="zh-CN" sz="1400" kern="100">
                          <a:effectLst/>
                          <a:latin typeface="Times New Roman" pitchFamily="18" charset="0"/>
                          <a:cs typeface="Times New Roman" pitchFamily="18" charset="0"/>
                        </a:rPr>
                        <a:t>每个加法单元</a:t>
                      </a:r>
                      <a:r>
                        <a:rPr lang="en-US" sz="1400" kern="100">
                          <a:effectLst/>
                          <a:latin typeface="Times New Roman" pitchFamily="18" charset="0"/>
                          <a:cs typeface="Times New Roman" pitchFamily="18" charset="0"/>
                        </a:rPr>
                        <a:t>+20</a:t>
                      </a:r>
                      <a:endParaRPr lang="zh-CN" sz="1100" kern="100">
                        <a:effectLst/>
                        <a:latin typeface="Times New Roman" pitchFamily="18" charset="0"/>
                        <a:ea typeface="宋体"/>
                        <a:cs typeface="Times New Roman" pitchFamily="18" charset="0"/>
                      </a:endParaRPr>
                    </a:p>
                  </a:txBody>
                  <a:tcPr marL="68586" marR="68586" marT="0" marB="0"/>
                </a:tc>
                <a:tc>
                  <a:txBody>
                    <a:bodyPr/>
                    <a:lstStyle/>
                    <a:p>
                      <a:pPr algn="just">
                        <a:lnSpc>
                          <a:spcPct val="150000"/>
                        </a:lnSpc>
                        <a:spcAft>
                          <a:spcPts val="0"/>
                        </a:spcAft>
                      </a:pPr>
                      <a:r>
                        <a:rPr lang="zh-CN" sz="1400" kern="100">
                          <a:effectLst/>
                          <a:latin typeface="Times New Roman" pitchFamily="18" charset="0"/>
                          <a:cs typeface="Times New Roman" pitchFamily="18" charset="0"/>
                        </a:rPr>
                        <a:t>把已有的加法器用更快的加法器替代</a:t>
                      </a:r>
                      <a:endParaRPr lang="zh-CN" sz="1100" kern="100">
                        <a:effectLst/>
                        <a:latin typeface="Times New Roman" pitchFamily="18" charset="0"/>
                        <a:ea typeface="宋体"/>
                        <a:cs typeface="Times New Roman" pitchFamily="18" charset="0"/>
                      </a:endParaRPr>
                    </a:p>
                  </a:txBody>
                  <a:tcPr marL="68586" marR="68586" marT="0" marB="0"/>
                </a:tc>
                <a:extLst>
                  <a:ext uri="{0D108BD9-81ED-4DB2-BD59-A6C34878D82A}">
                    <a16:rowId xmlns:a16="http://schemas.microsoft.com/office/drawing/2014/main" val="10001"/>
                  </a:ext>
                </a:extLst>
              </a:tr>
              <a:tr h="640080">
                <a:tc>
                  <a:txBody>
                    <a:bodyPr/>
                    <a:lstStyle/>
                    <a:p>
                      <a:pPr algn="just">
                        <a:lnSpc>
                          <a:spcPct val="150000"/>
                        </a:lnSpc>
                        <a:spcAft>
                          <a:spcPts val="0"/>
                        </a:spcAft>
                      </a:pPr>
                      <a:r>
                        <a:rPr lang="en-US" sz="1400" kern="100">
                          <a:effectLst/>
                          <a:latin typeface="Times New Roman" pitchFamily="18" charset="0"/>
                          <a:cs typeface="Times New Roman" pitchFamily="18" charset="0"/>
                        </a:rPr>
                        <a:t>b.</a:t>
                      </a:r>
                      <a:endParaRPr lang="zh-CN" sz="1100" kern="100">
                        <a:effectLst/>
                        <a:latin typeface="Times New Roman" pitchFamily="18" charset="0"/>
                        <a:ea typeface="宋体"/>
                        <a:cs typeface="Times New Roman" pitchFamily="18" charset="0"/>
                      </a:endParaRPr>
                    </a:p>
                  </a:txBody>
                  <a:tcPr marL="68586" marR="68586" marT="0" marB="0"/>
                </a:tc>
                <a:tc>
                  <a:txBody>
                    <a:bodyPr/>
                    <a:lstStyle/>
                    <a:p>
                      <a:pPr algn="just">
                        <a:lnSpc>
                          <a:spcPct val="150000"/>
                        </a:lnSpc>
                        <a:spcAft>
                          <a:spcPts val="0"/>
                        </a:spcAft>
                      </a:pPr>
                      <a:r>
                        <a:rPr lang="zh-CN" sz="1400" kern="100">
                          <a:effectLst/>
                          <a:latin typeface="Times New Roman" pitchFamily="18" charset="0"/>
                          <a:cs typeface="Times New Roman" pitchFamily="18" charset="0"/>
                        </a:rPr>
                        <a:t>更大的寄存器堆</a:t>
                      </a:r>
                      <a:endParaRPr lang="zh-CN" sz="1100" kern="100">
                        <a:effectLst/>
                        <a:latin typeface="Times New Roman" pitchFamily="18" charset="0"/>
                        <a:ea typeface="宋体"/>
                        <a:cs typeface="Times New Roman" pitchFamily="18" charset="0"/>
                      </a:endParaRPr>
                    </a:p>
                  </a:txBody>
                  <a:tcPr marL="68586" marR="68586" marT="0" marB="0"/>
                </a:tc>
                <a:tc>
                  <a:txBody>
                    <a:bodyPr/>
                    <a:lstStyle/>
                    <a:p>
                      <a:pPr algn="just">
                        <a:lnSpc>
                          <a:spcPct val="150000"/>
                        </a:lnSpc>
                        <a:spcAft>
                          <a:spcPts val="0"/>
                        </a:spcAft>
                      </a:pPr>
                      <a:r>
                        <a:rPr lang="zh-CN" sz="1400" kern="100">
                          <a:effectLst/>
                          <a:latin typeface="Times New Roman" pitchFamily="18" charset="0"/>
                          <a:cs typeface="Times New Roman" pitchFamily="18" charset="0"/>
                        </a:rPr>
                        <a:t>寄存器堆</a:t>
                      </a:r>
                      <a:r>
                        <a:rPr lang="en-US" sz="1400" kern="100">
                          <a:effectLst/>
                          <a:latin typeface="Times New Roman" pitchFamily="18" charset="0"/>
                          <a:cs typeface="Times New Roman" pitchFamily="18" charset="0"/>
                        </a:rPr>
                        <a:t>+100ps</a:t>
                      </a:r>
                      <a:endParaRPr lang="zh-CN" sz="1100" kern="100">
                        <a:effectLst/>
                        <a:latin typeface="Times New Roman" pitchFamily="18" charset="0"/>
                        <a:ea typeface="宋体"/>
                        <a:cs typeface="Times New Roman" pitchFamily="18" charset="0"/>
                      </a:endParaRPr>
                    </a:p>
                  </a:txBody>
                  <a:tcPr marL="68586" marR="68586" marT="0" marB="0"/>
                </a:tc>
                <a:tc>
                  <a:txBody>
                    <a:bodyPr/>
                    <a:lstStyle/>
                    <a:p>
                      <a:pPr algn="just">
                        <a:lnSpc>
                          <a:spcPct val="150000"/>
                        </a:lnSpc>
                        <a:spcAft>
                          <a:spcPts val="0"/>
                        </a:spcAft>
                      </a:pPr>
                      <a:r>
                        <a:rPr lang="zh-CN" sz="1400" kern="100">
                          <a:effectLst/>
                          <a:latin typeface="Times New Roman" pitchFamily="18" charset="0"/>
                          <a:cs typeface="Times New Roman" pitchFamily="18" charset="0"/>
                        </a:rPr>
                        <a:t>寄存器堆</a:t>
                      </a:r>
                      <a:r>
                        <a:rPr lang="en-US" sz="1400" kern="100">
                          <a:effectLst/>
                          <a:latin typeface="Times New Roman" pitchFamily="18" charset="0"/>
                          <a:cs typeface="Times New Roman" pitchFamily="18" charset="0"/>
                        </a:rPr>
                        <a:t>+200</a:t>
                      </a:r>
                      <a:endParaRPr lang="zh-CN" sz="1100" kern="100">
                        <a:effectLst/>
                        <a:latin typeface="Times New Roman" pitchFamily="18" charset="0"/>
                        <a:ea typeface="宋体"/>
                        <a:cs typeface="Times New Roman" pitchFamily="18" charset="0"/>
                      </a:endParaRPr>
                    </a:p>
                  </a:txBody>
                  <a:tcPr marL="68586" marR="68586" marT="0" marB="0"/>
                </a:tc>
                <a:tc>
                  <a:txBody>
                    <a:bodyPr/>
                    <a:lstStyle/>
                    <a:p>
                      <a:pPr algn="just">
                        <a:lnSpc>
                          <a:spcPct val="150000"/>
                        </a:lnSpc>
                        <a:spcAft>
                          <a:spcPts val="0"/>
                        </a:spcAft>
                      </a:pPr>
                      <a:r>
                        <a:rPr lang="zh-CN" sz="1400" kern="100" dirty="0">
                          <a:effectLst/>
                          <a:latin typeface="Times New Roman" pitchFamily="18" charset="0"/>
                          <a:cs typeface="Times New Roman" pitchFamily="18" charset="0"/>
                        </a:rPr>
                        <a:t>需要更少的</a:t>
                      </a:r>
                      <a:r>
                        <a:rPr lang="en-US" sz="1400" kern="100" dirty="0">
                          <a:effectLst/>
                          <a:latin typeface="Times New Roman" pitchFamily="18" charset="0"/>
                          <a:cs typeface="Times New Roman" pitchFamily="18" charset="0"/>
                        </a:rPr>
                        <a:t>load</a:t>
                      </a:r>
                      <a:r>
                        <a:rPr lang="zh-CN" sz="1400" kern="100" dirty="0">
                          <a:effectLst/>
                          <a:latin typeface="Times New Roman" pitchFamily="18" charset="0"/>
                          <a:cs typeface="Times New Roman" pitchFamily="18" charset="0"/>
                        </a:rPr>
                        <a:t>和</a:t>
                      </a:r>
                      <a:r>
                        <a:rPr lang="en-US" sz="1400" kern="100" dirty="0">
                          <a:effectLst/>
                          <a:latin typeface="Times New Roman" pitchFamily="18" charset="0"/>
                          <a:cs typeface="Times New Roman" pitchFamily="18" charset="0"/>
                        </a:rPr>
                        <a:t>store</a:t>
                      </a:r>
                      <a:r>
                        <a:rPr lang="zh-CN" sz="1400" kern="100" dirty="0">
                          <a:effectLst/>
                          <a:latin typeface="Times New Roman" pitchFamily="18" charset="0"/>
                          <a:cs typeface="Times New Roman" pitchFamily="18" charset="0"/>
                        </a:rPr>
                        <a:t>指令。这将导致指令数减少</a:t>
                      </a:r>
                      <a:r>
                        <a:rPr lang="en-US" sz="1400" kern="100" dirty="0">
                          <a:effectLst/>
                          <a:latin typeface="Times New Roman" pitchFamily="18" charset="0"/>
                          <a:cs typeface="Times New Roman" pitchFamily="18" charset="0"/>
                        </a:rPr>
                        <a:t>5%</a:t>
                      </a:r>
                      <a:endParaRPr lang="zh-CN" sz="1100" kern="100" dirty="0">
                        <a:effectLst/>
                        <a:latin typeface="Times New Roman" pitchFamily="18" charset="0"/>
                        <a:ea typeface="宋体"/>
                        <a:cs typeface="Times New Roman" pitchFamily="18" charset="0"/>
                      </a:endParaRPr>
                    </a:p>
                  </a:txBody>
                  <a:tcPr marL="68586" marR="68586"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9059901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483">
                                            <p:txEl>
                                              <p:pRg st="5" end="5"/>
                                            </p:txEl>
                                          </p:spTgt>
                                        </p:tgtEl>
                                        <p:attrNameLst>
                                          <p:attrName>style.visibility</p:attrName>
                                        </p:attrNameLst>
                                      </p:cBhvr>
                                      <p:to>
                                        <p:strVal val="visible"/>
                                      </p:to>
                                    </p:set>
                                    <p:animEffect transition="in" filter="fade">
                                      <p:cBhvr>
                                        <p:cTn id="7" dur="500"/>
                                        <p:tgtEl>
                                          <p:spTgt spid="20483">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483">
                                            <p:txEl>
                                              <p:pRg st="6" end="6"/>
                                            </p:txEl>
                                          </p:spTgt>
                                        </p:tgtEl>
                                        <p:attrNameLst>
                                          <p:attrName>style.visibility</p:attrName>
                                        </p:attrNameLst>
                                      </p:cBhvr>
                                      <p:to>
                                        <p:strVal val="visible"/>
                                      </p:to>
                                    </p:set>
                                    <p:animEffect transition="in" filter="fade">
                                      <p:cBhvr>
                                        <p:cTn id="12" dur="500"/>
                                        <p:tgtEl>
                                          <p:spTgt spid="204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二、解答</a:t>
            </a:r>
            <a:r>
              <a:rPr lang="en-US" altLang="zh-CN" smtClean="0">
                <a:latin typeface="Times New Roman" panose="02020603050405020304" pitchFamily="18" charset="0"/>
                <a:cs typeface="Times New Roman" panose="02020603050405020304" pitchFamily="18" charset="0"/>
              </a:rPr>
              <a:t>6</a:t>
            </a:r>
            <a:endParaRPr lang="zh-CN" altLang="en-US" smtClean="0">
              <a:latin typeface="Times New Roman" panose="02020603050405020304" pitchFamily="18" charset="0"/>
              <a:cs typeface="Times New Roman" panose="02020603050405020304" pitchFamily="18" charset="0"/>
            </a:endParaRPr>
          </a:p>
        </p:txBody>
      </p:sp>
      <p:sp>
        <p:nvSpPr>
          <p:cNvPr id="21507" name="Content Placeholder 4"/>
          <p:cNvSpPr>
            <a:spLocks noGrp="1"/>
          </p:cNvSpPr>
          <p:nvPr>
            <p:ph idx="4294967295"/>
          </p:nvPr>
        </p:nvSpPr>
        <p:spPr>
          <a:xfrm>
            <a:off x="684213" y="908050"/>
            <a:ext cx="7848600" cy="4886325"/>
          </a:xfrm>
        </p:spPr>
        <p:txBody>
          <a:bodyPr/>
          <a:lstStyle/>
          <a:p>
            <a:pPr marL="0" indent="0">
              <a:lnSpc>
                <a:spcPct val="120000"/>
              </a:lnSpc>
              <a:spcBef>
                <a:spcPct val="20000"/>
              </a:spcBef>
              <a:spcAft>
                <a:spcPct val="20000"/>
              </a:spcAft>
            </a:pPr>
            <a:endParaRPr lang="en-US" altLang="zh-CN" dirty="0" smtClean="0">
              <a:ea typeface="黑体" panose="02010609060101010101" pitchFamily="49" charset="-122"/>
            </a:endParaRPr>
          </a:p>
          <a:p>
            <a:pPr marL="0" indent="0">
              <a:lnSpc>
                <a:spcPct val="120000"/>
              </a:lnSpc>
              <a:spcBef>
                <a:spcPct val="20000"/>
              </a:spcBef>
              <a:spcAft>
                <a:spcPct val="20000"/>
              </a:spcAft>
            </a:pPr>
            <a:endParaRPr lang="en-US" altLang="zh-CN" dirty="0" smtClean="0">
              <a:ea typeface="黑体" panose="02010609060101010101" pitchFamily="49" charset="-122"/>
            </a:endParaRPr>
          </a:p>
          <a:p>
            <a:pPr marL="0" indent="0">
              <a:lnSpc>
                <a:spcPct val="120000"/>
              </a:lnSpc>
              <a:spcBef>
                <a:spcPct val="20000"/>
              </a:spcBef>
              <a:spcAft>
                <a:spcPct val="20000"/>
              </a:spcAft>
            </a:pPr>
            <a:endParaRPr lang="en-US" altLang="zh-CN" dirty="0" smtClean="0">
              <a:ea typeface="黑体" panose="02010609060101010101" pitchFamily="49" charset="-122"/>
            </a:endParaRPr>
          </a:p>
          <a:p>
            <a:pPr marL="0" indent="0">
              <a:lnSpc>
                <a:spcPct val="120000"/>
              </a:lnSpc>
              <a:spcBef>
                <a:spcPct val="20000"/>
              </a:spcBef>
              <a:spcAft>
                <a:spcPct val="20000"/>
              </a:spcAft>
            </a:pPr>
            <a:endParaRPr lang="en-US" altLang="zh-CN" dirty="0" smtClean="0">
              <a:ea typeface="黑体" panose="02010609060101010101" pitchFamily="49" charset="-122"/>
            </a:endParaRPr>
          </a:p>
          <a:p>
            <a:pPr marL="727075" lvl="1" indent="-342900">
              <a:lnSpc>
                <a:spcPct val="120000"/>
              </a:lnSpc>
              <a:spcBef>
                <a:spcPct val="20000"/>
              </a:spcBef>
              <a:spcAft>
                <a:spcPct val="20000"/>
              </a:spcAft>
              <a:buFont typeface="楷体_GB2312" pitchFamily="49" charset="-122"/>
              <a:buAutoNum type="circleNumDbPlain" startAt="6"/>
            </a:pPr>
            <a:r>
              <a:rPr lang="zh-CN" altLang="en-US" dirty="0" smtClean="0">
                <a:ea typeface="黑体" panose="02010609060101010101" pitchFamily="49" charset="-122"/>
              </a:rPr>
              <a:t>比较改进前后的性能</a:t>
            </a:r>
            <a:r>
              <a:rPr lang="en-US" altLang="zh-CN" dirty="0" smtClean="0">
                <a:ea typeface="黑体" panose="02010609060101010101" pitchFamily="49" charset="-122"/>
              </a:rPr>
              <a:t>/</a:t>
            </a:r>
            <a:r>
              <a:rPr lang="zh-CN" altLang="en-US" dirty="0" smtClean="0">
                <a:ea typeface="黑体" panose="02010609060101010101" pitchFamily="49" charset="-122"/>
              </a:rPr>
              <a:t>价格比，进行这样的改进是否有意义？</a:t>
            </a:r>
            <a:endParaRPr lang="en-US" altLang="zh-CN" dirty="0" smtClean="0">
              <a:ea typeface="黑体" panose="02010609060101010101" pitchFamily="49" charset="-122"/>
            </a:endParaRPr>
          </a:p>
          <a:p>
            <a:pPr lvl="2" indent="-285750">
              <a:lnSpc>
                <a:spcPct val="120000"/>
              </a:lnSpc>
              <a:spcBef>
                <a:spcPct val="20000"/>
              </a:spcBef>
              <a:spcAft>
                <a:spcPct val="20000"/>
              </a:spcAft>
            </a:pPr>
            <a:r>
              <a:rPr lang="en-US" altLang="zh-CN" dirty="0" smtClean="0">
                <a:ea typeface="黑体" panose="02010609060101010101" pitchFamily="49" charset="-122"/>
              </a:rPr>
              <a:t>a. </a:t>
            </a:r>
            <a:r>
              <a:rPr lang="zh-CN" altLang="en-US" dirty="0" smtClean="0">
                <a:ea typeface="黑体" panose="02010609060101010101" pitchFamily="49" charset="-122"/>
              </a:rPr>
              <a:t>原来的处理器的总成本为</a:t>
            </a:r>
            <a:r>
              <a:rPr lang="en-US" altLang="zh-CN" dirty="0" smtClean="0">
                <a:ea typeface="黑体" panose="02010609060101010101" pitchFamily="49" charset="-122"/>
              </a:rPr>
              <a:t>1000(I-Mem) + 200(</a:t>
            </a:r>
            <a:r>
              <a:rPr lang="en-US" altLang="zh-CN" dirty="0" err="1" smtClean="0">
                <a:ea typeface="黑体" panose="02010609060101010101" pitchFamily="49" charset="-122"/>
              </a:rPr>
              <a:t>Regs</a:t>
            </a:r>
            <a:r>
              <a:rPr lang="en-US" altLang="zh-CN" dirty="0" smtClean="0">
                <a:ea typeface="黑体" panose="02010609060101010101" pitchFamily="49" charset="-122"/>
              </a:rPr>
              <a:t>) + 500(Control) + 100(ALU) + 2000(D-Mem) + 2×30(2</a:t>
            </a:r>
            <a:r>
              <a:rPr lang="zh-CN" altLang="en-US" dirty="0" smtClean="0">
                <a:ea typeface="黑体" panose="02010609060101010101" pitchFamily="49" charset="-122"/>
              </a:rPr>
              <a:t>个加法单元</a:t>
            </a:r>
            <a:r>
              <a:rPr lang="en-US" altLang="zh-CN" dirty="0" smtClean="0">
                <a:ea typeface="黑体" panose="02010609060101010101" pitchFamily="49" charset="-122"/>
              </a:rPr>
              <a:t>) + 3×10(3</a:t>
            </a:r>
            <a:r>
              <a:rPr lang="zh-CN" altLang="en-US" dirty="0" smtClean="0">
                <a:ea typeface="黑体" panose="02010609060101010101" pitchFamily="49" charset="-122"/>
              </a:rPr>
              <a:t>个多选器</a:t>
            </a:r>
            <a:r>
              <a:rPr lang="en-US" altLang="zh-CN" dirty="0" smtClean="0">
                <a:ea typeface="黑体" panose="02010609060101010101" pitchFamily="49" charset="-122"/>
              </a:rPr>
              <a:t>) = 3890</a:t>
            </a:r>
            <a:r>
              <a:rPr lang="zh-CN" altLang="en-US" dirty="0" smtClean="0">
                <a:ea typeface="黑体" panose="02010609060101010101" pitchFamily="49" charset="-122"/>
              </a:rPr>
              <a:t>，更换加法器之后的总成本为</a:t>
            </a:r>
            <a:r>
              <a:rPr lang="en-US" altLang="zh-CN" dirty="0" smtClean="0">
                <a:ea typeface="黑体" panose="02010609060101010101" pitchFamily="49" charset="-122"/>
              </a:rPr>
              <a:t>3890 + 2 × 20 = 3930</a:t>
            </a:r>
            <a:r>
              <a:rPr lang="zh-CN" altLang="en-US" dirty="0" smtClean="0">
                <a:ea typeface="黑体" panose="02010609060101010101" pitchFamily="49" charset="-122"/>
              </a:rPr>
              <a:t>，相对成本为</a:t>
            </a:r>
            <a:r>
              <a:rPr lang="en-US" altLang="zh-CN" dirty="0" smtClean="0">
                <a:ea typeface="黑体" panose="02010609060101010101" pitchFamily="49" charset="-122"/>
              </a:rPr>
              <a:t>3930 / 3890 = 1.010</a:t>
            </a:r>
            <a:r>
              <a:rPr lang="zh-CN" altLang="en-US" dirty="0" smtClean="0">
                <a:ea typeface="黑体" panose="02010609060101010101" pitchFamily="49" charset="-122"/>
              </a:rPr>
              <a:t>，性能</a:t>
            </a:r>
            <a:r>
              <a:rPr lang="en-US" altLang="zh-CN" dirty="0" smtClean="0">
                <a:ea typeface="黑体" panose="02010609060101010101" pitchFamily="49" charset="-122"/>
              </a:rPr>
              <a:t>/</a:t>
            </a:r>
            <a:r>
              <a:rPr lang="zh-CN" altLang="en-US" dirty="0" smtClean="0">
                <a:ea typeface="黑体" panose="02010609060101010101" pitchFamily="49" charset="-122"/>
              </a:rPr>
              <a:t>价格比为</a:t>
            </a:r>
            <a:r>
              <a:rPr lang="en-US" altLang="zh-CN" dirty="0" smtClean="0">
                <a:ea typeface="黑体" panose="02010609060101010101" pitchFamily="49" charset="-122"/>
              </a:rPr>
              <a:t>1.000 / 1.010 = 0.990</a:t>
            </a:r>
            <a:r>
              <a:rPr lang="zh-CN" altLang="en-US" dirty="0" smtClean="0">
                <a:ea typeface="黑体" panose="02010609060101010101" pitchFamily="49" charset="-122"/>
              </a:rPr>
              <a:t>，成本增加但性能没有提升。</a:t>
            </a:r>
          </a:p>
          <a:p>
            <a:pPr lvl="2" indent="-285750">
              <a:lnSpc>
                <a:spcPct val="120000"/>
              </a:lnSpc>
              <a:spcBef>
                <a:spcPct val="20000"/>
              </a:spcBef>
              <a:spcAft>
                <a:spcPct val="20000"/>
              </a:spcAft>
            </a:pPr>
            <a:r>
              <a:rPr lang="en-US" altLang="zh-CN" dirty="0" smtClean="0">
                <a:ea typeface="黑体" panose="02010609060101010101" pitchFamily="49" charset="-122"/>
              </a:rPr>
              <a:t>b. </a:t>
            </a:r>
            <a:r>
              <a:rPr lang="zh-CN" altLang="en-US" dirty="0" smtClean="0">
                <a:ea typeface="黑体" panose="02010609060101010101" pitchFamily="49" charset="-122"/>
              </a:rPr>
              <a:t>使用更大的寄存器堆的成本为</a:t>
            </a:r>
            <a:r>
              <a:rPr lang="en-US" altLang="zh-CN" dirty="0" smtClean="0">
                <a:ea typeface="黑体" panose="02010609060101010101" pitchFamily="49" charset="-122"/>
              </a:rPr>
              <a:t>3890 + 200 = 4090</a:t>
            </a:r>
            <a:r>
              <a:rPr lang="zh-CN" altLang="en-US" dirty="0" smtClean="0">
                <a:ea typeface="黑体" panose="02010609060101010101" pitchFamily="49" charset="-122"/>
              </a:rPr>
              <a:t>，相对成本为</a:t>
            </a:r>
            <a:r>
              <a:rPr lang="en-US" altLang="zh-CN" dirty="0" smtClean="0">
                <a:ea typeface="黑体" panose="02010609060101010101" pitchFamily="49" charset="-122"/>
              </a:rPr>
              <a:t>4090 / 3890 = 1.051</a:t>
            </a:r>
            <a:r>
              <a:rPr lang="zh-CN" altLang="en-US" dirty="0" smtClean="0">
                <a:ea typeface="黑体" panose="02010609060101010101" pitchFamily="49" charset="-122"/>
              </a:rPr>
              <a:t>，性能</a:t>
            </a:r>
            <a:r>
              <a:rPr lang="en-US" altLang="zh-CN" dirty="0" smtClean="0">
                <a:ea typeface="黑体" panose="02010609060101010101" pitchFamily="49" charset="-122"/>
              </a:rPr>
              <a:t>/</a:t>
            </a:r>
            <a:r>
              <a:rPr lang="zh-CN" altLang="en-US" dirty="0" smtClean="0">
                <a:ea typeface="黑体" panose="02010609060101010101" pitchFamily="49" charset="-122"/>
              </a:rPr>
              <a:t>价格比为 </a:t>
            </a:r>
            <a:r>
              <a:rPr lang="en-US" altLang="zh-CN" dirty="0" smtClean="0">
                <a:ea typeface="黑体" panose="02010609060101010101" pitchFamily="49" charset="-122"/>
              </a:rPr>
              <a:t>0.915 / 1.051 = 0.871</a:t>
            </a:r>
            <a:r>
              <a:rPr lang="zh-CN" altLang="en-US" dirty="0" smtClean="0">
                <a:ea typeface="黑体" panose="02010609060101010101" pitchFamily="49" charset="-122"/>
              </a:rPr>
              <a:t>，说明用更大的投入反而换来了性能的下降。</a:t>
            </a:r>
          </a:p>
        </p:txBody>
      </p:sp>
      <p:graphicFrame>
        <p:nvGraphicFramePr>
          <p:cNvPr id="2" name="表格 1"/>
          <p:cNvGraphicFramePr>
            <a:graphicFrameLocks noGrp="1"/>
          </p:cNvGraphicFramePr>
          <p:nvPr/>
        </p:nvGraphicFramePr>
        <p:xfrm>
          <a:off x="1619250" y="1052513"/>
          <a:ext cx="6337299" cy="1600200"/>
        </p:xfrm>
        <a:graphic>
          <a:graphicData uri="http://schemas.openxmlformats.org/drawingml/2006/table">
            <a:tbl>
              <a:tblPr firstRow="1" firstCol="1" bandRow="1">
                <a:tableStyleId>{69CF1AB2-1976-4502-BF36-3FF5EA218861}</a:tableStyleId>
              </a:tblPr>
              <a:tblGrid>
                <a:gridCol w="356129">
                  <a:extLst>
                    <a:ext uri="{9D8B030D-6E8A-4147-A177-3AD203B41FA5}">
                      <a16:colId xmlns:a16="http://schemas.microsoft.com/office/drawing/2014/main" val="20000"/>
                    </a:ext>
                  </a:extLst>
                </a:gridCol>
                <a:gridCol w="987623">
                  <a:extLst>
                    <a:ext uri="{9D8B030D-6E8A-4147-A177-3AD203B41FA5}">
                      <a16:colId xmlns:a16="http://schemas.microsoft.com/office/drawing/2014/main" val="20001"/>
                    </a:ext>
                  </a:extLst>
                </a:gridCol>
                <a:gridCol w="1077927">
                  <a:extLst>
                    <a:ext uri="{9D8B030D-6E8A-4147-A177-3AD203B41FA5}">
                      <a16:colId xmlns:a16="http://schemas.microsoft.com/office/drawing/2014/main" val="20002"/>
                    </a:ext>
                  </a:extLst>
                </a:gridCol>
                <a:gridCol w="1077927">
                  <a:extLst>
                    <a:ext uri="{9D8B030D-6E8A-4147-A177-3AD203B41FA5}">
                      <a16:colId xmlns:a16="http://schemas.microsoft.com/office/drawing/2014/main" val="20003"/>
                    </a:ext>
                  </a:extLst>
                </a:gridCol>
                <a:gridCol w="2837693">
                  <a:extLst>
                    <a:ext uri="{9D8B030D-6E8A-4147-A177-3AD203B41FA5}">
                      <a16:colId xmlns:a16="http://schemas.microsoft.com/office/drawing/2014/main" val="20004"/>
                    </a:ext>
                  </a:extLst>
                </a:gridCol>
              </a:tblGrid>
              <a:tr h="320040">
                <a:tc>
                  <a:txBody>
                    <a:bodyPr/>
                    <a:lstStyle/>
                    <a:p>
                      <a:pPr algn="ctr">
                        <a:lnSpc>
                          <a:spcPct val="150000"/>
                        </a:lnSpc>
                        <a:spcAft>
                          <a:spcPts val="0"/>
                        </a:spcAft>
                      </a:pPr>
                      <a:r>
                        <a:rPr lang="en-US" sz="1400" kern="100">
                          <a:effectLst/>
                          <a:latin typeface="Times New Roman" pitchFamily="18" charset="0"/>
                          <a:cs typeface="Times New Roman" pitchFamily="18" charset="0"/>
                        </a:rPr>
                        <a:t> </a:t>
                      </a:r>
                      <a:endParaRPr lang="zh-CN" sz="1100" kern="100">
                        <a:effectLst/>
                        <a:latin typeface="Times New Roman" pitchFamily="18" charset="0"/>
                        <a:ea typeface="宋体"/>
                        <a:cs typeface="Times New Roman" pitchFamily="18" charset="0"/>
                      </a:endParaRPr>
                    </a:p>
                  </a:txBody>
                  <a:tcPr marL="68586" marR="68586" marT="0" marB="0"/>
                </a:tc>
                <a:tc>
                  <a:txBody>
                    <a:bodyPr/>
                    <a:lstStyle/>
                    <a:p>
                      <a:pPr algn="ctr">
                        <a:lnSpc>
                          <a:spcPct val="150000"/>
                        </a:lnSpc>
                        <a:spcAft>
                          <a:spcPts val="0"/>
                        </a:spcAft>
                      </a:pPr>
                      <a:r>
                        <a:rPr lang="zh-CN" sz="1400" kern="100">
                          <a:effectLst/>
                          <a:latin typeface="Times New Roman" pitchFamily="18" charset="0"/>
                          <a:cs typeface="Times New Roman" pitchFamily="18" charset="0"/>
                        </a:rPr>
                        <a:t>改进</a:t>
                      </a:r>
                      <a:endParaRPr lang="zh-CN" sz="1100" kern="100">
                        <a:effectLst/>
                        <a:latin typeface="Times New Roman" pitchFamily="18" charset="0"/>
                        <a:ea typeface="宋体"/>
                        <a:cs typeface="Times New Roman" pitchFamily="18" charset="0"/>
                      </a:endParaRPr>
                    </a:p>
                  </a:txBody>
                  <a:tcPr marL="68586" marR="68586" marT="0" marB="0"/>
                </a:tc>
                <a:tc>
                  <a:txBody>
                    <a:bodyPr/>
                    <a:lstStyle/>
                    <a:p>
                      <a:pPr algn="ctr">
                        <a:lnSpc>
                          <a:spcPct val="150000"/>
                        </a:lnSpc>
                        <a:spcAft>
                          <a:spcPts val="0"/>
                        </a:spcAft>
                      </a:pPr>
                      <a:r>
                        <a:rPr lang="zh-CN" sz="1400" kern="100">
                          <a:effectLst/>
                          <a:latin typeface="Times New Roman" pitchFamily="18" charset="0"/>
                          <a:cs typeface="Times New Roman" pitchFamily="18" charset="0"/>
                        </a:rPr>
                        <a:t>延迟</a:t>
                      </a:r>
                      <a:endParaRPr lang="zh-CN" sz="1100" kern="100">
                        <a:effectLst/>
                        <a:latin typeface="Times New Roman" pitchFamily="18" charset="0"/>
                        <a:ea typeface="宋体"/>
                        <a:cs typeface="Times New Roman" pitchFamily="18" charset="0"/>
                      </a:endParaRPr>
                    </a:p>
                  </a:txBody>
                  <a:tcPr marL="68586" marR="68586" marT="0" marB="0"/>
                </a:tc>
                <a:tc>
                  <a:txBody>
                    <a:bodyPr/>
                    <a:lstStyle/>
                    <a:p>
                      <a:pPr algn="ctr">
                        <a:lnSpc>
                          <a:spcPct val="150000"/>
                        </a:lnSpc>
                        <a:spcAft>
                          <a:spcPts val="0"/>
                        </a:spcAft>
                      </a:pPr>
                      <a:r>
                        <a:rPr lang="zh-CN" sz="1400" kern="100">
                          <a:effectLst/>
                          <a:latin typeface="Times New Roman" pitchFamily="18" charset="0"/>
                          <a:cs typeface="Times New Roman" pitchFamily="18" charset="0"/>
                        </a:rPr>
                        <a:t>成本</a:t>
                      </a:r>
                      <a:endParaRPr lang="zh-CN" sz="1100" kern="100">
                        <a:effectLst/>
                        <a:latin typeface="Times New Roman" pitchFamily="18" charset="0"/>
                        <a:ea typeface="宋体"/>
                        <a:cs typeface="Times New Roman" pitchFamily="18" charset="0"/>
                      </a:endParaRPr>
                    </a:p>
                  </a:txBody>
                  <a:tcPr marL="68586" marR="68586" marT="0" marB="0"/>
                </a:tc>
                <a:tc>
                  <a:txBody>
                    <a:bodyPr/>
                    <a:lstStyle/>
                    <a:p>
                      <a:pPr algn="ctr">
                        <a:lnSpc>
                          <a:spcPct val="150000"/>
                        </a:lnSpc>
                        <a:spcAft>
                          <a:spcPts val="0"/>
                        </a:spcAft>
                      </a:pPr>
                      <a:r>
                        <a:rPr lang="zh-CN" sz="1400" kern="100">
                          <a:effectLst/>
                          <a:latin typeface="Times New Roman" pitchFamily="18" charset="0"/>
                          <a:cs typeface="Times New Roman" pitchFamily="18" charset="0"/>
                        </a:rPr>
                        <a:t>优势</a:t>
                      </a:r>
                      <a:endParaRPr lang="zh-CN" sz="1100" kern="100">
                        <a:effectLst/>
                        <a:latin typeface="Times New Roman" pitchFamily="18" charset="0"/>
                        <a:ea typeface="宋体"/>
                        <a:cs typeface="Times New Roman" pitchFamily="18" charset="0"/>
                      </a:endParaRPr>
                    </a:p>
                  </a:txBody>
                  <a:tcPr marL="68586" marR="68586" marT="0" marB="0"/>
                </a:tc>
                <a:extLst>
                  <a:ext uri="{0D108BD9-81ED-4DB2-BD59-A6C34878D82A}">
                    <a16:rowId xmlns:a16="http://schemas.microsoft.com/office/drawing/2014/main" val="10000"/>
                  </a:ext>
                </a:extLst>
              </a:tr>
              <a:tr h="640080">
                <a:tc>
                  <a:txBody>
                    <a:bodyPr/>
                    <a:lstStyle/>
                    <a:p>
                      <a:pPr algn="just">
                        <a:lnSpc>
                          <a:spcPct val="150000"/>
                        </a:lnSpc>
                        <a:spcAft>
                          <a:spcPts val="0"/>
                        </a:spcAft>
                      </a:pPr>
                      <a:r>
                        <a:rPr lang="en-US" sz="1400" kern="100">
                          <a:effectLst/>
                          <a:latin typeface="Times New Roman" pitchFamily="18" charset="0"/>
                          <a:cs typeface="Times New Roman" pitchFamily="18" charset="0"/>
                        </a:rPr>
                        <a:t>a.</a:t>
                      </a:r>
                      <a:endParaRPr lang="zh-CN" sz="1100" kern="100">
                        <a:effectLst/>
                        <a:latin typeface="Times New Roman" pitchFamily="18" charset="0"/>
                        <a:ea typeface="宋体"/>
                        <a:cs typeface="Times New Roman" pitchFamily="18" charset="0"/>
                      </a:endParaRPr>
                    </a:p>
                  </a:txBody>
                  <a:tcPr marL="68586" marR="68586" marT="0" marB="0"/>
                </a:tc>
                <a:tc>
                  <a:txBody>
                    <a:bodyPr/>
                    <a:lstStyle/>
                    <a:p>
                      <a:pPr algn="just">
                        <a:lnSpc>
                          <a:spcPct val="150000"/>
                        </a:lnSpc>
                        <a:spcAft>
                          <a:spcPts val="0"/>
                        </a:spcAft>
                      </a:pPr>
                      <a:r>
                        <a:rPr lang="zh-CN" sz="1400" kern="100" dirty="0">
                          <a:effectLst/>
                          <a:latin typeface="Times New Roman" pitchFamily="18" charset="0"/>
                          <a:cs typeface="Times New Roman" pitchFamily="18" charset="0"/>
                        </a:rPr>
                        <a:t>更快的加法器</a:t>
                      </a:r>
                      <a:endParaRPr lang="zh-CN" sz="1100" kern="100" dirty="0">
                        <a:effectLst/>
                        <a:latin typeface="Times New Roman" pitchFamily="18" charset="0"/>
                        <a:ea typeface="宋体"/>
                        <a:cs typeface="Times New Roman" pitchFamily="18" charset="0"/>
                      </a:endParaRPr>
                    </a:p>
                  </a:txBody>
                  <a:tcPr marL="68586" marR="68586" marT="0" marB="0"/>
                </a:tc>
                <a:tc>
                  <a:txBody>
                    <a:bodyPr/>
                    <a:lstStyle/>
                    <a:p>
                      <a:pPr algn="just">
                        <a:lnSpc>
                          <a:spcPct val="150000"/>
                        </a:lnSpc>
                        <a:spcAft>
                          <a:spcPts val="0"/>
                        </a:spcAft>
                      </a:pPr>
                      <a:r>
                        <a:rPr lang="zh-CN" sz="1400" kern="100">
                          <a:effectLst/>
                          <a:latin typeface="Times New Roman" pitchFamily="18" charset="0"/>
                          <a:cs typeface="Times New Roman" pitchFamily="18" charset="0"/>
                        </a:rPr>
                        <a:t>加法单元</a:t>
                      </a:r>
                      <a:r>
                        <a:rPr lang="en-US" sz="1400" kern="100">
                          <a:effectLst/>
                          <a:latin typeface="Times New Roman" pitchFamily="18" charset="0"/>
                          <a:cs typeface="Times New Roman" pitchFamily="18" charset="0"/>
                        </a:rPr>
                        <a:t>-20ps</a:t>
                      </a:r>
                      <a:endParaRPr lang="zh-CN" sz="1100" kern="100">
                        <a:effectLst/>
                        <a:latin typeface="Times New Roman" pitchFamily="18" charset="0"/>
                        <a:ea typeface="宋体"/>
                        <a:cs typeface="Times New Roman" pitchFamily="18" charset="0"/>
                      </a:endParaRPr>
                    </a:p>
                  </a:txBody>
                  <a:tcPr marL="68586" marR="68586" marT="0" marB="0"/>
                </a:tc>
                <a:tc>
                  <a:txBody>
                    <a:bodyPr/>
                    <a:lstStyle/>
                    <a:p>
                      <a:pPr algn="just">
                        <a:lnSpc>
                          <a:spcPct val="150000"/>
                        </a:lnSpc>
                        <a:spcAft>
                          <a:spcPts val="0"/>
                        </a:spcAft>
                      </a:pPr>
                      <a:r>
                        <a:rPr lang="zh-CN" sz="1400" kern="100">
                          <a:effectLst/>
                          <a:latin typeface="Times New Roman" pitchFamily="18" charset="0"/>
                          <a:cs typeface="Times New Roman" pitchFamily="18" charset="0"/>
                        </a:rPr>
                        <a:t>每个加法单元</a:t>
                      </a:r>
                      <a:r>
                        <a:rPr lang="en-US" sz="1400" kern="100">
                          <a:effectLst/>
                          <a:latin typeface="Times New Roman" pitchFamily="18" charset="0"/>
                          <a:cs typeface="Times New Roman" pitchFamily="18" charset="0"/>
                        </a:rPr>
                        <a:t>+20</a:t>
                      </a:r>
                      <a:endParaRPr lang="zh-CN" sz="1100" kern="100">
                        <a:effectLst/>
                        <a:latin typeface="Times New Roman" pitchFamily="18" charset="0"/>
                        <a:ea typeface="宋体"/>
                        <a:cs typeface="Times New Roman" pitchFamily="18" charset="0"/>
                      </a:endParaRPr>
                    </a:p>
                  </a:txBody>
                  <a:tcPr marL="68586" marR="68586" marT="0" marB="0"/>
                </a:tc>
                <a:tc>
                  <a:txBody>
                    <a:bodyPr/>
                    <a:lstStyle/>
                    <a:p>
                      <a:pPr algn="just">
                        <a:lnSpc>
                          <a:spcPct val="150000"/>
                        </a:lnSpc>
                        <a:spcAft>
                          <a:spcPts val="0"/>
                        </a:spcAft>
                      </a:pPr>
                      <a:r>
                        <a:rPr lang="zh-CN" sz="1400" kern="100">
                          <a:effectLst/>
                          <a:latin typeface="Times New Roman" pitchFamily="18" charset="0"/>
                          <a:cs typeface="Times New Roman" pitchFamily="18" charset="0"/>
                        </a:rPr>
                        <a:t>把已有的加法器用更快的加法器替代</a:t>
                      </a:r>
                      <a:endParaRPr lang="zh-CN" sz="1100" kern="100">
                        <a:effectLst/>
                        <a:latin typeface="Times New Roman" pitchFamily="18" charset="0"/>
                        <a:ea typeface="宋体"/>
                        <a:cs typeface="Times New Roman" pitchFamily="18" charset="0"/>
                      </a:endParaRPr>
                    </a:p>
                  </a:txBody>
                  <a:tcPr marL="68586" marR="68586" marT="0" marB="0"/>
                </a:tc>
                <a:extLst>
                  <a:ext uri="{0D108BD9-81ED-4DB2-BD59-A6C34878D82A}">
                    <a16:rowId xmlns:a16="http://schemas.microsoft.com/office/drawing/2014/main" val="10001"/>
                  </a:ext>
                </a:extLst>
              </a:tr>
              <a:tr h="640080">
                <a:tc>
                  <a:txBody>
                    <a:bodyPr/>
                    <a:lstStyle/>
                    <a:p>
                      <a:pPr algn="just">
                        <a:lnSpc>
                          <a:spcPct val="150000"/>
                        </a:lnSpc>
                        <a:spcAft>
                          <a:spcPts val="0"/>
                        </a:spcAft>
                      </a:pPr>
                      <a:r>
                        <a:rPr lang="en-US" sz="1400" kern="100">
                          <a:effectLst/>
                          <a:latin typeface="Times New Roman" pitchFamily="18" charset="0"/>
                          <a:cs typeface="Times New Roman" pitchFamily="18" charset="0"/>
                        </a:rPr>
                        <a:t>b.</a:t>
                      </a:r>
                      <a:endParaRPr lang="zh-CN" sz="1100" kern="100">
                        <a:effectLst/>
                        <a:latin typeface="Times New Roman" pitchFamily="18" charset="0"/>
                        <a:ea typeface="宋体"/>
                        <a:cs typeface="Times New Roman" pitchFamily="18" charset="0"/>
                      </a:endParaRPr>
                    </a:p>
                  </a:txBody>
                  <a:tcPr marL="68586" marR="68586" marT="0" marB="0"/>
                </a:tc>
                <a:tc>
                  <a:txBody>
                    <a:bodyPr/>
                    <a:lstStyle/>
                    <a:p>
                      <a:pPr algn="just">
                        <a:lnSpc>
                          <a:spcPct val="150000"/>
                        </a:lnSpc>
                        <a:spcAft>
                          <a:spcPts val="0"/>
                        </a:spcAft>
                      </a:pPr>
                      <a:r>
                        <a:rPr lang="zh-CN" sz="1400" kern="100">
                          <a:effectLst/>
                          <a:latin typeface="Times New Roman" pitchFamily="18" charset="0"/>
                          <a:cs typeface="Times New Roman" pitchFamily="18" charset="0"/>
                        </a:rPr>
                        <a:t>更大的寄存器堆</a:t>
                      </a:r>
                      <a:endParaRPr lang="zh-CN" sz="1100" kern="100">
                        <a:effectLst/>
                        <a:latin typeface="Times New Roman" pitchFamily="18" charset="0"/>
                        <a:ea typeface="宋体"/>
                        <a:cs typeface="Times New Roman" pitchFamily="18" charset="0"/>
                      </a:endParaRPr>
                    </a:p>
                  </a:txBody>
                  <a:tcPr marL="68586" marR="68586" marT="0" marB="0"/>
                </a:tc>
                <a:tc>
                  <a:txBody>
                    <a:bodyPr/>
                    <a:lstStyle/>
                    <a:p>
                      <a:pPr algn="just">
                        <a:lnSpc>
                          <a:spcPct val="150000"/>
                        </a:lnSpc>
                        <a:spcAft>
                          <a:spcPts val="0"/>
                        </a:spcAft>
                      </a:pPr>
                      <a:r>
                        <a:rPr lang="zh-CN" sz="1400" kern="100">
                          <a:effectLst/>
                          <a:latin typeface="Times New Roman" pitchFamily="18" charset="0"/>
                          <a:cs typeface="Times New Roman" pitchFamily="18" charset="0"/>
                        </a:rPr>
                        <a:t>寄存器堆</a:t>
                      </a:r>
                      <a:r>
                        <a:rPr lang="en-US" sz="1400" kern="100">
                          <a:effectLst/>
                          <a:latin typeface="Times New Roman" pitchFamily="18" charset="0"/>
                          <a:cs typeface="Times New Roman" pitchFamily="18" charset="0"/>
                        </a:rPr>
                        <a:t>+100ps</a:t>
                      </a:r>
                      <a:endParaRPr lang="zh-CN" sz="1100" kern="100">
                        <a:effectLst/>
                        <a:latin typeface="Times New Roman" pitchFamily="18" charset="0"/>
                        <a:ea typeface="宋体"/>
                        <a:cs typeface="Times New Roman" pitchFamily="18" charset="0"/>
                      </a:endParaRPr>
                    </a:p>
                  </a:txBody>
                  <a:tcPr marL="68586" marR="68586" marT="0" marB="0"/>
                </a:tc>
                <a:tc>
                  <a:txBody>
                    <a:bodyPr/>
                    <a:lstStyle/>
                    <a:p>
                      <a:pPr algn="just">
                        <a:lnSpc>
                          <a:spcPct val="150000"/>
                        </a:lnSpc>
                        <a:spcAft>
                          <a:spcPts val="0"/>
                        </a:spcAft>
                      </a:pPr>
                      <a:r>
                        <a:rPr lang="zh-CN" sz="1400" kern="100">
                          <a:effectLst/>
                          <a:latin typeface="Times New Roman" pitchFamily="18" charset="0"/>
                          <a:cs typeface="Times New Roman" pitchFamily="18" charset="0"/>
                        </a:rPr>
                        <a:t>寄存器堆</a:t>
                      </a:r>
                      <a:r>
                        <a:rPr lang="en-US" sz="1400" kern="100">
                          <a:effectLst/>
                          <a:latin typeface="Times New Roman" pitchFamily="18" charset="0"/>
                          <a:cs typeface="Times New Roman" pitchFamily="18" charset="0"/>
                        </a:rPr>
                        <a:t>+200</a:t>
                      </a:r>
                      <a:endParaRPr lang="zh-CN" sz="1100" kern="100">
                        <a:effectLst/>
                        <a:latin typeface="Times New Roman" pitchFamily="18" charset="0"/>
                        <a:ea typeface="宋体"/>
                        <a:cs typeface="Times New Roman" pitchFamily="18" charset="0"/>
                      </a:endParaRPr>
                    </a:p>
                  </a:txBody>
                  <a:tcPr marL="68586" marR="68586" marT="0" marB="0"/>
                </a:tc>
                <a:tc>
                  <a:txBody>
                    <a:bodyPr/>
                    <a:lstStyle/>
                    <a:p>
                      <a:pPr algn="just">
                        <a:lnSpc>
                          <a:spcPct val="150000"/>
                        </a:lnSpc>
                        <a:spcAft>
                          <a:spcPts val="0"/>
                        </a:spcAft>
                      </a:pPr>
                      <a:r>
                        <a:rPr lang="zh-CN" sz="1400" kern="100" dirty="0">
                          <a:effectLst/>
                          <a:latin typeface="Times New Roman" pitchFamily="18" charset="0"/>
                          <a:cs typeface="Times New Roman" pitchFamily="18" charset="0"/>
                        </a:rPr>
                        <a:t>需要更少的</a:t>
                      </a:r>
                      <a:r>
                        <a:rPr lang="en-US" sz="1400" kern="100" dirty="0">
                          <a:effectLst/>
                          <a:latin typeface="Times New Roman" pitchFamily="18" charset="0"/>
                          <a:cs typeface="Times New Roman" pitchFamily="18" charset="0"/>
                        </a:rPr>
                        <a:t>load</a:t>
                      </a:r>
                      <a:r>
                        <a:rPr lang="zh-CN" sz="1400" kern="100" dirty="0">
                          <a:effectLst/>
                          <a:latin typeface="Times New Roman" pitchFamily="18" charset="0"/>
                          <a:cs typeface="Times New Roman" pitchFamily="18" charset="0"/>
                        </a:rPr>
                        <a:t>和</a:t>
                      </a:r>
                      <a:r>
                        <a:rPr lang="en-US" sz="1400" kern="100" dirty="0">
                          <a:effectLst/>
                          <a:latin typeface="Times New Roman" pitchFamily="18" charset="0"/>
                          <a:cs typeface="Times New Roman" pitchFamily="18" charset="0"/>
                        </a:rPr>
                        <a:t>store</a:t>
                      </a:r>
                      <a:r>
                        <a:rPr lang="zh-CN" sz="1400" kern="100" dirty="0">
                          <a:effectLst/>
                          <a:latin typeface="Times New Roman" pitchFamily="18" charset="0"/>
                          <a:cs typeface="Times New Roman" pitchFamily="18" charset="0"/>
                        </a:rPr>
                        <a:t>指令。这将导致指令数减少</a:t>
                      </a:r>
                      <a:r>
                        <a:rPr lang="en-US" sz="1400" kern="100" dirty="0">
                          <a:effectLst/>
                          <a:latin typeface="Times New Roman" pitchFamily="18" charset="0"/>
                          <a:cs typeface="Times New Roman" pitchFamily="18" charset="0"/>
                        </a:rPr>
                        <a:t>5%</a:t>
                      </a:r>
                      <a:endParaRPr lang="zh-CN" sz="1100" kern="100" dirty="0">
                        <a:effectLst/>
                        <a:latin typeface="Times New Roman" pitchFamily="18" charset="0"/>
                        <a:ea typeface="宋体"/>
                        <a:cs typeface="Times New Roman" pitchFamily="18" charset="0"/>
                      </a:endParaRPr>
                    </a:p>
                  </a:txBody>
                  <a:tcPr marL="68586" marR="68586"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4792125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5" end="5"/>
                                            </p:txEl>
                                          </p:spTgt>
                                        </p:tgtEl>
                                        <p:attrNameLst>
                                          <p:attrName>style.visibility</p:attrName>
                                        </p:attrNameLst>
                                      </p:cBhvr>
                                      <p:to>
                                        <p:strVal val="visible"/>
                                      </p:to>
                                    </p:set>
                                    <p:animEffect transition="in" filter="fade">
                                      <p:cBhvr>
                                        <p:cTn id="7" dur="500"/>
                                        <p:tgtEl>
                                          <p:spTgt spid="21507">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507">
                                            <p:txEl>
                                              <p:pRg st="6" end="6"/>
                                            </p:txEl>
                                          </p:spTgt>
                                        </p:tgtEl>
                                        <p:attrNameLst>
                                          <p:attrName>style.visibility</p:attrName>
                                        </p:attrNameLst>
                                      </p:cBhvr>
                                      <p:to>
                                        <p:strVal val="visible"/>
                                      </p:to>
                                    </p:set>
                                    <p:animEffect transition="in" filter="fade">
                                      <p:cBhvr>
                                        <p:cTn id="12" dur="500"/>
                                        <p:tgtEl>
                                          <p:spTgt spid="215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三、题目</a:t>
            </a:r>
          </a:p>
        </p:txBody>
      </p:sp>
      <p:sp>
        <p:nvSpPr>
          <p:cNvPr id="22531" name="Content Placeholder 4"/>
          <p:cNvSpPr>
            <a:spLocks noGrp="1"/>
          </p:cNvSpPr>
          <p:nvPr>
            <p:ph idx="4294967295"/>
          </p:nvPr>
        </p:nvSpPr>
        <p:spPr>
          <a:xfrm>
            <a:off x="684213" y="908050"/>
            <a:ext cx="7848600" cy="5043488"/>
          </a:xfrm>
        </p:spPr>
        <p:txBody>
          <a:bodyPr/>
          <a:lstStyle/>
          <a:p>
            <a:pPr>
              <a:lnSpc>
                <a:spcPct val="120000"/>
              </a:lnSpc>
              <a:spcBef>
                <a:spcPct val="20000"/>
              </a:spcBef>
              <a:spcAft>
                <a:spcPct val="20000"/>
              </a:spcAft>
              <a:defRPr/>
            </a:pPr>
            <a:r>
              <a:rPr lang="zh-CN" altLang="en-US" dirty="0">
                <a:ea typeface="黑体" pitchFamily="49" charset="-122"/>
              </a:rPr>
              <a:t>下表给出了实现处理器数据通路的逻辑单元延迟。试根据下表的两种情况分别回答下列问题。</a:t>
            </a: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727075" lvl="1" indent="-342900">
              <a:lnSpc>
                <a:spcPct val="120000"/>
              </a:lnSpc>
              <a:spcBef>
                <a:spcPct val="20000"/>
              </a:spcBef>
              <a:spcAft>
                <a:spcPct val="20000"/>
              </a:spcAft>
              <a:buFont typeface="+mj-ea"/>
              <a:buAutoNum type="circleNumDbPlain"/>
              <a:defRPr/>
            </a:pPr>
            <a:r>
              <a:rPr lang="zh-CN" altLang="en-US" dirty="0">
                <a:ea typeface="黑体" pitchFamily="49" charset="-122"/>
              </a:rPr>
              <a:t>如果处理器只需做连续取指这一件事</a:t>
            </a:r>
            <a:r>
              <a:rPr lang="en-US" altLang="zh-CN" dirty="0">
                <a:ea typeface="黑体" pitchFamily="49" charset="-122"/>
              </a:rPr>
              <a:t>(</a:t>
            </a:r>
            <a:r>
              <a:rPr lang="zh-CN" altLang="en-US" dirty="0">
                <a:ea typeface="黑体" pitchFamily="49" charset="-122"/>
              </a:rPr>
              <a:t>见图</a:t>
            </a:r>
            <a:r>
              <a:rPr lang="en-US" altLang="zh-CN" dirty="0">
                <a:ea typeface="黑体" pitchFamily="49" charset="-122"/>
              </a:rPr>
              <a:t>2)</a:t>
            </a:r>
            <a:r>
              <a:rPr lang="zh-CN" altLang="en-US" dirty="0">
                <a:ea typeface="黑体" pitchFamily="49" charset="-122"/>
              </a:rPr>
              <a:t>，那么时钟周期是多少？</a:t>
            </a:r>
            <a:endParaRPr lang="en-US" altLang="zh-CN" dirty="0">
              <a:ea typeface="黑体" pitchFamily="49" charset="-122"/>
            </a:endParaRPr>
          </a:p>
          <a:p>
            <a:pPr marL="727075" lvl="1" indent="-342900">
              <a:lnSpc>
                <a:spcPct val="120000"/>
              </a:lnSpc>
              <a:spcBef>
                <a:spcPct val="20000"/>
              </a:spcBef>
              <a:spcAft>
                <a:spcPct val="20000"/>
              </a:spcAft>
              <a:buFont typeface="+mj-ea"/>
              <a:buAutoNum type="circleNumDbPlain"/>
              <a:defRPr/>
            </a:pPr>
            <a:r>
              <a:rPr lang="zh-CN" altLang="en-US" dirty="0">
                <a:ea typeface="黑体" pitchFamily="49" charset="-122"/>
              </a:rPr>
              <a:t>考虑一个与图</a:t>
            </a:r>
            <a:r>
              <a:rPr lang="en-US" altLang="zh-CN" dirty="0">
                <a:ea typeface="黑体" pitchFamily="49" charset="-122"/>
              </a:rPr>
              <a:t>3</a:t>
            </a:r>
            <a:r>
              <a:rPr lang="zh-CN" altLang="en-US" dirty="0">
                <a:ea typeface="黑体" pitchFamily="49" charset="-122"/>
              </a:rPr>
              <a:t>类似的数据通路，但是假设处理器只需处理无条件相对跳转指令，那么时钟周期是多少？</a:t>
            </a:r>
            <a:endParaRPr lang="en-US" altLang="zh-CN" dirty="0">
              <a:ea typeface="黑体" pitchFamily="49" charset="-122"/>
            </a:endParaRPr>
          </a:p>
          <a:p>
            <a:pPr marL="727075" lvl="1" indent="-342900">
              <a:lnSpc>
                <a:spcPct val="120000"/>
              </a:lnSpc>
              <a:spcBef>
                <a:spcPct val="20000"/>
              </a:spcBef>
              <a:spcAft>
                <a:spcPct val="20000"/>
              </a:spcAft>
              <a:buFont typeface="+mj-ea"/>
              <a:buAutoNum type="circleNumDbPlain"/>
              <a:defRPr/>
            </a:pPr>
            <a:r>
              <a:rPr lang="zh-CN" altLang="en-US" dirty="0">
                <a:ea typeface="黑体" pitchFamily="49" charset="-122"/>
              </a:rPr>
              <a:t>同样考虑一个与图</a:t>
            </a:r>
            <a:r>
              <a:rPr lang="en-US" altLang="zh-CN" dirty="0">
                <a:ea typeface="黑体" pitchFamily="49" charset="-122"/>
              </a:rPr>
              <a:t>3</a:t>
            </a:r>
            <a:r>
              <a:rPr lang="zh-CN" altLang="en-US" dirty="0">
                <a:ea typeface="黑体" pitchFamily="49" charset="-122"/>
              </a:rPr>
              <a:t>类似的数据通路，但这次假设只需处理有条件相对跳转指令，那么时钟周期是多少？</a:t>
            </a:r>
            <a:r>
              <a:rPr lang="en-US" altLang="zh-CN" dirty="0">
                <a:ea typeface="黑体" pitchFamily="49" charset="-122"/>
              </a:rPr>
              <a:t>(</a:t>
            </a:r>
            <a:r>
              <a:rPr lang="zh-CN" altLang="en-US" dirty="0">
                <a:ea typeface="黑体" pitchFamily="49" charset="-122"/>
              </a:rPr>
              <a:t>请注意图</a:t>
            </a:r>
            <a:r>
              <a:rPr lang="en-US" altLang="zh-CN" dirty="0">
                <a:ea typeface="黑体" pitchFamily="49" charset="-122"/>
              </a:rPr>
              <a:t>3</a:t>
            </a:r>
            <a:r>
              <a:rPr lang="zh-CN" altLang="en-US" dirty="0">
                <a:ea typeface="黑体" pitchFamily="49" charset="-122"/>
              </a:rPr>
              <a:t>中</a:t>
            </a:r>
            <a:r>
              <a:rPr lang="en-US" altLang="zh-CN" dirty="0">
                <a:ea typeface="黑体" pitchFamily="49" charset="-122"/>
              </a:rPr>
              <a:t>ALU</a:t>
            </a:r>
            <a:r>
              <a:rPr lang="zh-CN" altLang="en-US" dirty="0">
                <a:ea typeface="黑体" pitchFamily="49" charset="-122"/>
              </a:rPr>
              <a:t>的零输出端不是与数据存储器连接，该输出与选择</a:t>
            </a:r>
            <a:r>
              <a:rPr lang="en-US" altLang="zh-CN" dirty="0">
                <a:ea typeface="黑体" pitchFamily="49" charset="-122"/>
              </a:rPr>
              <a:t>PC</a:t>
            </a:r>
            <a:r>
              <a:rPr lang="zh-CN" altLang="en-US" dirty="0">
                <a:ea typeface="黑体" pitchFamily="49" charset="-122"/>
              </a:rPr>
              <a:t>值来源的多选器的控制有关</a:t>
            </a:r>
            <a:r>
              <a:rPr lang="en-US" altLang="zh-CN" dirty="0">
                <a:ea typeface="黑体" pitchFamily="49" charset="-122"/>
              </a:rPr>
              <a:t>)</a:t>
            </a:r>
          </a:p>
          <a:p>
            <a:pPr marL="669925" lvl="1" indent="-285750">
              <a:lnSpc>
                <a:spcPct val="120000"/>
              </a:lnSpc>
              <a:spcBef>
                <a:spcPct val="20000"/>
              </a:spcBef>
              <a:spcAft>
                <a:spcPct val="20000"/>
              </a:spcAft>
              <a:defRPr/>
            </a:pPr>
            <a:r>
              <a:rPr lang="zh-CN" altLang="en-US" dirty="0">
                <a:ea typeface="黑体" pitchFamily="49" charset="-122"/>
              </a:rPr>
              <a:t>提示：图</a:t>
            </a:r>
            <a:r>
              <a:rPr lang="en-US" altLang="zh-CN" dirty="0">
                <a:ea typeface="黑体" pitchFamily="49" charset="-122"/>
              </a:rPr>
              <a:t>3</a:t>
            </a:r>
            <a:r>
              <a:rPr lang="zh-CN" altLang="en-US" dirty="0">
                <a:ea typeface="黑体" pitchFamily="49" charset="-122"/>
              </a:rPr>
              <a:t>中靠右侧的加法器延迟应当按照</a:t>
            </a:r>
            <a:r>
              <a:rPr lang="en-US" altLang="zh-CN" dirty="0">
                <a:ea typeface="黑体" pitchFamily="49" charset="-122"/>
              </a:rPr>
              <a:t>ALU</a:t>
            </a:r>
            <a:r>
              <a:rPr lang="zh-CN" altLang="en-US" dirty="0">
                <a:ea typeface="黑体" pitchFamily="49" charset="-122"/>
              </a:rPr>
              <a:t>来计算</a:t>
            </a:r>
          </a:p>
        </p:txBody>
      </p:sp>
      <p:graphicFrame>
        <p:nvGraphicFramePr>
          <p:cNvPr id="2" name="表格 1"/>
          <p:cNvGraphicFramePr>
            <a:graphicFrameLocks noGrp="1"/>
          </p:cNvGraphicFramePr>
          <p:nvPr/>
        </p:nvGraphicFramePr>
        <p:xfrm>
          <a:off x="755650" y="1916113"/>
          <a:ext cx="8078787" cy="1098549"/>
        </p:xfrm>
        <a:graphic>
          <a:graphicData uri="http://schemas.openxmlformats.org/drawingml/2006/table">
            <a:tbl>
              <a:tblPr firstRow="1" firstCol="1" bandRow="1">
                <a:tableStyleId>{69CF1AB2-1976-4502-BF36-3FF5EA218861}</a:tableStyleId>
              </a:tblPr>
              <a:tblGrid>
                <a:gridCol w="355586">
                  <a:extLst>
                    <a:ext uri="{9D8B030D-6E8A-4147-A177-3AD203B41FA5}">
                      <a16:colId xmlns:a16="http://schemas.microsoft.com/office/drawing/2014/main" val="20000"/>
                    </a:ext>
                  </a:extLst>
                </a:gridCol>
                <a:gridCol w="1211850">
                  <a:extLst>
                    <a:ext uri="{9D8B030D-6E8A-4147-A177-3AD203B41FA5}">
                      <a16:colId xmlns:a16="http://schemas.microsoft.com/office/drawing/2014/main" val="20001"/>
                    </a:ext>
                  </a:extLst>
                </a:gridCol>
                <a:gridCol w="802291">
                  <a:extLst>
                    <a:ext uri="{9D8B030D-6E8A-4147-A177-3AD203B41FA5}">
                      <a16:colId xmlns:a16="http://schemas.microsoft.com/office/drawing/2014/main" val="20002"/>
                    </a:ext>
                  </a:extLst>
                </a:gridCol>
                <a:gridCol w="802291">
                  <a:extLst>
                    <a:ext uri="{9D8B030D-6E8A-4147-A177-3AD203B41FA5}">
                      <a16:colId xmlns:a16="http://schemas.microsoft.com/office/drawing/2014/main" val="20003"/>
                    </a:ext>
                  </a:extLst>
                </a:gridCol>
                <a:gridCol w="673709">
                  <a:extLst>
                    <a:ext uri="{9D8B030D-6E8A-4147-A177-3AD203B41FA5}">
                      <a16:colId xmlns:a16="http://schemas.microsoft.com/office/drawing/2014/main" val="20004"/>
                    </a:ext>
                  </a:extLst>
                </a:gridCol>
                <a:gridCol w="1007070">
                  <a:extLst>
                    <a:ext uri="{9D8B030D-6E8A-4147-A177-3AD203B41FA5}">
                      <a16:colId xmlns:a16="http://schemas.microsoft.com/office/drawing/2014/main" val="20005"/>
                    </a:ext>
                  </a:extLst>
                </a:gridCol>
                <a:gridCol w="1211850">
                  <a:extLst>
                    <a:ext uri="{9D8B030D-6E8A-4147-A177-3AD203B41FA5}">
                      <a16:colId xmlns:a16="http://schemas.microsoft.com/office/drawing/2014/main" val="20006"/>
                    </a:ext>
                  </a:extLst>
                </a:gridCol>
                <a:gridCol w="1007070">
                  <a:extLst>
                    <a:ext uri="{9D8B030D-6E8A-4147-A177-3AD203B41FA5}">
                      <a16:colId xmlns:a16="http://schemas.microsoft.com/office/drawing/2014/main" val="20007"/>
                    </a:ext>
                  </a:extLst>
                </a:gridCol>
                <a:gridCol w="1007070">
                  <a:extLst>
                    <a:ext uri="{9D8B030D-6E8A-4147-A177-3AD203B41FA5}">
                      <a16:colId xmlns:a16="http://schemas.microsoft.com/office/drawing/2014/main" val="20008"/>
                    </a:ext>
                  </a:extLst>
                </a:gridCol>
              </a:tblGrid>
              <a:tr h="366183">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指令存储器</a:t>
                      </a:r>
                      <a:endParaRPr lang="zh-CN" sz="1200" kern="100" dirty="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加法器</a:t>
                      </a:r>
                      <a:endParaRPr lang="zh-CN" sz="1200" kern="100" dirty="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多选器</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ALU</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寄存器堆</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数据存储器</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符号扩展</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左移两位</a:t>
                      </a:r>
                      <a:endParaRPr lang="zh-CN" sz="1200" kern="100">
                        <a:effectLst/>
                        <a:latin typeface="Times New Roman" pitchFamily="18" charset="0"/>
                        <a:ea typeface="宋体"/>
                        <a:cs typeface="Times New Roman" pitchFamily="18" charset="0"/>
                      </a:endParaRPr>
                    </a:p>
                  </a:txBody>
                  <a:tcPr marL="68577" marR="68577" marT="0" marB="0"/>
                </a:tc>
                <a:extLst>
                  <a:ext uri="{0D108BD9-81ED-4DB2-BD59-A6C34878D82A}">
                    <a16:rowId xmlns:a16="http://schemas.microsoft.com/office/drawing/2014/main" val="10000"/>
                  </a:ext>
                </a:extLst>
              </a:tr>
              <a:tr h="366183">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400ps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100ps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30ps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120ps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200ps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350ps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2ps</a:t>
                      </a:r>
                      <a:endParaRPr lang="zh-CN" sz="1200" kern="100">
                        <a:effectLst/>
                        <a:latin typeface="Times New Roman" pitchFamily="18" charset="0"/>
                        <a:ea typeface="宋体"/>
                        <a:cs typeface="Times New Roman" pitchFamily="18" charset="0"/>
                      </a:endParaRPr>
                    </a:p>
                  </a:txBody>
                  <a:tcPr marL="68577" marR="68577" marT="0" marB="0"/>
                </a:tc>
                <a:extLst>
                  <a:ext uri="{0D108BD9-81ED-4DB2-BD59-A6C34878D82A}">
                    <a16:rowId xmlns:a16="http://schemas.microsoft.com/office/drawing/2014/main" val="10001"/>
                  </a:ext>
                </a:extLst>
              </a:tr>
              <a:tr h="366183">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500ps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150ps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100ps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180ps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220ps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1000ps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90ps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20ps</a:t>
                      </a:r>
                      <a:endParaRPr lang="zh-CN" sz="1200" kern="100" dirty="0">
                        <a:effectLst/>
                        <a:latin typeface="Times New Roman" pitchFamily="18" charset="0"/>
                        <a:ea typeface="宋体"/>
                        <a:cs typeface="Times New Roman" pitchFamily="18" charset="0"/>
                      </a:endParaRPr>
                    </a:p>
                  </a:txBody>
                  <a:tcPr marL="68577" marR="68577"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1218659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500"/>
                                        <p:tgtEl>
                                          <p:spTgt spid="2253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531">
                                            <p:txEl>
                                              <p:pRg st="4" end="4"/>
                                            </p:txEl>
                                          </p:spTgt>
                                        </p:tgtEl>
                                        <p:attrNameLst>
                                          <p:attrName>style.visibility</p:attrName>
                                        </p:attrNameLst>
                                      </p:cBhvr>
                                      <p:to>
                                        <p:strVal val="visible"/>
                                      </p:to>
                                    </p:set>
                                    <p:animEffect transition="in" filter="fade">
                                      <p:cBhvr>
                                        <p:cTn id="10" dur="500"/>
                                        <p:tgtEl>
                                          <p:spTgt spid="22531">
                                            <p:txEl>
                                              <p:pRg st="4" end="4"/>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531">
                                            <p:txEl>
                                              <p:pRg st="5" end="5"/>
                                            </p:txEl>
                                          </p:spTgt>
                                        </p:tgtEl>
                                        <p:attrNameLst>
                                          <p:attrName>style.visibility</p:attrName>
                                        </p:attrNameLst>
                                      </p:cBhvr>
                                      <p:to>
                                        <p:strVal val="visible"/>
                                      </p:to>
                                    </p:set>
                                    <p:animEffect transition="in" filter="fade">
                                      <p:cBhvr>
                                        <p:cTn id="13" dur="500"/>
                                        <p:tgtEl>
                                          <p:spTgt spid="22531">
                                            <p:txEl>
                                              <p:pRg st="5" end="5"/>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531">
                                            <p:txEl>
                                              <p:pRg st="6" end="6"/>
                                            </p:txEl>
                                          </p:spTgt>
                                        </p:tgtEl>
                                        <p:attrNameLst>
                                          <p:attrName>style.visibility</p:attrName>
                                        </p:attrNameLst>
                                      </p:cBhvr>
                                      <p:to>
                                        <p:strVal val="visible"/>
                                      </p:to>
                                    </p:set>
                                    <p:animEffect transition="in" filter="fade">
                                      <p:cBhvr>
                                        <p:cTn id="16" dur="500"/>
                                        <p:tgtEl>
                                          <p:spTgt spid="22531">
                                            <p:txEl>
                                              <p:pRg st="6" end="6"/>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2531">
                                            <p:txEl>
                                              <p:pRg st="7" end="7"/>
                                            </p:txEl>
                                          </p:spTgt>
                                        </p:tgtEl>
                                        <p:attrNameLst>
                                          <p:attrName>style.visibility</p:attrName>
                                        </p:attrNameLst>
                                      </p:cBhvr>
                                      <p:to>
                                        <p:strVal val="visible"/>
                                      </p:to>
                                    </p:set>
                                    <p:animEffect transition="in" filter="fade">
                                      <p:cBhvr>
                                        <p:cTn id="19" dur="500"/>
                                        <p:tgtEl>
                                          <p:spTgt spid="22531">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三、题图</a:t>
            </a:r>
          </a:p>
        </p:txBody>
      </p:sp>
      <p:sp>
        <p:nvSpPr>
          <p:cNvPr id="46083" name="Content Placeholder 4"/>
          <p:cNvSpPr>
            <a:spLocks noGrp="1"/>
          </p:cNvSpPr>
          <p:nvPr>
            <p:ph idx="4294967295"/>
          </p:nvPr>
        </p:nvSpPr>
        <p:spPr>
          <a:xfrm>
            <a:off x="684213" y="908050"/>
            <a:ext cx="7848600" cy="388938"/>
          </a:xfrm>
        </p:spPr>
        <p:txBody>
          <a:bodyPr/>
          <a:lstStyle/>
          <a:p>
            <a:pPr marL="0" indent="0">
              <a:lnSpc>
                <a:spcPct val="120000"/>
              </a:lnSpc>
              <a:spcBef>
                <a:spcPct val="20000"/>
              </a:spcBef>
              <a:spcAft>
                <a:spcPct val="20000"/>
              </a:spcAft>
            </a:pPr>
            <a:r>
              <a:rPr lang="zh-CN" altLang="en-US" smtClean="0">
                <a:ea typeface="黑体" panose="02010609060101010101" pitchFamily="49" charset="-122"/>
              </a:rPr>
              <a:t>图</a:t>
            </a:r>
            <a:r>
              <a:rPr lang="en-US" altLang="zh-CN" smtClean="0">
                <a:ea typeface="黑体" panose="02010609060101010101" pitchFamily="49" charset="-122"/>
              </a:rPr>
              <a:t>2</a:t>
            </a:r>
            <a:endParaRPr lang="zh-CN" altLang="en-US" smtClean="0">
              <a:ea typeface="黑体" panose="02010609060101010101" pitchFamily="49" charset="-122"/>
            </a:endParaRPr>
          </a:p>
        </p:txBody>
      </p:sp>
      <p:pic>
        <p:nvPicPr>
          <p:cNvPr id="46084"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1844675"/>
            <a:ext cx="4824413" cy="378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039487"/>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一、填空题</a:t>
            </a:r>
          </a:p>
        </p:txBody>
      </p:sp>
      <p:sp>
        <p:nvSpPr>
          <p:cNvPr id="2051" name="Content Placeholder 4"/>
          <p:cNvSpPr>
            <a:spLocks noGrp="1"/>
          </p:cNvSpPr>
          <p:nvPr>
            <p:ph idx="4294967295"/>
          </p:nvPr>
        </p:nvSpPr>
        <p:spPr>
          <a:xfrm>
            <a:off x="684213" y="908050"/>
            <a:ext cx="7848600" cy="6828536"/>
          </a:xfrm>
        </p:spPr>
        <p:txBody>
          <a:bodyPr/>
          <a:lstStyle/>
          <a:p>
            <a:r>
              <a:rPr lang="en-US" altLang="zh-CN" dirty="0" smtClean="0">
                <a:ea typeface="黑体" panose="02010609060101010101" pitchFamily="49" charset="-122"/>
              </a:rPr>
              <a:t>5.</a:t>
            </a:r>
            <a:r>
              <a:rPr lang="zh-CN" altLang="zh-CN" dirty="0"/>
              <a:t>请判断以下两个补码表示的二进制数做二进制加法后是否溢出</a:t>
            </a:r>
            <a:r>
              <a:rPr lang="zh-CN" altLang="zh-CN" dirty="0" smtClean="0"/>
              <a:t>：</a:t>
            </a:r>
            <a:r>
              <a:rPr lang="zh-CN" altLang="en-US" u="sng" dirty="0" smtClean="0">
                <a:solidFill>
                  <a:srgbClr val="FF0000"/>
                </a:solidFill>
                <a:ea typeface="黑体" panose="02010609060101010101" pitchFamily="49" charset="-122"/>
              </a:rPr>
              <a:t>是</a:t>
            </a:r>
            <a:r>
              <a:rPr lang="zh-CN" altLang="zh-CN" dirty="0" smtClean="0"/>
              <a:t>。</a:t>
            </a:r>
            <a:endParaRPr lang="zh-CN" altLang="zh-CN" dirty="0"/>
          </a:p>
          <a:p>
            <a:pPr marL="0" indent="0">
              <a:buNone/>
            </a:pPr>
            <a:r>
              <a:rPr lang="en-US" altLang="zh-CN" dirty="0" smtClean="0"/>
              <a:t>	01101110</a:t>
            </a:r>
            <a:endParaRPr lang="zh-CN" altLang="zh-CN" dirty="0"/>
          </a:p>
          <a:p>
            <a:pPr marL="0" indent="0">
              <a:buNone/>
            </a:pPr>
            <a:r>
              <a:rPr lang="en-US" altLang="zh-CN" dirty="0" smtClean="0"/>
              <a:t>	00011010</a:t>
            </a:r>
          </a:p>
          <a:p>
            <a:pPr marL="0" indent="0">
              <a:buNone/>
            </a:pPr>
            <a:endParaRPr lang="en-US" altLang="zh-CN" dirty="0" smtClean="0"/>
          </a:p>
          <a:p>
            <a:pPr marL="384175" lvl="1" indent="0">
              <a:lnSpc>
                <a:spcPct val="120000"/>
              </a:lnSpc>
              <a:spcBef>
                <a:spcPct val="20000"/>
              </a:spcBef>
              <a:spcAft>
                <a:spcPct val="20000"/>
              </a:spcAft>
              <a:buNone/>
            </a:pPr>
            <a:r>
              <a:rPr lang="en-US" altLang="zh-CN" dirty="0" smtClean="0">
                <a:ea typeface="黑体" panose="02010609060101010101" pitchFamily="49" charset="-122"/>
              </a:rPr>
              <a:t>	01101110</a:t>
            </a:r>
            <a:endParaRPr lang="en-US" altLang="zh-CN" dirty="0">
              <a:ea typeface="黑体" panose="02010609060101010101" pitchFamily="49" charset="-122"/>
            </a:endParaRPr>
          </a:p>
          <a:p>
            <a:pPr marL="384175" lvl="1" indent="0">
              <a:lnSpc>
                <a:spcPct val="120000"/>
              </a:lnSpc>
              <a:spcBef>
                <a:spcPct val="20000"/>
              </a:spcBef>
              <a:spcAft>
                <a:spcPct val="20000"/>
              </a:spcAft>
              <a:buNone/>
            </a:pPr>
            <a:r>
              <a:rPr lang="en-US" altLang="zh-CN" dirty="0" smtClean="0">
                <a:ea typeface="黑体" panose="02010609060101010101" pitchFamily="49" charset="-122"/>
              </a:rPr>
              <a:t>	</a:t>
            </a:r>
            <a:r>
              <a:rPr lang="en-US" altLang="zh-CN" u="sng" dirty="0" smtClean="0">
                <a:ea typeface="黑体" panose="02010609060101010101" pitchFamily="49" charset="-122"/>
              </a:rPr>
              <a:t>00011010</a:t>
            </a:r>
            <a:endParaRPr lang="en-US" altLang="zh-CN" u="sng" dirty="0">
              <a:ea typeface="黑体" panose="02010609060101010101" pitchFamily="49" charset="-122"/>
            </a:endParaRPr>
          </a:p>
          <a:p>
            <a:pPr marL="384175" lvl="1" indent="0">
              <a:lnSpc>
                <a:spcPct val="120000"/>
              </a:lnSpc>
              <a:spcBef>
                <a:spcPct val="20000"/>
              </a:spcBef>
              <a:spcAft>
                <a:spcPct val="20000"/>
              </a:spcAft>
              <a:buNone/>
            </a:pPr>
            <a:r>
              <a:rPr lang="en-US" altLang="zh-CN" dirty="0" smtClean="0">
                <a:solidFill>
                  <a:srgbClr val="FF0000"/>
                </a:solidFill>
                <a:ea typeface="黑体" panose="02010609060101010101" pitchFamily="49" charset="-122"/>
              </a:rPr>
              <a:t>	10001000</a:t>
            </a:r>
            <a:endParaRPr lang="en-US" altLang="zh-CN" dirty="0">
              <a:solidFill>
                <a:srgbClr val="FF0000"/>
              </a:solidFill>
              <a:ea typeface="黑体" panose="02010609060101010101" pitchFamily="49" charset="-122"/>
            </a:endParaRPr>
          </a:p>
          <a:p>
            <a:pPr marL="0" indent="0">
              <a:buNone/>
            </a:pPr>
            <a:r>
              <a:rPr lang="en-US" altLang="zh-CN" dirty="0" smtClean="0"/>
              <a:t>6. </a:t>
            </a:r>
            <a:r>
              <a:rPr lang="zh-CN" altLang="zh-CN" dirty="0" smtClean="0"/>
              <a:t>对</a:t>
            </a:r>
            <a:r>
              <a:rPr lang="en-US" altLang="zh-CN" dirty="0"/>
              <a:t>8</a:t>
            </a:r>
            <a:r>
              <a:rPr lang="zh-CN" altLang="zh-CN" dirty="0"/>
              <a:t>位</a:t>
            </a:r>
            <a:r>
              <a:rPr lang="en-US" altLang="zh-CN" dirty="0"/>
              <a:t>16</a:t>
            </a:r>
            <a:r>
              <a:rPr lang="zh-CN" altLang="zh-CN" dirty="0"/>
              <a:t>进制数</a:t>
            </a:r>
            <a:r>
              <a:rPr lang="en-US" altLang="zh-CN" dirty="0"/>
              <a:t>0x88</a:t>
            </a:r>
            <a:r>
              <a:rPr lang="zh-CN" altLang="zh-CN" dirty="0"/>
              <a:t>做符号扩展成</a:t>
            </a:r>
            <a:r>
              <a:rPr lang="en-US" altLang="zh-CN" dirty="0"/>
              <a:t>16</a:t>
            </a:r>
            <a:r>
              <a:rPr lang="zh-CN" altLang="zh-CN" dirty="0"/>
              <a:t>位数是：</a:t>
            </a:r>
            <a:r>
              <a:rPr lang="en-US" altLang="zh-CN" dirty="0" smtClean="0"/>
              <a:t>0x</a:t>
            </a:r>
            <a:r>
              <a:rPr lang="en-US" altLang="zh-CN" u="sng" dirty="0" smtClean="0">
                <a:solidFill>
                  <a:srgbClr val="FF0000"/>
                </a:solidFill>
                <a:ea typeface="黑体" panose="02010609060101010101" pitchFamily="49" charset="-122"/>
              </a:rPr>
              <a:t>FF88</a:t>
            </a:r>
            <a:r>
              <a:rPr lang="zh-CN" altLang="zh-CN" dirty="0" smtClean="0"/>
              <a:t>。</a:t>
            </a:r>
            <a:endParaRPr lang="en-US" altLang="zh-CN" dirty="0" smtClean="0"/>
          </a:p>
          <a:p>
            <a:pPr marL="0" indent="0">
              <a:buNone/>
            </a:pPr>
            <a:r>
              <a:rPr lang="en-US" altLang="zh-CN" dirty="0"/>
              <a:t>	</a:t>
            </a:r>
            <a:r>
              <a:rPr lang="en-US" altLang="zh-CN" dirty="0" smtClean="0"/>
              <a:t>0x88 = </a:t>
            </a:r>
            <a:r>
              <a:rPr lang="en-US" altLang="zh-CN" dirty="0" smtClean="0">
                <a:solidFill>
                  <a:srgbClr val="FF0000"/>
                </a:solidFill>
              </a:rPr>
              <a:t>1</a:t>
            </a:r>
            <a:r>
              <a:rPr lang="en-US" altLang="zh-CN" dirty="0" smtClean="0"/>
              <a:t>0001000</a:t>
            </a:r>
            <a:endParaRPr lang="zh-CN" altLang="zh-CN" dirty="0"/>
          </a:p>
          <a:p>
            <a:pPr marL="0" indent="0">
              <a:buNone/>
            </a:pPr>
            <a:endParaRPr lang="en-US" altLang="zh-CN" dirty="0" smtClean="0">
              <a:ea typeface="黑体" panose="02010609060101010101" pitchFamily="49" charset="-122"/>
            </a:endParaRPr>
          </a:p>
          <a:p>
            <a:pPr marL="0" indent="0">
              <a:lnSpc>
                <a:spcPct val="120000"/>
              </a:lnSpc>
              <a:spcBef>
                <a:spcPct val="20000"/>
              </a:spcBef>
              <a:spcAft>
                <a:spcPct val="20000"/>
              </a:spcAft>
            </a:pPr>
            <a:endParaRPr lang="en-US" altLang="zh-CN" dirty="0">
              <a:ea typeface="黑体" panose="02010609060101010101" pitchFamily="49" charset="-122"/>
            </a:endParaRPr>
          </a:p>
          <a:p>
            <a:pPr marL="0" indent="0">
              <a:lnSpc>
                <a:spcPct val="120000"/>
              </a:lnSpc>
              <a:spcBef>
                <a:spcPct val="20000"/>
              </a:spcBef>
              <a:spcAft>
                <a:spcPct val="20000"/>
              </a:spcAft>
            </a:pPr>
            <a:endParaRPr lang="en-US" altLang="zh-CN" dirty="0" smtClean="0">
              <a:ea typeface="黑体" panose="02010609060101010101" pitchFamily="49" charset="-122"/>
            </a:endParaRPr>
          </a:p>
          <a:p>
            <a:pPr marL="0" indent="0">
              <a:lnSpc>
                <a:spcPct val="120000"/>
              </a:lnSpc>
              <a:spcBef>
                <a:spcPct val="20000"/>
              </a:spcBef>
              <a:spcAft>
                <a:spcPct val="20000"/>
              </a:spcAft>
            </a:pPr>
            <a:endParaRPr lang="en-US" altLang="zh-CN" dirty="0">
              <a:ea typeface="黑体" panose="02010609060101010101" pitchFamily="49" charset="-122"/>
            </a:endParaRPr>
          </a:p>
          <a:p>
            <a:pPr marL="0" indent="0">
              <a:lnSpc>
                <a:spcPct val="120000"/>
              </a:lnSpc>
              <a:spcBef>
                <a:spcPct val="20000"/>
              </a:spcBef>
              <a:spcAft>
                <a:spcPct val="20000"/>
              </a:spcAft>
              <a:buNone/>
            </a:pPr>
            <a:endParaRPr lang="en-US" altLang="zh-CN" dirty="0">
              <a:ea typeface="黑体" panose="02010609060101010101" pitchFamily="49" charset="-122"/>
            </a:endParaRPr>
          </a:p>
          <a:p>
            <a:pPr marL="0" indent="0">
              <a:lnSpc>
                <a:spcPct val="120000"/>
              </a:lnSpc>
              <a:spcBef>
                <a:spcPct val="20000"/>
              </a:spcBef>
              <a:spcAft>
                <a:spcPct val="20000"/>
              </a:spcAft>
              <a:buNone/>
            </a:pPr>
            <a:endParaRPr lang="en-US" altLang="zh-CN" dirty="0" smtClean="0">
              <a:ea typeface="黑体" panose="02010609060101010101" pitchFamily="49" charset="-122"/>
            </a:endParaRPr>
          </a:p>
        </p:txBody>
      </p:sp>
      <p:sp>
        <p:nvSpPr>
          <p:cNvPr id="4100" name="Rectangle 11"/>
          <p:cNvSpPr>
            <a:spLocks noChangeArrowheads="1"/>
          </p:cNvSpPr>
          <p:nvPr/>
        </p:nvSpPr>
        <p:spPr bwMode="auto">
          <a:xfrm>
            <a:off x="-1116013" y="487363"/>
            <a:ext cx="914400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2"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935006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三、题图</a:t>
            </a:r>
          </a:p>
        </p:txBody>
      </p:sp>
      <p:sp>
        <p:nvSpPr>
          <p:cNvPr id="48131" name="Content Placeholder 4"/>
          <p:cNvSpPr>
            <a:spLocks noGrp="1"/>
          </p:cNvSpPr>
          <p:nvPr>
            <p:ph idx="4294967295"/>
          </p:nvPr>
        </p:nvSpPr>
        <p:spPr>
          <a:xfrm>
            <a:off x="684213" y="908050"/>
            <a:ext cx="7848600" cy="388938"/>
          </a:xfrm>
        </p:spPr>
        <p:txBody>
          <a:bodyPr/>
          <a:lstStyle/>
          <a:p>
            <a:pPr marL="0" indent="0">
              <a:lnSpc>
                <a:spcPct val="120000"/>
              </a:lnSpc>
              <a:spcBef>
                <a:spcPct val="20000"/>
              </a:spcBef>
              <a:spcAft>
                <a:spcPct val="20000"/>
              </a:spcAft>
            </a:pPr>
            <a:r>
              <a:rPr lang="zh-CN" altLang="en-US" smtClean="0">
                <a:ea typeface="黑体" panose="02010609060101010101" pitchFamily="49" charset="-122"/>
              </a:rPr>
              <a:t>图</a:t>
            </a:r>
            <a:r>
              <a:rPr lang="en-US" altLang="zh-CN" smtClean="0">
                <a:ea typeface="黑体" panose="02010609060101010101" pitchFamily="49" charset="-122"/>
              </a:rPr>
              <a:t>3</a:t>
            </a:r>
            <a:endParaRPr lang="zh-CN" altLang="en-US" smtClean="0">
              <a:ea typeface="黑体" panose="02010609060101010101" pitchFamily="49" charset="-122"/>
            </a:endParaRPr>
          </a:p>
        </p:txBody>
      </p:sp>
      <p:pic>
        <p:nvPicPr>
          <p:cNvPr id="48132"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371600"/>
            <a:ext cx="7488238"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013013"/>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三、解答</a:t>
            </a:r>
            <a:r>
              <a:rPr lang="en-US" altLang="zh-CN" smtClean="0">
                <a:latin typeface="Times New Roman" panose="02020603050405020304" pitchFamily="18" charset="0"/>
                <a:cs typeface="Times New Roman" panose="02020603050405020304" pitchFamily="18" charset="0"/>
              </a:rPr>
              <a:t>1</a:t>
            </a:r>
            <a:endParaRPr lang="zh-CN" altLang="en-US" smtClean="0">
              <a:latin typeface="Times New Roman" panose="02020603050405020304" pitchFamily="18" charset="0"/>
              <a:cs typeface="Times New Roman" panose="02020603050405020304" pitchFamily="18" charset="0"/>
            </a:endParaRPr>
          </a:p>
        </p:txBody>
      </p:sp>
      <p:sp>
        <p:nvSpPr>
          <p:cNvPr id="25603" name="Content Placeholder 4"/>
          <p:cNvSpPr>
            <a:spLocks noGrp="1"/>
          </p:cNvSpPr>
          <p:nvPr>
            <p:ph idx="4294967295"/>
          </p:nvPr>
        </p:nvSpPr>
        <p:spPr>
          <a:xfrm>
            <a:off x="684213" y="908050"/>
            <a:ext cx="8064500" cy="2944813"/>
          </a:xfrm>
        </p:spPr>
        <p:txBody>
          <a:bodyPr/>
          <a:lstStyle/>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727075" lvl="1" indent="-342900">
              <a:lnSpc>
                <a:spcPct val="120000"/>
              </a:lnSpc>
              <a:spcBef>
                <a:spcPct val="20000"/>
              </a:spcBef>
              <a:spcAft>
                <a:spcPct val="20000"/>
              </a:spcAft>
              <a:buFont typeface="楷体_GB2312" pitchFamily="49" charset="-122"/>
              <a:buAutoNum type="circleNumDbPlain"/>
            </a:pPr>
            <a:r>
              <a:rPr lang="zh-CN" altLang="en-US" smtClean="0">
                <a:ea typeface="黑体" panose="02010609060101010101" pitchFamily="49" charset="-122"/>
              </a:rPr>
              <a:t>如果处理器只需做连续取指这一件事</a:t>
            </a:r>
            <a:r>
              <a:rPr lang="en-US" altLang="zh-CN" smtClean="0">
                <a:ea typeface="黑体" panose="02010609060101010101" pitchFamily="49" charset="-122"/>
              </a:rPr>
              <a:t>(</a:t>
            </a:r>
            <a:r>
              <a:rPr lang="zh-CN" altLang="en-US" smtClean="0">
                <a:ea typeface="黑体" panose="02010609060101010101" pitchFamily="49" charset="-122"/>
              </a:rPr>
              <a:t>见图</a:t>
            </a:r>
            <a:r>
              <a:rPr lang="en-US" altLang="zh-CN" smtClean="0">
                <a:ea typeface="黑体" panose="02010609060101010101" pitchFamily="49" charset="-122"/>
              </a:rPr>
              <a:t>2)</a:t>
            </a:r>
            <a:r>
              <a:rPr lang="zh-CN" altLang="en-US" smtClean="0">
                <a:ea typeface="黑体" panose="02010609060101010101" pitchFamily="49" charset="-122"/>
              </a:rPr>
              <a:t>，那么时钟周期是多少？</a:t>
            </a:r>
            <a:endParaRPr lang="en-US" altLang="zh-CN" smtClean="0">
              <a:ea typeface="黑体" panose="02010609060101010101" pitchFamily="49" charset="-122"/>
            </a:endParaRPr>
          </a:p>
          <a:p>
            <a:pPr lvl="2" indent="-285750">
              <a:lnSpc>
                <a:spcPct val="120000"/>
              </a:lnSpc>
              <a:spcBef>
                <a:spcPct val="20000"/>
              </a:spcBef>
              <a:spcAft>
                <a:spcPct val="20000"/>
              </a:spcAft>
            </a:pPr>
            <a:r>
              <a:rPr lang="en-US" altLang="zh-CN" smtClean="0">
                <a:ea typeface="黑体" panose="02010609060101010101" pitchFamily="49" charset="-122"/>
              </a:rPr>
              <a:t>a. </a:t>
            </a:r>
            <a:r>
              <a:rPr lang="zh-CN" altLang="en-US" smtClean="0">
                <a:ea typeface="黑体" panose="02010609060101010101" pitchFamily="49" charset="-122"/>
              </a:rPr>
              <a:t>由于指令存储器慢于加法器，因此，时钟周期决定于指令存储器的延迟，时钟周期为</a:t>
            </a:r>
            <a:r>
              <a:rPr lang="en-US" altLang="zh-CN" smtClean="0">
                <a:ea typeface="黑体" panose="02010609060101010101" pitchFamily="49" charset="-122"/>
              </a:rPr>
              <a:t>400ps</a:t>
            </a:r>
            <a:r>
              <a:rPr lang="zh-CN" altLang="en-US" smtClean="0">
                <a:ea typeface="黑体" panose="02010609060101010101" pitchFamily="49" charset="-122"/>
              </a:rPr>
              <a:t>。</a:t>
            </a:r>
          </a:p>
          <a:p>
            <a:pPr lvl="2" indent="-285750">
              <a:lnSpc>
                <a:spcPct val="120000"/>
              </a:lnSpc>
              <a:spcBef>
                <a:spcPct val="20000"/>
              </a:spcBef>
              <a:spcAft>
                <a:spcPct val="20000"/>
              </a:spcAft>
            </a:pPr>
            <a:r>
              <a:rPr lang="en-US" altLang="zh-CN" smtClean="0">
                <a:ea typeface="黑体" panose="02010609060101010101" pitchFamily="49" charset="-122"/>
              </a:rPr>
              <a:t>b. </a:t>
            </a:r>
            <a:r>
              <a:rPr lang="zh-CN" altLang="en-US" smtClean="0">
                <a:ea typeface="黑体" panose="02010609060101010101" pitchFamily="49" charset="-122"/>
              </a:rPr>
              <a:t>时钟周期为</a:t>
            </a:r>
            <a:r>
              <a:rPr lang="en-US" altLang="zh-CN" smtClean="0">
                <a:ea typeface="黑体" panose="02010609060101010101" pitchFamily="49" charset="-122"/>
              </a:rPr>
              <a:t>500ps</a:t>
            </a:r>
            <a:r>
              <a:rPr lang="zh-CN" altLang="en-US" smtClean="0">
                <a:ea typeface="黑体" panose="02010609060101010101" pitchFamily="49" charset="-122"/>
              </a:rPr>
              <a:t>。</a:t>
            </a:r>
          </a:p>
        </p:txBody>
      </p:sp>
      <p:graphicFrame>
        <p:nvGraphicFramePr>
          <p:cNvPr id="2" name="表格 1"/>
          <p:cNvGraphicFramePr>
            <a:graphicFrameLocks noGrp="1"/>
          </p:cNvGraphicFramePr>
          <p:nvPr/>
        </p:nvGraphicFramePr>
        <p:xfrm>
          <a:off x="755650" y="1108075"/>
          <a:ext cx="8078787" cy="1097280"/>
        </p:xfrm>
        <a:graphic>
          <a:graphicData uri="http://schemas.openxmlformats.org/drawingml/2006/table">
            <a:tbl>
              <a:tblPr firstRow="1" firstCol="1" bandRow="1">
                <a:tableStyleId>{69CF1AB2-1976-4502-BF36-3FF5EA218861}</a:tableStyleId>
              </a:tblPr>
              <a:tblGrid>
                <a:gridCol w="355586">
                  <a:extLst>
                    <a:ext uri="{9D8B030D-6E8A-4147-A177-3AD203B41FA5}">
                      <a16:colId xmlns:a16="http://schemas.microsoft.com/office/drawing/2014/main" val="20000"/>
                    </a:ext>
                  </a:extLst>
                </a:gridCol>
                <a:gridCol w="1211850">
                  <a:extLst>
                    <a:ext uri="{9D8B030D-6E8A-4147-A177-3AD203B41FA5}">
                      <a16:colId xmlns:a16="http://schemas.microsoft.com/office/drawing/2014/main" val="20001"/>
                    </a:ext>
                  </a:extLst>
                </a:gridCol>
                <a:gridCol w="802291">
                  <a:extLst>
                    <a:ext uri="{9D8B030D-6E8A-4147-A177-3AD203B41FA5}">
                      <a16:colId xmlns:a16="http://schemas.microsoft.com/office/drawing/2014/main" val="20002"/>
                    </a:ext>
                  </a:extLst>
                </a:gridCol>
                <a:gridCol w="802291">
                  <a:extLst>
                    <a:ext uri="{9D8B030D-6E8A-4147-A177-3AD203B41FA5}">
                      <a16:colId xmlns:a16="http://schemas.microsoft.com/office/drawing/2014/main" val="20003"/>
                    </a:ext>
                  </a:extLst>
                </a:gridCol>
                <a:gridCol w="673709">
                  <a:extLst>
                    <a:ext uri="{9D8B030D-6E8A-4147-A177-3AD203B41FA5}">
                      <a16:colId xmlns:a16="http://schemas.microsoft.com/office/drawing/2014/main" val="20004"/>
                    </a:ext>
                  </a:extLst>
                </a:gridCol>
                <a:gridCol w="1007070">
                  <a:extLst>
                    <a:ext uri="{9D8B030D-6E8A-4147-A177-3AD203B41FA5}">
                      <a16:colId xmlns:a16="http://schemas.microsoft.com/office/drawing/2014/main" val="20005"/>
                    </a:ext>
                  </a:extLst>
                </a:gridCol>
                <a:gridCol w="1211850">
                  <a:extLst>
                    <a:ext uri="{9D8B030D-6E8A-4147-A177-3AD203B41FA5}">
                      <a16:colId xmlns:a16="http://schemas.microsoft.com/office/drawing/2014/main" val="20006"/>
                    </a:ext>
                  </a:extLst>
                </a:gridCol>
                <a:gridCol w="1007070">
                  <a:extLst>
                    <a:ext uri="{9D8B030D-6E8A-4147-A177-3AD203B41FA5}">
                      <a16:colId xmlns:a16="http://schemas.microsoft.com/office/drawing/2014/main" val="20007"/>
                    </a:ext>
                  </a:extLst>
                </a:gridCol>
                <a:gridCol w="1007070">
                  <a:extLst>
                    <a:ext uri="{9D8B030D-6E8A-4147-A177-3AD203B41FA5}">
                      <a16:colId xmlns:a16="http://schemas.microsoft.com/office/drawing/2014/main" val="20008"/>
                    </a:ext>
                  </a:extLst>
                </a:gridCol>
              </a:tblGrid>
              <a:tr h="365654">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指令存储器</a:t>
                      </a:r>
                      <a:endParaRPr lang="zh-CN" sz="1200" kern="100" dirty="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加法器</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多选器</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ALU</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寄存器堆</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数据存储器</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符号扩展</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左移两位</a:t>
                      </a:r>
                      <a:endParaRPr lang="zh-CN" sz="1200" kern="100">
                        <a:effectLst/>
                        <a:latin typeface="Times New Roman" pitchFamily="18" charset="0"/>
                        <a:ea typeface="宋体"/>
                        <a:cs typeface="Times New Roman" pitchFamily="18" charset="0"/>
                      </a:endParaRPr>
                    </a:p>
                  </a:txBody>
                  <a:tcPr marL="68577" marR="68577" marT="0" marB="0"/>
                </a:tc>
                <a:extLst>
                  <a:ext uri="{0D108BD9-81ED-4DB2-BD59-A6C34878D82A}">
                    <a16:rowId xmlns:a16="http://schemas.microsoft.com/office/drawing/2014/main" val="10000"/>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400ps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100ps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30ps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120ps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200ps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350ps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2ps</a:t>
                      </a:r>
                      <a:endParaRPr lang="zh-CN" sz="1200" kern="100">
                        <a:effectLst/>
                        <a:latin typeface="Times New Roman" pitchFamily="18" charset="0"/>
                        <a:ea typeface="宋体"/>
                        <a:cs typeface="Times New Roman" pitchFamily="18" charset="0"/>
                      </a:endParaRPr>
                    </a:p>
                  </a:txBody>
                  <a:tcPr marL="68577" marR="68577" marT="0" marB="0"/>
                </a:tc>
                <a:extLst>
                  <a:ext uri="{0D108BD9-81ED-4DB2-BD59-A6C34878D82A}">
                    <a16:rowId xmlns:a16="http://schemas.microsoft.com/office/drawing/2014/main" val="10001"/>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500ps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150ps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100ps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180ps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220ps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1000ps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90ps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20ps</a:t>
                      </a:r>
                      <a:endParaRPr lang="zh-CN" sz="1200" kern="100" dirty="0">
                        <a:effectLst/>
                        <a:latin typeface="Times New Roman" pitchFamily="18" charset="0"/>
                        <a:ea typeface="宋体"/>
                        <a:cs typeface="Times New Roman" pitchFamily="18" charset="0"/>
                      </a:endParaRPr>
                    </a:p>
                  </a:txBody>
                  <a:tcPr marL="68577" marR="68577" marT="0" marB="0"/>
                </a:tc>
                <a:extLst>
                  <a:ext uri="{0D108BD9-81ED-4DB2-BD59-A6C34878D82A}">
                    <a16:rowId xmlns:a16="http://schemas.microsoft.com/office/drawing/2014/main" val="10002"/>
                  </a:ext>
                </a:extLst>
              </a:tr>
            </a:tbl>
          </a:graphicData>
        </a:graphic>
      </p:graphicFrame>
      <p:pic>
        <p:nvPicPr>
          <p:cNvPr id="50222" name="图片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3250" y="3500438"/>
            <a:ext cx="375920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212230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4" end="4"/>
                                            </p:txEl>
                                          </p:spTgt>
                                        </p:tgtEl>
                                        <p:attrNameLst>
                                          <p:attrName>style.visibility</p:attrName>
                                        </p:attrNameLst>
                                      </p:cBhvr>
                                      <p:to>
                                        <p:strVal val="visible"/>
                                      </p:to>
                                    </p:set>
                                    <p:animEffect transition="in" filter="fade">
                                      <p:cBhvr>
                                        <p:cTn id="7" dur="500"/>
                                        <p:tgtEl>
                                          <p:spTgt spid="25603">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3">
                                            <p:txEl>
                                              <p:pRg st="5" end="5"/>
                                            </p:txEl>
                                          </p:spTgt>
                                        </p:tgtEl>
                                        <p:attrNameLst>
                                          <p:attrName>style.visibility</p:attrName>
                                        </p:attrNameLst>
                                      </p:cBhvr>
                                      <p:to>
                                        <p:strVal val="visible"/>
                                      </p:to>
                                    </p:set>
                                    <p:animEffect transition="in" filter="fade">
                                      <p:cBhvr>
                                        <p:cTn id="12" dur="500"/>
                                        <p:tgtEl>
                                          <p:spTgt spid="256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三、解答</a:t>
            </a:r>
            <a:r>
              <a:rPr lang="en-US" altLang="zh-CN" smtClean="0">
                <a:latin typeface="Times New Roman" panose="02020603050405020304" pitchFamily="18" charset="0"/>
                <a:cs typeface="Times New Roman" panose="02020603050405020304" pitchFamily="18" charset="0"/>
              </a:rPr>
              <a:t>2</a:t>
            </a:r>
            <a:endParaRPr lang="zh-CN" altLang="en-US" smtClean="0">
              <a:latin typeface="Times New Roman" panose="02020603050405020304" pitchFamily="18" charset="0"/>
              <a:cs typeface="Times New Roman" panose="02020603050405020304" pitchFamily="18" charset="0"/>
            </a:endParaRPr>
          </a:p>
        </p:txBody>
      </p:sp>
      <p:sp>
        <p:nvSpPr>
          <p:cNvPr id="26627" name="Content Placeholder 4"/>
          <p:cNvSpPr>
            <a:spLocks noGrp="1"/>
          </p:cNvSpPr>
          <p:nvPr>
            <p:ph idx="4294967295"/>
          </p:nvPr>
        </p:nvSpPr>
        <p:spPr>
          <a:xfrm>
            <a:off x="684213" y="908050"/>
            <a:ext cx="7848600" cy="3406775"/>
          </a:xfrm>
        </p:spPr>
        <p:txBody>
          <a:bodyPr/>
          <a:lstStyle/>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727075" lvl="1" indent="-342900">
              <a:lnSpc>
                <a:spcPct val="120000"/>
              </a:lnSpc>
              <a:spcBef>
                <a:spcPct val="20000"/>
              </a:spcBef>
              <a:spcAft>
                <a:spcPct val="20000"/>
              </a:spcAft>
              <a:buFont typeface="楷体_GB2312" pitchFamily="49" charset="-122"/>
              <a:buAutoNum type="circleNumDbPlain" startAt="2"/>
            </a:pPr>
            <a:r>
              <a:rPr lang="zh-CN" altLang="en-US" smtClean="0">
                <a:ea typeface="黑体" panose="02010609060101010101" pitchFamily="49" charset="-122"/>
              </a:rPr>
              <a:t>考虑一个与图</a:t>
            </a:r>
            <a:r>
              <a:rPr lang="en-US" altLang="zh-CN" smtClean="0">
                <a:ea typeface="黑体" panose="02010609060101010101" pitchFamily="49" charset="-122"/>
              </a:rPr>
              <a:t>3</a:t>
            </a:r>
            <a:r>
              <a:rPr lang="zh-CN" altLang="en-US" smtClean="0">
                <a:ea typeface="黑体" panose="02010609060101010101" pitchFamily="49" charset="-122"/>
              </a:rPr>
              <a:t>类似的数据通路，但是假设处理器只需处理无条件相对跳转指令，那么时钟周期是多少？</a:t>
            </a:r>
            <a:endParaRPr lang="en-US" altLang="zh-CN" smtClean="0">
              <a:ea typeface="黑体" panose="02010609060101010101" pitchFamily="49" charset="-122"/>
            </a:endParaRPr>
          </a:p>
          <a:p>
            <a:pPr lvl="2" indent="-285750">
              <a:lnSpc>
                <a:spcPct val="120000"/>
              </a:lnSpc>
              <a:spcBef>
                <a:spcPct val="20000"/>
              </a:spcBef>
              <a:spcAft>
                <a:spcPct val="20000"/>
              </a:spcAft>
            </a:pPr>
            <a:r>
              <a:rPr lang="en-US" altLang="zh-CN" smtClean="0">
                <a:ea typeface="黑体" panose="02010609060101010101" pitchFamily="49" charset="-122"/>
              </a:rPr>
              <a:t>a.</a:t>
            </a:r>
            <a:r>
              <a:rPr lang="zh-CN" altLang="en-US" smtClean="0">
                <a:ea typeface="黑体" panose="02010609060101010101" pitchFamily="49" charset="-122"/>
              </a:rPr>
              <a:t>关键路径为</a:t>
            </a:r>
            <a:r>
              <a:rPr lang="en-US" altLang="zh-CN" smtClean="0">
                <a:ea typeface="黑体" panose="02010609060101010101" pitchFamily="49" charset="-122"/>
              </a:rPr>
              <a:t>I-Mem</a:t>
            </a:r>
            <a:r>
              <a:rPr lang="zh-CN" altLang="en-US" smtClean="0">
                <a:ea typeface="黑体" panose="02010609060101010101" pitchFamily="49" charset="-122"/>
              </a:rPr>
              <a:t>、</a:t>
            </a:r>
            <a:r>
              <a:rPr lang="en-US" altLang="zh-CN" smtClean="0">
                <a:ea typeface="黑体" panose="02010609060101010101" pitchFamily="49" charset="-122"/>
              </a:rPr>
              <a:t>Sign-extend</a:t>
            </a:r>
            <a:r>
              <a:rPr lang="zh-CN" altLang="en-US" smtClean="0">
                <a:ea typeface="黑体" panose="02010609060101010101" pitchFamily="49" charset="-122"/>
              </a:rPr>
              <a:t>、</a:t>
            </a:r>
            <a:r>
              <a:rPr lang="en-US" altLang="zh-CN" smtClean="0">
                <a:ea typeface="黑体" panose="02010609060101010101" pitchFamily="49" charset="-122"/>
              </a:rPr>
              <a:t>Shift-left-2</a:t>
            </a:r>
            <a:r>
              <a:rPr lang="zh-CN" altLang="en-US" smtClean="0">
                <a:ea typeface="黑体" panose="02010609060101010101" pitchFamily="49" charset="-122"/>
              </a:rPr>
              <a:t>、</a:t>
            </a:r>
            <a:r>
              <a:rPr lang="en-US" altLang="zh-CN" smtClean="0">
                <a:ea typeface="黑体" panose="02010609060101010101" pitchFamily="49" charset="-122"/>
              </a:rPr>
              <a:t>Add(ALU)</a:t>
            </a:r>
            <a:r>
              <a:rPr lang="zh-CN" altLang="en-US" smtClean="0">
                <a:ea typeface="黑体" panose="02010609060101010101" pitchFamily="49" charset="-122"/>
              </a:rPr>
              <a:t>、</a:t>
            </a:r>
            <a:r>
              <a:rPr lang="en-US" altLang="zh-CN" smtClean="0">
                <a:ea typeface="黑体" panose="02010609060101010101" pitchFamily="49" charset="-122"/>
              </a:rPr>
              <a:t>Mux</a:t>
            </a:r>
            <a:r>
              <a:rPr lang="zh-CN" altLang="en-US" smtClean="0">
                <a:ea typeface="黑体" panose="02010609060101010101" pitchFamily="49" charset="-122"/>
              </a:rPr>
              <a:t>，因此，时钟周期为</a:t>
            </a:r>
            <a:r>
              <a:rPr lang="en-US" altLang="zh-CN" smtClean="0">
                <a:ea typeface="黑体" panose="02010609060101010101" pitchFamily="49" charset="-122"/>
              </a:rPr>
              <a:t>400ps + 20ps + 2ps + 120ps + 30ps = 572ps</a:t>
            </a:r>
            <a:r>
              <a:rPr lang="zh-CN" altLang="en-US" smtClean="0">
                <a:ea typeface="黑体" panose="02010609060101010101" pitchFamily="49" charset="-122"/>
              </a:rPr>
              <a:t>。</a:t>
            </a:r>
          </a:p>
          <a:p>
            <a:pPr lvl="2" indent="-285750">
              <a:lnSpc>
                <a:spcPct val="120000"/>
              </a:lnSpc>
              <a:spcBef>
                <a:spcPct val="20000"/>
              </a:spcBef>
              <a:spcAft>
                <a:spcPct val="20000"/>
              </a:spcAft>
            </a:pPr>
            <a:r>
              <a:rPr lang="en-US" altLang="zh-CN" smtClean="0">
                <a:ea typeface="黑体" panose="02010609060101010101" pitchFamily="49" charset="-122"/>
              </a:rPr>
              <a:t>b.</a:t>
            </a:r>
            <a:r>
              <a:rPr lang="zh-CN" altLang="en-US" smtClean="0">
                <a:ea typeface="黑体" panose="02010609060101010101" pitchFamily="49" charset="-122"/>
              </a:rPr>
              <a:t>时钟周期为</a:t>
            </a:r>
            <a:r>
              <a:rPr lang="en-US" altLang="zh-CN" smtClean="0">
                <a:ea typeface="黑体" panose="02010609060101010101" pitchFamily="49" charset="-122"/>
              </a:rPr>
              <a:t>500ps + 90ps + 20ps + 180ps + 100ps = 890ps</a:t>
            </a:r>
            <a:r>
              <a:rPr lang="zh-CN" altLang="en-US" smtClean="0">
                <a:ea typeface="黑体" panose="02010609060101010101" pitchFamily="49" charset="-122"/>
              </a:rPr>
              <a:t>。</a:t>
            </a:r>
          </a:p>
        </p:txBody>
      </p:sp>
      <p:graphicFrame>
        <p:nvGraphicFramePr>
          <p:cNvPr id="2" name="表格 1"/>
          <p:cNvGraphicFramePr>
            <a:graphicFrameLocks noGrp="1"/>
          </p:cNvGraphicFramePr>
          <p:nvPr/>
        </p:nvGraphicFramePr>
        <p:xfrm>
          <a:off x="755650" y="1108075"/>
          <a:ext cx="8078787" cy="1097280"/>
        </p:xfrm>
        <a:graphic>
          <a:graphicData uri="http://schemas.openxmlformats.org/drawingml/2006/table">
            <a:tbl>
              <a:tblPr firstRow="1" firstCol="1" bandRow="1">
                <a:tableStyleId>{69CF1AB2-1976-4502-BF36-3FF5EA218861}</a:tableStyleId>
              </a:tblPr>
              <a:tblGrid>
                <a:gridCol w="355586">
                  <a:extLst>
                    <a:ext uri="{9D8B030D-6E8A-4147-A177-3AD203B41FA5}">
                      <a16:colId xmlns:a16="http://schemas.microsoft.com/office/drawing/2014/main" val="20000"/>
                    </a:ext>
                  </a:extLst>
                </a:gridCol>
                <a:gridCol w="1211850">
                  <a:extLst>
                    <a:ext uri="{9D8B030D-6E8A-4147-A177-3AD203B41FA5}">
                      <a16:colId xmlns:a16="http://schemas.microsoft.com/office/drawing/2014/main" val="20001"/>
                    </a:ext>
                  </a:extLst>
                </a:gridCol>
                <a:gridCol w="802291">
                  <a:extLst>
                    <a:ext uri="{9D8B030D-6E8A-4147-A177-3AD203B41FA5}">
                      <a16:colId xmlns:a16="http://schemas.microsoft.com/office/drawing/2014/main" val="20002"/>
                    </a:ext>
                  </a:extLst>
                </a:gridCol>
                <a:gridCol w="802291">
                  <a:extLst>
                    <a:ext uri="{9D8B030D-6E8A-4147-A177-3AD203B41FA5}">
                      <a16:colId xmlns:a16="http://schemas.microsoft.com/office/drawing/2014/main" val="20003"/>
                    </a:ext>
                  </a:extLst>
                </a:gridCol>
                <a:gridCol w="673709">
                  <a:extLst>
                    <a:ext uri="{9D8B030D-6E8A-4147-A177-3AD203B41FA5}">
                      <a16:colId xmlns:a16="http://schemas.microsoft.com/office/drawing/2014/main" val="20004"/>
                    </a:ext>
                  </a:extLst>
                </a:gridCol>
                <a:gridCol w="1007070">
                  <a:extLst>
                    <a:ext uri="{9D8B030D-6E8A-4147-A177-3AD203B41FA5}">
                      <a16:colId xmlns:a16="http://schemas.microsoft.com/office/drawing/2014/main" val="20005"/>
                    </a:ext>
                  </a:extLst>
                </a:gridCol>
                <a:gridCol w="1211850">
                  <a:extLst>
                    <a:ext uri="{9D8B030D-6E8A-4147-A177-3AD203B41FA5}">
                      <a16:colId xmlns:a16="http://schemas.microsoft.com/office/drawing/2014/main" val="20006"/>
                    </a:ext>
                  </a:extLst>
                </a:gridCol>
                <a:gridCol w="1007070">
                  <a:extLst>
                    <a:ext uri="{9D8B030D-6E8A-4147-A177-3AD203B41FA5}">
                      <a16:colId xmlns:a16="http://schemas.microsoft.com/office/drawing/2014/main" val="20007"/>
                    </a:ext>
                  </a:extLst>
                </a:gridCol>
                <a:gridCol w="1007070">
                  <a:extLst>
                    <a:ext uri="{9D8B030D-6E8A-4147-A177-3AD203B41FA5}">
                      <a16:colId xmlns:a16="http://schemas.microsoft.com/office/drawing/2014/main" val="20008"/>
                    </a:ext>
                  </a:extLst>
                </a:gridCol>
              </a:tblGrid>
              <a:tr h="365654">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指令存储器</a:t>
                      </a:r>
                      <a:endParaRPr lang="zh-CN" sz="1200" kern="100" dirty="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加法器</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多选器</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ALU</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寄存器堆</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数据存储器</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符号扩展</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左移两位</a:t>
                      </a:r>
                      <a:endParaRPr lang="zh-CN" sz="1200" kern="100">
                        <a:effectLst/>
                        <a:latin typeface="Times New Roman" pitchFamily="18" charset="0"/>
                        <a:ea typeface="宋体"/>
                        <a:cs typeface="Times New Roman" pitchFamily="18" charset="0"/>
                      </a:endParaRPr>
                    </a:p>
                  </a:txBody>
                  <a:tcPr marL="68577" marR="68577" marT="0" marB="0"/>
                </a:tc>
                <a:extLst>
                  <a:ext uri="{0D108BD9-81ED-4DB2-BD59-A6C34878D82A}">
                    <a16:rowId xmlns:a16="http://schemas.microsoft.com/office/drawing/2014/main" val="10000"/>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400ps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100ps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30ps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120ps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200ps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350ps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2ps</a:t>
                      </a:r>
                      <a:endParaRPr lang="zh-CN" sz="1200" kern="100">
                        <a:effectLst/>
                        <a:latin typeface="Times New Roman" pitchFamily="18" charset="0"/>
                        <a:ea typeface="宋体"/>
                        <a:cs typeface="Times New Roman" pitchFamily="18" charset="0"/>
                      </a:endParaRPr>
                    </a:p>
                  </a:txBody>
                  <a:tcPr marL="68577" marR="68577" marT="0" marB="0"/>
                </a:tc>
                <a:extLst>
                  <a:ext uri="{0D108BD9-81ED-4DB2-BD59-A6C34878D82A}">
                    <a16:rowId xmlns:a16="http://schemas.microsoft.com/office/drawing/2014/main" val="10001"/>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500ps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150ps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100ps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180ps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220ps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1000ps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90ps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20ps</a:t>
                      </a:r>
                      <a:endParaRPr lang="zh-CN" sz="1200" kern="100" dirty="0">
                        <a:effectLst/>
                        <a:latin typeface="Times New Roman" pitchFamily="18" charset="0"/>
                        <a:ea typeface="宋体"/>
                        <a:cs typeface="Times New Roman" pitchFamily="18" charset="0"/>
                      </a:endParaRPr>
                    </a:p>
                  </a:txBody>
                  <a:tcPr marL="68577" marR="68577"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9949932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4" end="4"/>
                                            </p:txEl>
                                          </p:spTgt>
                                        </p:tgtEl>
                                        <p:attrNameLst>
                                          <p:attrName>style.visibility</p:attrName>
                                        </p:attrNameLst>
                                      </p:cBhvr>
                                      <p:to>
                                        <p:strVal val="visible"/>
                                      </p:to>
                                    </p:set>
                                    <p:animEffect transition="in" filter="fade">
                                      <p:cBhvr>
                                        <p:cTn id="7" dur="500"/>
                                        <p:tgtEl>
                                          <p:spTgt spid="26627">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627">
                                            <p:txEl>
                                              <p:pRg st="5" end="5"/>
                                            </p:txEl>
                                          </p:spTgt>
                                        </p:tgtEl>
                                        <p:attrNameLst>
                                          <p:attrName>style.visibility</p:attrName>
                                        </p:attrNameLst>
                                      </p:cBhvr>
                                      <p:to>
                                        <p:strVal val="visible"/>
                                      </p:to>
                                    </p:set>
                                    <p:animEffect transition="in" filter="fade">
                                      <p:cBhvr>
                                        <p:cTn id="12" dur="500"/>
                                        <p:tgtEl>
                                          <p:spTgt spid="266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三、解答</a:t>
            </a:r>
            <a:r>
              <a:rPr lang="en-US" altLang="zh-CN" smtClean="0">
                <a:latin typeface="Times New Roman" panose="02020603050405020304" pitchFamily="18" charset="0"/>
                <a:cs typeface="Times New Roman" panose="02020603050405020304" pitchFamily="18" charset="0"/>
              </a:rPr>
              <a:t>3</a:t>
            </a:r>
            <a:endParaRPr lang="zh-CN" altLang="en-US" smtClean="0">
              <a:latin typeface="Times New Roman" panose="02020603050405020304" pitchFamily="18" charset="0"/>
              <a:cs typeface="Times New Roman" panose="02020603050405020304" pitchFamily="18" charset="0"/>
            </a:endParaRPr>
          </a:p>
        </p:txBody>
      </p:sp>
      <p:sp>
        <p:nvSpPr>
          <p:cNvPr id="27651" name="Content Placeholder 4"/>
          <p:cNvSpPr>
            <a:spLocks noGrp="1"/>
          </p:cNvSpPr>
          <p:nvPr>
            <p:ph idx="4294967295"/>
          </p:nvPr>
        </p:nvSpPr>
        <p:spPr>
          <a:xfrm>
            <a:off x="684213" y="908050"/>
            <a:ext cx="7848600" cy="4889500"/>
          </a:xfrm>
        </p:spPr>
        <p:txBody>
          <a:bodyPr/>
          <a:lstStyle/>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727075" lvl="1" indent="-342900">
              <a:lnSpc>
                <a:spcPct val="120000"/>
              </a:lnSpc>
              <a:spcBef>
                <a:spcPct val="20000"/>
              </a:spcBef>
              <a:spcAft>
                <a:spcPct val="20000"/>
              </a:spcAft>
              <a:buFont typeface="楷体_GB2312" pitchFamily="49" charset="-122"/>
              <a:buAutoNum type="circleNumDbPlain" startAt="3"/>
            </a:pPr>
            <a:r>
              <a:rPr lang="zh-CN" altLang="en-US" smtClean="0">
                <a:ea typeface="黑体" panose="02010609060101010101" pitchFamily="49" charset="-122"/>
              </a:rPr>
              <a:t>同样考虑一个与图</a:t>
            </a:r>
            <a:r>
              <a:rPr lang="en-US" altLang="zh-CN" smtClean="0">
                <a:ea typeface="黑体" panose="02010609060101010101" pitchFamily="49" charset="-122"/>
              </a:rPr>
              <a:t>3</a:t>
            </a:r>
            <a:r>
              <a:rPr lang="zh-CN" altLang="en-US" smtClean="0">
                <a:ea typeface="黑体" panose="02010609060101010101" pitchFamily="49" charset="-122"/>
              </a:rPr>
              <a:t>类似的数据通路，但这次假设只需处理有条件相对跳转指令，那么时钟周期是多少？</a:t>
            </a:r>
            <a:r>
              <a:rPr lang="en-US" altLang="zh-CN" smtClean="0">
                <a:ea typeface="黑体" panose="02010609060101010101" pitchFamily="49" charset="-122"/>
              </a:rPr>
              <a:t>(</a:t>
            </a:r>
            <a:r>
              <a:rPr lang="zh-CN" altLang="en-US" smtClean="0">
                <a:ea typeface="黑体" panose="02010609060101010101" pitchFamily="49" charset="-122"/>
              </a:rPr>
              <a:t>请注意图</a:t>
            </a:r>
            <a:r>
              <a:rPr lang="en-US" altLang="zh-CN" smtClean="0">
                <a:ea typeface="黑体" panose="02010609060101010101" pitchFamily="49" charset="-122"/>
              </a:rPr>
              <a:t>3</a:t>
            </a:r>
            <a:r>
              <a:rPr lang="zh-CN" altLang="en-US" smtClean="0">
                <a:ea typeface="黑体" panose="02010609060101010101" pitchFamily="49" charset="-122"/>
              </a:rPr>
              <a:t>中</a:t>
            </a:r>
            <a:r>
              <a:rPr lang="en-US" altLang="zh-CN" smtClean="0">
                <a:ea typeface="黑体" panose="02010609060101010101" pitchFamily="49" charset="-122"/>
              </a:rPr>
              <a:t>ALU</a:t>
            </a:r>
            <a:r>
              <a:rPr lang="zh-CN" altLang="en-US" smtClean="0">
                <a:ea typeface="黑体" panose="02010609060101010101" pitchFamily="49" charset="-122"/>
              </a:rPr>
              <a:t>的零输出端不是与数据存储器连接，该输出与选择</a:t>
            </a:r>
            <a:r>
              <a:rPr lang="en-US" altLang="zh-CN" smtClean="0">
                <a:ea typeface="黑体" panose="02010609060101010101" pitchFamily="49" charset="-122"/>
              </a:rPr>
              <a:t>PC</a:t>
            </a:r>
            <a:r>
              <a:rPr lang="zh-CN" altLang="en-US" smtClean="0">
                <a:ea typeface="黑体" panose="02010609060101010101" pitchFamily="49" charset="-122"/>
              </a:rPr>
              <a:t>值来源的多选器的控制有关</a:t>
            </a:r>
            <a:r>
              <a:rPr lang="en-US" altLang="zh-CN" smtClean="0">
                <a:ea typeface="黑体" panose="02010609060101010101" pitchFamily="49" charset="-122"/>
              </a:rPr>
              <a:t>)</a:t>
            </a:r>
          </a:p>
          <a:p>
            <a:pPr lvl="2" indent="-285750">
              <a:lnSpc>
                <a:spcPct val="120000"/>
              </a:lnSpc>
              <a:spcBef>
                <a:spcPct val="20000"/>
              </a:spcBef>
              <a:spcAft>
                <a:spcPct val="20000"/>
              </a:spcAft>
            </a:pPr>
            <a:r>
              <a:rPr lang="en-US" altLang="zh-CN" smtClean="0">
                <a:ea typeface="黑体" panose="02010609060101010101" pitchFamily="49" charset="-122"/>
              </a:rPr>
              <a:t>a.</a:t>
            </a:r>
            <a:r>
              <a:rPr lang="zh-CN" altLang="en-US" smtClean="0">
                <a:ea typeface="黑体" panose="02010609060101010101" pitchFamily="49" charset="-122"/>
              </a:rPr>
              <a:t>根据题目中给出的延迟，后者为关键路径，因此时钟周期为 </a:t>
            </a:r>
            <a:r>
              <a:rPr lang="en-US" altLang="zh-CN" smtClean="0">
                <a:ea typeface="黑体" panose="02010609060101010101" pitchFamily="49" charset="-122"/>
              </a:rPr>
              <a:t>400ps + 200ps + 30ps + 120ps + 30ps = 780ps</a:t>
            </a:r>
            <a:r>
              <a:rPr lang="zh-CN" altLang="en-US" smtClean="0">
                <a:ea typeface="黑体" panose="02010609060101010101" pitchFamily="49" charset="-122"/>
              </a:rPr>
              <a:t>。</a:t>
            </a:r>
          </a:p>
          <a:p>
            <a:pPr lvl="2" indent="-285750">
              <a:lnSpc>
                <a:spcPct val="120000"/>
              </a:lnSpc>
              <a:spcBef>
                <a:spcPct val="20000"/>
              </a:spcBef>
              <a:spcAft>
                <a:spcPct val="20000"/>
              </a:spcAft>
            </a:pPr>
            <a:r>
              <a:rPr lang="en-US" altLang="zh-CN" smtClean="0">
                <a:ea typeface="黑体" panose="02010609060101010101" pitchFamily="49" charset="-122"/>
              </a:rPr>
              <a:t>b.</a:t>
            </a:r>
            <a:r>
              <a:rPr lang="zh-CN" altLang="en-US" smtClean="0">
                <a:ea typeface="黑体" panose="02010609060101010101" pitchFamily="49" charset="-122"/>
              </a:rPr>
              <a:t>根据题目中给出的延迟，后者为关键路径，因此时钟周期为</a:t>
            </a:r>
            <a:r>
              <a:rPr lang="en-US" altLang="zh-CN" smtClean="0">
                <a:ea typeface="黑体" panose="02010609060101010101" pitchFamily="49" charset="-122"/>
              </a:rPr>
              <a:t>500ps + 220ps + 100ps + 180ps + 100ps = 1100ps</a:t>
            </a:r>
            <a:r>
              <a:rPr lang="zh-CN" altLang="en-US" smtClean="0">
                <a:ea typeface="黑体" panose="02010609060101010101" pitchFamily="49" charset="-122"/>
              </a:rPr>
              <a:t>。</a:t>
            </a:r>
            <a:endParaRPr lang="en-US" altLang="zh-CN" smtClean="0">
              <a:ea typeface="黑体" panose="02010609060101010101" pitchFamily="49" charset="-122"/>
            </a:endParaRPr>
          </a:p>
          <a:p>
            <a:pPr lvl="2" indent="-285750">
              <a:lnSpc>
                <a:spcPct val="120000"/>
              </a:lnSpc>
              <a:spcBef>
                <a:spcPct val="20000"/>
              </a:spcBef>
              <a:spcAft>
                <a:spcPct val="20000"/>
              </a:spcAft>
            </a:pPr>
            <a:r>
              <a:rPr lang="zh-CN" altLang="en-US" smtClean="0">
                <a:ea typeface="黑体" panose="02010609060101010101" pitchFamily="49" charset="-122"/>
              </a:rPr>
              <a:t>解析：对于有条件相对跳转指令，除存在长路径</a:t>
            </a:r>
            <a:r>
              <a:rPr lang="en-US" altLang="zh-CN" smtClean="0">
                <a:ea typeface="黑体" panose="02010609060101010101" pitchFamily="49" charset="-122"/>
              </a:rPr>
              <a:t>I-Mem</a:t>
            </a:r>
            <a:r>
              <a:rPr lang="zh-CN" altLang="en-US" smtClean="0">
                <a:ea typeface="黑体" panose="02010609060101010101" pitchFamily="49" charset="-122"/>
              </a:rPr>
              <a:t>、</a:t>
            </a:r>
            <a:r>
              <a:rPr lang="en-US" altLang="zh-CN" smtClean="0">
                <a:ea typeface="黑体" panose="02010609060101010101" pitchFamily="49" charset="-122"/>
              </a:rPr>
              <a:t>Sign-extend</a:t>
            </a:r>
            <a:r>
              <a:rPr lang="zh-CN" altLang="en-US" smtClean="0">
                <a:ea typeface="黑体" panose="02010609060101010101" pitchFamily="49" charset="-122"/>
              </a:rPr>
              <a:t>、</a:t>
            </a:r>
            <a:r>
              <a:rPr lang="en-US" altLang="zh-CN" smtClean="0">
                <a:ea typeface="黑体" panose="02010609060101010101" pitchFamily="49" charset="-122"/>
              </a:rPr>
              <a:t>Shift-left-2</a:t>
            </a:r>
            <a:r>
              <a:rPr lang="zh-CN" altLang="en-US" smtClean="0">
                <a:ea typeface="黑体" panose="02010609060101010101" pitchFamily="49" charset="-122"/>
              </a:rPr>
              <a:t>、</a:t>
            </a:r>
            <a:r>
              <a:rPr lang="en-US" altLang="zh-CN" smtClean="0">
                <a:ea typeface="黑体" panose="02010609060101010101" pitchFamily="49" charset="-122"/>
              </a:rPr>
              <a:t>Add(ALU)</a:t>
            </a:r>
            <a:r>
              <a:rPr lang="zh-CN" altLang="en-US" smtClean="0">
                <a:ea typeface="黑体" panose="02010609060101010101" pitchFamily="49" charset="-122"/>
              </a:rPr>
              <a:t>、</a:t>
            </a:r>
            <a:r>
              <a:rPr lang="en-US" altLang="zh-CN" smtClean="0">
                <a:ea typeface="黑体" panose="02010609060101010101" pitchFamily="49" charset="-122"/>
              </a:rPr>
              <a:t>Mux</a:t>
            </a:r>
            <a:r>
              <a:rPr lang="zh-CN" altLang="en-US" smtClean="0">
                <a:ea typeface="黑体" panose="02010609060101010101" pitchFamily="49" charset="-122"/>
              </a:rPr>
              <a:t>外，还存在长路径</a:t>
            </a:r>
            <a:r>
              <a:rPr lang="en-US" altLang="zh-CN" smtClean="0">
                <a:ea typeface="黑体" panose="02010609060101010101" pitchFamily="49" charset="-122"/>
              </a:rPr>
              <a:t>I-Mem</a:t>
            </a:r>
            <a:r>
              <a:rPr lang="zh-CN" altLang="en-US" smtClean="0">
                <a:ea typeface="黑体" panose="02010609060101010101" pitchFamily="49" charset="-122"/>
              </a:rPr>
              <a:t>、</a:t>
            </a:r>
            <a:r>
              <a:rPr lang="en-US" altLang="zh-CN" smtClean="0">
                <a:ea typeface="黑体" panose="02010609060101010101" pitchFamily="49" charset="-122"/>
              </a:rPr>
              <a:t>Registers(Read)</a:t>
            </a:r>
            <a:r>
              <a:rPr lang="zh-CN" altLang="en-US" smtClean="0">
                <a:ea typeface="黑体" panose="02010609060101010101" pitchFamily="49" charset="-122"/>
              </a:rPr>
              <a:t>、</a:t>
            </a:r>
            <a:r>
              <a:rPr lang="en-US" altLang="zh-CN" smtClean="0">
                <a:ea typeface="黑体" panose="02010609060101010101" pitchFamily="49" charset="-122"/>
              </a:rPr>
              <a:t>Mux</a:t>
            </a:r>
            <a:r>
              <a:rPr lang="zh-CN" altLang="en-US" smtClean="0">
                <a:ea typeface="黑体" panose="02010609060101010101" pitchFamily="49" charset="-122"/>
              </a:rPr>
              <a:t>、</a:t>
            </a:r>
            <a:r>
              <a:rPr lang="en-US" altLang="zh-CN" smtClean="0">
                <a:ea typeface="黑体" panose="02010609060101010101" pitchFamily="49" charset="-122"/>
              </a:rPr>
              <a:t>ALU</a:t>
            </a:r>
            <a:r>
              <a:rPr lang="zh-CN" altLang="en-US" smtClean="0">
                <a:ea typeface="黑体" panose="02010609060101010101" pitchFamily="49" charset="-122"/>
              </a:rPr>
              <a:t>、</a:t>
            </a:r>
            <a:r>
              <a:rPr lang="en-US" altLang="zh-CN" smtClean="0">
                <a:ea typeface="黑体" panose="02010609060101010101" pitchFamily="49" charset="-122"/>
              </a:rPr>
              <a:t>Mux</a:t>
            </a:r>
            <a:r>
              <a:rPr lang="zh-CN" altLang="en-US" smtClean="0">
                <a:ea typeface="黑体" panose="02010609060101010101" pitchFamily="49" charset="-122"/>
              </a:rPr>
              <a:t>，关键路径为这两条路径中较长的一个。</a:t>
            </a:r>
          </a:p>
        </p:txBody>
      </p:sp>
      <p:graphicFrame>
        <p:nvGraphicFramePr>
          <p:cNvPr id="2" name="表格 1"/>
          <p:cNvGraphicFramePr>
            <a:graphicFrameLocks noGrp="1"/>
          </p:cNvGraphicFramePr>
          <p:nvPr/>
        </p:nvGraphicFramePr>
        <p:xfrm>
          <a:off x="755650" y="1108075"/>
          <a:ext cx="8078787" cy="1097280"/>
        </p:xfrm>
        <a:graphic>
          <a:graphicData uri="http://schemas.openxmlformats.org/drawingml/2006/table">
            <a:tbl>
              <a:tblPr firstRow="1" firstCol="1" bandRow="1">
                <a:tableStyleId>{69CF1AB2-1976-4502-BF36-3FF5EA218861}</a:tableStyleId>
              </a:tblPr>
              <a:tblGrid>
                <a:gridCol w="355586">
                  <a:extLst>
                    <a:ext uri="{9D8B030D-6E8A-4147-A177-3AD203B41FA5}">
                      <a16:colId xmlns:a16="http://schemas.microsoft.com/office/drawing/2014/main" val="20000"/>
                    </a:ext>
                  </a:extLst>
                </a:gridCol>
                <a:gridCol w="1211850">
                  <a:extLst>
                    <a:ext uri="{9D8B030D-6E8A-4147-A177-3AD203B41FA5}">
                      <a16:colId xmlns:a16="http://schemas.microsoft.com/office/drawing/2014/main" val="20001"/>
                    </a:ext>
                  </a:extLst>
                </a:gridCol>
                <a:gridCol w="802291">
                  <a:extLst>
                    <a:ext uri="{9D8B030D-6E8A-4147-A177-3AD203B41FA5}">
                      <a16:colId xmlns:a16="http://schemas.microsoft.com/office/drawing/2014/main" val="20002"/>
                    </a:ext>
                  </a:extLst>
                </a:gridCol>
                <a:gridCol w="802291">
                  <a:extLst>
                    <a:ext uri="{9D8B030D-6E8A-4147-A177-3AD203B41FA5}">
                      <a16:colId xmlns:a16="http://schemas.microsoft.com/office/drawing/2014/main" val="20003"/>
                    </a:ext>
                  </a:extLst>
                </a:gridCol>
                <a:gridCol w="673709">
                  <a:extLst>
                    <a:ext uri="{9D8B030D-6E8A-4147-A177-3AD203B41FA5}">
                      <a16:colId xmlns:a16="http://schemas.microsoft.com/office/drawing/2014/main" val="20004"/>
                    </a:ext>
                  </a:extLst>
                </a:gridCol>
                <a:gridCol w="1007070">
                  <a:extLst>
                    <a:ext uri="{9D8B030D-6E8A-4147-A177-3AD203B41FA5}">
                      <a16:colId xmlns:a16="http://schemas.microsoft.com/office/drawing/2014/main" val="20005"/>
                    </a:ext>
                  </a:extLst>
                </a:gridCol>
                <a:gridCol w="1211850">
                  <a:extLst>
                    <a:ext uri="{9D8B030D-6E8A-4147-A177-3AD203B41FA5}">
                      <a16:colId xmlns:a16="http://schemas.microsoft.com/office/drawing/2014/main" val="20006"/>
                    </a:ext>
                  </a:extLst>
                </a:gridCol>
                <a:gridCol w="1007070">
                  <a:extLst>
                    <a:ext uri="{9D8B030D-6E8A-4147-A177-3AD203B41FA5}">
                      <a16:colId xmlns:a16="http://schemas.microsoft.com/office/drawing/2014/main" val="20007"/>
                    </a:ext>
                  </a:extLst>
                </a:gridCol>
                <a:gridCol w="1007070">
                  <a:extLst>
                    <a:ext uri="{9D8B030D-6E8A-4147-A177-3AD203B41FA5}">
                      <a16:colId xmlns:a16="http://schemas.microsoft.com/office/drawing/2014/main" val="20008"/>
                    </a:ext>
                  </a:extLst>
                </a:gridCol>
              </a:tblGrid>
              <a:tr h="365654">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指令存储器</a:t>
                      </a:r>
                      <a:endParaRPr lang="zh-CN" sz="1200" kern="100" dirty="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加法器</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多选器</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ALU</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寄存器堆</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数据存储器</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符号扩展</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左移两位</a:t>
                      </a:r>
                      <a:endParaRPr lang="zh-CN" sz="1200" kern="100">
                        <a:effectLst/>
                        <a:latin typeface="Times New Roman" pitchFamily="18" charset="0"/>
                        <a:ea typeface="宋体"/>
                        <a:cs typeface="Times New Roman" pitchFamily="18" charset="0"/>
                      </a:endParaRPr>
                    </a:p>
                  </a:txBody>
                  <a:tcPr marL="68577" marR="68577" marT="0" marB="0"/>
                </a:tc>
                <a:extLst>
                  <a:ext uri="{0D108BD9-81ED-4DB2-BD59-A6C34878D82A}">
                    <a16:rowId xmlns:a16="http://schemas.microsoft.com/office/drawing/2014/main" val="10000"/>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400ps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100ps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30ps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120ps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200ps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350ps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2ps</a:t>
                      </a:r>
                      <a:endParaRPr lang="zh-CN" sz="1200" kern="100">
                        <a:effectLst/>
                        <a:latin typeface="Times New Roman" pitchFamily="18" charset="0"/>
                        <a:ea typeface="宋体"/>
                        <a:cs typeface="Times New Roman" pitchFamily="18" charset="0"/>
                      </a:endParaRPr>
                    </a:p>
                  </a:txBody>
                  <a:tcPr marL="68577" marR="68577" marT="0" marB="0"/>
                </a:tc>
                <a:extLst>
                  <a:ext uri="{0D108BD9-81ED-4DB2-BD59-A6C34878D82A}">
                    <a16:rowId xmlns:a16="http://schemas.microsoft.com/office/drawing/2014/main" val="10001"/>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500ps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150ps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100ps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180ps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220ps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1000ps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90ps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20ps</a:t>
                      </a:r>
                      <a:endParaRPr lang="zh-CN" sz="1200" kern="100" dirty="0">
                        <a:effectLst/>
                        <a:latin typeface="Times New Roman" pitchFamily="18" charset="0"/>
                        <a:ea typeface="宋体"/>
                        <a:cs typeface="Times New Roman" pitchFamily="18" charset="0"/>
                      </a:endParaRPr>
                    </a:p>
                  </a:txBody>
                  <a:tcPr marL="68577" marR="68577"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695633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651">
                                            <p:txEl>
                                              <p:pRg st="4" end="4"/>
                                            </p:txEl>
                                          </p:spTgt>
                                        </p:tgtEl>
                                        <p:attrNameLst>
                                          <p:attrName>style.visibility</p:attrName>
                                        </p:attrNameLst>
                                      </p:cBhvr>
                                      <p:to>
                                        <p:strVal val="visible"/>
                                      </p:to>
                                    </p:set>
                                    <p:animEffect transition="in" filter="fade">
                                      <p:cBhvr>
                                        <p:cTn id="7" dur="500"/>
                                        <p:tgtEl>
                                          <p:spTgt spid="27651">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651">
                                            <p:txEl>
                                              <p:pRg st="5" end="5"/>
                                            </p:txEl>
                                          </p:spTgt>
                                        </p:tgtEl>
                                        <p:attrNameLst>
                                          <p:attrName>style.visibility</p:attrName>
                                        </p:attrNameLst>
                                      </p:cBhvr>
                                      <p:to>
                                        <p:strVal val="visible"/>
                                      </p:to>
                                    </p:set>
                                    <p:animEffect transition="in" filter="fade">
                                      <p:cBhvr>
                                        <p:cTn id="12" dur="500"/>
                                        <p:tgtEl>
                                          <p:spTgt spid="27651">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651">
                                            <p:txEl>
                                              <p:pRg st="6" end="6"/>
                                            </p:txEl>
                                          </p:spTgt>
                                        </p:tgtEl>
                                        <p:attrNameLst>
                                          <p:attrName>style.visibility</p:attrName>
                                        </p:attrNameLst>
                                      </p:cBhvr>
                                      <p:to>
                                        <p:strVal val="visible"/>
                                      </p:to>
                                    </p:set>
                                    <p:animEffect transition="in" filter="fade">
                                      <p:cBhvr>
                                        <p:cTn id="17" dur="500"/>
                                        <p:tgtEl>
                                          <p:spTgt spid="276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三、题目</a:t>
            </a:r>
          </a:p>
        </p:txBody>
      </p:sp>
      <p:sp>
        <p:nvSpPr>
          <p:cNvPr id="28675" name="Content Placeholder 4"/>
          <p:cNvSpPr>
            <a:spLocks noGrp="1"/>
          </p:cNvSpPr>
          <p:nvPr>
            <p:ph idx="4294967295"/>
          </p:nvPr>
        </p:nvSpPr>
        <p:spPr>
          <a:xfrm>
            <a:off x="684213" y="908050"/>
            <a:ext cx="7848600" cy="3565525"/>
          </a:xfrm>
        </p:spPr>
        <p:txBody>
          <a:bodyPr/>
          <a:lstStyle/>
          <a:p>
            <a:pPr>
              <a:lnSpc>
                <a:spcPct val="120000"/>
              </a:lnSpc>
              <a:spcBef>
                <a:spcPct val="20000"/>
              </a:spcBef>
              <a:spcAft>
                <a:spcPct val="20000"/>
              </a:spcAft>
              <a:defRPr/>
            </a:pPr>
            <a:r>
              <a:rPr lang="zh-CN" altLang="en-US" dirty="0">
                <a:ea typeface="黑体" pitchFamily="49" charset="-122"/>
              </a:rPr>
              <a:t>根据下表的两种数据通路的逻辑单元，分别回答下列问题。</a:t>
            </a: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727075" lvl="1" indent="-342900">
              <a:lnSpc>
                <a:spcPct val="120000"/>
              </a:lnSpc>
              <a:spcBef>
                <a:spcPct val="20000"/>
              </a:spcBef>
              <a:spcAft>
                <a:spcPct val="20000"/>
              </a:spcAft>
              <a:buFont typeface="+mj-ea"/>
              <a:buAutoNum type="circleNumDbPlain" startAt="4"/>
              <a:defRPr/>
            </a:pPr>
            <a:r>
              <a:rPr lang="zh-CN" altLang="en-US" dirty="0">
                <a:ea typeface="黑体" pitchFamily="49" charset="-122"/>
              </a:rPr>
              <a:t>哪些类型的指令需要该单元？</a:t>
            </a:r>
            <a:endParaRPr lang="en-US" altLang="zh-CN" dirty="0">
              <a:ea typeface="黑体" pitchFamily="49" charset="-122"/>
            </a:endParaRPr>
          </a:p>
          <a:p>
            <a:pPr marL="727075" lvl="1" indent="-342900">
              <a:lnSpc>
                <a:spcPct val="120000"/>
              </a:lnSpc>
              <a:spcBef>
                <a:spcPct val="20000"/>
              </a:spcBef>
              <a:spcAft>
                <a:spcPct val="20000"/>
              </a:spcAft>
              <a:buFont typeface="+mj-ea"/>
              <a:buAutoNum type="circleNumDbPlain" startAt="4"/>
              <a:defRPr/>
            </a:pPr>
            <a:r>
              <a:rPr lang="zh-CN" altLang="en-US" dirty="0">
                <a:ea typeface="黑体" pitchFamily="49" charset="-122"/>
              </a:rPr>
              <a:t>对哪些类型的指令而言，该单元位于关键路径上？</a:t>
            </a:r>
            <a:endParaRPr lang="en-US" altLang="zh-CN" dirty="0">
              <a:ea typeface="黑体" pitchFamily="49" charset="-122"/>
            </a:endParaRPr>
          </a:p>
          <a:p>
            <a:pPr marL="727075" lvl="1" indent="-342900">
              <a:lnSpc>
                <a:spcPct val="120000"/>
              </a:lnSpc>
              <a:spcBef>
                <a:spcPct val="20000"/>
              </a:spcBef>
              <a:spcAft>
                <a:spcPct val="20000"/>
              </a:spcAft>
              <a:buFont typeface="+mj-ea"/>
              <a:buAutoNum type="circleNumDbPlain" startAt="4"/>
              <a:defRPr/>
            </a:pPr>
            <a:r>
              <a:rPr lang="zh-CN" altLang="en-US" dirty="0">
                <a:ea typeface="黑体" pitchFamily="49" charset="-122"/>
              </a:rPr>
              <a:t>假设仅需支持</a:t>
            </a:r>
            <a:r>
              <a:rPr lang="en-US" altLang="zh-CN" dirty="0" err="1">
                <a:ea typeface="黑体" pitchFamily="49" charset="-122"/>
              </a:rPr>
              <a:t>beq</a:t>
            </a:r>
            <a:r>
              <a:rPr lang="zh-CN" altLang="en-US" dirty="0">
                <a:ea typeface="黑体" pitchFamily="49" charset="-122"/>
              </a:rPr>
              <a:t>指令和</a:t>
            </a:r>
            <a:r>
              <a:rPr lang="en-US" altLang="zh-CN" dirty="0">
                <a:ea typeface="黑体" pitchFamily="49" charset="-122"/>
              </a:rPr>
              <a:t>add</a:t>
            </a:r>
            <a:r>
              <a:rPr lang="zh-CN" altLang="en-US" dirty="0">
                <a:ea typeface="黑体" pitchFamily="49" charset="-122"/>
              </a:rPr>
              <a:t>指令，讨论该单元的延迟变化对处理器时钟周期的影响。假设其他单元的延迟不变。</a:t>
            </a:r>
          </a:p>
        </p:txBody>
      </p:sp>
      <p:graphicFrame>
        <p:nvGraphicFramePr>
          <p:cNvPr id="2" name="表格 1"/>
          <p:cNvGraphicFramePr>
            <a:graphicFrameLocks noGrp="1"/>
          </p:cNvGraphicFramePr>
          <p:nvPr/>
        </p:nvGraphicFramePr>
        <p:xfrm>
          <a:off x="1331913" y="1484313"/>
          <a:ext cx="2976562" cy="1097280"/>
        </p:xfrm>
        <a:graphic>
          <a:graphicData uri="http://schemas.openxmlformats.org/drawingml/2006/table">
            <a:tbl>
              <a:tblPr firstRow="1" firstCol="1" bandRow="1">
                <a:tableStyleId>{69CF1AB2-1976-4502-BF36-3FF5EA218861}</a:tableStyleId>
              </a:tblPr>
              <a:tblGrid>
                <a:gridCol w="355638">
                  <a:extLst>
                    <a:ext uri="{9D8B030D-6E8A-4147-A177-3AD203B41FA5}">
                      <a16:colId xmlns:a16="http://schemas.microsoft.com/office/drawing/2014/main" val="20000"/>
                    </a:ext>
                  </a:extLst>
                </a:gridCol>
                <a:gridCol w="2620924">
                  <a:extLst>
                    <a:ext uri="{9D8B030D-6E8A-4147-A177-3AD203B41FA5}">
                      <a16:colId xmlns:a16="http://schemas.microsoft.com/office/drawing/2014/main" val="20001"/>
                    </a:ext>
                  </a:extLst>
                </a:gridCol>
              </a:tblGrid>
              <a:tr h="365654">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87" marR="68587"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单元</a:t>
                      </a:r>
                      <a:endParaRPr lang="zh-CN" sz="1200" kern="100" dirty="0">
                        <a:effectLst/>
                        <a:latin typeface="Times New Roman" pitchFamily="18" charset="0"/>
                        <a:ea typeface="宋体"/>
                        <a:cs typeface="Times New Roman" pitchFamily="18" charset="0"/>
                      </a:endParaRPr>
                    </a:p>
                  </a:txBody>
                  <a:tcPr marL="68587" marR="68587" marT="0" marB="0"/>
                </a:tc>
                <a:extLst>
                  <a:ext uri="{0D108BD9-81ED-4DB2-BD59-A6C34878D82A}">
                    <a16:rowId xmlns:a16="http://schemas.microsoft.com/office/drawing/2014/main" val="10000"/>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87" marR="68587" marT="0" marB="0"/>
                </a:tc>
                <a:tc>
                  <a:txBody>
                    <a:bodyPr/>
                    <a:lstStyle/>
                    <a:p>
                      <a:pPr algn="just">
                        <a:lnSpc>
                          <a:spcPct val="150000"/>
                        </a:lnSpc>
                        <a:spcAft>
                          <a:spcPts val="0"/>
                        </a:spcAft>
                      </a:pPr>
                      <a:r>
                        <a:rPr lang="zh-CN" sz="1600" kern="100" dirty="0">
                          <a:effectLst/>
                          <a:latin typeface="Times New Roman" pitchFamily="18" charset="0"/>
                          <a:cs typeface="Times New Roman" pitchFamily="18" charset="0"/>
                        </a:rPr>
                        <a:t>执行加</a:t>
                      </a:r>
                      <a:r>
                        <a:rPr lang="en-US" sz="1600" kern="100" dirty="0">
                          <a:effectLst/>
                          <a:latin typeface="Times New Roman" pitchFamily="18" charset="0"/>
                          <a:cs typeface="Times New Roman" pitchFamily="18" charset="0"/>
                        </a:rPr>
                        <a:t>4</a:t>
                      </a:r>
                      <a:r>
                        <a:rPr lang="zh-CN" sz="1600" kern="100" dirty="0">
                          <a:effectLst/>
                          <a:latin typeface="Times New Roman" pitchFamily="18" charset="0"/>
                          <a:cs typeface="Times New Roman" pitchFamily="18" charset="0"/>
                        </a:rPr>
                        <a:t>的加法器</a:t>
                      </a:r>
                      <a:r>
                        <a:rPr lang="en-US" sz="1600" kern="100" dirty="0">
                          <a:effectLst/>
                          <a:latin typeface="Times New Roman" pitchFamily="18" charset="0"/>
                          <a:cs typeface="Times New Roman" pitchFamily="18" charset="0"/>
                        </a:rPr>
                        <a:t>(</a:t>
                      </a:r>
                      <a:r>
                        <a:rPr lang="zh-CN" sz="1600" kern="100" dirty="0">
                          <a:effectLst/>
                          <a:latin typeface="Times New Roman" pitchFamily="18" charset="0"/>
                          <a:cs typeface="Times New Roman" pitchFamily="18" charset="0"/>
                        </a:rPr>
                        <a:t>对</a:t>
                      </a:r>
                      <a:r>
                        <a:rPr lang="en-US" sz="1600" kern="100" dirty="0">
                          <a:effectLst/>
                          <a:latin typeface="Times New Roman" pitchFamily="18" charset="0"/>
                          <a:cs typeface="Times New Roman" pitchFamily="18" charset="0"/>
                        </a:rPr>
                        <a:t>PC)</a:t>
                      </a:r>
                      <a:endParaRPr lang="zh-CN" sz="1200" kern="100" dirty="0">
                        <a:effectLst/>
                        <a:latin typeface="Times New Roman" pitchFamily="18" charset="0"/>
                        <a:ea typeface="宋体"/>
                        <a:cs typeface="Times New Roman" pitchFamily="18" charset="0"/>
                      </a:endParaRPr>
                    </a:p>
                  </a:txBody>
                  <a:tcPr marL="68587" marR="68587" marT="0" marB="0"/>
                </a:tc>
                <a:extLst>
                  <a:ext uri="{0D108BD9-81ED-4DB2-BD59-A6C34878D82A}">
                    <a16:rowId xmlns:a16="http://schemas.microsoft.com/office/drawing/2014/main" val="10001"/>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87" marR="68587" marT="0" marB="0"/>
                </a:tc>
                <a:tc>
                  <a:txBody>
                    <a:bodyPr/>
                    <a:lstStyle/>
                    <a:p>
                      <a:pPr algn="just">
                        <a:lnSpc>
                          <a:spcPct val="150000"/>
                        </a:lnSpc>
                        <a:spcAft>
                          <a:spcPts val="0"/>
                        </a:spcAft>
                      </a:pPr>
                      <a:r>
                        <a:rPr lang="zh-CN" sz="1600" kern="100" dirty="0">
                          <a:effectLst/>
                          <a:latin typeface="Times New Roman" pitchFamily="18" charset="0"/>
                          <a:cs typeface="Times New Roman" pitchFamily="18" charset="0"/>
                        </a:rPr>
                        <a:t>数据存储器</a:t>
                      </a:r>
                      <a:endParaRPr lang="zh-CN" sz="1200" kern="100" dirty="0">
                        <a:effectLst/>
                        <a:latin typeface="Times New Roman" pitchFamily="18" charset="0"/>
                        <a:ea typeface="宋体"/>
                        <a:cs typeface="Times New Roman" pitchFamily="18" charset="0"/>
                      </a:endParaRPr>
                    </a:p>
                  </a:txBody>
                  <a:tcPr marL="68587" marR="68587"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86909137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fade">
                                      <p:cBhvr>
                                        <p:cTn id="7" dur="500"/>
                                        <p:tgtEl>
                                          <p:spTgt spid="2867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675">
                                            <p:txEl>
                                              <p:pRg st="4" end="4"/>
                                            </p:txEl>
                                          </p:spTgt>
                                        </p:tgtEl>
                                        <p:attrNameLst>
                                          <p:attrName>style.visibility</p:attrName>
                                        </p:attrNameLst>
                                      </p:cBhvr>
                                      <p:to>
                                        <p:strVal val="visible"/>
                                      </p:to>
                                    </p:set>
                                    <p:animEffect transition="in" filter="fade">
                                      <p:cBhvr>
                                        <p:cTn id="10" dur="500"/>
                                        <p:tgtEl>
                                          <p:spTgt spid="28675">
                                            <p:txEl>
                                              <p:pRg st="4" end="4"/>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675">
                                            <p:txEl>
                                              <p:pRg st="5" end="5"/>
                                            </p:txEl>
                                          </p:spTgt>
                                        </p:tgtEl>
                                        <p:attrNameLst>
                                          <p:attrName>style.visibility</p:attrName>
                                        </p:attrNameLst>
                                      </p:cBhvr>
                                      <p:to>
                                        <p:strVal val="visible"/>
                                      </p:to>
                                    </p:set>
                                    <p:animEffect transition="in" filter="fade">
                                      <p:cBhvr>
                                        <p:cTn id="13" dur="500"/>
                                        <p:tgtEl>
                                          <p:spTgt spid="28675">
                                            <p:txEl>
                                              <p:pRg st="5" end="5"/>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675">
                                            <p:txEl>
                                              <p:pRg st="6" end="6"/>
                                            </p:txEl>
                                          </p:spTgt>
                                        </p:tgtEl>
                                        <p:attrNameLst>
                                          <p:attrName>style.visibility</p:attrName>
                                        </p:attrNameLst>
                                      </p:cBhvr>
                                      <p:to>
                                        <p:strVal val="visible"/>
                                      </p:to>
                                    </p:set>
                                    <p:animEffect transition="in" filter="fade">
                                      <p:cBhvr>
                                        <p:cTn id="16" dur="500"/>
                                        <p:tgtEl>
                                          <p:spTgt spid="28675">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三、题图</a:t>
            </a:r>
          </a:p>
        </p:txBody>
      </p:sp>
      <p:sp>
        <p:nvSpPr>
          <p:cNvPr id="58371" name="Content Placeholder 4"/>
          <p:cNvSpPr>
            <a:spLocks noGrp="1"/>
          </p:cNvSpPr>
          <p:nvPr>
            <p:ph idx="4294967295"/>
          </p:nvPr>
        </p:nvSpPr>
        <p:spPr>
          <a:xfrm>
            <a:off x="684213" y="908050"/>
            <a:ext cx="7848600" cy="388938"/>
          </a:xfrm>
        </p:spPr>
        <p:txBody>
          <a:bodyPr/>
          <a:lstStyle/>
          <a:p>
            <a:pPr marL="0" indent="0">
              <a:lnSpc>
                <a:spcPct val="120000"/>
              </a:lnSpc>
              <a:spcBef>
                <a:spcPct val="20000"/>
              </a:spcBef>
              <a:spcAft>
                <a:spcPct val="20000"/>
              </a:spcAft>
            </a:pPr>
            <a:r>
              <a:rPr lang="zh-CN" altLang="en-US" smtClean="0">
                <a:ea typeface="黑体" panose="02010609060101010101" pitchFamily="49" charset="-122"/>
              </a:rPr>
              <a:t>图</a:t>
            </a:r>
            <a:r>
              <a:rPr lang="en-US" altLang="zh-CN" smtClean="0">
                <a:ea typeface="黑体" panose="02010609060101010101" pitchFamily="49" charset="-122"/>
              </a:rPr>
              <a:t>3</a:t>
            </a:r>
            <a:endParaRPr lang="zh-CN" altLang="en-US" smtClean="0">
              <a:ea typeface="黑体" panose="02010609060101010101" pitchFamily="49" charset="-122"/>
            </a:endParaRPr>
          </a:p>
        </p:txBody>
      </p:sp>
      <p:pic>
        <p:nvPicPr>
          <p:cNvPr id="58372"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371600"/>
            <a:ext cx="7488238"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5432463"/>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三、解答</a:t>
            </a:r>
            <a:r>
              <a:rPr lang="en-US" altLang="zh-CN" smtClean="0">
                <a:latin typeface="Times New Roman" panose="02020603050405020304" pitchFamily="18" charset="0"/>
                <a:cs typeface="Times New Roman" panose="02020603050405020304" pitchFamily="18" charset="0"/>
              </a:rPr>
              <a:t>4</a:t>
            </a:r>
            <a:endParaRPr lang="zh-CN" altLang="en-US" smtClean="0">
              <a:latin typeface="Times New Roman" panose="02020603050405020304" pitchFamily="18" charset="0"/>
              <a:cs typeface="Times New Roman" panose="02020603050405020304" pitchFamily="18" charset="0"/>
            </a:endParaRPr>
          </a:p>
        </p:txBody>
      </p:sp>
      <p:sp>
        <p:nvSpPr>
          <p:cNvPr id="30723" name="Content Placeholder 4"/>
          <p:cNvSpPr>
            <a:spLocks noGrp="1"/>
          </p:cNvSpPr>
          <p:nvPr>
            <p:ph idx="4294967295"/>
          </p:nvPr>
        </p:nvSpPr>
        <p:spPr>
          <a:xfrm>
            <a:off x="684213" y="908050"/>
            <a:ext cx="7848600" cy="2649538"/>
          </a:xfrm>
        </p:spPr>
        <p:txBody>
          <a:bodyPr/>
          <a:lstStyle/>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727075" lvl="1" indent="-342900">
              <a:lnSpc>
                <a:spcPct val="120000"/>
              </a:lnSpc>
              <a:spcBef>
                <a:spcPct val="20000"/>
              </a:spcBef>
              <a:spcAft>
                <a:spcPct val="20000"/>
              </a:spcAft>
              <a:buFont typeface="楷体_GB2312" pitchFamily="49" charset="-122"/>
              <a:buAutoNum type="circleNumDbPlain" startAt="4"/>
            </a:pPr>
            <a:r>
              <a:rPr lang="zh-CN" altLang="en-US" smtClean="0">
                <a:ea typeface="黑体" panose="02010609060101010101" pitchFamily="49" charset="-122"/>
              </a:rPr>
              <a:t>哪些类型的指令需要该单元？</a:t>
            </a:r>
            <a:endParaRPr lang="en-US" altLang="zh-CN" smtClean="0">
              <a:ea typeface="黑体" panose="02010609060101010101" pitchFamily="49" charset="-122"/>
            </a:endParaRPr>
          </a:p>
          <a:p>
            <a:pPr lvl="2" indent="-285750">
              <a:lnSpc>
                <a:spcPct val="120000"/>
              </a:lnSpc>
              <a:spcBef>
                <a:spcPct val="20000"/>
              </a:spcBef>
              <a:spcAft>
                <a:spcPct val="20000"/>
              </a:spcAft>
            </a:pPr>
            <a:r>
              <a:rPr lang="en-US" altLang="zh-CN" smtClean="0">
                <a:ea typeface="黑体" panose="02010609060101010101" pitchFamily="49" charset="-122"/>
              </a:rPr>
              <a:t>a.</a:t>
            </a:r>
            <a:r>
              <a:rPr lang="zh-CN" altLang="en-US" smtClean="0">
                <a:ea typeface="黑体" panose="02010609060101010101" pitchFamily="49" charset="-122"/>
              </a:rPr>
              <a:t>所有指令。</a:t>
            </a:r>
          </a:p>
          <a:p>
            <a:pPr lvl="2" indent="-285750">
              <a:lnSpc>
                <a:spcPct val="120000"/>
              </a:lnSpc>
              <a:spcBef>
                <a:spcPct val="20000"/>
              </a:spcBef>
              <a:spcAft>
                <a:spcPct val="20000"/>
              </a:spcAft>
            </a:pPr>
            <a:r>
              <a:rPr lang="en-US" altLang="zh-CN" smtClean="0">
                <a:ea typeface="黑体" panose="02010609060101010101" pitchFamily="49" charset="-122"/>
              </a:rPr>
              <a:t>b.</a:t>
            </a:r>
            <a:r>
              <a:rPr lang="zh-CN" altLang="en-US" smtClean="0">
                <a:ea typeface="黑体" panose="02010609060101010101" pitchFamily="49" charset="-122"/>
              </a:rPr>
              <a:t>与存取有关的指令，如：</a:t>
            </a:r>
            <a:r>
              <a:rPr lang="en-US" altLang="zh-CN" smtClean="0">
                <a:ea typeface="黑体" panose="02010609060101010101" pitchFamily="49" charset="-122"/>
              </a:rPr>
              <a:t>Lw, Sw</a:t>
            </a:r>
            <a:r>
              <a:rPr lang="zh-CN" altLang="en-US" smtClean="0">
                <a:ea typeface="黑体" panose="02010609060101010101" pitchFamily="49" charset="-122"/>
              </a:rPr>
              <a:t>等。</a:t>
            </a:r>
          </a:p>
        </p:txBody>
      </p:sp>
      <p:graphicFrame>
        <p:nvGraphicFramePr>
          <p:cNvPr id="2" name="表格 1"/>
          <p:cNvGraphicFramePr>
            <a:graphicFrameLocks noGrp="1"/>
          </p:cNvGraphicFramePr>
          <p:nvPr/>
        </p:nvGraphicFramePr>
        <p:xfrm>
          <a:off x="3179763" y="1108075"/>
          <a:ext cx="2976562" cy="1097280"/>
        </p:xfrm>
        <a:graphic>
          <a:graphicData uri="http://schemas.openxmlformats.org/drawingml/2006/table">
            <a:tbl>
              <a:tblPr firstRow="1" firstCol="1" bandRow="1">
                <a:tableStyleId>{69CF1AB2-1976-4502-BF36-3FF5EA218861}</a:tableStyleId>
              </a:tblPr>
              <a:tblGrid>
                <a:gridCol w="355638">
                  <a:extLst>
                    <a:ext uri="{9D8B030D-6E8A-4147-A177-3AD203B41FA5}">
                      <a16:colId xmlns:a16="http://schemas.microsoft.com/office/drawing/2014/main" val="20000"/>
                    </a:ext>
                  </a:extLst>
                </a:gridCol>
                <a:gridCol w="2620924">
                  <a:extLst>
                    <a:ext uri="{9D8B030D-6E8A-4147-A177-3AD203B41FA5}">
                      <a16:colId xmlns:a16="http://schemas.microsoft.com/office/drawing/2014/main" val="20001"/>
                    </a:ext>
                  </a:extLst>
                </a:gridCol>
              </a:tblGrid>
              <a:tr h="365654">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87" marR="68587"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单元</a:t>
                      </a:r>
                      <a:endParaRPr lang="zh-CN" sz="1200" kern="100" dirty="0">
                        <a:effectLst/>
                        <a:latin typeface="Times New Roman" pitchFamily="18" charset="0"/>
                        <a:ea typeface="宋体"/>
                        <a:cs typeface="Times New Roman" pitchFamily="18" charset="0"/>
                      </a:endParaRPr>
                    </a:p>
                  </a:txBody>
                  <a:tcPr marL="68587" marR="68587" marT="0" marB="0"/>
                </a:tc>
                <a:extLst>
                  <a:ext uri="{0D108BD9-81ED-4DB2-BD59-A6C34878D82A}">
                    <a16:rowId xmlns:a16="http://schemas.microsoft.com/office/drawing/2014/main" val="10000"/>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87" marR="68587" marT="0" marB="0"/>
                </a:tc>
                <a:tc>
                  <a:txBody>
                    <a:bodyPr/>
                    <a:lstStyle/>
                    <a:p>
                      <a:pPr algn="just">
                        <a:lnSpc>
                          <a:spcPct val="150000"/>
                        </a:lnSpc>
                        <a:spcAft>
                          <a:spcPts val="0"/>
                        </a:spcAft>
                      </a:pPr>
                      <a:r>
                        <a:rPr lang="zh-CN" sz="1600" kern="100" dirty="0">
                          <a:effectLst/>
                          <a:latin typeface="Times New Roman" pitchFamily="18" charset="0"/>
                          <a:cs typeface="Times New Roman" pitchFamily="18" charset="0"/>
                        </a:rPr>
                        <a:t>执行加</a:t>
                      </a:r>
                      <a:r>
                        <a:rPr lang="en-US" sz="1600" kern="100" dirty="0">
                          <a:effectLst/>
                          <a:latin typeface="Times New Roman" pitchFamily="18" charset="0"/>
                          <a:cs typeface="Times New Roman" pitchFamily="18" charset="0"/>
                        </a:rPr>
                        <a:t>4</a:t>
                      </a:r>
                      <a:r>
                        <a:rPr lang="zh-CN" sz="1600" kern="100" dirty="0">
                          <a:effectLst/>
                          <a:latin typeface="Times New Roman" pitchFamily="18" charset="0"/>
                          <a:cs typeface="Times New Roman" pitchFamily="18" charset="0"/>
                        </a:rPr>
                        <a:t>的加法器</a:t>
                      </a:r>
                      <a:r>
                        <a:rPr lang="en-US" sz="1600" kern="100" dirty="0">
                          <a:effectLst/>
                          <a:latin typeface="Times New Roman" pitchFamily="18" charset="0"/>
                          <a:cs typeface="Times New Roman" pitchFamily="18" charset="0"/>
                        </a:rPr>
                        <a:t>(</a:t>
                      </a:r>
                      <a:r>
                        <a:rPr lang="zh-CN" sz="1600" kern="100" dirty="0">
                          <a:effectLst/>
                          <a:latin typeface="Times New Roman" pitchFamily="18" charset="0"/>
                          <a:cs typeface="Times New Roman" pitchFamily="18" charset="0"/>
                        </a:rPr>
                        <a:t>对</a:t>
                      </a:r>
                      <a:r>
                        <a:rPr lang="en-US" sz="1600" kern="100" dirty="0">
                          <a:effectLst/>
                          <a:latin typeface="Times New Roman" pitchFamily="18" charset="0"/>
                          <a:cs typeface="Times New Roman" pitchFamily="18" charset="0"/>
                        </a:rPr>
                        <a:t>PC)</a:t>
                      </a:r>
                      <a:endParaRPr lang="zh-CN" sz="1200" kern="100" dirty="0">
                        <a:effectLst/>
                        <a:latin typeface="Times New Roman" pitchFamily="18" charset="0"/>
                        <a:ea typeface="宋体"/>
                        <a:cs typeface="Times New Roman" pitchFamily="18" charset="0"/>
                      </a:endParaRPr>
                    </a:p>
                  </a:txBody>
                  <a:tcPr marL="68587" marR="68587" marT="0" marB="0"/>
                </a:tc>
                <a:extLst>
                  <a:ext uri="{0D108BD9-81ED-4DB2-BD59-A6C34878D82A}">
                    <a16:rowId xmlns:a16="http://schemas.microsoft.com/office/drawing/2014/main" val="10001"/>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87" marR="68587" marT="0" marB="0"/>
                </a:tc>
                <a:tc>
                  <a:txBody>
                    <a:bodyPr/>
                    <a:lstStyle/>
                    <a:p>
                      <a:pPr algn="just">
                        <a:lnSpc>
                          <a:spcPct val="150000"/>
                        </a:lnSpc>
                        <a:spcAft>
                          <a:spcPts val="0"/>
                        </a:spcAft>
                      </a:pPr>
                      <a:r>
                        <a:rPr lang="zh-CN" sz="1600" kern="100" dirty="0">
                          <a:effectLst/>
                          <a:latin typeface="Times New Roman" pitchFamily="18" charset="0"/>
                          <a:cs typeface="Times New Roman" pitchFamily="18" charset="0"/>
                        </a:rPr>
                        <a:t>数据存储器</a:t>
                      </a:r>
                      <a:endParaRPr lang="zh-CN" sz="1200" kern="100" dirty="0">
                        <a:effectLst/>
                        <a:latin typeface="Times New Roman" pitchFamily="18" charset="0"/>
                        <a:ea typeface="宋体"/>
                        <a:cs typeface="Times New Roman" pitchFamily="18" charset="0"/>
                      </a:endParaRPr>
                    </a:p>
                  </a:txBody>
                  <a:tcPr marL="68587" marR="68587"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9951360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3">
                                            <p:txEl>
                                              <p:pRg st="4" end="4"/>
                                            </p:txEl>
                                          </p:spTgt>
                                        </p:tgtEl>
                                        <p:attrNameLst>
                                          <p:attrName>style.visibility</p:attrName>
                                        </p:attrNameLst>
                                      </p:cBhvr>
                                      <p:to>
                                        <p:strVal val="visible"/>
                                      </p:to>
                                    </p:set>
                                    <p:animEffect transition="in" filter="fade">
                                      <p:cBhvr>
                                        <p:cTn id="7" dur="500"/>
                                        <p:tgtEl>
                                          <p:spTgt spid="30723">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23">
                                            <p:txEl>
                                              <p:pRg st="5" end="5"/>
                                            </p:txEl>
                                          </p:spTgt>
                                        </p:tgtEl>
                                        <p:attrNameLst>
                                          <p:attrName>style.visibility</p:attrName>
                                        </p:attrNameLst>
                                      </p:cBhvr>
                                      <p:to>
                                        <p:strVal val="visible"/>
                                      </p:to>
                                    </p:set>
                                    <p:animEffect transition="in" filter="fade">
                                      <p:cBhvr>
                                        <p:cTn id="12" dur="500"/>
                                        <p:tgtEl>
                                          <p:spTgt spid="307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三、解答</a:t>
            </a:r>
            <a:r>
              <a:rPr lang="en-US" altLang="zh-CN" smtClean="0">
                <a:latin typeface="Times New Roman" panose="02020603050405020304" pitchFamily="18" charset="0"/>
                <a:cs typeface="Times New Roman" panose="02020603050405020304" pitchFamily="18" charset="0"/>
              </a:rPr>
              <a:t>5</a:t>
            </a:r>
            <a:endParaRPr lang="zh-CN" altLang="en-US" smtClean="0">
              <a:latin typeface="Times New Roman" panose="02020603050405020304" pitchFamily="18" charset="0"/>
              <a:cs typeface="Times New Roman" panose="02020603050405020304" pitchFamily="18" charset="0"/>
            </a:endParaRPr>
          </a:p>
        </p:txBody>
      </p:sp>
      <p:sp>
        <p:nvSpPr>
          <p:cNvPr id="31747" name="Content Placeholder 4"/>
          <p:cNvSpPr>
            <a:spLocks noGrp="1"/>
          </p:cNvSpPr>
          <p:nvPr>
            <p:ph idx="4294967295"/>
          </p:nvPr>
        </p:nvSpPr>
        <p:spPr>
          <a:xfrm>
            <a:off x="684213" y="908050"/>
            <a:ext cx="7848600" cy="2944813"/>
          </a:xfrm>
        </p:spPr>
        <p:txBody>
          <a:bodyPr/>
          <a:lstStyle/>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727075" lvl="1" indent="-342900">
              <a:lnSpc>
                <a:spcPct val="120000"/>
              </a:lnSpc>
              <a:spcBef>
                <a:spcPct val="20000"/>
              </a:spcBef>
              <a:spcAft>
                <a:spcPct val="20000"/>
              </a:spcAft>
              <a:buFont typeface="楷体_GB2312" pitchFamily="49" charset="-122"/>
              <a:buAutoNum type="circleNumDbPlain" startAt="5"/>
            </a:pPr>
            <a:r>
              <a:rPr lang="zh-CN" altLang="en-US" smtClean="0">
                <a:ea typeface="黑体" panose="02010609060101010101" pitchFamily="49" charset="-122"/>
              </a:rPr>
              <a:t>对哪些类型的指令而言，该单元位于关键路径上？</a:t>
            </a:r>
            <a:endParaRPr lang="en-US" altLang="zh-CN" smtClean="0">
              <a:ea typeface="黑体" panose="02010609060101010101" pitchFamily="49" charset="-122"/>
            </a:endParaRPr>
          </a:p>
          <a:p>
            <a:pPr lvl="2" indent="-285750">
              <a:lnSpc>
                <a:spcPct val="120000"/>
              </a:lnSpc>
              <a:spcBef>
                <a:spcPct val="20000"/>
              </a:spcBef>
              <a:spcAft>
                <a:spcPct val="20000"/>
              </a:spcAft>
            </a:pPr>
            <a:r>
              <a:rPr lang="en-US" altLang="zh-CN" smtClean="0">
                <a:ea typeface="黑体" panose="02010609060101010101" pitchFamily="49" charset="-122"/>
              </a:rPr>
              <a:t>a.</a:t>
            </a:r>
            <a:r>
              <a:rPr lang="zh-CN" altLang="en-US" smtClean="0">
                <a:ea typeface="黑体" panose="02010609060101010101" pitchFamily="49" charset="-122"/>
              </a:rPr>
              <a:t>所有指令的关键路径都不会包含这个加法器，因为指令存储器的速度慢于加法器，而所有的指令都必须执行读指令这一操作。</a:t>
            </a:r>
          </a:p>
          <a:p>
            <a:pPr lvl="2" indent="-285750">
              <a:lnSpc>
                <a:spcPct val="120000"/>
              </a:lnSpc>
              <a:spcBef>
                <a:spcPct val="20000"/>
              </a:spcBef>
              <a:spcAft>
                <a:spcPct val="20000"/>
              </a:spcAft>
            </a:pPr>
            <a:r>
              <a:rPr lang="en-US" altLang="zh-CN" smtClean="0">
                <a:ea typeface="黑体" panose="02010609060101010101" pitchFamily="49" charset="-122"/>
              </a:rPr>
              <a:t>b.</a:t>
            </a:r>
            <a:r>
              <a:rPr lang="zh-CN" altLang="en-US" smtClean="0">
                <a:ea typeface="黑体" panose="02010609060101010101" pitchFamily="49" charset="-122"/>
              </a:rPr>
              <a:t>与存取有关的指令，因为只有与存取有关的指令会用到该单元。</a:t>
            </a:r>
          </a:p>
        </p:txBody>
      </p:sp>
      <p:graphicFrame>
        <p:nvGraphicFramePr>
          <p:cNvPr id="2" name="表格 1"/>
          <p:cNvGraphicFramePr>
            <a:graphicFrameLocks noGrp="1"/>
          </p:cNvGraphicFramePr>
          <p:nvPr/>
        </p:nvGraphicFramePr>
        <p:xfrm>
          <a:off x="3179763" y="1108075"/>
          <a:ext cx="2976562" cy="1097280"/>
        </p:xfrm>
        <a:graphic>
          <a:graphicData uri="http://schemas.openxmlformats.org/drawingml/2006/table">
            <a:tbl>
              <a:tblPr firstRow="1" firstCol="1" bandRow="1">
                <a:tableStyleId>{69CF1AB2-1976-4502-BF36-3FF5EA218861}</a:tableStyleId>
              </a:tblPr>
              <a:tblGrid>
                <a:gridCol w="355638">
                  <a:extLst>
                    <a:ext uri="{9D8B030D-6E8A-4147-A177-3AD203B41FA5}">
                      <a16:colId xmlns:a16="http://schemas.microsoft.com/office/drawing/2014/main" val="20000"/>
                    </a:ext>
                  </a:extLst>
                </a:gridCol>
                <a:gridCol w="2620924">
                  <a:extLst>
                    <a:ext uri="{9D8B030D-6E8A-4147-A177-3AD203B41FA5}">
                      <a16:colId xmlns:a16="http://schemas.microsoft.com/office/drawing/2014/main" val="20001"/>
                    </a:ext>
                  </a:extLst>
                </a:gridCol>
              </a:tblGrid>
              <a:tr h="365654">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87" marR="68587"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单元</a:t>
                      </a:r>
                      <a:endParaRPr lang="zh-CN" sz="1200" kern="100" dirty="0">
                        <a:effectLst/>
                        <a:latin typeface="Times New Roman" pitchFamily="18" charset="0"/>
                        <a:ea typeface="宋体"/>
                        <a:cs typeface="Times New Roman" pitchFamily="18" charset="0"/>
                      </a:endParaRPr>
                    </a:p>
                  </a:txBody>
                  <a:tcPr marL="68587" marR="68587" marT="0" marB="0"/>
                </a:tc>
                <a:extLst>
                  <a:ext uri="{0D108BD9-81ED-4DB2-BD59-A6C34878D82A}">
                    <a16:rowId xmlns:a16="http://schemas.microsoft.com/office/drawing/2014/main" val="10000"/>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87" marR="68587" marT="0" marB="0"/>
                </a:tc>
                <a:tc>
                  <a:txBody>
                    <a:bodyPr/>
                    <a:lstStyle/>
                    <a:p>
                      <a:pPr algn="just">
                        <a:lnSpc>
                          <a:spcPct val="150000"/>
                        </a:lnSpc>
                        <a:spcAft>
                          <a:spcPts val="0"/>
                        </a:spcAft>
                      </a:pPr>
                      <a:r>
                        <a:rPr lang="zh-CN" sz="1600" kern="100" dirty="0">
                          <a:effectLst/>
                          <a:latin typeface="Times New Roman" pitchFamily="18" charset="0"/>
                          <a:cs typeface="Times New Roman" pitchFamily="18" charset="0"/>
                        </a:rPr>
                        <a:t>执行加</a:t>
                      </a:r>
                      <a:r>
                        <a:rPr lang="en-US" sz="1600" kern="100" dirty="0">
                          <a:effectLst/>
                          <a:latin typeface="Times New Roman" pitchFamily="18" charset="0"/>
                          <a:cs typeface="Times New Roman" pitchFamily="18" charset="0"/>
                        </a:rPr>
                        <a:t>4</a:t>
                      </a:r>
                      <a:r>
                        <a:rPr lang="zh-CN" sz="1600" kern="100" dirty="0">
                          <a:effectLst/>
                          <a:latin typeface="Times New Roman" pitchFamily="18" charset="0"/>
                          <a:cs typeface="Times New Roman" pitchFamily="18" charset="0"/>
                        </a:rPr>
                        <a:t>的加法器</a:t>
                      </a:r>
                      <a:r>
                        <a:rPr lang="en-US" sz="1600" kern="100" dirty="0">
                          <a:effectLst/>
                          <a:latin typeface="Times New Roman" pitchFamily="18" charset="0"/>
                          <a:cs typeface="Times New Roman" pitchFamily="18" charset="0"/>
                        </a:rPr>
                        <a:t>(</a:t>
                      </a:r>
                      <a:r>
                        <a:rPr lang="zh-CN" sz="1600" kern="100" dirty="0">
                          <a:effectLst/>
                          <a:latin typeface="Times New Roman" pitchFamily="18" charset="0"/>
                          <a:cs typeface="Times New Roman" pitchFamily="18" charset="0"/>
                        </a:rPr>
                        <a:t>对</a:t>
                      </a:r>
                      <a:r>
                        <a:rPr lang="en-US" sz="1600" kern="100" dirty="0">
                          <a:effectLst/>
                          <a:latin typeface="Times New Roman" pitchFamily="18" charset="0"/>
                          <a:cs typeface="Times New Roman" pitchFamily="18" charset="0"/>
                        </a:rPr>
                        <a:t>PC)</a:t>
                      </a:r>
                      <a:endParaRPr lang="zh-CN" sz="1200" kern="100" dirty="0">
                        <a:effectLst/>
                        <a:latin typeface="Times New Roman" pitchFamily="18" charset="0"/>
                        <a:ea typeface="宋体"/>
                        <a:cs typeface="Times New Roman" pitchFamily="18" charset="0"/>
                      </a:endParaRPr>
                    </a:p>
                  </a:txBody>
                  <a:tcPr marL="68587" marR="68587" marT="0" marB="0"/>
                </a:tc>
                <a:extLst>
                  <a:ext uri="{0D108BD9-81ED-4DB2-BD59-A6C34878D82A}">
                    <a16:rowId xmlns:a16="http://schemas.microsoft.com/office/drawing/2014/main" val="10001"/>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87" marR="68587" marT="0" marB="0"/>
                </a:tc>
                <a:tc>
                  <a:txBody>
                    <a:bodyPr/>
                    <a:lstStyle/>
                    <a:p>
                      <a:pPr algn="just">
                        <a:lnSpc>
                          <a:spcPct val="150000"/>
                        </a:lnSpc>
                        <a:spcAft>
                          <a:spcPts val="0"/>
                        </a:spcAft>
                      </a:pPr>
                      <a:r>
                        <a:rPr lang="zh-CN" sz="1600" kern="100" dirty="0">
                          <a:effectLst/>
                          <a:latin typeface="Times New Roman" pitchFamily="18" charset="0"/>
                          <a:cs typeface="Times New Roman" pitchFamily="18" charset="0"/>
                        </a:rPr>
                        <a:t>数据存储器</a:t>
                      </a:r>
                      <a:endParaRPr lang="zh-CN" sz="1200" kern="100" dirty="0">
                        <a:effectLst/>
                        <a:latin typeface="Times New Roman" pitchFamily="18" charset="0"/>
                        <a:ea typeface="宋体"/>
                        <a:cs typeface="Times New Roman" pitchFamily="18" charset="0"/>
                      </a:endParaRPr>
                    </a:p>
                  </a:txBody>
                  <a:tcPr marL="68587" marR="68587"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8009648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4" end="4"/>
                                            </p:txEl>
                                          </p:spTgt>
                                        </p:tgtEl>
                                        <p:attrNameLst>
                                          <p:attrName>style.visibility</p:attrName>
                                        </p:attrNameLst>
                                      </p:cBhvr>
                                      <p:to>
                                        <p:strVal val="visible"/>
                                      </p:to>
                                    </p:set>
                                    <p:animEffect transition="in" filter="fade">
                                      <p:cBhvr>
                                        <p:cTn id="7" dur="500"/>
                                        <p:tgtEl>
                                          <p:spTgt spid="31747">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5" end="5"/>
                                            </p:txEl>
                                          </p:spTgt>
                                        </p:tgtEl>
                                        <p:attrNameLst>
                                          <p:attrName>style.visibility</p:attrName>
                                        </p:attrNameLst>
                                      </p:cBhvr>
                                      <p:to>
                                        <p:strVal val="visible"/>
                                      </p:to>
                                    </p:set>
                                    <p:animEffect transition="in" filter="fade">
                                      <p:cBhvr>
                                        <p:cTn id="12" dur="500"/>
                                        <p:tgtEl>
                                          <p:spTgt spid="31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三、解答</a:t>
            </a:r>
            <a:r>
              <a:rPr lang="en-US" altLang="zh-CN" smtClean="0">
                <a:latin typeface="Times New Roman" panose="02020603050405020304" pitchFamily="18" charset="0"/>
                <a:cs typeface="Times New Roman" panose="02020603050405020304" pitchFamily="18" charset="0"/>
              </a:rPr>
              <a:t>6</a:t>
            </a:r>
            <a:endParaRPr lang="zh-CN" altLang="en-US" smtClean="0">
              <a:latin typeface="Times New Roman" panose="02020603050405020304" pitchFamily="18" charset="0"/>
              <a:cs typeface="Times New Roman" panose="02020603050405020304" pitchFamily="18" charset="0"/>
            </a:endParaRPr>
          </a:p>
        </p:txBody>
      </p:sp>
      <p:sp>
        <p:nvSpPr>
          <p:cNvPr id="32771" name="Content Placeholder 4"/>
          <p:cNvSpPr>
            <a:spLocks noGrp="1"/>
          </p:cNvSpPr>
          <p:nvPr>
            <p:ph idx="4294967295"/>
          </p:nvPr>
        </p:nvSpPr>
        <p:spPr>
          <a:xfrm>
            <a:off x="684213" y="908050"/>
            <a:ext cx="7848600" cy="5049838"/>
          </a:xfrm>
        </p:spPr>
        <p:txBody>
          <a:bodyPr/>
          <a:lstStyle/>
          <a:p>
            <a:pPr marL="0" indent="0">
              <a:lnSpc>
                <a:spcPct val="120000"/>
              </a:lnSpc>
              <a:spcBef>
                <a:spcPct val="20000"/>
              </a:spcBef>
              <a:spcAft>
                <a:spcPct val="20000"/>
              </a:spcAft>
            </a:pPr>
            <a:endParaRPr lang="en-US" altLang="zh-CN" dirty="0" smtClean="0">
              <a:ea typeface="黑体" panose="02010609060101010101" pitchFamily="49" charset="-122"/>
            </a:endParaRPr>
          </a:p>
          <a:p>
            <a:pPr marL="0" indent="0">
              <a:lnSpc>
                <a:spcPct val="120000"/>
              </a:lnSpc>
              <a:spcBef>
                <a:spcPct val="20000"/>
              </a:spcBef>
              <a:spcAft>
                <a:spcPct val="20000"/>
              </a:spcAft>
            </a:pPr>
            <a:endParaRPr lang="en-US" altLang="zh-CN" dirty="0" smtClean="0">
              <a:ea typeface="黑体" panose="02010609060101010101" pitchFamily="49" charset="-122"/>
            </a:endParaRPr>
          </a:p>
          <a:p>
            <a:pPr marL="0" indent="0">
              <a:lnSpc>
                <a:spcPct val="120000"/>
              </a:lnSpc>
              <a:spcBef>
                <a:spcPct val="20000"/>
              </a:spcBef>
              <a:spcAft>
                <a:spcPct val="20000"/>
              </a:spcAft>
            </a:pPr>
            <a:endParaRPr lang="en-US" altLang="zh-CN" dirty="0" smtClean="0">
              <a:ea typeface="黑体" panose="02010609060101010101" pitchFamily="49" charset="-122"/>
            </a:endParaRPr>
          </a:p>
          <a:p>
            <a:pPr marL="727075" lvl="1" indent="-342900">
              <a:lnSpc>
                <a:spcPct val="120000"/>
              </a:lnSpc>
              <a:spcBef>
                <a:spcPct val="20000"/>
              </a:spcBef>
              <a:spcAft>
                <a:spcPct val="20000"/>
              </a:spcAft>
              <a:buFont typeface="楷体_GB2312" pitchFamily="49" charset="-122"/>
              <a:buAutoNum type="circleNumDbPlain" startAt="6"/>
            </a:pPr>
            <a:r>
              <a:rPr lang="zh-CN" altLang="en-US" dirty="0" smtClean="0">
                <a:ea typeface="黑体" panose="02010609060101010101" pitchFamily="49" charset="-122"/>
              </a:rPr>
              <a:t>假设仅需支持</a:t>
            </a:r>
            <a:r>
              <a:rPr lang="en-US" altLang="zh-CN" dirty="0" err="1" smtClean="0">
                <a:ea typeface="黑体" panose="02010609060101010101" pitchFamily="49" charset="-122"/>
              </a:rPr>
              <a:t>beq</a:t>
            </a:r>
            <a:r>
              <a:rPr lang="zh-CN" altLang="en-US" dirty="0" smtClean="0">
                <a:ea typeface="黑体" panose="02010609060101010101" pitchFamily="49" charset="-122"/>
              </a:rPr>
              <a:t>指令和</a:t>
            </a:r>
            <a:r>
              <a:rPr lang="en-US" altLang="zh-CN" dirty="0" smtClean="0">
                <a:ea typeface="黑体" panose="02010609060101010101" pitchFamily="49" charset="-122"/>
              </a:rPr>
              <a:t>add</a:t>
            </a:r>
            <a:r>
              <a:rPr lang="zh-CN" altLang="en-US" dirty="0" smtClean="0">
                <a:ea typeface="黑体" panose="02010609060101010101" pitchFamily="49" charset="-122"/>
              </a:rPr>
              <a:t>指令，讨论该单元的延迟变化对处理器时钟周期的影响。假设其他单元的延迟不变。</a:t>
            </a:r>
            <a:endParaRPr lang="en-US" altLang="zh-CN" dirty="0" smtClean="0">
              <a:ea typeface="黑体" panose="02010609060101010101" pitchFamily="49" charset="-122"/>
            </a:endParaRPr>
          </a:p>
          <a:p>
            <a:pPr lvl="2" indent="-285750">
              <a:lnSpc>
                <a:spcPct val="120000"/>
              </a:lnSpc>
              <a:spcBef>
                <a:spcPct val="20000"/>
              </a:spcBef>
              <a:spcAft>
                <a:spcPct val="20000"/>
              </a:spcAft>
            </a:pPr>
            <a:r>
              <a:rPr lang="en-US" altLang="zh-CN" dirty="0" err="1" smtClean="0">
                <a:ea typeface="黑体" panose="02010609060101010101" pitchFamily="49" charset="-122"/>
              </a:rPr>
              <a:t>a.beq</a:t>
            </a:r>
            <a:r>
              <a:rPr lang="zh-CN" altLang="en-US" dirty="0" smtClean="0">
                <a:ea typeface="黑体" panose="02010609060101010101" pitchFamily="49" charset="-122"/>
              </a:rPr>
              <a:t>指令的关键路径为</a:t>
            </a:r>
            <a:r>
              <a:rPr lang="en-US" altLang="zh-CN" dirty="0" smtClean="0">
                <a:ea typeface="黑体" panose="02010609060101010101" pitchFamily="49" charset="-122"/>
              </a:rPr>
              <a:t>I-Mem</a:t>
            </a:r>
            <a:r>
              <a:rPr lang="zh-CN" altLang="en-US" dirty="0" smtClean="0">
                <a:ea typeface="黑体" panose="02010609060101010101" pitchFamily="49" charset="-122"/>
              </a:rPr>
              <a:t>、</a:t>
            </a:r>
            <a:r>
              <a:rPr lang="en-US" altLang="zh-CN" dirty="0" err="1" smtClean="0">
                <a:ea typeface="黑体" panose="02010609060101010101" pitchFamily="49" charset="-122"/>
              </a:rPr>
              <a:t>Regs</a:t>
            </a:r>
            <a:r>
              <a:rPr lang="en-US" altLang="zh-CN" dirty="0" smtClean="0">
                <a:ea typeface="黑体" panose="02010609060101010101" pitchFamily="49" charset="-122"/>
              </a:rPr>
              <a:t>(Read)</a:t>
            </a:r>
            <a:r>
              <a:rPr lang="zh-CN" altLang="en-US" dirty="0" smtClean="0">
                <a:ea typeface="黑体" panose="02010609060101010101" pitchFamily="49" charset="-122"/>
              </a:rPr>
              <a:t>、</a:t>
            </a:r>
            <a:r>
              <a:rPr lang="en-US" altLang="zh-CN" dirty="0" smtClean="0">
                <a:ea typeface="黑体" panose="02010609060101010101" pitchFamily="49" charset="-122"/>
              </a:rPr>
              <a:t>Mux</a:t>
            </a:r>
            <a:r>
              <a:rPr lang="zh-CN" altLang="en-US" dirty="0" smtClean="0">
                <a:ea typeface="黑体" panose="02010609060101010101" pitchFamily="49" charset="-122"/>
              </a:rPr>
              <a:t>、</a:t>
            </a:r>
            <a:r>
              <a:rPr lang="en-US" altLang="zh-CN" dirty="0" smtClean="0">
                <a:ea typeface="黑体" panose="02010609060101010101" pitchFamily="49" charset="-122"/>
              </a:rPr>
              <a:t>ALU</a:t>
            </a:r>
            <a:r>
              <a:rPr lang="zh-CN" altLang="en-US" dirty="0" smtClean="0">
                <a:ea typeface="黑体" panose="02010609060101010101" pitchFamily="49" charset="-122"/>
              </a:rPr>
              <a:t>、</a:t>
            </a:r>
            <a:r>
              <a:rPr lang="en-US" altLang="zh-CN" dirty="0" smtClean="0">
                <a:ea typeface="黑体" panose="02010609060101010101" pitchFamily="49" charset="-122"/>
              </a:rPr>
              <a:t>Mux</a:t>
            </a:r>
            <a:r>
              <a:rPr lang="zh-CN" altLang="en-US" dirty="0" smtClean="0">
                <a:ea typeface="黑体" panose="02010609060101010101" pitchFamily="49" charset="-122"/>
              </a:rPr>
              <a:t>，延迟为</a:t>
            </a:r>
            <a:r>
              <a:rPr lang="en-US" altLang="zh-CN" dirty="0" smtClean="0">
                <a:ea typeface="黑体" panose="02010609060101010101" pitchFamily="49" charset="-122"/>
              </a:rPr>
              <a:t>780ps</a:t>
            </a:r>
            <a:r>
              <a:rPr lang="zh-CN" altLang="en-US" dirty="0" smtClean="0">
                <a:ea typeface="黑体" panose="02010609060101010101" pitchFamily="49" charset="-122"/>
              </a:rPr>
              <a:t>，</a:t>
            </a:r>
            <a:r>
              <a:rPr lang="en-US" altLang="zh-CN" dirty="0" smtClean="0">
                <a:ea typeface="黑体" panose="02010609060101010101" pitchFamily="49" charset="-122"/>
              </a:rPr>
              <a:t>add</a:t>
            </a:r>
            <a:r>
              <a:rPr lang="zh-CN" altLang="en-US" dirty="0" smtClean="0">
                <a:ea typeface="黑体" panose="02010609060101010101" pitchFamily="49" charset="-122"/>
              </a:rPr>
              <a:t>指令的关键路径为</a:t>
            </a:r>
            <a:r>
              <a:rPr lang="en-US" altLang="zh-CN" dirty="0" smtClean="0">
                <a:ea typeface="黑体" panose="02010609060101010101" pitchFamily="49" charset="-122"/>
              </a:rPr>
              <a:t>I-Mem</a:t>
            </a:r>
            <a:r>
              <a:rPr lang="zh-CN" altLang="en-US" dirty="0" smtClean="0">
                <a:ea typeface="黑体" panose="02010609060101010101" pitchFamily="49" charset="-122"/>
              </a:rPr>
              <a:t>、</a:t>
            </a:r>
            <a:r>
              <a:rPr lang="en-US" altLang="zh-CN" dirty="0" err="1" smtClean="0">
                <a:ea typeface="黑体" panose="02010609060101010101" pitchFamily="49" charset="-122"/>
              </a:rPr>
              <a:t>Regs</a:t>
            </a:r>
            <a:r>
              <a:rPr lang="en-US" altLang="zh-CN" dirty="0" smtClean="0">
                <a:ea typeface="黑体" panose="02010609060101010101" pitchFamily="49" charset="-122"/>
              </a:rPr>
              <a:t>(Read)</a:t>
            </a:r>
            <a:r>
              <a:rPr lang="zh-CN" altLang="en-US" dirty="0" smtClean="0">
                <a:ea typeface="黑体" panose="02010609060101010101" pitchFamily="49" charset="-122"/>
              </a:rPr>
              <a:t>、</a:t>
            </a:r>
            <a:r>
              <a:rPr lang="en-US" altLang="zh-CN" dirty="0" smtClean="0">
                <a:ea typeface="黑体" panose="02010609060101010101" pitchFamily="49" charset="-122"/>
              </a:rPr>
              <a:t>Mux</a:t>
            </a:r>
            <a:r>
              <a:rPr lang="zh-CN" altLang="en-US" dirty="0" smtClean="0">
                <a:ea typeface="黑体" panose="02010609060101010101" pitchFamily="49" charset="-122"/>
              </a:rPr>
              <a:t>、</a:t>
            </a:r>
            <a:r>
              <a:rPr lang="en-US" altLang="zh-CN" dirty="0" smtClean="0">
                <a:ea typeface="黑体" panose="02010609060101010101" pitchFamily="49" charset="-122"/>
              </a:rPr>
              <a:t>ALU</a:t>
            </a:r>
            <a:r>
              <a:rPr lang="zh-CN" altLang="en-US" dirty="0" smtClean="0">
                <a:ea typeface="黑体" panose="02010609060101010101" pitchFamily="49" charset="-122"/>
              </a:rPr>
              <a:t>、</a:t>
            </a:r>
            <a:r>
              <a:rPr lang="en-US" altLang="zh-CN" dirty="0" smtClean="0">
                <a:ea typeface="黑体" panose="02010609060101010101" pitchFamily="49" charset="-122"/>
              </a:rPr>
              <a:t>Mux</a:t>
            </a:r>
            <a:r>
              <a:rPr lang="zh-CN" altLang="en-US" dirty="0" smtClean="0">
                <a:ea typeface="黑体" panose="02010609060101010101" pitchFamily="49" charset="-122"/>
              </a:rPr>
              <a:t>、</a:t>
            </a:r>
            <a:r>
              <a:rPr lang="en-US" altLang="zh-CN" dirty="0" err="1" smtClean="0">
                <a:ea typeface="黑体" panose="02010609060101010101" pitchFamily="49" charset="-122"/>
              </a:rPr>
              <a:t>Regs</a:t>
            </a:r>
            <a:r>
              <a:rPr lang="en-US" altLang="zh-CN" dirty="0" smtClean="0">
                <a:ea typeface="黑体" panose="02010609060101010101" pitchFamily="49" charset="-122"/>
              </a:rPr>
              <a:t>(Write)</a:t>
            </a:r>
            <a:r>
              <a:rPr lang="zh-CN" altLang="en-US" dirty="0" smtClean="0">
                <a:ea typeface="黑体" panose="02010609060101010101" pitchFamily="49" charset="-122"/>
              </a:rPr>
              <a:t>，延迟为</a:t>
            </a:r>
            <a:r>
              <a:rPr lang="en-US" altLang="zh-CN" dirty="0" smtClean="0">
                <a:ea typeface="黑体" panose="02010609060101010101" pitchFamily="49" charset="-122"/>
              </a:rPr>
              <a:t>980ps</a:t>
            </a:r>
            <a:r>
              <a:rPr lang="zh-CN" altLang="en-US" dirty="0" smtClean="0">
                <a:ea typeface="黑体" panose="02010609060101010101" pitchFamily="49" charset="-122"/>
              </a:rPr>
              <a:t>。这里只需讨论该单元延迟变化相比于较长的关键路径的影响，较长的关键路径为</a:t>
            </a:r>
            <a:r>
              <a:rPr lang="en-US" altLang="zh-CN" dirty="0" smtClean="0">
                <a:ea typeface="黑体" panose="02010609060101010101" pitchFamily="49" charset="-122"/>
              </a:rPr>
              <a:t>add</a:t>
            </a:r>
            <a:r>
              <a:rPr lang="zh-CN" altLang="en-US" dirty="0" smtClean="0">
                <a:ea typeface="黑体" panose="02010609060101010101" pitchFamily="49" charset="-122"/>
              </a:rPr>
              <a:t>指令，其延迟为</a:t>
            </a:r>
            <a:r>
              <a:rPr lang="en-US" altLang="zh-CN" dirty="0" smtClean="0">
                <a:ea typeface="黑体" panose="02010609060101010101" pitchFamily="49" charset="-122"/>
              </a:rPr>
              <a:t>980ps</a:t>
            </a:r>
            <a:r>
              <a:rPr lang="zh-CN" altLang="en-US" dirty="0" smtClean="0">
                <a:ea typeface="黑体" panose="02010609060101010101" pitchFamily="49" charset="-122"/>
              </a:rPr>
              <a:t>，而执行加</a:t>
            </a:r>
            <a:r>
              <a:rPr lang="en-US" altLang="zh-CN" dirty="0" smtClean="0">
                <a:ea typeface="黑体" panose="02010609060101010101" pitchFamily="49" charset="-122"/>
              </a:rPr>
              <a:t>4</a:t>
            </a:r>
            <a:r>
              <a:rPr lang="zh-CN" altLang="en-US" dirty="0" smtClean="0">
                <a:ea typeface="黑体" panose="02010609060101010101" pitchFamily="49" charset="-122"/>
              </a:rPr>
              <a:t>的加法器所在的路径为 </a:t>
            </a:r>
            <a:r>
              <a:rPr lang="en-US" altLang="zh-CN" dirty="0" smtClean="0">
                <a:ea typeface="黑体" panose="02010609060101010101" pitchFamily="49" charset="-122"/>
              </a:rPr>
              <a:t>Add</a:t>
            </a:r>
            <a:r>
              <a:rPr lang="zh-CN" altLang="en-US" dirty="0" smtClean="0">
                <a:ea typeface="黑体" panose="02010609060101010101" pitchFamily="49" charset="-122"/>
              </a:rPr>
              <a:t>、</a:t>
            </a:r>
            <a:r>
              <a:rPr lang="en-US" altLang="zh-CN" dirty="0" smtClean="0">
                <a:ea typeface="黑体" panose="02010609060101010101" pitchFamily="49" charset="-122"/>
              </a:rPr>
              <a:t>Add(ALU)</a:t>
            </a:r>
            <a:r>
              <a:rPr lang="zh-CN" altLang="en-US" dirty="0" smtClean="0">
                <a:ea typeface="黑体" panose="02010609060101010101" pitchFamily="49" charset="-122"/>
              </a:rPr>
              <a:t>、</a:t>
            </a:r>
            <a:r>
              <a:rPr lang="en-US" altLang="zh-CN" dirty="0" smtClean="0">
                <a:ea typeface="黑体" panose="02010609060101010101" pitchFamily="49" charset="-122"/>
              </a:rPr>
              <a:t>Mux</a:t>
            </a:r>
            <a:r>
              <a:rPr lang="zh-CN" altLang="en-US" dirty="0" smtClean="0">
                <a:ea typeface="黑体" panose="02010609060101010101" pitchFamily="49" charset="-122"/>
              </a:rPr>
              <a:t>，其延迟为</a:t>
            </a:r>
            <a:r>
              <a:rPr lang="en-US" altLang="zh-CN" dirty="0" smtClean="0">
                <a:ea typeface="黑体" panose="02010609060101010101" pitchFamily="49" charset="-122"/>
              </a:rPr>
              <a:t>100ps + 120ps + 30ps = 250ps</a:t>
            </a:r>
            <a:r>
              <a:rPr lang="zh-CN" altLang="en-US" dirty="0" smtClean="0">
                <a:ea typeface="黑体" panose="02010609060101010101" pitchFamily="49" charset="-122"/>
              </a:rPr>
              <a:t>，若要该单元延迟变化而导致该路径成为关键路径，从而影响时钟周期，则执行加</a:t>
            </a:r>
            <a:r>
              <a:rPr lang="en-US" altLang="zh-CN" dirty="0" smtClean="0">
                <a:ea typeface="黑体" panose="02010609060101010101" pitchFamily="49" charset="-122"/>
              </a:rPr>
              <a:t>4</a:t>
            </a:r>
            <a:r>
              <a:rPr lang="zh-CN" altLang="en-US" dirty="0" smtClean="0">
                <a:ea typeface="黑体" panose="02010609060101010101" pitchFamily="49" charset="-122"/>
              </a:rPr>
              <a:t>的加法器延迟要大于 </a:t>
            </a:r>
            <a:r>
              <a:rPr lang="en-US" altLang="zh-CN" dirty="0" smtClean="0">
                <a:ea typeface="黑体" panose="02010609060101010101" pitchFamily="49" charset="-122"/>
              </a:rPr>
              <a:t>980ps – 150ps = 830ps</a:t>
            </a:r>
            <a:r>
              <a:rPr lang="zh-CN" altLang="en-US" dirty="0" smtClean="0">
                <a:ea typeface="黑体" panose="02010609060101010101" pitchFamily="49" charset="-122"/>
              </a:rPr>
              <a:t>，才会影响时钟周期。</a:t>
            </a:r>
          </a:p>
          <a:p>
            <a:pPr lvl="2" indent="-285750">
              <a:lnSpc>
                <a:spcPct val="120000"/>
              </a:lnSpc>
              <a:spcBef>
                <a:spcPct val="20000"/>
              </a:spcBef>
              <a:spcAft>
                <a:spcPct val="20000"/>
              </a:spcAft>
            </a:pPr>
            <a:r>
              <a:rPr lang="en-US" altLang="zh-CN" dirty="0" smtClean="0">
                <a:ea typeface="黑体" panose="02010609060101010101" pitchFamily="49" charset="-122"/>
              </a:rPr>
              <a:t>b.</a:t>
            </a:r>
            <a:r>
              <a:rPr lang="zh-CN" altLang="en-US" dirty="0" smtClean="0">
                <a:ea typeface="黑体" panose="02010609060101010101" pitchFamily="49" charset="-122"/>
              </a:rPr>
              <a:t>数据存储器未被 </a:t>
            </a:r>
            <a:r>
              <a:rPr lang="en-US" altLang="zh-CN" dirty="0" err="1" smtClean="0">
                <a:ea typeface="黑体" panose="02010609060101010101" pitchFamily="49" charset="-122"/>
              </a:rPr>
              <a:t>beq</a:t>
            </a:r>
            <a:r>
              <a:rPr lang="zh-CN" altLang="en-US" dirty="0" smtClean="0">
                <a:ea typeface="黑体" panose="02010609060101010101" pitchFamily="49" charset="-122"/>
              </a:rPr>
              <a:t>或</a:t>
            </a:r>
            <a:r>
              <a:rPr lang="en-US" altLang="zh-CN" dirty="0" smtClean="0">
                <a:ea typeface="黑体" panose="02010609060101010101" pitchFamily="49" charset="-122"/>
              </a:rPr>
              <a:t>add</a:t>
            </a:r>
            <a:r>
              <a:rPr lang="zh-CN" altLang="en-US" dirty="0" smtClean="0">
                <a:ea typeface="黑体" panose="02010609060101010101" pitchFamily="49" charset="-122"/>
              </a:rPr>
              <a:t>指令使用，因此，它的延迟不影响时钟周期。</a:t>
            </a:r>
          </a:p>
        </p:txBody>
      </p:sp>
      <p:graphicFrame>
        <p:nvGraphicFramePr>
          <p:cNvPr id="2" name="表格 1"/>
          <p:cNvGraphicFramePr>
            <a:graphicFrameLocks noGrp="1"/>
          </p:cNvGraphicFramePr>
          <p:nvPr/>
        </p:nvGraphicFramePr>
        <p:xfrm>
          <a:off x="3179763" y="1108075"/>
          <a:ext cx="2976562" cy="1097280"/>
        </p:xfrm>
        <a:graphic>
          <a:graphicData uri="http://schemas.openxmlformats.org/drawingml/2006/table">
            <a:tbl>
              <a:tblPr firstRow="1" firstCol="1" bandRow="1">
                <a:tableStyleId>{69CF1AB2-1976-4502-BF36-3FF5EA218861}</a:tableStyleId>
              </a:tblPr>
              <a:tblGrid>
                <a:gridCol w="355638">
                  <a:extLst>
                    <a:ext uri="{9D8B030D-6E8A-4147-A177-3AD203B41FA5}">
                      <a16:colId xmlns:a16="http://schemas.microsoft.com/office/drawing/2014/main" val="20000"/>
                    </a:ext>
                  </a:extLst>
                </a:gridCol>
                <a:gridCol w="2620924">
                  <a:extLst>
                    <a:ext uri="{9D8B030D-6E8A-4147-A177-3AD203B41FA5}">
                      <a16:colId xmlns:a16="http://schemas.microsoft.com/office/drawing/2014/main" val="20001"/>
                    </a:ext>
                  </a:extLst>
                </a:gridCol>
              </a:tblGrid>
              <a:tr h="365654">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87" marR="68587"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单元</a:t>
                      </a:r>
                      <a:endParaRPr lang="zh-CN" sz="1200" kern="100" dirty="0">
                        <a:effectLst/>
                        <a:latin typeface="Times New Roman" pitchFamily="18" charset="0"/>
                        <a:ea typeface="宋体"/>
                        <a:cs typeface="Times New Roman" pitchFamily="18" charset="0"/>
                      </a:endParaRPr>
                    </a:p>
                  </a:txBody>
                  <a:tcPr marL="68587" marR="68587" marT="0" marB="0"/>
                </a:tc>
                <a:extLst>
                  <a:ext uri="{0D108BD9-81ED-4DB2-BD59-A6C34878D82A}">
                    <a16:rowId xmlns:a16="http://schemas.microsoft.com/office/drawing/2014/main" val="10000"/>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87" marR="68587" marT="0" marB="0"/>
                </a:tc>
                <a:tc>
                  <a:txBody>
                    <a:bodyPr/>
                    <a:lstStyle/>
                    <a:p>
                      <a:pPr algn="just">
                        <a:lnSpc>
                          <a:spcPct val="150000"/>
                        </a:lnSpc>
                        <a:spcAft>
                          <a:spcPts val="0"/>
                        </a:spcAft>
                      </a:pPr>
                      <a:r>
                        <a:rPr lang="zh-CN" sz="1600" kern="100" dirty="0">
                          <a:effectLst/>
                          <a:latin typeface="Times New Roman" pitchFamily="18" charset="0"/>
                          <a:cs typeface="Times New Roman" pitchFamily="18" charset="0"/>
                        </a:rPr>
                        <a:t>执行加</a:t>
                      </a:r>
                      <a:r>
                        <a:rPr lang="en-US" sz="1600" kern="100" dirty="0">
                          <a:effectLst/>
                          <a:latin typeface="Times New Roman" pitchFamily="18" charset="0"/>
                          <a:cs typeface="Times New Roman" pitchFamily="18" charset="0"/>
                        </a:rPr>
                        <a:t>4</a:t>
                      </a:r>
                      <a:r>
                        <a:rPr lang="zh-CN" sz="1600" kern="100" dirty="0">
                          <a:effectLst/>
                          <a:latin typeface="Times New Roman" pitchFamily="18" charset="0"/>
                          <a:cs typeface="Times New Roman" pitchFamily="18" charset="0"/>
                        </a:rPr>
                        <a:t>的加法器</a:t>
                      </a:r>
                      <a:r>
                        <a:rPr lang="en-US" sz="1600" kern="100" dirty="0">
                          <a:effectLst/>
                          <a:latin typeface="Times New Roman" pitchFamily="18" charset="0"/>
                          <a:cs typeface="Times New Roman" pitchFamily="18" charset="0"/>
                        </a:rPr>
                        <a:t>(</a:t>
                      </a:r>
                      <a:r>
                        <a:rPr lang="zh-CN" sz="1600" kern="100" dirty="0">
                          <a:effectLst/>
                          <a:latin typeface="Times New Roman" pitchFamily="18" charset="0"/>
                          <a:cs typeface="Times New Roman" pitchFamily="18" charset="0"/>
                        </a:rPr>
                        <a:t>对</a:t>
                      </a:r>
                      <a:r>
                        <a:rPr lang="en-US" sz="1600" kern="100" dirty="0">
                          <a:effectLst/>
                          <a:latin typeface="Times New Roman" pitchFamily="18" charset="0"/>
                          <a:cs typeface="Times New Roman" pitchFamily="18" charset="0"/>
                        </a:rPr>
                        <a:t>PC)</a:t>
                      </a:r>
                      <a:endParaRPr lang="zh-CN" sz="1200" kern="100" dirty="0">
                        <a:effectLst/>
                        <a:latin typeface="Times New Roman" pitchFamily="18" charset="0"/>
                        <a:ea typeface="宋体"/>
                        <a:cs typeface="Times New Roman" pitchFamily="18" charset="0"/>
                      </a:endParaRPr>
                    </a:p>
                  </a:txBody>
                  <a:tcPr marL="68587" marR="68587" marT="0" marB="0"/>
                </a:tc>
                <a:extLst>
                  <a:ext uri="{0D108BD9-81ED-4DB2-BD59-A6C34878D82A}">
                    <a16:rowId xmlns:a16="http://schemas.microsoft.com/office/drawing/2014/main" val="10001"/>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87" marR="68587" marT="0" marB="0"/>
                </a:tc>
                <a:tc>
                  <a:txBody>
                    <a:bodyPr/>
                    <a:lstStyle/>
                    <a:p>
                      <a:pPr algn="just">
                        <a:lnSpc>
                          <a:spcPct val="150000"/>
                        </a:lnSpc>
                        <a:spcAft>
                          <a:spcPts val="0"/>
                        </a:spcAft>
                      </a:pPr>
                      <a:r>
                        <a:rPr lang="zh-CN" sz="1600" kern="100" dirty="0">
                          <a:effectLst/>
                          <a:latin typeface="Times New Roman" pitchFamily="18" charset="0"/>
                          <a:cs typeface="Times New Roman" pitchFamily="18" charset="0"/>
                        </a:rPr>
                        <a:t>数据存储器</a:t>
                      </a:r>
                      <a:endParaRPr lang="zh-CN" sz="1200" kern="100" dirty="0">
                        <a:effectLst/>
                        <a:latin typeface="Times New Roman" pitchFamily="18" charset="0"/>
                        <a:ea typeface="宋体"/>
                        <a:cs typeface="Times New Roman" pitchFamily="18" charset="0"/>
                      </a:endParaRPr>
                    </a:p>
                  </a:txBody>
                  <a:tcPr marL="68587" marR="68587" marT="0" marB="0"/>
                </a:tc>
                <a:extLst>
                  <a:ext uri="{0D108BD9-81ED-4DB2-BD59-A6C34878D82A}">
                    <a16:rowId xmlns:a16="http://schemas.microsoft.com/office/drawing/2014/main" val="10002"/>
                  </a:ext>
                </a:extLst>
              </a:tr>
            </a:tbl>
          </a:graphicData>
        </a:graphic>
      </p:graphicFrame>
      <p:graphicFrame>
        <p:nvGraphicFramePr>
          <p:cNvPr id="8" name="Group 65"/>
          <p:cNvGraphicFramePr>
            <a:graphicFrameLocks noGrp="1"/>
          </p:cNvGraphicFramePr>
          <p:nvPr/>
        </p:nvGraphicFramePr>
        <p:xfrm>
          <a:off x="596900" y="5949950"/>
          <a:ext cx="8078788" cy="587376"/>
        </p:xfrm>
        <a:graphic>
          <a:graphicData uri="http://schemas.openxmlformats.org/drawingml/2006/table">
            <a:tbl>
              <a:tblPr/>
              <a:tblGrid>
                <a:gridCol w="355600">
                  <a:extLst>
                    <a:ext uri="{9D8B030D-6E8A-4147-A177-3AD203B41FA5}">
                      <a16:colId xmlns:a16="http://schemas.microsoft.com/office/drawing/2014/main" val="20000"/>
                    </a:ext>
                  </a:extLst>
                </a:gridCol>
                <a:gridCol w="1211263">
                  <a:extLst>
                    <a:ext uri="{9D8B030D-6E8A-4147-A177-3AD203B41FA5}">
                      <a16:colId xmlns:a16="http://schemas.microsoft.com/office/drawing/2014/main" val="20001"/>
                    </a:ext>
                  </a:extLst>
                </a:gridCol>
                <a:gridCol w="803275">
                  <a:extLst>
                    <a:ext uri="{9D8B030D-6E8A-4147-A177-3AD203B41FA5}">
                      <a16:colId xmlns:a16="http://schemas.microsoft.com/office/drawing/2014/main" val="20002"/>
                    </a:ext>
                  </a:extLst>
                </a:gridCol>
                <a:gridCol w="801687">
                  <a:extLst>
                    <a:ext uri="{9D8B030D-6E8A-4147-A177-3AD203B41FA5}">
                      <a16:colId xmlns:a16="http://schemas.microsoft.com/office/drawing/2014/main" val="20003"/>
                    </a:ext>
                  </a:extLst>
                </a:gridCol>
                <a:gridCol w="674688">
                  <a:extLst>
                    <a:ext uri="{9D8B030D-6E8A-4147-A177-3AD203B41FA5}">
                      <a16:colId xmlns:a16="http://schemas.microsoft.com/office/drawing/2014/main" val="20004"/>
                    </a:ext>
                  </a:extLst>
                </a:gridCol>
                <a:gridCol w="1006475">
                  <a:extLst>
                    <a:ext uri="{9D8B030D-6E8A-4147-A177-3AD203B41FA5}">
                      <a16:colId xmlns:a16="http://schemas.microsoft.com/office/drawing/2014/main" val="20005"/>
                    </a:ext>
                  </a:extLst>
                </a:gridCol>
                <a:gridCol w="1211262">
                  <a:extLst>
                    <a:ext uri="{9D8B030D-6E8A-4147-A177-3AD203B41FA5}">
                      <a16:colId xmlns:a16="http://schemas.microsoft.com/office/drawing/2014/main" val="20006"/>
                    </a:ext>
                  </a:extLst>
                </a:gridCol>
                <a:gridCol w="1008063">
                  <a:extLst>
                    <a:ext uri="{9D8B030D-6E8A-4147-A177-3AD203B41FA5}">
                      <a16:colId xmlns:a16="http://schemas.microsoft.com/office/drawing/2014/main" val="20007"/>
                    </a:ext>
                  </a:extLst>
                </a:gridCol>
                <a:gridCol w="1006475">
                  <a:extLst>
                    <a:ext uri="{9D8B030D-6E8A-4147-A177-3AD203B41FA5}">
                      <a16:colId xmlns:a16="http://schemas.microsoft.com/office/drawing/2014/main" val="20008"/>
                    </a:ext>
                  </a:extLst>
                </a:gridCol>
              </a:tblGrid>
              <a:tr h="293688">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 </a:t>
                      </a:r>
                      <a:endParaRPr kumimoji="0" lang="zh-CN" altLang="zh-CN" sz="12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txBody>
                  <a:tcPr marL="68577" marR="68577"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sz="12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指令存储器</a:t>
                      </a:r>
                    </a:p>
                  </a:txBody>
                  <a:tcPr marL="68577" marR="68577"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sz="12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加法器</a:t>
                      </a:r>
                    </a:p>
                  </a:txBody>
                  <a:tcPr marL="68577" marR="68577"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sz="12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多选器</a:t>
                      </a:r>
                    </a:p>
                  </a:txBody>
                  <a:tcPr marL="68577" marR="68577"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ALU</a:t>
                      </a:r>
                      <a:endParaRPr kumimoji="0" lang="zh-CN" altLang="zh-CN" sz="1200" b="1"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L="68577" marR="68577"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sz="12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寄存器堆</a:t>
                      </a:r>
                    </a:p>
                  </a:txBody>
                  <a:tcPr marL="68577" marR="68577"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sz="12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数据存储器</a:t>
                      </a:r>
                    </a:p>
                  </a:txBody>
                  <a:tcPr marL="68577" marR="68577"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sz="12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符号扩展</a:t>
                      </a:r>
                    </a:p>
                  </a:txBody>
                  <a:tcPr marL="68577" marR="68577"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sz="12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左移两位</a:t>
                      </a:r>
                    </a:p>
                  </a:txBody>
                  <a:tcPr marL="68577" marR="68577"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extLst>
                  <a:ext uri="{0D108BD9-81ED-4DB2-BD59-A6C34878D82A}">
                    <a16:rowId xmlns:a16="http://schemas.microsoft.com/office/drawing/2014/main" val="10000"/>
                  </a:ext>
                </a:extLst>
              </a:tr>
              <a:tr h="293688">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2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a.</a:t>
                      </a:r>
                      <a:endParaRPr kumimoji="0" lang="zh-CN" altLang="zh-CN" sz="1200" b="1"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L="68577" marR="68577"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400ps</a:t>
                      </a:r>
                      <a:endParaRPr kumimoji="0" lang="zh-CN" altLang="zh-CN" sz="12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L="68577" marR="68577"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100ps</a:t>
                      </a:r>
                      <a:endParaRPr kumimoji="0" lang="zh-CN" altLang="zh-CN" sz="12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L="68577" marR="68577"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30ps</a:t>
                      </a:r>
                      <a:endParaRPr kumimoji="0" lang="zh-CN" altLang="zh-CN" sz="12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L="68577" marR="68577"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120ps</a:t>
                      </a:r>
                      <a:endParaRPr kumimoji="0" lang="zh-CN" altLang="zh-CN" sz="12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L="68577" marR="68577"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200ps</a:t>
                      </a:r>
                      <a:endParaRPr kumimoji="0" lang="zh-CN" altLang="zh-CN" sz="12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L="68577" marR="68577"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350ps</a:t>
                      </a:r>
                      <a:endParaRPr kumimoji="0" lang="zh-CN" altLang="zh-CN" sz="12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L="68577" marR="68577"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20ps</a:t>
                      </a:r>
                      <a:endParaRPr kumimoji="0" lang="zh-CN" altLang="zh-CN" sz="12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L="68577" marR="68577"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2ps</a:t>
                      </a:r>
                      <a:endParaRPr kumimoji="0" lang="zh-CN" altLang="zh-CN" sz="12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txBody>
                  <a:tcPr marL="68577" marR="68577"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108860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771">
                                            <p:txEl>
                                              <p:pRg st="4" end="4"/>
                                            </p:txEl>
                                          </p:spTgt>
                                        </p:tgtEl>
                                        <p:attrNameLst>
                                          <p:attrName>style.visibility</p:attrName>
                                        </p:attrNameLst>
                                      </p:cBhvr>
                                      <p:to>
                                        <p:strVal val="visible"/>
                                      </p:to>
                                    </p:set>
                                    <p:animEffect transition="in" filter="fade">
                                      <p:cBhvr>
                                        <p:cTn id="7" dur="500"/>
                                        <p:tgtEl>
                                          <p:spTgt spid="32771">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771">
                                            <p:txEl>
                                              <p:pRg st="5" end="5"/>
                                            </p:txEl>
                                          </p:spTgt>
                                        </p:tgtEl>
                                        <p:attrNameLst>
                                          <p:attrName>style.visibility</p:attrName>
                                        </p:attrNameLst>
                                      </p:cBhvr>
                                      <p:to>
                                        <p:strVal val="visible"/>
                                      </p:to>
                                    </p:set>
                                    <p:animEffect transition="in" filter="fade">
                                      <p:cBhvr>
                                        <p:cTn id="12" dur="500"/>
                                        <p:tgtEl>
                                          <p:spTgt spid="327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四、题目</a:t>
            </a:r>
          </a:p>
        </p:txBody>
      </p:sp>
      <p:sp>
        <p:nvSpPr>
          <p:cNvPr id="33795" name="Content Placeholder 4"/>
          <p:cNvSpPr>
            <a:spLocks noGrp="1"/>
          </p:cNvSpPr>
          <p:nvPr>
            <p:ph idx="4294967295"/>
          </p:nvPr>
        </p:nvSpPr>
        <p:spPr>
          <a:xfrm>
            <a:off x="684213" y="908050"/>
            <a:ext cx="7991475" cy="4305300"/>
          </a:xfrm>
        </p:spPr>
        <p:txBody>
          <a:bodyPr/>
          <a:lstStyle/>
          <a:p>
            <a:pPr>
              <a:lnSpc>
                <a:spcPct val="120000"/>
              </a:lnSpc>
              <a:spcBef>
                <a:spcPct val="20000"/>
              </a:spcBef>
              <a:spcAft>
                <a:spcPct val="20000"/>
              </a:spcAft>
              <a:defRPr/>
            </a:pPr>
            <a:r>
              <a:rPr lang="zh-CN" altLang="en-US" dirty="0">
                <a:ea typeface="黑体" pitchFamily="49" charset="-122"/>
              </a:rPr>
              <a:t>本题讨论数据通路中不同的单元延迟对整个数据通路时钟周期的影响，以及指令如何利用不同的数据通路单元。根据下面的两种延迟情况，分别回答下列问题。</a:t>
            </a: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727075" lvl="1" indent="-342900">
              <a:lnSpc>
                <a:spcPct val="120000"/>
              </a:lnSpc>
              <a:spcBef>
                <a:spcPct val="20000"/>
              </a:spcBef>
              <a:spcAft>
                <a:spcPct val="20000"/>
              </a:spcAft>
              <a:buFont typeface="+mj-ea"/>
              <a:buAutoNum type="circleNumDbPlain"/>
              <a:defRPr/>
            </a:pPr>
            <a:r>
              <a:rPr lang="zh-CN" altLang="en-US" dirty="0">
                <a:ea typeface="黑体" pitchFamily="49" charset="-122"/>
              </a:rPr>
              <a:t>如果仅需支持</a:t>
            </a:r>
            <a:r>
              <a:rPr lang="en-US" altLang="zh-CN" dirty="0">
                <a:ea typeface="黑体" pitchFamily="49" charset="-122"/>
              </a:rPr>
              <a:t>ALU</a:t>
            </a:r>
            <a:r>
              <a:rPr lang="zh-CN" altLang="en-US" dirty="0">
                <a:ea typeface="黑体" pitchFamily="49" charset="-122"/>
              </a:rPr>
              <a:t>类指令</a:t>
            </a:r>
            <a:r>
              <a:rPr lang="en-US" altLang="zh-CN" dirty="0">
                <a:ea typeface="黑体" pitchFamily="49" charset="-122"/>
              </a:rPr>
              <a:t>(</a:t>
            </a:r>
            <a:r>
              <a:rPr lang="zh-CN" altLang="en-US" dirty="0">
                <a:ea typeface="黑体" pitchFamily="49" charset="-122"/>
              </a:rPr>
              <a:t>如</a:t>
            </a:r>
            <a:r>
              <a:rPr lang="en-US" altLang="zh-CN" dirty="0">
                <a:ea typeface="黑体" pitchFamily="49" charset="-122"/>
              </a:rPr>
              <a:t>add</a:t>
            </a:r>
            <a:r>
              <a:rPr lang="zh-CN" altLang="en-US" dirty="0">
                <a:ea typeface="黑体" pitchFamily="49" charset="-122"/>
              </a:rPr>
              <a:t>、</a:t>
            </a:r>
            <a:r>
              <a:rPr lang="en-US" altLang="zh-CN" dirty="0">
                <a:ea typeface="黑体" pitchFamily="49" charset="-122"/>
              </a:rPr>
              <a:t>and</a:t>
            </a:r>
            <a:r>
              <a:rPr lang="zh-CN" altLang="en-US" dirty="0">
                <a:ea typeface="黑体" pitchFamily="49" charset="-122"/>
              </a:rPr>
              <a:t>等</a:t>
            </a:r>
            <a:r>
              <a:rPr lang="en-US" altLang="zh-CN" dirty="0">
                <a:ea typeface="黑体" pitchFamily="49" charset="-122"/>
              </a:rPr>
              <a:t>)</a:t>
            </a:r>
            <a:r>
              <a:rPr lang="zh-CN" altLang="en-US" dirty="0">
                <a:ea typeface="黑体" pitchFamily="49" charset="-122"/>
              </a:rPr>
              <a:t>，处理器的时钟周期是多少？</a:t>
            </a:r>
            <a:endParaRPr lang="en-US" altLang="zh-CN" dirty="0">
              <a:ea typeface="黑体" pitchFamily="49" charset="-122"/>
            </a:endParaRPr>
          </a:p>
          <a:p>
            <a:pPr marL="727075" lvl="1" indent="-342900">
              <a:lnSpc>
                <a:spcPct val="120000"/>
              </a:lnSpc>
              <a:spcBef>
                <a:spcPct val="20000"/>
              </a:spcBef>
              <a:spcAft>
                <a:spcPct val="20000"/>
              </a:spcAft>
              <a:buFont typeface="+mj-ea"/>
              <a:buAutoNum type="circleNumDbPlain"/>
              <a:defRPr/>
            </a:pPr>
            <a:r>
              <a:rPr lang="zh-CN" altLang="en-US" dirty="0">
                <a:ea typeface="黑体" pitchFamily="49" charset="-122"/>
              </a:rPr>
              <a:t>如果仅需支持</a:t>
            </a:r>
            <a:r>
              <a:rPr lang="en-US" altLang="zh-CN" dirty="0" err="1">
                <a:ea typeface="黑体" pitchFamily="49" charset="-122"/>
              </a:rPr>
              <a:t>lw</a:t>
            </a:r>
            <a:r>
              <a:rPr lang="zh-CN" altLang="en-US" dirty="0">
                <a:ea typeface="黑体" pitchFamily="49" charset="-122"/>
              </a:rPr>
              <a:t>类指令，时钟周期是多少？</a:t>
            </a:r>
            <a:endParaRPr lang="en-US" altLang="zh-CN" dirty="0">
              <a:ea typeface="黑体" pitchFamily="49" charset="-122"/>
            </a:endParaRPr>
          </a:p>
          <a:p>
            <a:pPr marL="727075" lvl="1" indent="-342900">
              <a:lnSpc>
                <a:spcPct val="120000"/>
              </a:lnSpc>
              <a:spcBef>
                <a:spcPct val="20000"/>
              </a:spcBef>
              <a:spcAft>
                <a:spcPct val="20000"/>
              </a:spcAft>
              <a:buFont typeface="+mj-ea"/>
              <a:buAutoNum type="circleNumDbPlain"/>
              <a:defRPr/>
            </a:pPr>
            <a:r>
              <a:rPr lang="zh-CN" altLang="en-US" dirty="0">
                <a:ea typeface="黑体" pitchFamily="49" charset="-122"/>
              </a:rPr>
              <a:t>如果必须支持</a:t>
            </a:r>
            <a:r>
              <a:rPr lang="en-US" altLang="zh-CN" dirty="0">
                <a:ea typeface="黑体" pitchFamily="49" charset="-122"/>
              </a:rPr>
              <a:t>add</a:t>
            </a:r>
            <a:r>
              <a:rPr lang="zh-CN" altLang="en-US" dirty="0">
                <a:ea typeface="黑体" pitchFamily="49" charset="-122"/>
              </a:rPr>
              <a:t>、</a:t>
            </a:r>
            <a:r>
              <a:rPr lang="en-US" altLang="zh-CN" dirty="0" err="1">
                <a:ea typeface="黑体" pitchFamily="49" charset="-122"/>
              </a:rPr>
              <a:t>beq</a:t>
            </a:r>
            <a:r>
              <a:rPr lang="zh-CN" altLang="en-US" dirty="0">
                <a:ea typeface="黑体" pitchFamily="49" charset="-122"/>
              </a:rPr>
              <a:t>、</a:t>
            </a:r>
            <a:r>
              <a:rPr lang="en-US" altLang="zh-CN" dirty="0" err="1">
                <a:ea typeface="黑体" pitchFamily="49" charset="-122"/>
              </a:rPr>
              <a:t>lw</a:t>
            </a:r>
            <a:r>
              <a:rPr lang="zh-CN" altLang="en-US" dirty="0">
                <a:ea typeface="黑体" pitchFamily="49" charset="-122"/>
              </a:rPr>
              <a:t>和</a:t>
            </a:r>
            <a:r>
              <a:rPr lang="en-US" altLang="zh-CN" dirty="0" err="1">
                <a:ea typeface="黑体" pitchFamily="49" charset="-122"/>
              </a:rPr>
              <a:t>sw</a:t>
            </a:r>
            <a:r>
              <a:rPr lang="zh-CN" altLang="en-US" dirty="0">
                <a:ea typeface="黑体" pitchFamily="49" charset="-122"/>
              </a:rPr>
              <a:t>指令，时钟周期是多少？</a:t>
            </a:r>
          </a:p>
        </p:txBody>
      </p:sp>
      <p:graphicFrame>
        <p:nvGraphicFramePr>
          <p:cNvPr id="2" name="表格 1"/>
          <p:cNvGraphicFramePr>
            <a:graphicFrameLocks noGrp="1"/>
          </p:cNvGraphicFramePr>
          <p:nvPr/>
        </p:nvGraphicFramePr>
        <p:xfrm>
          <a:off x="684213" y="2259013"/>
          <a:ext cx="8078784" cy="1098549"/>
        </p:xfrm>
        <a:graphic>
          <a:graphicData uri="http://schemas.openxmlformats.org/drawingml/2006/table">
            <a:tbl>
              <a:tblPr firstRow="1" firstCol="1" bandRow="1">
                <a:tableStyleId>{69CF1AB2-1976-4502-BF36-3FF5EA218861}</a:tableStyleId>
              </a:tblPr>
              <a:tblGrid>
                <a:gridCol w="355586">
                  <a:extLst>
                    <a:ext uri="{9D8B030D-6E8A-4147-A177-3AD203B41FA5}">
                      <a16:colId xmlns:a16="http://schemas.microsoft.com/office/drawing/2014/main" val="20000"/>
                    </a:ext>
                  </a:extLst>
                </a:gridCol>
                <a:gridCol w="1211850">
                  <a:extLst>
                    <a:ext uri="{9D8B030D-6E8A-4147-A177-3AD203B41FA5}">
                      <a16:colId xmlns:a16="http://schemas.microsoft.com/office/drawing/2014/main" val="20001"/>
                    </a:ext>
                  </a:extLst>
                </a:gridCol>
                <a:gridCol w="802290">
                  <a:extLst>
                    <a:ext uri="{9D8B030D-6E8A-4147-A177-3AD203B41FA5}">
                      <a16:colId xmlns:a16="http://schemas.microsoft.com/office/drawing/2014/main" val="20002"/>
                    </a:ext>
                  </a:extLst>
                </a:gridCol>
                <a:gridCol w="802290">
                  <a:extLst>
                    <a:ext uri="{9D8B030D-6E8A-4147-A177-3AD203B41FA5}">
                      <a16:colId xmlns:a16="http://schemas.microsoft.com/office/drawing/2014/main" val="20003"/>
                    </a:ext>
                  </a:extLst>
                </a:gridCol>
                <a:gridCol w="673708">
                  <a:extLst>
                    <a:ext uri="{9D8B030D-6E8A-4147-A177-3AD203B41FA5}">
                      <a16:colId xmlns:a16="http://schemas.microsoft.com/office/drawing/2014/main" val="20004"/>
                    </a:ext>
                  </a:extLst>
                </a:gridCol>
                <a:gridCol w="1007070">
                  <a:extLst>
                    <a:ext uri="{9D8B030D-6E8A-4147-A177-3AD203B41FA5}">
                      <a16:colId xmlns:a16="http://schemas.microsoft.com/office/drawing/2014/main" val="20005"/>
                    </a:ext>
                  </a:extLst>
                </a:gridCol>
                <a:gridCol w="1211850">
                  <a:extLst>
                    <a:ext uri="{9D8B030D-6E8A-4147-A177-3AD203B41FA5}">
                      <a16:colId xmlns:a16="http://schemas.microsoft.com/office/drawing/2014/main" val="20006"/>
                    </a:ext>
                  </a:extLst>
                </a:gridCol>
                <a:gridCol w="1007070">
                  <a:extLst>
                    <a:ext uri="{9D8B030D-6E8A-4147-A177-3AD203B41FA5}">
                      <a16:colId xmlns:a16="http://schemas.microsoft.com/office/drawing/2014/main" val="20007"/>
                    </a:ext>
                  </a:extLst>
                </a:gridCol>
                <a:gridCol w="1007070">
                  <a:extLst>
                    <a:ext uri="{9D8B030D-6E8A-4147-A177-3AD203B41FA5}">
                      <a16:colId xmlns:a16="http://schemas.microsoft.com/office/drawing/2014/main" val="20008"/>
                    </a:ext>
                  </a:extLst>
                </a:gridCol>
              </a:tblGrid>
              <a:tr h="366183">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指令存储器</a:t>
                      </a:r>
                      <a:endParaRPr lang="zh-CN" sz="1200" kern="100" dirty="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加法器</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多选器</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en-US" sz="1600" kern="100" dirty="0">
                          <a:effectLst/>
                          <a:latin typeface="Times New Roman" pitchFamily="18" charset="0"/>
                          <a:cs typeface="Times New Roman" pitchFamily="18" charset="0"/>
                        </a:rPr>
                        <a:t>ALU</a:t>
                      </a:r>
                      <a:endParaRPr lang="zh-CN" sz="1200" kern="100" dirty="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寄存器堆</a:t>
                      </a:r>
                      <a:endParaRPr lang="zh-CN" sz="1200" kern="100" dirty="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数据存储器</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符号扩展</a:t>
                      </a:r>
                      <a:endParaRPr lang="zh-CN" sz="1200" kern="100" dirty="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左移两位</a:t>
                      </a:r>
                      <a:endParaRPr lang="zh-CN" sz="1200" kern="100" dirty="0">
                        <a:effectLst/>
                        <a:latin typeface="Times New Roman" pitchFamily="18" charset="0"/>
                        <a:ea typeface="宋体"/>
                        <a:cs typeface="Times New Roman" pitchFamily="18" charset="0"/>
                      </a:endParaRPr>
                    </a:p>
                  </a:txBody>
                  <a:tcPr marL="68577" marR="68577" marT="0" marB="0"/>
                </a:tc>
                <a:extLst>
                  <a:ext uri="{0D108BD9-81ED-4DB2-BD59-A6C34878D82A}">
                    <a16:rowId xmlns:a16="http://schemas.microsoft.com/office/drawing/2014/main" val="10000"/>
                  </a:ext>
                </a:extLst>
              </a:tr>
              <a:tr h="366183">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400ps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100ps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30ps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120ps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200ps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350ps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0ps</a:t>
                      </a:r>
                      <a:endParaRPr lang="zh-CN" sz="1200" kern="100">
                        <a:effectLst/>
                        <a:latin typeface="Times New Roman" pitchFamily="18" charset="0"/>
                        <a:ea typeface="宋体"/>
                        <a:cs typeface="Times New Roman" pitchFamily="18" charset="0"/>
                      </a:endParaRPr>
                    </a:p>
                  </a:txBody>
                  <a:tcPr marL="68577" marR="68577" marT="0" marB="0"/>
                </a:tc>
                <a:extLst>
                  <a:ext uri="{0D108BD9-81ED-4DB2-BD59-A6C34878D82A}">
                    <a16:rowId xmlns:a16="http://schemas.microsoft.com/office/drawing/2014/main" val="10001"/>
                  </a:ext>
                </a:extLst>
              </a:tr>
              <a:tr h="366183">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500ps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150ps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100ps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180ps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220ps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1000ps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90ps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20ps</a:t>
                      </a:r>
                      <a:endParaRPr lang="zh-CN" sz="1200" kern="100" dirty="0">
                        <a:effectLst/>
                        <a:latin typeface="Times New Roman" pitchFamily="18" charset="0"/>
                        <a:ea typeface="宋体"/>
                        <a:cs typeface="Times New Roman" pitchFamily="18" charset="0"/>
                      </a:endParaRPr>
                    </a:p>
                  </a:txBody>
                  <a:tcPr marL="68577" marR="68577"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3150808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fade">
                                      <p:cBhvr>
                                        <p:cTn id="7" dur="500"/>
                                        <p:tgtEl>
                                          <p:spTgt spid="337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795">
                                            <p:txEl>
                                              <p:pRg st="4" end="4"/>
                                            </p:txEl>
                                          </p:spTgt>
                                        </p:tgtEl>
                                        <p:attrNameLst>
                                          <p:attrName>style.visibility</p:attrName>
                                        </p:attrNameLst>
                                      </p:cBhvr>
                                      <p:to>
                                        <p:strVal val="visible"/>
                                      </p:to>
                                    </p:set>
                                    <p:animEffect transition="in" filter="fade">
                                      <p:cBhvr>
                                        <p:cTn id="10" dur="500"/>
                                        <p:tgtEl>
                                          <p:spTgt spid="33795">
                                            <p:txEl>
                                              <p:pRg st="4" end="4"/>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3795">
                                            <p:txEl>
                                              <p:pRg st="5" end="5"/>
                                            </p:txEl>
                                          </p:spTgt>
                                        </p:tgtEl>
                                        <p:attrNameLst>
                                          <p:attrName>style.visibility</p:attrName>
                                        </p:attrNameLst>
                                      </p:cBhvr>
                                      <p:to>
                                        <p:strVal val="visible"/>
                                      </p:to>
                                    </p:set>
                                    <p:animEffect transition="in" filter="fade">
                                      <p:cBhvr>
                                        <p:cTn id="13" dur="500"/>
                                        <p:tgtEl>
                                          <p:spTgt spid="33795">
                                            <p:txEl>
                                              <p:pRg st="5" end="5"/>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795">
                                            <p:txEl>
                                              <p:pRg st="6" end="6"/>
                                            </p:txEl>
                                          </p:spTgt>
                                        </p:tgtEl>
                                        <p:attrNameLst>
                                          <p:attrName>style.visibility</p:attrName>
                                        </p:attrNameLst>
                                      </p:cBhvr>
                                      <p:to>
                                        <p:strVal val="visible"/>
                                      </p:to>
                                    </p:set>
                                    <p:animEffect transition="in" filter="fade">
                                      <p:cBhvr>
                                        <p:cTn id="16" dur="500"/>
                                        <p:tgtEl>
                                          <p:spTgt spid="33795">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一、填空题</a:t>
            </a:r>
          </a:p>
        </p:txBody>
      </p:sp>
      <p:sp>
        <p:nvSpPr>
          <p:cNvPr id="2051" name="Content Placeholder 4"/>
          <p:cNvSpPr>
            <a:spLocks noGrp="1"/>
          </p:cNvSpPr>
          <p:nvPr>
            <p:ph idx="4294967295"/>
          </p:nvPr>
        </p:nvSpPr>
        <p:spPr>
          <a:xfrm>
            <a:off x="684213" y="908050"/>
            <a:ext cx="7848600" cy="5729774"/>
          </a:xfrm>
        </p:spPr>
        <p:txBody>
          <a:bodyPr/>
          <a:lstStyle/>
          <a:p>
            <a:r>
              <a:rPr lang="en-US" altLang="zh-CN" dirty="0" smtClean="0">
                <a:ea typeface="黑体" panose="02010609060101010101" pitchFamily="49" charset="-122"/>
              </a:rPr>
              <a:t>7.</a:t>
            </a:r>
            <a:r>
              <a:rPr lang="zh-CN" altLang="zh-CN" dirty="0"/>
              <a:t>下列代码段存储在内存中，起始地址为</a:t>
            </a:r>
            <a:r>
              <a:rPr lang="en-US" altLang="zh-CN" dirty="0"/>
              <a:t>0x00012344</a:t>
            </a:r>
            <a:r>
              <a:rPr lang="zh-CN" altLang="zh-CN" dirty="0"/>
              <a:t>，分支指令执行后</a:t>
            </a:r>
            <a:r>
              <a:rPr lang="en-US" altLang="zh-CN" dirty="0"/>
              <a:t>PC</a:t>
            </a:r>
            <a:r>
              <a:rPr lang="zh-CN" altLang="zh-CN" dirty="0"/>
              <a:t>的两个可能的值分别是：</a:t>
            </a:r>
            <a:r>
              <a:rPr lang="en-US" altLang="zh-CN" dirty="0" smtClean="0"/>
              <a:t>0x</a:t>
            </a:r>
            <a:r>
              <a:rPr lang="en-US" altLang="zh-CN" u="sng" dirty="0" smtClean="0">
                <a:solidFill>
                  <a:srgbClr val="FF0000"/>
                </a:solidFill>
                <a:ea typeface="黑体" panose="02010609060101010101" pitchFamily="49" charset="-122"/>
              </a:rPr>
              <a:t>00012344</a:t>
            </a:r>
            <a:r>
              <a:rPr lang="zh-CN" altLang="zh-CN" dirty="0" smtClean="0"/>
              <a:t>和</a:t>
            </a:r>
            <a:r>
              <a:rPr lang="en-US" altLang="zh-CN" dirty="0" smtClean="0"/>
              <a:t>0x</a:t>
            </a:r>
            <a:r>
              <a:rPr lang="en-US" altLang="zh-CN" u="sng" dirty="0" smtClean="0">
                <a:solidFill>
                  <a:srgbClr val="FF0000"/>
                </a:solidFill>
                <a:ea typeface="黑体" panose="02010609060101010101" pitchFamily="49" charset="-122"/>
              </a:rPr>
              <a:t>00012354 </a:t>
            </a:r>
            <a:r>
              <a:rPr lang="zh-CN" altLang="zh-CN" dirty="0" smtClean="0"/>
              <a:t>。</a:t>
            </a:r>
            <a:r>
              <a:rPr lang="zh-CN" altLang="zh-CN" dirty="0"/>
              <a:t>同时，请在注释位置用伪代码形式对每条指令做出描述。</a:t>
            </a:r>
          </a:p>
          <a:p>
            <a:pPr marL="0" indent="0">
              <a:buNone/>
            </a:pPr>
            <a:r>
              <a:rPr lang="en-US" altLang="zh-CN" dirty="0" smtClean="0"/>
              <a:t>	              loop:</a:t>
            </a:r>
          </a:p>
          <a:p>
            <a:pPr marL="0" lvl="1" indent="0">
              <a:lnSpc>
                <a:spcPct val="75000"/>
              </a:lnSpc>
              <a:spcBef>
                <a:spcPct val="65000"/>
              </a:spcBef>
              <a:buClr>
                <a:srgbClr val="FF0000"/>
              </a:buClr>
              <a:buNone/>
            </a:pPr>
            <a:r>
              <a:rPr lang="en-US" altLang="zh-CN" sz="2000" dirty="0">
                <a:solidFill>
                  <a:srgbClr val="FF0000"/>
                </a:solidFill>
                <a:ea typeface="+mn-ea"/>
              </a:rPr>
              <a:t>0x00012344</a:t>
            </a:r>
            <a:r>
              <a:rPr lang="en-US" altLang="zh-CN" sz="2000" dirty="0">
                <a:ea typeface="+mn-ea"/>
              </a:rPr>
              <a:t> </a:t>
            </a:r>
            <a:r>
              <a:rPr lang="en-US" altLang="zh-CN" dirty="0"/>
              <a:t>	</a:t>
            </a:r>
            <a:r>
              <a:rPr lang="en-US" altLang="zh-CN" sz="2000" dirty="0" err="1">
                <a:ea typeface="+mn-ea"/>
              </a:rPr>
              <a:t>lw</a:t>
            </a:r>
            <a:r>
              <a:rPr lang="en-US" altLang="zh-CN" sz="2000" dirty="0">
                <a:ea typeface="+mn-ea"/>
              </a:rPr>
              <a:t> $t0, 0($a0)         </a:t>
            </a:r>
            <a:r>
              <a:rPr lang="en-US" altLang="zh-CN" sz="2000" u="sng" dirty="0" smtClean="0">
                <a:solidFill>
                  <a:srgbClr val="FF0000"/>
                </a:solidFill>
                <a:ea typeface="黑体" panose="02010609060101010101" pitchFamily="49" charset="-122"/>
              </a:rPr>
              <a:t># </a:t>
            </a:r>
            <a:r>
              <a:rPr lang="en-US" altLang="zh-CN" sz="2000" u="sng" dirty="0">
                <a:solidFill>
                  <a:srgbClr val="FF0000"/>
                </a:solidFill>
                <a:ea typeface="黑体" panose="02010609060101010101" pitchFamily="49" charset="-122"/>
              </a:rPr>
              <a:t>t0 = mem[a0</a:t>
            </a:r>
            <a:r>
              <a:rPr lang="en-US" altLang="zh-CN" sz="2000" u="sng" dirty="0" smtClean="0">
                <a:solidFill>
                  <a:srgbClr val="FF0000"/>
                </a:solidFill>
                <a:ea typeface="黑体" panose="02010609060101010101" pitchFamily="49" charset="-122"/>
              </a:rPr>
              <a:t>]</a:t>
            </a:r>
            <a:r>
              <a:rPr lang="en-US" altLang="zh-CN" sz="2000" u="sng" dirty="0" smtClean="0"/>
              <a:t>          </a:t>
            </a:r>
            <a:endParaRPr lang="zh-CN" altLang="zh-CN" dirty="0"/>
          </a:p>
          <a:p>
            <a:pPr marL="0" lvl="1" indent="0">
              <a:lnSpc>
                <a:spcPct val="75000"/>
              </a:lnSpc>
              <a:spcBef>
                <a:spcPct val="65000"/>
              </a:spcBef>
              <a:buClr>
                <a:srgbClr val="FF0000"/>
              </a:buClr>
              <a:buNone/>
            </a:pPr>
            <a:r>
              <a:rPr lang="en-US" altLang="zh-CN" sz="2000" dirty="0">
                <a:solidFill>
                  <a:srgbClr val="FF0000"/>
                </a:solidFill>
                <a:ea typeface="+mn-ea"/>
              </a:rPr>
              <a:t>0x00012348</a:t>
            </a:r>
            <a:r>
              <a:rPr lang="en-US" altLang="zh-CN" dirty="0" smtClean="0"/>
              <a:t> 	</a:t>
            </a:r>
            <a:r>
              <a:rPr lang="en-US" altLang="zh-CN" sz="2000" dirty="0" err="1">
                <a:ea typeface="+mn-ea"/>
              </a:rPr>
              <a:t>addi</a:t>
            </a:r>
            <a:r>
              <a:rPr lang="en-US" altLang="zh-CN" sz="2000" dirty="0">
                <a:ea typeface="+mn-ea"/>
              </a:rPr>
              <a:t> $a0, $a0, 4     </a:t>
            </a:r>
            <a:r>
              <a:rPr lang="en-US" altLang="zh-CN" sz="2000" u="sng" dirty="0">
                <a:solidFill>
                  <a:srgbClr val="FF0000"/>
                </a:solidFill>
                <a:ea typeface="黑体" panose="02010609060101010101" pitchFamily="49" charset="-122"/>
              </a:rPr>
              <a:t># a0 = a0 +</a:t>
            </a:r>
            <a:r>
              <a:rPr lang="en-US" altLang="zh-CN" sz="2000" u="sng" dirty="0" smtClean="0">
                <a:solidFill>
                  <a:srgbClr val="FF0000"/>
                </a:solidFill>
                <a:ea typeface="黑体" panose="02010609060101010101" pitchFamily="49" charset="-122"/>
              </a:rPr>
              <a:t>4</a:t>
            </a:r>
            <a:r>
              <a:rPr lang="en-US" altLang="zh-CN" sz="2000" u="sng" dirty="0" smtClean="0"/>
              <a:t>              </a:t>
            </a:r>
            <a:endParaRPr lang="zh-CN" altLang="zh-CN" dirty="0"/>
          </a:p>
          <a:p>
            <a:pPr marL="0" indent="0">
              <a:buNone/>
            </a:pPr>
            <a:r>
              <a:rPr lang="en-US" altLang="zh-CN" dirty="0" smtClean="0">
                <a:solidFill>
                  <a:srgbClr val="FF0000"/>
                </a:solidFill>
              </a:rPr>
              <a:t>0x0001234c</a:t>
            </a:r>
            <a:r>
              <a:rPr lang="en-US" altLang="zh-CN" dirty="0" smtClean="0"/>
              <a:t> 	</a:t>
            </a:r>
            <a:r>
              <a:rPr lang="en-US" altLang="zh-CN" dirty="0" err="1" smtClean="0"/>
              <a:t>andi</a:t>
            </a:r>
            <a:r>
              <a:rPr lang="en-US" altLang="zh-CN" dirty="0" smtClean="0"/>
              <a:t> $t1</a:t>
            </a:r>
            <a:r>
              <a:rPr lang="en-US" altLang="zh-CN" dirty="0"/>
              <a:t>, $t0, 1 </a:t>
            </a:r>
            <a:r>
              <a:rPr lang="en-US" altLang="zh-CN" dirty="0" smtClean="0"/>
              <a:t>    </a:t>
            </a:r>
            <a:r>
              <a:rPr lang="en-US" altLang="zh-CN" u="sng" dirty="0" smtClean="0">
                <a:solidFill>
                  <a:srgbClr val="FF0000"/>
                </a:solidFill>
                <a:ea typeface="黑体" panose="02010609060101010101" pitchFamily="49" charset="-122"/>
              </a:rPr>
              <a:t># </a:t>
            </a:r>
            <a:r>
              <a:rPr lang="en-US" altLang="zh-CN" u="sng" dirty="0">
                <a:solidFill>
                  <a:srgbClr val="FF0000"/>
                </a:solidFill>
                <a:ea typeface="黑体" panose="02010609060101010101" pitchFamily="49" charset="-122"/>
              </a:rPr>
              <a:t>t1 = </a:t>
            </a:r>
            <a:r>
              <a:rPr lang="en-US" altLang="zh-CN" u="sng" dirty="0" smtClean="0">
                <a:solidFill>
                  <a:srgbClr val="FF0000"/>
                </a:solidFill>
                <a:ea typeface="黑体" panose="02010609060101010101" pitchFamily="49" charset="-122"/>
              </a:rPr>
              <a:t>t0 </a:t>
            </a:r>
            <a:r>
              <a:rPr lang="en-US" altLang="zh-CN" u="sng" dirty="0">
                <a:solidFill>
                  <a:srgbClr val="FF0000"/>
                </a:solidFill>
                <a:ea typeface="黑体" panose="02010609060101010101" pitchFamily="49" charset="-122"/>
              </a:rPr>
              <a:t>&amp; 1</a:t>
            </a:r>
            <a:r>
              <a:rPr lang="en-US" altLang="zh-CN" u="sng" dirty="0" smtClean="0"/>
              <a:t>              </a:t>
            </a:r>
            <a:endParaRPr lang="zh-CN" altLang="zh-CN" dirty="0"/>
          </a:p>
          <a:p>
            <a:pPr marL="0" indent="0">
              <a:buNone/>
            </a:pPr>
            <a:r>
              <a:rPr lang="en-US" altLang="zh-CN" dirty="0" smtClean="0">
                <a:solidFill>
                  <a:srgbClr val="FF0000"/>
                </a:solidFill>
              </a:rPr>
              <a:t>0x00012350</a:t>
            </a:r>
            <a:r>
              <a:rPr lang="en-US" altLang="zh-CN" dirty="0" smtClean="0"/>
              <a:t> 	</a:t>
            </a:r>
            <a:r>
              <a:rPr lang="en-US" altLang="zh-CN" dirty="0" err="1" smtClean="0"/>
              <a:t>beqz</a:t>
            </a:r>
            <a:r>
              <a:rPr lang="en-US" altLang="zh-CN" dirty="0" smtClean="0"/>
              <a:t> $t1</a:t>
            </a:r>
            <a:r>
              <a:rPr lang="en-US" altLang="zh-CN" dirty="0"/>
              <a:t>, loop </a:t>
            </a:r>
            <a:r>
              <a:rPr lang="en-US" altLang="zh-CN" dirty="0" smtClean="0"/>
              <a:t>     </a:t>
            </a:r>
            <a:r>
              <a:rPr lang="en-US" altLang="zh-CN" u="sng" dirty="0" smtClean="0">
                <a:solidFill>
                  <a:srgbClr val="FF0000"/>
                </a:solidFill>
                <a:ea typeface="黑体" panose="02010609060101010101" pitchFamily="49" charset="-122"/>
              </a:rPr>
              <a:t># </a:t>
            </a:r>
            <a:r>
              <a:rPr lang="en-US" altLang="zh-CN" u="sng" dirty="0">
                <a:solidFill>
                  <a:srgbClr val="FF0000"/>
                </a:solidFill>
                <a:ea typeface="黑体" panose="02010609060101010101" pitchFamily="49" charset="-122"/>
              </a:rPr>
              <a:t>if  t0 is </a:t>
            </a:r>
            <a:r>
              <a:rPr lang="en-US" altLang="zh-CN" u="sng" dirty="0" smtClean="0">
                <a:solidFill>
                  <a:srgbClr val="FF0000"/>
                </a:solidFill>
                <a:ea typeface="黑体" panose="02010609060101010101" pitchFamily="49" charset="-122"/>
              </a:rPr>
              <a:t>0 then go </a:t>
            </a:r>
            <a:r>
              <a:rPr lang="en-US" altLang="zh-CN" u="sng" dirty="0">
                <a:solidFill>
                  <a:srgbClr val="FF0000"/>
                </a:solidFill>
                <a:ea typeface="黑体" panose="02010609060101010101" pitchFamily="49" charset="-122"/>
              </a:rPr>
              <a:t>to loop</a:t>
            </a:r>
            <a:r>
              <a:rPr lang="en-US" altLang="zh-CN" u="sng" dirty="0" smtClean="0"/>
              <a:t>              </a:t>
            </a:r>
            <a:endParaRPr lang="zh-CN" altLang="zh-CN" dirty="0"/>
          </a:p>
          <a:p>
            <a:pPr marL="0" indent="0">
              <a:buNone/>
            </a:pPr>
            <a:r>
              <a:rPr lang="en-US" altLang="zh-CN" dirty="0" smtClean="0">
                <a:solidFill>
                  <a:srgbClr val="FF0000"/>
                </a:solidFill>
              </a:rPr>
              <a:t>0x00012354</a:t>
            </a:r>
            <a:endParaRPr lang="en-US" altLang="zh-CN" dirty="0" smtClean="0">
              <a:solidFill>
                <a:srgbClr val="FF0000"/>
              </a:solidFill>
              <a:ea typeface="黑体" panose="02010609060101010101" pitchFamily="49" charset="-122"/>
            </a:endParaRPr>
          </a:p>
          <a:p>
            <a:pPr marL="0" indent="0">
              <a:lnSpc>
                <a:spcPct val="120000"/>
              </a:lnSpc>
              <a:spcBef>
                <a:spcPct val="20000"/>
              </a:spcBef>
              <a:spcAft>
                <a:spcPct val="20000"/>
              </a:spcAft>
            </a:pPr>
            <a:endParaRPr lang="en-US" altLang="zh-CN" dirty="0">
              <a:ea typeface="黑体" panose="02010609060101010101" pitchFamily="49" charset="-122"/>
            </a:endParaRPr>
          </a:p>
          <a:p>
            <a:pPr marL="0" indent="0">
              <a:lnSpc>
                <a:spcPct val="120000"/>
              </a:lnSpc>
              <a:spcBef>
                <a:spcPct val="20000"/>
              </a:spcBef>
              <a:spcAft>
                <a:spcPct val="20000"/>
              </a:spcAft>
            </a:pPr>
            <a:endParaRPr lang="en-US" altLang="zh-CN" dirty="0" smtClean="0">
              <a:ea typeface="黑体" panose="02010609060101010101" pitchFamily="49" charset="-122"/>
            </a:endParaRPr>
          </a:p>
          <a:p>
            <a:pPr marL="0" indent="0">
              <a:lnSpc>
                <a:spcPct val="120000"/>
              </a:lnSpc>
              <a:spcBef>
                <a:spcPct val="20000"/>
              </a:spcBef>
              <a:spcAft>
                <a:spcPct val="20000"/>
              </a:spcAft>
            </a:pPr>
            <a:endParaRPr lang="en-US" altLang="zh-CN" dirty="0">
              <a:ea typeface="黑体" panose="02010609060101010101" pitchFamily="49" charset="-122"/>
            </a:endParaRPr>
          </a:p>
          <a:p>
            <a:pPr marL="0" indent="0">
              <a:lnSpc>
                <a:spcPct val="120000"/>
              </a:lnSpc>
              <a:spcBef>
                <a:spcPct val="20000"/>
              </a:spcBef>
              <a:spcAft>
                <a:spcPct val="20000"/>
              </a:spcAft>
              <a:buNone/>
            </a:pPr>
            <a:endParaRPr lang="en-US" altLang="zh-CN" dirty="0">
              <a:ea typeface="黑体" panose="02010609060101010101" pitchFamily="49" charset="-122"/>
            </a:endParaRPr>
          </a:p>
          <a:p>
            <a:pPr marL="0" indent="0">
              <a:lnSpc>
                <a:spcPct val="120000"/>
              </a:lnSpc>
              <a:spcBef>
                <a:spcPct val="20000"/>
              </a:spcBef>
              <a:spcAft>
                <a:spcPct val="20000"/>
              </a:spcAft>
              <a:buNone/>
            </a:pPr>
            <a:endParaRPr lang="en-US" altLang="zh-CN" dirty="0" smtClean="0">
              <a:ea typeface="黑体" panose="02010609060101010101" pitchFamily="49" charset="-122"/>
            </a:endParaRPr>
          </a:p>
        </p:txBody>
      </p:sp>
      <p:sp>
        <p:nvSpPr>
          <p:cNvPr id="4100" name="Rectangle 11"/>
          <p:cNvSpPr>
            <a:spLocks noChangeArrowheads="1"/>
          </p:cNvSpPr>
          <p:nvPr/>
        </p:nvSpPr>
        <p:spPr bwMode="auto">
          <a:xfrm>
            <a:off x="-1116013" y="487363"/>
            <a:ext cx="914400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2"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332148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四、解答</a:t>
            </a:r>
            <a:r>
              <a:rPr lang="en-US" altLang="zh-CN" smtClean="0">
                <a:latin typeface="Times New Roman" panose="02020603050405020304" pitchFamily="18" charset="0"/>
                <a:cs typeface="Times New Roman" panose="02020603050405020304" pitchFamily="18" charset="0"/>
              </a:rPr>
              <a:t>1</a:t>
            </a:r>
            <a:endParaRPr lang="zh-CN" altLang="en-US" smtClean="0">
              <a:latin typeface="Times New Roman" panose="02020603050405020304" pitchFamily="18" charset="0"/>
              <a:cs typeface="Times New Roman" panose="02020603050405020304" pitchFamily="18" charset="0"/>
            </a:endParaRPr>
          </a:p>
        </p:txBody>
      </p:sp>
      <p:sp>
        <p:nvSpPr>
          <p:cNvPr id="34819" name="Content Placeholder 4"/>
          <p:cNvSpPr>
            <a:spLocks noGrp="1"/>
          </p:cNvSpPr>
          <p:nvPr>
            <p:ph idx="4294967295"/>
          </p:nvPr>
        </p:nvSpPr>
        <p:spPr>
          <a:xfrm>
            <a:off x="684213" y="908050"/>
            <a:ext cx="7991475" cy="3338513"/>
          </a:xfrm>
        </p:spPr>
        <p:txBody>
          <a:bodyPr/>
          <a:lstStyle/>
          <a:p>
            <a:pPr marL="0" indent="0">
              <a:lnSpc>
                <a:spcPct val="120000"/>
              </a:lnSpc>
              <a:spcBef>
                <a:spcPct val="20000"/>
              </a:spcBef>
              <a:spcAft>
                <a:spcPct val="20000"/>
              </a:spcAft>
            </a:pPr>
            <a:endParaRPr lang="en-US" altLang="zh-CN" dirty="0" smtClean="0">
              <a:ea typeface="黑体" panose="02010609060101010101" pitchFamily="49" charset="-122"/>
            </a:endParaRPr>
          </a:p>
          <a:p>
            <a:pPr marL="0" indent="0">
              <a:lnSpc>
                <a:spcPct val="120000"/>
              </a:lnSpc>
              <a:spcBef>
                <a:spcPct val="20000"/>
              </a:spcBef>
              <a:spcAft>
                <a:spcPct val="20000"/>
              </a:spcAft>
            </a:pPr>
            <a:endParaRPr lang="en-US" altLang="zh-CN" dirty="0" smtClean="0">
              <a:ea typeface="黑体" panose="02010609060101010101" pitchFamily="49" charset="-122"/>
            </a:endParaRPr>
          </a:p>
          <a:p>
            <a:pPr marL="0" indent="0">
              <a:lnSpc>
                <a:spcPct val="120000"/>
              </a:lnSpc>
              <a:spcBef>
                <a:spcPct val="20000"/>
              </a:spcBef>
              <a:spcAft>
                <a:spcPct val="20000"/>
              </a:spcAft>
            </a:pPr>
            <a:endParaRPr lang="en-US" altLang="zh-CN" dirty="0" smtClean="0">
              <a:ea typeface="黑体" panose="02010609060101010101" pitchFamily="49" charset="-122"/>
            </a:endParaRPr>
          </a:p>
          <a:p>
            <a:pPr marL="727075" lvl="1" indent="-342900">
              <a:lnSpc>
                <a:spcPct val="120000"/>
              </a:lnSpc>
              <a:spcBef>
                <a:spcPct val="20000"/>
              </a:spcBef>
              <a:spcAft>
                <a:spcPct val="20000"/>
              </a:spcAft>
              <a:buFont typeface="楷体_GB2312" pitchFamily="49" charset="-122"/>
              <a:buAutoNum type="circleNumDbPlain"/>
            </a:pPr>
            <a:r>
              <a:rPr lang="zh-CN" altLang="en-US" dirty="0" smtClean="0">
                <a:ea typeface="黑体" panose="02010609060101010101" pitchFamily="49" charset="-122"/>
              </a:rPr>
              <a:t>如果仅需支持</a:t>
            </a:r>
            <a:r>
              <a:rPr lang="en-US" altLang="zh-CN" dirty="0" smtClean="0">
                <a:ea typeface="黑体" panose="02010609060101010101" pitchFamily="49" charset="-122"/>
              </a:rPr>
              <a:t>ALU</a:t>
            </a:r>
            <a:r>
              <a:rPr lang="zh-CN" altLang="en-US" dirty="0" smtClean="0">
                <a:ea typeface="黑体" panose="02010609060101010101" pitchFamily="49" charset="-122"/>
              </a:rPr>
              <a:t>类指令</a:t>
            </a:r>
            <a:r>
              <a:rPr lang="en-US" altLang="zh-CN" dirty="0" smtClean="0">
                <a:ea typeface="黑体" panose="02010609060101010101" pitchFamily="49" charset="-122"/>
              </a:rPr>
              <a:t>(</a:t>
            </a:r>
            <a:r>
              <a:rPr lang="zh-CN" altLang="en-US" dirty="0" smtClean="0">
                <a:ea typeface="黑体" panose="02010609060101010101" pitchFamily="49" charset="-122"/>
              </a:rPr>
              <a:t>如</a:t>
            </a:r>
            <a:r>
              <a:rPr lang="en-US" altLang="zh-CN" dirty="0" smtClean="0">
                <a:ea typeface="黑体" panose="02010609060101010101" pitchFamily="49" charset="-122"/>
              </a:rPr>
              <a:t>add</a:t>
            </a:r>
            <a:r>
              <a:rPr lang="zh-CN" altLang="en-US" dirty="0" smtClean="0">
                <a:ea typeface="黑体" panose="02010609060101010101" pitchFamily="49" charset="-122"/>
              </a:rPr>
              <a:t>、</a:t>
            </a:r>
            <a:r>
              <a:rPr lang="en-US" altLang="zh-CN" dirty="0" smtClean="0">
                <a:ea typeface="黑体" panose="02010609060101010101" pitchFamily="49" charset="-122"/>
              </a:rPr>
              <a:t>and</a:t>
            </a:r>
            <a:r>
              <a:rPr lang="zh-CN" altLang="en-US" dirty="0" smtClean="0">
                <a:ea typeface="黑体" panose="02010609060101010101" pitchFamily="49" charset="-122"/>
              </a:rPr>
              <a:t>等</a:t>
            </a:r>
            <a:r>
              <a:rPr lang="en-US" altLang="zh-CN" dirty="0" smtClean="0">
                <a:ea typeface="黑体" panose="02010609060101010101" pitchFamily="49" charset="-122"/>
              </a:rPr>
              <a:t>)</a:t>
            </a:r>
            <a:r>
              <a:rPr lang="zh-CN" altLang="en-US" dirty="0" smtClean="0">
                <a:ea typeface="黑体" panose="02010609060101010101" pitchFamily="49" charset="-122"/>
              </a:rPr>
              <a:t>，处理器的时钟周期是多少？</a:t>
            </a:r>
            <a:endParaRPr lang="en-US" altLang="zh-CN" dirty="0" smtClean="0">
              <a:ea typeface="黑体" panose="02010609060101010101" pitchFamily="49" charset="-122"/>
            </a:endParaRPr>
          </a:p>
          <a:p>
            <a:pPr lvl="2" indent="-285750">
              <a:lnSpc>
                <a:spcPct val="120000"/>
              </a:lnSpc>
              <a:spcBef>
                <a:spcPct val="20000"/>
              </a:spcBef>
              <a:spcAft>
                <a:spcPct val="20000"/>
              </a:spcAft>
            </a:pPr>
            <a:r>
              <a:rPr lang="en-US" altLang="zh-CN" dirty="0" smtClean="0">
                <a:ea typeface="黑体" panose="02010609060101010101" pitchFamily="49" charset="-122"/>
              </a:rPr>
              <a:t>a.</a:t>
            </a:r>
            <a:r>
              <a:rPr lang="zh-CN" altLang="en-US" dirty="0" smtClean="0">
                <a:ea typeface="黑体" panose="02010609060101010101" pitchFamily="49" charset="-122"/>
              </a:rPr>
              <a:t>时钟周期为</a:t>
            </a:r>
            <a:r>
              <a:rPr lang="en-US" altLang="zh-CN" dirty="0" smtClean="0">
                <a:ea typeface="黑体" panose="02010609060101010101" pitchFamily="49" charset="-122"/>
              </a:rPr>
              <a:t>400ps + 200ps + 30ps + 120ps + 30ps + 200ps = 980ps</a:t>
            </a:r>
            <a:endParaRPr lang="zh-CN" altLang="en-US" dirty="0" smtClean="0">
              <a:ea typeface="黑体" panose="02010609060101010101" pitchFamily="49" charset="-122"/>
            </a:endParaRPr>
          </a:p>
          <a:p>
            <a:pPr lvl="2" indent="-285750">
              <a:lnSpc>
                <a:spcPct val="120000"/>
              </a:lnSpc>
              <a:spcBef>
                <a:spcPct val="20000"/>
              </a:spcBef>
              <a:spcAft>
                <a:spcPct val="20000"/>
              </a:spcAft>
            </a:pPr>
            <a:r>
              <a:rPr lang="en-US" altLang="zh-CN" dirty="0" smtClean="0">
                <a:ea typeface="黑体" panose="02010609060101010101" pitchFamily="49" charset="-122"/>
              </a:rPr>
              <a:t>b.</a:t>
            </a:r>
            <a:r>
              <a:rPr lang="zh-CN" altLang="en-US" dirty="0" smtClean="0">
                <a:ea typeface="黑体" panose="02010609060101010101" pitchFamily="49" charset="-122"/>
              </a:rPr>
              <a:t>时钟周期为</a:t>
            </a:r>
            <a:r>
              <a:rPr lang="en-US" altLang="zh-CN" dirty="0" smtClean="0">
                <a:ea typeface="黑体" panose="02010609060101010101" pitchFamily="49" charset="-122"/>
              </a:rPr>
              <a:t>500ps + 220ps + 100ps + 180ps + 100ps + 220ps = 1320ps</a:t>
            </a:r>
          </a:p>
          <a:p>
            <a:pPr lvl="2" indent="-285750">
              <a:lnSpc>
                <a:spcPct val="120000"/>
              </a:lnSpc>
              <a:spcBef>
                <a:spcPct val="20000"/>
              </a:spcBef>
              <a:spcAft>
                <a:spcPct val="20000"/>
              </a:spcAft>
            </a:pPr>
            <a:r>
              <a:rPr lang="zh-CN" altLang="en-US" dirty="0" smtClean="0">
                <a:ea typeface="黑体" panose="02010609060101010101" pitchFamily="49" charset="-122"/>
              </a:rPr>
              <a:t>解析：关键路径为</a:t>
            </a:r>
            <a:r>
              <a:rPr lang="en-US" altLang="zh-CN" dirty="0" smtClean="0">
                <a:ea typeface="黑体" panose="02010609060101010101" pitchFamily="49" charset="-122"/>
              </a:rPr>
              <a:t>I-Mem</a:t>
            </a:r>
            <a:r>
              <a:rPr lang="zh-CN" altLang="en-US" dirty="0" smtClean="0">
                <a:ea typeface="黑体" panose="02010609060101010101" pitchFamily="49" charset="-122"/>
              </a:rPr>
              <a:t>、</a:t>
            </a:r>
            <a:r>
              <a:rPr lang="en-US" altLang="zh-CN" dirty="0" smtClean="0">
                <a:ea typeface="黑体" panose="02010609060101010101" pitchFamily="49" charset="-122"/>
              </a:rPr>
              <a:t>Registers(Read)</a:t>
            </a:r>
            <a:r>
              <a:rPr lang="zh-CN" altLang="en-US" dirty="0" smtClean="0">
                <a:ea typeface="黑体" panose="02010609060101010101" pitchFamily="49" charset="-122"/>
              </a:rPr>
              <a:t>、</a:t>
            </a:r>
            <a:r>
              <a:rPr lang="en-US" altLang="zh-CN" dirty="0" smtClean="0">
                <a:ea typeface="黑体" panose="02010609060101010101" pitchFamily="49" charset="-122"/>
              </a:rPr>
              <a:t>Mux(</a:t>
            </a:r>
            <a:r>
              <a:rPr lang="zh-CN" altLang="en-US" dirty="0" smtClean="0">
                <a:ea typeface="黑体" panose="02010609060101010101" pitchFamily="49" charset="-122"/>
              </a:rPr>
              <a:t>选择</a:t>
            </a:r>
            <a:r>
              <a:rPr lang="en-US" altLang="zh-CN" dirty="0" smtClean="0">
                <a:ea typeface="黑体" panose="02010609060101010101" pitchFamily="49" charset="-122"/>
              </a:rPr>
              <a:t>ALU</a:t>
            </a:r>
            <a:r>
              <a:rPr lang="zh-CN" altLang="en-US" dirty="0" smtClean="0">
                <a:ea typeface="黑体" panose="02010609060101010101" pitchFamily="49" charset="-122"/>
              </a:rPr>
              <a:t>输入</a:t>
            </a:r>
            <a:r>
              <a:rPr lang="en-US" altLang="zh-CN" dirty="0" smtClean="0">
                <a:ea typeface="黑体" panose="02010609060101010101" pitchFamily="49" charset="-122"/>
              </a:rPr>
              <a:t>)</a:t>
            </a:r>
            <a:r>
              <a:rPr lang="zh-CN" altLang="en-US" dirty="0" smtClean="0">
                <a:ea typeface="黑体" panose="02010609060101010101" pitchFamily="49" charset="-122"/>
              </a:rPr>
              <a:t>、</a:t>
            </a:r>
            <a:r>
              <a:rPr lang="en-US" altLang="zh-CN" dirty="0" smtClean="0">
                <a:ea typeface="黑体" panose="02010609060101010101" pitchFamily="49" charset="-122"/>
              </a:rPr>
              <a:t>ALU</a:t>
            </a:r>
            <a:r>
              <a:rPr lang="zh-CN" altLang="en-US" dirty="0" smtClean="0">
                <a:ea typeface="黑体" panose="02010609060101010101" pitchFamily="49" charset="-122"/>
              </a:rPr>
              <a:t>、</a:t>
            </a:r>
            <a:r>
              <a:rPr lang="en-US" altLang="zh-CN" dirty="0" smtClean="0">
                <a:ea typeface="黑体" panose="02010609060101010101" pitchFamily="49" charset="-122"/>
              </a:rPr>
              <a:t>Mux(</a:t>
            </a:r>
            <a:r>
              <a:rPr lang="zh-CN" altLang="en-US" dirty="0" smtClean="0">
                <a:ea typeface="黑体" panose="02010609060101010101" pitchFamily="49" charset="-122"/>
              </a:rPr>
              <a:t>选择寄存器写入端</a:t>
            </a:r>
            <a:r>
              <a:rPr lang="en-US" altLang="zh-CN" dirty="0" smtClean="0">
                <a:ea typeface="黑体" panose="02010609060101010101" pitchFamily="49" charset="-122"/>
              </a:rPr>
              <a:t>)</a:t>
            </a:r>
            <a:r>
              <a:rPr lang="zh-CN" altLang="en-US" dirty="0" smtClean="0">
                <a:ea typeface="黑体" panose="02010609060101010101" pitchFamily="49" charset="-122"/>
              </a:rPr>
              <a:t>、</a:t>
            </a:r>
            <a:r>
              <a:rPr lang="en-US" altLang="zh-CN" dirty="0" smtClean="0">
                <a:ea typeface="黑体" panose="02010609060101010101" pitchFamily="49" charset="-122"/>
              </a:rPr>
              <a:t>Registers(Write)</a:t>
            </a:r>
            <a:endParaRPr lang="zh-CN" altLang="en-US" dirty="0" smtClean="0">
              <a:ea typeface="黑体" panose="02010609060101010101" pitchFamily="49" charset="-122"/>
            </a:endParaRPr>
          </a:p>
        </p:txBody>
      </p:sp>
      <p:graphicFrame>
        <p:nvGraphicFramePr>
          <p:cNvPr id="2" name="表格 1"/>
          <p:cNvGraphicFramePr>
            <a:graphicFrameLocks noGrp="1"/>
          </p:cNvGraphicFramePr>
          <p:nvPr/>
        </p:nvGraphicFramePr>
        <p:xfrm>
          <a:off x="684213" y="1125538"/>
          <a:ext cx="8078784" cy="1097280"/>
        </p:xfrm>
        <a:graphic>
          <a:graphicData uri="http://schemas.openxmlformats.org/drawingml/2006/table">
            <a:tbl>
              <a:tblPr firstRow="1" firstCol="1" bandRow="1">
                <a:tableStyleId>{69CF1AB2-1976-4502-BF36-3FF5EA218861}</a:tableStyleId>
              </a:tblPr>
              <a:tblGrid>
                <a:gridCol w="355586">
                  <a:extLst>
                    <a:ext uri="{9D8B030D-6E8A-4147-A177-3AD203B41FA5}">
                      <a16:colId xmlns:a16="http://schemas.microsoft.com/office/drawing/2014/main" val="20000"/>
                    </a:ext>
                  </a:extLst>
                </a:gridCol>
                <a:gridCol w="1211850">
                  <a:extLst>
                    <a:ext uri="{9D8B030D-6E8A-4147-A177-3AD203B41FA5}">
                      <a16:colId xmlns:a16="http://schemas.microsoft.com/office/drawing/2014/main" val="20001"/>
                    </a:ext>
                  </a:extLst>
                </a:gridCol>
                <a:gridCol w="802290">
                  <a:extLst>
                    <a:ext uri="{9D8B030D-6E8A-4147-A177-3AD203B41FA5}">
                      <a16:colId xmlns:a16="http://schemas.microsoft.com/office/drawing/2014/main" val="20002"/>
                    </a:ext>
                  </a:extLst>
                </a:gridCol>
                <a:gridCol w="802290">
                  <a:extLst>
                    <a:ext uri="{9D8B030D-6E8A-4147-A177-3AD203B41FA5}">
                      <a16:colId xmlns:a16="http://schemas.microsoft.com/office/drawing/2014/main" val="20003"/>
                    </a:ext>
                  </a:extLst>
                </a:gridCol>
                <a:gridCol w="673708">
                  <a:extLst>
                    <a:ext uri="{9D8B030D-6E8A-4147-A177-3AD203B41FA5}">
                      <a16:colId xmlns:a16="http://schemas.microsoft.com/office/drawing/2014/main" val="20004"/>
                    </a:ext>
                  </a:extLst>
                </a:gridCol>
                <a:gridCol w="1007070">
                  <a:extLst>
                    <a:ext uri="{9D8B030D-6E8A-4147-A177-3AD203B41FA5}">
                      <a16:colId xmlns:a16="http://schemas.microsoft.com/office/drawing/2014/main" val="20005"/>
                    </a:ext>
                  </a:extLst>
                </a:gridCol>
                <a:gridCol w="1211850">
                  <a:extLst>
                    <a:ext uri="{9D8B030D-6E8A-4147-A177-3AD203B41FA5}">
                      <a16:colId xmlns:a16="http://schemas.microsoft.com/office/drawing/2014/main" val="20006"/>
                    </a:ext>
                  </a:extLst>
                </a:gridCol>
                <a:gridCol w="1007070">
                  <a:extLst>
                    <a:ext uri="{9D8B030D-6E8A-4147-A177-3AD203B41FA5}">
                      <a16:colId xmlns:a16="http://schemas.microsoft.com/office/drawing/2014/main" val="20007"/>
                    </a:ext>
                  </a:extLst>
                </a:gridCol>
                <a:gridCol w="1007070">
                  <a:extLst>
                    <a:ext uri="{9D8B030D-6E8A-4147-A177-3AD203B41FA5}">
                      <a16:colId xmlns:a16="http://schemas.microsoft.com/office/drawing/2014/main" val="20008"/>
                    </a:ext>
                  </a:extLst>
                </a:gridCol>
              </a:tblGrid>
              <a:tr h="365654">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指令存储器</a:t>
                      </a:r>
                      <a:endParaRPr lang="zh-CN" sz="1200" kern="100" dirty="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加法器</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多选器</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en-US" sz="1600" kern="100" dirty="0">
                          <a:effectLst/>
                          <a:latin typeface="Times New Roman" pitchFamily="18" charset="0"/>
                          <a:cs typeface="Times New Roman" pitchFamily="18" charset="0"/>
                        </a:rPr>
                        <a:t>ALU</a:t>
                      </a:r>
                      <a:endParaRPr lang="zh-CN" sz="1200" kern="100" dirty="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寄存器堆</a:t>
                      </a:r>
                      <a:endParaRPr lang="zh-CN" sz="1200" kern="100" dirty="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数据存储器</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符号扩展</a:t>
                      </a:r>
                      <a:endParaRPr lang="zh-CN" sz="1200" kern="100" dirty="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左移两位</a:t>
                      </a:r>
                      <a:endParaRPr lang="zh-CN" sz="1200" kern="100" dirty="0">
                        <a:effectLst/>
                        <a:latin typeface="Times New Roman" pitchFamily="18" charset="0"/>
                        <a:ea typeface="宋体"/>
                        <a:cs typeface="Times New Roman" pitchFamily="18" charset="0"/>
                      </a:endParaRPr>
                    </a:p>
                  </a:txBody>
                  <a:tcPr marL="68577" marR="68577" marT="0" marB="0"/>
                </a:tc>
                <a:extLst>
                  <a:ext uri="{0D108BD9-81ED-4DB2-BD59-A6C34878D82A}">
                    <a16:rowId xmlns:a16="http://schemas.microsoft.com/office/drawing/2014/main" val="10000"/>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400ps</a:t>
                      </a:r>
                      <a:endParaRPr lang="zh-CN" sz="1200" kern="100" dirty="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100ps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30ps</a:t>
                      </a:r>
                      <a:endParaRPr lang="zh-CN" sz="1200" kern="100" dirty="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120ps</a:t>
                      </a:r>
                      <a:endParaRPr lang="zh-CN" sz="1200" kern="100" dirty="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200ps</a:t>
                      </a:r>
                      <a:endParaRPr lang="zh-CN" sz="1200" kern="100" dirty="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350ps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0ps</a:t>
                      </a:r>
                      <a:endParaRPr lang="zh-CN" sz="1200" kern="100">
                        <a:effectLst/>
                        <a:latin typeface="Times New Roman" pitchFamily="18" charset="0"/>
                        <a:ea typeface="宋体"/>
                        <a:cs typeface="Times New Roman" pitchFamily="18" charset="0"/>
                      </a:endParaRPr>
                    </a:p>
                  </a:txBody>
                  <a:tcPr marL="68577" marR="68577" marT="0" marB="0"/>
                </a:tc>
                <a:extLst>
                  <a:ext uri="{0D108BD9-81ED-4DB2-BD59-A6C34878D82A}">
                    <a16:rowId xmlns:a16="http://schemas.microsoft.com/office/drawing/2014/main" val="10001"/>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500ps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150ps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100ps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180ps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220ps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1000ps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90ps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20ps</a:t>
                      </a:r>
                      <a:endParaRPr lang="zh-CN" sz="1200" kern="100" dirty="0">
                        <a:effectLst/>
                        <a:latin typeface="Times New Roman" pitchFamily="18" charset="0"/>
                        <a:ea typeface="宋体"/>
                        <a:cs typeface="Times New Roman" pitchFamily="18" charset="0"/>
                      </a:endParaRPr>
                    </a:p>
                  </a:txBody>
                  <a:tcPr marL="68577" marR="68577"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8306865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4" end="4"/>
                                            </p:txEl>
                                          </p:spTgt>
                                        </p:tgtEl>
                                        <p:attrNameLst>
                                          <p:attrName>style.visibility</p:attrName>
                                        </p:attrNameLst>
                                      </p:cBhvr>
                                      <p:to>
                                        <p:strVal val="visible"/>
                                      </p:to>
                                    </p:set>
                                    <p:animEffect transition="in" filter="fade">
                                      <p:cBhvr>
                                        <p:cTn id="7" dur="500"/>
                                        <p:tgtEl>
                                          <p:spTgt spid="34819">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19">
                                            <p:txEl>
                                              <p:pRg st="5" end="5"/>
                                            </p:txEl>
                                          </p:spTgt>
                                        </p:tgtEl>
                                        <p:attrNameLst>
                                          <p:attrName>style.visibility</p:attrName>
                                        </p:attrNameLst>
                                      </p:cBhvr>
                                      <p:to>
                                        <p:strVal val="visible"/>
                                      </p:to>
                                    </p:set>
                                    <p:animEffect transition="in" filter="fade">
                                      <p:cBhvr>
                                        <p:cTn id="12" dur="500"/>
                                        <p:tgtEl>
                                          <p:spTgt spid="34819">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819">
                                            <p:txEl>
                                              <p:pRg st="6" end="6"/>
                                            </p:txEl>
                                          </p:spTgt>
                                        </p:tgtEl>
                                        <p:attrNameLst>
                                          <p:attrName>style.visibility</p:attrName>
                                        </p:attrNameLst>
                                      </p:cBhvr>
                                      <p:to>
                                        <p:strVal val="visible"/>
                                      </p:to>
                                    </p:set>
                                    <p:animEffect transition="in" filter="fade">
                                      <p:cBhvr>
                                        <p:cTn id="17" dur="500"/>
                                        <p:tgtEl>
                                          <p:spTgt spid="34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四、解答</a:t>
            </a:r>
            <a:r>
              <a:rPr lang="en-US" altLang="zh-CN" smtClean="0">
                <a:latin typeface="Times New Roman" panose="02020603050405020304" pitchFamily="18" charset="0"/>
                <a:cs typeface="Times New Roman" panose="02020603050405020304" pitchFamily="18" charset="0"/>
              </a:rPr>
              <a:t>2</a:t>
            </a:r>
            <a:endParaRPr lang="zh-CN" altLang="en-US" smtClean="0">
              <a:latin typeface="Times New Roman" panose="02020603050405020304" pitchFamily="18" charset="0"/>
              <a:cs typeface="Times New Roman" panose="02020603050405020304" pitchFamily="18" charset="0"/>
            </a:endParaRPr>
          </a:p>
        </p:txBody>
      </p:sp>
      <p:sp>
        <p:nvSpPr>
          <p:cNvPr id="35843" name="Content Placeholder 4"/>
          <p:cNvSpPr>
            <a:spLocks noGrp="1"/>
          </p:cNvSpPr>
          <p:nvPr>
            <p:ph idx="4294967295"/>
          </p:nvPr>
        </p:nvSpPr>
        <p:spPr>
          <a:xfrm>
            <a:off x="684213" y="908050"/>
            <a:ext cx="7848600" cy="3633788"/>
          </a:xfrm>
        </p:spPr>
        <p:txBody>
          <a:bodyPr/>
          <a:lstStyle/>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727075" lvl="1" indent="-342900">
              <a:lnSpc>
                <a:spcPct val="120000"/>
              </a:lnSpc>
              <a:spcBef>
                <a:spcPct val="20000"/>
              </a:spcBef>
              <a:spcAft>
                <a:spcPct val="20000"/>
              </a:spcAft>
              <a:buFont typeface="楷体_GB2312" pitchFamily="49" charset="-122"/>
              <a:buAutoNum type="circleNumDbPlain" startAt="2"/>
            </a:pPr>
            <a:r>
              <a:rPr lang="zh-CN" altLang="en-US" smtClean="0">
                <a:ea typeface="黑体" panose="02010609060101010101" pitchFamily="49" charset="-122"/>
              </a:rPr>
              <a:t>如果仅需支持</a:t>
            </a:r>
            <a:r>
              <a:rPr lang="en-US" altLang="zh-CN" smtClean="0">
                <a:ea typeface="黑体" panose="02010609060101010101" pitchFamily="49" charset="-122"/>
              </a:rPr>
              <a:t>lw</a:t>
            </a:r>
            <a:r>
              <a:rPr lang="zh-CN" altLang="en-US" smtClean="0">
                <a:ea typeface="黑体" panose="02010609060101010101" pitchFamily="49" charset="-122"/>
              </a:rPr>
              <a:t>类指令，时钟周期是多少？</a:t>
            </a:r>
            <a:endParaRPr lang="en-US" altLang="zh-CN" smtClean="0">
              <a:ea typeface="黑体" panose="02010609060101010101" pitchFamily="49" charset="-122"/>
            </a:endParaRPr>
          </a:p>
          <a:p>
            <a:pPr lvl="2" indent="-285750">
              <a:lnSpc>
                <a:spcPct val="120000"/>
              </a:lnSpc>
              <a:spcBef>
                <a:spcPct val="20000"/>
              </a:spcBef>
              <a:spcAft>
                <a:spcPct val="20000"/>
              </a:spcAft>
            </a:pPr>
            <a:r>
              <a:rPr lang="en-US" altLang="zh-CN" smtClean="0">
                <a:ea typeface="黑体" panose="02010609060101010101" pitchFamily="49" charset="-122"/>
              </a:rPr>
              <a:t>a.</a:t>
            </a:r>
            <a:r>
              <a:rPr lang="zh-CN" altLang="en-US" smtClean="0">
                <a:ea typeface="黑体" panose="02010609060101010101" pitchFamily="49" charset="-122"/>
              </a:rPr>
              <a:t>时钟周期为</a:t>
            </a:r>
            <a:r>
              <a:rPr lang="en-US" altLang="zh-CN" smtClean="0">
                <a:ea typeface="黑体" panose="02010609060101010101" pitchFamily="49" charset="-122"/>
              </a:rPr>
              <a:t>400ps + 200ps + 30ps + 120ps + 350ps + 30ps + 200ps = 1330ps</a:t>
            </a:r>
            <a:endParaRPr lang="zh-CN" altLang="en-US" smtClean="0">
              <a:ea typeface="黑体" panose="02010609060101010101" pitchFamily="49" charset="-122"/>
            </a:endParaRPr>
          </a:p>
          <a:p>
            <a:pPr lvl="2" indent="-285750">
              <a:lnSpc>
                <a:spcPct val="120000"/>
              </a:lnSpc>
              <a:spcBef>
                <a:spcPct val="20000"/>
              </a:spcBef>
              <a:spcAft>
                <a:spcPct val="20000"/>
              </a:spcAft>
            </a:pPr>
            <a:r>
              <a:rPr lang="en-US" altLang="zh-CN" smtClean="0">
                <a:ea typeface="黑体" panose="02010609060101010101" pitchFamily="49" charset="-122"/>
              </a:rPr>
              <a:t>b.</a:t>
            </a:r>
            <a:r>
              <a:rPr lang="zh-CN" altLang="en-US" smtClean="0">
                <a:ea typeface="黑体" panose="02010609060101010101" pitchFamily="49" charset="-122"/>
              </a:rPr>
              <a:t>时钟周期为</a:t>
            </a:r>
            <a:r>
              <a:rPr lang="en-US" altLang="zh-CN" smtClean="0">
                <a:ea typeface="黑体" panose="02010609060101010101" pitchFamily="49" charset="-122"/>
              </a:rPr>
              <a:t>500ps + 220ps + 100ps + 180ps + 1000ps + 100ps + 220ps = 2320ps</a:t>
            </a:r>
          </a:p>
          <a:p>
            <a:pPr lvl="2" indent="-285750">
              <a:lnSpc>
                <a:spcPct val="120000"/>
              </a:lnSpc>
              <a:spcBef>
                <a:spcPct val="20000"/>
              </a:spcBef>
              <a:spcAft>
                <a:spcPct val="20000"/>
              </a:spcAft>
            </a:pPr>
            <a:r>
              <a:rPr lang="zh-CN" altLang="en-US" smtClean="0">
                <a:ea typeface="黑体" panose="02010609060101010101" pitchFamily="49" charset="-122"/>
              </a:rPr>
              <a:t>解析：关键路径为</a:t>
            </a:r>
            <a:r>
              <a:rPr lang="en-US" altLang="zh-CN" smtClean="0">
                <a:ea typeface="黑体" panose="02010609060101010101" pitchFamily="49" charset="-122"/>
              </a:rPr>
              <a:t>I-Mem</a:t>
            </a:r>
            <a:r>
              <a:rPr lang="zh-CN" altLang="en-US" smtClean="0">
                <a:ea typeface="黑体" panose="02010609060101010101" pitchFamily="49" charset="-122"/>
              </a:rPr>
              <a:t>、</a:t>
            </a:r>
            <a:r>
              <a:rPr lang="en-US" altLang="zh-CN" smtClean="0">
                <a:ea typeface="黑体" panose="02010609060101010101" pitchFamily="49" charset="-122"/>
              </a:rPr>
              <a:t>Registers(Read)</a:t>
            </a:r>
            <a:r>
              <a:rPr lang="zh-CN" altLang="en-US" smtClean="0">
                <a:ea typeface="黑体" panose="02010609060101010101" pitchFamily="49" charset="-122"/>
              </a:rPr>
              <a:t>、</a:t>
            </a:r>
            <a:r>
              <a:rPr lang="en-US" altLang="zh-CN" smtClean="0">
                <a:ea typeface="黑体" panose="02010609060101010101" pitchFamily="49" charset="-122"/>
              </a:rPr>
              <a:t>Mux(</a:t>
            </a:r>
            <a:r>
              <a:rPr lang="zh-CN" altLang="en-US" smtClean="0">
                <a:ea typeface="黑体" panose="02010609060101010101" pitchFamily="49" charset="-122"/>
              </a:rPr>
              <a:t>选择</a:t>
            </a:r>
            <a:r>
              <a:rPr lang="en-US" altLang="zh-CN" smtClean="0">
                <a:ea typeface="黑体" panose="02010609060101010101" pitchFamily="49" charset="-122"/>
              </a:rPr>
              <a:t>ALU</a:t>
            </a:r>
            <a:r>
              <a:rPr lang="zh-CN" altLang="en-US" smtClean="0">
                <a:ea typeface="黑体" panose="02010609060101010101" pitchFamily="49" charset="-122"/>
              </a:rPr>
              <a:t>输入</a:t>
            </a:r>
            <a:r>
              <a:rPr lang="en-US" altLang="zh-CN" smtClean="0">
                <a:ea typeface="黑体" panose="02010609060101010101" pitchFamily="49" charset="-122"/>
              </a:rPr>
              <a:t>)</a:t>
            </a:r>
            <a:r>
              <a:rPr lang="zh-CN" altLang="en-US" smtClean="0">
                <a:ea typeface="黑体" panose="02010609060101010101" pitchFamily="49" charset="-122"/>
              </a:rPr>
              <a:t>、</a:t>
            </a:r>
            <a:r>
              <a:rPr lang="en-US" altLang="zh-CN" smtClean="0">
                <a:ea typeface="黑体" panose="02010609060101010101" pitchFamily="49" charset="-122"/>
              </a:rPr>
              <a:t>ALU</a:t>
            </a:r>
            <a:r>
              <a:rPr lang="zh-CN" altLang="en-US" smtClean="0">
                <a:ea typeface="黑体" panose="02010609060101010101" pitchFamily="49" charset="-122"/>
              </a:rPr>
              <a:t>、</a:t>
            </a:r>
            <a:r>
              <a:rPr lang="en-US" altLang="zh-CN" smtClean="0">
                <a:ea typeface="黑体" panose="02010609060101010101" pitchFamily="49" charset="-122"/>
              </a:rPr>
              <a:t>D-Mem(Read)</a:t>
            </a:r>
            <a:r>
              <a:rPr lang="zh-CN" altLang="en-US" smtClean="0">
                <a:ea typeface="黑体" panose="02010609060101010101" pitchFamily="49" charset="-122"/>
              </a:rPr>
              <a:t>、</a:t>
            </a:r>
            <a:r>
              <a:rPr lang="en-US" altLang="zh-CN" smtClean="0">
                <a:ea typeface="黑体" panose="02010609060101010101" pitchFamily="49" charset="-122"/>
              </a:rPr>
              <a:t>Mux(</a:t>
            </a:r>
            <a:r>
              <a:rPr lang="zh-CN" altLang="en-US" smtClean="0">
                <a:ea typeface="黑体" panose="02010609060101010101" pitchFamily="49" charset="-122"/>
              </a:rPr>
              <a:t>选择写入寄存器堆的数据</a:t>
            </a:r>
            <a:r>
              <a:rPr lang="en-US" altLang="zh-CN" smtClean="0">
                <a:ea typeface="黑体" panose="02010609060101010101" pitchFamily="49" charset="-122"/>
              </a:rPr>
              <a:t>)</a:t>
            </a:r>
            <a:r>
              <a:rPr lang="zh-CN" altLang="en-US" smtClean="0">
                <a:ea typeface="黑体" panose="02010609060101010101" pitchFamily="49" charset="-122"/>
              </a:rPr>
              <a:t>、</a:t>
            </a:r>
            <a:r>
              <a:rPr lang="en-US" altLang="zh-CN" smtClean="0">
                <a:ea typeface="黑体" panose="02010609060101010101" pitchFamily="49" charset="-122"/>
              </a:rPr>
              <a:t>Registers(Write)</a:t>
            </a:r>
            <a:endParaRPr lang="zh-CN" altLang="en-US" smtClean="0">
              <a:ea typeface="黑体" panose="02010609060101010101" pitchFamily="49" charset="-122"/>
            </a:endParaRPr>
          </a:p>
        </p:txBody>
      </p:sp>
      <p:graphicFrame>
        <p:nvGraphicFramePr>
          <p:cNvPr id="2" name="表格 1"/>
          <p:cNvGraphicFramePr>
            <a:graphicFrameLocks noGrp="1"/>
          </p:cNvGraphicFramePr>
          <p:nvPr/>
        </p:nvGraphicFramePr>
        <p:xfrm>
          <a:off x="684213" y="1125538"/>
          <a:ext cx="8078784" cy="1097280"/>
        </p:xfrm>
        <a:graphic>
          <a:graphicData uri="http://schemas.openxmlformats.org/drawingml/2006/table">
            <a:tbl>
              <a:tblPr firstRow="1" firstCol="1" bandRow="1">
                <a:tableStyleId>{69CF1AB2-1976-4502-BF36-3FF5EA218861}</a:tableStyleId>
              </a:tblPr>
              <a:tblGrid>
                <a:gridCol w="355586">
                  <a:extLst>
                    <a:ext uri="{9D8B030D-6E8A-4147-A177-3AD203B41FA5}">
                      <a16:colId xmlns:a16="http://schemas.microsoft.com/office/drawing/2014/main" val="20000"/>
                    </a:ext>
                  </a:extLst>
                </a:gridCol>
                <a:gridCol w="1211850">
                  <a:extLst>
                    <a:ext uri="{9D8B030D-6E8A-4147-A177-3AD203B41FA5}">
                      <a16:colId xmlns:a16="http://schemas.microsoft.com/office/drawing/2014/main" val="20001"/>
                    </a:ext>
                  </a:extLst>
                </a:gridCol>
                <a:gridCol w="802290">
                  <a:extLst>
                    <a:ext uri="{9D8B030D-6E8A-4147-A177-3AD203B41FA5}">
                      <a16:colId xmlns:a16="http://schemas.microsoft.com/office/drawing/2014/main" val="20002"/>
                    </a:ext>
                  </a:extLst>
                </a:gridCol>
                <a:gridCol w="802290">
                  <a:extLst>
                    <a:ext uri="{9D8B030D-6E8A-4147-A177-3AD203B41FA5}">
                      <a16:colId xmlns:a16="http://schemas.microsoft.com/office/drawing/2014/main" val="20003"/>
                    </a:ext>
                  </a:extLst>
                </a:gridCol>
                <a:gridCol w="673708">
                  <a:extLst>
                    <a:ext uri="{9D8B030D-6E8A-4147-A177-3AD203B41FA5}">
                      <a16:colId xmlns:a16="http://schemas.microsoft.com/office/drawing/2014/main" val="20004"/>
                    </a:ext>
                  </a:extLst>
                </a:gridCol>
                <a:gridCol w="1007070">
                  <a:extLst>
                    <a:ext uri="{9D8B030D-6E8A-4147-A177-3AD203B41FA5}">
                      <a16:colId xmlns:a16="http://schemas.microsoft.com/office/drawing/2014/main" val="20005"/>
                    </a:ext>
                  </a:extLst>
                </a:gridCol>
                <a:gridCol w="1211850">
                  <a:extLst>
                    <a:ext uri="{9D8B030D-6E8A-4147-A177-3AD203B41FA5}">
                      <a16:colId xmlns:a16="http://schemas.microsoft.com/office/drawing/2014/main" val="20006"/>
                    </a:ext>
                  </a:extLst>
                </a:gridCol>
                <a:gridCol w="1007070">
                  <a:extLst>
                    <a:ext uri="{9D8B030D-6E8A-4147-A177-3AD203B41FA5}">
                      <a16:colId xmlns:a16="http://schemas.microsoft.com/office/drawing/2014/main" val="20007"/>
                    </a:ext>
                  </a:extLst>
                </a:gridCol>
                <a:gridCol w="1007070">
                  <a:extLst>
                    <a:ext uri="{9D8B030D-6E8A-4147-A177-3AD203B41FA5}">
                      <a16:colId xmlns:a16="http://schemas.microsoft.com/office/drawing/2014/main" val="20008"/>
                    </a:ext>
                  </a:extLst>
                </a:gridCol>
              </a:tblGrid>
              <a:tr h="365654">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指令存储器</a:t>
                      </a:r>
                      <a:endParaRPr lang="zh-CN" sz="1200" kern="100" dirty="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加法器</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多选器</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en-US" sz="1600" kern="100" dirty="0">
                          <a:effectLst/>
                          <a:latin typeface="Times New Roman" pitchFamily="18" charset="0"/>
                          <a:cs typeface="Times New Roman" pitchFamily="18" charset="0"/>
                        </a:rPr>
                        <a:t>ALU</a:t>
                      </a:r>
                      <a:endParaRPr lang="zh-CN" sz="1200" kern="100" dirty="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寄存器堆</a:t>
                      </a:r>
                      <a:endParaRPr lang="zh-CN" sz="1200" kern="100" dirty="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数据存储器</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符号扩展</a:t>
                      </a:r>
                      <a:endParaRPr lang="zh-CN" sz="1200" kern="100" dirty="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左移两位</a:t>
                      </a:r>
                      <a:endParaRPr lang="zh-CN" sz="1200" kern="100" dirty="0">
                        <a:effectLst/>
                        <a:latin typeface="Times New Roman" pitchFamily="18" charset="0"/>
                        <a:ea typeface="宋体"/>
                        <a:cs typeface="Times New Roman" pitchFamily="18" charset="0"/>
                      </a:endParaRPr>
                    </a:p>
                  </a:txBody>
                  <a:tcPr marL="68577" marR="68577" marT="0" marB="0"/>
                </a:tc>
                <a:extLst>
                  <a:ext uri="{0D108BD9-81ED-4DB2-BD59-A6C34878D82A}">
                    <a16:rowId xmlns:a16="http://schemas.microsoft.com/office/drawing/2014/main" val="10000"/>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400ps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100ps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30ps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120ps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200ps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350ps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0ps</a:t>
                      </a:r>
                      <a:endParaRPr lang="zh-CN" sz="1200" kern="100">
                        <a:effectLst/>
                        <a:latin typeface="Times New Roman" pitchFamily="18" charset="0"/>
                        <a:ea typeface="宋体"/>
                        <a:cs typeface="Times New Roman" pitchFamily="18" charset="0"/>
                      </a:endParaRPr>
                    </a:p>
                  </a:txBody>
                  <a:tcPr marL="68577" marR="68577" marT="0" marB="0"/>
                </a:tc>
                <a:extLst>
                  <a:ext uri="{0D108BD9-81ED-4DB2-BD59-A6C34878D82A}">
                    <a16:rowId xmlns:a16="http://schemas.microsoft.com/office/drawing/2014/main" val="10001"/>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500ps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150ps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100ps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180ps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220ps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1000ps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90ps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20ps</a:t>
                      </a:r>
                      <a:endParaRPr lang="zh-CN" sz="1200" kern="100" dirty="0">
                        <a:effectLst/>
                        <a:latin typeface="Times New Roman" pitchFamily="18" charset="0"/>
                        <a:ea typeface="宋体"/>
                        <a:cs typeface="Times New Roman" pitchFamily="18" charset="0"/>
                      </a:endParaRPr>
                    </a:p>
                  </a:txBody>
                  <a:tcPr marL="68577" marR="68577"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4439422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843">
                                            <p:txEl>
                                              <p:pRg st="4" end="4"/>
                                            </p:txEl>
                                          </p:spTgt>
                                        </p:tgtEl>
                                        <p:attrNameLst>
                                          <p:attrName>style.visibility</p:attrName>
                                        </p:attrNameLst>
                                      </p:cBhvr>
                                      <p:to>
                                        <p:strVal val="visible"/>
                                      </p:to>
                                    </p:set>
                                    <p:animEffect transition="in" filter="fade">
                                      <p:cBhvr>
                                        <p:cTn id="7" dur="500"/>
                                        <p:tgtEl>
                                          <p:spTgt spid="35843">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843">
                                            <p:txEl>
                                              <p:pRg st="5" end="5"/>
                                            </p:txEl>
                                          </p:spTgt>
                                        </p:tgtEl>
                                        <p:attrNameLst>
                                          <p:attrName>style.visibility</p:attrName>
                                        </p:attrNameLst>
                                      </p:cBhvr>
                                      <p:to>
                                        <p:strVal val="visible"/>
                                      </p:to>
                                    </p:set>
                                    <p:animEffect transition="in" filter="fade">
                                      <p:cBhvr>
                                        <p:cTn id="12" dur="500"/>
                                        <p:tgtEl>
                                          <p:spTgt spid="35843">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843">
                                            <p:txEl>
                                              <p:pRg st="6" end="6"/>
                                            </p:txEl>
                                          </p:spTgt>
                                        </p:tgtEl>
                                        <p:attrNameLst>
                                          <p:attrName>style.visibility</p:attrName>
                                        </p:attrNameLst>
                                      </p:cBhvr>
                                      <p:to>
                                        <p:strVal val="visible"/>
                                      </p:to>
                                    </p:set>
                                    <p:animEffect transition="in" filter="fade">
                                      <p:cBhvr>
                                        <p:cTn id="17" dur="500"/>
                                        <p:tgtEl>
                                          <p:spTgt spid="358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四、解答</a:t>
            </a:r>
            <a:r>
              <a:rPr lang="en-US" altLang="zh-CN" smtClean="0">
                <a:latin typeface="Times New Roman" panose="02020603050405020304" pitchFamily="18" charset="0"/>
                <a:cs typeface="Times New Roman" panose="02020603050405020304" pitchFamily="18" charset="0"/>
              </a:rPr>
              <a:t>3</a:t>
            </a:r>
            <a:endParaRPr lang="zh-CN" altLang="en-US" smtClean="0">
              <a:latin typeface="Times New Roman" panose="02020603050405020304" pitchFamily="18" charset="0"/>
              <a:cs typeface="Times New Roman" panose="02020603050405020304" pitchFamily="18" charset="0"/>
            </a:endParaRPr>
          </a:p>
        </p:txBody>
      </p:sp>
      <p:sp>
        <p:nvSpPr>
          <p:cNvPr id="36867" name="Content Placeholder 4"/>
          <p:cNvSpPr>
            <a:spLocks noGrp="1"/>
          </p:cNvSpPr>
          <p:nvPr>
            <p:ph idx="4294967295"/>
          </p:nvPr>
        </p:nvSpPr>
        <p:spPr>
          <a:xfrm>
            <a:off x="684213" y="908050"/>
            <a:ext cx="7848600" cy="3338513"/>
          </a:xfrm>
        </p:spPr>
        <p:txBody>
          <a:bodyPr/>
          <a:lstStyle/>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727075" lvl="1" indent="-342900">
              <a:lnSpc>
                <a:spcPct val="120000"/>
              </a:lnSpc>
              <a:spcBef>
                <a:spcPct val="20000"/>
              </a:spcBef>
              <a:spcAft>
                <a:spcPct val="20000"/>
              </a:spcAft>
              <a:buFont typeface="楷体_GB2312" pitchFamily="49" charset="-122"/>
              <a:buAutoNum type="circleNumDbPlain" startAt="3"/>
            </a:pPr>
            <a:r>
              <a:rPr lang="zh-CN" altLang="en-US" smtClean="0">
                <a:ea typeface="黑体" panose="02010609060101010101" pitchFamily="49" charset="-122"/>
              </a:rPr>
              <a:t>如果必须支持</a:t>
            </a:r>
            <a:r>
              <a:rPr lang="en-US" altLang="zh-CN" smtClean="0">
                <a:ea typeface="黑体" panose="02010609060101010101" pitchFamily="49" charset="-122"/>
              </a:rPr>
              <a:t>add</a:t>
            </a:r>
            <a:r>
              <a:rPr lang="zh-CN" altLang="en-US" smtClean="0">
                <a:ea typeface="黑体" panose="02010609060101010101" pitchFamily="49" charset="-122"/>
              </a:rPr>
              <a:t>、</a:t>
            </a:r>
            <a:r>
              <a:rPr lang="en-US" altLang="zh-CN" smtClean="0">
                <a:ea typeface="黑体" panose="02010609060101010101" pitchFamily="49" charset="-122"/>
              </a:rPr>
              <a:t>beq</a:t>
            </a:r>
            <a:r>
              <a:rPr lang="zh-CN" altLang="en-US" smtClean="0">
                <a:ea typeface="黑体" panose="02010609060101010101" pitchFamily="49" charset="-122"/>
              </a:rPr>
              <a:t>、</a:t>
            </a:r>
            <a:r>
              <a:rPr lang="en-US" altLang="zh-CN" smtClean="0">
                <a:ea typeface="黑体" panose="02010609060101010101" pitchFamily="49" charset="-122"/>
              </a:rPr>
              <a:t>lw</a:t>
            </a:r>
            <a:r>
              <a:rPr lang="zh-CN" altLang="en-US" smtClean="0">
                <a:ea typeface="黑体" panose="02010609060101010101" pitchFamily="49" charset="-122"/>
              </a:rPr>
              <a:t>和</a:t>
            </a:r>
            <a:r>
              <a:rPr lang="en-US" altLang="zh-CN" smtClean="0">
                <a:ea typeface="黑体" panose="02010609060101010101" pitchFamily="49" charset="-122"/>
              </a:rPr>
              <a:t>sw</a:t>
            </a:r>
            <a:r>
              <a:rPr lang="zh-CN" altLang="en-US" smtClean="0">
                <a:ea typeface="黑体" panose="02010609060101010101" pitchFamily="49" charset="-122"/>
              </a:rPr>
              <a:t>指令，时钟周期是多少？</a:t>
            </a:r>
            <a:endParaRPr lang="en-US" altLang="zh-CN" smtClean="0">
              <a:ea typeface="黑体" panose="02010609060101010101" pitchFamily="49" charset="-122"/>
            </a:endParaRPr>
          </a:p>
          <a:p>
            <a:pPr lvl="2" indent="-285750">
              <a:lnSpc>
                <a:spcPct val="120000"/>
              </a:lnSpc>
              <a:spcBef>
                <a:spcPct val="20000"/>
              </a:spcBef>
              <a:spcAft>
                <a:spcPct val="20000"/>
              </a:spcAft>
            </a:pPr>
            <a:r>
              <a:rPr lang="en-US" altLang="zh-CN" smtClean="0">
                <a:ea typeface="黑体" panose="02010609060101010101" pitchFamily="49" charset="-122"/>
              </a:rPr>
              <a:t>a.</a:t>
            </a:r>
            <a:r>
              <a:rPr lang="zh-CN" altLang="en-US" smtClean="0">
                <a:ea typeface="黑体" panose="02010609060101010101" pitchFamily="49" charset="-122"/>
              </a:rPr>
              <a:t>时钟周期为</a:t>
            </a:r>
            <a:r>
              <a:rPr lang="en-US" altLang="zh-CN" smtClean="0">
                <a:ea typeface="黑体" panose="02010609060101010101" pitchFamily="49" charset="-122"/>
              </a:rPr>
              <a:t>1330ps</a:t>
            </a:r>
            <a:endParaRPr lang="zh-CN" altLang="en-US" smtClean="0">
              <a:ea typeface="黑体" panose="02010609060101010101" pitchFamily="49" charset="-122"/>
            </a:endParaRPr>
          </a:p>
          <a:p>
            <a:pPr lvl="2" indent="-285750">
              <a:lnSpc>
                <a:spcPct val="120000"/>
              </a:lnSpc>
              <a:spcBef>
                <a:spcPct val="20000"/>
              </a:spcBef>
              <a:spcAft>
                <a:spcPct val="20000"/>
              </a:spcAft>
            </a:pPr>
            <a:r>
              <a:rPr lang="en-US" altLang="zh-CN" smtClean="0">
                <a:ea typeface="黑体" panose="02010609060101010101" pitchFamily="49" charset="-122"/>
              </a:rPr>
              <a:t>b.</a:t>
            </a:r>
            <a:r>
              <a:rPr lang="zh-CN" altLang="en-US" smtClean="0">
                <a:ea typeface="黑体" panose="02010609060101010101" pitchFamily="49" charset="-122"/>
              </a:rPr>
              <a:t>时钟周期为</a:t>
            </a:r>
            <a:r>
              <a:rPr lang="en-US" altLang="zh-CN" smtClean="0">
                <a:ea typeface="黑体" panose="02010609060101010101" pitchFamily="49" charset="-122"/>
              </a:rPr>
              <a:t>2320ps</a:t>
            </a:r>
          </a:p>
          <a:p>
            <a:pPr lvl="2" indent="-285750">
              <a:lnSpc>
                <a:spcPct val="120000"/>
              </a:lnSpc>
              <a:spcBef>
                <a:spcPct val="20000"/>
              </a:spcBef>
              <a:spcAft>
                <a:spcPct val="20000"/>
              </a:spcAft>
            </a:pPr>
            <a:r>
              <a:rPr lang="zh-CN" altLang="en-US" smtClean="0">
                <a:ea typeface="黑体" panose="02010609060101010101" pitchFamily="49" charset="-122"/>
              </a:rPr>
              <a:t>解析：</a:t>
            </a:r>
            <a:r>
              <a:rPr lang="en-US" altLang="zh-CN" smtClean="0">
                <a:ea typeface="黑体" panose="02010609060101010101" pitchFamily="49" charset="-122"/>
              </a:rPr>
              <a:t>lw</a:t>
            </a:r>
            <a:r>
              <a:rPr lang="zh-CN" altLang="en-US" smtClean="0">
                <a:ea typeface="黑体" panose="02010609060101010101" pitchFamily="49" charset="-122"/>
              </a:rPr>
              <a:t>指令的关键路径最长，相比较而言，</a:t>
            </a:r>
            <a:r>
              <a:rPr lang="en-US" altLang="zh-CN" smtClean="0">
                <a:ea typeface="黑体" panose="02010609060101010101" pitchFamily="49" charset="-122"/>
              </a:rPr>
              <a:t>sw</a:t>
            </a:r>
            <a:r>
              <a:rPr lang="zh-CN" altLang="en-US" smtClean="0">
                <a:ea typeface="黑体" panose="02010609060101010101" pitchFamily="49" charset="-122"/>
              </a:rPr>
              <a:t>指令少使用了一个多选器并且不用向寄存器堆写数据，</a:t>
            </a:r>
            <a:r>
              <a:rPr lang="en-US" altLang="zh-CN" smtClean="0">
                <a:ea typeface="黑体" panose="02010609060101010101" pitchFamily="49" charset="-122"/>
              </a:rPr>
              <a:t>add</a:t>
            </a:r>
            <a:r>
              <a:rPr lang="zh-CN" altLang="en-US" smtClean="0">
                <a:ea typeface="黑体" panose="02010609060101010101" pitchFamily="49" charset="-122"/>
              </a:rPr>
              <a:t>和</a:t>
            </a:r>
            <a:r>
              <a:rPr lang="en-US" altLang="zh-CN" smtClean="0">
                <a:ea typeface="黑体" panose="02010609060101010101" pitchFamily="49" charset="-122"/>
              </a:rPr>
              <a:t>beq</a:t>
            </a:r>
            <a:r>
              <a:rPr lang="zh-CN" altLang="en-US" smtClean="0">
                <a:ea typeface="黑体" panose="02010609060101010101" pitchFamily="49" charset="-122"/>
              </a:rPr>
              <a:t>少使用了数据存储器</a:t>
            </a:r>
          </a:p>
        </p:txBody>
      </p:sp>
      <p:graphicFrame>
        <p:nvGraphicFramePr>
          <p:cNvPr id="2" name="表格 1"/>
          <p:cNvGraphicFramePr>
            <a:graphicFrameLocks noGrp="1"/>
          </p:cNvGraphicFramePr>
          <p:nvPr/>
        </p:nvGraphicFramePr>
        <p:xfrm>
          <a:off x="684213" y="1125538"/>
          <a:ext cx="8078784" cy="1097280"/>
        </p:xfrm>
        <a:graphic>
          <a:graphicData uri="http://schemas.openxmlformats.org/drawingml/2006/table">
            <a:tbl>
              <a:tblPr firstRow="1" firstCol="1" bandRow="1">
                <a:tableStyleId>{69CF1AB2-1976-4502-BF36-3FF5EA218861}</a:tableStyleId>
              </a:tblPr>
              <a:tblGrid>
                <a:gridCol w="355586">
                  <a:extLst>
                    <a:ext uri="{9D8B030D-6E8A-4147-A177-3AD203B41FA5}">
                      <a16:colId xmlns:a16="http://schemas.microsoft.com/office/drawing/2014/main" val="20000"/>
                    </a:ext>
                  </a:extLst>
                </a:gridCol>
                <a:gridCol w="1211850">
                  <a:extLst>
                    <a:ext uri="{9D8B030D-6E8A-4147-A177-3AD203B41FA5}">
                      <a16:colId xmlns:a16="http://schemas.microsoft.com/office/drawing/2014/main" val="20001"/>
                    </a:ext>
                  </a:extLst>
                </a:gridCol>
                <a:gridCol w="802290">
                  <a:extLst>
                    <a:ext uri="{9D8B030D-6E8A-4147-A177-3AD203B41FA5}">
                      <a16:colId xmlns:a16="http://schemas.microsoft.com/office/drawing/2014/main" val="20002"/>
                    </a:ext>
                  </a:extLst>
                </a:gridCol>
                <a:gridCol w="802290">
                  <a:extLst>
                    <a:ext uri="{9D8B030D-6E8A-4147-A177-3AD203B41FA5}">
                      <a16:colId xmlns:a16="http://schemas.microsoft.com/office/drawing/2014/main" val="20003"/>
                    </a:ext>
                  </a:extLst>
                </a:gridCol>
                <a:gridCol w="673708">
                  <a:extLst>
                    <a:ext uri="{9D8B030D-6E8A-4147-A177-3AD203B41FA5}">
                      <a16:colId xmlns:a16="http://schemas.microsoft.com/office/drawing/2014/main" val="20004"/>
                    </a:ext>
                  </a:extLst>
                </a:gridCol>
                <a:gridCol w="1007070">
                  <a:extLst>
                    <a:ext uri="{9D8B030D-6E8A-4147-A177-3AD203B41FA5}">
                      <a16:colId xmlns:a16="http://schemas.microsoft.com/office/drawing/2014/main" val="20005"/>
                    </a:ext>
                  </a:extLst>
                </a:gridCol>
                <a:gridCol w="1211850">
                  <a:extLst>
                    <a:ext uri="{9D8B030D-6E8A-4147-A177-3AD203B41FA5}">
                      <a16:colId xmlns:a16="http://schemas.microsoft.com/office/drawing/2014/main" val="20006"/>
                    </a:ext>
                  </a:extLst>
                </a:gridCol>
                <a:gridCol w="1007070">
                  <a:extLst>
                    <a:ext uri="{9D8B030D-6E8A-4147-A177-3AD203B41FA5}">
                      <a16:colId xmlns:a16="http://schemas.microsoft.com/office/drawing/2014/main" val="20007"/>
                    </a:ext>
                  </a:extLst>
                </a:gridCol>
                <a:gridCol w="1007070">
                  <a:extLst>
                    <a:ext uri="{9D8B030D-6E8A-4147-A177-3AD203B41FA5}">
                      <a16:colId xmlns:a16="http://schemas.microsoft.com/office/drawing/2014/main" val="20008"/>
                    </a:ext>
                  </a:extLst>
                </a:gridCol>
              </a:tblGrid>
              <a:tr h="365654">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指令存储器</a:t>
                      </a:r>
                      <a:endParaRPr lang="zh-CN" sz="1200" kern="100" dirty="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加法器</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多选器</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en-US" sz="1600" kern="100" dirty="0">
                          <a:effectLst/>
                          <a:latin typeface="Times New Roman" pitchFamily="18" charset="0"/>
                          <a:cs typeface="Times New Roman" pitchFamily="18" charset="0"/>
                        </a:rPr>
                        <a:t>ALU</a:t>
                      </a:r>
                      <a:endParaRPr lang="zh-CN" sz="1200" kern="100" dirty="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寄存器堆</a:t>
                      </a:r>
                      <a:endParaRPr lang="zh-CN" sz="1200" kern="100" dirty="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数据存储器</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符号扩展</a:t>
                      </a:r>
                      <a:endParaRPr lang="zh-CN" sz="1200" kern="100" dirty="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左移两位</a:t>
                      </a:r>
                      <a:endParaRPr lang="zh-CN" sz="1200" kern="100" dirty="0">
                        <a:effectLst/>
                        <a:latin typeface="Times New Roman" pitchFamily="18" charset="0"/>
                        <a:ea typeface="宋体"/>
                        <a:cs typeface="Times New Roman" pitchFamily="18" charset="0"/>
                      </a:endParaRPr>
                    </a:p>
                  </a:txBody>
                  <a:tcPr marL="68577" marR="68577" marT="0" marB="0"/>
                </a:tc>
                <a:extLst>
                  <a:ext uri="{0D108BD9-81ED-4DB2-BD59-A6C34878D82A}">
                    <a16:rowId xmlns:a16="http://schemas.microsoft.com/office/drawing/2014/main" val="10000"/>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400ps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100ps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30ps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120ps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200ps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350ps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0ps</a:t>
                      </a:r>
                      <a:endParaRPr lang="zh-CN" sz="1200" kern="100">
                        <a:effectLst/>
                        <a:latin typeface="Times New Roman" pitchFamily="18" charset="0"/>
                        <a:ea typeface="宋体"/>
                        <a:cs typeface="Times New Roman" pitchFamily="18" charset="0"/>
                      </a:endParaRPr>
                    </a:p>
                  </a:txBody>
                  <a:tcPr marL="68577" marR="68577" marT="0" marB="0"/>
                </a:tc>
                <a:extLst>
                  <a:ext uri="{0D108BD9-81ED-4DB2-BD59-A6C34878D82A}">
                    <a16:rowId xmlns:a16="http://schemas.microsoft.com/office/drawing/2014/main" val="10001"/>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500ps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150ps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100ps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180ps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220ps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1000ps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90ps</a:t>
                      </a:r>
                      <a:endParaRPr lang="zh-CN" sz="12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20ps</a:t>
                      </a:r>
                      <a:endParaRPr lang="zh-CN" sz="1200" kern="100" dirty="0">
                        <a:effectLst/>
                        <a:latin typeface="Times New Roman" pitchFamily="18" charset="0"/>
                        <a:ea typeface="宋体"/>
                        <a:cs typeface="Times New Roman" pitchFamily="18" charset="0"/>
                      </a:endParaRPr>
                    </a:p>
                  </a:txBody>
                  <a:tcPr marL="68577" marR="68577"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0116607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867">
                                            <p:txEl>
                                              <p:pRg st="4" end="4"/>
                                            </p:txEl>
                                          </p:spTgt>
                                        </p:tgtEl>
                                        <p:attrNameLst>
                                          <p:attrName>style.visibility</p:attrName>
                                        </p:attrNameLst>
                                      </p:cBhvr>
                                      <p:to>
                                        <p:strVal val="visible"/>
                                      </p:to>
                                    </p:set>
                                    <p:animEffect transition="in" filter="fade">
                                      <p:cBhvr>
                                        <p:cTn id="7" dur="500"/>
                                        <p:tgtEl>
                                          <p:spTgt spid="36867">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867">
                                            <p:txEl>
                                              <p:pRg st="5" end="5"/>
                                            </p:txEl>
                                          </p:spTgt>
                                        </p:tgtEl>
                                        <p:attrNameLst>
                                          <p:attrName>style.visibility</p:attrName>
                                        </p:attrNameLst>
                                      </p:cBhvr>
                                      <p:to>
                                        <p:strVal val="visible"/>
                                      </p:to>
                                    </p:set>
                                    <p:animEffect transition="in" filter="fade">
                                      <p:cBhvr>
                                        <p:cTn id="12" dur="500"/>
                                        <p:tgtEl>
                                          <p:spTgt spid="36867">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867">
                                            <p:txEl>
                                              <p:pRg st="6" end="6"/>
                                            </p:txEl>
                                          </p:spTgt>
                                        </p:tgtEl>
                                        <p:attrNameLst>
                                          <p:attrName>style.visibility</p:attrName>
                                        </p:attrNameLst>
                                      </p:cBhvr>
                                      <p:to>
                                        <p:strVal val="visible"/>
                                      </p:to>
                                    </p:set>
                                    <p:animEffect transition="in" filter="fade">
                                      <p:cBhvr>
                                        <p:cTn id="17" dur="500"/>
                                        <p:tgtEl>
                                          <p:spTgt spid="368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四、题目</a:t>
            </a:r>
          </a:p>
        </p:txBody>
      </p:sp>
      <p:sp>
        <p:nvSpPr>
          <p:cNvPr id="37891" name="Content Placeholder 4"/>
          <p:cNvSpPr>
            <a:spLocks noGrp="1"/>
          </p:cNvSpPr>
          <p:nvPr>
            <p:ph idx="4294967295"/>
          </p:nvPr>
        </p:nvSpPr>
        <p:spPr>
          <a:xfrm>
            <a:off x="684213" y="908050"/>
            <a:ext cx="7848600" cy="4267200"/>
          </a:xfrm>
        </p:spPr>
        <p:txBody>
          <a:bodyPr/>
          <a:lstStyle/>
          <a:p>
            <a:pPr>
              <a:lnSpc>
                <a:spcPct val="120000"/>
              </a:lnSpc>
              <a:spcBef>
                <a:spcPct val="20000"/>
              </a:spcBef>
              <a:spcAft>
                <a:spcPct val="20000"/>
              </a:spcAft>
              <a:defRPr/>
            </a:pPr>
            <a:r>
              <a:rPr lang="zh-CN" altLang="en-US" dirty="0">
                <a:ea typeface="黑体" pitchFamily="49" charset="-122"/>
              </a:rPr>
              <a:t>假设各类型指令所占比例如下表所示，试根据下表的两种情况分别回答下列问题。</a:t>
            </a: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727075" lvl="1" indent="-342900">
              <a:lnSpc>
                <a:spcPct val="120000"/>
              </a:lnSpc>
              <a:spcBef>
                <a:spcPct val="20000"/>
              </a:spcBef>
              <a:spcAft>
                <a:spcPct val="20000"/>
              </a:spcAft>
              <a:buFont typeface="+mj-ea"/>
              <a:buAutoNum type="circleNumDbPlain" startAt="4"/>
              <a:defRPr/>
            </a:pPr>
            <a:r>
              <a:rPr lang="zh-CN" altLang="en-US" dirty="0">
                <a:ea typeface="黑体" pitchFamily="49" charset="-122"/>
              </a:rPr>
              <a:t>数据存储器平均用了多少时钟周期？</a:t>
            </a:r>
            <a:endParaRPr lang="en-US" altLang="zh-CN" dirty="0">
              <a:ea typeface="黑体" pitchFamily="49" charset="-122"/>
            </a:endParaRPr>
          </a:p>
          <a:p>
            <a:pPr marL="727075" lvl="1" indent="-342900">
              <a:lnSpc>
                <a:spcPct val="120000"/>
              </a:lnSpc>
              <a:spcBef>
                <a:spcPct val="20000"/>
              </a:spcBef>
              <a:spcAft>
                <a:spcPct val="20000"/>
              </a:spcAft>
              <a:buFont typeface="+mj-ea"/>
              <a:buAutoNum type="circleNumDbPlain" startAt="4"/>
              <a:defRPr/>
            </a:pPr>
            <a:r>
              <a:rPr lang="zh-CN" altLang="en-US" dirty="0">
                <a:ea typeface="黑体" pitchFamily="49" charset="-122"/>
              </a:rPr>
              <a:t>符号扩展电路的输入平均用了多少时钟周期？在未用到该输入的其他时间，符号扩展电路在做什么？</a:t>
            </a:r>
            <a:endParaRPr lang="en-US" altLang="zh-CN" dirty="0">
              <a:ea typeface="黑体" pitchFamily="49" charset="-122"/>
            </a:endParaRPr>
          </a:p>
          <a:p>
            <a:pPr marL="727075" lvl="1" indent="-342900">
              <a:lnSpc>
                <a:spcPct val="120000"/>
              </a:lnSpc>
              <a:spcBef>
                <a:spcPct val="20000"/>
              </a:spcBef>
              <a:spcAft>
                <a:spcPct val="20000"/>
              </a:spcAft>
              <a:buFont typeface="+mj-ea"/>
              <a:buAutoNum type="circleNumDbPlain" startAt="4"/>
              <a:defRPr/>
            </a:pPr>
            <a:r>
              <a:rPr lang="zh-CN" altLang="en-US" dirty="0">
                <a:ea typeface="黑体" pitchFamily="49" charset="-122"/>
              </a:rPr>
              <a:t>如果可以将数据通路上某个单元的延迟减少</a:t>
            </a:r>
            <a:r>
              <a:rPr lang="en-US" altLang="zh-CN" dirty="0">
                <a:ea typeface="黑体" pitchFamily="49" charset="-122"/>
              </a:rPr>
              <a:t>10%</a:t>
            </a:r>
            <a:r>
              <a:rPr lang="zh-CN" altLang="en-US" dirty="0">
                <a:ea typeface="黑体" pitchFamily="49" charset="-122"/>
              </a:rPr>
              <a:t>，应该减少哪个单元的延迟？改进后整个处理器的加速比是多少？</a:t>
            </a:r>
          </a:p>
        </p:txBody>
      </p:sp>
      <p:graphicFrame>
        <p:nvGraphicFramePr>
          <p:cNvPr id="2" name="表格 1"/>
          <p:cNvGraphicFramePr>
            <a:graphicFrameLocks noGrp="1"/>
          </p:cNvGraphicFramePr>
          <p:nvPr/>
        </p:nvGraphicFramePr>
        <p:xfrm>
          <a:off x="2879725" y="1958975"/>
          <a:ext cx="3460750" cy="1097280"/>
        </p:xfrm>
        <a:graphic>
          <a:graphicData uri="http://schemas.openxmlformats.org/drawingml/2006/table">
            <a:tbl>
              <a:tblPr firstRow="1" firstCol="1" bandRow="1">
                <a:tableStyleId>{69CF1AB2-1976-4502-BF36-3FF5EA218861}</a:tableStyleId>
              </a:tblPr>
              <a:tblGrid>
                <a:gridCol w="351790">
                  <a:extLst>
                    <a:ext uri="{9D8B030D-6E8A-4147-A177-3AD203B41FA5}">
                      <a16:colId xmlns:a16="http://schemas.microsoft.com/office/drawing/2014/main" val="20000"/>
                    </a:ext>
                  </a:extLst>
                </a:gridCol>
                <a:gridCol w="530860">
                  <a:extLst>
                    <a:ext uri="{9D8B030D-6E8A-4147-A177-3AD203B41FA5}">
                      <a16:colId xmlns:a16="http://schemas.microsoft.com/office/drawing/2014/main" val="20001"/>
                    </a:ext>
                  </a:extLst>
                </a:gridCol>
                <a:gridCol w="530860">
                  <a:extLst>
                    <a:ext uri="{9D8B030D-6E8A-4147-A177-3AD203B41FA5}">
                      <a16:colId xmlns:a16="http://schemas.microsoft.com/office/drawing/2014/main" val="20002"/>
                    </a:ext>
                  </a:extLst>
                </a:gridCol>
                <a:gridCol w="454660">
                  <a:extLst>
                    <a:ext uri="{9D8B030D-6E8A-4147-A177-3AD203B41FA5}">
                      <a16:colId xmlns:a16="http://schemas.microsoft.com/office/drawing/2014/main" val="20003"/>
                    </a:ext>
                  </a:extLst>
                </a:gridCol>
                <a:gridCol w="530860">
                  <a:extLst>
                    <a:ext uri="{9D8B030D-6E8A-4147-A177-3AD203B41FA5}">
                      <a16:colId xmlns:a16="http://schemas.microsoft.com/office/drawing/2014/main" val="20004"/>
                    </a:ext>
                  </a:extLst>
                </a:gridCol>
                <a:gridCol w="530860">
                  <a:extLst>
                    <a:ext uri="{9D8B030D-6E8A-4147-A177-3AD203B41FA5}">
                      <a16:colId xmlns:a16="http://schemas.microsoft.com/office/drawing/2014/main" val="20005"/>
                    </a:ext>
                  </a:extLst>
                </a:gridCol>
                <a:gridCol w="530860">
                  <a:extLst>
                    <a:ext uri="{9D8B030D-6E8A-4147-A177-3AD203B41FA5}">
                      <a16:colId xmlns:a16="http://schemas.microsoft.com/office/drawing/2014/main" val="20006"/>
                    </a:ext>
                  </a:extLst>
                </a:gridCol>
              </a:tblGrid>
              <a:tr h="365654">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80" marR="68580"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add</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addi</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ctr">
                        <a:lnSpc>
                          <a:spcPct val="150000"/>
                        </a:lnSpc>
                        <a:spcAft>
                          <a:spcPts val="0"/>
                        </a:spcAft>
                      </a:pPr>
                      <a:r>
                        <a:rPr lang="en-US" sz="1600" kern="100" dirty="0">
                          <a:effectLst/>
                          <a:latin typeface="Times New Roman" pitchFamily="18" charset="0"/>
                          <a:cs typeface="Times New Roman" pitchFamily="18" charset="0"/>
                        </a:rPr>
                        <a:t>not</a:t>
                      </a:r>
                      <a:endParaRPr lang="zh-CN" sz="1200" kern="100" dirty="0">
                        <a:effectLst/>
                        <a:latin typeface="Times New Roman" pitchFamily="18" charset="0"/>
                        <a:ea typeface="宋体"/>
                        <a:cs typeface="Times New Roman" pitchFamily="18" charset="0"/>
                      </a:endParaRPr>
                    </a:p>
                  </a:txBody>
                  <a:tcPr marL="68580" marR="68580" marT="0" marB="0"/>
                </a:tc>
                <a:tc>
                  <a:txBody>
                    <a:bodyPr/>
                    <a:lstStyle/>
                    <a:p>
                      <a:pPr algn="ctr">
                        <a:lnSpc>
                          <a:spcPct val="150000"/>
                        </a:lnSpc>
                        <a:spcAft>
                          <a:spcPts val="0"/>
                        </a:spcAft>
                      </a:pPr>
                      <a:r>
                        <a:rPr lang="en-US" sz="1600" kern="100" dirty="0" err="1">
                          <a:solidFill>
                            <a:srgbClr val="FF0000"/>
                          </a:solidFill>
                          <a:effectLst/>
                          <a:latin typeface="Times New Roman" pitchFamily="18" charset="0"/>
                          <a:cs typeface="Times New Roman" pitchFamily="18" charset="0"/>
                        </a:rPr>
                        <a:t>beq</a:t>
                      </a:r>
                      <a:endParaRPr lang="zh-CN" sz="1200" kern="100" dirty="0">
                        <a:solidFill>
                          <a:srgbClr val="FF0000"/>
                        </a:solidFill>
                        <a:effectLst/>
                        <a:latin typeface="Times New Roman" pitchFamily="18" charset="0"/>
                        <a:ea typeface="宋体"/>
                        <a:cs typeface="Times New Roman" pitchFamily="18" charset="0"/>
                      </a:endParaRPr>
                    </a:p>
                  </a:txBody>
                  <a:tcPr marL="68580" marR="68580"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lw</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sw</a:t>
                      </a:r>
                      <a:endParaRPr lang="zh-CN" sz="1200" kern="100">
                        <a:effectLst/>
                        <a:latin typeface="Times New Roman" pitchFamily="18" charset="0"/>
                        <a:ea typeface="宋体"/>
                        <a:cs typeface="Times New Roman" pitchFamily="18" charset="0"/>
                      </a:endParaRPr>
                    </a:p>
                  </a:txBody>
                  <a:tcPr marL="68580" marR="68580" marT="0" marB="0"/>
                </a:tc>
                <a:extLst>
                  <a:ext uri="{0D108BD9-81ED-4DB2-BD59-A6C34878D82A}">
                    <a16:rowId xmlns:a16="http://schemas.microsoft.com/office/drawing/2014/main" val="10000"/>
                  </a:ext>
                </a:extLst>
              </a:tr>
              <a:tr h="365654">
                <a:tc>
                  <a:txBody>
                    <a:bodyPr/>
                    <a:lstStyle/>
                    <a:p>
                      <a:pPr algn="just">
                        <a:lnSpc>
                          <a:spcPct val="150000"/>
                        </a:lnSpc>
                        <a:spcAft>
                          <a:spcPts val="0"/>
                        </a:spcAft>
                      </a:pPr>
                      <a:r>
                        <a:rPr lang="en-US" sz="1600" kern="100" dirty="0">
                          <a:effectLst/>
                          <a:latin typeface="Times New Roman" pitchFamily="18" charset="0"/>
                          <a:cs typeface="Times New Roman" pitchFamily="18" charset="0"/>
                        </a:rPr>
                        <a:t>a.</a:t>
                      </a:r>
                      <a:endParaRPr lang="zh-CN" sz="1200" kern="100" dirty="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30%</a:t>
                      </a:r>
                      <a:endParaRPr lang="zh-CN" sz="1200" kern="100" dirty="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15%</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5%</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20%</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20%</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10%</a:t>
                      </a:r>
                      <a:endParaRPr lang="zh-CN" sz="1200" kern="100">
                        <a:effectLst/>
                        <a:latin typeface="Times New Roman" pitchFamily="18" charset="0"/>
                        <a:ea typeface="宋体"/>
                        <a:cs typeface="Times New Roman" pitchFamily="18" charset="0"/>
                      </a:endParaRPr>
                    </a:p>
                  </a:txBody>
                  <a:tcPr marL="68580" marR="68580" marT="0" marB="0"/>
                </a:tc>
                <a:extLst>
                  <a:ext uri="{0D108BD9-81ED-4DB2-BD59-A6C34878D82A}">
                    <a16:rowId xmlns:a16="http://schemas.microsoft.com/office/drawing/2014/main" val="10001"/>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25%</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5%</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5%</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15%</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35%</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15%</a:t>
                      </a:r>
                      <a:endParaRPr lang="zh-CN" sz="1200" kern="100" dirty="0">
                        <a:effectLst/>
                        <a:latin typeface="Times New Roman" pitchFamily="18" charset="0"/>
                        <a:ea typeface="宋体"/>
                        <a:cs typeface="Times New Roman"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0682798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fade">
                                      <p:cBhvr>
                                        <p:cTn id="7" dur="500"/>
                                        <p:tgtEl>
                                          <p:spTgt spid="3789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891">
                                            <p:txEl>
                                              <p:pRg st="4" end="4"/>
                                            </p:txEl>
                                          </p:spTgt>
                                        </p:tgtEl>
                                        <p:attrNameLst>
                                          <p:attrName>style.visibility</p:attrName>
                                        </p:attrNameLst>
                                      </p:cBhvr>
                                      <p:to>
                                        <p:strVal val="visible"/>
                                      </p:to>
                                    </p:set>
                                    <p:animEffect transition="in" filter="fade">
                                      <p:cBhvr>
                                        <p:cTn id="10" dur="500"/>
                                        <p:tgtEl>
                                          <p:spTgt spid="37891">
                                            <p:txEl>
                                              <p:pRg st="4" end="4"/>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891">
                                            <p:txEl>
                                              <p:pRg st="5" end="5"/>
                                            </p:txEl>
                                          </p:spTgt>
                                        </p:tgtEl>
                                        <p:attrNameLst>
                                          <p:attrName>style.visibility</p:attrName>
                                        </p:attrNameLst>
                                      </p:cBhvr>
                                      <p:to>
                                        <p:strVal val="visible"/>
                                      </p:to>
                                    </p:set>
                                    <p:animEffect transition="in" filter="fade">
                                      <p:cBhvr>
                                        <p:cTn id="13" dur="500"/>
                                        <p:tgtEl>
                                          <p:spTgt spid="37891">
                                            <p:txEl>
                                              <p:pRg st="5" end="5"/>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7891">
                                            <p:txEl>
                                              <p:pRg st="6" end="6"/>
                                            </p:txEl>
                                          </p:spTgt>
                                        </p:tgtEl>
                                        <p:attrNameLst>
                                          <p:attrName>style.visibility</p:attrName>
                                        </p:attrNameLst>
                                      </p:cBhvr>
                                      <p:to>
                                        <p:strVal val="visible"/>
                                      </p:to>
                                    </p:set>
                                    <p:animEffect transition="in" filter="fade">
                                      <p:cBhvr>
                                        <p:cTn id="16" dur="500"/>
                                        <p:tgtEl>
                                          <p:spTgt spid="37891">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四、解答</a:t>
            </a:r>
            <a:r>
              <a:rPr lang="en-US" altLang="zh-CN" smtClean="0">
                <a:latin typeface="Times New Roman" panose="02020603050405020304" pitchFamily="18" charset="0"/>
                <a:cs typeface="Times New Roman" panose="02020603050405020304" pitchFamily="18" charset="0"/>
              </a:rPr>
              <a:t>4</a:t>
            </a:r>
            <a:endParaRPr lang="zh-CN" altLang="en-US" smtClean="0">
              <a:latin typeface="Times New Roman" panose="02020603050405020304" pitchFamily="18" charset="0"/>
              <a:cs typeface="Times New Roman" panose="02020603050405020304" pitchFamily="18" charset="0"/>
            </a:endParaRPr>
          </a:p>
        </p:txBody>
      </p:sp>
      <p:sp>
        <p:nvSpPr>
          <p:cNvPr id="38915" name="Content Placeholder 4"/>
          <p:cNvSpPr>
            <a:spLocks noGrp="1"/>
          </p:cNvSpPr>
          <p:nvPr>
            <p:ph idx="4294967295"/>
          </p:nvPr>
        </p:nvSpPr>
        <p:spPr>
          <a:xfrm>
            <a:off x="684213" y="908050"/>
            <a:ext cx="7848600" cy="3043238"/>
          </a:xfrm>
        </p:spPr>
        <p:txBody>
          <a:bodyPr/>
          <a:lstStyle/>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727075" lvl="1" indent="-342900">
              <a:lnSpc>
                <a:spcPct val="120000"/>
              </a:lnSpc>
              <a:spcBef>
                <a:spcPct val="20000"/>
              </a:spcBef>
              <a:spcAft>
                <a:spcPct val="20000"/>
              </a:spcAft>
              <a:buFont typeface="楷体_GB2312" pitchFamily="49" charset="-122"/>
              <a:buAutoNum type="circleNumDbPlain" startAt="4"/>
            </a:pPr>
            <a:r>
              <a:rPr lang="zh-CN" altLang="en-US" smtClean="0">
                <a:ea typeface="黑体" panose="02010609060101010101" pitchFamily="49" charset="-122"/>
              </a:rPr>
              <a:t>数据存储器平均用了多少时钟周期？</a:t>
            </a:r>
            <a:endParaRPr lang="en-US" altLang="zh-CN" smtClean="0">
              <a:ea typeface="黑体" panose="02010609060101010101" pitchFamily="49" charset="-122"/>
            </a:endParaRPr>
          </a:p>
          <a:p>
            <a:pPr lvl="2" indent="-285750">
              <a:lnSpc>
                <a:spcPct val="120000"/>
              </a:lnSpc>
              <a:spcBef>
                <a:spcPct val="20000"/>
              </a:spcBef>
              <a:spcAft>
                <a:spcPct val="20000"/>
              </a:spcAft>
            </a:pPr>
            <a:r>
              <a:rPr lang="en-US" altLang="zh-CN" smtClean="0">
                <a:ea typeface="黑体" panose="02010609060101010101" pitchFamily="49" charset="-122"/>
              </a:rPr>
              <a:t>a.</a:t>
            </a:r>
            <a:r>
              <a:rPr lang="zh-CN" altLang="en-US" smtClean="0">
                <a:ea typeface="黑体" panose="02010609060101010101" pitchFamily="49" charset="-122"/>
              </a:rPr>
              <a:t>平均有 </a:t>
            </a:r>
            <a:r>
              <a:rPr lang="en-US" altLang="zh-CN" smtClean="0">
                <a:ea typeface="黑体" panose="02010609060101010101" pitchFamily="49" charset="-122"/>
              </a:rPr>
              <a:t>20% + 10% = 30% </a:t>
            </a:r>
            <a:r>
              <a:rPr lang="zh-CN" altLang="en-US" smtClean="0">
                <a:ea typeface="黑体" panose="02010609060101010101" pitchFamily="49" charset="-122"/>
              </a:rPr>
              <a:t>的时钟周期里，会用到数据存储器</a:t>
            </a:r>
          </a:p>
          <a:p>
            <a:pPr lvl="2" indent="-285750">
              <a:lnSpc>
                <a:spcPct val="120000"/>
              </a:lnSpc>
              <a:spcBef>
                <a:spcPct val="20000"/>
              </a:spcBef>
              <a:spcAft>
                <a:spcPct val="20000"/>
              </a:spcAft>
            </a:pPr>
            <a:r>
              <a:rPr lang="en-US" altLang="zh-CN" smtClean="0">
                <a:ea typeface="黑体" panose="02010609060101010101" pitchFamily="49" charset="-122"/>
              </a:rPr>
              <a:t>b.</a:t>
            </a:r>
            <a:r>
              <a:rPr lang="zh-CN" altLang="en-US" smtClean="0">
                <a:ea typeface="黑体" panose="02010609060101010101" pitchFamily="49" charset="-122"/>
              </a:rPr>
              <a:t>平均有 </a:t>
            </a:r>
            <a:r>
              <a:rPr lang="en-US" altLang="zh-CN" smtClean="0">
                <a:ea typeface="黑体" panose="02010609060101010101" pitchFamily="49" charset="-122"/>
              </a:rPr>
              <a:t>35% + 15% = 50% </a:t>
            </a:r>
            <a:r>
              <a:rPr lang="zh-CN" altLang="en-US" smtClean="0">
                <a:ea typeface="黑体" panose="02010609060101010101" pitchFamily="49" charset="-122"/>
              </a:rPr>
              <a:t>的时钟周期里，会用到数据存储器</a:t>
            </a:r>
            <a:endParaRPr lang="en-US" altLang="zh-CN" smtClean="0">
              <a:ea typeface="黑体" panose="02010609060101010101" pitchFamily="49" charset="-122"/>
            </a:endParaRPr>
          </a:p>
          <a:p>
            <a:pPr lvl="2" indent="-285750">
              <a:lnSpc>
                <a:spcPct val="120000"/>
              </a:lnSpc>
              <a:spcBef>
                <a:spcPct val="20000"/>
              </a:spcBef>
              <a:spcAft>
                <a:spcPct val="20000"/>
              </a:spcAft>
            </a:pPr>
            <a:r>
              <a:rPr lang="zh-CN" altLang="en-US" smtClean="0">
                <a:ea typeface="黑体" panose="02010609060101010101" pitchFamily="49" charset="-122"/>
              </a:rPr>
              <a:t>解析：只有</a:t>
            </a:r>
            <a:r>
              <a:rPr lang="en-US" altLang="zh-CN" smtClean="0">
                <a:ea typeface="黑体" panose="02010609060101010101" pitchFamily="49" charset="-122"/>
              </a:rPr>
              <a:t>lw</a:t>
            </a:r>
            <a:r>
              <a:rPr lang="zh-CN" altLang="en-US" smtClean="0">
                <a:ea typeface="黑体" panose="02010609060101010101" pitchFamily="49" charset="-122"/>
              </a:rPr>
              <a:t>和</a:t>
            </a:r>
            <a:r>
              <a:rPr lang="en-US" altLang="zh-CN" smtClean="0">
                <a:ea typeface="黑体" panose="02010609060101010101" pitchFamily="49" charset="-122"/>
              </a:rPr>
              <a:t>sw</a:t>
            </a:r>
            <a:r>
              <a:rPr lang="zh-CN" altLang="en-US" smtClean="0">
                <a:ea typeface="黑体" panose="02010609060101010101" pitchFamily="49" charset="-122"/>
              </a:rPr>
              <a:t>指令会用到数据存储器</a:t>
            </a:r>
          </a:p>
        </p:txBody>
      </p:sp>
      <p:graphicFrame>
        <p:nvGraphicFramePr>
          <p:cNvPr id="2" name="表格 1"/>
          <p:cNvGraphicFramePr>
            <a:graphicFrameLocks noGrp="1"/>
          </p:cNvGraphicFramePr>
          <p:nvPr/>
        </p:nvGraphicFramePr>
        <p:xfrm>
          <a:off x="2879725" y="1125538"/>
          <a:ext cx="3460750" cy="1097280"/>
        </p:xfrm>
        <a:graphic>
          <a:graphicData uri="http://schemas.openxmlformats.org/drawingml/2006/table">
            <a:tbl>
              <a:tblPr firstRow="1" firstCol="1" bandRow="1">
                <a:tableStyleId>{69CF1AB2-1976-4502-BF36-3FF5EA218861}</a:tableStyleId>
              </a:tblPr>
              <a:tblGrid>
                <a:gridCol w="351790">
                  <a:extLst>
                    <a:ext uri="{9D8B030D-6E8A-4147-A177-3AD203B41FA5}">
                      <a16:colId xmlns:a16="http://schemas.microsoft.com/office/drawing/2014/main" val="20000"/>
                    </a:ext>
                  </a:extLst>
                </a:gridCol>
                <a:gridCol w="530860">
                  <a:extLst>
                    <a:ext uri="{9D8B030D-6E8A-4147-A177-3AD203B41FA5}">
                      <a16:colId xmlns:a16="http://schemas.microsoft.com/office/drawing/2014/main" val="20001"/>
                    </a:ext>
                  </a:extLst>
                </a:gridCol>
                <a:gridCol w="530860">
                  <a:extLst>
                    <a:ext uri="{9D8B030D-6E8A-4147-A177-3AD203B41FA5}">
                      <a16:colId xmlns:a16="http://schemas.microsoft.com/office/drawing/2014/main" val="20002"/>
                    </a:ext>
                  </a:extLst>
                </a:gridCol>
                <a:gridCol w="454660">
                  <a:extLst>
                    <a:ext uri="{9D8B030D-6E8A-4147-A177-3AD203B41FA5}">
                      <a16:colId xmlns:a16="http://schemas.microsoft.com/office/drawing/2014/main" val="20003"/>
                    </a:ext>
                  </a:extLst>
                </a:gridCol>
                <a:gridCol w="530860">
                  <a:extLst>
                    <a:ext uri="{9D8B030D-6E8A-4147-A177-3AD203B41FA5}">
                      <a16:colId xmlns:a16="http://schemas.microsoft.com/office/drawing/2014/main" val="20004"/>
                    </a:ext>
                  </a:extLst>
                </a:gridCol>
                <a:gridCol w="530860">
                  <a:extLst>
                    <a:ext uri="{9D8B030D-6E8A-4147-A177-3AD203B41FA5}">
                      <a16:colId xmlns:a16="http://schemas.microsoft.com/office/drawing/2014/main" val="20005"/>
                    </a:ext>
                  </a:extLst>
                </a:gridCol>
                <a:gridCol w="530860">
                  <a:extLst>
                    <a:ext uri="{9D8B030D-6E8A-4147-A177-3AD203B41FA5}">
                      <a16:colId xmlns:a16="http://schemas.microsoft.com/office/drawing/2014/main" val="20006"/>
                    </a:ext>
                  </a:extLst>
                </a:gridCol>
              </a:tblGrid>
              <a:tr h="365654">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80" marR="68580"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add</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addi</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not</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ctr">
                        <a:lnSpc>
                          <a:spcPct val="150000"/>
                        </a:lnSpc>
                        <a:spcAft>
                          <a:spcPts val="0"/>
                        </a:spcAft>
                      </a:pPr>
                      <a:r>
                        <a:rPr lang="en-US" sz="1600" kern="100" dirty="0" err="1">
                          <a:solidFill>
                            <a:schemeClr val="tx1"/>
                          </a:solidFill>
                          <a:effectLst/>
                          <a:latin typeface="Times New Roman" pitchFamily="18" charset="0"/>
                          <a:cs typeface="Times New Roman" pitchFamily="18" charset="0"/>
                        </a:rPr>
                        <a:t>beq</a:t>
                      </a:r>
                      <a:endParaRPr lang="zh-CN" sz="1200" kern="100" dirty="0">
                        <a:solidFill>
                          <a:schemeClr val="tx1"/>
                        </a:solidFill>
                        <a:effectLst/>
                        <a:latin typeface="Times New Roman" pitchFamily="18" charset="0"/>
                        <a:ea typeface="宋体"/>
                        <a:cs typeface="Times New Roman" pitchFamily="18" charset="0"/>
                      </a:endParaRPr>
                    </a:p>
                  </a:txBody>
                  <a:tcPr marL="68580" marR="68580"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lw</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sw</a:t>
                      </a:r>
                      <a:endParaRPr lang="zh-CN" sz="1200" kern="100">
                        <a:effectLst/>
                        <a:latin typeface="Times New Roman" pitchFamily="18" charset="0"/>
                        <a:ea typeface="宋体"/>
                        <a:cs typeface="Times New Roman" pitchFamily="18" charset="0"/>
                      </a:endParaRPr>
                    </a:p>
                  </a:txBody>
                  <a:tcPr marL="68580" marR="68580" marT="0" marB="0"/>
                </a:tc>
                <a:extLst>
                  <a:ext uri="{0D108BD9-81ED-4DB2-BD59-A6C34878D82A}">
                    <a16:rowId xmlns:a16="http://schemas.microsoft.com/office/drawing/2014/main" val="10000"/>
                  </a:ext>
                </a:extLst>
              </a:tr>
              <a:tr h="365654">
                <a:tc>
                  <a:txBody>
                    <a:bodyPr/>
                    <a:lstStyle/>
                    <a:p>
                      <a:pPr algn="just">
                        <a:lnSpc>
                          <a:spcPct val="150000"/>
                        </a:lnSpc>
                        <a:spcAft>
                          <a:spcPts val="0"/>
                        </a:spcAft>
                      </a:pPr>
                      <a:r>
                        <a:rPr lang="en-US" sz="1600" kern="100" dirty="0">
                          <a:effectLst/>
                          <a:latin typeface="Times New Roman" pitchFamily="18" charset="0"/>
                          <a:cs typeface="Times New Roman" pitchFamily="18" charset="0"/>
                        </a:rPr>
                        <a:t>a.</a:t>
                      </a:r>
                      <a:endParaRPr lang="zh-CN" sz="1200" kern="100" dirty="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30%</a:t>
                      </a:r>
                      <a:endParaRPr lang="zh-CN" sz="1200" kern="100" dirty="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15%</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5%</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20%</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20%</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10%</a:t>
                      </a:r>
                      <a:endParaRPr lang="zh-CN" sz="1200" kern="100">
                        <a:effectLst/>
                        <a:latin typeface="Times New Roman" pitchFamily="18" charset="0"/>
                        <a:ea typeface="宋体"/>
                        <a:cs typeface="Times New Roman" pitchFamily="18" charset="0"/>
                      </a:endParaRPr>
                    </a:p>
                  </a:txBody>
                  <a:tcPr marL="68580" marR="68580" marT="0" marB="0"/>
                </a:tc>
                <a:extLst>
                  <a:ext uri="{0D108BD9-81ED-4DB2-BD59-A6C34878D82A}">
                    <a16:rowId xmlns:a16="http://schemas.microsoft.com/office/drawing/2014/main" val="10001"/>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25%</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5%</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5%</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15%</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35%</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15%</a:t>
                      </a:r>
                      <a:endParaRPr lang="zh-CN" sz="1200" kern="100" dirty="0">
                        <a:effectLst/>
                        <a:latin typeface="Times New Roman" pitchFamily="18" charset="0"/>
                        <a:ea typeface="宋体"/>
                        <a:cs typeface="Times New Roman"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7921047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4" end="4"/>
                                            </p:txEl>
                                          </p:spTgt>
                                        </p:tgtEl>
                                        <p:attrNameLst>
                                          <p:attrName>style.visibility</p:attrName>
                                        </p:attrNameLst>
                                      </p:cBhvr>
                                      <p:to>
                                        <p:strVal val="visible"/>
                                      </p:to>
                                    </p:set>
                                    <p:animEffect transition="in" filter="fade">
                                      <p:cBhvr>
                                        <p:cTn id="7" dur="500"/>
                                        <p:tgtEl>
                                          <p:spTgt spid="38915">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915">
                                            <p:txEl>
                                              <p:pRg st="5" end="5"/>
                                            </p:txEl>
                                          </p:spTgt>
                                        </p:tgtEl>
                                        <p:attrNameLst>
                                          <p:attrName>style.visibility</p:attrName>
                                        </p:attrNameLst>
                                      </p:cBhvr>
                                      <p:to>
                                        <p:strVal val="visible"/>
                                      </p:to>
                                    </p:set>
                                    <p:animEffect transition="in" filter="fade">
                                      <p:cBhvr>
                                        <p:cTn id="12" dur="500"/>
                                        <p:tgtEl>
                                          <p:spTgt spid="38915">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915">
                                            <p:txEl>
                                              <p:pRg st="6" end="6"/>
                                            </p:txEl>
                                          </p:spTgt>
                                        </p:tgtEl>
                                        <p:attrNameLst>
                                          <p:attrName>style.visibility</p:attrName>
                                        </p:attrNameLst>
                                      </p:cBhvr>
                                      <p:to>
                                        <p:strVal val="visible"/>
                                      </p:to>
                                    </p:set>
                                    <p:animEffect transition="in" filter="fade">
                                      <p:cBhvr>
                                        <p:cTn id="17" dur="500"/>
                                        <p:tgtEl>
                                          <p:spTgt spid="389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四、解答</a:t>
            </a:r>
            <a:r>
              <a:rPr lang="en-US" altLang="zh-CN" smtClean="0">
                <a:latin typeface="Times New Roman" panose="02020603050405020304" pitchFamily="18" charset="0"/>
                <a:cs typeface="Times New Roman" panose="02020603050405020304" pitchFamily="18" charset="0"/>
              </a:rPr>
              <a:t>5</a:t>
            </a:r>
            <a:endParaRPr lang="zh-CN" altLang="en-US" smtClean="0">
              <a:latin typeface="Times New Roman" panose="02020603050405020304" pitchFamily="18" charset="0"/>
              <a:cs typeface="Times New Roman" panose="02020603050405020304" pitchFamily="18" charset="0"/>
            </a:endParaRPr>
          </a:p>
        </p:txBody>
      </p:sp>
      <p:sp>
        <p:nvSpPr>
          <p:cNvPr id="39939" name="Content Placeholder 4"/>
          <p:cNvSpPr>
            <a:spLocks noGrp="1"/>
          </p:cNvSpPr>
          <p:nvPr>
            <p:ph idx="4294967295"/>
          </p:nvPr>
        </p:nvSpPr>
        <p:spPr>
          <a:xfrm>
            <a:off x="684213" y="908050"/>
            <a:ext cx="7920037" cy="4233863"/>
          </a:xfrm>
        </p:spPr>
        <p:txBody>
          <a:bodyPr/>
          <a:lstStyle/>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727075" lvl="1" indent="-342900">
              <a:lnSpc>
                <a:spcPct val="120000"/>
              </a:lnSpc>
              <a:spcBef>
                <a:spcPct val="20000"/>
              </a:spcBef>
              <a:spcAft>
                <a:spcPct val="20000"/>
              </a:spcAft>
              <a:buFont typeface="楷体_GB2312" pitchFamily="49" charset="-122"/>
              <a:buAutoNum type="circleNumDbPlain" startAt="5"/>
            </a:pPr>
            <a:r>
              <a:rPr lang="zh-CN" altLang="en-US" smtClean="0">
                <a:ea typeface="黑体" panose="02010609060101010101" pitchFamily="49" charset="-122"/>
              </a:rPr>
              <a:t>符号扩展电路的输入平均用了多少时钟周期？在未用到该输入的其他时间，符号扩展电路在做什么？</a:t>
            </a:r>
            <a:endParaRPr lang="en-US" altLang="zh-CN" smtClean="0">
              <a:ea typeface="黑体" panose="02010609060101010101" pitchFamily="49" charset="-122"/>
            </a:endParaRPr>
          </a:p>
          <a:p>
            <a:pPr lvl="2" indent="-285750">
              <a:lnSpc>
                <a:spcPct val="120000"/>
              </a:lnSpc>
              <a:spcBef>
                <a:spcPct val="20000"/>
              </a:spcBef>
              <a:spcAft>
                <a:spcPct val="20000"/>
              </a:spcAft>
            </a:pPr>
            <a:r>
              <a:rPr lang="zh-CN" altLang="en-US" smtClean="0">
                <a:ea typeface="黑体" panose="02010609060101010101" pitchFamily="49" charset="-122"/>
              </a:rPr>
              <a:t>符号扩展电路实际上在每个周期都有计算结果，但是它的输出在</a:t>
            </a:r>
            <a:r>
              <a:rPr lang="en-US" altLang="zh-CN" smtClean="0">
                <a:ea typeface="黑体" panose="02010609060101010101" pitchFamily="49" charset="-122"/>
              </a:rPr>
              <a:t>add</a:t>
            </a:r>
            <a:r>
              <a:rPr lang="zh-CN" altLang="en-US" smtClean="0">
                <a:ea typeface="黑体" panose="02010609060101010101" pitchFamily="49" charset="-122"/>
              </a:rPr>
              <a:t>和</a:t>
            </a:r>
            <a:r>
              <a:rPr lang="en-US" altLang="zh-CN" smtClean="0">
                <a:ea typeface="黑体" panose="02010609060101010101" pitchFamily="49" charset="-122"/>
              </a:rPr>
              <a:t>not</a:t>
            </a:r>
            <a:r>
              <a:rPr lang="zh-CN" altLang="en-US" smtClean="0">
                <a:ea typeface="黑体" panose="02010609060101010101" pitchFamily="49" charset="-122"/>
              </a:rPr>
              <a:t>指令中被忽略了，符号扩展电路的输入只在</a:t>
            </a:r>
            <a:r>
              <a:rPr lang="en-US" altLang="zh-CN" smtClean="0">
                <a:ea typeface="黑体" panose="02010609060101010101" pitchFamily="49" charset="-122"/>
              </a:rPr>
              <a:t>addi</a:t>
            </a:r>
            <a:r>
              <a:rPr lang="zh-CN" altLang="en-US" smtClean="0">
                <a:ea typeface="黑体" panose="02010609060101010101" pitchFamily="49" charset="-122"/>
              </a:rPr>
              <a:t>指令</a:t>
            </a:r>
            <a:r>
              <a:rPr lang="en-US" altLang="zh-CN" smtClean="0">
                <a:ea typeface="黑体" panose="02010609060101010101" pitchFamily="49" charset="-122"/>
              </a:rPr>
              <a:t>(</a:t>
            </a:r>
            <a:r>
              <a:rPr lang="zh-CN" altLang="en-US" smtClean="0">
                <a:ea typeface="黑体" panose="02010609060101010101" pitchFamily="49" charset="-122"/>
              </a:rPr>
              <a:t>提供</a:t>
            </a:r>
            <a:r>
              <a:rPr lang="en-US" altLang="zh-CN" smtClean="0">
                <a:ea typeface="黑体" panose="02010609060101010101" pitchFamily="49" charset="-122"/>
              </a:rPr>
              <a:t>ALU</a:t>
            </a:r>
            <a:r>
              <a:rPr lang="zh-CN" altLang="en-US" smtClean="0">
                <a:ea typeface="黑体" panose="02010609060101010101" pitchFamily="49" charset="-122"/>
              </a:rPr>
              <a:t>需要的立即数</a:t>
            </a:r>
            <a:r>
              <a:rPr lang="en-US" altLang="zh-CN" smtClean="0">
                <a:ea typeface="黑体" panose="02010609060101010101" pitchFamily="49" charset="-122"/>
              </a:rPr>
              <a:t>)</a:t>
            </a:r>
            <a:r>
              <a:rPr lang="zh-CN" altLang="en-US" smtClean="0">
                <a:ea typeface="黑体" panose="02010609060101010101" pitchFamily="49" charset="-122"/>
              </a:rPr>
              <a:t>、</a:t>
            </a:r>
            <a:r>
              <a:rPr lang="en-US" altLang="zh-CN" smtClean="0">
                <a:ea typeface="黑体" panose="02010609060101010101" pitchFamily="49" charset="-122"/>
              </a:rPr>
              <a:t>beq</a:t>
            </a:r>
            <a:r>
              <a:rPr lang="zh-CN" altLang="en-US" smtClean="0">
                <a:ea typeface="黑体" panose="02010609060101010101" pitchFamily="49" charset="-122"/>
              </a:rPr>
              <a:t>指令</a:t>
            </a:r>
            <a:r>
              <a:rPr lang="en-US" altLang="zh-CN" smtClean="0">
                <a:ea typeface="黑体" panose="02010609060101010101" pitchFamily="49" charset="-122"/>
              </a:rPr>
              <a:t>(</a:t>
            </a:r>
            <a:r>
              <a:rPr lang="zh-CN" altLang="en-US" smtClean="0">
                <a:ea typeface="黑体" panose="02010609060101010101" pitchFamily="49" charset="-122"/>
              </a:rPr>
              <a:t>提供计算</a:t>
            </a:r>
            <a:r>
              <a:rPr lang="en-US" altLang="zh-CN" smtClean="0">
                <a:ea typeface="黑体" panose="02010609060101010101" pitchFamily="49" charset="-122"/>
              </a:rPr>
              <a:t>PC</a:t>
            </a:r>
            <a:r>
              <a:rPr lang="zh-CN" altLang="en-US" smtClean="0">
                <a:ea typeface="黑体" panose="02010609060101010101" pitchFamily="49" charset="-122"/>
              </a:rPr>
              <a:t>需要的偏移量</a:t>
            </a:r>
            <a:r>
              <a:rPr lang="en-US" altLang="zh-CN" smtClean="0">
                <a:ea typeface="黑体" panose="02010609060101010101" pitchFamily="49" charset="-122"/>
              </a:rPr>
              <a:t>)</a:t>
            </a:r>
            <a:r>
              <a:rPr lang="zh-CN" altLang="en-US" smtClean="0">
                <a:ea typeface="黑体" panose="02010609060101010101" pitchFamily="49" charset="-122"/>
              </a:rPr>
              <a:t>、</a:t>
            </a:r>
            <a:r>
              <a:rPr lang="en-US" altLang="zh-CN" smtClean="0">
                <a:ea typeface="黑体" panose="02010609060101010101" pitchFamily="49" charset="-122"/>
              </a:rPr>
              <a:t>lw</a:t>
            </a:r>
            <a:r>
              <a:rPr lang="zh-CN" altLang="en-US" smtClean="0">
                <a:ea typeface="黑体" panose="02010609060101010101" pitchFamily="49" charset="-122"/>
              </a:rPr>
              <a:t>指令和</a:t>
            </a:r>
            <a:r>
              <a:rPr lang="en-US" altLang="zh-CN" smtClean="0">
                <a:ea typeface="黑体" panose="02010609060101010101" pitchFamily="49" charset="-122"/>
              </a:rPr>
              <a:t>sw</a:t>
            </a:r>
            <a:r>
              <a:rPr lang="zh-CN" altLang="en-US" smtClean="0">
                <a:ea typeface="黑体" panose="02010609060101010101" pitchFamily="49" charset="-122"/>
              </a:rPr>
              <a:t>指令</a:t>
            </a:r>
            <a:r>
              <a:rPr lang="en-US" altLang="zh-CN" smtClean="0">
                <a:ea typeface="黑体" panose="02010609060101010101" pitchFamily="49" charset="-122"/>
              </a:rPr>
              <a:t>(</a:t>
            </a:r>
            <a:r>
              <a:rPr lang="zh-CN" altLang="en-US" smtClean="0">
                <a:ea typeface="黑体" panose="02010609060101010101" pitchFamily="49" charset="-122"/>
              </a:rPr>
              <a:t>提供寻址过程中需要的偏移量</a:t>
            </a:r>
            <a:r>
              <a:rPr lang="en-US" altLang="zh-CN" smtClean="0">
                <a:ea typeface="黑体" panose="02010609060101010101" pitchFamily="49" charset="-122"/>
              </a:rPr>
              <a:t>)</a:t>
            </a:r>
            <a:r>
              <a:rPr lang="zh-CN" altLang="en-US" smtClean="0">
                <a:ea typeface="黑体" panose="02010609060101010101" pitchFamily="49" charset="-122"/>
              </a:rPr>
              <a:t>中是需要的</a:t>
            </a:r>
          </a:p>
          <a:p>
            <a:pPr lvl="2" indent="-285750">
              <a:lnSpc>
                <a:spcPct val="120000"/>
              </a:lnSpc>
              <a:spcBef>
                <a:spcPct val="20000"/>
              </a:spcBef>
              <a:spcAft>
                <a:spcPct val="20000"/>
              </a:spcAft>
            </a:pPr>
            <a:r>
              <a:rPr lang="en-US" altLang="zh-CN" smtClean="0">
                <a:ea typeface="黑体" panose="02010609060101010101" pitchFamily="49" charset="-122"/>
              </a:rPr>
              <a:t>a. </a:t>
            </a:r>
            <a:r>
              <a:rPr lang="zh-CN" altLang="en-US" smtClean="0">
                <a:ea typeface="黑体" panose="02010609060101010101" pitchFamily="49" charset="-122"/>
              </a:rPr>
              <a:t>结果为 </a:t>
            </a:r>
            <a:r>
              <a:rPr lang="en-US" altLang="zh-CN" smtClean="0">
                <a:ea typeface="黑体" panose="02010609060101010101" pitchFamily="49" charset="-122"/>
              </a:rPr>
              <a:t>15% + 20% + 20% + 10% = 65%</a:t>
            </a:r>
            <a:endParaRPr lang="zh-CN" altLang="en-US" smtClean="0">
              <a:ea typeface="黑体" panose="02010609060101010101" pitchFamily="49" charset="-122"/>
            </a:endParaRPr>
          </a:p>
          <a:p>
            <a:pPr lvl="2" indent="-285750">
              <a:lnSpc>
                <a:spcPct val="120000"/>
              </a:lnSpc>
              <a:spcBef>
                <a:spcPct val="20000"/>
              </a:spcBef>
              <a:spcAft>
                <a:spcPct val="20000"/>
              </a:spcAft>
            </a:pPr>
            <a:r>
              <a:rPr lang="en-US" altLang="zh-CN" smtClean="0">
                <a:ea typeface="黑体" panose="02010609060101010101" pitchFamily="49" charset="-122"/>
              </a:rPr>
              <a:t>b. </a:t>
            </a:r>
            <a:r>
              <a:rPr lang="zh-CN" altLang="en-US" smtClean="0">
                <a:ea typeface="黑体" panose="02010609060101010101" pitchFamily="49" charset="-122"/>
              </a:rPr>
              <a:t>结果为  </a:t>
            </a:r>
            <a:r>
              <a:rPr lang="en-US" altLang="zh-CN" smtClean="0">
                <a:ea typeface="黑体" panose="02010609060101010101" pitchFamily="49" charset="-122"/>
              </a:rPr>
              <a:t>5% + 15% + 35% + 15% = 70%</a:t>
            </a:r>
            <a:endParaRPr lang="zh-CN" altLang="en-US" smtClean="0">
              <a:ea typeface="黑体" panose="02010609060101010101" pitchFamily="49" charset="-122"/>
            </a:endParaRPr>
          </a:p>
        </p:txBody>
      </p:sp>
      <p:graphicFrame>
        <p:nvGraphicFramePr>
          <p:cNvPr id="2" name="表格 1"/>
          <p:cNvGraphicFramePr>
            <a:graphicFrameLocks noGrp="1"/>
          </p:cNvGraphicFramePr>
          <p:nvPr/>
        </p:nvGraphicFramePr>
        <p:xfrm>
          <a:off x="2879725" y="1125538"/>
          <a:ext cx="3460750" cy="1097280"/>
        </p:xfrm>
        <a:graphic>
          <a:graphicData uri="http://schemas.openxmlformats.org/drawingml/2006/table">
            <a:tbl>
              <a:tblPr firstRow="1" firstCol="1" bandRow="1">
                <a:tableStyleId>{69CF1AB2-1976-4502-BF36-3FF5EA218861}</a:tableStyleId>
              </a:tblPr>
              <a:tblGrid>
                <a:gridCol w="351790">
                  <a:extLst>
                    <a:ext uri="{9D8B030D-6E8A-4147-A177-3AD203B41FA5}">
                      <a16:colId xmlns:a16="http://schemas.microsoft.com/office/drawing/2014/main" val="20000"/>
                    </a:ext>
                  </a:extLst>
                </a:gridCol>
                <a:gridCol w="530860">
                  <a:extLst>
                    <a:ext uri="{9D8B030D-6E8A-4147-A177-3AD203B41FA5}">
                      <a16:colId xmlns:a16="http://schemas.microsoft.com/office/drawing/2014/main" val="20001"/>
                    </a:ext>
                  </a:extLst>
                </a:gridCol>
                <a:gridCol w="530860">
                  <a:extLst>
                    <a:ext uri="{9D8B030D-6E8A-4147-A177-3AD203B41FA5}">
                      <a16:colId xmlns:a16="http://schemas.microsoft.com/office/drawing/2014/main" val="20002"/>
                    </a:ext>
                  </a:extLst>
                </a:gridCol>
                <a:gridCol w="454660">
                  <a:extLst>
                    <a:ext uri="{9D8B030D-6E8A-4147-A177-3AD203B41FA5}">
                      <a16:colId xmlns:a16="http://schemas.microsoft.com/office/drawing/2014/main" val="20003"/>
                    </a:ext>
                  </a:extLst>
                </a:gridCol>
                <a:gridCol w="530860">
                  <a:extLst>
                    <a:ext uri="{9D8B030D-6E8A-4147-A177-3AD203B41FA5}">
                      <a16:colId xmlns:a16="http://schemas.microsoft.com/office/drawing/2014/main" val="20004"/>
                    </a:ext>
                  </a:extLst>
                </a:gridCol>
                <a:gridCol w="530860">
                  <a:extLst>
                    <a:ext uri="{9D8B030D-6E8A-4147-A177-3AD203B41FA5}">
                      <a16:colId xmlns:a16="http://schemas.microsoft.com/office/drawing/2014/main" val="20005"/>
                    </a:ext>
                  </a:extLst>
                </a:gridCol>
                <a:gridCol w="530860">
                  <a:extLst>
                    <a:ext uri="{9D8B030D-6E8A-4147-A177-3AD203B41FA5}">
                      <a16:colId xmlns:a16="http://schemas.microsoft.com/office/drawing/2014/main" val="20006"/>
                    </a:ext>
                  </a:extLst>
                </a:gridCol>
              </a:tblGrid>
              <a:tr h="365654">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80" marR="68580"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add</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addi</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not</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ctr">
                        <a:lnSpc>
                          <a:spcPct val="150000"/>
                        </a:lnSpc>
                        <a:spcAft>
                          <a:spcPts val="0"/>
                        </a:spcAft>
                      </a:pPr>
                      <a:r>
                        <a:rPr lang="en-US" sz="1600" kern="100" dirty="0" err="1">
                          <a:solidFill>
                            <a:schemeClr val="tx1"/>
                          </a:solidFill>
                          <a:effectLst/>
                          <a:latin typeface="Times New Roman" pitchFamily="18" charset="0"/>
                          <a:cs typeface="Times New Roman" pitchFamily="18" charset="0"/>
                        </a:rPr>
                        <a:t>beq</a:t>
                      </a:r>
                      <a:endParaRPr lang="zh-CN" sz="1200" kern="100" dirty="0">
                        <a:solidFill>
                          <a:schemeClr val="tx1"/>
                        </a:solidFill>
                        <a:effectLst/>
                        <a:latin typeface="Times New Roman" pitchFamily="18" charset="0"/>
                        <a:ea typeface="宋体"/>
                        <a:cs typeface="Times New Roman" pitchFamily="18" charset="0"/>
                      </a:endParaRPr>
                    </a:p>
                  </a:txBody>
                  <a:tcPr marL="68580" marR="68580"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lw</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sw</a:t>
                      </a:r>
                      <a:endParaRPr lang="zh-CN" sz="1200" kern="100">
                        <a:effectLst/>
                        <a:latin typeface="Times New Roman" pitchFamily="18" charset="0"/>
                        <a:ea typeface="宋体"/>
                        <a:cs typeface="Times New Roman" pitchFamily="18" charset="0"/>
                      </a:endParaRPr>
                    </a:p>
                  </a:txBody>
                  <a:tcPr marL="68580" marR="68580" marT="0" marB="0"/>
                </a:tc>
                <a:extLst>
                  <a:ext uri="{0D108BD9-81ED-4DB2-BD59-A6C34878D82A}">
                    <a16:rowId xmlns:a16="http://schemas.microsoft.com/office/drawing/2014/main" val="10000"/>
                  </a:ext>
                </a:extLst>
              </a:tr>
              <a:tr h="365654">
                <a:tc>
                  <a:txBody>
                    <a:bodyPr/>
                    <a:lstStyle/>
                    <a:p>
                      <a:pPr algn="just">
                        <a:lnSpc>
                          <a:spcPct val="150000"/>
                        </a:lnSpc>
                        <a:spcAft>
                          <a:spcPts val="0"/>
                        </a:spcAft>
                      </a:pPr>
                      <a:r>
                        <a:rPr lang="en-US" sz="1600" kern="100" dirty="0">
                          <a:effectLst/>
                          <a:latin typeface="Times New Roman" pitchFamily="18" charset="0"/>
                          <a:cs typeface="Times New Roman" pitchFamily="18" charset="0"/>
                        </a:rPr>
                        <a:t>a.</a:t>
                      </a:r>
                      <a:endParaRPr lang="zh-CN" sz="1200" kern="100" dirty="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30%</a:t>
                      </a:r>
                      <a:endParaRPr lang="zh-CN" sz="1200" kern="100" dirty="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15%</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5%</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20%</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20%</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10%</a:t>
                      </a:r>
                      <a:endParaRPr lang="zh-CN" sz="1200" kern="100">
                        <a:effectLst/>
                        <a:latin typeface="Times New Roman" pitchFamily="18" charset="0"/>
                        <a:ea typeface="宋体"/>
                        <a:cs typeface="Times New Roman" pitchFamily="18" charset="0"/>
                      </a:endParaRPr>
                    </a:p>
                  </a:txBody>
                  <a:tcPr marL="68580" marR="68580" marT="0" marB="0"/>
                </a:tc>
                <a:extLst>
                  <a:ext uri="{0D108BD9-81ED-4DB2-BD59-A6C34878D82A}">
                    <a16:rowId xmlns:a16="http://schemas.microsoft.com/office/drawing/2014/main" val="10001"/>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25%</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5%</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5%</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15%</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35%</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15%</a:t>
                      </a:r>
                      <a:endParaRPr lang="zh-CN" sz="1200" kern="100" dirty="0">
                        <a:effectLst/>
                        <a:latin typeface="Times New Roman" pitchFamily="18" charset="0"/>
                        <a:ea typeface="宋体"/>
                        <a:cs typeface="Times New Roman"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4212678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39">
                                            <p:txEl>
                                              <p:pRg st="4" end="4"/>
                                            </p:txEl>
                                          </p:spTgt>
                                        </p:tgtEl>
                                        <p:attrNameLst>
                                          <p:attrName>style.visibility</p:attrName>
                                        </p:attrNameLst>
                                      </p:cBhvr>
                                      <p:to>
                                        <p:strVal val="visible"/>
                                      </p:to>
                                    </p:set>
                                    <p:animEffect transition="in" filter="fade">
                                      <p:cBhvr>
                                        <p:cTn id="7" dur="500"/>
                                        <p:tgtEl>
                                          <p:spTgt spid="39939">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939">
                                            <p:txEl>
                                              <p:pRg st="5" end="5"/>
                                            </p:txEl>
                                          </p:spTgt>
                                        </p:tgtEl>
                                        <p:attrNameLst>
                                          <p:attrName>style.visibility</p:attrName>
                                        </p:attrNameLst>
                                      </p:cBhvr>
                                      <p:to>
                                        <p:strVal val="visible"/>
                                      </p:to>
                                    </p:set>
                                    <p:animEffect transition="in" filter="fade">
                                      <p:cBhvr>
                                        <p:cTn id="12" dur="500"/>
                                        <p:tgtEl>
                                          <p:spTgt spid="39939">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9939">
                                            <p:txEl>
                                              <p:pRg st="6" end="6"/>
                                            </p:txEl>
                                          </p:spTgt>
                                        </p:tgtEl>
                                        <p:attrNameLst>
                                          <p:attrName>style.visibility</p:attrName>
                                        </p:attrNameLst>
                                      </p:cBhvr>
                                      <p:to>
                                        <p:strVal val="visible"/>
                                      </p:to>
                                    </p:set>
                                    <p:animEffect transition="in" filter="fade">
                                      <p:cBhvr>
                                        <p:cTn id="17" dur="500"/>
                                        <p:tgtEl>
                                          <p:spTgt spid="399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四、解答</a:t>
            </a:r>
            <a:r>
              <a:rPr lang="en-US" altLang="zh-CN" smtClean="0">
                <a:latin typeface="Times New Roman" panose="02020603050405020304" pitchFamily="18" charset="0"/>
                <a:cs typeface="Times New Roman" panose="02020603050405020304" pitchFamily="18" charset="0"/>
              </a:rPr>
              <a:t>6</a:t>
            </a:r>
            <a:endParaRPr lang="zh-CN" altLang="en-US" smtClean="0">
              <a:latin typeface="Times New Roman" panose="02020603050405020304" pitchFamily="18" charset="0"/>
              <a:cs typeface="Times New Roman" panose="02020603050405020304" pitchFamily="18" charset="0"/>
            </a:endParaRPr>
          </a:p>
        </p:txBody>
      </p:sp>
      <p:sp>
        <p:nvSpPr>
          <p:cNvPr id="40963" name="Content Placeholder 4"/>
          <p:cNvSpPr>
            <a:spLocks noGrp="1"/>
          </p:cNvSpPr>
          <p:nvPr>
            <p:ph idx="4294967295"/>
          </p:nvPr>
        </p:nvSpPr>
        <p:spPr>
          <a:xfrm>
            <a:off x="684213" y="908050"/>
            <a:ext cx="7848600" cy="4852988"/>
          </a:xfrm>
        </p:spPr>
        <p:txBody>
          <a:bodyPr/>
          <a:lstStyle/>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727075" lvl="1" indent="-342900">
              <a:lnSpc>
                <a:spcPct val="120000"/>
              </a:lnSpc>
              <a:spcBef>
                <a:spcPct val="20000"/>
              </a:spcBef>
              <a:spcAft>
                <a:spcPct val="20000"/>
              </a:spcAft>
              <a:buFont typeface="楷体_GB2312" pitchFamily="49" charset="-122"/>
              <a:buAutoNum type="circleNumDbPlain" startAt="6"/>
            </a:pPr>
            <a:r>
              <a:rPr lang="zh-CN" altLang="en-US" smtClean="0">
                <a:ea typeface="黑体" panose="02010609060101010101" pitchFamily="49" charset="-122"/>
              </a:rPr>
              <a:t>如果可以将数据通路上某个单元的延迟减少</a:t>
            </a:r>
            <a:r>
              <a:rPr lang="en-US" altLang="zh-CN" smtClean="0">
                <a:ea typeface="黑体" panose="02010609060101010101" pitchFamily="49" charset="-122"/>
              </a:rPr>
              <a:t>10%</a:t>
            </a:r>
            <a:r>
              <a:rPr lang="zh-CN" altLang="en-US" smtClean="0">
                <a:ea typeface="黑体" panose="02010609060101010101" pitchFamily="49" charset="-122"/>
              </a:rPr>
              <a:t>，应该减少哪个单元的延迟？改进后整个处理器的加速比是多少？</a:t>
            </a:r>
            <a:endParaRPr lang="en-US" altLang="zh-CN" smtClean="0">
              <a:ea typeface="黑体" panose="02010609060101010101" pitchFamily="49" charset="-122"/>
            </a:endParaRPr>
          </a:p>
          <a:p>
            <a:pPr lvl="2" indent="-285750">
              <a:lnSpc>
                <a:spcPct val="120000"/>
              </a:lnSpc>
              <a:spcBef>
                <a:spcPct val="20000"/>
              </a:spcBef>
              <a:spcAft>
                <a:spcPct val="20000"/>
              </a:spcAft>
            </a:pPr>
            <a:r>
              <a:rPr lang="en-US" altLang="zh-CN" smtClean="0">
                <a:ea typeface="黑体" panose="02010609060101010101" pitchFamily="49" charset="-122"/>
              </a:rPr>
              <a:t>lw</a:t>
            </a:r>
            <a:r>
              <a:rPr lang="zh-CN" altLang="en-US" smtClean="0">
                <a:ea typeface="黑体" panose="02010609060101010101" pitchFamily="49" charset="-122"/>
              </a:rPr>
              <a:t>指令有最长的关键路径为：</a:t>
            </a:r>
            <a:r>
              <a:rPr lang="en-US" altLang="zh-CN" smtClean="0">
                <a:ea typeface="黑体" panose="02010609060101010101" pitchFamily="49" charset="-122"/>
              </a:rPr>
              <a:t>I-Mem</a:t>
            </a:r>
            <a:r>
              <a:rPr lang="zh-CN" altLang="en-US" smtClean="0">
                <a:ea typeface="黑体" panose="02010609060101010101" pitchFamily="49" charset="-122"/>
              </a:rPr>
              <a:t>、</a:t>
            </a:r>
            <a:r>
              <a:rPr lang="en-US" altLang="zh-CN" smtClean="0">
                <a:ea typeface="黑体" panose="02010609060101010101" pitchFamily="49" charset="-122"/>
              </a:rPr>
              <a:t>Registers(Read)</a:t>
            </a:r>
            <a:r>
              <a:rPr lang="zh-CN" altLang="en-US" smtClean="0">
                <a:ea typeface="黑体" panose="02010609060101010101" pitchFamily="49" charset="-122"/>
              </a:rPr>
              <a:t>、</a:t>
            </a:r>
            <a:r>
              <a:rPr lang="en-US" altLang="zh-CN" smtClean="0">
                <a:ea typeface="黑体" panose="02010609060101010101" pitchFamily="49" charset="-122"/>
              </a:rPr>
              <a:t>Mux</a:t>
            </a:r>
            <a:r>
              <a:rPr lang="zh-CN" altLang="en-US" smtClean="0">
                <a:ea typeface="黑体" panose="02010609060101010101" pitchFamily="49" charset="-122"/>
              </a:rPr>
              <a:t>、</a:t>
            </a:r>
            <a:r>
              <a:rPr lang="en-US" altLang="zh-CN" smtClean="0">
                <a:ea typeface="黑体" panose="02010609060101010101" pitchFamily="49" charset="-122"/>
              </a:rPr>
              <a:t>D-Mem(Read)</a:t>
            </a:r>
            <a:r>
              <a:rPr lang="zh-CN" altLang="en-US" smtClean="0">
                <a:ea typeface="黑体" panose="02010609060101010101" pitchFamily="49" charset="-122"/>
              </a:rPr>
              <a:t>、</a:t>
            </a:r>
            <a:r>
              <a:rPr lang="en-US" altLang="zh-CN" smtClean="0">
                <a:ea typeface="黑体" panose="02010609060101010101" pitchFamily="49" charset="-122"/>
              </a:rPr>
              <a:t>ALU</a:t>
            </a:r>
            <a:r>
              <a:rPr lang="zh-CN" altLang="en-US" smtClean="0">
                <a:ea typeface="黑体" panose="02010609060101010101" pitchFamily="49" charset="-122"/>
              </a:rPr>
              <a:t>、</a:t>
            </a:r>
            <a:r>
              <a:rPr lang="en-US" altLang="zh-CN" smtClean="0">
                <a:ea typeface="黑体" panose="02010609060101010101" pitchFamily="49" charset="-122"/>
              </a:rPr>
              <a:t>Mux</a:t>
            </a:r>
            <a:r>
              <a:rPr lang="zh-CN" altLang="en-US" smtClean="0">
                <a:ea typeface="黑体" panose="02010609060101010101" pitchFamily="49" charset="-122"/>
              </a:rPr>
              <a:t>、</a:t>
            </a:r>
            <a:r>
              <a:rPr lang="en-US" altLang="zh-CN" smtClean="0">
                <a:ea typeface="黑体" panose="02010609060101010101" pitchFamily="49" charset="-122"/>
              </a:rPr>
              <a:t>Registers(Write)</a:t>
            </a:r>
            <a:r>
              <a:rPr lang="zh-CN" altLang="en-US" smtClean="0">
                <a:ea typeface="黑体" panose="02010609060101010101" pitchFamily="49" charset="-122"/>
              </a:rPr>
              <a:t>，决定着时钟周期的长度。</a:t>
            </a:r>
            <a:endParaRPr lang="en-US" altLang="zh-CN" smtClean="0">
              <a:ea typeface="黑体" panose="02010609060101010101" pitchFamily="49" charset="-122"/>
            </a:endParaRPr>
          </a:p>
          <a:p>
            <a:pPr lvl="2" indent="-285750">
              <a:lnSpc>
                <a:spcPct val="120000"/>
              </a:lnSpc>
              <a:spcBef>
                <a:spcPct val="20000"/>
              </a:spcBef>
              <a:spcAft>
                <a:spcPct val="20000"/>
              </a:spcAft>
            </a:pPr>
            <a:r>
              <a:rPr lang="en-US" altLang="zh-CN" smtClean="0">
                <a:ea typeface="黑体" panose="02010609060101010101" pitchFamily="49" charset="-122"/>
              </a:rPr>
              <a:t>a.</a:t>
            </a:r>
            <a:r>
              <a:rPr lang="zh-CN" altLang="en-US" smtClean="0">
                <a:ea typeface="黑体" panose="02010609060101010101" pitchFamily="49" charset="-122"/>
              </a:rPr>
              <a:t>在路径中，由于指令存储器的延迟值最大，因此，如将它的延迟从</a:t>
            </a:r>
            <a:r>
              <a:rPr lang="en-US" altLang="zh-CN" smtClean="0">
                <a:ea typeface="黑体" panose="02010609060101010101" pitchFamily="49" charset="-122"/>
              </a:rPr>
              <a:t>400ps</a:t>
            </a:r>
            <a:r>
              <a:rPr lang="zh-CN" altLang="en-US" smtClean="0">
                <a:ea typeface="黑体" panose="02010609060101010101" pitchFamily="49" charset="-122"/>
              </a:rPr>
              <a:t>减小到</a:t>
            </a:r>
            <a:r>
              <a:rPr lang="en-US" altLang="zh-CN" smtClean="0">
                <a:ea typeface="黑体" panose="02010609060101010101" pitchFamily="49" charset="-122"/>
              </a:rPr>
              <a:t>360ps(</a:t>
            </a:r>
            <a:r>
              <a:rPr lang="zh-CN" altLang="en-US" smtClean="0">
                <a:ea typeface="黑体" panose="02010609060101010101" pitchFamily="49" charset="-122"/>
              </a:rPr>
              <a:t>即减少</a:t>
            </a:r>
            <a:r>
              <a:rPr lang="en-US" altLang="zh-CN" smtClean="0">
                <a:ea typeface="黑体" panose="02010609060101010101" pitchFamily="49" charset="-122"/>
              </a:rPr>
              <a:t>10%)</a:t>
            </a:r>
            <a:r>
              <a:rPr lang="zh-CN" altLang="en-US" smtClean="0">
                <a:ea typeface="黑体" panose="02010609060101010101" pitchFamily="49" charset="-122"/>
              </a:rPr>
              <a:t>，则时钟周期由</a:t>
            </a:r>
            <a:r>
              <a:rPr lang="en-US" altLang="zh-CN" smtClean="0">
                <a:ea typeface="黑体" panose="02010609060101010101" pitchFamily="49" charset="-122"/>
              </a:rPr>
              <a:t>1330ps</a:t>
            </a:r>
            <a:r>
              <a:rPr lang="zh-CN" altLang="en-US" smtClean="0">
                <a:ea typeface="黑体" panose="02010609060101010101" pitchFamily="49" charset="-122"/>
              </a:rPr>
              <a:t>减小到</a:t>
            </a:r>
            <a:r>
              <a:rPr lang="en-US" altLang="zh-CN" smtClean="0">
                <a:ea typeface="黑体" panose="02010609060101010101" pitchFamily="49" charset="-122"/>
              </a:rPr>
              <a:t>1290ps</a:t>
            </a:r>
            <a:r>
              <a:rPr lang="zh-CN" altLang="en-US" smtClean="0">
                <a:ea typeface="黑体" panose="02010609060101010101" pitchFamily="49" charset="-122"/>
              </a:rPr>
              <a:t>，加速比为</a:t>
            </a:r>
            <a:r>
              <a:rPr lang="en-US" altLang="zh-CN" smtClean="0">
                <a:ea typeface="黑体" panose="02010609060101010101" pitchFamily="49" charset="-122"/>
              </a:rPr>
              <a:t>1330/1290=1.031</a:t>
            </a:r>
            <a:r>
              <a:rPr lang="zh-CN" altLang="en-US" smtClean="0">
                <a:ea typeface="黑体" panose="02010609060101010101" pitchFamily="49" charset="-122"/>
              </a:rPr>
              <a:t>。</a:t>
            </a:r>
          </a:p>
          <a:p>
            <a:pPr lvl="2" indent="-285750">
              <a:lnSpc>
                <a:spcPct val="120000"/>
              </a:lnSpc>
              <a:spcBef>
                <a:spcPct val="20000"/>
              </a:spcBef>
              <a:spcAft>
                <a:spcPct val="20000"/>
              </a:spcAft>
            </a:pPr>
            <a:r>
              <a:rPr lang="en-US" altLang="zh-CN" smtClean="0">
                <a:ea typeface="黑体" panose="02010609060101010101" pitchFamily="49" charset="-122"/>
              </a:rPr>
              <a:t>b.</a:t>
            </a:r>
            <a:r>
              <a:rPr lang="zh-CN" altLang="en-US" smtClean="0">
                <a:ea typeface="黑体" panose="02010609060101010101" pitchFamily="49" charset="-122"/>
              </a:rPr>
              <a:t>在路径中，由于数据存储器的延迟值最大，因此，如将它的延迟从</a:t>
            </a:r>
            <a:r>
              <a:rPr lang="en-US" altLang="zh-CN" smtClean="0">
                <a:ea typeface="黑体" panose="02010609060101010101" pitchFamily="49" charset="-122"/>
              </a:rPr>
              <a:t>1000ps</a:t>
            </a:r>
            <a:r>
              <a:rPr lang="zh-CN" altLang="en-US" smtClean="0">
                <a:ea typeface="黑体" panose="02010609060101010101" pitchFamily="49" charset="-122"/>
              </a:rPr>
              <a:t>减小到</a:t>
            </a:r>
            <a:r>
              <a:rPr lang="en-US" altLang="zh-CN" smtClean="0">
                <a:ea typeface="黑体" panose="02010609060101010101" pitchFamily="49" charset="-122"/>
              </a:rPr>
              <a:t>900ps(</a:t>
            </a:r>
            <a:r>
              <a:rPr lang="zh-CN" altLang="en-US" smtClean="0">
                <a:ea typeface="黑体" panose="02010609060101010101" pitchFamily="49" charset="-122"/>
              </a:rPr>
              <a:t>即减少</a:t>
            </a:r>
            <a:r>
              <a:rPr lang="en-US" altLang="zh-CN" smtClean="0">
                <a:ea typeface="黑体" panose="02010609060101010101" pitchFamily="49" charset="-122"/>
              </a:rPr>
              <a:t>10%)</a:t>
            </a:r>
            <a:r>
              <a:rPr lang="zh-CN" altLang="en-US" smtClean="0">
                <a:ea typeface="黑体" panose="02010609060101010101" pitchFamily="49" charset="-122"/>
              </a:rPr>
              <a:t>，则时钟周期由</a:t>
            </a:r>
            <a:r>
              <a:rPr lang="en-US" altLang="zh-CN" smtClean="0">
                <a:ea typeface="黑体" panose="02010609060101010101" pitchFamily="49" charset="-122"/>
              </a:rPr>
              <a:t>2320ps</a:t>
            </a:r>
            <a:r>
              <a:rPr lang="zh-CN" altLang="en-US" smtClean="0">
                <a:ea typeface="黑体" panose="02010609060101010101" pitchFamily="49" charset="-122"/>
              </a:rPr>
              <a:t>减小到</a:t>
            </a:r>
            <a:r>
              <a:rPr lang="en-US" altLang="zh-CN" smtClean="0">
                <a:ea typeface="黑体" panose="02010609060101010101" pitchFamily="49" charset="-122"/>
              </a:rPr>
              <a:t>2220ps</a:t>
            </a:r>
            <a:r>
              <a:rPr lang="zh-CN" altLang="en-US" smtClean="0">
                <a:ea typeface="黑体" panose="02010609060101010101" pitchFamily="49" charset="-122"/>
              </a:rPr>
              <a:t>，于是加速比为</a:t>
            </a:r>
            <a:r>
              <a:rPr lang="en-US" altLang="zh-CN" smtClean="0">
                <a:ea typeface="黑体" panose="02010609060101010101" pitchFamily="49" charset="-122"/>
              </a:rPr>
              <a:t>2320/2220=1.045</a:t>
            </a:r>
            <a:r>
              <a:rPr lang="zh-CN" altLang="en-US" smtClean="0">
                <a:ea typeface="黑体" panose="02010609060101010101" pitchFamily="49" charset="-122"/>
              </a:rPr>
              <a:t>。</a:t>
            </a:r>
          </a:p>
        </p:txBody>
      </p:sp>
      <p:graphicFrame>
        <p:nvGraphicFramePr>
          <p:cNvPr id="2" name="表格 1"/>
          <p:cNvGraphicFramePr>
            <a:graphicFrameLocks noGrp="1"/>
          </p:cNvGraphicFramePr>
          <p:nvPr/>
        </p:nvGraphicFramePr>
        <p:xfrm>
          <a:off x="2879725" y="1125538"/>
          <a:ext cx="3460750" cy="1097280"/>
        </p:xfrm>
        <a:graphic>
          <a:graphicData uri="http://schemas.openxmlformats.org/drawingml/2006/table">
            <a:tbl>
              <a:tblPr firstRow="1" firstCol="1" bandRow="1">
                <a:tableStyleId>{69CF1AB2-1976-4502-BF36-3FF5EA218861}</a:tableStyleId>
              </a:tblPr>
              <a:tblGrid>
                <a:gridCol w="351790">
                  <a:extLst>
                    <a:ext uri="{9D8B030D-6E8A-4147-A177-3AD203B41FA5}">
                      <a16:colId xmlns:a16="http://schemas.microsoft.com/office/drawing/2014/main" val="20000"/>
                    </a:ext>
                  </a:extLst>
                </a:gridCol>
                <a:gridCol w="530860">
                  <a:extLst>
                    <a:ext uri="{9D8B030D-6E8A-4147-A177-3AD203B41FA5}">
                      <a16:colId xmlns:a16="http://schemas.microsoft.com/office/drawing/2014/main" val="20001"/>
                    </a:ext>
                  </a:extLst>
                </a:gridCol>
                <a:gridCol w="530860">
                  <a:extLst>
                    <a:ext uri="{9D8B030D-6E8A-4147-A177-3AD203B41FA5}">
                      <a16:colId xmlns:a16="http://schemas.microsoft.com/office/drawing/2014/main" val="20002"/>
                    </a:ext>
                  </a:extLst>
                </a:gridCol>
                <a:gridCol w="454660">
                  <a:extLst>
                    <a:ext uri="{9D8B030D-6E8A-4147-A177-3AD203B41FA5}">
                      <a16:colId xmlns:a16="http://schemas.microsoft.com/office/drawing/2014/main" val="20003"/>
                    </a:ext>
                  </a:extLst>
                </a:gridCol>
                <a:gridCol w="530860">
                  <a:extLst>
                    <a:ext uri="{9D8B030D-6E8A-4147-A177-3AD203B41FA5}">
                      <a16:colId xmlns:a16="http://schemas.microsoft.com/office/drawing/2014/main" val="20004"/>
                    </a:ext>
                  </a:extLst>
                </a:gridCol>
                <a:gridCol w="530860">
                  <a:extLst>
                    <a:ext uri="{9D8B030D-6E8A-4147-A177-3AD203B41FA5}">
                      <a16:colId xmlns:a16="http://schemas.microsoft.com/office/drawing/2014/main" val="20005"/>
                    </a:ext>
                  </a:extLst>
                </a:gridCol>
                <a:gridCol w="530860">
                  <a:extLst>
                    <a:ext uri="{9D8B030D-6E8A-4147-A177-3AD203B41FA5}">
                      <a16:colId xmlns:a16="http://schemas.microsoft.com/office/drawing/2014/main" val="20006"/>
                    </a:ext>
                  </a:extLst>
                </a:gridCol>
              </a:tblGrid>
              <a:tr h="365654">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80" marR="68580"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add</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addi</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not</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ctr">
                        <a:lnSpc>
                          <a:spcPct val="150000"/>
                        </a:lnSpc>
                        <a:spcAft>
                          <a:spcPts val="0"/>
                        </a:spcAft>
                      </a:pPr>
                      <a:r>
                        <a:rPr lang="en-US" sz="1600" kern="100" dirty="0" err="1">
                          <a:solidFill>
                            <a:schemeClr val="tx1"/>
                          </a:solidFill>
                          <a:effectLst/>
                          <a:latin typeface="Times New Roman" pitchFamily="18" charset="0"/>
                          <a:cs typeface="Times New Roman" pitchFamily="18" charset="0"/>
                        </a:rPr>
                        <a:t>beq</a:t>
                      </a:r>
                      <a:endParaRPr lang="zh-CN" sz="1200" kern="100" dirty="0">
                        <a:solidFill>
                          <a:schemeClr val="tx1"/>
                        </a:solidFill>
                        <a:effectLst/>
                        <a:latin typeface="Times New Roman" pitchFamily="18" charset="0"/>
                        <a:ea typeface="宋体"/>
                        <a:cs typeface="Times New Roman" pitchFamily="18" charset="0"/>
                      </a:endParaRPr>
                    </a:p>
                  </a:txBody>
                  <a:tcPr marL="68580" marR="68580"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lw</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sw</a:t>
                      </a:r>
                      <a:endParaRPr lang="zh-CN" sz="1200" kern="100">
                        <a:effectLst/>
                        <a:latin typeface="Times New Roman" pitchFamily="18" charset="0"/>
                        <a:ea typeface="宋体"/>
                        <a:cs typeface="Times New Roman" pitchFamily="18" charset="0"/>
                      </a:endParaRPr>
                    </a:p>
                  </a:txBody>
                  <a:tcPr marL="68580" marR="68580" marT="0" marB="0"/>
                </a:tc>
                <a:extLst>
                  <a:ext uri="{0D108BD9-81ED-4DB2-BD59-A6C34878D82A}">
                    <a16:rowId xmlns:a16="http://schemas.microsoft.com/office/drawing/2014/main" val="10000"/>
                  </a:ext>
                </a:extLst>
              </a:tr>
              <a:tr h="365654">
                <a:tc>
                  <a:txBody>
                    <a:bodyPr/>
                    <a:lstStyle/>
                    <a:p>
                      <a:pPr algn="just">
                        <a:lnSpc>
                          <a:spcPct val="150000"/>
                        </a:lnSpc>
                        <a:spcAft>
                          <a:spcPts val="0"/>
                        </a:spcAft>
                      </a:pPr>
                      <a:r>
                        <a:rPr lang="en-US" sz="1600" kern="100" dirty="0">
                          <a:effectLst/>
                          <a:latin typeface="Times New Roman" pitchFamily="18" charset="0"/>
                          <a:cs typeface="Times New Roman" pitchFamily="18" charset="0"/>
                        </a:rPr>
                        <a:t>a.</a:t>
                      </a:r>
                      <a:endParaRPr lang="zh-CN" sz="1200" kern="100" dirty="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30%</a:t>
                      </a:r>
                      <a:endParaRPr lang="zh-CN" sz="1200" kern="100" dirty="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15%</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5%</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20%</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20%</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10%</a:t>
                      </a:r>
                      <a:endParaRPr lang="zh-CN" sz="1200" kern="100">
                        <a:effectLst/>
                        <a:latin typeface="Times New Roman" pitchFamily="18" charset="0"/>
                        <a:ea typeface="宋体"/>
                        <a:cs typeface="Times New Roman" pitchFamily="18" charset="0"/>
                      </a:endParaRPr>
                    </a:p>
                  </a:txBody>
                  <a:tcPr marL="68580" marR="68580" marT="0" marB="0"/>
                </a:tc>
                <a:extLst>
                  <a:ext uri="{0D108BD9-81ED-4DB2-BD59-A6C34878D82A}">
                    <a16:rowId xmlns:a16="http://schemas.microsoft.com/office/drawing/2014/main" val="10001"/>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25%</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5%</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5%</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15%</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35%</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15%</a:t>
                      </a:r>
                      <a:endParaRPr lang="zh-CN" sz="1200" kern="100" dirty="0">
                        <a:effectLst/>
                        <a:latin typeface="Times New Roman" pitchFamily="18" charset="0"/>
                        <a:ea typeface="宋体"/>
                        <a:cs typeface="Times New Roman"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24904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63">
                                            <p:txEl>
                                              <p:pRg st="4" end="4"/>
                                            </p:txEl>
                                          </p:spTgt>
                                        </p:tgtEl>
                                        <p:attrNameLst>
                                          <p:attrName>style.visibility</p:attrName>
                                        </p:attrNameLst>
                                      </p:cBhvr>
                                      <p:to>
                                        <p:strVal val="visible"/>
                                      </p:to>
                                    </p:set>
                                    <p:animEffect transition="in" filter="fade">
                                      <p:cBhvr>
                                        <p:cTn id="7" dur="500"/>
                                        <p:tgtEl>
                                          <p:spTgt spid="40963">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63">
                                            <p:txEl>
                                              <p:pRg st="5" end="5"/>
                                            </p:txEl>
                                          </p:spTgt>
                                        </p:tgtEl>
                                        <p:attrNameLst>
                                          <p:attrName>style.visibility</p:attrName>
                                        </p:attrNameLst>
                                      </p:cBhvr>
                                      <p:to>
                                        <p:strVal val="visible"/>
                                      </p:to>
                                    </p:set>
                                    <p:animEffect transition="in" filter="fade">
                                      <p:cBhvr>
                                        <p:cTn id="12" dur="500"/>
                                        <p:tgtEl>
                                          <p:spTgt spid="40963">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63">
                                            <p:txEl>
                                              <p:pRg st="6" end="6"/>
                                            </p:txEl>
                                          </p:spTgt>
                                        </p:tgtEl>
                                        <p:attrNameLst>
                                          <p:attrName>style.visibility</p:attrName>
                                        </p:attrNameLst>
                                      </p:cBhvr>
                                      <p:to>
                                        <p:strVal val="visible"/>
                                      </p:to>
                                    </p:set>
                                    <p:animEffect transition="in" filter="fade">
                                      <p:cBhvr>
                                        <p:cTn id="17" dur="500"/>
                                        <p:tgtEl>
                                          <p:spTgt spid="409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五、题目</a:t>
            </a:r>
          </a:p>
        </p:txBody>
      </p:sp>
      <p:sp>
        <p:nvSpPr>
          <p:cNvPr id="41987" name="Content Placeholder 4"/>
          <p:cNvSpPr>
            <a:spLocks noGrp="1"/>
          </p:cNvSpPr>
          <p:nvPr>
            <p:ph idx="4294967295"/>
          </p:nvPr>
        </p:nvSpPr>
        <p:spPr>
          <a:xfrm>
            <a:off x="684213" y="908050"/>
            <a:ext cx="7848600" cy="4821238"/>
          </a:xfrm>
        </p:spPr>
        <p:txBody>
          <a:bodyPr/>
          <a:lstStyle/>
          <a:p>
            <a:pPr>
              <a:lnSpc>
                <a:spcPct val="120000"/>
              </a:lnSpc>
              <a:spcBef>
                <a:spcPct val="20000"/>
              </a:spcBef>
              <a:spcAft>
                <a:spcPct val="20000"/>
              </a:spcAft>
              <a:defRPr/>
            </a:pPr>
            <a:r>
              <a:rPr lang="zh-CN" altLang="en-US" dirty="0">
                <a:ea typeface="黑体" pitchFamily="49" charset="-122"/>
              </a:rPr>
              <a:t>在制造硅芯片时，材料的缺陷和制造错误会导致电路失效。一个非常普遍的问题是一根线上的信号会对相邻线上的信号产生影响，这被称为串扰。有一类串扰问题是这样的，某些线上的信号为常值</a:t>
            </a:r>
            <a:r>
              <a:rPr lang="en-US" altLang="zh-CN" dirty="0">
                <a:ea typeface="黑体" pitchFamily="49" charset="-122"/>
              </a:rPr>
              <a:t>(</a:t>
            </a:r>
            <a:r>
              <a:rPr lang="zh-CN" altLang="en-US" dirty="0">
                <a:ea typeface="黑体" pitchFamily="49" charset="-122"/>
              </a:rPr>
              <a:t>如电源线</a:t>
            </a:r>
            <a:r>
              <a:rPr lang="en-US" altLang="zh-CN" dirty="0">
                <a:ea typeface="黑体" pitchFamily="49" charset="-122"/>
              </a:rPr>
              <a:t>)</a:t>
            </a:r>
            <a:r>
              <a:rPr lang="zh-CN" altLang="en-US" dirty="0">
                <a:ea typeface="黑体" pitchFamily="49" charset="-122"/>
              </a:rPr>
              <a:t>，该线附近的线也被固定为</a:t>
            </a:r>
            <a:r>
              <a:rPr lang="en-US" altLang="zh-CN" dirty="0">
                <a:ea typeface="黑体" pitchFamily="49" charset="-122"/>
              </a:rPr>
              <a:t>0(stuck-at-0)</a:t>
            </a:r>
            <a:r>
              <a:rPr lang="zh-CN" altLang="en-US" dirty="0">
                <a:ea typeface="黑体" pitchFamily="49" charset="-122"/>
              </a:rPr>
              <a:t>或</a:t>
            </a:r>
            <a:r>
              <a:rPr lang="en-US" altLang="zh-CN" dirty="0">
                <a:ea typeface="黑体" pitchFamily="49" charset="-122"/>
              </a:rPr>
              <a:t>1(stuck-at-1)</a:t>
            </a:r>
            <a:r>
              <a:rPr lang="zh-CN" altLang="en-US" dirty="0">
                <a:ea typeface="黑体" pitchFamily="49" charset="-122"/>
              </a:rPr>
              <a:t>。试根据下表的两种缺陷</a:t>
            </a:r>
            <a:r>
              <a:rPr lang="en-US" altLang="zh-CN" dirty="0">
                <a:ea typeface="黑体" pitchFamily="49" charset="-122"/>
              </a:rPr>
              <a:t>(</a:t>
            </a:r>
            <a:r>
              <a:rPr lang="zh-CN" altLang="en-US" dirty="0">
                <a:ea typeface="黑体" pitchFamily="49" charset="-122"/>
              </a:rPr>
              <a:t>信号来自图</a:t>
            </a:r>
            <a:r>
              <a:rPr lang="en-US" altLang="zh-CN" dirty="0">
                <a:ea typeface="黑体" pitchFamily="49" charset="-122"/>
              </a:rPr>
              <a:t>4)</a:t>
            </a:r>
            <a:r>
              <a:rPr lang="zh-CN" altLang="en-US" dirty="0">
                <a:ea typeface="黑体" pitchFamily="49" charset="-122"/>
              </a:rPr>
              <a:t>分别回答下列问题。</a:t>
            </a: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727075" lvl="1" indent="-342900">
              <a:lnSpc>
                <a:spcPct val="120000"/>
              </a:lnSpc>
              <a:spcBef>
                <a:spcPct val="20000"/>
              </a:spcBef>
              <a:spcAft>
                <a:spcPct val="20000"/>
              </a:spcAft>
              <a:buFont typeface="+mj-ea"/>
              <a:buAutoNum type="circleNumDbPlain"/>
              <a:defRPr/>
            </a:pPr>
            <a:r>
              <a:rPr lang="zh-CN" altLang="en-US" dirty="0">
                <a:ea typeface="黑体" pitchFamily="49" charset="-122"/>
              </a:rPr>
              <a:t>设这样测试处理器的缺陷：先给</a:t>
            </a:r>
            <a:r>
              <a:rPr lang="en-US" altLang="zh-CN" dirty="0">
                <a:ea typeface="黑体" pitchFamily="49" charset="-122"/>
              </a:rPr>
              <a:t>PC</a:t>
            </a:r>
            <a:r>
              <a:rPr lang="zh-CN" altLang="en-US" dirty="0">
                <a:ea typeface="黑体" pitchFamily="49" charset="-122"/>
              </a:rPr>
              <a:t>、寄存器堆、数据和指令存储器中设置一些值</a:t>
            </a:r>
            <a:r>
              <a:rPr lang="en-US" altLang="zh-CN" dirty="0">
                <a:ea typeface="黑体" pitchFamily="49" charset="-122"/>
              </a:rPr>
              <a:t>(</a:t>
            </a:r>
            <a:r>
              <a:rPr lang="zh-CN" altLang="en-US" dirty="0">
                <a:ea typeface="黑体" pitchFamily="49" charset="-122"/>
              </a:rPr>
              <a:t>可以自己选择</a:t>
            </a:r>
            <a:r>
              <a:rPr lang="en-US" altLang="zh-CN" dirty="0">
                <a:ea typeface="黑体" pitchFamily="49" charset="-122"/>
              </a:rPr>
              <a:t>)</a:t>
            </a:r>
            <a:r>
              <a:rPr lang="zh-CN" altLang="en-US" dirty="0">
                <a:ea typeface="黑体" pitchFamily="49" charset="-122"/>
              </a:rPr>
              <a:t>，执行一条指令，然后读出</a:t>
            </a:r>
            <a:r>
              <a:rPr lang="en-US" altLang="zh-CN" dirty="0">
                <a:ea typeface="黑体" pitchFamily="49" charset="-122"/>
              </a:rPr>
              <a:t>PC</a:t>
            </a:r>
            <a:r>
              <a:rPr lang="zh-CN" altLang="en-US" dirty="0">
                <a:ea typeface="黑体" pitchFamily="49" charset="-122"/>
              </a:rPr>
              <a:t>、寄存器堆和存储器中的值；最后检查这些值以判断处理器中是否存在缺陷。你能设计这样一个方案检查该信号上是否有固定为</a:t>
            </a:r>
            <a:r>
              <a:rPr lang="en-US" altLang="zh-CN" dirty="0">
                <a:ea typeface="黑体" pitchFamily="49" charset="-122"/>
              </a:rPr>
              <a:t>0</a:t>
            </a:r>
            <a:r>
              <a:rPr lang="zh-CN" altLang="en-US" dirty="0">
                <a:ea typeface="黑体" pitchFamily="49" charset="-122"/>
              </a:rPr>
              <a:t>缺陷吗？</a:t>
            </a:r>
            <a:endParaRPr lang="en-US" altLang="zh-CN" dirty="0">
              <a:ea typeface="黑体" pitchFamily="49" charset="-122"/>
            </a:endParaRPr>
          </a:p>
        </p:txBody>
      </p:sp>
      <p:graphicFrame>
        <p:nvGraphicFramePr>
          <p:cNvPr id="2" name="表格 1"/>
          <p:cNvGraphicFramePr>
            <a:graphicFrameLocks noGrp="1"/>
          </p:cNvGraphicFramePr>
          <p:nvPr/>
        </p:nvGraphicFramePr>
        <p:xfrm>
          <a:off x="2555875" y="2974975"/>
          <a:ext cx="4298950" cy="1174751"/>
        </p:xfrm>
        <a:graphic>
          <a:graphicData uri="http://schemas.openxmlformats.org/drawingml/2006/table">
            <a:tbl>
              <a:tblPr firstRow="1" firstCol="1" bandRow="1">
                <a:tableStyleId>{69CF1AB2-1976-4502-BF36-3FF5EA218861}</a:tableStyleId>
              </a:tblPr>
              <a:tblGrid>
                <a:gridCol w="494625">
                  <a:extLst>
                    <a:ext uri="{9D8B030D-6E8A-4147-A177-3AD203B41FA5}">
                      <a16:colId xmlns:a16="http://schemas.microsoft.com/office/drawing/2014/main" val="20000"/>
                    </a:ext>
                  </a:extLst>
                </a:gridCol>
                <a:gridCol w="3804325">
                  <a:extLst>
                    <a:ext uri="{9D8B030D-6E8A-4147-A177-3AD203B41FA5}">
                      <a16:colId xmlns:a16="http://schemas.microsoft.com/office/drawing/2014/main" val="20001"/>
                    </a:ext>
                  </a:extLst>
                </a:gridCol>
              </a:tblGrid>
              <a:tr h="365760">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80" marR="68580"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有问题的信号</a:t>
                      </a:r>
                      <a:endParaRPr lang="zh-CN" sz="1200" kern="100" dirty="0">
                        <a:effectLst/>
                        <a:latin typeface="Times New Roman" pitchFamily="18" charset="0"/>
                        <a:ea typeface="宋体"/>
                        <a:cs typeface="Times New Roman" pitchFamily="18" charset="0"/>
                      </a:endParaRPr>
                    </a:p>
                  </a:txBody>
                  <a:tcPr marL="68580" marR="68580" marT="0" marB="0"/>
                </a:tc>
                <a:extLst>
                  <a:ext uri="{0D108BD9-81ED-4DB2-BD59-A6C34878D82A}">
                    <a16:rowId xmlns:a16="http://schemas.microsoft.com/office/drawing/2014/main" val="10000"/>
                  </a:ext>
                </a:extLst>
              </a:tr>
              <a:tr h="365760">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zh-CN" sz="1600" kern="100" dirty="0">
                          <a:effectLst/>
                          <a:latin typeface="Times New Roman" pitchFamily="18" charset="0"/>
                          <a:cs typeface="Times New Roman" pitchFamily="18" charset="0"/>
                        </a:rPr>
                        <a:t>指令存储器，输出信号第</a:t>
                      </a:r>
                      <a:r>
                        <a:rPr lang="en-US" sz="1600" kern="100" dirty="0">
                          <a:effectLst/>
                          <a:latin typeface="Times New Roman" pitchFamily="18" charset="0"/>
                          <a:cs typeface="Times New Roman" pitchFamily="18" charset="0"/>
                        </a:rPr>
                        <a:t>7</a:t>
                      </a:r>
                      <a:r>
                        <a:rPr lang="zh-CN" sz="1600" kern="100" dirty="0">
                          <a:effectLst/>
                          <a:latin typeface="Times New Roman" pitchFamily="18" charset="0"/>
                          <a:cs typeface="Times New Roman" pitchFamily="18" charset="0"/>
                        </a:rPr>
                        <a:t>位</a:t>
                      </a:r>
                      <a:endParaRPr lang="zh-CN" sz="1200" kern="100" dirty="0">
                        <a:effectLst/>
                        <a:latin typeface="Times New Roman" pitchFamily="18" charset="0"/>
                        <a:ea typeface="宋体"/>
                        <a:cs typeface="Times New Roman" pitchFamily="18" charset="0"/>
                      </a:endParaRPr>
                    </a:p>
                  </a:txBody>
                  <a:tcPr marL="68580" marR="68580" marT="0" marB="0"/>
                </a:tc>
                <a:extLst>
                  <a:ext uri="{0D108BD9-81ED-4DB2-BD59-A6C34878D82A}">
                    <a16:rowId xmlns:a16="http://schemas.microsoft.com/office/drawing/2014/main" val="10001"/>
                  </a:ext>
                </a:extLst>
              </a:tr>
              <a:tr h="443231">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zh-CN" sz="1600" kern="100" dirty="0">
                          <a:effectLst/>
                          <a:latin typeface="Times New Roman" pitchFamily="18" charset="0"/>
                          <a:cs typeface="Times New Roman" pitchFamily="18" charset="0"/>
                        </a:rPr>
                        <a:t>控制单元，输出信号</a:t>
                      </a:r>
                      <a:r>
                        <a:rPr lang="en-US" sz="1600" kern="100" dirty="0" err="1">
                          <a:effectLst/>
                          <a:latin typeface="Times New Roman" pitchFamily="18" charset="0"/>
                          <a:cs typeface="Times New Roman" pitchFamily="18" charset="0"/>
                        </a:rPr>
                        <a:t>MemtoReg</a:t>
                      </a:r>
                      <a:endParaRPr lang="zh-CN" sz="1200" kern="100" dirty="0">
                        <a:effectLst/>
                        <a:latin typeface="Times New Roman" pitchFamily="18" charset="0"/>
                        <a:ea typeface="宋体"/>
                        <a:cs typeface="Times New Roman"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7383550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fade">
                                      <p:cBhvr>
                                        <p:cTn id="7" dur="500"/>
                                        <p:tgtEl>
                                          <p:spTgt spid="4198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987">
                                            <p:txEl>
                                              <p:pRg st="4" end="4"/>
                                            </p:txEl>
                                          </p:spTgt>
                                        </p:tgtEl>
                                        <p:attrNameLst>
                                          <p:attrName>style.visibility</p:attrName>
                                        </p:attrNameLst>
                                      </p:cBhvr>
                                      <p:to>
                                        <p:strVal val="visible"/>
                                      </p:to>
                                    </p:set>
                                    <p:animEffect transition="in" filter="fade">
                                      <p:cBhvr>
                                        <p:cTn id="10" dur="500"/>
                                        <p:tgtEl>
                                          <p:spTgt spid="41987">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五、题目</a:t>
            </a:r>
          </a:p>
        </p:txBody>
      </p:sp>
      <p:sp>
        <p:nvSpPr>
          <p:cNvPr id="84995" name="Content Placeholder 4"/>
          <p:cNvSpPr>
            <a:spLocks noGrp="1"/>
          </p:cNvSpPr>
          <p:nvPr>
            <p:ph idx="4294967295"/>
          </p:nvPr>
        </p:nvSpPr>
        <p:spPr>
          <a:xfrm>
            <a:off x="684213" y="1066800"/>
            <a:ext cx="7848600" cy="3154363"/>
          </a:xfrm>
        </p:spPr>
        <p:txBody>
          <a:bodyPr/>
          <a:lstStyle/>
          <a:p>
            <a:pPr marL="727075" lvl="1" indent="-342900">
              <a:lnSpc>
                <a:spcPct val="120000"/>
              </a:lnSpc>
              <a:spcBef>
                <a:spcPct val="20000"/>
              </a:spcBef>
              <a:spcAft>
                <a:spcPct val="20000"/>
              </a:spcAft>
              <a:buFont typeface="楷体_GB2312" pitchFamily="49" charset="-122"/>
              <a:buAutoNum type="circleNumDbPlain" startAt="2"/>
            </a:pPr>
            <a:r>
              <a:rPr lang="zh-CN" altLang="en-US" smtClean="0">
                <a:ea typeface="黑体" panose="02010609060101010101" pitchFamily="49" charset="-122"/>
              </a:rPr>
              <a:t>条件同第</a:t>
            </a:r>
            <a:r>
              <a:rPr lang="zh-CN" altLang="zh-CN" smtClean="0">
                <a:ea typeface="宋体" panose="02010600030101010101" pitchFamily="2" charset="-122"/>
              </a:rPr>
              <a:t>①</a:t>
            </a:r>
            <a:r>
              <a:rPr lang="zh-CN" altLang="en-US" smtClean="0">
                <a:ea typeface="黑体" panose="02010609060101010101" pitchFamily="49" charset="-122"/>
              </a:rPr>
              <a:t>问，但是这次检查固定为</a:t>
            </a:r>
            <a:r>
              <a:rPr lang="en-US" altLang="zh-CN" smtClean="0">
                <a:ea typeface="黑体" panose="02010609060101010101" pitchFamily="49" charset="-122"/>
              </a:rPr>
              <a:t>1</a:t>
            </a:r>
            <a:r>
              <a:rPr lang="zh-CN" altLang="en-US" smtClean="0">
                <a:ea typeface="黑体" panose="02010609060101010101" pitchFamily="49" charset="-122"/>
              </a:rPr>
              <a:t>缺陷。你能只设计一个测试方案同时检查固定为</a:t>
            </a:r>
            <a:r>
              <a:rPr lang="en-US" altLang="zh-CN" smtClean="0">
                <a:ea typeface="黑体" panose="02010609060101010101" pitchFamily="49" charset="-122"/>
              </a:rPr>
              <a:t>0</a:t>
            </a:r>
            <a:r>
              <a:rPr lang="zh-CN" altLang="en-US" smtClean="0">
                <a:ea typeface="黑体" panose="02010609060101010101" pitchFamily="49" charset="-122"/>
              </a:rPr>
              <a:t>缺陷和固定为</a:t>
            </a:r>
            <a:r>
              <a:rPr lang="en-US" altLang="zh-CN" smtClean="0">
                <a:ea typeface="黑体" panose="02010609060101010101" pitchFamily="49" charset="-122"/>
              </a:rPr>
              <a:t>1</a:t>
            </a:r>
            <a:r>
              <a:rPr lang="zh-CN" altLang="en-US" smtClean="0">
                <a:ea typeface="黑体" panose="02010609060101010101" pitchFamily="49" charset="-122"/>
              </a:rPr>
              <a:t>缺陷吗？如果可以，请解释如何实现；如果不能，请说明理由。</a:t>
            </a:r>
            <a:endParaRPr lang="en-US" altLang="zh-CN" smtClean="0">
              <a:ea typeface="黑体" panose="02010609060101010101" pitchFamily="49" charset="-122"/>
            </a:endParaRPr>
          </a:p>
          <a:p>
            <a:pPr marL="727075" lvl="1" indent="-342900">
              <a:lnSpc>
                <a:spcPct val="120000"/>
              </a:lnSpc>
              <a:spcBef>
                <a:spcPct val="20000"/>
              </a:spcBef>
              <a:spcAft>
                <a:spcPct val="20000"/>
              </a:spcAft>
              <a:buFont typeface="楷体_GB2312" pitchFamily="49" charset="-122"/>
              <a:buAutoNum type="circleNumDbPlain" startAt="2"/>
            </a:pPr>
            <a:r>
              <a:rPr lang="zh-CN" altLang="en-US" smtClean="0">
                <a:ea typeface="黑体" panose="02010609060101010101" pitchFamily="49" charset="-122"/>
              </a:rPr>
              <a:t>如果我们知道一个处理器在该信号上有一个固定为</a:t>
            </a:r>
            <a:r>
              <a:rPr lang="en-US" altLang="zh-CN" smtClean="0">
                <a:ea typeface="黑体" panose="02010609060101010101" pitchFamily="49" charset="-122"/>
              </a:rPr>
              <a:t>1</a:t>
            </a:r>
            <a:r>
              <a:rPr lang="zh-CN" altLang="en-US" smtClean="0">
                <a:ea typeface="黑体" panose="02010609060101010101" pitchFamily="49" charset="-122"/>
              </a:rPr>
              <a:t>缺陷，它还能用吗？为了使这个处理器仍然可用，我们必须将原来能在正常</a:t>
            </a:r>
            <a:r>
              <a:rPr lang="en-US" altLang="zh-CN" smtClean="0">
                <a:ea typeface="黑体" panose="02010609060101010101" pitchFamily="49" charset="-122"/>
              </a:rPr>
              <a:t>MIPS</a:t>
            </a:r>
            <a:r>
              <a:rPr lang="zh-CN" altLang="en-US" smtClean="0">
                <a:ea typeface="黑体" panose="02010609060101010101" pitchFamily="49" charset="-122"/>
              </a:rPr>
              <a:t>处理器上运行的程序做一些变换，使之可以在这个处理器上运行。假设指令存储器和数据存储器都很大，足够容纳变换后的程序。提示：将因为该缺陷不能用的指令替换为一系列能用的指令，这一系列指令与原指令功能相同。</a:t>
            </a:r>
          </a:p>
        </p:txBody>
      </p:sp>
    </p:spTree>
    <p:extLst>
      <p:ext uri="{BB962C8B-B14F-4D97-AF65-F5344CB8AC3E}">
        <p14:creationId xmlns:p14="http://schemas.microsoft.com/office/powerpoint/2010/main" val="2538307755"/>
      </p:ext>
    </p:extLst>
  </p:cSld>
  <p:clrMapOvr>
    <a:masterClrMapping/>
  </p:clrMapOvr>
  <p:transition spd="med">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五、题图</a:t>
            </a:r>
          </a:p>
        </p:txBody>
      </p:sp>
      <p:sp>
        <p:nvSpPr>
          <p:cNvPr id="87043" name="Content Placeholder 4"/>
          <p:cNvSpPr>
            <a:spLocks noGrp="1"/>
          </p:cNvSpPr>
          <p:nvPr>
            <p:ph idx="4294967295"/>
          </p:nvPr>
        </p:nvSpPr>
        <p:spPr>
          <a:xfrm>
            <a:off x="684213" y="908050"/>
            <a:ext cx="7848600" cy="388938"/>
          </a:xfrm>
        </p:spPr>
        <p:txBody>
          <a:bodyPr/>
          <a:lstStyle/>
          <a:p>
            <a:pPr>
              <a:lnSpc>
                <a:spcPct val="120000"/>
              </a:lnSpc>
              <a:spcBef>
                <a:spcPct val="20000"/>
              </a:spcBef>
              <a:spcAft>
                <a:spcPct val="20000"/>
              </a:spcAft>
            </a:pPr>
            <a:r>
              <a:rPr lang="zh-CN" altLang="en-US" smtClean="0">
                <a:ea typeface="黑体" panose="02010609060101010101" pitchFamily="49" charset="-122"/>
              </a:rPr>
              <a:t>图</a:t>
            </a:r>
            <a:r>
              <a:rPr lang="en-US" altLang="zh-CN" smtClean="0">
                <a:ea typeface="黑体" panose="02010609060101010101" pitchFamily="49" charset="-122"/>
              </a:rPr>
              <a:t>4</a:t>
            </a:r>
            <a:endParaRPr lang="zh-CN" altLang="en-US" smtClean="0">
              <a:ea typeface="黑体" panose="02010609060101010101" pitchFamily="49" charset="-122"/>
            </a:endParaRPr>
          </a:p>
        </p:txBody>
      </p:sp>
      <p:pic>
        <p:nvPicPr>
          <p:cNvPr id="87044"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341438"/>
            <a:ext cx="6626225"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8598210"/>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Title 3"/>
          <p:cNvSpPr>
            <a:spLocks noGrp="1"/>
          </p:cNvSpPr>
          <p:nvPr>
            <p:ph type="title" idx="4294967295"/>
          </p:nvPr>
        </p:nvSpPr>
        <p:spPr>
          <a:xfrm>
            <a:off x="539750" y="404813"/>
            <a:ext cx="5257800" cy="373062"/>
          </a:xfrm>
        </p:spPr>
        <p:txBody>
          <a:bodyPr/>
          <a:lstStyle/>
          <a:p>
            <a:r>
              <a:rPr lang="zh-CN" altLang="en-US" dirty="0" smtClean="0">
                <a:latin typeface="Times New Roman" panose="02020603050405020304" pitchFamily="18" charset="0"/>
                <a:cs typeface="Times New Roman" panose="02020603050405020304" pitchFamily="18" charset="0"/>
              </a:rPr>
              <a:t>二、简答与设计</a:t>
            </a:r>
          </a:p>
        </p:txBody>
      </p:sp>
      <p:sp>
        <p:nvSpPr>
          <p:cNvPr id="4099" name="Content Placeholder 4"/>
          <p:cNvSpPr>
            <a:spLocks noGrp="1"/>
          </p:cNvSpPr>
          <p:nvPr>
            <p:ph idx="4294967295"/>
          </p:nvPr>
        </p:nvSpPr>
        <p:spPr>
          <a:xfrm>
            <a:off x="684213" y="908050"/>
            <a:ext cx="7848600" cy="4414838"/>
          </a:xfrm>
        </p:spPr>
        <p:txBody>
          <a:bodyPr/>
          <a:lstStyle/>
          <a:p>
            <a:pPr marL="0" indent="0">
              <a:lnSpc>
                <a:spcPct val="120000"/>
              </a:lnSpc>
              <a:spcBef>
                <a:spcPct val="20000"/>
              </a:spcBef>
              <a:spcAft>
                <a:spcPct val="20000"/>
              </a:spcAft>
            </a:pPr>
            <a:r>
              <a:rPr lang="en-US" altLang="zh-CN" dirty="0" smtClean="0">
                <a:ea typeface="黑体" panose="02010609060101010101" pitchFamily="49" charset="-122"/>
              </a:rPr>
              <a:t>1. </a:t>
            </a:r>
            <a:r>
              <a:rPr lang="zh-CN" altLang="en-US" dirty="0" smtClean="0">
                <a:ea typeface="黑体" panose="02010609060101010101" pitchFamily="49" charset="-122"/>
              </a:rPr>
              <a:t>将下列汇编语言指令翻译成机器语言代码，以</a:t>
            </a:r>
            <a:r>
              <a:rPr lang="en-US" altLang="zh-CN" dirty="0" smtClean="0">
                <a:ea typeface="黑体" panose="02010609060101010101" pitchFamily="49" charset="-122"/>
              </a:rPr>
              <a:t>16</a:t>
            </a:r>
            <a:r>
              <a:rPr lang="zh-CN" altLang="en-US" dirty="0" smtClean="0">
                <a:ea typeface="黑体" panose="02010609060101010101" pitchFamily="49" charset="-122"/>
              </a:rPr>
              <a:t>进制表示</a:t>
            </a:r>
            <a:endParaRPr lang="en-US" altLang="zh-CN" dirty="0" smtClean="0">
              <a:ea typeface="黑体" panose="02010609060101010101" pitchFamily="49" charset="-122"/>
            </a:endParaRPr>
          </a:p>
          <a:p>
            <a:pPr marL="384175" lvl="1" indent="0">
              <a:lnSpc>
                <a:spcPct val="120000"/>
              </a:lnSpc>
              <a:spcBef>
                <a:spcPct val="20000"/>
              </a:spcBef>
              <a:spcAft>
                <a:spcPct val="20000"/>
              </a:spcAft>
            </a:pPr>
            <a:r>
              <a:rPr lang="en-US" altLang="zh-CN" dirty="0" smtClean="0">
                <a:ea typeface="黑体" panose="02010609060101010101" pitchFamily="49" charset="-122"/>
              </a:rPr>
              <a:t>loop:	</a:t>
            </a:r>
            <a:r>
              <a:rPr lang="en-US" altLang="zh-CN" dirty="0" err="1" smtClean="0">
                <a:ea typeface="黑体" panose="02010609060101010101" pitchFamily="49" charset="-122"/>
              </a:rPr>
              <a:t>addu</a:t>
            </a:r>
            <a:r>
              <a:rPr lang="en-US" altLang="zh-CN" dirty="0" smtClean="0">
                <a:ea typeface="黑体" panose="02010609060101010101" pitchFamily="49" charset="-122"/>
              </a:rPr>
              <a:t> 	$a0, $0, $t0 		</a:t>
            </a:r>
            <a:r>
              <a:rPr lang="en-US" altLang="zh-CN" u="sng" dirty="0" smtClean="0">
                <a:solidFill>
                  <a:srgbClr val="FF0000"/>
                </a:solidFill>
                <a:ea typeface="黑体" panose="02010609060101010101" pitchFamily="49" charset="-122"/>
              </a:rPr>
              <a:t># 0x00082021</a:t>
            </a:r>
          </a:p>
          <a:p>
            <a:pPr marL="384175" lvl="1" indent="0">
              <a:lnSpc>
                <a:spcPct val="120000"/>
              </a:lnSpc>
              <a:spcBef>
                <a:spcPct val="20000"/>
              </a:spcBef>
              <a:spcAft>
                <a:spcPct val="20000"/>
              </a:spcAft>
            </a:pPr>
            <a:r>
              <a:rPr lang="en-US" altLang="zh-CN" dirty="0" smtClean="0">
                <a:ea typeface="黑体" panose="02010609060101010101" pitchFamily="49" charset="-122"/>
              </a:rPr>
              <a:t>	                </a:t>
            </a:r>
            <a:r>
              <a:rPr lang="en-US" altLang="zh-CN" dirty="0" err="1" smtClean="0">
                <a:ea typeface="黑体" panose="02010609060101010101" pitchFamily="49" charset="-122"/>
              </a:rPr>
              <a:t>ori</a:t>
            </a:r>
            <a:r>
              <a:rPr lang="en-US" altLang="zh-CN" dirty="0" smtClean="0">
                <a:ea typeface="黑体" panose="02010609060101010101" pitchFamily="49" charset="-122"/>
              </a:rPr>
              <a:t> 	$v0, $0, 4		</a:t>
            </a:r>
            <a:r>
              <a:rPr lang="en-US" altLang="zh-CN" u="sng" dirty="0" smtClean="0">
                <a:solidFill>
                  <a:srgbClr val="FF0000"/>
                </a:solidFill>
                <a:ea typeface="黑体" panose="02010609060101010101" pitchFamily="49" charset="-122"/>
              </a:rPr>
              <a:t># 0x34020004</a:t>
            </a:r>
          </a:p>
          <a:p>
            <a:pPr marL="384175" lvl="1" indent="0">
              <a:lnSpc>
                <a:spcPct val="120000"/>
              </a:lnSpc>
              <a:spcBef>
                <a:spcPct val="20000"/>
              </a:spcBef>
              <a:spcAft>
                <a:spcPct val="20000"/>
              </a:spcAft>
            </a:pPr>
            <a:r>
              <a:rPr lang="en-US" altLang="zh-CN" dirty="0" smtClean="0">
                <a:ea typeface="黑体" panose="02010609060101010101" pitchFamily="49" charset="-122"/>
              </a:rPr>
              <a:t>	                </a:t>
            </a:r>
            <a:r>
              <a:rPr lang="en-US" altLang="zh-CN" dirty="0" err="1" smtClean="0">
                <a:ea typeface="黑体" panose="02010609060101010101" pitchFamily="49" charset="-122"/>
              </a:rPr>
              <a:t>syscall</a:t>
            </a:r>
            <a:r>
              <a:rPr lang="en-US" altLang="zh-CN" dirty="0" smtClean="0">
                <a:ea typeface="黑体" panose="02010609060101010101" pitchFamily="49" charset="-122"/>
              </a:rPr>
              <a:t>				</a:t>
            </a:r>
            <a:r>
              <a:rPr lang="en-US" altLang="zh-CN" u="sng" dirty="0" smtClean="0">
                <a:solidFill>
                  <a:srgbClr val="FF0000"/>
                </a:solidFill>
                <a:ea typeface="黑体" panose="02010609060101010101" pitchFamily="49" charset="-122"/>
              </a:rPr>
              <a:t># 0x0000000C</a:t>
            </a:r>
          </a:p>
          <a:p>
            <a:pPr marL="384175" lvl="1" indent="0">
              <a:lnSpc>
                <a:spcPct val="120000"/>
              </a:lnSpc>
              <a:spcBef>
                <a:spcPct val="20000"/>
              </a:spcBef>
              <a:spcAft>
                <a:spcPct val="20000"/>
              </a:spcAft>
            </a:pPr>
            <a:r>
              <a:rPr lang="en-US" altLang="zh-CN" dirty="0" smtClean="0">
                <a:ea typeface="黑体" panose="02010609060101010101" pitchFamily="49" charset="-122"/>
              </a:rPr>
              <a:t>	                </a:t>
            </a:r>
            <a:r>
              <a:rPr lang="en-US" altLang="zh-CN" dirty="0" err="1" smtClean="0">
                <a:ea typeface="黑体" panose="02010609060101010101" pitchFamily="49" charset="-122"/>
              </a:rPr>
              <a:t>addi</a:t>
            </a:r>
            <a:r>
              <a:rPr lang="en-US" altLang="zh-CN" dirty="0" smtClean="0">
                <a:ea typeface="黑体" panose="02010609060101010101" pitchFamily="49" charset="-122"/>
              </a:rPr>
              <a:t>	$t0, $t0, -1		</a:t>
            </a:r>
            <a:r>
              <a:rPr lang="en-US" altLang="zh-CN" u="sng" dirty="0" smtClean="0">
                <a:solidFill>
                  <a:srgbClr val="FF0000"/>
                </a:solidFill>
                <a:ea typeface="黑体" panose="02010609060101010101" pitchFamily="49" charset="-122"/>
              </a:rPr>
              <a:t># 0x2108FFFF</a:t>
            </a:r>
          </a:p>
          <a:p>
            <a:pPr marL="384175" lvl="1" indent="0">
              <a:lnSpc>
                <a:spcPct val="120000"/>
              </a:lnSpc>
              <a:spcBef>
                <a:spcPct val="20000"/>
              </a:spcBef>
              <a:spcAft>
                <a:spcPct val="20000"/>
              </a:spcAft>
            </a:pPr>
            <a:r>
              <a:rPr lang="en-US" altLang="zh-CN" dirty="0" smtClean="0">
                <a:ea typeface="黑体" panose="02010609060101010101" pitchFamily="49" charset="-122"/>
              </a:rPr>
              <a:t>	                </a:t>
            </a:r>
            <a:r>
              <a:rPr lang="en-US" altLang="zh-CN" dirty="0" err="1" smtClean="0">
                <a:ea typeface="黑体" panose="02010609060101010101" pitchFamily="49" charset="-122"/>
              </a:rPr>
              <a:t>bnez</a:t>
            </a:r>
            <a:r>
              <a:rPr lang="en-US" altLang="zh-CN" dirty="0" smtClean="0">
                <a:ea typeface="黑体" panose="02010609060101010101" pitchFamily="49" charset="-122"/>
              </a:rPr>
              <a:t>	$t0, </a:t>
            </a:r>
            <a:r>
              <a:rPr lang="en-US" altLang="zh-CN" dirty="0" smtClean="0">
                <a:solidFill>
                  <a:schemeClr val="accent1"/>
                </a:solidFill>
                <a:ea typeface="黑体" panose="02010609060101010101" pitchFamily="49" charset="-122"/>
              </a:rPr>
              <a:t>loop</a:t>
            </a:r>
            <a:r>
              <a:rPr lang="en-US" altLang="zh-CN" dirty="0" smtClean="0">
                <a:ea typeface="黑体" panose="02010609060101010101" pitchFamily="49" charset="-122"/>
              </a:rPr>
              <a:t>		                </a:t>
            </a:r>
            <a:r>
              <a:rPr lang="en-US" altLang="zh-CN" u="sng" dirty="0" smtClean="0">
                <a:solidFill>
                  <a:srgbClr val="FF0000"/>
                </a:solidFill>
                <a:ea typeface="黑体" panose="02010609060101010101" pitchFamily="49" charset="-122"/>
              </a:rPr>
              <a:t># 0x1500FFFB</a:t>
            </a:r>
          </a:p>
          <a:p>
            <a:pPr marL="384175" lvl="1" indent="0">
              <a:lnSpc>
                <a:spcPct val="120000"/>
              </a:lnSpc>
              <a:spcBef>
                <a:spcPct val="20000"/>
              </a:spcBef>
              <a:spcAft>
                <a:spcPct val="20000"/>
              </a:spcAft>
            </a:pPr>
            <a:r>
              <a:rPr lang="en-US" altLang="zh-CN" dirty="0" smtClean="0">
                <a:ea typeface="黑体" panose="02010609060101010101" pitchFamily="49" charset="-122"/>
              </a:rPr>
              <a:t>	                </a:t>
            </a:r>
            <a:r>
              <a:rPr lang="en-US" altLang="zh-CN" dirty="0" err="1" smtClean="0">
                <a:ea typeface="黑体" panose="02010609060101010101" pitchFamily="49" charset="-122"/>
              </a:rPr>
              <a:t>andi</a:t>
            </a:r>
            <a:r>
              <a:rPr lang="en-US" altLang="zh-CN" dirty="0" smtClean="0">
                <a:ea typeface="黑体" panose="02010609060101010101" pitchFamily="49" charset="-122"/>
              </a:rPr>
              <a:t>        $s0, $s7, 0xffc0	                </a:t>
            </a:r>
            <a:r>
              <a:rPr lang="en-US" altLang="zh-CN" u="sng" dirty="0" smtClean="0">
                <a:solidFill>
                  <a:srgbClr val="FF0000"/>
                </a:solidFill>
                <a:ea typeface="黑体" panose="02010609060101010101" pitchFamily="49" charset="-122"/>
              </a:rPr>
              <a:t># 0x32F0FFC0</a:t>
            </a:r>
          </a:p>
          <a:p>
            <a:pPr marL="384175" lvl="1" indent="0">
              <a:lnSpc>
                <a:spcPct val="120000"/>
              </a:lnSpc>
              <a:spcBef>
                <a:spcPct val="20000"/>
              </a:spcBef>
              <a:spcAft>
                <a:spcPct val="20000"/>
              </a:spcAft>
            </a:pPr>
            <a:r>
              <a:rPr lang="en-US" altLang="zh-CN" dirty="0" smtClean="0">
                <a:ea typeface="黑体" panose="02010609060101010101" pitchFamily="49" charset="-122"/>
              </a:rPr>
              <a:t>	                or	$a0, $t7, $s0		</a:t>
            </a:r>
            <a:r>
              <a:rPr lang="en-US" altLang="zh-CN" u="sng" dirty="0" smtClean="0">
                <a:solidFill>
                  <a:srgbClr val="FF0000"/>
                </a:solidFill>
                <a:ea typeface="黑体" panose="02010609060101010101" pitchFamily="49" charset="-122"/>
              </a:rPr>
              <a:t># 0x01F02025</a:t>
            </a:r>
          </a:p>
          <a:p>
            <a:pPr marL="384175" lvl="1" indent="0">
              <a:lnSpc>
                <a:spcPct val="120000"/>
              </a:lnSpc>
              <a:spcBef>
                <a:spcPct val="20000"/>
              </a:spcBef>
              <a:spcAft>
                <a:spcPct val="20000"/>
              </a:spcAft>
            </a:pPr>
            <a:r>
              <a:rPr lang="en-US" altLang="zh-CN" dirty="0" smtClean="0">
                <a:ea typeface="黑体" panose="02010609060101010101" pitchFamily="49" charset="-122"/>
              </a:rPr>
              <a:t>	                </a:t>
            </a:r>
            <a:r>
              <a:rPr lang="en-US" altLang="zh-CN" dirty="0" err="1" smtClean="0">
                <a:ea typeface="黑体" panose="02010609060101010101" pitchFamily="49" charset="-122"/>
              </a:rPr>
              <a:t>sb</a:t>
            </a:r>
            <a:r>
              <a:rPr lang="en-US" altLang="zh-CN" dirty="0" smtClean="0">
                <a:ea typeface="黑体" panose="02010609060101010101" pitchFamily="49" charset="-122"/>
              </a:rPr>
              <a:t>	$a0, 4($s6)		</a:t>
            </a:r>
            <a:r>
              <a:rPr lang="en-US" altLang="zh-CN" u="sng" dirty="0" smtClean="0">
                <a:solidFill>
                  <a:srgbClr val="FF0000"/>
                </a:solidFill>
                <a:ea typeface="黑体" panose="02010609060101010101" pitchFamily="49" charset="-122"/>
              </a:rPr>
              <a:t># 0xA2C40004</a:t>
            </a:r>
          </a:p>
          <a:p>
            <a:pPr marL="384175" lvl="1" indent="0">
              <a:lnSpc>
                <a:spcPct val="120000"/>
              </a:lnSpc>
              <a:spcBef>
                <a:spcPct val="20000"/>
              </a:spcBef>
              <a:spcAft>
                <a:spcPct val="20000"/>
              </a:spcAft>
            </a:pPr>
            <a:r>
              <a:rPr lang="en-US" altLang="zh-CN" dirty="0" smtClean="0">
                <a:ea typeface="黑体" panose="02010609060101010101" pitchFamily="49" charset="-122"/>
              </a:rPr>
              <a:t>	                </a:t>
            </a:r>
            <a:r>
              <a:rPr lang="en-US" altLang="zh-CN" dirty="0" err="1" smtClean="0">
                <a:ea typeface="黑体" panose="02010609060101010101" pitchFamily="49" charset="-122"/>
              </a:rPr>
              <a:t>srl</a:t>
            </a:r>
            <a:r>
              <a:rPr lang="en-US" altLang="zh-CN" dirty="0" smtClean="0">
                <a:ea typeface="黑体" panose="02010609060101010101" pitchFamily="49" charset="-122"/>
              </a:rPr>
              <a:t>	$s7, $s7, 4		</a:t>
            </a:r>
            <a:r>
              <a:rPr lang="en-US" altLang="zh-CN" u="sng" dirty="0" smtClean="0">
                <a:solidFill>
                  <a:srgbClr val="FF0000"/>
                </a:solidFill>
                <a:ea typeface="黑体" panose="02010609060101010101" pitchFamily="49" charset="-122"/>
              </a:rPr>
              <a:t># 0x0017B902</a:t>
            </a:r>
          </a:p>
        </p:txBody>
      </p:sp>
    </p:spTree>
    <p:extLst>
      <p:ext uri="{BB962C8B-B14F-4D97-AF65-F5344CB8AC3E}">
        <p14:creationId xmlns:p14="http://schemas.microsoft.com/office/powerpoint/2010/main" val="304867181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fade">
                                      <p:cBhvr>
                                        <p:cTn id="13" dur="500"/>
                                        <p:tgtEl>
                                          <p:spTgt spid="409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99">
                                            <p:txEl>
                                              <p:pRg st="3" end="3"/>
                                            </p:txEl>
                                          </p:spTgt>
                                        </p:tgtEl>
                                        <p:attrNameLst>
                                          <p:attrName>style.visibility</p:attrName>
                                        </p:attrNameLst>
                                      </p:cBhvr>
                                      <p:to>
                                        <p:strVal val="visible"/>
                                      </p:to>
                                    </p:set>
                                    <p:animEffect transition="in" filter="fade">
                                      <p:cBhvr>
                                        <p:cTn id="16" dur="500"/>
                                        <p:tgtEl>
                                          <p:spTgt spid="409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animEffect transition="in" filter="fade">
                                      <p:cBhvr>
                                        <p:cTn id="19" dur="500"/>
                                        <p:tgtEl>
                                          <p:spTgt spid="409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99">
                                            <p:txEl>
                                              <p:pRg st="5" end="5"/>
                                            </p:txEl>
                                          </p:spTgt>
                                        </p:tgtEl>
                                        <p:attrNameLst>
                                          <p:attrName>style.visibility</p:attrName>
                                        </p:attrNameLst>
                                      </p:cBhvr>
                                      <p:to>
                                        <p:strVal val="visible"/>
                                      </p:to>
                                    </p:set>
                                    <p:animEffect transition="in" filter="fade">
                                      <p:cBhvr>
                                        <p:cTn id="22" dur="500"/>
                                        <p:tgtEl>
                                          <p:spTgt spid="409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099">
                                            <p:txEl>
                                              <p:pRg st="6" end="6"/>
                                            </p:txEl>
                                          </p:spTgt>
                                        </p:tgtEl>
                                        <p:attrNameLst>
                                          <p:attrName>style.visibility</p:attrName>
                                        </p:attrNameLst>
                                      </p:cBhvr>
                                      <p:to>
                                        <p:strVal val="visible"/>
                                      </p:to>
                                    </p:set>
                                    <p:animEffect transition="in" filter="fade">
                                      <p:cBhvr>
                                        <p:cTn id="25" dur="500"/>
                                        <p:tgtEl>
                                          <p:spTgt spid="409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099">
                                            <p:txEl>
                                              <p:pRg st="7" end="7"/>
                                            </p:txEl>
                                          </p:spTgt>
                                        </p:tgtEl>
                                        <p:attrNameLst>
                                          <p:attrName>style.visibility</p:attrName>
                                        </p:attrNameLst>
                                      </p:cBhvr>
                                      <p:to>
                                        <p:strVal val="visible"/>
                                      </p:to>
                                    </p:set>
                                    <p:animEffect transition="in" filter="fade">
                                      <p:cBhvr>
                                        <p:cTn id="28" dur="500"/>
                                        <p:tgtEl>
                                          <p:spTgt spid="409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099">
                                            <p:txEl>
                                              <p:pRg st="8" end="8"/>
                                            </p:txEl>
                                          </p:spTgt>
                                        </p:tgtEl>
                                        <p:attrNameLst>
                                          <p:attrName>style.visibility</p:attrName>
                                        </p:attrNameLst>
                                      </p:cBhvr>
                                      <p:to>
                                        <p:strVal val="visible"/>
                                      </p:to>
                                    </p:set>
                                    <p:animEffect transition="in" filter="fade">
                                      <p:cBhvr>
                                        <p:cTn id="31" dur="500"/>
                                        <p:tgtEl>
                                          <p:spTgt spid="4099">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099">
                                            <p:txEl>
                                              <p:pRg st="9" end="9"/>
                                            </p:txEl>
                                          </p:spTgt>
                                        </p:tgtEl>
                                        <p:attrNameLst>
                                          <p:attrName>style.visibility</p:attrName>
                                        </p:attrNameLst>
                                      </p:cBhvr>
                                      <p:to>
                                        <p:strVal val="visible"/>
                                      </p:to>
                                    </p:set>
                                    <p:animEffect transition="in" filter="fade">
                                      <p:cBhvr>
                                        <p:cTn id="34" dur="500"/>
                                        <p:tgtEl>
                                          <p:spTgt spid="409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五、解答</a:t>
            </a:r>
            <a:r>
              <a:rPr lang="en-US" altLang="zh-CN" smtClean="0">
                <a:latin typeface="Times New Roman" panose="02020603050405020304" pitchFamily="18" charset="0"/>
                <a:cs typeface="Times New Roman" panose="02020603050405020304" pitchFamily="18" charset="0"/>
              </a:rPr>
              <a:t>1</a:t>
            </a:r>
            <a:endParaRPr lang="zh-CN" altLang="en-US" smtClean="0">
              <a:latin typeface="Times New Roman" panose="02020603050405020304" pitchFamily="18" charset="0"/>
              <a:cs typeface="Times New Roman" panose="02020603050405020304" pitchFamily="18" charset="0"/>
            </a:endParaRPr>
          </a:p>
        </p:txBody>
      </p:sp>
      <p:sp>
        <p:nvSpPr>
          <p:cNvPr id="45059" name="Content Placeholder 4"/>
          <p:cNvSpPr>
            <a:spLocks noGrp="1"/>
          </p:cNvSpPr>
          <p:nvPr>
            <p:ph idx="4294967295"/>
          </p:nvPr>
        </p:nvSpPr>
        <p:spPr>
          <a:xfrm>
            <a:off x="684213" y="908050"/>
            <a:ext cx="7848600" cy="5418138"/>
          </a:xfrm>
        </p:spPr>
        <p:txBody>
          <a:bodyPr/>
          <a:lstStyle/>
          <a:p>
            <a:pPr marL="0" indent="0">
              <a:lnSpc>
                <a:spcPct val="120000"/>
              </a:lnSpc>
              <a:spcBef>
                <a:spcPct val="20000"/>
              </a:spcBef>
              <a:spcAft>
                <a:spcPct val="20000"/>
              </a:spcAft>
            </a:pPr>
            <a:endParaRPr lang="en-US" altLang="zh-CN" dirty="0" smtClean="0">
              <a:ea typeface="黑体" panose="02010609060101010101" pitchFamily="49" charset="-122"/>
            </a:endParaRPr>
          </a:p>
          <a:p>
            <a:pPr marL="0" indent="0">
              <a:lnSpc>
                <a:spcPct val="120000"/>
              </a:lnSpc>
              <a:spcBef>
                <a:spcPct val="20000"/>
              </a:spcBef>
              <a:spcAft>
                <a:spcPct val="20000"/>
              </a:spcAft>
            </a:pPr>
            <a:endParaRPr lang="en-US" altLang="zh-CN" dirty="0" smtClean="0">
              <a:ea typeface="黑体" panose="02010609060101010101" pitchFamily="49" charset="-122"/>
            </a:endParaRPr>
          </a:p>
          <a:p>
            <a:pPr marL="0" indent="0">
              <a:lnSpc>
                <a:spcPct val="120000"/>
              </a:lnSpc>
              <a:spcBef>
                <a:spcPct val="20000"/>
              </a:spcBef>
              <a:spcAft>
                <a:spcPct val="20000"/>
              </a:spcAft>
            </a:pPr>
            <a:endParaRPr lang="en-US" altLang="zh-CN" dirty="0" smtClean="0">
              <a:ea typeface="黑体" panose="02010609060101010101" pitchFamily="49" charset="-122"/>
            </a:endParaRPr>
          </a:p>
          <a:p>
            <a:pPr marL="727075" lvl="1" indent="-342900">
              <a:lnSpc>
                <a:spcPct val="120000"/>
              </a:lnSpc>
              <a:spcBef>
                <a:spcPct val="20000"/>
              </a:spcBef>
              <a:spcAft>
                <a:spcPct val="20000"/>
              </a:spcAft>
              <a:buFont typeface="楷体_GB2312" pitchFamily="49" charset="-122"/>
              <a:buAutoNum type="circleNumDbPlain"/>
            </a:pPr>
            <a:r>
              <a:rPr lang="zh-CN" altLang="en-US" dirty="0" smtClean="0">
                <a:ea typeface="黑体" panose="02010609060101010101" pitchFamily="49" charset="-122"/>
              </a:rPr>
              <a:t>假设这样测试处理器的缺陷：先给</a:t>
            </a:r>
            <a:r>
              <a:rPr lang="en-US" altLang="zh-CN" dirty="0" smtClean="0">
                <a:ea typeface="黑体" panose="02010609060101010101" pitchFamily="49" charset="-122"/>
              </a:rPr>
              <a:t>PC</a:t>
            </a:r>
            <a:r>
              <a:rPr lang="zh-CN" altLang="en-US" dirty="0" smtClean="0">
                <a:ea typeface="黑体" panose="02010609060101010101" pitchFamily="49" charset="-122"/>
              </a:rPr>
              <a:t>、寄存器堆、数据和指令存储器中设置一些值</a:t>
            </a:r>
            <a:r>
              <a:rPr lang="en-US" altLang="zh-CN" dirty="0" smtClean="0">
                <a:ea typeface="黑体" panose="02010609060101010101" pitchFamily="49" charset="-122"/>
              </a:rPr>
              <a:t>(</a:t>
            </a:r>
            <a:r>
              <a:rPr lang="zh-CN" altLang="en-US" dirty="0" smtClean="0">
                <a:ea typeface="黑体" panose="02010609060101010101" pitchFamily="49" charset="-122"/>
              </a:rPr>
              <a:t>可以自己选择</a:t>
            </a:r>
            <a:r>
              <a:rPr lang="en-US" altLang="zh-CN" dirty="0" smtClean="0">
                <a:ea typeface="黑体" panose="02010609060101010101" pitchFamily="49" charset="-122"/>
              </a:rPr>
              <a:t>)</a:t>
            </a:r>
            <a:r>
              <a:rPr lang="zh-CN" altLang="en-US" dirty="0" smtClean="0">
                <a:ea typeface="黑体" panose="02010609060101010101" pitchFamily="49" charset="-122"/>
              </a:rPr>
              <a:t>，执行一条指令，然后读出</a:t>
            </a:r>
            <a:r>
              <a:rPr lang="en-US" altLang="zh-CN" dirty="0" smtClean="0">
                <a:ea typeface="黑体" panose="02010609060101010101" pitchFamily="49" charset="-122"/>
              </a:rPr>
              <a:t>PC</a:t>
            </a:r>
            <a:r>
              <a:rPr lang="zh-CN" altLang="en-US" dirty="0" smtClean="0">
                <a:ea typeface="黑体" panose="02010609060101010101" pitchFamily="49" charset="-122"/>
              </a:rPr>
              <a:t>、寄存器堆和存储器中的值；最后检查这些值以判断处理器中是否存在缺陷。你能设计这样一个方案检查该信号上是否有固定为</a:t>
            </a:r>
            <a:r>
              <a:rPr lang="en-US" altLang="zh-CN" dirty="0" smtClean="0">
                <a:ea typeface="黑体" panose="02010609060101010101" pitchFamily="49" charset="-122"/>
              </a:rPr>
              <a:t>0</a:t>
            </a:r>
            <a:r>
              <a:rPr lang="zh-CN" altLang="en-US" dirty="0" smtClean="0">
                <a:ea typeface="黑体" panose="02010609060101010101" pitchFamily="49" charset="-122"/>
              </a:rPr>
              <a:t>缺陷吗？</a:t>
            </a:r>
            <a:endParaRPr lang="en-US" altLang="zh-CN" dirty="0" smtClean="0">
              <a:ea typeface="黑体" panose="02010609060101010101" pitchFamily="49" charset="-122"/>
            </a:endParaRPr>
          </a:p>
          <a:p>
            <a:pPr lvl="2" indent="-285750">
              <a:lnSpc>
                <a:spcPct val="120000"/>
              </a:lnSpc>
              <a:spcBef>
                <a:spcPct val="20000"/>
              </a:spcBef>
              <a:spcAft>
                <a:spcPct val="20000"/>
              </a:spcAft>
            </a:pPr>
            <a:r>
              <a:rPr lang="en-US" altLang="zh-CN" dirty="0" smtClean="0">
                <a:ea typeface="黑体" panose="02010609060101010101" pitchFamily="49" charset="-122"/>
              </a:rPr>
              <a:t>a.</a:t>
            </a:r>
            <a:r>
              <a:rPr lang="zh-CN" altLang="en-US" dirty="0" smtClean="0">
                <a:ea typeface="黑体" panose="02010609060101010101" pitchFamily="49" charset="-122"/>
              </a:rPr>
              <a:t>为了测试是否有固定为</a:t>
            </a:r>
            <a:r>
              <a:rPr lang="en-US" altLang="zh-CN" dirty="0" smtClean="0">
                <a:ea typeface="黑体" panose="02010609060101010101" pitchFamily="49" charset="-122"/>
              </a:rPr>
              <a:t>0</a:t>
            </a:r>
            <a:r>
              <a:rPr lang="zh-CN" altLang="en-US" dirty="0" smtClean="0">
                <a:ea typeface="黑体" panose="02010609060101010101" pitchFamily="49" charset="-122"/>
              </a:rPr>
              <a:t>缺陷，我们需要一个指令，该指令可以将待测信号置为</a:t>
            </a:r>
            <a:r>
              <a:rPr lang="en-US" altLang="zh-CN" dirty="0" smtClean="0">
                <a:ea typeface="黑体" panose="02010609060101010101" pitchFamily="49" charset="-122"/>
              </a:rPr>
              <a:t>1</a:t>
            </a:r>
            <a:r>
              <a:rPr lang="zh-CN" altLang="en-US" dirty="0" smtClean="0">
                <a:ea typeface="黑体" panose="02010609060101010101" pitchFamily="49" charset="-122"/>
              </a:rPr>
              <a:t>，并且与</a:t>
            </a:r>
            <a:r>
              <a:rPr lang="en-US" altLang="zh-CN" dirty="0" smtClean="0">
                <a:ea typeface="黑体" panose="02010609060101010101" pitchFamily="49" charset="-122"/>
              </a:rPr>
              <a:t>0</a:t>
            </a:r>
            <a:r>
              <a:rPr lang="zh-CN" altLang="en-US" dirty="0" smtClean="0">
                <a:ea typeface="黑体" panose="02010609060101010101" pitchFamily="49" charset="-122"/>
              </a:rPr>
              <a:t>值有着不同的输出，指令存储器的第</a:t>
            </a:r>
            <a:r>
              <a:rPr lang="en-US" altLang="zh-CN" dirty="0" smtClean="0">
                <a:ea typeface="黑体" panose="02010609060101010101" pitchFamily="49" charset="-122"/>
              </a:rPr>
              <a:t>7</a:t>
            </a:r>
            <a:r>
              <a:rPr lang="zh-CN" altLang="en-US" dirty="0" smtClean="0">
                <a:ea typeface="黑体" panose="02010609060101010101" pitchFamily="49" charset="-122"/>
              </a:rPr>
              <a:t>位输出只用于指令的立即数或者偏移量部分，因而可以采用指令</a:t>
            </a:r>
            <a:r>
              <a:rPr lang="en-US" altLang="zh-CN" dirty="0" smtClean="0">
                <a:ea typeface="黑体" panose="02010609060101010101" pitchFamily="49" charset="-122"/>
              </a:rPr>
              <a:t>ADDI $1,$0,128</a:t>
            </a:r>
            <a:r>
              <a:rPr lang="zh-CN" altLang="en-US" dirty="0" smtClean="0">
                <a:ea typeface="黑体" panose="02010609060101010101" pitchFamily="49" charset="-122"/>
              </a:rPr>
              <a:t>，该指令可以将</a:t>
            </a:r>
            <a:r>
              <a:rPr lang="en-US" altLang="zh-CN" dirty="0" smtClean="0">
                <a:ea typeface="黑体" panose="02010609060101010101" pitchFamily="49" charset="-122"/>
              </a:rPr>
              <a:t>128</a:t>
            </a:r>
            <a:r>
              <a:rPr lang="zh-CN" altLang="en-US" dirty="0" smtClean="0">
                <a:ea typeface="黑体" panose="02010609060101010101" pitchFamily="49" charset="-122"/>
              </a:rPr>
              <a:t>放置到寄存器</a:t>
            </a:r>
            <a:r>
              <a:rPr lang="en-US" altLang="zh-CN" dirty="0" smtClean="0">
                <a:ea typeface="黑体" panose="02010609060101010101" pitchFamily="49" charset="-122"/>
              </a:rPr>
              <a:t>$1</a:t>
            </a:r>
            <a:r>
              <a:rPr lang="zh-CN" altLang="en-US" dirty="0" smtClean="0">
                <a:ea typeface="黑体" panose="02010609060101010101" pitchFamily="49" charset="-122"/>
              </a:rPr>
              <a:t>中，如果指令存储器的第</a:t>
            </a:r>
            <a:r>
              <a:rPr lang="en-US" altLang="zh-CN" dirty="0" smtClean="0">
                <a:ea typeface="黑体" panose="02010609060101010101" pitchFamily="49" charset="-122"/>
              </a:rPr>
              <a:t>7</a:t>
            </a:r>
            <a:r>
              <a:rPr lang="zh-CN" altLang="en-US" dirty="0" smtClean="0">
                <a:ea typeface="黑体" panose="02010609060101010101" pitchFamily="49" charset="-122"/>
              </a:rPr>
              <a:t>位输出有固定为</a:t>
            </a:r>
            <a:r>
              <a:rPr lang="en-US" altLang="zh-CN" dirty="0" smtClean="0">
                <a:ea typeface="黑体" panose="02010609060101010101" pitchFamily="49" charset="-122"/>
              </a:rPr>
              <a:t>0</a:t>
            </a:r>
            <a:r>
              <a:rPr lang="zh-CN" altLang="en-US" dirty="0" smtClean="0">
                <a:ea typeface="黑体" panose="02010609060101010101" pitchFamily="49" charset="-122"/>
              </a:rPr>
              <a:t>缺陷，那么寄存器</a:t>
            </a:r>
            <a:r>
              <a:rPr lang="en-US" altLang="zh-CN" dirty="0" smtClean="0">
                <a:ea typeface="黑体" panose="02010609060101010101" pitchFamily="49" charset="-122"/>
              </a:rPr>
              <a:t>$1</a:t>
            </a:r>
            <a:r>
              <a:rPr lang="zh-CN" altLang="en-US" dirty="0" smtClean="0">
                <a:ea typeface="黑体" panose="02010609060101010101" pitchFamily="49" charset="-122"/>
              </a:rPr>
              <a:t>中的值就会为</a:t>
            </a:r>
            <a:r>
              <a:rPr lang="en-US" altLang="zh-CN" dirty="0" smtClean="0">
                <a:ea typeface="黑体" panose="02010609060101010101" pitchFamily="49" charset="-122"/>
              </a:rPr>
              <a:t>0</a:t>
            </a:r>
            <a:r>
              <a:rPr lang="zh-CN" altLang="en-US" dirty="0" smtClean="0">
                <a:ea typeface="黑体" panose="02010609060101010101" pitchFamily="49" charset="-122"/>
              </a:rPr>
              <a:t>而不是</a:t>
            </a:r>
            <a:r>
              <a:rPr lang="en-US" altLang="zh-CN" dirty="0" smtClean="0">
                <a:ea typeface="黑体" panose="02010609060101010101" pitchFamily="49" charset="-122"/>
              </a:rPr>
              <a:t>128</a:t>
            </a:r>
            <a:r>
              <a:rPr lang="zh-CN" altLang="en-US" dirty="0" smtClean="0">
                <a:ea typeface="黑体" panose="02010609060101010101" pitchFamily="49" charset="-122"/>
              </a:rPr>
              <a:t>。</a:t>
            </a:r>
          </a:p>
          <a:p>
            <a:pPr lvl="2" indent="-285750">
              <a:lnSpc>
                <a:spcPct val="120000"/>
              </a:lnSpc>
              <a:spcBef>
                <a:spcPct val="20000"/>
              </a:spcBef>
              <a:spcAft>
                <a:spcPct val="20000"/>
              </a:spcAft>
            </a:pPr>
            <a:r>
              <a:rPr lang="en-US" altLang="zh-CN" dirty="0" smtClean="0">
                <a:ea typeface="黑体" panose="02010609060101010101" pitchFamily="49" charset="-122"/>
              </a:rPr>
              <a:t>b.</a:t>
            </a:r>
            <a:r>
              <a:rPr lang="zh-CN" altLang="en-US" dirty="0" smtClean="0">
                <a:ea typeface="黑体" panose="02010609060101010101" pitchFamily="49" charset="-122"/>
              </a:rPr>
              <a:t>能够将输出信号</a:t>
            </a:r>
            <a:r>
              <a:rPr lang="en-US" altLang="zh-CN" dirty="0" err="1" smtClean="0">
                <a:ea typeface="黑体" panose="02010609060101010101" pitchFamily="49" charset="-122"/>
              </a:rPr>
              <a:t>MemtoReg</a:t>
            </a:r>
            <a:r>
              <a:rPr lang="zh-CN" altLang="en-US" dirty="0" smtClean="0">
                <a:ea typeface="黑体" panose="02010609060101010101" pitchFamily="49" charset="-122"/>
              </a:rPr>
              <a:t>置为</a:t>
            </a:r>
            <a:r>
              <a:rPr lang="en-US" altLang="zh-CN" dirty="0" smtClean="0">
                <a:ea typeface="黑体" panose="02010609060101010101" pitchFamily="49" charset="-122"/>
              </a:rPr>
              <a:t>1</a:t>
            </a:r>
            <a:r>
              <a:rPr lang="zh-CN" altLang="en-US" dirty="0" smtClean="0">
                <a:ea typeface="黑体" panose="02010609060101010101" pitchFamily="49" charset="-122"/>
              </a:rPr>
              <a:t>的只有</a:t>
            </a:r>
            <a:r>
              <a:rPr lang="en-US" altLang="zh-CN" dirty="0" smtClean="0">
                <a:ea typeface="黑体" panose="02010609060101010101" pitchFamily="49" charset="-122"/>
              </a:rPr>
              <a:t>load</a:t>
            </a:r>
            <a:r>
              <a:rPr lang="zh-CN" altLang="en-US" dirty="0" smtClean="0">
                <a:ea typeface="黑体" panose="02010609060101010101" pitchFamily="49" charset="-122"/>
              </a:rPr>
              <a:t>类指令，我们可以将数据存储器中的每个字都置为</a:t>
            </a:r>
            <a:r>
              <a:rPr lang="en-US" altLang="zh-CN" dirty="0" smtClean="0">
                <a:ea typeface="黑体" panose="02010609060101010101" pitchFamily="49" charset="-122"/>
              </a:rPr>
              <a:t>0</a:t>
            </a:r>
            <a:r>
              <a:rPr lang="zh-CN" altLang="en-US" dirty="0" smtClean="0">
                <a:ea typeface="黑体" panose="02010609060101010101" pitchFamily="49" charset="-122"/>
              </a:rPr>
              <a:t>，然后执行</a:t>
            </a:r>
            <a:r>
              <a:rPr lang="en-US" altLang="zh-CN" dirty="0" smtClean="0">
                <a:ea typeface="黑体" panose="02010609060101010101" pitchFamily="49" charset="-122"/>
              </a:rPr>
              <a:t>LW $1,1024($0)</a:t>
            </a:r>
            <a:r>
              <a:rPr lang="zh-CN" altLang="en-US" dirty="0" smtClean="0">
                <a:ea typeface="黑体" panose="02010609060101010101" pitchFamily="49" charset="-122"/>
              </a:rPr>
              <a:t>，如果寄存器</a:t>
            </a:r>
            <a:r>
              <a:rPr lang="en-US" altLang="zh-CN" dirty="0" smtClean="0">
                <a:ea typeface="黑体" panose="02010609060101010101" pitchFamily="49" charset="-122"/>
              </a:rPr>
              <a:t>$1</a:t>
            </a:r>
            <a:r>
              <a:rPr lang="zh-CN" altLang="en-US" dirty="0" smtClean="0">
                <a:ea typeface="黑体" panose="02010609060101010101" pitchFamily="49" charset="-122"/>
              </a:rPr>
              <a:t>中的</a:t>
            </a:r>
            <a:r>
              <a:rPr lang="zh-CN" altLang="en-US" dirty="0" smtClean="0">
                <a:ea typeface="黑体" panose="02010609060101010101" pitchFamily="49" charset="-122"/>
              </a:rPr>
              <a:t>值不是</a:t>
            </a:r>
            <a:r>
              <a:rPr lang="en-US" altLang="zh-CN" dirty="0" smtClean="0">
                <a:ea typeface="黑体" panose="02010609060101010101" pitchFamily="49" charset="-122"/>
              </a:rPr>
              <a:t>0</a:t>
            </a:r>
            <a:r>
              <a:rPr lang="zh-CN" altLang="en-US" dirty="0" smtClean="0">
                <a:ea typeface="黑体" panose="02010609060101010101" pitchFamily="49" charset="-122"/>
              </a:rPr>
              <a:t>而是</a:t>
            </a:r>
            <a:r>
              <a:rPr lang="en-US" altLang="zh-CN" dirty="0" smtClean="0">
                <a:ea typeface="黑体" panose="02010609060101010101" pitchFamily="49" charset="-122"/>
              </a:rPr>
              <a:t>1024</a:t>
            </a:r>
            <a:r>
              <a:rPr lang="zh-CN" altLang="en-US" dirty="0" smtClean="0">
                <a:ea typeface="黑体" panose="02010609060101010101" pitchFamily="49" charset="-122"/>
              </a:rPr>
              <a:t>，</a:t>
            </a:r>
            <a:r>
              <a:rPr lang="zh-CN" altLang="en-US" dirty="0" smtClean="0">
                <a:ea typeface="黑体" panose="02010609060101010101" pitchFamily="49" charset="-122"/>
              </a:rPr>
              <a:t>说明输出信号</a:t>
            </a:r>
            <a:r>
              <a:rPr lang="en-US" altLang="zh-CN" dirty="0" err="1" smtClean="0">
                <a:ea typeface="黑体" panose="02010609060101010101" pitchFamily="49" charset="-122"/>
              </a:rPr>
              <a:t>MemtoReg</a:t>
            </a:r>
            <a:r>
              <a:rPr lang="zh-CN" altLang="en-US" dirty="0" smtClean="0">
                <a:ea typeface="黑体" panose="02010609060101010101" pitchFamily="49" charset="-122"/>
              </a:rPr>
              <a:t>有固定为</a:t>
            </a:r>
            <a:r>
              <a:rPr lang="en-US" altLang="zh-CN" dirty="0" smtClean="0">
                <a:ea typeface="黑体" panose="02010609060101010101" pitchFamily="49" charset="-122"/>
              </a:rPr>
              <a:t>0</a:t>
            </a:r>
            <a:r>
              <a:rPr lang="zh-CN" altLang="en-US" dirty="0" smtClean="0">
                <a:ea typeface="黑体" panose="02010609060101010101" pitchFamily="49" charset="-122"/>
              </a:rPr>
              <a:t>缺陷。</a:t>
            </a:r>
          </a:p>
        </p:txBody>
      </p:sp>
      <p:graphicFrame>
        <p:nvGraphicFramePr>
          <p:cNvPr id="8" name="表格 7"/>
          <p:cNvGraphicFramePr>
            <a:graphicFrameLocks noGrp="1"/>
          </p:cNvGraphicFramePr>
          <p:nvPr/>
        </p:nvGraphicFramePr>
        <p:xfrm>
          <a:off x="2124075" y="1052513"/>
          <a:ext cx="4298950" cy="1176337"/>
        </p:xfrm>
        <a:graphic>
          <a:graphicData uri="http://schemas.openxmlformats.org/drawingml/2006/table">
            <a:tbl>
              <a:tblPr firstRow="1" firstCol="1" bandRow="1">
                <a:tableStyleId>{69CF1AB2-1976-4502-BF36-3FF5EA218861}</a:tableStyleId>
              </a:tblPr>
              <a:tblGrid>
                <a:gridCol w="494625">
                  <a:extLst>
                    <a:ext uri="{9D8B030D-6E8A-4147-A177-3AD203B41FA5}">
                      <a16:colId xmlns:a16="http://schemas.microsoft.com/office/drawing/2014/main" val="20000"/>
                    </a:ext>
                  </a:extLst>
                </a:gridCol>
                <a:gridCol w="3804325">
                  <a:extLst>
                    <a:ext uri="{9D8B030D-6E8A-4147-A177-3AD203B41FA5}">
                      <a16:colId xmlns:a16="http://schemas.microsoft.com/office/drawing/2014/main" val="20001"/>
                    </a:ext>
                  </a:extLst>
                </a:gridCol>
              </a:tblGrid>
              <a:tr h="366135">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80" marR="68580"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有问题的信号</a:t>
                      </a:r>
                      <a:endParaRPr lang="zh-CN" sz="1200" kern="100" dirty="0">
                        <a:effectLst/>
                        <a:latin typeface="Times New Roman" pitchFamily="18" charset="0"/>
                        <a:ea typeface="宋体"/>
                        <a:cs typeface="Times New Roman" pitchFamily="18" charset="0"/>
                      </a:endParaRPr>
                    </a:p>
                  </a:txBody>
                  <a:tcPr marL="68580" marR="68580" marT="0" marB="0"/>
                </a:tc>
                <a:extLst>
                  <a:ext uri="{0D108BD9-81ED-4DB2-BD59-A6C34878D82A}">
                    <a16:rowId xmlns:a16="http://schemas.microsoft.com/office/drawing/2014/main" val="10000"/>
                  </a:ext>
                </a:extLst>
              </a:tr>
              <a:tr h="366135">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zh-CN" sz="1600" kern="100" dirty="0">
                          <a:effectLst/>
                          <a:latin typeface="Times New Roman" pitchFamily="18" charset="0"/>
                          <a:cs typeface="Times New Roman" pitchFamily="18" charset="0"/>
                        </a:rPr>
                        <a:t>指令存储器，输出信号第</a:t>
                      </a:r>
                      <a:r>
                        <a:rPr lang="en-US" sz="1600" kern="100" dirty="0">
                          <a:effectLst/>
                          <a:latin typeface="Times New Roman" pitchFamily="18" charset="0"/>
                          <a:cs typeface="Times New Roman" pitchFamily="18" charset="0"/>
                        </a:rPr>
                        <a:t>7</a:t>
                      </a:r>
                      <a:r>
                        <a:rPr lang="zh-CN" sz="1600" kern="100" dirty="0">
                          <a:effectLst/>
                          <a:latin typeface="Times New Roman" pitchFamily="18" charset="0"/>
                          <a:cs typeface="Times New Roman" pitchFamily="18" charset="0"/>
                        </a:rPr>
                        <a:t>位</a:t>
                      </a:r>
                      <a:endParaRPr lang="zh-CN" sz="1200" kern="100" dirty="0">
                        <a:effectLst/>
                        <a:latin typeface="Times New Roman" pitchFamily="18" charset="0"/>
                        <a:ea typeface="宋体"/>
                        <a:cs typeface="Times New Roman" pitchFamily="18" charset="0"/>
                      </a:endParaRPr>
                    </a:p>
                  </a:txBody>
                  <a:tcPr marL="68580" marR="68580" marT="0" marB="0"/>
                </a:tc>
                <a:extLst>
                  <a:ext uri="{0D108BD9-81ED-4DB2-BD59-A6C34878D82A}">
                    <a16:rowId xmlns:a16="http://schemas.microsoft.com/office/drawing/2014/main" val="10001"/>
                  </a:ext>
                </a:extLst>
              </a:tr>
              <a:tr h="444067">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zh-CN" sz="1600" kern="100" dirty="0">
                          <a:effectLst/>
                          <a:latin typeface="Times New Roman" pitchFamily="18" charset="0"/>
                          <a:cs typeface="Times New Roman" pitchFamily="18" charset="0"/>
                        </a:rPr>
                        <a:t>控制单元，输出信号</a:t>
                      </a:r>
                      <a:r>
                        <a:rPr lang="en-US" sz="1600" kern="100" dirty="0" err="1">
                          <a:effectLst/>
                          <a:latin typeface="Times New Roman" pitchFamily="18" charset="0"/>
                          <a:cs typeface="Times New Roman" pitchFamily="18" charset="0"/>
                        </a:rPr>
                        <a:t>MemtoReg</a:t>
                      </a:r>
                      <a:endParaRPr lang="zh-CN" sz="1200" kern="100" dirty="0">
                        <a:effectLst/>
                        <a:latin typeface="Times New Roman" pitchFamily="18" charset="0"/>
                        <a:ea typeface="宋体"/>
                        <a:cs typeface="Times New Roman"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3954742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059">
                                            <p:txEl>
                                              <p:pRg st="4" end="4"/>
                                            </p:txEl>
                                          </p:spTgt>
                                        </p:tgtEl>
                                        <p:attrNameLst>
                                          <p:attrName>style.visibility</p:attrName>
                                        </p:attrNameLst>
                                      </p:cBhvr>
                                      <p:to>
                                        <p:strVal val="visible"/>
                                      </p:to>
                                    </p:set>
                                    <p:animEffect transition="in" filter="fade">
                                      <p:cBhvr>
                                        <p:cTn id="7" dur="500"/>
                                        <p:tgtEl>
                                          <p:spTgt spid="45059">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059">
                                            <p:txEl>
                                              <p:pRg st="5" end="5"/>
                                            </p:txEl>
                                          </p:spTgt>
                                        </p:tgtEl>
                                        <p:attrNameLst>
                                          <p:attrName>style.visibility</p:attrName>
                                        </p:attrNameLst>
                                      </p:cBhvr>
                                      <p:to>
                                        <p:strVal val="visible"/>
                                      </p:to>
                                    </p:set>
                                    <p:animEffect transition="in" filter="fade">
                                      <p:cBhvr>
                                        <p:cTn id="12" dur="500"/>
                                        <p:tgtEl>
                                          <p:spTgt spid="450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五、解答</a:t>
            </a:r>
            <a:r>
              <a:rPr lang="en-US" altLang="zh-CN" smtClean="0">
                <a:latin typeface="Times New Roman" panose="02020603050405020304" pitchFamily="18" charset="0"/>
                <a:cs typeface="Times New Roman" panose="02020603050405020304" pitchFamily="18" charset="0"/>
              </a:rPr>
              <a:t>2</a:t>
            </a:r>
            <a:endParaRPr lang="zh-CN" altLang="en-US" smtClean="0">
              <a:latin typeface="Times New Roman" panose="02020603050405020304" pitchFamily="18" charset="0"/>
              <a:cs typeface="Times New Roman" panose="02020603050405020304" pitchFamily="18" charset="0"/>
            </a:endParaRPr>
          </a:p>
        </p:txBody>
      </p:sp>
      <p:sp>
        <p:nvSpPr>
          <p:cNvPr id="46083" name="Content Placeholder 4"/>
          <p:cNvSpPr>
            <a:spLocks noGrp="1"/>
          </p:cNvSpPr>
          <p:nvPr>
            <p:ph idx="4294967295"/>
          </p:nvPr>
        </p:nvSpPr>
        <p:spPr>
          <a:xfrm>
            <a:off x="684213" y="908050"/>
            <a:ext cx="7775575" cy="5529263"/>
          </a:xfrm>
        </p:spPr>
        <p:txBody>
          <a:bodyPr/>
          <a:lstStyle/>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727075" lvl="1" indent="-342900">
              <a:lnSpc>
                <a:spcPct val="120000"/>
              </a:lnSpc>
              <a:spcBef>
                <a:spcPct val="20000"/>
              </a:spcBef>
              <a:spcAft>
                <a:spcPct val="20000"/>
              </a:spcAft>
              <a:buFont typeface="楷体_GB2312" pitchFamily="49" charset="-122"/>
              <a:buAutoNum type="circleNumDbPlain" startAt="2"/>
            </a:pPr>
            <a:r>
              <a:rPr lang="zh-CN" altLang="en-US" smtClean="0">
                <a:ea typeface="黑体" panose="02010609060101010101" pitchFamily="49" charset="-122"/>
              </a:rPr>
              <a:t>条件同第</a:t>
            </a:r>
            <a:r>
              <a:rPr lang="zh-CN" altLang="zh-CN" smtClean="0">
                <a:ea typeface="宋体" panose="02010600030101010101" pitchFamily="2" charset="-122"/>
              </a:rPr>
              <a:t>①</a:t>
            </a:r>
            <a:r>
              <a:rPr lang="zh-CN" altLang="en-US" smtClean="0">
                <a:ea typeface="黑体" panose="02010609060101010101" pitchFamily="49" charset="-122"/>
              </a:rPr>
              <a:t>问，但是这次检查固定为</a:t>
            </a:r>
            <a:r>
              <a:rPr lang="en-US" altLang="zh-CN" smtClean="0">
                <a:ea typeface="黑体" panose="02010609060101010101" pitchFamily="49" charset="-122"/>
              </a:rPr>
              <a:t>1</a:t>
            </a:r>
            <a:r>
              <a:rPr lang="zh-CN" altLang="en-US" smtClean="0">
                <a:ea typeface="黑体" panose="02010609060101010101" pitchFamily="49" charset="-122"/>
              </a:rPr>
              <a:t>缺陷。你能只设计一个测试方案同时检查固定为</a:t>
            </a:r>
            <a:r>
              <a:rPr lang="en-US" altLang="zh-CN" smtClean="0">
                <a:ea typeface="黑体" panose="02010609060101010101" pitchFamily="49" charset="-122"/>
              </a:rPr>
              <a:t>0</a:t>
            </a:r>
            <a:r>
              <a:rPr lang="zh-CN" altLang="en-US" smtClean="0">
                <a:ea typeface="黑体" panose="02010609060101010101" pitchFamily="49" charset="-122"/>
              </a:rPr>
              <a:t>缺陷和固定为</a:t>
            </a:r>
            <a:r>
              <a:rPr lang="en-US" altLang="zh-CN" smtClean="0">
                <a:ea typeface="黑体" panose="02010609060101010101" pitchFamily="49" charset="-122"/>
              </a:rPr>
              <a:t>1</a:t>
            </a:r>
            <a:r>
              <a:rPr lang="zh-CN" altLang="en-US" smtClean="0">
                <a:ea typeface="黑体" panose="02010609060101010101" pitchFamily="49" charset="-122"/>
              </a:rPr>
              <a:t>缺陷吗？如果可以，请解释如何实现；如果不能，请说明理由。</a:t>
            </a:r>
            <a:endParaRPr lang="en-US" altLang="zh-CN" smtClean="0">
              <a:ea typeface="黑体" panose="02010609060101010101" pitchFamily="49" charset="-122"/>
            </a:endParaRPr>
          </a:p>
          <a:p>
            <a:pPr lvl="2" indent="-285750">
              <a:lnSpc>
                <a:spcPct val="100000"/>
              </a:lnSpc>
              <a:spcBef>
                <a:spcPct val="20000"/>
              </a:spcBef>
              <a:spcAft>
                <a:spcPct val="20000"/>
              </a:spcAft>
            </a:pPr>
            <a:r>
              <a:rPr lang="zh-CN" altLang="en-US" smtClean="0">
                <a:ea typeface="黑体" panose="02010609060101010101" pitchFamily="49" charset="-122"/>
              </a:rPr>
              <a:t>检查固定为</a:t>
            </a:r>
            <a:r>
              <a:rPr lang="en-US" altLang="zh-CN" smtClean="0">
                <a:ea typeface="黑体" panose="02010609060101010101" pitchFamily="49" charset="-122"/>
              </a:rPr>
              <a:t>0</a:t>
            </a:r>
            <a:r>
              <a:rPr lang="zh-CN" altLang="en-US" smtClean="0">
                <a:ea typeface="黑体" panose="02010609060101010101" pitchFamily="49" charset="-122"/>
              </a:rPr>
              <a:t>缺陷需要能够将该信号置为</a:t>
            </a:r>
            <a:r>
              <a:rPr lang="en-US" altLang="zh-CN" smtClean="0">
                <a:ea typeface="黑体" panose="02010609060101010101" pitchFamily="49" charset="-122"/>
              </a:rPr>
              <a:t>1</a:t>
            </a:r>
            <a:r>
              <a:rPr lang="zh-CN" altLang="en-US" smtClean="0">
                <a:ea typeface="黑体" panose="02010609060101010101" pitchFamily="49" charset="-122"/>
              </a:rPr>
              <a:t>的指令，而检查固定为</a:t>
            </a:r>
            <a:r>
              <a:rPr lang="en-US" altLang="zh-CN" smtClean="0">
                <a:ea typeface="黑体" panose="02010609060101010101" pitchFamily="49" charset="-122"/>
              </a:rPr>
              <a:t>1</a:t>
            </a:r>
            <a:r>
              <a:rPr lang="zh-CN" altLang="en-US" smtClean="0">
                <a:ea typeface="黑体" panose="02010609060101010101" pitchFamily="49" charset="-122"/>
              </a:rPr>
              <a:t>缺陷需要能够将该信号置为</a:t>
            </a:r>
            <a:r>
              <a:rPr lang="en-US" altLang="zh-CN" smtClean="0">
                <a:ea typeface="黑体" panose="02010609060101010101" pitchFamily="49" charset="-122"/>
              </a:rPr>
              <a:t>0</a:t>
            </a:r>
            <a:r>
              <a:rPr lang="zh-CN" altLang="en-US" smtClean="0">
                <a:ea typeface="黑体" panose="02010609060101010101" pitchFamily="49" charset="-122"/>
              </a:rPr>
              <a:t>的指令，由于在一个周期中一个信号不可能既为</a:t>
            </a:r>
            <a:r>
              <a:rPr lang="en-US" altLang="zh-CN" smtClean="0">
                <a:ea typeface="黑体" panose="02010609060101010101" pitchFamily="49" charset="-122"/>
              </a:rPr>
              <a:t>0</a:t>
            </a:r>
            <a:r>
              <a:rPr lang="zh-CN" altLang="en-US" smtClean="0">
                <a:ea typeface="黑体" panose="02010609060101010101" pitchFamily="49" charset="-122"/>
              </a:rPr>
              <a:t>又为</a:t>
            </a:r>
            <a:r>
              <a:rPr lang="en-US" altLang="zh-CN" smtClean="0">
                <a:ea typeface="黑体" panose="02010609060101010101" pitchFamily="49" charset="-122"/>
              </a:rPr>
              <a:t>1</a:t>
            </a:r>
            <a:r>
              <a:rPr lang="zh-CN" altLang="en-US" smtClean="0">
                <a:ea typeface="黑体" panose="02010609060101010101" pitchFamily="49" charset="-122"/>
              </a:rPr>
              <a:t>，因而不能同时检查固定为</a:t>
            </a:r>
            <a:r>
              <a:rPr lang="en-US" altLang="zh-CN" smtClean="0">
                <a:ea typeface="黑体" panose="02010609060101010101" pitchFamily="49" charset="-122"/>
              </a:rPr>
              <a:t>0</a:t>
            </a:r>
            <a:r>
              <a:rPr lang="zh-CN" altLang="en-US" smtClean="0">
                <a:ea typeface="黑体" panose="02010609060101010101" pitchFamily="49" charset="-122"/>
              </a:rPr>
              <a:t>缺陷和固定为</a:t>
            </a:r>
            <a:r>
              <a:rPr lang="en-US" altLang="zh-CN" smtClean="0">
                <a:ea typeface="黑体" panose="02010609060101010101" pitchFamily="49" charset="-122"/>
              </a:rPr>
              <a:t>1</a:t>
            </a:r>
            <a:r>
              <a:rPr lang="zh-CN" altLang="en-US" smtClean="0">
                <a:ea typeface="黑体" panose="02010609060101010101" pitchFamily="49" charset="-122"/>
              </a:rPr>
              <a:t>缺陷。若要检查固定为</a:t>
            </a:r>
            <a:r>
              <a:rPr lang="en-US" altLang="zh-CN" smtClean="0">
                <a:ea typeface="黑体" panose="02010609060101010101" pitchFamily="49" charset="-122"/>
              </a:rPr>
              <a:t>1</a:t>
            </a:r>
            <a:r>
              <a:rPr lang="zh-CN" altLang="en-US" smtClean="0">
                <a:ea typeface="黑体" panose="02010609060101010101" pitchFamily="49" charset="-122"/>
              </a:rPr>
              <a:t>缺陷，与固定为</a:t>
            </a:r>
            <a:r>
              <a:rPr lang="en-US" altLang="zh-CN" smtClean="0">
                <a:ea typeface="黑体" panose="02010609060101010101" pitchFamily="49" charset="-122"/>
              </a:rPr>
              <a:t>0</a:t>
            </a:r>
            <a:r>
              <a:rPr lang="zh-CN" altLang="en-US" smtClean="0">
                <a:ea typeface="黑体" panose="02010609060101010101" pitchFamily="49" charset="-122"/>
              </a:rPr>
              <a:t>缺陷类似，可采用如下方法：</a:t>
            </a:r>
          </a:p>
          <a:p>
            <a:pPr lvl="2" indent="-285750">
              <a:lnSpc>
                <a:spcPct val="100000"/>
              </a:lnSpc>
              <a:spcBef>
                <a:spcPct val="20000"/>
              </a:spcBef>
              <a:spcAft>
                <a:spcPct val="20000"/>
              </a:spcAft>
            </a:pPr>
            <a:r>
              <a:rPr lang="en-US" altLang="zh-CN" smtClean="0">
                <a:ea typeface="黑体" panose="02010609060101010101" pitchFamily="49" charset="-122"/>
              </a:rPr>
              <a:t>a.</a:t>
            </a:r>
            <a:r>
              <a:rPr lang="zh-CN" altLang="en-US" smtClean="0">
                <a:ea typeface="黑体" panose="02010609060101010101" pitchFamily="49" charset="-122"/>
              </a:rPr>
              <a:t>执行指令</a:t>
            </a:r>
            <a:r>
              <a:rPr lang="en-US" altLang="zh-CN" smtClean="0">
                <a:ea typeface="黑体" panose="02010609060101010101" pitchFamily="49" charset="-122"/>
              </a:rPr>
              <a:t>ADDI $1,$0,0</a:t>
            </a:r>
            <a:r>
              <a:rPr lang="zh-CN" altLang="en-US" smtClean="0">
                <a:ea typeface="黑体" panose="02010609060101010101" pitchFamily="49" charset="-122"/>
              </a:rPr>
              <a:t>，如果指令存储器的第</a:t>
            </a:r>
            <a:r>
              <a:rPr lang="en-US" altLang="zh-CN" smtClean="0">
                <a:ea typeface="黑体" panose="02010609060101010101" pitchFamily="49" charset="-122"/>
              </a:rPr>
              <a:t>7</a:t>
            </a:r>
            <a:r>
              <a:rPr lang="zh-CN" altLang="en-US" smtClean="0">
                <a:ea typeface="黑体" panose="02010609060101010101" pitchFamily="49" charset="-122"/>
              </a:rPr>
              <a:t>位输出有固定为</a:t>
            </a:r>
            <a:r>
              <a:rPr lang="en-US" altLang="zh-CN" smtClean="0">
                <a:ea typeface="黑体" panose="02010609060101010101" pitchFamily="49" charset="-122"/>
              </a:rPr>
              <a:t>1</a:t>
            </a:r>
            <a:r>
              <a:rPr lang="zh-CN" altLang="en-US" smtClean="0">
                <a:ea typeface="黑体" panose="02010609060101010101" pitchFamily="49" charset="-122"/>
              </a:rPr>
              <a:t>缺陷，那么寄存器</a:t>
            </a:r>
            <a:r>
              <a:rPr lang="en-US" altLang="zh-CN" smtClean="0">
                <a:ea typeface="黑体" panose="02010609060101010101" pitchFamily="49" charset="-122"/>
              </a:rPr>
              <a:t>$1</a:t>
            </a:r>
            <a:r>
              <a:rPr lang="zh-CN" altLang="en-US" smtClean="0">
                <a:ea typeface="黑体" panose="02010609060101010101" pitchFamily="49" charset="-122"/>
              </a:rPr>
              <a:t>中的值就会为</a:t>
            </a:r>
            <a:r>
              <a:rPr lang="en-US" altLang="zh-CN" smtClean="0">
                <a:ea typeface="黑体" panose="02010609060101010101" pitchFamily="49" charset="-122"/>
              </a:rPr>
              <a:t>128</a:t>
            </a:r>
            <a:r>
              <a:rPr lang="zh-CN" altLang="en-US" smtClean="0">
                <a:ea typeface="黑体" panose="02010609060101010101" pitchFamily="49" charset="-122"/>
              </a:rPr>
              <a:t>而不是</a:t>
            </a:r>
            <a:r>
              <a:rPr lang="en-US" altLang="zh-CN" smtClean="0">
                <a:ea typeface="黑体" panose="02010609060101010101" pitchFamily="49" charset="-122"/>
              </a:rPr>
              <a:t>0</a:t>
            </a:r>
            <a:r>
              <a:rPr lang="zh-CN" altLang="en-US" smtClean="0">
                <a:ea typeface="黑体" panose="02010609060101010101" pitchFamily="49" charset="-122"/>
              </a:rPr>
              <a:t>。</a:t>
            </a:r>
          </a:p>
          <a:p>
            <a:pPr lvl="2" indent="-285750">
              <a:lnSpc>
                <a:spcPct val="100000"/>
              </a:lnSpc>
              <a:spcBef>
                <a:spcPct val="20000"/>
              </a:spcBef>
              <a:spcAft>
                <a:spcPct val="20000"/>
              </a:spcAft>
            </a:pPr>
            <a:r>
              <a:rPr lang="en-US" altLang="zh-CN" smtClean="0">
                <a:ea typeface="黑体" panose="02010609060101010101" pitchFamily="49" charset="-122"/>
              </a:rPr>
              <a:t>b.</a:t>
            </a:r>
            <a:r>
              <a:rPr lang="zh-CN" altLang="en-US" smtClean="0">
                <a:ea typeface="黑体" panose="02010609060101010101" pitchFamily="49" charset="-122"/>
              </a:rPr>
              <a:t>这个信号的固定为</a:t>
            </a:r>
            <a:r>
              <a:rPr lang="en-US" altLang="zh-CN" smtClean="0">
                <a:ea typeface="黑体" panose="02010609060101010101" pitchFamily="49" charset="-122"/>
              </a:rPr>
              <a:t>1</a:t>
            </a:r>
            <a:r>
              <a:rPr lang="zh-CN" altLang="en-US" smtClean="0">
                <a:ea typeface="黑体" panose="02010609060101010101" pitchFamily="49" charset="-122"/>
              </a:rPr>
              <a:t>缺陷不能准确检查出来，因为所有能够将</a:t>
            </a:r>
            <a:r>
              <a:rPr lang="en-US" altLang="zh-CN" smtClean="0">
                <a:ea typeface="黑体" panose="02010609060101010101" pitchFamily="49" charset="-122"/>
              </a:rPr>
              <a:t>MemtoReg</a:t>
            </a:r>
            <a:r>
              <a:rPr lang="zh-CN" altLang="en-US" smtClean="0">
                <a:ea typeface="黑体" panose="02010609060101010101" pitchFamily="49" charset="-122"/>
              </a:rPr>
              <a:t>信号设置为</a:t>
            </a:r>
            <a:r>
              <a:rPr lang="en-US" altLang="zh-CN" smtClean="0">
                <a:ea typeface="黑体" panose="02010609060101010101" pitchFamily="49" charset="-122"/>
              </a:rPr>
              <a:t>0</a:t>
            </a:r>
            <a:r>
              <a:rPr lang="zh-CN" altLang="en-US" smtClean="0">
                <a:ea typeface="黑体" panose="02010609060101010101" pitchFamily="49" charset="-122"/>
              </a:rPr>
              <a:t>的指令都会同时将</a:t>
            </a:r>
            <a:r>
              <a:rPr lang="en-US" altLang="zh-CN" smtClean="0">
                <a:ea typeface="黑体" panose="02010609060101010101" pitchFamily="49" charset="-122"/>
              </a:rPr>
              <a:t>MemRead</a:t>
            </a:r>
            <a:r>
              <a:rPr lang="zh-CN" altLang="en-US" smtClean="0">
                <a:ea typeface="黑体" panose="02010609060101010101" pitchFamily="49" charset="-122"/>
              </a:rPr>
              <a:t>信号设置为</a:t>
            </a:r>
            <a:r>
              <a:rPr lang="en-US" altLang="zh-CN" smtClean="0">
                <a:ea typeface="黑体" panose="02010609060101010101" pitchFamily="49" charset="-122"/>
              </a:rPr>
              <a:t>0</a:t>
            </a:r>
            <a:r>
              <a:rPr lang="zh-CN" altLang="en-US" smtClean="0">
                <a:ea typeface="黑体" panose="02010609060101010101" pitchFamily="49" charset="-122"/>
              </a:rPr>
              <a:t>，这样会导致写入到寄存器</a:t>
            </a:r>
            <a:r>
              <a:rPr lang="en-US" altLang="zh-CN" smtClean="0">
                <a:ea typeface="黑体" panose="02010609060101010101" pitchFamily="49" charset="-122"/>
              </a:rPr>
              <a:t>$1</a:t>
            </a:r>
            <a:r>
              <a:rPr lang="zh-CN" altLang="en-US" smtClean="0">
                <a:ea typeface="黑体" panose="02010609060101010101" pitchFamily="49" charset="-122"/>
              </a:rPr>
              <a:t>中的数据是不确定的</a:t>
            </a:r>
            <a:r>
              <a:rPr lang="en-US" altLang="zh-CN" smtClean="0">
                <a:ea typeface="黑体" panose="02010609060101010101" pitchFamily="49" charset="-122"/>
              </a:rPr>
              <a:t>(</a:t>
            </a:r>
            <a:r>
              <a:rPr lang="zh-CN" altLang="en-US" smtClean="0">
                <a:ea typeface="黑体" panose="02010609060101010101" pitchFamily="49" charset="-122"/>
              </a:rPr>
              <a:t>与我们在检测固定为</a:t>
            </a:r>
            <a:r>
              <a:rPr lang="en-US" altLang="zh-CN" smtClean="0">
                <a:ea typeface="黑体" panose="02010609060101010101" pitchFamily="49" charset="-122"/>
              </a:rPr>
              <a:t>0</a:t>
            </a:r>
            <a:r>
              <a:rPr lang="zh-CN" altLang="en-US" smtClean="0">
                <a:ea typeface="黑体" panose="02010609060101010101" pitchFamily="49" charset="-122"/>
              </a:rPr>
              <a:t>缺陷时刻意放置的数据没有关系</a:t>
            </a:r>
            <a:r>
              <a:rPr lang="en-US" altLang="zh-CN" smtClean="0">
                <a:ea typeface="黑体" panose="02010609060101010101" pitchFamily="49" charset="-122"/>
              </a:rPr>
              <a:t>)</a:t>
            </a:r>
            <a:r>
              <a:rPr lang="zh-CN" altLang="en-US" smtClean="0">
                <a:ea typeface="黑体" panose="02010609060101010101" pitchFamily="49" charset="-122"/>
              </a:rPr>
              <a:t>，有可能最后出现在寄存器</a:t>
            </a:r>
            <a:r>
              <a:rPr lang="en-US" altLang="zh-CN" smtClean="0">
                <a:ea typeface="黑体" panose="02010609060101010101" pitchFamily="49" charset="-122"/>
              </a:rPr>
              <a:t>$1</a:t>
            </a:r>
            <a:r>
              <a:rPr lang="zh-CN" altLang="en-US" smtClean="0">
                <a:ea typeface="黑体" panose="02010609060101010101" pitchFamily="49" charset="-122"/>
              </a:rPr>
              <a:t>中的数据是与原来寄存器中的数据相同的，从而检测不出来固定为</a:t>
            </a:r>
            <a:r>
              <a:rPr lang="en-US" altLang="zh-CN" smtClean="0">
                <a:ea typeface="黑体" panose="02010609060101010101" pitchFamily="49" charset="-122"/>
              </a:rPr>
              <a:t>1</a:t>
            </a:r>
            <a:r>
              <a:rPr lang="zh-CN" altLang="en-US" smtClean="0">
                <a:ea typeface="黑体" panose="02010609060101010101" pitchFamily="49" charset="-122"/>
              </a:rPr>
              <a:t>缺陷。</a:t>
            </a:r>
          </a:p>
        </p:txBody>
      </p:sp>
      <p:graphicFrame>
        <p:nvGraphicFramePr>
          <p:cNvPr id="8" name="表格 7"/>
          <p:cNvGraphicFramePr>
            <a:graphicFrameLocks noGrp="1"/>
          </p:cNvGraphicFramePr>
          <p:nvPr/>
        </p:nvGraphicFramePr>
        <p:xfrm>
          <a:off x="2339975" y="1052513"/>
          <a:ext cx="4298950" cy="1176337"/>
        </p:xfrm>
        <a:graphic>
          <a:graphicData uri="http://schemas.openxmlformats.org/drawingml/2006/table">
            <a:tbl>
              <a:tblPr firstRow="1" firstCol="1" bandRow="1">
                <a:tableStyleId>{69CF1AB2-1976-4502-BF36-3FF5EA218861}</a:tableStyleId>
              </a:tblPr>
              <a:tblGrid>
                <a:gridCol w="494625">
                  <a:extLst>
                    <a:ext uri="{9D8B030D-6E8A-4147-A177-3AD203B41FA5}">
                      <a16:colId xmlns:a16="http://schemas.microsoft.com/office/drawing/2014/main" val="20000"/>
                    </a:ext>
                  </a:extLst>
                </a:gridCol>
                <a:gridCol w="3804325">
                  <a:extLst>
                    <a:ext uri="{9D8B030D-6E8A-4147-A177-3AD203B41FA5}">
                      <a16:colId xmlns:a16="http://schemas.microsoft.com/office/drawing/2014/main" val="20001"/>
                    </a:ext>
                  </a:extLst>
                </a:gridCol>
              </a:tblGrid>
              <a:tr h="366135">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80" marR="68580"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有问题的信号</a:t>
                      </a:r>
                      <a:endParaRPr lang="zh-CN" sz="1200" kern="100" dirty="0">
                        <a:effectLst/>
                        <a:latin typeface="Times New Roman" pitchFamily="18" charset="0"/>
                        <a:ea typeface="宋体"/>
                        <a:cs typeface="Times New Roman" pitchFamily="18" charset="0"/>
                      </a:endParaRPr>
                    </a:p>
                  </a:txBody>
                  <a:tcPr marL="68580" marR="68580" marT="0" marB="0"/>
                </a:tc>
                <a:extLst>
                  <a:ext uri="{0D108BD9-81ED-4DB2-BD59-A6C34878D82A}">
                    <a16:rowId xmlns:a16="http://schemas.microsoft.com/office/drawing/2014/main" val="10000"/>
                  </a:ext>
                </a:extLst>
              </a:tr>
              <a:tr h="366135">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zh-CN" sz="1600" kern="100" dirty="0">
                          <a:effectLst/>
                          <a:latin typeface="Times New Roman" pitchFamily="18" charset="0"/>
                          <a:cs typeface="Times New Roman" pitchFamily="18" charset="0"/>
                        </a:rPr>
                        <a:t>指令存储器，输出信号第</a:t>
                      </a:r>
                      <a:r>
                        <a:rPr lang="en-US" sz="1600" kern="100" dirty="0">
                          <a:effectLst/>
                          <a:latin typeface="Times New Roman" pitchFamily="18" charset="0"/>
                          <a:cs typeface="Times New Roman" pitchFamily="18" charset="0"/>
                        </a:rPr>
                        <a:t>7</a:t>
                      </a:r>
                      <a:r>
                        <a:rPr lang="zh-CN" sz="1600" kern="100" dirty="0">
                          <a:effectLst/>
                          <a:latin typeface="Times New Roman" pitchFamily="18" charset="0"/>
                          <a:cs typeface="Times New Roman" pitchFamily="18" charset="0"/>
                        </a:rPr>
                        <a:t>位</a:t>
                      </a:r>
                      <a:endParaRPr lang="zh-CN" sz="1200" kern="100" dirty="0">
                        <a:effectLst/>
                        <a:latin typeface="Times New Roman" pitchFamily="18" charset="0"/>
                        <a:ea typeface="宋体"/>
                        <a:cs typeface="Times New Roman" pitchFamily="18" charset="0"/>
                      </a:endParaRPr>
                    </a:p>
                  </a:txBody>
                  <a:tcPr marL="68580" marR="68580" marT="0" marB="0"/>
                </a:tc>
                <a:extLst>
                  <a:ext uri="{0D108BD9-81ED-4DB2-BD59-A6C34878D82A}">
                    <a16:rowId xmlns:a16="http://schemas.microsoft.com/office/drawing/2014/main" val="10001"/>
                  </a:ext>
                </a:extLst>
              </a:tr>
              <a:tr h="444067">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zh-CN" sz="1600" kern="100" dirty="0">
                          <a:effectLst/>
                          <a:latin typeface="Times New Roman" pitchFamily="18" charset="0"/>
                          <a:cs typeface="Times New Roman" pitchFamily="18" charset="0"/>
                        </a:rPr>
                        <a:t>控制单元，输出信号</a:t>
                      </a:r>
                      <a:r>
                        <a:rPr lang="en-US" sz="1600" kern="100" dirty="0" err="1">
                          <a:effectLst/>
                          <a:latin typeface="Times New Roman" pitchFamily="18" charset="0"/>
                          <a:cs typeface="Times New Roman" pitchFamily="18" charset="0"/>
                        </a:rPr>
                        <a:t>MemtoReg</a:t>
                      </a:r>
                      <a:endParaRPr lang="zh-CN" sz="1200" kern="100" dirty="0">
                        <a:effectLst/>
                        <a:latin typeface="Times New Roman" pitchFamily="18" charset="0"/>
                        <a:ea typeface="宋体"/>
                        <a:cs typeface="Times New Roman"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4842006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083">
                                            <p:txEl>
                                              <p:pRg st="4" end="4"/>
                                            </p:txEl>
                                          </p:spTgt>
                                        </p:tgtEl>
                                        <p:attrNameLst>
                                          <p:attrName>style.visibility</p:attrName>
                                        </p:attrNameLst>
                                      </p:cBhvr>
                                      <p:to>
                                        <p:strVal val="visible"/>
                                      </p:to>
                                    </p:set>
                                    <p:animEffect transition="in" filter="fade">
                                      <p:cBhvr>
                                        <p:cTn id="7" dur="500"/>
                                        <p:tgtEl>
                                          <p:spTgt spid="46083">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083">
                                            <p:txEl>
                                              <p:pRg st="5" end="5"/>
                                            </p:txEl>
                                          </p:spTgt>
                                        </p:tgtEl>
                                        <p:attrNameLst>
                                          <p:attrName>style.visibility</p:attrName>
                                        </p:attrNameLst>
                                      </p:cBhvr>
                                      <p:to>
                                        <p:strVal val="visible"/>
                                      </p:to>
                                    </p:set>
                                    <p:animEffect transition="in" filter="fade">
                                      <p:cBhvr>
                                        <p:cTn id="12" dur="500"/>
                                        <p:tgtEl>
                                          <p:spTgt spid="46083">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6083">
                                            <p:txEl>
                                              <p:pRg st="6" end="6"/>
                                            </p:txEl>
                                          </p:spTgt>
                                        </p:tgtEl>
                                        <p:attrNameLst>
                                          <p:attrName>style.visibility</p:attrName>
                                        </p:attrNameLst>
                                      </p:cBhvr>
                                      <p:to>
                                        <p:strVal val="visible"/>
                                      </p:to>
                                    </p:set>
                                    <p:animEffect transition="in" filter="fade">
                                      <p:cBhvr>
                                        <p:cTn id="17" dur="500"/>
                                        <p:tgtEl>
                                          <p:spTgt spid="460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五、解答</a:t>
            </a:r>
            <a:r>
              <a:rPr lang="en-US" altLang="zh-CN" smtClean="0">
                <a:latin typeface="Times New Roman" panose="02020603050405020304" pitchFamily="18" charset="0"/>
                <a:cs typeface="Times New Roman" panose="02020603050405020304" pitchFamily="18" charset="0"/>
              </a:rPr>
              <a:t>3</a:t>
            </a:r>
            <a:endParaRPr lang="zh-CN" altLang="en-US" smtClean="0">
              <a:latin typeface="Times New Roman" panose="02020603050405020304" pitchFamily="18" charset="0"/>
              <a:cs typeface="Times New Roman" panose="02020603050405020304" pitchFamily="18" charset="0"/>
            </a:endParaRPr>
          </a:p>
        </p:txBody>
      </p:sp>
      <p:sp>
        <p:nvSpPr>
          <p:cNvPr id="47107" name="Content Placeholder 4"/>
          <p:cNvSpPr>
            <a:spLocks noGrp="1"/>
          </p:cNvSpPr>
          <p:nvPr>
            <p:ph idx="4294967295"/>
          </p:nvPr>
        </p:nvSpPr>
        <p:spPr>
          <a:xfrm>
            <a:off x="468313" y="981075"/>
            <a:ext cx="8280400" cy="5456238"/>
          </a:xfrm>
        </p:spPr>
        <p:txBody>
          <a:bodyPr/>
          <a:lstStyle/>
          <a:p>
            <a:pPr marL="0" indent="0">
              <a:lnSpc>
                <a:spcPct val="120000"/>
              </a:lnSpc>
              <a:spcBef>
                <a:spcPct val="20000"/>
              </a:spcBef>
              <a:spcAft>
                <a:spcPct val="20000"/>
              </a:spcAft>
            </a:pPr>
            <a:endParaRPr lang="en-US" altLang="zh-CN" dirty="0" smtClean="0">
              <a:ea typeface="黑体" panose="02010609060101010101" pitchFamily="49" charset="-122"/>
            </a:endParaRPr>
          </a:p>
          <a:p>
            <a:pPr marL="0" indent="0">
              <a:lnSpc>
                <a:spcPct val="120000"/>
              </a:lnSpc>
              <a:spcBef>
                <a:spcPct val="20000"/>
              </a:spcBef>
              <a:spcAft>
                <a:spcPct val="20000"/>
              </a:spcAft>
            </a:pPr>
            <a:endParaRPr lang="en-US" altLang="zh-CN" dirty="0" smtClean="0">
              <a:ea typeface="黑体" panose="02010609060101010101" pitchFamily="49" charset="-122"/>
            </a:endParaRPr>
          </a:p>
          <a:p>
            <a:pPr marL="0" indent="0">
              <a:lnSpc>
                <a:spcPct val="120000"/>
              </a:lnSpc>
              <a:spcBef>
                <a:spcPct val="20000"/>
              </a:spcBef>
              <a:spcAft>
                <a:spcPct val="20000"/>
              </a:spcAft>
            </a:pPr>
            <a:endParaRPr lang="en-US" altLang="zh-CN" dirty="0" smtClean="0">
              <a:ea typeface="黑体" panose="02010609060101010101" pitchFamily="49" charset="-122"/>
            </a:endParaRPr>
          </a:p>
          <a:p>
            <a:pPr marL="727075" lvl="1" indent="-342900">
              <a:lnSpc>
                <a:spcPct val="120000"/>
              </a:lnSpc>
              <a:spcBef>
                <a:spcPct val="20000"/>
              </a:spcBef>
              <a:spcAft>
                <a:spcPct val="20000"/>
              </a:spcAft>
              <a:buFont typeface="楷体_GB2312" pitchFamily="49" charset="-122"/>
              <a:buAutoNum type="circleNumDbPlain" startAt="3"/>
            </a:pPr>
            <a:r>
              <a:rPr lang="zh-CN" altLang="en-US" dirty="0" smtClean="0">
                <a:ea typeface="黑体" panose="02010609060101010101" pitchFamily="49" charset="-122"/>
              </a:rPr>
              <a:t>如果我们知道一个处理器在该信号上有一个固定为</a:t>
            </a:r>
            <a:r>
              <a:rPr lang="en-US" altLang="zh-CN" dirty="0" smtClean="0">
                <a:ea typeface="黑体" panose="02010609060101010101" pitchFamily="49" charset="-122"/>
              </a:rPr>
              <a:t>1</a:t>
            </a:r>
            <a:r>
              <a:rPr lang="zh-CN" altLang="en-US" dirty="0" smtClean="0">
                <a:ea typeface="黑体" panose="02010609060101010101" pitchFamily="49" charset="-122"/>
              </a:rPr>
              <a:t>缺陷，它还能用吗？为了使这个处理器仍然可用，我们必须将原来能在正常</a:t>
            </a:r>
            <a:r>
              <a:rPr lang="en-US" altLang="zh-CN" dirty="0" smtClean="0">
                <a:ea typeface="黑体" panose="02010609060101010101" pitchFamily="49" charset="-122"/>
              </a:rPr>
              <a:t>MIPS</a:t>
            </a:r>
            <a:r>
              <a:rPr lang="zh-CN" altLang="en-US" dirty="0" smtClean="0">
                <a:ea typeface="黑体" panose="02010609060101010101" pitchFamily="49" charset="-122"/>
              </a:rPr>
              <a:t>处理器上运行的程序做一些变换，使之可以在这个处理器上运行。假设指令存储器和数据存储器都很大，足够容纳变换后的程序。提示：将因为该缺陷不能用的指令替换为一系列能用的指令，这一系列指令与原指令功能相同。</a:t>
            </a:r>
            <a:endParaRPr lang="en-US" altLang="zh-CN" dirty="0" smtClean="0">
              <a:ea typeface="黑体" panose="02010609060101010101" pitchFamily="49" charset="-122"/>
            </a:endParaRPr>
          </a:p>
          <a:p>
            <a:pPr lvl="2" indent="-285750">
              <a:lnSpc>
                <a:spcPct val="120000"/>
              </a:lnSpc>
              <a:spcBef>
                <a:spcPct val="20000"/>
              </a:spcBef>
              <a:spcAft>
                <a:spcPct val="20000"/>
              </a:spcAft>
            </a:pPr>
            <a:r>
              <a:rPr lang="en-US" altLang="zh-CN" dirty="0" smtClean="0">
                <a:ea typeface="黑体" panose="02010609060101010101" pitchFamily="49" charset="-122"/>
              </a:rPr>
              <a:t>a.</a:t>
            </a:r>
            <a:r>
              <a:rPr lang="zh-CN" altLang="en-US" dirty="0" smtClean="0">
                <a:ea typeface="黑体" panose="02010609060101010101" pitchFamily="49" charset="-122"/>
              </a:rPr>
              <a:t>要避开指令存储器输出信号的固定为</a:t>
            </a:r>
            <a:r>
              <a:rPr lang="en-US" altLang="zh-CN" dirty="0" smtClean="0">
                <a:ea typeface="黑体" panose="02010609060101010101" pitchFamily="49" charset="-122"/>
              </a:rPr>
              <a:t>1</a:t>
            </a:r>
            <a:r>
              <a:rPr lang="zh-CN" altLang="en-US" dirty="0" smtClean="0">
                <a:ea typeface="黑体" panose="02010609060101010101" pitchFamily="49" charset="-122"/>
              </a:rPr>
              <a:t>缺陷是有可能的，但是比较麻烦，我们必须找到在输出信号第</a:t>
            </a:r>
            <a:r>
              <a:rPr lang="en-US" altLang="zh-CN" dirty="0" smtClean="0">
                <a:ea typeface="黑体" panose="02010609060101010101" pitchFamily="49" charset="-122"/>
              </a:rPr>
              <a:t>7</a:t>
            </a:r>
            <a:r>
              <a:rPr lang="zh-CN" altLang="en-US" dirty="0" smtClean="0">
                <a:ea typeface="黑体" panose="02010609060101010101" pitchFamily="49" charset="-122"/>
              </a:rPr>
              <a:t>位上为</a:t>
            </a:r>
            <a:r>
              <a:rPr lang="en-US" altLang="zh-CN" dirty="0" smtClean="0">
                <a:ea typeface="黑体" panose="02010609060101010101" pitchFamily="49" charset="-122"/>
              </a:rPr>
              <a:t>0</a:t>
            </a:r>
            <a:r>
              <a:rPr lang="zh-CN" altLang="en-US" dirty="0" smtClean="0">
                <a:ea typeface="黑体" panose="02010609060101010101" pitchFamily="49" charset="-122"/>
              </a:rPr>
              <a:t>的所有指令</a:t>
            </a:r>
            <a:r>
              <a:rPr lang="en-US" altLang="zh-CN" dirty="0" smtClean="0">
                <a:ea typeface="黑体" panose="02010609060101010101" pitchFamily="49" charset="-122"/>
              </a:rPr>
              <a:t>(</a:t>
            </a:r>
            <a:r>
              <a:rPr lang="zh-CN" altLang="en-US" dirty="0" smtClean="0">
                <a:ea typeface="黑体" panose="02010609060101010101" pitchFamily="49" charset="-122"/>
              </a:rPr>
              <a:t>一般是</a:t>
            </a:r>
            <a:r>
              <a:rPr lang="en-US" altLang="zh-CN" dirty="0" smtClean="0">
                <a:ea typeface="黑体" panose="02010609060101010101" pitchFamily="49" charset="-122"/>
              </a:rPr>
              <a:t>I</a:t>
            </a:r>
            <a:r>
              <a:rPr lang="zh-CN" altLang="en-US" dirty="0" smtClean="0">
                <a:ea typeface="黑体" panose="02010609060101010101" pitchFamily="49" charset="-122"/>
              </a:rPr>
              <a:t>型指令</a:t>
            </a:r>
            <a:r>
              <a:rPr lang="en-US" altLang="zh-CN" dirty="0" smtClean="0">
                <a:ea typeface="黑体" panose="02010609060101010101" pitchFamily="49" charset="-122"/>
              </a:rPr>
              <a:t>)</a:t>
            </a:r>
            <a:r>
              <a:rPr lang="zh-CN" altLang="en-US" dirty="0" smtClean="0">
                <a:ea typeface="黑体" panose="02010609060101010101" pitchFamily="49" charset="-122"/>
              </a:rPr>
              <a:t>，然后将这些指令中的立即数进行相应的替代。例如，对于一个第</a:t>
            </a:r>
            <a:r>
              <a:rPr lang="en-US" altLang="zh-CN" dirty="0" smtClean="0">
                <a:ea typeface="黑体" panose="02010609060101010101" pitchFamily="49" charset="-122"/>
              </a:rPr>
              <a:t>7</a:t>
            </a:r>
            <a:r>
              <a:rPr lang="zh-CN" altLang="en-US" dirty="0" smtClean="0">
                <a:ea typeface="黑体" panose="02010609060101010101" pitchFamily="49" charset="-122"/>
              </a:rPr>
              <a:t>位为</a:t>
            </a:r>
            <a:r>
              <a:rPr lang="en-US" altLang="zh-CN" dirty="0" smtClean="0">
                <a:ea typeface="黑体" panose="02010609060101010101" pitchFamily="49" charset="-122"/>
              </a:rPr>
              <a:t>0</a:t>
            </a:r>
            <a:r>
              <a:rPr lang="zh-CN" altLang="en-US" dirty="0" smtClean="0">
                <a:ea typeface="黑体" panose="02010609060101010101" pitchFamily="49" charset="-122"/>
              </a:rPr>
              <a:t>的</a:t>
            </a:r>
            <a:r>
              <a:rPr lang="en-US" altLang="zh-CN" dirty="0" smtClean="0">
                <a:ea typeface="黑体" panose="02010609060101010101" pitchFamily="49" charset="-122"/>
              </a:rPr>
              <a:t>LW $1,0($0)</a:t>
            </a:r>
            <a:r>
              <a:rPr lang="zh-CN" altLang="en-US" dirty="0" smtClean="0">
                <a:ea typeface="黑体" panose="02010609060101010101" pitchFamily="49" charset="-122"/>
              </a:rPr>
              <a:t>指令，需要用</a:t>
            </a:r>
            <a:r>
              <a:rPr lang="en-US" altLang="zh-CN" dirty="0" smtClean="0">
                <a:ea typeface="黑体" panose="02010609060101010101" pitchFamily="49" charset="-122"/>
              </a:rPr>
              <a:t>LI $1,128</a:t>
            </a:r>
            <a:r>
              <a:rPr lang="zh-CN" altLang="en-US" dirty="0" smtClean="0">
                <a:ea typeface="黑体" panose="02010609060101010101" pitchFamily="49" charset="-122"/>
              </a:rPr>
              <a:t>、</a:t>
            </a:r>
            <a:r>
              <a:rPr lang="en-US" altLang="zh-CN" dirty="0" smtClean="0">
                <a:ea typeface="黑体" panose="02010609060101010101" pitchFamily="49" charset="-122"/>
              </a:rPr>
              <a:t>SUB $1,$0,$1</a:t>
            </a:r>
            <a:r>
              <a:rPr lang="zh-CN" altLang="en-US" dirty="0" smtClean="0">
                <a:ea typeface="黑体" panose="02010609060101010101" pitchFamily="49" charset="-122"/>
              </a:rPr>
              <a:t>和</a:t>
            </a:r>
            <a:r>
              <a:rPr lang="en-US" altLang="zh-CN" dirty="0" smtClean="0">
                <a:ea typeface="黑体" panose="02010609060101010101" pitchFamily="49" charset="-122"/>
              </a:rPr>
              <a:t>LW $1,128($1)</a:t>
            </a:r>
            <a:r>
              <a:rPr lang="zh-CN" altLang="en-US" dirty="0" smtClean="0">
                <a:ea typeface="黑体" panose="02010609060101010101" pitchFamily="49" charset="-122"/>
              </a:rPr>
              <a:t>代替。</a:t>
            </a:r>
          </a:p>
          <a:p>
            <a:pPr lvl="2" indent="-285750">
              <a:lnSpc>
                <a:spcPct val="120000"/>
              </a:lnSpc>
              <a:spcBef>
                <a:spcPct val="20000"/>
              </a:spcBef>
              <a:spcAft>
                <a:spcPct val="20000"/>
              </a:spcAft>
            </a:pPr>
            <a:r>
              <a:rPr lang="en-US" altLang="zh-CN" dirty="0" smtClean="0">
                <a:ea typeface="黑体" panose="02010609060101010101" pitchFamily="49" charset="-122"/>
              </a:rPr>
              <a:t>b. </a:t>
            </a:r>
            <a:r>
              <a:rPr lang="en-US" altLang="zh-CN" dirty="0" err="1" smtClean="0">
                <a:ea typeface="黑体" panose="02010609060101010101" pitchFamily="49" charset="-122"/>
              </a:rPr>
              <a:t>MemtoReg</a:t>
            </a:r>
            <a:r>
              <a:rPr lang="zh-CN" altLang="en-US" dirty="0" smtClean="0">
                <a:ea typeface="黑体" panose="02010609060101010101" pitchFamily="49" charset="-122"/>
              </a:rPr>
              <a:t>信号的固定为</a:t>
            </a:r>
            <a:r>
              <a:rPr lang="en-US" altLang="zh-CN" dirty="0" smtClean="0">
                <a:ea typeface="黑体" panose="02010609060101010101" pitchFamily="49" charset="-122"/>
              </a:rPr>
              <a:t>1</a:t>
            </a:r>
            <a:r>
              <a:rPr lang="zh-CN" altLang="en-US" dirty="0" smtClean="0">
                <a:ea typeface="黑体" panose="02010609060101010101" pitchFamily="49" charset="-122"/>
              </a:rPr>
              <a:t>缺陷是不能回避的，</a:t>
            </a:r>
            <a:r>
              <a:rPr lang="en-US" altLang="zh-CN" dirty="0" err="1" smtClean="0">
                <a:ea typeface="黑体" panose="02010609060101010101" pitchFamily="49" charset="-122"/>
              </a:rPr>
              <a:t>MemtoReg</a:t>
            </a:r>
            <a:r>
              <a:rPr lang="zh-CN" altLang="en-US" dirty="0" smtClean="0">
                <a:ea typeface="黑体" panose="02010609060101010101" pitchFamily="49" charset="-122"/>
              </a:rPr>
              <a:t>信号的固定为</a:t>
            </a:r>
            <a:r>
              <a:rPr lang="en-US" altLang="zh-CN" dirty="0" smtClean="0">
                <a:ea typeface="黑体" panose="02010609060101010101" pitchFamily="49" charset="-122"/>
              </a:rPr>
              <a:t>1</a:t>
            </a:r>
            <a:r>
              <a:rPr lang="zh-CN" altLang="en-US" dirty="0" smtClean="0">
                <a:ea typeface="黑体" panose="02010609060101010101" pitchFamily="49" charset="-122"/>
              </a:rPr>
              <a:t>缺陷，会阻止除</a:t>
            </a:r>
            <a:r>
              <a:rPr lang="en-US" altLang="zh-CN" dirty="0" smtClean="0">
                <a:ea typeface="黑体" panose="02010609060101010101" pitchFamily="49" charset="-122"/>
              </a:rPr>
              <a:t>load</a:t>
            </a:r>
            <a:r>
              <a:rPr lang="zh-CN" altLang="en-US" dirty="0" smtClean="0">
                <a:ea typeface="黑体" panose="02010609060101010101" pitchFamily="49" charset="-122"/>
              </a:rPr>
              <a:t>类指令外的所有指令向寄存器堆中写入数据，而</a:t>
            </a:r>
            <a:r>
              <a:rPr lang="en-US" altLang="zh-CN" dirty="0" smtClean="0">
                <a:ea typeface="黑体" panose="02010609060101010101" pitchFamily="49" charset="-122"/>
              </a:rPr>
              <a:t>load</a:t>
            </a:r>
            <a:r>
              <a:rPr lang="zh-CN" altLang="en-US" dirty="0" smtClean="0">
                <a:ea typeface="黑体" panose="02010609060101010101" pitchFamily="49" charset="-122"/>
              </a:rPr>
              <a:t>类指令只能将数据从存储器载入到寄存器中，不能模仿</a:t>
            </a:r>
            <a:r>
              <a:rPr lang="en-US" altLang="zh-CN" dirty="0" smtClean="0">
                <a:ea typeface="黑体" panose="02010609060101010101" pitchFamily="49" charset="-122"/>
              </a:rPr>
              <a:t>ALU</a:t>
            </a:r>
            <a:r>
              <a:rPr lang="zh-CN" altLang="en-US" dirty="0" smtClean="0">
                <a:ea typeface="黑体" panose="02010609060101010101" pitchFamily="49" charset="-122"/>
              </a:rPr>
              <a:t>的运算操作。</a:t>
            </a:r>
          </a:p>
        </p:txBody>
      </p:sp>
      <p:graphicFrame>
        <p:nvGraphicFramePr>
          <p:cNvPr id="8" name="表格 7"/>
          <p:cNvGraphicFramePr>
            <a:graphicFrameLocks noGrp="1"/>
          </p:cNvGraphicFramePr>
          <p:nvPr/>
        </p:nvGraphicFramePr>
        <p:xfrm>
          <a:off x="2268538" y="1052513"/>
          <a:ext cx="4298950" cy="1176337"/>
        </p:xfrm>
        <a:graphic>
          <a:graphicData uri="http://schemas.openxmlformats.org/drawingml/2006/table">
            <a:tbl>
              <a:tblPr firstRow="1" firstCol="1" bandRow="1">
                <a:tableStyleId>{69CF1AB2-1976-4502-BF36-3FF5EA218861}</a:tableStyleId>
              </a:tblPr>
              <a:tblGrid>
                <a:gridCol w="494625">
                  <a:extLst>
                    <a:ext uri="{9D8B030D-6E8A-4147-A177-3AD203B41FA5}">
                      <a16:colId xmlns:a16="http://schemas.microsoft.com/office/drawing/2014/main" val="20000"/>
                    </a:ext>
                  </a:extLst>
                </a:gridCol>
                <a:gridCol w="3804325">
                  <a:extLst>
                    <a:ext uri="{9D8B030D-6E8A-4147-A177-3AD203B41FA5}">
                      <a16:colId xmlns:a16="http://schemas.microsoft.com/office/drawing/2014/main" val="20001"/>
                    </a:ext>
                  </a:extLst>
                </a:gridCol>
              </a:tblGrid>
              <a:tr h="366135">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80" marR="68580"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有问题的信号</a:t>
                      </a:r>
                      <a:endParaRPr lang="zh-CN" sz="1200" kern="100" dirty="0">
                        <a:effectLst/>
                        <a:latin typeface="Times New Roman" pitchFamily="18" charset="0"/>
                        <a:ea typeface="宋体"/>
                        <a:cs typeface="Times New Roman" pitchFamily="18" charset="0"/>
                      </a:endParaRPr>
                    </a:p>
                  </a:txBody>
                  <a:tcPr marL="68580" marR="68580" marT="0" marB="0"/>
                </a:tc>
                <a:extLst>
                  <a:ext uri="{0D108BD9-81ED-4DB2-BD59-A6C34878D82A}">
                    <a16:rowId xmlns:a16="http://schemas.microsoft.com/office/drawing/2014/main" val="10000"/>
                  </a:ext>
                </a:extLst>
              </a:tr>
              <a:tr h="366135">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zh-CN" sz="1600" kern="100" dirty="0">
                          <a:effectLst/>
                          <a:latin typeface="Times New Roman" pitchFamily="18" charset="0"/>
                          <a:cs typeface="Times New Roman" pitchFamily="18" charset="0"/>
                        </a:rPr>
                        <a:t>指令存储器，输出信号第</a:t>
                      </a:r>
                      <a:r>
                        <a:rPr lang="en-US" sz="1600" kern="100" dirty="0">
                          <a:effectLst/>
                          <a:latin typeface="Times New Roman" pitchFamily="18" charset="0"/>
                          <a:cs typeface="Times New Roman" pitchFamily="18" charset="0"/>
                        </a:rPr>
                        <a:t>7</a:t>
                      </a:r>
                      <a:r>
                        <a:rPr lang="zh-CN" sz="1600" kern="100" dirty="0">
                          <a:effectLst/>
                          <a:latin typeface="Times New Roman" pitchFamily="18" charset="0"/>
                          <a:cs typeface="Times New Roman" pitchFamily="18" charset="0"/>
                        </a:rPr>
                        <a:t>位</a:t>
                      </a:r>
                      <a:endParaRPr lang="zh-CN" sz="1200" kern="100" dirty="0">
                        <a:effectLst/>
                        <a:latin typeface="Times New Roman" pitchFamily="18" charset="0"/>
                        <a:ea typeface="宋体"/>
                        <a:cs typeface="Times New Roman" pitchFamily="18" charset="0"/>
                      </a:endParaRPr>
                    </a:p>
                  </a:txBody>
                  <a:tcPr marL="68580" marR="68580" marT="0" marB="0"/>
                </a:tc>
                <a:extLst>
                  <a:ext uri="{0D108BD9-81ED-4DB2-BD59-A6C34878D82A}">
                    <a16:rowId xmlns:a16="http://schemas.microsoft.com/office/drawing/2014/main" val="10001"/>
                  </a:ext>
                </a:extLst>
              </a:tr>
              <a:tr h="444067">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80" marR="68580" marT="0" marB="0"/>
                </a:tc>
                <a:tc>
                  <a:txBody>
                    <a:bodyPr/>
                    <a:lstStyle/>
                    <a:p>
                      <a:pPr algn="just">
                        <a:lnSpc>
                          <a:spcPct val="150000"/>
                        </a:lnSpc>
                        <a:spcAft>
                          <a:spcPts val="0"/>
                        </a:spcAft>
                      </a:pPr>
                      <a:r>
                        <a:rPr lang="zh-CN" sz="1600" kern="100" dirty="0">
                          <a:effectLst/>
                          <a:latin typeface="Times New Roman" pitchFamily="18" charset="0"/>
                          <a:cs typeface="Times New Roman" pitchFamily="18" charset="0"/>
                        </a:rPr>
                        <a:t>控制单元，输出信号</a:t>
                      </a:r>
                      <a:r>
                        <a:rPr lang="en-US" sz="1600" kern="100" dirty="0" err="1">
                          <a:effectLst/>
                          <a:latin typeface="Times New Roman" pitchFamily="18" charset="0"/>
                          <a:cs typeface="Times New Roman" pitchFamily="18" charset="0"/>
                        </a:rPr>
                        <a:t>MemtoReg</a:t>
                      </a:r>
                      <a:endParaRPr lang="zh-CN" sz="1200" kern="100" dirty="0">
                        <a:effectLst/>
                        <a:latin typeface="Times New Roman" pitchFamily="18" charset="0"/>
                        <a:ea typeface="宋体"/>
                        <a:cs typeface="Times New Roman"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8857741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7">
                                            <p:txEl>
                                              <p:pRg st="4" end="4"/>
                                            </p:txEl>
                                          </p:spTgt>
                                        </p:tgtEl>
                                        <p:attrNameLst>
                                          <p:attrName>style.visibility</p:attrName>
                                        </p:attrNameLst>
                                      </p:cBhvr>
                                      <p:to>
                                        <p:strVal val="visible"/>
                                      </p:to>
                                    </p:set>
                                    <p:animEffect transition="in" filter="fade">
                                      <p:cBhvr>
                                        <p:cTn id="7" dur="500"/>
                                        <p:tgtEl>
                                          <p:spTgt spid="47107">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107">
                                            <p:txEl>
                                              <p:pRg st="5" end="5"/>
                                            </p:txEl>
                                          </p:spTgt>
                                        </p:tgtEl>
                                        <p:attrNameLst>
                                          <p:attrName>style.visibility</p:attrName>
                                        </p:attrNameLst>
                                      </p:cBhvr>
                                      <p:to>
                                        <p:strVal val="visible"/>
                                      </p:to>
                                    </p:set>
                                    <p:animEffect transition="in" filter="fade">
                                      <p:cBhvr>
                                        <p:cTn id="12" dur="500"/>
                                        <p:tgtEl>
                                          <p:spTgt spid="471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五、题目</a:t>
            </a:r>
          </a:p>
        </p:txBody>
      </p:sp>
      <p:sp>
        <p:nvSpPr>
          <p:cNvPr id="48131" name="Content Placeholder 4"/>
          <p:cNvSpPr>
            <a:spLocks noGrp="1"/>
          </p:cNvSpPr>
          <p:nvPr>
            <p:ph idx="4294967295"/>
          </p:nvPr>
        </p:nvSpPr>
        <p:spPr>
          <a:xfrm>
            <a:off x="684213" y="908050"/>
            <a:ext cx="8135937" cy="4230688"/>
          </a:xfrm>
        </p:spPr>
        <p:txBody>
          <a:bodyPr/>
          <a:lstStyle/>
          <a:p>
            <a:pPr>
              <a:lnSpc>
                <a:spcPct val="120000"/>
              </a:lnSpc>
              <a:spcBef>
                <a:spcPct val="20000"/>
              </a:spcBef>
              <a:spcAft>
                <a:spcPct val="20000"/>
              </a:spcAft>
              <a:defRPr/>
            </a:pPr>
            <a:r>
              <a:rPr lang="zh-CN" altLang="en-US" dirty="0">
                <a:ea typeface="黑体" pitchFamily="49" charset="-122"/>
              </a:rPr>
              <a:t>根据下表的缺陷分别回答下列问题。</a:t>
            </a: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727075" lvl="1" indent="-342900">
              <a:lnSpc>
                <a:spcPct val="120000"/>
              </a:lnSpc>
              <a:spcBef>
                <a:spcPct val="20000"/>
              </a:spcBef>
              <a:spcAft>
                <a:spcPct val="20000"/>
              </a:spcAft>
              <a:buFont typeface="+mj-ea"/>
              <a:buAutoNum type="circleNumDbPlain" startAt="4"/>
              <a:defRPr/>
            </a:pPr>
            <a:r>
              <a:rPr lang="zh-CN" altLang="en-US" dirty="0">
                <a:ea typeface="黑体" pitchFamily="2" charset="-122"/>
              </a:rPr>
              <a:t>条件同第</a:t>
            </a:r>
            <a:r>
              <a:rPr lang="zh-CN" altLang="zh-CN" dirty="0">
                <a:ea typeface="宋体" pitchFamily="2" charset="-122"/>
              </a:rPr>
              <a:t>①</a:t>
            </a:r>
            <a:r>
              <a:rPr lang="zh-CN" altLang="en-US" dirty="0">
                <a:ea typeface="黑体" pitchFamily="2" charset="-122"/>
              </a:rPr>
              <a:t>问</a:t>
            </a:r>
            <a:r>
              <a:rPr lang="zh-CN" altLang="en-US" dirty="0">
                <a:ea typeface="黑体" pitchFamily="49" charset="-122"/>
              </a:rPr>
              <a:t>，这次检测控制信号</a:t>
            </a:r>
            <a:r>
              <a:rPr lang="en-US" altLang="zh-CN" dirty="0" err="1">
                <a:ea typeface="黑体" pitchFamily="49" charset="-122"/>
              </a:rPr>
              <a:t>MemRead</a:t>
            </a:r>
            <a:r>
              <a:rPr lang="zh-CN" altLang="en-US" dirty="0">
                <a:ea typeface="黑体" pitchFamily="49" charset="-122"/>
              </a:rPr>
              <a:t>是否存在上表中的缺陷？</a:t>
            </a:r>
            <a:endParaRPr lang="en-US" altLang="zh-CN" dirty="0">
              <a:ea typeface="黑体" pitchFamily="49" charset="-122"/>
            </a:endParaRPr>
          </a:p>
          <a:p>
            <a:pPr marL="727075" lvl="1" indent="-342900">
              <a:lnSpc>
                <a:spcPct val="120000"/>
              </a:lnSpc>
              <a:spcBef>
                <a:spcPct val="20000"/>
              </a:spcBef>
              <a:spcAft>
                <a:spcPct val="20000"/>
              </a:spcAft>
              <a:buFont typeface="+mj-ea"/>
              <a:buAutoNum type="circleNumDbPlain" startAt="4"/>
              <a:defRPr/>
            </a:pPr>
            <a:r>
              <a:rPr lang="zh-CN" altLang="en-US" dirty="0">
                <a:ea typeface="黑体" pitchFamily="2" charset="-122"/>
              </a:rPr>
              <a:t>条件同第</a:t>
            </a:r>
            <a:r>
              <a:rPr lang="zh-CN" altLang="zh-CN" dirty="0">
                <a:ea typeface="宋体" pitchFamily="2" charset="-122"/>
              </a:rPr>
              <a:t>①</a:t>
            </a:r>
            <a:r>
              <a:rPr lang="zh-CN" altLang="en-US" dirty="0">
                <a:ea typeface="黑体" pitchFamily="2" charset="-122"/>
              </a:rPr>
              <a:t>问</a:t>
            </a:r>
            <a:r>
              <a:rPr lang="zh-CN" altLang="en-US" dirty="0">
                <a:ea typeface="黑体" pitchFamily="49" charset="-122"/>
              </a:rPr>
              <a:t>，这次检测控制信号</a:t>
            </a:r>
            <a:r>
              <a:rPr lang="en-US" altLang="zh-CN" dirty="0">
                <a:ea typeface="黑体" pitchFamily="49" charset="-122"/>
              </a:rPr>
              <a:t>Jump</a:t>
            </a:r>
            <a:r>
              <a:rPr lang="zh-CN" altLang="en-US" dirty="0">
                <a:ea typeface="黑体" pitchFamily="49" charset="-122"/>
              </a:rPr>
              <a:t>是否存在上表中的缺陷？</a:t>
            </a:r>
            <a:endParaRPr lang="en-US" altLang="zh-CN" dirty="0">
              <a:ea typeface="黑体" pitchFamily="49" charset="-122"/>
            </a:endParaRPr>
          </a:p>
          <a:p>
            <a:pPr marL="727075" lvl="1" indent="-342900">
              <a:lnSpc>
                <a:spcPct val="120000"/>
              </a:lnSpc>
              <a:spcBef>
                <a:spcPct val="20000"/>
              </a:spcBef>
              <a:spcAft>
                <a:spcPct val="20000"/>
              </a:spcAft>
              <a:buFont typeface="+mj-ea"/>
              <a:buAutoNum type="circleNumDbPlain" startAt="4"/>
              <a:defRPr/>
            </a:pPr>
            <a:r>
              <a:rPr lang="zh-CN" altLang="en-US" dirty="0">
                <a:ea typeface="黑体" pitchFamily="49" charset="-122"/>
              </a:rPr>
              <a:t>使用第</a:t>
            </a:r>
            <a:r>
              <a:rPr lang="zh-CN" altLang="zh-CN" dirty="0">
                <a:ea typeface="宋体" pitchFamily="2" charset="-122"/>
              </a:rPr>
              <a:t>①</a:t>
            </a:r>
            <a:r>
              <a:rPr lang="zh-CN" altLang="en-US" dirty="0">
                <a:ea typeface="黑体" pitchFamily="49" charset="-122"/>
              </a:rPr>
              <a:t>问中描述的测试方案，可以一次对几个不同的信号进行测试，但一般来说不可能同时测试到所有信号。试着设计一系列方案对所有多选器输出的上表中的缺陷进行测试</a:t>
            </a:r>
            <a:r>
              <a:rPr lang="en-US" altLang="zh-CN" dirty="0">
                <a:ea typeface="黑体" pitchFamily="49" charset="-122"/>
              </a:rPr>
              <a:t>(</a:t>
            </a:r>
            <a:r>
              <a:rPr lang="zh-CN" altLang="en-US" dirty="0">
                <a:ea typeface="黑体" pitchFamily="49" charset="-122"/>
              </a:rPr>
              <a:t>五个多选器输出的每一位都要测试到</a:t>
            </a:r>
            <a:r>
              <a:rPr lang="en-US" altLang="zh-CN" dirty="0">
                <a:ea typeface="黑体" pitchFamily="49" charset="-122"/>
              </a:rPr>
              <a:t>)</a:t>
            </a:r>
            <a:r>
              <a:rPr lang="zh-CN" altLang="en-US" dirty="0">
                <a:ea typeface="黑体" pitchFamily="49" charset="-122"/>
              </a:rPr>
              <a:t>。尽量使用较少的测试方案。</a:t>
            </a:r>
          </a:p>
        </p:txBody>
      </p:sp>
      <p:graphicFrame>
        <p:nvGraphicFramePr>
          <p:cNvPr id="2" name="表格 1"/>
          <p:cNvGraphicFramePr>
            <a:graphicFrameLocks noGrp="1"/>
          </p:cNvGraphicFramePr>
          <p:nvPr/>
        </p:nvGraphicFramePr>
        <p:xfrm>
          <a:off x="1835150" y="1484313"/>
          <a:ext cx="5591175" cy="1152526"/>
        </p:xfrm>
        <a:graphic>
          <a:graphicData uri="http://schemas.openxmlformats.org/drawingml/2006/table">
            <a:tbl>
              <a:tblPr firstRow="1" firstCol="1" bandRow="1">
                <a:tableStyleId>{69CF1AB2-1976-4502-BF36-3FF5EA218861}</a:tableStyleId>
              </a:tblPr>
              <a:tblGrid>
                <a:gridCol w="452852">
                  <a:extLst>
                    <a:ext uri="{9D8B030D-6E8A-4147-A177-3AD203B41FA5}">
                      <a16:colId xmlns:a16="http://schemas.microsoft.com/office/drawing/2014/main" val="20000"/>
                    </a:ext>
                  </a:extLst>
                </a:gridCol>
                <a:gridCol w="5138323">
                  <a:extLst>
                    <a:ext uri="{9D8B030D-6E8A-4147-A177-3AD203B41FA5}">
                      <a16:colId xmlns:a16="http://schemas.microsoft.com/office/drawing/2014/main" val="20001"/>
                    </a:ext>
                  </a:extLst>
                </a:gridCol>
              </a:tblGrid>
              <a:tr h="366077">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95" marR="68595"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缺陷</a:t>
                      </a:r>
                      <a:endParaRPr lang="zh-CN" sz="1200" kern="100" dirty="0">
                        <a:effectLst/>
                        <a:latin typeface="Times New Roman" pitchFamily="18" charset="0"/>
                        <a:ea typeface="宋体"/>
                        <a:cs typeface="Times New Roman" pitchFamily="18" charset="0"/>
                      </a:endParaRPr>
                    </a:p>
                  </a:txBody>
                  <a:tcPr marL="68595" marR="68595" marT="0" marB="0"/>
                </a:tc>
                <a:extLst>
                  <a:ext uri="{0D108BD9-81ED-4DB2-BD59-A6C34878D82A}">
                    <a16:rowId xmlns:a16="http://schemas.microsoft.com/office/drawing/2014/main" val="10000"/>
                  </a:ext>
                </a:extLst>
              </a:tr>
              <a:tr h="366077">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95" marR="68595" marT="0" marB="0"/>
                </a:tc>
                <a:tc>
                  <a:txBody>
                    <a:bodyPr/>
                    <a:lstStyle/>
                    <a:p>
                      <a:pPr algn="just">
                        <a:lnSpc>
                          <a:spcPct val="150000"/>
                        </a:lnSpc>
                        <a:spcAft>
                          <a:spcPts val="0"/>
                        </a:spcAft>
                      </a:pPr>
                      <a:r>
                        <a:rPr lang="zh-CN" sz="1600" kern="100" dirty="0">
                          <a:effectLst/>
                          <a:latin typeface="Times New Roman" pitchFamily="18" charset="0"/>
                          <a:cs typeface="Times New Roman" pitchFamily="18" charset="0"/>
                        </a:rPr>
                        <a:t>固定为</a:t>
                      </a:r>
                      <a:r>
                        <a:rPr lang="en-US" sz="1600" kern="100" dirty="0">
                          <a:effectLst/>
                          <a:latin typeface="Times New Roman" pitchFamily="18" charset="0"/>
                          <a:cs typeface="Times New Roman" pitchFamily="18" charset="0"/>
                        </a:rPr>
                        <a:t>1</a:t>
                      </a:r>
                      <a:endParaRPr lang="zh-CN" sz="1200" kern="100" dirty="0">
                        <a:effectLst/>
                        <a:latin typeface="Times New Roman" pitchFamily="18" charset="0"/>
                        <a:ea typeface="宋体"/>
                        <a:cs typeface="Times New Roman" pitchFamily="18" charset="0"/>
                      </a:endParaRPr>
                    </a:p>
                  </a:txBody>
                  <a:tcPr marL="68595" marR="68595" marT="0" marB="0"/>
                </a:tc>
                <a:extLst>
                  <a:ext uri="{0D108BD9-81ED-4DB2-BD59-A6C34878D82A}">
                    <a16:rowId xmlns:a16="http://schemas.microsoft.com/office/drawing/2014/main" val="10001"/>
                  </a:ext>
                </a:extLst>
              </a:tr>
              <a:tr h="420372">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95" marR="68595" marT="0" marB="0"/>
                </a:tc>
                <a:tc>
                  <a:txBody>
                    <a:bodyPr/>
                    <a:lstStyle/>
                    <a:p>
                      <a:pPr algn="just">
                        <a:lnSpc>
                          <a:spcPct val="150000"/>
                        </a:lnSpc>
                        <a:spcAft>
                          <a:spcPts val="0"/>
                        </a:spcAft>
                      </a:pPr>
                      <a:r>
                        <a:rPr lang="zh-CN" sz="1600" kern="100" dirty="0">
                          <a:effectLst/>
                          <a:latin typeface="Times New Roman" pitchFamily="18" charset="0"/>
                          <a:cs typeface="Times New Roman" pitchFamily="18" charset="0"/>
                        </a:rPr>
                        <a:t>如果指令的第</a:t>
                      </a:r>
                      <a:r>
                        <a:rPr lang="en-US" sz="1600" kern="100" dirty="0">
                          <a:effectLst/>
                          <a:latin typeface="Times New Roman" pitchFamily="18" charset="0"/>
                          <a:cs typeface="Times New Roman" pitchFamily="18" charset="0"/>
                        </a:rPr>
                        <a:t>31~26</a:t>
                      </a:r>
                      <a:r>
                        <a:rPr lang="zh-CN" sz="1600" kern="100" dirty="0">
                          <a:effectLst/>
                          <a:latin typeface="Times New Roman" pitchFamily="18" charset="0"/>
                          <a:cs typeface="Times New Roman" pitchFamily="18" charset="0"/>
                        </a:rPr>
                        <a:t>位全为</a:t>
                      </a:r>
                      <a:r>
                        <a:rPr lang="en-US" sz="1600" kern="100" dirty="0">
                          <a:effectLst/>
                          <a:latin typeface="Times New Roman" pitchFamily="18" charset="0"/>
                          <a:cs typeface="Times New Roman" pitchFamily="18" charset="0"/>
                        </a:rPr>
                        <a:t>0</a:t>
                      </a:r>
                      <a:r>
                        <a:rPr lang="zh-CN" sz="1600" kern="100" dirty="0">
                          <a:effectLst/>
                          <a:latin typeface="Times New Roman" pitchFamily="18" charset="0"/>
                          <a:cs typeface="Times New Roman" pitchFamily="18" charset="0"/>
                        </a:rPr>
                        <a:t>，则固定为</a:t>
                      </a:r>
                      <a:r>
                        <a:rPr lang="en-US" sz="1600" kern="100" dirty="0">
                          <a:effectLst/>
                          <a:latin typeface="Times New Roman" pitchFamily="18" charset="0"/>
                          <a:cs typeface="Times New Roman" pitchFamily="18" charset="0"/>
                        </a:rPr>
                        <a:t>0</a:t>
                      </a:r>
                      <a:r>
                        <a:rPr lang="zh-CN" sz="1600" kern="100" dirty="0">
                          <a:effectLst/>
                          <a:latin typeface="Times New Roman" pitchFamily="18" charset="0"/>
                          <a:cs typeface="Times New Roman" pitchFamily="18" charset="0"/>
                        </a:rPr>
                        <a:t>，否则无缺陷</a:t>
                      </a:r>
                      <a:endParaRPr lang="zh-CN" sz="1200" kern="100" dirty="0">
                        <a:effectLst/>
                        <a:latin typeface="Times New Roman" pitchFamily="18" charset="0"/>
                        <a:ea typeface="宋体"/>
                        <a:cs typeface="Times New Roman" pitchFamily="18" charset="0"/>
                      </a:endParaRPr>
                    </a:p>
                  </a:txBody>
                  <a:tcPr marL="68595" marR="68595"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389939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fade">
                                      <p:cBhvr>
                                        <p:cTn id="7" dur="500"/>
                                        <p:tgtEl>
                                          <p:spTgt spid="4813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8131">
                                            <p:txEl>
                                              <p:pRg st="4" end="4"/>
                                            </p:txEl>
                                          </p:spTgt>
                                        </p:tgtEl>
                                        <p:attrNameLst>
                                          <p:attrName>style.visibility</p:attrName>
                                        </p:attrNameLst>
                                      </p:cBhvr>
                                      <p:to>
                                        <p:strVal val="visible"/>
                                      </p:to>
                                    </p:set>
                                    <p:animEffect transition="in" filter="fade">
                                      <p:cBhvr>
                                        <p:cTn id="10" dur="500"/>
                                        <p:tgtEl>
                                          <p:spTgt spid="48131">
                                            <p:txEl>
                                              <p:pRg st="4" end="4"/>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8131">
                                            <p:txEl>
                                              <p:pRg st="5" end="5"/>
                                            </p:txEl>
                                          </p:spTgt>
                                        </p:tgtEl>
                                        <p:attrNameLst>
                                          <p:attrName>style.visibility</p:attrName>
                                        </p:attrNameLst>
                                      </p:cBhvr>
                                      <p:to>
                                        <p:strVal val="visible"/>
                                      </p:to>
                                    </p:set>
                                    <p:animEffect transition="in" filter="fade">
                                      <p:cBhvr>
                                        <p:cTn id="13" dur="500"/>
                                        <p:tgtEl>
                                          <p:spTgt spid="48131">
                                            <p:txEl>
                                              <p:pRg st="5" end="5"/>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8131">
                                            <p:txEl>
                                              <p:pRg st="6" end="6"/>
                                            </p:txEl>
                                          </p:spTgt>
                                        </p:tgtEl>
                                        <p:attrNameLst>
                                          <p:attrName>style.visibility</p:attrName>
                                        </p:attrNameLst>
                                      </p:cBhvr>
                                      <p:to>
                                        <p:strVal val="visible"/>
                                      </p:to>
                                    </p:set>
                                    <p:animEffect transition="in" filter="fade">
                                      <p:cBhvr>
                                        <p:cTn id="16" dur="500"/>
                                        <p:tgtEl>
                                          <p:spTgt spid="48131">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五、题图</a:t>
            </a:r>
          </a:p>
        </p:txBody>
      </p:sp>
      <p:sp>
        <p:nvSpPr>
          <p:cNvPr id="97283" name="Content Placeholder 4"/>
          <p:cNvSpPr>
            <a:spLocks noGrp="1"/>
          </p:cNvSpPr>
          <p:nvPr>
            <p:ph idx="4294967295"/>
          </p:nvPr>
        </p:nvSpPr>
        <p:spPr>
          <a:xfrm>
            <a:off x="684213" y="908050"/>
            <a:ext cx="7848600" cy="388938"/>
          </a:xfrm>
        </p:spPr>
        <p:txBody>
          <a:bodyPr/>
          <a:lstStyle/>
          <a:p>
            <a:pPr marL="0" indent="0">
              <a:lnSpc>
                <a:spcPct val="120000"/>
              </a:lnSpc>
              <a:spcBef>
                <a:spcPct val="20000"/>
              </a:spcBef>
              <a:spcAft>
                <a:spcPct val="20000"/>
              </a:spcAft>
            </a:pPr>
            <a:r>
              <a:rPr lang="zh-CN" altLang="en-US" smtClean="0">
                <a:ea typeface="黑体" panose="02010609060101010101" pitchFamily="49" charset="-122"/>
              </a:rPr>
              <a:t>图</a:t>
            </a:r>
            <a:r>
              <a:rPr lang="en-US" altLang="zh-CN" smtClean="0">
                <a:ea typeface="黑体" panose="02010609060101010101" pitchFamily="49" charset="-122"/>
              </a:rPr>
              <a:t>4</a:t>
            </a:r>
            <a:endParaRPr lang="zh-CN" altLang="en-US" smtClean="0">
              <a:ea typeface="黑体" panose="02010609060101010101" pitchFamily="49" charset="-122"/>
            </a:endParaRPr>
          </a:p>
        </p:txBody>
      </p:sp>
      <p:pic>
        <p:nvPicPr>
          <p:cNvPr id="97284"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341438"/>
            <a:ext cx="6626225"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578966"/>
      </p:ext>
    </p:extLst>
  </p:cSld>
  <p:clrMapOvr>
    <a:masterClrMapping/>
  </p:clrMapOvr>
  <p:transition spd="med">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五、解答</a:t>
            </a:r>
            <a:r>
              <a:rPr lang="en-US" altLang="zh-CN" smtClean="0">
                <a:latin typeface="Times New Roman" panose="02020603050405020304" pitchFamily="18" charset="0"/>
                <a:cs typeface="Times New Roman" panose="02020603050405020304" pitchFamily="18" charset="0"/>
              </a:rPr>
              <a:t>4</a:t>
            </a:r>
            <a:endParaRPr lang="zh-CN" altLang="en-US" smtClean="0">
              <a:latin typeface="Times New Roman" panose="02020603050405020304" pitchFamily="18" charset="0"/>
              <a:cs typeface="Times New Roman" panose="02020603050405020304" pitchFamily="18" charset="0"/>
            </a:endParaRPr>
          </a:p>
        </p:txBody>
      </p:sp>
      <p:sp>
        <p:nvSpPr>
          <p:cNvPr id="50179" name="Content Placeholder 4"/>
          <p:cNvSpPr>
            <a:spLocks noGrp="1"/>
          </p:cNvSpPr>
          <p:nvPr>
            <p:ph idx="4294967295"/>
          </p:nvPr>
        </p:nvSpPr>
        <p:spPr>
          <a:xfrm>
            <a:off x="684213" y="908050"/>
            <a:ext cx="7920037" cy="4421188"/>
          </a:xfrm>
        </p:spPr>
        <p:txBody>
          <a:bodyPr/>
          <a:lstStyle/>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727075" lvl="1" indent="-342900">
              <a:lnSpc>
                <a:spcPct val="120000"/>
              </a:lnSpc>
              <a:spcBef>
                <a:spcPct val="20000"/>
              </a:spcBef>
              <a:spcAft>
                <a:spcPct val="20000"/>
              </a:spcAft>
              <a:buFont typeface="楷体_GB2312" pitchFamily="49" charset="-122"/>
              <a:buAutoNum type="circleNumDbPlain" startAt="4"/>
            </a:pPr>
            <a:r>
              <a:rPr lang="zh-CN" altLang="en-US" smtClean="0">
                <a:ea typeface="黑体" panose="02010609060101010101" pitchFamily="49" charset="-122"/>
              </a:rPr>
              <a:t>条件同第</a:t>
            </a:r>
            <a:r>
              <a:rPr lang="zh-CN" altLang="zh-CN" smtClean="0">
                <a:ea typeface="宋体" panose="02010600030101010101" pitchFamily="2" charset="-122"/>
              </a:rPr>
              <a:t>①</a:t>
            </a:r>
            <a:r>
              <a:rPr lang="zh-CN" altLang="en-US" smtClean="0">
                <a:ea typeface="黑体" panose="02010609060101010101" pitchFamily="49" charset="-122"/>
              </a:rPr>
              <a:t>问，这次检测控制信号</a:t>
            </a:r>
            <a:r>
              <a:rPr lang="en-US" altLang="zh-CN" smtClean="0">
                <a:ea typeface="黑体" panose="02010609060101010101" pitchFamily="49" charset="-122"/>
              </a:rPr>
              <a:t>MemRead</a:t>
            </a:r>
            <a:r>
              <a:rPr lang="zh-CN" altLang="en-US" smtClean="0">
                <a:ea typeface="黑体" panose="02010609060101010101" pitchFamily="49" charset="-122"/>
              </a:rPr>
              <a:t>是否存在上表中的缺陷？</a:t>
            </a:r>
            <a:endParaRPr lang="en-US" altLang="zh-CN" smtClean="0">
              <a:ea typeface="黑体" panose="02010609060101010101" pitchFamily="49" charset="-122"/>
            </a:endParaRPr>
          </a:p>
          <a:p>
            <a:pPr lvl="2" indent="-285750">
              <a:lnSpc>
                <a:spcPct val="120000"/>
              </a:lnSpc>
              <a:spcBef>
                <a:spcPct val="20000"/>
              </a:spcBef>
              <a:spcAft>
                <a:spcPct val="20000"/>
              </a:spcAft>
            </a:pPr>
            <a:r>
              <a:rPr lang="en-US" altLang="zh-CN" smtClean="0">
                <a:ea typeface="黑体" panose="02010609060101010101" pitchFamily="49" charset="-122"/>
              </a:rPr>
              <a:t>a.</a:t>
            </a:r>
            <a:r>
              <a:rPr lang="zh-CN" altLang="en-US" smtClean="0">
                <a:ea typeface="黑体" panose="02010609060101010101" pitchFamily="49" charset="-122"/>
              </a:rPr>
              <a:t>如果</a:t>
            </a:r>
            <a:r>
              <a:rPr lang="en-US" altLang="zh-CN" smtClean="0">
                <a:ea typeface="黑体" panose="02010609060101010101" pitchFamily="49" charset="-122"/>
              </a:rPr>
              <a:t>MemRead</a:t>
            </a:r>
            <a:r>
              <a:rPr lang="zh-CN" altLang="en-US" smtClean="0">
                <a:ea typeface="黑体" panose="02010609060101010101" pitchFamily="49" charset="-122"/>
              </a:rPr>
              <a:t>存在固定为</a:t>
            </a:r>
            <a:r>
              <a:rPr lang="en-US" altLang="zh-CN" smtClean="0">
                <a:ea typeface="黑体" panose="02010609060101010101" pitchFamily="49" charset="-122"/>
              </a:rPr>
              <a:t>1</a:t>
            </a:r>
            <a:r>
              <a:rPr lang="zh-CN" altLang="en-US" smtClean="0">
                <a:ea typeface="黑体" panose="02010609060101010101" pitchFamily="49" charset="-122"/>
              </a:rPr>
              <a:t>缺陷，那么在每一条指令执行的时候都会读取数据存储器，然而对于非</a:t>
            </a:r>
            <a:r>
              <a:rPr lang="en-US" altLang="zh-CN" smtClean="0">
                <a:ea typeface="黑体" panose="02010609060101010101" pitchFamily="49" charset="-122"/>
              </a:rPr>
              <a:t>load</a:t>
            </a:r>
            <a:r>
              <a:rPr lang="zh-CN" altLang="en-US" smtClean="0">
                <a:ea typeface="黑体" panose="02010609060101010101" pitchFamily="49" charset="-122"/>
              </a:rPr>
              <a:t>类指令，从存储器读出的数据会被多选器抛弃，这导致我们无法设计出检测该缺陷的方法，因为即使存在该缺陷，处理器也是正常工作的。</a:t>
            </a:r>
          </a:p>
          <a:p>
            <a:pPr lvl="2" indent="-285750">
              <a:lnSpc>
                <a:spcPct val="120000"/>
              </a:lnSpc>
              <a:spcBef>
                <a:spcPct val="20000"/>
              </a:spcBef>
              <a:spcAft>
                <a:spcPct val="20000"/>
              </a:spcAft>
            </a:pPr>
            <a:r>
              <a:rPr lang="en-US" altLang="zh-CN" smtClean="0">
                <a:ea typeface="黑体" panose="02010609060101010101" pitchFamily="49" charset="-122"/>
              </a:rPr>
              <a:t>b.</a:t>
            </a:r>
            <a:r>
              <a:rPr lang="zh-CN" altLang="en-US" smtClean="0">
                <a:ea typeface="黑体" panose="02010609060101010101" pitchFamily="49" charset="-122"/>
              </a:rPr>
              <a:t>为了测试该缺陷我们需要一个操作码为</a:t>
            </a:r>
            <a:r>
              <a:rPr lang="en-US" altLang="zh-CN" smtClean="0">
                <a:ea typeface="黑体" panose="02010609060101010101" pitchFamily="49" charset="-122"/>
              </a:rPr>
              <a:t>0</a:t>
            </a:r>
            <a:r>
              <a:rPr lang="zh-CN" altLang="en-US" smtClean="0">
                <a:ea typeface="黑体" panose="02010609060101010101" pitchFamily="49" charset="-122"/>
              </a:rPr>
              <a:t>同时</a:t>
            </a:r>
            <a:r>
              <a:rPr lang="en-US" altLang="zh-CN" smtClean="0">
                <a:ea typeface="黑体" panose="02010609060101010101" pitchFamily="49" charset="-122"/>
              </a:rPr>
              <a:t>MemRead</a:t>
            </a:r>
            <a:r>
              <a:rPr lang="zh-CN" altLang="en-US" smtClean="0">
                <a:ea typeface="黑体" panose="02010609060101010101" pitchFamily="49" charset="-122"/>
              </a:rPr>
              <a:t>信号为</a:t>
            </a:r>
            <a:r>
              <a:rPr lang="en-US" altLang="zh-CN" smtClean="0">
                <a:ea typeface="黑体" panose="02010609060101010101" pitchFamily="49" charset="-122"/>
              </a:rPr>
              <a:t>1</a:t>
            </a:r>
            <a:r>
              <a:rPr lang="zh-CN" altLang="en-US" smtClean="0">
                <a:ea typeface="黑体" panose="02010609060101010101" pitchFamily="49" charset="-122"/>
              </a:rPr>
              <a:t>的指令，但是操作码为</a:t>
            </a:r>
            <a:r>
              <a:rPr lang="en-US" altLang="zh-CN" smtClean="0">
                <a:ea typeface="黑体" panose="02010609060101010101" pitchFamily="49" charset="-122"/>
              </a:rPr>
              <a:t>0</a:t>
            </a:r>
            <a:r>
              <a:rPr lang="zh-CN" altLang="en-US" smtClean="0">
                <a:ea typeface="黑体" panose="02010609060101010101" pitchFamily="49" charset="-122"/>
              </a:rPr>
              <a:t>的指令都是</a:t>
            </a:r>
            <a:r>
              <a:rPr lang="en-US" altLang="zh-CN" smtClean="0">
                <a:ea typeface="黑体" panose="02010609060101010101" pitchFamily="49" charset="-122"/>
              </a:rPr>
              <a:t>ALU</a:t>
            </a:r>
            <a:r>
              <a:rPr lang="zh-CN" altLang="en-US" smtClean="0">
                <a:ea typeface="黑体" panose="02010609060101010101" pitchFamily="49" charset="-122"/>
              </a:rPr>
              <a:t>的</a:t>
            </a:r>
            <a:r>
              <a:rPr lang="en-US" altLang="zh-CN" smtClean="0">
                <a:ea typeface="黑体" panose="02010609060101010101" pitchFamily="49" charset="-122"/>
              </a:rPr>
              <a:t>R</a:t>
            </a:r>
            <a:r>
              <a:rPr lang="zh-CN" altLang="en-US" smtClean="0">
                <a:ea typeface="黑体" panose="02010609060101010101" pitchFamily="49" charset="-122"/>
              </a:rPr>
              <a:t>型指令，不是</a:t>
            </a:r>
            <a:r>
              <a:rPr lang="en-US" altLang="zh-CN" smtClean="0">
                <a:ea typeface="黑体" panose="02010609060101010101" pitchFamily="49" charset="-122"/>
              </a:rPr>
              <a:t>load</a:t>
            </a:r>
            <a:r>
              <a:rPr lang="zh-CN" altLang="en-US" smtClean="0">
                <a:ea typeface="黑体" panose="02010609060101010101" pitchFamily="49" charset="-122"/>
              </a:rPr>
              <a:t>指令，因而它们的</a:t>
            </a:r>
            <a:r>
              <a:rPr lang="en-US" altLang="zh-CN" smtClean="0">
                <a:ea typeface="黑体" panose="02010609060101010101" pitchFamily="49" charset="-122"/>
              </a:rPr>
              <a:t>MemRead</a:t>
            </a:r>
            <a:r>
              <a:rPr lang="zh-CN" altLang="en-US" smtClean="0">
                <a:ea typeface="黑体" panose="02010609060101010101" pitchFamily="49" charset="-122"/>
              </a:rPr>
              <a:t>信号都为</a:t>
            </a:r>
            <a:r>
              <a:rPr lang="en-US" altLang="zh-CN" smtClean="0">
                <a:ea typeface="黑体" panose="02010609060101010101" pitchFamily="49" charset="-122"/>
              </a:rPr>
              <a:t>0</a:t>
            </a:r>
            <a:r>
              <a:rPr lang="zh-CN" altLang="en-US" smtClean="0">
                <a:ea typeface="黑体" panose="02010609060101010101" pitchFamily="49" charset="-122"/>
              </a:rPr>
              <a:t>，因此，即使存在该缺陷，处理器也是正常工作的，因而我们无法设计出检测该缺陷的方法。</a:t>
            </a:r>
          </a:p>
        </p:txBody>
      </p:sp>
      <p:graphicFrame>
        <p:nvGraphicFramePr>
          <p:cNvPr id="2" name="表格 1"/>
          <p:cNvGraphicFramePr>
            <a:graphicFrameLocks noGrp="1"/>
          </p:cNvGraphicFramePr>
          <p:nvPr/>
        </p:nvGraphicFramePr>
        <p:xfrm>
          <a:off x="1933575" y="1052513"/>
          <a:ext cx="5591175" cy="1152524"/>
        </p:xfrm>
        <a:graphic>
          <a:graphicData uri="http://schemas.openxmlformats.org/drawingml/2006/table">
            <a:tbl>
              <a:tblPr firstRow="1" firstCol="1" bandRow="1">
                <a:tableStyleId>{69CF1AB2-1976-4502-BF36-3FF5EA218861}</a:tableStyleId>
              </a:tblPr>
              <a:tblGrid>
                <a:gridCol w="452852">
                  <a:extLst>
                    <a:ext uri="{9D8B030D-6E8A-4147-A177-3AD203B41FA5}">
                      <a16:colId xmlns:a16="http://schemas.microsoft.com/office/drawing/2014/main" val="20000"/>
                    </a:ext>
                  </a:extLst>
                </a:gridCol>
                <a:gridCol w="5138323">
                  <a:extLst>
                    <a:ext uri="{9D8B030D-6E8A-4147-A177-3AD203B41FA5}">
                      <a16:colId xmlns:a16="http://schemas.microsoft.com/office/drawing/2014/main" val="20001"/>
                    </a:ext>
                  </a:extLst>
                </a:gridCol>
              </a:tblGrid>
              <a:tr h="365832">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95" marR="68595"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缺陷</a:t>
                      </a:r>
                      <a:endParaRPr lang="zh-CN" sz="1200" kern="100" dirty="0">
                        <a:effectLst/>
                        <a:latin typeface="Times New Roman" pitchFamily="18" charset="0"/>
                        <a:ea typeface="宋体"/>
                        <a:cs typeface="Times New Roman" pitchFamily="18" charset="0"/>
                      </a:endParaRPr>
                    </a:p>
                  </a:txBody>
                  <a:tcPr marL="68595" marR="68595" marT="0" marB="0"/>
                </a:tc>
                <a:extLst>
                  <a:ext uri="{0D108BD9-81ED-4DB2-BD59-A6C34878D82A}">
                    <a16:rowId xmlns:a16="http://schemas.microsoft.com/office/drawing/2014/main" val="10000"/>
                  </a:ext>
                </a:extLst>
              </a:tr>
              <a:tr h="365832">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95" marR="68595" marT="0" marB="0"/>
                </a:tc>
                <a:tc>
                  <a:txBody>
                    <a:bodyPr/>
                    <a:lstStyle/>
                    <a:p>
                      <a:pPr algn="just">
                        <a:lnSpc>
                          <a:spcPct val="150000"/>
                        </a:lnSpc>
                        <a:spcAft>
                          <a:spcPts val="0"/>
                        </a:spcAft>
                      </a:pPr>
                      <a:r>
                        <a:rPr lang="zh-CN" sz="1600" kern="100" dirty="0">
                          <a:effectLst/>
                          <a:latin typeface="Times New Roman" pitchFamily="18" charset="0"/>
                          <a:cs typeface="Times New Roman" pitchFamily="18" charset="0"/>
                        </a:rPr>
                        <a:t>固定为</a:t>
                      </a:r>
                      <a:r>
                        <a:rPr lang="en-US" sz="1600" kern="100" dirty="0">
                          <a:effectLst/>
                          <a:latin typeface="Times New Roman" pitchFamily="18" charset="0"/>
                          <a:cs typeface="Times New Roman" pitchFamily="18" charset="0"/>
                        </a:rPr>
                        <a:t>1</a:t>
                      </a:r>
                      <a:endParaRPr lang="zh-CN" sz="1200" kern="100" dirty="0">
                        <a:effectLst/>
                        <a:latin typeface="Times New Roman" pitchFamily="18" charset="0"/>
                        <a:ea typeface="宋体"/>
                        <a:cs typeface="Times New Roman" pitchFamily="18" charset="0"/>
                      </a:endParaRPr>
                    </a:p>
                  </a:txBody>
                  <a:tcPr marL="68595" marR="68595" marT="0" marB="0"/>
                </a:tc>
                <a:extLst>
                  <a:ext uri="{0D108BD9-81ED-4DB2-BD59-A6C34878D82A}">
                    <a16:rowId xmlns:a16="http://schemas.microsoft.com/office/drawing/2014/main" val="10001"/>
                  </a:ext>
                </a:extLst>
              </a:tr>
              <a:tr h="420860">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95" marR="68595" marT="0" marB="0"/>
                </a:tc>
                <a:tc>
                  <a:txBody>
                    <a:bodyPr/>
                    <a:lstStyle/>
                    <a:p>
                      <a:pPr algn="just">
                        <a:lnSpc>
                          <a:spcPct val="150000"/>
                        </a:lnSpc>
                        <a:spcAft>
                          <a:spcPts val="0"/>
                        </a:spcAft>
                      </a:pPr>
                      <a:r>
                        <a:rPr lang="zh-CN" sz="1600" kern="100" dirty="0">
                          <a:effectLst/>
                          <a:latin typeface="Times New Roman" pitchFamily="18" charset="0"/>
                          <a:cs typeface="Times New Roman" pitchFamily="18" charset="0"/>
                        </a:rPr>
                        <a:t>如果指令的第</a:t>
                      </a:r>
                      <a:r>
                        <a:rPr lang="en-US" sz="1600" kern="100" dirty="0">
                          <a:effectLst/>
                          <a:latin typeface="Times New Roman" pitchFamily="18" charset="0"/>
                          <a:cs typeface="Times New Roman" pitchFamily="18" charset="0"/>
                        </a:rPr>
                        <a:t>31~26</a:t>
                      </a:r>
                      <a:r>
                        <a:rPr lang="zh-CN" sz="1600" kern="100" dirty="0">
                          <a:effectLst/>
                          <a:latin typeface="Times New Roman" pitchFamily="18" charset="0"/>
                          <a:cs typeface="Times New Roman" pitchFamily="18" charset="0"/>
                        </a:rPr>
                        <a:t>位全为</a:t>
                      </a:r>
                      <a:r>
                        <a:rPr lang="en-US" sz="1600" kern="100" dirty="0">
                          <a:effectLst/>
                          <a:latin typeface="Times New Roman" pitchFamily="18" charset="0"/>
                          <a:cs typeface="Times New Roman" pitchFamily="18" charset="0"/>
                        </a:rPr>
                        <a:t>0</a:t>
                      </a:r>
                      <a:r>
                        <a:rPr lang="zh-CN" sz="1600" kern="100" dirty="0">
                          <a:effectLst/>
                          <a:latin typeface="Times New Roman" pitchFamily="18" charset="0"/>
                          <a:cs typeface="Times New Roman" pitchFamily="18" charset="0"/>
                        </a:rPr>
                        <a:t>，则固定为</a:t>
                      </a:r>
                      <a:r>
                        <a:rPr lang="en-US" sz="1600" kern="100" dirty="0">
                          <a:effectLst/>
                          <a:latin typeface="Times New Roman" pitchFamily="18" charset="0"/>
                          <a:cs typeface="Times New Roman" pitchFamily="18" charset="0"/>
                        </a:rPr>
                        <a:t>0</a:t>
                      </a:r>
                      <a:r>
                        <a:rPr lang="zh-CN" sz="1600" kern="100" dirty="0">
                          <a:effectLst/>
                          <a:latin typeface="Times New Roman" pitchFamily="18" charset="0"/>
                          <a:cs typeface="Times New Roman" pitchFamily="18" charset="0"/>
                        </a:rPr>
                        <a:t>，否则无缺陷</a:t>
                      </a:r>
                      <a:endParaRPr lang="zh-CN" sz="1200" kern="100" dirty="0">
                        <a:effectLst/>
                        <a:latin typeface="Times New Roman" pitchFamily="18" charset="0"/>
                        <a:ea typeface="宋体"/>
                        <a:cs typeface="Times New Roman" pitchFamily="18" charset="0"/>
                      </a:endParaRPr>
                    </a:p>
                  </a:txBody>
                  <a:tcPr marL="68595" marR="68595"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6224495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179">
                                            <p:txEl>
                                              <p:pRg st="4" end="4"/>
                                            </p:txEl>
                                          </p:spTgt>
                                        </p:tgtEl>
                                        <p:attrNameLst>
                                          <p:attrName>style.visibility</p:attrName>
                                        </p:attrNameLst>
                                      </p:cBhvr>
                                      <p:to>
                                        <p:strVal val="visible"/>
                                      </p:to>
                                    </p:set>
                                    <p:animEffect transition="in" filter="fade">
                                      <p:cBhvr>
                                        <p:cTn id="7" dur="500"/>
                                        <p:tgtEl>
                                          <p:spTgt spid="50179">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179">
                                            <p:txEl>
                                              <p:pRg st="5" end="5"/>
                                            </p:txEl>
                                          </p:spTgt>
                                        </p:tgtEl>
                                        <p:attrNameLst>
                                          <p:attrName>style.visibility</p:attrName>
                                        </p:attrNameLst>
                                      </p:cBhvr>
                                      <p:to>
                                        <p:strVal val="visible"/>
                                      </p:to>
                                    </p:set>
                                    <p:animEffect transition="in" filter="fade">
                                      <p:cBhvr>
                                        <p:cTn id="12" dur="500"/>
                                        <p:tgtEl>
                                          <p:spTgt spid="501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五、解答</a:t>
            </a:r>
            <a:r>
              <a:rPr lang="en-US" altLang="zh-CN" smtClean="0">
                <a:latin typeface="Times New Roman" panose="02020603050405020304" pitchFamily="18" charset="0"/>
                <a:cs typeface="Times New Roman" panose="02020603050405020304" pitchFamily="18" charset="0"/>
              </a:rPr>
              <a:t>5</a:t>
            </a:r>
            <a:endParaRPr lang="zh-CN" altLang="en-US" smtClean="0">
              <a:latin typeface="Times New Roman" panose="02020603050405020304" pitchFamily="18" charset="0"/>
              <a:cs typeface="Times New Roman" panose="02020603050405020304" pitchFamily="18" charset="0"/>
            </a:endParaRPr>
          </a:p>
        </p:txBody>
      </p:sp>
      <p:sp>
        <p:nvSpPr>
          <p:cNvPr id="51203" name="Content Placeholder 4"/>
          <p:cNvSpPr>
            <a:spLocks noGrp="1"/>
          </p:cNvSpPr>
          <p:nvPr>
            <p:ph idx="4294967295"/>
          </p:nvPr>
        </p:nvSpPr>
        <p:spPr>
          <a:xfrm>
            <a:off x="684213" y="908050"/>
            <a:ext cx="7848600" cy="4421188"/>
          </a:xfrm>
        </p:spPr>
        <p:txBody>
          <a:bodyPr/>
          <a:lstStyle/>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727075" lvl="1" indent="-342900">
              <a:lnSpc>
                <a:spcPct val="120000"/>
              </a:lnSpc>
              <a:spcBef>
                <a:spcPct val="20000"/>
              </a:spcBef>
              <a:spcAft>
                <a:spcPct val="20000"/>
              </a:spcAft>
              <a:buFont typeface="楷体_GB2312" pitchFamily="49" charset="-122"/>
              <a:buAutoNum type="circleNumDbPlain" startAt="5"/>
            </a:pPr>
            <a:r>
              <a:rPr lang="zh-CN" altLang="en-US" smtClean="0">
                <a:ea typeface="黑体" panose="02010609060101010101" pitchFamily="49" charset="-122"/>
              </a:rPr>
              <a:t>条件同第</a:t>
            </a:r>
            <a:r>
              <a:rPr lang="zh-CN" altLang="zh-CN" smtClean="0">
                <a:ea typeface="宋体" panose="02010600030101010101" pitchFamily="2" charset="-122"/>
              </a:rPr>
              <a:t>①</a:t>
            </a:r>
            <a:r>
              <a:rPr lang="zh-CN" altLang="en-US" smtClean="0">
                <a:ea typeface="黑体" panose="02010609060101010101" pitchFamily="49" charset="-122"/>
              </a:rPr>
              <a:t>问，这次检测控制信号</a:t>
            </a:r>
            <a:r>
              <a:rPr lang="en-US" altLang="zh-CN" smtClean="0">
                <a:ea typeface="黑体" panose="02010609060101010101" pitchFamily="49" charset="-122"/>
              </a:rPr>
              <a:t>Jump</a:t>
            </a:r>
            <a:r>
              <a:rPr lang="zh-CN" altLang="en-US" smtClean="0">
                <a:ea typeface="黑体" panose="02010609060101010101" pitchFamily="49" charset="-122"/>
              </a:rPr>
              <a:t>是否存在上表中的缺陷？</a:t>
            </a:r>
            <a:endParaRPr lang="en-US" altLang="zh-CN" smtClean="0">
              <a:ea typeface="黑体" panose="02010609060101010101" pitchFamily="49" charset="-122"/>
            </a:endParaRPr>
          </a:p>
          <a:p>
            <a:pPr lvl="2" indent="-285750">
              <a:lnSpc>
                <a:spcPct val="120000"/>
              </a:lnSpc>
              <a:spcBef>
                <a:spcPct val="20000"/>
              </a:spcBef>
              <a:spcAft>
                <a:spcPct val="20000"/>
              </a:spcAft>
            </a:pPr>
            <a:r>
              <a:rPr lang="en-US" altLang="zh-CN" smtClean="0">
                <a:ea typeface="黑体" panose="02010609060101010101" pitchFamily="49" charset="-122"/>
              </a:rPr>
              <a:t>a.</a:t>
            </a:r>
            <a:r>
              <a:rPr lang="zh-CN" altLang="en-US" smtClean="0">
                <a:ea typeface="黑体" panose="02010609060101010101" pitchFamily="49" charset="-122"/>
              </a:rPr>
              <a:t>如果</a:t>
            </a:r>
            <a:r>
              <a:rPr lang="en-US" altLang="zh-CN" smtClean="0">
                <a:ea typeface="黑体" panose="02010609060101010101" pitchFamily="49" charset="-122"/>
              </a:rPr>
              <a:t>Jump</a:t>
            </a:r>
            <a:r>
              <a:rPr lang="zh-CN" altLang="en-US" smtClean="0">
                <a:ea typeface="黑体" panose="02010609060101010101" pitchFamily="49" charset="-122"/>
              </a:rPr>
              <a:t>信号存在固定为</a:t>
            </a:r>
            <a:r>
              <a:rPr lang="en-US" altLang="zh-CN" smtClean="0">
                <a:ea typeface="黑体" panose="02010609060101010101" pitchFamily="49" charset="-122"/>
              </a:rPr>
              <a:t>1</a:t>
            </a:r>
            <a:r>
              <a:rPr lang="zh-CN" altLang="en-US" smtClean="0">
                <a:ea typeface="黑体" panose="02010609060101010101" pitchFamily="49" charset="-122"/>
              </a:rPr>
              <a:t>缺陷，那么每一条指令执行时都会按照执行</a:t>
            </a:r>
            <a:r>
              <a:rPr lang="en-US" altLang="zh-CN" smtClean="0">
                <a:ea typeface="黑体" panose="02010609060101010101" pitchFamily="49" charset="-122"/>
              </a:rPr>
              <a:t>J</a:t>
            </a:r>
            <a:r>
              <a:rPr lang="zh-CN" altLang="en-US" smtClean="0">
                <a:ea typeface="黑体" panose="02010609060101010101" pitchFamily="49" charset="-122"/>
              </a:rPr>
              <a:t>指令时的方法更新</a:t>
            </a:r>
            <a:r>
              <a:rPr lang="en-US" altLang="zh-CN" smtClean="0">
                <a:ea typeface="黑体" panose="02010609060101010101" pitchFamily="49" charset="-122"/>
              </a:rPr>
              <a:t>PC</a:t>
            </a:r>
            <a:r>
              <a:rPr lang="zh-CN" altLang="en-US" smtClean="0">
                <a:ea typeface="黑体" panose="02010609060101010101" pitchFamily="49" charset="-122"/>
              </a:rPr>
              <a:t>的值，要检测该缺陷，可以将一条非跳转指令</a:t>
            </a:r>
            <a:r>
              <a:rPr lang="en-US" altLang="zh-CN" smtClean="0">
                <a:ea typeface="黑体" panose="02010609060101010101" pitchFamily="49" charset="-122"/>
              </a:rPr>
              <a:t>(</a:t>
            </a:r>
            <a:r>
              <a:rPr lang="zh-CN" altLang="en-US" smtClean="0">
                <a:ea typeface="黑体" panose="02010609060101010101" pitchFamily="49" charset="-122"/>
              </a:rPr>
              <a:t>例如</a:t>
            </a:r>
            <a:r>
              <a:rPr lang="en-US" altLang="zh-CN" smtClean="0">
                <a:ea typeface="黑体" panose="02010609060101010101" pitchFamily="49" charset="-122"/>
              </a:rPr>
              <a:t>ADD $1,$0,$0)</a:t>
            </a:r>
            <a:r>
              <a:rPr lang="zh-CN" altLang="en-US" smtClean="0">
                <a:ea typeface="黑体" panose="02010609060101010101" pitchFamily="49" charset="-122"/>
              </a:rPr>
              <a:t>放在指令存储器中第一条指令的位置，该指令执行之后</a:t>
            </a:r>
            <a:r>
              <a:rPr lang="en-US" altLang="zh-CN" smtClean="0">
                <a:ea typeface="黑体" panose="02010609060101010101" pitchFamily="49" charset="-122"/>
              </a:rPr>
              <a:t>PC</a:t>
            </a:r>
            <a:r>
              <a:rPr lang="zh-CN" altLang="en-US" smtClean="0">
                <a:ea typeface="黑体" panose="02010609060101010101" pitchFamily="49" charset="-122"/>
              </a:rPr>
              <a:t>的值应当是</a:t>
            </a:r>
            <a:r>
              <a:rPr lang="en-US" altLang="zh-CN" smtClean="0">
                <a:ea typeface="黑体" panose="02010609060101010101" pitchFamily="49" charset="-122"/>
              </a:rPr>
              <a:t>0x00000004</a:t>
            </a:r>
            <a:r>
              <a:rPr lang="zh-CN" altLang="en-US" smtClean="0">
                <a:ea typeface="黑体" panose="02010609060101010101" pitchFamily="49" charset="-122"/>
              </a:rPr>
              <a:t>，若</a:t>
            </a:r>
            <a:r>
              <a:rPr lang="en-US" altLang="zh-CN" smtClean="0">
                <a:ea typeface="黑体" panose="02010609060101010101" pitchFamily="49" charset="-122"/>
              </a:rPr>
              <a:t>PC</a:t>
            </a:r>
            <a:r>
              <a:rPr lang="zh-CN" altLang="en-US" smtClean="0">
                <a:ea typeface="黑体" panose="02010609060101010101" pitchFamily="49" charset="-122"/>
              </a:rPr>
              <a:t>的值变为</a:t>
            </a:r>
            <a:r>
              <a:rPr lang="en-US" altLang="zh-CN" smtClean="0">
                <a:ea typeface="黑体" panose="02010609060101010101" pitchFamily="49" charset="-122"/>
              </a:rPr>
              <a:t>0x00002080</a:t>
            </a:r>
            <a:r>
              <a:rPr lang="zh-CN" altLang="en-US" smtClean="0">
                <a:ea typeface="黑体" panose="02010609060101010101" pitchFamily="49" charset="-122"/>
              </a:rPr>
              <a:t>则说明</a:t>
            </a:r>
            <a:r>
              <a:rPr lang="en-US" altLang="zh-CN" smtClean="0">
                <a:ea typeface="黑体" panose="02010609060101010101" pitchFamily="49" charset="-122"/>
              </a:rPr>
              <a:t>Jump</a:t>
            </a:r>
            <a:r>
              <a:rPr lang="zh-CN" altLang="en-US" smtClean="0">
                <a:ea typeface="黑体" panose="02010609060101010101" pitchFamily="49" charset="-122"/>
              </a:rPr>
              <a:t>信号存在固定为</a:t>
            </a:r>
            <a:r>
              <a:rPr lang="en-US" altLang="zh-CN" smtClean="0">
                <a:ea typeface="黑体" panose="02010609060101010101" pitchFamily="49" charset="-122"/>
              </a:rPr>
              <a:t>1</a:t>
            </a:r>
            <a:r>
              <a:rPr lang="zh-CN" altLang="en-US" smtClean="0">
                <a:ea typeface="黑体" panose="02010609060101010101" pitchFamily="49" charset="-122"/>
              </a:rPr>
              <a:t>缺陷。</a:t>
            </a:r>
          </a:p>
          <a:p>
            <a:pPr lvl="2" indent="-285750">
              <a:lnSpc>
                <a:spcPct val="120000"/>
              </a:lnSpc>
              <a:spcBef>
                <a:spcPct val="20000"/>
              </a:spcBef>
              <a:spcAft>
                <a:spcPct val="20000"/>
              </a:spcAft>
            </a:pPr>
            <a:r>
              <a:rPr lang="en-US" altLang="zh-CN" smtClean="0">
                <a:ea typeface="黑体" panose="02010609060101010101" pitchFamily="49" charset="-122"/>
              </a:rPr>
              <a:t>b.</a:t>
            </a:r>
            <a:r>
              <a:rPr lang="zh-CN" altLang="en-US" smtClean="0">
                <a:ea typeface="黑体" panose="02010609060101010101" pitchFamily="49" charset="-122"/>
              </a:rPr>
              <a:t>为了测试该缺陷我们需要一个操作码为</a:t>
            </a:r>
            <a:r>
              <a:rPr lang="en-US" altLang="zh-CN" smtClean="0">
                <a:ea typeface="黑体" panose="02010609060101010101" pitchFamily="49" charset="-122"/>
              </a:rPr>
              <a:t>0</a:t>
            </a:r>
            <a:r>
              <a:rPr lang="zh-CN" altLang="en-US" smtClean="0">
                <a:ea typeface="黑体" panose="02010609060101010101" pitchFamily="49" charset="-122"/>
              </a:rPr>
              <a:t>同时</a:t>
            </a:r>
            <a:r>
              <a:rPr lang="en-US" altLang="zh-CN" smtClean="0">
                <a:ea typeface="黑体" panose="02010609060101010101" pitchFamily="49" charset="-122"/>
              </a:rPr>
              <a:t>Jump</a:t>
            </a:r>
            <a:r>
              <a:rPr lang="zh-CN" altLang="en-US" smtClean="0">
                <a:ea typeface="黑体" panose="02010609060101010101" pitchFamily="49" charset="-122"/>
              </a:rPr>
              <a:t>信号为</a:t>
            </a:r>
            <a:r>
              <a:rPr lang="en-US" altLang="zh-CN" smtClean="0">
                <a:ea typeface="黑体" panose="02010609060101010101" pitchFamily="49" charset="-122"/>
              </a:rPr>
              <a:t>1</a:t>
            </a:r>
            <a:r>
              <a:rPr lang="zh-CN" altLang="en-US" smtClean="0">
                <a:ea typeface="黑体" panose="02010609060101010101" pitchFamily="49" charset="-122"/>
              </a:rPr>
              <a:t>的指令，然而跳转指令的操作码都不是</a:t>
            </a:r>
            <a:r>
              <a:rPr lang="en-US" altLang="zh-CN" smtClean="0">
                <a:ea typeface="黑体" panose="02010609060101010101" pitchFamily="49" charset="-122"/>
              </a:rPr>
              <a:t>0</a:t>
            </a:r>
            <a:r>
              <a:rPr lang="zh-CN" altLang="en-US" smtClean="0">
                <a:ea typeface="黑体" panose="02010609060101010101" pitchFamily="49" charset="-122"/>
              </a:rPr>
              <a:t>，因此我们无法设计出检测该缺陷的方法，此时处理器是正常工作的。</a:t>
            </a:r>
          </a:p>
        </p:txBody>
      </p:sp>
      <p:graphicFrame>
        <p:nvGraphicFramePr>
          <p:cNvPr id="8" name="表格 7"/>
          <p:cNvGraphicFramePr>
            <a:graphicFrameLocks noGrp="1"/>
          </p:cNvGraphicFramePr>
          <p:nvPr/>
        </p:nvGraphicFramePr>
        <p:xfrm>
          <a:off x="1933575" y="1052513"/>
          <a:ext cx="5591175" cy="1152524"/>
        </p:xfrm>
        <a:graphic>
          <a:graphicData uri="http://schemas.openxmlformats.org/drawingml/2006/table">
            <a:tbl>
              <a:tblPr firstRow="1" firstCol="1" bandRow="1">
                <a:tableStyleId>{69CF1AB2-1976-4502-BF36-3FF5EA218861}</a:tableStyleId>
              </a:tblPr>
              <a:tblGrid>
                <a:gridCol w="452852">
                  <a:extLst>
                    <a:ext uri="{9D8B030D-6E8A-4147-A177-3AD203B41FA5}">
                      <a16:colId xmlns:a16="http://schemas.microsoft.com/office/drawing/2014/main" val="20000"/>
                    </a:ext>
                  </a:extLst>
                </a:gridCol>
                <a:gridCol w="5138323">
                  <a:extLst>
                    <a:ext uri="{9D8B030D-6E8A-4147-A177-3AD203B41FA5}">
                      <a16:colId xmlns:a16="http://schemas.microsoft.com/office/drawing/2014/main" val="20001"/>
                    </a:ext>
                  </a:extLst>
                </a:gridCol>
              </a:tblGrid>
              <a:tr h="365832">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95" marR="68595"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缺陷</a:t>
                      </a:r>
                      <a:endParaRPr lang="zh-CN" sz="1200" kern="100" dirty="0">
                        <a:effectLst/>
                        <a:latin typeface="Times New Roman" pitchFamily="18" charset="0"/>
                        <a:ea typeface="宋体"/>
                        <a:cs typeface="Times New Roman" pitchFamily="18" charset="0"/>
                      </a:endParaRPr>
                    </a:p>
                  </a:txBody>
                  <a:tcPr marL="68595" marR="68595" marT="0" marB="0"/>
                </a:tc>
                <a:extLst>
                  <a:ext uri="{0D108BD9-81ED-4DB2-BD59-A6C34878D82A}">
                    <a16:rowId xmlns:a16="http://schemas.microsoft.com/office/drawing/2014/main" val="10000"/>
                  </a:ext>
                </a:extLst>
              </a:tr>
              <a:tr h="365832">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95" marR="68595" marT="0" marB="0"/>
                </a:tc>
                <a:tc>
                  <a:txBody>
                    <a:bodyPr/>
                    <a:lstStyle/>
                    <a:p>
                      <a:pPr algn="just">
                        <a:lnSpc>
                          <a:spcPct val="150000"/>
                        </a:lnSpc>
                        <a:spcAft>
                          <a:spcPts val="0"/>
                        </a:spcAft>
                      </a:pPr>
                      <a:r>
                        <a:rPr lang="zh-CN" sz="1600" kern="100" dirty="0">
                          <a:effectLst/>
                          <a:latin typeface="Times New Roman" pitchFamily="18" charset="0"/>
                          <a:cs typeface="Times New Roman" pitchFamily="18" charset="0"/>
                        </a:rPr>
                        <a:t>固定为</a:t>
                      </a:r>
                      <a:r>
                        <a:rPr lang="en-US" sz="1600" kern="100" dirty="0">
                          <a:effectLst/>
                          <a:latin typeface="Times New Roman" pitchFamily="18" charset="0"/>
                          <a:cs typeface="Times New Roman" pitchFamily="18" charset="0"/>
                        </a:rPr>
                        <a:t>1</a:t>
                      </a:r>
                      <a:endParaRPr lang="zh-CN" sz="1200" kern="100" dirty="0">
                        <a:effectLst/>
                        <a:latin typeface="Times New Roman" pitchFamily="18" charset="0"/>
                        <a:ea typeface="宋体"/>
                        <a:cs typeface="Times New Roman" pitchFamily="18" charset="0"/>
                      </a:endParaRPr>
                    </a:p>
                  </a:txBody>
                  <a:tcPr marL="68595" marR="68595" marT="0" marB="0"/>
                </a:tc>
                <a:extLst>
                  <a:ext uri="{0D108BD9-81ED-4DB2-BD59-A6C34878D82A}">
                    <a16:rowId xmlns:a16="http://schemas.microsoft.com/office/drawing/2014/main" val="10001"/>
                  </a:ext>
                </a:extLst>
              </a:tr>
              <a:tr h="420860">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95" marR="68595" marT="0" marB="0"/>
                </a:tc>
                <a:tc>
                  <a:txBody>
                    <a:bodyPr/>
                    <a:lstStyle/>
                    <a:p>
                      <a:pPr algn="just">
                        <a:lnSpc>
                          <a:spcPct val="150000"/>
                        </a:lnSpc>
                        <a:spcAft>
                          <a:spcPts val="0"/>
                        </a:spcAft>
                      </a:pPr>
                      <a:r>
                        <a:rPr lang="zh-CN" sz="1600" kern="100" dirty="0">
                          <a:effectLst/>
                          <a:latin typeface="Times New Roman" pitchFamily="18" charset="0"/>
                          <a:cs typeface="Times New Roman" pitchFamily="18" charset="0"/>
                        </a:rPr>
                        <a:t>如果指令的第</a:t>
                      </a:r>
                      <a:r>
                        <a:rPr lang="en-US" sz="1600" kern="100" dirty="0">
                          <a:effectLst/>
                          <a:latin typeface="Times New Roman" pitchFamily="18" charset="0"/>
                          <a:cs typeface="Times New Roman" pitchFamily="18" charset="0"/>
                        </a:rPr>
                        <a:t>31~26</a:t>
                      </a:r>
                      <a:r>
                        <a:rPr lang="zh-CN" sz="1600" kern="100" dirty="0">
                          <a:effectLst/>
                          <a:latin typeface="Times New Roman" pitchFamily="18" charset="0"/>
                          <a:cs typeface="Times New Roman" pitchFamily="18" charset="0"/>
                        </a:rPr>
                        <a:t>位全为</a:t>
                      </a:r>
                      <a:r>
                        <a:rPr lang="en-US" sz="1600" kern="100" dirty="0">
                          <a:effectLst/>
                          <a:latin typeface="Times New Roman" pitchFamily="18" charset="0"/>
                          <a:cs typeface="Times New Roman" pitchFamily="18" charset="0"/>
                        </a:rPr>
                        <a:t>0</a:t>
                      </a:r>
                      <a:r>
                        <a:rPr lang="zh-CN" sz="1600" kern="100" dirty="0">
                          <a:effectLst/>
                          <a:latin typeface="Times New Roman" pitchFamily="18" charset="0"/>
                          <a:cs typeface="Times New Roman" pitchFamily="18" charset="0"/>
                        </a:rPr>
                        <a:t>，则固定为</a:t>
                      </a:r>
                      <a:r>
                        <a:rPr lang="en-US" sz="1600" kern="100" dirty="0">
                          <a:effectLst/>
                          <a:latin typeface="Times New Roman" pitchFamily="18" charset="0"/>
                          <a:cs typeface="Times New Roman" pitchFamily="18" charset="0"/>
                        </a:rPr>
                        <a:t>0</a:t>
                      </a:r>
                      <a:r>
                        <a:rPr lang="zh-CN" sz="1600" kern="100" dirty="0">
                          <a:effectLst/>
                          <a:latin typeface="Times New Roman" pitchFamily="18" charset="0"/>
                          <a:cs typeface="Times New Roman" pitchFamily="18" charset="0"/>
                        </a:rPr>
                        <a:t>，否则无缺陷</a:t>
                      </a:r>
                      <a:endParaRPr lang="zh-CN" sz="1200" kern="100" dirty="0">
                        <a:effectLst/>
                        <a:latin typeface="Times New Roman" pitchFamily="18" charset="0"/>
                        <a:ea typeface="宋体"/>
                        <a:cs typeface="Times New Roman" pitchFamily="18" charset="0"/>
                      </a:endParaRPr>
                    </a:p>
                  </a:txBody>
                  <a:tcPr marL="68595" marR="68595"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81260612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03">
                                            <p:txEl>
                                              <p:pRg st="4" end="4"/>
                                            </p:txEl>
                                          </p:spTgt>
                                        </p:tgtEl>
                                        <p:attrNameLst>
                                          <p:attrName>style.visibility</p:attrName>
                                        </p:attrNameLst>
                                      </p:cBhvr>
                                      <p:to>
                                        <p:strVal val="visible"/>
                                      </p:to>
                                    </p:set>
                                    <p:animEffect transition="in" filter="fade">
                                      <p:cBhvr>
                                        <p:cTn id="7" dur="500"/>
                                        <p:tgtEl>
                                          <p:spTgt spid="51203">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03">
                                            <p:txEl>
                                              <p:pRg st="5" end="5"/>
                                            </p:txEl>
                                          </p:spTgt>
                                        </p:tgtEl>
                                        <p:attrNameLst>
                                          <p:attrName>style.visibility</p:attrName>
                                        </p:attrNameLst>
                                      </p:cBhvr>
                                      <p:to>
                                        <p:strVal val="visible"/>
                                      </p:to>
                                    </p:set>
                                    <p:animEffect transition="in" filter="fade">
                                      <p:cBhvr>
                                        <p:cTn id="12" dur="500"/>
                                        <p:tgtEl>
                                          <p:spTgt spid="512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五、解答</a:t>
            </a:r>
            <a:r>
              <a:rPr lang="en-US" altLang="zh-CN" smtClean="0">
                <a:latin typeface="Times New Roman" panose="02020603050405020304" pitchFamily="18" charset="0"/>
                <a:cs typeface="Times New Roman" panose="02020603050405020304" pitchFamily="18" charset="0"/>
              </a:rPr>
              <a:t>6</a:t>
            </a:r>
            <a:endParaRPr lang="zh-CN" altLang="en-US" smtClean="0">
              <a:latin typeface="Times New Roman" panose="02020603050405020304" pitchFamily="18" charset="0"/>
              <a:cs typeface="Times New Roman" panose="02020603050405020304" pitchFamily="18" charset="0"/>
            </a:endParaRPr>
          </a:p>
        </p:txBody>
      </p:sp>
      <p:sp>
        <p:nvSpPr>
          <p:cNvPr id="52227" name="Content Placeholder 4"/>
          <p:cNvSpPr>
            <a:spLocks noGrp="1"/>
          </p:cNvSpPr>
          <p:nvPr>
            <p:ph idx="4294967295"/>
          </p:nvPr>
        </p:nvSpPr>
        <p:spPr>
          <a:xfrm>
            <a:off x="684213" y="908050"/>
            <a:ext cx="8064500" cy="5221288"/>
          </a:xfrm>
        </p:spPr>
        <p:txBody>
          <a:bodyPr/>
          <a:lstStyle/>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727075" lvl="1" indent="-342900">
              <a:lnSpc>
                <a:spcPct val="120000"/>
              </a:lnSpc>
              <a:spcBef>
                <a:spcPct val="20000"/>
              </a:spcBef>
              <a:spcAft>
                <a:spcPct val="20000"/>
              </a:spcAft>
              <a:buFont typeface="楷体_GB2312" pitchFamily="49" charset="-122"/>
              <a:buAutoNum type="circleNumDbPlain" startAt="6"/>
            </a:pPr>
            <a:r>
              <a:rPr lang="zh-CN" altLang="en-US" smtClean="0">
                <a:ea typeface="黑体" panose="02010609060101010101" pitchFamily="49" charset="-122"/>
              </a:rPr>
              <a:t>使用第</a:t>
            </a:r>
            <a:r>
              <a:rPr lang="zh-CN" altLang="zh-CN" smtClean="0">
                <a:ea typeface="宋体" panose="02010600030101010101" pitchFamily="2" charset="-122"/>
              </a:rPr>
              <a:t>①</a:t>
            </a:r>
            <a:r>
              <a:rPr lang="zh-CN" altLang="en-US" smtClean="0">
                <a:ea typeface="黑体" panose="02010609060101010101" pitchFamily="49" charset="-122"/>
              </a:rPr>
              <a:t>问中描述的测试方案，可以一次对几个不同的信号进行测试，但一般来说不可能同时测试到所有信号。试着设计一系列方案对所有多选器输出的上表中的缺陷进行测试</a:t>
            </a:r>
            <a:r>
              <a:rPr lang="en-US" altLang="zh-CN" smtClean="0">
                <a:ea typeface="黑体" panose="02010609060101010101" pitchFamily="49" charset="-122"/>
              </a:rPr>
              <a:t>(</a:t>
            </a:r>
            <a:r>
              <a:rPr lang="zh-CN" altLang="en-US" smtClean="0">
                <a:ea typeface="黑体" panose="02010609060101010101" pitchFamily="49" charset="-122"/>
              </a:rPr>
              <a:t>五个多选器输出的每一位都要测试到</a:t>
            </a:r>
            <a:r>
              <a:rPr lang="en-US" altLang="zh-CN" smtClean="0">
                <a:ea typeface="黑体" panose="02010609060101010101" pitchFamily="49" charset="-122"/>
              </a:rPr>
              <a:t>)</a:t>
            </a:r>
            <a:r>
              <a:rPr lang="zh-CN" altLang="en-US" smtClean="0">
                <a:ea typeface="黑体" panose="02010609060101010101" pitchFamily="49" charset="-122"/>
              </a:rPr>
              <a:t>。尽量使用较少的测试方案。</a:t>
            </a:r>
            <a:endParaRPr lang="en-US" altLang="zh-CN" smtClean="0">
              <a:ea typeface="黑体" panose="02010609060101010101" pitchFamily="49" charset="-122"/>
            </a:endParaRPr>
          </a:p>
          <a:p>
            <a:pPr lvl="2" indent="-285750">
              <a:lnSpc>
                <a:spcPct val="120000"/>
              </a:lnSpc>
              <a:spcBef>
                <a:spcPct val="20000"/>
              </a:spcBef>
              <a:spcAft>
                <a:spcPct val="20000"/>
              </a:spcAft>
            </a:pPr>
            <a:r>
              <a:rPr lang="zh-CN" altLang="en-US" smtClean="0">
                <a:ea typeface="黑体" panose="02010609060101010101" pitchFamily="49" charset="-122"/>
              </a:rPr>
              <a:t>涉及到</a:t>
            </a:r>
            <a:r>
              <a:rPr lang="en-US" altLang="zh-CN" smtClean="0">
                <a:ea typeface="黑体" panose="02010609060101010101" pitchFamily="49" charset="-122"/>
              </a:rPr>
              <a:t>5</a:t>
            </a:r>
            <a:r>
              <a:rPr lang="zh-CN" altLang="en-US" smtClean="0">
                <a:ea typeface="黑体" panose="02010609060101010101" pitchFamily="49" charset="-122"/>
              </a:rPr>
              <a:t>个控制信号：</a:t>
            </a:r>
            <a:r>
              <a:rPr lang="en-US" altLang="zh-CN" smtClean="0">
                <a:ea typeface="黑体" panose="02010609060101010101" pitchFamily="49" charset="-122"/>
              </a:rPr>
              <a:t>RegDst</a:t>
            </a:r>
            <a:r>
              <a:rPr lang="zh-CN" altLang="en-US" smtClean="0">
                <a:ea typeface="黑体" panose="02010609060101010101" pitchFamily="49" charset="-122"/>
              </a:rPr>
              <a:t>、</a:t>
            </a:r>
            <a:r>
              <a:rPr lang="en-US" altLang="zh-CN" smtClean="0">
                <a:ea typeface="黑体" panose="02010609060101010101" pitchFamily="49" charset="-122"/>
              </a:rPr>
              <a:t>Jump</a:t>
            </a:r>
            <a:r>
              <a:rPr lang="zh-CN" altLang="en-US" smtClean="0">
                <a:ea typeface="黑体" panose="02010609060101010101" pitchFamily="49" charset="-122"/>
              </a:rPr>
              <a:t>、</a:t>
            </a:r>
            <a:r>
              <a:rPr lang="en-US" altLang="zh-CN" smtClean="0">
                <a:ea typeface="黑体" panose="02010609060101010101" pitchFamily="49" charset="-122"/>
              </a:rPr>
              <a:t>Branch</a:t>
            </a:r>
            <a:r>
              <a:rPr lang="zh-CN" altLang="en-US" smtClean="0">
                <a:ea typeface="黑体" panose="02010609060101010101" pitchFamily="49" charset="-122"/>
              </a:rPr>
              <a:t>、</a:t>
            </a:r>
            <a:r>
              <a:rPr lang="en-US" altLang="zh-CN" smtClean="0">
                <a:ea typeface="黑体" panose="02010609060101010101" pitchFamily="49" charset="-122"/>
              </a:rPr>
              <a:t>MemtoReg</a:t>
            </a:r>
            <a:r>
              <a:rPr lang="zh-CN" altLang="en-US" smtClean="0">
                <a:ea typeface="黑体" panose="02010609060101010101" pitchFamily="49" charset="-122"/>
              </a:rPr>
              <a:t>和</a:t>
            </a:r>
            <a:r>
              <a:rPr lang="en-US" altLang="zh-CN" smtClean="0">
                <a:ea typeface="黑体" panose="02010609060101010101" pitchFamily="49" charset="-122"/>
              </a:rPr>
              <a:t>ALUSrc</a:t>
            </a:r>
            <a:r>
              <a:rPr lang="zh-CN" altLang="en-US" smtClean="0">
                <a:ea typeface="黑体" panose="02010609060101010101" pitchFamily="49" charset="-122"/>
              </a:rPr>
              <a:t>，分别对每一个信号设计测试方案进行测试即可，但是注意有些信号的缺陷</a:t>
            </a:r>
            <a:r>
              <a:rPr lang="en-US" altLang="zh-CN" smtClean="0">
                <a:ea typeface="黑体" panose="02010609060101010101" pitchFamily="49" charset="-122"/>
              </a:rPr>
              <a:t>a</a:t>
            </a:r>
            <a:r>
              <a:rPr lang="zh-CN" altLang="en-US" smtClean="0">
                <a:ea typeface="黑体" panose="02010609060101010101" pitchFamily="49" charset="-122"/>
              </a:rPr>
              <a:t>或者缺陷</a:t>
            </a:r>
            <a:r>
              <a:rPr lang="en-US" altLang="zh-CN" smtClean="0">
                <a:ea typeface="黑体" panose="02010609060101010101" pitchFamily="49" charset="-122"/>
              </a:rPr>
              <a:t>b</a:t>
            </a:r>
            <a:r>
              <a:rPr lang="zh-CN" altLang="en-US" smtClean="0">
                <a:ea typeface="黑体" panose="02010609060101010101" pitchFamily="49" charset="-122"/>
              </a:rPr>
              <a:t>是无法检测出来的。</a:t>
            </a:r>
            <a:endParaRPr lang="en-US" altLang="zh-CN" smtClean="0">
              <a:ea typeface="黑体" panose="02010609060101010101" pitchFamily="49" charset="-122"/>
            </a:endParaRPr>
          </a:p>
          <a:p>
            <a:pPr lvl="2" indent="-285750">
              <a:lnSpc>
                <a:spcPct val="120000"/>
              </a:lnSpc>
              <a:spcBef>
                <a:spcPct val="20000"/>
              </a:spcBef>
              <a:spcAft>
                <a:spcPct val="20000"/>
              </a:spcAft>
            </a:pPr>
            <a:r>
              <a:rPr lang="en-US" altLang="zh-CN" smtClean="0">
                <a:ea typeface="黑体" panose="02010609060101010101" pitchFamily="49" charset="-122"/>
              </a:rPr>
              <a:t>a.RegDst</a:t>
            </a:r>
            <a:r>
              <a:rPr lang="zh-CN" altLang="en-US" smtClean="0">
                <a:ea typeface="黑体" panose="02010609060101010101" pitchFamily="49" charset="-122"/>
              </a:rPr>
              <a:t>信号的固定为</a:t>
            </a:r>
            <a:r>
              <a:rPr lang="en-US" altLang="zh-CN" smtClean="0">
                <a:ea typeface="黑体" panose="02010609060101010101" pitchFamily="49" charset="-122"/>
              </a:rPr>
              <a:t>1</a:t>
            </a:r>
            <a:r>
              <a:rPr lang="zh-CN" altLang="en-US" smtClean="0">
                <a:ea typeface="黑体" panose="02010609060101010101" pitchFamily="49" charset="-122"/>
              </a:rPr>
              <a:t>缺陷可用</a:t>
            </a:r>
            <a:r>
              <a:rPr lang="en-US" altLang="zh-CN" smtClean="0">
                <a:ea typeface="黑体" panose="02010609060101010101" pitchFamily="49" charset="-122"/>
              </a:rPr>
              <a:t>lw</a:t>
            </a:r>
            <a:r>
              <a:rPr lang="zh-CN" altLang="en-US" smtClean="0">
                <a:ea typeface="黑体" panose="02010609060101010101" pitchFamily="49" charset="-122"/>
              </a:rPr>
              <a:t>指令测试，首先可以将数据存储器全写为</a:t>
            </a:r>
            <a:r>
              <a:rPr lang="en-US" altLang="zh-CN" smtClean="0">
                <a:ea typeface="黑体" panose="02010609060101010101" pitchFamily="49" charset="-122"/>
              </a:rPr>
              <a:t>1</a:t>
            </a:r>
            <a:r>
              <a:rPr lang="zh-CN" altLang="en-US" smtClean="0">
                <a:ea typeface="黑体" panose="02010609060101010101" pitchFamily="49" charset="-122"/>
              </a:rPr>
              <a:t>，执行</a:t>
            </a:r>
            <a:r>
              <a:rPr lang="en-US" altLang="zh-CN" smtClean="0">
                <a:ea typeface="黑体" panose="02010609060101010101" pitchFamily="49" charset="-122"/>
              </a:rPr>
              <a:t>lw $1,0x1000($0)</a:t>
            </a:r>
            <a:r>
              <a:rPr lang="zh-CN" altLang="en-US" smtClean="0">
                <a:ea typeface="黑体" panose="02010609060101010101" pitchFamily="49" charset="-122"/>
              </a:rPr>
              <a:t>，如果载入的字出现在了</a:t>
            </a:r>
            <a:r>
              <a:rPr lang="en-US" altLang="zh-CN" smtClean="0">
                <a:ea typeface="黑体" panose="02010609060101010101" pitchFamily="49" charset="-122"/>
              </a:rPr>
              <a:t>$2</a:t>
            </a:r>
            <a:r>
              <a:rPr lang="zh-CN" altLang="en-US" smtClean="0">
                <a:ea typeface="黑体" panose="02010609060101010101" pitchFamily="49" charset="-122"/>
              </a:rPr>
              <a:t>中而不是</a:t>
            </a:r>
            <a:r>
              <a:rPr lang="en-US" altLang="zh-CN" smtClean="0">
                <a:ea typeface="黑体" panose="02010609060101010101" pitchFamily="49" charset="-122"/>
              </a:rPr>
              <a:t>$1</a:t>
            </a:r>
            <a:r>
              <a:rPr lang="zh-CN" altLang="en-US" smtClean="0">
                <a:ea typeface="黑体" panose="02010609060101010101" pitchFamily="49" charset="-122"/>
              </a:rPr>
              <a:t>中说明</a:t>
            </a:r>
            <a:r>
              <a:rPr lang="en-US" altLang="zh-CN" smtClean="0">
                <a:ea typeface="黑体" panose="02010609060101010101" pitchFamily="49" charset="-122"/>
              </a:rPr>
              <a:t>RegDst</a:t>
            </a:r>
            <a:r>
              <a:rPr lang="zh-CN" altLang="en-US" smtClean="0">
                <a:ea typeface="黑体" panose="02010609060101010101" pitchFamily="49" charset="-122"/>
              </a:rPr>
              <a:t>存在固定为</a:t>
            </a:r>
            <a:r>
              <a:rPr lang="en-US" altLang="zh-CN" smtClean="0">
                <a:ea typeface="黑体" panose="02010609060101010101" pitchFamily="49" charset="-122"/>
              </a:rPr>
              <a:t>1</a:t>
            </a:r>
            <a:r>
              <a:rPr lang="zh-CN" altLang="en-US" smtClean="0">
                <a:ea typeface="黑体" panose="02010609060101010101" pitchFamily="49" charset="-122"/>
              </a:rPr>
              <a:t>缺陷。</a:t>
            </a:r>
            <a:endParaRPr lang="en-US" altLang="zh-CN" smtClean="0">
              <a:ea typeface="黑体" panose="02010609060101010101" pitchFamily="49" charset="-122"/>
            </a:endParaRPr>
          </a:p>
          <a:p>
            <a:pPr lvl="2" indent="-285750">
              <a:lnSpc>
                <a:spcPct val="120000"/>
              </a:lnSpc>
              <a:spcBef>
                <a:spcPct val="20000"/>
              </a:spcBef>
              <a:spcAft>
                <a:spcPct val="20000"/>
              </a:spcAft>
            </a:pPr>
            <a:r>
              <a:rPr lang="en-US" altLang="zh-CN" smtClean="0">
                <a:ea typeface="黑体" panose="02010609060101010101" pitchFamily="49" charset="-122"/>
              </a:rPr>
              <a:t>Jump</a:t>
            </a:r>
            <a:r>
              <a:rPr lang="zh-CN" altLang="en-US" smtClean="0">
                <a:ea typeface="黑体" panose="02010609060101010101" pitchFamily="49" charset="-122"/>
              </a:rPr>
              <a:t>的固定为</a:t>
            </a:r>
            <a:r>
              <a:rPr lang="en-US" altLang="zh-CN" smtClean="0">
                <a:ea typeface="黑体" panose="02010609060101010101" pitchFamily="49" charset="-122"/>
              </a:rPr>
              <a:t>1</a:t>
            </a:r>
            <a:r>
              <a:rPr lang="zh-CN" altLang="en-US" smtClean="0">
                <a:ea typeface="黑体" panose="02010609060101010101" pitchFamily="49" charset="-122"/>
              </a:rPr>
              <a:t>缺陷测试方法同</a:t>
            </a:r>
            <a:r>
              <a:rPr lang="en-US" altLang="zh-CN" smtClean="0">
                <a:ea typeface="黑体" panose="02010609060101010101" pitchFamily="49" charset="-122"/>
              </a:rPr>
              <a:t>(5)a</a:t>
            </a:r>
            <a:r>
              <a:rPr lang="zh-CN" altLang="en-US" smtClean="0">
                <a:ea typeface="黑体" panose="02010609060101010101" pitchFamily="49" charset="-122"/>
              </a:rPr>
              <a:t>。</a:t>
            </a:r>
            <a:endParaRPr lang="en-US" altLang="zh-CN" smtClean="0">
              <a:ea typeface="黑体" panose="02010609060101010101" pitchFamily="49" charset="-122"/>
            </a:endParaRPr>
          </a:p>
        </p:txBody>
      </p:sp>
      <p:graphicFrame>
        <p:nvGraphicFramePr>
          <p:cNvPr id="8" name="表格 7"/>
          <p:cNvGraphicFramePr>
            <a:graphicFrameLocks noGrp="1"/>
          </p:cNvGraphicFramePr>
          <p:nvPr/>
        </p:nvGraphicFramePr>
        <p:xfrm>
          <a:off x="1933575" y="1052513"/>
          <a:ext cx="5591175" cy="1152524"/>
        </p:xfrm>
        <a:graphic>
          <a:graphicData uri="http://schemas.openxmlformats.org/drawingml/2006/table">
            <a:tbl>
              <a:tblPr firstRow="1" firstCol="1" bandRow="1">
                <a:tableStyleId>{69CF1AB2-1976-4502-BF36-3FF5EA218861}</a:tableStyleId>
              </a:tblPr>
              <a:tblGrid>
                <a:gridCol w="452852">
                  <a:extLst>
                    <a:ext uri="{9D8B030D-6E8A-4147-A177-3AD203B41FA5}">
                      <a16:colId xmlns:a16="http://schemas.microsoft.com/office/drawing/2014/main" val="20000"/>
                    </a:ext>
                  </a:extLst>
                </a:gridCol>
                <a:gridCol w="5138323">
                  <a:extLst>
                    <a:ext uri="{9D8B030D-6E8A-4147-A177-3AD203B41FA5}">
                      <a16:colId xmlns:a16="http://schemas.microsoft.com/office/drawing/2014/main" val="20001"/>
                    </a:ext>
                  </a:extLst>
                </a:gridCol>
              </a:tblGrid>
              <a:tr h="365832">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95" marR="68595"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缺陷</a:t>
                      </a:r>
                      <a:endParaRPr lang="zh-CN" sz="1200" kern="100" dirty="0">
                        <a:effectLst/>
                        <a:latin typeface="Times New Roman" pitchFamily="18" charset="0"/>
                        <a:ea typeface="宋体"/>
                        <a:cs typeface="Times New Roman" pitchFamily="18" charset="0"/>
                      </a:endParaRPr>
                    </a:p>
                  </a:txBody>
                  <a:tcPr marL="68595" marR="68595" marT="0" marB="0"/>
                </a:tc>
                <a:extLst>
                  <a:ext uri="{0D108BD9-81ED-4DB2-BD59-A6C34878D82A}">
                    <a16:rowId xmlns:a16="http://schemas.microsoft.com/office/drawing/2014/main" val="10000"/>
                  </a:ext>
                </a:extLst>
              </a:tr>
              <a:tr h="365832">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95" marR="68595" marT="0" marB="0"/>
                </a:tc>
                <a:tc>
                  <a:txBody>
                    <a:bodyPr/>
                    <a:lstStyle/>
                    <a:p>
                      <a:pPr algn="just">
                        <a:lnSpc>
                          <a:spcPct val="150000"/>
                        </a:lnSpc>
                        <a:spcAft>
                          <a:spcPts val="0"/>
                        </a:spcAft>
                      </a:pPr>
                      <a:r>
                        <a:rPr lang="zh-CN" sz="1600" kern="100" dirty="0">
                          <a:effectLst/>
                          <a:latin typeface="Times New Roman" pitchFamily="18" charset="0"/>
                          <a:cs typeface="Times New Roman" pitchFamily="18" charset="0"/>
                        </a:rPr>
                        <a:t>固定为</a:t>
                      </a:r>
                      <a:r>
                        <a:rPr lang="en-US" sz="1600" kern="100" dirty="0">
                          <a:effectLst/>
                          <a:latin typeface="Times New Roman" pitchFamily="18" charset="0"/>
                          <a:cs typeface="Times New Roman" pitchFamily="18" charset="0"/>
                        </a:rPr>
                        <a:t>1</a:t>
                      </a:r>
                      <a:endParaRPr lang="zh-CN" sz="1200" kern="100" dirty="0">
                        <a:effectLst/>
                        <a:latin typeface="Times New Roman" pitchFamily="18" charset="0"/>
                        <a:ea typeface="宋体"/>
                        <a:cs typeface="Times New Roman" pitchFamily="18" charset="0"/>
                      </a:endParaRPr>
                    </a:p>
                  </a:txBody>
                  <a:tcPr marL="68595" marR="68595" marT="0" marB="0"/>
                </a:tc>
                <a:extLst>
                  <a:ext uri="{0D108BD9-81ED-4DB2-BD59-A6C34878D82A}">
                    <a16:rowId xmlns:a16="http://schemas.microsoft.com/office/drawing/2014/main" val="10001"/>
                  </a:ext>
                </a:extLst>
              </a:tr>
              <a:tr h="420860">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95" marR="68595" marT="0" marB="0"/>
                </a:tc>
                <a:tc>
                  <a:txBody>
                    <a:bodyPr/>
                    <a:lstStyle/>
                    <a:p>
                      <a:pPr algn="just">
                        <a:lnSpc>
                          <a:spcPct val="150000"/>
                        </a:lnSpc>
                        <a:spcAft>
                          <a:spcPts val="0"/>
                        </a:spcAft>
                      </a:pPr>
                      <a:r>
                        <a:rPr lang="zh-CN" sz="1600" kern="100" dirty="0">
                          <a:effectLst/>
                          <a:latin typeface="Times New Roman" pitchFamily="18" charset="0"/>
                          <a:cs typeface="Times New Roman" pitchFamily="18" charset="0"/>
                        </a:rPr>
                        <a:t>如果指令的第</a:t>
                      </a:r>
                      <a:r>
                        <a:rPr lang="en-US" sz="1600" kern="100" dirty="0">
                          <a:effectLst/>
                          <a:latin typeface="Times New Roman" pitchFamily="18" charset="0"/>
                          <a:cs typeface="Times New Roman" pitchFamily="18" charset="0"/>
                        </a:rPr>
                        <a:t>31~26</a:t>
                      </a:r>
                      <a:r>
                        <a:rPr lang="zh-CN" sz="1600" kern="100" dirty="0">
                          <a:effectLst/>
                          <a:latin typeface="Times New Roman" pitchFamily="18" charset="0"/>
                          <a:cs typeface="Times New Roman" pitchFamily="18" charset="0"/>
                        </a:rPr>
                        <a:t>位全为</a:t>
                      </a:r>
                      <a:r>
                        <a:rPr lang="en-US" sz="1600" kern="100" dirty="0">
                          <a:effectLst/>
                          <a:latin typeface="Times New Roman" pitchFamily="18" charset="0"/>
                          <a:cs typeface="Times New Roman" pitchFamily="18" charset="0"/>
                        </a:rPr>
                        <a:t>0</a:t>
                      </a:r>
                      <a:r>
                        <a:rPr lang="zh-CN" sz="1600" kern="100" dirty="0">
                          <a:effectLst/>
                          <a:latin typeface="Times New Roman" pitchFamily="18" charset="0"/>
                          <a:cs typeface="Times New Roman" pitchFamily="18" charset="0"/>
                        </a:rPr>
                        <a:t>，则固定为</a:t>
                      </a:r>
                      <a:r>
                        <a:rPr lang="en-US" sz="1600" kern="100" dirty="0">
                          <a:effectLst/>
                          <a:latin typeface="Times New Roman" pitchFamily="18" charset="0"/>
                          <a:cs typeface="Times New Roman" pitchFamily="18" charset="0"/>
                        </a:rPr>
                        <a:t>0</a:t>
                      </a:r>
                      <a:r>
                        <a:rPr lang="zh-CN" sz="1600" kern="100" dirty="0">
                          <a:effectLst/>
                          <a:latin typeface="Times New Roman" pitchFamily="18" charset="0"/>
                          <a:cs typeface="Times New Roman" pitchFamily="18" charset="0"/>
                        </a:rPr>
                        <a:t>，否则无缺陷</a:t>
                      </a:r>
                      <a:endParaRPr lang="zh-CN" sz="1200" kern="100" dirty="0">
                        <a:effectLst/>
                        <a:latin typeface="Times New Roman" pitchFamily="18" charset="0"/>
                        <a:ea typeface="宋体"/>
                        <a:cs typeface="Times New Roman" pitchFamily="18" charset="0"/>
                      </a:endParaRPr>
                    </a:p>
                  </a:txBody>
                  <a:tcPr marL="68595" marR="68595"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0248315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7">
                                            <p:txEl>
                                              <p:pRg st="4" end="4"/>
                                            </p:txEl>
                                          </p:spTgt>
                                        </p:tgtEl>
                                        <p:attrNameLst>
                                          <p:attrName>style.visibility</p:attrName>
                                        </p:attrNameLst>
                                      </p:cBhvr>
                                      <p:to>
                                        <p:strVal val="visible"/>
                                      </p:to>
                                    </p:set>
                                    <p:animEffect transition="in" filter="fade">
                                      <p:cBhvr>
                                        <p:cTn id="7" dur="500"/>
                                        <p:tgtEl>
                                          <p:spTgt spid="52227">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227">
                                            <p:txEl>
                                              <p:pRg st="5" end="5"/>
                                            </p:txEl>
                                          </p:spTgt>
                                        </p:tgtEl>
                                        <p:attrNameLst>
                                          <p:attrName>style.visibility</p:attrName>
                                        </p:attrNameLst>
                                      </p:cBhvr>
                                      <p:to>
                                        <p:strVal val="visible"/>
                                      </p:to>
                                    </p:set>
                                    <p:animEffect transition="in" filter="fade">
                                      <p:cBhvr>
                                        <p:cTn id="12" dur="500"/>
                                        <p:tgtEl>
                                          <p:spTgt spid="52227">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227">
                                            <p:txEl>
                                              <p:pRg st="6" end="6"/>
                                            </p:txEl>
                                          </p:spTgt>
                                        </p:tgtEl>
                                        <p:attrNameLst>
                                          <p:attrName>style.visibility</p:attrName>
                                        </p:attrNameLst>
                                      </p:cBhvr>
                                      <p:to>
                                        <p:strVal val="visible"/>
                                      </p:to>
                                    </p:set>
                                    <p:animEffect transition="in" filter="fade">
                                      <p:cBhvr>
                                        <p:cTn id="17" dur="500"/>
                                        <p:tgtEl>
                                          <p:spTgt spid="522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五、解答</a:t>
            </a:r>
            <a:r>
              <a:rPr lang="en-US" altLang="zh-CN" smtClean="0">
                <a:latin typeface="Times New Roman" panose="02020603050405020304" pitchFamily="18" charset="0"/>
                <a:cs typeface="Times New Roman" panose="02020603050405020304" pitchFamily="18" charset="0"/>
              </a:rPr>
              <a:t>6</a:t>
            </a:r>
            <a:endParaRPr lang="zh-CN" altLang="en-US" smtClean="0">
              <a:latin typeface="Times New Roman" panose="02020603050405020304" pitchFamily="18" charset="0"/>
              <a:cs typeface="Times New Roman" panose="02020603050405020304" pitchFamily="18" charset="0"/>
            </a:endParaRPr>
          </a:p>
        </p:txBody>
      </p:sp>
      <p:sp>
        <p:nvSpPr>
          <p:cNvPr id="52227" name="Content Placeholder 4"/>
          <p:cNvSpPr>
            <a:spLocks noGrp="1"/>
          </p:cNvSpPr>
          <p:nvPr>
            <p:ph idx="4294967295"/>
          </p:nvPr>
        </p:nvSpPr>
        <p:spPr>
          <a:xfrm>
            <a:off x="684213" y="908050"/>
            <a:ext cx="8064500" cy="5221288"/>
          </a:xfrm>
        </p:spPr>
        <p:txBody>
          <a:bodyPr/>
          <a:lstStyle/>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727075" lvl="1" indent="-342900">
              <a:lnSpc>
                <a:spcPct val="120000"/>
              </a:lnSpc>
              <a:spcBef>
                <a:spcPct val="20000"/>
              </a:spcBef>
              <a:spcAft>
                <a:spcPct val="20000"/>
              </a:spcAft>
              <a:buFont typeface="楷体_GB2312" pitchFamily="49" charset="-122"/>
              <a:buAutoNum type="circleNumDbPlain" startAt="6"/>
            </a:pPr>
            <a:r>
              <a:rPr lang="zh-CN" altLang="en-US" smtClean="0">
                <a:ea typeface="黑体" panose="02010609060101010101" pitchFamily="49" charset="-122"/>
              </a:rPr>
              <a:t>使用第</a:t>
            </a:r>
            <a:r>
              <a:rPr lang="zh-CN" altLang="zh-CN" smtClean="0">
                <a:ea typeface="宋体" panose="02010600030101010101" pitchFamily="2" charset="-122"/>
              </a:rPr>
              <a:t>①</a:t>
            </a:r>
            <a:r>
              <a:rPr lang="zh-CN" altLang="en-US" smtClean="0">
                <a:ea typeface="黑体" panose="02010609060101010101" pitchFamily="49" charset="-122"/>
              </a:rPr>
              <a:t>问中描述的测试方案，可以一次对几个不同的信号进行测试，但一般来说不可能同时测试到所有信号。试着设计一系列方案对所有多选器输出的上表中的缺陷进行测试</a:t>
            </a:r>
            <a:r>
              <a:rPr lang="en-US" altLang="zh-CN" smtClean="0">
                <a:ea typeface="黑体" panose="02010609060101010101" pitchFamily="49" charset="-122"/>
              </a:rPr>
              <a:t>(</a:t>
            </a:r>
            <a:r>
              <a:rPr lang="zh-CN" altLang="en-US" smtClean="0">
                <a:ea typeface="黑体" panose="02010609060101010101" pitchFamily="49" charset="-122"/>
              </a:rPr>
              <a:t>五个多选器输出的每一位都要测试到</a:t>
            </a:r>
            <a:r>
              <a:rPr lang="en-US" altLang="zh-CN" smtClean="0">
                <a:ea typeface="黑体" panose="02010609060101010101" pitchFamily="49" charset="-122"/>
              </a:rPr>
              <a:t>)</a:t>
            </a:r>
            <a:r>
              <a:rPr lang="zh-CN" altLang="en-US" smtClean="0">
                <a:ea typeface="黑体" panose="02010609060101010101" pitchFamily="49" charset="-122"/>
              </a:rPr>
              <a:t>。尽量使用较少的测试方案。</a:t>
            </a:r>
            <a:endParaRPr lang="en-US" altLang="zh-CN" smtClean="0">
              <a:ea typeface="黑体" panose="02010609060101010101" pitchFamily="49" charset="-122"/>
            </a:endParaRPr>
          </a:p>
          <a:p>
            <a:pPr lvl="2" indent="-285750">
              <a:lnSpc>
                <a:spcPct val="120000"/>
              </a:lnSpc>
              <a:spcBef>
                <a:spcPct val="20000"/>
              </a:spcBef>
              <a:spcAft>
                <a:spcPct val="20000"/>
              </a:spcAft>
            </a:pPr>
            <a:r>
              <a:rPr lang="en-US" altLang="zh-CN" smtClean="0">
                <a:ea typeface="黑体" panose="02010609060101010101" pitchFamily="49" charset="-122"/>
              </a:rPr>
              <a:t>Branch</a:t>
            </a:r>
            <a:r>
              <a:rPr lang="zh-CN" altLang="en-US" smtClean="0">
                <a:ea typeface="黑体" panose="02010609060101010101" pitchFamily="49" charset="-122"/>
              </a:rPr>
              <a:t>的固定为</a:t>
            </a:r>
            <a:r>
              <a:rPr lang="en-US" altLang="zh-CN" smtClean="0">
                <a:ea typeface="黑体" panose="02010609060101010101" pitchFamily="49" charset="-122"/>
              </a:rPr>
              <a:t>1</a:t>
            </a:r>
            <a:r>
              <a:rPr lang="zh-CN" altLang="en-US" smtClean="0">
                <a:ea typeface="黑体" panose="02010609060101010101" pitchFamily="49" charset="-122"/>
              </a:rPr>
              <a:t>缺陷可以用非分支指令测试，也可以用测试</a:t>
            </a:r>
            <a:r>
              <a:rPr lang="en-US" altLang="zh-CN" smtClean="0">
                <a:ea typeface="黑体" panose="02010609060101010101" pitchFamily="49" charset="-122"/>
              </a:rPr>
              <a:t>Jump</a:t>
            </a:r>
            <a:r>
              <a:rPr lang="zh-CN" altLang="en-US" smtClean="0">
                <a:ea typeface="黑体" panose="02010609060101010101" pitchFamily="49" charset="-122"/>
              </a:rPr>
              <a:t>时同样的方法，</a:t>
            </a:r>
            <a:r>
              <a:rPr lang="en-US" altLang="zh-CN" smtClean="0">
                <a:ea typeface="黑体" panose="02010609060101010101" pitchFamily="49" charset="-122"/>
              </a:rPr>
              <a:t>ADD $1,$0,$0</a:t>
            </a:r>
            <a:r>
              <a:rPr lang="zh-CN" altLang="en-US" smtClean="0">
                <a:ea typeface="黑体" panose="02010609060101010101" pitchFamily="49" charset="-122"/>
              </a:rPr>
              <a:t>指令会使</a:t>
            </a:r>
            <a:r>
              <a:rPr lang="en-US" altLang="zh-CN" smtClean="0">
                <a:ea typeface="黑体" panose="02010609060101010101" pitchFamily="49" charset="-122"/>
              </a:rPr>
              <a:t>ALU</a:t>
            </a:r>
            <a:r>
              <a:rPr lang="zh-CN" altLang="en-US" smtClean="0">
                <a:ea typeface="黑体" panose="02010609060101010101" pitchFamily="49" charset="-122"/>
              </a:rPr>
              <a:t>的</a:t>
            </a:r>
            <a:r>
              <a:rPr lang="en-US" altLang="zh-CN" smtClean="0">
                <a:ea typeface="黑体" panose="02010609060101010101" pitchFamily="49" charset="-122"/>
              </a:rPr>
              <a:t>Zero</a:t>
            </a:r>
            <a:r>
              <a:rPr lang="zh-CN" altLang="en-US" smtClean="0">
                <a:ea typeface="黑体" panose="02010609060101010101" pitchFamily="49" charset="-122"/>
              </a:rPr>
              <a:t>输出为</a:t>
            </a:r>
            <a:r>
              <a:rPr lang="en-US" altLang="zh-CN" smtClean="0">
                <a:ea typeface="黑体" panose="02010609060101010101" pitchFamily="49" charset="-122"/>
              </a:rPr>
              <a:t>1</a:t>
            </a:r>
            <a:r>
              <a:rPr lang="zh-CN" altLang="en-US" smtClean="0">
                <a:ea typeface="黑体" panose="02010609060101010101" pitchFamily="49" charset="-122"/>
              </a:rPr>
              <a:t>，导致分支条件“满足”，若执行之后</a:t>
            </a:r>
            <a:r>
              <a:rPr lang="en-US" altLang="zh-CN" smtClean="0">
                <a:ea typeface="黑体" panose="02010609060101010101" pitchFamily="49" charset="-122"/>
              </a:rPr>
              <a:t>PC</a:t>
            </a:r>
            <a:r>
              <a:rPr lang="zh-CN" altLang="en-US" smtClean="0">
                <a:ea typeface="黑体" panose="02010609060101010101" pitchFamily="49" charset="-122"/>
              </a:rPr>
              <a:t>的值变为</a:t>
            </a:r>
            <a:r>
              <a:rPr lang="en-US" altLang="zh-CN" smtClean="0">
                <a:ea typeface="黑体" panose="02010609060101010101" pitchFamily="49" charset="-122"/>
              </a:rPr>
              <a:t>0x00002084</a:t>
            </a:r>
            <a:r>
              <a:rPr lang="zh-CN" altLang="en-US" smtClean="0">
                <a:ea typeface="黑体" panose="02010609060101010101" pitchFamily="49" charset="-122"/>
              </a:rPr>
              <a:t>而不是</a:t>
            </a:r>
            <a:r>
              <a:rPr lang="en-US" altLang="zh-CN" smtClean="0">
                <a:ea typeface="黑体" panose="02010609060101010101" pitchFamily="49" charset="-122"/>
              </a:rPr>
              <a:t>0x00000004</a:t>
            </a:r>
            <a:r>
              <a:rPr lang="zh-CN" altLang="en-US" smtClean="0">
                <a:ea typeface="黑体" panose="02010609060101010101" pitchFamily="49" charset="-122"/>
              </a:rPr>
              <a:t>则说明</a:t>
            </a:r>
            <a:r>
              <a:rPr lang="en-US" altLang="zh-CN" smtClean="0">
                <a:ea typeface="黑体" panose="02010609060101010101" pitchFamily="49" charset="-122"/>
              </a:rPr>
              <a:t>Branch</a:t>
            </a:r>
            <a:r>
              <a:rPr lang="zh-CN" altLang="en-US" smtClean="0">
                <a:ea typeface="黑体" panose="02010609060101010101" pitchFamily="49" charset="-122"/>
              </a:rPr>
              <a:t>存在固定为</a:t>
            </a:r>
            <a:r>
              <a:rPr lang="en-US" altLang="zh-CN" smtClean="0">
                <a:ea typeface="黑体" panose="02010609060101010101" pitchFamily="49" charset="-122"/>
              </a:rPr>
              <a:t>1</a:t>
            </a:r>
            <a:r>
              <a:rPr lang="zh-CN" altLang="en-US" smtClean="0">
                <a:ea typeface="黑体" panose="02010609060101010101" pitchFamily="49" charset="-122"/>
              </a:rPr>
              <a:t>缺陷。</a:t>
            </a:r>
            <a:endParaRPr lang="en-US" altLang="zh-CN" smtClean="0">
              <a:ea typeface="黑体" panose="02010609060101010101" pitchFamily="49" charset="-122"/>
            </a:endParaRPr>
          </a:p>
          <a:p>
            <a:pPr lvl="2" indent="-285750">
              <a:lnSpc>
                <a:spcPct val="120000"/>
              </a:lnSpc>
              <a:spcBef>
                <a:spcPct val="20000"/>
              </a:spcBef>
              <a:spcAft>
                <a:spcPct val="20000"/>
              </a:spcAft>
            </a:pPr>
            <a:r>
              <a:rPr lang="en-US" altLang="zh-CN" smtClean="0">
                <a:ea typeface="黑体" panose="02010609060101010101" pitchFamily="49" charset="-122"/>
              </a:rPr>
              <a:t>MemtoReg</a:t>
            </a:r>
            <a:r>
              <a:rPr lang="zh-CN" altLang="en-US" smtClean="0">
                <a:ea typeface="黑体" panose="02010609060101010101" pitchFamily="49" charset="-122"/>
              </a:rPr>
              <a:t>信号的固定为</a:t>
            </a:r>
            <a:r>
              <a:rPr lang="en-US" altLang="zh-CN" smtClean="0">
                <a:ea typeface="黑体" panose="02010609060101010101" pitchFamily="49" charset="-122"/>
              </a:rPr>
              <a:t>1</a:t>
            </a:r>
            <a:r>
              <a:rPr lang="zh-CN" altLang="en-US" smtClean="0">
                <a:ea typeface="黑体" panose="02010609060101010101" pitchFamily="49" charset="-122"/>
              </a:rPr>
              <a:t>缺陷无法准确检测，原因参见</a:t>
            </a:r>
            <a:r>
              <a:rPr lang="en-US" altLang="zh-CN" smtClean="0">
                <a:ea typeface="黑体" panose="02010609060101010101" pitchFamily="49" charset="-122"/>
              </a:rPr>
              <a:t>(2)b</a:t>
            </a:r>
            <a:r>
              <a:rPr lang="zh-CN" altLang="en-US" smtClean="0">
                <a:ea typeface="黑体" panose="02010609060101010101" pitchFamily="49" charset="-122"/>
              </a:rPr>
              <a:t>。</a:t>
            </a:r>
            <a:endParaRPr lang="en-US" altLang="zh-CN" smtClean="0">
              <a:ea typeface="黑体" panose="02010609060101010101" pitchFamily="49" charset="-122"/>
            </a:endParaRPr>
          </a:p>
          <a:p>
            <a:pPr lvl="2" indent="-285750">
              <a:lnSpc>
                <a:spcPct val="120000"/>
              </a:lnSpc>
              <a:spcBef>
                <a:spcPct val="20000"/>
              </a:spcBef>
              <a:spcAft>
                <a:spcPct val="20000"/>
              </a:spcAft>
            </a:pPr>
            <a:r>
              <a:rPr lang="en-US" altLang="zh-CN" smtClean="0">
                <a:ea typeface="黑体" panose="02010609060101010101" pitchFamily="49" charset="-122"/>
              </a:rPr>
              <a:t>ALUSrc</a:t>
            </a:r>
            <a:r>
              <a:rPr lang="zh-CN" altLang="en-US" smtClean="0">
                <a:ea typeface="黑体" panose="02010609060101010101" pitchFamily="49" charset="-122"/>
              </a:rPr>
              <a:t>的固定为</a:t>
            </a:r>
            <a:r>
              <a:rPr lang="en-US" altLang="zh-CN" smtClean="0">
                <a:ea typeface="黑体" panose="02010609060101010101" pitchFamily="49" charset="-122"/>
              </a:rPr>
              <a:t>1</a:t>
            </a:r>
            <a:r>
              <a:rPr lang="zh-CN" altLang="en-US" smtClean="0">
                <a:ea typeface="黑体" panose="02010609060101010101" pitchFamily="49" charset="-122"/>
              </a:rPr>
              <a:t>缺陷也可以用</a:t>
            </a:r>
            <a:r>
              <a:rPr lang="en-US" altLang="zh-CN" smtClean="0">
                <a:ea typeface="黑体" panose="02010609060101010101" pitchFamily="49" charset="-122"/>
              </a:rPr>
              <a:t>ADD $1,$0,$0</a:t>
            </a:r>
            <a:r>
              <a:rPr lang="zh-CN" altLang="en-US" smtClean="0">
                <a:ea typeface="黑体" panose="02010609060101010101" pitchFamily="49" charset="-122"/>
              </a:rPr>
              <a:t>指令测试，若执行之后</a:t>
            </a:r>
            <a:r>
              <a:rPr lang="en-US" altLang="zh-CN" smtClean="0">
                <a:ea typeface="黑体" panose="02010609060101010101" pitchFamily="49" charset="-122"/>
              </a:rPr>
              <a:t>$1</a:t>
            </a:r>
            <a:r>
              <a:rPr lang="zh-CN" altLang="en-US" smtClean="0">
                <a:ea typeface="黑体" panose="02010609060101010101" pitchFamily="49" charset="-122"/>
              </a:rPr>
              <a:t>的值为</a:t>
            </a:r>
            <a:r>
              <a:rPr lang="en-US" altLang="zh-CN" smtClean="0">
                <a:ea typeface="黑体" panose="02010609060101010101" pitchFamily="49" charset="-122"/>
              </a:rPr>
              <a:t>0x00000820</a:t>
            </a:r>
            <a:r>
              <a:rPr lang="zh-CN" altLang="en-US" smtClean="0">
                <a:ea typeface="黑体" panose="02010609060101010101" pitchFamily="49" charset="-122"/>
              </a:rPr>
              <a:t>而不是</a:t>
            </a:r>
            <a:r>
              <a:rPr lang="en-US" altLang="zh-CN" smtClean="0">
                <a:ea typeface="黑体" panose="02010609060101010101" pitchFamily="49" charset="-122"/>
              </a:rPr>
              <a:t>0</a:t>
            </a:r>
            <a:r>
              <a:rPr lang="zh-CN" altLang="en-US" smtClean="0">
                <a:ea typeface="黑体" panose="02010609060101010101" pitchFamily="49" charset="-122"/>
              </a:rPr>
              <a:t>，则说明存在缺陷。</a:t>
            </a:r>
            <a:endParaRPr lang="en-US" altLang="zh-CN" smtClean="0">
              <a:ea typeface="黑体" panose="02010609060101010101" pitchFamily="49" charset="-122"/>
            </a:endParaRPr>
          </a:p>
        </p:txBody>
      </p:sp>
      <p:graphicFrame>
        <p:nvGraphicFramePr>
          <p:cNvPr id="8" name="表格 7"/>
          <p:cNvGraphicFramePr>
            <a:graphicFrameLocks noGrp="1"/>
          </p:cNvGraphicFramePr>
          <p:nvPr/>
        </p:nvGraphicFramePr>
        <p:xfrm>
          <a:off x="1933575" y="1052513"/>
          <a:ext cx="5591175" cy="1152524"/>
        </p:xfrm>
        <a:graphic>
          <a:graphicData uri="http://schemas.openxmlformats.org/drawingml/2006/table">
            <a:tbl>
              <a:tblPr firstRow="1" firstCol="1" bandRow="1">
                <a:tableStyleId>{69CF1AB2-1976-4502-BF36-3FF5EA218861}</a:tableStyleId>
              </a:tblPr>
              <a:tblGrid>
                <a:gridCol w="452852">
                  <a:extLst>
                    <a:ext uri="{9D8B030D-6E8A-4147-A177-3AD203B41FA5}">
                      <a16:colId xmlns:a16="http://schemas.microsoft.com/office/drawing/2014/main" val="20000"/>
                    </a:ext>
                  </a:extLst>
                </a:gridCol>
                <a:gridCol w="5138323">
                  <a:extLst>
                    <a:ext uri="{9D8B030D-6E8A-4147-A177-3AD203B41FA5}">
                      <a16:colId xmlns:a16="http://schemas.microsoft.com/office/drawing/2014/main" val="20001"/>
                    </a:ext>
                  </a:extLst>
                </a:gridCol>
              </a:tblGrid>
              <a:tr h="365832">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95" marR="68595"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缺陷</a:t>
                      </a:r>
                      <a:endParaRPr lang="zh-CN" sz="1200" kern="100" dirty="0">
                        <a:effectLst/>
                        <a:latin typeface="Times New Roman" pitchFamily="18" charset="0"/>
                        <a:ea typeface="宋体"/>
                        <a:cs typeface="Times New Roman" pitchFamily="18" charset="0"/>
                      </a:endParaRPr>
                    </a:p>
                  </a:txBody>
                  <a:tcPr marL="68595" marR="68595" marT="0" marB="0"/>
                </a:tc>
                <a:extLst>
                  <a:ext uri="{0D108BD9-81ED-4DB2-BD59-A6C34878D82A}">
                    <a16:rowId xmlns:a16="http://schemas.microsoft.com/office/drawing/2014/main" val="10000"/>
                  </a:ext>
                </a:extLst>
              </a:tr>
              <a:tr h="365832">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95" marR="68595" marT="0" marB="0"/>
                </a:tc>
                <a:tc>
                  <a:txBody>
                    <a:bodyPr/>
                    <a:lstStyle/>
                    <a:p>
                      <a:pPr algn="just">
                        <a:lnSpc>
                          <a:spcPct val="150000"/>
                        </a:lnSpc>
                        <a:spcAft>
                          <a:spcPts val="0"/>
                        </a:spcAft>
                      </a:pPr>
                      <a:r>
                        <a:rPr lang="zh-CN" sz="1600" kern="100" dirty="0">
                          <a:effectLst/>
                          <a:latin typeface="Times New Roman" pitchFamily="18" charset="0"/>
                          <a:cs typeface="Times New Roman" pitchFamily="18" charset="0"/>
                        </a:rPr>
                        <a:t>固定为</a:t>
                      </a:r>
                      <a:r>
                        <a:rPr lang="en-US" sz="1600" kern="100" dirty="0">
                          <a:effectLst/>
                          <a:latin typeface="Times New Roman" pitchFamily="18" charset="0"/>
                          <a:cs typeface="Times New Roman" pitchFamily="18" charset="0"/>
                        </a:rPr>
                        <a:t>1</a:t>
                      </a:r>
                      <a:endParaRPr lang="zh-CN" sz="1200" kern="100" dirty="0">
                        <a:effectLst/>
                        <a:latin typeface="Times New Roman" pitchFamily="18" charset="0"/>
                        <a:ea typeface="宋体"/>
                        <a:cs typeface="Times New Roman" pitchFamily="18" charset="0"/>
                      </a:endParaRPr>
                    </a:p>
                  </a:txBody>
                  <a:tcPr marL="68595" marR="68595" marT="0" marB="0"/>
                </a:tc>
                <a:extLst>
                  <a:ext uri="{0D108BD9-81ED-4DB2-BD59-A6C34878D82A}">
                    <a16:rowId xmlns:a16="http://schemas.microsoft.com/office/drawing/2014/main" val="10001"/>
                  </a:ext>
                </a:extLst>
              </a:tr>
              <a:tr h="420860">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95" marR="68595" marT="0" marB="0"/>
                </a:tc>
                <a:tc>
                  <a:txBody>
                    <a:bodyPr/>
                    <a:lstStyle/>
                    <a:p>
                      <a:pPr algn="just">
                        <a:lnSpc>
                          <a:spcPct val="150000"/>
                        </a:lnSpc>
                        <a:spcAft>
                          <a:spcPts val="0"/>
                        </a:spcAft>
                      </a:pPr>
                      <a:r>
                        <a:rPr lang="zh-CN" sz="1600" kern="100" dirty="0">
                          <a:effectLst/>
                          <a:latin typeface="Times New Roman" pitchFamily="18" charset="0"/>
                          <a:cs typeface="Times New Roman" pitchFamily="18" charset="0"/>
                        </a:rPr>
                        <a:t>如果指令的第</a:t>
                      </a:r>
                      <a:r>
                        <a:rPr lang="en-US" sz="1600" kern="100" dirty="0">
                          <a:effectLst/>
                          <a:latin typeface="Times New Roman" pitchFamily="18" charset="0"/>
                          <a:cs typeface="Times New Roman" pitchFamily="18" charset="0"/>
                        </a:rPr>
                        <a:t>31~26</a:t>
                      </a:r>
                      <a:r>
                        <a:rPr lang="zh-CN" sz="1600" kern="100" dirty="0">
                          <a:effectLst/>
                          <a:latin typeface="Times New Roman" pitchFamily="18" charset="0"/>
                          <a:cs typeface="Times New Roman" pitchFamily="18" charset="0"/>
                        </a:rPr>
                        <a:t>位全为</a:t>
                      </a:r>
                      <a:r>
                        <a:rPr lang="en-US" sz="1600" kern="100" dirty="0">
                          <a:effectLst/>
                          <a:latin typeface="Times New Roman" pitchFamily="18" charset="0"/>
                          <a:cs typeface="Times New Roman" pitchFamily="18" charset="0"/>
                        </a:rPr>
                        <a:t>0</a:t>
                      </a:r>
                      <a:r>
                        <a:rPr lang="zh-CN" sz="1600" kern="100" dirty="0">
                          <a:effectLst/>
                          <a:latin typeface="Times New Roman" pitchFamily="18" charset="0"/>
                          <a:cs typeface="Times New Roman" pitchFamily="18" charset="0"/>
                        </a:rPr>
                        <a:t>，则固定为</a:t>
                      </a:r>
                      <a:r>
                        <a:rPr lang="en-US" sz="1600" kern="100" dirty="0">
                          <a:effectLst/>
                          <a:latin typeface="Times New Roman" pitchFamily="18" charset="0"/>
                          <a:cs typeface="Times New Roman" pitchFamily="18" charset="0"/>
                        </a:rPr>
                        <a:t>0</a:t>
                      </a:r>
                      <a:r>
                        <a:rPr lang="zh-CN" sz="1600" kern="100" dirty="0">
                          <a:effectLst/>
                          <a:latin typeface="Times New Roman" pitchFamily="18" charset="0"/>
                          <a:cs typeface="Times New Roman" pitchFamily="18" charset="0"/>
                        </a:rPr>
                        <a:t>，否则无缺陷</a:t>
                      </a:r>
                      <a:endParaRPr lang="zh-CN" sz="1200" kern="100" dirty="0">
                        <a:effectLst/>
                        <a:latin typeface="Times New Roman" pitchFamily="18" charset="0"/>
                        <a:ea typeface="宋体"/>
                        <a:cs typeface="Times New Roman" pitchFamily="18" charset="0"/>
                      </a:endParaRPr>
                    </a:p>
                  </a:txBody>
                  <a:tcPr marL="68595" marR="68595"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943962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7">
                                            <p:txEl>
                                              <p:pRg st="4" end="4"/>
                                            </p:txEl>
                                          </p:spTgt>
                                        </p:tgtEl>
                                        <p:attrNameLst>
                                          <p:attrName>style.visibility</p:attrName>
                                        </p:attrNameLst>
                                      </p:cBhvr>
                                      <p:to>
                                        <p:strVal val="visible"/>
                                      </p:to>
                                    </p:set>
                                    <p:animEffect transition="in" filter="fade">
                                      <p:cBhvr>
                                        <p:cTn id="7" dur="500"/>
                                        <p:tgtEl>
                                          <p:spTgt spid="52227">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227">
                                            <p:txEl>
                                              <p:pRg st="5" end="5"/>
                                            </p:txEl>
                                          </p:spTgt>
                                        </p:tgtEl>
                                        <p:attrNameLst>
                                          <p:attrName>style.visibility</p:attrName>
                                        </p:attrNameLst>
                                      </p:cBhvr>
                                      <p:to>
                                        <p:strVal val="visible"/>
                                      </p:to>
                                    </p:set>
                                    <p:animEffect transition="in" filter="fade">
                                      <p:cBhvr>
                                        <p:cTn id="12" dur="500"/>
                                        <p:tgtEl>
                                          <p:spTgt spid="52227">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227">
                                            <p:txEl>
                                              <p:pRg st="6" end="6"/>
                                            </p:txEl>
                                          </p:spTgt>
                                        </p:tgtEl>
                                        <p:attrNameLst>
                                          <p:attrName>style.visibility</p:attrName>
                                        </p:attrNameLst>
                                      </p:cBhvr>
                                      <p:to>
                                        <p:strVal val="visible"/>
                                      </p:to>
                                    </p:set>
                                    <p:animEffect transition="in" filter="fade">
                                      <p:cBhvr>
                                        <p:cTn id="17" dur="500"/>
                                        <p:tgtEl>
                                          <p:spTgt spid="522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五、解答</a:t>
            </a:r>
            <a:r>
              <a:rPr lang="en-US" altLang="zh-CN" smtClean="0">
                <a:latin typeface="Times New Roman" panose="02020603050405020304" pitchFamily="18" charset="0"/>
                <a:cs typeface="Times New Roman" panose="02020603050405020304" pitchFamily="18" charset="0"/>
              </a:rPr>
              <a:t>6</a:t>
            </a:r>
            <a:endParaRPr lang="zh-CN" altLang="en-US" smtClean="0">
              <a:latin typeface="Times New Roman" panose="02020603050405020304" pitchFamily="18" charset="0"/>
              <a:cs typeface="Times New Roman" panose="02020603050405020304" pitchFamily="18" charset="0"/>
            </a:endParaRPr>
          </a:p>
        </p:txBody>
      </p:sp>
      <p:sp>
        <p:nvSpPr>
          <p:cNvPr id="52227" name="Content Placeholder 4"/>
          <p:cNvSpPr>
            <a:spLocks noGrp="1"/>
          </p:cNvSpPr>
          <p:nvPr>
            <p:ph idx="4294967295"/>
          </p:nvPr>
        </p:nvSpPr>
        <p:spPr>
          <a:xfrm>
            <a:off x="684213" y="908050"/>
            <a:ext cx="8064500" cy="5221288"/>
          </a:xfrm>
        </p:spPr>
        <p:txBody>
          <a:bodyPr/>
          <a:lstStyle/>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727075" lvl="1" indent="-342900">
              <a:lnSpc>
                <a:spcPct val="120000"/>
              </a:lnSpc>
              <a:spcBef>
                <a:spcPct val="20000"/>
              </a:spcBef>
              <a:spcAft>
                <a:spcPct val="20000"/>
              </a:spcAft>
              <a:buFont typeface="楷体_GB2312" pitchFamily="49" charset="-122"/>
              <a:buAutoNum type="circleNumDbPlain" startAt="6"/>
            </a:pPr>
            <a:r>
              <a:rPr lang="zh-CN" altLang="en-US" smtClean="0">
                <a:ea typeface="黑体" panose="02010609060101010101" pitchFamily="49" charset="-122"/>
              </a:rPr>
              <a:t>使用第</a:t>
            </a:r>
            <a:r>
              <a:rPr lang="zh-CN" altLang="zh-CN" smtClean="0">
                <a:ea typeface="宋体" panose="02010600030101010101" pitchFamily="2" charset="-122"/>
              </a:rPr>
              <a:t>①</a:t>
            </a:r>
            <a:r>
              <a:rPr lang="zh-CN" altLang="en-US" smtClean="0">
                <a:ea typeface="黑体" panose="02010609060101010101" pitchFamily="49" charset="-122"/>
              </a:rPr>
              <a:t>问中描述的测试方案，可以一次对几个不同的信号进行测试，但一般来说不可能同时测试到所有信号。试着设计一系列方案对所有多选器输出的上表中的缺陷进行测试</a:t>
            </a:r>
            <a:r>
              <a:rPr lang="en-US" altLang="zh-CN" smtClean="0">
                <a:ea typeface="黑体" panose="02010609060101010101" pitchFamily="49" charset="-122"/>
              </a:rPr>
              <a:t>(</a:t>
            </a:r>
            <a:r>
              <a:rPr lang="zh-CN" altLang="en-US" smtClean="0">
                <a:ea typeface="黑体" panose="02010609060101010101" pitchFamily="49" charset="-122"/>
              </a:rPr>
              <a:t>五个多选器输出的每一位都要测试到</a:t>
            </a:r>
            <a:r>
              <a:rPr lang="en-US" altLang="zh-CN" smtClean="0">
                <a:ea typeface="黑体" panose="02010609060101010101" pitchFamily="49" charset="-122"/>
              </a:rPr>
              <a:t>)</a:t>
            </a:r>
            <a:r>
              <a:rPr lang="zh-CN" altLang="en-US" smtClean="0">
                <a:ea typeface="黑体" panose="02010609060101010101" pitchFamily="49" charset="-122"/>
              </a:rPr>
              <a:t>。尽量使用较少的测试方案。</a:t>
            </a:r>
            <a:endParaRPr lang="en-US" altLang="zh-CN" smtClean="0">
              <a:ea typeface="黑体" panose="02010609060101010101" pitchFamily="49" charset="-122"/>
            </a:endParaRPr>
          </a:p>
          <a:p>
            <a:pPr lvl="2" indent="-285750">
              <a:lnSpc>
                <a:spcPct val="120000"/>
              </a:lnSpc>
              <a:spcBef>
                <a:spcPct val="20000"/>
              </a:spcBef>
              <a:spcAft>
                <a:spcPct val="20000"/>
              </a:spcAft>
            </a:pPr>
            <a:r>
              <a:rPr lang="zh-CN" altLang="en-US" smtClean="0">
                <a:ea typeface="黑体" panose="02010609060101010101" pitchFamily="49" charset="-122"/>
              </a:rPr>
              <a:t>涉及到</a:t>
            </a:r>
            <a:r>
              <a:rPr lang="en-US" altLang="zh-CN" smtClean="0">
                <a:ea typeface="黑体" panose="02010609060101010101" pitchFamily="49" charset="-122"/>
              </a:rPr>
              <a:t>5</a:t>
            </a:r>
            <a:r>
              <a:rPr lang="zh-CN" altLang="en-US" smtClean="0">
                <a:ea typeface="黑体" panose="02010609060101010101" pitchFamily="49" charset="-122"/>
              </a:rPr>
              <a:t>个控制信号：</a:t>
            </a:r>
            <a:r>
              <a:rPr lang="en-US" altLang="zh-CN" smtClean="0">
                <a:ea typeface="黑体" panose="02010609060101010101" pitchFamily="49" charset="-122"/>
              </a:rPr>
              <a:t>RegDst</a:t>
            </a:r>
            <a:r>
              <a:rPr lang="zh-CN" altLang="en-US" smtClean="0">
                <a:ea typeface="黑体" panose="02010609060101010101" pitchFamily="49" charset="-122"/>
              </a:rPr>
              <a:t>、</a:t>
            </a:r>
            <a:r>
              <a:rPr lang="en-US" altLang="zh-CN" smtClean="0">
                <a:ea typeface="黑体" panose="02010609060101010101" pitchFamily="49" charset="-122"/>
              </a:rPr>
              <a:t>Jump</a:t>
            </a:r>
            <a:r>
              <a:rPr lang="zh-CN" altLang="en-US" smtClean="0">
                <a:ea typeface="黑体" panose="02010609060101010101" pitchFamily="49" charset="-122"/>
              </a:rPr>
              <a:t>、</a:t>
            </a:r>
            <a:r>
              <a:rPr lang="en-US" altLang="zh-CN" smtClean="0">
                <a:ea typeface="黑体" panose="02010609060101010101" pitchFamily="49" charset="-122"/>
              </a:rPr>
              <a:t>Branch</a:t>
            </a:r>
            <a:r>
              <a:rPr lang="zh-CN" altLang="en-US" smtClean="0">
                <a:ea typeface="黑体" panose="02010609060101010101" pitchFamily="49" charset="-122"/>
              </a:rPr>
              <a:t>、</a:t>
            </a:r>
            <a:r>
              <a:rPr lang="en-US" altLang="zh-CN" smtClean="0">
                <a:ea typeface="黑体" panose="02010609060101010101" pitchFamily="49" charset="-122"/>
              </a:rPr>
              <a:t>MemtoReg</a:t>
            </a:r>
            <a:r>
              <a:rPr lang="zh-CN" altLang="en-US" smtClean="0">
                <a:ea typeface="黑体" panose="02010609060101010101" pitchFamily="49" charset="-122"/>
              </a:rPr>
              <a:t>和</a:t>
            </a:r>
            <a:r>
              <a:rPr lang="en-US" altLang="zh-CN" smtClean="0">
                <a:ea typeface="黑体" panose="02010609060101010101" pitchFamily="49" charset="-122"/>
              </a:rPr>
              <a:t>ALUSrc</a:t>
            </a:r>
            <a:r>
              <a:rPr lang="zh-CN" altLang="en-US" smtClean="0">
                <a:ea typeface="黑体" panose="02010609060101010101" pitchFamily="49" charset="-122"/>
              </a:rPr>
              <a:t>，分别对每一个信号设计测试方案进行测试即可，但是注意有些信号的缺陷</a:t>
            </a:r>
            <a:r>
              <a:rPr lang="en-US" altLang="zh-CN" smtClean="0">
                <a:ea typeface="黑体" panose="02010609060101010101" pitchFamily="49" charset="-122"/>
              </a:rPr>
              <a:t>a</a:t>
            </a:r>
            <a:r>
              <a:rPr lang="zh-CN" altLang="en-US" smtClean="0">
                <a:ea typeface="黑体" panose="02010609060101010101" pitchFamily="49" charset="-122"/>
              </a:rPr>
              <a:t>或者缺陷</a:t>
            </a:r>
            <a:r>
              <a:rPr lang="en-US" altLang="zh-CN" smtClean="0">
                <a:ea typeface="黑体" panose="02010609060101010101" pitchFamily="49" charset="-122"/>
              </a:rPr>
              <a:t>b</a:t>
            </a:r>
            <a:r>
              <a:rPr lang="zh-CN" altLang="en-US" smtClean="0">
                <a:ea typeface="黑体" panose="02010609060101010101" pitchFamily="49" charset="-122"/>
              </a:rPr>
              <a:t>是无法检测出来的。</a:t>
            </a:r>
            <a:endParaRPr lang="en-US" altLang="zh-CN" smtClean="0">
              <a:ea typeface="黑体" panose="02010609060101010101" pitchFamily="49" charset="-122"/>
            </a:endParaRPr>
          </a:p>
          <a:p>
            <a:pPr lvl="2" indent="-285750">
              <a:lnSpc>
                <a:spcPct val="120000"/>
              </a:lnSpc>
              <a:spcBef>
                <a:spcPct val="20000"/>
              </a:spcBef>
              <a:spcAft>
                <a:spcPct val="20000"/>
              </a:spcAft>
            </a:pPr>
            <a:r>
              <a:rPr lang="en-US" altLang="zh-CN" smtClean="0">
                <a:ea typeface="黑体" panose="02010609060101010101" pitchFamily="49" charset="-122"/>
              </a:rPr>
              <a:t>b.</a:t>
            </a:r>
            <a:r>
              <a:rPr lang="zh-CN" altLang="en-US" smtClean="0">
                <a:ea typeface="黑体" panose="02010609060101010101" pitchFamily="49" charset="-122"/>
              </a:rPr>
              <a:t>操作码为</a:t>
            </a:r>
            <a:r>
              <a:rPr lang="en-US" altLang="zh-CN" smtClean="0">
                <a:ea typeface="黑体" panose="02010609060101010101" pitchFamily="49" charset="-122"/>
              </a:rPr>
              <a:t>0</a:t>
            </a:r>
            <a:r>
              <a:rPr lang="zh-CN" altLang="en-US" smtClean="0">
                <a:ea typeface="黑体" panose="02010609060101010101" pitchFamily="49" charset="-122"/>
              </a:rPr>
              <a:t>的指令都是</a:t>
            </a:r>
            <a:r>
              <a:rPr lang="en-US" altLang="zh-CN" smtClean="0">
                <a:ea typeface="黑体" panose="02010609060101010101" pitchFamily="49" charset="-122"/>
              </a:rPr>
              <a:t>ALU</a:t>
            </a:r>
            <a:r>
              <a:rPr lang="zh-CN" altLang="en-US" smtClean="0">
                <a:ea typeface="黑体" panose="02010609060101010101" pitchFamily="49" charset="-122"/>
              </a:rPr>
              <a:t>的</a:t>
            </a:r>
            <a:r>
              <a:rPr lang="en-US" altLang="zh-CN" smtClean="0">
                <a:ea typeface="黑体" panose="02010609060101010101" pitchFamily="49" charset="-122"/>
              </a:rPr>
              <a:t>R</a:t>
            </a:r>
            <a:r>
              <a:rPr lang="zh-CN" altLang="en-US" smtClean="0">
                <a:ea typeface="黑体" panose="02010609060101010101" pitchFamily="49" charset="-122"/>
              </a:rPr>
              <a:t>型指令，对于这些指令</a:t>
            </a:r>
            <a:r>
              <a:rPr lang="en-US" altLang="zh-CN" smtClean="0">
                <a:ea typeface="黑体" panose="02010609060101010101" pitchFamily="49" charset="-122"/>
              </a:rPr>
              <a:t>Jump</a:t>
            </a:r>
            <a:r>
              <a:rPr lang="zh-CN" altLang="en-US" smtClean="0">
                <a:ea typeface="黑体" panose="02010609060101010101" pitchFamily="49" charset="-122"/>
              </a:rPr>
              <a:t>、</a:t>
            </a:r>
            <a:r>
              <a:rPr lang="en-US" altLang="zh-CN" smtClean="0">
                <a:ea typeface="黑体" panose="02010609060101010101" pitchFamily="49" charset="-122"/>
              </a:rPr>
              <a:t>Branch</a:t>
            </a:r>
            <a:r>
              <a:rPr lang="zh-CN" altLang="en-US" smtClean="0">
                <a:ea typeface="黑体" panose="02010609060101010101" pitchFamily="49" charset="-122"/>
              </a:rPr>
              <a:t>、</a:t>
            </a:r>
            <a:r>
              <a:rPr lang="en-US" altLang="zh-CN" smtClean="0">
                <a:ea typeface="黑体" panose="02010609060101010101" pitchFamily="49" charset="-122"/>
              </a:rPr>
              <a:t>MemtoReg</a:t>
            </a:r>
            <a:r>
              <a:rPr lang="zh-CN" altLang="en-US" smtClean="0">
                <a:ea typeface="黑体" panose="02010609060101010101" pitchFamily="49" charset="-122"/>
              </a:rPr>
              <a:t>以及</a:t>
            </a:r>
            <a:r>
              <a:rPr lang="en-US" altLang="zh-CN" smtClean="0">
                <a:ea typeface="黑体" panose="02010609060101010101" pitchFamily="49" charset="-122"/>
              </a:rPr>
              <a:t>ALUSrc</a:t>
            </a:r>
            <a:r>
              <a:rPr lang="zh-CN" altLang="en-US" smtClean="0">
                <a:ea typeface="黑体" panose="02010609060101010101" pitchFamily="49" charset="-122"/>
              </a:rPr>
              <a:t>本就应该为</a:t>
            </a:r>
            <a:r>
              <a:rPr lang="en-US" altLang="zh-CN" smtClean="0">
                <a:ea typeface="黑体" panose="02010609060101010101" pitchFamily="49" charset="-122"/>
              </a:rPr>
              <a:t>0</a:t>
            </a:r>
            <a:r>
              <a:rPr lang="zh-CN" altLang="en-US" smtClean="0">
                <a:ea typeface="黑体" panose="02010609060101010101" pitchFamily="49" charset="-122"/>
              </a:rPr>
              <a:t>，所以这些信号的缺陷无法检测。</a:t>
            </a:r>
            <a:endParaRPr lang="en-US" altLang="zh-CN" smtClean="0">
              <a:ea typeface="黑体" panose="02010609060101010101" pitchFamily="49" charset="-122"/>
            </a:endParaRPr>
          </a:p>
          <a:p>
            <a:pPr lvl="2" indent="-285750">
              <a:lnSpc>
                <a:spcPct val="120000"/>
              </a:lnSpc>
              <a:spcBef>
                <a:spcPct val="20000"/>
              </a:spcBef>
              <a:spcAft>
                <a:spcPct val="20000"/>
              </a:spcAft>
            </a:pPr>
            <a:r>
              <a:rPr lang="en-US" altLang="zh-CN" smtClean="0">
                <a:ea typeface="黑体" panose="02010609060101010101" pitchFamily="49" charset="-122"/>
              </a:rPr>
              <a:t>RegDst</a:t>
            </a:r>
            <a:r>
              <a:rPr lang="zh-CN" altLang="en-US" smtClean="0">
                <a:ea typeface="黑体" panose="02010609060101010101" pitchFamily="49" charset="-122"/>
              </a:rPr>
              <a:t>的缺陷可以用</a:t>
            </a:r>
            <a:r>
              <a:rPr lang="en-US" altLang="zh-CN" smtClean="0">
                <a:ea typeface="黑体" panose="02010609060101010101" pitchFamily="49" charset="-122"/>
              </a:rPr>
              <a:t>ADD $1,$2,$3</a:t>
            </a:r>
            <a:r>
              <a:rPr lang="zh-CN" altLang="en-US" smtClean="0">
                <a:ea typeface="黑体" panose="02010609060101010101" pitchFamily="49" charset="-122"/>
              </a:rPr>
              <a:t>来测试，若执行完之后</a:t>
            </a:r>
            <a:r>
              <a:rPr lang="en-US" altLang="zh-CN" smtClean="0">
                <a:ea typeface="黑体" panose="02010609060101010101" pitchFamily="49" charset="-122"/>
              </a:rPr>
              <a:t>$2+$3</a:t>
            </a:r>
            <a:r>
              <a:rPr lang="zh-CN" altLang="en-US" smtClean="0">
                <a:ea typeface="黑体" panose="02010609060101010101" pitchFamily="49" charset="-122"/>
              </a:rPr>
              <a:t>的结果出现在了</a:t>
            </a:r>
            <a:r>
              <a:rPr lang="en-US" altLang="zh-CN" smtClean="0">
                <a:ea typeface="黑体" panose="02010609060101010101" pitchFamily="49" charset="-122"/>
              </a:rPr>
              <a:t>$3</a:t>
            </a:r>
            <a:r>
              <a:rPr lang="zh-CN" altLang="en-US" smtClean="0">
                <a:ea typeface="黑体" panose="02010609060101010101" pitchFamily="49" charset="-122"/>
              </a:rPr>
              <a:t>而不是</a:t>
            </a:r>
            <a:r>
              <a:rPr lang="en-US" altLang="zh-CN" smtClean="0">
                <a:ea typeface="黑体" panose="02010609060101010101" pitchFamily="49" charset="-122"/>
              </a:rPr>
              <a:t>$1</a:t>
            </a:r>
            <a:r>
              <a:rPr lang="zh-CN" altLang="en-US" smtClean="0">
                <a:ea typeface="黑体" panose="02010609060101010101" pitchFamily="49" charset="-122"/>
              </a:rPr>
              <a:t>中，说明存在缺陷。</a:t>
            </a:r>
            <a:endParaRPr lang="en-US" altLang="zh-CN" smtClean="0">
              <a:ea typeface="黑体" panose="02010609060101010101" pitchFamily="49" charset="-122"/>
            </a:endParaRPr>
          </a:p>
        </p:txBody>
      </p:sp>
      <p:graphicFrame>
        <p:nvGraphicFramePr>
          <p:cNvPr id="8" name="表格 7"/>
          <p:cNvGraphicFramePr>
            <a:graphicFrameLocks noGrp="1"/>
          </p:cNvGraphicFramePr>
          <p:nvPr/>
        </p:nvGraphicFramePr>
        <p:xfrm>
          <a:off x="1933575" y="1052513"/>
          <a:ext cx="5591175" cy="1152524"/>
        </p:xfrm>
        <a:graphic>
          <a:graphicData uri="http://schemas.openxmlformats.org/drawingml/2006/table">
            <a:tbl>
              <a:tblPr firstRow="1" firstCol="1" bandRow="1">
                <a:tableStyleId>{69CF1AB2-1976-4502-BF36-3FF5EA218861}</a:tableStyleId>
              </a:tblPr>
              <a:tblGrid>
                <a:gridCol w="452852">
                  <a:extLst>
                    <a:ext uri="{9D8B030D-6E8A-4147-A177-3AD203B41FA5}">
                      <a16:colId xmlns:a16="http://schemas.microsoft.com/office/drawing/2014/main" val="20000"/>
                    </a:ext>
                  </a:extLst>
                </a:gridCol>
                <a:gridCol w="5138323">
                  <a:extLst>
                    <a:ext uri="{9D8B030D-6E8A-4147-A177-3AD203B41FA5}">
                      <a16:colId xmlns:a16="http://schemas.microsoft.com/office/drawing/2014/main" val="20001"/>
                    </a:ext>
                  </a:extLst>
                </a:gridCol>
              </a:tblGrid>
              <a:tr h="365832">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95" marR="68595"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缺陷</a:t>
                      </a:r>
                      <a:endParaRPr lang="zh-CN" sz="1200" kern="100" dirty="0">
                        <a:effectLst/>
                        <a:latin typeface="Times New Roman" pitchFamily="18" charset="0"/>
                        <a:ea typeface="宋体"/>
                        <a:cs typeface="Times New Roman" pitchFamily="18" charset="0"/>
                      </a:endParaRPr>
                    </a:p>
                  </a:txBody>
                  <a:tcPr marL="68595" marR="68595" marT="0" marB="0"/>
                </a:tc>
                <a:extLst>
                  <a:ext uri="{0D108BD9-81ED-4DB2-BD59-A6C34878D82A}">
                    <a16:rowId xmlns:a16="http://schemas.microsoft.com/office/drawing/2014/main" val="10000"/>
                  </a:ext>
                </a:extLst>
              </a:tr>
              <a:tr h="365832">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95" marR="68595" marT="0" marB="0"/>
                </a:tc>
                <a:tc>
                  <a:txBody>
                    <a:bodyPr/>
                    <a:lstStyle/>
                    <a:p>
                      <a:pPr algn="just">
                        <a:lnSpc>
                          <a:spcPct val="150000"/>
                        </a:lnSpc>
                        <a:spcAft>
                          <a:spcPts val="0"/>
                        </a:spcAft>
                      </a:pPr>
                      <a:r>
                        <a:rPr lang="zh-CN" sz="1600" kern="100" dirty="0">
                          <a:effectLst/>
                          <a:latin typeface="Times New Roman" pitchFamily="18" charset="0"/>
                          <a:cs typeface="Times New Roman" pitchFamily="18" charset="0"/>
                        </a:rPr>
                        <a:t>固定为</a:t>
                      </a:r>
                      <a:r>
                        <a:rPr lang="en-US" sz="1600" kern="100" dirty="0">
                          <a:effectLst/>
                          <a:latin typeface="Times New Roman" pitchFamily="18" charset="0"/>
                          <a:cs typeface="Times New Roman" pitchFamily="18" charset="0"/>
                        </a:rPr>
                        <a:t>1</a:t>
                      </a:r>
                      <a:endParaRPr lang="zh-CN" sz="1200" kern="100" dirty="0">
                        <a:effectLst/>
                        <a:latin typeface="Times New Roman" pitchFamily="18" charset="0"/>
                        <a:ea typeface="宋体"/>
                        <a:cs typeface="Times New Roman" pitchFamily="18" charset="0"/>
                      </a:endParaRPr>
                    </a:p>
                  </a:txBody>
                  <a:tcPr marL="68595" marR="68595" marT="0" marB="0"/>
                </a:tc>
                <a:extLst>
                  <a:ext uri="{0D108BD9-81ED-4DB2-BD59-A6C34878D82A}">
                    <a16:rowId xmlns:a16="http://schemas.microsoft.com/office/drawing/2014/main" val="10001"/>
                  </a:ext>
                </a:extLst>
              </a:tr>
              <a:tr h="420860">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95" marR="68595" marT="0" marB="0"/>
                </a:tc>
                <a:tc>
                  <a:txBody>
                    <a:bodyPr/>
                    <a:lstStyle/>
                    <a:p>
                      <a:pPr algn="just">
                        <a:lnSpc>
                          <a:spcPct val="150000"/>
                        </a:lnSpc>
                        <a:spcAft>
                          <a:spcPts val="0"/>
                        </a:spcAft>
                      </a:pPr>
                      <a:r>
                        <a:rPr lang="zh-CN" sz="1600" kern="100" dirty="0">
                          <a:effectLst/>
                          <a:latin typeface="Times New Roman" pitchFamily="18" charset="0"/>
                          <a:cs typeface="Times New Roman" pitchFamily="18" charset="0"/>
                        </a:rPr>
                        <a:t>如果指令的第</a:t>
                      </a:r>
                      <a:r>
                        <a:rPr lang="en-US" sz="1600" kern="100" dirty="0">
                          <a:effectLst/>
                          <a:latin typeface="Times New Roman" pitchFamily="18" charset="0"/>
                          <a:cs typeface="Times New Roman" pitchFamily="18" charset="0"/>
                        </a:rPr>
                        <a:t>31~26</a:t>
                      </a:r>
                      <a:r>
                        <a:rPr lang="zh-CN" sz="1600" kern="100" dirty="0">
                          <a:effectLst/>
                          <a:latin typeface="Times New Roman" pitchFamily="18" charset="0"/>
                          <a:cs typeface="Times New Roman" pitchFamily="18" charset="0"/>
                        </a:rPr>
                        <a:t>位全为</a:t>
                      </a:r>
                      <a:r>
                        <a:rPr lang="en-US" sz="1600" kern="100" dirty="0">
                          <a:effectLst/>
                          <a:latin typeface="Times New Roman" pitchFamily="18" charset="0"/>
                          <a:cs typeface="Times New Roman" pitchFamily="18" charset="0"/>
                        </a:rPr>
                        <a:t>0</a:t>
                      </a:r>
                      <a:r>
                        <a:rPr lang="zh-CN" sz="1600" kern="100" dirty="0">
                          <a:effectLst/>
                          <a:latin typeface="Times New Roman" pitchFamily="18" charset="0"/>
                          <a:cs typeface="Times New Roman" pitchFamily="18" charset="0"/>
                        </a:rPr>
                        <a:t>，则固定为</a:t>
                      </a:r>
                      <a:r>
                        <a:rPr lang="en-US" sz="1600" kern="100" dirty="0">
                          <a:effectLst/>
                          <a:latin typeface="Times New Roman" pitchFamily="18" charset="0"/>
                          <a:cs typeface="Times New Roman" pitchFamily="18" charset="0"/>
                        </a:rPr>
                        <a:t>0</a:t>
                      </a:r>
                      <a:r>
                        <a:rPr lang="zh-CN" sz="1600" kern="100" dirty="0">
                          <a:effectLst/>
                          <a:latin typeface="Times New Roman" pitchFamily="18" charset="0"/>
                          <a:cs typeface="Times New Roman" pitchFamily="18" charset="0"/>
                        </a:rPr>
                        <a:t>，否则无缺陷</a:t>
                      </a:r>
                      <a:endParaRPr lang="zh-CN" sz="1200" kern="100" dirty="0">
                        <a:effectLst/>
                        <a:latin typeface="Times New Roman" pitchFamily="18" charset="0"/>
                        <a:ea typeface="宋体"/>
                        <a:cs typeface="Times New Roman" pitchFamily="18" charset="0"/>
                      </a:endParaRPr>
                    </a:p>
                  </a:txBody>
                  <a:tcPr marL="68595" marR="68595"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5997019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7">
                                            <p:txEl>
                                              <p:pRg st="4" end="4"/>
                                            </p:txEl>
                                          </p:spTgt>
                                        </p:tgtEl>
                                        <p:attrNameLst>
                                          <p:attrName>style.visibility</p:attrName>
                                        </p:attrNameLst>
                                      </p:cBhvr>
                                      <p:to>
                                        <p:strVal val="visible"/>
                                      </p:to>
                                    </p:set>
                                    <p:animEffect transition="in" filter="fade">
                                      <p:cBhvr>
                                        <p:cTn id="7" dur="500"/>
                                        <p:tgtEl>
                                          <p:spTgt spid="52227">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227">
                                            <p:txEl>
                                              <p:pRg st="5" end="5"/>
                                            </p:txEl>
                                          </p:spTgt>
                                        </p:tgtEl>
                                        <p:attrNameLst>
                                          <p:attrName>style.visibility</p:attrName>
                                        </p:attrNameLst>
                                      </p:cBhvr>
                                      <p:to>
                                        <p:strVal val="visible"/>
                                      </p:to>
                                    </p:set>
                                    <p:animEffect transition="in" filter="fade">
                                      <p:cBhvr>
                                        <p:cTn id="12" dur="500"/>
                                        <p:tgtEl>
                                          <p:spTgt spid="52227">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227">
                                            <p:txEl>
                                              <p:pRg st="6" end="6"/>
                                            </p:txEl>
                                          </p:spTgt>
                                        </p:tgtEl>
                                        <p:attrNameLst>
                                          <p:attrName>style.visibility</p:attrName>
                                        </p:attrNameLst>
                                      </p:cBhvr>
                                      <p:to>
                                        <p:strVal val="visible"/>
                                      </p:to>
                                    </p:set>
                                    <p:animEffect transition="in" filter="fade">
                                      <p:cBhvr>
                                        <p:cTn id="17" dur="500"/>
                                        <p:tgtEl>
                                          <p:spTgt spid="522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Content Placeholder 4"/>
          <p:cNvSpPr>
            <a:spLocks noGrp="1"/>
          </p:cNvSpPr>
          <p:nvPr>
            <p:ph idx="4294967295"/>
          </p:nvPr>
        </p:nvSpPr>
        <p:spPr>
          <a:xfrm>
            <a:off x="684213" y="908050"/>
            <a:ext cx="7848600" cy="4908550"/>
          </a:xfrm>
        </p:spPr>
        <p:txBody>
          <a:bodyPr/>
          <a:lstStyle/>
          <a:p>
            <a:pPr marL="0" indent="0">
              <a:lnSpc>
                <a:spcPct val="120000"/>
              </a:lnSpc>
              <a:spcBef>
                <a:spcPct val="20000"/>
              </a:spcBef>
              <a:spcAft>
                <a:spcPct val="20000"/>
              </a:spcAft>
            </a:pPr>
            <a:r>
              <a:rPr lang="en-US" altLang="zh-CN" dirty="0" smtClean="0">
                <a:ea typeface="黑体" panose="02010609060101010101" pitchFamily="49" charset="-122"/>
              </a:rPr>
              <a:t>2. </a:t>
            </a:r>
            <a:r>
              <a:rPr lang="zh-CN" altLang="en-US" dirty="0" smtClean="0">
                <a:ea typeface="黑体" panose="02010609060101010101" pitchFamily="49" charset="-122"/>
              </a:rPr>
              <a:t>写一个</a:t>
            </a:r>
            <a:r>
              <a:rPr lang="en-US" altLang="zh-CN" dirty="0" smtClean="0">
                <a:ea typeface="黑体" panose="02010609060101010101" pitchFamily="49" charset="-122"/>
              </a:rPr>
              <a:t>MIPS</a:t>
            </a:r>
            <a:r>
              <a:rPr lang="zh-CN" altLang="en-US" dirty="0" smtClean="0">
                <a:ea typeface="黑体" panose="02010609060101010101" pitchFamily="49" charset="-122"/>
              </a:rPr>
              <a:t>汇编程序，要求对内存以“</a:t>
            </a:r>
            <a:r>
              <a:rPr lang="en-US" altLang="zh-CN" dirty="0" smtClean="0">
                <a:ea typeface="黑体" panose="02010609060101010101" pitchFamily="49" charset="-122"/>
              </a:rPr>
              <a:t>example100</a:t>
            </a:r>
            <a:r>
              <a:rPr lang="zh-CN" altLang="en-US" dirty="0" smtClean="0">
                <a:ea typeface="黑体" panose="02010609060101010101" pitchFamily="49" charset="-122"/>
              </a:rPr>
              <a:t>”为标签</a:t>
            </a:r>
            <a:r>
              <a:rPr lang="en-US" altLang="zh-CN" dirty="0" smtClean="0">
                <a:ea typeface="黑体" panose="02010609060101010101" pitchFamily="49" charset="-122"/>
              </a:rPr>
              <a:t>(label)</a:t>
            </a:r>
            <a:r>
              <a:rPr lang="zh-CN" altLang="en-US" dirty="0" smtClean="0">
                <a:ea typeface="黑体" panose="02010609060101010101" pitchFamily="49" charset="-122"/>
              </a:rPr>
              <a:t>的数据段中前</a:t>
            </a:r>
            <a:r>
              <a:rPr lang="en-US" altLang="zh-CN" dirty="0" smtClean="0">
                <a:ea typeface="黑体" panose="02010609060101010101" pitchFamily="49" charset="-122"/>
              </a:rPr>
              <a:t>100</a:t>
            </a:r>
            <a:r>
              <a:rPr lang="zh-CN" altLang="en-US" dirty="0" smtClean="0">
                <a:ea typeface="黑体" panose="02010609060101010101" pitchFamily="49" charset="-122"/>
              </a:rPr>
              <a:t>个</a:t>
            </a:r>
            <a:r>
              <a:rPr lang="zh-CN" altLang="en-US" dirty="0" smtClean="0">
                <a:solidFill>
                  <a:schemeClr val="accent1"/>
                </a:solidFill>
                <a:ea typeface="黑体" panose="02010609060101010101" pitchFamily="49" charset="-122"/>
              </a:rPr>
              <a:t>字</a:t>
            </a:r>
            <a:r>
              <a:rPr lang="en-US" altLang="zh-CN" dirty="0" smtClean="0">
                <a:ea typeface="黑体" panose="02010609060101010101" pitchFamily="49" charset="-122"/>
              </a:rPr>
              <a:t>(words)</a:t>
            </a:r>
            <a:r>
              <a:rPr lang="zh-CN" altLang="en-US" dirty="0" smtClean="0">
                <a:ea typeface="黑体" panose="02010609060101010101" pitchFamily="49" charset="-122"/>
              </a:rPr>
              <a:t>的数据求和，并将结果存入紧跟在这</a:t>
            </a:r>
            <a:r>
              <a:rPr lang="en-US" altLang="zh-CN" dirty="0" smtClean="0">
                <a:ea typeface="黑体" panose="02010609060101010101" pitchFamily="49" charset="-122"/>
              </a:rPr>
              <a:t>100</a:t>
            </a:r>
            <a:r>
              <a:rPr lang="zh-CN" altLang="en-US" dirty="0" smtClean="0">
                <a:ea typeface="黑体" panose="02010609060101010101" pitchFamily="49" charset="-122"/>
              </a:rPr>
              <a:t>个字之后的内存中。</a:t>
            </a:r>
          </a:p>
          <a:p>
            <a:pPr marL="384175" lvl="1" indent="0">
              <a:lnSpc>
                <a:spcPct val="120000"/>
              </a:lnSpc>
              <a:spcBef>
                <a:spcPct val="20000"/>
              </a:spcBef>
              <a:spcAft>
                <a:spcPct val="20000"/>
              </a:spcAft>
            </a:pPr>
            <a:r>
              <a:rPr lang="zh-CN" altLang="en-US" dirty="0" smtClean="0">
                <a:ea typeface="黑体" panose="02010609060101010101" pitchFamily="49" charset="-122"/>
              </a:rPr>
              <a:t>伪代码：</a:t>
            </a:r>
          </a:p>
          <a:p>
            <a:pPr marL="765175" lvl="2" indent="0">
              <a:lnSpc>
                <a:spcPct val="120000"/>
              </a:lnSpc>
              <a:spcBef>
                <a:spcPct val="20000"/>
              </a:spcBef>
              <a:spcAft>
                <a:spcPct val="20000"/>
              </a:spcAft>
            </a:pPr>
            <a:r>
              <a:rPr lang="en-US" altLang="zh-CN" dirty="0" smtClean="0">
                <a:ea typeface="黑体" panose="02010609060101010101" pitchFamily="49" charset="-122"/>
              </a:rPr>
              <a:t>$a0 = &amp;example100;		# “&amp;” means “Address of”</a:t>
            </a:r>
          </a:p>
          <a:p>
            <a:pPr marL="765175" lvl="2" indent="0">
              <a:lnSpc>
                <a:spcPct val="120000"/>
              </a:lnSpc>
              <a:spcBef>
                <a:spcPct val="20000"/>
              </a:spcBef>
              <a:spcAft>
                <a:spcPct val="20000"/>
              </a:spcAft>
            </a:pPr>
            <a:r>
              <a:rPr lang="en-US" altLang="zh-CN" dirty="0" smtClean="0">
                <a:ea typeface="黑体" panose="02010609060101010101" pitchFamily="49" charset="-122"/>
              </a:rPr>
              <a:t>$t0 = 0;</a:t>
            </a:r>
          </a:p>
          <a:p>
            <a:pPr marL="765175" lvl="2" indent="0">
              <a:lnSpc>
                <a:spcPct val="120000"/>
              </a:lnSpc>
              <a:spcBef>
                <a:spcPct val="20000"/>
              </a:spcBef>
              <a:spcAft>
                <a:spcPct val="20000"/>
              </a:spcAft>
            </a:pPr>
            <a:r>
              <a:rPr lang="en-US" altLang="zh-CN" dirty="0" smtClean="0">
                <a:ea typeface="黑体" panose="02010609060101010101" pitchFamily="49" charset="-122"/>
              </a:rPr>
              <a:t>for ($t1= 100;   $t1 &gt; 0;   $t1= $t1- 1)</a:t>
            </a:r>
          </a:p>
          <a:p>
            <a:pPr marL="765175" lvl="2" indent="0">
              <a:lnSpc>
                <a:spcPct val="120000"/>
              </a:lnSpc>
              <a:spcBef>
                <a:spcPct val="20000"/>
              </a:spcBef>
              <a:spcAft>
                <a:spcPct val="20000"/>
              </a:spcAft>
            </a:pPr>
            <a:r>
              <a:rPr lang="en-US" altLang="zh-CN" dirty="0" smtClean="0">
                <a:ea typeface="黑体" panose="02010609060101010101" pitchFamily="49" charset="-122"/>
              </a:rPr>
              <a:t>{</a:t>
            </a:r>
          </a:p>
          <a:p>
            <a:pPr marL="765175" lvl="2" indent="0">
              <a:lnSpc>
                <a:spcPct val="120000"/>
              </a:lnSpc>
              <a:spcBef>
                <a:spcPct val="20000"/>
              </a:spcBef>
              <a:spcAft>
                <a:spcPct val="20000"/>
              </a:spcAft>
            </a:pPr>
            <a:r>
              <a:rPr lang="en-US" altLang="zh-CN" dirty="0" smtClean="0">
                <a:ea typeface="黑体" panose="02010609060101010101" pitchFamily="49" charset="-122"/>
              </a:rPr>
              <a:t>        $t0 = $t0 + mem($a0);</a:t>
            </a:r>
          </a:p>
          <a:p>
            <a:pPr marL="765175" lvl="2" indent="0">
              <a:lnSpc>
                <a:spcPct val="120000"/>
              </a:lnSpc>
              <a:spcBef>
                <a:spcPct val="20000"/>
              </a:spcBef>
              <a:spcAft>
                <a:spcPct val="20000"/>
              </a:spcAft>
            </a:pPr>
            <a:r>
              <a:rPr lang="en-US" altLang="zh-CN" dirty="0" smtClean="0">
                <a:ea typeface="黑体" panose="02010609060101010101" pitchFamily="49" charset="-122"/>
              </a:rPr>
              <a:t>        $a0 = $a0 + 4;</a:t>
            </a:r>
          </a:p>
          <a:p>
            <a:pPr marL="765175" lvl="2" indent="0">
              <a:lnSpc>
                <a:spcPct val="120000"/>
              </a:lnSpc>
              <a:spcBef>
                <a:spcPct val="20000"/>
              </a:spcBef>
              <a:spcAft>
                <a:spcPct val="20000"/>
              </a:spcAft>
            </a:pPr>
            <a:r>
              <a:rPr lang="en-US" altLang="zh-CN" dirty="0" smtClean="0">
                <a:ea typeface="黑体" panose="02010609060101010101" pitchFamily="49" charset="-122"/>
              </a:rPr>
              <a:t>}</a:t>
            </a:r>
          </a:p>
          <a:p>
            <a:pPr marL="765175" lvl="2" indent="0">
              <a:lnSpc>
                <a:spcPct val="120000"/>
              </a:lnSpc>
              <a:spcBef>
                <a:spcPct val="20000"/>
              </a:spcBef>
              <a:spcAft>
                <a:spcPct val="20000"/>
              </a:spcAft>
            </a:pPr>
            <a:r>
              <a:rPr lang="en-US" altLang="zh-CN" dirty="0" smtClean="0">
                <a:ea typeface="黑体" panose="02010609060101010101" pitchFamily="49" charset="-122"/>
              </a:rPr>
              <a:t>mem($a0) = $t0;</a:t>
            </a:r>
          </a:p>
        </p:txBody>
      </p:sp>
      <p:sp>
        <p:nvSpPr>
          <p:cNvPr id="4" name="Title 3"/>
          <p:cNvSpPr txBox="1">
            <a:spLocks/>
          </p:cNvSpPr>
          <p:nvPr/>
        </p:nvSpPr>
        <p:spPr bwMode="auto">
          <a:xfrm>
            <a:off x="539750" y="404813"/>
            <a:ext cx="525780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cs typeface="+mj-cs"/>
              </a:defRPr>
            </a:lvl1pPr>
            <a:lvl2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2pPr>
            <a:lvl3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3pPr>
            <a:lvl4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4pPr>
            <a:lvl5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5pPr>
            <a:lvl6pPr marL="4572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9pPr>
          </a:lstStyle>
          <a:p>
            <a:r>
              <a:rPr lang="zh-CN" altLang="en-US" kern="0" dirty="0" smtClean="0">
                <a:latin typeface="Times New Roman" panose="02020603050405020304" pitchFamily="18" charset="0"/>
                <a:cs typeface="Times New Roman" panose="02020603050405020304" pitchFamily="18" charset="0"/>
              </a:rPr>
              <a:t>二、简答与设计</a:t>
            </a:r>
          </a:p>
        </p:txBody>
      </p:sp>
    </p:spTree>
    <p:extLst>
      <p:ext uri="{BB962C8B-B14F-4D97-AF65-F5344CB8AC3E}">
        <p14:creationId xmlns:p14="http://schemas.microsoft.com/office/powerpoint/2010/main" val="10404782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fade">
                                      <p:cBhvr>
                                        <p:cTn id="7" dur="500"/>
                                        <p:tgtEl>
                                          <p:spTgt spid="5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fade">
                                      <p:cBhvr>
                                        <p:cTn id="12" dur="500"/>
                                        <p:tgtEl>
                                          <p:spTgt spid="512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animEffect transition="in" filter="fade">
                                      <p:cBhvr>
                                        <p:cTn id="15" dur="500"/>
                                        <p:tgtEl>
                                          <p:spTgt spid="512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123">
                                            <p:txEl>
                                              <p:pRg st="3" end="3"/>
                                            </p:txEl>
                                          </p:spTgt>
                                        </p:tgtEl>
                                        <p:attrNameLst>
                                          <p:attrName>style.visibility</p:attrName>
                                        </p:attrNameLst>
                                      </p:cBhvr>
                                      <p:to>
                                        <p:strVal val="visible"/>
                                      </p:to>
                                    </p:set>
                                    <p:animEffect transition="in" filter="fade">
                                      <p:cBhvr>
                                        <p:cTn id="18" dur="500"/>
                                        <p:tgtEl>
                                          <p:spTgt spid="512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123">
                                            <p:txEl>
                                              <p:pRg st="4" end="4"/>
                                            </p:txEl>
                                          </p:spTgt>
                                        </p:tgtEl>
                                        <p:attrNameLst>
                                          <p:attrName>style.visibility</p:attrName>
                                        </p:attrNameLst>
                                      </p:cBhvr>
                                      <p:to>
                                        <p:strVal val="visible"/>
                                      </p:to>
                                    </p:set>
                                    <p:animEffect transition="in" filter="fade">
                                      <p:cBhvr>
                                        <p:cTn id="21" dur="500"/>
                                        <p:tgtEl>
                                          <p:spTgt spid="512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123">
                                            <p:txEl>
                                              <p:pRg st="5" end="5"/>
                                            </p:txEl>
                                          </p:spTgt>
                                        </p:tgtEl>
                                        <p:attrNameLst>
                                          <p:attrName>style.visibility</p:attrName>
                                        </p:attrNameLst>
                                      </p:cBhvr>
                                      <p:to>
                                        <p:strVal val="visible"/>
                                      </p:to>
                                    </p:set>
                                    <p:animEffect transition="in" filter="fade">
                                      <p:cBhvr>
                                        <p:cTn id="24" dur="500"/>
                                        <p:tgtEl>
                                          <p:spTgt spid="512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123">
                                            <p:txEl>
                                              <p:pRg st="6" end="6"/>
                                            </p:txEl>
                                          </p:spTgt>
                                        </p:tgtEl>
                                        <p:attrNameLst>
                                          <p:attrName>style.visibility</p:attrName>
                                        </p:attrNameLst>
                                      </p:cBhvr>
                                      <p:to>
                                        <p:strVal val="visible"/>
                                      </p:to>
                                    </p:set>
                                    <p:animEffect transition="in" filter="fade">
                                      <p:cBhvr>
                                        <p:cTn id="27" dur="500"/>
                                        <p:tgtEl>
                                          <p:spTgt spid="512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123">
                                            <p:txEl>
                                              <p:pRg st="7" end="7"/>
                                            </p:txEl>
                                          </p:spTgt>
                                        </p:tgtEl>
                                        <p:attrNameLst>
                                          <p:attrName>style.visibility</p:attrName>
                                        </p:attrNameLst>
                                      </p:cBhvr>
                                      <p:to>
                                        <p:strVal val="visible"/>
                                      </p:to>
                                    </p:set>
                                    <p:animEffect transition="in" filter="fade">
                                      <p:cBhvr>
                                        <p:cTn id="30" dur="500"/>
                                        <p:tgtEl>
                                          <p:spTgt spid="512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123">
                                            <p:txEl>
                                              <p:pRg st="8" end="8"/>
                                            </p:txEl>
                                          </p:spTgt>
                                        </p:tgtEl>
                                        <p:attrNameLst>
                                          <p:attrName>style.visibility</p:attrName>
                                        </p:attrNameLst>
                                      </p:cBhvr>
                                      <p:to>
                                        <p:strVal val="visible"/>
                                      </p:to>
                                    </p:set>
                                    <p:animEffect transition="in" filter="fade">
                                      <p:cBhvr>
                                        <p:cTn id="33" dur="500"/>
                                        <p:tgtEl>
                                          <p:spTgt spid="512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123">
                                            <p:txEl>
                                              <p:pRg st="9" end="9"/>
                                            </p:txEl>
                                          </p:spTgt>
                                        </p:tgtEl>
                                        <p:attrNameLst>
                                          <p:attrName>style.visibility</p:attrName>
                                        </p:attrNameLst>
                                      </p:cBhvr>
                                      <p:to>
                                        <p:strVal val="visible"/>
                                      </p:to>
                                    </p:set>
                                    <p:animEffect transition="in" filter="fade">
                                      <p:cBhvr>
                                        <p:cTn id="36" dur="500"/>
                                        <p:tgtEl>
                                          <p:spTgt spid="512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六、题目</a:t>
            </a:r>
          </a:p>
        </p:txBody>
      </p:sp>
      <p:sp>
        <p:nvSpPr>
          <p:cNvPr id="53251" name="Content Placeholder 4"/>
          <p:cNvSpPr>
            <a:spLocks noGrp="1"/>
          </p:cNvSpPr>
          <p:nvPr>
            <p:ph idx="4294967295"/>
          </p:nvPr>
        </p:nvSpPr>
        <p:spPr>
          <a:xfrm>
            <a:off x="684213" y="908050"/>
            <a:ext cx="7848600" cy="4267200"/>
          </a:xfrm>
        </p:spPr>
        <p:txBody>
          <a:bodyPr/>
          <a:lstStyle/>
          <a:p>
            <a:pPr>
              <a:lnSpc>
                <a:spcPct val="120000"/>
              </a:lnSpc>
              <a:spcBef>
                <a:spcPct val="20000"/>
              </a:spcBef>
              <a:spcAft>
                <a:spcPct val="20000"/>
              </a:spcAft>
              <a:defRPr/>
            </a:pPr>
            <a:r>
              <a:rPr lang="zh-CN" altLang="en-US" dirty="0">
                <a:ea typeface="黑体" pitchFamily="49" charset="-122"/>
              </a:rPr>
              <a:t>本题讨论特定指令在单周期数据通路中的操作。根据下表中的</a:t>
            </a:r>
            <a:r>
              <a:rPr lang="en-US" altLang="zh-CN" dirty="0">
                <a:ea typeface="黑体" pitchFamily="49" charset="-122"/>
              </a:rPr>
              <a:t>MIPS</a:t>
            </a:r>
            <a:r>
              <a:rPr lang="zh-CN" altLang="en-US" dirty="0">
                <a:ea typeface="黑体" pitchFamily="49" charset="-122"/>
              </a:rPr>
              <a:t>指令分别回答下列问题</a:t>
            </a:r>
            <a:r>
              <a:rPr lang="en-US" altLang="zh-CN" dirty="0">
                <a:ea typeface="黑体" pitchFamily="49" charset="-122"/>
              </a:rPr>
              <a:t>(</a:t>
            </a:r>
            <a:r>
              <a:rPr lang="zh-CN" altLang="en-US" dirty="0">
                <a:ea typeface="黑体" pitchFamily="49" charset="-122"/>
              </a:rPr>
              <a:t>参考</a:t>
            </a:r>
            <a:r>
              <a:rPr lang="en-US" altLang="zh-CN" dirty="0">
                <a:ea typeface="黑体" pitchFamily="49" charset="-122"/>
              </a:rPr>
              <a:t>MIPS</a:t>
            </a:r>
            <a:r>
              <a:rPr lang="zh-CN" altLang="en-US" dirty="0">
                <a:ea typeface="黑体" pitchFamily="49" charset="-122"/>
              </a:rPr>
              <a:t>汇编作业中的附录</a:t>
            </a:r>
            <a:r>
              <a:rPr lang="en-US" altLang="zh-CN" dirty="0">
                <a:ea typeface="黑体" pitchFamily="49" charset="-122"/>
              </a:rPr>
              <a:t>)</a:t>
            </a:r>
            <a:r>
              <a:rPr lang="zh-CN" altLang="en-US" dirty="0">
                <a:ea typeface="黑体" pitchFamily="49" charset="-122"/>
              </a:rPr>
              <a:t>。</a:t>
            </a: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727075" lvl="1" indent="-342900">
              <a:lnSpc>
                <a:spcPct val="120000"/>
              </a:lnSpc>
              <a:spcBef>
                <a:spcPct val="20000"/>
              </a:spcBef>
              <a:spcAft>
                <a:spcPct val="20000"/>
              </a:spcAft>
              <a:buFont typeface="+mj-ea"/>
              <a:buAutoNum type="circleNumDbPlain"/>
              <a:defRPr/>
            </a:pPr>
            <a:r>
              <a:rPr lang="zh-CN" altLang="en-US" dirty="0">
                <a:ea typeface="黑体" pitchFamily="49" charset="-122"/>
              </a:rPr>
              <a:t>该指令字的值是多少？</a:t>
            </a:r>
            <a:endParaRPr lang="en-US" altLang="zh-CN" dirty="0">
              <a:ea typeface="黑体" pitchFamily="49" charset="-122"/>
            </a:endParaRPr>
          </a:p>
          <a:p>
            <a:pPr marL="727075" lvl="1" indent="-342900">
              <a:lnSpc>
                <a:spcPct val="120000"/>
              </a:lnSpc>
              <a:spcBef>
                <a:spcPct val="20000"/>
              </a:spcBef>
              <a:spcAft>
                <a:spcPct val="20000"/>
              </a:spcAft>
              <a:buFont typeface="+mj-ea"/>
              <a:buAutoNum type="circleNumDbPlain"/>
              <a:defRPr/>
            </a:pPr>
            <a:r>
              <a:rPr lang="zh-CN" altLang="en-US" dirty="0">
                <a:ea typeface="黑体" pitchFamily="49" charset="-122"/>
              </a:rPr>
              <a:t>提供给寄存器堆“</a:t>
            </a:r>
            <a:r>
              <a:rPr lang="en-US" altLang="zh-CN" dirty="0">
                <a:ea typeface="黑体" pitchFamily="49" charset="-122"/>
              </a:rPr>
              <a:t>Read register 1”</a:t>
            </a:r>
            <a:r>
              <a:rPr lang="zh-CN" altLang="en-US" dirty="0">
                <a:ea typeface="黑体" pitchFamily="49" charset="-122"/>
              </a:rPr>
              <a:t>端口的寄存器号是多少？该寄存器真的被读了吗？对于“</a:t>
            </a:r>
            <a:r>
              <a:rPr lang="en-US" altLang="zh-CN" dirty="0">
                <a:ea typeface="黑体" pitchFamily="49" charset="-122"/>
              </a:rPr>
              <a:t>Read register 2”</a:t>
            </a:r>
            <a:r>
              <a:rPr lang="zh-CN" altLang="en-US" dirty="0">
                <a:ea typeface="黑体" pitchFamily="49" charset="-122"/>
              </a:rPr>
              <a:t>呢？</a:t>
            </a:r>
            <a:endParaRPr lang="en-US" altLang="zh-CN" dirty="0">
              <a:ea typeface="黑体" pitchFamily="49" charset="-122"/>
            </a:endParaRPr>
          </a:p>
          <a:p>
            <a:pPr marL="727075" lvl="1" indent="-342900">
              <a:lnSpc>
                <a:spcPct val="120000"/>
              </a:lnSpc>
              <a:spcBef>
                <a:spcPct val="20000"/>
              </a:spcBef>
              <a:spcAft>
                <a:spcPct val="20000"/>
              </a:spcAft>
              <a:buFont typeface="+mj-ea"/>
              <a:buAutoNum type="circleNumDbPlain"/>
              <a:defRPr/>
            </a:pPr>
            <a:r>
              <a:rPr lang="zh-CN" altLang="en-US" dirty="0">
                <a:ea typeface="黑体" pitchFamily="49" charset="-122"/>
              </a:rPr>
              <a:t>提供给寄存器堆“</a:t>
            </a:r>
            <a:r>
              <a:rPr lang="en-US" altLang="zh-CN" dirty="0">
                <a:ea typeface="黑体" pitchFamily="49" charset="-122"/>
              </a:rPr>
              <a:t>Write register”</a:t>
            </a:r>
            <a:r>
              <a:rPr lang="zh-CN" altLang="en-US" dirty="0">
                <a:ea typeface="黑体" pitchFamily="49" charset="-122"/>
              </a:rPr>
              <a:t>端口的寄存器号是多少？该寄存器真的被写了吗？</a:t>
            </a:r>
          </a:p>
        </p:txBody>
      </p:sp>
      <p:graphicFrame>
        <p:nvGraphicFramePr>
          <p:cNvPr id="2" name="表格 1"/>
          <p:cNvGraphicFramePr>
            <a:graphicFrameLocks noGrp="1"/>
          </p:cNvGraphicFramePr>
          <p:nvPr/>
        </p:nvGraphicFramePr>
        <p:xfrm>
          <a:off x="3319463" y="1916113"/>
          <a:ext cx="2581275" cy="1098549"/>
        </p:xfrm>
        <a:graphic>
          <a:graphicData uri="http://schemas.openxmlformats.org/drawingml/2006/table">
            <a:tbl>
              <a:tblPr firstRow="1" firstCol="1" bandRow="1">
                <a:tableStyleId>{69CF1AB2-1976-4502-BF36-3FF5EA218861}</a:tableStyleId>
              </a:tblPr>
              <a:tblGrid>
                <a:gridCol w="351617">
                  <a:extLst>
                    <a:ext uri="{9D8B030D-6E8A-4147-A177-3AD203B41FA5}">
                      <a16:colId xmlns:a16="http://schemas.microsoft.com/office/drawing/2014/main" val="20000"/>
                    </a:ext>
                  </a:extLst>
                </a:gridCol>
                <a:gridCol w="2229658">
                  <a:extLst>
                    <a:ext uri="{9D8B030D-6E8A-4147-A177-3AD203B41FA5}">
                      <a16:colId xmlns:a16="http://schemas.microsoft.com/office/drawing/2014/main" val="20001"/>
                    </a:ext>
                  </a:extLst>
                </a:gridCol>
              </a:tblGrid>
              <a:tr h="366183">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46" marR="68546"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指令</a:t>
                      </a:r>
                      <a:endParaRPr lang="zh-CN" sz="1200" kern="100" dirty="0">
                        <a:effectLst/>
                        <a:latin typeface="Times New Roman" pitchFamily="18" charset="0"/>
                        <a:ea typeface="宋体"/>
                        <a:cs typeface="Times New Roman" pitchFamily="18" charset="0"/>
                      </a:endParaRPr>
                    </a:p>
                  </a:txBody>
                  <a:tcPr marL="68546" marR="68546" marT="0" marB="0"/>
                </a:tc>
                <a:extLst>
                  <a:ext uri="{0D108BD9-81ED-4DB2-BD59-A6C34878D82A}">
                    <a16:rowId xmlns:a16="http://schemas.microsoft.com/office/drawing/2014/main" val="10000"/>
                  </a:ext>
                </a:extLst>
              </a:tr>
              <a:tr h="366183">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46" marR="68546" marT="0" marB="0"/>
                </a:tc>
                <a:tc>
                  <a:txBody>
                    <a:bodyPr/>
                    <a:lstStyle/>
                    <a:p>
                      <a:pPr algn="just">
                        <a:lnSpc>
                          <a:spcPct val="150000"/>
                        </a:lnSpc>
                        <a:spcAft>
                          <a:spcPts val="0"/>
                        </a:spcAft>
                      </a:pPr>
                      <a:r>
                        <a:rPr lang="en-US" sz="1600" kern="100" dirty="0" err="1">
                          <a:effectLst/>
                          <a:latin typeface="Times New Roman" pitchFamily="18" charset="0"/>
                          <a:cs typeface="Times New Roman" pitchFamily="18" charset="0"/>
                        </a:rPr>
                        <a:t>lw</a:t>
                      </a:r>
                      <a:r>
                        <a:rPr lang="en-US" sz="1600" kern="100" dirty="0">
                          <a:effectLst/>
                          <a:latin typeface="Times New Roman" pitchFamily="18" charset="0"/>
                          <a:cs typeface="Times New Roman" pitchFamily="18" charset="0"/>
                        </a:rPr>
                        <a:t> $1,40($6)</a:t>
                      </a:r>
                      <a:endParaRPr lang="zh-CN" sz="1200" kern="100" dirty="0">
                        <a:effectLst/>
                        <a:latin typeface="Times New Roman" pitchFamily="18" charset="0"/>
                        <a:ea typeface="宋体"/>
                        <a:cs typeface="Times New Roman" pitchFamily="18" charset="0"/>
                      </a:endParaRPr>
                    </a:p>
                  </a:txBody>
                  <a:tcPr marL="68546" marR="68546" marT="0" marB="0"/>
                </a:tc>
                <a:extLst>
                  <a:ext uri="{0D108BD9-81ED-4DB2-BD59-A6C34878D82A}">
                    <a16:rowId xmlns:a16="http://schemas.microsoft.com/office/drawing/2014/main" val="10001"/>
                  </a:ext>
                </a:extLst>
              </a:tr>
              <a:tr h="366183">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46" marR="68546"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Label: </a:t>
                      </a:r>
                      <a:r>
                        <a:rPr lang="en-US" sz="1600" kern="100" dirty="0" err="1">
                          <a:effectLst/>
                          <a:latin typeface="Times New Roman" pitchFamily="18" charset="0"/>
                          <a:cs typeface="Times New Roman" pitchFamily="18" charset="0"/>
                        </a:rPr>
                        <a:t>bne</a:t>
                      </a:r>
                      <a:r>
                        <a:rPr lang="en-US" sz="1600" kern="100" dirty="0">
                          <a:effectLst/>
                          <a:latin typeface="Times New Roman" pitchFamily="18" charset="0"/>
                          <a:cs typeface="Times New Roman" pitchFamily="18" charset="0"/>
                        </a:rPr>
                        <a:t> $1,$2,Label</a:t>
                      </a:r>
                      <a:endParaRPr lang="zh-CN" sz="1200" kern="100" dirty="0">
                        <a:effectLst/>
                        <a:latin typeface="Times New Roman" pitchFamily="18" charset="0"/>
                        <a:ea typeface="宋体"/>
                        <a:cs typeface="Times New Roman" pitchFamily="18" charset="0"/>
                      </a:endParaRPr>
                    </a:p>
                  </a:txBody>
                  <a:tcPr marL="68546" marR="68546"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7578671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Effect transition="in" filter="fade">
                                      <p:cBhvr>
                                        <p:cTn id="7" dur="500"/>
                                        <p:tgtEl>
                                          <p:spTgt spid="5325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3251">
                                            <p:txEl>
                                              <p:pRg st="4" end="4"/>
                                            </p:txEl>
                                          </p:spTgt>
                                        </p:tgtEl>
                                        <p:attrNameLst>
                                          <p:attrName>style.visibility</p:attrName>
                                        </p:attrNameLst>
                                      </p:cBhvr>
                                      <p:to>
                                        <p:strVal val="visible"/>
                                      </p:to>
                                    </p:set>
                                    <p:animEffect transition="in" filter="fade">
                                      <p:cBhvr>
                                        <p:cTn id="10" dur="500"/>
                                        <p:tgtEl>
                                          <p:spTgt spid="53251">
                                            <p:txEl>
                                              <p:pRg st="4" end="4"/>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3251">
                                            <p:txEl>
                                              <p:pRg st="5" end="5"/>
                                            </p:txEl>
                                          </p:spTgt>
                                        </p:tgtEl>
                                        <p:attrNameLst>
                                          <p:attrName>style.visibility</p:attrName>
                                        </p:attrNameLst>
                                      </p:cBhvr>
                                      <p:to>
                                        <p:strVal val="visible"/>
                                      </p:to>
                                    </p:set>
                                    <p:animEffect transition="in" filter="fade">
                                      <p:cBhvr>
                                        <p:cTn id="13" dur="500"/>
                                        <p:tgtEl>
                                          <p:spTgt spid="53251">
                                            <p:txEl>
                                              <p:pRg st="5" end="5"/>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3251">
                                            <p:txEl>
                                              <p:pRg st="6" end="6"/>
                                            </p:txEl>
                                          </p:spTgt>
                                        </p:tgtEl>
                                        <p:attrNameLst>
                                          <p:attrName>style.visibility</p:attrName>
                                        </p:attrNameLst>
                                      </p:cBhvr>
                                      <p:to>
                                        <p:strVal val="visible"/>
                                      </p:to>
                                    </p:set>
                                    <p:animEffect transition="in" filter="fade">
                                      <p:cBhvr>
                                        <p:cTn id="16" dur="500"/>
                                        <p:tgtEl>
                                          <p:spTgt spid="53251">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六、解答</a:t>
            </a:r>
            <a:r>
              <a:rPr lang="en-US" altLang="zh-CN" smtClean="0">
                <a:latin typeface="Times New Roman" panose="02020603050405020304" pitchFamily="18" charset="0"/>
                <a:cs typeface="Times New Roman" panose="02020603050405020304" pitchFamily="18" charset="0"/>
              </a:rPr>
              <a:t>1</a:t>
            </a:r>
            <a:endParaRPr lang="zh-CN" altLang="en-US" smtClean="0">
              <a:latin typeface="Times New Roman" panose="02020603050405020304" pitchFamily="18" charset="0"/>
              <a:cs typeface="Times New Roman" panose="02020603050405020304" pitchFamily="18" charset="0"/>
            </a:endParaRPr>
          </a:p>
        </p:txBody>
      </p:sp>
      <p:sp>
        <p:nvSpPr>
          <p:cNvPr id="111619" name="Content Placeholder 4"/>
          <p:cNvSpPr>
            <a:spLocks noGrp="1"/>
          </p:cNvSpPr>
          <p:nvPr>
            <p:ph idx="4294967295"/>
          </p:nvPr>
        </p:nvSpPr>
        <p:spPr>
          <a:xfrm>
            <a:off x="684213" y="908050"/>
            <a:ext cx="7848600" cy="1854200"/>
          </a:xfrm>
        </p:spPr>
        <p:txBody>
          <a:bodyPr/>
          <a:lstStyle/>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727075" lvl="1" indent="-342900">
              <a:lnSpc>
                <a:spcPct val="120000"/>
              </a:lnSpc>
              <a:spcBef>
                <a:spcPct val="20000"/>
              </a:spcBef>
              <a:spcAft>
                <a:spcPct val="20000"/>
              </a:spcAft>
              <a:buFont typeface="楷体_GB2312" pitchFamily="49" charset="-122"/>
              <a:buAutoNum type="circleNumDbPlain"/>
            </a:pPr>
            <a:r>
              <a:rPr lang="zh-CN" altLang="en-US" smtClean="0">
                <a:ea typeface="黑体" panose="02010609060101010101" pitchFamily="49" charset="-122"/>
              </a:rPr>
              <a:t>该指令字的值是多少？</a:t>
            </a:r>
            <a:endParaRPr lang="en-US" altLang="zh-CN" smtClean="0">
              <a:ea typeface="黑体" panose="02010609060101010101" pitchFamily="49" charset="-122"/>
            </a:endParaRPr>
          </a:p>
        </p:txBody>
      </p:sp>
      <p:graphicFrame>
        <p:nvGraphicFramePr>
          <p:cNvPr id="2" name="表格 1"/>
          <p:cNvGraphicFramePr>
            <a:graphicFrameLocks noGrp="1"/>
          </p:cNvGraphicFramePr>
          <p:nvPr/>
        </p:nvGraphicFramePr>
        <p:xfrm>
          <a:off x="3319463" y="1125538"/>
          <a:ext cx="2581275" cy="1097280"/>
        </p:xfrm>
        <a:graphic>
          <a:graphicData uri="http://schemas.openxmlformats.org/drawingml/2006/table">
            <a:tbl>
              <a:tblPr firstRow="1" firstCol="1" bandRow="1">
                <a:tableStyleId>{69CF1AB2-1976-4502-BF36-3FF5EA218861}</a:tableStyleId>
              </a:tblPr>
              <a:tblGrid>
                <a:gridCol w="351617">
                  <a:extLst>
                    <a:ext uri="{9D8B030D-6E8A-4147-A177-3AD203B41FA5}">
                      <a16:colId xmlns:a16="http://schemas.microsoft.com/office/drawing/2014/main" val="20000"/>
                    </a:ext>
                  </a:extLst>
                </a:gridCol>
                <a:gridCol w="2229658">
                  <a:extLst>
                    <a:ext uri="{9D8B030D-6E8A-4147-A177-3AD203B41FA5}">
                      <a16:colId xmlns:a16="http://schemas.microsoft.com/office/drawing/2014/main" val="20001"/>
                    </a:ext>
                  </a:extLst>
                </a:gridCol>
              </a:tblGrid>
              <a:tr h="365654">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46" marR="68546"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指令</a:t>
                      </a:r>
                      <a:endParaRPr lang="zh-CN" sz="1200" kern="100" dirty="0">
                        <a:effectLst/>
                        <a:latin typeface="Times New Roman" pitchFamily="18" charset="0"/>
                        <a:ea typeface="宋体"/>
                        <a:cs typeface="Times New Roman" pitchFamily="18" charset="0"/>
                      </a:endParaRPr>
                    </a:p>
                  </a:txBody>
                  <a:tcPr marL="68546" marR="68546" marT="0" marB="0"/>
                </a:tc>
                <a:extLst>
                  <a:ext uri="{0D108BD9-81ED-4DB2-BD59-A6C34878D82A}">
                    <a16:rowId xmlns:a16="http://schemas.microsoft.com/office/drawing/2014/main" val="10000"/>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46" marR="68546" marT="0" marB="0"/>
                </a:tc>
                <a:tc>
                  <a:txBody>
                    <a:bodyPr/>
                    <a:lstStyle/>
                    <a:p>
                      <a:pPr algn="just">
                        <a:lnSpc>
                          <a:spcPct val="150000"/>
                        </a:lnSpc>
                        <a:spcAft>
                          <a:spcPts val="0"/>
                        </a:spcAft>
                      </a:pPr>
                      <a:r>
                        <a:rPr lang="en-US" sz="1600" kern="100" dirty="0" err="1">
                          <a:effectLst/>
                          <a:latin typeface="Times New Roman" pitchFamily="18" charset="0"/>
                          <a:cs typeface="Times New Roman" pitchFamily="18" charset="0"/>
                        </a:rPr>
                        <a:t>lw</a:t>
                      </a:r>
                      <a:r>
                        <a:rPr lang="en-US" sz="1600" kern="100" dirty="0">
                          <a:effectLst/>
                          <a:latin typeface="Times New Roman" pitchFamily="18" charset="0"/>
                          <a:cs typeface="Times New Roman" pitchFamily="18" charset="0"/>
                        </a:rPr>
                        <a:t> $1,40($6)</a:t>
                      </a:r>
                      <a:endParaRPr lang="zh-CN" sz="1200" kern="100" dirty="0">
                        <a:effectLst/>
                        <a:latin typeface="Times New Roman" pitchFamily="18" charset="0"/>
                        <a:ea typeface="宋体"/>
                        <a:cs typeface="Times New Roman" pitchFamily="18" charset="0"/>
                      </a:endParaRPr>
                    </a:p>
                  </a:txBody>
                  <a:tcPr marL="68546" marR="68546" marT="0" marB="0"/>
                </a:tc>
                <a:extLst>
                  <a:ext uri="{0D108BD9-81ED-4DB2-BD59-A6C34878D82A}">
                    <a16:rowId xmlns:a16="http://schemas.microsoft.com/office/drawing/2014/main" val="10001"/>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46" marR="68546"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Label: </a:t>
                      </a:r>
                      <a:r>
                        <a:rPr lang="en-US" sz="1600" kern="100" dirty="0" err="1">
                          <a:effectLst/>
                          <a:latin typeface="Times New Roman" pitchFamily="18" charset="0"/>
                          <a:cs typeface="Times New Roman" pitchFamily="18" charset="0"/>
                        </a:rPr>
                        <a:t>bne</a:t>
                      </a:r>
                      <a:r>
                        <a:rPr lang="en-US" sz="1600" kern="100" dirty="0">
                          <a:effectLst/>
                          <a:latin typeface="Times New Roman" pitchFamily="18" charset="0"/>
                          <a:cs typeface="Times New Roman" pitchFamily="18" charset="0"/>
                        </a:rPr>
                        <a:t> $1,$2,Label</a:t>
                      </a:r>
                      <a:endParaRPr lang="zh-CN" sz="1200" kern="100" dirty="0">
                        <a:effectLst/>
                        <a:latin typeface="Times New Roman" pitchFamily="18" charset="0"/>
                        <a:ea typeface="宋体"/>
                        <a:cs typeface="Times New Roman" pitchFamily="18" charset="0"/>
                      </a:endParaRPr>
                    </a:p>
                  </a:txBody>
                  <a:tcPr marL="68546" marR="68546" marT="0" marB="0"/>
                </a:tc>
                <a:extLst>
                  <a:ext uri="{0D108BD9-81ED-4DB2-BD59-A6C34878D82A}">
                    <a16:rowId xmlns:a16="http://schemas.microsoft.com/office/drawing/2014/main" val="10002"/>
                  </a:ext>
                </a:extLst>
              </a:tr>
            </a:tbl>
          </a:graphicData>
        </a:graphic>
      </p:graphicFrame>
      <p:graphicFrame>
        <p:nvGraphicFramePr>
          <p:cNvPr id="3" name="表格 2"/>
          <p:cNvGraphicFramePr>
            <a:graphicFrameLocks noGrp="1"/>
          </p:cNvGraphicFramePr>
          <p:nvPr/>
        </p:nvGraphicFramePr>
        <p:xfrm>
          <a:off x="1835150" y="2852738"/>
          <a:ext cx="5837238" cy="1097280"/>
        </p:xfrm>
        <a:graphic>
          <a:graphicData uri="http://schemas.openxmlformats.org/drawingml/2006/table">
            <a:tbl>
              <a:tblPr firstRow="1" firstCol="1" bandRow="1">
                <a:tableStyleId>{69CF1AB2-1976-4502-BF36-3FF5EA218861}</a:tableStyleId>
              </a:tblPr>
              <a:tblGrid>
                <a:gridCol w="365832">
                  <a:extLst>
                    <a:ext uri="{9D8B030D-6E8A-4147-A177-3AD203B41FA5}">
                      <a16:colId xmlns:a16="http://schemas.microsoft.com/office/drawing/2014/main" val="20000"/>
                    </a:ext>
                  </a:extLst>
                </a:gridCol>
                <a:gridCol w="3667018">
                  <a:extLst>
                    <a:ext uri="{9D8B030D-6E8A-4147-A177-3AD203B41FA5}">
                      <a16:colId xmlns:a16="http://schemas.microsoft.com/office/drawing/2014/main" val="20001"/>
                    </a:ext>
                  </a:extLst>
                </a:gridCol>
                <a:gridCol w="1804388">
                  <a:extLst>
                    <a:ext uri="{9D8B030D-6E8A-4147-A177-3AD203B41FA5}">
                      <a16:colId xmlns:a16="http://schemas.microsoft.com/office/drawing/2014/main" val="20002"/>
                    </a:ext>
                  </a:extLst>
                </a:gridCol>
              </a:tblGrid>
              <a:tr h="365654">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93" marR="68593"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二进制</a:t>
                      </a:r>
                      <a:endParaRPr lang="zh-CN" sz="1200" kern="100" dirty="0">
                        <a:effectLst/>
                        <a:latin typeface="Times New Roman" pitchFamily="18" charset="0"/>
                        <a:ea typeface="宋体"/>
                        <a:cs typeface="Times New Roman" pitchFamily="18" charset="0"/>
                      </a:endParaRPr>
                    </a:p>
                  </a:txBody>
                  <a:tcPr marL="68593" marR="68593"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十六进制</a:t>
                      </a:r>
                      <a:endParaRPr lang="zh-CN" sz="1200" kern="100">
                        <a:effectLst/>
                        <a:latin typeface="Times New Roman" pitchFamily="18" charset="0"/>
                        <a:ea typeface="宋体"/>
                        <a:cs typeface="Times New Roman" pitchFamily="18" charset="0"/>
                      </a:endParaRPr>
                    </a:p>
                  </a:txBody>
                  <a:tcPr marL="68593" marR="68593" marT="0" marB="0"/>
                </a:tc>
                <a:extLst>
                  <a:ext uri="{0D108BD9-81ED-4DB2-BD59-A6C34878D82A}">
                    <a16:rowId xmlns:a16="http://schemas.microsoft.com/office/drawing/2014/main" val="10000"/>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93" marR="68593"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100011 00110 00001 0000000000101000</a:t>
                      </a:r>
                      <a:endParaRPr lang="zh-CN" sz="1200" kern="100" dirty="0">
                        <a:effectLst/>
                        <a:latin typeface="Times New Roman" pitchFamily="18" charset="0"/>
                        <a:ea typeface="宋体"/>
                        <a:cs typeface="Times New Roman" pitchFamily="18" charset="0"/>
                      </a:endParaRPr>
                    </a:p>
                  </a:txBody>
                  <a:tcPr marL="68593" marR="68593"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8CC10028</a:t>
                      </a:r>
                      <a:endParaRPr lang="zh-CN" sz="1200" kern="100">
                        <a:effectLst/>
                        <a:latin typeface="Times New Roman" pitchFamily="18" charset="0"/>
                        <a:ea typeface="宋体"/>
                        <a:cs typeface="Times New Roman" pitchFamily="18" charset="0"/>
                      </a:endParaRPr>
                    </a:p>
                  </a:txBody>
                  <a:tcPr marL="68593" marR="68593" marT="0" marB="0"/>
                </a:tc>
                <a:extLst>
                  <a:ext uri="{0D108BD9-81ED-4DB2-BD59-A6C34878D82A}">
                    <a16:rowId xmlns:a16="http://schemas.microsoft.com/office/drawing/2014/main" val="10001"/>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93" marR="68593"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000101 00001 00010 111111111111111111</a:t>
                      </a:r>
                      <a:endParaRPr lang="zh-CN" sz="1200" kern="100">
                        <a:effectLst/>
                        <a:latin typeface="Times New Roman" pitchFamily="18" charset="0"/>
                        <a:ea typeface="宋体"/>
                        <a:cs typeface="Times New Roman" pitchFamily="18" charset="0"/>
                      </a:endParaRPr>
                    </a:p>
                  </a:txBody>
                  <a:tcPr marL="68593" marR="68593" marT="0" marB="0"/>
                </a:tc>
                <a:tc>
                  <a:txBody>
                    <a:bodyPr/>
                    <a:lstStyle/>
                    <a:p>
                      <a:pPr algn="ctr">
                        <a:lnSpc>
                          <a:spcPct val="150000"/>
                        </a:lnSpc>
                        <a:spcAft>
                          <a:spcPts val="0"/>
                        </a:spcAft>
                      </a:pPr>
                      <a:r>
                        <a:rPr lang="en-US" sz="1600" kern="100" dirty="0">
                          <a:effectLst/>
                          <a:latin typeface="Times New Roman" pitchFamily="18" charset="0"/>
                          <a:cs typeface="Times New Roman" pitchFamily="18" charset="0"/>
                        </a:rPr>
                        <a:t>1422FFFF</a:t>
                      </a:r>
                      <a:endParaRPr lang="zh-CN" sz="1200" kern="100" dirty="0">
                        <a:effectLst/>
                        <a:latin typeface="Times New Roman" pitchFamily="18" charset="0"/>
                        <a:ea typeface="宋体"/>
                        <a:cs typeface="Times New Roman" pitchFamily="18" charset="0"/>
                      </a:endParaRPr>
                    </a:p>
                  </a:txBody>
                  <a:tcPr marL="68593" marR="68593"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0888057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六、解答</a:t>
            </a:r>
            <a:r>
              <a:rPr lang="en-US" altLang="zh-CN" smtClean="0">
                <a:latin typeface="Times New Roman" panose="02020603050405020304" pitchFamily="18" charset="0"/>
                <a:cs typeface="Times New Roman" panose="02020603050405020304" pitchFamily="18" charset="0"/>
              </a:rPr>
              <a:t>2</a:t>
            </a:r>
            <a:endParaRPr lang="zh-CN" altLang="en-US" smtClean="0">
              <a:latin typeface="Times New Roman" panose="02020603050405020304" pitchFamily="18" charset="0"/>
              <a:cs typeface="Times New Roman" panose="02020603050405020304" pitchFamily="18" charset="0"/>
            </a:endParaRPr>
          </a:p>
        </p:txBody>
      </p:sp>
      <p:sp>
        <p:nvSpPr>
          <p:cNvPr id="113667" name="Content Placeholder 4"/>
          <p:cNvSpPr>
            <a:spLocks noGrp="1"/>
          </p:cNvSpPr>
          <p:nvPr>
            <p:ph idx="4294967295"/>
          </p:nvPr>
        </p:nvSpPr>
        <p:spPr>
          <a:xfrm>
            <a:off x="684213" y="908050"/>
            <a:ext cx="7848600" cy="2187575"/>
          </a:xfrm>
        </p:spPr>
        <p:txBody>
          <a:bodyPr/>
          <a:lstStyle/>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727075" lvl="1" indent="-342900">
              <a:lnSpc>
                <a:spcPct val="120000"/>
              </a:lnSpc>
              <a:spcBef>
                <a:spcPct val="20000"/>
              </a:spcBef>
              <a:spcAft>
                <a:spcPct val="20000"/>
              </a:spcAft>
              <a:buFont typeface="楷体_GB2312" pitchFamily="49" charset="-122"/>
              <a:buAutoNum type="circleNumDbPlain" startAt="2"/>
            </a:pPr>
            <a:r>
              <a:rPr lang="zh-CN" altLang="en-US" smtClean="0">
                <a:ea typeface="黑体" panose="02010609060101010101" pitchFamily="49" charset="-122"/>
              </a:rPr>
              <a:t>提供给寄存器堆“</a:t>
            </a:r>
            <a:r>
              <a:rPr lang="en-US" altLang="zh-CN" smtClean="0">
                <a:ea typeface="黑体" panose="02010609060101010101" pitchFamily="49" charset="-122"/>
              </a:rPr>
              <a:t>Read register 1”</a:t>
            </a:r>
            <a:r>
              <a:rPr lang="zh-CN" altLang="en-US" smtClean="0">
                <a:ea typeface="黑体" panose="02010609060101010101" pitchFamily="49" charset="-122"/>
              </a:rPr>
              <a:t>端口的寄存器号是多少？该寄存器真的被读了吗？对于“</a:t>
            </a:r>
            <a:r>
              <a:rPr lang="en-US" altLang="zh-CN" smtClean="0">
                <a:ea typeface="黑体" panose="02010609060101010101" pitchFamily="49" charset="-122"/>
              </a:rPr>
              <a:t>Read register 2”</a:t>
            </a:r>
            <a:r>
              <a:rPr lang="zh-CN" altLang="en-US" smtClean="0">
                <a:ea typeface="黑体" panose="02010609060101010101" pitchFamily="49" charset="-122"/>
              </a:rPr>
              <a:t>呢？</a:t>
            </a:r>
            <a:endParaRPr lang="en-US" altLang="zh-CN" smtClean="0">
              <a:ea typeface="黑体" panose="02010609060101010101" pitchFamily="49" charset="-122"/>
            </a:endParaRPr>
          </a:p>
        </p:txBody>
      </p:sp>
      <p:graphicFrame>
        <p:nvGraphicFramePr>
          <p:cNvPr id="2" name="表格 1"/>
          <p:cNvGraphicFramePr>
            <a:graphicFrameLocks noGrp="1"/>
          </p:cNvGraphicFramePr>
          <p:nvPr/>
        </p:nvGraphicFramePr>
        <p:xfrm>
          <a:off x="3319463" y="1125538"/>
          <a:ext cx="2581275" cy="1097280"/>
        </p:xfrm>
        <a:graphic>
          <a:graphicData uri="http://schemas.openxmlformats.org/drawingml/2006/table">
            <a:tbl>
              <a:tblPr firstRow="1" firstCol="1" bandRow="1">
                <a:tableStyleId>{69CF1AB2-1976-4502-BF36-3FF5EA218861}</a:tableStyleId>
              </a:tblPr>
              <a:tblGrid>
                <a:gridCol w="351617">
                  <a:extLst>
                    <a:ext uri="{9D8B030D-6E8A-4147-A177-3AD203B41FA5}">
                      <a16:colId xmlns:a16="http://schemas.microsoft.com/office/drawing/2014/main" val="20000"/>
                    </a:ext>
                  </a:extLst>
                </a:gridCol>
                <a:gridCol w="2229658">
                  <a:extLst>
                    <a:ext uri="{9D8B030D-6E8A-4147-A177-3AD203B41FA5}">
                      <a16:colId xmlns:a16="http://schemas.microsoft.com/office/drawing/2014/main" val="20001"/>
                    </a:ext>
                  </a:extLst>
                </a:gridCol>
              </a:tblGrid>
              <a:tr h="365654">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46" marR="68546"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指令</a:t>
                      </a:r>
                      <a:endParaRPr lang="zh-CN" sz="1200" kern="100" dirty="0">
                        <a:effectLst/>
                        <a:latin typeface="Times New Roman" pitchFamily="18" charset="0"/>
                        <a:ea typeface="宋体"/>
                        <a:cs typeface="Times New Roman" pitchFamily="18" charset="0"/>
                      </a:endParaRPr>
                    </a:p>
                  </a:txBody>
                  <a:tcPr marL="68546" marR="68546" marT="0" marB="0"/>
                </a:tc>
                <a:extLst>
                  <a:ext uri="{0D108BD9-81ED-4DB2-BD59-A6C34878D82A}">
                    <a16:rowId xmlns:a16="http://schemas.microsoft.com/office/drawing/2014/main" val="10000"/>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46" marR="68546" marT="0" marB="0"/>
                </a:tc>
                <a:tc>
                  <a:txBody>
                    <a:bodyPr/>
                    <a:lstStyle/>
                    <a:p>
                      <a:pPr algn="just">
                        <a:lnSpc>
                          <a:spcPct val="150000"/>
                        </a:lnSpc>
                        <a:spcAft>
                          <a:spcPts val="0"/>
                        </a:spcAft>
                      </a:pPr>
                      <a:r>
                        <a:rPr lang="en-US" sz="1600" kern="100" dirty="0" err="1">
                          <a:effectLst/>
                          <a:latin typeface="Times New Roman" pitchFamily="18" charset="0"/>
                          <a:cs typeface="Times New Roman" pitchFamily="18" charset="0"/>
                        </a:rPr>
                        <a:t>lw</a:t>
                      </a:r>
                      <a:r>
                        <a:rPr lang="en-US" sz="1600" kern="100" dirty="0">
                          <a:effectLst/>
                          <a:latin typeface="Times New Roman" pitchFamily="18" charset="0"/>
                          <a:cs typeface="Times New Roman" pitchFamily="18" charset="0"/>
                        </a:rPr>
                        <a:t> $1,40($6)</a:t>
                      </a:r>
                      <a:endParaRPr lang="zh-CN" sz="1200" kern="100" dirty="0">
                        <a:effectLst/>
                        <a:latin typeface="Times New Roman" pitchFamily="18" charset="0"/>
                        <a:ea typeface="宋体"/>
                        <a:cs typeface="Times New Roman" pitchFamily="18" charset="0"/>
                      </a:endParaRPr>
                    </a:p>
                  </a:txBody>
                  <a:tcPr marL="68546" marR="68546" marT="0" marB="0"/>
                </a:tc>
                <a:extLst>
                  <a:ext uri="{0D108BD9-81ED-4DB2-BD59-A6C34878D82A}">
                    <a16:rowId xmlns:a16="http://schemas.microsoft.com/office/drawing/2014/main" val="10001"/>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46" marR="68546"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Label: </a:t>
                      </a:r>
                      <a:r>
                        <a:rPr lang="en-US" sz="1600" kern="100" dirty="0" err="1">
                          <a:effectLst/>
                          <a:latin typeface="Times New Roman" pitchFamily="18" charset="0"/>
                          <a:cs typeface="Times New Roman" pitchFamily="18" charset="0"/>
                        </a:rPr>
                        <a:t>bne</a:t>
                      </a:r>
                      <a:r>
                        <a:rPr lang="en-US" sz="1600" kern="100" dirty="0">
                          <a:effectLst/>
                          <a:latin typeface="Times New Roman" pitchFamily="18" charset="0"/>
                          <a:cs typeface="Times New Roman" pitchFamily="18" charset="0"/>
                        </a:rPr>
                        <a:t> $1,$2,Label</a:t>
                      </a:r>
                      <a:endParaRPr lang="zh-CN" sz="1200" kern="100" dirty="0">
                        <a:effectLst/>
                        <a:latin typeface="Times New Roman" pitchFamily="18" charset="0"/>
                        <a:ea typeface="宋体"/>
                        <a:cs typeface="Times New Roman" pitchFamily="18" charset="0"/>
                      </a:endParaRPr>
                    </a:p>
                  </a:txBody>
                  <a:tcPr marL="68546" marR="68546" marT="0" marB="0"/>
                </a:tc>
                <a:extLst>
                  <a:ext uri="{0D108BD9-81ED-4DB2-BD59-A6C34878D82A}">
                    <a16:rowId xmlns:a16="http://schemas.microsoft.com/office/drawing/2014/main" val="10002"/>
                  </a:ext>
                </a:extLst>
              </a:tr>
            </a:tbl>
          </a:graphicData>
        </a:graphic>
      </p:graphicFrame>
      <p:graphicFrame>
        <p:nvGraphicFramePr>
          <p:cNvPr id="4" name="表格 3"/>
          <p:cNvGraphicFramePr>
            <a:graphicFrameLocks noGrp="1"/>
          </p:cNvGraphicFramePr>
          <p:nvPr/>
        </p:nvGraphicFramePr>
        <p:xfrm>
          <a:off x="1835150" y="3284538"/>
          <a:ext cx="5795964" cy="1097280"/>
        </p:xfrm>
        <a:graphic>
          <a:graphicData uri="http://schemas.openxmlformats.org/drawingml/2006/table">
            <a:tbl>
              <a:tblPr firstRow="1" firstCol="1" bandRow="1">
                <a:tableStyleId>{69CF1AB2-1976-4502-BF36-3FF5EA218861}</a:tableStyleId>
              </a:tblPr>
              <a:tblGrid>
                <a:gridCol w="365788">
                  <a:extLst>
                    <a:ext uri="{9D8B030D-6E8A-4147-A177-3AD203B41FA5}">
                      <a16:colId xmlns:a16="http://schemas.microsoft.com/office/drawing/2014/main" val="20000"/>
                    </a:ext>
                  </a:extLst>
                </a:gridCol>
                <a:gridCol w="1503097">
                  <a:extLst>
                    <a:ext uri="{9D8B030D-6E8A-4147-A177-3AD203B41FA5}">
                      <a16:colId xmlns:a16="http://schemas.microsoft.com/office/drawing/2014/main" val="20001"/>
                    </a:ext>
                  </a:extLst>
                </a:gridCol>
                <a:gridCol w="1211991">
                  <a:extLst>
                    <a:ext uri="{9D8B030D-6E8A-4147-A177-3AD203B41FA5}">
                      <a16:colId xmlns:a16="http://schemas.microsoft.com/office/drawing/2014/main" val="20002"/>
                    </a:ext>
                  </a:extLst>
                </a:gridCol>
                <a:gridCol w="1503097">
                  <a:extLst>
                    <a:ext uri="{9D8B030D-6E8A-4147-A177-3AD203B41FA5}">
                      <a16:colId xmlns:a16="http://schemas.microsoft.com/office/drawing/2014/main" val="20003"/>
                    </a:ext>
                  </a:extLst>
                </a:gridCol>
                <a:gridCol w="1211991">
                  <a:extLst>
                    <a:ext uri="{9D8B030D-6E8A-4147-A177-3AD203B41FA5}">
                      <a16:colId xmlns:a16="http://schemas.microsoft.com/office/drawing/2014/main" val="20004"/>
                    </a:ext>
                  </a:extLst>
                </a:gridCol>
              </a:tblGrid>
              <a:tr h="365654">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85" marR="68585" marT="0" marB="0"/>
                </a:tc>
                <a:tc>
                  <a:txBody>
                    <a:bodyPr/>
                    <a:lstStyle/>
                    <a:p>
                      <a:pPr algn="ctr">
                        <a:lnSpc>
                          <a:spcPct val="150000"/>
                        </a:lnSpc>
                        <a:spcAft>
                          <a:spcPts val="0"/>
                        </a:spcAft>
                      </a:pPr>
                      <a:r>
                        <a:rPr lang="en-US" sz="1600" kern="100" dirty="0">
                          <a:effectLst/>
                          <a:latin typeface="Times New Roman" pitchFamily="18" charset="0"/>
                          <a:cs typeface="Times New Roman" pitchFamily="18" charset="0"/>
                        </a:rPr>
                        <a:t>Read register 1</a:t>
                      </a:r>
                      <a:endParaRPr lang="zh-CN" sz="1200" kern="100" dirty="0">
                        <a:effectLst/>
                        <a:latin typeface="Times New Roman" pitchFamily="18" charset="0"/>
                        <a:ea typeface="宋体"/>
                        <a:cs typeface="Times New Roman" pitchFamily="18" charset="0"/>
                      </a:endParaRPr>
                    </a:p>
                  </a:txBody>
                  <a:tcPr marL="68585" marR="68585"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是否被读？</a:t>
                      </a:r>
                      <a:endParaRPr lang="zh-CN" sz="1200" kern="100">
                        <a:effectLst/>
                        <a:latin typeface="Times New Roman" pitchFamily="18" charset="0"/>
                        <a:ea typeface="宋体"/>
                        <a:cs typeface="Times New Roman" pitchFamily="18" charset="0"/>
                      </a:endParaRPr>
                    </a:p>
                  </a:txBody>
                  <a:tcPr marL="68585" marR="68585"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Read register 2</a:t>
                      </a:r>
                      <a:endParaRPr lang="zh-CN" sz="1200" kern="100">
                        <a:effectLst/>
                        <a:latin typeface="Times New Roman" pitchFamily="18" charset="0"/>
                        <a:ea typeface="宋体"/>
                        <a:cs typeface="Times New Roman" pitchFamily="18" charset="0"/>
                      </a:endParaRPr>
                    </a:p>
                  </a:txBody>
                  <a:tcPr marL="68585" marR="68585"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是否被读？</a:t>
                      </a:r>
                      <a:endParaRPr lang="zh-CN" sz="1200" kern="100">
                        <a:effectLst/>
                        <a:latin typeface="Times New Roman" pitchFamily="18" charset="0"/>
                        <a:ea typeface="宋体"/>
                        <a:cs typeface="Times New Roman" pitchFamily="18" charset="0"/>
                      </a:endParaRPr>
                    </a:p>
                  </a:txBody>
                  <a:tcPr marL="68585" marR="68585" marT="0" marB="0"/>
                </a:tc>
                <a:extLst>
                  <a:ext uri="{0D108BD9-81ED-4DB2-BD59-A6C34878D82A}">
                    <a16:rowId xmlns:a16="http://schemas.microsoft.com/office/drawing/2014/main" val="10000"/>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85" marR="68585"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6(00110</a:t>
                      </a:r>
                      <a:r>
                        <a:rPr lang="en-US" sz="1600" kern="100" baseline="-25000" dirty="0">
                          <a:effectLst/>
                          <a:latin typeface="Times New Roman" pitchFamily="18" charset="0"/>
                          <a:cs typeface="Times New Roman" pitchFamily="18" charset="0"/>
                        </a:rPr>
                        <a:t>2</a:t>
                      </a:r>
                      <a:r>
                        <a:rPr lang="en-US" sz="1600" kern="100" dirty="0">
                          <a:effectLst/>
                          <a:latin typeface="Times New Roman" pitchFamily="18" charset="0"/>
                          <a:cs typeface="Times New Roman" pitchFamily="18" charset="0"/>
                        </a:rPr>
                        <a:t>)</a:t>
                      </a:r>
                      <a:endParaRPr lang="zh-CN" sz="1200" kern="100" dirty="0">
                        <a:effectLst/>
                        <a:latin typeface="Times New Roman" pitchFamily="18" charset="0"/>
                        <a:ea typeface="宋体"/>
                        <a:cs typeface="Times New Roman" pitchFamily="18" charset="0"/>
                      </a:endParaRPr>
                    </a:p>
                  </a:txBody>
                  <a:tcPr marL="68585" marR="68585"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是</a:t>
                      </a:r>
                      <a:endParaRPr lang="zh-CN" sz="1200" kern="100" dirty="0">
                        <a:effectLst/>
                        <a:latin typeface="Times New Roman" pitchFamily="18" charset="0"/>
                        <a:ea typeface="宋体"/>
                        <a:cs typeface="Times New Roman" pitchFamily="18" charset="0"/>
                      </a:endParaRPr>
                    </a:p>
                  </a:txBody>
                  <a:tcPr marL="68585" marR="68585"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1(00001</a:t>
                      </a:r>
                      <a:r>
                        <a:rPr lang="en-US" sz="1600" kern="100" baseline="-25000">
                          <a:effectLst/>
                          <a:latin typeface="Times New Roman" pitchFamily="18" charset="0"/>
                          <a:cs typeface="Times New Roman" pitchFamily="18" charset="0"/>
                        </a:rPr>
                        <a:t>2</a:t>
                      </a:r>
                      <a:r>
                        <a:rPr lang="en-US" sz="1600" kern="100">
                          <a:effectLst/>
                          <a:latin typeface="Times New Roman" pitchFamily="18" charset="0"/>
                          <a:cs typeface="Times New Roman" pitchFamily="18" charset="0"/>
                        </a:rPr>
                        <a:t>)</a:t>
                      </a:r>
                      <a:endParaRPr lang="zh-CN" sz="1200" kern="100">
                        <a:effectLst/>
                        <a:latin typeface="Times New Roman" pitchFamily="18" charset="0"/>
                        <a:ea typeface="宋体"/>
                        <a:cs typeface="Times New Roman" pitchFamily="18" charset="0"/>
                      </a:endParaRPr>
                    </a:p>
                  </a:txBody>
                  <a:tcPr marL="68585" marR="68585"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是</a:t>
                      </a:r>
                      <a:endParaRPr lang="zh-CN" sz="1200" kern="100">
                        <a:effectLst/>
                        <a:latin typeface="Times New Roman" pitchFamily="18" charset="0"/>
                        <a:ea typeface="宋体"/>
                        <a:cs typeface="Times New Roman" pitchFamily="18" charset="0"/>
                      </a:endParaRPr>
                    </a:p>
                  </a:txBody>
                  <a:tcPr marL="68585" marR="68585" marT="0" marB="0"/>
                </a:tc>
                <a:extLst>
                  <a:ext uri="{0D108BD9-81ED-4DB2-BD59-A6C34878D82A}">
                    <a16:rowId xmlns:a16="http://schemas.microsoft.com/office/drawing/2014/main" val="10001"/>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85" marR="68585"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1(00001</a:t>
                      </a:r>
                      <a:r>
                        <a:rPr lang="en-US" sz="1600" kern="100" baseline="-25000">
                          <a:effectLst/>
                          <a:latin typeface="Times New Roman" pitchFamily="18" charset="0"/>
                          <a:cs typeface="Times New Roman" pitchFamily="18" charset="0"/>
                        </a:rPr>
                        <a:t>2</a:t>
                      </a:r>
                      <a:r>
                        <a:rPr lang="en-US" sz="1600" kern="100">
                          <a:effectLst/>
                          <a:latin typeface="Times New Roman" pitchFamily="18" charset="0"/>
                          <a:cs typeface="Times New Roman" pitchFamily="18" charset="0"/>
                        </a:rPr>
                        <a:t>)</a:t>
                      </a:r>
                      <a:endParaRPr lang="zh-CN" sz="1200" kern="100">
                        <a:effectLst/>
                        <a:latin typeface="Times New Roman" pitchFamily="18" charset="0"/>
                        <a:ea typeface="宋体"/>
                        <a:cs typeface="Times New Roman" pitchFamily="18" charset="0"/>
                      </a:endParaRPr>
                    </a:p>
                  </a:txBody>
                  <a:tcPr marL="68585" marR="68585"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是</a:t>
                      </a:r>
                      <a:endParaRPr lang="zh-CN" sz="1200" kern="100" dirty="0">
                        <a:effectLst/>
                        <a:latin typeface="Times New Roman" pitchFamily="18" charset="0"/>
                        <a:ea typeface="宋体"/>
                        <a:cs typeface="Times New Roman" pitchFamily="18" charset="0"/>
                      </a:endParaRPr>
                    </a:p>
                  </a:txBody>
                  <a:tcPr marL="68585" marR="68585"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2(00010</a:t>
                      </a:r>
                      <a:r>
                        <a:rPr lang="en-US" sz="1600" kern="100" baseline="-25000">
                          <a:effectLst/>
                          <a:latin typeface="Times New Roman" pitchFamily="18" charset="0"/>
                          <a:cs typeface="Times New Roman" pitchFamily="18" charset="0"/>
                        </a:rPr>
                        <a:t>2</a:t>
                      </a:r>
                      <a:r>
                        <a:rPr lang="en-US" sz="1600" kern="100">
                          <a:effectLst/>
                          <a:latin typeface="Times New Roman" pitchFamily="18" charset="0"/>
                          <a:cs typeface="Times New Roman" pitchFamily="18" charset="0"/>
                        </a:rPr>
                        <a:t>)</a:t>
                      </a:r>
                      <a:endParaRPr lang="zh-CN" sz="1200" kern="100">
                        <a:effectLst/>
                        <a:latin typeface="Times New Roman" pitchFamily="18" charset="0"/>
                        <a:ea typeface="宋体"/>
                        <a:cs typeface="Times New Roman" pitchFamily="18" charset="0"/>
                      </a:endParaRPr>
                    </a:p>
                  </a:txBody>
                  <a:tcPr marL="68585" marR="68585"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是</a:t>
                      </a:r>
                      <a:endParaRPr lang="zh-CN" sz="1200" kern="100" dirty="0">
                        <a:effectLst/>
                        <a:latin typeface="Times New Roman" pitchFamily="18" charset="0"/>
                        <a:ea typeface="宋体"/>
                        <a:cs typeface="Times New Roman" pitchFamily="18" charset="0"/>
                      </a:endParaRPr>
                    </a:p>
                  </a:txBody>
                  <a:tcPr marL="68585" marR="68585" marT="0" marB="0"/>
                </a:tc>
                <a:extLst>
                  <a:ext uri="{0D108BD9-81ED-4DB2-BD59-A6C34878D82A}">
                    <a16:rowId xmlns:a16="http://schemas.microsoft.com/office/drawing/2014/main" val="10002"/>
                  </a:ext>
                </a:extLst>
              </a:tr>
            </a:tbl>
          </a:graphicData>
        </a:graphic>
      </p:graphicFrame>
      <p:sp>
        <p:nvSpPr>
          <p:cNvPr id="6" name="AutoShape 114"/>
          <p:cNvSpPr>
            <a:spLocks noChangeArrowheads="1"/>
          </p:cNvSpPr>
          <p:nvPr/>
        </p:nvSpPr>
        <p:spPr bwMode="auto">
          <a:xfrm>
            <a:off x="2987675" y="4724400"/>
            <a:ext cx="3816350" cy="1296988"/>
          </a:xfrm>
          <a:prstGeom prst="horizontalScroll">
            <a:avLst>
              <a:gd name="adj" fmla="val 12500"/>
            </a:avLst>
          </a:prstGeom>
          <a:solidFill>
            <a:schemeClr val="bg1"/>
          </a:solidFill>
          <a:ln w="19050">
            <a:solidFill>
              <a:schemeClr val="tx1"/>
            </a:solidFill>
            <a:round/>
            <a:headEnd/>
            <a:tailEnd/>
          </a:ln>
        </p:spPr>
        <p:txBody>
          <a:bodyPr anchor="ct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fontAlgn="ctr" hangingPunct="1">
              <a:lnSpc>
                <a:spcPct val="100000"/>
              </a:lnSpc>
              <a:spcBef>
                <a:spcPct val="0"/>
              </a:spcBef>
              <a:buClrTx/>
              <a:buSzTx/>
              <a:buFontTx/>
              <a:buNone/>
            </a:pPr>
            <a:r>
              <a:rPr lang="zh-CN" altLang="en-US" sz="1800">
                <a:solidFill>
                  <a:srgbClr val="FF0000"/>
                </a:solidFill>
              </a:rPr>
              <a:t>寄存器堆只要提供了寄存器号，相应的寄存器就会被读取，但是读出的数据不一定会用到</a:t>
            </a:r>
          </a:p>
        </p:txBody>
      </p:sp>
    </p:spTree>
    <p:extLst>
      <p:ext uri="{BB962C8B-B14F-4D97-AF65-F5344CB8AC3E}">
        <p14:creationId xmlns:p14="http://schemas.microsoft.com/office/powerpoint/2010/main" val="240269508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六、解答</a:t>
            </a:r>
            <a:r>
              <a:rPr lang="en-US" altLang="zh-CN" smtClean="0">
                <a:latin typeface="Times New Roman" panose="02020603050405020304" pitchFamily="18" charset="0"/>
                <a:cs typeface="Times New Roman" panose="02020603050405020304" pitchFamily="18" charset="0"/>
              </a:rPr>
              <a:t>3</a:t>
            </a:r>
            <a:endParaRPr lang="zh-CN" altLang="en-US" smtClean="0">
              <a:latin typeface="Times New Roman" panose="02020603050405020304" pitchFamily="18" charset="0"/>
              <a:cs typeface="Times New Roman" panose="02020603050405020304" pitchFamily="18" charset="0"/>
            </a:endParaRPr>
          </a:p>
        </p:txBody>
      </p:sp>
      <p:sp>
        <p:nvSpPr>
          <p:cNvPr id="115715" name="Content Placeholder 4"/>
          <p:cNvSpPr>
            <a:spLocks noGrp="1"/>
          </p:cNvSpPr>
          <p:nvPr>
            <p:ph idx="4294967295"/>
          </p:nvPr>
        </p:nvSpPr>
        <p:spPr>
          <a:xfrm>
            <a:off x="684213" y="908050"/>
            <a:ext cx="7848600" cy="2187575"/>
          </a:xfrm>
        </p:spPr>
        <p:txBody>
          <a:bodyPr/>
          <a:lstStyle/>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727075" lvl="1" indent="-342900">
              <a:lnSpc>
                <a:spcPct val="120000"/>
              </a:lnSpc>
              <a:spcBef>
                <a:spcPct val="20000"/>
              </a:spcBef>
              <a:spcAft>
                <a:spcPct val="20000"/>
              </a:spcAft>
              <a:buFont typeface="楷体_GB2312" pitchFamily="49" charset="-122"/>
              <a:buAutoNum type="circleNumDbPlain" startAt="3"/>
            </a:pPr>
            <a:r>
              <a:rPr lang="zh-CN" altLang="en-US" smtClean="0">
                <a:ea typeface="黑体" panose="02010609060101010101" pitchFamily="49" charset="-122"/>
              </a:rPr>
              <a:t>提供给寄存器堆“</a:t>
            </a:r>
            <a:r>
              <a:rPr lang="en-US" altLang="zh-CN" smtClean="0">
                <a:ea typeface="黑体" panose="02010609060101010101" pitchFamily="49" charset="-122"/>
              </a:rPr>
              <a:t>Write register”</a:t>
            </a:r>
            <a:r>
              <a:rPr lang="zh-CN" altLang="en-US" smtClean="0">
                <a:ea typeface="黑体" panose="02010609060101010101" pitchFamily="49" charset="-122"/>
              </a:rPr>
              <a:t>端口的寄存器号是多少？该寄存器真的被写了吗？</a:t>
            </a:r>
          </a:p>
        </p:txBody>
      </p:sp>
      <p:graphicFrame>
        <p:nvGraphicFramePr>
          <p:cNvPr id="2" name="表格 1"/>
          <p:cNvGraphicFramePr>
            <a:graphicFrameLocks noGrp="1"/>
          </p:cNvGraphicFramePr>
          <p:nvPr/>
        </p:nvGraphicFramePr>
        <p:xfrm>
          <a:off x="3319463" y="1125538"/>
          <a:ext cx="2581275" cy="1097280"/>
        </p:xfrm>
        <a:graphic>
          <a:graphicData uri="http://schemas.openxmlformats.org/drawingml/2006/table">
            <a:tbl>
              <a:tblPr firstRow="1" firstCol="1" bandRow="1">
                <a:tableStyleId>{69CF1AB2-1976-4502-BF36-3FF5EA218861}</a:tableStyleId>
              </a:tblPr>
              <a:tblGrid>
                <a:gridCol w="351617">
                  <a:extLst>
                    <a:ext uri="{9D8B030D-6E8A-4147-A177-3AD203B41FA5}">
                      <a16:colId xmlns:a16="http://schemas.microsoft.com/office/drawing/2014/main" val="20000"/>
                    </a:ext>
                  </a:extLst>
                </a:gridCol>
                <a:gridCol w="2229658">
                  <a:extLst>
                    <a:ext uri="{9D8B030D-6E8A-4147-A177-3AD203B41FA5}">
                      <a16:colId xmlns:a16="http://schemas.microsoft.com/office/drawing/2014/main" val="20001"/>
                    </a:ext>
                  </a:extLst>
                </a:gridCol>
              </a:tblGrid>
              <a:tr h="365654">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46" marR="68546"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指令</a:t>
                      </a:r>
                      <a:endParaRPr lang="zh-CN" sz="1200" kern="100" dirty="0">
                        <a:effectLst/>
                        <a:latin typeface="Times New Roman" pitchFamily="18" charset="0"/>
                        <a:ea typeface="宋体"/>
                        <a:cs typeface="Times New Roman" pitchFamily="18" charset="0"/>
                      </a:endParaRPr>
                    </a:p>
                  </a:txBody>
                  <a:tcPr marL="68546" marR="68546" marT="0" marB="0"/>
                </a:tc>
                <a:extLst>
                  <a:ext uri="{0D108BD9-81ED-4DB2-BD59-A6C34878D82A}">
                    <a16:rowId xmlns:a16="http://schemas.microsoft.com/office/drawing/2014/main" val="10000"/>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46" marR="68546" marT="0" marB="0"/>
                </a:tc>
                <a:tc>
                  <a:txBody>
                    <a:bodyPr/>
                    <a:lstStyle/>
                    <a:p>
                      <a:pPr algn="just">
                        <a:lnSpc>
                          <a:spcPct val="150000"/>
                        </a:lnSpc>
                        <a:spcAft>
                          <a:spcPts val="0"/>
                        </a:spcAft>
                      </a:pPr>
                      <a:r>
                        <a:rPr lang="en-US" sz="1600" kern="100" dirty="0" err="1">
                          <a:effectLst/>
                          <a:latin typeface="Times New Roman" pitchFamily="18" charset="0"/>
                          <a:cs typeface="Times New Roman" pitchFamily="18" charset="0"/>
                        </a:rPr>
                        <a:t>lw</a:t>
                      </a:r>
                      <a:r>
                        <a:rPr lang="en-US" sz="1600" kern="100" dirty="0">
                          <a:effectLst/>
                          <a:latin typeface="Times New Roman" pitchFamily="18" charset="0"/>
                          <a:cs typeface="Times New Roman" pitchFamily="18" charset="0"/>
                        </a:rPr>
                        <a:t> $1,40($6)</a:t>
                      </a:r>
                      <a:endParaRPr lang="zh-CN" sz="1200" kern="100" dirty="0">
                        <a:effectLst/>
                        <a:latin typeface="Times New Roman" pitchFamily="18" charset="0"/>
                        <a:ea typeface="宋体"/>
                        <a:cs typeface="Times New Roman" pitchFamily="18" charset="0"/>
                      </a:endParaRPr>
                    </a:p>
                  </a:txBody>
                  <a:tcPr marL="68546" marR="68546" marT="0" marB="0"/>
                </a:tc>
                <a:extLst>
                  <a:ext uri="{0D108BD9-81ED-4DB2-BD59-A6C34878D82A}">
                    <a16:rowId xmlns:a16="http://schemas.microsoft.com/office/drawing/2014/main" val="10001"/>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46" marR="68546"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Label: </a:t>
                      </a:r>
                      <a:r>
                        <a:rPr lang="en-US" sz="1600" kern="100" dirty="0" err="1">
                          <a:effectLst/>
                          <a:latin typeface="Times New Roman" pitchFamily="18" charset="0"/>
                          <a:cs typeface="Times New Roman" pitchFamily="18" charset="0"/>
                        </a:rPr>
                        <a:t>bne</a:t>
                      </a:r>
                      <a:r>
                        <a:rPr lang="en-US" sz="1600" kern="100" dirty="0">
                          <a:effectLst/>
                          <a:latin typeface="Times New Roman" pitchFamily="18" charset="0"/>
                          <a:cs typeface="Times New Roman" pitchFamily="18" charset="0"/>
                        </a:rPr>
                        <a:t> $1,$2,Label</a:t>
                      </a:r>
                      <a:endParaRPr lang="zh-CN" sz="1200" kern="100" dirty="0">
                        <a:effectLst/>
                        <a:latin typeface="Times New Roman" pitchFamily="18" charset="0"/>
                        <a:ea typeface="宋体"/>
                        <a:cs typeface="Times New Roman" pitchFamily="18" charset="0"/>
                      </a:endParaRPr>
                    </a:p>
                  </a:txBody>
                  <a:tcPr marL="68546" marR="68546" marT="0" marB="0"/>
                </a:tc>
                <a:extLst>
                  <a:ext uri="{0D108BD9-81ED-4DB2-BD59-A6C34878D82A}">
                    <a16:rowId xmlns:a16="http://schemas.microsoft.com/office/drawing/2014/main" val="10002"/>
                  </a:ext>
                </a:extLst>
              </a:tr>
            </a:tbl>
          </a:graphicData>
        </a:graphic>
      </p:graphicFrame>
      <p:graphicFrame>
        <p:nvGraphicFramePr>
          <p:cNvPr id="3" name="表格 2"/>
          <p:cNvGraphicFramePr>
            <a:graphicFrameLocks noGrp="1"/>
          </p:cNvGraphicFramePr>
          <p:nvPr/>
        </p:nvGraphicFramePr>
        <p:xfrm>
          <a:off x="1835150" y="3213100"/>
          <a:ext cx="6024563" cy="1097280"/>
        </p:xfrm>
        <a:graphic>
          <a:graphicData uri="http://schemas.openxmlformats.org/drawingml/2006/table">
            <a:tbl>
              <a:tblPr firstRow="1" firstCol="1" bandRow="1">
                <a:tableStyleId>{69CF1AB2-1976-4502-BF36-3FF5EA218861}</a:tableStyleId>
              </a:tblPr>
              <a:tblGrid>
                <a:gridCol w="365841">
                  <a:extLst>
                    <a:ext uri="{9D8B030D-6E8A-4147-A177-3AD203B41FA5}">
                      <a16:colId xmlns:a16="http://schemas.microsoft.com/office/drawing/2014/main" val="20000"/>
                    </a:ext>
                  </a:extLst>
                </a:gridCol>
                <a:gridCol w="3854287">
                  <a:extLst>
                    <a:ext uri="{9D8B030D-6E8A-4147-A177-3AD203B41FA5}">
                      <a16:colId xmlns:a16="http://schemas.microsoft.com/office/drawing/2014/main" val="20001"/>
                    </a:ext>
                  </a:extLst>
                </a:gridCol>
                <a:gridCol w="1804435">
                  <a:extLst>
                    <a:ext uri="{9D8B030D-6E8A-4147-A177-3AD203B41FA5}">
                      <a16:colId xmlns:a16="http://schemas.microsoft.com/office/drawing/2014/main" val="20002"/>
                    </a:ext>
                  </a:extLst>
                </a:gridCol>
              </a:tblGrid>
              <a:tr h="365654">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95" marR="68595"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Write register</a:t>
                      </a:r>
                      <a:endParaRPr lang="zh-CN" sz="1200" kern="100">
                        <a:effectLst/>
                        <a:latin typeface="Times New Roman" pitchFamily="18" charset="0"/>
                        <a:ea typeface="宋体"/>
                        <a:cs typeface="Times New Roman" pitchFamily="18" charset="0"/>
                      </a:endParaRPr>
                    </a:p>
                  </a:txBody>
                  <a:tcPr marL="68595" marR="68595"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是否被写？</a:t>
                      </a:r>
                      <a:endParaRPr lang="zh-CN" sz="1200" kern="100">
                        <a:effectLst/>
                        <a:latin typeface="Times New Roman" pitchFamily="18" charset="0"/>
                        <a:ea typeface="宋体"/>
                        <a:cs typeface="Times New Roman" pitchFamily="18" charset="0"/>
                      </a:endParaRPr>
                    </a:p>
                  </a:txBody>
                  <a:tcPr marL="68595" marR="68595" marT="0" marB="0"/>
                </a:tc>
                <a:extLst>
                  <a:ext uri="{0D108BD9-81ED-4DB2-BD59-A6C34878D82A}">
                    <a16:rowId xmlns:a16="http://schemas.microsoft.com/office/drawing/2014/main" val="10000"/>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95" marR="68595"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1(00001</a:t>
                      </a:r>
                      <a:r>
                        <a:rPr lang="en-US" sz="1600" kern="100" baseline="-25000" dirty="0">
                          <a:effectLst/>
                          <a:latin typeface="Times New Roman" pitchFamily="18" charset="0"/>
                          <a:cs typeface="Times New Roman" pitchFamily="18" charset="0"/>
                        </a:rPr>
                        <a:t>2</a:t>
                      </a:r>
                      <a:r>
                        <a:rPr lang="en-US" sz="1600" kern="100" dirty="0">
                          <a:effectLst/>
                          <a:latin typeface="Times New Roman" pitchFamily="18" charset="0"/>
                          <a:cs typeface="Times New Roman" pitchFamily="18" charset="0"/>
                        </a:rPr>
                        <a:t>)</a:t>
                      </a:r>
                      <a:endParaRPr lang="zh-CN" sz="1200" kern="100" dirty="0">
                        <a:effectLst/>
                        <a:latin typeface="Times New Roman" pitchFamily="18" charset="0"/>
                        <a:ea typeface="宋体"/>
                        <a:cs typeface="Times New Roman" pitchFamily="18" charset="0"/>
                      </a:endParaRPr>
                    </a:p>
                  </a:txBody>
                  <a:tcPr marL="68595" marR="68595"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是</a:t>
                      </a:r>
                      <a:endParaRPr lang="zh-CN" sz="1200" kern="100">
                        <a:effectLst/>
                        <a:latin typeface="Times New Roman" pitchFamily="18" charset="0"/>
                        <a:ea typeface="宋体"/>
                        <a:cs typeface="Times New Roman" pitchFamily="18" charset="0"/>
                      </a:endParaRPr>
                    </a:p>
                  </a:txBody>
                  <a:tcPr marL="68595" marR="68595" marT="0" marB="0"/>
                </a:tc>
                <a:extLst>
                  <a:ext uri="{0D108BD9-81ED-4DB2-BD59-A6C34878D82A}">
                    <a16:rowId xmlns:a16="http://schemas.microsoft.com/office/drawing/2014/main" val="10001"/>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95" marR="68595"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2(00010</a:t>
                      </a:r>
                      <a:r>
                        <a:rPr lang="en-US" sz="1600" kern="100" baseline="-25000">
                          <a:effectLst/>
                          <a:latin typeface="Times New Roman" pitchFamily="18" charset="0"/>
                          <a:cs typeface="Times New Roman" pitchFamily="18" charset="0"/>
                        </a:rPr>
                        <a:t>2</a:t>
                      </a:r>
                      <a:r>
                        <a:rPr lang="en-US" sz="1600" kern="100">
                          <a:effectLst/>
                          <a:latin typeface="Times New Roman" pitchFamily="18" charset="0"/>
                          <a:cs typeface="Times New Roman" pitchFamily="18" charset="0"/>
                        </a:rPr>
                        <a:t>)</a:t>
                      </a:r>
                      <a:r>
                        <a:rPr lang="zh-CN" sz="1600" kern="100">
                          <a:effectLst/>
                          <a:latin typeface="Times New Roman" pitchFamily="18" charset="0"/>
                          <a:cs typeface="Times New Roman" pitchFamily="18" charset="0"/>
                        </a:rPr>
                        <a:t>或者</a:t>
                      </a:r>
                      <a:r>
                        <a:rPr lang="en-US" sz="1600" kern="100">
                          <a:effectLst/>
                          <a:latin typeface="Times New Roman" pitchFamily="18" charset="0"/>
                          <a:cs typeface="Times New Roman" pitchFamily="18" charset="0"/>
                        </a:rPr>
                        <a:t>31(11111</a:t>
                      </a:r>
                      <a:r>
                        <a:rPr lang="en-US" sz="1600" kern="100" baseline="-25000">
                          <a:effectLst/>
                          <a:latin typeface="Times New Roman" pitchFamily="18" charset="0"/>
                          <a:cs typeface="Times New Roman" pitchFamily="18" charset="0"/>
                        </a:rPr>
                        <a:t>2</a:t>
                      </a:r>
                      <a:r>
                        <a:rPr lang="en-US" sz="1600" kern="100">
                          <a:effectLst/>
                          <a:latin typeface="Times New Roman" pitchFamily="18" charset="0"/>
                          <a:cs typeface="Times New Roman" pitchFamily="18" charset="0"/>
                        </a:rPr>
                        <a:t>)(</a:t>
                      </a:r>
                      <a:r>
                        <a:rPr lang="zh-CN" sz="1600" kern="100">
                          <a:effectLst/>
                          <a:latin typeface="Times New Roman" pitchFamily="18" charset="0"/>
                          <a:cs typeface="Times New Roman" pitchFamily="18" charset="0"/>
                        </a:rPr>
                        <a:t>因为</a:t>
                      </a:r>
                      <a:r>
                        <a:rPr lang="en-US" sz="1600" kern="100">
                          <a:effectLst/>
                          <a:latin typeface="Times New Roman" pitchFamily="18" charset="0"/>
                          <a:cs typeface="Times New Roman" pitchFamily="18" charset="0"/>
                        </a:rPr>
                        <a:t>RegDst</a:t>
                      </a:r>
                      <a:r>
                        <a:rPr lang="zh-CN" sz="1600" kern="100">
                          <a:effectLst/>
                          <a:latin typeface="Times New Roman" pitchFamily="18" charset="0"/>
                          <a:cs typeface="Times New Roman" pitchFamily="18" charset="0"/>
                        </a:rPr>
                        <a:t>未知</a:t>
                      </a:r>
                      <a:r>
                        <a:rPr lang="en-US" sz="1600" kern="100">
                          <a:effectLst/>
                          <a:latin typeface="Times New Roman" pitchFamily="18" charset="0"/>
                          <a:cs typeface="Times New Roman" pitchFamily="18" charset="0"/>
                        </a:rPr>
                        <a:t>)</a:t>
                      </a:r>
                      <a:endParaRPr lang="zh-CN" sz="1200" kern="100">
                        <a:effectLst/>
                        <a:latin typeface="Times New Roman" pitchFamily="18" charset="0"/>
                        <a:ea typeface="宋体"/>
                        <a:cs typeface="Times New Roman" pitchFamily="18" charset="0"/>
                      </a:endParaRPr>
                    </a:p>
                  </a:txBody>
                  <a:tcPr marL="68595" marR="68595"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否</a:t>
                      </a:r>
                      <a:endParaRPr lang="zh-CN" sz="1200" kern="100" dirty="0">
                        <a:effectLst/>
                        <a:latin typeface="Times New Roman" pitchFamily="18" charset="0"/>
                        <a:ea typeface="宋体"/>
                        <a:cs typeface="Times New Roman" pitchFamily="18" charset="0"/>
                      </a:endParaRPr>
                    </a:p>
                  </a:txBody>
                  <a:tcPr marL="68595" marR="68595"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4204469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六、题目</a:t>
            </a:r>
          </a:p>
        </p:txBody>
      </p:sp>
      <p:sp>
        <p:nvSpPr>
          <p:cNvPr id="56323" name="Content Placeholder 4"/>
          <p:cNvSpPr>
            <a:spLocks noGrp="1"/>
          </p:cNvSpPr>
          <p:nvPr>
            <p:ph idx="4294967295"/>
          </p:nvPr>
        </p:nvSpPr>
        <p:spPr>
          <a:xfrm>
            <a:off x="684213" y="1006475"/>
            <a:ext cx="7848600" cy="4821238"/>
          </a:xfrm>
        </p:spPr>
        <p:txBody>
          <a:bodyPr/>
          <a:lstStyle/>
          <a:p>
            <a:pPr>
              <a:lnSpc>
                <a:spcPct val="120000"/>
              </a:lnSpc>
              <a:spcBef>
                <a:spcPct val="20000"/>
              </a:spcBef>
              <a:spcAft>
                <a:spcPct val="20000"/>
              </a:spcAft>
              <a:defRPr/>
            </a:pPr>
            <a:r>
              <a:rPr lang="zh-CN" altLang="en-US" dirty="0">
                <a:ea typeface="黑体" pitchFamily="49" charset="-122"/>
              </a:rPr>
              <a:t>不同的指令需要设置数据通路上不同的控制信号。根据下表的两种控制信号情况分别回答下列问题</a:t>
            </a:r>
            <a:r>
              <a:rPr lang="en-US" altLang="zh-CN" dirty="0">
                <a:ea typeface="黑体" pitchFamily="49" charset="-122"/>
              </a:rPr>
              <a:t>(</a:t>
            </a:r>
            <a:r>
              <a:rPr lang="zh-CN" altLang="en-US" dirty="0">
                <a:ea typeface="黑体" pitchFamily="49" charset="-122"/>
              </a:rPr>
              <a:t>参考图</a:t>
            </a:r>
            <a:r>
              <a:rPr lang="en-US" altLang="zh-CN" dirty="0">
                <a:ea typeface="黑体" pitchFamily="49" charset="-122"/>
              </a:rPr>
              <a:t>4)</a:t>
            </a:r>
            <a:r>
              <a:rPr lang="zh-CN" altLang="en-US" dirty="0">
                <a:ea typeface="黑体" pitchFamily="49" charset="-122"/>
              </a:rPr>
              <a:t>。</a:t>
            </a: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727075" lvl="1" indent="-342900">
              <a:lnSpc>
                <a:spcPct val="120000"/>
              </a:lnSpc>
              <a:spcBef>
                <a:spcPct val="20000"/>
              </a:spcBef>
              <a:spcAft>
                <a:spcPct val="20000"/>
              </a:spcAft>
              <a:buFont typeface="+mj-ea"/>
              <a:buAutoNum type="circleNumDbPlain" startAt="4"/>
              <a:defRPr/>
            </a:pPr>
            <a:r>
              <a:rPr lang="zh-CN" altLang="en-US" dirty="0">
                <a:ea typeface="黑体" pitchFamily="49" charset="-122"/>
              </a:rPr>
              <a:t>对于前面的指令而言，这两个控制信号的值应该是多少？</a:t>
            </a:r>
            <a:endParaRPr lang="en-US" altLang="zh-CN" dirty="0">
              <a:ea typeface="黑体" pitchFamily="49" charset="-122"/>
            </a:endParaRPr>
          </a:p>
          <a:p>
            <a:pPr marL="727075" lvl="1" indent="-342900">
              <a:lnSpc>
                <a:spcPct val="120000"/>
              </a:lnSpc>
              <a:spcBef>
                <a:spcPct val="20000"/>
              </a:spcBef>
              <a:spcAft>
                <a:spcPct val="20000"/>
              </a:spcAft>
              <a:buFont typeface="+mj-ea"/>
              <a:buAutoNum type="circleNumDbPlain" startAt="4"/>
              <a:defRPr/>
            </a:pPr>
            <a:endParaRPr lang="en-US" altLang="zh-CN" dirty="0">
              <a:ea typeface="黑体" pitchFamily="49" charset="-122"/>
            </a:endParaRPr>
          </a:p>
          <a:p>
            <a:pPr marL="727075" lvl="1" indent="-342900">
              <a:lnSpc>
                <a:spcPct val="120000"/>
              </a:lnSpc>
              <a:spcBef>
                <a:spcPct val="20000"/>
              </a:spcBef>
              <a:spcAft>
                <a:spcPct val="20000"/>
              </a:spcAft>
              <a:buFont typeface="+mj-ea"/>
              <a:buAutoNum type="circleNumDbPlain" startAt="4"/>
              <a:defRPr/>
            </a:pPr>
            <a:endParaRPr lang="en-US" altLang="zh-CN" dirty="0">
              <a:ea typeface="黑体" pitchFamily="49" charset="-122"/>
            </a:endParaRPr>
          </a:p>
          <a:p>
            <a:pPr marL="727075" lvl="1" indent="-342900">
              <a:lnSpc>
                <a:spcPct val="120000"/>
              </a:lnSpc>
              <a:spcBef>
                <a:spcPct val="20000"/>
              </a:spcBef>
              <a:spcAft>
                <a:spcPct val="20000"/>
              </a:spcAft>
              <a:buFont typeface="+mj-ea"/>
              <a:buAutoNum type="circleNumDbPlain" startAt="4"/>
              <a:defRPr/>
            </a:pPr>
            <a:endParaRPr lang="en-US" altLang="zh-CN" dirty="0">
              <a:ea typeface="黑体" pitchFamily="49" charset="-122"/>
            </a:endParaRPr>
          </a:p>
          <a:p>
            <a:pPr marL="727075" lvl="1" indent="-342900">
              <a:lnSpc>
                <a:spcPct val="120000"/>
              </a:lnSpc>
              <a:spcBef>
                <a:spcPct val="20000"/>
              </a:spcBef>
              <a:spcAft>
                <a:spcPct val="20000"/>
              </a:spcAft>
              <a:buFont typeface="+mj-ea"/>
              <a:buAutoNum type="circleNumDbPlain" startAt="4"/>
              <a:defRPr/>
            </a:pPr>
            <a:r>
              <a:rPr lang="zh-CN" altLang="en-US" dirty="0">
                <a:ea typeface="黑体" pitchFamily="49" charset="-122"/>
              </a:rPr>
              <a:t>对图</a:t>
            </a:r>
            <a:r>
              <a:rPr lang="en-US" altLang="zh-CN" dirty="0">
                <a:ea typeface="黑体" pitchFamily="49" charset="-122"/>
              </a:rPr>
              <a:t>4</a:t>
            </a:r>
            <a:r>
              <a:rPr lang="zh-CN" altLang="en-US" dirty="0">
                <a:ea typeface="黑体" pitchFamily="49" charset="-122"/>
              </a:rPr>
              <a:t>中的数据通路而言，写出控制单元中实现这两个信号的逻辑表达式。假设我们仅需支持</a:t>
            </a:r>
            <a:r>
              <a:rPr lang="en-US" altLang="zh-CN" dirty="0" err="1">
                <a:ea typeface="黑体" pitchFamily="49" charset="-122"/>
              </a:rPr>
              <a:t>lw</a:t>
            </a:r>
            <a:r>
              <a:rPr lang="zh-CN" altLang="en-US" dirty="0">
                <a:ea typeface="黑体" pitchFamily="49" charset="-122"/>
              </a:rPr>
              <a:t>、</a:t>
            </a:r>
            <a:r>
              <a:rPr lang="en-US" altLang="zh-CN" dirty="0" err="1">
                <a:ea typeface="黑体" pitchFamily="49" charset="-122"/>
              </a:rPr>
              <a:t>sw</a:t>
            </a:r>
            <a:r>
              <a:rPr lang="zh-CN" altLang="en-US" dirty="0">
                <a:ea typeface="黑体" pitchFamily="49" charset="-122"/>
              </a:rPr>
              <a:t>、</a:t>
            </a:r>
            <a:r>
              <a:rPr lang="en-US" altLang="zh-CN" dirty="0" err="1">
                <a:ea typeface="黑体" pitchFamily="49" charset="-122"/>
              </a:rPr>
              <a:t>beq</a:t>
            </a:r>
            <a:r>
              <a:rPr lang="zh-CN" altLang="en-US" dirty="0">
                <a:ea typeface="黑体" pitchFamily="49" charset="-122"/>
              </a:rPr>
              <a:t>、</a:t>
            </a:r>
            <a:r>
              <a:rPr lang="en-US" altLang="zh-CN" dirty="0">
                <a:ea typeface="黑体" pitchFamily="49" charset="-122"/>
              </a:rPr>
              <a:t>add</a:t>
            </a:r>
            <a:r>
              <a:rPr lang="zh-CN" altLang="en-US" dirty="0">
                <a:ea typeface="黑体" pitchFamily="49" charset="-122"/>
              </a:rPr>
              <a:t>和</a:t>
            </a:r>
            <a:r>
              <a:rPr lang="en-US" altLang="zh-CN" dirty="0">
                <a:ea typeface="黑体" pitchFamily="49" charset="-122"/>
              </a:rPr>
              <a:t>j(jump)</a:t>
            </a:r>
            <a:r>
              <a:rPr lang="zh-CN" altLang="en-US" dirty="0">
                <a:ea typeface="黑体" pitchFamily="49" charset="-122"/>
              </a:rPr>
              <a:t>指令。</a:t>
            </a:r>
            <a:endParaRPr lang="en-US" altLang="zh-CN" dirty="0">
              <a:ea typeface="黑体" pitchFamily="49" charset="-122"/>
            </a:endParaRPr>
          </a:p>
        </p:txBody>
      </p:sp>
      <p:graphicFrame>
        <p:nvGraphicFramePr>
          <p:cNvPr id="2" name="表格 1"/>
          <p:cNvGraphicFramePr>
            <a:graphicFrameLocks noGrp="1"/>
          </p:cNvGraphicFramePr>
          <p:nvPr/>
        </p:nvGraphicFramePr>
        <p:xfrm>
          <a:off x="2630488" y="1958975"/>
          <a:ext cx="3959226" cy="1097280"/>
        </p:xfrm>
        <a:graphic>
          <a:graphicData uri="http://schemas.openxmlformats.org/drawingml/2006/table">
            <a:tbl>
              <a:tblPr firstRow="1" firstCol="1" bandRow="1">
                <a:tableStyleId>{69CF1AB2-1976-4502-BF36-3FF5EA218861}</a:tableStyleId>
              </a:tblPr>
              <a:tblGrid>
                <a:gridCol w="351734">
                  <a:extLst>
                    <a:ext uri="{9D8B030D-6E8A-4147-A177-3AD203B41FA5}">
                      <a16:colId xmlns:a16="http://schemas.microsoft.com/office/drawing/2014/main" val="20000"/>
                    </a:ext>
                  </a:extLst>
                </a:gridCol>
                <a:gridCol w="1803746">
                  <a:extLst>
                    <a:ext uri="{9D8B030D-6E8A-4147-A177-3AD203B41FA5}">
                      <a16:colId xmlns:a16="http://schemas.microsoft.com/office/drawing/2014/main" val="20001"/>
                    </a:ext>
                  </a:extLst>
                </a:gridCol>
                <a:gridCol w="1803746">
                  <a:extLst>
                    <a:ext uri="{9D8B030D-6E8A-4147-A177-3AD203B41FA5}">
                      <a16:colId xmlns:a16="http://schemas.microsoft.com/office/drawing/2014/main" val="20002"/>
                    </a:ext>
                  </a:extLst>
                </a:gridCol>
              </a:tblGrid>
              <a:tr h="365654">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69" marR="68569"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控制信号</a:t>
                      </a:r>
                      <a:r>
                        <a:rPr lang="en-US" sz="1600" kern="100" dirty="0">
                          <a:effectLst/>
                          <a:latin typeface="Times New Roman" pitchFamily="18" charset="0"/>
                          <a:cs typeface="Times New Roman" pitchFamily="18" charset="0"/>
                        </a:rPr>
                        <a:t>1</a:t>
                      </a:r>
                      <a:endParaRPr lang="zh-CN" sz="1200" kern="100" dirty="0">
                        <a:effectLst/>
                        <a:latin typeface="Times New Roman" pitchFamily="18" charset="0"/>
                        <a:ea typeface="宋体"/>
                        <a:cs typeface="Times New Roman" pitchFamily="18" charset="0"/>
                      </a:endParaRPr>
                    </a:p>
                  </a:txBody>
                  <a:tcPr marL="68569" marR="68569"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控制信号</a:t>
                      </a:r>
                      <a:r>
                        <a:rPr lang="en-US" sz="1600" kern="100">
                          <a:effectLst/>
                          <a:latin typeface="Times New Roman" pitchFamily="18" charset="0"/>
                          <a:cs typeface="Times New Roman" pitchFamily="18" charset="0"/>
                        </a:rPr>
                        <a:t>2</a:t>
                      </a:r>
                      <a:endParaRPr lang="zh-CN" sz="1200" kern="100">
                        <a:effectLst/>
                        <a:latin typeface="Times New Roman" pitchFamily="18" charset="0"/>
                        <a:ea typeface="宋体"/>
                        <a:cs typeface="Times New Roman" pitchFamily="18" charset="0"/>
                      </a:endParaRPr>
                    </a:p>
                  </a:txBody>
                  <a:tcPr marL="68569" marR="68569" marT="0" marB="0"/>
                </a:tc>
                <a:extLst>
                  <a:ext uri="{0D108BD9-81ED-4DB2-BD59-A6C34878D82A}">
                    <a16:rowId xmlns:a16="http://schemas.microsoft.com/office/drawing/2014/main" val="10000"/>
                  </a:ext>
                </a:extLst>
              </a:tr>
              <a:tr h="365654">
                <a:tc>
                  <a:txBody>
                    <a:bodyPr/>
                    <a:lstStyle/>
                    <a:p>
                      <a:pPr algn="l">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69" marR="68569" marT="0" marB="0"/>
                </a:tc>
                <a:tc>
                  <a:txBody>
                    <a:bodyPr/>
                    <a:lstStyle/>
                    <a:p>
                      <a:pPr algn="l">
                        <a:lnSpc>
                          <a:spcPct val="150000"/>
                        </a:lnSpc>
                        <a:spcAft>
                          <a:spcPts val="0"/>
                        </a:spcAft>
                      </a:pPr>
                      <a:r>
                        <a:rPr lang="en-US" sz="1600" kern="100" dirty="0" err="1">
                          <a:effectLst/>
                          <a:latin typeface="Times New Roman" pitchFamily="18" charset="0"/>
                          <a:cs typeface="Times New Roman" pitchFamily="18" charset="0"/>
                        </a:rPr>
                        <a:t>RegDst</a:t>
                      </a:r>
                      <a:endParaRPr lang="zh-CN" sz="1200" kern="100" dirty="0">
                        <a:effectLst/>
                        <a:latin typeface="Times New Roman" pitchFamily="18" charset="0"/>
                        <a:ea typeface="宋体"/>
                        <a:cs typeface="Times New Roman" pitchFamily="18" charset="0"/>
                      </a:endParaRPr>
                    </a:p>
                  </a:txBody>
                  <a:tcPr marL="68569" marR="68569" marT="0" marB="0"/>
                </a:tc>
                <a:tc>
                  <a:txBody>
                    <a:bodyPr/>
                    <a:lstStyle/>
                    <a:p>
                      <a:pPr algn="l">
                        <a:lnSpc>
                          <a:spcPct val="150000"/>
                        </a:lnSpc>
                        <a:spcAft>
                          <a:spcPts val="0"/>
                        </a:spcAft>
                      </a:pPr>
                      <a:r>
                        <a:rPr lang="en-US" sz="1600" kern="100" dirty="0" err="1">
                          <a:effectLst/>
                          <a:latin typeface="Times New Roman" pitchFamily="18" charset="0"/>
                          <a:cs typeface="Times New Roman" pitchFamily="18" charset="0"/>
                        </a:rPr>
                        <a:t>MemRead</a:t>
                      </a:r>
                      <a:endParaRPr lang="zh-CN" sz="1200" kern="100" dirty="0">
                        <a:effectLst/>
                        <a:latin typeface="Times New Roman" pitchFamily="18" charset="0"/>
                        <a:ea typeface="宋体"/>
                        <a:cs typeface="Times New Roman" pitchFamily="18" charset="0"/>
                      </a:endParaRPr>
                    </a:p>
                  </a:txBody>
                  <a:tcPr marL="68569" marR="68569" marT="0" marB="0"/>
                </a:tc>
                <a:extLst>
                  <a:ext uri="{0D108BD9-81ED-4DB2-BD59-A6C34878D82A}">
                    <a16:rowId xmlns:a16="http://schemas.microsoft.com/office/drawing/2014/main" val="10001"/>
                  </a:ext>
                </a:extLst>
              </a:tr>
              <a:tr h="365654">
                <a:tc>
                  <a:txBody>
                    <a:bodyPr/>
                    <a:lstStyle/>
                    <a:p>
                      <a:pPr algn="l">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69" marR="68569" marT="0" marB="0"/>
                </a:tc>
                <a:tc>
                  <a:txBody>
                    <a:bodyPr/>
                    <a:lstStyle/>
                    <a:p>
                      <a:pPr algn="l">
                        <a:lnSpc>
                          <a:spcPct val="150000"/>
                        </a:lnSpc>
                        <a:spcAft>
                          <a:spcPts val="0"/>
                        </a:spcAft>
                      </a:pPr>
                      <a:r>
                        <a:rPr lang="en-US" sz="1600" kern="100" dirty="0" err="1">
                          <a:effectLst/>
                          <a:latin typeface="Times New Roman" pitchFamily="18" charset="0"/>
                          <a:cs typeface="Times New Roman" pitchFamily="18" charset="0"/>
                        </a:rPr>
                        <a:t>RegWrite</a:t>
                      </a:r>
                      <a:endParaRPr lang="zh-CN" sz="1200" kern="100" dirty="0">
                        <a:effectLst/>
                        <a:latin typeface="Times New Roman" pitchFamily="18" charset="0"/>
                        <a:ea typeface="宋体"/>
                        <a:cs typeface="Times New Roman" pitchFamily="18" charset="0"/>
                      </a:endParaRPr>
                    </a:p>
                  </a:txBody>
                  <a:tcPr marL="68569" marR="68569" marT="0" marB="0"/>
                </a:tc>
                <a:tc>
                  <a:txBody>
                    <a:bodyPr/>
                    <a:lstStyle/>
                    <a:p>
                      <a:pPr algn="l">
                        <a:lnSpc>
                          <a:spcPct val="150000"/>
                        </a:lnSpc>
                        <a:spcAft>
                          <a:spcPts val="0"/>
                        </a:spcAft>
                      </a:pPr>
                      <a:r>
                        <a:rPr lang="en-US" sz="1600" kern="100" dirty="0" err="1">
                          <a:effectLst/>
                          <a:latin typeface="Times New Roman" pitchFamily="18" charset="0"/>
                          <a:cs typeface="Times New Roman" pitchFamily="18" charset="0"/>
                        </a:rPr>
                        <a:t>MemRead</a:t>
                      </a:r>
                      <a:endParaRPr lang="zh-CN" sz="1200" kern="100" dirty="0">
                        <a:effectLst/>
                        <a:latin typeface="Times New Roman" pitchFamily="18" charset="0"/>
                        <a:ea typeface="宋体"/>
                        <a:cs typeface="Times New Roman" pitchFamily="18" charset="0"/>
                      </a:endParaRPr>
                    </a:p>
                  </a:txBody>
                  <a:tcPr marL="68569" marR="68569" marT="0" marB="0"/>
                </a:tc>
                <a:extLst>
                  <a:ext uri="{0D108BD9-81ED-4DB2-BD59-A6C34878D82A}">
                    <a16:rowId xmlns:a16="http://schemas.microsoft.com/office/drawing/2014/main" val="10002"/>
                  </a:ext>
                </a:extLst>
              </a:tr>
            </a:tbl>
          </a:graphicData>
        </a:graphic>
      </p:graphicFrame>
      <p:graphicFrame>
        <p:nvGraphicFramePr>
          <p:cNvPr id="8" name="表格 7"/>
          <p:cNvGraphicFramePr>
            <a:graphicFrameLocks noGrp="1"/>
          </p:cNvGraphicFramePr>
          <p:nvPr/>
        </p:nvGraphicFramePr>
        <p:xfrm>
          <a:off x="3430588" y="3789363"/>
          <a:ext cx="2581275" cy="1098549"/>
        </p:xfrm>
        <a:graphic>
          <a:graphicData uri="http://schemas.openxmlformats.org/drawingml/2006/table">
            <a:tbl>
              <a:tblPr firstRow="1" firstCol="1" bandRow="1">
                <a:tableStyleId>{69CF1AB2-1976-4502-BF36-3FF5EA218861}</a:tableStyleId>
              </a:tblPr>
              <a:tblGrid>
                <a:gridCol w="351617">
                  <a:extLst>
                    <a:ext uri="{9D8B030D-6E8A-4147-A177-3AD203B41FA5}">
                      <a16:colId xmlns:a16="http://schemas.microsoft.com/office/drawing/2014/main" val="20000"/>
                    </a:ext>
                  </a:extLst>
                </a:gridCol>
                <a:gridCol w="2229658">
                  <a:extLst>
                    <a:ext uri="{9D8B030D-6E8A-4147-A177-3AD203B41FA5}">
                      <a16:colId xmlns:a16="http://schemas.microsoft.com/office/drawing/2014/main" val="20001"/>
                    </a:ext>
                  </a:extLst>
                </a:gridCol>
              </a:tblGrid>
              <a:tr h="366183">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46" marR="68546"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指令</a:t>
                      </a:r>
                      <a:endParaRPr lang="zh-CN" sz="1200" kern="100" dirty="0">
                        <a:effectLst/>
                        <a:latin typeface="Times New Roman" pitchFamily="18" charset="0"/>
                        <a:ea typeface="宋体"/>
                        <a:cs typeface="Times New Roman" pitchFamily="18" charset="0"/>
                      </a:endParaRPr>
                    </a:p>
                  </a:txBody>
                  <a:tcPr marL="68546" marR="68546" marT="0" marB="0"/>
                </a:tc>
                <a:extLst>
                  <a:ext uri="{0D108BD9-81ED-4DB2-BD59-A6C34878D82A}">
                    <a16:rowId xmlns:a16="http://schemas.microsoft.com/office/drawing/2014/main" val="10000"/>
                  </a:ext>
                </a:extLst>
              </a:tr>
              <a:tr h="366183">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46" marR="68546" marT="0" marB="0"/>
                </a:tc>
                <a:tc>
                  <a:txBody>
                    <a:bodyPr/>
                    <a:lstStyle/>
                    <a:p>
                      <a:pPr algn="just">
                        <a:lnSpc>
                          <a:spcPct val="150000"/>
                        </a:lnSpc>
                        <a:spcAft>
                          <a:spcPts val="0"/>
                        </a:spcAft>
                      </a:pPr>
                      <a:r>
                        <a:rPr lang="en-US" sz="1600" kern="100" dirty="0" err="1">
                          <a:effectLst/>
                          <a:latin typeface="Times New Roman" pitchFamily="18" charset="0"/>
                          <a:cs typeface="Times New Roman" pitchFamily="18" charset="0"/>
                        </a:rPr>
                        <a:t>lw</a:t>
                      </a:r>
                      <a:r>
                        <a:rPr lang="en-US" sz="1600" kern="100" dirty="0">
                          <a:effectLst/>
                          <a:latin typeface="Times New Roman" pitchFamily="18" charset="0"/>
                          <a:cs typeface="Times New Roman" pitchFamily="18" charset="0"/>
                        </a:rPr>
                        <a:t> $1,40($6)</a:t>
                      </a:r>
                      <a:endParaRPr lang="zh-CN" sz="1200" kern="100" dirty="0">
                        <a:effectLst/>
                        <a:latin typeface="Times New Roman" pitchFamily="18" charset="0"/>
                        <a:ea typeface="宋体"/>
                        <a:cs typeface="Times New Roman" pitchFamily="18" charset="0"/>
                      </a:endParaRPr>
                    </a:p>
                  </a:txBody>
                  <a:tcPr marL="68546" marR="68546" marT="0" marB="0"/>
                </a:tc>
                <a:extLst>
                  <a:ext uri="{0D108BD9-81ED-4DB2-BD59-A6C34878D82A}">
                    <a16:rowId xmlns:a16="http://schemas.microsoft.com/office/drawing/2014/main" val="10001"/>
                  </a:ext>
                </a:extLst>
              </a:tr>
              <a:tr h="366183">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46" marR="68546"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Label: </a:t>
                      </a:r>
                      <a:r>
                        <a:rPr lang="en-US" sz="1600" kern="100" dirty="0" err="1">
                          <a:effectLst/>
                          <a:latin typeface="Times New Roman" pitchFamily="18" charset="0"/>
                          <a:cs typeface="Times New Roman" pitchFamily="18" charset="0"/>
                        </a:rPr>
                        <a:t>bne</a:t>
                      </a:r>
                      <a:r>
                        <a:rPr lang="en-US" sz="1600" kern="100" dirty="0">
                          <a:effectLst/>
                          <a:latin typeface="Times New Roman" pitchFamily="18" charset="0"/>
                          <a:cs typeface="Times New Roman" pitchFamily="18" charset="0"/>
                        </a:rPr>
                        <a:t> $1,$2,Label</a:t>
                      </a:r>
                      <a:endParaRPr lang="zh-CN" sz="1200" kern="100" dirty="0">
                        <a:effectLst/>
                        <a:latin typeface="Times New Roman" pitchFamily="18" charset="0"/>
                        <a:ea typeface="宋体"/>
                        <a:cs typeface="Times New Roman" pitchFamily="18" charset="0"/>
                      </a:endParaRPr>
                    </a:p>
                  </a:txBody>
                  <a:tcPr marL="68546" marR="68546"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2326083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Effect transition="in" filter="fade">
                                      <p:cBhvr>
                                        <p:cTn id="7" dur="500"/>
                                        <p:tgtEl>
                                          <p:spTgt spid="563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323">
                                            <p:txEl>
                                              <p:pRg st="4" end="4"/>
                                            </p:txEl>
                                          </p:spTgt>
                                        </p:tgtEl>
                                        <p:attrNameLst>
                                          <p:attrName>style.visibility</p:attrName>
                                        </p:attrNameLst>
                                      </p:cBhvr>
                                      <p:to>
                                        <p:strVal val="visible"/>
                                      </p:to>
                                    </p:set>
                                    <p:animEffect transition="in" filter="fade">
                                      <p:cBhvr>
                                        <p:cTn id="10" dur="500"/>
                                        <p:tgtEl>
                                          <p:spTgt spid="56323">
                                            <p:txEl>
                                              <p:pRg st="4" end="4"/>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6323">
                                            <p:txEl>
                                              <p:pRg st="8" end="8"/>
                                            </p:txEl>
                                          </p:spTgt>
                                        </p:tgtEl>
                                        <p:attrNameLst>
                                          <p:attrName>style.visibility</p:attrName>
                                        </p:attrNameLst>
                                      </p:cBhvr>
                                      <p:to>
                                        <p:strVal val="visible"/>
                                      </p:to>
                                    </p:set>
                                    <p:animEffect transition="in" filter="fade">
                                      <p:cBhvr>
                                        <p:cTn id="13" dur="500"/>
                                        <p:tgtEl>
                                          <p:spTgt spid="56323">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六、题图</a:t>
            </a:r>
          </a:p>
        </p:txBody>
      </p:sp>
      <p:sp>
        <p:nvSpPr>
          <p:cNvPr id="119811" name="Content Placeholder 4"/>
          <p:cNvSpPr>
            <a:spLocks noGrp="1"/>
          </p:cNvSpPr>
          <p:nvPr>
            <p:ph idx="4294967295"/>
          </p:nvPr>
        </p:nvSpPr>
        <p:spPr>
          <a:xfrm>
            <a:off x="684213" y="908050"/>
            <a:ext cx="7848600" cy="388938"/>
          </a:xfrm>
        </p:spPr>
        <p:txBody>
          <a:bodyPr/>
          <a:lstStyle/>
          <a:p>
            <a:pPr marL="0" indent="0">
              <a:lnSpc>
                <a:spcPct val="120000"/>
              </a:lnSpc>
              <a:spcBef>
                <a:spcPct val="20000"/>
              </a:spcBef>
              <a:spcAft>
                <a:spcPct val="20000"/>
              </a:spcAft>
            </a:pPr>
            <a:r>
              <a:rPr lang="zh-CN" altLang="en-US" smtClean="0">
                <a:ea typeface="黑体" panose="02010609060101010101" pitchFamily="49" charset="-122"/>
              </a:rPr>
              <a:t>图</a:t>
            </a:r>
            <a:r>
              <a:rPr lang="en-US" altLang="zh-CN" smtClean="0">
                <a:ea typeface="黑体" panose="02010609060101010101" pitchFamily="49" charset="-122"/>
              </a:rPr>
              <a:t>4</a:t>
            </a:r>
            <a:endParaRPr lang="zh-CN" altLang="en-US" smtClean="0">
              <a:ea typeface="黑体" panose="02010609060101010101" pitchFamily="49" charset="-122"/>
            </a:endParaRPr>
          </a:p>
        </p:txBody>
      </p:sp>
      <p:pic>
        <p:nvPicPr>
          <p:cNvPr id="119812"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341438"/>
            <a:ext cx="6626225"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0460272"/>
      </p:ext>
    </p:extLst>
  </p:cSld>
  <p:clrMapOvr>
    <a:masterClrMapping/>
  </p:clrMapOvr>
  <p:transition spd="med">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六、解答</a:t>
            </a:r>
            <a:r>
              <a:rPr lang="en-US" altLang="zh-CN" smtClean="0">
                <a:latin typeface="Times New Roman" panose="02020603050405020304" pitchFamily="18" charset="0"/>
                <a:cs typeface="Times New Roman" panose="02020603050405020304" pitchFamily="18" charset="0"/>
              </a:rPr>
              <a:t>4</a:t>
            </a:r>
            <a:endParaRPr lang="zh-CN" altLang="en-US" smtClean="0">
              <a:latin typeface="Times New Roman" panose="02020603050405020304" pitchFamily="18" charset="0"/>
              <a:cs typeface="Times New Roman" panose="02020603050405020304" pitchFamily="18" charset="0"/>
            </a:endParaRPr>
          </a:p>
        </p:txBody>
      </p:sp>
      <p:sp>
        <p:nvSpPr>
          <p:cNvPr id="121859" name="Content Placeholder 4"/>
          <p:cNvSpPr>
            <a:spLocks noGrp="1"/>
          </p:cNvSpPr>
          <p:nvPr>
            <p:ph idx="4294967295"/>
          </p:nvPr>
        </p:nvSpPr>
        <p:spPr>
          <a:xfrm>
            <a:off x="684213" y="908050"/>
            <a:ext cx="7848600" cy="1854200"/>
          </a:xfrm>
        </p:spPr>
        <p:txBody>
          <a:bodyPr/>
          <a:lstStyle/>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727075" lvl="1" indent="-342900">
              <a:lnSpc>
                <a:spcPct val="120000"/>
              </a:lnSpc>
              <a:spcBef>
                <a:spcPct val="20000"/>
              </a:spcBef>
              <a:spcAft>
                <a:spcPct val="20000"/>
              </a:spcAft>
              <a:buFont typeface="楷体_GB2312" pitchFamily="49" charset="-122"/>
              <a:buAutoNum type="circleNumDbPlain" startAt="4"/>
            </a:pPr>
            <a:r>
              <a:rPr lang="zh-CN" altLang="en-US" smtClean="0">
                <a:ea typeface="黑体" panose="02010609060101010101" pitchFamily="49" charset="-122"/>
              </a:rPr>
              <a:t>对于前面的指令而言，这两个控制信号的值应该是多少？</a:t>
            </a:r>
            <a:endParaRPr lang="en-US" altLang="zh-CN" smtClean="0">
              <a:ea typeface="黑体" panose="02010609060101010101" pitchFamily="49" charset="-122"/>
            </a:endParaRPr>
          </a:p>
        </p:txBody>
      </p:sp>
      <p:graphicFrame>
        <p:nvGraphicFramePr>
          <p:cNvPr id="2" name="表格 1"/>
          <p:cNvGraphicFramePr>
            <a:graphicFrameLocks noGrp="1"/>
          </p:cNvGraphicFramePr>
          <p:nvPr/>
        </p:nvGraphicFramePr>
        <p:xfrm>
          <a:off x="2630488" y="1108075"/>
          <a:ext cx="3959226" cy="1097280"/>
        </p:xfrm>
        <a:graphic>
          <a:graphicData uri="http://schemas.openxmlformats.org/drawingml/2006/table">
            <a:tbl>
              <a:tblPr firstRow="1" firstCol="1" bandRow="1">
                <a:tableStyleId>{69CF1AB2-1976-4502-BF36-3FF5EA218861}</a:tableStyleId>
              </a:tblPr>
              <a:tblGrid>
                <a:gridCol w="351734">
                  <a:extLst>
                    <a:ext uri="{9D8B030D-6E8A-4147-A177-3AD203B41FA5}">
                      <a16:colId xmlns:a16="http://schemas.microsoft.com/office/drawing/2014/main" val="20000"/>
                    </a:ext>
                  </a:extLst>
                </a:gridCol>
                <a:gridCol w="1803746">
                  <a:extLst>
                    <a:ext uri="{9D8B030D-6E8A-4147-A177-3AD203B41FA5}">
                      <a16:colId xmlns:a16="http://schemas.microsoft.com/office/drawing/2014/main" val="20001"/>
                    </a:ext>
                  </a:extLst>
                </a:gridCol>
                <a:gridCol w="1803746">
                  <a:extLst>
                    <a:ext uri="{9D8B030D-6E8A-4147-A177-3AD203B41FA5}">
                      <a16:colId xmlns:a16="http://schemas.microsoft.com/office/drawing/2014/main" val="20002"/>
                    </a:ext>
                  </a:extLst>
                </a:gridCol>
              </a:tblGrid>
              <a:tr h="365654">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69" marR="68569"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控制信号</a:t>
                      </a:r>
                      <a:r>
                        <a:rPr lang="en-US" sz="1600" kern="100" dirty="0">
                          <a:effectLst/>
                          <a:latin typeface="Times New Roman" pitchFamily="18" charset="0"/>
                          <a:cs typeface="Times New Roman" pitchFamily="18" charset="0"/>
                        </a:rPr>
                        <a:t>1</a:t>
                      </a:r>
                      <a:endParaRPr lang="zh-CN" sz="1200" kern="100" dirty="0">
                        <a:effectLst/>
                        <a:latin typeface="Times New Roman" pitchFamily="18" charset="0"/>
                        <a:ea typeface="宋体"/>
                        <a:cs typeface="Times New Roman" pitchFamily="18" charset="0"/>
                      </a:endParaRPr>
                    </a:p>
                  </a:txBody>
                  <a:tcPr marL="68569" marR="68569"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控制信号</a:t>
                      </a:r>
                      <a:r>
                        <a:rPr lang="en-US" sz="1600" kern="100">
                          <a:effectLst/>
                          <a:latin typeface="Times New Roman" pitchFamily="18" charset="0"/>
                          <a:cs typeface="Times New Roman" pitchFamily="18" charset="0"/>
                        </a:rPr>
                        <a:t>2</a:t>
                      </a:r>
                      <a:endParaRPr lang="zh-CN" sz="1200" kern="100">
                        <a:effectLst/>
                        <a:latin typeface="Times New Roman" pitchFamily="18" charset="0"/>
                        <a:ea typeface="宋体"/>
                        <a:cs typeface="Times New Roman" pitchFamily="18" charset="0"/>
                      </a:endParaRPr>
                    </a:p>
                  </a:txBody>
                  <a:tcPr marL="68569" marR="68569" marT="0" marB="0"/>
                </a:tc>
                <a:extLst>
                  <a:ext uri="{0D108BD9-81ED-4DB2-BD59-A6C34878D82A}">
                    <a16:rowId xmlns:a16="http://schemas.microsoft.com/office/drawing/2014/main" val="10000"/>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69" marR="68569" marT="0" marB="0"/>
                </a:tc>
                <a:tc>
                  <a:txBody>
                    <a:bodyPr/>
                    <a:lstStyle/>
                    <a:p>
                      <a:pPr algn="just">
                        <a:lnSpc>
                          <a:spcPct val="150000"/>
                        </a:lnSpc>
                        <a:spcAft>
                          <a:spcPts val="0"/>
                        </a:spcAft>
                      </a:pPr>
                      <a:r>
                        <a:rPr lang="en-US" sz="1600" kern="100" dirty="0" err="1">
                          <a:effectLst/>
                          <a:latin typeface="Times New Roman" pitchFamily="18" charset="0"/>
                          <a:cs typeface="Times New Roman" pitchFamily="18" charset="0"/>
                        </a:rPr>
                        <a:t>RegDst</a:t>
                      </a:r>
                      <a:endParaRPr lang="zh-CN" sz="1200" kern="100" dirty="0">
                        <a:effectLst/>
                        <a:latin typeface="Times New Roman" pitchFamily="18" charset="0"/>
                        <a:ea typeface="宋体"/>
                        <a:cs typeface="Times New Roman" pitchFamily="18" charset="0"/>
                      </a:endParaRPr>
                    </a:p>
                  </a:txBody>
                  <a:tcPr marL="68569" marR="68569" marT="0" marB="0"/>
                </a:tc>
                <a:tc>
                  <a:txBody>
                    <a:bodyPr/>
                    <a:lstStyle/>
                    <a:p>
                      <a:pPr algn="just">
                        <a:lnSpc>
                          <a:spcPct val="150000"/>
                        </a:lnSpc>
                        <a:spcAft>
                          <a:spcPts val="0"/>
                        </a:spcAft>
                      </a:pPr>
                      <a:r>
                        <a:rPr lang="en-US" sz="1600" kern="100" dirty="0" err="1">
                          <a:effectLst/>
                          <a:latin typeface="Times New Roman" pitchFamily="18" charset="0"/>
                          <a:cs typeface="Times New Roman" pitchFamily="18" charset="0"/>
                        </a:rPr>
                        <a:t>MemRead</a:t>
                      </a:r>
                      <a:endParaRPr lang="zh-CN" sz="1200" kern="100" dirty="0">
                        <a:effectLst/>
                        <a:latin typeface="Times New Roman" pitchFamily="18" charset="0"/>
                        <a:ea typeface="宋体"/>
                        <a:cs typeface="Times New Roman" pitchFamily="18" charset="0"/>
                      </a:endParaRPr>
                    </a:p>
                  </a:txBody>
                  <a:tcPr marL="68569" marR="68569" marT="0" marB="0"/>
                </a:tc>
                <a:extLst>
                  <a:ext uri="{0D108BD9-81ED-4DB2-BD59-A6C34878D82A}">
                    <a16:rowId xmlns:a16="http://schemas.microsoft.com/office/drawing/2014/main" val="10001"/>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69" marR="68569" marT="0" marB="0"/>
                </a:tc>
                <a:tc>
                  <a:txBody>
                    <a:bodyPr/>
                    <a:lstStyle/>
                    <a:p>
                      <a:pPr algn="just">
                        <a:lnSpc>
                          <a:spcPct val="150000"/>
                        </a:lnSpc>
                        <a:spcAft>
                          <a:spcPts val="0"/>
                        </a:spcAft>
                      </a:pPr>
                      <a:r>
                        <a:rPr lang="en-US" sz="1600" kern="100" dirty="0" err="1">
                          <a:effectLst/>
                          <a:latin typeface="Times New Roman" pitchFamily="18" charset="0"/>
                          <a:cs typeface="Times New Roman" pitchFamily="18" charset="0"/>
                        </a:rPr>
                        <a:t>RegWrite</a:t>
                      </a:r>
                      <a:endParaRPr lang="zh-CN" sz="1200" kern="100" dirty="0">
                        <a:effectLst/>
                        <a:latin typeface="Times New Roman" pitchFamily="18" charset="0"/>
                        <a:ea typeface="宋体"/>
                        <a:cs typeface="Times New Roman" pitchFamily="18" charset="0"/>
                      </a:endParaRPr>
                    </a:p>
                  </a:txBody>
                  <a:tcPr marL="68569" marR="68569" marT="0" marB="0"/>
                </a:tc>
                <a:tc>
                  <a:txBody>
                    <a:bodyPr/>
                    <a:lstStyle/>
                    <a:p>
                      <a:pPr algn="just">
                        <a:lnSpc>
                          <a:spcPct val="150000"/>
                        </a:lnSpc>
                        <a:spcAft>
                          <a:spcPts val="0"/>
                        </a:spcAft>
                      </a:pPr>
                      <a:r>
                        <a:rPr lang="en-US" sz="1600" kern="100" dirty="0" err="1">
                          <a:effectLst/>
                          <a:latin typeface="Times New Roman" pitchFamily="18" charset="0"/>
                          <a:cs typeface="Times New Roman" pitchFamily="18" charset="0"/>
                        </a:rPr>
                        <a:t>MemRead</a:t>
                      </a:r>
                      <a:endParaRPr lang="zh-CN" sz="1200" kern="100" dirty="0">
                        <a:effectLst/>
                        <a:latin typeface="Times New Roman" pitchFamily="18" charset="0"/>
                        <a:ea typeface="宋体"/>
                        <a:cs typeface="Times New Roman" pitchFamily="18" charset="0"/>
                      </a:endParaRPr>
                    </a:p>
                  </a:txBody>
                  <a:tcPr marL="68569" marR="68569" marT="0" marB="0"/>
                </a:tc>
                <a:extLst>
                  <a:ext uri="{0D108BD9-81ED-4DB2-BD59-A6C34878D82A}">
                    <a16:rowId xmlns:a16="http://schemas.microsoft.com/office/drawing/2014/main" val="10002"/>
                  </a:ext>
                </a:extLst>
              </a:tr>
            </a:tbl>
          </a:graphicData>
        </a:graphic>
      </p:graphicFrame>
      <p:graphicFrame>
        <p:nvGraphicFramePr>
          <p:cNvPr id="3" name="表格 2"/>
          <p:cNvGraphicFramePr>
            <a:graphicFrameLocks noGrp="1"/>
          </p:cNvGraphicFramePr>
          <p:nvPr/>
        </p:nvGraphicFramePr>
        <p:xfrm>
          <a:off x="2630488" y="4203700"/>
          <a:ext cx="3959226" cy="1098549"/>
        </p:xfrm>
        <a:graphic>
          <a:graphicData uri="http://schemas.openxmlformats.org/drawingml/2006/table">
            <a:tbl>
              <a:tblPr firstRow="1" firstCol="1" bandRow="1">
                <a:tableStyleId>{69CF1AB2-1976-4502-BF36-3FF5EA218861}</a:tableStyleId>
              </a:tblPr>
              <a:tblGrid>
                <a:gridCol w="351734">
                  <a:extLst>
                    <a:ext uri="{9D8B030D-6E8A-4147-A177-3AD203B41FA5}">
                      <a16:colId xmlns:a16="http://schemas.microsoft.com/office/drawing/2014/main" val="20000"/>
                    </a:ext>
                  </a:extLst>
                </a:gridCol>
                <a:gridCol w="1803746">
                  <a:extLst>
                    <a:ext uri="{9D8B030D-6E8A-4147-A177-3AD203B41FA5}">
                      <a16:colId xmlns:a16="http://schemas.microsoft.com/office/drawing/2014/main" val="20001"/>
                    </a:ext>
                  </a:extLst>
                </a:gridCol>
                <a:gridCol w="1803746">
                  <a:extLst>
                    <a:ext uri="{9D8B030D-6E8A-4147-A177-3AD203B41FA5}">
                      <a16:colId xmlns:a16="http://schemas.microsoft.com/office/drawing/2014/main" val="20002"/>
                    </a:ext>
                  </a:extLst>
                </a:gridCol>
              </a:tblGrid>
              <a:tr h="366183">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69" marR="68569"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控制信号</a:t>
                      </a:r>
                      <a:r>
                        <a:rPr lang="en-US" sz="1600" kern="100" dirty="0">
                          <a:effectLst/>
                          <a:latin typeface="Times New Roman" pitchFamily="18" charset="0"/>
                          <a:cs typeface="Times New Roman" pitchFamily="18" charset="0"/>
                        </a:rPr>
                        <a:t>1</a:t>
                      </a:r>
                      <a:endParaRPr lang="zh-CN" sz="1200" kern="100" dirty="0">
                        <a:effectLst/>
                        <a:latin typeface="Times New Roman" pitchFamily="18" charset="0"/>
                        <a:ea typeface="宋体"/>
                        <a:cs typeface="Times New Roman" pitchFamily="18" charset="0"/>
                      </a:endParaRPr>
                    </a:p>
                  </a:txBody>
                  <a:tcPr marL="68569" marR="68569"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控制信号</a:t>
                      </a:r>
                      <a:r>
                        <a:rPr lang="en-US" sz="1600" kern="100">
                          <a:effectLst/>
                          <a:latin typeface="Times New Roman" pitchFamily="18" charset="0"/>
                          <a:cs typeface="Times New Roman" pitchFamily="18" charset="0"/>
                        </a:rPr>
                        <a:t>2</a:t>
                      </a:r>
                      <a:endParaRPr lang="zh-CN" sz="1200" kern="100">
                        <a:effectLst/>
                        <a:latin typeface="Times New Roman" pitchFamily="18" charset="0"/>
                        <a:ea typeface="宋体"/>
                        <a:cs typeface="Times New Roman" pitchFamily="18" charset="0"/>
                      </a:endParaRPr>
                    </a:p>
                  </a:txBody>
                  <a:tcPr marL="68569" marR="68569" marT="0" marB="0"/>
                </a:tc>
                <a:extLst>
                  <a:ext uri="{0D108BD9-81ED-4DB2-BD59-A6C34878D82A}">
                    <a16:rowId xmlns:a16="http://schemas.microsoft.com/office/drawing/2014/main" val="10000"/>
                  </a:ext>
                </a:extLst>
              </a:tr>
              <a:tr h="366183">
                <a:tc>
                  <a:txBody>
                    <a:bodyPr/>
                    <a:lstStyle/>
                    <a:p>
                      <a:pPr algn="l">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69" marR="68569" marT="0" marB="0"/>
                </a:tc>
                <a:tc>
                  <a:txBody>
                    <a:bodyPr/>
                    <a:lstStyle/>
                    <a:p>
                      <a:pPr algn="l">
                        <a:lnSpc>
                          <a:spcPct val="150000"/>
                        </a:lnSpc>
                        <a:spcAft>
                          <a:spcPts val="0"/>
                        </a:spcAft>
                      </a:pPr>
                      <a:r>
                        <a:rPr lang="en-US" sz="1600" kern="100" dirty="0" err="1">
                          <a:effectLst/>
                          <a:latin typeface="Times New Roman" pitchFamily="18" charset="0"/>
                          <a:cs typeface="Times New Roman" pitchFamily="18" charset="0"/>
                        </a:rPr>
                        <a:t>RegDst</a:t>
                      </a:r>
                      <a:r>
                        <a:rPr lang="en-US" sz="1600" kern="100" dirty="0">
                          <a:effectLst/>
                          <a:latin typeface="Times New Roman" pitchFamily="18" charset="0"/>
                          <a:cs typeface="Times New Roman" pitchFamily="18" charset="0"/>
                        </a:rPr>
                        <a:t> = 0</a:t>
                      </a:r>
                      <a:endParaRPr lang="zh-CN" sz="1200" kern="100" dirty="0">
                        <a:effectLst/>
                        <a:latin typeface="Times New Roman" pitchFamily="18" charset="0"/>
                        <a:ea typeface="宋体"/>
                        <a:cs typeface="Times New Roman" pitchFamily="18" charset="0"/>
                      </a:endParaRPr>
                    </a:p>
                  </a:txBody>
                  <a:tcPr marL="68569" marR="68569" marT="0" marB="0"/>
                </a:tc>
                <a:tc>
                  <a:txBody>
                    <a:bodyPr/>
                    <a:lstStyle/>
                    <a:p>
                      <a:pPr algn="l">
                        <a:lnSpc>
                          <a:spcPct val="150000"/>
                        </a:lnSpc>
                        <a:spcAft>
                          <a:spcPts val="0"/>
                        </a:spcAft>
                      </a:pPr>
                      <a:r>
                        <a:rPr lang="en-US" sz="1600" kern="100" dirty="0" err="1">
                          <a:effectLst/>
                          <a:latin typeface="Times New Roman" pitchFamily="18" charset="0"/>
                          <a:cs typeface="Times New Roman" pitchFamily="18" charset="0"/>
                        </a:rPr>
                        <a:t>MemRead</a:t>
                      </a:r>
                      <a:r>
                        <a:rPr lang="en-US" sz="1600" kern="100" dirty="0">
                          <a:effectLst/>
                          <a:latin typeface="Times New Roman" pitchFamily="18" charset="0"/>
                          <a:cs typeface="Times New Roman" pitchFamily="18" charset="0"/>
                        </a:rPr>
                        <a:t> = 1</a:t>
                      </a:r>
                      <a:endParaRPr lang="zh-CN" sz="1200" kern="100" dirty="0">
                        <a:effectLst/>
                        <a:latin typeface="Times New Roman" pitchFamily="18" charset="0"/>
                        <a:ea typeface="宋体"/>
                        <a:cs typeface="Times New Roman" pitchFamily="18" charset="0"/>
                      </a:endParaRPr>
                    </a:p>
                  </a:txBody>
                  <a:tcPr marL="68569" marR="68569" marT="0" marB="0"/>
                </a:tc>
                <a:extLst>
                  <a:ext uri="{0D108BD9-81ED-4DB2-BD59-A6C34878D82A}">
                    <a16:rowId xmlns:a16="http://schemas.microsoft.com/office/drawing/2014/main" val="10001"/>
                  </a:ext>
                </a:extLst>
              </a:tr>
              <a:tr h="366183">
                <a:tc>
                  <a:txBody>
                    <a:bodyPr/>
                    <a:lstStyle/>
                    <a:p>
                      <a:pPr algn="l">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69" marR="68569" marT="0" marB="0"/>
                </a:tc>
                <a:tc>
                  <a:txBody>
                    <a:bodyPr/>
                    <a:lstStyle/>
                    <a:p>
                      <a:pPr algn="l">
                        <a:lnSpc>
                          <a:spcPct val="150000"/>
                        </a:lnSpc>
                        <a:spcAft>
                          <a:spcPts val="0"/>
                        </a:spcAft>
                      </a:pPr>
                      <a:r>
                        <a:rPr lang="en-US" sz="1600" kern="100">
                          <a:effectLst/>
                          <a:latin typeface="Times New Roman" pitchFamily="18" charset="0"/>
                          <a:cs typeface="Times New Roman" pitchFamily="18" charset="0"/>
                        </a:rPr>
                        <a:t>RegWrite = 0</a:t>
                      </a:r>
                      <a:endParaRPr lang="zh-CN" sz="1200" kern="100">
                        <a:effectLst/>
                        <a:latin typeface="Times New Roman" pitchFamily="18" charset="0"/>
                        <a:ea typeface="宋体"/>
                        <a:cs typeface="Times New Roman" pitchFamily="18" charset="0"/>
                      </a:endParaRPr>
                    </a:p>
                  </a:txBody>
                  <a:tcPr marL="68569" marR="68569" marT="0" marB="0"/>
                </a:tc>
                <a:tc>
                  <a:txBody>
                    <a:bodyPr/>
                    <a:lstStyle/>
                    <a:p>
                      <a:pPr algn="l">
                        <a:lnSpc>
                          <a:spcPct val="150000"/>
                        </a:lnSpc>
                        <a:spcAft>
                          <a:spcPts val="0"/>
                        </a:spcAft>
                      </a:pPr>
                      <a:r>
                        <a:rPr lang="en-US" sz="1600" kern="100" dirty="0" err="1">
                          <a:effectLst/>
                          <a:latin typeface="Times New Roman" pitchFamily="18" charset="0"/>
                          <a:cs typeface="Times New Roman" pitchFamily="18" charset="0"/>
                        </a:rPr>
                        <a:t>MemRead</a:t>
                      </a:r>
                      <a:r>
                        <a:rPr lang="en-US" sz="1600" kern="100" dirty="0">
                          <a:effectLst/>
                          <a:latin typeface="Times New Roman" pitchFamily="18" charset="0"/>
                          <a:cs typeface="Times New Roman" pitchFamily="18" charset="0"/>
                        </a:rPr>
                        <a:t> = 0</a:t>
                      </a:r>
                      <a:endParaRPr lang="zh-CN" sz="1200" kern="100" dirty="0">
                        <a:effectLst/>
                        <a:latin typeface="Times New Roman" pitchFamily="18" charset="0"/>
                        <a:ea typeface="宋体"/>
                        <a:cs typeface="Times New Roman" pitchFamily="18" charset="0"/>
                      </a:endParaRPr>
                    </a:p>
                  </a:txBody>
                  <a:tcPr marL="68569" marR="68569" marT="0" marB="0"/>
                </a:tc>
                <a:extLst>
                  <a:ext uri="{0D108BD9-81ED-4DB2-BD59-A6C34878D82A}">
                    <a16:rowId xmlns:a16="http://schemas.microsoft.com/office/drawing/2014/main" val="10002"/>
                  </a:ext>
                </a:extLst>
              </a:tr>
            </a:tbl>
          </a:graphicData>
        </a:graphic>
      </p:graphicFrame>
      <p:graphicFrame>
        <p:nvGraphicFramePr>
          <p:cNvPr id="9" name="表格 8"/>
          <p:cNvGraphicFramePr>
            <a:graphicFrameLocks noGrp="1"/>
          </p:cNvGraphicFramePr>
          <p:nvPr/>
        </p:nvGraphicFramePr>
        <p:xfrm>
          <a:off x="3319463" y="2835275"/>
          <a:ext cx="2581275" cy="1098549"/>
        </p:xfrm>
        <a:graphic>
          <a:graphicData uri="http://schemas.openxmlformats.org/drawingml/2006/table">
            <a:tbl>
              <a:tblPr firstRow="1" firstCol="1" bandRow="1">
                <a:tableStyleId>{69CF1AB2-1976-4502-BF36-3FF5EA218861}</a:tableStyleId>
              </a:tblPr>
              <a:tblGrid>
                <a:gridCol w="351617">
                  <a:extLst>
                    <a:ext uri="{9D8B030D-6E8A-4147-A177-3AD203B41FA5}">
                      <a16:colId xmlns:a16="http://schemas.microsoft.com/office/drawing/2014/main" val="20000"/>
                    </a:ext>
                  </a:extLst>
                </a:gridCol>
                <a:gridCol w="2229658">
                  <a:extLst>
                    <a:ext uri="{9D8B030D-6E8A-4147-A177-3AD203B41FA5}">
                      <a16:colId xmlns:a16="http://schemas.microsoft.com/office/drawing/2014/main" val="20001"/>
                    </a:ext>
                  </a:extLst>
                </a:gridCol>
              </a:tblGrid>
              <a:tr h="366183">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46" marR="68546"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指令</a:t>
                      </a:r>
                      <a:endParaRPr lang="zh-CN" sz="1200" kern="100" dirty="0">
                        <a:effectLst/>
                        <a:latin typeface="Times New Roman" pitchFamily="18" charset="0"/>
                        <a:ea typeface="宋体"/>
                        <a:cs typeface="Times New Roman" pitchFamily="18" charset="0"/>
                      </a:endParaRPr>
                    </a:p>
                  </a:txBody>
                  <a:tcPr marL="68546" marR="68546" marT="0" marB="0"/>
                </a:tc>
                <a:extLst>
                  <a:ext uri="{0D108BD9-81ED-4DB2-BD59-A6C34878D82A}">
                    <a16:rowId xmlns:a16="http://schemas.microsoft.com/office/drawing/2014/main" val="10000"/>
                  </a:ext>
                </a:extLst>
              </a:tr>
              <a:tr h="366183">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46" marR="68546" marT="0" marB="0"/>
                </a:tc>
                <a:tc>
                  <a:txBody>
                    <a:bodyPr/>
                    <a:lstStyle/>
                    <a:p>
                      <a:pPr algn="just">
                        <a:lnSpc>
                          <a:spcPct val="150000"/>
                        </a:lnSpc>
                        <a:spcAft>
                          <a:spcPts val="0"/>
                        </a:spcAft>
                      </a:pPr>
                      <a:r>
                        <a:rPr lang="en-US" sz="1600" kern="100" dirty="0" err="1">
                          <a:effectLst/>
                          <a:latin typeface="Times New Roman" pitchFamily="18" charset="0"/>
                          <a:cs typeface="Times New Roman" pitchFamily="18" charset="0"/>
                        </a:rPr>
                        <a:t>lw</a:t>
                      </a:r>
                      <a:r>
                        <a:rPr lang="en-US" sz="1600" kern="100" dirty="0">
                          <a:effectLst/>
                          <a:latin typeface="Times New Roman" pitchFamily="18" charset="0"/>
                          <a:cs typeface="Times New Roman" pitchFamily="18" charset="0"/>
                        </a:rPr>
                        <a:t> $1,40($6)</a:t>
                      </a:r>
                      <a:endParaRPr lang="zh-CN" sz="1200" kern="100" dirty="0">
                        <a:effectLst/>
                        <a:latin typeface="Times New Roman" pitchFamily="18" charset="0"/>
                        <a:ea typeface="宋体"/>
                        <a:cs typeface="Times New Roman" pitchFamily="18" charset="0"/>
                      </a:endParaRPr>
                    </a:p>
                  </a:txBody>
                  <a:tcPr marL="68546" marR="68546" marT="0" marB="0"/>
                </a:tc>
                <a:extLst>
                  <a:ext uri="{0D108BD9-81ED-4DB2-BD59-A6C34878D82A}">
                    <a16:rowId xmlns:a16="http://schemas.microsoft.com/office/drawing/2014/main" val="10001"/>
                  </a:ext>
                </a:extLst>
              </a:tr>
              <a:tr h="366183">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46" marR="68546"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Label: </a:t>
                      </a:r>
                      <a:r>
                        <a:rPr lang="en-US" sz="1600" kern="100" dirty="0" err="1">
                          <a:effectLst/>
                          <a:latin typeface="Times New Roman" pitchFamily="18" charset="0"/>
                          <a:cs typeface="Times New Roman" pitchFamily="18" charset="0"/>
                        </a:rPr>
                        <a:t>bne</a:t>
                      </a:r>
                      <a:r>
                        <a:rPr lang="en-US" sz="1600" kern="100" dirty="0">
                          <a:effectLst/>
                          <a:latin typeface="Times New Roman" pitchFamily="18" charset="0"/>
                          <a:cs typeface="Times New Roman" pitchFamily="18" charset="0"/>
                        </a:rPr>
                        <a:t> $1,$2,Label</a:t>
                      </a:r>
                      <a:endParaRPr lang="zh-CN" sz="1200" kern="100" dirty="0">
                        <a:effectLst/>
                        <a:latin typeface="Times New Roman" pitchFamily="18" charset="0"/>
                        <a:ea typeface="宋体"/>
                        <a:cs typeface="Times New Roman" pitchFamily="18" charset="0"/>
                      </a:endParaRPr>
                    </a:p>
                  </a:txBody>
                  <a:tcPr marL="68546" marR="68546"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2587914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六、解答</a:t>
            </a:r>
            <a:r>
              <a:rPr lang="en-US" altLang="zh-CN" smtClean="0">
                <a:latin typeface="Times New Roman" panose="02020603050405020304" pitchFamily="18" charset="0"/>
                <a:cs typeface="Times New Roman" panose="02020603050405020304" pitchFamily="18" charset="0"/>
              </a:rPr>
              <a:t>5</a:t>
            </a:r>
            <a:endParaRPr lang="zh-CN" altLang="en-US" smtClean="0">
              <a:latin typeface="Times New Roman" panose="02020603050405020304" pitchFamily="18" charset="0"/>
              <a:cs typeface="Times New Roman" panose="02020603050405020304" pitchFamily="18" charset="0"/>
            </a:endParaRPr>
          </a:p>
        </p:txBody>
      </p:sp>
      <p:sp>
        <p:nvSpPr>
          <p:cNvPr id="60419" name="Content Placeholder 4"/>
          <p:cNvSpPr>
            <a:spLocks noGrp="1"/>
          </p:cNvSpPr>
          <p:nvPr>
            <p:ph idx="4294967295"/>
          </p:nvPr>
        </p:nvSpPr>
        <p:spPr>
          <a:xfrm>
            <a:off x="684213" y="908050"/>
            <a:ext cx="7848600" cy="3768725"/>
          </a:xfrm>
        </p:spPr>
        <p:txBody>
          <a:bodyPr/>
          <a:lstStyle/>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727075" lvl="1" indent="-342900">
              <a:lnSpc>
                <a:spcPct val="120000"/>
              </a:lnSpc>
              <a:spcBef>
                <a:spcPct val="20000"/>
              </a:spcBef>
              <a:spcAft>
                <a:spcPct val="20000"/>
              </a:spcAft>
              <a:buFont typeface="楷体_GB2312" pitchFamily="49" charset="-122"/>
              <a:buAutoNum type="circleNumDbPlain" startAt="5"/>
            </a:pPr>
            <a:r>
              <a:rPr lang="zh-CN" altLang="en-US" smtClean="0">
                <a:ea typeface="黑体" panose="02010609060101010101" pitchFamily="49" charset="-122"/>
              </a:rPr>
              <a:t>对图</a:t>
            </a:r>
            <a:r>
              <a:rPr lang="en-US" altLang="zh-CN" smtClean="0">
                <a:ea typeface="黑体" panose="02010609060101010101" pitchFamily="49" charset="-122"/>
              </a:rPr>
              <a:t>4</a:t>
            </a:r>
            <a:r>
              <a:rPr lang="zh-CN" altLang="en-US" smtClean="0">
                <a:ea typeface="黑体" panose="02010609060101010101" pitchFamily="49" charset="-122"/>
              </a:rPr>
              <a:t>中的数据通路而言，写出控制单元中实现这两个信号的逻辑表达式。假设我们仅需支持</a:t>
            </a:r>
            <a:r>
              <a:rPr lang="en-US" altLang="zh-CN" smtClean="0">
                <a:ea typeface="黑体" panose="02010609060101010101" pitchFamily="49" charset="-122"/>
              </a:rPr>
              <a:t>lw</a:t>
            </a:r>
            <a:r>
              <a:rPr lang="zh-CN" altLang="en-US" smtClean="0">
                <a:ea typeface="黑体" panose="02010609060101010101" pitchFamily="49" charset="-122"/>
              </a:rPr>
              <a:t>、</a:t>
            </a:r>
            <a:r>
              <a:rPr lang="en-US" altLang="zh-CN" smtClean="0">
                <a:ea typeface="黑体" panose="02010609060101010101" pitchFamily="49" charset="-122"/>
              </a:rPr>
              <a:t>sw</a:t>
            </a:r>
            <a:r>
              <a:rPr lang="zh-CN" altLang="en-US" smtClean="0">
                <a:ea typeface="黑体" panose="02010609060101010101" pitchFamily="49" charset="-122"/>
              </a:rPr>
              <a:t>、</a:t>
            </a:r>
            <a:r>
              <a:rPr lang="en-US" altLang="zh-CN" smtClean="0">
                <a:ea typeface="黑体" panose="02010609060101010101" pitchFamily="49" charset="-122"/>
              </a:rPr>
              <a:t>beq</a:t>
            </a:r>
            <a:r>
              <a:rPr lang="zh-CN" altLang="en-US" smtClean="0">
                <a:ea typeface="黑体" panose="02010609060101010101" pitchFamily="49" charset="-122"/>
              </a:rPr>
              <a:t>、</a:t>
            </a:r>
            <a:r>
              <a:rPr lang="en-US" altLang="zh-CN" smtClean="0">
                <a:ea typeface="黑体" panose="02010609060101010101" pitchFamily="49" charset="-122"/>
              </a:rPr>
              <a:t>add</a:t>
            </a:r>
            <a:r>
              <a:rPr lang="zh-CN" altLang="en-US" smtClean="0">
                <a:ea typeface="黑体" panose="02010609060101010101" pitchFamily="49" charset="-122"/>
              </a:rPr>
              <a:t>和</a:t>
            </a:r>
            <a:r>
              <a:rPr lang="en-US" altLang="zh-CN" smtClean="0">
                <a:ea typeface="黑体" panose="02010609060101010101" pitchFamily="49" charset="-122"/>
              </a:rPr>
              <a:t>j(jump)</a:t>
            </a:r>
            <a:r>
              <a:rPr lang="zh-CN" altLang="en-US" smtClean="0">
                <a:ea typeface="黑体" panose="02010609060101010101" pitchFamily="49" charset="-122"/>
              </a:rPr>
              <a:t>指令。</a:t>
            </a:r>
            <a:endParaRPr lang="en-US" altLang="zh-CN" smtClean="0">
              <a:ea typeface="黑体" panose="02010609060101010101" pitchFamily="49" charset="-122"/>
            </a:endParaRPr>
          </a:p>
          <a:p>
            <a:pPr marL="1108075" lvl="2" indent="-342900">
              <a:lnSpc>
                <a:spcPct val="120000"/>
              </a:lnSpc>
              <a:spcBef>
                <a:spcPct val="20000"/>
              </a:spcBef>
              <a:spcAft>
                <a:spcPct val="20000"/>
              </a:spcAft>
            </a:pPr>
            <a:r>
              <a:rPr lang="zh-CN" altLang="en-US" smtClean="0">
                <a:ea typeface="黑体" panose="02010609060101010101" pitchFamily="49" charset="-122"/>
              </a:rPr>
              <a:t>假设</a:t>
            </a:r>
            <a:r>
              <a:rPr lang="en-US" altLang="zh-CN" smtClean="0">
                <a:ea typeface="黑体" panose="02010609060101010101" pitchFamily="49" charset="-122"/>
              </a:rPr>
              <a:t>OP5~OP0</a:t>
            </a:r>
            <a:r>
              <a:rPr lang="zh-CN" altLang="en-US" smtClean="0">
                <a:ea typeface="黑体" panose="02010609060101010101" pitchFamily="49" charset="-122"/>
              </a:rPr>
              <a:t>代表指令中的</a:t>
            </a:r>
            <a:r>
              <a:rPr lang="en-US" altLang="zh-CN" smtClean="0">
                <a:ea typeface="黑体" panose="02010609060101010101" pitchFamily="49" charset="-122"/>
              </a:rPr>
              <a:t>[31:26]</a:t>
            </a:r>
            <a:r>
              <a:rPr lang="zh-CN" altLang="en-US" smtClean="0">
                <a:ea typeface="黑体" panose="02010609060101010101" pitchFamily="49" charset="-122"/>
              </a:rPr>
              <a:t>各个位，则有：</a:t>
            </a:r>
            <a:endParaRPr lang="en-US" altLang="zh-CN" smtClean="0">
              <a:ea typeface="黑体" panose="02010609060101010101" pitchFamily="49" charset="-122"/>
            </a:endParaRPr>
          </a:p>
          <a:p>
            <a:pPr marL="1108075" lvl="2" indent="-342900">
              <a:lnSpc>
                <a:spcPct val="120000"/>
              </a:lnSpc>
              <a:spcBef>
                <a:spcPct val="20000"/>
              </a:spcBef>
              <a:spcAft>
                <a:spcPct val="20000"/>
              </a:spcAft>
            </a:pPr>
            <a:r>
              <a:rPr lang="en-US" altLang="zh-CN" smtClean="0">
                <a:ea typeface="黑体" panose="02010609060101010101" pitchFamily="49" charset="-122"/>
              </a:rPr>
              <a:t>a.</a:t>
            </a:r>
          </a:p>
          <a:p>
            <a:pPr marL="1108075" lvl="2" indent="-342900">
              <a:lnSpc>
                <a:spcPct val="120000"/>
              </a:lnSpc>
              <a:spcBef>
                <a:spcPct val="20000"/>
              </a:spcBef>
              <a:spcAft>
                <a:spcPct val="20000"/>
              </a:spcAft>
            </a:pPr>
            <a:endParaRPr lang="en-US" altLang="zh-CN" smtClean="0">
              <a:ea typeface="黑体" panose="02010609060101010101" pitchFamily="49" charset="-122"/>
            </a:endParaRPr>
          </a:p>
          <a:p>
            <a:pPr marL="1108075" lvl="2" indent="-342900">
              <a:lnSpc>
                <a:spcPct val="120000"/>
              </a:lnSpc>
              <a:spcBef>
                <a:spcPct val="20000"/>
              </a:spcBef>
              <a:spcAft>
                <a:spcPct val="20000"/>
              </a:spcAft>
            </a:pPr>
            <a:r>
              <a:rPr lang="en-US" altLang="zh-CN" smtClean="0">
                <a:ea typeface="黑体" panose="02010609060101010101" pitchFamily="49" charset="-122"/>
              </a:rPr>
              <a:t>b.</a:t>
            </a:r>
          </a:p>
        </p:txBody>
      </p:sp>
      <p:graphicFrame>
        <p:nvGraphicFramePr>
          <p:cNvPr id="2" name="表格 1"/>
          <p:cNvGraphicFramePr>
            <a:graphicFrameLocks noGrp="1"/>
          </p:cNvGraphicFramePr>
          <p:nvPr/>
        </p:nvGraphicFramePr>
        <p:xfrm>
          <a:off x="2630488" y="1108075"/>
          <a:ext cx="3959226" cy="1097280"/>
        </p:xfrm>
        <a:graphic>
          <a:graphicData uri="http://schemas.openxmlformats.org/drawingml/2006/table">
            <a:tbl>
              <a:tblPr firstRow="1" firstCol="1" bandRow="1">
                <a:tableStyleId>{69CF1AB2-1976-4502-BF36-3FF5EA218861}</a:tableStyleId>
              </a:tblPr>
              <a:tblGrid>
                <a:gridCol w="351734">
                  <a:extLst>
                    <a:ext uri="{9D8B030D-6E8A-4147-A177-3AD203B41FA5}">
                      <a16:colId xmlns:a16="http://schemas.microsoft.com/office/drawing/2014/main" val="20000"/>
                    </a:ext>
                  </a:extLst>
                </a:gridCol>
                <a:gridCol w="1803746">
                  <a:extLst>
                    <a:ext uri="{9D8B030D-6E8A-4147-A177-3AD203B41FA5}">
                      <a16:colId xmlns:a16="http://schemas.microsoft.com/office/drawing/2014/main" val="20001"/>
                    </a:ext>
                  </a:extLst>
                </a:gridCol>
                <a:gridCol w="1803746">
                  <a:extLst>
                    <a:ext uri="{9D8B030D-6E8A-4147-A177-3AD203B41FA5}">
                      <a16:colId xmlns:a16="http://schemas.microsoft.com/office/drawing/2014/main" val="20002"/>
                    </a:ext>
                  </a:extLst>
                </a:gridCol>
              </a:tblGrid>
              <a:tr h="365654">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69" marR="68569"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控制信号</a:t>
                      </a:r>
                      <a:r>
                        <a:rPr lang="en-US" sz="1600" kern="100" dirty="0">
                          <a:effectLst/>
                          <a:latin typeface="Times New Roman" pitchFamily="18" charset="0"/>
                          <a:cs typeface="Times New Roman" pitchFamily="18" charset="0"/>
                        </a:rPr>
                        <a:t>1</a:t>
                      </a:r>
                      <a:endParaRPr lang="zh-CN" sz="1200" kern="100" dirty="0">
                        <a:effectLst/>
                        <a:latin typeface="Times New Roman" pitchFamily="18" charset="0"/>
                        <a:ea typeface="宋体"/>
                        <a:cs typeface="Times New Roman" pitchFamily="18" charset="0"/>
                      </a:endParaRPr>
                    </a:p>
                  </a:txBody>
                  <a:tcPr marL="68569" marR="68569"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控制信号</a:t>
                      </a:r>
                      <a:r>
                        <a:rPr lang="en-US" sz="1600" kern="100">
                          <a:effectLst/>
                          <a:latin typeface="Times New Roman" pitchFamily="18" charset="0"/>
                          <a:cs typeface="Times New Roman" pitchFamily="18" charset="0"/>
                        </a:rPr>
                        <a:t>2</a:t>
                      </a:r>
                      <a:endParaRPr lang="zh-CN" sz="1200" kern="100">
                        <a:effectLst/>
                        <a:latin typeface="Times New Roman" pitchFamily="18" charset="0"/>
                        <a:ea typeface="宋体"/>
                        <a:cs typeface="Times New Roman" pitchFamily="18" charset="0"/>
                      </a:endParaRPr>
                    </a:p>
                  </a:txBody>
                  <a:tcPr marL="68569" marR="68569" marT="0" marB="0"/>
                </a:tc>
                <a:extLst>
                  <a:ext uri="{0D108BD9-81ED-4DB2-BD59-A6C34878D82A}">
                    <a16:rowId xmlns:a16="http://schemas.microsoft.com/office/drawing/2014/main" val="10000"/>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69" marR="68569" marT="0" marB="0"/>
                </a:tc>
                <a:tc>
                  <a:txBody>
                    <a:bodyPr/>
                    <a:lstStyle/>
                    <a:p>
                      <a:pPr algn="just">
                        <a:lnSpc>
                          <a:spcPct val="150000"/>
                        </a:lnSpc>
                        <a:spcAft>
                          <a:spcPts val="0"/>
                        </a:spcAft>
                      </a:pPr>
                      <a:r>
                        <a:rPr lang="en-US" sz="1600" kern="100" dirty="0" err="1">
                          <a:effectLst/>
                          <a:latin typeface="Times New Roman" pitchFamily="18" charset="0"/>
                          <a:cs typeface="Times New Roman" pitchFamily="18" charset="0"/>
                        </a:rPr>
                        <a:t>RegDst</a:t>
                      </a:r>
                      <a:endParaRPr lang="zh-CN" sz="1200" kern="100" dirty="0">
                        <a:effectLst/>
                        <a:latin typeface="Times New Roman" pitchFamily="18" charset="0"/>
                        <a:ea typeface="宋体"/>
                        <a:cs typeface="Times New Roman" pitchFamily="18" charset="0"/>
                      </a:endParaRPr>
                    </a:p>
                  </a:txBody>
                  <a:tcPr marL="68569" marR="68569" marT="0" marB="0"/>
                </a:tc>
                <a:tc>
                  <a:txBody>
                    <a:bodyPr/>
                    <a:lstStyle/>
                    <a:p>
                      <a:pPr algn="just">
                        <a:lnSpc>
                          <a:spcPct val="150000"/>
                        </a:lnSpc>
                        <a:spcAft>
                          <a:spcPts val="0"/>
                        </a:spcAft>
                      </a:pPr>
                      <a:r>
                        <a:rPr lang="en-US" sz="1600" kern="100" dirty="0" err="1">
                          <a:effectLst/>
                          <a:latin typeface="Times New Roman" pitchFamily="18" charset="0"/>
                          <a:cs typeface="Times New Roman" pitchFamily="18" charset="0"/>
                        </a:rPr>
                        <a:t>MemRead</a:t>
                      </a:r>
                      <a:endParaRPr lang="zh-CN" sz="1200" kern="100" dirty="0">
                        <a:effectLst/>
                        <a:latin typeface="Times New Roman" pitchFamily="18" charset="0"/>
                        <a:ea typeface="宋体"/>
                        <a:cs typeface="Times New Roman" pitchFamily="18" charset="0"/>
                      </a:endParaRPr>
                    </a:p>
                  </a:txBody>
                  <a:tcPr marL="68569" marR="68569" marT="0" marB="0"/>
                </a:tc>
                <a:extLst>
                  <a:ext uri="{0D108BD9-81ED-4DB2-BD59-A6C34878D82A}">
                    <a16:rowId xmlns:a16="http://schemas.microsoft.com/office/drawing/2014/main" val="10001"/>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69" marR="68569" marT="0" marB="0"/>
                </a:tc>
                <a:tc>
                  <a:txBody>
                    <a:bodyPr/>
                    <a:lstStyle/>
                    <a:p>
                      <a:pPr algn="just">
                        <a:lnSpc>
                          <a:spcPct val="150000"/>
                        </a:lnSpc>
                        <a:spcAft>
                          <a:spcPts val="0"/>
                        </a:spcAft>
                      </a:pPr>
                      <a:r>
                        <a:rPr lang="en-US" sz="1600" kern="100" dirty="0" err="1">
                          <a:effectLst/>
                          <a:latin typeface="Times New Roman" pitchFamily="18" charset="0"/>
                          <a:cs typeface="Times New Roman" pitchFamily="18" charset="0"/>
                        </a:rPr>
                        <a:t>RegWrite</a:t>
                      </a:r>
                      <a:endParaRPr lang="zh-CN" sz="1200" kern="100" dirty="0">
                        <a:effectLst/>
                        <a:latin typeface="Times New Roman" pitchFamily="18" charset="0"/>
                        <a:ea typeface="宋体"/>
                        <a:cs typeface="Times New Roman" pitchFamily="18" charset="0"/>
                      </a:endParaRPr>
                    </a:p>
                  </a:txBody>
                  <a:tcPr marL="68569" marR="68569" marT="0" marB="0"/>
                </a:tc>
                <a:tc>
                  <a:txBody>
                    <a:bodyPr/>
                    <a:lstStyle/>
                    <a:p>
                      <a:pPr algn="just">
                        <a:lnSpc>
                          <a:spcPct val="150000"/>
                        </a:lnSpc>
                        <a:spcAft>
                          <a:spcPts val="0"/>
                        </a:spcAft>
                      </a:pPr>
                      <a:r>
                        <a:rPr lang="en-US" sz="1600" kern="100" dirty="0" err="1">
                          <a:effectLst/>
                          <a:latin typeface="Times New Roman" pitchFamily="18" charset="0"/>
                          <a:cs typeface="Times New Roman" pitchFamily="18" charset="0"/>
                        </a:rPr>
                        <a:t>MemRead</a:t>
                      </a:r>
                      <a:endParaRPr lang="zh-CN" sz="1200" kern="100" dirty="0">
                        <a:effectLst/>
                        <a:latin typeface="Times New Roman" pitchFamily="18" charset="0"/>
                        <a:ea typeface="宋体"/>
                        <a:cs typeface="Times New Roman" pitchFamily="18" charset="0"/>
                      </a:endParaRPr>
                    </a:p>
                  </a:txBody>
                  <a:tcPr marL="68569" marR="68569" marT="0" marB="0"/>
                </a:tc>
                <a:extLst>
                  <a:ext uri="{0D108BD9-81ED-4DB2-BD59-A6C34878D82A}">
                    <a16:rowId xmlns:a16="http://schemas.microsoft.com/office/drawing/2014/main" val="10002"/>
                  </a:ext>
                </a:extLst>
              </a:tr>
            </a:tbl>
          </a:graphicData>
        </a:graphic>
      </p:graphicFrame>
      <p:sp>
        <p:nvSpPr>
          <p:cNvPr id="13" name="TextBox 12"/>
          <p:cNvSpPr txBox="1">
            <a:spLocks noRot="1" noChangeAspect="1" noMove="1" noResize="1" noEditPoints="1" noAdjustHandles="1" noChangeArrowheads="1" noChangeShapeType="1" noTextEdit="1"/>
          </p:cNvSpPr>
          <p:nvPr/>
        </p:nvSpPr>
        <p:spPr>
          <a:xfrm>
            <a:off x="2051720" y="3501008"/>
            <a:ext cx="3799630" cy="344133"/>
          </a:xfrm>
          <a:prstGeom prst="rect">
            <a:avLst/>
          </a:prstGeom>
          <a:blipFill rotWithShape="1">
            <a:blip r:embed="rId3"/>
            <a:stretch>
              <a:fillRect b="-8772"/>
            </a:stretch>
          </a:blipFill>
        </p:spPr>
        <p:txBody>
          <a:bodyPr/>
          <a:lstStyle/>
          <a:p>
            <a:pPr eaLnBrk="1" hangingPunct="1">
              <a:defRPr/>
            </a:pPr>
            <a:r>
              <a:rPr lang="zh-CN" altLang="en-US">
                <a:noFill/>
                <a:latin typeface="Arial" charset="0"/>
              </a:rPr>
              <a:t> </a:t>
            </a:r>
          </a:p>
        </p:txBody>
      </p:sp>
      <p:sp>
        <p:nvSpPr>
          <p:cNvPr id="14" name="TextBox 13"/>
          <p:cNvSpPr txBox="1">
            <a:spLocks noRot="1" noChangeAspect="1" noMove="1" noResize="1" noEditPoints="1" noAdjustHandles="1" noChangeArrowheads="1" noChangeShapeType="1" noTextEdit="1"/>
          </p:cNvSpPr>
          <p:nvPr/>
        </p:nvSpPr>
        <p:spPr>
          <a:xfrm>
            <a:off x="1979712" y="3933056"/>
            <a:ext cx="4224426" cy="339132"/>
          </a:xfrm>
          <a:prstGeom prst="rect">
            <a:avLst/>
          </a:prstGeom>
          <a:blipFill rotWithShape="1">
            <a:blip r:embed="rId4"/>
            <a:stretch>
              <a:fillRect/>
            </a:stretch>
          </a:blipFill>
        </p:spPr>
        <p:txBody>
          <a:bodyPr/>
          <a:lstStyle/>
          <a:p>
            <a:pPr eaLnBrk="1" hangingPunct="1">
              <a:defRPr/>
            </a:pPr>
            <a:r>
              <a:rPr lang="zh-CN" altLang="en-US">
                <a:noFill/>
                <a:latin typeface="Arial" charset="0"/>
              </a:rPr>
              <a:t> </a:t>
            </a:r>
          </a:p>
        </p:txBody>
      </p:sp>
      <p:sp>
        <p:nvSpPr>
          <p:cNvPr id="16" name="TextBox 15"/>
          <p:cNvSpPr txBox="1">
            <a:spLocks noRot="1" noChangeAspect="1" noMove="1" noResize="1" noEditPoints="1" noAdjustHandles="1" noChangeArrowheads="1" noChangeShapeType="1" noTextEdit="1"/>
          </p:cNvSpPr>
          <p:nvPr/>
        </p:nvSpPr>
        <p:spPr>
          <a:xfrm>
            <a:off x="1979712" y="4725144"/>
            <a:ext cx="4224426" cy="339132"/>
          </a:xfrm>
          <a:prstGeom prst="rect">
            <a:avLst/>
          </a:prstGeom>
          <a:blipFill rotWithShape="1">
            <a:blip r:embed="rId5"/>
            <a:stretch>
              <a:fillRect/>
            </a:stretch>
          </a:blipFill>
        </p:spPr>
        <p:txBody>
          <a:bodyPr/>
          <a:lstStyle/>
          <a:p>
            <a:pPr eaLnBrk="1" hangingPunct="1">
              <a:defRPr/>
            </a:pPr>
            <a:r>
              <a:rPr lang="zh-CN" altLang="en-US">
                <a:noFill/>
                <a:latin typeface="Arial" charset="0"/>
              </a:rPr>
              <a:t> </a:t>
            </a:r>
          </a:p>
        </p:txBody>
      </p:sp>
      <p:sp>
        <p:nvSpPr>
          <p:cNvPr id="3" name="TextBox 2"/>
          <p:cNvSpPr txBox="1">
            <a:spLocks noRot="1" noChangeAspect="1" noMove="1" noResize="1" noEditPoints="1" noAdjustHandles="1" noChangeArrowheads="1" noChangeShapeType="1" noTextEdit="1"/>
          </p:cNvSpPr>
          <p:nvPr/>
        </p:nvSpPr>
        <p:spPr>
          <a:xfrm>
            <a:off x="2051720" y="4326901"/>
            <a:ext cx="6931706" cy="344133"/>
          </a:xfrm>
          <a:prstGeom prst="rect">
            <a:avLst/>
          </a:prstGeom>
          <a:blipFill rotWithShape="1">
            <a:blip r:embed="rId6"/>
            <a:stretch>
              <a:fillRect b="-10714"/>
            </a:stretch>
          </a:blipFill>
        </p:spPr>
        <p:txBody>
          <a:bodyPr/>
          <a:lstStyle/>
          <a:p>
            <a:pPr eaLnBrk="1" hangingPunct="1">
              <a:defRPr/>
            </a:pPr>
            <a:r>
              <a:rPr lang="zh-CN" altLang="en-US">
                <a:noFill/>
                <a:latin typeface="Arial" charset="0"/>
              </a:rPr>
              <a:t> </a:t>
            </a:r>
          </a:p>
        </p:txBody>
      </p:sp>
    </p:spTree>
    <p:extLst>
      <p:ext uri="{BB962C8B-B14F-4D97-AF65-F5344CB8AC3E}">
        <p14:creationId xmlns:p14="http://schemas.microsoft.com/office/powerpoint/2010/main" val="316392169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419">
                                            <p:txEl>
                                              <p:pRg st="4" end="4"/>
                                            </p:txEl>
                                          </p:spTgt>
                                        </p:tgtEl>
                                        <p:attrNameLst>
                                          <p:attrName>style.visibility</p:attrName>
                                        </p:attrNameLst>
                                      </p:cBhvr>
                                      <p:to>
                                        <p:strVal val="visible"/>
                                      </p:to>
                                    </p:set>
                                    <p:animEffect transition="in" filter="fade">
                                      <p:cBhvr>
                                        <p:cTn id="7" dur="500"/>
                                        <p:tgtEl>
                                          <p:spTgt spid="60419">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0419">
                                            <p:txEl>
                                              <p:pRg st="5" end="5"/>
                                            </p:txEl>
                                          </p:spTgt>
                                        </p:tgtEl>
                                        <p:attrNameLst>
                                          <p:attrName>style.visibility</p:attrName>
                                        </p:attrNameLst>
                                      </p:cBhvr>
                                      <p:to>
                                        <p:strVal val="visible"/>
                                      </p:to>
                                    </p:set>
                                    <p:animEffect transition="in" filter="fade">
                                      <p:cBhvr>
                                        <p:cTn id="12" dur="500"/>
                                        <p:tgtEl>
                                          <p:spTgt spid="60419">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0419">
                                            <p:txEl>
                                              <p:pRg st="7" end="7"/>
                                            </p:txEl>
                                          </p:spTgt>
                                        </p:tgtEl>
                                        <p:attrNameLst>
                                          <p:attrName>style.visibility</p:attrName>
                                        </p:attrNameLst>
                                      </p:cBhvr>
                                      <p:to>
                                        <p:strVal val="visible"/>
                                      </p:to>
                                    </p:set>
                                    <p:animEffect transition="in" filter="fade">
                                      <p:cBhvr>
                                        <p:cTn id="23" dur="500"/>
                                        <p:tgtEl>
                                          <p:spTgt spid="60419">
                                            <p:txEl>
                                              <p:pRg st="7" end="7"/>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par>
                                <p:cTn id="27" presetID="10"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六、解答</a:t>
            </a:r>
            <a:r>
              <a:rPr lang="en-US" altLang="zh-CN" smtClean="0">
                <a:latin typeface="Times New Roman" panose="02020603050405020304" pitchFamily="18" charset="0"/>
                <a:cs typeface="Times New Roman" panose="02020603050405020304" pitchFamily="18" charset="0"/>
              </a:rPr>
              <a:t>5</a:t>
            </a:r>
            <a:endParaRPr lang="zh-CN" altLang="en-US" smtClean="0">
              <a:latin typeface="Times New Roman" panose="02020603050405020304" pitchFamily="18" charset="0"/>
              <a:cs typeface="Times New Roman" panose="02020603050405020304" pitchFamily="18" charset="0"/>
            </a:endParaRPr>
          </a:p>
        </p:txBody>
      </p:sp>
      <p:sp>
        <p:nvSpPr>
          <p:cNvPr id="61443" name="Content Placeholder 4"/>
          <p:cNvSpPr>
            <a:spLocks noGrp="1"/>
          </p:cNvSpPr>
          <p:nvPr>
            <p:ph idx="4294967295"/>
          </p:nvPr>
        </p:nvSpPr>
        <p:spPr>
          <a:xfrm>
            <a:off x="684213" y="908050"/>
            <a:ext cx="4392612" cy="4273550"/>
          </a:xfrm>
        </p:spPr>
        <p:txBody>
          <a:bodyPr/>
          <a:lstStyle/>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1108075" lvl="2" indent="-342900">
              <a:lnSpc>
                <a:spcPct val="120000"/>
              </a:lnSpc>
              <a:spcBef>
                <a:spcPct val="20000"/>
              </a:spcBef>
              <a:spcAft>
                <a:spcPct val="20000"/>
              </a:spcAft>
            </a:pPr>
            <a:r>
              <a:rPr lang="zh-CN" altLang="en-US" smtClean="0">
                <a:ea typeface="黑体" panose="02010609060101010101" pitchFamily="49" charset="-122"/>
              </a:rPr>
              <a:t>解析：</a:t>
            </a:r>
            <a:endParaRPr lang="en-US" altLang="zh-CN" smtClean="0">
              <a:ea typeface="黑体" panose="02010609060101010101" pitchFamily="49" charset="-122"/>
            </a:endParaRPr>
          </a:p>
          <a:p>
            <a:pPr marL="1108075" lvl="2" indent="-342900">
              <a:lnSpc>
                <a:spcPct val="120000"/>
              </a:lnSpc>
              <a:spcBef>
                <a:spcPct val="20000"/>
              </a:spcBef>
              <a:spcAft>
                <a:spcPct val="20000"/>
              </a:spcAft>
            </a:pPr>
            <a:r>
              <a:rPr lang="zh-CN" altLang="en-US" smtClean="0">
                <a:ea typeface="黑体" panose="02010609060101010101" pitchFamily="49" charset="-122"/>
              </a:rPr>
              <a:t>首先写出这几条指令的</a:t>
            </a:r>
            <a:r>
              <a:rPr lang="en-US" altLang="zh-CN" smtClean="0">
                <a:ea typeface="黑体" panose="02010609060101010101" pitchFamily="49" charset="-122"/>
              </a:rPr>
              <a:t>Opcode</a:t>
            </a:r>
            <a:r>
              <a:rPr lang="zh-CN" altLang="en-US" smtClean="0">
                <a:ea typeface="黑体" panose="02010609060101010101" pitchFamily="49" charset="-122"/>
              </a:rPr>
              <a:t>：</a:t>
            </a:r>
            <a:r>
              <a:rPr lang="en-US" altLang="zh-CN" smtClean="0">
                <a:ea typeface="黑体" panose="02010609060101010101" pitchFamily="49" charset="-122"/>
              </a:rPr>
              <a:t>lw</a:t>
            </a:r>
            <a:r>
              <a:rPr lang="zh-CN" altLang="en-US" smtClean="0">
                <a:ea typeface="黑体" panose="02010609060101010101" pitchFamily="49" charset="-122"/>
              </a:rPr>
              <a:t>：</a:t>
            </a:r>
            <a:r>
              <a:rPr lang="en-US" altLang="zh-CN" smtClean="0">
                <a:ea typeface="黑体" panose="02010609060101010101" pitchFamily="49" charset="-122"/>
              </a:rPr>
              <a:t>100011</a:t>
            </a:r>
            <a:r>
              <a:rPr lang="zh-CN" altLang="en-US" smtClean="0">
                <a:ea typeface="黑体" panose="02010609060101010101" pitchFamily="49" charset="-122"/>
              </a:rPr>
              <a:t>，</a:t>
            </a:r>
            <a:r>
              <a:rPr lang="en-US" altLang="zh-CN" smtClean="0">
                <a:ea typeface="黑体" panose="02010609060101010101" pitchFamily="49" charset="-122"/>
              </a:rPr>
              <a:t>sw</a:t>
            </a:r>
            <a:r>
              <a:rPr lang="zh-CN" altLang="en-US" smtClean="0">
                <a:ea typeface="黑体" panose="02010609060101010101" pitchFamily="49" charset="-122"/>
              </a:rPr>
              <a:t>：</a:t>
            </a:r>
            <a:r>
              <a:rPr lang="en-US" altLang="zh-CN" smtClean="0">
                <a:ea typeface="黑体" panose="02010609060101010101" pitchFamily="49" charset="-122"/>
              </a:rPr>
              <a:t>101011</a:t>
            </a:r>
            <a:r>
              <a:rPr lang="zh-CN" altLang="en-US" smtClean="0">
                <a:ea typeface="黑体" panose="02010609060101010101" pitchFamily="49" charset="-122"/>
              </a:rPr>
              <a:t>，</a:t>
            </a:r>
            <a:r>
              <a:rPr lang="en-US" altLang="zh-CN" smtClean="0">
                <a:ea typeface="黑体" panose="02010609060101010101" pitchFamily="49" charset="-122"/>
              </a:rPr>
              <a:t>beq</a:t>
            </a:r>
            <a:r>
              <a:rPr lang="zh-CN" altLang="en-US" smtClean="0">
                <a:ea typeface="黑体" panose="02010609060101010101" pitchFamily="49" charset="-122"/>
              </a:rPr>
              <a:t>：</a:t>
            </a:r>
            <a:r>
              <a:rPr lang="en-US" altLang="zh-CN" smtClean="0">
                <a:ea typeface="黑体" panose="02010609060101010101" pitchFamily="49" charset="-122"/>
              </a:rPr>
              <a:t>000100</a:t>
            </a:r>
            <a:r>
              <a:rPr lang="zh-CN" altLang="en-US" smtClean="0">
                <a:ea typeface="黑体" panose="02010609060101010101" pitchFamily="49" charset="-122"/>
              </a:rPr>
              <a:t>，</a:t>
            </a:r>
            <a:r>
              <a:rPr lang="en-US" altLang="zh-CN" smtClean="0">
                <a:ea typeface="黑体" panose="02010609060101010101" pitchFamily="49" charset="-122"/>
              </a:rPr>
              <a:t>add</a:t>
            </a:r>
            <a:r>
              <a:rPr lang="zh-CN" altLang="en-US" smtClean="0">
                <a:ea typeface="黑体" panose="02010609060101010101" pitchFamily="49" charset="-122"/>
              </a:rPr>
              <a:t>：</a:t>
            </a:r>
            <a:r>
              <a:rPr lang="en-US" altLang="zh-CN" smtClean="0">
                <a:ea typeface="黑体" panose="02010609060101010101" pitchFamily="49" charset="-122"/>
              </a:rPr>
              <a:t>000000</a:t>
            </a:r>
            <a:r>
              <a:rPr lang="zh-CN" altLang="en-US" smtClean="0">
                <a:ea typeface="黑体" panose="02010609060101010101" pitchFamily="49" charset="-122"/>
              </a:rPr>
              <a:t>，</a:t>
            </a:r>
            <a:r>
              <a:rPr lang="en-US" altLang="zh-CN" smtClean="0">
                <a:ea typeface="黑体" panose="02010609060101010101" pitchFamily="49" charset="-122"/>
              </a:rPr>
              <a:t>j</a:t>
            </a:r>
            <a:r>
              <a:rPr lang="zh-CN" altLang="en-US" smtClean="0">
                <a:ea typeface="黑体" panose="02010609060101010101" pitchFamily="49" charset="-122"/>
              </a:rPr>
              <a:t>：</a:t>
            </a:r>
            <a:r>
              <a:rPr lang="en-US" altLang="zh-CN" smtClean="0">
                <a:ea typeface="黑体" panose="02010609060101010101" pitchFamily="49" charset="-122"/>
              </a:rPr>
              <a:t>000010</a:t>
            </a:r>
            <a:r>
              <a:rPr lang="zh-CN" altLang="en-US" smtClean="0">
                <a:ea typeface="黑体" panose="02010609060101010101" pitchFamily="49" charset="-122"/>
              </a:rPr>
              <a:t>，并列出相应的控制信号的值如下表，操作码为</a:t>
            </a:r>
            <a:r>
              <a:rPr lang="en-US" altLang="zh-CN" smtClean="0">
                <a:ea typeface="黑体" panose="02010609060101010101" pitchFamily="49" charset="-122"/>
              </a:rPr>
              <a:t>1</a:t>
            </a:r>
            <a:r>
              <a:rPr lang="zh-CN" altLang="en-US" smtClean="0">
                <a:ea typeface="黑体" panose="02010609060101010101" pitchFamily="49" charset="-122"/>
              </a:rPr>
              <a:t>的位取原变量，操作码为</a:t>
            </a:r>
            <a:r>
              <a:rPr lang="en-US" altLang="zh-CN" smtClean="0">
                <a:ea typeface="黑体" panose="02010609060101010101" pitchFamily="49" charset="-122"/>
              </a:rPr>
              <a:t>0</a:t>
            </a:r>
            <a:r>
              <a:rPr lang="zh-CN" altLang="en-US" smtClean="0">
                <a:ea typeface="黑体" panose="02010609060101010101" pitchFamily="49" charset="-122"/>
              </a:rPr>
              <a:t>的位取反变量，根据最小项推导法可以写出相应的逻辑表达式。</a:t>
            </a:r>
            <a:endParaRPr lang="en-US" altLang="zh-CN" smtClean="0">
              <a:ea typeface="黑体" panose="02010609060101010101" pitchFamily="49" charset="-122"/>
            </a:endParaRPr>
          </a:p>
        </p:txBody>
      </p:sp>
      <p:graphicFrame>
        <p:nvGraphicFramePr>
          <p:cNvPr id="2" name="表格 1"/>
          <p:cNvGraphicFramePr>
            <a:graphicFrameLocks noGrp="1"/>
          </p:cNvGraphicFramePr>
          <p:nvPr/>
        </p:nvGraphicFramePr>
        <p:xfrm>
          <a:off x="2630488" y="1108075"/>
          <a:ext cx="3959226" cy="1097280"/>
        </p:xfrm>
        <a:graphic>
          <a:graphicData uri="http://schemas.openxmlformats.org/drawingml/2006/table">
            <a:tbl>
              <a:tblPr firstRow="1" firstCol="1" bandRow="1">
                <a:tableStyleId>{69CF1AB2-1976-4502-BF36-3FF5EA218861}</a:tableStyleId>
              </a:tblPr>
              <a:tblGrid>
                <a:gridCol w="351734">
                  <a:extLst>
                    <a:ext uri="{9D8B030D-6E8A-4147-A177-3AD203B41FA5}">
                      <a16:colId xmlns:a16="http://schemas.microsoft.com/office/drawing/2014/main" val="20000"/>
                    </a:ext>
                  </a:extLst>
                </a:gridCol>
                <a:gridCol w="1803746">
                  <a:extLst>
                    <a:ext uri="{9D8B030D-6E8A-4147-A177-3AD203B41FA5}">
                      <a16:colId xmlns:a16="http://schemas.microsoft.com/office/drawing/2014/main" val="20001"/>
                    </a:ext>
                  </a:extLst>
                </a:gridCol>
                <a:gridCol w="1803746">
                  <a:extLst>
                    <a:ext uri="{9D8B030D-6E8A-4147-A177-3AD203B41FA5}">
                      <a16:colId xmlns:a16="http://schemas.microsoft.com/office/drawing/2014/main" val="20002"/>
                    </a:ext>
                  </a:extLst>
                </a:gridCol>
              </a:tblGrid>
              <a:tr h="365654">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69" marR="68569"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控制信号</a:t>
                      </a:r>
                      <a:r>
                        <a:rPr lang="en-US" sz="1600" kern="100" dirty="0">
                          <a:effectLst/>
                          <a:latin typeface="Times New Roman" pitchFamily="18" charset="0"/>
                          <a:cs typeface="Times New Roman" pitchFamily="18" charset="0"/>
                        </a:rPr>
                        <a:t>1</a:t>
                      </a:r>
                      <a:endParaRPr lang="zh-CN" sz="1200" kern="100" dirty="0">
                        <a:effectLst/>
                        <a:latin typeface="Times New Roman" pitchFamily="18" charset="0"/>
                        <a:ea typeface="宋体"/>
                        <a:cs typeface="Times New Roman" pitchFamily="18" charset="0"/>
                      </a:endParaRPr>
                    </a:p>
                  </a:txBody>
                  <a:tcPr marL="68569" marR="68569" marT="0" marB="0"/>
                </a:tc>
                <a:tc>
                  <a:txBody>
                    <a:bodyPr/>
                    <a:lstStyle/>
                    <a:p>
                      <a:pPr algn="ctr">
                        <a:lnSpc>
                          <a:spcPct val="150000"/>
                        </a:lnSpc>
                        <a:spcAft>
                          <a:spcPts val="0"/>
                        </a:spcAft>
                      </a:pPr>
                      <a:r>
                        <a:rPr lang="zh-CN" sz="1600" kern="100">
                          <a:effectLst/>
                          <a:latin typeface="Times New Roman" pitchFamily="18" charset="0"/>
                          <a:cs typeface="Times New Roman" pitchFamily="18" charset="0"/>
                        </a:rPr>
                        <a:t>控制信号</a:t>
                      </a:r>
                      <a:r>
                        <a:rPr lang="en-US" sz="1600" kern="100">
                          <a:effectLst/>
                          <a:latin typeface="Times New Roman" pitchFamily="18" charset="0"/>
                          <a:cs typeface="Times New Roman" pitchFamily="18" charset="0"/>
                        </a:rPr>
                        <a:t>2</a:t>
                      </a:r>
                      <a:endParaRPr lang="zh-CN" sz="1200" kern="100">
                        <a:effectLst/>
                        <a:latin typeface="Times New Roman" pitchFamily="18" charset="0"/>
                        <a:ea typeface="宋体"/>
                        <a:cs typeface="Times New Roman" pitchFamily="18" charset="0"/>
                      </a:endParaRPr>
                    </a:p>
                  </a:txBody>
                  <a:tcPr marL="68569" marR="68569" marT="0" marB="0"/>
                </a:tc>
                <a:extLst>
                  <a:ext uri="{0D108BD9-81ED-4DB2-BD59-A6C34878D82A}">
                    <a16:rowId xmlns:a16="http://schemas.microsoft.com/office/drawing/2014/main" val="10000"/>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69" marR="68569" marT="0" marB="0"/>
                </a:tc>
                <a:tc>
                  <a:txBody>
                    <a:bodyPr/>
                    <a:lstStyle/>
                    <a:p>
                      <a:pPr algn="just">
                        <a:lnSpc>
                          <a:spcPct val="150000"/>
                        </a:lnSpc>
                        <a:spcAft>
                          <a:spcPts val="0"/>
                        </a:spcAft>
                      </a:pPr>
                      <a:r>
                        <a:rPr lang="en-US" sz="1600" kern="100" dirty="0" err="1">
                          <a:effectLst/>
                          <a:latin typeface="Times New Roman" pitchFamily="18" charset="0"/>
                          <a:cs typeface="Times New Roman" pitchFamily="18" charset="0"/>
                        </a:rPr>
                        <a:t>RegDst</a:t>
                      </a:r>
                      <a:endParaRPr lang="zh-CN" sz="1200" kern="100" dirty="0">
                        <a:effectLst/>
                        <a:latin typeface="Times New Roman" pitchFamily="18" charset="0"/>
                        <a:ea typeface="宋体"/>
                        <a:cs typeface="Times New Roman" pitchFamily="18" charset="0"/>
                      </a:endParaRPr>
                    </a:p>
                  </a:txBody>
                  <a:tcPr marL="68569" marR="68569" marT="0" marB="0"/>
                </a:tc>
                <a:tc>
                  <a:txBody>
                    <a:bodyPr/>
                    <a:lstStyle/>
                    <a:p>
                      <a:pPr algn="just">
                        <a:lnSpc>
                          <a:spcPct val="150000"/>
                        </a:lnSpc>
                        <a:spcAft>
                          <a:spcPts val="0"/>
                        </a:spcAft>
                      </a:pPr>
                      <a:r>
                        <a:rPr lang="en-US" sz="1600" kern="100" dirty="0" err="1">
                          <a:effectLst/>
                          <a:latin typeface="Times New Roman" pitchFamily="18" charset="0"/>
                          <a:cs typeface="Times New Roman" pitchFamily="18" charset="0"/>
                        </a:rPr>
                        <a:t>MemRead</a:t>
                      </a:r>
                      <a:endParaRPr lang="zh-CN" sz="1200" kern="100" dirty="0">
                        <a:effectLst/>
                        <a:latin typeface="Times New Roman" pitchFamily="18" charset="0"/>
                        <a:ea typeface="宋体"/>
                        <a:cs typeface="Times New Roman" pitchFamily="18" charset="0"/>
                      </a:endParaRPr>
                    </a:p>
                  </a:txBody>
                  <a:tcPr marL="68569" marR="68569" marT="0" marB="0"/>
                </a:tc>
                <a:extLst>
                  <a:ext uri="{0D108BD9-81ED-4DB2-BD59-A6C34878D82A}">
                    <a16:rowId xmlns:a16="http://schemas.microsoft.com/office/drawing/2014/main" val="10001"/>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69" marR="68569" marT="0" marB="0"/>
                </a:tc>
                <a:tc>
                  <a:txBody>
                    <a:bodyPr/>
                    <a:lstStyle/>
                    <a:p>
                      <a:pPr algn="just">
                        <a:lnSpc>
                          <a:spcPct val="150000"/>
                        </a:lnSpc>
                        <a:spcAft>
                          <a:spcPts val="0"/>
                        </a:spcAft>
                      </a:pPr>
                      <a:r>
                        <a:rPr lang="en-US" sz="1600" kern="100" dirty="0" err="1">
                          <a:effectLst/>
                          <a:latin typeface="Times New Roman" pitchFamily="18" charset="0"/>
                          <a:cs typeface="Times New Roman" pitchFamily="18" charset="0"/>
                        </a:rPr>
                        <a:t>RegWrite</a:t>
                      </a:r>
                      <a:endParaRPr lang="zh-CN" sz="1200" kern="100" dirty="0">
                        <a:effectLst/>
                        <a:latin typeface="Times New Roman" pitchFamily="18" charset="0"/>
                        <a:ea typeface="宋体"/>
                        <a:cs typeface="Times New Roman" pitchFamily="18" charset="0"/>
                      </a:endParaRPr>
                    </a:p>
                  </a:txBody>
                  <a:tcPr marL="68569" marR="68569" marT="0" marB="0"/>
                </a:tc>
                <a:tc>
                  <a:txBody>
                    <a:bodyPr/>
                    <a:lstStyle/>
                    <a:p>
                      <a:pPr algn="just">
                        <a:lnSpc>
                          <a:spcPct val="150000"/>
                        </a:lnSpc>
                        <a:spcAft>
                          <a:spcPts val="0"/>
                        </a:spcAft>
                      </a:pPr>
                      <a:r>
                        <a:rPr lang="en-US" sz="1600" kern="100" dirty="0" err="1">
                          <a:effectLst/>
                          <a:latin typeface="Times New Roman" pitchFamily="18" charset="0"/>
                          <a:cs typeface="Times New Roman" pitchFamily="18" charset="0"/>
                        </a:rPr>
                        <a:t>MemRead</a:t>
                      </a:r>
                      <a:endParaRPr lang="zh-CN" sz="1200" kern="100" dirty="0">
                        <a:effectLst/>
                        <a:latin typeface="Times New Roman" pitchFamily="18" charset="0"/>
                        <a:ea typeface="宋体"/>
                        <a:cs typeface="Times New Roman" pitchFamily="18" charset="0"/>
                      </a:endParaRPr>
                    </a:p>
                  </a:txBody>
                  <a:tcPr marL="68569" marR="68569" marT="0" marB="0"/>
                </a:tc>
                <a:extLst>
                  <a:ext uri="{0D108BD9-81ED-4DB2-BD59-A6C34878D82A}">
                    <a16:rowId xmlns:a16="http://schemas.microsoft.com/office/drawing/2014/main" val="10002"/>
                  </a:ext>
                </a:extLst>
              </a:tr>
            </a:tbl>
          </a:graphicData>
        </a:graphic>
      </p:graphicFrame>
      <p:graphicFrame>
        <p:nvGraphicFramePr>
          <p:cNvPr id="17" name="表格 16"/>
          <p:cNvGraphicFramePr>
            <a:graphicFrameLocks noGrp="1"/>
          </p:cNvGraphicFramePr>
          <p:nvPr/>
        </p:nvGraphicFramePr>
        <p:xfrm>
          <a:off x="5148263" y="2492375"/>
          <a:ext cx="3557586" cy="3521078"/>
        </p:xfrm>
        <a:graphic>
          <a:graphicData uri="http://schemas.openxmlformats.org/drawingml/2006/table">
            <a:tbl>
              <a:tblPr firstRow="1" firstCol="1" bandRow="1">
                <a:tableStyleId>{69CF1AB2-1976-4502-BF36-3FF5EA218861}</a:tableStyleId>
              </a:tblPr>
              <a:tblGrid>
                <a:gridCol w="378569">
                  <a:extLst>
                    <a:ext uri="{9D8B030D-6E8A-4147-A177-3AD203B41FA5}">
                      <a16:colId xmlns:a16="http://schemas.microsoft.com/office/drawing/2014/main" val="20000"/>
                    </a:ext>
                  </a:extLst>
                </a:gridCol>
                <a:gridCol w="924387">
                  <a:extLst>
                    <a:ext uri="{9D8B030D-6E8A-4147-A177-3AD203B41FA5}">
                      <a16:colId xmlns:a16="http://schemas.microsoft.com/office/drawing/2014/main" val="20001"/>
                    </a:ext>
                  </a:extLst>
                </a:gridCol>
                <a:gridCol w="450926">
                  <a:extLst>
                    <a:ext uri="{9D8B030D-6E8A-4147-A177-3AD203B41FA5}">
                      <a16:colId xmlns:a16="http://schemas.microsoft.com/office/drawing/2014/main" val="20002"/>
                    </a:ext>
                  </a:extLst>
                </a:gridCol>
                <a:gridCol w="450926">
                  <a:extLst>
                    <a:ext uri="{9D8B030D-6E8A-4147-A177-3AD203B41FA5}">
                      <a16:colId xmlns:a16="http://schemas.microsoft.com/office/drawing/2014/main" val="20003"/>
                    </a:ext>
                  </a:extLst>
                </a:gridCol>
                <a:gridCol w="450926">
                  <a:extLst>
                    <a:ext uri="{9D8B030D-6E8A-4147-A177-3AD203B41FA5}">
                      <a16:colId xmlns:a16="http://schemas.microsoft.com/office/drawing/2014/main" val="20004"/>
                    </a:ext>
                  </a:extLst>
                </a:gridCol>
                <a:gridCol w="450926">
                  <a:extLst>
                    <a:ext uri="{9D8B030D-6E8A-4147-A177-3AD203B41FA5}">
                      <a16:colId xmlns:a16="http://schemas.microsoft.com/office/drawing/2014/main" val="20005"/>
                    </a:ext>
                  </a:extLst>
                </a:gridCol>
                <a:gridCol w="450926">
                  <a:extLst>
                    <a:ext uri="{9D8B030D-6E8A-4147-A177-3AD203B41FA5}">
                      <a16:colId xmlns:a16="http://schemas.microsoft.com/office/drawing/2014/main" val="20006"/>
                    </a:ext>
                  </a:extLst>
                </a:gridCol>
              </a:tblGrid>
              <a:tr h="320098">
                <a:tc>
                  <a:txBody>
                    <a:bodyPr/>
                    <a:lstStyle/>
                    <a:p>
                      <a:pPr algn="ctr">
                        <a:lnSpc>
                          <a:spcPct val="150000"/>
                        </a:lnSpc>
                        <a:spcAft>
                          <a:spcPts val="0"/>
                        </a:spcAft>
                      </a:pPr>
                      <a:r>
                        <a:rPr lang="en-US" sz="1400" kern="100" dirty="0">
                          <a:effectLst/>
                          <a:latin typeface="Times New Roman" pitchFamily="18" charset="0"/>
                          <a:cs typeface="Times New Roman" pitchFamily="18" charset="0"/>
                        </a:rPr>
                        <a:t> </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err="1">
                          <a:effectLst/>
                          <a:latin typeface="Times New Roman" pitchFamily="18" charset="0"/>
                          <a:ea typeface="宋体"/>
                          <a:cs typeface="Times New Roman" pitchFamily="18" charset="0"/>
                        </a:rPr>
                        <a:t>lw</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err="1">
                          <a:effectLst/>
                          <a:latin typeface="Times New Roman" pitchFamily="18" charset="0"/>
                          <a:ea typeface="宋体"/>
                          <a:cs typeface="Times New Roman" pitchFamily="18" charset="0"/>
                        </a:rPr>
                        <a:t>sw</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err="1">
                          <a:effectLst/>
                          <a:latin typeface="Times New Roman" pitchFamily="18" charset="0"/>
                          <a:ea typeface="宋体"/>
                          <a:cs typeface="Times New Roman" pitchFamily="18" charset="0"/>
                        </a:rPr>
                        <a:t>beq</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add</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j</a:t>
                      </a:r>
                      <a:endParaRPr lang="zh-CN" sz="1400" kern="100" dirty="0">
                        <a:effectLst/>
                        <a:latin typeface="Times New Roman" pitchFamily="18" charset="0"/>
                        <a:ea typeface="宋体"/>
                        <a:cs typeface="Times New Roman" pitchFamily="18" charset="0"/>
                      </a:endParaRPr>
                    </a:p>
                  </a:txBody>
                  <a:tcPr marL="68565" marR="68565" marT="0" marB="0"/>
                </a:tc>
                <a:extLst>
                  <a:ext uri="{0D108BD9-81ED-4DB2-BD59-A6C34878D82A}">
                    <a16:rowId xmlns:a16="http://schemas.microsoft.com/office/drawing/2014/main" val="10000"/>
                  </a:ext>
                </a:extLst>
              </a:tr>
              <a:tr h="320098">
                <a:tc rowSpan="6">
                  <a:txBody>
                    <a:bodyPr/>
                    <a:lstStyle/>
                    <a:p>
                      <a:pPr algn="ctr">
                        <a:lnSpc>
                          <a:spcPct val="150000"/>
                        </a:lnSpc>
                        <a:spcAft>
                          <a:spcPts val="0"/>
                        </a:spcAft>
                      </a:pPr>
                      <a:r>
                        <a:rPr lang="zh-CN" altLang="en-US" sz="1400" kern="100" dirty="0">
                          <a:effectLst/>
                          <a:latin typeface="Times New Roman" pitchFamily="18" charset="0"/>
                          <a:ea typeface="宋体"/>
                          <a:cs typeface="Times New Roman" pitchFamily="18" charset="0"/>
                        </a:rPr>
                        <a:t>操作码</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OP5</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1</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1</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0</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0</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0</a:t>
                      </a:r>
                      <a:endParaRPr lang="zh-CN" sz="1400" kern="100" dirty="0">
                        <a:effectLst/>
                        <a:latin typeface="Times New Roman" pitchFamily="18" charset="0"/>
                        <a:ea typeface="宋体"/>
                        <a:cs typeface="Times New Roman" pitchFamily="18" charset="0"/>
                      </a:endParaRPr>
                    </a:p>
                  </a:txBody>
                  <a:tcPr marL="68565" marR="68565" marT="0" marB="0"/>
                </a:tc>
                <a:extLst>
                  <a:ext uri="{0D108BD9-81ED-4DB2-BD59-A6C34878D82A}">
                    <a16:rowId xmlns:a16="http://schemas.microsoft.com/office/drawing/2014/main" val="10001"/>
                  </a:ext>
                </a:extLst>
              </a:tr>
              <a:tr h="320098">
                <a:tc vMerge="1">
                  <a:txBody>
                    <a:bodyPr/>
                    <a:lstStyle/>
                    <a:p>
                      <a:pPr algn="ctr">
                        <a:lnSpc>
                          <a:spcPct val="150000"/>
                        </a:lnSpc>
                        <a:spcAft>
                          <a:spcPts val="0"/>
                        </a:spcAft>
                      </a:pPr>
                      <a:endParaRPr lang="zh-CN" sz="1400" kern="100" dirty="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OP4</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0</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0</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0</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0</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0</a:t>
                      </a:r>
                      <a:endParaRPr lang="zh-CN" sz="1400" kern="100" dirty="0">
                        <a:effectLst/>
                        <a:latin typeface="Times New Roman" pitchFamily="18" charset="0"/>
                        <a:ea typeface="宋体"/>
                        <a:cs typeface="Times New Roman" pitchFamily="18" charset="0"/>
                      </a:endParaRPr>
                    </a:p>
                  </a:txBody>
                  <a:tcPr marL="68565" marR="68565" marT="0" marB="0"/>
                </a:tc>
                <a:extLst>
                  <a:ext uri="{0D108BD9-81ED-4DB2-BD59-A6C34878D82A}">
                    <a16:rowId xmlns:a16="http://schemas.microsoft.com/office/drawing/2014/main" val="10002"/>
                  </a:ext>
                </a:extLst>
              </a:tr>
              <a:tr h="320098">
                <a:tc vMerge="1">
                  <a:txBody>
                    <a:bodyPr/>
                    <a:lstStyle/>
                    <a:p>
                      <a:pPr algn="ctr">
                        <a:lnSpc>
                          <a:spcPct val="150000"/>
                        </a:lnSpc>
                        <a:spcAft>
                          <a:spcPts val="0"/>
                        </a:spcAft>
                      </a:pPr>
                      <a:endParaRPr lang="zh-CN" sz="1400" kern="100" dirty="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OP3</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0</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1</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0</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0</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0</a:t>
                      </a:r>
                      <a:endParaRPr lang="zh-CN" sz="1400" kern="100" dirty="0">
                        <a:effectLst/>
                        <a:latin typeface="Times New Roman" pitchFamily="18" charset="0"/>
                        <a:ea typeface="宋体"/>
                        <a:cs typeface="Times New Roman" pitchFamily="18" charset="0"/>
                      </a:endParaRPr>
                    </a:p>
                  </a:txBody>
                  <a:tcPr marL="68565" marR="68565" marT="0" marB="0"/>
                </a:tc>
                <a:extLst>
                  <a:ext uri="{0D108BD9-81ED-4DB2-BD59-A6C34878D82A}">
                    <a16:rowId xmlns:a16="http://schemas.microsoft.com/office/drawing/2014/main" val="10003"/>
                  </a:ext>
                </a:extLst>
              </a:tr>
              <a:tr h="320098">
                <a:tc vMerge="1">
                  <a:txBody>
                    <a:bodyPr/>
                    <a:lstStyle/>
                    <a:p>
                      <a:pPr algn="ctr">
                        <a:lnSpc>
                          <a:spcPct val="150000"/>
                        </a:lnSpc>
                        <a:spcAft>
                          <a:spcPts val="0"/>
                        </a:spcAft>
                      </a:pPr>
                      <a:endParaRPr lang="zh-CN" sz="1400" kern="100" dirty="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OP2</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0</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0</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1</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0</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0</a:t>
                      </a:r>
                      <a:endParaRPr lang="zh-CN" sz="1400" kern="100" dirty="0">
                        <a:effectLst/>
                        <a:latin typeface="Times New Roman" pitchFamily="18" charset="0"/>
                        <a:ea typeface="宋体"/>
                        <a:cs typeface="Times New Roman" pitchFamily="18" charset="0"/>
                      </a:endParaRPr>
                    </a:p>
                  </a:txBody>
                  <a:tcPr marL="68565" marR="68565" marT="0" marB="0"/>
                </a:tc>
                <a:extLst>
                  <a:ext uri="{0D108BD9-81ED-4DB2-BD59-A6C34878D82A}">
                    <a16:rowId xmlns:a16="http://schemas.microsoft.com/office/drawing/2014/main" val="10004"/>
                  </a:ext>
                </a:extLst>
              </a:tr>
              <a:tr h="320098">
                <a:tc vMerge="1">
                  <a:txBody>
                    <a:bodyPr/>
                    <a:lstStyle/>
                    <a:p>
                      <a:pPr algn="ctr">
                        <a:lnSpc>
                          <a:spcPct val="150000"/>
                        </a:lnSpc>
                        <a:spcAft>
                          <a:spcPts val="0"/>
                        </a:spcAft>
                      </a:pPr>
                      <a:endParaRPr lang="zh-CN" sz="1400" kern="100" dirty="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OP1</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1</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1</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0</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0</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1</a:t>
                      </a:r>
                      <a:endParaRPr lang="zh-CN" sz="1400" kern="100" dirty="0">
                        <a:effectLst/>
                        <a:latin typeface="Times New Roman" pitchFamily="18" charset="0"/>
                        <a:ea typeface="宋体"/>
                        <a:cs typeface="Times New Roman" pitchFamily="18" charset="0"/>
                      </a:endParaRPr>
                    </a:p>
                  </a:txBody>
                  <a:tcPr marL="68565" marR="68565" marT="0" marB="0"/>
                </a:tc>
                <a:extLst>
                  <a:ext uri="{0D108BD9-81ED-4DB2-BD59-A6C34878D82A}">
                    <a16:rowId xmlns:a16="http://schemas.microsoft.com/office/drawing/2014/main" val="10005"/>
                  </a:ext>
                </a:extLst>
              </a:tr>
              <a:tr h="320098">
                <a:tc vMerge="1">
                  <a:txBody>
                    <a:bodyPr/>
                    <a:lstStyle/>
                    <a:p>
                      <a:pPr algn="ctr">
                        <a:lnSpc>
                          <a:spcPct val="150000"/>
                        </a:lnSpc>
                        <a:spcAft>
                          <a:spcPts val="0"/>
                        </a:spcAft>
                      </a:pPr>
                      <a:endParaRPr lang="zh-CN" sz="1400" kern="100" dirty="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OP0</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1</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1</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0</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0</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0</a:t>
                      </a:r>
                      <a:endParaRPr lang="zh-CN" sz="1400" kern="100" dirty="0">
                        <a:effectLst/>
                        <a:latin typeface="Times New Roman" pitchFamily="18" charset="0"/>
                        <a:ea typeface="宋体"/>
                        <a:cs typeface="Times New Roman" pitchFamily="18" charset="0"/>
                      </a:endParaRPr>
                    </a:p>
                  </a:txBody>
                  <a:tcPr marL="68565" marR="68565" marT="0" marB="0"/>
                </a:tc>
                <a:extLst>
                  <a:ext uri="{0D108BD9-81ED-4DB2-BD59-A6C34878D82A}">
                    <a16:rowId xmlns:a16="http://schemas.microsoft.com/office/drawing/2014/main" val="10006"/>
                  </a:ext>
                </a:extLst>
              </a:tr>
              <a:tr h="320098">
                <a:tc rowSpan="2">
                  <a:txBody>
                    <a:bodyPr/>
                    <a:lstStyle/>
                    <a:p>
                      <a:pPr algn="just">
                        <a:lnSpc>
                          <a:spcPct val="150000"/>
                        </a:lnSpc>
                        <a:spcAft>
                          <a:spcPts val="0"/>
                        </a:spcAft>
                      </a:pPr>
                      <a:r>
                        <a:rPr lang="en-US" sz="1400" kern="100" dirty="0">
                          <a:effectLst/>
                          <a:latin typeface="Times New Roman" pitchFamily="18" charset="0"/>
                          <a:cs typeface="Times New Roman" pitchFamily="18" charset="0"/>
                        </a:rPr>
                        <a:t>a.</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just">
                        <a:lnSpc>
                          <a:spcPct val="150000"/>
                        </a:lnSpc>
                        <a:spcAft>
                          <a:spcPts val="0"/>
                        </a:spcAft>
                      </a:pPr>
                      <a:r>
                        <a:rPr lang="en-US" sz="1400" kern="100" dirty="0" err="1">
                          <a:effectLst/>
                          <a:latin typeface="Times New Roman" pitchFamily="18" charset="0"/>
                          <a:cs typeface="Times New Roman" pitchFamily="18" charset="0"/>
                        </a:rPr>
                        <a:t>RegDst</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0</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X</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X</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1</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X</a:t>
                      </a:r>
                      <a:endParaRPr lang="zh-CN" sz="1400" kern="100" dirty="0">
                        <a:effectLst/>
                        <a:latin typeface="Times New Roman" pitchFamily="18" charset="0"/>
                        <a:ea typeface="宋体"/>
                        <a:cs typeface="Times New Roman" pitchFamily="18" charset="0"/>
                      </a:endParaRPr>
                    </a:p>
                  </a:txBody>
                  <a:tcPr marL="68565" marR="68565" marT="0" marB="0"/>
                </a:tc>
                <a:extLst>
                  <a:ext uri="{0D108BD9-81ED-4DB2-BD59-A6C34878D82A}">
                    <a16:rowId xmlns:a16="http://schemas.microsoft.com/office/drawing/2014/main" val="10007"/>
                  </a:ext>
                </a:extLst>
              </a:tr>
              <a:tr h="320098">
                <a:tc vMerge="1">
                  <a:txBody>
                    <a:bodyPr/>
                    <a:lstStyle/>
                    <a:p>
                      <a:pPr algn="just">
                        <a:lnSpc>
                          <a:spcPct val="150000"/>
                        </a:lnSpc>
                        <a:spcAft>
                          <a:spcPts val="0"/>
                        </a:spcAft>
                      </a:pPr>
                      <a:endParaRPr lang="zh-CN" sz="1600" kern="100" dirty="0">
                        <a:effectLst/>
                        <a:latin typeface="Times New Roman" pitchFamily="18" charset="0"/>
                        <a:ea typeface="宋体"/>
                        <a:cs typeface="Times New Roman" pitchFamily="18" charset="0"/>
                      </a:endParaRPr>
                    </a:p>
                  </a:txBody>
                  <a:tcPr marL="68569" marR="68569" marT="0" marB="0"/>
                </a:tc>
                <a:tc>
                  <a:txBody>
                    <a:bodyPr/>
                    <a:lstStyle/>
                    <a:p>
                      <a:pPr algn="just">
                        <a:lnSpc>
                          <a:spcPct val="150000"/>
                        </a:lnSpc>
                        <a:spcAft>
                          <a:spcPts val="0"/>
                        </a:spcAft>
                      </a:pPr>
                      <a:r>
                        <a:rPr lang="en-US" altLang="zh-CN" sz="1400" kern="100" dirty="0" err="1">
                          <a:effectLst/>
                          <a:latin typeface="Times New Roman" pitchFamily="18" charset="0"/>
                          <a:cs typeface="Times New Roman" pitchFamily="18" charset="0"/>
                        </a:rPr>
                        <a:t>MemRead</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1</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0</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0</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0</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0</a:t>
                      </a:r>
                      <a:endParaRPr lang="zh-CN" sz="1400" kern="100" dirty="0">
                        <a:effectLst/>
                        <a:latin typeface="Times New Roman" pitchFamily="18" charset="0"/>
                        <a:ea typeface="宋体"/>
                        <a:cs typeface="Times New Roman" pitchFamily="18" charset="0"/>
                      </a:endParaRPr>
                    </a:p>
                  </a:txBody>
                  <a:tcPr marL="68565" marR="68565" marT="0" marB="0"/>
                </a:tc>
                <a:extLst>
                  <a:ext uri="{0D108BD9-81ED-4DB2-BD59-A6C34878D82A}">
                    <a16:rowId xmlns:a16="http://schemas.microsoft.com/office/drawing/2014/main" val="10008"/>
                  </a:ext>
                </a:extLst>
              </a:tr>
              <a:tr h="320098">
                <a:tc rowSpan="2">
                  <a:txBody>
                    <a:bodyPr/>
                    <a:lstStyle/>
                    <a:p>
                      <a:pPr algn="just">
                        <a:lnSpc>
                          <a:spcPct val="150000"/>
                        </a:lnSpc>
                        <a:spcAft>
                          <a:spcPts val="0"/>
                        </a:spcAft>
                      </a:pPr>
                      <a:r>
                        <a:rPr lang="en-US" sz="1400" kern="100" dirty="0">
                          <a:effectLst/>
                          <a:latin typeface="Times New Roman" pitchFamily="18" charset="0"/>
                          <a:cs typeface="Times New Roman" pitchFamily="18" charset="0"/>
                        </a:rPr>
                        <a:t>b.</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just">
                        <a:lnSpc>
                          <a:spcPct val="150000"/>
                        </a:lnSpc>
                        <a:spcAft>
                          <a:spcPts val="0"/>
                        </a:spcAft>
                      </a:pPr>
                      <a:r>
                        <a:rPr lang="en-US" sz="1400" kern="100" dirty="0" err="1">
                          <a:effectLst/>
                          <a:latin typeface="Times New Roman" pitchFamily="18" charset="0"/>
                          <a:cs typeface="Times New Roman" pitchFamily="18" charset="0"/>
                        </a:rPr>
                        <a:t>RegWrite</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1</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0</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0</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1</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0</a:t>
                      </a:r>
                      <a:endParaRPr lang="zh-CN" sz="1400" kern="100" dirty="0">
                        <a:effectLst/>
                        <a:latin typeface="Times New Roman" pitchFamily="18" charset="0"/>
                        <a:ea typeface="宋体"/>
                        <a:cs typeface="Times New Roman" pitchFamily="18" charset="0"/>
                      </a:endParaRPr>
                    </a:p>
                  </a:txBody>
                  <a:tcPr marL="68565" marR="68565" marT="0" marB="0"/>
                </a:tc>
                <a:extLst>
                  <a:ext uri="{0D108BD9-81ED-4DB2-BD59-A6C34878D82A}">
                    <a16:rowId xmlns:a16="http://schemas.microsoft.com/office/drawing/2014/main" val="10009"/>
                  </a:ext>
                </a:extLst>
              </a:tr>
              <a:tr h="320098">
                <a:tc vMerge="1">
                  <a:txBody>
                    <a:bodyPr/>
                    <a:lstStyle/>
                    <a:p>
                      <a:pPr algn="just">
                        <a:lnSpc>
                          <a:spcPct val="150000"/>
                        </a:lnSpc>
                        <a:spcAft>
                          <a:spcPts val="0"/>
                        </a:spcAft>
                      </a:pPr>
                      <a:endParaRPr lang="zh-CN" sz="1600" kern="100" dirty="0">
                        <a:effectLst/>
                        <a:latin typeface="Times New Roman" pitchFamily="18" charset="0"/>
                        <a:ea typeface="宋体"/>
                        <a:cs typeface="Times New Roman" pitchFamily="18" charset="0"/>
                      </a:endParaRPr>
                    </a:p>
                  </a:txBody>
                  <a:tcPr marL="68569" marR="68569"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altLang="zh-CN" sz="1400" kern="100" dirty="0" err="1">
                          <a:effectLst/>
                          <a:latin typeface="Times New Roman" pitchFamily="18" charset="0"/>
                          <a:cs typeface="Times New Roman" pitchFamily="18" charset="0"/>
                        </a:rPr>
                        <a:t>MemRead</a:t>
                      </a:r>
                      <a:endParaRPr lang="zh-CN" alt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1</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0</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0</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0</a:t>
                      </a:r>
                      <a:endParaRPr lang="zh-CN" sz="1400" kern="100" dirty="0">
                        <a:effectLst/>
                        <a:latin typeface="Times New Roman" pitchFamily="18" charset="0"/>
                        <a:ea typeface="宋体"/>
                        <a:cs typeface="Times New Roman" pitchFamily="18" charset="0"/>
                      </a:endParaRPr>
                    </a:p>
                  </a:txBody>
                  <a:tcPr marL="68565" marR="68565" marT="0" marB="0"/>
                </a:tc>
                <a:tc>
                  <a:txBody>
                    <a:bodyPr/>
                    <a:lstStyle/>
                    <a:p>
                      <a:pPr algn="ctr">
                        <a:lnSpc>
                          <a:spcPct val="150000"/>
                        </a:lnSpc>
                        <a:spcAft>
                          <a:spcPts val="0"/>
                        </a:spcAft>
                      </a:pPr>
                      <a:r>
                        <a:rPr lang="en-US" altLang="zh-CN" sz="1400" kern="100" dirty="0">
                          <a:effectLst/>
                          <a:latin typeface="Times New Roman" pitchFamily="18" charset="0"/>
                          <a:ea typeface="宋体"/>
                          <a:cs typeface="Times New Roman" pitchFamily="18" charset="0"/>
                        </a:rPr>
                        <a:t>0</a:t>
                      </a:r>
                      <a:endParaRPr lang="zh-CN" sz="1400" kern="100" dirty="0">
                        <a:effectLst/>
                        <a:latin typeface="Times New Roman" pitchFamily="18" charset="0"/>
                        <a:ea typeface="宋体"/>
                        <a:cs typeface="Times New Roman" pitchFamily="18" charset="0"/>
                      </a:endParaRPr>
                    </a:p>
                  </a:txBody>
                  <a:tcPr marL="68565" marR="68565" marT="0" marB="0"/>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36294011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443">
                                            <p:txEl>
                                              <p:pRg st="4" end="4"/>
                                            </p:txEl>
                                          </p:spTgt>
                                        </p:tgtEl>
                                        <p:attrNameLst>
                                          <p:attrName>style.visibility</p:attrName>
                                        </p:attrNameLst>
                                      </p:cBhvr>
                                      <p:to>
                                        <p:strVal val="visible"/>
                                      </p:to>
                                    </p:set>
                                    <p:animEffect transition="in" filter="fade">
                                      <p:cBhvr>
                                        <p:cTn id="7" dur="500"/>
                                        <p:tgtEl>
                                          <p:spTgt spid="6144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七、题目</a:t>
            </a:r>
          </a:p>
        </p:txBody>
      </p:sp>
      <p:sp>
        <p:nvSpPr>
          <p:cNvPr id="60419" name="Content Placeholder 4"/>
          <p:cNvSpPr>
            <a:spLocks noGrp="1"/>
          </p:cNvSpPr>
          <p:nvPr>
            <p:ph idx="4294967295"/>
          </p:nvPr>
        </p:nvSpPr>
        <p:spPr>
          <a:xfrm>
            <a:off x="684213" y="908050"/>
            <a:ext cx="7848600" cy="4600575"/>
          </a:xfrm>
        </p:spPr>
        <p:txBody>
          <a:bodyPr/>
          <a:lstStyle/>
          <a:p>
            <a:pPr>
              <a:lnSpc>
                <a:spcPct val="120000"/>
              </a:lnSpc>
              <a:spcBef>
                <a:spcPct val="20000"/>
              </a:spcBef>
              <a:spcAft>
                <a:spcPct val="20000"/>
              </a:spcAft>
              <a:defRPr/>
            </a:pPr>
            <a:r>
              <a:rPr lang="zh-CN" altLang="en-US" dirty="0">
                <a:ea typeface="黑体" pitchFamily="49" charset="-122"/>
              </a:rPr>
              <a:t>本题讨论处理器时钟周期与控制单元设计之间的相互影响。根据下表的两种数据通路单元延迟情况分别回答下列问题。</a:t>
            </a: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727075" lvl="1" indent="-342900">
              <a:lnSpc>
                <a:spcPct val="120000"/>
              </a:lnSpc>
              <a:spcBef>
                <a:spcPct val="20000"/>
              </a:spcBef>
              <a:spcAft>
                <a:spcPct val="20000"/>
              </a:spcAft>
              <a:buFont typeface="+mj-ea"/>
              <a:buAutoNum type="circleNumDbPlain"/>
              <a:defRPr/>
            </a:pPr>
            <a:r>
              <a:rPr lang="zh-CN" altLang="en-US" dirty="0">
                <a:ea typeface="黑体" pitchFamily="49" charset="-122"/>
              </a:rPr>
              <a:t>为了避免增加图</a:t>
            </a:r>
            <a:r>
              <a:rPr lang="en-US" altLang="zh-CN" dirty="0">
                <a:ea typeface="黑体" pitchFamily="49" charset="-122"/>
              </a:rPr>
              <a:t>4</a:t>
            </a:r>
            <a:r>
              <a:rPr lang="zh-CN" altLang="en-US" dirty="0">
                <a:ea typeface="黑体" pitchFamily="49" charset="-122"/>
              </a:rPr>
              <a:t>中数据通路的关键路径长度，留给控制单元产生</a:t>
            </a:r>
            <a:r>
              <a:rPr lang="en-US" altLang="zh-CN" dirty="0" err="1">
                <a:ea typeface="黑体" pitchFamily="49" charset="-122"/>
              </a:rPr>
              <a:t>MemWrite</a:t>
            </a:r>
            <a:r>
              <a:rPr lang="zh-CN" altLang="en-US" dirty="0">
                <a:ea typeface="黑体" pitchFamily="49" charset="-122"/>
              </a:rPr>
              <a:t>信号的时间有多少？</a:t>
            </a:r>
            <a:endParaRPr lang="en-US" altLang="zh-CN" dirty="0">
              <a:ea typeface="黑体" pitchFamily="49" charset="-122"/>
            </a:endParaRPr>
          </a:p>
          <a:p>
            <a:pPr marL="727075" lvl="1" indent="-342900">
              <a:lnSpc>
                <a:spcPct val="120000"/>
              </a:lnSpc>
              <a:spcBef>
                <a:spcPct val="20000"/>
              </a:spcBef>
              <a:spcAft>
                <a:spcPct val="20000"/>
              </a:spcAft>
              <a:buFont typeface="+mj-ea"/>
              <a:buAutoNum type="circleNumDbPlain"/>
              <a:defRPr/>
            </a:pPr>
            <a:r>
              <a:rPr lang="zh-CN" altLang="en-US" dirty="0">
                <a:ea typeface="黑体" pitchFamily="49" charset="-122"/>
              </a:rPr>
              <a:t>图</a:t>
            </a:r>
            <a:r>
              <a:rPr lang="en-US" altLang="zh-CN" dirty="0">
                <a:ea typeface="黑体" pitchFamily="49" charset="-122"/>
              </a:rPr>
              <a:t>4</a:t>
            </a:r>
            <a:r>
              <a:rPr lang="zh-CN" altLang="en-US" dirty="0">
                <a:ea typeface="黑体" pitchFamily="49" charset="-122"/>
              </a:rPr>
              <a:t>中哪个控制信号最</a:t>
            </a:r>
            <a:r>
              <a:rPr lang="zh-CN" altLang="en-US" dirty="0">
                <a:solidFill>
                  <a:srgbClr val="FF0000"/>
                </a:solidFill>
                <a:ea typeface="黑体" pitchFamily="49" charset="-122"/>
              </a:rPr>
              <a:t>不</a:t>
            </a:r>
            <a:r>
              <a:rPr lang="zh-CN" altLang="en-US" dirty="0">
                <a:ea typeface="黑体" pitchFamily="49" charset="-122"/>
              </a:rPr>
              <a:t>关键，控制单元需要在多长时间内产生该信号以避免其成为关键路径？</a:t>
            </a:r>
            <a:endParaRPr lang="en-US" altLang="zh-CN" dirty="0">
              <a:ea typeface="黑体" pitchFamily="49" charset="-122"/>
            </a:endParaRPr>
          </a:p>
          <a:p>
            <a:pPr marL="727075" lvl="1" indent="-342900">
              <a:lnSpc>
                <a:spcPct val="120000"/>
              </a:lnSpc>
              <a:spcBef>
                <a:spcPct val="20000"/>
              </a:spcBef>
              <a:spcAft>
                <a:spcPct val="20000"/>
              </a:spcAft>
              <a:buFont typeface="+mj-ea"/>
              <a:buAutoNum type="circleNumDbPlain"/>
              <a:defRPr/>
            </a:pPr>
            <a:r>
              <a:rPr lang="zh-CN" altLang="en-US" dirty="0">
                <a:ea typeface="黑体" pitchFamily="49" charset="-122"/>
              </a:rPr>
              <a:t>图</a:t>
            </a:r>
            <a:r>
              <a:rPr lang="en-US" altLang="zh-CN" dirty="0">
                <a:ea typeface="黑体" pitchFamily="49" charset="-122"/>
              </a:rPr>
              <a:t>4</a:t>
            </a:r>
            <a:r>
              <a:rPr lang="zh-CN" altLang="en-US" dirty="0">
                <a:ea typeface="黑体" pitchFamily="49" charset="-122"/>
              </a:rPr>
              <a:t>中哪个控制信号最关键，控制单元需要在多长时间内产生该信号以避免其成为关键路径？</a:t>
            </a:r>
          </a:p>
        </p:txBody>
      </p:sp>
      <p:graphicFrame>
        <p:nvGraphicFramePr>
          <p:cNvPr id="2" name="表格 1"/>
          <p:cNvGraphicFramePr>
            <a:graphicFrameLocks noGrp="1"/>
          </p:cNvGraphicFramePr>
          <p:nvPr/>
        </p:nvGraphicFramePr>
        <p:xfrm>
          <a:off x="611188" y="1892300"/>
          <a:ext cx="8121649" cy="960438"/>
        </p:xfrm>
        <a:graphic>
          <a:graphicData uri="http://schemas.openxmlformats.org/drawingml/2006/table">
            <a:tbl>
              <a:tblPr firstRow="1" firstCol="1" bandRow="1">
                <a:tableStyleId>{69CF1AB2-1976-4502-BF36-3FF5EA218861}</a:tableStyleId>
              </a:tblPr>
              <a:tblGrid>
                <a:gridCol w="351776">
                  <a:extLst>
                    <a:ext uri="{9D8B030D-6E8A-4147-A177-3AD203B41FA5}">
                      <a16:colId xmlns:a16="http://schemas.microsoft.com/office/drawing/2014/main" val="20000"/>
                    </a:ext>
                  </a:extLst>
                </a:gridCol>
                <a:gridCol w="1070568">
                  <a:extLst>
                    <a:ext uri="{9D8B030D-6E8A-4147-A177-3AD203B41FA5}">
                      <a16:colId xmlns:a16="http://schemas.microsoft.com/office/drawing/2014/main" val="20001"/>
                    </a:ext>
                  </a:extLst>
                </a:gridCol>
                <a:gridCol w="714982">
                  <a:extLst>
                    <a:ext uri="{9D8B030D-6E8A-4147-A177-3AD203B41FA5}">
                      <a16:colId xmlns:a16="http://schemas.microsoft.com/office/drawing/2014/main" val="20002"/>
                    </a:ext>
                  </a:extLst>
                </a:gridCol>
                <a:gridCol w="714982">
                  <a:extLst>
                    <a:ext uri="{9D8B030D-6E8A-4147-A177-3AD203B41FA5}">
                      <a16:colId xmlns:a16="http://schemas.microsoft.com/office/drawing/2014/main" val="20003"/>
                    </a:ext>
                  </a:extLst>
                </a:gridCol>
                <a:gridCol w="607036">
                  <a:extLst>
                    <a:ext uri="{9D8B030D-6E8A-4147-A177-3AD203B41FA5}">
                      <a16:colId xmlns:a16="http://schemas.microsoft.com/office/drawing/2014/main" val="20004"/>
                    </a:ext>
                  </a:extLst>
                </a:gridCol>
                <a:gridCol w="892775">
                  <a:extLst>
                    <a:ext uri="{9D8B030D-6E8A-4147-A177-3AD203B41FA5}">
                      <a16:colId xmlns:a16="http://schemas.microsoft.com/office/drawing/2014/main" val="20005"/>
                    </a:ext>
                  </a:extLst>
                </a:gridCol>
                <a:gridCol w="1070568">
                  <a:extLst>
                    <a:ext uri="{9D8B030D-6E8A-4147-A177-3AD203B41FA5}">
                      <a16:colId xmlns:a16="http://schemas.microsoft.com/office/drawing/2014/main" val="20006"/>
                    </a:ext>
                  </a:extLst>
                </a:gridCol>
                <a:gridCol w="892775">
                  <a:extLst>
                    <a:ext uri="{9D8B030D-6E8A-4147-A177-3AD203B41FA5}">
                      <a16:colId xmlns:a16="http://schemas.microsoft.com/office/drawing/2014/main" val="20007"/>
                    </a:ext>
                  </a:extLst>
                </a:gridCol>
                <a:gridCol w="892775">
                  <a:extLst>
                    <a:ext uri="{9D8B030D-6E8A-4147-A177-3AD203B41FA5}">
                      <a16:colId xmlns:a16="http://schemas.microsoft.com/office/drawing/2014/main" val="20008"/>
                    </a:ext>
                  </a:extLst>
                </a:gridCol>
                <a:gridCol w="913412">
                  <a:extLst>
                    <a:ext uri="{9D8B030D-6E8A-4147-A177-3AD203B41FA5}">
                      <a16:colId xmlns:a16="http://schemas.microsoft.com/office/drawing/2014/main" val="20009"/>
                    </a:ext>
                  </a:extLst>
                </a:gridCol>
              </a:tblGrid>
              <a:tr h="320146">
                <a:tc>
                  <a:txBody>
                    <a:bodyPr/>
                    <a:lstStyle/>
                    <a:p>
                      <a:pPr algn="ctr">
                        <a:lnSpc>
                          <a:spcPct val="150000"/>
                        </a:lnSpc>
                        <a:spcAft>
                          <a:spcPts val="0"/>
                        </a:spcAft>
                      </a:pPr>
                      <a:r>
                        <a:rPr lang="en-US" sz="1400" kern="100" dirty="0">
                          <a:effectLst/>
                          <a:latin typeface="Times New Roman" pitchFamily="18" charset="0"/>
                          <a:cs typeface="Times New Roman" pitchFamily="18" charset="0"/>
                        </a:rPr>
                        <a:t> </a:t>
                      </a:r>
                      <a:endParaRPr lang="zh-CN" sz="1100" kern="100" dirty="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400" kern="100" dirty="0">
                          <a:effectLst/>
                          <a:latin typeface="Times New Roman" pitchFamily="18" charset="0"/>
                          <a:cs typeface="Times New Roman" pitchFamily="18" charset="0"/>
                        </a:rPr>
                        <a:t>指令存储器</a:t>
                      </a:r>
                      <a:endParaRPr lang="zh-CN" sz="1100" kern="100" dirty="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400" kern="100" dirty="0">
                          <a:effectLst/>
                          <a:latin typeface="Times New Roman" pitchFamily="18" charset="0"/>
                          <a:cs typeface="Times New Roman" pitchFamily="18" charset="0"/>
                        </a:rPr>
                        <a:t>加法器</a:t>
                      </a:r>
                      <a:endParaRPr lang="zh-CN" sz="1100" kern="100" dirty="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400" kern="100">
                          <a:effectLst/>
                          <a:latin typeface="Times New Roman" pitchFamily="18" charset="0"/>
                          <a:cs typeface="Times New Roman" pitchFamily="18" charset="0"/>
                        </a:rPr>
                        <a:t>多选器</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ALU</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400" kern="100">
                          <a:effectLst/>
                          <a:latin typeface="Times New Roman" pitchFamily="18" charset="0"/>
                          <a:cs typeface="Times New Roman" pitchFamily="18" charset="0"/>
                        </a:rPr>
                        <a:t>寄存器堆</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400" kern="100">
                          <a:effectLst/>
                          <a:latin typeface="Times New Roman" pitchFamily="18" charset="0"/>
                          <a:cs typeface="Times New Roman" pitchFamily="18" charset="0"/>
                        </a:rPr>
                        <a:t>数据存储器</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400" kern="100">
                          <a:effectLst/>
                          <a:latin typeface="Times New Roman" pitchFamily="18" charset="0"/>
                          <a:cs typeface="Times New Roman" pitchFamily="18" charset="0"/>
                        </a:rPr>
                        <a:t>符号扩展</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400" kern="100">
                          <a:effectLst/>
                          <a:latin typeface="Times New Roman" pitchFamily="18" charset="0"/>
                          <a:cs typeface="Times New Roman" pitchFamily="18" charset="0"/>
                        </a:rPr>
                        <a:t>左移两位</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ALU</a:t>
                      </a:r>
                      <a:r>
                        <a:rPr lang="zh-CN" sz="1400" kern="100">
                          <a:effectLst/>
                          <a:latin typeface="Times New Roman" pitchFamily="18" charset="0"/>
                          <a:cs typeface="Times New Roman" pitchFamily="18" charset="0"/>
                        </a:rPr>
                        <a:t>控制</a:t>
                      </a:r>
                      <a:endParaRPr lang="zh-CN" sz="1100" kern="100">
                        <a:effectLst/>
                        <a:latin typeface="Times New Roman" pitchFamily="18" charset="0"/>
                        <a:ea typeface="宋体"/>
                        <a:cs typeface="Times New Roman" pitchFamily="18" charset="0"/>
                      </a:endParaRPr>
                    </a:p>
                  </a:txBody>
                  <a:tcPr marL="68577" marR="68577" marT="0" marB="0"/>
                </a:tc>
                <a:extLst>
                  <a:ext uri="{0D108BD9-81ED-4DB2-BD59-A6C34878D82A}">
                    <a16:rowId xmlns:a16="http://schemas.microsoft.com/office/drawing/2014/main" val="10000"/>
                  </a:ext>
                </a:extLst>
              </a:tr>
              <a:tr h="320146">
                <a:tc>
                  <a:txBody>
                    <a:bodyPr/>
                    <a:lstStyle/>
                    <a:p>
                      <a:pPr algn="just">
                        <a:lnSpc>
                          <a:spcPct val="150000"/>
                        </a:lnSpc>
                        <a:spcAft>
                          <a:spcPts val="0"/>
                        </a:spcAft>
                      </a:pPr>
                      <a:r>
                        <a:rPr lang="en-US" sz="1400" kern="100">
                          <a:effectLst/>
                          <a:latin typeface="Times New Roman" pitchFamily="18" charset="0"/>
                          <a:cs typeface="Times New Roman" pitchFamily="18" charset="0"/>
                        </a:rPr>
                        <a:t>a.</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400ps</a:t>
                      </a:r>
                      <a:endParaRPr lang="zh-CN" sz="1100" kern="100" dirty="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100ps</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30ps</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120ps</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200ps</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350ps</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20ps</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0ps</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50ps</a:t>
                      </a:r>
                      <a:endParaRPr lang="zh-CN" sz="1100" kern="100">
                        <a:effectLst/>
                        <a:latin typeface="Times New Roman" pitchFamily="18" charset="0"/>
                        <a:ea typeface="宋体"/>
                        <a:cs typeface="Times New Roman" pitchFamily="18" charset="0"/>
                      </a:endParaRPr>
                    </a:p>
                  </a:txBody>
                  <a:tcPr marL="68577" marR="68577" marT="0" marB="0"/>
                </a:tc>
                <a:extLst>
                  <a:ext uri="{0D108BD9-81ED-4DB2-BD59-A6C34878D82A}">
                    <a16:rowId xmlns:a16="http://schemas.microsoft.com/office/drawing/2014/main" val="10001"/>
                  </a:ext>
                </a:extLst>
              </a:tr>
              <a:tr h="320146">
                <a:tc>
                  <a:txBody>
                    <a:bodyPr/>
                    <a:lstStyle/>
                    <a:p>
                      <a:pPr algn="just">
                        <a:lnSpc>
                          <a:spcPct val="150000"/>
                        </a:lnSpc>
                        <a:spcAft>
                          <a:spcPts val="0"/>
                        </a:spcAft>
                      </a:pPr>
                      <a:r>
                        <a:rPr lang="en-US" sz="1400" kern="100">
                          <a:effectLst/>
                          <a:latin typeface="Times New Roman" pitchFamily="18" charset="0"/>
                          <a:cs typeface="Times New Roman" pitchFamily="18" charset="0"/>
                        </a:rPr>
                        <a:t>b.</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500ps</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150ps</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100ps</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180ps</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220ps</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1000ps</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90ps</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20ps</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55ps</a:t>
                      </a:r>
                      <a:endParaRPr lang="zh-CN" sz="1100" kern="100" dirty="0">
                        <a:effectLst/>
                        <a:latin typeface="Times New Roman" pitchFamily="18" charset="0"/>
                        <a:ea typeface="宋体"/>
                        <a:cs typeface="Times New Roman" pitchFamily="18" charset="0"/>
                      </a:endParaRPr>
                    </a:p>
                  </a:txBody>
                  <a:tcPr marL="68577" marR="68577"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5065880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fade">
                                      <p:cBhvr>
                                        <p:cTn id="7" dur="500"/>
                                        <p:tgtEl>
                                          <p:spTgt spid="604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0419">
                                            <p:txEl>
                                              <p:pRg st="4" end="4"/>
                                            </p:txEl>
                                          </p:spTgt>
                                        </p:tgtEl>
                                        <p:attrNameLst>
                                          <p:attrName>style.visibility</p:attrName>
                                        </p:attrNameLst>
                                      </p:cBhvr>
                                      <p:to>
                                        <p:strVal val="visible"/>
                                      </p:to>
                                    </p:set>
                                    <p:animEffect transition="in" filter="fade">
                                      <p:cBhvr>
                                        <p:cTn id="10" dur="500"/>
                                        <p:tgtEl>
                                          <p:spTgt spid="60419">
                                            <p:txEl>
                                              <p:pRg st="4" end="4"/>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0419">
                                            <p:txEl>
                                              <p:pRg st="5" end="5"/>
                                            </p:txEl>
                                          </p:spTgt>
                                        </p:tgtEl>
                                        <p:attrNameLst>
                                          <p:attrName>style.visibility</p:attrName>
                                        </p:attrNameLst>
                                      </p:cBhvr>
                                      <p:to>
                                        <p:strVal val="visible"/>
                                      </p:to>
                                    </p:set>
                                    <p:animEffect transition="in" filter="fade">
                                      <p:cBhvr>
                                        <p:cTn id="13" dur="500"/>
                                        <p:tgtEl>
                                          <p:spTgt spid="60419">
                                            <p:txEl>
                                              <p:pRg st="5" end="5"/>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0419">
                                            <p:txEl>
                                              <p:pRg st="6" end="6"/>
                                            </p:txEl>
                                          </p:spTgt>
                                        </p:tgtEl>
                                        <p:attrNameLst>
                                          <p:attrName>style.visibility</p:attrName>
                                        </p:attrNameLst>
                                      </p:cBhvr>
                                      <p:to>
                                        <p:strVal val="visible"/>
                                      </p:to>
                                    </p:set>
                                    <p:animEffect transition="in" filter="fade">
                                      <p:cBhvr>
                                        <p:cTn id="16" dur="500"/>
                                        <p:tgtEl>
                                          <p:spTgt spid="60419">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Content Placeholder 4"/>
          <p:cNvSpPr>
            <a:spLocks noGrp="1"/>
          </p:cNvSpPr>
          <p:nvPr>
            <p:ph idx="4294967295"/>
          </p:nvPr>
        </p:nvSpPr>
        <p:spPr>
          <a:xfrm>
            <a:off x="684213" y="908050"/>
            <a:ext cx="7848600" cy="5670550"/>
          </a:xfrm>
        </p:spPr>
        <p:txBody>
          <a:bodyPr/>
          <a:lstStyle/>
          <a:p>
            <a:pPr marL="765175" lvl="2" indent="0">
              <a:lnSpc>
                <a:spcPts val="1500"/>
              </a:lnSpc>
              <a:spcBef>
                <a:spcPct val="20000"/>
              </a:spcBef>
              <a:spcAft>
                <a:spcPct val="20000"/>
              </a:spcAft>
            </a:pPr>
            <a:r>
              <a:rPr lang="en-US" altLang="zh-CN" i="1" u="sng" smtClean="0">
                <a:ea typeface="黑体" panose="02010609060101010101" pitchFamily="49" charset="-122"/>
              </a:rPr>
              <a:t>Label</a:t>
            </a:r>
            <a:r>
              <a:rPr lang="en-US" altLang="zh-CN" smtClean="0">
                <a:ea typeface="黑体" panose="02010609060101010101" pitchFamily="49" charset="-122"/>
              </a:rPr>
              <a:t>		</a:t>
            </a:r>
            <a:r>
              <a:rPr lang="en-US" altLang="zh-CN" i="1" u="sng" smtClean="0">
                <a:ea typeface="黑体" panose="02010609060101010101" pitchFamily="49" charset="-122"/>
              </a:rPr>
              <a:t>Op-Code</a:t>
            </a:r>
            <a:r>
              <a:rPr lang="en-US" altLang="zh-CN" smtClean="0">
                <a:ea typeface="黑体" panose="02010609060101010101" pitchFamily="49" charset="-122"/>
              </a:rPr>
              <a:t>	</a:t>
            </a:r>
            <a:r>
              <a:rPr lang="en-US" altLang="zh-CN" i="1" u="sng" smtClean="0">
                <a:ea typeface="黑体" panose="02010609060101010101" pitchFamily="49" charset="-122"/>
              </a:rPr>
              <a:t>Dest. S1, S2</a:t>
            </a:r>
            <a:r>
              <a:rPr lang="en-US" altLang="zh-CN" smtClean="0">
                <a:ea typeface="黑体" panose="02010609060101010101" pitchFamily="49" charset="-122"/>
              </a:rPr>
              <a:t>	</a:t>
            </a:r>
            <a:r>
              <a:rPr lang="en-US" altLang="zh-CN" i="1" u="sng" smtClean="0">
                <a:ea typeface="黑体" panose="02010609060101010101" pitchFamily="49" charset="-122"/>
              </a:rPr>
              <a:t>Comments</a:t>
            </a:r>
            <a:r>
              <a:rPr lang="en-US" altLang="zh-CN" smtClean="0">
                <a:ea typeface="黑体" panose="02010609060101010101" pitchFamily="49" charset="-122"/>
              </a:rPr>
              <a:t>	</a:t>
            </a:r>
          </a:p>
          <a:p>
            <a:pPr marL="765175" lvl="2" indent="0">
              <a:lnSpc>
                <a:spcPts val="1500"/>
              </a:lnSpc>
              <a:spcBef>
                <a:spcPct val="20000"/>
              </a:spcBef>
              <a:spcAft>
                <a:spcPct val="20000"/>
              </a:spcAft>
            </a:pPr>
            <a:r>
              <a:rPr lang="en-US" altLang="zh-CN" smtClean="0">
                <a:ea typeface="黑体" panose="02010609060101010101" pitchFamily="49" charset="-122"/>
              </a:rPr>
              <a:t> 			.data</a:t>
            </a:r>
          </a:p>
          <a:p>
            <a:pPr marL="765175" lvl="2" indent="0">
              <a:lnSpc>
                <a:spcPts val="1500"/>
              </a:lnSpc>
              <a:spcBef>
                <a:spcPct val="20000"/>
              </a:spcBef>
              <a:spcAft>
                <a:spcPct val="20000"/>
              </a:spcAft>
            </a:pPr>
            <a:r>
              <a:rPr lang="en-US" altLang="zh-CN" smtClean="0">
                <a:ea typeface="黑体" panose="02010609060101010101" pitchFamily="49" charset="-122"/>
              </a:rPr>
              <a:t>example100:	.space	400</a:t>
            </a:r>
          </a:p>
          <a:p>
            <a:pPr marL="765175" lvl="2" indent="0">
              <a:lnSpc>
                <a:spcPts val="1500"/>
              </a:lnSpc>
              <a:spcBef>
                <a:spcPct val="20000"/>
              </a:spcBef>
              <a:spcAft>
                <a:spcPct val="20000"/>
              </a:spcAft>
            </a:pPr>
            <a:endParaRPr lang="en-US" altLang="zh-CN" smtClean="0">
              <a:ea typeface="黑体" panose="02010609060101010101" pitchFamily="49" charset="-122"/>
            </a:endParaRPr>
          </a:p>
          <a:p>
            <a:pPr marL="765175" lvl="2" indent="0">
              <a:lnSpc>
                <a:spcPts val="1500"/>
              </a:lnSpc>
              <a:spcBef>
                <a:spcPct val="20000"/>
              </a:spcBef>
              <a:spcAft>
                <a:spcPct val="20000"/>
              </a:spcAft>
            </a:pPr>
            <a:r>
              <a:rPr lang="en-US" altLang="zh-CN" smtClean="0">
                <a:ea typeface="黑体" panose="02010609060101010101" pitchFamily="49" charset="-122"/>
              </a:rPr>
              <a:t>		    	.globl	main</a:t>
            </a:r>
          </a:p>
          <a:p>
            <a:pPr marL="765175" lvl="2" indent="0">
              <a:lnSpc>
                <a:spcPts val="1500"/>
              </a:lnSpc>
              <a:spcBef>
                <a:spcPct val="20000"/>
              </a:spcBef>
              <a:spcAft>
                <a:spcPct val="20000"/>
              </a:spcAft>
            </a:pPr>
            <a:r>
              <a:rPr lang="en-US" altLang="zh-CN" smtClean="0">
                <a:ea typeface="黑体" panose="02010609060101010101" pitchFamily="49" charset="-122"/>
              </a:rPr>
              <a:t>		 	.text</a:t>
            </a:r>
          </a:p>
          <a:p>
            <a:pPr marL="765175" lvl="2" indent="0">
              <a:lnSpc>
                <a:spcPts val="1500"/>
              </a:lnSpc>
              <a:spcBef>
                <a:spcPct val="20000"/>
              </a:spcBef>
              <a:spcAft>
                <a:spcPct val="20000"/>
              </a:spcAft>
            </a:pPr>
            <a:r>
              <a:rPr lang="en-US" altLang="zh-CN" smtClean="0">
                <a:ea typeface="黑体" panose="02010609060101010101" pitchFamily="49" charset="-122"/>
              </a:rPr>
              <a:t>main:</a:t>
            </a:r>
          </a:p>
          <a:p>
            <a:pPr marL="765175" lvl="2" indent="0">
              <a:lnSpc>
                <a:spcPts val="1500"/>
              </a:lnSpc>
              <a:spcBef>
                <a:spcPct val="20000"/>
              </a:spcBef>
              <a:spcAft>
                <a:spcPct val="20000"/>
              </a:spcAft>
            </a:pPr>
            <a:r>
              <a:rPr lang="en-US" altLang="zh-CN" smtClean="0">
                <a:ea typeface="黑体" panose="02010609060101010101" pitchFamily="49" charset="-122"/>
              </a:rPr>
              <a:t>			la	$a0, example100 	# Load address pointer</a:t>
            </a:r>
          </a:p>
          <a:p>
            <a:pPr marL="765175" lvl="2" indent="0">
              <a:lnSpc>
                <a:spcPts val="1500"/>
              </a:lnSpc>
              <a:spcBef>
                <a:spcPct val="20000"/>
              </a:spcBef>
              <a:spcAft>
                <a:spcPct val="20000"/>
              </a:spcAft>
            </a:pPr>
            <a:r>
              <a:rPr lang="en-US" altLang="zh-CN" smtClean="0">
                <a:ea typeface="黑体" panose="02010609060101010101" pitchFamily="49" charset="-122"/>
              </a:rPr>
              <a:t>			li	$t0, 0		# Clear sum</a:t>
            </a:r>
          </a:p>
          <a:p>
            <a:pPr marL="765175" lvl="2" indent="0">
              <a:lnSpc>
                <a:spcPts val="1500"/>
              </a:lnSpc>
              <a:spcBef>
                <a:spcPct val="20000"/>
              </a:spcBef>
              <a:spcAft>
                <a:spcPct val="20000"/>
              </a:spcAft>
            </a:pPr>
            <a:r>
              <a:rPr lang="en-US" altLang="zh-CN" smtClean="0">
                <a:ea typeface="黑体" panose="02010609060101010101" pitchFamily="49" charset="-122"/>
              </a:rPr>
              <a:t>			li	$t1, 100		# Initialize loop count</a:t>
            </a:r>
          </a:p>
          <a:p>
            <a:pPr marL="765175" lvl="2" indent="0">
              <a:lnSpc>
                <a:spcPts val="1500"/>
              </a:lnSpc>
              <a:spcBef>
                <a:spcPct val="20000"/>
              </a:spcBef>
              <a:spcAft>
                <a:spcPct val="20000"/>
              </a:spcAft>
            </a:pPr>
            <a:r>
              <a:rPr lang="en-US" altLang="zh-CN" smtClean="0">
                <a:ea typeface="黑体" panose="02010609060101010101" pitchFamily="49" charset="-122"/>
              </a:rPr>
              <a:t>loop:</a:t>
            </a:r>
          </a:p>
          <a:p>
            <a:pPr marL="765175" lvl="2" indent="0">
              <a:lnSpc>
                <a:spcPts val="1500"/>
              </a:lnSpc>
              <a:spcBef>
                <a:spcPct val="20000"/>
              </a:spcBef>
              <a:spcAft>
                <a:spcPct val="20000"/>
              </a:spcAft>
            </a:pPr>
            <a:r>
              <a:rPr lang="en-US" altLang="zh-CN" smtClean="0">
                <a:ea typeface="黑体" panose="02010609060101010101" pitchFamily="49" charset="-122"/>
              </a:rPr>
              <a:t>			lw	$t2, 0($a0)	# $t2 = mem(a0)</a:t>
            </a:r>
          </a:p>
          <a:p>
            <a:pPr marL="765175" lvl="2" indent="0">
              <a:lnSpc>
                <a:spcPts val="1500"/>
              </a:lnSpc>
              <a:spcBef>
                <a:spcPct val="20000"/>
              </a:spcBef>
              <a:spcAft>
                <a:spcPct val="20000"/>
              </a:spcAft>
            </a:pPr>
            <a:r>
              <a:rPr lang="en-US" altLang="zh-CN" smtClean="0">
                <a:ea typeface="黑体" panose="02010609060101010101" pitchFamily="49" charset="-122"/>
              </a:rPr>
              <a:t>			add	$t0, $t0, $t2	# $t0 = $t0 + $t2</a:t>
            </a:r>
          </a:p>
          <a:p>
            <a:pPr marL="765175" lvl="2" indent="0">
              <a:lnSpc>
                <a:spcPts val="1500"/>
              </a:lnSpc>
              <a:spcBef>
                <a:spcPct val="20000"/>
              </a:spcBef>
              <a:spcAft>
                <a:spcPct val="20000"/>
              </a:spcAft>
            </a:pPr>
            <a:r>
              <a:rPr lang="en-US" altLang="zh-CN" smtClean="0">
                <a:ea typeface="黑体" panose="02010609060101010101" pitchFamily="49" charset="-122"/>
              </a:rPr>
              <a:t>			addi	$a0, $a0, 4	# Inc. address pointer</a:t>
            </a:r>
          </a:p>
          <a:p>
            <a:pPr marL="765175" lvl="2" indent="0">
              <a:lnSpc>
                <a:spcPts val="1500"/>
              </a:lnSpc>
              <a:spcBef>
                <a:spcPct val="20000"/>
              </a:spcBef>
              <a:spcAft>
                <a:spcPct val="20000"/>
              </a:spcAft>
            </a:pPr>
            <a:r>
              <a:rPr lang="en-US" altLang="zh-CN" smtClean="0">
                <a:ea typeface="黑体" panose="02010609060101010101" pitchFamily="49" charset="-122"/>
              </a:rPr>
              <a:t>			addi	$t1, $t1, -1	# Dec. loop count</a:t>
            </a:r>
          </a:p>
          <a:p>
            <a:pPr marL="765175" lvl="2" indent="0">
              <a:lnSpc>
                <a:spcPts val="1500"/>
              </a:lnSpc>
              <a:spcBef>
                <a:spcPct val="20000"/>
              </a:spcBef>
              <a:spcAft>
                <a:spcPct val="20000"/>
              </a:spcAft>
            </a:pPr>
            <a:r>
              <a:rPr lang="en-US" altLang="zh-CN" smtClean="0">
                <a:ea typeface="黑体" panose="02010609060101010101" pitchFamily="49" charset="-122"/>
              </a:rPr>
              <a:t>			bgtz	$t1, loop		# if ($t1 &gt; 0) branch </a:t>
            </a:r>
          </a:p>
          <a:p>
            <a:pPr marL="765175" lvl="2" indent="0">
              <a:lnSpc>
                <a:spcPts val="1500"/>
              </a:lnSpc>
              <a:spcBef>
                <a:spcPct val="20000"/>
              </a:spcBef>
              <a:spcAft>
                <a:spcPct val="20000"/>
              </a:spcAft>
            </a:pPr>
            <a:r>
              <a:rPr lang="en-US" altLang="zh-CN" smtClean="0">
                <a:ea typeface="黑体" panose="02010609060101010101" pitchFamily="49" charset="-122"/>
              </a:rPr>
              <a:t>			sw	$t0, 0($a0)	# Store the result</a:t>
            </a:r>
          </a:p>
          <a:p>
            <a:pPr marL="765175" lvl="2" indent="0">
              <a:lnSpc>
                <a:spcPts val="1500"/>
              </a:lnSpc>
              <a:spcBef>
                <a:spcPct val="20000"/>
              </a:spcBef>
              <a:spcAft>
                <a:spcPct val="20000"/>
              </a:spcAft>
            </a:pPr>
            <a:r>
              <a:rPr lang="en-US" altLang="zh-CN" smtClean="0">
                <a:ea typeface="黑体" panose="02010609060101010101" pitchFamily="49" charset="-122"/>
              </a:rPr>
              <a:t>			li	$v0, 10		# End of program	</a:t>
            </a:r>
          </a:p>
          <a:p>
            <a:pPr marL="765175" lvl="2" indent="0">
              <a:lnSpc>
                <a:spcPts val="1500"/>
              </a:lnSpc>
              <a:spcBef>
                <a:spcPct val="20000"/>
              </a:spcBef>
              <a:spcAft>
                <a:spcPct val="20000"/>
              </a:spcAft>
            </a:pPr>
            <a:r>
              <a:rPr lang="en-US" altLang="zh-CN" smtClean="0">
                <a:ea typeface="黑体" panose="02010609060101010101" pitchFamily="49" charset="-122"/>
              </a:rPr>
              <a:t>			syscall</a:t>
            </a:r>
          </a:p>
        </p:txBody>
      </p:sp>
      <p:sp>
        <p:nvSpPr>
          <p:cNvPr id="4" name="Title 3"/>
          <p:cNvSpPr txBox="1">
            <a:spLocks/>
          </p:cNvSpPr>
          <p:nvPr/>
        </p:nvSpPr>
        <p:spPr bwMode="auto">
          <a:xfrm>
            <a:off x="539750" y="404813"/>
            <a:ext cx="525780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cs typeface="+mj-cs"/>
              </a:defRPr>
            </a:lvl1pPr>
            <a:lvl2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2pPr>
            <a:lvl3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3pPr>
            <a:lvl4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4pPr>
            <a:lvl5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5pPr>
            <a:lvl6pPr marL="4572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9pPr>
          </a:lstStyle>
          <a:p>
            <a:r>
              <a:rPr lang="zh-CN" altLang="en-US" kern="0" dirty="0" smtClean="0">
                <a:latin typeface="Times New Roman" panose="02020603050405020304" pitchFamily="18" charset="0"/>
                <a:cs typeface="Times New Roman" panose="02020603050405020304" pitchFamily="18" charset="0"/>
              </a:rPr>
              <a:t>二、简答与设计</a:t>
            </a:r>
          </a:p>
        </p:txBody>
      </p:sp>
    </p:spTree>
    <p:extLst>
      <p:ext uri="{BB962C8B-B14F-4D97-AF65-F5344CB8AC3E}">
        <p14:creationId xmlns:p14="http://schemas.microsoft.com/office/powerpoint/2010/main" val="214113680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fade">
                                      <p:cBhvr>
                                        <p:cTn id="7" dur="500"/>
                                        <p:tgtEl>
                                          <p:spTgt spid="614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47">
                                            <p:txEl>
                                              <p:pRg st="1" end="1"/>
                                            </p:txEl>
                                          </p:spTgt>
                                        </p:tgtEl>
                                        <p:attrNameLst>
                                          <p:attrName>style.visibility</p:attrName>
                                        </p:attrNameLst>
                                      </p:cBhvr>
                                      <p:to>
                                        <p:strVal val="visible"/>
                                      </p:to>
                                    </p:set>
                                    <p:animEffect transition="in" filter="fade">
                                      <p:cBhvr>
                                        <p:cTn id="10" dur="500"/>
                                        <p:tgtEl>
                                          <p:spTgt spid="614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147">
                                            <p:txEl>
                                              <p:pRg st="2" end="2"/>
                                            </p:txEl>
                                          </p:spTgt>
                                        </p:tgtEl>
                                        <p:attrNameLst>
                                          <p:attrName>style.visibility</p:attrName>
                                        </p:attrNameLst>
                                      </p:cBhvr>
                                      <p:to>
                                        <p:strVal val="visible"/>
                                      </p:to>
                                    </p:set>
                                    <p:animEffect transition="in" filter="fade">
                                      <p:cBhvr>
                                        <p:cTn id="13" dur="500"/>
                                        <p:tgtEl>
                                          <p:spTgt spid="614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147">
                                            <p:txEl>
                                              <p:pRg st="4" end="4"/>
                                            </p:txEl>
                                          </p:spTgt>
                                        </p:tgtEl>
                                        <p:attrNameLst>
                                          <p:attrName>style.visibility</p:attrName>
                                        </p:attrNameLst>
                                      </p:cBhvr>
                                      <p:to>
                                        <p:strVal val="visible"/>
                                      </p:to>
                                    </p:set>
                                    <p:animEffect transition="in" filter="fade">
                                      <p:cBhvr>
                                        <p:cTn id="16" dur="500"/>
                                        <p:tgtEl>
                                          <p:spTgt spid="6147">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147">
                                            <p:txEl>
                                              <p:pRg st="5" end="5"/>
                                            </p:txEl>
                                          </p:spTgt>
                                        </p:tgtEl>
                                        <p:attrNameLst>
                                          <p:attrName>style.visibility</p:attrName>
                                        </p:attrNameLst>
                                      </p:cBhvr>
                                      <p:to>
                                        <p:strVal val="visible"/>
                                      </p:to>
                                    </p:set>
                                    <p:animEffect transition="in" filter="fade">
                                      <p:cBhvr>
                                        <p:cTn id="19" dur="500"/>
                                        <p:tgtEl>
                                          <p:spTgt spid="6147">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147">
                                            <p:txEl>
                                              <p:pRg st="6" end="6"/>
                                            </p:txEl>
                                          </p:spTgt>
                                        </p:tgtEl>
                                        <p:attrNameLst>
                                          <p:attrName>style.visibility</p:attrName>
                                        </p:attrNameLst>
                                      </p:cBhvr>
                                      <p:to>
                                        <p:strVal val="visible"/>
                                      </p:to>
                                    </p:set>
                                    <p:animEffect transition="in" filter="fade">
                                      <p:cBhvr>
                                        <p:cTn id="22" dur="500"/>
                                        <p:tgtEl>
                                          <p:spTgt spid="6147">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147">
                                            <p:txEl>
                                              <p:pRg st="7" end="7"/>
                                            </p:txEl>
                                          </p:spTgt>
                                        </p:tgtEl>
                                        <p:attrNameLst>
                                          <p:attrName>style.visibility</p:attrName>
                                        </p:attrNameLst>
                                      </p:cBhvr>
                                      <p:to>
                                        <p:strVal val="visible"/>
                                      </p:to>
                                    </p:set>
                                    <p:animEffect transition="in" filter="fade">
                                      <p:cBhvr>
                                        <p:cTn id="25" dur="500"/>
                                        <p:tgtEl>
                                          <p:spTgt spid="6147">
                                            <p:txEl>
                                              <p:pRg st="7" end="7"/>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147">
                                            <p:txEl>
                                              <p:pRg st="8" end="8"/>
                                            </p:txEl>
                                          </p:spTgt>
                                        </p:tgtEl>
                                        <p:attrNameLst>
                                          <p:attrName>style.visibility</p:attrName>
                                        </p:attrNameLst>
                                      </p:cBhvr>
                                      <p:to>
                                        <p:strVal val="visible"/>
                                      </p:to>
                                    </p:set>
                                    <p:animEffect transition="in" filter="fade">
                                      <p:cBhvr>
                                        <p:cTn id="28" dur="500"/>
                                        <p:tgtEl>
                                          <p:spTgt spid="6147">
                                            <p:txEl>
                                              <p:pRg st="8" end="8"/>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147">
                                            <p:txEl>
                                              <p:pRg st="9" end="9"/>
                                            </p:txEl>
                                          </p:spTgt>
                                        </p:tgtEl>
                                        <p:attrNameLst>
                                          <p:attrName>style.visibility</p:attrName>
                                        </p:attrNameLst>
                                      </p:cBhvr>
                                      <p:to>
                                        <p:strVal val="visible"/>
                                      </p:to>
                                    </p:set>
                                    <p:animEffect transition="in" filter="fade">
                                      <p:cBhvr>
                                        <p:cTn id="31" dur="500"/>
                                        <p:tgtEl>
                                          <p:spTgt spid="6147">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147">
                                            <p:txEl>
                                              <p:pRg st="10" end="10"/>
                                            </p:txEl>
                                          </p:spTgt>
                                        </p:tgtEl>
                                        <p:attrNameLst>
                                          <p:attrName>style.visibility</p:attrName>
                                        </p:attrNameLst>
                                      </p:cBhvr>
                                      <p:to>
                                        <p:strVal val="visible"/>
                                      </p:to>
                                    </p:set>
                                    <p:animEffect transition="in" filter="fade">
                                      <p:cBhvr>
                                        <p:cTn id="34" dur="500"/>
                                        <p:tgtEl>
                                          <p:spTgt spid="6147">
                                            <p:txEl>
                                              <p:pRg st="10" end="1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147">
                                            <p:txEl>
                                              <p:pRg st="11" end="11"/>
                                            </p:txEl>
                                          </p:spTgt>
                                        </p:tgtEl>
                                        <p:attrNameLst>
                                          <p:attrName>style.visibility</p:attrName>
                                        </p:attrNameLst>
                                      </p:cBhvr>
                                      <p:to>
                                        <p:strVal val="visible"/>
                                      </p:to>
                                    </p:set>
                                    <p:animEffect transition="in" filter="fade">
                                      <p:cBhvr>
                                        <p:cTn id="37" dur="500"/>
                                        <p:tgtEl>
                                          <p:spTgt spid="6147">
                                            <p:txEl>
                                              <p:pRg st="11" end="11"/>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147">
                                            <p:txEl>
                                              <p:pRg st="12" end="12"/>
                                            </p:txEl>
                                          </p:spTgt>
                                        </p:tgtEl>
                                        <p:attrNameLst>
                                          <p:attrName>style.visibility</p:attrName>
                                        </p:attrNameLst>
                                      </p:cBhvr>
                                      <p:to>
                                        <p:strVal val="visible"/>
                                      </p:to>
                                    </p:set>
                                    <p:animEffect transition="in" filter="fade">
                                      <p:cBhvr>
                                        <p:cTn id="40" dur="500"/>
                                        <p:tgtEl>
                                          <p:spTgt spid="6147">
                                            <p:txEl>
                                              <p:pRg st="12" end="12"/>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147">
                                            <p:txEl>
                                              <p:pRg st="13" end="13"/>
                                            </p:txEl>
                                          </p:spTgt>
                                        </p:tgtEl>
                                        <p:attrNameLst>
                                          <p:attrName>style.visibility</p:attrName>
                                        </p:attrNameLst>
                                      </p:cBhvr>
                                      <p:to>
                                        <p:strVal val="visible"/>
                                      </p:to>
                                    </p:set>
                                    <p:animEffect transition="in" filter="fade">
                                      <p:cBhvr>
                                        <p:cTn id="43" dur="500"/>
                                        <p:tgtEl>
                                          <p:spTgt spid="6147">
                                            <p:txEl>
                                              <p:pRg st="13" end="13"/>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147">
                                            <p:txEl>
                                              <p:pRg st="14" end="14"/>
                                            </p:txEl>
                                          </p:spTgt>
                                        </p:tgtEl>
                                        <p:attrNameLst>
                                          <p:attrName>style.visibility</p:attrName>
                                        </p:attrNameLst>
                                      </p:cBhvr>
                                      <p:to>
                                        <p:strVal val="visible"/>
                                      </p:to>
                                    </p:set>
                                    <p:animEffect transition="in" filter="fade">
                                      <p:cBhvr>
                                        <p:cTn id="46" dur="500"/>
                                        <p:tgtEl>
                                          <p:spTgt spid="6147">
                                            <p:txEl>
                                              <p:pRg st="14" end="14"/>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147">
                                            <p:txEl>
                                              <p:pRg st="15" end="15"/>
                                            </p:txEl>
                                          </p:spTgt>
                                        </p:tgtEl>
                                        <p:attrNameLst>
                                          <p:attrName>style.visibility</p:attrName>
                                        </p:attrNameLst>
                                      </p:cBhvr>
                                      <p:to>
                                        <p:strVal val="visible"/>
                                      </p:to>
                                    </p:set>
                                    <p:animEffect transition="in" filter="fade">
                                      <p:cBhvr>
                                        <p:cTn id="49" dur="500"/>
                                        <p:tgtEl>
                                          <p:spTgt spid="6147">
                                            <p:txEl>
                                              <p:pRg st="15" end="15"/>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147">
                                            <p:txEl>
                                              <p:pRg st="16" end="16"/>
                                            </p:txEl>
                                          </p:spTgt>
                                        </p:tgtEl>
                                        <p:attrNameLst>
                                          <p:attrName>style.visibility</p:attrName>
                                        </p:attrNameLst>
                                      </p:cBhvr>
                                      <p:to>
                                        <p:strVal val="visible"/>
                                      </p:to>
                                    </p:set>
                                    <p:animEffect transition="in" filter="fade">
                                      <p:cBhvr>
                                        <p:cTn id="52" dur="500"/>
                                        <p:tgtEl>
                                          <p:spTgt spid="6147">
                                            <p:txEl>
                                              <p:pRg st="16" end="16"/>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147">
                                            <p:txEl>
                                              <p:pRg st="17" end="17"/>
                                            </p:txEl>
                                          </p:spTgt>
                                        </p:tgtEl>
                                        <p:attrNameLst>
                                          <p:attrName>style.visibility</p:attrName>
                                        </p:attrNameLst>
                                      </p:cBhvr>
                                      <p:to>
                                        <p:strVal val="visible"/>
                                      </p:to>
                                    </p:set>
                                    <p:animEffect transition="in" filter="fade">
                                      <p:cBhvr>
                                        <p:cTn id="55" dur="500"/>
                                        <p:tgtEl>
                                          <p:spTgt spid="6147">
                                            <p:txEl>
                                              <p:pRg st="17" end="1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147">
                                            <p:txEl>
                                              <p:pRg st="18" end="18"/>
                                            </p:txEl>
                                          </p:spTgt>
                                        </p:tgtEl>
                                        <p:attrNameLst>
                                          <p:attrName>style.visibility</p:attrName>
                                        </p:attrNameLst>
                                      </p:cBhvr>
                                      <p:to>
                                        <p:strVal val="visible"/>
                                      </p:to>
                                    </p:set>
                                    <p:animEffect transition="in" filter="fade">
                                      <p:cBhvr>
                                        <p:cTn id="58" dur="500"/>
                                        <p:tgtEl>
                                          <p:spTgt spid="6147">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0"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七、题图</a:t>
            </a:r>
          </a:p>
        </p:txBody>
      </p:sp>
      <p:sp>
        <p:nvSpPr>
          <p:cNvPr id="130051" name="Content Placeholder 4"/>
          <p:cNvSpPr>
            <a:spLocks noGrp="1"/>
          </p:cNvSpPr>
          <p:nvPr>
            <p:ph idx="4294967295"/>
          </p:nvPr>
        </p:nvSpPr>
        <p:spPr>
          <a:xfrm>
            <a:off x="684213" y="908050"/>
            <a:ext cx="7848600" cy="388938"/>
          </a:xfrm>
        </p:spPr>
        <p:txBody>
          <a:bodyPr/>
          <a:lstStyle/>
          <a:p>
            <a:pPr marL="0" indent="0">
              <a:lnSpc>
                <a:spcPct val="120000"/>
              </a:lnSpc>
              <a:spcBef>
                <a:spcPct val="20000"/>
              </a:spcBef>
              <a:spcAft>
                <a:spcPct val="20000"/>
              </a:spcAft>
            </a:pPr>
            <a:r>
              <a:rPr lang="zh-CN" altLang="en-US" smtClean="0">
                <a:ea typeface="黑体" panose="02010609060101010101" pitchFamily="49" charset="-122"/>
              </a:rPr>
              <a:t>图</a:t>
            </a:r>
            <a:r>
              <a:rPr lang="en-US" altLang="zh-CN" smtClean="0">
                <a:ea typeface="黑体" panose="02010609060101010101" pitchFamily="49" charset="-122"/>
              </a:rPr>
              <a:t>4</a:t>
            </a:r>
            <a:endParaRPr lang="zh-CN" altLang="en-US" smtClean="0">
              <a:ea typeface="黑体" panose="02010609060101010101" pitchFamily="49" charset="-122"/>
            </a:endParaRPr>
          </a:p>
        </p:txBody>
      </p:sp>
      <p:pic>
        <p:nvPicPr>
          <p:cNvPr id="130052"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341438"/>
            <a:ext cx="6626225"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332798"/>
      </p:ext>
    </p:extLst>
  </p:cSld>
  <p:clrMapOvr>
    <a:masterClrMapping/>
  </p:clrMapOvr>
  <p:transition spd="med">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8"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七、解答</a:t>
            </a:r>
            <a:r>
              <a:rPr lang="en-US" altLang="zh-CN" smtClean="0">
                <a:latin typeface="Times New Roman" panose="02020603050405020304" pitchFamily="18" charset="0"/>
                <a:cs typeface="Times New Roman" panose="02020603050405020304" pitchFamily="18" charset="0"/>
              </a:rPr>
              <a:t>1</a:t>
            </a:r>
            <a:endParaRPr lang="zh-CN" altLang="en-US" smtClean="0">
              <a:latin typeface="Times New Roman" panose="02020603050405020304" pitchFamily="18" charset="0"/>
              <a:cs typeface="Times New Roman" panose="02020603050405020304" pitchFamily="18" charset="0"/>
            </a:endParaRPr>
          </a:p>
        </p:txBody>
      </p:sp>
      <p:sp>
        <p:nvSpPr>
          <p:cNvPr id="64515" name="Content Placeholder 4"/>
          <p:cNvSpPr>
            <a:spLocks noGrp="1"/>
          </p:cNvSpPr>
          <p:nvPr>
            <p:ph idx="4294967295"/>
          </p:nvPr>
        </p:nvSpPr>
        <p:spPr>
          <a:xfrm>
            <a:off x="684213" y="908050"/>
            <a:ext cx="8064500" cy="5541963"/>
          </a:xfrm>
        </p:spPr>
        <p:txBody>
          <a:bodyPr/>
          <a:lstStyle/>
          <a:p>
            <a:pPr marL="0" indent="0">
              <a:lnSpc>
                <a:spcPct val="120000"/>
              </a:lnSpc>
              <a:spcBef>
                <a:spcPct val="20000"/>
              </a:spcBef>
              <a:spcAft>
                <a:spcPct val="20000"/>
              </a:spcAft>
            </a:pPr>
            <a:endParaRPr lang="en-US" altLang="zh-CN" dirty="0" smtClean="0">
              <a:ea typeface="黑体" panose="02010609060101010101" pitchFamily="49" charset="-122"/>
            </a:endParaRPr>
          </a:p>
          <a:p>
            <a:pPr marL="0" indent="0">
              <a:lnSpc>
                <a:spcPct val="120000"/>
              </a:lnSpc>
              <a:spcBef>
                <a:spcPct val="20000"/>
              </a:spcBef>
              <a:spcAft>
                <a:spcPct val="20000"/>
              </a:spcAft>
            </a:pPr>
            <a:endParaRPr lang="en-US" altLang="zh-CN" dirty="0" smtClean="0">
              <a:ea typeface="黑体" panose="02010609060101010101" pitchFamily="49" charset="-122"/>
            </a:endParaRPr>
          </a:p>
          <a:p>
            <a:pPr marL="727075" lvl="1" indent="-342900">
              <a:lnSpc>
                <a:spcPct val="120000"/>
              </a:lnSpc>
              <a:spcBef>
                <a:spcPct val="20000"/>
              </a:spcBef>
              <a:spcAft>
                <a:spcPct val="20000"/>
              </a:spcAft>
              <a:buFont typeface="楷体_GB2312" pitchFamily="49" charset="-122"/>
              <a:buAutoNum type="circleNumDbPlain"/>
            </a:pPr>
            <a:r>
              <a:rPr lang="zh-CN" altLang="en-US" dirty="0" smtClean="0">
                <a:ea typeface="黑体" panose="02010609060101010101" pitchFamily="49" charset="-122"/>
              </a:rPr>
              <a:t>为了避免增加图</a:t>
            </a:r>
            <a:r>
              <a:rPr lang="en-US" altLang="zh-CN" dirty="0" smtClean="0">
                <a:ea typeface="黑体" panose="02010609060101010101" pitchFamily="49" charset="-122"/>
              </a:rPr>
              <a:t>4</a:t>
            </a:r>
            <a:r>
              <a:rPr lang="zh-CN" altLang="en-US" dirty="0" smtClean="0">
                <a:ea typeface="黑体" panose="02010609060101010101" pitchFamily="49" charset="-122"/>
              </a:rPr>
              <a:t>中数据通路的关键路径长度，留给控制单元产生</a:t>
            </a:r>
            <a:r>
              <a:rPr lang="en-US" altLang="zh-CN" dirty="0" err="1" smtClean="0">
                <a:ea typeface="黑体" panose="02010609060101010101" pitchFamily="49" charset="-122"/>
              </a:rPr>
              <a:t>MemWrite</a:t>
            </a:r>
            <a:r>
              <a:rPr lang="zh-CN" altLang="en-US" dirty="0" smtClean="0">
                <a:ea typeface="黑体" panose="02010609060101010101" pitchFamily="49" charset="-122"/>
              </a:rPr>
              <a:t>信号的时间有多少？</a:t>
            </a:r>
            <a:endParaRPr lang="en-US" altLang="zh-CN" dirty="0" smtClean="0">
              <a:ea typeface="黑体" panose="02010609060101010101" pitchFamily="49" charset="-122"/>
            </a:endParaRPr>
          </a:p>
          <a:p>
            <a:pPr lvl="2" indent="-285750">
              <a:lnSpc>
                <a:spcPct val="120000"/>
              </a:lnSpc>
              <a:spcBef>
                <a:spcPct val="20000"/>
              </a:spcBef>
              <a:spcAft>
                <a:spcPct val="20000"/>
              </a:spcAft>
            </a:pPr>
            <a:r>
              <a:rPr lang="en-US" altLang="zh-CN" dirty="0" smtClean="0">
                <a:ea typeface="黑体" panose="02010609060101010101" pitchFamily="49" charset="-122"/>
              </a:rPr>
              <a:t>a.</a:t>
            </a:r>
            <a:r>
              <a:rPr lang="zh-CN" altLang="en-US" dirty="0" smtClean="0">
                <a:ea typeface="黑体" panose="02010609060101010101" pitchFamily="49" charset="-122"/>
              </a:rPr>
              <a:t>关键路径延迟为</a:t>
            </a:r>
            <a:r>
              <a:rPr lang="en-US" altLang="zh-CN" dirty="0" smtClean="0">
                <a:ea typeface="黑体" panose="02010609060101010101" pitchFamily="49" charset="-122"/>
              </a:rPr>
              <a:t>400ps + 200ps + 30ps + 120ps + 350ps + 30ps + 200ps = 1330ps</a:t>
            </a:r>
            <a:r>
              <a:rPr lang="zh-CN" altLang="en-US" dirty="0" smtClean="0">
                <a:ea typeface="黑体" panose="02010609060101010101" pitchFamily="49" charset="-122"/>
              </a:rPr>
              <a:t>，留给控制单元产生</a:t>
            </a:r>
            <a:r>
              <a:rPr lang="en-US" altLang="zh-CN" dirty="0" err="1" smtClean="0">
                <a:ea typeface="黑体" panose="02010609060101010101" pitchFamily="49" charset="-122"/>
              </a:rPr>
              <a:t>MemWrite</a:t>
            </a:r>
            <a:r>
              <a:rPr lang="zh-CN" altLang="en-US" dirty="0" smtClean="0">
                <a:ea typeface="黑体" panose="02010609060101010101" pitchFamily="49" charset="-122"/>
              </a:rPr>
              <a:t>信号的最长时间为</a:t>
            </a:r>
            <a:r>
              <a:rPr lang="en-US" altLang="zh-CN" dirty="0" smtClean="0">
                <a:ea typeface="黑体" panose="02010609060101010101" pitchFamily="49" charset="-122"/>
              </a:rPr>
              <a:t>1330ps – 400ps – 350ps = 580ps</a:t>
            </a:r>
            <a:endParaRPr lang="zh-CN" altLang="en-US" dirty="0" smtClean="0">
              <a:ea typeface="黑体" panose="02010609060101010101" pitchFamily="49" charset="-122"/>
            </a:endParaRPr>
          </a:p>
          <a:p>
            <a:pPr lvl="2" indent="-285750">
              <a:lnSpc>
                <a:spcPct val="120000"/>
              </a:lnSpc>
              <a:spcBef>
                <a:spcPct val="20000"/>
              </a:spcBef>
              <a:spcAft>
                <a:spcPct val="20000"/>
              </a:spcAft>
            </a:pPr>
            <a:r>
              <a:rPr lang="en-US" altLang="zh-CN" dirty="0" smtClean="0">
                <a:ea typeface="黑体" panose="02010609060101010101" pitchFamily="49" charset="-122"/>
              </a:rPr>
              <a:t>b.</a:t>
            </a:r>
            <a:r>
              <a:rPr lang="zh-CN" altLang="en-US" dirty="0" smtClean="0">
                <a:ea typeface="黑体" panose="02010609060101010101" pitchFamily="49" charset="-122"/>
              </a:rPr>
              <a:t>关键路径延迟为</a:t>
            </a:r>
            <a:r>
              <a:rPr lang="en-US" altLang="zh-CN" dirty="0" smtClean="0">
                <a:ea typeface="黑体" panose="02010609060101010101" pitchFamily="49" charset="-122"/>
              </a:rPr>
              <a:t>500ps + 220ps + 100ps + 180ps + 1000ps + 100ps + 220ps = 2320ps</a:t>
            </a:r>
            <a:r>
              <a:rPr lang="zh-CN" altLang="en-US" dirty="0" smtClean="0">
                <a:ea typeface="黑体" panose="02010609060101010101" pitchFamily="49" charset="-122"/>
              </a:rPr>
              <a:t>，留给控制单元产生</a:t>
            </a:r>
            <a:r>
              <a:rPr lang="en-US" altLang="zh-CN" dirty="0" err="1" smtClean="0">
                <a:ea typeface="黑体" panose="02010609060101010101" pitchFamily="49" charset="-122"/>
              </a:rPr>
              <a:t>MemWrite</a:t>
            </a:r>
            <a:r>
              <a:rPr lang="zh-CN" altLang="en-US" dirty="0" smtClean="0">
                <a:ea typeface="黑体" panose="02010609060101010101" pitchFamily="49" charset="-122"/>
              </a:rPr>
              <a:t>信号的最长时间为</a:t>
            </a:r>
            <a:r>
              <a:rPr lang="en-US" altLang="zh-CN" dirty="0" smtClean="0">
                <a:ea typeface="黑体" panose="02010609060101010101" pitchFamily="49" charset="-122"/>
              </a:rPr>
              <a:t>2320ps – 500ps – 1000ps = 820ps</a:t>
            </a:r>
          </a:p>
          <a:p>
            <a:pPr lvl="2" indent="-285750">
              <a:lnSpc>
                <a:spcPct val="120000"/>
              </a:lnSpc>
              <a:spcBef>
                <a:spcPct val="20000"/>
              </a:spcBef>
              <a:spcAft>
                <a:spcPct val="20000"/>
              </a:spcAft>
            </a:pPr>
            <a:r>
              <a:rPr lang="zh-CN" altLang="en-US" dirty="0" smtClean="0">
                <a:ea typeface="黑体" panose="02010609060101010101" pitchFamily="49" charset="-122"/>
              </a:rPr>
              <a:t>解析：假设控制单元的延迟为</a:t>
            </a:r>
            <a:r>
              <a:rPr lang="en-US" altLang="zh-CN" dirty="0" smtClean="0">
                <a:ea typeface="黑体" panose="02010609060101010101" pitchFamily="49" charset="-122"/>
              </a:rPr>
              <a:t>0</a:t>
            </a:r>
            <a:r>
              <a:rPr lang="zh-CN" altLang="en-US" dirty="0" smtClean="0">
                <a:ea typeface="黑体" panose="02010609060101010101" pitchFamily="49" charset="-122"/>
              </a:rPr>
              <a:t>，则</a:t>
            </a:r>
            <a:r>
              <a:rPr lang="en-US" altLang="zh-CN" dirty="0" err="1" smtClean="0">
                <a:ea typeface="黑体" panose="02010609060101010101" pitchFamily="49" charset="-122"/>
              </a:rPr>
              <a:t>lw</a:t>
            </a:r>
            <a:r>
              <a:rPr lang="zh-CN" altLang="en-US" dirty="0" smtClean="0">
                <a:ea typeface="黑体" panose="02010609060101010101" pitchFamily="49" charset="-122"/>
              </a:rPr>
              <a:t>具有最长的关键路径，于是得到关键路径</a:t>
            </a:r>
            <a:r>
              <a:rPr lang="en-US" altLang="zh-CN" dirty="0" smtClean="0">
                <a:ea typeface="黑体" panose="02010609060101010101" pitchFamily="49" charset="-122"/>
              </a:rPr>
              <a:t>I-Mem</a:t>
            </a:r>
            <a:r>
              <a:rPr lang="zh-CN" altLang="en-US" dirty="0" smtClean="0">
                <a:ea typeface="黑体" panose="02010609060101010101" pitchFamily="49" charset="-122"/>
              </a:rPr>
              <a:t>、</a:t>
            </a:r>
            <a:r>
              <a:rPr lang="en-US" altLang="zh-CN" dirty="0" err="1" smtClean="0">
                <a:ea typeface="黑体" panose="02010609060101010101" pitchFamily="49" charset="-122"/>
              </a:rPr>
              <a:t>Regs</a:t>
            </a:r>
            <a:r>
              <a:rPr lang="en-US" altLang="zh-CN" dirty="0" smtClean="0">
                <a:ea typeface="黑体" panose="02010609060101010101" pitchFamily="49" charset="-122"/>
              </a:rPr>
              <a:t>(Read)</a:t>
            </a:r>
            <a:r>
              <a:rPr lang="zh-CN" altLang="en-US" dirty="0" smtClean="0">
                <a:ea typeface="黑体" panose="02010609060101010101" pitchFamily="49" charset="-122"/>
              </a:rPr>
              <a:t>、</a:t>
            </a:r>
            <a:r>
              <a:rPr lang="en-US" altLang="zh-CN" dirty="0" smtClean="0">
                <a:ea typeface="黑体" panose="02010609060101010101" pitchFamily="49" charset="-122"/>
              </a:rPr>
              <a:t>Mux</a:t>
            </a:r>
            <a:r>
              <a:rPr lang="zh-CN" altLang="en-US" dirty="0" smtClean="0">
                <a:ea typeface="黑体" panose="02010609060101010101" pitchFamily="49" charset="-122"/>
              </a:rPr>
              <a:t>、</a:t>
            </a:r>
            <a:r>
              <a:rPr lang="en-US" altLang="zh-CN" dirty="0" smtClean="0">
                <a:ea typeface="黑体" panose="02010609060101010101" pitchFamily="49" charset="-122"/>
              </a:rPr>
              <a:t>ALU</a:t>
            </a:r>
            <a:r>
              <a:rPr lang="zh-CN" altLang="en-US" dirty="0" smtClean="0">
                <a:ea typeface="黑体" panose="02010609060101010101" pitchFamily="49" charset="-122"/>
              </a:rPr>
              <a:t>、</a:t>
            </a:r>
            <a:r>
              <a:rPr lang="en-US" altLang="zh-CN" dirty="0" smtClean="0">
                <a:ea typeface="黑体" panose="02010609060101010101" pitchFamily="49" charset="-122"/>
              </a:rPr>
              <a:t>D-Mem(Read)</a:t>
            </a:r>
            <a:r>
              <a:rPr lang="zh-CN" altLang="en-US" dirty="0" smtClean="0">
                <a:ea typeface="黑体" panose="02010609060101010101" pitchFamily="49" charset="-122"/>
              </a:rPr>
              <a:t>、</a:t>
            </a:r>
            <a:r>
              <a:rPr lang="en-US" altLang="zh-CN" dirty="0" smtClean="0">
                <a:ea typeface="黑体" panose="02010609060101010101" pitchFamily="49" charset="-122"/>
              </a:rPr>
              <a:t>Mux</a:t>
            </a:r>
            <a:r>
              <a:rPr lang="zh-CN" altLang="en-US" dirty="0" smtClean="0">
                <a:ea typeface="黑体" panose="02010609060101010101" pitchFamily="49" charset="-122"/>
              </a:rPr>
              <a:t>、</a:t>
            </a:r>
            <a:r>
              <a:rPr lang="en-US" altLang="zh-CN" dirty="0" err="1" smtClean="0">
                <a:ea typeface="黑体" panose="02010609060101010101" pitchFamily="49" charset="-122"/>
              </a:rPr>
              <a:t>Regs</a:t>
            </a:r>
            <a:r>
              <a:rPr lang="en-US" altLang="zh-CN" dirty="0" smtClean="0">
                <a:ea typeface="黑体" panose="02010609060101010101" pitchFamily="49" charset="-122"/>
              </a:rPr>
              <a:t>(Write)</a:t>
            </a:r>
            <a:r>
              <a:rPr lang="zh-CN" altLang="en-US" dirty="0" smtClean="0">
                <a:ea typeface="黑体" panose="02010609060101010101" pitchFamily="49" charset="-122"/>
              </a:rPr>
              <a:t>。控制单元在读取完指令存储器之后才可以产生</a:t>
            </a:r>
            <a:r>
              <a:rPr lang="en-US" altLang="zh-CN" dirty="0" err="1" smtClean="0">
                <a:ea typeface="黑体" panose="02010609060101010101" pitchFamily="49" charset="-122"/>
              </a:rPr>
              <a:t>MemWrite</a:t>
            </a:r>
            <a:r>
              <a:rPr lang="zh-CN" altLang="en-US" dirty="0" smtClean="0">
                <a:ea typeface="黑体" panose="02010609060101010101" pitchFamily="49" charset="-122"/>
              </a:rPr>
              <a:t>控制信号，并且必须在时钟周期结束之前产生</a:t>
            </a:r>
            <a:r>
              <a:rPr lang="en-US" altLang="zh-CN" dirty="0" err="1" smtClean="0">
                <a:ea typeface="黑体" panose="02010609060101010101" pitchFamily="49" charset="-122"/>
              </a:rPr>
              <a:t>MemWrite</a:t>
            </a:r>
            <a:r>
              <a:rPr lang="zh-CN" altLang="en-US" dirty="0" smtClean="0">
                <a:ea typeface="黑体" panose="02010609060101010101" pitchFamily="49" charset="-122"/>
              </a:rPr>
              <a:t>信号，但是，由于</a:t>
            </a:r>
            <a:r>
              <a:rPr lang="en-US" altLang="zh-CN" dirty="0" err="1" smtClean="0">
                <a:ea typeface="黑体" panose="02010609060101010101" pitchFamily="49" charset="-122"/>
              </a:rPr>
              <a:t>MemWrite</a:t>
            </a:r>
            <a:r>
              <a:rPr lang="zh-CN" altLang="en-US" dirty="0" smtClean="0">
                <a:ea typeface="黑体" panose="02010609060101010101" pitchFamily="49" charset="-122"/>
              </a:rPr>
              <a:t>信号是数据存储器的写使能信号，因此在产生该信号之后还应当至少留出写存储器的时间</a:t>
            </a:r>
            <a:r>
              <a:rPr lang="en-US" altLang="zh-CN" dirty="0" smtClean="0">
                <a:ea typeface="黑体" panose="02010609060101010101" pitchFamily="49" charset="-122"/>
              </a:rPr>
              <a:t>D-Mem(Write)</a:t>
            </a:r>
            <a:r>
              <a:rPr lang="zh-CN" altLang="en-US" dirty="0" smtClean="0">
                <a:ea typeface="黑体" panose="02010609060101010101" pitchFamily="49" charset="-122"/>
              </a:rPr>
              <a:t>。</a:t>
            </a:r>
          </a:p>
        </p:txBody>
      </p:sp>
      <p:graphicFrame>
        <p:nvGraphicFramePr>
          <p:cNvPr id="2" name="表格 1"/>
          <p:cNvGraphicFramePr>
            <a:graphicFrameLocks noGrp="1"/>
          </p:cNvGraphicFramePr>
          <p:nvPr/>
        </p:nvGraphicFramePr>
        <p:xfrm>
          <a:off x="611188" y="908050"/>
          <a:ext cx="8121649" cy="960438"/>
        </p:xfrm>
        <a:graphic>
          <a:graphicData uri="http://schemas.openxmlformats.org/drawingml/2006/table">
            <a:tbl>
              <a:tblPr firstRow="1" firstCol="1" bandRow="1">
                <a:tableStyleId>{69CF1AB2-1976-4502-BF36-3FF5EA218861}</a:tableStyleId>
              </a:tblPr>
              <a:tblGrid>
                <a:gridCol w="351776">
                  <a:extLst>
                    <a:ext uri="{9D8B030D-6E8A-4147-A177-3AD203B41FA5}">
                      <a16:colId xmlns:a16="http://schemas.microsoft.com/office/drawing/2014/main" val="20000"/>
                    </a:ext>
                  </a:extLst>
                </a:gridCol>
                <a:gridCol w="1070568">
                  <a:extLst>
                    <a:ext uri="{9D8B030D-6E8A-4147-A177-3AD203B41FA5}">
                      <a16:colId xmlns:a16="http://schemas.microsoft.com/office/drawing/2014/main" val="20001"/>
                    </a:ext>
                  </a:extLst>
                </a:gridCol>
                <a:gridCol w="714982">
                  <a:extLst>
                    <a:ext uri="{9D8B030D-6E8A-4147-A177-3AD203B41FA5}">
                      <a16:colId xmlns:a16="http://schemas.microsoft.com/office/drawing/2014/main" val="20002"/>
                    </a:ext>
                  </a:extLst>
                </a:gridCol>
                <a:gridCol w="714982">
                  <a:extLst>
                    <a:ext uri="{9D8B030D-6E8A-4147-A177-3AD203B41FA5}">
                      <a16:colId xmlns:a16="http://schemas.microsoft.com/office/drawing/2014/main" val="20003"/>
                    </a:ext>
                  </a:extLst>
                </a:gridCol>
                <a:gridCol w="607036">
                  <a:extLst>
                    <a:ext uri="{9D8B030D-6E8A-4147-A177-3AD203B41FA5}">
                      <a16:colId xmlns:a16="http://schemas.microsoft.com/office/drawing/2014/main" val="20004"/>
                    </a:ext>
                  </a:extLst>
                </a:gridCol>
                <a:gridCol w="892775">
                  <a:extLst>
                    <a:ext uri="{9D8B030D-6E8A-4147-A177-3AD203B41FA5}">
                      <a16:colId xmlns:a16="http://schemas.microsoft.com/office/drawing/2014/main" val="20005"/>
                    </a:ext>
                  </a:extLst>
                </a:gridCol>
                <a:gridCol w="1070568">
                  <a:extLst>
                    <a:ext uri="{9D8B030D-6E8A-4147-A177-3AD203B41FA5}">
                      <a16:colId xmlns:a16="http://schemas.microsoft.com/office/drawing/2014/main" val="20006"/>
                    </a:ext>
                  </a:extLst>
                </a:gridCol>
                <a:gridCol w="892775">
                  <a:extLst>
                    <a:ext uri="{9D8B030D-6E8A-4147-A177-3AD203B41FA5}">
                      <a16:colId xmlns:a16="http://schemas.microsoft.com/office/drawing/2014/main" val="20007"/>
                    </a:ext>
                  </a:extLst>
                </a:gridCol>
                <a:gridCol w="892775">
                  <a:extLst>
                    <a:ext uri="{9D8B030D-6E8A-4147-A177-3AD203B41FA5}">
                      <a16:colId xmlns:a16="http://schemas.microsoft.com/office/drawing/2014/main" val="20008"/>
                    </a:ext>
                  </a:extLst>
                </a:gridCol>
                <a:gridCol w="913412">
                  <a:extLst>
                    <a:ext uri="{9D8B030D-6E8A-4147-A177-3AD203B41FA5}">
                      <a16:colId xmlns:a16="http://schemas.microsoft.com/office/drawing/2014/main" val="20009"/>
                    </a:ext>
                  </a:extLst>
                </a:gridCol>
              </a:tblGrid>
              <a:tr h="320146">
                <a:tc>
                  <a:txBody>
                    <a:bodyPr/>
                    <a:lstStyle/>
                    <a:p>
                      <a:pPr algn="ctr">
                        <a:lnSpc>
                          <a:spcPct val="150000"/>
                        </a:lnSpc>
                        <a:spcAft>
                          <a:spcPts val="0"/>
                        </a:spcAft>
                      </a:pPr>
                      <a:r>
                        <a:rPr lang="en-US" sz="1400" kern="100" dirty="0">
                          <a:effectLst/>
                          <a:latin typeface="Times New Roman" pitchFamily="18" charset="0"/>
                          <a:cs typeface="Times New Roman" pitchFamily="18" charset="0"/>
                        </a:rPr>
                        <a:t> </a:t>
                      </a:r>
                      <a:endParaRPr lang="zh-CN" sz="1100" kern="100" dirty="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400" kern="100">
                          <a:effectLst/>
                          <a:latin typeface="Times New Roman" pitchFamily="18" charset="0"/>
                          <a:cs typeface="Times New Roman" pitchFamily="18" charset="0"/>
                        </a:rPr>
                        <a:t>指令存储器</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400" kern="100" dirty="0">
                          <a:effectLst/>
                          <a:latin typeface="Times New Roman" pitchFamily="18" charset="0"/>
                          <a:cs typeface="Times New Roman" pitchFamily="18" charset="0"/>
                        </a:rPr>
                        <a:t>加法器</a:t>
                      </a:r>
                      <a:endParaRPr lang="zh-CN" sz="1100" kern="100" dirty="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400" kern="100">
                          <a:effectLst/>
                          <a:latin typeface="Times New Roman" pitchFamily="18" charset="0"/>
                          <a:cs typeface="Times New Roman" pitchFamily="18" charset="0"/>
                        </a:rPr>
                        <a:t>多选器</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ALU</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400" kern="100">
                          <a:effectLst/>
                          <a:latin typeface="Times New Roman" pitchFamily="18" charset="0"/>
                          <a:cs typeface="Times New Roman" pitchFamily="18" charset="0"/>
                        </a:rPr>
                        <a:t>寄存器堆</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400" kern="100">
                          <a:effectLst/>
                          <a:latin typeface="Times New Roman" pitchFamily="18" charset="0"/>
                          <a:cs typeface="Times New Roman" pitchFamily="18" charset="0"/>
                        </a:rPr>
                        <a:t>数据存储器</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400" kern="100">
                          <a:effectLst/>
                          <a:latin typeface="Times New Roman" pitchFamily="18" charset="0"/>
                          <a:cs typeface="Times New Roman" pitchFamily="18" charset="0"/>
                        </a:rPr>
                        <a:t>符号扩展</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400" kern="100">
                          <a:effectLst/>
                          <a:latin typeface="Times New Roman" pitchFamily="18" charset="0"/>
                          <a:cs typeface="Times New Roman" pitchFamily="18" charset="0"/>
                        </a:rPr>
                        <a:t>左移两位</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ALU</a:t>
                      </a:r>
                      <a:r>
                        <a:rPr lang="zh-CN" sz="1400" kern="100">
                          <a:effectLst/>
                          <a:latin typeface="Times New Roman" pitchFamily="18" charset="0"/>
                          <a:cs typeface="Times New Roman" pitchFamily="18" charset="0"/>
                        </a:rPr>
                        <a:t>控制</a:t>
                      </a:r>
                      <a:endParaRPr lang="zh-CN" sz="1100" kern="100">
                        <a:effectLst/>
                        <a:latin typeface="Times New Roman" pitchFamily="18" charset="0"/>
                        <a:ea typeface="宋体"/>
                        <a:cs typeface="Times New Roman" pitchFamily="18" charset="0"/>
                      </a:endParaRPr>
                    </a:p>
                  </a:txBody>
                  <a:tcPr marL="68577" marR="68577" marT="0" marB="0"/>
                </a:tc>
                <a:extLst>
                  <a:ext uri="{0D108BD9-81ED-4DB2-BD59-A6C34878D82A}">
                    <a16:rowId xmlns:a16="http://schemas.microsoft.com/office/drawing/2014/main" val="10000"/>
                  </a:ext>
                </a:extLst>
              </a:tr>
              <a:tr h="320146">
                <a:tc>
                  <a:txBody>
                    <a:bodyPr/>
                    <a:lstStyle/>
                    <a:p>
                      <a:pPr algn="just">
                        <a:lnSpc>
                          <a:spcPct val="150000"/>
                        </a:lnSpc>
                        <a:spcAft>
                          <a:spcPts val="0"/>
                        </a:spcAft>
                      </a:pPr>
                      <a:r>
                        <a:rPr lang="en-US" sz="1400" kern="100">
                          <a:effectLst/>
                          <a:latin typeface="Times New Roman" pitchFamily="18" charset="0"/>
                          <a:cs typeface="Times New Roman" pitchFamily="18" charset="0"/>
                        </a:rPr>
                        <a:t>a.</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400ps</a:t>
                      </a:r>
                      <a:endParaRPr lang="zh-CN" sz="1100" kern="100" dirty="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100ps</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30ps</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120ps</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200ps</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350ps</a:t>
                      </a:r>
                      <a:endParaRPr lang="zh-CN" sz="1100" kern="100" dirty="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20ps</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0ps</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50ps</a:t>
                      </a:r>
                      <a:endParaRPr lang="zh-CN" sz="1100" kern="100">
                        <a:effectLst/>
                        <a:latin typeface="Times New Roman" pitchFamily="18" charset="0"/>
                        <a:ea typeface="宋体"/>
                        <a:cs typeface="Times New Roman" pitchFamily="18" charset="0"/>
                      </a:endParaRPr>
                    </a:p>
                  </a:txBody>
                  <a:tcPr marL="68577" marR="68577" marT="0" marB="0"/>
                </a:tc>
                <a:extLst>
                  <a:ext uri="{0D108BD9-81ED-4DB2-BD59-A6C34878D82A}">
                    <a16:rowId xmlns:a16="http://schemas.microsoft.com/office/drawing/2014/main" val="10001"/>
                  </a:ext>
                </a:extLst>
              </a:tr>
              <a:tr h="320146">
                <a:tc>
                  <a:txBody>
                    <a:bodyPr/>
                    <a:lstStyle/>
                    <a:p>
                      <a:pPr algn="just">
                        <a:lnSpc>
                          <a:spcPct val="150000"/>
                        </a:lnSpc>
                        <a:spcAft>
                          <a:spcPts val="0"/>
                        </a:spcAft>
                      </a:pPr>
                      <a:r>
                        <a:rPr lang="en-US" sz="1400" kern="100">
                          <a:effectLst/>
                          <a:latin typeface="Times New Roman" pitchFamily="18" charset="0"/>
                          <a:cs typeface="Times New Roman" pitchFamily="18" charset="0"/>
                        </a:rPr>
                        <a:t>b.</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500ps</a:t>
                      </a:r>
                      <a:endParaRPr lang="zh-CN" sz="1100" kern="100" dirty="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150ps</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100ps</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180ps</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220ps</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1000ps</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90ps</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20ps</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55ps</a:t>
                      </a:r>
                      <a:endParaRPr lang="zh-CN" sz="1100" kern="100" dirty="0">
                        <a:effectLst/>
                        <a:latin typeface="Times New Roman" pitchFamily="18" charset="0"/>
                        <a:ea typeface="宋体"/>
                        <a:cs typeface="Times New Roman" pitchFamily="18" charset="0"/>
                      </a:endParaRPr>
                    </a:p>
                  </a:txBody>
                  <a:tcPr marL="68577" marR="68577"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0947074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515">
                                            <p:txEl>
                                              <p:pRg st="3" end="3"/>
                                            </p:txEl>
                                          </p:spTgt>
                                        </p:tgtEl>
                                        <p:attrNameLst>
                                          <p:attrName>style.visibility</p:attrName>
                                        </p:attrNameLst>
                                      </p:cBhvr>
                                      <p:to>
                                        <p:strVal val="visible"/>
                                      </p:to>
                                    </p:set>
                                    <p:animEffect transition="in" filter="fade">
                                      <p:cBhvr>
                                        <p:cTn id="7" dur="500"/>
                                        <p:tgtEl>
                                          <p:spTgt spid="64515">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4515">
                                            <p:txEl>
                                              <p:pRg st="4" end="4"/>
                                            </p:txEl>
                                          </p:spTgt>
                                        </p:tgtEl>
                                        <p:attrNameLst>
                                          <p:attrName>style.visibility</p:attrName>
                                        </p:attrNameLst>
                                      </p:cBhvr>
                                      <p:to>
                                        <p:strVal val="visible"/>
                                      </p:to>
                                    </p:set>
                                    <p:animEffect transition="in" filter="fade">
                                      <p:cBhvr>
                                        <p:cTn id="12" dur="500"/>
                                        <p:tgtEl>
                                          <p:spTgt spid="64515">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4515">
                                            <p:txEl>
                                              <p:pRg st="5" end="5"/>
                                            </p:txEl>
                                          </p:spTgt>
                                        </p:tgtEl>
                                        <p:attrNameLst>
                                          <p:attrName>style.visibility</p:attrName>
                                        </p:attrNameLst>
                                      </p:cBhvr>
                                      <p:to>
                                        <p:strVal val="visible"/>
                                      </p:to>
                                    </p:set>
                                    <p:animEffect transition="in" filter="fade">
                                      <p:cBhvr>
                                        <p:cTn id="17" dur="500"/>
                                        <p:tgtEl>
                                          <p:spTgt spid="645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七、解答</a:t>
            </a:r>
            <a:r>
              <a:rPr lang="en-US" altLang="zh-CN" smtClean="0">
                <a:latin typeface="Times New Roman" panose="02020603050405020304" pitchFamily="18" charset="0"/>
                <a:cs typeface="Times New Roman" panose="02020603050405020304" pitchFamily="18" charset="0"/>
              </a:rPr>
              <a:t>2</a:t>
            </a:r>
            <a:endParaRPr lang="zh-CN" altLang="en-US" smtClean="0">
              <a:latin typeface="Times New Roman" panose="02020603050405020304" pitchFamily="18" charset="0"/>
              <a:cs typeface="Times New Roman" panose="02020603050405020304" pitchFamily="18" charset="0"/>
            </a:endParaRPr>
          </a:p>
        </p:txBody>
      </p:sp>
      <p:sp>
        <p:nvSpPr>
          <p:cNvPr id="65539" name="Content Placeholder 4"/>
          <p:cNvSpPr>
            <a:spLocks noGrp="1"/>
          </p:cNvSpPr>
          <p:nvPr>
            <p:ph idx="4294967295"/>
          </p:nvPr>
        </p:nvSpPr>
        <p:spPr>
          <a:xfrm>
            <a:off x="684213" y="1023938"/>
            <a:ext cx="7848600" cy="4459287"/>
          </a:xfrm>
        </p:spPr>
        <p:txBody>
          <a:bodyPr/>
          <a:lstStyle/>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727075" lvl="1" indent="-342900">
              <a:lnSpc>
                <a:spcPct val="120000"/>
              </a:lnSpc>
              <a:spcBef>
                <a:spcPct val="20000"/>
              </a:spcBef>
              <a:spcAft>
                <a:spcPct val="20000"/>
              </a:spcAft>
              <a:buFont typeface="楷体_GB2312" pitchFamily="49" charset="-122"/>
              <a:buAutoNum type="circleNumDbPlain" startAt="2"/>
            </a:pPr>
            <a:r>
              <a:rPr lang="zh-CN" altLang="en-US" smtClean="0">
                <a:ea typeface="黑体" panose="02010609060101010101" pitchFamily="49" charset="-122"/>
              </a:rPr>
              <a:t>图</a:t>
            </a:r>
            <a:r>
              <a:rPr lang="en-US" altLang="zh-CN" smtClean="0">
                <a:ea typeface="黑体" panose="02010609060101010101" pitchFamily="49" charset="-122"/>
              </a:rPr>
              <a:t>4</a:t>
            </a:r>
            <a:r>
              <a:rPr lang="zh-CN" altLang="en-US" smtClean="0">
                <a:ea typeface="黑体" panose="02010609060101010101" pitchFamily="49" charset="-122"/>
              </a:rPr>
              <a:t>中哪个控制信号最不关键，控制单元需要在多长时间内产生该信号以避免其成为关键路径？</a:t>
            </a:r>
            <a:endParaRPr lang="en-US" altLang="zh-CN" smtClean="0">
              <a:ea typeface="黑体" panose="02010609060101010101" pitchFamily="49" charset="-122"/>
            </a:endParaRPr>
          </a:p>
          <a:p>
            <a:pPr lvl="2" indent="-285750">
              <a:lnSpc>
                <a:spcPct val="120000"/>
              </a:lnSpc>
              <a:spcBef>
                <a:spcPct val="20000"/>
              </a:spcBef>
              <a:spcAft>
                <a:spcPct val="20000"/>
              </a:spcAft>
            </a:pPr>
            <a:r>
              <a:rPr lang="en-US" altLang="zh-CN" smtClean="0">
                <a:ea typeface="黑体" panose="02010609060101010101" pitchFamily="49" charset="-122"/>
              </a:rPr>
              <a:t>a.</a:t>
            </a:r>
            <a:r>
              <a:rPr lang="en-US" altLang="zh-CN" smtClean="0">
                <a:solidFill>
                  <a:srgbClr val="FF0000"/>
                </a:solidFill>
                <a:ea typeface="黑体" panose="02010609060101010101" pitchFamily="49" charset="-122"/>
              </a:rPr>
              <a:t>Jump</a:t>
            </a:r>
            <a:r>
              <a:rPr lang="zh-CN" altLang="en-US" smtClean="0">
                <a:ea typeface="黑体" panose="02010609060101010101" pitchFamily="49" charset="-122"/>
              </a:rPr>
              <a:t>信号具有最长的松弛时间，为</a:t>
            </a:r>
            <a:r>
              <a:rPr lang="en-US" altLang="zh-CN" smtClean="0">
                <a:ea typeface="黑体" panose="02010609060101010101" pitchFamily="49" charset="-122"/>
              </a:rPr>
              <a:t>1330ps – 400ps – 30ps = 900ps</a:t>
            </a:r>
          </a:p>
          <a:p>
            <a:pPr lvl="2" indent="-285750">
              <a:lnSpc>
                <a:spcPct val="120000"/>
              </a:lnSpc>
              <a:spcBef>
                <a:spcPct val="20000"/>
              </a:spcBef>
              <a:spcAft>
                <a:spcPct val="20000"/>
              </a:spcAft>
            </a:pPr>
            <a:r>
              <a:rPr lang="en-US" altLang="zh-CN" smtClean="0">
                <a:ea typeface="黑体" panose="02010609060101010101" pitchFamily="49" charset="-122"/>
              </a:rPr>
              <a:t>b.</a:t>
            </a:r>
            <a:r>
              <a:rPr lang="en-US" altLang="zh-CN" smtClean="0">
                <a:solidFill>
                  <a:srgbClr val="FF0000"/>
                </a:solidFill>
                <a:ea typeface="黑体" panose="02010609060101010101" pitchFamily="49" charset="-122"/>
              </a:rPr>
              <a:t>Jump</a:t>
            </a:r>
            <a:r>
              <a:rPr lang="zh-CN" altLang="en-US" smtClean="0">
                <a:ea typeface="黑体" panose="02010609060101010101" pitchFamily="49" charset="-122"/>
              </a:rPr>
              <a:t>信号具有最长的松弛时间，为</a:t>
            </a:r>
            <a:r>
              <a:rPr lang="en-US" altLang="zh-CN" smtClean="0">
                <a:ea typeface="黑体" panose="02010609060101010101" pitchFamily="49" charset="-122"/>
              </a:rPr>
              <a:t>2320ps – 500ps – 100ps = 1720ps</a:t>
            </a:r>
          </a:p>
          <a:p>
            <a:pPr lvl="2" indent="-285750">
              <a:lnSpc>
                <a:spcPct val="120000"/>
              </a:lnSpc>
              <a:spcBef>
                <a:spcPct val="20000"/>
              </a:spcBef>
              <a:spcAft>
                <a:spcPct val="20000"/>
              </a:spcAft>
            </a:pPr>
            <a:r>
              <a:rPr lang="zh-CN" altLang="en-US" smtClean="0">
                <a:ea typeface="黑体" panose="02010609060101010101" pitchFamily="49" charset="-122"/>
              </a:rPr>
              <a:t>解析：所有的控制信号都必须在指令读取之后生成，同时一个信号最晚必须在时钟周期结束之前到来，对于</a:t>
            </a:r>
            <a:r>
              <a:rPr lang="en-US" altLang="zh-CN" smtClean="0">
                <a:ea typeface="黑体" panose="02010609060101010101" pitchFamily="49" charset="-122"/>
              </a:rPr>
              <a:t>MemWrite</a:t>
            </a:r>
            <a:r>
              <a:rPr lang="zh-CN" altLang="en-US" smtClean="0">
                <a:ea typeface="黑体" panose="02010609060101010101" pitchFamily="49" charset="-122"/>
              </a:rPr>
              <a:t>、</a:t>
            </a:r>
            <a:r>
              <a:rPr lang="en-US" altLang="zh-CN" smtClean="0">
                <a:ea typeface="黑体" panose="02010609060101010101" pitchFamily="49" charset="-122"/>
              </a:rPr>
              <a:t>RegWrite</a:t>
            </a:r>
            <a:r>
              <a:rPr lang="zh-CN" altLang="en-US" smtClean="0">
                <a:ea typeface="黑体" panose="02010609060101010101" pitchFamily="49" charset="-122"/>
              </a:rPr>
              <a:t>和</a:t>
            </a:r>
            <a:r>
              <a:rPr lang="en-US" altLang="zh-CN" smtClean="0">
                <a:solidFill>
                  <a:srgbClr val="FF0000"/>
                </a:solidFill>
                <a:ea typeface="黑体" panose="02010609060101010101" pitchFamily="49" charset="-122"/>
              </a:rPr>
              <a:t>Jump</a:t>
            </a:r>
            <a:r>
              <a:rPr lang="zh-CN" altLang="en-US" smtClean="0">
                <a:ea typeface="黑体" panose="02010609060101010101" pitchFamily="49" charset="-122"/>
              </a:rPr>
              <a:t>信号，由于它们都只在时钟周期的最后才会用到，因而相比于其它控制信号会拥有更长的松弛时间，由于两种情况下均是数据存储器的延迟</a:t>
            </a:r>
            <a:r>
              <a:rPr lang="en-US" altLang="zh-CN" smtClean="0">
                <a:ea typeface="黑体" panose="02010609060101010101" pitchFamily="49" charset="-122"/>
              </a:rPr>
              <a:t>&gt;</a:t>
            </a:r>
            <a:r>
              <a:rPr lang="zh-CN" altLang="en-US" smtClean="0">
                <a:ea typeface="黑体" panose="02010609060101010101" pitchFamily="49" charset="-122"/>
              </a:rPr>
              <a:t>寄存器堆</a:t>
            </a:r>
            <a:r>
              <a:rPr lang="en-US" altLang="zh-CN" smtClean="0">
                <a:ea typeface="黑体" panose="02010609060101010101" pitchFamily="49" charset="-122"/>
              </a:rPr>
              <a:t>&gt;</a:t>
            </a:r>
            <a:r>
              <a:rPr lang="zh-CN" altLang="en-US" smtClean="0">
                <a:ea typeface="黑体" panose="02010609060101010101" pitchFamily="49" charset="-122"/>
              </a:rPr>
              <a:t>多选器，因而</a:t>
            </a:r>
            <a:r>
              <a:rPr lang="en-US" altLang="zh-CN" smtClean="0">
                <a:ea typeface="黑体" panose="02010609060101010101" pitchFamily="49" charset="-122"/>
              </a:rPr>
              <a:t>Jump</a:t>
            </a:r>
            <a:r>
              <a:rPr lang="zh-CN" altLang="en-US" smtClean="0">
                <a:ea typeface="黑体" panose="02010609060101010101" pitchFamily="49" charset="-122"/>
              </a:rPr>
              <a:t>具有最长的松弛时间。</a:t>
            </a:r>
            <a:endParaRPr lang="en-US" altLang="zh-CN" smtClean="0">
              <a:ea typeface="黑体" panose="02010609060101010101" pitchFamily="49" charset="-122"/>
            </a:endParaRPr>
          </a:p>
          <a:p>
            <a:pPr lvl="2" indent="-285750">
              <a:lnSpc>
                <a:spcPct val="120000"/>
              </a:lnSpc>
              <a:spcBef>
                <a:spcPct val="20000"/>
              </a:spcBef>
              <a:spcAft>
                <a:spcPct val="20000"/>
              </a:spcAft>
            </a:pPr>
            <a:r>
              <a:rPr lang="zh-CN" altLang="en-US" smtClean="0">
                <a:ea typeface="黑体" panose="02010609060101010101" pitchFamily="49" charset="-122"/>
              </a:rPr>
              <a:t>这个题目里面没有考虑</a:t>
            </a:r>
            <a:r>
              <a:rPr lang="en-US" altLang="zh-CN" smtClean="0">
                <a:ea typeface="黑体" panose="02010609060101010101" pitchFamily="49" charset="-122"/>
              </a:rPr>
              <a:t>PC</a:t>
            </a:r>
            <a:r>
              <a:rPr lang="zh-CN" altLang="en-US" smtClean="0">
                <a:ea typeface="黑体" panose="02010609060101010101" pitchFamily="49" charset="-122"/>
              </a:rPr>
              <a:t>的延迟。</a:t>
            </a:r>
            <a:endParaRPr lang="en-US" altLang="zh-CN" smtClean="0">
              <a:ea typeface="黑体" panose="02010609060101010101" pitchFamily="49" charset="-122"/>
            </a:endParaRPr>
          </a:p>
        </p:txBody>
      </p:sp>
      <p:graphicFrame>
        <p:nvGraphicFramePr>
          <p:cNvPr id="2" name="表格 1"/>
          <p:cNvGraphicFramePr>
            <a:graphicFrameLocks noGrp="1"/>
          </p:cNvGraphicFramePr>
          <p:nvPr/>
        </p:nvGraphicFramePr>
        <p:xfrm>
          <a:off x="611188" y="908050"/>
          <a:ext cx="8121649" cy="960438"/>
        </p:xfrm>
        <a:graphic>
          <a:graphicData uri="http://schemas.openxmlformats.org/drawingml/2006/table">
            <a:tbl>
              <a:tblPr firstRow="1" firstCol="1" bandRow="1">
                <a:tableStyleId>{69CF1AB2-1976-4502-BF36-3FF5EA218861}</a:tableStyleId>
              </a:tblPr>
              <a:tblGrid>
                <a:gridCol w="351776">
                  <a:extLst>
                    <a:ext uri="{9D8B030D-6E8A-4147-A177-3AD203B41FA5}">
                      <a16:colId xmlns:a16="http://schemas.microsoft.com/office/drawing/2014/main" val="20000"/>
                    </a:ext>
                  </a:extLst>
                </a:gridCol>
                <a:gridCol w="1070568">
                  <a:extLst>
                    <a:ext uri="{9D8B030D-6E8A-4147-A177-3AD203B41FA5}">
                      <a16:colId xmlns:a16="http://schemas.microsoft.com/office/drawing/2014/main" val="20001"/>
                    </a:ext>
                  </a:extLst>
                </a:gridCol>
                <a:gridCol w="714982">
                  <a:extLst>
                    <a:ext uri="{9D8B030D-6E8A-4147-A177-3AD203B41FA5}">
                      <a16:colId xmlns:a16="http://schemas.microsoft.com/office/drawing/2014/main" val="20002"/>
                    </a:ext>
                  </a:extLst>
                </a:gridCol>
                <a:gridCol w="714982">
                  <a:extLst>
                    <a:ext uri="{9D8B030D-6E8A-4147-A177-3AD203B41FA5}">
                      <a16:colId xmlns:a16="http://schemas.microsoft.com/office/drawing/2014/main" val="20003"/>
                    </a:ext>
                  </a:extLst>
                </a:gridCol>
                <a:gridCol w="607036">
                  <a:extLst>
                    <a:ext uri="{9D8B030D-6E8A-4147-A177-3AD203B41FA5}">
                      <a16:colId xmlns:a16="http://schemas.microsoft.com/office/drawing/2014/main" val="20004"/>
                    </a:ext>
                  </a:extLst>
                </a:gridCol>
                <a:gridCol w="892775">
                  <a:extLst>
                    <a:ext uri="{9D8B030D-6E8A-4147-A177-3AD203B41FA5}">
                      <a16:colId xmlns:a16="http://schemas.microsoft.com/office/drawing/2014/main" val="20005"/>
                    </a:ext>
                  </a:extLst>
                </a:gridCol>
                <a:gridCol w="1070568">
                  <a:extLst>
                    <a:ext uri="{9D8B030D-6E8A-4147-A177-3AD203B41FA5}">
                      <a16:colId xmlns:a16="http://schemas.microsoft.com/office/drawing/2014/main" val="20006"/>
                    </a:ext>
                  </a:extLst>
                </a:gridCol>
                <a:gridCol w="892775">
                  <a:extLst>
                    <a:ext uri="{9D8B030D-6E8A-4147-A177-3AD203B41FA5}">
                      <a16:colId xmlns:a16="http://schemas.microsoft.com/office/drawing/2014/main" val="20007"/>
                    </a:ext>
                  </a:extLst>
                </a:gridCol>
                <a:gridCol w="892775">
                  <a:extLst>
                    <a:ext uri="{9D8B030D-6E8A-4147-A177-3AD203B41FA5}">
                      <a16:colId xmlns:a16="http://schemas.microsoft.com/office/drawing/2014/main" val="20008"/>
                    </a:ext>
                  </a:extLst>
                </a:gridCol>
                <a:gridCol w="913412">
                  <a:extLst>
                    <a:ext uri="{9D8B030D-6E8A-4147-A177-3AD203B41FA5}">
                      <a16:colId xmlns:a16="http://schemas.microsoft.com/office/drawing/2014/main" val="20009"/>
                    </a:ext>
                  </a:extLst>
                </a:gridCol>
              </a:tblGrid>
              <a:tr h="320146">
                <a:tc>
                  <a:txBody>
                    <a:bodyPr/>
                    <a:lstStyle/>
                    <a:p>
                      <a:pPr algn="ctr">
                        <a:lnSpc>
                          <a:spcPct val="150000"/>
                        </a:lnSpc>
                        <a:spcAft>
                          <a:spcPts val="0"/>
                        </a:spcAft>
                      </a:pPr>
                      <a:r>
                        <a:rPr lang="en-US" sz="1400" kern="100" dirty="0">
                          <a:effectLst/>
                          <a:latin typeface="Times New Roman" pitchFamily="18" charset="0"/>
                          <a:cs typeface="Times New Roman" pitchFamily="18" charset="0"/>
                        </a:rPr>
                        <a:t> </a:t>
                      </a:r>
                      <a:endParaRPr lang="zh-CN" sz="1100" kern="100" dirty="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400" kern="100">
                          <a:effectLst/>
                          <a:latin typeface="Times New Roman" pitchFamily="18" charset="0"/>
                          <a:cs typeface="Times New Roman" pitchFamily="18" charset="0"/>
                        </a:rPr>
                        <a:t>指令存储器</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400" kern="100" dirty="0">
                          <a:effectLst/>
                          <a:latin typeface="Times New Roman" pitchFamily="18" charset="0"/>
                          <a:cs typeface="Times New Roman" pitchFamily="18" charset="0"/>
                        </a:rPr>
                        <a:t>加法器</a:t>
                      </a:r>
                      <a:endParaRPr lang="zh-CN" sz="1100" kern="100" dirty="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400" kern="100">
                          <a:effectLst/>
                          <a:latin typeface="Times New Roman" pitchFamily="18" charset="0"/>
                          <a:cs typeface="Times New Roman" pitchFamily="18" charset="0"/>
                        </a:rPr>
                        <a:t>多选器</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ALU</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400" kern="100">
                          <a:effectLst/>
                          <a:latin typeface="Times New Roman" pitchFamily="18" charset="0"/>
                          <a:cs typeface="Times New Roman" pitchFamily="18" charset="0"/>
                        </a:rPr>
                        <a:t>寄存器堆</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400" kern="100">
                          <a:effectLst/>
                          <a:latin typeface="Times New Roman" pitchFamily="18" charset="0"/>
                          <a:cs typeface="Times New Roman" pitchFamily="18" charset="0"/>
                        </a:rPr>
                        <a:t>数据存储器</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400" kern="100">
                          <a:effectLst/>
                          <a:latin typeface="Times New Roman" pitchFamily="18" charset="0"/>
                          <a:cs typeface="Times New Roman" pitchFamily="18" charset="0"/>
                        </a:rPr>
                        <a:t>符号扩展</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400" kern="100">
                          <a:effectLst/>
                          <a:latin typeface="Times New Roman" pitchFamily="18" charset="0"/>
                          <a:cs typeface="Times New Roman" pitchFamily="18" charset="0"/>
                        </a:rPr>
                        <a:t>左移两位</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ALU</a:t>
                      </a:r>
                      <a:r>
                        <a:rPr lang="zh-CN" sz="1400" kern="100">
                          <a:effectLst/>
                          <a:latin typeface="Times New Roman" pitchFamily="18" charset="0"/>
                          <a:cs typeface="Times New Roman" pitchFamily="18" charset="0"/>
                        </a:rPr>
                        <a:t>控制</a:t>
                      </a:r>
                      <a:endParaRPr lang="zh-CN" sz="1100" kern="100">
                        <a:effectLst/>
                        <a:latin typeface="Times New Roman" pitchFamily="18" charset="0"/>
                        <a:ea typeface="宋体"/>
                        <a:cs typeface="Times New Roman" pitchFamily="18" charset="0"/>
                      </a:endParaRPr>
                    </a:p>
                  </a:txBody>
                  <a:tcPr marL="68577" marR="68577" marT="0" marB="0"/>
                </a:tc>
                <a:extLst>
                  <a:ext uri="{0D108BD9-81ED-4DB2-BD59-A6C34878D82A}">
                    <a16:rowId xmlns:a16="http://schemas.microsoft.com/office/drawing/2014/main" val="10000"/>
                  </a:ext>
                </a:extLst>
              </a:tr>
              <a:tr h="320146">
                <a:tc>
                  <a:txBody>
                    <a:bodyPr/>
                    <a:lstStyle/>
                    <a:p>
                      <a:pPr algn="just">
                        <a:lnSpc>
                          <a:spcPct val="150000"/>
                        </a:lnSpc>
                        <a:spcAft>
                          <a:spcPts val="0"/>
                        </a:spcAft>
                      </a:pPr>
                      <a:r>
                        <a:rPr lang="en-US" sz="1400" kern="100">
                          <a:effectLst/>
                          <a:latin typeface="Times New Roman" pitchFamily="18" charset="0"/>
                          <a:cs typeface="Times New Roman" pitchFamily="18" charset="0"/>
                        </a:rPr>
                        <a:t>a.</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400ps</a:t>
                      </a:r>
                      <a:endParaRPr lang="zh-CN" sz="1100" kern="100" dirty="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100ps</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30ps</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120ps</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200ps</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350ps</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20ps</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0ps</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50ps</a:t>
                      </a:r>
                      <a:endParaRPr lang="zh-CN" sz="1100" kern="100">
                        <a:effectLst/>
                        <a:latin typeface="Times New Roman" pitchFamily="18" charset="0"/>
                        <a:ea typeface="宋体"/>
                        <a:cs typeface="Times New Roman" pitchFamily="18" charset="0"/>
                      </a:endParaRPr>
                    </a:p>
                  </a:txBody>
                  <a:tcPr marL="68577" marR="68577" marT="0" marB="0"/>
                </a:tc>
                <a:extLst>
                  <a:ext uri="{0D108BD9-81ED-4DB2-BD59-A6C34878D82A}">
                    <a16:rowId xmlns:a16="http://schemas.microsoft.com/office/drawing/2014/main" val="10001"/>
                  </a:ext>
                </a:extLst>
              </a:tr>
              <a:tr h="320146">
                <a:tc>
                  <a:txBody>
                    <a:bodyPr/>
                    <a:lstStyle/>
                    <a:p>
                      <a:pPr algn="just">
                        <a:lnSpc>
                          <a:spcPct val="150000"/>
                        </a:lnSpc>
                        <a:spcAft>
                          <a:spcPts val="0"/>
                        </a:spcAft>
                      </a:pPr>
                      <a:r>
                        <a:rPr lang="en-US" sz="1400" kern="100">
                          <a:effectLst/>
                          <a:latin typeface="Times New Roman" pitchFamily="18" charset="0"/>
                          <a:cs typeface="Times New Roman" pitchFamily="18" charset="0"/>
                        </a:rPr>
                        <a:t>b.</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500ps</a:t>
                      </a:r>
                      <a:endParaRPr lang="zh-CN" sz="1100" kern="100" dirty="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150ps</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100ps</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180ps</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220ps</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1000ps</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90ps</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20ps</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55ps</a:t>
                      </a:r>
                      <a:endParaRPr lang="zh-CN" sz="1100" kern="100" dirty="0">
                        <a:effectLst/>
                        <a:latin typeface="Times New Roman" pitchFamily="18" charset="0"/>
                        <a:ea typeface="宋体"/>
                        <a:cs typeface="Times New Roman" pitchFamily="18" charset="0"/>
                      </a:endParaRPr>
                    </a:p>
                  </a:txBody>
                  <a:tcPr marL="68577" marR="68577"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0914722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539">
                                            <p:txEl>
                                              <p:pRg st="3" end="3"/>
                                            </p:txEl>
                                          </p:spTgt>
                                        </p:tgtEl>
                                        <p:attrNameLst>
                                          <p:attrName>style.visibility</p:attrName>
                                        </p:attrNameLst>
                                      </p:cBhvr>
                                      <p:to>
                                        <p:strVal val="visible"/>
                                      </p:to>
                                    </p:set>
                                    <p:animEffect transition="in" filter="fade">
                                      <p:cBhvr>
                                        <p:cTn id="7" dur="500"/>
                                        <p:tgtEl>
                                          <p:spTgt spid="65539">
                                            <p:txEl>
                                              <p:pRg st="3" end="3"/>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5539">
                                            <p:txEl>
                                              <p:pRg st="4" end="4"/>
                                            </p:txEl>
                                          </p:spTgt>
                                        </p:tgtEl>
                                        <p:attrNameLst>
                                          <p:attrName>style.visibility</p:attrName>
                                        </p:attrNameLst>
                                      </p:cBhvr>
                                      <p:to>
                                        <p:strVal val="visible"/>
                                      </p:to>
                                    </p:set>
                                    <p:animEffect transition="in" filter="fade">
                                      <p:cBhvr>
                                        <p:cTn id="10" dur="500"/>
                                        <p:tgtEl>
                                          <p:spTgt spid="65539">
                                            <p:txEl>
                                              <p:pRg st="4" end="4"/>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5539">
                                            <p:txEl>
                                              <p:pRg st="5" end="5"/>
                                            </p:txEl>
                                          </p:spTgt>
                                        </p:tgtEl>
                                        <p:attrNameLst>
                                          <p:attrName>style.visibility</p:attrName>
                                        </p:attrNameLst>
                                      </p:cBhvr>
                                      <p:to>
                                        <p:strVal val="visible"/>
                                      </p:to>
                                    </p:set>
                                    <p:animEffect transition="in" filter="fade">
                                      <p:cBhvr>
                                        <p:cTn id="15" dur="500"/>
                                        <p:tgtEl>
                                          <p:spTgt spid="65539">
                                            <p:txEl>
                                              <p:pRg st="5" end="5"/>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5539">
                                            <p:txEl>
                                              <p:pRg st="6" end="6"/>
                                            </p:txEl>
                                          </p:spTgt>
                                        </p:tgtEl>
                                        <p:attrNameLst>
                                          <p:attrName>style.visibility</p:attrName>
                                        </p:attrNameLst>
                                      </p:cBhvr>
                                      <p:to>
                                        <p:strVal val="visible"/>
                                      </p:to>
                                    </p:set>
                                    <p:animEffect transition="in" filter="fade">
                                      <p:cBhvr>
                                        <p:cTn id="18" dur="500"/>
                                        <p:tgtEl>
                                          <p:spTgt spid="655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七、解答</a:t>
            </a:r>
            <a:r>
              <a:rPr lang="en-US" altLang="zh-CN" smtClean="0">
                <a:latin typeface="Times New Roman" panose="02020603050405020304" pitchFamily="18" charset="0"/>
                <a:cs typeface="Times New Roman" panose="02020603050405020304" pitchFamily="18" charset="0"/>
              </a:rPr>
              <a:t>3</a:t>
            </a:r>
            <a:endParaRPr lang="zh-CN" altLang="en-US" smtClean="0">
              <a:latin typeface="Times New Roman" panose="02020603050405020304" pitchFamily="18" charset="0"/>
              <a:cs typeface="Times New Roman" panose="02020603050405020304" pitchFamily="18" charset="0"/>
            </a:endParaRPr>
          </a:p>
        </p:txBody>
      </p:sp>
      <p:sp>
        <p:nvSpPr>
          <p:cNvPr id="66563" name="Content Placeholder 4"/>
          <p:cNvSpPr>
            <a:spLocks noGrp="1"/>
          </p:cNvSpPr>
          <p:nvPr>
            <p:ph idx="4294967295"/>
          </p:nvPr>
        </p:nvSpPr>
        <p:spPr>
          <a:xfrm>
            <a:off x="684213" y="908050"/>
            <a:ext cx="7848600" cy="4459288"/>
          </a:xfrm>
        </p:spPr>
        <p:txBody>
          <a:bodyPr/>
          <a:lstStyle/>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727075" lvl="1" indent="-342900">
              <a:lnSpc>
                <a:spcPct val="120000"/>
              </a:lnSpc>
              <a:spcBef>
                <a:spcPct val="20000"/>
              </a:spcBef>
              <a:spcAft>
                <a:spcPct val="20000"/>
              </a:spcAft>
              <a:buFont typeface="楷体_GB2312" pitchFamily="49" charset="-122"/>
              <a:buAutoNum type="circleNumDbPlain" startAt="3"/>
            </a:pPr>
            <a:r>
              <a:rPr lang="zh-CN" altLang="en-US" smtClean="0">
                <a:ea typeface="黑体" panose="02010609060101010101" pitchFamily="49" charset="-122"/>
              </a:rPr>
              <a:t>图</a:t>
            </a:r>
            <a:r>
              <a:rPr lang="en-US" altLang="zh-CN" smtClean="0">
                <a:ea typeface="黑体" panose="02010609060101010101" pitchFamily="49" charset="-122"/>
              </a:rPr>
              <a:t>4</a:t>
            </a:r>
            <a:r>
              <a:rPr lang="zh-CN" altLang="en-US" smtClean="0">
                <a:ea typeface="黑体" panose="02010609060101010101" pitchFamily="49" charset="-122"/>
              </a:rPr>
              <a:t>中哪个控制信号最关键，控制单元需要在多长时间内产生该信号以避免其成为关键路径？</a:t>
            </a:r>
            <a:endParaRPr lang="en-US" altLang="zh-CN" smtClean="0">
              <a:ea typeface="黑体" panose="02010609060101010101" pitchFamily="49" charset="-122"/>
            </a:endParaRPr>
          </a:p>
          <a:p>
            <a:pPr lvl="2" indent="-285750">
              <a:lnSpc>
                <a:spcPct val="120000"/>
              </a:lnSpc>
              <a:spcBef>
                <a:spcPct val="20000"/>
              </a:spcBef>
              <a:spcAft>
                <a:spcPct val="20000"/>
              </a:spcAft>
            </a:pPr>
            <a:endParaRPr lang="en-US" altLang="zh-CN" smtClean="0">
              <a:ea typeface="黑体" panose="02010609060101010101" pitchFamily="49" charset="-122"/>
            </a:endParaRPr>
          </a:p>
          <a:p>
            <a:pPr lvl="2" indent="-285750">
              <a:lnSpc>
                <a:spcPct val="120000"/>
              </a:lnSpc>
              <a:spcBef>
                <a:spcPct val="20000"/>
              </a:spcBef>
              <a:spcAft>
                <a:spcPct val="20000"/>
              </a:spcAft>
            </a:pPr>
            <a:endParaRPr lang="en-US" altLang="zh-CN" smtClean="0">
              <a:ea typeface="黑体" panose="02010609060101010101" pitchFamily="49" charset="-122"/>
            </a:endParaRPr>
          </a:p>
          <a:p>
            <a:pPr lvl="2" indent="-285750">
              <a:lnSpc>
                <a:spcPct val="120000"/>
              </a:lnSpc>
              <a:spcBef>
                <a:spcPct val="20000"/>
              </a:spcBef>
              <a:spcAft>
                <a:spcPct val="20000"/>
              </a:spcAft>
            </a:pPr>
            <a:endParaRPr lang="en-US" altLang="zh-CN" smtClean="0">
              <a:ea typeface="黑体" panose="02010609060101010101" pitchFamily="49" charset="-122"/>
            </a:endParaRPr>
          </a:p>
          <a:p>
            <a:pPr lvl="2" indent="-285750">
              <a:lnSpc>
                <a:spcPct val="120000"/>
              </a:lnSpc>
              <a:spcBef>
                <a:spcPct val="20000"/>
              </a:spcBef>
              <a:spcAft>
                <a:spcPct val="20000"/>
              </a:spcAft>
            </a:pPr>
            <a:r>
              <a:rPr lang="zh-CN" altLang="en-US" smtClean="0">
                <a:ea typeface="黑体" panose="02010609060101010101" pitchFamily="49" charset="-122"/>
              </a:rPr>
              <a:t>解析：为了不影响关键路径，控制信号必须在数据到达之前产生以便不影响数据的通过，最早出现在关键路径上的控制信号是</a:t>
            </a:r>
            <a:r>
              <a:rPr lang="en-US" altLang="zh-CN" smtClean="0">
                <a:ea typeface="黑体" panose="02010609060101010101" pitchFamily="49" charset="-122"/>
              </a:rPr>
              <a:t>ALUOp</a:t>
            </a:r>
            <a:r>
              <a:rPr lang="zh-CN" altLang="en-US" smtClean="0">
                <a:ea typeface="黑体" panose="02010609060101010101" pitchFamily="49" charset="-122"/>
              </a:rPr>
              <a:t>和</a:t>
            </a:r>
            <a:r>
              <a:rPr lang="en-US" altLang="zh-CN" smtClean="0">
                <a:ea typeface="黑体" panose="02010609060101010101" pitchFamily="49" charset="-122"/>
              </a:rPr>
              <a:t>ALUSrc</a:t>
            </a:r>
            <a:r>
              <a:rPr lang="zh-CN" altLang="en-US" smtClean="0">
                <a:ea typeface="黑体" panose="02010609060101010101" pitchFamily="49" charset="-122"/>
              </a:rPr>
              <a:t>，</a:t>
            </a:r>
            <a:r>
              <a:rPr lang="en-US" altLang="zh-CN" smtClean="0">
                <a:ea typeface="黑体" panose="02010609060101010101" pitchFamily="49" charset="-122"/>
              </a:rPr>
              <a:t>ALUSrc</a:t>
            </a:r>
            <a:r>
              <a:rPr lang="zh-CN" altLang="en-US" smtClean="0">
                <a:ea typeface="黑体" panose="02010609060101010101" pitchFamily="49" charset="-122"/>
              </a:rPr>
              <a:t>的松弛时间为</a:t>
            </a:r>
            <a:r>
              <a:rPr lang="en-US" altLang="zh-CN" smtClean="0">
                <a:ea typeface="黑体" panose="02010609060101010101" pitchFamily="49" charset="-122"/>
              </a:rPr>
              <a:t>Regs(Read)</a:t>
            </a:r>
            <a:r>
              <a:rPr lang="zh-CN" altLang="en-US" smtClean="0">
                <a:ea typeface="黑体" panose="02010609060101010101" pitchFamily="49" charset="-122"/>
              </a:rPr>
              <a:t>，</a:t>
            </a:r>
            <a:r>
              <a:rPr lang="en-US" altLang="zh-CN" smtClean="0">
                <a:ea typeface="黑体" panose="02010609060101010101" pitchFamily="49" charset="-122"/>
              </a:rPr>
              <a:t>ALUOp</a:t>
            </a:r>
            <a:r>
              <a:rPr lang="zh-CN" altLang="en-US" smtClean="0">
                <a:ea typeface="黑体" panose="02010609060101010101" pitchFamily="49" charset="-122"/>
              </a:rPr>
              <a:t>的松弛时间为</a:t>
            </a:r>
            <a:r>
              <a:rPr lang="en-US" altLang="zh-CN" smtClean="0">
                <a:ea typeface="黑体" panose="02010609060101010101" pitchFamily="49" charset="-122"/>
              </a:rPr>
              <a:t>Regs(Read) + Mux – ALU Ctrl</a:t>
            </a:r>
            <a:r>
              <a:rPr lang="zh-CN" altLang="en-US" smtClean="0">
                <a:ea typeface="黑体" panose="02010609060101010101" pitchFamily="49" charset="-122"/>
              </a:rPr>
              <a:t>，拥有较小松弛时间的信号更为关键，可见二者对于</a:t>
            </a:r>
            <a:r>
              <a:rPr lang="en-US" altLang="zh-CN" smtClean="0">
                <a:ea typeface="黑体" panose="02010609060101010101" pitchFamily="49" charset="-122"/>
              </a:rPr>
              <a:t>ALU</a:t>
            </a:r>
            <a:r>
              <a:rPr lang="zh-CN" altLang="en-US" smtClean="0">
                <a:ea typeface="黑体" panose="02010609060101010101" pitchFamily="49" charset="-122"/>
              </a:rPr>
              <a:t>计算的影响取决于</a:t>
            </a:r>
            <a:r>
              <a:rPr lang="en-US" altLang="zh-CN" smtClean="0">
                <a:ea typeface="黑体" panose="02010609060101010101" pitchFamily="49" charset="-122"/>
              </a:rPr>
              <a:t>ALU Ctrl</a:t>
            </a:r>
            <a:r>
              <a:rPr lang="zh-CN" altLang="en-US" smtClean="0">
                <a:ea typeface="黑体" panose="02010609060101010101" pitchFamily="49" charset="-122"/>
              </a:rPr>
              <a:t>与</a:t>
            </a:r>
            <a:r>
              <a:rPr lang="en-US" altLang="zh-CN" smtClean="0">
                <a:ea typeface="黑体" panose="02010609060101010101" pitchFamily="49" charset="-122"/>
              </a:rPr>
              <a:t>Mux</a:t>
            </a:r>
            <a:r>
              <a:rPr lang="zh-CN" altLang="en-US" smtClean="0">
                <a:ea typeface="黑体" panose="02010609060101010101" pitchFamily="49" charset="-122"/>
              </a:rPr>
              <a:t>的延迟大小。</a:t>
            </a:r>
          </a:p>
        </p:txBody>
      </p:sp>
      <p:graphicFrame>
        <p:nvGraphicFramePr>
          <p:cNvPr id="2" name="表格 1"/>
          <p:cNvGraphicFramePr>
            <a:graphicFrameLocks noGrp="1"/>
          </p:cNvGraphicFramePr>
          <p:nvPr/>
        </p:nvGraphicFramePr>
        <p:xfrm>
          <a:off x="611188" y="908050"/>
          <a:ext cx="8121649" cy="960438"/>
        </p:xfrm>
        <a:graphic>
          <a:graphicData uri="http://schemas.openxmlformats.org/drawingml/2006/table">
            <a:tbl>
              <a:tblPr firstRow="1" firstCol="1" bandRow="1">
                <a:tableStyleId>{69CF1AB2-1976-4502-BF36-3FF5EA218861}</a:tableStyleId>
              </a:tblPr>
              <a:tblGrid>
                <a:gridCol w="351776">
                  <a:extLst>
                    <a:ext uri="{9D8B030D-6E8A-4147-A177-3AD203B41FA5}">
                      <a16:colId xmlns:a16="http://schemas.microsoft.com/office/drawing/2014/main" val="20000"/>
                    </a:ext>
                  </a:extLst>
                </a:gridCol>
                <a:gridCol w="1070568">
                  <a:extLst>
                    <a:ext uri="{9D8B030D-6E8A-4147-A177-3AD203B41FA5}">
                      <a16:colId xmlns:a16="http://schemas.microsoft.com/office/drawing/2014/main" val="20001"/>
                    </a:ext>
                  </a:extLst>
                </a:gridCol>
                <a:gridCol w="714982">
                  <a:extLst>
                    <a:ext uri="{9D8B030D-6E8A-4147-A177-3AD203B41FA5}">
                      <a16:colId xmlns:a16="http://schemas.microsoft.com/office/drawing/2014/main" val="20002"/>
                    </a:ext>
                  </a:extLst>
                </a:gridCol>
                <a:gridCol w="714982">
                  <a:extLst>
                    <a:ext uri="{9D8B030D-6E8A-4147-A177-3AD203B41FA5}">
                      <a16:colId xmlns:a16="http://schemas.microsoft.com/office/drawing/2014/main" val="20003"/>
                    </a:ext>
                  </a:extLst>
                </a:gridCol>
                <a:gridCol w="607036">
                  <a:extLst>
                    <a:ext uri="{9D8B030D-6E8A-4147-A177-3AD203B41FA5}">
                      <a16:colId xmlns:a16="http://schemas.microsoft.com/office/drawing/2014/main" val="20004"/>
                    </a:ext>
                  </a:extLst>
                </a:gridCol>
                <a:gridCol w="892775">
                  <a:extLst>
                    <a:ext uri="{9D8B030D-6E8A-4147-A177-3AD203B41FA5}">
                      <a16:colId xmlns:a16="http://schemas.microsoft.com/office/drawing/2014/main" val="20005"/>
                    </a:ext>
                  </a:extLst>
                </a:gridCol>
                <a:gridCol w="1070568">
                  <a:extLst>
                    <a:ext uri="{9D8B030D-6E8A-4147-A177-3AD203B41FA5}">
                      <a16:colId xmlns:a16="http://schemas.microsoft.com/office/drawing/2014/main" val="20006"/>
                    </a:ext>
                  </a:extLst>
                </a:gridCol>
                <a:gridCol w="892775">
                  <a:extLst>
                    <a:ext uri="{9D8B030D-6E8A-4147-A177-3AD203B41FA5}">
                      <a16:colId xmlns:a16="http://schemas.microsoft.com/office/drawing/2014/main" val="20007"/>
                    </a:ext>
                  </a:extLst>
                </a:gridCol>
                <a:gridCol w="892775">
                  <a:extLst>
                    <a:ext uri="{9D8B030D-6E8A-4147-A177-3AD203B41FA5}">
                      <a16:colId xmlns:a16="http://schemas.microsoft.com/office/drawing/2014/main" val="20008"/>
                    </a:ext>
                  </a:extLst>
                </a:gridCol>
                <a:gridCol w="913412">
                  <a:extLst>
                    <a:ext uri="{9D8B030D-6E8A-4147-A177-3AD203B41FA5}">
                      <a16:colId xmlns:a16="http://schemas.microsoft.com/office/drawing/2014/main" val="20009"/>
                    </a:ext>
                  </a:extLst>
                </a:gridCol>
              </a:tblGrid>
              <a:tr h="320146">
                <a:tc>
                  <a:txBody>
                    <a:bodyPr/>
                    <a:lstStyle/>
                    <a:p>
                      <a:pPr algn="ctr">
                        <a:lnSpc>
                          <a:spcPct val="150000"/>
                        </a:lnSpc>
                        <a:spcAft>
                          <a:spcPts val="0"/>
                        </a:spcAft>
                      </a:pPr>
                      <a:r>
                        <a:rPr lang="en-US" sz="1400" kern="100" dirty="0">
                          <a:effectLst/>
                          <a:latin typeface="Times New Roman" pitchFamily="18" charset="0"/>
                          <a:cs typeface="Times New Roman" pitchFamily="18" charset="0"/>
                        </a:rPr>
                        <a:t> </a:t>
                      </a:r>
                      <a:endParaRPr lang="zh-CN" sz="1100" kern="100" dirty="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400" kern="100" dirty="0">
                          <a:effectLst/>
                          <a:latin typeface="Times New Roman" pitchFamily="18" charset="0"/>
                          <a:cs typeface="Times New Roman" pitchFamily="18" charset="0"/>
                        </a:rPr>
                        <a:t>指令存储器</a:t>
                      </a:r>
                      <a:endParaRPr lang="zh-CN" sz="1100" kern="100" dirty="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400" kern="100" dirty="0">
                          <a:effectLst/>
                          <a:latin typeface="Times New Roman" pitchFamily="18" charset="0"/>
                          <a:cs typeface="Times New Roman" pitchFamily="18" charset="0"/>
                        </a:rPr>
                        <a:t>加法器</a:t>
                      </a:r>
                      <a:endParaRPr lang="zh-CN" sz="1100" kern="100" dirty="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400" kern="100" dirty="0">
                          <a:effectLst/>
                          <a:latin typeface="Times New Roman" pitchFamily="18" charset="0"/>
                          <a:cs typeface="Times New Roman" pitchFamily="18" charset="0"/>
                        </a:rPr>
                        <a:t>多选器</a:t>
                      </a:r>
                      <a:endParaRPr lang="zh-CN" sz="1100" kern="100" dirty="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ALU</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400" kern="100">
                          <a:effectLst/>
                          <a:latin typeface="Times New Roman" pitchFamily="18" charset="0"/>
                          <a:cs typeface="Times New Roman" pitchFamily="18" charset="0"/>
                        </a:rPr>
                        <a:t>寄存器堆</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400" kern="100">
                          <a:effectLst/>
                          <a:latin typeface="Times New Roman" pitchFamily="18" charset="0"/>
                          <a:cs typeface="Times New Roman" pitchFamily="18" charset="0"/>
                        </a:rPr>
                        <a:t>数据存储器</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400" kern="100">
                          <a:effectLst/>
                          <a:latin typeface="Times New Roman" pitchFamily="18" charset="0"/>
                          <a:cs typeface="Times New Roman" pitchFamily="18" charset="0"/>
                        </a:rPr>
                        <a:t>符号扩展</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400" kern="100">
                          <a:effectLst/>
                          <a:latin typeface="Times New Roman" pitchFamily="18" charset="0"/>
                          <a:cs typeface="Times New Roman" pitchFamily="18" charset="0"/>
                        </a:rPr>
                        <a:t>左移两位</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ALU</a:t>
                      </a:r>
                      <a:r>
                        <a:rPr lang="zh-CN" sz="1400" kern="100">
                          <a:effectLst/>
                          <a:latin typeface="Times New Roman" pitchFamily="18" charset="0"/>
                          <a:cs typeface="Times New Roman" pitchFamily="18" charset="0"/>
                        </a:rPr>
                        <a:t>控制</a:t>
                      </a:r>
                      <a:endParaRPr lang="zh-CN" sz="1100" kern="100">
                        <a:effectLst/>
                        <a:latin typeface="Times New Roman" pitchFamily="18" charset="0"/>
                        <a:ea typeface="宋体"/>
                        <a:cs typeface="Times New Roman" pitchFamily="18" charset="0"/>
                      </a:endParaRPr>
                    </a:p>
                  </a:txBody>
                  <a:tcPr marL="68577" marR="68577" marT="0" marB="0"/>
                </a:tc>
                <a:extLst>
                  <a:ext uri="{0D108BD9-81ED-4DB2-BD59-A6C34878D82A}">
                    <a16:rowId xmlns:a16="http://schemas.microsoft.com/office/drawing/2014/main" val="10000"/>
                  </a:ext>
                </a:extLst>
              </a:tr>
              <a:tr h="320146">
                <a:tc>
                  <a:txBody>
                    <a:bodyPr/>
                    <a:lstStyle/>
                    <a:p>
                      <a:pPr algn="just">
                        <a:lnSpc>
                          <a:spcPct val="150000"/>
                        </a:lnSpc>
                        <a:spcAft>
                          <a:spcPts val="0"/>
                        </a:spcAft>
                      </a:pPr>
                      <a:r>
                        <a:rPr lang="en-US" sz="1400" kern="100">
                          <a:effectLst/>
                          <a:latin typeface="Times New Roman" pitchFamily="18" charset="0"/>
                          <a:cs typeface="Times New Roman" pitchFamily="18" charset="0"/>
                        </a:rPr>
                        <a:t>a.</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400ps</a:t>
                      </a:r>
                      <a:endParaRPr lang="zh-CN" sz="1100" kern="100" dirty="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100ps</a:t>
                      </a:r>
                      <a:endParaRPr lang="zh-CN" sz="1100" kern="100" dirty="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30ps</a:t>
                      </a:r>
                      <a:endParaRPr lang="zh-CN" sz="1100" kern="100" dirty="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120ps</a:t>
                      </a:r>
                      <a:endParaRPr lang="zh-CN" sz="1100" kern="100" dirty="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200ps</a:t>
                      </a:r>
                      <a:endParaRPr lang="zh-CN" sz="1100" kern="100" dirty="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350ps</a:t>
                      </a:r>
                      <a:endParaRPr lang="zh-CN" sz="1100" kern="100" dirty="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20ps</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0ps</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50ps</a:t>
                      </a:r>
                      <a:endParaRPr lang="zh-CN" sz="1100" kern="100">
                        <a:effectLst/>
                        <a:latin typeface="Times New Roman" pitchFamily="18" charset="0"/>
                        <a:ea typeface="宋体"/>
                        <a:cs typeface="Times New Roman" pitchFamily="18" charset="0"/>
                      </a:endParaRPr>
                    </a:p>
                  </a:txBody>
                  <a:tcPr marL="68577" marR="68577" marT="0" marB="0"/>
                </a:tc>
                <a:extLst>
                  <a:ext uri="{0D108BD9-81ED-4DB2-BD59-A6C34878D82A}">
                    <a16:rowId xmlns:a16="http://schemas.microsoft.com/office/drawing/2014/main" val="10001"/>
                  </a:ext>
                </a:extLst>
              </a:tr>
              <a:tr h="320146">
                <a:tc>
                  <a:txBody>
                    <a:bodyPr/>
                    <a:lstStyle/>
                    <a:p>
                      <a:pPr algn="just">
                        <a:lnSpc>
                          <a:spcPct val="150000"/>
                        </a:lnSpc>
                        <a:spcAft>
                          <a:spcPts val="0"/>
                        </a:spcAft>
                      </a:pPr>
                      <a:r>
                        <a:rPr lang="en-US" sz="1400" kern="100">
                          <a:effectLst/>
                          <a:latin typeface="Times New Roman" pitchFamily="18" charset="0"/>
                          <a:cs typeface="Times New Roman" pitchFamily="18" charset="0"/>
                        </a:rPr>
                        <a:t>b.</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500ps</a:t>
                      </a:r>
                      <a:endParaRPr lang="zh-CN" sz="1100" kern="100" dirty="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150ps</a:t>
                      </a:r>
                      <a:endParaRPr lang="zh-CN" sz="1100" kern="100" dirty="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100ps</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180ps</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220ps</a:t>
                      </a:r>
                      <a:endParaRPr lang="zh-CN" sz="11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1000ps</a:t>
                      </a:r>
                      <a:endParaRPr lang="zh-CN" sz="1100" kern="100" dirty="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90ps</a:t>
                      </a:r>
                      <a:endParaRPr lang="zh-CN" sz="1100" kern="100" dirty="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20ps</a:t>
                      </a:r>
                      <a:endParaRPr lang="zh-CN" sz="1100" kern="100" dirty="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55ps</a:t>
                      </a:r>
                      <a:endParaRPr lang="zh-CN" sz="1100" kern="100" dirty="0">
                        <a:effectLst/>
                        <a:latin typeface="Times New Roman" pitchFamily="18" charset="0"/>
                        <a:ea typeface="宋体"/>
                        <a:cs typeface="Times New Roman" pitchFamily="18" charset="0"/>
                      </a:endParaRPr>
                    </a:p>
                  </a:txBody>
                  <a:tcPr marL="68577" marR="68577" marT="0" marB="0"/>
                </a:tc>
                <a:extLst>
                  <a:ext uri="{0D108BD9-81ED-4DB2-BD59-A6C34878D82A}">
                    <a16:rowId xmlns:a16="http://schemas.microsoft.com/office/drawing/2014/main" val="10002"/>
                  </a:ext>
                </a:extLst>
              </a:tr>
            </a:tbl>
          </a:graphicData>
        </a:graphic>
      </p:graphicFrame>
      <p:graphicFrame>
        <p:nvGraphicFramePr>
          <p:cNvPr id="3" name="表格 2"/>
          <p:cNvGraphicFramePr>
            <a:graphicFrameLocks noGrp="1"/>
          </p:cNvGraphicFramePr>
          <p:nvPr/>
        </p:nvGraphicFramePr>
        <p:xfrm>
          <a:off x="2555875" y="2684463"/>
          <a:ext cx="5048250" cy="960438"/>
        </p:xfrm>
        <a:graphic>
          <a:graphicData uri="http://schemas.openxmlformats.org/drawingml/2006/table">
            <a:tbl>
              <a:tblPr firstRow="1" firstCol="1" bandRow="1">
                <a:tableStyleId>{69CF1AB2-1976-4502-BF36-3FF5EA218861}</a:tableStyleId>
              </a:tblPr>
              <a:tblGrid>
                <a:gridCol w="365737">
                  <a:extLst>
                    <a:ext uri="{9D8B030D-6E8A-4147-A177-3AD203B41FA5}">
                      <a16:colId xmlns:a16="http://schemas.microsoft.com/office/drawing/2014/main" val="20000"/>
                    </a:ext>
                  </a:extLst>
                </a:gridCol>
                <a:gridCol w="1895991">
                  <a:extLst>
                    <a:ext uri="{9D8B030D-6E8A-4147-A177-3AD203B41FA5}">
                      <a16:colId xmlns:a16="http://schemas.microsoft.com/office/drawing/2014/main" val="20001"/>
                    </a:ext>
                  </a:extLst>
                </a:gridCol>
                <a:gridCol w="2786522">
                  <a:extLst>
                    <a:ext uri="{9D8B030D-6E8A-4147-A177-3AD203B41FA5}">
                      <a16:colId xmlns:a16="http://schemas.microsoft.com/office/drawing/2014/main" val="20002"/>
                    </a:ext>
                  </a:extLst>
                </a:gridCol>
              </a:tblGrid>
              <a:tr h="320146">
                <a:tc>
                  <a:txBody>
                    <a:bodyPr/>
                    <a:lstStyle/>
                    <a:p>
                      <a:pPr algn="ctr">
                        <a:lnSpc>
                          <a:spcPct val="150000"/>
                        </a:lnSpc>
                        <a:spcAft>
                          <a:spcPts val="0"/>
                        </a:spcAft>
                      </a:pPr>
                      <a:r>
                        <a:rPr lang="en-US" sz="1400" kern="100" dirty="0">
                          <a:effectLst/>
                          <a:latin typeface="Times New Roman" pitchFamily="18" charset="0"/>
                          <a:cs typeface="Times New Roman" pitchFamily="18" charset="0"/>
                        </a:rPr>
                        <a:t> </a:t>
                      </a:r>
                      <a:endParaRPr lang="zh-CN" sz="1100" kern="100" dirty="0">
                        <a:effectLst/>
                        <a:latin typeface="Times New Roman" pitchFamily="18" charset="0"/>
                        <a:ea typeface="宋体"/>
                        <a:cs typeface="Times New Roman" pitchFamily="18" charset="0"/>
                      </a:endParaRPr>
                    </a:p>
                  </a:txBody>
                  <a:tcPr marL="68576" marR="68576" marT="0" marB="0"/>
                </a:tc>
                <a:tc>
                  <a:txBody>
                    <a:bodyPr/>
                    <a:lstStyle/>
                    <a:p>
                      <a:pPr algn="ctr">
                        <a:lnSpc>
                          <a:spcPct val="150000"/>
                        </a:lnSpc>
                        <a:spcAft>
                          <a:spcPts val="0"/>
                        </a:spcAft>
                      </a:pPr>
                      <a:r>
                        <a:rPr lang="zh-CN" sz="1400" kern="100" dirty="0">
                          <a:effectLst/>
                          <a:latin typeface="Times New Roman" pitchFamily="18" charset="0"/>
                          <a:cs typeface="Times New Roman" pitchFamily="18" charset="0"/>
                        </a:rPr>
                        <a:t>最关键信号</a:t>
                      </a:r>
                      <a:endParaRPr lang="zh-CN" sz="1100" kern="100" dirty="0">
                        <a:effectLst/>
                        <a:latin typeface="Times New Roman" pitchFamily="18" charset="0"/>
                        <a:ea typeface="宋体"/>
                        <a:cs typeface="Times New Roman" pitchFamily="18" charset="0"/>
                      </a:endParaRPr>
                    </a:p>
                  </a:txBody>
                  <a:tcPr marL="68576" marR="68576" marT="0" marB="0"/>
                </a:tc>
                <a:tc>
                  <a:txBody>
                    <a:bodyPr/>
                    <a:lstStyle/>
                    <a:p>
                      <a:pPr algn="ctr">
                        <a:lnSpc>
                          <a:spcPct val="150000"/>
                        </a:lnSpc>
                        <a:spcAft>
                          <a:spcPts val="0"/>
                        </a:spcAft>
                      </a:pPr>
                      <a:r>
                        <a:rPr lang="zh-CN" sz="1400" kern="100">
                          <a:effectLst/>
                          <a:latin typeface="Times New Roman" pitchFamily="18" charset="0"/>
                          <a:cs typeface="Times New Roman" pitchFamily="18" charset="0"/>
                        </a:rPr>
                        <a:t>产生该信号可用的时间</a:t>
                      </a:r>
                      <a:endParaRPr lang="zh-CN" sz="1100" kern="100">
                        <a:effectLst/>
                        <a:latin typeface="Times New Roman" pitchFamily="18" charset="0"/>
                        <a:ea typeface="宋体"/>
                        <a:cs typeface="Times New Roman" pitchFamily="18" charset="0"/>
                      </a:endParaRPr>
                    </a:p>
                  </a:txBody>
                  <a:tcPr marL="68576" marR="68576" marT="0" marB="0"/>
                </a:tc>
                <a:extLst>
                  <a:ext uri="{0D108BD9-81ED-4DB2-BD59-A6C34878D82A}">
                    <a16:rowId xmlns:a16="http://schemas.microsoft.com/office/drawing/2014/main" val="10000"/>
                  </a:ext>
                </a:extLst>
              </a:tr>
              <a:tr h="320146">
                <a:tc>
                  <a:txBody>
                    <a:bodyPr/>
                    <a:lstStyle/>
                    <a:p>
                      <a:pPr algn="just">
                        <a:lnSpc>
                          <a:spcPct val="150000"/>
                        </a:lnSpc>
                        <a:spcAft>
                          <a:spcPts val="0"/>
                        </a:spcAft>
                      </a:pPr>
                      <a:r>
                        <a:rPr lang="en-US" sz="1400" kern="100">
                          <a:effectLst/>
                          <a:latin typeface="Times New Roman" pitchFamily="18" charset="0"/>
                          <a:cs typeface="Times New Roman" pitchFamily="18" charset="0"/>
                        </a:rPr>
                        <a:t>a.</a:t>
                      </a:r>
                      <a:endParaRPr lang="zh-CN" sz="1100" kern="100">
                        <a:effectLst/>
                        <a:latin typeface="Times New Roman" pitchFamily="18" charset="0"/>
                        <a:ea typeface="宋体"/>
                        <a:cs typeface="Times New Roman" pitchFamily="18" charset="0"/>
                      </a:endParaRPr>
                    </a:p>
                  </a:txBody>
                  <a:tcPr marL="68576" marR="68576" marT="0" marB="0"/>
                </a:tc>
                <a:tc>
                  <a:txBody>
                    <a:bodyPr/>
                    <a:lstStyle/>
                    <a:p>
                      <a:pPr algn="just">
                        <a:lnSpc>
                          <a:spcPct val="150000"/>
                        </a:lnSpc>
                        <a:spcAft>
                          <a:spcPts val="0"/>
                        </a:spcAft>
                      </a:pPr>
                      <a:r>
                        <a:rPr lang="en-US" sz="1400" kern="100" dirty="0" err="1">
                          <a:effectLst/>
                          <a:latin typeface="Times New Roman" pitchFamily="18" charset="0"/>
                          <a:cs typeface="Times New Roman" pitchFamily="18" charset="0"/>
                        </a:rPr>
                        <a:t>ALUOp</a:t>
                      </a:r>
                      <a:r>
                        <a:rPr lang="en-US" sz="1400" kern="100" dirty="0">
                          <a:effectLst/>
                          <a:latin typeface="Times New Roman" pitchFamily="18" charset="0"/>
                          <a:cs typeface="Times New Roman" pitchFamily="18" charset="0"/>
                        </a:rPr>
                        <a:t> (50ps &gt; 30ps)</a:t>
                      </a:r>
                      <a:endParaRPr lang="zh-CN" sz="1100" kern="100" dirty="0">
                        <a:effectLst/>
                        <a:latin typeface="Times New Roman" pitchFamily="18" charset="0"/>
                        <a:ea typeface="宋体"/>
                        <a:cs typeface="Times New Roman" pitchFamily="18" charset="0"/>
                      </a:endParaRPr>
                    </a:p>
                  </a:txBody>
                  <a:tcPr marL="68576" marR="68576"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200ps + 30ps – 50ps = 180ps</a:t>
                      </a:r>
                      <a:endParaRPr lang="zh-CN" sz="1100" kern="100" dirty="0">
                        <a:effectLst/>
                        <a:latin typeface="Times New Roman" pitchFamily="18" charset="0"/>
                        <a:ea typeface="宋体"/>
                        <a:cs typeface="Times New Roman" pitchFamily="18" charset="0"/>
                      </a:endParaRPr>
                    </a:p>
                  </a:txBody>
                  <a:tcPr marL="68576" marR="68576" marT="0" marB="0"/>
                </a:tc>
                <a:extLst>
                  <a:ext uri="{0D108BD9-81ED-4DB2-BD59-A6C34878D82A}">
                    <a16:rowId xmlns:a16="http://schemas.microsoft.com/office/drawing/2014/main" val="10001"/>
                  </a:ext>
                </a:extLst>
              </a:tr>
              <a:tr h="320146">
                <a:tc>
                  <a:txBody>
                    <a:bodyPr/>
                    <a:lstStyle/>
                    <a:p>
                      <a:pPr algn="just">
                        <a:lnSpc>
                          <a:spcPct val="150000"/>
                        </a:lnSpc>
                        <a:spcAft>
                          <a:spcPts val="0"/>
                        </a:spcAft>
                      </a:pPr>
                      <a:r>
                        <a:rPr lang="en-US" sz="1400" kern="100">
                          <a:effectLst/>
                          <a:latin typeface="Times New Roman" pitchFamily="18" charset="0"/>
                          <a:cs typeface="Times New Roman" pitchFamily="18" charset="0"/>
                        </a:rPr>
                        <a:t>b.</a:t>
                      </a:r>
                      <a:endParaRPr lang="zh-CN" sz="1100" kern="100">
                        <a:effectLst/>
                        <a:latin typeface="Times New Roman" pitchFamily="18" charset="0"/>
                        <a:ea typeface="宋体"/>
                        <a:cs typeface="Times New Roman" pitchFamily="18" charset="0"/>
                      </a:endParaRPr>
                    </a:p>
                  </a:txBody>
                  <a:tcPr marL="68576" marR="68576" marT="0" marB="0"/>
                </a:tc>
                <a:tc>
                  <a:txBody>
                    <a:bodyPr/>
                    <a:lstStyle/>
                    <a:p>
                      <a:pPr algn="just">
                        <a:lnSpc>
                          <a:spcPct val="150000"/>
                        </a:lnSpc>
                        <a:spcAft>
                          <a:spcPts val="0"/>
                        </a:spcAft>
                      </a:pPr>
                      <a:r>
                        <a:rPr lang="en-US" sz="1400" kern="100" dirty="0" err="1">
                          <a:effectLst/>
                          <a:latin typeface="Times New Roman" pitchFamily="18" charset="0"/>
                          <a:cs typeface="Times New Roman" pitchFamily="18" charset="0"/>
                        </a:rPr>
                        <a:t>ALUSrc</a:t>
                      </a:r>
                      <a:r>
                        <a:rPr lang="en-US" sz="1400" kern="100" dirty="0">
                          <a:effectLst/>
                          <a:latin typeface="Times New Roman" pitchFamily="18" charset="0"/>
                          <a:cs typeface="Times New Roman" pitchFamily="18" charset="0"/>
                        </a:rPr>
                        <a:t> (100ps &gt; 55ps)</a:t>
                      </a:r>
                      <a:endParaRPr lang="zh-CN" sz="1100" kern="100" dirty="0">
                        <a:effectLst/>
                        <a:latin typeface="Times New Roman" pitchFamily="18" charset="0"/>
                        <a:ea typeface="宋体"/>
                        <a:cs typeface="Times New Roman" pitchFamily="18" charset="0"/>
                      </a:endParaRPr>
                    </a:p>
                  </a:txBody>
                  <a:tcPr marL="68576" marR="68576"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220ps</a:t>
                      </a:r>
                      <a:endParaRPr lang="zh-CN" sz="1100" kern="100" dirty="0">
                        <a:effectLst/>
                        <a:latin typeface="Times New Roman" pitchFamily="18" charset="0"/>
                        <a:ea typeface="宋体"/>
                        <a:cs typeface="Times New Roman" pitchFamily="18" charset="0"/>
                      </a:endParaRPr>
                    </a:p>
                  </a:txBody>
                  <a:tcPr marL="68576" marR="68576"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476118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6563">
                                            <p:txEl>
                                              <p:pRg st="6" end="6"/>
                                            </p:txEl>
                                          </p:spTgt>
                                        </p:tgtEl>
                                        <p:attrNameLst>
                                          <p:attrName>style.visibility</p:attrName>
                                        </p:attrNameLst>
                                      </p:cBhvr>
                                      <p:to>
                                        <p:strVal val="visible"/>
                                      </p:to>
                                    </p:set>
                                    <p:animEffect transition="in" filter="fade">
                                      <p:cBhvr>
                                        <p:cTn id="7" dur="500"/>
                                        <p:tgtEl>
                                          <p:spTgt spid="66563">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2"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七、题目</a:t>
            </a:r>
          </a:p>
        </p:txBody>
      </p:sp>
      <p:sp>
        <p:nvSpPr>
          <p:cNvPr id="65539" name="Content Placeholder 4"/>
          <p:cNvSpPr>
            <a:spLocks noGrp="1"/>
          </p:cNvSpPr>
          <p:nvPr>
            <p:ph idx="4294967295"/>
          </p:nvPr>
        </p:nvSpPr>
        <p:spPr>
          <a:xfrm>
            <a:off x="684213" y="908050"/>
            <a:ext cx="7848600" cy="5597525"/>
          </a:xfrm>
        </p:spPr>
        <p:txBody>
          <a:bodyPr/>
          <a:lstStyle/>
          <a:p>
            <a:pPr>
              <a:lnSpc>
                <a:spcPct val="120000"/>
              </a:lnSpc>
              <a:spcBef>
                <a:spcPct val="20000"/>
              </a:spcBef>
              <a:spcAft>
                <a:spcPct val="20000"/>
              </a:spcAft>
              <a:defRPr/>
            </a:pPr>
            <a:r>
              <a:rPr lang="zh-CN" altLang="en-US" dirty="0">
                <a:ea typeface="黑体" pitchFamily="49" charset="-122"/>
              </a:rPr>
              <a:t>假设控制单元产生控制信号的时间如下表所示，试根据表中的两种情况回答下列问题</a:t>
            </a:r>
            <a:r>
              <a:rPr lang="en-US" altLang="zh-CN" dirty="0">
                <a:ea typeface="黑体" pitchFamily="49" charset="-122"/>
              </a:rPr>
              <a:t>(</a:t>
            </a:r>
            <a:r>
              <a:rPr lang="zh-CN" altLang="en-US" dirty="0">
                <a:ea typeface="黑体" pitchFamily="49" charset="-122"/>
              </a:rPr>
              <a:t>各部件的延迟与前面相同</a:t>
            </a:r>
            <a:r>
              <a:rPr lang="en-US" altLang="zh-CN" dirty="0">
                <a:ea typeface="黑体" pitchFamily="49" charset="-122"/>
              </a:rPr>
              <a:t>)</a:t>
            </a:r>
            <a:r>
              <a:rPr lang="zh-CN" altLang="en-US" dirty="0">
                <a:ea typeface="黑体" pitchFamily="49" charset="-122"/>
              </a:rPr>
              <a:t>。</a:t>
            </a: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727075" lvl="1" indent="-342900">
              <a:lnSpc>
                <a:spcPct val="120000"/>
              </a:lnSpc>
              <a:spcBef>
                <a:spcPct val="20000"/>
              </a:spcBef>
              <a:spcAft>
                <a:spcPct val="20000"/>
              </a:spcAft>
              <a:buFont typeface="+mj-ea"/>
              <a:buAutoNum type="circleNumDbPlain" startAt="4"/>
              <a:defRPr/>
            </a:pPr>
            <a:r>
              <a:rPr lang="zh-CN" altLang="en-US" dirty="0">
                <a:ea typeface="黑体" pitchFamily="49" charset="-122"/>
              </a:rPr>
              <a:t>处理器的时钟周期为多少？</a:t>
            </a:r>
            <a:endParaRPr lang="en-US" altLang="zh-CN" dirty="0">
              <a:ea typeface="黑体" pitchFamily="49" charset="-122"/>
            </a:endParaRPr>
          </a:p>
          <a:p>
            <a:pPr marL="727075" lvl="1" indent="-342900">
              <a:lnSpc>
                <a:spcPct val="120000"/>
              </a:lnSpc>
              <a:spcBef>
                <a:spcPct val="20000"/>
              </a:spcBef>
              <a:spcAft>
                <a:spcPct val="20000"/>
              </a:spcAft>
              <a:buFont typeface="+mj-ea"/>
              <a:buAutoNum type="circleNumDbPlain" startAt="4"/>
              <a:defRPr/>
            </a:pPr>
            <a:r>
              <a:rPr lang="zh-CN" altLang="en-US" dirty="0">
                <a:ea typeface="黑体" pitchFamily="49" charset="-122"/>
              </a:rPr>
              <a:t>如果你可以加速控制信号的产生，但加快一个控制信号</a:t>
            </a:r>
            <a:r>
              <a:rPr lang="en-US" altLang="zh-CN" dirty="0">
                <a:ea typeface="黑体" pitchFamily="49" charset="-122"/>
              </a:rPr>
              <a:t>5ps</a:t>
            </a:r>
            <a:r>
              <a:rPr lang="zh-CN" altLang="en-US" dirty="0">
                <a:ea typeface="黑体" pitchFamily="49" charset="-122"/>
              </a:rPr>
              <a:t>的代价是处理器成本增加</a:t>
            </a:r>
            <a:r>
              <a:rPr lang="en-US" altLang="zh-CN" dirty="0">
                <a:ea typeface="黑体" pitchFamily="49" charset="-122"/>
              </a:rPr>
              <a:t>1</a:t>
            </a:r>
            <a:r>
              <a:rPr lang="zh-CN" altLang="en-US" dirty="0">
                <a:ea typeface="黑体" pitchFamily="49" charset="-122"/>
              </a:rPr>
              <a:t>元。那么为了最大化性能你会加速哪些控制信号？这种性能改进的最小代价是多少？</a:t>
            </a:r>
            <a:endParaRPr lang="en-US" altLang="zh-CN" dirty="0">
              <a:ea typeface="黑体" pitchFamily="49" charset="-122"/>
            </a:endParaRPr>
          </a:p>
          <a:p>
            <a:pPr marL="727075" lvl="1" indent="-342900">
              <a:lnSpc>
                <a:spcPct val="120000"/>
              </a:lnSpc>
              <a:spcBef>
                <a:spcPct val="20000"/>
              </a:spcBef>
              <a:spcAft>
                <a:spcPct val="20000"/>
              </a:spcAft>
              <a:buFont typeface="+mj-ea"/>
              <a:buAutoNum type="circleNumDbPlain" startAt="4"/>
              <a:defRPr/>
            </a:pPr>
            <a:r>
              <a:rPr lang="zh-CN" altLang="en-US" dirty="0">
                <a:ea typeface="黑体" pitchFamily="49" charset="-122"/>
              </a:rPr>
              <a:t>如果一个处理器的成本已经很高，那么我们需要在维持处理器性能的同时降低其成本，而不是像第</a:t>
            </a:r>
            <a:r>
              <a:rPr lang="en-US" altLang="en-US" dirty="0"/>
              <a:t>⑤</a:t>
            </a:r>
            <a:r>
              <a:rPr lang="zh-CN" altLang="en-US" dirty="0">
                <a:ea typeface="黑体" pitchFamily="49" charset="-122"/>
              </a:rPr>
              <a:t>问中所作的那样为提高它的性能而买单。如果你可以使用更慢的逻辑来实现对信号的控制，并且单个控制信号每减慢</a:t>
            </a:r>
            <a:r>
              <a:rPr lang="en-US" altLang="zh-CN" dirty="0">
                <a:ea typeface="黑体" pitchFamily="49" charset="-122"/>
              </a:rPr>
              <a:t>5ps</a:t>
            </a:r>
            <a:r>
              <a:rPr lang="zh-CN" altLang="en-US" dirty="0">
                <a:ea typeface="黑体" pitchFamily="49" charset="-122"/>
              </a:rPr>
              <a:t>，处理其成本就可以节省</a:t>
            </a:r>
            <a:r>
              <a:rPr lang="en-US" altLang="zh-CN" dirty="0">
                <a:ea typeface="黑体" pitchFamily="49" charset="-122"/>
              </a:rPr>
              <a:t>1</a:t>
            </a:r>
            <a:r>
              <a:rPr lang="zh-CN" altLang="en-US" dirty="0">
                <a:ea typeface="黑体" pitchFamily="49" charset="-122"/>
              </a:rPr>
              <a:t>元，那么在保持处理器性能的同时，你会减慢哪些控制信号，并且减慢多少来降低成本？</a:t>
            </a:r>
          </a:p>
        </p:txBody>
      </p:sp>
      <p:graphicFrame>
        <p:nvGraphicFramePr>
          <p:cNvPr id="2" name="表格 1"/>
          <p:cNvGraphicFramePr>
            <a:graphicFrameLocks noGrp="1"/>
          </p:cNvGraphicFramePr>
          <p:nvPr/>
        </p:nvGraphicFramePr>
        <p:xfrm>
          <a:off x="684213" y="1965325"/>
          <a:ext cx="8037512" cy="960438"/>
        </p:xfrm>
        <a:graphic>
          <a:graphicData uri="http://schemas.openxmlformats.org/drawingml/2006/table">
            <a:tbl>
              <a:tblPr firstRow="1" firstCol="1" bandRow="1">
                <a:tableStyleId>{69CF1AB2-1976-4502-BF36-3FF5EA218861}</a:tableStyleId>
              </a:tblPr>
              <a:tblGrid>
                <a:gridCol w="324429">
                  <a:extLst>
                    <a:ext uri="{9D8B030D-6E8A-4147-A177-3AD203B41FA5}">
                      <a16:colId xmlns:a16="http://schemas.microsoft.com/office/drawing/2014/main" val="20000"/>
                    </a:ext>
                  </a:extLst>
                </a:gridCol>
                <a:gridCol w="735520">
                  <a:extLst>
                    <a:ext uri="{9D8B030D-6E8A-4147-A177-3AD203B41FA5}">
                      <a16:colId xmlns:a16="http://schemas.microsoft.com/office/drawing/2014/main" val="20001"/>
                    </a:ext>
                  </a:extLst>
                </a:gridCol>
                <a:gridCol w="695839">
                  <a:extLst>
                    <a:ext uri="{9D8B030D-6E8A-4147-A177-3AD203B41FA5}">
                      <a16:colId xmlns:a16="http://schemas.microsoft.com/office/drawing/2014/main" val="20002"/>
                    </a:ext>
                  </a:extLst>
                </a:gridCol>
                <a:gridCol w="745042">
                  <a:extLst>
                    <a:ext uri="{9D8B030D-6E8A-4147-A177-3AD203B41FA5}">
                      <a16:colId xmlns:a16="http://schemas.microsoft.com/office/drawing/2014/main" val="20003"/>
                    </a:ext>
                  </a:extLst>
                </a:gridCol>
                <a:gridCol w="972016">
                  <a:extLst>
                    <a:ext uri="{9D8B030D-6E8A-4147-A177-3AD203B41FA5}">
                      <a16:colId xmlns:a16="http://schemas.microsoft.com/office/drawing/2014/main" val="20004"/>
                    </a:ext>
                  </a:extLst>
                </a:gridCol>
                <a:gridCol w="1021220">
                  <a:extLst>
                    <a:ext uri="{9D8B030D-6E8A-4147-A177-3AD203B41FA5}">
                      <a16:colId xmlns:a16="http://schemas.microsoft.com/office/drawing/2014/main" val="20005"/>
                    </a:ext>
                  </a:extLst>
                </a:gridCol>
                <a:gridCol w="794247">
                  <a:extLst>
                    <a:ext uri="{9D8B030D-6E8A-4147-A177-3AD203B41FA5}">
                      <a16:colId xmlns:a16="http://schemas.microsoft.com/office/drawing/2014/main" val="20006"/>
                    </a:ext>
                  </a:extLst>
                </a:gridCol>
                <a:gridCol w="1017982">
                  <a:extLst>
                    <a:ext uri="{9D8B030D-6E8A-4147-A177-3AD203B41FA5}">
                      <a16:colId xmlns:a16="http://schemas.microsoft.com/office/drawing/2014/main" val="20007"/>
                    </a:ext>
                  </a:extLst>
                </a:gridCol>
                <a:gridCol w="811643">
                  <a:extLst>
                    <a:ext uri="{9D8B030D-6E8A-4147-A177-3AD203B41FA5}">
                      <a16:colId xmlns:a16="http://schemas.microsoft.com/office/drawing/2014/main" val="20008"/>
                    </a:ext>
                  </a:extLst>
                </a:gridCol>
                <a:gridCol w="919574">
                  <a:extLst>
                    <a:ext uri="{9D8B030D-6E8A-4147-A177-3AD203B41FA5}">
                      <a16:colId xmlns:a16="http://schemas.microsoft.com/office/drawing/2014/main" val="20009"/>
                    </a:ext>
                  </a:extLst>
                </a:gridCol>
              </a:tblGrid>
              <a:tr h="320146">
                <a:tc>
                  <a:txBody>
                    <a:bodyPr/>
                    <a:lstStyle/>
                    <a:p>
                      <a:pPr algn="ctr">
                        <a:lnSpc>
                          <a:spcPct val="150000"/>
                        </a:lnSpc>
                        <a:spcAft>
                          <a:spcPts val="0"/>
                        </a:spcAft>
                      </a:pPr>
                      <a:r>
                        <a:rPr lang="en-US" sz="1400" kern="100" dirty="0">
                          <a:effectLst/>
                          <a:latin typeface="Times New Roman" pitchFamily="18" charset="0"/>
                          <a:cs typeface="Times New Roman" pitchFamily="18" charset="0"/>
                        </a:rPr>
                        <a:t> </a:t>
                      </a:r>
                      <a:endParaRPr lang="zh-CN" sz="1100" kern="100" dirty="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RegDst</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Jump</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Branch</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MemRead</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MemtoReg</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ALUOp</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MemWrite</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ALUSrc</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RegWrite</a:t>
                      </a:r>
                      <a:endParaRPr lang="zh-CN" sz="1100" kern="100">
                        <a:effectLst/>
                        <a:latin typeface="Times New Roman" pitchFamily="18" charset="0"/>
                        <a:ea typeface="宋体"/>
                        <a:cs typeface="Times New Roman" pitchFamily="18" charset="0"/>
                      </a:endParaRPr>
                    </a:p>
                  </a:txBody>
                  <a:tcPr marL="68568" marR="68568" marT="0" marB="0"/>
                </a:tc>
                <a:extLst>
                  <a:ext uri="{0D108BD9-81ED-4DB2-BD59-A6C34878D82A}">
                    <a16:rowId xmlns:a16="http://schemas.microsoft.com/office/drawing/2014/main" val="10000"/>
                  </a:ext>
                </a:extLst>
              </a:tr>
              <a:tr h="320146">
                <a:tc>
                  <a:txBody>
                    <a:bodyPr/>
                    <a:lstStyle/>
                    <a:p>
                      <a:pPr algn="just">
                        <a:lnSpc>
                          <a:spcPct val="150000"/>
                        </a:lnSpc>
                        <a:spcAft>
                          <a:spcPts val="0"/>
                        </a:spcAft>
                      </a:pPr>
                      <a:r>
                        <a:rPr lang="en-US" sz="1400" kern="100">
                          <a:effectLst/>
                          <a:latin typeface="Times New Roman" pitchFamily="18" charset="0"/>
                          <a:cs typeface="Times New Roman" pitchFamily="18" charset="0"/>
                        </a:rPr>
                        <a:t>a.</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720ps</a:t>
                      </a:r>
                      <a:endParaRPr lang="zh-CN" sz="1100" kern="100" dirty="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730ps</a:t>
                      </a:r>
                      <a:endParaRPr lang="zh-CN" sz="1100" kern="100" dirty="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600ps</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400ps</a:t>
                      </a:r>
                      <a:endParaRPr lang="zh-CN" sz="1100" kern="100" dirty="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700ps</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200ps</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710ps</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200ps</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800ps</a:t>
                      </a:r>
                      <a:endParaRPr lang="zh-CN" sz="1100" kern="100">
                        <a:effectLst/>
                        <a:latin typeface="Times New Roman" pitchFamily="18" charset="0"/>
                        <a:ea typeface="宋体"/>
                        <a:cs typeface="Times New Roman" pitchFamily="18" charset="0"/>
                      </a:endParaRPr>
                    </a:p>
                  </a:txBody>
                  <a:tcPr marL="68568" marR="68568" marT="0" marB="0"/>
                </a:tc>
                <a:extLst>
                  <a:ext uri="{0D108BD9-81ED-4DB2-BD59-A6C34878D82A}">
                    <a16:rowId xmlns:a16="http://schemas.microsoft.com/office/drawing/2014/main" val="10001"/>
                  </a:ext>
                </a:extLst>
              </a:tr>
              <a:tr h="320146">
                <a:tc>
                  <a:txBody>
                    <a:bodyPr/>
                    <a:lstStyle/>
                    <a:p>
                      <a:pPr algn="just">
                        <a:lnSpc>
                          <a:spcPct val="150000"/>
                        </a:lnSpc>
                        <a:spcAft>
                          <a:spcPts val="0"/>
                        </a:spcAft>
                      </a:pPr>
                      <a:r>
                        <a:rPr lang="en-US" sz="1400" kern="100">
                          <a:effectLst/>
                          <a:latin typeface="Times New Roman" pitchFamily="18" charset="0"/>
                          <a:cs typeface="Times New Roman" pitchFamily="18" charset="0"/>
                        </a:rPr>
                        <a:t>b.</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1600ps</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1600ps</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1400ps</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500ps</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1400ps</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400ps</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1500ps</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400ps</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1700ps</a:t>
                      </a:r>
                      <a:endParaRPr lang="zh-CN" sz="1100" kern="100" dirty="0">
                        <a:effectLst/>
                        <a:latin typeface="Times New Roman" pitchFamily="18" charset="0"/>
                        <a:ea typeface="宋体"/>
                        <a:cs typeface="Times New Roman" pitchFamily="18" charset="0"/>
                      </a:endParaRPr>
                    </a:p>
                  </a:txBody>
                  <a:tcPr marL="68568" marR="68568"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8422639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fade">
                                      <p:cBhvr>
                                        <p:cTn id="7" dur="500"/>
                                        <p:tgtEl>
                                          <p:spTgt spid="655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5539">
                                            <p:txEl>
                                              <p:pRg st="4" end="4"/>
                                            </p:txEl>
                                          </p:spTgt>
                                        </p:tgtEl>
                                        <p:attrNameLst>
                                          <p:attrName>style.visibility</p:attrName>
                                        </p:attrNameLst>
                                      </p:cBhvr>
                                      <p:to>
                                        <p:strVal val="visible"/>
                                      </p:to>
                                    </p:set>
                                    <p:animEffect transition="in" filter="fade">
                                      <p:cBhvr>
                                        <p:cTn id="10" dur="500"/>
                                        <p:tgtEl>
                                          <p:spTgt spid="65539">
                                            <p:txEl>
                                              <p:pRg st="4" end="4"/>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5539">
                                            <p:txEl>
                                              <p:pRg st="5" end="5"/>
                                            </p:txEl>
                                          </p:spTgt>
                                        </p:tgtEl>
                                        <p:attrNameLst>
                                          <p:attrName>style.visibility</p:attrName>
                                        </p:attrNameLst>
                                      </p:cBhvr>
                                      <p:to>
                                        <p:strVal val="visible"/>
                                      </p:to>
                                    </p:set>
                                    <p:animEffect transition="in" filter="fade">
                                      <p:cBhvr>
                                        <p:cTn id="13" dur="500"/>
                                        <p:tgtEl>
                                          <p:spTgt spid="65539">
                                            <p:txEl>
                                              <p:pRg st="5" end="5"/>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5539">
                                            <p:txEl>
                                              <p:pRg st="6" end="6"/>
                                            </p:txEl>
                                          </p:spTgt>
                                        </p:tgtEl>
                                        <p:attrNameLst>
                                          <p:attrName>style.visibility</p:attrName>
                                        </p:attrNameLst>
                                      </p:cBhvr>
                                      <p:to>
                                        <p:strVal val="visible"/>
                                      </p:to>
                                    </p:set>
                                    <p:animEffect transition="in" filter="fade">
                                      <p:cBhvr>
                                        <p:cTn id="16" dur="500"/>
                                        <p:tgtEl>
                                          <p:spTgt spid="65539">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0"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七、题图</a:t>
            </a:r>
          </a:p>
        </p:txBody>
      </p:sp>
      <p:sp>
        <p:nvSpPr>
          <p:cNvPr id="140291" name="Content Placeholder 4"/>
          <p:cNvSpPr>
            <a:spLocks noGrp="1"/>
          </p:cNvSpPr>
          <p:nvPr>
            <p:ph idx="4294967295"/>
          </p:nvPr>
        </p:nvSpPr>
        <p:spPr>
          <a:xfrm>
            <a:off x="684213" y="908050"/>
            <a:ext cx="7848600" cy="388938"/>
          </a:xfrm>
        </p:spPr>
        <p:txBody>
          <a:bodyPr/>
          <a:lstStyle/>
          <a:p>
            <a:pPr marL="0" indent="0">
              <a:lnSpc>
                <a:spcPct val="120000"/>
              </a:lnSpc>
              <a:spcBef>
                <a:spcPct val="20000"/>
              </a:spcBef>
              <a:spcAft>
                <a:spcPct val="20000"/>
              </a:spcAft>
            </a:pPr>
            <a:r>
              <a:rPr lang="zh-CN" altLang="en-US" smtClean="0">
                <a:ea typeface="黑体" panose="02010609060101010101" pitchFamily="49" charset="-122"/>
              </a:rPr>
              <a:t>图</a:t>
            </a:r>
            <a:r>
              <a:rPr lang="en-US" altLang="zh-CN" smtClean="0">
                <a:ea typeface="黑体" panose="02010609060101010101" pitchFamily="49" charset="-122"/>
              </a:rPr>
              <a:t>4</a:t>
            </a:r>
            <a:endParaRPr lang="zh-CN" altLang="en-US" smtClean="0">
              <a:ea typeface="黑体" panose="02010609060101010101" pitchFamily="49" charset="-122"/>
            </a:endParaRPr>
          </a:p>
        </p:txBody>
      </p:sp>
      <p:pic>
        <p:nvPicPr>
          <p:cNvPr id="140292"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341438"/>
            <a:ext cx="6626225"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8664584"/>
      </p:ext>
    </p:extLst>
  </p:cSld>
  <p:clrMapOvr>
    <a:masterClrMapping/>
  </p:clrMapOvr>
  <p:transition spd="med">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七、解答</a:t>
            </a:r>
            <a:r>
              <a:rPr lang="en-US" altLang="zh-CN" smtClean="0">
                <a:latin typeface="Times New Roman" panose="02020603050405020304" pitchFamily="18" charset="0"/>
                <a:cs typeface="Times New Roman" panose="02020603050405020304" pitchFamily="18" charset="0"/>
              </a:rPr>
              <a:t>4</a:t>
            </a:r>
            <a:endParaRPr lang="zh-CN" altLang="en-US" smtClean="0">
              <a:latin typeface="Times New Roman" panose="02020603050405020304" pitchFamily="18" charset="0"/>
              <a:cs typeface="Times New Roman" panose="02020603050405020304" pitchFamily="18" charset="0"/>
            </a:endParaRPr>
          </a:p>
        </p:txBody>
      </p:sp>
      <p:sp>
        <p:nvSpPr>
          <p:cNvPr id="67587" name="Content Placeholder 4"/>
          <p:cNvSpPr>
            <a:spLocks noGrp="1"/>
          </p:cNvSpPr>
          <p:nvPr>
            <p:ph idx="4294967295"/>
          </p:nvPr>
        </p:nvSpPr>
        <p:spPr>
          <a:xfrm>
            <a:off x="684213" y="908050"/>
            <a:ext cx="7848600" cy="4618038"/>
          </a:xfrm>
        </p:spPr>
        <p:txBody>
          <a:bodyPr/>
          <a:lstStyle/>
          <a:p>
            <a:pPr marL="0" indent="0">
              <a:lnSpc>
                <a:spcPct val="120000"/>
              </a:lnSpc>
              <a:spcBef>
                <a:spcPct val="20000"/>
              </a:spcBef>
              <a:spcAft>
                <a:spcPct val="20000"/>
              </a:spcAft>
              <a:defRPr/>
            </a:pP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727075" lvl="1" indent="-342900">
              <a:lnSpc>
                <a:spcPct val="120000"/>
              </a:lnSpc>
              <a:spcBef>
                <a:spcPct val="20000"/>
              </a:spcBef>
              <a:spcAft>
                <a:spcPct val="20000"/>
              </a:spcAft>
              <a:buFont typeface="+mj-ea"/>
              <a:buAutoNum type="circleNumDbPlain" startAt="4"/>
              <a:defRPr/>
            </a:pPr>
            <a:r>
              <a:rPr lang="zh-CN" altLang="en-US" dirty="0">
                <a:ea typeface="黑体" pitchFamily="49" charset="-122"/>
              </a:rPr>
              <a:t>处理器的时钟周期为多少？</a:t>
            </a:r>
            <a:endParaRPr lang="en-US" altLang="zh-CN" dirty="0">
              <a:ea typeface="黑体" pitchFamily="49" charset="-122"/>
            </a:endParaRPr>
          </a:p>
          <a:p>
            <a:pPr lvl="2" indent="-285750">
              <a:lnSpc>
                <a:spcPct val="120000"/>
              </a:lnSpc>
              <a:spcBef>
                <a:spcPct val="20000"/>
              </a:spcBef>
              <a:spcAft>
                <a:spcPct val="20000"/>
              </a:spcAft>
              <a:defRPr/>
            </a:pPr>
            <a:endParaRPr lang="en-US" altLang="zh-CN" dirty="0">
              <a:ea typeface="黑体" pitchFamily="49" charset="-122"/>
            </a:endParaRPr>
          </a:p>
          <a:p>
            <a:pPr lvl="2" indent="-285750">
              <a:lnSpc>
                <a:spcPct val="120000"/>
              </a:lnSpc>
              <a:spcBef>
                <a:spcPct val="20000"/>
              </a:spcBef>
              <a:spcAft>
                <a:spcPct val="20000"/>
              </a:spcAft>
              <a:defRPr/>
            </a:pPr>
            <a:endParaRPr lang="en-US" altLang="zh-CN" dirty="0">
              <a:ea typeface="黑体" pitchFamily="49" charset="-122"/>
            </a:endParaRPr>
          </a:p>
          <a:p>
            <a:pPr lvl="2" indent="-285750">
              <a:lnSpc>
                <a:spcPct val="120000"/>
              </a:lnSpc>
              <a:spcBef>
                <a:spcPct val="20000"/>
              </a:spcBef>
              <a:spcAft>
                <a:spcPct val="20000"/>
              </a:spcAft>
              <a:defRPr/>
            </a:pPr>
            <a:r>
              <a:rPr lang="zh-CN" altLang="en-US" dirty="0">
                <a:ea typeface="黑体" pitchFamily="49" charset="-122"/>
              </a:rPr>
              <a:t>解析：为了便于后面的计算，我们首先计算各个控制信号的松弛时间，如下表所示：</a:t>
            </a:r>
            <a:endParaRPr lang="en-US" altLang="zh-CN" dirty="0">
              <a:ea typeface="黑体" pitchFamily="49" charset="-122"/>
            </a:endParaRPr>
          </a:p>
          <a:p>
            <a:pPr marL="765175" lvl="2" indent="0">
              <a:lnSpc>
                <a:spcPct val="120000"/>
              </a:lnSpc>
              <a:spcBef>
                <a:spcPct val="20000"/>
              </a:spcBef>
              <a:spcAft>
                <a:spcPct val="20000"/>
              </a:spcAft>
              <a:defRPr/>
            </a:pPr>
            <a:endParaRPr lang="en-US" altLang="zh-CN" dirty="0">
              <a:ea typeface="黑体" pitchFamily="49" charset="-122"/>
            </a:endParaRPr>
          </a:p>
          <a:p>
            <a:pPr marL="765175" lvl="2" indent="0">
              <a:lnSpc>
                <a:spcPct val="120000"/>
              </a:lnSpc>
              <a:spcBef>
                <a:spcPct val="20000"/>
              </a:spcBef>
              <a:spcAft>
                <a:spcPct val="20000"/>
              </a:spcAft>
              <a:defRPr/>
            </a:pPr>
            <a:endParaRPr lang="en-US" altLang="zh-CN" dirty="0">
              <a:ea typeface="黑体" pitchFamily="49" charset="-122"/>
            </a:endParaRPr>
          </a:p>
          <a:p>
            <a:pPr lvl="2" indent="-285750">
              <a:lnSpc>
                <a:spcPct val="120000"/>
              </a:lnSpc>
              <a:spcBef>
                <a:spcPct val="20000"/>
              </a:spcBef>
              <a:spcAft>
                <a:spcPct val="20000"/>
              </a:spcAft>
              <a:defRPr/>
            </a:pPr>
            <a:r>
              <a:rPr lang="zh-CN" altLang="en-US" dirty="0">
                <a:ea typeface="黑体" pitchFamily="49" charset="-122"/>
              </a:rPr>
              <a:t>若实际产生信号的时间小于松弛时间，则该信号的产生不会影响时钟周期，反之，该信号会影响时钟周期，并且显然是会使时钟周期变大，由此可以计算出新的时钟周期</a:t>
            </a:r>
            <a:r>
              <a:rPr lang="en-US" altLang="zh-CN" dirty="0">
                <a:ea typeface="黑体" pitchFamily="49" charset="-122"/>
              </a:rPr>
              <a:t>(</a:t>
            </a:r>
            <a:r>
              <a:rPr lang="zh-CN" altLang="en-US" dirty="0">
                <a:ea typeface="黑体" pitchFamily="49" charset="-122"/>
              </a:rPr>
              <a:t>下表中的数据为实际时间减去松弛时间</a:t>
            </a:r>
            <a:r>
              <a:rPr lang="en-US" altLang="zh-CN" dirty="0">
                <a:ea typeface="黑体" pitchFamily="49" charset="-122"/>
              </a:rPr>
              <a:t>)</a:t>
            </a:r>
            <a:r>
              <a:rPr lang="zh-CN" altLang="en-US" dirty="0">
                <a:ea typeface="黑体" pitchFamily="49" charset="-122"/>
              </a:rPr>
              <a:t>。</a:t>
            </a:r>
            <a:endParaRPr lang="en-US" altLang="zh-CN" dirty="0">
              <a:ea typeface="黑体" pitchFamily="49" charset="-122"/>
            </a:endParaRPr>
          </a:p>
        </p:txBody>
      </p:sp>
      <p:graphicFrame>
        <p:nvGraphicFramePr>
          <p:cNvPr id="2" name="表格 1"/>
          <p:cNvGraphicFramePr>
            <a:graphicFrameLocks noGrp="1"/>
          </p:cNvGraphicFramePr>
          <p:nvPr/>
        </p:nvGraphicFramePr>
        <p:xfrm>
          <a:off x="684213" y="908050"/>
          <a:ext cx="8037512" cy="960438"/>
        </p:xfrm>
        <a:graphic>
          <a:graphicData uri="http://schemas.openxmlformats.org/drawingml/2006/table">
            <a:tbl>
              <a:tblPr firstRow="1" firstCol="1" bandRow="1">
                <a:tableStyleId>{69CF1AB2-1976-4502-BF36-3FF5EA218861}</a:tableStyleId>
              </a:tblPr>
              <a:tblGrid>
                <a:gridCol w="324429">
                  <a:extLst>
                    <a:ext uri="{9D8B030D-6E8A-4147-A177-3AD203B41FA5}">
                      <a16:colId xmlns:a16="http://schemas.microsoft.com/office/drawing/2014/main" val="20000"/>
                    </a:ext>
                  </a:extLst>
                </a:gridCol>
                <a:gridCol w="735520">
                  <a:extLst>
                    <a:ext uri="{9D8B030D-6E8A-4147-A177-3AD203B41FA5}">
                      <a16:colId xmlns:a16="http://schemas.microsoft.com/office/drawing/2014/main" val="20001"/>
                    </a:ext>
                  </a:extLst>
                </a:gridCol>
                <a:gridCol w="695839">
                  <a:extLst>
                    <a:ext uri="{9D8B030D-6E8A-4147-A177-3AD203B41FA5}">
                      <a16:colId xmlns:a16="http://schemas.microsoft.com/office/drawing/2014/main" val="20002"/>
                    </a:ext>
                  </a:extLst>
                </a:gridCol>
                <a:gridCol w="745042">
                  <a:extLst>
                    <a:ext uri="{9D8B030D-6E8A-4147-A177-3AD203B41FA5}">
                      <a16:colId xmlns:a16="http://schemas.microsoft.com/office/drawing/2014/main" val="20003"/>
                    </a:ext>
                  </a:extLst>
                </a:gridCol>
                <a:gridCol w="972016">
                  <a:extLst>
                    <a:ext uri="{9D8B030D-6E8A-4147-A177-3AD203B41FA5}">
                      <a16:colId xmlns:a16="http://schemas.microsoft.com/office/drawing/2014/main" val="20004"/>
                    </a:ext>
                  </a:extLst>
                </a:gridCol>
                <a:gridCol w="1021220">
                  <a:extLst>
                    <a:ext uri="{9D8B030D-6E8A-4147-A177-3AD203B41FA5}">
                      <a16:colId xmlns:a16="http://schemas.microsoft.com/office/drawing/2014/main" val="20005"/>
                    </a:ext>
                  </a:extLst>
                </a:gridCol>
                <a:gridCol w="794247">
                  <a:extLst>
                    <a:ext uri="{9D8B030D-6E8A-4147-A177-3AD203B41FA5}">
                      <a16:colId xmlns:a16="http://schemas.microsoft.com/office/drawing/2014/main" val="20006"/>
                    </a:ext>
                  </a:extLst>
                </a:gridCol>
                <a:gridCol w="1017982">
                  <a:extLst>
                    <a:ext uri="{9D8B030D-6E8A-4147-A177-3AD203B41FA5}">
                      <a16:colId xmlns:a16="http://schemas.microsoft.com/office/drawing/2014/main" val="20007"/>
                    </a:ext>
                  </a:extLst>
                </a:gridCol>
                <a:gridCol w="811643">
                  <a:extLst>
                    <a:ext uri="{9D8B030D-6E8A-4147-A177-3AD203B41FA5}">
                      <a16:colId xmlns:a16="http://schemas.microsoft.com/office/drawing/2014/main" val="20008"/>
                    </a:ext>
                  </a:extLst>
                </a:gridCol>
                <a:gridCol w="919574">
                  <a:extLst>
                    <a:ext uri="{9D8B030D-6E8A-4147-A177-3AD203B41FA5}">
                      <a16:colId xmlns:a16="http://schemas.microsoft.com/office/drawing/2014/main" val="20009"/>
                    </a:ext>
                  </a:extLst>
                </a:gridCol>
              </a:tblGrid>
              <a:tr h="320146">
                <a:tc>
                  <a:txBody>
                    <a:bodyPr/>
                    <a:lstStyle/>
                    <a:p>
                      <a:pPr algn="ctr">
                        <a:lnSpc>
                          <a:spcPct val="150000"/>
                        </a:lnSpc>
                        <a:spcAft>
                          <a:spcPts val="0"/>
                        </a:spcAft>
                      </a:pPr>
                      <a:r>
                        <a:rPr lang="en-US" sz="1400" kern="100" dirty="0">
                          <a:effectLst/>
                          <a:latin typeface="Times New Roman" pitchFamily="18" charset="0"/>
                          <a:cs typeface="Times New Roman" pitchFamily="18" charset="0"/>
                        </a:rPr>
                        <a:t> </a:t>
                      </a:r>
                      <a:endParaRPr lang="zh-CN" sz="1100" kern="100" dirty="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dirty="0" err="1">
                          <a:effectLst/>
                          <a:latin typeface="Times New Roman" pitchFamily="18" charset="0"/>
                          <a:cs typeface="Times New Roman" pitchFamily="18" charset="0"/>
                        </a:rPr>
                        <a:t>RegDst</a:t>
                      </a:r>
                      <a:endParaRPr lang="zh-CN" sz="1100" kern="100" dirty="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Jump</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Branch</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MemRead</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MemtoReg</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ALUOp</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MemWrite</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ALUSrc</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RegWrite</a:t>
                      </a:r>
                      <a:endParaRPr lang="zh-CN" sz="1100" kern="100">
                        <a:effectLst/>
                        <a:latin typeface="Times New Roman" pitchFamily="18" charset="0"/>
                        <a:ea typeface="宋体"/>
                        <a:cs typeface="Times New Roman" pitchFamily="18" charset="0"/>
                      </a:endParaRPr>
                    </a:p>
                  </a:txBody>
                  <a:tcPr marL="68568" marR="68568" marT="0" marB="0"/>
                </a:tc>
                <a:extLst>
                  <a:ext uri="{0D108BD9-81ED-4DB2-BD59-A6C34878D82A}">
                    <a16:rowId xmlns:a16="http://schemas.microsoft.com/office/drawing/2014/main" val="10000"/>
                  </a:ext>
                </a:extLst>
              </a:tr>
              <a:tr h="320146">
                <a:tc>
                  <a:txBody>
                    <a:bodyPr/>
                    <a:lstStyle/>
                    <a:p>
                      <a:pPr algn="just">
                        <a:lnSpc>
                          <a:spcPct val="150000"/>
                        </a:lnSpc>
                        <a:spcAft>
                          <a:spcPts val="0"/>
                        </a:spcAft>
                      </a:pPr>
                      <a:r>
                        <a:rPr lang="en-US" sz="1400" kern="100">
                          <a:effectLst/>
                          <a:latin typeface="Times New Roman" pitchFamily="18" charset="0"/>
                          <a:cs typeface="Times New Roman" pitchFamily="18" charset="0"/>
                        </a:rPr>
                        <a:t>a.</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720ps</a:t>
                      </a:r>
                      <a:endParaRPr lang="zh-CN" sz="1100" kern="100" dirty="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730ps</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600ps</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400ps</a:t>
                      </a:r>
                      <a:endParaRPr lang="zh-CN" sz="1100" kern="100" dirty="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700ps</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200ps</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710ps</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200ps</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800ps</a:t>
                      </a:r>
                      <a:endParaRPr lang="zh-CN" sz="1100" kern="100">
                        <a:effectLst/>
                        <a:latin typeface="Times New Roman" pitchFamily="18" charset="0"/>
                        <a:ea typeface="宋体"/>
                        <a:cs typeface="Times New Roman" pitchFamily="18" charset="0"/>
                      </a:endParaRPr>
                    </a:p>
                  </a:txBody>
                  <a:tcPr marL="68568" marR="68568" marT="0" marB="0"/>
                </a:tc>
                <a:extLst>
                  <a:ext uri="{0D108BD9-81ED-4DB2-BD59-A6C34878D82A}">
                    <a16:rowId xmlns:a16="http://schemas.microsoft.com/office/drawing/2014/main" val="10001"/>
                  </a:ext>
                </a:extLst>
              </a:tr>
              <a:tr h="320146">
                <a:tc>
                  <a:txBody>
                    <a:bodyPr/>
                    <a:lstStyle/>
                    <a:p>
                      <a:pPr algn="just">
                        <a:lnSpc>
                          <a:spcPct val="150000"/>
                        </a:lnSpc>
                        <a:spcAft>
                          <a:spcPts val="0"/>
                        </a:spcAft>
                      </a:pPr>
                      <a:r>
                        <a:rPr lang="en-US" sz="1400" kern="100">
                          <a:effectLst/>
                          <a:latin typeface="Times New Roman" pitchFamily="18" charset="0"/>
                          <a:cs typeface="Times New Roman" pitchFamily="18" charset="0"/>
                        </a:rPr>
                        <a:t>b.</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1600ps</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1600ps</a:t>
                      </a:r>
                      <a:endParaRPr lang="zh-CN" sz="1100" kern="100" dirty="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1400ps</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500ps</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1400ps</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400ps</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1500ps</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400ps</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1700ps</a:t>
                      </a:r>
                      <a:endParaRPr lang="zh-CN" sz="1100" kern="100" dirty="0">
                        <a:effectLst/>
                        <a:latin typeface="Times New Roman" pitchFamily="18" charset="0"/>
                        <a:ea typeface="宋体"/>
                        <a:cs typeface="Times New Roman" pitchFamily="18" charset="0"/>
                      </a:endParaRPr>
                    </a:p>
                  </a:txBody>
                  <a:tcPr marL="68568" marR="68568" marT="0" marB="0"/>
                </a:tc>
                <a:extLst>
                  <a:ext uri="{0D108BD9-81ED-4DB2-BD59-A6C34878D82A}">
                    <a16:rowId xmlns:a16="http://schemas.microsoft.com/office/drawing/2014/main" val="10002"/>
                  </a:ext>
                </a:extLst>
              </a:tr>
            </a:tbl>
          </a:graphicData>
        </a:graphic>
      </p:graphicFrame>
      <p:graphicFrame>
        <p:nvGraphicFramePr>
          <p:cNvPr id="3" name="表格 2"/>
          <p:cNvGraphicFramePr>
            <a:graphicFrameLocks noGrp="1"/>
          </p:cNvGraphicFramePr>
          <p:nvPr/>
        </p:nvGraphicFramePr>
        <p:xfrm>
          <a:off x="755650" y="3716338"/>
          <a:ext cx="8039100" cy="823911"/>
        </p:xfrm>
        <a:graphic>
          <a:graphicData uri="http://schemas.openxmlformats.org/drawingml/2006/table">
            <a:tbl>
              <a:tblPr firstRow="1" firstCol="1" bandRow="1">
                <a:tableStyleId>{69CF1AB2-1976-4502-BF36-3FF5EA218861}</a:tableStyleId>
              </a:tblPr>
              <a:tblGrid>
                <a:gridCol w="324493">
                  <a:extLst>
                    <a:ext uri="{9D8B030D-6E8A-4147-A177-3AD203B41FA5}">
                      <a16:colId xmlns:a16="http://schemas.microsoft.com/office/drawing/2014/main" val="20000"/>
                    </a:ext>
                  </a:extLst>
                </a:gridCol>
                <a:gridCol w="735665">
                  <a:extLst>
                    <a:ext uri="{9D8B030D-6E8A-4147-A177-3AD203B41FA5}">
                      <a16:colId xmlns:a16="http://schemas.microsoft.com/office/drawing/2014/main" val="20001"/>
                    </a:ext>
                  </a:extLst>
                </a:gridCol>
                <a:gridCol w="695976">
                  <a:extLst>
                    <a:ext uri="{9D8B030D-6E8A-4147-A177-3AD203B41FA5}">
                      <a16:colId xmlns:a16="http://schemas.microsoft.com/office/drawing/2014/main" val="20002"/>
                    </a:ext>
                  </a:extLst>
                </a:gridCol>
                <a:gridCol w="745190">
                  <a:extLst>
                    <a:ext uri="{9D8B030D-6E8A-4147-A177-3AD203B41FA5}">
                      <a16:colId xmlns:a16="http://schemas.microsoft.com/office/drawing/2014/main" val="20003"/>
                    </a:ext>
                  </a:extLst>
                </a:gridCol>
                <a:gridCol w="972208">
                  <a:extLst>
                    <a:ext uri="{9D8B030D-6E8A-4147-A177-3AD203B41FA5}">
                      <a16:colId xmlns:a16="http://schemas.microsoft.com/office/drawing/2014/main" val="20004"/>
                    </a:ext>
                  </a:extLst>
                </a:gridCol>
                <a:gridCol w="1021422">
                  <a:extLst>
                    <a:ext uri="{9D8B030D-6E8A-4147-A177-3AD203B41FA5}">
                      <a16:colId xmlns:a16="http://schemas.microsoft.com/office/drawing/2014/main" val="20005"/>
                    </a:ext>
                  </a:extLst>
                </a:gridCol>
                <a:gridCol w="794404">
                  <a:extLst>
                    <a:ext uri="{9D8B030D-6E8A-4147-A177-3AD203B41FA5}">
                      <a16:colId xmlns:a16="http://schemas.microsoft.com/office/drawing/2014/main" val="20006"/>
                    </a:ext>
                  </a:extLst>
                </a:gridCol>
                <a:gridCol w="1018183">
                  <a:extLst>
                    <a:ext uri="{9D8B030D-6E8A-4147-A177-3AD203B41FA5}">
                      <a16:colId xmlns:a16="http://schemas.microsoft.com/office/drawing/2014/main" val="20007"/>
                    </a:ext>
                  </a:extLst>
                </a:gridCol>
                <a:gridCol w="811803">
                  <a:extLst>
                    <a:ext uri="{9D8B030D-6E8A-4147-A177-3AD203B41FA5}">
                      <a16:colId xmlns:a16="http://schemas.microsoft.com/office/drawing/2014/main" val="20008"/>
                    </a:ext>
                  </a:extLst>
                </a:gridCol>
                <a:gridCol w="919756">
                  <a:extLst>
                    <a:ext uri="{9D8B030D-6E8A-4147-A177-3AD203B41FA5}">
                      <a16:colId xmlns:a16="http://schemas.microsoft.com/office/drawing/2014/main" val="20009"/>
                    </a:ext>
                  </a:extLst>
                </a:gridCol>
              </a:tblGrid>
              <a:tr h="274637">
                <a:tc>
                  <a:txBody>
                    <a:bodyPr/>
                    <a:lstStyle/>
                    <a:p>
                      <a:pPr algn="ctr">
                        <a:lnSpc>
                          <a:spcPct val="150000"/>
                        </a:lnSpc>
                        <a:spcAft>
                          <a:spcPts val="0"/>
                        </a:spcAft>
                      </a:pPr>
                      <a:r>
                        <a:rPr lang="en-US" sz="12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82" marR="68582" marT="0" marB="0"/>
                </a:tc>
                <a:tc>
                  <a:txBody>
                    <a:bodyPr/>
                    <a:lstStyle/>
                    <a:p>
                      <a:pPr algn="ctr">
                        <a:lnSpc>
                          <a:spcPct val="150000"/>
                        </a:lnSpc>
                        <a:spcAft>
                          <a:spcPts val="0"/>
                        </a:spcAft>
                      </a:pPr>
                      <a:r>
                        <a:rPr lang="en-US" sz="1200" kern="100">
                          <a:effectLst/>
                          <a:latin typeface="Times New Roman" pitchFamily="18" charset="0"/>
                          <a:cs typeface="Times New Roman" pitchFamily="18" charset="0"/>
                        </a:rPr>
                        <a:t>RegDst</a:t>
                      </a:r>
                      <a:endParaRPr lang="zh-CN" sz="1200" kern="100">
                        <a:effectLst/>
                        <a:latin typeface="Times New Roman" pitchFamily="18" charset="0"/>
                        <a:ea typeface="宋体"/>
                        <a:cs typeface="Times New Roman" pitchFamily="18" charset="0"/>
                      </a:endParaRPr>
                    </a:p>
                  </a:txBody>
                  <a:tcPr marL="68582" marR="68582" marT="0" marB="0"/>
                </a:tc>
                <a:tc>
                  <a:txBody>
                    <a:bodyPr/>
                    <a:lstStyle/>
                    <a:p>
                      <a:pPr algn="ctr">
                        <a:lnSpc>
                          <a:spcPct val="150000"/>
                        </a:lnSpc>
                        <a:spcAft>
                          <a:spcPts val="0"/>
                        </a:spcAft>
                      </a:pPr>
                      <a:r>
                        <a:rPr lang="en-US" sz="1200" kern="100">
                          <a:effectLst/>
                          <a:latin typeface="Times New Roman" pitchFamily="18" charset="0"/>
                          <a:cs typeface="Times New Roman" pitchFamily="18" charset="0"/>
                        </a:rPr>
                        <a:t>Jump</a:t>
                      </a:r>
                      <a:endParaRPr lang="zh-CN" sz="1200" kern="100">
                        <a:effectLst/>
                        <a:latin typeface="Times New Roman" pitchFamily="18" charset="0"/>
                        <a:ea typeface="宋体"/>
                        <a:cs typeface="Times New Roman" pitchFamily="18" charset="0"/>
                      </a:endParaRPr>
                    </a:p>
                  </a:txBody>
                  <a:tcPr marL="68582" marR="68582" marT="0" marB="0"/>
                </a:tc>
                <a:tc>
                  <a:txBody>
                    <a:bodyPr/>
                    <a:lstStyle/>
                    <a:p>
                      <a:pPr algn="ctr">
                        <a:lnSpc>
                          <a:spcPct val="150000"/>
                        </a:lnSpc>
                        <a:spcAft>
                          <a:spcPts val="0"/>
                        </a:spcAft>
                      </a:pPr>
                      <a:r>
                        <a:rPr lang="en-US" sz="1200" kern="100">
                          <a:effectLst/>
                          <a:latin typeface="Times New Roman" pitchFamily="18" charset="0"/>
                          <a:cs typeface="Times New Roman" pitchFamily="18" charset="0"/>
                        </a:rPr>
                        <a:t>Branch</a:t>
                      </a:r>
                      <a:endParaRPr lang="zh-CN" sz="1200" kern="100">
                        <a:effectLst/>
                        <a:latin typeface="Times New Roman" pitchFamily="18" charset="0"/>
                        <a:ea typeface="宋体"/>
                        <a:cs typeface="Times New Roman" pitchFamily="18" charset="0"/>
                      </a:endParaRPr>
                    </a:p>
                  </a:txBody>
                  <a:tcPr marL="68582" marR="68582" marT="0" marB="0"/>
                </a:tc>
                <a:tc>
                  <a:txBody>
                    <a:bodyPr/>
                    <a:lstStyle/>
                    <a:p>
                      <a:pPr algn="ctr">
                        <a:lnSpc>
                          <a:spcPct val="150000"/>
                        </a:lnSpc>
                        <a:spcAft>
                          <a:spcPts val="0"/>
                        </a:spcAft>
                      </a:pPr>
                      <a:r>
                        <a:rPr lang="en-US" sz="1200" kern="100">
                          <a:effectLst/>
                          <a:latin typeface="Times New Roman" pitchFamily="18" charset="0"/>
                          <a:cs typeface="Times New Roman" pitchFamily="18" charset="0"/>
                        </a:rPr>
                        <a:t>MemRead</a:t>
                      </a:r>
                      <a:endParaRPr lang="zh-CN" sz="1200" kern="100">
                        <a:effectLst/>
                        <a:latin typeface="Times New Roman" pitchFamily="18" charset="0"/>
                        <a:ea typeface="宋体"/>
                        <a:cs typeface="Times New Roman" pitchFamily="18" charset="0"/>
                      </a:endParaRPr>
                    </a:p>
                  </a:txBody>
                  <a:tcPr marL="68582" marR="68582" marT="0" marB="0"/>
                </a:tc>
                <a:tc>
                  <a:txBody>
                    <a:bodyPr/>
                    <a:lstStyle/>
                    <a:p>
                      <a:pPr algn="ctr">
                        <a:lnSpc>
                          <a:spcPct val="150000"/>
                        </a:lnSpc>
                        <a:spcAft>
                          <a:spcPts val="0"/>
                        </a:spcAft>
                      </a:pPr>
                      <a:r>
                        <a:rPr lang="en-US" sz="1200" kern="100">
                          <a:effectLst/>
                          <a:latin typeface="Times New Roman" pitchFamily="18" charset="0"/>
                          <a:cs typeface="Times New Roman" pitchFamily="18" charset="0"/>
                        </a:rPr>
                        <a:t>MemtoReg</a:t>
                      </a:r>
                      <a:endParaRPr lang="zh-CN" sz="1200" kern="100">
                        <a:effectLst/>
                        <a:latin typeface="Times New Roman" pitchFamily="18" charset="0"/>
                        <a:ea typeface="宋体"/>
                        <a:cs typeface="Times New Roman" pitchFamily="18" charset="0"/>
                      </a:endParaRPr>
                    </a:p>
                  </a:txBody>
                  <a:tcPr marL="68582" marR="68582" marT="0" marB="0"/>
                </a:tc>
                <a:tc>
                  <a:txBody>
                    <a:bodyPr/>
                    <a:lstStyle/>
                    <a:p>
                      <a:pPr algn="ctr">
                        <a:lnSpc>
                          <a:spcPct val="150000"/>
                        </a:lnSpc>
                        <a:spcAft>
                          <a:spcPts val="0"/>
                        </a:spcAft>
                      </a:pPr>
                      <a:r>
                        <a:rPr lang="en-US" sz="1200" kern="100">
                          <a:effectLst/>
                          <a:latin typeface="Times New Roman" pitchFamily="18" charset="0"/>
                          <a:cs typeface="Times New Roman" pitchFamily="18" charset="0"/>
                        </a:rPr>
                        <a:t>ALUOp</a:t>
                      </a:r>
                      <a:endParaRPr lang="zh-CN" sz="1200" kern="100">
                        <a:effectLst/>
                        <a:latin typeface="Times New Roman" pitchFamily="18" charset="0"/>
                        <a:ea typeface="宋体"/>
                        <a:cs typeface="Times New Roman" pitchFamily="18" charset="0"/>
                      </a:endParaRPr>
                    </a:p>
                  </a:txBody>
                  <a:tcPr marL="68582" marR="68582" marT="0" marB="0"/>
                </a:tc>
                <a:tc>
                  <a:txBody>
                    <a:bodyPr/>
                    <a:lstStyle/>
                    <a:p>
                      <a:pPr algn="ctr">
                        <a:lnSpc>
                          <a:spcPct val="150000"/>
                        </a:lnSpc>
                        <a:spcAft>
                          <a:spcPts val="0"/>
                        </a:spcAft>
                      </a:pPr>
                      <a:r>
                        <a:rPr lang="en-US" sz="1200" kern="100">
                          <a:effectLst/>
                          <a:latin typeface="Times New Roman" pitchFamily="18" charset="0"/>
                          <a:cs typeface="Times New Roman" pitchFamily="18" charset="0"/>
                        </a:rPr>
                        <a:t>MemWrite</a:t>
                      </a:r>
                      <a:endParaRPr lang="zh-CN" sz="1200" kern="100">
                        <a:effectLst/>
                        <a:latin typeface="Times New Roman" pitchFamily="18" charset="0"/>
                        <a:ea typeface="宋体"/>
                        <a:cs typeface="Times New Roman" pitchFamily="18" charset="0"/>
                      </a:endParaRPr>
                    </a:p>
                  </a:txBody>
                  <a:tcPr marL="68582" marR="68582" marT="0" marB="0"/>
                </a:tc>
                <a:tc>
                  <a:txBody>
                    <a:bodyPr/>
                    <a:lstStyle/>
                    <a:p>
                      <a:pPr algn="ctr">
                        <a:lnSpc>
                          <a:spcPct val="150000"/>
                        </a:lnSpc>
                        <a:spcAft>
                          <a:spcPts val="0"/>
                        </a:spcAft>
                      </a:pPr>
                      <a:r>
                        <a:rPr lang="en-US" sz="1200" kern="100">
                          <a:effectLst/>
                          <a:latin typeface="Times New Roman" pitchFamily="18" charset="0"/>
                          <a:cs typeface="Times New Roman" pitchFamily="18" charset="0"/>
                        </a:rPr>
                        <a:t>ALUSrc</a:t>
                      </a:r>
                      <a:endParaRPr lang="zh-CN" sz="1200" kern="100">
                        <a:effectLst/>
                        <a:latin typeface="Times New Roman" pitchFamily="18" charset="0"/>
                        <a:ea typeface="宋体"/>
                        <a:cs typeface="Times New Roman" pitchFamily="18" charset="0"/>
                      </a:endParaRPr>
                    </a:p>
                  </a:txBody>
                  <a:tcPr marL="68582" marR="68582" marT="0" marB="0"/>
                </a:tc>
                <a:tc>
                  <a:txBody>
                    <a:bodyPr/>
                    <a:lstStyle/>
                    <a:p>
                      <a:pPr algn="ctr">
                        <a:lnSpc>
                          <a:spcPct val="150000"/>
                        </a:lnSpc>
                        <a:spcAft>
                          <a:spcPts val="0"/>
                        </a:spcAft>
                      </a:pPr>
                      <a:r>
                        <a:rPr lang="en-US" sz="1200" kern="100">
                          <a:effectLst/>
                          <a:latin typeface="Times New Roman" pitchFamily="18" charset="0"/>
                          <a:cs typeface="Times New Roman" pitchFamily="18" charset="0"/>
                        </a:rPr>
                        <a:t>RegWrite</a:t>
                      </a:r>
                      <a:endParaRPr lang="zh-CN" sz="1200" kern="100">
                        <a:effectLst/>
                        <a:latin typeface="Times New Roman" pitchFamily="18" charset="0"/>
                        <a:ea typeface="宋体"/>
                        <a:cs typeface="Times New Roman" pitchFamily="18" charset="0"/>
                      </a:endParaRPr>
                    </a:p>
                  </a:txBody>
                  <a:tcPr marL="68582" marR="68582" marT="0" marB="0"/>
                </a:tc>
                <a:extLst>
                  <a:ext uri="{0D108BD9-81ED-4DB2-BD59-A6C34878D82A}">
                    <a16:rowId xmlns:a16="http://schemas.microsoft.com/office/drawing/2014/main" val="10000"/>
                  </a:ext>
                </a:extLst>
              </a:tr>
              <a:tr h="274637">
                <a:tc>
                  <a:txBody>
                    <a:bodyPr/>
                    <a:lstStyle/>
                    <a:p>
                      <a:pPr algn="just">
                        <a:lnSpc>
                          <a:spcPct val="150000"/>
                        </a:lnSpc>
                        <a:spcAft>
                          <a:spcPts val="0"/>
                        </a:spcAft>
                      </a:pPr>
                      <a:r>
                        <a:rPr lang="en-US" sz="12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altLang="zh-CN" sz="1200" kern="100" dirty="0">
                          <a:effectLst/>
                          <a:latin typeface="Times New Roman" pitchFamily="18" charset="0"/>
                          <a:ea typeface="宋体"/>
                          <a:cs typeface="Times New Roman" pitchFamily="18" charset="0"/>
                        </a:rPr>
                        <a:t>700ps</a:t>
                      </a:r>
                      <a:endParaRPr lang="zh-CN" sz="12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altLang="zh-CN" sz="1200" kern="100" dirty="0">
                          <a:effectLst/>
                          <a:latin typeface="Times New Roman" pitchFamily="18" charset="0"/>
                          <a:ea typeface="宋体"/>
                          <a:cs typeface="Times New Roman" pitchFamily="18" charset="0"/>
                        </a:rPr>
                        <a:t>900ps</a:t>
                      </a:r>
                      <a:endParaRPr lang="zh-CN" sz="12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altLang="zh-CN" sz="1200" kern="100" dirty="0">
                          <a:effectLst/>
                          <a:latin typeface="Times New Roman" pitchFamily="18" charset="0"/>
                          <a:ea typeface="宋体"/>
                          <a:cs typeface="Times New Roman" pitchFamily="18" charset="0"/>
                        </a:rPr>
                        <a:t>870ps</a:t>
                      </a:r>
                      <a:endParaRPr lang="zh-CN" sz="12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altLang="zh-CN" sz="1200" kern="100" dirty="0">
                          <a:effectLst/>
                          <a:latin typeface="Times New Roman" pitchFamily="18" charset="0"/>
                          <a:ea typeface="宋体"/>
                          <a:cs typeface="Times New Roman" pitchFamily="18" charset="0"/>
                        </a:rPr>
                        <a:t>350ps</a:t>
                      </a:r>
                      <a:endParaRPr lang="zh-CN" sz="12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altLang="zh-CN" sz="1200" kern="100" dirty="0">
                          <a:effectLst/>
                          <a:latin typeface="Times New Roman" pitchFamily="18" charset="0"/>
                          <a:ea typeface="宋体"/>
                          <a:cs typeface="Times New Roman" pitchFamily="18" charset="0"/>
                        </a:rPr>
                        <a:t>700ps</a:t>
                      </a:r>
                      <a:endParaRPr lang="zh-CN" sz="12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altLang="zh-CN" sz="1200" kern="100" dirty="0">
                          <a:effectLst/>
                          <a:latin typeface="Times New Roman" pitchFamily="18" charset="0"/>
                          <a:ea typeface="宋体"/>
                          <a:cs typeface="Times New Roman" pitchFamily="18" charset="0"/>
                        </a:rPr>
                        <a:t>180ps</a:t>
                      </a:r>
                      <a:endParaRPr lang="zh-CN" sz="12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altLang="zh-CN" sz="1200" kern="100" dirty="0">
                          <a:effectLst/>
                          <a:latin typeface="Times New Roman" pitchFamily="18" charset="0"/>
                          <a:ea typeface="宋体"/>
                          <a:cs typeface="Times New Roman" pitchFamily="18" charset="0"/>
                        </a:rPr>
                        <a:t>580ps</a:t>
                      </a:r>
                      <a:endParaRPr lang="zh-CN" sz="12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altLang="zh-CN" sz="1200" kern="100" dirty="0">
                          <a:effectLst/>
                          <a:latin typeface="Times New Roman" pitchFamily="18" charset="0"/>
                          <a:ea typeface="宋体"/>
                          <a:cs typeface="Times New Roman" pitchFamily="18" charset="0"/>
                        </a:rPr>
                        <a:t>200ps</a:t>
                      </a:r>
                      <a:endParaRPr lang="zh-CN" sz="12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200" kern="100" dirty="0">
                          <a:effectLst/>
                          <a:latin typeface="Times New Roman" pitchFamily="18" charset="0"/>
                          <a:cs typeface="Times New Roman" pitchFamily="18" charset="0"/>
                        </a:rPr>
                        <a:t>730ps</a:t>
                      </a:r>
                      <a:endParaRPr lang="zh-CN" sz="1200" kern="100" dirty="0">
                        <a:effectLst/>
                        <a:latin typeface="Times New Roman" pitchFamily="18" charset="0"/>
                        <a:ea typeface="宋体"/>
                        <a:cs typeface="Times New Roman" pitchFamily="18" charset="0"/>
                      </a:endParaRPr>
                    </a:p>
                  </a:txBody>
                  <a:tcPr marL="68582" marR="68582" marT="0" marB="0"/>
                </a:tc>
                <a:extLst>
                  <a:ext uri="{0D108BD9-81ED-4DB2-BD59-A6C34878D82A}">
                    <a16:rowId xmlns:a16="http://schemas.microsoft.com/office/drawing/2014/main" val="10001"/>
                  </a:ext>
                </a:extLst>
              </a:tr>
              <a:tr h="274637">
                <a:tc>
                  <a:txBody>
                    <a:bodyPr/>
                    <a:lstStyle/>
                    <a:p>
                      <a:pPr algn="just">
                        <a:lnSpc>
                          <a:spcPct val="150000"/>
                        </a:lnSpc>
                        <a:spcAft>
                          <a:spcPts val="0"/>
                        </a:spcAft>
                      </a:pPr>
                      <a:r>
                        <a:rPr lang="en-US" sz="12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altLang="zh-CN" sz="1200" kern="100" dirty="0">
                          <a:effectLst/>
                          <a:latin typeface="Times New Roman" pitchFamily="18" charset="0"/>
                          <a:ea typeface="宋体"/>
                          <a:cs typeface="Times New Roman" pitchFamily="18" charset="0"/>
                        </a:rPr>
                        <a:t>1500ps</a:t>
                      </a:r>
                      <a:endParaRPr lang="zh-CN" sz="12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altLang="zh-CN" sz="1200" kern="100" dirty="0">
                          <a:effectLst/>
                          <a:latin typeface="Times New Roman" pitchFamily="18" charset="0"/>
                          <a:ea typeface="宋体"/>
                          <a:cs typeface="Times New Roman" pitchFamily="18" charset="0"/>
                        </a:rPr>
                        <a:t>1720ps</a:t>
                      </a:r>
                      <a:endParaRPr lang="zh-CN" sz="12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altLang="zh-CN" sz="1200" kern="100" dirty="0">
                          <a:effectLst/>
                          <a:latin typeface="Times New Roman" pitchFamily="18" charset="0"/>
                          <a:ea typeface="宋体"/>
                          <a:cs typeface="Times New Roman" pitchFamily="18" charset="0"/>
                        </a:rPr>
                        <a:t>1620ps</a:t>
                      </a:r>
                      <a:endParaRPr lang="zh-CN" sz="12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altLang="zh-CN" sz="1200" kern="100" dirty="0">
                          <a:effectLst/>
                          <a:latin typeface="Times New Roman" pitchFamily="18" charset="0"/>
                          <a:ea typeface="宋体"/>
                          <a:cs typeface="Times New Roman" pitchFamily="18" charset="0"/>
                        </a:rPr>
                        <a:t>500ps</a:t>
                      </a:r>
                      <a:endParaRPr lang="zh-CN" sz="12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altLang="zh-CN" sz="1200" kern="100" dirty="0">
                          <a:effectLst/>
                          <a:latin typeface="Times New Roman" pitchFamily="18" charset="0"/>
                          <a:ea typeface="宋体"/>
                          <a:cs typeface="Times New Roman" pitchFamily="18" charset="0"/>
                        </a:rPr>
                        <a:t>1500ps</a:t>
                      </a:r>
                      <a:endParaRPr lang="zh-CN" sz="12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altLang="zh-CN" sz="1200" kern="100" dirty="0">
                          <a:effectLst/>
                          <a:latin typeface="Times New Roman" pitchFamily="18" charset="0"/>
                          <a:ea typeface="宋体"/>
                          <a:cs typeface="Times New Roman" pitchFamily="18" charset="0"/>
                        </a:rPr>
                        <a:t>265ps</a:t>
                      </a:r>
                      <a:endParaRPr lang="zh-CN" sz="12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altLang="zh-CN" sz="1200" kern="100" dirty="0">
                          <a:effectLst/>
                          <a:latin typeface="Times New Roman" pitchFamily="18" charset="0"/>
                          <a:ea typeface="宋体"/>
                          <a:cs typeface="Times New Roman" pitchFamily="18" charset="0"/>
                        </a:rPr>
                        <a:t>820ps</a:t>
                      </a:r>
                      <a:endParaRPr lang="zh-CN" sz="12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altLang="zh-CN" sz="1200" kern="100" dirty="0">
                          <a:effectLst/>
                          <a:latin typeface="Times New Roman" pitchFamily="18" charset="0"/>
                          <a:ea typeface="宋体"/>
                          <a:cs typeface="Times New Roman" pitchFamily="18" charset="0"/>
                        </a:rPr>
                        <a:t>220ps</a:t>
                      </a:r>
                      <a:endParaRPr lang="zh-CN" sz="12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200" kern="100" dirty="0">
                          <a:effectLst/>
                          <a:latin typeface="Times New Roman" pitchFamily="18" charset="0"/>
                          <a:cs typeface="Times New Roman" pitchFamily="18" charset="0"/>
                        </a:rPr>
                        <a:t>1600ps</a:t>
                      </a:r>
                      <a:endParaRPr lang="zh-CN" sz="1200" kern="100" dirty="0">
                        <a:effectLst/>
                        <a:latin typeface="Times New Roman" pitchFamily="18" charset="0"/>
                        <a:ea typeface="宋体"/>
                        <a:cs typeface="Times New Roman" pitchFamily="18" charset="0"/>
                      </a:endParaRPr>
                    </a:p>
                  </a:txBody>
                  <a:tcPr marL="68582" marR="68582" marT="0" marB="0"/>
                </a:tc>
                <a:extLst>
                  <a:ext uri="{0D108BD9-81ED-4DB2-BD59-A6C34878D82A}">
                    <a16:rowId xmlns:a16="http://schemas.microsoft.com/office/drawing/2014/main" val="10002"/>
                  </a:ext>
                </a:extLst>
              </a:tr>
            </a:tbl>
          </a:graphicData>
        </a:graphic>
      </p:graphicFrame>
      <p:graphicFrame>
        <p:nvGraphicFramePr>
          <p:cNvPr id="4" name="表格 3"/>
          <p:cNvGraphicFramePr>
            <a:graphicFrameLocks noGrp="1"/>
          </p:cNvGraphicFramePr>
          <p:nvPr/>
        </p:nvGraphicFramePr>
        <p:xfrm>
          <a:off x="862013" y="5484813"/>
          <a:ext cx="7958137" cy="823911"/>
        </p:xfrm>
        <a:graphic>
          <a:graphicData uri="http://schemas.openxmlformats.org/drawingml/2006/table">
            <a:tbl>
              <a:tblPr firstRow="1" firstCol="1" bandRow="1">
                <a:tableStyleId>{69CF1AB2-1976-4502-BF36-3FF5EA218861}</a:tableStyleId>
              </a:tblPr>
              <a:tblGrid>
                <a:gridCol w="324493">
                  <a:extLst>
                    <a:ext uri="{9D8B030D-6E8A-4147-A177-3AD203B41FA5}">
                      <a16:colId xmlns:a16="http://schemas.microsoft.com/office/drawing/2014/main" val="20000"/>
                    </a:ext>
                  </a:extLst>
                </a:gridCol>
                <a:gridCol w="735665">
                  <a:extLst>
                    <a:ext uri="{9D8B030D-6E8A-4147-A177-3AD203B41FA5}">
                      <a16:colId xmlns:a16="http://schemas.microsoft.com/office/drawing/2014/main" val="20001"/>
                    </a:ext>
                  </a:extLst>
                </a:gridCol>
                <a:gridCol w="615013">
                  <a:extLst>
                    <a:ext uri="{9D8B030D-6E8A-4147-A177-3AD203B41FA5}">
                      <a16:colId xmlns:a16="http://schemas.microsoft.com/office/drawing/2014/main" val="20002"/>
                    </a:ext>
                  </a:extLst>
                </a:gridCol>
                <a:gridCol w="745190">
                  <a:extLst>
                    <a:ext uri="{9D8B030D-6E8A-4147-A177-3AD203B41FA5}">
                      <a16:colId xmlns:a16="http://schemas.microsoft.com/office/drawing/2014/main" val="20003"/>
                    </a:ext>
                  </a:extLst>
                </a:gridCol>
                <a:gridCol w="972208">
                  <a:extLst>
                    <a:ext uri="{9D8B030D-6E8A-4147-A177-3AD203B41FA5}">
                      <a16:colId xmlns:a16="http://schemas.microsoft.com/office/drawing/2014/main" val="20004"/>
                    </a:ext>
                  </a:extLst>
                </a:gridCol>
                <a:gridCol w="1021422">
                  <a:extLst>
                    <a:ext uri="{9D8B030D-6E8A-4147-A177-3AD203B41FA5}">
                      <a16:colId xmlns:a16="http://schemas.microsoft.com/office/drawing/2014/main" val="20005"/>
                    </a:ext>
                  </a:extLst>
                </a:gridCol>
                <a:gridCol w="794404">
                  <a:extLst>
                    <a:ext uri="{9D8B030D-6E8A-4147-A177-3AD203B41FA5}">
                      <a16:colId xmlns:a16="http://schemas.microsoft.com/office/drawing/2014/main" val="20006"/>
                    </a:ext>
                  </a:extLst>
                </a:gridCol>
                <a:gridCol w="1018183">
                  <a:extLst>
                    <a:ext uri="{9D8B030D-6E8A-4147-A177-3AD203B41FA5}">
                      <a16:colId xmlns:a16="http://schemas.microsoft.com/office/drawing/2014/main" val="20007"/>
                    </a:ext>
                  </a:extLst>
                </a:gridCol>
                <a:gridCol w="811803">
                  <a:extLst>
                    <a:ext uri="{9D8B030D-6E8A-4147-A177-3AD203B41FA5}">
                      <a16:colId xmlns:a16="http://schemas.microsoft.com/office/drawing/2014/main" val="20008"/>
                    </a:ext>
                  </a:extLst>
                </a:gridCol>
                <a:gridCol w="919756">
                  <a:extLst>
                    <a:ext uri="{9D8B030D-6E8A-4147-A177-3AD203B41FA5}">
                      <a16:colId xmlns:a16="http://schemas.microsoft.com/office/drawing/2014/main" val="20009"/>
                    </a:ext>
                  </a:extLst>
                </a:gridCol>
              </a:tblGrid>
              <a:tr h="274637">
                <a:tc>
                  <a:txBody>
                    <a:bodyPr/>
                    <a:lstStyle/>
                    <a:p>
                      <a:pPr algn="ctr">
                        <a:lnSpc>
                          <a:spcPct val="150000"/>
                        </a:lnSpc>
                        <a:spcAft>
                          <a:spcPts val="0"/>
                        </a:spcAft>
                      </a:pPr>
                      <a:r>
                        <a:rPr lang="en-US" sz="1200" kern="100" dirty="0">
                          <a:effectLst/>
                          <a:latin typeface="Times New Roman" pitchFamily="18" charset="0"/>
                          <a:cs typeface="Times New Roman" pitchFamily="18" charset="0"/>
                        </a:rPr>
                        <a:t> </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ctr">
                        <a:lnSpc>
                          <a:spcPct val="150000"/>
                        </a:lnSpc>
                        <a:spcAft>
                          <a:spcPts val="0"/>
                        </a:spcAft>
                      </a:pPr>
                      <a:r>
                        <a:rPr lang="en-US" sz="1200" kern="100" dirty="0" err="1">
                          <a:effectLst/>
                          <a:latin typeface="Times New Roman" pitchFamily="18" charset="0"/>
                          <a:cs typeface="Times New Roman" pitchFamily="18" charset="0"/>
                        </a:rPr>
                        <a:t>RegDst</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ctr">
                        <a:lnSpc>
                          <a:spcPct val="150000"/>
                        </a:lnSpc>
                        <a:spcAft>
                          <a:spcPts val="0"/>
                        </a:spcAft>
                      </a:pPr>
                      <a:r>
                        <a:rPr lang="en-US" sz="1200" kern="100">
                          <a:effectLst/>
                          <a:latin typeface="Times New Roman" pitchFamily="18" charset="0"/>
                          <a:cs typeface="Times New Roman" pitchFamily="18" charset="0"/>
                        </a:rPr>
                        <a:t>Jump</a:t>
                      </a:r>
                      <a:endParaRPr lang="zh-CN" sz="1100" kern="100">
                        <a:effectLst/>
                        <a:latin typeface="Times New Roman" pitchFamily="18" charset="0"/>
                        <a:ea typeface="宋体"/>
                        <a:cs typeface="Times New Roman" pitchFamily="18" charset="0"/>
                      </a:endParaRPr>
                    </a:p>
                  </a:txBody>
                  <a:tcPr marL="68582" marR="68582" marT="0" marB="0"/>
                </a:tc>
                <a:tc>
                  <a:txBody>
                    <a:bodyPr/>
                    <a:lstStyle/>
                    <a:p>
                      <a:pPr algn="ctr">
                        <a:lnSpc>
                          <a:spcPct val="150000"/>
                        </a:lnSpc>
                        <a:spcAft>
                          <a:spcPts val="0"/>
                        </a:spcAft>
                      </a:pPr>
                      <a:r>
                        <a:rPr lang="en-US" sz="1200" kern="100">
                          <a:effectLst/>
                          <a:latin typeface="Times New Roman" pitchFamily="18" charset="0"/>
                          <a:cs typeface="Times New Roman" pitchFamily="18" charset="0"/>
                        </a:rPr>
                        <a:t>Branch</a:t>
                      </a:r>
                      <a:endParaRPr lang="zh-CN" sz="1100" kern="100">
                        <a:effectLst/>
                        <a:latin typeface="Times New Roman" pitchFamily="18" charset="0"/>
                        <a:ea typeface="宋体"/>
                        <a:cs typeface="Times New Roman" pitchFamily="18" charset="0"/>
                      </a:endParaRPr>
                    </a:p>
                  </a:txBody>
                  <a:tcPr marL="68582" marR="68582" marT="0" marB="0"/>
                </a:tc>
                <a:tc>
                  <a:txBody>
                    <a:bodyPr/>
                    <a:lstStyle/>
                    <a:p>
                      <a:pPr algn="ctr">
                        <a:lnSpc>
                          <a:spcPct val="150000"/>
                        </a:lnSpc>
                        <a:spcAft>
                          <a:spcPts val="0"/>
                        </a:spcAft>
                      </a:pPr>
                      <a:r>
                        <a:rPr lang="en-US" sz="1200" kern="100">
                          <a:effectLst/>
                          <a:latin typeface="Times New Roman" pitchFamily="18" charset="0"/>
                          <a:cs typeface="Times New Roman" pitchFamily="18" charset="0"/>
                        </a:rPr>
                        <a:t>MemRead</a:t>
                      </a:r>
                      <a:endParaRPr lang="zh-CN" sz="1100" kern="100">
                        <a:effectLst/>
                        <a:latin typeface="Times New Roman" pitchFamily="18" charset="0"/>
                        <a:ea typeface="宋体"/>
                        <a:cs typeface="Times New Roman" pitchFamily="18" charset="0"/>
                      </a:endParaRPr>
                    </a:p>
                  </a:txBody>
                  <a:tcPr marL="68582" marR="68582" marT="0" marB="0"/>
                </a:tc>
                <a:tc>
                  <a:txBody>
                    <a:bodyPr/>
                    <a:lstStyle/>
                    <a:p>
                      <a:pPr algn="ctr">
                        <a:lnSpc>
                          <a:spcPct val="150000"/>
                        </a:lnSpc>
                        <a:spcAft>
                          <a:spcPts val="0"/>
                        </a:spcAft>
                      </a:pPr>
                      <a:r>
                        <a:rPr lang="en-US" sz="1200" kern="100">
                          <a:effectLst/>
                          <a:latin typeface="Times New Roman" pitchFamily="18" charset="0"/>
                          <a:cs typeface="Times New Roman" pitchFamily="18" charset="0"/>
                        </a:rPr>
                        <a:t>MemtoReg</a:t>
                      </a:r>
                      <a:endParaRPr lang="zh-CN" sz="1100" kern="100">
                        <a:effectLst/>
                        <a:latin typeface="Times New Roman" pitchFamily="18" charset="0"/>
                        <a:ea typeface="宋体"/>
                        <a:cs typeface="Times New Roman" pitchFamily="18" charset="0"/>
                      </a:endParaRPr>
                    </a:p>
                  </a:txBody>
                  <a:tcPr marL="68582" marR="68582" marT="0" marB="0"/>
                </a:tc>
                <a:tc>
                  <a:txBody>
                    <a:bodyPr/>
                    <a:lstStyle/>
                    <a:p>
                      <a:pPr algn="ctr">
                        <a:lnSpc>
                          <a:spcPct val="150000"/>
                        </a:lnSpc>
                        <a:spcAft>
                          <a:spcPts val="0"/>
                        </a:spcAft>
                      </a:pPr>
                      <a:r>
                        <a:rPr lang="en-US" sz="1200" kern="100">
                          <a:effectLst/>
                          <a:latin typeface="Times New Roman" pitchFamily="18" charset="0"/>
                          <a:cs typeface="Times New Roman" pitchFamily="18" charset="0"/>
                        </a:rPr>
                        <a:t>ALUOp</a:t>
                      </a:r>
                      <a:endParaRPr lang="zh-CN" sz="1100" kern="100">
                        <a:effectLst/>
                        <a:latin typeface="Times New Roman" pitchFamily="18" charset="0"/>
                        <a:ea typeface="宋体"/>
                        <a:cs typeface="Times New Roman" pitchFamily="18" charset="0"/>
                      </a:endParaRPr>
                    </a:p>
                  </a:txBody>
                  <a:tcPr marL="68582" marR="68582" marT="0" marB="0"/>
                </a:tc>
                <a:tc>
                  <a:txBody>
                    <a:bodyPr/>
                    <a:lstStyle/>
                    <a:p>
                      <a:pPr algn="ctr">
                        <a:lnSpc>
                          <a:spcPct val="150000"/>
                        </a:lnSpc>
                        <a:spcAft>
                          <a:spcPts val="0"/>
                        </a:spcAft>
                      </a:pPr>
                      <a:r>
                        <a:rPr lang="en-US" sz="1200" kern="100" dirty="0" err="1">
                          <a:effectLst/>
                          <a:latin typeface="Times New Roman" pitchFamily="18" charset="0"/>
                          <a:cs typeface="Times New Roman" pitchFamily="18" charset="0"/>
                        </a:rPr>
                        <a:t>MemWrite</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ctr">
                        <a:lnSpc>
                          <a:spcPct val="150000"/>
                        </a:lnSpc>
                        <a:spcAft>
                          <a:spcPts val="0"/>
                        </a:spcAft>
                      </a:pPr>
                      <a:r>
                        <a:rPr lang="en-US" sz="1200" kern="100">
                          <a:effectLst/>
                          <a:latin typeface="Times New Roman" pitchFamily="18" charset="0"/>
                          <a:cs typeface="Times New Roman" pitchFamily="18" charset="0"/>
                        </a:rPr>
                        <a:t>ALUSrc</a:t>
                      </a:r>
                      <a:endParaRPr lang="zh-CN" sz="1100" kern="100">
                        <a:effectLst/>
                        <a:latin typeface="Times New Roman" pitchFamily="18" charset="0"/>
                        <a:ea typeface="宋体"/>
                        <a:cs typeface="Times New Roman" pitchFamily="18" charset="0"/>
                      </a:endParaRPr>
                    </a:p>
                  </a:txBody>
                  <a:tcPr marL="68582" marR="68582" marT="0" marB="0"/>
                </a:tc>
                <a:tc>
                  <a:txBody>
                    <a:bodyPr/>
                    <a:lstStyle/>
                    <a:p>
                      <a:pPr algn="ctr">
                        <a:lnSpc>
                          <a:spcPct val="150000"/>
                        </a:lnSpc>
                        <a:spcAft>
                          <a:spcPts val="0"/>
                        </a:spcAft>
                      </a:pPr>
                      <a:r>
                        <a:rPr lang="en-US" sz="1200" kern="100">
                          <a:effectLst/>
                          <a:latin typeface="Times New Roman" pitchFamily="18" charset="0"/>
                          <a:cs typeface="Times New Roman" pitchFamily="18" charset="0"/>
                        </a:rPr>
                        <a:t>RegWrite</a:t>
                      </a:r>
                      <a:endParaRPr lang="zh-CN" sz="1100" kern="100">
                        <a:effectLst/>
                        <a:latin typeface="Times New Roman" pitchFamily="18" charset="0"/>
                        <a:ea typeface="宋体"/>
                        <a:cs typeface="Times New Roman" pitchFamily="18" charset="0"/>
                      </a:endParaRPr>
                    </a:p>
                  </a:txBody>
                  <a:tcPr marL="68582" marR="68582" marT="0" marB="0"/>
                </a:tc>
                <a:extLst>
                  <a:ext uri="{0D108BD9-81ED-4DB2-BD59-A6C34878D82A}">
                    <a16:rowId xmlns:a16="http://schemas.microsoft.com/office/drawing/2014/main" val="10000"/>
                  </a:ext>
                </a:extLst>
              </a:tr>
              <a:tr h="274637">
                <a:tc>
                  <a:txBody>
                    <a:bodyPr/>
                    <a:lstStyle/>
                    <a:p>
                      <a:pPr algn="just">
                        <a:lnSpc>
                          <a:spcPct val="150000"/>
                        </a:lnSpc>
                        <a:spcAft>
                          <a:spcPts val="0"/>
                        </a:spcAft>
                      </a:pPr>
                      <a:r>
                        <a:rPr lang="en-US" sz="1200" kern="100">
                          <a:effectLst/>
                          <a:latin typeface="Times New Roman" pitchFamily="18" charset="0"/>
                          <a:cs typeface="Times New Roman" pitchFamily="18" charset="0"/>
                        </a:rPr>
                        <a:t>a.</a:t>
                      </a:r>
                      <a:endParaRPr lang="zh-CN" sz="1100" kern="10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200" kern="100" dirty="0">
                          <a:effectLst/>
                          <a:latin typeface="Times New Roman" pitchFamily="18" charset="0"/>
                          <a:cs typeface="Times New Roman" pitchFamily="18" charset="0"/>
                        </a:rPr>
                        <a:t>20ps</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200" kern="100" dirty="0">
                          <a:effectLst/>
                          <a:latin typeface="Times New Roman" pitchFamily="18" charset="0"/>
                          <a:cs typeface="Times New Roman" pitchFamily="18" charset="0"/>
                        </a:rPr>
                        <a:t>-170ps</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200" kern="100" dirty="0">
                          <a:effectLst/>
                          <a:latin typeface="Times New Roman" pitchFamily="18" charset="0"/>
                          <a:cs typeface="Times New Roman" pitchFamily="18" charset="0"/>
                        </a:rPr>
                        <a:t>-270ps</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200" kern="100" dirty="0">
                          <a:effectLst/>
                          <a:latin typeface="Times New Roman" pitchFamily="18" charset="0"/>
                          <a:cs typeface="Times New Roman" pitchFamily="18" charset="0"/>
                        </a:rPr>
                        <a:t>50ps</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200" kern="100" dirty="0">
                          <a:effectLst/>
                          <a:latin typeface="Times New Roman" pitchFamily="18" charset="0"/>
                          <a:cs typeface="Times New Roman" pitchFamily="18" charset="0"/>
                        </a:rPr>
                        <a:t>0ps</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200" kern="100" dirty="0">
                          <a:effectLst/>
                          <a:latin typeface="Times New Roman" pitchFamily="18" charset="0"/>
                          <a:cs typeface="Times New Roman" pitchFamily="18" charset="0"/>
                        </a:rPr>
                        <a:t>20ps</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200" kern="100" dirty="0">
                          <a:effectLst/>
                          <a:latin typeface="Times New Roman" pitchFamily="18" charset="0"/>
                          <a:cs typeface="Times New Roman" pitchFamily="18" charset="0"/>
                        </a:rPr>
                        <a:t>130ps</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200" kern="100" dirty="0">
                          <a:effectLst/>
                          <a:latin typeface="Times New Roman" pitchFamily="18" charset="0"/>
                          <a:cs typeface="Times New Roman" pitchFamily="18" charset="0"/>
                        </a:rPr>
                        <a:t>0ps</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200" kern="100" dirty="0">
                          <a:effectLst/>
                          <a:latin typeface="Times New Roman" pitchFamily="18" charset="0"/>
                          <a:cs typeface="Times New Roman" pitchFamily="18" charset="0"/>
                        </a:rPr>
                        <a:t>70ps</a:t>
                      </a:r>
                      <a:endParaRPr lang="zh-CN" sz="1100" kern="100" dirty="0">
                        <a:effectLst/>
                        <a:latin typeface="Times New Roman" pitchFamily="18" charset="0"/>
                        <a:ea typeface="宋体"/>
                        <a:cs typeface="Times New Roman" pitchFamily="18" charset="0"/>
                      </a:endParaRPr>
                    </a:p>
                  </a:txBody>
                  <a:tcPr marL="68582" marR="68582" marT="0" marB="0"/>
                </a:tc>
                <a:extLst>
                  <a:ext uri="{0D108BD9-81ED-4DB2-BD59-A6C34878D82A}">
                    <a16:rowId xmlns:a16="http://schemas.microsoft.com/office/drawing/2014/main" val="10001"/>
                  </a:ext>
                </a:extLst>
              </a:tr>
              <a:tr h="274637">
                <a:tc>
                  <a:txBody>
                    <a:bodyPr/>
                    <a:lstStyle/>
                    <a:p>
                      <a:pPr algn="just">
                        <a:lnSpc>
                          <a:spcPct val="150000"/>
                        </a:lnSpc>
                        <a:spcAft>
                          <a:spcPts val="0"/>
                        </a:spcAft>
                      </a:pPr>
                      <a:r>
                        <a:rPr lang="en-US" sz="1200" kern="100">
                          <a:effectLst/>
                          <a:latin typeface="Times New Roman" pitchFamily="18" charset="0"/>
                          <a:cs typeface="Times New Roman" pitchFamily="18" charset="0"/>
                        </a:rPr>
                        <a:t>b.</a:t>
                      </a:r>
                      <a:endParaRPr lang="zh-CN" sz="1100" kern="10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200" kern="100" dirty="0">
                          <a:effectLst/>
                          <a:latin typeface="Times New Roman" pitchFamily="18" charset="0"/>
                          <a:cs typeface="Times New Roman" pitchFamily="18" charset="0"/>
                        </a:rPr>
                        <a:t>100ps</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200" kern="100" dirty="0">
                          <a:effectLst/>
                          <a:latin typeface="Times New Roman" pitchFamily="18" charset="0"/>
                          <a:cs typeface="Times New Roman" pitchFamily="18" charset="0"/>
                        </a:rPr>
                        <a:t>-120ps</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200" kern="100" dirty="0">
                          <a:effectLst/>
                          <a:latin typeface="Times New Roman" pitchFamily="18" charset="0"/>
                          <a:cs typeface="Times New Roman" pitchFamily="18" charset="0"/>
                        </a:rPr>
                        <a:t>-220ps</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200" kern="100" dirty="0">
                          <a:effectLst/>
                          <a:latin typeface="Times New Roman" pitchFamily="18" charset="0"/>
                          <a:cs typeface="Times New Roman" pitchFamily="18" charset="0"/>
                        </a:rPr>
                        <a:t>0ps</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200" kern="100" dirty="0">
                          <a:effectLst/>
                          <a:latin typeface="Times New Roman" pitchFamily="18" charset="0"/>
                          <a:cs typeface="Times New Roman" pitchFamily="18" charset="0"/>
                        </a:rPr>
                        <a:t>-100ps</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200" kern="100" dirty="0">
                          <a:effectLst/>
                          <a:latin typeface="Times New Roman" pitchFamily="18" charset="0"/>
                          <a:cs typeface="Times New Roman" pitchFamily="18" charset="0"/>
                        </a:rPr>
                        <a:t>135ps</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200" kern="100" dirty="0">
                          <a:effectLst/>
                          <a:latin typeface="Times New Roman" pitchFamily="18" charset="0"/>
                          <a:cs typeface="Times New Roman" pitchFamily="18" charset="0"/>
                        </a:rPr>
                        <a:t>680ps</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200" kern="100" dirty="0">
                          <a:effectLst/>
                          <a:latin typeface="Times New Roman" pitchFamily="18" charset="0"/>
                          <a:cs typeface="Times New Roman" pitchFamily="18" charset="0"/>
                        </a:rPr>
                        <a:t>180ps</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200" kern="100" dirty="0">
                          <a:effectLst/>
                          <a:latin typeface="Times New Roman" pitchFamily="18" charset="0"/>
                          <a:cs typeface="Times New Roman" pitchFamily="18" charset="0"/>
                        </a:rPr>
                        <a:t>100ps</a:t>
                      </a:r>
                      <a:endParaRPr lang="zh-CN" sz="1100" kern="100" dirty="0">
                        <a:effectLst/>
                        <a:latin typeface="Times New Roman" pitchFamily="18" charset="0"/>
                        <a:ea typeface="宋体"/>
                        <a:cs typeface="Times New Roman" pitchFamily="18" charset="0"/>
                      </a:endParaRPr>
                    </a:p>
                  </a:txBody>
                  <a:tcPr marL="68582" marR="68582" marT="0" marB="0"/>
                </a:tc>
                <a:extLst>
                  <a:ext uri="{0D108BD9-81ED-4DB2-BD59-A6C34878D82A}">
                    <a16:rowId xmlns:a16="http://schemas.microsoft.com/office/drawing/2014/main" val="10002"/>
                  </a:ext>
                </a:extLst>
              </a:tr>
            </a:tbl>
          </a:graphicData>
        </a:graphic>
      </p:graphicFrame>
      <p:graphicFrame>
        <p:nvGraphicFramePr>
          <p:cNvPr id="5" name="表格 4"/>
          <p:cNvGraphicFramePr>
            <a:graphicFrameLocks noGrp="1"/>
          </p:cNvGraphicFramePr>
          <p:nvPr/>
        </p:nvGraphicFramePr>
        <p:xfrm>
          <a:off x="1358900" y="2276475"/>
          <a:ext cx="7100888" cy="823914"/>
        </p:xfrm>
        <a:graphic>
          <a:graphicData uri="http://schemas.openxmlformats.org/drawingml/2006/table">
            <a:tbl>
              <a:tblPr firstRow="1" firstCol="1" bandRow="1">
                <a:tableStyleId>{69CF1AB2-1976-4502-BF36-3FF5EA218861}</a:tableStyleId>
              </a:tblPr>
              <a:tblGrid>
                <a:gridCol w="365711">
                  <a:extLst>
                    <a:ext uri="{9D8B030D-6E8A-4147-A177-3AD203B41FA5}">
                      <a16:colId xmlns:a16="http://schemas.microsoft.com/office/drawing/2014/main" val="20000"/>
                    </a:ext>
                  </a:extLst>
                </a:gridCol>
                <a:gridCol w="2670452">
                  <a:extLst>
                    <a:ext uri="{9D8B030D-6E8A-4147-A177-3AD203B41FA5}">
                      <a16:colId xmlns:a16="http://schemas.microsoft.com/office/drawing/2014/main" val="20001"/>
                    </a:ext>
                  </a:extLst>
                </a:gridCol>
                <a:gridCol w="2638706">
                  <a:extLst>
                    <a:ext uri="{9D8B030D-6E8A-4147-A177-3AD203B41FA5}">
                      <a16:colId xmlns:a16="http://schemas.microsoft.com/office/drawing/2014/main" val="20002"/>
                    </a:ext>
                  </a:extLst>
                </a:gridCol>
                <a:gridCol w="1426019">
                  <a:extLst>
                    <a:ext uri="{9D8B030D-6E8A-4147-A177-3AD203B41FA5}">
                      <a16:colId xmlns:a16="http://schemas.microsoft.com/office/drawing/2014/main" val="20003"/>
                    </a:ext>
                  </a:extLst>
                </a:gridCol>
              </a:tblGrid>
              <a:tr h="274638">
                <a:tc>
                  <a:txBody>
                    <a:bodyPr/>
                    <a:lstStyle/>
                    <a:p>
                      <a:pPr algn="ctr">
                        <a:lnSpc>
                          <a:spcPct val="150000"/>
                        </a:lnSpc>
                        <a:spcAft>
                          <a:spcPts val="0"/>
                        </a:spcAft>
                      </a:pPr>
                      <a:r>
                        <a:rPr lang="en-US" sz="1200" kern="100" dirty="0">
                          <a:effectLst/>
                          <a:latin typeface="Times New Roman" pitchFamily="18" charset="0"/>
                          <a:cs typeface="Times New Roman" pitchFamily="18" charset="0"/>
                        </a:rPr>
                        <a:t> </a:t>
                      </a:r>
                      <a:endParaRPr lang="zh-CN" sz="1100" kern="100" dirty="0">
                        <a:effectLst/>
                        <a:latin typeface="Times New Roman" pitchFamily="18" charset="0"/>
                        <a:ea typeface="宋体"/>
                        <a:cs typeface="Times New Roman" pitchFamily="18" charset="0"/>
                      </a:endParaRPr>
                    </a:p>
                  </a:txBody>
                  <a:tcPr marL="68571" marR="68571" marT="0" marB="0"/>
                </a:tc>
                <a:tc>
                  <a:txBody>
                    <a:bodyPr/>
                    <a:lstStyle/>
                    <a:p>
                      <a:pPr algn="ctr">
                        <a:lnSpc>
                          <a:spcPct val="150000"/>
                        </a:lnSpc>
                        <a:spcAft>
                          <a:spcPts val="0"/>
                        </a:spcAft>
                      </a:pPr>
                      <a:r>
                        <a:rPr lang="zh-CN" altLang="en-US" sz="1200" kern="100" dirty="0">
                          <a:effectLst/>
                          <a:latin typeface="Times New Roman" pitchFamily="18" charset="0"/>
                          <a:cs typeface="Times New Roman" pitchFamily="18" charset="0"/>
                        </a:rPr>
                        <a:t>对时钟周期影响最大</a:t>
                      </a:r>
                      <a:r>
                        <a:rPr lang="zh-CN" sz="1200" kern="100" dirty="0">
                          <a:effectLst/>
                          <a:latin typeface="Times New Roman" pitchFamily="18" charset="0"/>
                          <a:cs typeface="Times New Roman" pitchFamily="18" charset="0"/>
                        </a:rPr>
                        <a:t>的控制信号</a:t>
                      </a:r>
                      <a:endParaRPr lang="zh-CN" sz="1100" kern="100" dirty="0">
                        <a:effectLst/>
                        <a:latin typeface="Times New Roman" pitchFamily="18" charset="0"/>
                        <a:ea typeface="宋体"/>
                        <a:cs typeface="Times New Roman" pitchFamily="18" charset="0"/>
                      </a:endParaRPr>
                    </a:p>
                  </a:txBody>
                  <a:tcPr marL="68571" marR="68571" marT="0" marB="0"/>
                </a:tc>
                <a:tc>
                  <a:txBody>
                    <a:bodyPr/>
                    <a:lstStyle/>
                    <a:p>
                      <a:pPr algn="ctr">
                        <a:lnSpc>
                          <a:spcPct val="150000"/>
                        </a:lnSpc>
                        <a:spcAft>
                          <a:spcPts val="0"/>
                        </a:spcAft>
                      </a:pPr>
                      <a:r>
                        <a:rPr lang="zh-CN" sz="1200" kern="100">
                          <a:effectLst/>
                          <a:latin typeface="Times New Roman" pitchFamily="18" charset="0"/>
                          <a:cs typeface="Times New Roman" pitchFamily="18" charset="0"/>
                        </a:rPr>
                        <a:t>理想的时钟周期</a:t>
                      </a:r>
                      <a:r>
                        <a:rPr lang="en-US" sz="1200" kern="100">
                          <a:effectLst/>
                          <a:latin typeface="Times New Roman" pitchFamily="18" charset="0"/>
                          <a:cs typeface="Times New Roman" pitchFamily="18" charset="0"/>
                        </a:rPr>
                        <a:t>(</a:t>
                      </a:r>
                      <a:r>
                        <a:rPr lang="zh-CN" sz="1200" kern="100">
                          <a:effectLst/>
                          <a:latin typeface="Times New Roman" pitchFamily="18" charset="0"/>
                          <a:cs typeface="Times New Roman" pitchFamily="18" charset="0"/>
                        </a:rPr>
                        <a:t>由第</a:t>
                      </a:r>
                      <a:r>
                        <a:rPr lang="en-US" sz="1200" kern="100">
                          <a:effectLst/>
                          <a:latin typeface="Times New Roman" pitchFamily="18" charset="0"/>
                          <a:cs typeface="Times New Roman" pitchFamily="18" charset="0"/>
                        </a:rPr>
                        <a:t>(1)</a:t>
                      </a:r>
                      <a:r>
                        <a:rPr lang="zh-CN" sz="1200" kern="100">
                          <a:effectLst/>
                          <a:latin typeface="Times New Roman" pitchFamily="18" charset="0"/>
                          <a:cs typeface="Times New Roman" pitchFamily="18" charset="0"/>
                        </a:rPr>
                        <a:t>问得来</a:t>
                      </a:r>
                      <a:r>
                        <a:rPr lang="en-US" sz="1200" kern="100">
                          <a:effectLst/>
                          <a:latin typeface="Times New Roman" pitchFamily="18" charset="0"/>
                          <a:cs typeface="Times New Roman" pitchFamily="18" charset="0"/>
                        </a:rPr>
                        <a:t>)</a:t>
                      </a:r>
                      <a:endParaRPr lang="zh-CN" sz="1100" kern="100">
                        <a:effectLst/>
                        <a:latin typeface="Times New Roman" pitchFamily="18" charset="0"/>
                        <a:ea typeface="宋体"/>
                        <a:cs typeface="Times New Roman" pitchFamily="18" charset="0"/>
                      </a:endParaRPr>
                    </a:p>
                  </a:txBody>
                  <a:tcPr marL="68571" marR="68571" marT="0" marB="0"/>
                </a:tc>
                <a:tc>
                  <a:txBody>
                    <a:bodyPr/>
                    <a:lstStyle/>
                    <a:p>
                      <a:pPr algn="ctr">
                        <a:lnSpc>
                          <a:spcPct val="150000"/>
                        </a:lnSpc>
                        <a:spcAft>
                          <a:spcPts val="0"/>
                        </a:spcAft>
                      </a:pPr>
                      <a:r>
                        <a:rPr lang="zh-CN" sz="1200" kern="100">
                          <a:effectLst/>
                          <a:latin typeface="Times New Roman" pitchFamily="18" charset="0"/>
                          <a:cs typeface="Times New Roman" pitchFamily="18" charset="0"/>
                        </a:rPr>
                        <a:t>实际的时钟周期</a:t>
                      </a:r>
                      <a:endParaRPr lang="zh-CN" sz="1100" kern="100">
                        <a:effectLst/>
                        <a:latin typeface="Times New Roman" pitchFamily="18" charset="0"/>
                        <a:ea typeface="宋体"/>
                        <a:cs typeface="Times New Roman" pitchFamily="18" charset="0"/>
                      </a:endParaRPr>
                    </a:p>
                  </a:txBody>
                  <a:tcPr marL="68571" marR="68571" marT="0" marB="0"/>
                </a:tc>
                <a:extLst>
                  <a:ext uri="{0D108BD9-81ED-4DB2-BD59-A6C34878D82A}">
                    <a16:rowId xmlns:a16="http://schemas.microsoft.com/office/drawing/2014/main" val="10000"/>
                  </a:ext>
                </a:extLst>
              </a:tr>
              <a:tr h="274638">
                <a:tc>
                  <a:txBody>
                    <a:bodyPr/>
                    <a:lstStyle/>
                    <a:p>
                      <a:pPr algn="just">
                        <a:lnSpc>
                          <a:spcPct val="150000"/>
                        </a:lnSpc>
                        <a:spcAft>
                          <a:spcPts val="0"/>
                        </a:spcAft>
                      </a:pPr>
                      <a:r>
                        <a:rPr lang="en-US" sz="1200" kern="100">
                          <a:effectLst/>
                          <a:latin typeface="Times New Roman" pitchFamily="18" charset="0"/>
                          <a:cs typeface="Times New Roman" pitchFamily="18" charset="0"/>
                        </a:rPr>
                        <a:t>a.</a:t>
                      </a:r>
                      <a:endParaRPr lang="zh-CN" sz="1100" kern="100">
                        <a:effectLst/>
                        <a:latin typeface="Times New Roman" pitchFamily="18" charset="0"/>
                        <a:ea typeface="宋体"/>
                        <a:cs typeface="Times New Roman" pitchFamily="18" charset="0"/>
                      </a:endParaRPr>
                    </a:p>
                  </a:txBody>
                  <a:tcPr marL="68571" marR="68571" marT="0" marB="0"/>
                </a:tc>
                <a:tc>
                  <a:txBody>
                    <a:bodyPr/>
                    <a:lstStyle/>
                    <a:p>
                      <a:pPr algn="just">
                        <a:lnSpc>
                          <a:spcPct val="150000"/>
                        </a:lnSpc>
                        <a:spcAft>
                          <a:spcPts val="0"/>
                        </a:spcAft>
                      </a:pPr>
                      <a:r>
                        <a:rPr lang="en-US" sz="1200" kern="100" dirty="0" err="1">
                          <a:effectLst/>
                          <a:latin typeface="Times New Roman" pitchFamily="18" charset="0"/>
                          <a:cs typeface="Times New Roman" pitchFamily="18" charset="0"/>
                        </a:rPr>
                        <a:t>MemWrite</a:t>
                      </a:r>
                      <a:r>
                        <a:rPr lang="en-US" sz="1200" kern="100" dirty="0">
                          <a:effectLst/>
                          <a:latin typeface="Times New Roman" pitchFamily="18" charset="0"/>
                          <a:cs typeface="Times New Roman" pitchFamily="18" charset="0"/>
                        </a:rPr>
                        <a:t> (+130ps)</a:t>
                      </a:r>
                      <a:endParaRPr lang="zh-CN" sz="1100" kern="100" dirty="0">
                        <a:effectLst/>
                        <a:latin typeface="Times New Roman" pitchFamily="18" charset="0"/>
                        <a:ea typeface="宋体"/>
                        <a:cs typeface="Times New Roman" pitchFamily="18" charset="0"/>
                      </a:endParaRPr>
                    </a:p>
                  </a:txBody>
                  <a:tcPr marL="68571" marR="68571" marT="0" marB="0"/>
                </a:tc>
                <a:tc>
                  <a:txBody>
                    <a:bodyPr/>
                    <a:lstStyle/>
                    <a:p>
                      <a:pPr algn="just">
                        <a:lnSpc>
                          <a:spcPct val="150000"/>
                        </a:lnSpc>
                        <a:spcAft>
                          <a:spcPts val="0"/>
                        </a:spcAft>
                      </a:pPr>
                      <a:r>
                        <a:rPr lang="en-US" sz="1200" kern="100" dirty="0">
                          <a:effectLst/>
                          <a:latin typeface="Times New Roman" pitchFamily="18" charset="0"/>
                          <a:cs typeface="Times New Roman" pitchFamily="18" charset="0"/>
                        </a:rPr>
                        <a:t>1330ps</a:t>
                      </a:r>
                      <a:endParaRPr lang="zh-CN" sz="1100" kern="100" dirty="0">
                        <a:effectLst/>
                        <a:latin typeface="Times New Roman" pitchFamily="18" charset="0"/>
                        <a:ea typeface="宋体"/>
                        <a:cs typeface="Times New Roman" pitchFamily="18" charset="0"/>
                      </a:endParaRPr>
                    </a:p>
                  </a:txBody>
                  <a:tcPr marL="68571" marR="68571" marT="0" marB="0"/>
                </a:tc>
                <a:tc>
                  <a:txBody>
                    <a:bodyPr/>
                    <a:lstStyle/>
                    <a:p>
                      <a:pPr algn="just">
                        <a:lnSpc>
                          <a:spcPct val="150000"/>
                        </a:lnSpc>
                        <a:spcAft>
                          <a:spcPts val="0"/>
                        </a:spcAft>
                      </a:pPr>
                      <a:r>
                        <a:rPr lang="en-US" sz="1200" kern="100" dirty="0">
                          <a:effectLst/>
                          <a:latin typeface="Times New Roman" pitchFamily="18" charset="0"/>
                          <a:cs typeface="Times New Roman" pitchFamily="18" charset="0"/>
                        </a:rPr>
                        <a:t>1460ps</a:t>
                      </a:r>
                      <a:endParaRPr lang="zh-CN" sz="1100" kern="100" dirty="0">
                        <a:effectLst/>
                        <a:latin typeface="Times New Roman" pitchFamily="18" charset="0"/>
                        <a:ea typeface="宋体"/>
                        <a:cs typeface="Times New Roman" pitchFamily="18" charset="0"/>
                      </a:endParaRPr>
                    </a:p>
                  </a:txBody>
                  <a:tcPr marL="68571" marR="68571" marT="0" marB="0"/>
                </a:tc>
                <a:extLst>
                  <a:ext uri="{0D108BD9-81ED-4DB2-BD59-A6C34878D82A}">
                    <a16:rowId xmlns:a16="http://schemas.microsoft.com/office/drawing/2014/main" val="10001"/>
                  </a:ext>
                </a:extLst>
              </a:tr>
              <a:tr h="274638">
                <a:tc>
                  <a:txBody>
                    <a:bodyPr/>
                    <a:lstStyle/>
                    <a:p>
                      <a:pPr algn="just">
                        <a:lnSpc>
                          <a:spcPct val="150000"/>
                        </a:lnSpc>
                        <a:spcAft>
                          <a:spcPts val="0"/>
                        </a:spcAft>
                      </a:pPr>
                      <a:r>
                        <a:rPr lang="en-US" sz="1200" kern="100">
                          <a:effectLst/>
                          <a:latin typeface="Times New Roman" pitchFamily="18" charset="0"/>
                          <a:cs typeface="Times New Roman" pitchFamily="18" charset="0"/>
                        </a:rPr>
                        <a:t>b.</a:t>
                      </a:r>
                      <a:endParaRPr lang="zh-CN" sz="1100" kern="100">
                        <a:effectLst/>
                        <a:latin typeface="Times New Roman" pitchFamily="18" charset="0"/>
                        <a:ea typeface="宋体"/>
                        <a:cs typeface="Times New Roman" pitchFamily="18" charset="0"/>
                      </a:endParaRPr>
                    </a:p>
                  </a:txBody>
                  <a:tcPr marL="68571" marR="68571" marT="0" marB="0"/>
                </a:tc>
                <a:tc>
                  <a:txBody>
                    <a:bodyPr/>
                    <a:lstStyle/>
                    <a:p>
                      <a:pPr algn="just">
                        <a:lnSpc>
                          <a:spcPct val="150000"/>
                        </a:lnSpc>
                        <a:spcAft>
                          <a:spcPts val="0"/>
                        </a:spcAft>
                      </a:pPr>
                      <a:r>
                        <a:rPr lang="en-US" sz="1200" kern="100" dirty="0" err="1">
                          <a:effectLst/>
                          <a:latin typeface="Times New Roman" pitchFamily="18" charset="0"/>
                          <a:cs typeface="Times New Roman" pitchFamily="18" charset="0"/>
                        </a:rPr>
                        <a:t>MemWrite</a:t>
                      </a:r>
                      <a:r>
                        <a:rPr lang="en-US" sz="1200" kern="100" dirty="0">
                          <a:effectLst/>
                          <a:latin typeface="Times New Roman" pitchFamily="18" charset="0"/>
                          <a:cs typeface="Times New Roman" pitchFamily="18" charset="0"/>
                        </a:rPr>
                        <a:t> (+680ps)</a:t>
                      </a:r>
                      <a:endParaRPr lang="zh-CN" sz="1100" kern="100" dirty="0">
                        <a:effectLst/>
                        <a:latin typeface="Times New Roman" pitchFamily="18" charset="0"/>
                        <a:ea typeface="宋体"/>
                        <a:cs typeface="Times New Roman" pitchFamily="18" charset="0"/>
                      </a:endParaRPr>
                    </a:p>
                  </a:txBody>
                  <a:tcPr marL="68571" marR="68571" marT="0" marB="0"/>
                </a:tc>
                <a:tc>
                  <a:txBody>
                    <a:bodyPr/>
                    <a:lstStyle/>
                    <a:p>
                      <a:pPr algn="just">
                        <a:lnSpc>
                          <a:spcPct val="150000"/>
                        </a:lnSpc>
                        <a:spcAft>
                          <a:spcPts val="0"/>
                        </a:spcAft>
                      </a:pPr>
                      <a:r>
                        <a:rPr lang="en-US" sz="1200" kern="100" dirty="0">
                          <a:effectLst/>
                          <a:latin typeface="Times New Roman" pitchFamily="18" charset="0"/>
                          <a:cs typeface="Times New Roman" pitchFamily="18" charset="0"/>
                        </a:rPr>
                        <a:t>2320ps</a:t>
                      </a:r>
                      <a:endParaRPr lang="zh-CN" sz="1100" kern="100" dirty="0">
                        <a:effectLst/>
                        <a:latin typeface="Times New Roman" pitchFamily="18" charset="0"/>
                        <a:ea typeface="宋体"/>
                        <a:cs typeface="Times New Roman" pitchFamily="18" charset="0"/>
                      </a:endParaRPr>
                    </a:p>
                  </a:txBody>
                  <a:tcPr marL="68571" marR="68571" marT="0" marB="0"/>
                </a:tc>
                <a:tc>
                  <a:txBody>
                    <a:bodyPr/>
                    <a:lstStyle/>
                    <a:p>
                      <a:pPr algn="just">
                        <a:lnSpc>
                          <a:spcPct val="150000"/>
                        </a:lnSpc>
                        <a:spcAft>
                          <a:spcPts val="0"/>
                        </a:spcAft>
                      </a:pPr>
                      <a:r>
                        <a:rPr lang="en-US" sz="1200" kern="100" dirty="0">
                          <a:effectLst/>
                          <a:latin typeface="Times New Roman" pitchFamily="18" charset="0"/>
                          <a:cs typeface="Times New Roman" pitchFamily="18" charset="0"/>
                        </a:rPr>
                        <a:t>3000ps</a:t>
                      </a:r>
                      <a:endParaRPr lang="zh-CN" sz="1100" kern="100" dirty="0">
                        <a:effectLst/>
                        <a:latin typeface="Times New Roman" pitchFamily="18" charset="0"/>
                        <a:ea typeface="宋体"/>
                        <a:cs typeface="Times New Roman" pitchFamily="18" charset="0"/>
                      </a:endParaRPr>
                    </a:p>
                  </a:txBody>
                  <a:tcPr marL="68571" marR="68571"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850359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587">
                                            <p:txEl>
                                              <p:pRg st="5" end="5"/>
                                            </p:txEl>
                                          </p:spTgt>
                                        </p:tgtEl>
                                        <p:attrNameLst>
                                          <p:attrName>style.visibility</p:attrName>
                                        </p:attrNameLst>
                                      </p:cBhvr>
                                      <p:to>
                                        <p:strVal val="visible"/>
                                      </p:to>
                                    </p:set>
                                    <p:animEffect transition="in" filter="fade">
                                      <p:cBhvr>
                                        <p:cTn id="7" dur="500"/>
                                        <p:tgtEl>
                                          <p:spTgt spid="67587">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7587">
                                            <p:txEl>
                                              <p:pRg st="8" end="8"/>
                                            </p:txEl>
                                          </p:spTgt>
                                        </p:tgtEl>
                                        <p:attrNameLst>
                                          <p:attrName>style.visibility</p:attrName>
                                        </p:attrNameLst>
                                      </p:cBhvr>
                                      <p:to>
                                        <p:strVal val="visible"/>
                                      </p:to>
                                    </p:set>
                                    <p:animEffect transition="in" filter="fade">
                                      <p:cBhvr>
                                        <p:cTn id="17" dur="500"/>
                                        <p:tgtEl>
                                          <p:spTgt spid="67587">
                                            <p:txEl>
                                              <p:pRg st="8" end="8"/>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6"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七、解答</a:t>
            </a:r>
            <a:r>
              <a:rPr lang="en-US" altLang="zh-CN" smtClean="0">
                <a:latin typeface="Times New Roman" panose="02020603050405020304" pitchFamily="18" charset="0"/>
                <a:cs typeface="Times New Roman" panose="02020603050405020304" pitchFamily="18" charset="0"/>
              </a:rPr>
              <a:t>5</a:t>
            </a:r>
            <a:endParaRPr lang="zh-CN" altLang="en-US" smtClean="0">
              <a:latin typeface="Times New Roman" panose="02020603050405020304" pitchFamily="18" charset="0"/>
              <a:cs typeface="Times New Roman" panose="02020603050405020304" pitchFamily="18" charset="0"/>
            </a:endParaRPr>
          </a:p>
        </p:txBody>
      </p:sp>
      <p:sp>
        <p:nvSpPr>
          <p:cNvPr id="68611" name="Content Placeholder 4"/>
          <p:cNvSpPr>
            <a:spLocks noGrp="1"/>
          </p:cNvSpPr>
          <p:nvPr>
            <p:ph idx="4294967295"/>
          </p:nvPr>
        </p:nvSpPr>
        <p:spPr>
          <a:xfrm>
            <a:off x="684213" y="908050"/>
            <a:ext cx="7848600" cy="5873750"/>
          </a:xfrm>
        </p:spPr>
        <p:txBody>
          <a:bodyPr/>
          <a:lstStyle/>
          <a:p>
            <a:pPr marL="0" indent="0">
              <a:lnSpc>
                <a:spcPct val="120000"/>
              </a:lnSpc>
              <a:spcBef>
                <a:spcPct val="20000"/>
              </a:spcBef>
              <a:spcAft>
                <a:spcPct val="20000"/>
              </a:spcAft>
              <a:defRPr/>
            </a:pP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727075" lvl="1" indent="-342900">
              <a:lnSpc>
                <a:spcPct val="120000"/>
              </a:lnSpc>
              <a:spcBef>
                <a:spcPct val="20000"/>
              </a:spcBef>
              <a:spcAft>
                <a:spcPct val="20000"/>
              </a:spcAft>
              <a:buFont typeface="+mj-ea"/>
              <a:buAutoNum type="circleNumDbPlain" startAt="5"/>
              <a:defRPr/>
            </a:pPr>
            <a:r>
              <a:rPr lang="zh-CN" altLang="en-US" dirty="0">
                <a:ea typeface="黑体" pitchFamily="49" charset="-122"/>
              </a:rPr>
              <a:t>如果你可以加速控制信号的产生，但加快一个控制信号</a:t>
            </a:r>
            <a:r>
              <a:rPr lang="en-US" altLang="zh-CN" dirty="0">
                <a:ea typeface="黑体" pitchFamily="49" charset="-122"/>
              </a:rPr>
              <a:t>5ps</a:t>
            </a:r>
            <a:r>
              <a:rPr lang="zh-CN" altLang="en-US" dirty="0">
                <a:ea typeface="黑体" pitchFamily="49" charset="-122"/>
              </a:rPr>
              <a:t>的代价是处理器成本增加</a:t>
            </a:r>
            <a:r>
              <a:rPr lang="en-US" altLang="zh-CN" dirty="0">
                <a:ea typeface="黑体" pitchFamily="49" charset="-122"/>
              </a:rPr>
              <a:t>1</a:t>
            </a:r>
            <a:r>
              <a:rPr lang="zh-CN" altLang="en-US" dirty="0">
                <a:ea typeface="黑体" pitchFamily="49" charset="-122"/>
              </a:rPr>
              <a:t>元。那么为了最大化性能你会加速哪些控制信号？这种性能改进的最小代价是多少？</a:t>
            </a:r>
            <a:endParaRPr lang="en-US" altLang="zh-CN" dirty="0">
              <a:ea typeface="黑体" pitchFamily="49" charset="-122"/>
            </a:endParaRPr>
          </a:p>
          <a:p>
            <a:pPr marL="765175" lvl="2" indent="0">
              <a:lnSpc>
                <a:spcPct val="120000"/>
              </a:lnSpc>
              <a:spcBef>
                <a:spcPct val="20000"/>
              </a:spcBef>
              <a:spcAft>
                <a:spcPct val="20000"/>
              </a:spcAft>
              <a:defRPr/>
            </a:pPr>
            <a:endParaRPr lang="en-US" altLang="zh-CN" dirty="0">
              <a:ea typeface="黑体" pitchFamily="49" charset="-122"/>
            </a:endParaRPr>
          </a:p>
          <a:p>
            <a:pPr marL="765175" lvl="2" indent="0">
              <a:lnSpc>
                <a:spcPct val="120000"/>
              </a:lnSpc>
              <a:spcBef>
                <a:spcPct val="20000"/>
              </a:spcBef>
              <a:spcAft>
                <a:spcPct val="20000"/>
              </a:spcAft>
              <a:defRPr/>
            </a:pPr>
            <a:endParaRPr lang="en-US" altLang="zh-CN" dirty="0">
              <a:ea typeface="黑体" pitchFamily="49" charset="-122"/>
            </a:endParaRPr>
          </a:p>
          <a:p>
            <a:pPr marL="765175" lvl="2" indent="0">
              <a:lnSpc>
                <a:spcPct val="120000"/>
              </a:lnSpc>
              <a:spcBef>
                <a:spcPct val="20000"/>
              </a:spcBef>
              <a:spcAft>
                <a:spcPct val="20000"/>
              </a:spcAft>
              <a:defRPr/>
            </a:pPr>
            <a:endParaRPr lang="en-US" altLang="zh-CN" dirty="0">
              <a:ea typeface="黑体" pitchFamily="49" charset="-122"/>
            </a:endParaRPr>
          </a:p>
          <a:p>
            <a:pPr marL="765175" lvl="2" indent="0">
              <a:lnSpc>
                <a:spcPct val="120000"/>
              </a:lnSpc>
              <a:spcBef>
                <a:spcPct val="20000"/>
              </a:spcBef>
              <a:spcAft>
                <a:spcPct val="20000"/>
              </a:spcAft>
              <a:defRPr/>
            </a:pPr>
            <a:endParaRPr lang="en-US" altLang="zh-CN" dirty="0">
              <a:ea typeface="黑体" pitchFamily="49" charset="-122"/>
            </a:endParaRPr>
          </a:p>
          <a:p>
            <a:pPr marL="765175" lvl="2" indent="0">
              <a:lnSpc>
                <a:spcPct val="120000"/>
              </a:lnSpc>
              <a:spcBef>
                <a:spcPct val="20000"/>
              </a:spcBef>
              <a:spcAft>
                <a:spcPct val="20000"/>
              </a:spcAft>
              <a:defRPr/>
            </a:pPr>
            <a:endParaRPr lang="en-US" altLang="zh-CN" dirty="0">
              <a:ea typeface="黑体" pitchFamily="49" charset="-122"/>
            </a:endParaRPr>
          </a:p>
          <a:p>
            <a:pPr marL="765175" lvl="2" indent="0">
              <a:lnSpc>
                <a:spcPct val="120000"/>
              </a:lnSpc>
              <a:spcBef>
                <a:spcPct val="20000"/>
              </a:spcBef>
              <a:spcAft>
                <a:spcPct val="20000"/>
              </a:spcAft>
              <a:defRPr/>
            </a:pPr>
            <a:endParaRPr lang="en-US" altLang="zh-CN" dirty="0">
              <a:ea typeface="黑体" pitchFamily="49" charset="-122"/>
            </a:endParaRPr>
          </a:p>
          <a:p>
            <a:pPr marL="765175" lvl="2" indent="0">
              <a:lnSpc>
                <a:spcPct val="120000"/>
              </a:lnSpc>
              <a:spcBef>
                <a:spcPct val="20000"/>
              </a:spcBef>
              <a:spcAft>
                <a:spcPct val="20000"/>
              </a:spcAft>
              <a:defRPr/>
            </a:pPr>
            <a:endParaRPr lang="en-US" altLang="zh-CN" dirty="0">
              <a:ea typeface="黑体" pitchFamily="49" charset="-122"/>
            </a:endParaRPr>
          </a:p>
          <a:p>
            <a:pPr marL="765175" lvl="2" indent="0">
              <a:lnSpc>
                <a:spcPct val="120000"/>
              </a:lnSpc>
              <a:spcBef>
                <a:spcPct val="20000"/>
              </a:spcBef>
              <a:spcAft>
                <a:spcPct val="20000"/>
              </a:spcAft>
              <a:defRPr/>
            </a:pPr>
            <a:endParaRPr lang="en-US" altLang="zh-CN" dirty="0">
              <a:ea typeface="黑体" pitchFamily="49" charset="-122"/>
            </a:endParaRPr>
          </a:p>
          <a:p>
            <a:pPr lvl="2" indent="-285750">
              <a:lnSpc>
                <a:spcPct val="120000"/>
              </a:lnSpc>
              <a:spcBef>
                <a:spcPct val="20000"/>
              </a:spcBef>
              <a:spcAft>
                <a:spcPct val="20000"/>
              </a:spcAft>
              <a:defRPr/>
            </a:pPr>
            <a:r>
              <a:rPr lang="zh-CN" altLang="en-US" dirty="0">
                <a:ea typeface="黑体" pitchFamily="49" charset="-122"/>
              </a:rPr>
              <a:t>解析：应当只加速影响了时钟周期的控制信号，目标是将这些控制信号对时钟周期的影响至少变为</a:t>
            </a:r>
            <a:r>
              <a:rPr lang="en-US" altLang="zh-CN" dirty="0">
                <a:ea typeface="黑体" pitchFamily="49" charset="-122"/>
              </a:rPr>
              <a:t>0</a:t>
            </a:r>
            <a:r>
              <a:rPr lang="zh-CN" altLang="en-US" dirty="0">
                <a:ea typeface="黑体" pitchFamily="49" charset="-122"/>
              </a:rPr>
              <a:t>。</a:t>
            </a:r>
            <a:endParaRPr lang="en-US" altLang="zh-CN" dirty="0">
              <a:ea typeface="黑体" pitchFamily="49" charset="-122"/>
            </a:endParaRPr>
          </a:p>
        </p:txBody>
      </p:sp>
      <p:graphicFrame>
        <p:nvGraphicFramePr>
          <p:cNvPr id="2" name="表格 1"/>
          <p:cNvGraphicFramePr>
            <a:graphicFrameLocks noGrp="1"/>
          </p:cNvGraphicFramePr>
          <p:nvPr/>
        </p:nvGraphicFramePr>
        <p:xfrm>
          <a:off x="684213" y="908050"/>
          <a:ext cx="8037512" cy="960438"/>
        </p:xfrm>
        <a:graphic>
          <a:graphicData uri="http://schemas.openxmlformats.org/drawingml/2006/table">
            <a:tbl>
              <a:tblPr firstRow="1" firstCol="1" bandRow="1">
                <a:tableStyleId>{69CF1AB2-1976-4502-BF36-3FF5EA218861}</a:tableStyleId>
              </a:tblPr>
              <a:tblGrid>
                <a:gridCol w="324429">
                  <a:extLst>
                    <a:ext uri="{9D8B030D-6E8A-4147-A177-3AD203B41FA5}">
                      <a16:colId xmlns:a16="http://schemas.microsoft.com/office/drawing/2014/main" val="20000"/>
                    </a:ext>
                  </a:extLst>
                </a:gridCol>
                <a:gridCol w="735520">
                  <a:extLst>
                    <a:ext uri="{9D8B030D-6E8A-4147-A177-3AD203B41FA5}">
                      <a16:colId xmlns:a16="http://schemas.microsoft.com/office/drawing/2014/main" val="20001"/>
                    </a:ext>
                  </a:extLst>
                </a:gridCol>
                <a:gridCol w="695839">
                  <a:extLst>
                    <a:ext uri="{9D8B030D-6E8A-4147-A177-3AD203B41FA5}">
                      <a16:colId xmlns:a16="http://schemas.microsoft.com/office/drawing/2014/main" val="20002"/>
                    </a:ext>
                  </a:extLst>
                </a:gridCol>
                <a:gridCol w="745042">
                  <a:extLst>
                    <a:ext uri="{9D8B030D-6E8A-4147-A177-3AD203B41FA5}">
                      <a16:colId xmlns:a16="http://schemas.microsoft.com/office/drawing/2014/main" val="20003"/>
                    </a:ext>
                  </a:extLst>
                </a:gridCol>
                <a:gridCol w="972016">
                  <a:extLst>
                    <a:ext uri="{9D8B030D-6E8A-4147-A177-3AD203B41FA5}">
                      <a16:colId xmlns:a16="http://schemas.microsoft.com/office/drawing/2014/main" val="20004"/>
                    </a:ext>
                  </a:extLst>
                </a:gridCol>
                <a:gridCol w="1021220">
                  <a:extLst>
                    <a:ext uri="{9D8B030D-6E8A-4147-A177-3AD203B41FA5}">
                      <a16:colId xmlns:a16="http://schemas.microsoft.com/office/drawing/2014/main" val="20005"/>
                    </a:ext>
                  </a:extLst>
                </a:gridCol>
                <a:gridCol w="794247">
                  <a:extLst>
                    <a:ext uri="{9D8B030D-6E8A-4147-A177-3AD203B41FA5}">
                      <a16:colId xmlns:a16="http://schemas.microsoft.com/office/drawing/2014/main" val="20006"/>
                    </a:ext>
                  </a:extLst>
                </a:gridCol>
                <a:gridCol w="1017982">
                  <a:extLst>
                    <a:ext uri="{9D8B030D-6E8A-4147-A177-3AD203B41FA5}">
                      <a16:colId xmlns:a16="http://schemas.microsoft.com/office/drawing/2014/main" val="20007"/>
                    </a:ext>
                  </a:extLst>
                </a:gridCol>
                <a:gridCol w="811643">
                  <a:extLst>
                    <a:ext uri="{9D8B030D-6E8A-4147-A177-3AD203B41FA5}">
                      <a16:colId xmlns:a16="http://schemas.microsoft.com/office/drawing/2014/main" val="20008"/>
                    </a:ext>
                  </a:extLst>
                </a:gridCol>
                <a:gridCol w="919574">
                  <a:extLst>
                    <a:ext uri="{9D8B030D-6E8A-4147-A177-3AD203B41FA5}">
                      <a16:colId xmlns:a16="http://schemas.microsoft.com/office/drawing/2014/main" val="20009"/>
                    </a:ext>
                  </a:extLst>
                </a:gridCol>
              </a:tblGrid>
              <a:tr h="320146">
                <a:tc>
                  <a:txBody>
                    <a:bodyPr/>
                    <a:lstStyle/>
                    <a:p>
                      <a:pPr algn="ctr">
                        <a:lnSpc>
                          <a:spcPct val="150000"/>
                        </a:lnSpc>
                        <a:spcAft>
                          <a:spcPts val="0"/>
                        </a:spcAft>
                      </a:pPr>
                      <a:r>
                        <a:rPr lang="en-US" sz="1400" kern="100" dirty="0">
                          <a:effectLst/>
                          <a:latin typeface="Times New Roman" pitchFamily="18" charset="0"/>
                          <a:cs typeface="Times New Roman" pitchFamily="18" charset="0"/>
                        </a:rPr>
                        <a:t> </a:t>
                      </a:r>
                      <a:endParaRPr lang="zh-CN" sz="1100" kern="100" dirty="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dirty="0" err="1">
                          <a:effectLst/>
                          <a:latin typeface="Times New Roman" pitchFamily="18" charset="0"/>
                          <a:cs typeface="Times New Roman" pitchFamily="18" charset="0"/>
                        </a:rPr>
                        <a:t>RegDst</a:t>
                      </a:r>
                      <a:endParaRPr lang="zh-CN" sz="1100" kern="100" dirty="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Jump</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Branch</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MemRead</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MemtoReg</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ALUOp</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MemWrite</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ALUSrc</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RegWrite</a:t>
                      </a:r>
                      <a:endParaRPr lang="zh-CN" sz="1100" kern="100">
                        <a:effectLst/>
                        <a:latin typeface="Times New Roman" pitchFamily="18" charset="0"/>
                        <a:ea typeface="宋体"/>
                        <a:cs typeface="Times New Roman" pitchFamily="18" charset="0"/>
                      </a:endParaRPr>
                    </a:p>
                  </a:txBody>
                  <a:tcPr marL="68568" marR="68568" marT="0" marB="0"/>
                </a:tc>
                <a:extLst>
                  <a:ext uri="{0D108BD9-81ED-4DB2-BD59-A6C34878D82A}">
                    <a16:rowId xmlns:a16="http://schemas.microsoft.com/office/drawing/2014/main" val="10000"/>
                  </a:ext>
                </a:extLst>
              </a:tr>
              <a:tr h="320146">
                <a:tc>
                  <a:txBody>
                    <a:bodyPr/>
                    <a:lstStyle/>
                    <a:p>
                      <a:pPr algn="just">
                        <a:lnSpc>
                          <a:spcPct val="150000"/>
                        </a:lnSpc>
                        <a:spcAft>
                          <a:spcPts val="0"/>
                        </a:spcAft>
                      </a:pPr>
                      <a:r>
                        <a:rPr lang="en-US" sz="1400" kern="100">
                          <a:effectLst/>
                          <a:latin typeface="Times New Roman" pitchFamily="18" charset="0"/>
                          <a:cs typeface="Times New Roman" pitchFamily="18" charset="0"/>
                        </a:rPr>
                        <a:t>a.</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720ps</a:t>
                      </a:r>
                      <a:endParaRPr lang="zh-CN" sz="1100" kern="100" dirty="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730ps</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600ps</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400ps</a:t>
                      </a:r>
                      <a:endParaRPr lang="zh-CN" sz="1100" kern="100" dirty="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700ps</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200ps</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710ps</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200ps</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800ps</a:t>
                      </a:r>
                      <a:endParaRPr lang="zh-CN" sz="1100" kern="100">
                        <a:effectLst/>
                        <a:latin typeface="Times New Roman" pitchFamily="18" charset="0"/>
                        <a:ea typeface="宋体"/>
                        <a:cs typeface="Times New Roman" pitchFamily="18" charset="0"/>
                      </a:endParaRPr>
                    </a:p>
                  </a:txBody>
                  <a:tcPr marL="68568" marR="68568" marT="0" marB="0"/>
                </a:tc>
                <a:extLst>
                  <a:ext uri="{0D108BD9-81ED-4DB2-BD59-A6C34878D82A}">
                    <a16:rowId xmlns:a16="http://schemas.microsoft.com/office/drawing/2014/main" val="10001"/>
                  </a:ext>
                </a:extLst>
              </a:tr>
              <a:tr h="320146">
                <a:tc>
                  <a:txBody>
                    <a:bodyPr/>
                    <a:lstStyle/>
                    <a:p>
                      <a:pPr algn="just">
                        <a:lnSpc>
                          <a:spcPct val="150000"/>
                        </a:lnSpc>
                        <a:spcAft>
                          <a:spcPts val="0"/>
                        </a:spcAft>
                      </a:pPr>
                      <a:r>
                        <a:rPr lang="en-US" sz="1400" kern="100">
                          <a:effectLst/>
                          <a:latin typeface="Times New Roman" pitchFamily="18" charset="0"/>
                          <a:cs typeface="Times New Roman" pitchFamily="18" charset="0"/>
                        </a:rPr>
                        <a:t>b.</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1600ps</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1600ps</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1400ps</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500ps</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1400ps</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400ps</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1500ps</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400ps</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1700ps</a:t>
                      </a:r>
                      <a:endParaRPr lang="zh-CN" sz="1100" kern="100" dirty="0">
                        <a:effectLst/>
                        <a:latin typeface="Times New Roman" pitchFamily="18" charset="0"/>
                        <a:ea typeface="宋体"/>
                        <a:cs typeface="Times New Roman" pitchFamily="18" charset="0"/>
                      </a:endParaRPr>
                    </a:p>
                  </a:txBody>
                  <a:tcPr marL="68568" marR="68568" marT="0" marB="0"/>
                </a:tc>
                <a:extLst>
                  <a:ext uri="{0D108BD9-81ED-4DB2-BD59-A6C34878D82A}">
                    <a16:rowId xmlns:a16="http://schemas.microsoft.com/office/drawing/2014/main" val="10002"/>
                  </a:ext>
                </a:extLst>
              </a:tr>
            </a:tbl>
          </a:graphicData>
        </a:graphic>
      </p:graphicFrame>
      <p:graphicFrame>
        <p:nvGraphicFramePr>
          <p:cNvPr id="3" name="表格 2"/>
          <p:cNvGraphicFramePr>
            <a:graphicFrameLocks noGrp="1"/>
          </p:cNvGraphicFramePr>
          <p:nvPr/>
        </p:nvGraphicFramePr>
        <p:xfrm>
          <a:off x="2843213" y="2924175"/>
          <a:ext cx="4308475" cy="3017837"/>
        </p:xfrm>
        <a:graphic>
          <a:graphicData uri="http://schemas.openxmlformats.org/drawingml/2006/table">
            <a:tbl>
              <a:tblPr firstRow="1" firstCol="1" bandRow="1">
                <a:tableStyleId>{69CF1AB2-1976-4502-BF36-3FF5EA218861}</a:tableStyleId>
              </a:tblPr>
              <a:tblGrid>
                <a:gridCol w="365868">
                  <a:extLst>
                    <a:ext uri="{9D8B030D-6E8A-4147-A177-3AD203B41FA5}">
                      <a16:colId xmlns:a16="http://schemas.microsoft.com/office/drawing/2014/main" val="20000"/>
                    </a:ext>
                  </a:extLst>
                </a:gridCol>
                <a:gridCol w="2138040">
                  <a:extLst>
                    <a:ext uri="{9D8B030D-6E8A-4147-A177-3AD203B41FA5}">
                      <a16:colId xmlns:a16="http://schemas.microsoft.com/office/drawing/2014/main" val="20001"/>
                    </a:ext>
                  </a:extLst>
                </a:gridCol>
                <a:gridCol w="1804567">
                  <a:extLst>
                    <a:ext uri="{9D8B030D-6E8A-4147-A177-3AD203B41FA5}">
                      <a16:colId xmlns:a16="http://schemas.microsoft.com/office/drawing/2014/main" val="20002"/>
                    </a:ext>
                  </a:extLst>
                </a:gridCol>
              </a:tblGrid>
              <a:tr h="274349">
                <a:tc>
                  <a:txBody>
                    <a:bodyPr/>
                    <a:lstStyle/>
                    <a:p>
                      <a:pPr algn="ctr">
                        <a:lnSpc>
                          <a:spcPct val="150000"/>
                        </a:lnSpc>
                        <a:spcAft>
                          <a:spcPts val="0"/>
                        </a:spcAft>
                      </a:pPr>
                      <a:r>
                        <a:rPr lang="en-US" sz="12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600" marR="68600" marT="0" marB="0"/>
                </a:tc>
                <a:tc>
                  <a:txBody>
                    <a:bodyPr/>
                    <a:lstStyle/>
                    <a:p>
                      <a:pPr algn="ctr">
                        <a:lnSpc>
                          <a:spcPct val="150000"/>
                        </a:lnSpc>
                        <a:spcAft>
                          <a:spcPts val="0"/>
                        </a:spcAft>
                      </a:pPr>
                      <a:r>
                        <a:rPr lang="zh-CN" altLang="en-US" sz="1200" kern="100" dirty="0">
                          <a:effectLst/>
                          <a:latin typeface="Times New Roman" pitchFamily="18" charset="0"/>
                          <a:cs typeface="Times New Roman" pitchFamily="18" charset="0"/>
                        </a:rPr>
                        <a:t>对时钟周期有影响</a:t>
                      </a:r>
                      <a:r>
                        <a:rPr lang="zh-CN" sz="1200" kern="100" dirty="0">
                          <a:effectLst/>
                          <a:latin typeface="Times New Roman" pitchFamily="18" charset="0"/>
                          <a:cs typeface="Times New Roman" pitchFamily="18" charset="0"/>
                        </a:rPr>
                        <a:t>的信号</a:t>
                      </a:r>
                      <a:endParaRPr lang="zh-CN" sz="1200" kern="100" dirty="0">
                        <a:effectLst/>
                        <a:latin typeface="Times New Roman" pitchFamily="18" charset="0"/>
                        <a:ea typeface="宋体"/>
                        <a:cs typeface="Times New Roman" pitchFamily="18" charset="0"/>
                      </a:endParaRPr>
                    </a:p>
                  </a:txBody>
                  <a:tcPr marL="68600" marR="68600" marT="0" marB="0"/>
                </a:tc>
                <a:tc>
                  <a:txBody>
                    <a:bodyPr/>
                    <a:lstStyle/>
                    <a:p>
                      <a:pPr algn="ctr">
                        <a:lnSpc>
                          <a:spcPct val="150000"/>
                        </a:lnSpc>
                        <a:spcAft>
                          <a:spcPts val="0"/>
                        </a:spcAft>
                      </a:pPr>
                      <a:r>
                        <a:rPr lang="zh-CN" sz="1200" kern="100">
                          <a:effectLst/>
                          <a:latin typeface="Times New Roman" pitchFamily="18" charset="0"/>
                          <a:cs typeface="Times New Roman" pitchFamily="18" charset="0"/>
                        </a:rPr>
                        <a:t>代价</a:t>
                      </a:r>
                      <a:endParaRPr lang="zh-CN" sz="1200" kern="100">
                        <a:effectLst/>
                        <a:latin typeface="Times New Roman" pitchFamily="18" charset="0"/>
                        <a:ea typeface="宋体"/>
                        <a:cs typeface="Times New Roman" pitchFamily="18" charset="0"/>
                      </a:endParaRPr>
                    </a:p>
                  </a:txBody>
                  <a:tcPr marL="68600" marR="68600" marT="0" marB="0"/>
                </a:tc>
                <a:extLst>
                  <a:ext uri="{0D108BD9-81ED-4DB2-BD59-A6C34878D82A}">
                    <a16:rowId xmlns:a16="http://schemas.microsoft.com/office/drawing/2014/main" val="10000"/>
                  </a:ext>
                </a:extLst>
              </a:tr>
              <a:tr h="1371744">
                <a:tc>
                  <a:txBody>
                    <a:bodyPr/>
                    <a:lstStyle/>
                    <a:p>
                      <a:pPr algn="just">
                        <a:lnSpc>
                          <a:spcPct val="150000"/>
                        </a:lnSpc>
                        <a:spcAft>
                          <a:spcPts val="0"/>
                        </a:spcAft>
                      </a:pPr>
                      <a:r>
                        <a:rPr lang="en-US" sz="12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600" marR="68600" marT="0" marB="0"/>
                </a:tc>
                <a:tc>
                  <a:txBody>
                    <a:bodyPr/>
                    <a:lstStyle/>
                    <a:p>
                      <a:pPr algn="just">
                        <a:lnSpc>
                          <a:spcPct val="150000"/>
                        </a:lnSpc>
                        <a:spcAft>
                          <a:spcPts val="0"/>
                        </a:spcAft>
                      </a:pPr>
                      <a:r>
                        <a:rPr lang="en-US" sz="1200" kern="100" dirty="0" err="1">
                          <a:effectLst/>
                          <a:latin typeface="Times New Roman" pitchFamily="18" charset="0"/>
                          <a:cs typeface="Times New Roman" pitchFamily="18" charset="0"/>
                        </a:rPr>
                        <a:t>RegDst</a:t>
                      </a:r>
                      <a:r>
                        <a:rPr lang="en-US" sz="1200" kern="100" dirty="0">
                          <a:effectLst/>
                          <a:latin typeface="Times New Roman" pitchFamily="18" charset="0"/>
                          <a:cs typeface="Times New Roman" pitchFamily="18" charset="0"/>
                        </a:rPr>
                        <a:t> (+20ps)</a:t>
                      </a:r>
                    </a:p>
                    <a:p>
                      <a:pPr algn="just">
                        <a:lnSpc>
                          <a:spcPct val="150000"/>
                        </a:lnSpc>
                        <a:spcAft>
                          <a:spcPts val="0"/>
                        </a:spcAft>
                      </a:pPr>
                      <a:r>
                        <a:rPr lang="en-US" sz="1200" kern="100" dirty="0" err="1">
                          <a:effectLst/>
                          <a:latin typeface="Times New Roman" pitchFamily="18" charset="0"/>
                          <a:cs typeface="Times New Roman" pitchFamily="18" charset="0"/>
                        </a:rPr>
                        <a:t>MemRead</a:t>
                      </a:r>
                      <a:r>
                        <a:rPr lang="en-US" sz="1200" kern="100" dirty="0">
                          <a:effectLst/>
                          <a:latin typeface="Times New Roman" pitchFamily="18" charset="0"/>
                          <a:cs typeface="Times New Roman" pitchFamily="18" charset="0"/>
                        </a:rPr>
                        <a:t> (+50ps)</a:t>
                      </a:r>
                    </a:p>
                    <a:p>
                      <a:pPr algn="just">
                        <a:lnSpc>
                          <a:spcPct val="150000"/>
                        </a:lnSpc>
                        <a:spcAft>
                          <a:spcPts val="0"/>
                        </a:spcAft>
                      </a:pPr>
                      <a:r>
                        <a:rPr lang="en-US" sz="1200" kern="100" dirty="0" err="1">
                          <a:effectLst/>
                          <a:latin typeface="Times New Roman" pitchFamily="18" charset="0"/>
                          <a:cs typeface="Times New Roman" pitchFamily="18" charset="0"/>
                        </a:rPr>
                        <a:t>ALUOp</a:t>
                      </a:r>
                      <a:r>
                        <a:rPr lang="en-US" sz="1200" kern="100" dirty="0">
                          <a:effectLst/>
                          <a:latin typeface="Times New Roman" pitchFamily="18" charset="0"/>
                          <a:cs typeface="Times New Roman" pitchFamily="18" charset="0"/>
                        </a:rPr>
                        <a:t> (+20ps)</a:t>
                      </a:r>
                    </a:p>
                    <a:p>
                      <a:pPr algn="just">
                        <a:lnSpc>
                          <a:spcPct val="150000"/>
                        </a:lnSpc>
                        <a:spcAft>
                          <a:spcPts val="0"/>
                        </a:spcAft>
                      </a:pPr>
                      <a:r>
                        <a:rPr lang="en-US" altLang="zh-CN" sz="1200" kern="100" dirty="0" err="1">
                          <a:effectLst/>
                          <a:latin typeface="Times New Roman" pitchFamily="18" charset="0"/>
                          <a:cs typeface="Times New Roman" pitchFamily="18" charset="0"/>
                        </a:rPr>
                        <a:t>MemWrite</a:t>
                      </a:r>
                      <a:r>
                        <a:rPr lang="en-US" altLang="zh-CN" sz="1200" kern="100" dirty="0">
                          <a:effectLst/>
                          <a:latin typeface="Times New Roman" pitchFamily="18" charset="0"/>
                          <a:cs typeface="Times New Roman" pitchFamily="18" charset="0"/>
                        </a:rPr>
                        <a:t> (+130ps)</a:t>
                      </a:r>
                      <a:endParaRPr lang="zh-CN" sz="1200" kern="100" dirty="0">
                        <a:effectLst/>
                        <a:latin typeface="Times New Roman" pitchFamily="18" charset="0"/>
                        <a:cs typeface="Times New Roman" pitchFamily="18" charset="0"/>
                      </a:endParaRPr>
                    </a:p>
                    <a:p>
                      <a:pPr algn="just">
                        <a:lnSpc>
                          <a:spcPct val="150000"/>
                        </a:lnSpc>
                        <a:spcAft>
                          <a:spcPts val="0"/>
                        </a:spcAft>
                      </a:pPr>
                      <a:r>
                        <a:rPr lang="en-US" sz="1200" kern="100" dirty="0" err="1">
                          <a:effectLst/>
                          <a:latin typeface="Times New Roman" pitchFamily="18" charset="0"/>
                          <a:cs typeface="Times New Roman" pitchFamily="18" charset="0"/>
                        </a:rPr>
                        <a:t>RegWrite</a:t>
                      </a:r>
                      <a:r>
                        <a:rPr lang="en-US" sz="1200" kern="100" dirty="0">
                          <a:effectLst/>
                          <a:latin typeface="Times New Roman" pitchFamily="18" charset="0"/>
                          <a:cs typeface="Times New Roman" pitchFamily="18" charset="0"/>
                        </a:rPr>
                        <a:t> (+70ps)</a:t>
                      </a:r>
                      <a:endParaRPr lang="zh-CN" sz="1200" kern="100" dirty="0">
                        <a:effectLst/>
                        <a:latin typeface="Times New Roman" pitchFamily="18" charset="0"/>
                        <a:ea typeface="宋体"/>
                        <a:cs typeface="Times New Roman" pitchFamily="18" charset="0"/>
                      </a:endParaRPr>
                    </a:p>
                  </a:txBody>
                  <a:tcPr marL="68600" marR="68600" marT="0" marB="0"/>
                </a:tc>
                <a:tc>
                  <a:txBody>
                    <a:bodyPr/>
                    <a:lstStyle/>
                    <a:p>
                      <a:pPr algn="just">
                        <a:lnSpc>
                          <a:spcPct val="150000"/>
                        </a:lnSpc>
                        <a:spcAft>
                          <a:spcPts val="0"/>
                        </a:spcAft>
                      </a:pPr>
                      <a:r>
                        <a:rPr lang="en-US" sz="1200" kern="100" dirty="0">
                          <a:effectLst/>
                          <a:latin typeface="Times New Roman" pitchFamily="18" charset="0"/>
                          <a:cs typeface="Times New Roman" pitchFamily="18" charset="0"/>
                        </a:rPr>
                        <a:t>290/5=58</a:t>
                      </a:r>
                      <a:endParaRPr lang="zh-CN" sz="1200" kern="100" dirty="0">
                        <a:effectLst/>
                        <a:latin typeface="Times New Roman" pitchFamily="18" charset="0"/>
                        <a:ea typeface="宋体"/>
                        <a:cs typeface="Times New Roman" pitchFamily="18" charset="0"/>
                      </a:endParaRPr>
                    </a:p>
                  </a:txBody>
                  <a:tcPr marL="68600" marR="68600" marT="0" marB="0"/>
                </a:tc>
                <a:extLst>
                  <a:ext uri="{0D108BD9-81ED-4DB2-BD59-A6C34878D82A}">
                    <a16:rowId xmlns:a16="http://schemas.microsoft.com/office/drawing/2014/main" val="10001"/>
                  </a:ext>
                </a:extLst>
              </a:tr>
              <a:tr h="1371744">
                <a:tc>
                  <a:txBody>
                    <a:bodyPr/>
                    <a:lstStyle/>
                    <a:p>
                      <a:pPr algn="just">
                        <a:lnSpc>
                          <a:spcPct val="150000"/>
                        </a:lnSpc>
                        <a:spcAft>
                          <a:spcPts val="0"/>
                        </a:spcAft>
                      </a:pPr>
                      <a:r>
                        <a:rPr lang="en-US" sz="1200" kern="100" dirty="0">
                          <a:effectLst/>
                          <a:latin typeface="Times New Roman" pitchFamily="18" charset="0"/>
                          <a:cs typeface="Times New Roman" pitchFamily="18" charset="0"/>
                        </a:rPr>
                        <a:t>b.</a:t>
                      </a:r>
                      <a:endParaRPr lang="zh-CN" sz="1200" kern="100" dirty="0">
                        <a:effectLst/>
                        <a:latin typeface="Times New Roman" pitchFamily="18" charset="0"/>
                        <a:ea typeface="宋体"/>
                        <a:cs typeface="Times New Roman" pitchFamily="18" charset="0"/>
                      </a:endParaRPr>
                    </a:p>
                  </a:txBody>
                  <a:tcPr marL="68600" marR="68600" marT="0" marB="0"/>
                </a:tc>
                <a:tc>
                  <a:txBody>
                    <a:bodyPr/>
                    <a:lstStyle/>
                    <a:p>
                      <a:pPr algn="just">
                        <a:lnSpc>
                          <a:spcPct val="150000"/>
                        </a:lnSpc>
                        <a:spcAft>
                          <a:spcPts val="0"/>
                        </a:spcAft>
                      </a:pPr>
                      <a:r>
                        <a:rPr lang="en-US" sz="1200" kern="100" dirty="0" err="1">
                          <a:effectLst/>
                          <a:latin typeface="Times New Roman" pitchFamily="18" charset="0"/>
                          <a:cs typeface="Times New Roman" pitchFamily="18" charset="0"/>
                        </a:rPr>
                        <a:t>RegDst</a:t>
                      </a:r>
                      <a:r>
                        <a:rPr lang="en-US" sz="1200" kern="100" dirty="0">
                          <a:effectLst/>
                          <a:latin typeface="Times New Roman" pitchFamily="18" charset="0"/>
                          <a:cs typeface="Times New Roman" pitchFamily="18" charset="0"/>
                        </a:rPr>
                        <a:t> (+100ps)</a:t>
                      </a:r>
                    </a:p>
                    <a:p>
                      <a:pPr algn="just">
                        <a:lnSpc>
                          <a:spcPct val="150000"/>
                        </a:lnSpc>
                        <a:spcAft>
                          <a:spcPts val="0"/>
                        </a:spcAft>
                      </a:pPr>
                      <a:r>
                        <a:rPr lang="en-US" sz="1200" kern="100" dirty="0" err="1">
                          <a:effectLst/>
                          <a:latin typeface="Times New Roman" pitchFamily="18" charset="0"/>
                          <a:cs typeface="Times New Roman" pitchFamily="18" charset="0"/>
                        </a:rPr>
                        <a:t>ALUOp</a:t>
                      </a:r>
                      <a:r>
                        <a:rPr lang="en-US" sz="1200" kern="100" dirty="0">
                          <a:effectLst/>
                          <a:latin typeface="Times New Roman" pitchFamily="18" charset="0"/>
                          <a:cs typeface="Times New Roman" pitchFamily="18" charset="0"/>
                        </a:rPr>
                        <a:t> (+135ps)</a:t>
                      </a:r>
                    </a:p>
                    <a:p>
                      <a:pPr marL="0" marR="0" indent="0" algn="just" defTabSz="914400" rtl="0" eaLnBrk="1" fontAlgn="auto" latinLnBrk="0" hangingPunct="1">
                        <a:lnSpc>
                          <a:spcPct val="150000"/>
                        </a:lnSpc>
                        <a:spcBef>
                          <a:spcPts val="0"/>
                        </a:spcBef>
                        <a:spcAft>
                          <a:spcPts val="0"/>
                        </a:spcAft>
                        <a:buClrTx/>
                        <a:buSzTx/>
                        <a:buFontTx/>
                        <a:buNone/>
                        <a:tabLst/>
                        <a:defRPr/>
                      </a:pPr>
                      <a:r>
                        <a:rPr lang="en-US" altLang="zh-CN" sz="1200" kern="100" dirty="0" err="1">
                          <a:effectLst/>
                          <a:latin typeface="Times New Roman" pitchFamily="18" charset="0"/>
                          <a:cs typeface="Times New Roman" pitchFamily="18" charset="0"/>
                        </a:rPr>
                        <a:t>MemWrite</a:t>
                      </a:r>
                      <a:r>
                        <a:rPr lang="en-US" altLang="zh-CN" sz="1200" kern="100" dirty="0">
                          <a:effectLst/>
                          <a:latin typeface="Times New Roman" pitchFamily="18" charset="0"/>
                          <a:cs typeface="Times New Roman" pitchFamily="18" charset="0"/>
                        </a:rPr>
                        <a:t> (+680ps)</a:t>
                      </a:r>
                      <a:endParaRPr lang="zh-CN" sz="1200" kern="100" dirty="0">
                        <a:effectLst/>
                        <a:latin typeface="Times New Roman" pitchFamily="18" charset="0"/>
                        <a:cs typeface="Times New Roman" pitchFamily="18" charset="0"/>
                      </a:endParaRPr>
                    </a:p>
                    <a:p>
                      <a:pPr algn="just">
                        <a:lnSpc>
                          <a:spcPct val="150000"/>
                        </a:lnSpc>
                        <a:spcAft>
                          <a:spcPts val="0"/>
                        </a:spcAft>
                      </a:pPr>
                      <a:r>
                        <a:rPr lang="en-US" sz="1200" kern="100" dirty="0" err="1">
                          <a:effectLst/>
                          <a:latin typeface="Times New Roman" pitchFamily="18" charset="0"/>
                          <a:cs typeface="Times New Roman" pitchFamily="18" charset="0"/>
                        </a:rPr>
                        <a:t>ALUSrc</a:t>
                      </a:r>
                      <a:r>
                        <a:rPr lang="en-US" sz="1200" kern="100" dirty="0">
                          <a:effectLst/>
                          <a:latin typeface="Times New Roman" pitchFamily="18" charset="0"/>
                          <a:cs typeface="Times New Roman" pitchFamily="18" charset="0"/>
                        </a:rPr>
                        <a:t> (+180ps)</a:t>
                      </a:r>
                    </a:p>
                    <a:p>
                      <a:pPr algn="just">
                        <a:lnSpc>
                          <a:spcPct val="150000"/>
                        </a:lnSpc>
                        <a:spcAft>
                          <a:spcPts val="0"/>
                        </a:spcAft>
                      </a:pPr>
                      <a:r>
                        <a:rPr lang="en-US" altLang="zh-CN" sz="1200" kern="100" dirty="0" err="1">
                          <a:effectLst/>
                          <a:latin typeface="Times New Roman" pitchFamily="18" charset="0"/>
                          <a:ea typeface="宋体"/>
                          <a:cs typeface="Times New Roman" pitchFamily="18" charset="0"/>
                        </a:rPr>
                        <a:t>RegWrite</a:t>
                      </a:r>
                      <a:r>
                        <a:rPr lang="en-US" altLang="zh-CN" sz="1200" kern="100" dirty="0">
                          <a:effectLst/>
                          <a:latin typeface="Times New Roman" pitchFamily="18" charset="0"/>
                          <a:ea typeface="宋体"/>
                          <a:cs typeface="Times New Roman" pitchFamily="18" charset="0"/>
                        </a:rPr>
                        <a:t> (+100ps)</a:t>
                      </a:r>
                      <a:endParaRPr lang="zh-CN" sz="1200" kern="100" dirty="0">
                        <a:effectLst/>
                        <a:latin typeface="Times New Roman" pitchFamily="18" charset="0"/>
                        <a:ea typeface="宋体"/>
                        <a:cs typeface="Times New Roman" pitchFamily="18" charset="0"/>
                      </a:endParaRPr>
                    </a:p>
                  </a:txBody>
                  <a:tcPr marL="68600" marR="68600" marT="0" marB="0"/>
                </a:tc>
                <a:tc>
                  <a:txBody>
                    <a:bodyPr/>
                    <a:lstStyle/>
                    <a:p>
                      <a:pPr algn="just">
                        <a:lnSpc>
                          <a:spcPct val="150000"/>
                        </a:lnSpc>
                        <a:spcAft>
                          <a:spcPts val="0"/>
                        </a:spcAft>
                      </a:pPr>
                      <a:r>
                        <a:rPr lang="en-US" sz="1200" kern="100" dirty="0">
                          <a:effectLst/>
                          <a:latin typeface="Times New Roman" pitchFamily="18" charset="0"/>
                          <a:cs typeface="Times New Roman" pitchFamily="18" charset="0"/>
                        </a:rPr>
                        <a:t>1195/5=239</a:t>
                      </a:r>
                      <a:endParaRPr lang="zh-CN" sz="1200" kern="100" dirty="0">
                        <a:effectLst/>
                        <a:latin typeface="Times New Roman" pitchFamily="18" charset="0"/>
                        <a:ea typeface="宋体"/>
                        <a:cs typeface="Times New Roman" pitchFamily="18" charset="0"/>
                      </a:endParaRPr>
                    </a:p>
                  </a:txBody>
                  <a:tcPr marL="68600" marR="6860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0691610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8611">
                                            <p:txEl>
                                              <p:pRg st="11" end="11"/>
                                            </p:txEl>
                                          </p:spTgt>
                                        </p:tgtEl>
                                        <p:attrNameLst>
                                          <p:attrName>style.visibility</p:attrName>
                                        </p:attrNameLst>
                                      </p:cBhvr>
                                      <p:to>
                                        <p:strVal val="visible"/>
                                      </p:to>
                                    </p:set>
                                    <p:animEffect transition="in" filter="fade">
                                      <p:cBhvr>
                                        <p:cTn id="12" dur="500"/>
                                        <p:tgtEl>
                                          <p:spTgt spid="6861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七、解答</a:t>
            </a:r>
            <a:r>
              <a:rPr lang="en-US" altLang="zh-CN" smtClean="0">
                <a:latin typeface="Times New Roman" panose="02020603050405020304" pitchFamily="18" charset="0"/>
                <a:cs typeface="Times New Roman" panose="02020603050405020304" pitchFamily="18" charset="0"/>
              </a:rPr>
              <a:t>6</a:t>
            </a:r>
            <a:endParaRPr lang="zh-CN" altLang="en-US" smtClean="0">
              <a:latin typeface="Times New Roman" panose="02020603050405020304" pitchFamily="18" charset="0"/>
              <a:cs typeface="Times New Roman" panose="02020603050405020304" pitchFamily="18" charset="0"/>
            </a:endParaRPr>
          </a:p>
        </p:txBody>
      </p:sp>
      <p:sp>
        <p:nvSpPr>
          <p:cNvPr id="69635" name="Content Placeholder 4"/>
          <p:cNvSpPr>
            <a:spLocks noGrp="1"/>
          </p:cNvSpPr>
          <p:nvPr>
            <p:ph idx="4294967295"/>
          </p:nvPr>
        </p:nvSpPr>
        <p:spPr>
          <a:xfrm>
            <a:off x="684213" y="974725"/>
            <a:ext cx="7848600" cy="4470400"/>
          </a:xfrm>
        </p:spPr>
        <p:txBody>
          <a:bodyPr/>
          <a:lstStyle/>
          <a:p>
            <a:pPr marL="0" indent="0">
              <a:lnSpc>
                <a:spcPct val="120000"/>
              </a:lnSpc>
              <a:spcBef>
                <a:spcPct val="20000"/>
              </a:spcBef>
              <a:spcAft>
                <a:spcPct val="20000"/>
              </a:spcAft>
              <a:defRPr/>
            </a:pP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727075" lvl="1" indent="-342900">
              <a:lnSpc>
                <a:spcPct val="120000"/>
              </a:lnSpc>
              <a:spcBef>
                <a:spcPct val="20000"/>
              </a:spcBef>
              <a:spcAft>
                <a:spcPct val="20000"/>
              </a:spcAft>
              <a:buFont typeface="+mj-ea"/>
              <a:buAutoNum type="circleNumDbPlain" startAt="6"/>
              <a:defRPr/>
            </a:pPr>
            <a:r>
              <a:rPr lang="zh-CN" altLang="en-US" dirty="0">
                <a:ea typeface="黑体" pitchFamily="49" charset="-122"/>
              </a:rPr>
              <a:t>如果一个处理器的成本已经很高，那么我们需要在维持处理器性能的同时降低其成本，而不是像第</a:t>
            </a:r>
            <a:r>
              <a:rPr lang="en-US" altLang="en-US" dirty="0"/>
              <a:t>⑤</a:t>
            </a:r>
            <a:r>
              <a:rPr lang="zh-CN" altLang="en-US" dirty="0">
                <a:ea typeface="黑体" pitchFamily="49" charset="-122"/>
              </a:rPr>
              <a:t>问中所作的那样为提高它的性能而买单。如果你可以使用更慢的逻辑来实现对信号的控制，并且单个控制信号每减慢</a:t>
            </a:r>
            <a:r>
              <a:rPr lang="en-US" altLang="zh-CN" dirty="0">
                <a:ea typeface="黑体" pitchFamily="49" charset="-122"/>
              </a:rPr>
              <a:t>5ps</a:t>
            </a:r>
            <a:r>
              <a:rPr lang="zh-CN" altLang="en-US" dirty="0">
                <a:ea typeface="黑体" pitchFamily="49" charset="-122"/>
              </a:rPr>
              <a:t>，处理其成本就可以节省</a:t>
            </a:r>
            <a:r>
              <a:rPr lang="en-US" altLang="zh-CN" dirty="0">
                <a:ea typeface="黑体" pitchFamily="49" charset="-122"/>
              </a:rPr>
              <a:t>1</a:t>
            </a:r>
            <a:r>
              <a:rPr lang="zh-CN" altLang="en-US" dirty="0">
                <a:ea typeface="黑体" pitchFamily="49" charset="-122"/>
              </a:rPr>
              <a:t>元，那么在保持处理器性能的同时，你会减慢哪些控制信号，并且减慢多少来降低成本？</a:t>
            </a:r>
            <a:endParaRPr lang="en-US" altLang="zh-CN" dirty="0">
              <a:ea typeface="黑体" pitchFamily="49" charset="-122"/>
            </a:endParaRPr>
          </a:p>
          <a:p>
            <a:pPr marL="765175" lvl="2" indent="0">
              <a:lnSpc>
                <a:spcPct val="120000"/>
              </a:lnSpc>
              <a:spcBef>
                <a:spcPct val="20000"/>
              </a:spcBef>
              <a:spcAft>
                <a:spcPct val="20000"/>
              </a:spcAft>
              <a:defRPr/>
            </a:pPr>
            <a:endParaRPr lang="en-US" altLang="zh-CN" dirty="0">
              <a:ea typeface="黑体" pitchFamily="49" charset="-122"/>
            </a:endParaRPr>
          </a:p>
          <a:p>
            <a:pPr marL="765175" lvl="2" indent="0">
              <a:lnSpc>
                <a:spcPct val="120000"/>
              </a:lnSpc>
              <a:spcBef>
                <a:spcPct val="20000"/>
              </a:spcBef>
              <a:spcAft>
                <a:spcPct val="20000"/>
              </a:spcAft>
              <a:defRPr/>
            </a:pPr>
            <a:endParaRPr lang="en-US" altLang="zh-CN" dirty="0">
              <a:ea typeface="黑体" pitchFamily="49" charset="-122"/>
            </a:endParaRPr>
          </a:p>
          <a:p>
            <a:pPr lvl="2" indent="-285750">
              <a:lnSpc>
                <a:spcPct val="120000"/>
              </a:lnSpc>
              <a:spcBef>
                <a:spcPct val="20000"/>
              </a:spcBef>
              <a:spcAft>
                <a:spcPct val="20000"/>
              </a:spcAft>
              <a:defRPr/>
            </a:pPr>
            <a:r>
              <a:rPr lang="zh-CN" altLang="en-US" dirty="0">
                <a:ea typeface="黑体" pitchFamily="49" charset="-122"/>
              </a:rPr>
              <a:t>上表中具有最大正值的信号决定了周期，则在保证性能的前提之下，可以将所有的信号都减慢到具有跟该信号相同的值，于是最小化成本的方法是按照下表减慢响应信号的速度：</a:t>
            </a:r>
          </a:p>
        </p:txBody>
      </p:sp>
      <p:graphicFrame>
        <p:nvGraphicFramePr>
          <p:cNvPr id="2" name="表格 1"/>
          <p:cNvGraphicFramePr>
            <a:graphicFrameLocks noGrp="1"/>
          </p:cNvGraphicFramePr>
          <p:nvPr/>
        </p:nvGraphicFramePr>
        <p:xfrm>
          <a:off x="684213" y="908050"/>
          <a:ext cx="8037512" cy="960438"/>
        </p:xfrm>
        <a:graphic>
          <a:graphicData uri="http://schemas.openxmlformats.org/drawingml/2006/table">
            <a:tbl>
              <a:tblPr firstRow="1" firstCol="1" bandRow="1">
                <a:tableStyleId>{69CF1AB2-1976-4502-BF36-3FF5EA218861}</a:tableStyleId>
              </a:tblPr>
              <a:tblGrid>
                <a:gridCol w="324429">
                  <a:extLst>
                    <a:ext uri="{9D8B030D-6E8A-4147-A177-3AD203B41FA5}">
                      <a16:colId xmlns:a16="http://schemas.microsoft.com/office/drawing/2014/main" val="20000"/>
                    </a:ext>
                  </a:extLst>
                </a:gridCol>
                <a:gridCol w="735520">
                  <a:extLst>
                    <a:ext uri="{9D8B030D-6E8A-4147-A177-3AD203B41FA5}">
                      <a16:colId xmlns:a16="http://schemas.microsoft.com/office/drawing/2014/main" val="20001"/>
                    </a:ext>
                  </a:extLst>
                </a:gridCol>
                <a:gridCol w="695839">
                  <a:extLst>
                    <a:ext uri="{9D8B030D-6E8A-4147-A177-3AD203B41FA5}">
                      <a16:colId xmlns:a16="http://schemas.microsoft.com/office/drawing/2014/main" val="20002"/>
                    </a:ext>
                  </a:extLst>
                </a:gridCol>
                <a:gridCol w="745042">
                  <a:extLst>
                    <a:ext uri="{9D8B030D-6E8A-4147-A177-3AD203B41FA5}">
                      <a16:colId xmlns:a16="http://schemas.microsoft.com/office/drawing/2014/main" val="20003"/>
                    </a:ext>
                  </a:extLst>
                </a:gridCol>
                <a:gridCol w="972016">
                  <a:extLst>
                    <a:ext uri="{9D8B030D-6E8A-4147-A177-3AD203B41FA5}">
                      <a16:colId xmlns:a16="http://schemas.microsoft.com/office/drawing/2014/main" val="20004"/>
                    </a:ext>
                  </a:extLst>
                </a:gridCol>
                <a:gridCol w="1021220">
                  <a:extLst>
                    <a:ext uri="{9D8B030D-6E8A-4147-A177-3AD203B41FA5}">
                      <a16:colId xmlns:a16="http://schemas.microsoft.com/office/drawing/2014/main" val="20005"/>
                    </a:ext>
                  </a:extLst>
                </a:gridCol>
                <a:gridCol w="794247">
                  <a:extLst>
                    <a:ext uri="{9D8B030D-6E8A-4147-A177-3AD203B41FA5}">
                      <a16:colId xmlns:a16="http://schemas.microsoft.com/office/drawing/2014/main" val="20006"/>
                    </a:ext>
                  </a:extLst>
                </a:gridCol>
                <a:gridCol w="1017982">
                  <a:extLst>
                    <a:ext uri="{9D8B030D-6E8A-4147-A177-3AD203B41FA5}">
                      <a16:colId xmlns:a16="http://schemas.microsoft.com/office/drawing/2014/main" val="20007"/>
                    </a:ext>
                  </a:extLst>
                </a:gridCol>
                <a:gridCol w="811643">
                  <a:extLst>
                    <a:ext uri="{9D8B030D-6E8A-4147-A177-3AD203B41FA5}">
                      <a16:colId xmlns:a16="http://schemas.microsoft.com/office/drawing/2014/main" val="20008"/>
                    </a:ext>
                  </a:extLst>
                </a:gridCol>
                <a:gridCol w="919574">
                  <a:extLst>
                    <a:ext uri="{9D8B030D-6E8A-4147-A177-3AD203B41FA5}">
                      <a16:colId xmlns:a16="http://schemas.microsoft.com/office/drawing/2014/main" val="20009"/>
                    </a:ext>
                  </a:extLst>
                </a:gridCol>
              </a:tblGrid>
              <a:tr h="320146">
                <a:tc>
                  <a:txBody>
                    <a:bodyPr/>
                    <a:lstStyle/>
                    <a:p>
                      <a:pPr algn="ctr">
                        <a:lnSpc>
                          <a:spcPct val="150000"/>
                        </a:lnSpc>
                        <a:spcAft>
                          <a:spcPts val="0"/>
                        </a:spcAft>
                      </a:pPr>
                      <a:r>
                        <a:rPr lang="en-US" sz="1400" kern="100" dirty="0">
                          <a:effectLst/>
                          <a:latin typeface="Times New Roman" pitchFamily="18" charset="0"/>
                          <a:cs typeface="Times New Roman" pitchFamily="18" charset="0"/>
                        </a:rPr>
                        <a:t> </a:t>
                      </a:r>
                      <a:endParaRPr lang="zh-CN" sz="1100" kern="100" dirty="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dirty="0" err="1">
                          <a:effectLst/>
                          <a:latin typeface="Times New Roman" pitchFamily="18" charset="0"/>
                          <a:cs typeface="Times New Roman" pitchFamily="18" charset="0"/>
                        </a:rPr>
                        <a:t>RegDst</a:t>
                      </a:r>
                      <a:endParaRPr lang="zh-CN" sz="1100" kern="100" dirty="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Jump</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Branch</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MemRead</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MemtoReg</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ALUOp</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MemWrite</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ALUSrc</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RegWrite</a:t>
                      </a:r>
                      <a:endParaRPr lang="zh-CN" sz="1100" kern="100">
                        <a:effectLst/>
                        <a:latin typeface="Times New Roman" pitchFamily="18" charset="0"/>
                        <a:ea typeface="宋体"/>
                        <a:cs typeface="Times New Roman" pitchFamily="18" charset="0"/>
                      </a:endParaRPr>
                    </a:p>
                  </a:txBody>
                  <a:tcPr marL="68568" marR="68568" marT="0" marB="0"/>
                </a:tc>
                <a:extLst>
                  <a:ext uri="{0D108BD9-81ED-4DB2-BD59-A6C34878D82A}">
                    <a16:rowId xmlns:a16="http://schemas.microsoft.com/office/drawing/2014/main" val="10000"/>
                  </a:ext>
                </a:extLst>
              </a:tr>
              <a:tr h="320146">
                <a:tc>
                  <a:txBody>
                    <a:bodyPr/>
                    <a:lstStyle/>
                    <a:p>
                      <a:pPr algn="just">
                        <a:lnSpc>
                          <a:spcPct val="150000"/>
                        </a:lnSpc>
                        <a:spcAft>
                          <a:spcPts val="0"/>
                        </a:spcAft>
                      </a:pPr>
                      <a:r>
                        <a:rPr lang="en-US" sz="1400" kern="100">
                          <a:effectLst/>
                          <a:latin typeface="Times New Roman" pitchFamily="18" charset="0"/>
                          <a:cs typeface="Times New Roman" pitchFamily="18" charset="0"/>
                        </a:rPr>
                        <a:t>a.</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720ps</a:t>
                      </a:r>
                      <a:endParaRPr lang="zh-CN" sz="1100" kern="100" dirty="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730ps</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600ps</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400ps</a:t>
                      </a:r>
                      <a:endParaRPr lang="zh-CN" sz="1100" kern="100" dirty="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700ps</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200ps</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710ps</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200ps</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800ps</a:t>
                      </a:r>
                      <a:endParaRPr lang="zh-CN" sz="1100" kern="100">
                        <a:effectLst/>
                        <a:latin typeface="Times New Roman" pitchFamily="18" charset="0"/>
                        <a:ea typeface="宋体"/>
                        <a:cs typeface="Times New Roman" pitchFamily="18" charset="0"/>
                      </a:endParaRPr>
                    </a:p>
                  </a:txBody>
                  <a:tcPr marL="68568" marR="68568" marT="0" marB="0"/>
                </a:tc>
                <a:extLst>
                  <a:ext uri="{0D108BD9-81ED-4DB2-BD59-A6C34878D82A}">
                    <a16:rowId xmlns:a16="http://schemas.microsoft.com/office/drawing/2014/main" val="10001"/>
                  </a:ext>
                </a:extLst>
              </a:tr>
              <a:tr h="320146">
                <a:tc>
                  <a:txBody>
                    <a:bodyPr/>
                    <a:lstStyle/>
                    <a:p>
                      <a:pPr algn="just">
                        <a:lnSpc>
                          <a:spcPct val="150000"/>
                        </a:lnSpc>
                        <a:spcAft>
                          <a:spcPts val="0"/>
                        </a:spcAft>
                      </a:pPr>
                      <a:r>
                        <a:rPr lang="en-US" sz="1400" kern="100">
                          <a:effectLst/>
                          <a:latin typeface="Times New Roman" pitchFamily="18" charset="0"/>
                          <a:cs typeface="Times New Roman" pitchFamily="18" charset="0"/>
                        </a:rPr>
                        <a:t>b.</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1600ps</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1600ps</a:t>
                      </a:r>
                      <a:endParaRPr lang="zh-CN" sz="1100" kern="100" dirty="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1400ps</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500ps</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1400ps</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400ps</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1500ps</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400ps</a:t>
                      </a:r>
                      <a:endParaRPr lang="zh-CN" sz="1100" kern="100">
                        <a:effectLst/>
                        <a:latin typeface="Times New Roman" pitchFamily="18" charset="0"/>
                        <a:ea typeface="宋体"/>
                        <a:cs typeface="Times New Roman" pitchFamily="18" charset="0"/>
                      </a:endParaRPr>
                    </a:p>
                  </a:txBody>
                  <a:tcPr marL="68568" marR="68568"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1700ps</a:t>
                      </a:r>
                      <a:endParaRPr lang="zh-CN" sz="1100" kern="100" dirty="0">
                        <a:effectLst/>
                        <a:latin typeface="Times New Roman" pitchFamily="18" charset="0"/>
                        <a:ea typeface="宋体"/>
                        <a:cs typeface="Times New Roman" pitchFamily="18" charset="0"/>
                      </a:endParaRPr>
                    </a:p>
                  </a:txBody>
                  <a:tcPr marL="68568" marR="68568" marT="0" marB="0"/>
                </a:tc>
                <a:extLst>
                  <a:ext uri="{0D108BD9-81ED-4DB2-BD59-A6C34878D82A}">
                    <a16:rowId xmlns:a16="http://schemas.microsoft.com/office/drawing/2014/main" val="10002"/>
                  </a:ext>
                </a:extLst>
              </a:tr>
            </a:tbl>
          </a:graphicData>
        </a:graphic>
      </p:graphicFrame>
      <p:graphicFrame>
        <p:nvGraphicFramePr>
          <p:cNvPr id="3" name="表格 2"/>
          <p:cNvGraphicFramePr>
            <a:graphicFrameLocks noGrp="1"/>
          </p:cNvGraphicFramePr>
          <p:nvPr/>
        </p:nvGraphicFramePr>
        <p:xfrm>
          <a:off x="817563" y="5421313"/>
          <a:ext cx="7931150" cy="960438"/>
        </p:xfrm>
        <a:graphic>
          <a:graphicData uri="http://schemas.openxmlformats.org/drawingml/2006/table">
            <a:tbl>
              <a:tblPr firstRow="1" firstCol="1" bandRow="1">
                <a:tableStyleId>{69CF1AB2-1976-4502-BF36-3FF5EA218861}</a:tableStyleId>
              </a:tblPr>
              <a:tblGrid>
                <a:gridCol w="297505">
                  <a:extLst>
                    <a:ext uri="{9D8B030D-6E8A-4147-A177-3AD203B41FA5}">
                      <a16:colId xmlns:a16="http://schemas.microsoft.com/office/drawing/2014/main" val="20000"/>
                    </a:ext>
                  </a:extLst>
                </a:gridCol>
                <a:gridCol w="735666">
                  <a:extLst>
                    <a:ext uri="{9D8B030D-6E8A-4147-A177-3AD203B41FA5}">
                      <a16:colId xmlns:a16="http://schemas.microsoft.com/office/drawing/2014/main" val="20001"/>
                    </a:ext>
                  </a:extLst>
                </a:gridCol>
                <a:gridCol w="615013">
                  <a:extLst>
                    <a:ext uri="{9D8B030D-6E8A-4147-A177-3AD203B41FA5}">
                      <a16:colId xmlns:a16="http://schemas.microsoft.com/office/drawing/2014/main" val="20002"/>
                    </a:ext>
                  </a:extLst>
                </a:gridCol>
                <a:gridCol w="745190">
                  <a:extLst>
                    <a:ext uri="{9D8B030D-6E8A-4147-A177-3AD203B41FA5}">
                      <a16:colId xmlns:a16="http://schemas.microsoft.com/office/drawing/2014/main" val="20003"/>
                    </a:ext>
                  </a:extLst>
                </a:gridCol>
                <a:gridCol w="972208">
                  <a:extLst>
                    <a:ext uri="{9D8B030D-6E8A-4147-A177-3AD203B41FA5}">
                      <a16:colId xmlns:a16="http://schemas.microsoft.com/office/drawing/2014/main" val="20004"/>
                    </a:ext>
                  </a:extLst>
                </a:gridCol>
                <a:gridCol w="1021422">
                  <a:extLst>
                    <a:ext uri="{9D8B030D-6E8A-4147-A177-3AD203B41FA5}">
                      <a16:colId xmlns:a16="http://schemas.microsoft.com/office/drawing/2014/main" val="20005"/>
                    </a:ext>
                  </a:extLst>
                </a:gridCol>
                <a:gridCol w="794404">
                  <a:extLst>
                    <a:ext uri="{9D8B030D-6E8A-4147-A177-3AD203B41FA5}">
                      <a16:colId xmlns:a16="http://schemas.microsoft.com/office/drawing/2014/main" val="20006"/>
                    </a:ext>
                  </a:extLst>
                </a:gridCol>
                <a:gridCol w="1018183">
                  <a:extLst>
                    <a:ext uri="{9D8B030D-6E8A-4147-A177-3AD203B41FA5}">
                      <a16:colId xmlns:a16="http://schemas.microsoft.com/office/drawing/2014/main" val="20007"/>
                    </a:ext>
                  </a:extLst>
                </a:gridCol>
                <a:gridCol w="811803">
                  <a:extLst>
                    <a:ext uri="{9D8B030D-6E8A-4147-A177-3AD203B41FA5}">
                      <a16:colId xmlns:a16="http://schemas.microsoft.com/office/drawing/2014/main" val="20008"/>
                    </a:ext>
                  </a:extLst>
                </a:gridCol>
                <a:gridCol w="919756">
                  <a:extLst>
                    <a:ext uri="{9D8B030D-6E8A-4147-A177-3AD203B41FA5}">
                      <a16:colId xmlns:a16="http://schemas.microsoft.com/office/drawing/2014/main" val="20009"/>
                    </a:ext>
                  </a:extLst>
                </a:gridCol>
              </a:tblGrid>
              <a:tr h="320146">
                <a:tc>
                  <a:txBody>
                    <a:bodyPr/>
                    <a:lstStyle/>
                    <a:p>
                      <a:pPr algn="ctr">
                        <a:lnSpc>
                          <a:spcPct val="150000"/>
                        </a:lnSpc>
                        <a:spcAft>
                          <a:spcPts val="0"/>
                        </a:spcAft>
                      </a:pPr>
                      <a:r>
                        <a:rPr lang="en-US" sz="1400" kern="100" dirty="0">
                          <a:effectLst/>
                          <a:latin typeface="Times New Roman" pitchFamily="18" charset="0"/>
                          <a:cs typeface="Times New Roman" pitchFamily="18" charset="0"/>
                        </a:rPr>
                        <a:t> </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ctr">
                        <a:lnSpc>
                          <a:spcPct val="150000"/>
                        </a:lnSpc>
                        <a:spcAft>
                          <a:spcPts val="0"/>
                        </a:spcAft>
                      </a:pPr>
                      <a:r>
                        <a:rPr lang="en-US" sz="1400" kern="100" dirty="0" err="1">
                          <a:effectLst/>
                          <a:latin typeface="Times New Roman" pitchFamily="18" charset="0"/>
                          <a:cs typeface="Times New Roman" pitchFamily="18" charset="0"/>
                        </a:rPr>
                        <a:t>RegDst</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ctr">
                        <a:lnSpc>
                          <a:spcPct val="150000"/>
                        </a:lnSpc>
                        <a:spcAft>
                          <a:spcPts val="0"/>
                        </a:spcAft>
                      </a:pPr>
                      <a:r>
                        <a:rPr lang="en-US" sz="1400" kern="100" dirty="0">
                          <a:effectLst/>
                          <a:latin typeface="Times New Roman" pitchFamily="18" charset="0"/>
                          <a:cs typeface="Times New Roman" pitchFamily="18" charset="0"/>
                        </a:rPr>
                        <a:t>Jump</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Branch</a:t>
                      </a:r>
                      <a:endParaRPr lang="zh-CN" sz="1100" kern="100">
                        <a:effectLst/>
                        <a:latin typeface="Times New Roman" pitchFamily="18" charset="0"/>
                        <a:ea typeface="宋体"/>
                        <a:cs typeface="Times New Roman" pitchFamily="18" charset="0"/>
                      </a:endParaRPr>
                    </a:p>
                  </a:txBody>
                  <a:tcPr marL="68582" marR="68582"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MemRead</a:t>
                      </a:r>
                      <a:endParaRPr lang="zh-CN" sz="1100" kern="100">
                        <a:effectLst/>
                        <a:latin typeface="Times New Roman" pitchFamily="18" charset="0"/>
                        <a:ea typeface="宋体"/>
                        <a:cs typeface="Times New Roman" pitchFamily="18" charset="0"/>
                      </a:endParaRPr>
                    </a:p>
                  </a:txBody>
                  <a:tcPr marL="68582" marR="68582"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MemtoReg</a:t>
                      </a:r>
                      <a:endParaRPr lang="zh-CN" sz="1100" kern="100">
                        <a:effectLst/>
                        <a:latin typeface="Times New Roman" pitchFamily="18" charset="0"/>
                        <a:ea typeface="宋体"/>
                        <a:cs typeface="Times New Roman" pitchFamily="18" charset="0"/>
                      </a:endParaRPr>
                    </a:p>
                  </a:txBody>
                  <a:tcPr marL="68582" marR="68582"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ALUOp</a:t>
                      </a:r>
                      <a:endParaRPr lang="zh-CN" sz="1100" kern="100">
                        <a:effectLst/>
                        <a:latin typeface="Times New Roman" pitchFamily="18" charset="0"/>
                        <a:ea typeface="宋体"/>
                        <a:cs typeface="Times New Roman" pitchFamily="18" charset="0"/>
                      </a:endParaRPr>
                    </a:p>
                  </a:txBody>
                  <a:tcPr marL="68582" marR="68582" marT="0" marB="0"/>
                </a:tc>
                <a:tc>
                  <a:txBody>
                    <a:bodyPr/>
                    <a:lstStyle/>
                    <a:p>
                      <a:pPr algn="ctr">
                        <a:lnSpc>
                          <a:spcPct val="150000"/>
                        </a:lnSpc>
                        <a:spcAft>
                          <a:spcPts val="0"/>
                        </a:spcAft>
                      </a:pPr>
                      <a:r>
                        <a:rPr lang="en-US" sz="1400" kern="100">
                          <a:effectLst/>
                          <a:latin typeface="Times New Roman" pitchFamily="18" charset="0"/>
                          <a:cs typeface="Times New Roman" pitchFamily="18" charset="0"/>
                        </a:rPr>
                        <a:t>MemWrite</a:t>
                      </a:r>
                      <a:endParaRPr lang="zh-CN" sz="1100" kern="100">
                        <a:effectLst/>
                        <a:latin typeface="Times New Roman" pitchFamily="18" charset="0"/>
                        <a:ea typeface="宋体"/>
                        <a:cs typeface="Times New Roman" pitchFamily="18" charset="0"/>
                      </a:endParaRPr>
                    </a:p>
                  </a:txBody>
                  <a:tcPr marL="68582" marR="68582" marT="0" marB="0"/>
                </a:tc>
                <a:tc>
                  <a:txBody>
                    <a:bodyPr/>
                    <a:lstStyle/>
                    <a:p>
                      <a:pPr algn="ctr">
                        <a:lnSpc>
                          <a:spcPct val="150000"/>
                        </a:lnSpc>
                        <a:spcAft>
                          <a:spcPts val="0"/>
                        </a:spcAft>
                      </a:pPr>
                      <a:r>
                        <a:rPr lang="en-US" sz="1400" kern="100" dirty="0" err="1">
                          <a:effectLst/>
                          <a:latin typeface="Times New Roman" pitchFamily="18" charset="0"/>
                          <a:cs typeface="Times New Roman" pitchFamily="18" charset="0"/>
                        </a:rPr>
                        <a:t>ALUSrc</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ctr">
                        <a:lnSpc>
                          <a:spcPct val="150000"/>
                        </a:lnSpc>
                        <a:spcAft>
                          <a:spcPts val="0"/>
                        </a:spcAft>
                      </a:pPr>
                      <a:r>
                        <a:rPr lang="en-US" sz="1400" kern="100" dirty="0" err="1">
                          <a:effectLst/>
                          <a:latin typeface="Times New Roman" pitchFamily="18" charset="0"/>
                          <a:cs typeface="Times New Roman" pitchFamily="18" charset="0"/>
                        </a:rPr>
                        <a:t>RegWrite</a:t>
                      </a:r>
                      <a:endParaRPr lang="zh-CN" sz="1100" kern="100" dirty="0">
                        <a:effectLst/>
                        <a:latin typeface="Times New Roman" pitchFamily="18" charset="0"/>
                        <a:ea typeface="宋体"/>
                        <a:cs typeface="Times New Roman" pitchFamily="18" charset="0"/>
                      </a:endParaRPr>
                    </a:p>
                  </a:txBody>
                  <a:tcPr marL="68582" marR="68582" marT="0" marB="0"/>
                </a:tc>
                <a:extLst>
                  <a:ext uri="{0D108BD9-81ED-4DB2-BD59-A6C34878D82A}">
                    <a16:rowId xmlns:a16="http://schemas.microsoft.com/office/drawing/2014/main" val="10000"/>
                  </a:ext>
                </a:extLst>
              </a:tr>
              <a:tr h="320146">
                <a:tc>
                  <a:txBody>
                    <a:bodyPr/>
                    <a:lstStyle/>
                    <a:p>
                      <a:pPr algn="just">
                        <a:lnSpc>
                          <a:spcPct val="150000"/>
                        </a:lnSpc>
                        <a:spcAft>
                          <a:spcPts val="0"/>
                        </a:spcAft>
                      </a:pPr>
                      <a:r>
                        <a:rPr lang="en-US" sz="1400" kern="100">
                          <a:effectLst/>
                          <a:latin typeface="Times New Roman" pitchFamily="18" charset="0"/>
                          <a:cs typeface="Times New Roman" pitchFamily="18" charset="0"/>
                        </a:rPr>
                        <a:t>a.</a:t>
                      </a:r>
                      <a:endParaRPr lang="zh-CN" sz="1100" kern="10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110ps</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300ps</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400ps</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80ps</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130ps</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110ps</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0ps</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130ps</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60ps</a:t>
                      </a:r>
                      <a:endParaRPr lang="zh-CN" sz="1100" kern="100" dirty="0">
                        <a:effectLst/>
                        <a:latin typeface="Times New Roman" pitchFamily="18" charset="0"/>
                        <a:ea typeface="宋体"/>
                        <a:cs typeface="Times New Roman" pitchFamily="18" charset="0"/>
                      </a:endParaRPr>
                    </a:p>
                  </a:txBody>
                  <a:tcPr marL="68582" marR="68582" marT="0" marB="0"/>
                </a:tc>
                <a:extLst>
                  <a:ext uri="{0D108BD9-81ED-4DB2-BD59-A6C34878D82A}">
                    <a16:rowId xmlns:a16="http://schemas.microsoft.com/office/drawing/2014/main" val="10001"/>
                  </a:ext>
                </a:extLst>
              </a:tr>
              <a:tr h="320146">
                <a:tc>
                  <a:txBody>
                    <a:bodyPr/>
                    <a:lstStyle/>
                    <a:p>
                      <a:pPr algn="just">
                        <a:lnSpc>
                          <a:spcPct val="150000"/>
                        </a:lnSpc>
                        <a:spcAft>
                          <a:spcPts val="0"/>
                        </a:spcAft>
                      </a:pPr>
                      <a:r>
                        <a:rPr lang="en-US" sz="1400" kern="100">
                          <a:effectLst/>
                          <a:latin typeface="Times New Roman" pitchFamily="18" charset="0"/>
                          <a:cs typeface="Times New Roman" pitchFamily="18" charset="0"/>
                        </a:rPr>
                        <a:t>b.</a:t>
                      </a:r>
                      <a:endParaRPr lang="zh-CN" sz="1100" kern="10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580ps</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800ps</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900ps</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680ps</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780ps</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545ps</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0ps</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500ps</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580ps</a:t>
                      </a:r>
                      <a:endParaRPr lang="zh-CN" sz="1100" kern="100" dirty="0">
                        <a:effectLst/>
                        <a:latin typeface="Times New Roman" pitchFamily="18" charset="0"/>
                        <a:ea typeface="宋体"/>
                        <a:cs typeface="Times New Roman" pitchFamily="18" charset="0"/>
                      </a:endParaRPr>
                    </a:p>
                  </a:txBody>
                  <a:tcPr marL="68582" marR="68582" marT="0" marB="0"/>
                </a:tc>
                <a:extLst>
                  <a:ext uri="{0D108BD9-81ED-4DB2-BD59-A6C34878D82A}">
                    <a16:rowId xmlns:a16="http://schemas.microsoft.com/office/drawing/2014/main" val="10002"/>
                  </a:ext>
                </a:extLst>
              </a:tr>
            </a:tbl>
          </a:graphicData>
        </a:graphic>
      </p:graphicFrame>
      <p:graphicFrame>
        <p:nvGraphicFramePr>
          <p:cNvPr id="11" name="表格 10"/>
          <p:cNvGraphicFramePr>
            <a:graphicFrameLocks noGrp="1"/>
          </p:cNvGraphicFramePr>
          <p:nvPr/>
        </p:nvGraphicFramePr>
        <p:xfrm>
          <a:off x="827088" y="3644900"/>
          <a:ext cx="7958137" cy="823914"/>
        </p:xfrm>
        <a:graphic>
          <a:graphicData uri="http://schemas.openxmlformats.org/drawingml/2006/table">
            <a:tbl>
              <a:tblPr firstRow="1" firstCol="1" bandRow="1">
                <a:tableStyleId>{69CF1AB2-1976-4502-BF36-3FF5EA218861}</a:tableStyleId>
              </a:tblPr>
              <a:tblGrid>
                <a:gridCol w="324493">
                  <a:extLst>
                    <a:ext uri="{9D8B030D-6E8A-4147-A177-3AD203B41FA5}">
                      <a16:colId xmlns:a16="http://schemas.microsoft.com/office/drawing/2014/main" val="20000"/>
                    </a:ext>
                  </a:extLst>
                </a:gridCol>
                <a:gridCol w="735665">
                  <a:extLst>
                    <a:ext uri="{9D8B030D-6E8A-4147-A177-3AD203B41FA5}">
                      <a16:colId xmlns:a16="http://schemas.microsoft.com/office/drawing/2014/main" val="20001"/>
                    </a:ext>
                  </a:extLst>
                </a:gridCol>
                <a:gridCol w="615013">
                  <a:extLst>
                    <a:ext uri="{9D8B030D-6E8A-4147-A177-3AD203B41FA5}">
                      <a16:colId xmlns:a16="http://schemas.microsoft.com/office/drawing/2014/main" val="20002"/>
                    </a:ext>
                  </a:extLst>
                </a:gridCol>
                <a:gridCol w="745190">
                  <a:extLst>
                    <a:ext uri="{9D8B030D-6E8A-4147-A177-3AD203B41FA5}">
                      <a16:colId xmlns:a16="http://schemas.microsoft.com/office/drawing/2014/main" val="20003"/>
                    </a:ext>
                  </a:extLst>
                </a:gridCol>
                <a:gridCol w="972208">
                  <a:extLst>
                    <a:ext uri="{9D8B030D-6E8A-4147-A177-3AD203B41FA5}">
                      <a16:colId xmlns:a16="http://schemas.microsoft.com/office/drawing/2014/main" val="20004"/>
                    </a:ext>
                  </a:extLst>
                </a:gridCol>
                <a:gridCol w="1021422">
                  <a:extLst>
                    <a:ext uri="{9D8B030D-6E8A-4147-A177-3AD203B41FA5}">
                      <a16:colId xmlns:a16="http://schemas.microsoft.com/office/drawing/2014/main" val="20005"/>
                    </a:ext>
                  </a:extLst>
                </a:gridCol>
                <a:gridCol w="794404">
                  <a:extLst>
                    <a:ext uri="{9D8B030D-6E8A-4147-A177-3AD203B41FA5}">
                      <a16:colId xmlns:a16="http://schemas.microsoft.com/office/drawing/2014/main" val="20006"/>
                    </a:ext>
                  </a:extLst>
                </a:gridCol>
                <a:gridCol w="1018183">
                  <a:extLst>
                    <a:ext uri="{9D8B030D-6E8A-4147-A177-3AD203B41FA5}">
                      <a16:colId xmlns:a16="http://schemas.microsoft.com/office/drawing/2014/main" val="20007"/>
                    </a:ext>
                  </a:extLst>
                </a:gridCol>
                <a:gridCol w="811803">
                  <a:extLst>
                    <a:ext uri="{9D8B030D-6E8A-4147-A177-3AD203B41FA5}">
                      <a16:colId xmlns:a16="http://schemas.microsoft.com/office/drawing/2014/main" val="20008"/>
                    </a:ext>
                  </a:extLst>
                </a:gridCol>
                <a:gridCol w="919756">
                  <a:extLst>
                    <a:ext uri="{9D8B030D-6E8A-4147-A177-3AD203B41FA5}">
                      <a16:colId xmlns:a16="http://schemas.microsoft.com/office/drawing/2014/main" val="20009"/>
                    </a:ext>
                  </a:extLst>
                </a:gridCol>
              </a:tblGrid>
              <a:tr h="274638">
                <a:tc>
                  <a:txBody>
                    <a:bodyPr/>
                    <a:lstStyle/>
                    <a:p>
                      <a:pPr algn="ctr">
                        <a:lnSpc>
                          <a:spcPct val="150000"/>
                        </a:lnSpc>
                        <a:spcAft>
                          <a:spcPts val="0"/>
                        </a:spcAft>
                      </a:pPr>
                      <a:r>
                        <a:rPr lang="en-US" sz="1200" kern="100" dirty="0">
                          <a:effectLst/>
                          <a:latin typeface="Times New Roman" pitchFamily="18" charset="0"/>
                          <a:cs typeface="Times New Roman" pitchFamily="18" charset="0"/>
                        </a:rPr>
                        <a:t> </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ctr">
                        <a:lnSpc>
                          <a:spcPct val="150000"/>
                        </a:lnSpc>
                        <a:spcAft>
                          <a:spcPts val="0"/>
                        </a:spcAft>
                      </a:pPr>
                      <a:r>
                        <a:rPr lang="en-US" sz="1200" kern="100" dirty="0" err="1">
                          <a:effectLst/>
                          <a:latin typeface="Times New Roman" pitchFamily="18" charset="0"/>
                          <a:cs typeface="Times New Roman" pitchFamily="18" charset="0"/>
                        </a:rPr>
                        <a:t>RegDst</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ctr">
                        <a:lnSpc>
                          <a:spcPct val="150000"/>
                        </a:lnSpc>
                        <a:spcAft>
                          <a:spcPts val="0"/>
                        </a:spcAft>
                      </a:pPr>
                      <a:r>
                        <a:rPr lang="en-US" sz="1200" kern="100">
                          <a:effectLst/>
                          <a:latin typeface="Times New Roman" pitchFamily="18" charset="0"/>
                          <a:cs typeface="Times New Roman" pitchFamily="18" charset="0"/>
                        </a:rPr>
                        <a:t>Jump</a:t>
                      </a:r>
                      <a:endParaRPr lang="zh-CN" sz="1100" kern="100">
                        <a:effectLst/>
                        <a:latin typeface="Times New Roman" pitchFamily="18" charset="0"/>
                        <a:ea typeface="宋体"/>
                        <a:cs typeface="Times New Roman" pitchFamily="18" charset="0"/>
                      </a:endParaRPr>
                    </a:p>
                  </a:txBody>
                  <a:tcPr marL="68582" marR="68582" marT="0" marB="0"/>
                </a:tc>
                <a:tc>
                  <a:txBody>
                    <a:bodyPr/>
                    <a:lstStyle/>
                    <a:p>
                      <a:pPr algn="ctr">
                        <a:lnSpc>
                          <a:spcPct val="150000"/>
                        </a:lnSpc>
                        <a:spcAft>
                          <a:spcPts val="0"/>
                        </a:spcAft>
                      </a:pPr>
                      <a:r>
                        <a:rPr lang="en-US" sz="1200" kern="100">
                          <a:effectLst/>
                          <a:latin typeface="Times New Roman" pitchFamily="18" charset="0"/>
                          <a:cs typeface="Times New Roman" pitchFamily="18" charset="0"/>
                        </a:rPr>
                        <a:t>Branch</a:t>
                      </a:r>
                      <a:endParaRPr lang="zh-CN" sz="1100" kern="100">
                        <a:effectLst/>
                        <a:latin typeface="Times New Roman" pitchFamily="18" charset="0"/>
                        <a:ea typeface="宋体"/>
                        <a:cs typeface="Times New Roman" pitchFamily="18" charset="0"/>
                      </a:endParaRPr>
                    </a:p>
                  </a:txBody>
                  <a:tcPr marL="68582" marR="68582" marT="0" marB="0"/>
                </a:tc>
                <a:tc>
                  <a:txBody>
                    <a:bodyPr/>
                    <a:lstStyle/>
                    <a:p>
                      <a:pPr algn="ctr">
                        <a:lnSpc>
                          <a:spcPct val="150000"/>
                        </a:lnSpc>
                        <a:spcAft>
                          <a:spcPts val="0"/>
                        </a:spcAft>
                      </a:pPr>
                      <a:r>
                        <a:rPr lang="en-US" sz="1200" kern="100">
                          <a:effectLst/>
                          <a:latin typeface="Times New Roman" pitchFamily="18" charset="0"/>
                          <a:cs typeface="Times New Roman" pitchFamily="18" charset="0"/>
                        </a:rPr>
                        <a:t>MemRead</a:t>
                      </a:r>
                      <a:endParaRPr lang="zh-CN" sz="1100" kern="100">
                        <a:effectLst/>
                        <a:latin typeface="Times New Roman" pitchFamily="18" charset="0"/>
                        <a:ea typeface="宋体"/>
                        <a:cs typeface="Times New Roman" pitchFamily="18" charset="0"/>
                      </a:endParaRPr>
                    </a:p>
                  </a:txBody>
                  <a:tcPr marL="68582" marR="68582" marT="0" marB="0"/>
                </a:tc>
                <a:tc>
                  <a:txBody>
                    <a:bodyPr/>
                    <a:lstStyle/>
                    <a:p>
                      <a:pPr algn="ctr">
                        <a:lnSpc>
                          <a:spcPct val="150000"/>
                        </a:lnSpc>
                        <a:spcAft>
                          <a:spcPts val="0"/>
                        </a:spcAft>
                      </a:pPr>
                      <a:r>
                        <a:rPr lang="en-US" sz="1200" kern="100">
                          <a:effectLst/>
                          <a:latin typeface="Times New Roman" pitchFamily="18" charset="0"/>
                          <a:cs typeface="Times New Roman" pitchFamily="18" charset="0"/>
                        </a:rPr>
                        <a:t>MemtoReg</a:t>
                      </a:r>
                      <a:endParaRPr lang="zh-CN" sz="1100" kern="100">
                        <a:effectLst/>
                        <a:latin typeface="Times New Roman" pitchFamily="18" charset="0"/>
                        <a:ea typeface="宋体"/>
                        <a:cs typeface="Times New Roman" pitchFamily="18" charset="0"/>
                      </a:endParaRPr>
                    </a:p>
                  </a:txBody>
                  <a:tcPr marL="68582" marR="68582" marT="0" marB="0"/>
                </a:tc>
                <a:tc>
                  <a:txBody>
                    <a:bodyPr/>
                    <a:lstStyle/>
                    <a:p>
                      <a:pPr algn="ctr">
                        <a:lnSpc>
                          <a:spcPct val="150000"/>
                        </a:lnSpc>
                        <a:spcAft>
                          <a:spcPts val="0"/>
                        </a:spcAft>
                      </a:pPr>
                      <a:r>
                        <a:rPr lang="en-US" sz="1200" kern="100">
                          <a:effectLst/>
                          <a:latin typeface="Times New Roman" pitchFamily="18" charset="0"/>
                          <a:cs typeface="Times New Roman" pitchFamily="18" charset="0"/>
                        </a:rPr>
                        <a:t>ALUOp</a:t>
                      </a:r>
                      <a:endParaRPr lang="zh-CN" sz="1100" kern="100">
                        <a:effectLst/>
                        <a:latin typeface="Times New Roman" pitchFamily="18" charset="0"/>
                        <a:ea typeface="宋体"/>
                        <a:cs typeface="Times New Roman" pitchFamily="18" charset="0"/>
                      </a:endParaRPr>
                    </a:p>
                  </a:txBody>
                  <a:tcPr marL="68582" marR="68582" marT="0" marB="0"/>
                </a:tc>
                <a:tc>
                  <a:txBody>
                    <a:bodyPr/>
                    <a:lstStyle/>
                    <a:p>
                      <a:pPr algn="ctr">
                        <a:lnSpc>
                          <a:spcPct val="150000"/>
                        </a:lnSpc>
                        <a:spcAft>
                          <a:spcPts val="0"/>
                        </a:spcAft>
                      </a:pPr>
                      <a:r>
                        <a:rPr lang="en-US" sz="1200" kern="100" dirty="0" err="1">
                          <a:effectLst/>
                          <a:latin typeface="Times New Roman" pitchFamily="18" charset="0"/>
                          <a:cs typeface="Times New Roman" pitchFamily="18" charset="0"/>
                        </a:rPr>
                        <a:t>MemWrite</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ctr">
                        <a:lnSpc>
                          <a:spcPct val="150000"/>
                        </a:lnSpc>
                        <a:spcAft>
                          <a:spcPts val="0"/>
                        </a:spcAft>
                      </a:pPr>
                      <a:r>
                        <a:rPr lang="en-US" sz="1200" kern="100">
                          <a:effectLst/>
                          <a:latin typeface="Times New Roman" pitchFamily="18" charset="0"/>
                          <a:cs typeface="Times New Roman" pitchFamily="18" charset="0"/>
                        </a:rPr>
                        <a:t>ALUSrc</a:t>
                      </a:r>
                      <a:endParaRPr lang="zh-CN" sz="1100" kern="100">
                        <a:effectLst/>
                        <a:latin typeface="Times New Roman" pitchFamily="18" charset="0"/>
                        <a:ea typeface="宋体"/>
                        <a:cs typeface="Times New Roman" pitchFamily="18" charset="0"/>
                      </a:endParaRPr>
                    </a:p>
                  </a:txBody>
                  <a:tcPr marL="68582" marR="68582" marT="0" marB="0"/>
                </a:tc>
                <a:tc>
                  <a:txBody>
                    <a:bodyPr/>
                    <a:lstStyle/>
                    <a:p>
                      <a:pPr algn="ctr">
                        <a:lnSpc>
                          <a:spcPct val="150000"/>
                        </a:lnSpc>
                        <a:spcAft>
                          <a:spcPts val="0"/>
                        </a:spcAft>
                      </a:pPr>
                      <a:r>
                        <a:rPr lang="en-US" sz="1200" kern="100">
                          <a:effectLst/>
                          <a:latin typeface="Times New Roman" pitchFamily="18" charset="0"/>
                          <a:cs typeface="Times New Roman" pitchFamily="18" charset="0"/>
                        </a:rPr>
                        <a:t>RegWrite</a:t>
                      </a:r>
                      <a:endParaRPr lang="zh-CN" sz="1100" kern="100">
                        <a:effectLst/>
                        <a:latin typeface="Times New Roman" pitchFamily="18" charset="0"/>
                        <a:ea typeface="宋体"/>
                        <a:cs typeface="Times New Roman" pitchFamily="18" charset="0"/>
                      </a:endParaRPr>
                    </a:p>
                  </a:txBody>
                  <a:tcPr marL="68582" marR="68582" marT="0" marB="0"/>
                </a:tc>
                <a:extLst>
                  <a:ext uri="{0D108BD9-81ED-4DB2-BD59-A6C34878D82A}">
                    <a16:rowId xmlns:a16="http://schemas.microsoft.com/office/drawing/2014/main" val="10000"/>
                  </a:ext>
                </a:extLst>
              </a:tr>
              <a:tr h="274638">
                <a:tc>
                  <a:txBody>
                    <a:bodyPr/>
                    <a:lstStyle/>
                    <a:p>
                      <a:pPr algn="just">
                        <a:lnSpc>
                          <a:spcPct val="150000"/>
                        </a:lnSpc>
                        <a:spcAft>
                          <a:spcPts val="0"/>
                        </a:spcAft>
                      </a:pPr>
                      <a:r>
                        <a:rPr lang="en-US" sz="1200" kern="100">
                          <a:effectLst/>
                          <a:latin typeface="Times New Roman" pitchFamily="18" charset="0"/>
                          <a:cs typeface="Times New Roman" pitchFamily="18" charset="0"/>
                        </a:rPr>
                        <a:t>a.</a:t>
                      </a:r>
                      <a:endParaRPr lang="zh-CN" sz="1100" kern="10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200" kern="100" dirty="0">
                          <a:effectLst/>
                          <a:latin typeface="Times New Roman" pitchFamily="18" charset="0"/>
                          <a:cs typeface="Times New Roman" pitchFamily="18" charset="0"/>
                        </a:rPr>
                        <a:t>20ps</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200" kern="100" dirty="0">
                          <a:effectLst/>
                          <a:latin typeface="Times New Roman" pitchFamily="18" charset="0"/>
                          <a:cs typeface="Times New Roman" pitchFamily="18" charset="0"/>
                        </a:rPr>
                        <a:t>-170ps</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200" kern="100" dirty="0">
                          <a:effectLst/>
                          <a:latin typeface="Times New Roman" pitchFamily="18" charset="0"/>
                          <a:cs typeface="Times New Roman" pitchFamily="18" charset="0"/>
                        </a:rPr>
                        <a:t>-270ps</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200" kern="100" dirty="0">
                          <a:effectLst/>
                          <a:latin typeface="Times New Roman" pitchFamily="18" charset="0"/>
                          <a:cs typeface="Times New Roman" pitchFamily="18" charset="0"/>
                        </a:rPr>
                        <a:t>50ps</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200" kern="100" dirty="0">
                          <a:effectLst/>
                          <a:latin typeface="Times New Roman" pitchFamily="18" charset="0"/>
                          <a:cs typeface="Times New Roman" pitchFamily="18" charset="0"/>
                        </a:rPr>
                        <a:t>0ps</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200" kern="100" dirty="0">
                          <a:effectLst/>
                          <a:latin typeface="Times New Roman" pitchFamily="18" charset="0"/>
                          <a:cs typeface="Times New Roman" pitchFamily="18" charset="0"/>
                        </a:rPr>
                        <a:t>20ps</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200" kern="100" dirty="0">
                          <a:effectLst/>
                          <a:latin typeface="Times New Roman" pitchFamily="18" charset="0"/>
                          <a:cs typeface="Times New Roman" pitchFamily="18" charset="0"/>
                        </a:rPr>
                        <a:t>130ps</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200" kern="100" dirty="0">
                          <a:effectLst/>
                          <a:latin typeface="Times New Roman" pitchFamily="18" charset="0"/>
                          <a:cs typeface="Times New Roman" pitchFamily="18" charset="0"/>
                        </a:rPr>
                        <a:t>0ps</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200" kern="100" dirty="0">
                          <a:effectLst/>
                          <a:latin typeface="Times New Roman" pitchFamily="18" charset="0"/>
                          <a:cs typeface="Times New Roman" pitchFamily="18" charset="0"/>
                        </a:rPr>
                        <a:t>70ps</a:t>
                      </a:r>
                      <a:endParaRPr lang="zh-CN" sz="1100" kern="100" dirty="0">
                        <a:effectLst/>
                        <a:latin typeface="Times New Roman" pitchFamily="18" charset="0"/>
                        <a:ea typeface="宋体"/>
                        <a:cs typeface="Times New Roman" pitchFamily="18" charset="0"/>
                      </a:endParaRPr>
                    </a:p>
                  </a:txBody>
                  <a:tcPr marL="68582" marR="68582" marT="0" marB="0"/>
                </a:tc>
                <a:extLst>
                  <a:ext uri="{0D108BD9-81ED-4DB2-BD59-A6C34878D82A}">
                    <a16:rowId xmlns:a16="http://schemas.microsoft.com/office/drawing/2014/main" val="10001"/>
                  </a:ext>
                </a:extLst>
              </a:tr>
              <a:tr h="274638">
                <a:tc>
                  <a:txBody>
                    <a:bodyPr/>
                    <a:lstStyle/>
                    <a:p>
                      <a:pPr algn="just">
                        <a:lnSpc>
                          <a:spcPct val="150000"/>
                        </a:lnSpc>
                        <a:spcAft>
                          <a:spcPts val="0"/>
                        </a:spcAft>
                      </a:pPr>
                      <a:r>
                        <a:rPr lang="en-US" sz="1200" kern="100">
                          <a:effectLst/>
                          <a:latin typeface="Times New Roman" pitchFamily="18" charset="0"/>
                          <a:cs typeface="Times New Roman" pitchFamily="18" charset="0"/>
                        </a:rPr>
                        <a:t>b.</a:t>
                      </a:r>
                      <a:endParaRPr lang="zh-CN" sz="1100" kern="10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200" kern="100" dirty="0">
                          <a:effectLst/>
                          <a:latin typeface="Times New Roman" pitchFamily="18" charset="0"/>
                          <a:cs typeface="Times New Roman" pitchFamily="18" charset="0"/>
                        </a:rPr>
                        <a:t>100ps</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200" kern="100" dirty="0">
                          <a:effectLst/>
                          <a:latin typeface="Times New Roman" pitchFamily="18" charset="0"/>
                          <a:cs typeface="Times New Roman" pitchFamily="18" charset="0"/>
                        </a:rPr>
                        <a:t>-120ps</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200" kern="100" dirty="0">
                          <a:effectLst/>
                          <a:latin typeface="Times New Roman" pitchFamily="18" charset="0"/>
                          <a:cs typeface="Times New Roman" pitchFamily="18" charset="0"/>
                        </a:rPr>
                        <a:t>-220ps</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200" kern="100" dirty="0">
                          <a:effectLst/>
                          <a:latin typeface="Times New Roman" pitchFamily="18" charset="0"/>
                          <a:cs typeface="Times New Roman" pitchFamily="18" charset="0"/>
                        </a:rPr>
                        <a:t>0ps</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200" kern="100" dirty="0">
                          <a:effectLst/>
                          <a:latin typeface="Times New Roman" pitchFamily="18" charset="0"/>
                          <a:cs typeface="Times New Roman" pitchFamily="18" charset="0"/>
                        </a:rPr>
                        <a:t>-100ps</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200" kern="100" dirty="0">
                          <a:effectLst/>
                          <a:latin typeface="Times New Roman" pitchFamily="18" charset="0"/>
                          <a:cs typeface="Times New Roman" pitchFamily="18" charset="0"/>
                        </a:rPr>
                        <a:t>135ps</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200" kern="100" dirty="0">
                          <a:effectLst/>
                          <a:latin typeface="Times New Roman" pitchFamily="18" charset="0"/>
                          <a:cs typeface="Times New Roman" pitchFamily="18" charset="0"/>
                        </a:rPr>
                        <a:t>680ps</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200" kern="100" dirty="0">
                          <a:effectLst/>
                          <a:latin typeface="Times New Roman" pitchFamily="18" charset="0"/>
                          <a:cs typeface="Times New Roman" pitchFamily="18" charset="0"/>
                        </a:rPr>
                        <a:t>180ps</a:t>
                      </a:r>
                      <a:endParaRPr lang="zh-CN" sz="1100" kern="100" dirty="0">
                        <a:effectLst/>
                        <a:latin typeface="Times New Roman" pitchFamily="18" charset="0"/>
                        <a:ea typeface="宋体"/>
                        <a:cs typeface="Times New Roman" pitchFamily="18" charset="0"/>
                      </a:endParaRPr>
                    </a:p>
                  </a:txBody>
                  <a:tcPr marL="68582" marR="68582" marT="0" marB="0"/>
                </a:tc>
                <a:tc>
                  <a:txBody>
                    <a:bodyPr/>
                    <a:lstStyle/>
                    <a:p>
                      <a:pPr algn="just">
                        <a:lnSpc>
                          <a:spcPct val="150000"/>
                        </a:lnSpc>
                        <a:spcAft>
                          <a:spcPts val="0"/>
                        </a:spcAft>
                      </a:pPr>
                      <a:r>
                        <a:rPr lang="en-US" sz="1200" kern="100" dirty="0">
                          <a:effectLst/>
                          <a:latin typeface="Times New Roman" pitchFamily="18" charset="0"/>
                          <a:cs typeface="Times New Roman" pitchFamily="18" charset="0"/>
                        </a:rPr>
                        <a:t>100ps</a:t>
                      </a:r>
                      <a:endParaRPr lang="zh-CN" sz="1100" kern="100" dirty="0">
                        <a:effectLst/>
                        <a:latin typeface="Times New Roman" pitchFamily="18" charset="0"/>
                        <a:ea typeface="宋体"/>
                        <a:cs typeface="Times New Roman" pitchFamily="18" charset="0"/>
                      </a:endParaRPr>
                    </a:p>
                  </a:txBody>
                  <a:tcPr marL="68582" marR="68582"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5419986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9635">
                                            <p:txEl>
                                              <p:pRg st="5" end="5"/>
                                            </p:txEl>
                                          </p:spTgt>
                                        </p:tgtEl>
                                        <p:attrNameLst>
                                          <p:attrName>style.visibility</p:attrName>
                                        </p:attrNameLst>
                                      </p:cBhvr>
                                      <p:to>
                                        <p:strVal val="visible"/>
                                      </p:to>
                                    </p:set>
                                    <p:animEffect transition="in" filter="fade">
                                      <p:cBhvr>
                                        <p:cTn id="12" dur="500"/>
                                        <p:tgtEl>
                                          <p:spTgt spid="69635">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482"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八、题目</a:t>
            </a:r>
          </a:p>
        </p:txBody>
      </p:sp>
      <p:sp>
        <p:nvSpPr>
          <p:cNvPr id="70659" name="Content Placeholder 4"/>
          <p:cNvSpPr>
            <a:spLocks noGrp="1"/>
          </p:cNvSpPr>
          <p:nvPr>
            <p:ph idx="4294967295"/>
          </p:nvPr>
        </p:nvSpPr>
        <p:spPr>
          <a:xfrm>
            <a:off x="684213" y="908050"/>
            <a:ext cx="7848600" cy="4267200"/>
          </a:xfrm>
        </p:spPr>
        <p:txBody>
          <a:bodyPr/>
          <a:lstStyle/>
          <a:p>
            <a:pPr>
              <a:lnSpc>
                <a:spcPct val="120000"/>
              </a:lnSpc>
              <a:spcBef>
                <a:spcPct val="20000"/>
              </a:spcBef>
              <a:spcAft>
                <a:spcPct val="20000"/>
              </a:spcAft>
              <a:defRPr/>
            </a:pPr>
            <a:r>
              <a:rPr lang="zh-CN" altLang="en-US" dirty="0">
                <a:ea typeface="黑体" pitchFamily="49" charset="-122"/>
              </a:rPr>
              <a:t>本题讨论单周期数据通路中指令的执行细节。根据表中的两种指令字情况回答下列问题</a:t>
            </a:r>
            <a:r>
              <a:rPr lang="en-US" altLang="zh-CN" dirty="0">
                <a:ea typeface="黑体" pitchFamily="49" charset="-122"/>
              </a:rPr>
              <a:t>(</a:t>
            </a:r>
            <a:r>
              <a:rPr lang="zh-CN" altLang="en-US" dirty="0">
                <a:ea typeface="黑体" pitchFamily="49" charset="-122"/>
              </a:rPr>
              <a:t>参考</a:t>
            </a:r>
            <a:r>
              <a:rPr lang="en-US" altLang="zh-CN" dirty="0">
                <a:ea typeface="黑体" pitchFamily="49" charset="-122"/>
              </a:rPr>
              <a:t>MIPS</a:t>
            </a:r>
            <a:r>
              <a:rPr lang="zh-CN" altLang="en-US" dirty="0">
                <a:ea typeface="黑体" pitchFamily="49" charset="-122"/>
              </a:rPr>
              <a:t>汇编作业中的附录</a:t>
            </a:r>
            <a:r>
              <a:rPr lang="en-US" altLang="zh-CN" dirty="0">
                <a:ea typeface="黑体" pitchFamily="49" charset="-122"/>
              </a:rPr>
              <a:t>)</a:t>
            </a:r>
            <a:r>
              <a:rPr lang="zh-CN" altLang="en-US" dirty="0">
                <a:ea typeface="黑体" pitchFamily="49" charset="-122"/>
              </a:rPr>
              <a:t>。</a:t>
            </a: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727075" lvl="1" indent="-342900">
              <a:lnSpc>
                <a:spcPct val="120000"/>
              </a:lnSpc>
              <a:spcBef>
                <a:spcPct val="20000"/>
              </a:spcBef>
              <a:spcAft>
                <a:spcPct val="20000"/>
              </a:spcAft>
              <a:buFont typeface="+mj-ea"/>
              <a:buAutoNum type="circleNumDbPlain"/>
              <a:defRPr/>
            </a:pPr>
            <a:r>
              <a:rPr lang="zh-CN" altLang="en-US" dirty="0">
                <a:ea typeface="黑体" pitchFamily="49" charset="-122"/>
              </a:rPr>
              <a:t>对该指令字而言，符号扩展单元和图</a:t>
            </a:r>
            <a:r>
              <a:rPr lang="en-US" altLang="zh-CN" dirty="0">
                <a:ea typeface="黑体" pitchFamily="49" charset="-122"/>
              </a:rPr>
              <a:t>4</a:t>
            </a:r>
            <a:r>
              <a:rPr lang="zh-CN" altLang="en-US" dirty="0">
                <a:ea typeface="黑体" pitchFamily="49" charset="-122"/>
              </a:rPr>
              <a:t>左上角的左移两位单元的输出是什么？</a:t>
            </a:r>
            <a:endParaRPr lang="en-US" altLang="zh-CN" dirty="0">
              <a:ea typeface="黑体" pitchFamily="49" charset="-122"/>
            </a:endParaRPr>
          </a:p>
          <a:p>
            <a:pPr marL="727075" lvl="1" indent="-342900">
              <a:lnSpc>
                <a:spcPct val="120000"/>
              </a:lnSpc>
              <a:spcBef>
                <a:spcPct val="20000"/>
              </a:spcBef>
              <a:spcAft>
                <a:spcPct val="20000"/>
              </a:spcAft>
              <a:buFont typeface="+mj-ea"/>
              <a:buAutoNum type="circleNumDbPlain"/>
              <a:defRPr/>
            </a:pPr>
            <a:r>
              <a:rPr lang="zh-CN" altLang="en-US" dirty="0">
                <a:ea typeface="黑体" pitchFamily="49" charset="-122"/>
              </a:rPr>
              <a:t>对该指令字而言，</a:t>
            </a:r>
            <a:r>
              <a:rPr lang="en-US" altLang="zh-CN" dirty="0">
                <a:ea typeface="黑体" pitchFamily="49" charset="-122"/>
              </a:rPr>
              <a:t>ALU</a:t>
            </a:r>
            <a:r>
              <a:rPr lang="zh-CN" altLang="en-US" dirty="0">
                <a:ea typeface="黑体" pitchFamily="49" charset="-122"/>
              </a:rPr>
              <a:t>控制单元的输入是什么？</a:t>
            </a:r>
            <a:endParaRPr lang="en-US" altLang="zh-CN" dirty="0">
              <a:ea typeface="黑体" pitchFamily="49" charset="-122"/>
            </a:endParaRPr>
          </a:p>
          <a:p>
            <a:pPr marL="727075" lvl="1" indent="-342900">
              <a:lnSpc>
                <a:spcPct val="120000"/>
              </a:lnSpc>
              <a:spcBef>
                <a:spcPct val="20000"/>
              </a:spcBef>
              <a:spcAft>
                <a:spcPct val="20000"/>
              </a:spcAft>
              <a:buFont typeface="+mj-ea"/>
              <a:buAutoNum type="circleNumDbPlain"/>
              <a:defRPr/>
            </a:pPr>
            <a:r>
              <a:rPr lang="zh-CN" altLang="en-US" dirty="0">
                <a:ea typeface="黑体" pitchFamily="49" charset="-122"/>
              </a:rPr>
              <a:t>该指令执行后的新</a:t>
            </a:r>
            <a:r>
              <a:rPr lang="en-US" altLang="zh-CN" dirty="0">
                <a:ea typeface="黑体" pitchFamily="49" charset="-122"/>
              </a:rPr>
              <a:t>PC</a:t>
            </a:r>
            <a:r>
              <a:rPr lang="zh-CN" altLang="en-US" dirty="0">
                <a:ea typeface="黑体" pitchFamily="49" charset="-122"/>
              </a:rPr>
              <a:t>值是什么？在图</a:t>
            </a:r>
            <a:r>
              <a:rPr lang="en-US" altLang="zh-CN" dirty="0">
                <a:ea typeface="黑体" pitchFamily="49" charset="-122"/>
              </a:rPr>
              <a:t>4</a:t>
            </a:r>
            <a:r>
              <a:rPr lang="zh-CN" altLang="en-US" dirty="0">
                <a:ea typeface="黑体" pitchFamily="49" charset="-122"/>
              </a:rPr>
              <a:t>中决定该新</a:t>
            </a:r>
            <a:r>
              <a:rPr lang="en-US" altLang="zh-CN" dirty="0">
                <a:ea typeface="黑体" pitchFamily="49" charset="-122"/>
              </a:rPr>
              <a:t>PC</a:t>
            </a:r>
            <a:r>
              <a:rPr lang="zh-CN" altLang="en-US" dirty="0">
                <a:ea typeface="黑体" pitchFamily="49" charset="-122"/>
              </a:rPr>
              <a:t>值的数据通路是什么？</a:t>
            </a:r>
          </a:p>
        </p:txBody>
      </p:sp>
      <p:graphicFrame>
        <p:nvGraphicFramePr>
          <p:cNvPr id="2" name="表格 1"/>
          <p:cNvGraphicFramePr>
            <a:graphicFrameLocks noGrp="1"/>
          </p:cNvGraphicFramePr>
          <p:nvPr/>
        </p:nvGraphicFramePr>
        <p:xfrm>
          <a:off x="2652713" y="1900238"/>
          <a:ext cx="3935412" cy="1097280"/>
        </p:xfrm>
        <a:graphic>
          <a:graphicData uri="http://schemas.openxmlformats.org/drawingml/2006/table">
            <a:tbl>
              <a:tblPr firstRow="1" firstCol="1" bandRow="1">
                <a:tableStyleId>{69CF1AB2-1976-4502-BF36-3FF5EA218861}</a:tableStyleId>
              </a:tblPr>
              <a:tblGrid>
                <a:gridCol w="351756">
                  <a:extLst>
                    <a:ext uri="{9D8B030D-6E8A-4147-A177-3AD203B41FA5}">
                      <a16:colId xmlns:a16="http://schemas.microsoft.com/office/drawing/2014/main" val="20000"/>
                    </a:ext>
                  </a:extLst>
                </a:gridCol>
                <a:gridCol w="3583656">
                  <a:extLst>
                    <a:ext uri="{9D8B030D-6E8A-4147-A177-3AD203B41FA5}">
                      <a16:colId xmlns:a16="http://schemas.microsoft.com/office/drawing/2014/main" val="20001"/>
                    </a:ext>
                  </a:extLst>
                </a:gridCol>
              </a:tblGrid>
              <a:tr h="365654">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73" marR="68573"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指令字</a:t>
                      </a:r>
                      <a:endParaRPr lang="zh-CN" sz="1200" kern="100" dirty="0">
                        <a:effectLst/>
                        <a:latin typeface="Times New Roman" pitchFamily="18" charset="0"/>
                        <a:ea typeface="宋体"/>
                        <a:cs typeface="Times New Roman" pitchFamily="18" charset="0"/>
                      </a:endParaRPr>
                    </a:p>
                  </a:txBody>
                  <a:tcPr marL="68573" marR="68573" marT="0" marB="0"/>
                </a:tc>
                <a:extLst>
                  <a:ext uri="{0D108BD9-81ED-4DB2-BD59-A6C34878D82A}">
                    <a16:rowId xmlns:a16="http://schemas.microsoft.com/office/drawing/2014/main" val="10000"/>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73" marR="68573"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10001100 01000011 00000000 00010000</a:t>
                      </a:r>
                      <a:endParaRPr lang="zh-CN" sz="1200" kern="100" dirty="0">
                        <a:effectLst/>
                        <a:latin typeface="Times New Roman" pitchFamily="18" charset="0"/>
                        <a:ea typeface="宋体"/>
                        <a:cs typeface="Times New Roman" pitchFamily="18" charset="0"/>
                      </a:endParaRPr>
                    </a:p>
                  </a:txBody>
                  <a:tcPr marL="68573" marR="68573" marT="0" marB="0"/>
                </a:tc>
                <a:extLst>
                  <a:ext uri="{0D108BD9-81ED-4DB2-BD59-A6C34878D82A}">
                    <a16:rowId xmlns:a16="http://schemas.microsoft.com/office/drawing/2014/main" val="10001"/>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73" marR="68573"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00010000 00100011 00000000 00001100</a:t>
                      </a:r>
                      <a:endParaRPr lang="zh-CN" sz="1200" kern="100" dirty="0">
                        <a:effectLst/>
                        <a:latin typeface="Times New Roman" pitchFamily="18" charset="0"/>
                        <a:ea typeface="宋体"/>
                        <a:cs typeface="Times New Roman" pitchFamily="18" charset="0"/>
                      </a:endParaRPr>
                    </a:p>
                  </a:txBody>
                  <a:tcPr marL="68573" marR="68573"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4213929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fade">
                                      <p:cBhvr>
                                        <p:cTn id="7" dur="500"/>
                                        <p:tgtEl>
                                          <p:spTgt spid="706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0659">
                                            <p:txEl>
                                              <p:pRg st="4" end="4"/>
                                            </p:txEl>
                                          </p:spTgt>
                                        </p:tgtEl>
                                        <p:attrNameLst>
                                          <p:attrName>style.visibility</p:attrName>
                                        </p:attrNameLst>
                                      </p:cBhvr>
                                      <p:to>
                                        <p:strVal val="visible"/>
                                      </p:to>
                                    </p:set>
                                    <p:animEffect transition="in" filter="fade">
                                      <p:cBhvr>
                                        <p:cTn id="10" dur="500"/>
                                        <p:tgtEl>
                                          <p:spTgt spid="70659">
                                            <p:txEl>
                                              <p:pRg st="4" end="4"/>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0659">
                                            <p:txEl>
                                              <p:pRg st="5" end="5"/>
                                            </p:txEl>
                                          </p:spTgt>
                                        </p:tgtEl>
                                        <p:attrNameLst>
                                          <p:attrName>style.visibility</p:attrName>
                                        </p:attrNameLst>
                                      </p:cBhvr>
                                      <p:to>
                                        <p:strVal val="visible"/>
                                      </p:to>
                                    </p:set>
                                    <p:animEffect transition="in" filter="fade">
                                      <p:cBhvr>
                                        <p:cTn id="13" dur="500"/>
                                        <p:tgtEl>
                                          <p:spTgt spid="70659">
                                            <p:txEl>
                                              <p:pRg st="5" end="5"/>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0659">
                                            <p:txEl>
                                              <p:pRg st="6" end="6"/>
                                            </p:txEl>
                                          </p:spTgt>
                                        </p:tgtEl>
                                        <p:attrNameLst>
                                          <p:attrName>style.visibility</p:attrName>
                                        </p:attrNameLst>
                                      </p:cBhvr>
                                      <p:to>
                                        <p:strVal val="visible"/>
                                      </p:to>
                                    </p:set>
                                    <p:animEffect transition="in" filter="fade">
                                      <p:cBhvr>
                                        <p:cTn id="16" dur="500"/>
                                        <p:tgtEl>
                                          <p:spTgt spid="70659">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Content Placeholder 4"/>
          <p:cNvSpPr>
            <a:spLocks noGrp="1"/>
          </p:cNvSpPr>
          <p:nvPr>
            <p:ph idx="4294967295"/>
          </p:nvPr>
        </p:nvSpPr>
        <p:spPr>
          <a:xfrm>
            <a:off x="684213" y="908050"/>
            <a:ext cx="7848600" cy="4932363"/>
          </a:xfrm>
        </p:spPr>
        <p:txBody>
          <a:bodyPr/>
          <a:lstStyle/>
          <a:p>
            <a:pPr marL="0" indent="0">
              <a:lnSpc>
                <a:spcPct val="120000"/>
              </a:lnSpc>
              <a:spcBef>
                <a:spcPct val="20000"/>
              </a:spcBef>
              <a:spcAft>
                <a:spcPct val="20000"/>
              </a:spcAft>
            </a:pPr>
            <a:r>
              <a:rPr lang="en-US" altLang="zh-CN" dirty="0" smtClean="0">
                <a:ea typeface="黑体" panose="02010609060101010101" pitchFamily="49" charset="-122"/>
              </a:rPr>
              <a:t>3. </a:t>
            </a:r>
            <a:r>
              <a:rPr lang="zh-CN" altLang="en-US" dirty="0" smtClean="0">
                <a:ea typeface="黑体" panose="02010609060101010101" pitchFamily="49" charset="-122"/>
              </a:rPr>
              <a:t>写一段</a:t>
            </a:r>
            <a:r>
              <a:rPr lang="en-US" altLang="zh-CN" dirty="0" smtClean="0">
                <a:ea typeface="黑体" panose="02010609060101010101" pitchFamily="49" charset="-122"/>
              </a:rPr>
              <a:t>MIPS</a:t>
            </a:r>
            <a:r>
              <a:rPr lang="zh-CN" altLang="en-US" dirty="0" smtClean="0">
                <a:ea typeface="黑体" panose="02010609060101010101" pitchFamily="49" charset="-122"/>
              </a:rPr>
              <a:t>汇编语言代码，将内存中“</a:t>
            </a:r>
            <a:r>
              <a:rPr lang="en-US" altLang="zh-CN" dirty="0" smtClean="0">
                <a:ea typeface="黑体" panose="02010609060101010101" pitchFamily="49" charset="-122"/>
              </a:rPr>
              <a:t>SRC</a:t>
            </a:r>
            <a:r>
              <a:rPr lang="zh-CN" altLang="en-US" dirty="0" smtClean="0">
                <a:ea typeface="黑体" panose="02010609060101010101" pitchFamily="49" charset="-122"/>
              </a:rPr>
              <a:t>”标签开始的</a:t>
            </a:r>
            <a:r>
              <a:rPr lang="en-US" altLang="zh-CN" dirty="0" smtClean="0">
                <a:ea typeface="黑体" panose="02010609060101010101" pitchFamily="49" charset="-122"/>
              </a:rPr>
              <a:t>100</a:t>
            </a:r>
            <a:r>
              <a:rPr lang="zh-CN" altLang="en-US" dirty="0" smtClean="0">
                <a:ea typeface="黑体" panose="02010609060101010101" pitchFamily="49" charset="-122"/>
              </a:rPr>
              <a:t>个字的一块数据转移到内存中另一块以“</a:t>
            </a:r>
            <a:r>
              <a:rPr lang="en-US" altLang="zh-CN" dirty="0" smtClean="0">
                <a:ea typeface="黑体" panose="02010609060101010101" pitchFamily="49" charset="-122"/>
              </a:rPr>
              <a:t>DEST</a:t>
            </a:r>
            <a:r>
              <a:rPr lang="zh-CN" altLang="en-US" dirty="0" smtClean="0">
                <a:ea typeface="黑体" panose="02010609060101010101" pitchFamily="49" charset="-122"/>
              </a:rPr>
              <a:t>”标签开始的空间中。</a:t>
            </a:r>
          </a:p>
          <a:p>
            <a:pPr marL="384175" lvl="1" indent="0">
              <a:lnSpc>
                <a:spcPct val="120000"/>
              </a:lnSpc>
              <a:spcBef>
                <a:spcPct val="20000"/>
              </a:spcBef>
              <a:spcAft>
                <a:spcPct val="20000"/>
              </a:spcAft>
            </a:pPr>
            <a:r>
              <a:rPr lang="zh-CN" altLang="en-US" dirty="0" smtClean="0">
                <a:ea typeface="黑体" panose="02010609060101010101" pitchFamily="49" charset="-122"/>
              </a:rPr>
              <a:t>伪代码：</a:t>
            </a:r>
          </a:p>
          <a:p>
            <a:pPr marL="765175" lvl="2" indent="0">
              <a:lnSpc>
                <a:spcPct val="120000"/>
              </a:lnSpc>
              <a:spcBef>
                <a:spcPct val="20000"/>
              </a:spcBef>
              <a:spcAft>
                <a:spcPct val="20000"/>
              </a:spcAft>
            </a:pPr>
            <a:r>
              <a:rPr lang="en-US" altLang="zh-CN" dirty="0" smtClean="0">
                <a:ea typeface="黑体" panose="02010609060101010101" pitchFamily="49" charset="-122"/>
              </a:rPr>
              <a:t>$a1= &amp;SRC;		# “&amp;” means “Address of”</a:t>
            </a:r>
          </a:p>
          <a:p>
            <a:pPr marL="765175" lvl="2" indent="0">
              <a:lnSpc>
                <a:spcPct val="120000"/>
              </a:lnSpc>
              <a:spcBef>
                <a:spcPct val="20000"/>
              </a:spcBef>
              <a:spcAft>
                <a:spcPct val="20000"/>
              </a:spcAft>
            </a:pPr>
            <a:r>
              <a:rPr lang="en-US" altLang="zh-CN" dirty="0" smtClean="0">
                <a:ea typeface="黑体" panose="02010609060101010101" pitchFamily="49" charset="-122"/>
              </a:rPr>
              <a:t>$a2= &amp;DEST; </a:t>
            </a:r>
          </a:p>
          <a:p>
            <a:pPr marL="765175" lvl="2" indent="0">
              <a:lnSpc>
                <a:spcPct val="120000"/>
              </a:lnSpc>
              <a:spcBef>
                <a:spcPct val="20000"/>
              </a:spcBef>
              <a:spcAft>
                <a:spcPct val="20000"/>
              </a:spcAft>
            </a:pPr>
            <a:r>
              <a:rPr lang="en-US" altLang="zh-CN" dirty="0" smtClean="0">
                <a:ea typeface="黑体" panose="02010609060101010101" pitchFamily="49" charset="-122"/>
              </a:rPr>
              <a:t>for ($t0 = 100; $t0 &gt; 0; $t0 =$t0 -1)</a:t>
            </a:r>
          </a:p>
          <a:p>
            <a:pPr marL="765175" lvl="2" indent="0">
              <a:lnSpc>
                <a:spcPct val="120000"/>
              </a:lnSpc>
              <a:spcBef>
                <a:spcPct val="20000"/>
              </a:spcBef>
              <a:spcAft>
                <a:spcPct val="20000"/>
              </a:spcAft>
            </a:pPr>
            <a:r>
              <a:rPr lang="en-US" altLang="zh-CN" dirty="0" smtClean="0">
                <a:ea typeface="黑体" panose="02010609060101010101" pitchFamily="49" charset="-122"/>
              </a:rPr>
              <a:t>{</a:t>
            </a:r>
          </a:p>
          <a:p>
            <a:pPr marL="765175" lvl="2" indent="0">
              <a:lnSpc>
                <a:spcPct val="120000"/>
              </a:lnSpc>
              <a:spcBef>
                <a:spcPct val="20000"/>
              </a:spcBef>
              <a:spcAft>
                <a:spcPct val="20000"/>
              </a:spcAft>
            </a:pPr>
            <a:r>
              <a:rPr lang="en-US" altLang="zh-CN" dirty="0" smtClean="0">
                <a:ea typeface="黑体" panose="02010609060101010101" pitchFamily="49" charset="-122"/>
              </a:rPr>
              <a:t>        $t1 = mem($a1);</a:t>
            </a:r>
          </a:p>
          <a:p>
            <a:pPr marL="765175" lvl="2" indent="0">
              <a:lnSpc>
                <a:spcPct val="120000"/>
              </a:lnSpc>
              <a:spcBef>
                <a:spcPct val="20000"/>
              </a:spcBef>
              <a:spcAft>
                <a:spcPct val="20000"/>
              </a:spcAft>
            </a:pPr>
            <a:r>
              <a:rPr lang="en-US" altLang="zh-CN" dirty="0" smtClean="0">
                <a:ea typeface="黑体" panose="02010609060101010101" pitchFamily="49" charset="-122"/>
              </a:rPr>
              <a:t>        mem($a2) = $t1;</a:t>
            </a:r>
          </a:p>
          <a:p>
            <a:pPr marL="765175" lvl="2" indent="0">
              <a:lnSpc>
                <a:spcPct val="120000"/>
              </a:lnSpc>
              <a:spcBef>
                <a:spcPct val="20000"/>
              </a:spcBef>
              <a:spcAft>
                <a:spcPct val="20000"/>
              </a:spcAft>
            </a:pPr>
            <a:r>
              <a:rPr lang="en-US" altLang="zh-CN" dirty="0" smtClean="0">
                <a:ea typeface="黑体" panose="02010609060101010101" pitchFamily="49" charset="-122"/>
              </a:rPr>
              <a:t>        $a1= $a1 + 4;</a:t>
            </a:r>
          </a:p>
          <a:p>
            <a:pPr marL="765175" lvl="2" indent="0">
              <a:lnSpc>
                <a:spcPct val="120000"/>
              </a:lnSpc>
              <a:spcBef>
                <a:spcPct val="20000"/>
              </a:spcBef>
              <a:spcAft>
                <a:spcPct val="20000"/>
              </a:spcAft>
            </a:pPr>
            <a:r>
              <a:rPr lang="en-US" altLang="zh-CN" dirty="0" smtClean="0">
                <a:ea typeface="黑体" panose="02010609060101010101" pitchFamily="49" charset="-122"/>
              </a:rPr>
              <a:t>        $a2= $a2 + 4;</a:t>
            </a:r>
          </a:p>
          <a:p>
            <a:pPr marL="765175" lvl="2" indent="0">
              <a:lnSpc>
                <a:spcPct val="120000"/>
              </a:lnSpc>
              <a:spcBef>
                <a:spcPct val="20000"/>
              </a:spcBef>
              <a:spcAft>
                <a:spcPct val="20000"/>
              </a:spcAft>
            </a:pPr>
            <a:r>
              <a:rPr lang="en-US" altLang="zh-CN" dirty="0" smtClean="0">
                <a:ea typeface="黑体" panose="02010609060101010101" pitchFamily="49" charset="-122"/>
              </a:rPr>
              <a:t>}</a:t>
            </a:r>
          </a:p>
        </p:txBody>
      </p:sp>
      <p:sp>
        <p:nvSpPr>
          <p:cNvPr id="5" name="Title 3"/>
          <p:cNvSpPr txBox="1">
            <a:spLocks/>
          </p:cNvSpPr>
          <p:nvPr/>
        </p:nvSpPr>
        <p:spPr bwMode="auto">
          <a:xfrm>
            <a:off x="539750" y="404813"/>
            <a:ext cx="525780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cs typeface="+mj-cs"/>
              </a:defRPr>
            </a:lvl1pPr>
            <a:lvl2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2pPr>
            <a:lvl3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3pPr>
            <a:lvl4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4pPr>
            <a:lvl5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5pPr>
            <a:lvl6pPr marL="4572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9pPr>
          </a:lstStyle>
          <a:p>
            <a:r>
              <a:rPr lang="zh-CN" altLang="en-US" kern="0" dirty="0" smtClean="0">
                <a:latin typeface="Times New Roman" panose="02020603050405020304" pitchFamily="18" charset="0"/>
                <a:cs typeface="Times New Roman" panose="02020603050405020304" pitchFamily="18" charset="0"/>
              </a:rPr>
              <a:t>二、简答与设计</a:t>
            </a:r>
          </a:p>
        </p:txBody>
      </p:sp>
    </p:spTree>
    <p:extLst>
      <p:ext uri="{BB962C8B-B14F-4D97-AF65-F5344CB8AC3E}">
        <p14:creationId xmlns:p14="http://schemas.microsoft.com/office/powerpoint/2010/main" val="161754148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fade">
                                      <p:cBhvr>
                                        <p:cTn id="12" dur="500"/>
                                        <p:tgtEl>
                                          <p:spTgt spid="7171">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animEffect transition="in" filter="fade">
                                      <p:cBhvr>
                                        <p:cTn id="15" dur="500"/>
                                        <p:tgtEl>
                                          <p:spTgt spid="717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171">
                                            <p:txEl>
                                              <p:pRg st="3" end="3"/>
                                            </p:txEl>
                                          </p:spTgt>
                                        </p:tgtEl>
                                        <p:attrNameLst>
                                          <p:attrName>style.visibility</p:attrName>
                                        </p:attrNameLst>
                                      </p:cBhvr>
                                      <p:to>
                                        <p:strVal val="visible"/>
                                      </p:to>
                                    </p:set>
                                    <p:animEffect transition="in" filter="fade">
                                      <p:cBhvr>
                                        <p:cTn id="18" dur="500"/>
                                        <p:tgtEl>
                                          <p:spTgt spid="7171">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Effect transition="in" filter="fade">
                                      <p:cBhvr>
                                        <p:cTn id="21" dur="500"/>
                                        <p:tgtEl>
                                          <p:spTgt spid="717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5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500"/>
                                        <p:tgtEl>
                                          <p:spTgt spid="7171">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171">
                                            <p:txEl>
                                              <p:pRg st="7" end="7"/>
                                            </p:txEl>
                                          </p:spTgt>
                                        </p:tgtEl>
                                        <p:attrNameLst>
                                          <p:attrName>style.visibility</p:attrName>
                                        </p:attrNameLst>
                                      </p:cBhvr>
                                      <p:to>
                                        <p:strVal val="visible"/>
                                      </p:to>
                                    </p:set>
                                    <p:animEffect transition="in" filter="fade">
                                      <p:cBhvr>
                                        <p:cTn id="30" dur="500"/>
                                        <p:tgtEl>
                                          <p:spTgt spid="7171">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171">
                                            <p:txEl>
                                              <p:pRg st="8" end="8"/>
                                            </p:txEl>
                                          </p:spTgt>
                                        </p:tgtEl>
                                        <p:attrNameLst>
                                          <p:attrName>style.visibility</p:attrName>
                                        </p:attrNameLst>
                                      </p:cBhvr>
                                      <p:to>
                                        <p:strVal val="visible"/>
                                      </p:to>
                                    </p:set>
                                    <p:animEffect transition="in" filter="fade">
                                      <p:cBhvr>
                                        <p:cTn id="33" dur="500"/>
                                        <p:tgtEl>
                                          <p:spTgt spid="7171">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171">
                                            <p:txEl>
                                              <p:pRg st="9" end="9"/>
                                            </p:txEl>
                                          </p:spTgt>
                                        </p:tgtEl>
                                        <p:attrNameLst>
                                          <p:attrName>style.visibility</p:attrName>
                                        </p:attrNameLst>
                                      </p:cBhvr>
                                      <p:to>
                                        <p:strVal val="visible"/>
                                      </p:to>
                                    </p:set>
                                    <p:animEffect transition="in" filter="fade">
                                      <p:cBhvr>
                                        <p:cTn id="36" dur="500"/>
                                        <p:tgtEl>
                                          <p:spTgt spid="7171">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171">
                                            <p:txEl>
                                              <p:pRg st="10" end="10"/>
                                            </p:txEl>
                                          </p:spTgt>
                                        </p:tgtEl>
                                        <p:attrNameLst>
                                          <p:attrName>style.visibility</p:attrName>
                                        </p:attrNameLst>
                                      </p:cBhvr>
                                      <p:to>
                                        <p:strVal val="visible"/>
                                      </p:to>
                                    </p:set>
                                    <p:animEffect transition="in" filter="fade">
                                      <p:cBhvr>
                                        <p:cTn id="39" dur="500"/>
                                        <p:tgtEl>
                                          <p:spTgt spid="71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0"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八、题图</a:t>
            </a:r>
          </a:p>
        </p:txBody>
      </p:sp>
      <p:sp>
        <p:nvSpPr>
          <p:cNvPr id="150531" name="Content Placeholder 4"/>
          <p:cNvSpPr>
            <a:spLocks noGrp="1"/>
          </p:cNvSpPr>
          <p:nvPr>
            <p:ph idx="4294967295"/>
          </p:nvPr>
        </p:nvSpPr>
        <p:spPr>
          <a:xfrm>
            <a:off x="684213" y="908050"/>
            <a:ext cx="7848600" cy="388938"/>
          </a:xfrm>
        </p:spPr>
        <p:txBody>
          <a:bodyPr/>
          <a:lstStyle/>
          <a:p>
            <a:pPr marL="0" indent="0">
              <a:lnSpc>
                <a:spcPct val="120000"/>
              </a:lnSpc>
              <a:spcBef>
                <a:spcPct val="20000"/>
              </a:spcBef>
              <a:spcAft>
                <a:spcPct val="20000"/>
              </a:spcAft>
            </a:pPr>
            <a:r>
              <a:rPr lang="zh-CN" altLang="en-US" smtClean="0">
                <a:ea typeface="黑体" panose="02010609060101010101" pitchFamily="49" charset="-122"/>
              </a:rPr>
              <a:t>图</a:t>
            </a:r>
            <a:r>
              <a:rPr lang="en-US" altLang="zh-CN" smtClean="0">
                <a:ea typeface="黑体" panose="02010609060101010101" pitchFamily="49" charset="-122"/>
              </a:rPr>
              <a:t>4</a:t>
            </a:r>
            <a:endParaRPr lang="zh-CN" altLang="en-US" smtClean="0">
              <a:ea typeface="黑体" panose="02010609060101010101" pitchFamily="49" charset="-122"/>
            </a:endParaRPr>
          </a:p>
        </p:txBody>
      </p:sp>
      <p:pic>
        <p:nvPicPr>
          <p:cNvPr id="150532"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341438"/>
            <a:ext cx="6626225"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4715753"/>
      </p:ext>
    </p:extLst>
  </p:cSld>
  <p:clrMapOvr>
    <a:masterClrMapping/>
  </p:clrMapOvr>
  <p:transition spd="med">
    <p:fad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8"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八、解答</a:t>
            </a:r>
            <a:r>
              <a:rPr lang="en-US" altLang="zh-CN" smtClean="0">
                <a:latin typeface="Times New Roman" panose="02020603050405020304" pitchFamily="18" charset="0"/>
                <a:cs typeface="Times New Roman" panose="02020603050405020304" pitchFamily="18" charset="0"/>
              </a:rPr>
              <a:t>1</a:t>
            </a:r>
            <a:endParaRPr lang="zh-CN" altLang="en-US" smtClean="0">
              <a:latin typeface="Times New Roman" panose="02020603050405020304" pitchFamily="18" charset="0"/>
              <a:cs typeface="Times New Roman" panose="02020603050405020304" pitchFamily="18" charset="0"/>
            </a:endParaRPr>
          </a:p>
        </p:txBody>
      </p:sp>
      <p:sp>
        <p:nvSpPr>
          <p:cNvPr id="72707" name="Content Placeholder 4"/>
          <p:cNvSpPr>
            <a:spLocks noGrp="1"/>
          </p:cNvSpPr>
          <p:nvPr>
            <p:ph idx="4294967295"/>
          </p:nvPr>
        </p:nvSpPr>
        <p:spPr>
          <a:xfrm>
            <a:off x="684213" y="908050"/>
            <a:ext cx="7848600" cy="4064000"/>
          </a:xfrm>
        </p:spPr>
        <p:txBody>
          <a:bodyPr/>
          <a:lstStyle/>
          <a:p>
            <a:pPr marL="0" indent="0">
              <a:lnSpc>
                <a:spcPct val="120000"/>
              </a:lnSpc>
              <a:spcBef>
                <a:spcPct val="20000"/>
              </a:spcBef>
              <a:spcAft>
                <a:spcPct val="20000"/>
              </a:spcAft>
              <a:defRPr/>
            </a:pP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727075" lvl="1" indent="-342900">
              <a:lnSpc>
                <a:spcPct val="120000"/>
              </a:lnSpc>
              <a:spcBef>
                <a:spcPct val="20000"/>
              </a:spcBef>
              <a:spcAft>
                <a:spcPct val="20000"/>
              </a:spcAft>
              <a:buFont typeface="+mj-ea"/>
              <a:buAutoNum type="circleNumDbPlain"/>
              <a:defRPr/>
            </a:pPr>
            <a:r>
              <a:rPr lang="zh-CN" altLang="en-US" dirty="0">
                <a:ea typeface="黑体" pitchFamily="49" charset="-122"/>
              </a:rPr>
              <a:t>对该指令字而言，符号扩展单元和图</a:t>
            </a:r>
            <a:r>
              <a:rPr lang="en-US" altLang="zh-CN" dirty="0">
                <a:ea typeface="黑体" pitchFamily="49" charset="-122"/>
              </a:rPr>
              <a:t>4</a:t>
            </a:r>
            <a:r>
              <a:rPr lang="zh-CN" altLang="en-US" dirty="0">
                <a:ea typeface="黑体" pitchFamily="49" charset="-122"/>
              </a:rPr>
              <a:t>左上角的左移两位单元的输出是什么？</a:t>
            </a:r>
            <a:endParaRPr lang="en-US" altLang="zh-CN" dirty="0">
              <a:ea typeface="黑体" pitchFamily="49" charset="-122"/>
            </a:endParaRPr>
          </a:p>
          <a:p>
            <a:pPr marL="1109662" lvl="2" indent="-342900">
              <a:lnSpc>
                <a:spcPct val="120000"/>
              </a:lnSpc>
              <a:spcBef>
                <a:spcPct val="20000"/>
              </a:spcBef>
              <a:spcAft>
                <a:spcPct val="20000"/>
              </a:spcAft>
              <a:buFont typeface="+mj-ea"/>
              <a:buAutoNum type="circleNumDbPlain"/>
              <a:defRPr/>
            </a:pPr>
            <a:endParaRPr lang="en-US" altLang="zh-CN" dirty="0">
              <a:ea typeface="黑体" pitchFamily="49" charset="-122"/>
            </a:endParaRPr>
          </a:p>
          <a:p>
            <a:pPr marL="1109662" lvl="2" indent="-342900">
              <a:lnSpc>
                <a:spcPct val="120000"/>
              </a:lnSpc>
              <a:spcBef>
                <a:spcPct val="20000"/>
              </a:spcBef>
              <a:spcAft>
                <a:spcPct val="20000"/>
              </a:spcAft>
              <a:buFont typeface="+mj-ea"/>
              <a:buAutoNum type="circleNumDbPlain"/>
              <a:defRPr/>
            </a:pPr>
            <a:endParaRPr lang="en-US" altLang="zh-CN" dirty="0">
              <a:ea typeface="黑体" pitchFamily="49" charset="-122"/>
            </a:endParaRPr>
          </a:p>
          <a:p>
            <a:pPr marL="1109662" lvl="2" indent="-342900">
              <a:lnSpc>
                <a:spcPct val="120000"/>
              </a:lnSpc>
              <a:spcBef>
                <a:spcPct val="20000"/>
              </a:spcBef>
              <a:spcAft>
                <a:spcPct val="20000"/>
              </a:spcAft>
              <a:buFont typeface="+mj-ea"/>
              <a:buAutoNum type="circleNumDbPlain"/>
              <a:defRPr/>
            </a:pPr>
            <a:endParaRPr lang="en-US" altLang="zh-CN" dirty="0">
              <a:ea typeface="黑体" pitchFamily="49" charset="-122"/>
            </a:endParaRPr>
          </a:p>
          <a:p>
            <a:pPr marL="1052512" lvl="2" indent="-285750">
              <a:lnSpc>
                <a:spcPct val="120000"/>
              </a:lnSpc>
              <a:spcBef>
                <a:spcPct val="20000"/>
              </a:spcBef>
              <a:spcAft>
                <a:spcPct val="20000"/>
              </a:spcAft>
              <a:defRPr/>
            </a:pPr>
            <a:r>
              <a:rPr lang="zh-CN" altLang="en-US" dirty="0">
                <a:ea typeface="黑体" pitchFamily="49" charset="-122"/>
              </a:rPr>
              <a:t>解析：注意符号扩展单元要按符号位进行扩展，同时左移两位单元的输出应为</a:t>
            </a:r>
            <a:r>
              <a:rPr lang="en-US" altLang="zh-CN" dirty="0">
                <a:ea typeface="黑体" pitchFamily="49" charset="-122"/>
              </a:rPr>
              <a:t>28</a:t>
            </a:r>
            <a:r>
              <a:rPr lang="zh-CN" altLang="en-US" dirty="0">
                <a:ea typeface="黑体" pitchFamily="49" charset="-122"/>
              </a:rPr>
              <a:t>位。</a:t>
            </a:r>
            <a:endParaRPr lang="en-US" altLang="zh-CN" dirty="0">
              <a:ea typeface="黑体" pitchFamily="49" charset="-122"/>
            </a:endParaRPr>
          </a:p>
        </p:txBody>
      </p:sp>
      <p:graphicFrame>
        <p:nvGraphicFramePr>
          <p:cNvPr id="3" name="表格 2"/>
          <p:cNvGraphicFramePr>
            <a:graphicFrameLocks noGrp="1"/>
          </p:cNvGraphicFramePr>
          <p:nvPr/>
        </p:nvGraphicFramePr>
        <p:xfrm>
          <a:off x="1258888" y="3141663"/>
          <a:ext cx="7135812" cy="1097280"/>
        </p:xfrm>
        <a:graphic>
          <a:graphicData uri="http://schemas.openxmlformats.org/drawingml/2006/table">
            <a:tbl>
              <a:tblPr firstRow="1" firstCol="1" bandRow="1">
                <a:tableStyleId>{69CF1AB2-1976-4502-BF36-3FF5EA218861}</a:tableStyleId>
              </a:tblPr>
              <a:tblGrid>
                <a:gridCol w="365806">
                  <a:extLst>
                    <a:ext uri="{9D8B030D-6E8A-4147-A177-3AD203B41FA5}">
                      <a16:colId xmlns:a16="http://schemas.microsoft.com/office/drawing/2014/main" val="20000"/>
                    </a:ext>
                  </a:extLst>
                </a:gridCol>
                <a:gridCol w="3592007">
                  <a:extLst>
                    <a:ext uri="{9D8B030D-6E8A-4147-A177-3AD203B41FA5}">
                      <a16:colId xmlns:a16="http://schemas.microsoft.com/office/drawing/2014/main" val="20001"/>
                    </a:ext>
                  </a:extLst>
                </a:gridCol>
                <a:gridCol w="3177999">
                  <a:extLst>
                    <a:ext uri="{9D8B030D-6E8A-4147-A177-3AD203B41FA5}">
                      <a16:colId xmlns:a16="http://schemas.microsoft.com/office/drawing/2014/main" val="20002"/>
                    </a:ext>
                  </a:extLst>
                </a:gridCol>
              </a:tblGrid>
              <a:tr h="365654">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89" marR="68589"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符号扩展单元</a:t>
                      </a:r>
                      <a:endParaRPr lang="zh-CN" sz="1200" kern="100" dirty="0">
                        <a:effectLst/>
                        <a:latin typeface="Times New Roman" pitchFamily="18" charset="0"/>
                        <a:ea typeface="宋体"/>
                        <a:cs typeface="Times New Roman" pitchFamily="18" charset="0"/>
                      </a:endParaRPr>
                    </a:p>
                  </a:txBody>
                  <a:tcPr marL="68589" marR="68589"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左移两位单元</a:t>
                      </a:r>
                      <a:endParaRPr lang="zh-CN" sz="1200" kern="100" dirty="0">
                        <a:effectLst/>
                        <a:latin typeface="Times New Roman" pitchFamily="18" charset="0"/>
                        <a:ea typeface="宋体"/>
                        <a:cs typeface="Times New Roman" pitchFamily="18" charset="0"/>
                      </a:endParaRPr>
                    </a:p>
                  </a:txBody>
                  <a:tcPr marL="68589" marR="68589" marT="0" marB="0"/>
                </a:tc>
                <a:extLst>
                  <a:ext uri="{0D108BD9-81ED-4DB2-BD59-A6C34878D82A}">
                    <a16:rowId xmlns:a16="http://schemas.microsoft.com/office/drawing/2014/main" val="10000"/>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89" marR="68589"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00000000 00000000 00000000 00010000</a:t>
                      </a:r>
                      <a:endParaRPr lang="zh-CN" sz="1200" kern="100" dirty="0">
                        <a:effectLst/>
                        <a:latin typeface="Times New Roman" pitchFamily="18" charset="0"/>
                        <a:ea typeface="宋体"/>
                        <a:cs typeface="Times New Roman" pitchFamily="18" charset="0"/>
                      </a:endParaRPr>
                    </a:p>
                  </a:txBody>
                  <a:tcPr marL="68589" marR="68589"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0001 00001100 00000000 01000000</a:t>
                      </a:r>
                      <a:endParaRPr lang="zh-CN" sz="1200" kern="100" dirty="0">
                        <a:effectLst/>
                        <a:latin typeface="Times New Roman" pitchFamily="18" charset="0"/>
                        <a:ea typeface="宋体"/>
                        <a:cs typeface="Times New Roman" pitchFamily="18" charset="0"/>
                      </a:endParaRPr>
                    </a:p>
                  </a:txBody>
                  <a:tcPr marL="68589" marR="68589" marT="0" marB="0"/>
                </a:tc>
                <a:extLst>
                  <a:ext uri="{0D108BD9-81ED-4DB2-BD59-A6C34878D82A}">
                    <a16:rowId xmlns:a16="http://schemas.microsoft.com/office/drawing/2014/main" val="10001"/>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89" marR="68589"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00000000 00000000 00000000 00001100</a:t>
                      </a:r>
                      <a:endParaRPr lang="zh-CN" sz="1200" kern="100" dirty="0">
                        <a:effectLst/>
                        <a:latin typeface="Times New Roman" pitchFamily="18" charset="0"/>
                        <a:ea typeface="宋体"/>
                        <a:cs typeface="Times New Roman" pitchFamily="18" charset="0"/>
                      </a:endParaRPr>
                    </a:p>
                  </a:txBody>
                  <a:tcPr marL="68589" marR="68589"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0000 10001100 00000000 00110000</a:t>
                      </a:r>
                      <a:endParaRPr lang="zh-CN" sz="1200" kern="100" dirty="0">
                        <a:effectLst/>
                        <a:latin typeface="Times New Roman" pitchFamily="18" charset="0"/>
                        <a:ea typeface="宋体"/>
                        <a:cs typeface="Times New Roman" pitchFamily="18" charset="0"/>
                      </a:endParaRPr>
                    </a:p>
                  </a:txBody>
                  <a:tcPr marL="68589" marR="68589" marT="0" marB="0"/>
                </a:tc>
                <a:extLst>
                  <a:ext uri="{0D108BD9-81ED-4DB2-BD59-A6C34878D82A}">
                    <a16:rowId xmlns:a16="http://schemas.microsoft.com/office/drawing/2014/main" val="10002"/>
                  </a:ext>
                </a:extLst>
              </a:tr>
            </a:tbl>
          </a:graphicData>
        </a:graphic>
      </p:graphicFrame>
      <p:graphicFrame>
        <p:nvGraphicFramePr>
          <p:cNvPr id="13" name="表格 12"/>
          <p:cNvGraphicFramePr>
            <a:graphicFrameLocks noGrp="1"/>
          </p:cNvGraphicFramePr>
          <p:nvPr/>
        </p:nvGraphicFramePr>
        <p:xfrm>
          <a:off x="2652713" y="1125538"/>
          <a:ext cx="3935412" cy="1097280"/>
        </p:xfrm>
        <a:graphic>
          <a:graphicData uri="http://schemas.openxmlformats.org/drawingml/2006/table">
            <a:tbl>
              <a:tblPr firstRow="1" firstCol="1" bandRow="1">
                <a:tableStyleId>{69CF1AB2-1976-4502-BF36-3FF5EA218861}</a:tableStyleId>
              </a:tblPr>
              <a:tblGrid>
                <a:gridCol w="351756">
                  <a:extLst>
                    <a:ext uri="{9D8B030D-6E8A-4147-A177-3AD203B41FA5}">
                      <a16:colId xmlns:a16="http://schemas.microsoft.com/office/drawing/2014/main" val="20000"/>
                    </a:ext>
                  </a:extLst>
                </a:gridCol>
                <a:gridCol w="3583656">
                  <a:extLst>
                    <a:ext uri="{9D8B030D-6E8A-4147-A177-3AD203B41FA5}">
                      <a16:colId xmlns:a16="http://schemas.microsoft.com/office/drawing/2014/main" val="20001"/>
                    </a:ext>
                  </a:extLst>
                </a:gridCol>
              </a:tblGrid>
              <a:tr h="365654">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73" marR="68573"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指令字</a:t>
                      </a:r>
                      <a:endParaRPr lang="zh-CN" sz="1200" kern="100" dirty="0">
                        <a:effectLst/>
                        <a:latin typeface="Times New Roman" pitchFamily="18" charset="0"/>
                        <a:ea typeface="宋体"/>
                        <a:cs typeface="Times New Roman" pitchFamily="18" charset="0"/>
                      </a:endParaRPr>
                    </a:p>
                  </a:txBody>
                  <a:tcPr marL="68573" marR="68573" marT="0" marB="0"/>
                </a:tc>
                <a:extLst>
                  <a:ext uri="{0D108BD9-81ED-4DB2-BD59-A6C34878D82A}">
                    <a16:rowId xmlns:a16="http://schemas.microsoft.com/office/drawing/2014/main" val="10000"/>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73" marR="68573"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10001100 01000011 00000000 00010000</a:t>
                      </a:r>
                      <a:endParaRPr lang="zh-CN" sz="1200" kern="100" dirty="0">
                        <a:effectLst/>
                        <a:latin typeface="Times New Roman" pitchFamily="18" charset="0"/>
                        <a:ea typeface="宋体"/>
                        <a:cs typeface="Times New Roman" pitchFamily="18" charset="0"/>
                      </a:endParaRPr>
                    </a:p>
                  </a:txBody>
                  <a:tcPr marL="68573" marR="68573" marT="0" marB="0"/>
                </a:tc>
                <a:extLst>
                  <a:ext uri="{0D108BD9-81ED-4DB2-BD59-A6C34878D82A}">
                    <a16:rowId xmlns:a16="http://schemas.microsoft.com/office/drawing/2014/main" val="10001"/>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73" marR="68573"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00010000 00100011 00000000 00001100</a:t>
                      </a:r>
                      <a:endParaRPr lang="zh-CN" sz="1200" kern="100" dirty="0">
                        <a:effectLst/>
                        <a:latin typeface="Times New Roman" pitchFamily="18" charset="0"/>
                        <a:ea typeface="宋体"/>
                        <a:cs typeface="Times New Roman" pitchFamily="18" charset="0"/>
                      </a:endParaRPr>
                    </a:p>
                  </a:txBody>
                  <a:tcPr marL="68573" marR="68573"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6117557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2707">
                                            <p:txEl>
                                              <p:pRg st="7" end="7"/>
                                            </p:txEl>
                                          </p:spTgt>
                                        </p:tgtEl>
                                        <p:attrNameLst>
                                          <p:attrName>style.visibility</p:attrName>
                                        </p:attrNameLst>
                                      </p:cBhvr>
                                      <p:to>
                                        <p:strVal val="visible"/>
                                      </p:to>
                                    </p:set>
                                    <p:animEffect transition="in" filter="fade">
                                      <p:cBhvr>
                                        <p:cTn id="12" dur="500"/>
                                        <p:tgtEl>
                                          <p:spTgt spid="727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6"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八、解答</a:t>
            </a:r>
            <a:r>
              <a:rPr lang="en-US" altLang="zh-CN" smtClean="0">
                <a:latin typeface="Times New Roman" panose="02020603050405020304" pitchFamily="18" charset="0"/>
                <a:cs typeface="Times New Roman" panose="02020603050405020304" pitchFamily="18" charset="0"/>
              </a:rPr>
              <a:t>2</a:t>
            </a:r>
            <a:endParaRPr lang="zh-CN" altLang="en-US" smtClean="0">
              <a:latin typeface="Times New Roman" panose="02020603050405020304" pitchFamily="18" charset="0"/>
              <a:cs typeface="Times New Roman" panose="02020603050405020304" pitchFamily="18" charset="0"/>
            </a:endParaRPr>
          </a:p>
        </p:txBody>
      </p:sp>
      <p:sp>
        <p:nvSpPr>
          <p:cNvPr id="75779" name="Content Placeholder 4"/>
          <p:cNvSpPr>
            <a:spLocks noGrp="1"/>
          </p:cNvSpPr>
          <p:nvPr>
            <p:ph idx="4294967295"/>
          </p:nvPr>
        </p:nvSpPr>
        <p:spPr>
          <a:xfrm>
            <a:off x="684213" y="908050"/>
            <a:ext cx="7848600" cy="3732213"/>
          </a:xfrm>
        </p:spPr>
        <p:txBody>
          <a:bodyPr/>
          <a:lstStyle/>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727075" lvl="1" indent="-342900">
              <a:lnSpc>
                <a:spcPct val="120000"/>
              </a:lnSpc>
              <a:spcBef>
                <a:spcPct val="20000"/>
              </a:spcBef>
              <a:spcAft>
                <a:spcPct val="20000"/>
              </a:spcAft>
              <a:buFont typeface="楷体_GB2312" pitchFamily="49" charset="-122"/>
              <a:buAutoNum type="circleNumDbPlain" startAt="2"/>
            </a:pPr>
            <a:r>
              <a:rPr lang="zh-CN" altLang="en-US" smtClean="0">
                <a:ea typeface="黑体" panose="02010609060101010101" pitchFamily="49" charset="-122"/>
              </a:rPr>
              <a:t>对该指令字而言，</a:t>
            </a:r>
            <a:r>
              <a:rPr lang="en-US" altLang="zh-CN" smtClean="0">
                <a:ea typeface="黑体" panose="02010609060101010101" pitchFamily="49" charset="-122"/>
              </a:rPr>
              <a:t>ALU</a:t>
            </a:r>
            <a:r>
              <a:rPr lang="zh-CN" altLang="en-US" smtClean="0">
                <a:ea typeface="黑体" panose="02010609060101010101" pitchFamily="49" charset="-122"/>
              </a:rPr>
              <a:t>控制单元的输入是什么？</a:t>
            </a:r>
            <a:endParaRPr lang="en-US" altLang="zh-CN" smtClean="0">
              <a:ea typeface="黑体" panose="02010609060101010101" pitchFamily="49" charset="-122"/>
            </a:endParaRPr>
          </a:p>
          <a:p>
            <a:pPr lvl="2" indent="-285750">
              <a:lnSpc>
                <a:spcPct val="120000"/>
              </a:lnSpc>
              <a:spcBef>
                <a:spcPct val="20000"/>
              </a:spcBef>
              <a:spcAft>
                <a:spcPct val="20000"/>
              </a:spcAft>
            </a:pPr>
            <a:endParaRPr lang="en-US" altLang="zh-CN" smtClean="0">
              <a:ea typeface="黑体" panose="02010609060101010101" pitchFamily="49" charset="-122"/>
            </a:endParaRPr>
          </a:p>
          <a:p>
            <a:pPr lvl="2" indent="-285750">
              <a:lnSpc>
                <a:spcPct val="120000"/>
              </a:lnSpc>
              <a:spcBef>
                <a:spcPct val="20000"/>
              </a:spcBef>
              <a:spcAft>
                <a:spcPct val="20000"/>
              </a:spcAft>
            </a:pPr>
            <a:endParaRPr lang="en-US" altLang="zh-CN" smtClean="0">
              <a:ea typeface="黑体" panose="02010609060101010101" pitchFamily="49" charset="-122"/>
            </a:endParaRPr>
          </a:p>
          <a:p>
            <a:pPr lvl="2" indent="-285750">
              <a:lnSpc>
                <a:spcPct val="120000"/>
              </a:lnSpc>
              <a:spcBef>
                <a:spcPct val="20000"/>
              </a:spcBef>
              <a:spcAft>
                <a:spcPct val="20000"/>
              </a:spcAft>
            </a:pPr>
            <a:endParaRPr lang="en-US" altLang="zh-CN" smtClean="0">
              <a:ea typeface="黑体" panose="02010609060101010101" pitchFamily="49" charset="-122"/>
            </a:endParaRPr>
          </a:p>
          <a:p>
            <a:pPr lvl="2" indent="-285750">
              <a:lnSpc>
                <a:spcPct val="120000"/>
              </a:lnSpc>
              <a:spcBef>
                <a:spcPct val="20000"/>
              </a:spcBef>
              <a:spcAft>
                <a:spcPct val="20000"/>
              </a:spcAft>
            </a:pPr>
            <a:r>
              <a:rPr lang="zh-CN" altLang="en-US" smtClean="0">
                <a:ea typeface="黑体" panose="02010609060101010101" pitchFamily="49" charset="-122"/>
              </a:rPr>
              <a:t>解析：可以根据指令字写出指令，如下表所示，在</a:t>
            </a:r>
            <a:r>
              <a:rPr lang="en-US" altLang="zh-CN" smtClean="0">
                <a:ea typeface="黑体" panose="02010609060101010101" pitchFamily="49" charset="-122"/>
              </a:rPr>
              <a:t>lw</a:t>
            </a:r>
            <a:r>
              <a:rPr lang="zh-CN" altLang="en-US" smtClean="0">
                <a:ea typeface="黑体" panose="02010609060101010101" pitchFamily="49" charset="-122"/>
              </a:rPr>
              <a:t>指令中，</a:t>
            </a:r>
            <a:r>
              <a:rPr lang="en-US" altLang="zh-CN" smtClean="0">
                <a:ea typeface="黑体" panose="02010609060101010101" pitchFamily="49" charset="-122"/>
              </a:rPr>
              <a:t>ALU</a:t>
            </a:r>
            <a:r>
              <a:rPr lang="zh-CN" altLang="en-US" smtClean="0">
                <a:ea typeface="黑体" panose="02010609060101010101" pitchFamily="49" charset="-122"/>
              </a:rPr>
              <a:t>进行加法运算，在</a:t>
            </a:r>
            <a:r>
              <a:rPr lang="en-US" altLang="zh-CN" smtClean="0">
                <a:ea typeface="黑体" panose="02010609060101010101" pitchFamily="49" charset="-122"/>
              </a:rPr>
              <a:t>beq</a:t>
            </a:r>
            <a:r>
              <a:rPr lang="zh-CN" altLang="en-US" smtClean="0">
                <a:ea typeface="黑体" panose="02010609060101010101" pitchFamily="49" charset="-122"/>
              </a:rPr>
              <a:t>指令中，</a:t>
            </a:r>
            <a:r>
              <a:rPr lang="en-US" altLang="zh-CN" smtClean="0">
                <a:ea typeface="黑体" panose="02010609060101010101" pitchFamily="49" charset="-122"/>
              </a:rPr>
              <a:t>ALU</a:t>
            </a:r>
            <a:r>
              <a:rPr lang="zh-CN" altLang="en-US" smtClean="0">
                <a:ea typeface="黑体" panose="02010609060101010101" pitchFamily="49" charset="-122"/>
              </a:rPr>
              <a:t>执行减法运算。</a:t>
            </a:r>
            <a:endParaRPr lang="en-US" altLang="zh-CN" smtClean="0">
              <a:ea typeface="黑体" panose="02010609060101010101" pitchFamily="49" charset="-122"/>
            </a:endParaRPr>
          </a:p>
        </p:txBody>
      </p:sp>
      <p:graphicFrame>
        <p:nvGraphicFramePr>
          <p:cNvPr id="4" name="表格 3"/>
          <p:cNvGraphicFramePr>
            <a:graphicFrameLocks noGrp="1"/>
          </p:cNvGraphicFramePr>
          <p:nvPr/>
        </p:nvGraphicFramePr>
        <p:xfrm>
          <a:off x="2700338" y="2852738"/>
          <a:ext cx="3973513" cy="1097280"/>
        </p:xfrm>
        <a:graphic>
          <a:graphicData uri="http://schemas.openxmlformats.org/drawingml/2006/table">
            <a:tbl>
              <a:tblPr firstRow="1" firstCol="1" bandRow="1">
                <a:tableStyleId>{69CF1AB2-1976-4502-BF36-3FF5EA218861}</a:tableStyleId>
              </a:tblPr>
              <a:tblGrid>
                <a:gridCol w="365731">
                  <a:extLst>
                    <a:ext uri="{9D8B030D-6E8A-4147-A177-3AD203B41FA5}">
                      <a16:colId xmlns:a16="http://schemas.microsoft.com/office/drawing/2014/main" val="20000"/>
                    </a:ext>
                  </a:extLst>
                </a:gridCol>
                <a:gridCol w="1803891">
                  <a:extLst>
                    <a:ext uri="{9D8B030D-6E8A-4147-A177-3AD203B41FA5}">
                      <a16:colId xmlns:a16="http://schemas.microsoft.com/office/drawing/2014/main" val="20001"/>
                    </a:ext>
                  </a:extLst>
                </a:gridCol>
                <a:gridCol w="1803891">
                  <a:extLst>
                    <a:ext uri="{9D8B030D-6E8A-4147-A177-3AD203B41FA5}">
                      <a16:colId xmlns:a16="http://schemas.microsoft.com/office/drawing/2014/main" val="20002"/>
                    </a:ext>
                  </a:extLst>
                </a:gridCol>
              </a:tblGrid>
              <a:tr h="365654">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75" marR="68575" marT="0" marB="0"/>
                </a:tc>
                <a:tc>
                  <a:txBody>
                    <a:bodyPr/>
                    <a:lstStyle/>
                    <a:p>
                      <a:pPr algn="ctr">
                        <a:lnSpc>
                          <a:spcPct val="150000"/>
                        </a:lnSpc>
                        <a:spcAft>
                          <a:spcPts val="0"/>
                        </a:spcAft>
                      </a:pPr>
                      <a:r>
                        <a:rPr lang="en-US" sz="1600" kern="100" dirty="0" err="1">
                          <a:effectLst/>
                          <a:latin typeface="Times New Roman" pitchFamily="18" charset="0"/>
                          <a:cs typeface="Times New Roman" pitchFamily="18" charset="0"/>
                        </a:rPr>
                        <a:t>ALUOp</a:t>
                      </a:r>
                      <a:r>
                        <a:rPr lang="en-US" sz="1600" kern="100" dirty="0">
                          <a:effectLst/>
                          <a:latin typeface="Times New Roman" pitchFamily="18" charset="0"/>
                          <a:cs typeface="Times New Roman" pitchFamily="18" charset="0"/>
                        </a:rPr>
                        <a:t>[1:0]</a:t>
                      </a:r>
                      <a:endParaRPr lang="zh-CN" sz="1200" kern="100" dirty="0">
                        <a:effectLst/>
                        <a:latin typeface="Times New Roman" pitchFamily="18" charset="0"/>
                        <a:ea typeface="宋体"/>
                        <a:cs typeface="Times New Roman" pitchFamily="18" charset="0"/>
                      </a:endParaRPr>
                    </a:p>
                  </a:txBody>
                  <a:tcPr marL="68575" marR="68575" marT="0" marB="0"/>
                </a:tc>
                <a:tc>
                  <a:txBody>
                    <a:bodyPr/>
                    <a:lstStyle/>
                    <a:p>
                      <a:pPr algn="ctr">
                        <a:lnSpc>
                          <a:spcPct val="150000"/>
                        </a:lnSpc>
                        <a:spcAft>
                          <a:spcPts val="0"/>
                        </a:spcAft>
                      </a:pPr>
                      <a:r>
                        <a:rPr lang="en-US" sz="1600" kern="100" dirty="0">
                          <a:effectLst/>
                          <a:latin typeface="Times New Roman" pitchFamily="18" charset="0"/>
                          <a:cs typeface="Times New Roman" pitchFamily="18" charset="0"/>
                        </a:rPr>
                        <a:t>Instruction[5:0]</a:t>
                      </a:r>
                      <a:endParaRPr lang="zh-CN" sz="1200" kern="100" dirty="0">
                        <a:effectLst/>
                        <a:latin typeface="Times New Roman" pitchFamily="18" charset="0"/>
                        <a:ea typeface="宋体"/>
                        <a:cs typeface="Times New Roman" pitchFamily="18" charset="0"/>
                      </a:endParaRPr>
                    </a:p>
                  </a:txBody>
                  <a:tcPr marL="68575" marR="68575" marT="0" marB="0"/>
                </a:tc>
                <a:extLst>
                  <a:ext uri="{0D108BD9-81ED-4DB2-BD59-A6C34878D82A}">
                    <a16:rowId xmlns:a16="http://schemas.microsoft.com/office/drawing/2014/main" val="10000"/>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75" marR="68575"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00</a:t>
                      </a:r>
                      <a:endParaRPr lang="zh-CN" sz="1200" kern="100" dirty="0">
                        <a:effectLst/>
                        <a:latin typeface="Times New Roman" pitchFamily="18" charset="0"/>
                        <a:ea typeface="宋体"/>
                        <a:cs typeface="Times New Roman" pitchFamily="18" charset="0"/>
                      </a:endParaRPr>
                    </a:p>
                  </a:txBody>
                  <a:tcPr marL="68575" marR="68575"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010000</a:t>
                      </a:r>
                      <a:endParaRPr lang="zh-CN" sz="1200" kern="100" dirty="0">
                        <a:effectLst/>
                        <a:latin typeface="Times New Roman" pitchFamily="18" charset="0"/>
                        <a:ea typeface="宋体"/>
                        <a:cs typeface="Times New Roman" pitchFamily="18" charset="0"/>
                      </a:endParaRPr>
                    </a:p>
                  </a:txBody>
                  <a:tcPr marL="68575" marR="68575" marT="0" marB="0"/>
                </a:tc>
                <a:extLst>
                  <a:ext uri="{0D108BD9-81ED-4DB2-BD59-A6C34878D82A}">
                    <a16:rowId xmlns:a16="http://schemas.microsoft.com/office/drawing/2014/main" val="10001"/>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75" marR="68575"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01</a:t>
                      </a:r>
                      <a:endParaRPr lang="zh-CN" sz="1200" kern="100" dirty="0">
                        <a:effectLst/>
                        <a:latin typeface="Times New Roman" pitchFamily="18" charset="0"/>
                        <a:ea typeface="宋体"/>
                        <a:cs typeface="Times New Roman" pitchFamily="18" charset="0"/>
                      </a:endParaRPr>
                    </a:p>
                  </a:txBody>
                  <a:tcPr marL="68575" marR="68575"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001100</a:t>
                      </a:r>
                      <a:endParaRPr lang="zh-CN" sz="1200" kern="100" dirty="0">
                        <a:effectLst/>
                        <a:latin typeface="Times New Roman" pitchFamily="18" charset="0"/>
                        <a:ea typeface="宋体"/>
                        <a:cs typeface="Times New Roman" pitchFamily="18" charset="0"/>
                      </a:endParaRPr>
                    </a:p>
                  </a:txBody>
                  <a:tcPr marL="68575" marR="68575" marT="0" marB="0"/>
                </a:tc>
                <a:extLst>
                  <a:ext uri="{0D108BD9-81ED-4DB2-BD59-A6C34878D82A}">
                    <a16:rowId xmlns:a16="http://schemas.microsoft.com/office/drawing/2014/main" val="10002"/>
                  </a:ext>
                </a:extLst>
              </a:tr>
            </a:tbl>
          </a:graphicData>
        </a:graphic>
      </p:graphicFrame>
      <p:graphicFrame>
        <p:nvGraphicFramePr>
          <p:cNvPr id="10" name="表格 9"/>
          <p:cNvGraphicFramePr>
            <a:graphicFrameLocks noGrp="1"/>
          </p:cNvGraphicFramePr>
          <p:nvPr/>
        </p:nvGraphicFramePr>
        <p:xfrm>
          <a:off x="2339975" y="4652963"/>
          <a:ext cx="5472113" cy="1097280"/>
        </p:xfrm>
        <a:graphic>
          <a:graphicData uri="http://schemas.openxmlformats.org/drawingml/2006/table">
            <a:tbl>
              <a:tblPr firstRow="1" firstCol="1" bandRow="1">
                <a:tableStyleId>{69CF1AB2-1976-4502-BF36-3FF5EA218861}</a:tableStyleId>
              </a:tblPr>
              <a:tblGrid>
                <a:gridCol w="351724">
                  <a:extLst>
                    <a:ext uri="{9D8B030D-6E8A-4147-A177-3AD203B41FA5}">
                      <a16:colId xmlns:a16="http://schemas.microsoft.com/office/drawing/2014/main" val="20000"/>
                    </a:ext>
                  </a:extLst>
                </a:gridCol>
                <a:gridCol w="5120389">
                  <a:extLst>
                    <a:ext uri="{9D8B030D-6E8A-4147-A177-3AD203B41FA5}">
                      <a16:colId xmlns:a16="http://schemas.microsoft.com/office/drawing/2014/main" val="20001"/>
                    </a:ext>
                  </a:extLst>
                </a:gridCol>
              </a:tblGrid>
              <a:tr h="365654">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600" kern="100" dirty="0">
                        <a:effectLst/>
                        <a:latin typeface="Times New Roman" pitchFamily="18" charset="0"/>
                        <a:ea typeface="宋体"/>
                        <a:cs typeface="Times New Roman" pitchFamily="18" charset="0"/>
                      </a:endParaRPr>
                    </a:p>
                  </a:txBody>
                  <a:tcPr marL="68567" marR="68567"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指令</a:t>
                      </a:r>
                      <a:endParaRPr lang="zh-CN" sz="1600" kern="100" dirty="0">
                        <a:effectLst/>
                        <a:latin typeface="Times New Roman" pitchFamily="18" charset="0"/>
                        <a:ea typeface="宋体"/>
                        <a:cs typeface="Times New Roman" pitchFamily="18" charset="0"/>
                      </a:endParaRPr>
                    </a:p>
                  </a:txBody>
                  <a:tcPr marL="68567" marR="68567" marT="0" marB="0"/>
                </a:tc>
                <a:extLst>
                  <a:ext uri="{0D108BD9-81ED-4DB2-BD59-A6C34878D82A}">
                    <a16:rowId xmlns:a16="http://schemas.microsoft.com/office/drawing/2014/main" val="10000"/>
                  </a:ext>
                </a:extLst>
              </a:tr>
              <a:tr h="365654">
                <a:tc>
                  <a:txBody>
                    <a:bodyPr/>
                    <a:lstStyle/>
                    <a:p>
                      <a:pPr algn="just">
                        <a:lnSpc>
                          <a:spcPct val="150000"/>
                        </a:lnSpc>
                        <a:spcAft>
                          <a:spcPts val="0"/>
                        </a:spcAft>
                      </a:pPr>
                      <a:r>
                        <a:rPr lang="en-US" sz="1600" kern="100" dirty="0">
                          <a:effectLst/>
                          <a:latin typeface="Times New Roman" pitchFamily="18" charset="0"/>
                          <a:cs typeface="Times New Roman" pitchFamily="18" charset="0"/>
                        </a:rPr>
                        <a:t>a.</a:t>
                      </a:r>
                      <a:endParaRPr lang="zh-CN" sz="1600" kern="100" dirty="0">
                        <a:effectLst/>
                        <a:latin typeface="Times New Roman" pitchFamily="18" charset="0"/>
                        <a:ea typeface="宋体"/>
                        <a:cs typeface="Times New Roman" pitchFamily="18" charset="0"/>
                      </a:endParaRPr>
                    </a:p>
                  </a:txBody>
                  <a:tcPr marL="68567" marR="68567" marT="0" marB="0"/>
                </a:tc>
                <a:tc>
                  <a:txBody>
                    <a:bodyPr/>
                    <a:lstStyle/>
                    <a:p>
                      <a:pPr algn="just">
                        <a:lnSpc>
                          <a:spcPct val="150000"/>
                        </a:lnSpc>
                        <a:spcAft>
                          <a:spcPts val="0"/>
                        </a:spcAft>
                      </a:pPr>
                      <a:r>
                        <a:rPr lang="en-US" altLang="zh-CN" sz="1600" kern="100" dirty="0" err="1">
                          <a:effectLst/>
                          <a:latin typeface="Times New Roman" pitchFamily="18" charset="0"/>
                          <a:ea typeface="宋体"/>
                          <a:cs typeface="Times New Roman" pitchFamily="18" charset="0"/>
                        </a:rPr>
                        <a:t>lw</a:t>
                      </a:r>
                      <a:r>
                        <a:rPr lang="en-US" altLang="zh-CN" sz="1600" kern="100" dirty="0">
                          <a:effectLst/>
                          <a:latin typeface="Times New Roman" pitchFamily="18" charset="0"/>
                          <a:ea typeface="宋体"/>
                          <a:cs typeface="Times New Roman" pitchFamily="18" charset="0"/>
                        </a:rPr>
                        <a:t> </a:t>
                      </a:r>
                      <a:r>
                        <a:rPr lang="en-US" altLang="zh-CN" sz="1600" kern="100" dirty="0" err="1">
                          <a:effectLst/>
                          <a:latin typeface="Times New Roman" pitchFamily="18" charset="0"/>
                          <a:ea typeface="宋体"/>
                          <a:cs typeface="Times New Roman" pitchFamily="18" charset="0"/>
                        </a:rPr>
                        <a:t>Rt</a:t>
                      </a:r>
                      <a:r>
                        <a:rPr lang="en-US" altLang="zh-CN" sz="1600" kern="100" dirty="0">
                          <a:effectLst/>
                          <a:latin typeface="Times New Roman" pitchFamily="18" charset="0"/>
                          <a:ea typeface="宋体"/>
                          <a:cs typeface="Times New Roman" pitchFamily="18" charset="0"/>
                        </a:rPr>
                        <a:t>(00011), Offset(00000000 00010000)(</a:t>
                      </a:r>
                      <a:r>
                        <a:rPr lang="en-US" altLang="zh-CN" sz="1600" kern="100" dirty="0" err="1">
                          <a:effectLst/>
                          <a:latin typeface="Times New Roman" pitchFamily="18" charset="0"/>
                          <a:ea typeface="宋体"/>
                          <a:cs typeface="Times New Roman" pitchFamily="18" charset="0"/>
                        </a:rPr>
                        <a:t>Rs</a:t>
                      </a:r>
                      <a:r>
                        <a:rPr lang="en-US" altLang="zh-CN" sz="1600" kern="100" dirty="0">
                          <a:effectLst/>
                          <a:latin typeface="Times New Roman" pitchFamily="18" charset="0"/>
                          <a:ea typeface="宋体"/>
                          <a:cs typeface="Times New Roman" pitchFamily="18" charset="0"/>
                        </a:rPr>
                        <a:t>(00010))</a:t>
                      </a:r>
                      <a:endParaRPr lang="zh-CN" sz="1600" kern="100" dirty="0">
                        <a:effectLst/>
                        <a:latin typeface="Times New Roman" pitchFamily="18" charset="0"/>
                        <a:ea typeface="宋体"/>
                        <a:cs typeface="Times New Roman" pitchFamily="18" charset="0"/>
                      </a:endParaRPr>
                    </a:p>
                  </a:txBody>
                  <a:tcPr marL="68567" marR="68567" marT="0" marB="0"/>
                </a:tc>
                <a:extLst>
                  <a:ext uri="{0D108BD9-81ED-4DB2-BD59-A6C34878D82A}">
                    <a16:rowId xmlns:a16="http://schemas.microsoft.com/office/drawing/2014/main" val="10001"/>
                  </a:ext>
                </a:extLst>
              </a:tr>
              <a:tr h="365654">
                <a:tc>
                  <a:txBody>
                    <a:bodyPr/>
                    <a:lstStyle/>
                    <a:p>
                      <a:pPr algn="just">
                        <a:lnSpc>
                          <a:spcPct val="150000"/>
                        </a:lnSpc>
                        <a:spcAft>
                          <a:spcPts val="0"/>
                        </a:spcAft>
                      </a:pPr>
                      <a:r>
                        <a:rPr lang="en-US" sz="1600" kern="100" dirty="0">
                          <a:effectLst/>
                          <a:latin typeface="Times New Roman" pitchFamily="18" charset="0"/>
                          <a:cs typeface="Times New Roman" pitchFamily="18" charset="0"/>
                        </a:rPr>
                        <a:t>b.</a:t>
                      </a:r>
                      <a:endParaRPr lang="zh-CN" sz="1600" kern="100" dirty="0">
                        <a:effectLst/>
                        <a:latin typeface="Times New Roman" pitchFamily="18" charset="0"/>
                        <a:ea typeface="宋体"/>
                        <a:cs typeface="Times New Roman" pitchFamily="18" charset="0"/>
                      </a:endParaRPr>
                    </a:p>
                  </a:txBody>
                  <a:tcPr marL="68567" marR="68567" marT="0" marB="0"/>
                </a:tc>
                <a:tc>
                  <a:txBody>
                    <a:bodyPr/>
                    <a:lstStyle/>
                    <a:p>
                      <a:pPr algn="just">
                        <a:lnSpc>
                          <a:spcPct val="150000"/>
                        </a:lnSpc>
                        <a:spcAft>
                          <a:spcPts val="0"/>
                        </a:spcAft>
                      </a:pPr>
                      <a:r>
                        <a:rPr lang="en-US" altLang="zh-CN" sz="1600" kern="100" dirty="0" err="1">
                          <a:effectLst/>
                          <a:latin typeface="Times New Roman" pitchFamily="18" charset="0"/>
                          <a:ea typeface="宋体"/>
                          <a:cs typeface="Times New Roman" pitchFamily="18" charset="0"/>
                        </a:rPr>
                        <a:t>beq</a:t>
                      </a:r>
                      <a:r>
                        <a:rPr lang="en-US" altLang="zh-CN" sz="1600" kern="100" dirty="0">
                          <a:effectLst/>
                          <a:latin typeface="Times New Roman" pitchFamily="18" charset="0"/>
                          <a:ea typeface="宋体"/>
                          <a:cs typeface="Times New Roman" pitchFamily="18" charset="0"/>
                        </a:rPr>
                        <a:t> </a:t>
                      </a:r>
                      <a:r>
                        <a:rPr lang="en-US" altLang="zh-CN" sz="1600" kern="100" dirty="0" err="1">
                          <a:effectLst/>
                          <a:latin typeface="Times New Roman" pitchFamily="18" charset="0"/>
                          <a:ea typeface="宋体"/>
                          <a:cs typeface="Times New Roman" pitchFamily="18" charset="0"/>
                        </a:rPr>
                        <a:t>Rs</a:t>
                      </a:r>
                      <a:r>
                        <a:rPr lang="en-US" altLang="zh-CN" sz="1600" kern="100" dirty="0">
                          <a:effectLst/>
                          <a:latin typeface="Times New Roman" pitchFamily="18" charset="0"/>
                          <a:ea typeface="宋体"/>
                          <a:cs typeface="Times New Roman" pitchFamily="18" charset="0"/>
                        </a:rPr>
                        <a:t>(00001), </a:t>
                      </a:r>
                      <a:r>
                        <a:rPr lang="en-US" altLang="zh-CN" sz="1600" kern="100" dirty="0" err="1">
                          <a:effectLst/>
                          <a:latin typeface="Times New Roman" pitchFamily="18" charset="0"/>
                          <a:ea typeface="宋体"/>
                          <a:cs typeface="Times New Roman" pitchFamily="18" charset="0"/>
                        </a:rPr>
                        <a:t>Rt</a:t>
                      </a:r>
                      <a:r>
                        <a:rPr lang="en-US" altLang="zh-CN" sz="1600" kern="100" dirty="0">
                          <a:effectLst/>
                          <a:latin typeface="Times New Roman" pitchFamily="18" charset="0"/>
                          <a:ea typeface="宋体"/>
                          <a:cs typeface="Times New Roman" pitchFamily="18" charset="0"/>
                        </a:rPr>
                        <a:t>(00011), Label(00000000 00001100)</a:t>
                      </a:r>
                      <a:endParaRPr lang="zh-CN" sz="1600" kern="100" dirty="0">
                        <a:effectLst/>
                        <a:latin typeface="Times New Roman" pitchFamily="18" charset="0"/>
                        <a:ea typeface="宋体"/>
                        <a:cs typeface="Times New Roman" pitchFamily="18" charset="0"/>
                      </a:endParaRPr>
                    </a:p>
                  </a:txBody>
                  <a:tcPr marL="68567" marR="68567" marT="0" marB="0"/>
                </a:tc>
                <a:extLst>
                  <a:ext uri="{0D108BD9-81ED-4DB2-BD59-A6C34878D82A}">
                    <a16:rowId xmlns:a16="http://schemas.microsoft.com/office/drawing/2014/main" val="10002"/>
                  </a:ext>
                </a:extLst>
              </a:tr>
            </a:tbl>
          </a:graphicData>
        </a:graphic>
      </p:graphicFrame>
      <p:graphicFrame>
        <p:nvGraphicFramePr>
          <p:cNvPr id="11" name="表格 10"/>
          <p:cNvGraphicFramePr>
            <a:graphicFrameLocks noGrp="1"/>
          </p:cNvGraphicFramePr>
          <p:nvPr/>
        </p:nvGraphicFramePr>
        <p:xfrm>
          <a:off x="2652713" y="1125538"/>
          <a:ext cx="3935412" cy="1097280"/>
        </p:xfrm>
        <a:graphic>
          <a:graphicData uri="http://schemas.openxmlformats.org/drawingml/2006/table">
            <a:tbl>
              <a:tblPr firstRow="1" firstCol="1" bandRow="1">
                <a:tableStyleId>{69CF1AB2-1976-4502-BF36-3FF5EA218861}</a:tableStyleId>
              </a:tblPr>
              <a:tblGrid>
                <a:gridCol w="351756">
                  <a:extLst>
                    <a:ext uri="{9D8B030D-6E8A-4147-A177-3AD203B41FA5}">
                      <a16:colId xmlns:a16="http://schemas.microsoft.com/office/drawing/2014/main" val="20000"/>
                    </a:ext>
                  </a:extLst>
                </a:gridCol>
                <a:gridCol w="3583656">
                  <a:extLst>
                    <a:ext uri="{9D8B030D-6E8A-4147-A177-3AD203B41FA5}">
                      <a16:colId xmlns:a16="http://schemas.microsoft.com/office/drawing/2014/main" val="20001"/>
                    </a:ext>
                  </a:extLst>
                </a:gridCol>
              </a:tblGrid>
              <a:tr h="365654">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73" marR="68573"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指令字</a:t>
                      </a:r>
                      <a:endParaRPr lang="zh-CN" sz="1200" kern="100" dirty="0">
                        <a:effectLst/>
                        <a:latin typeface="Times New Roman" pitchFamily="18" charset="0"/>
                        <a:ea typeface="宋体"/>
                        <a:cs typeface="Times New Roman" pitchFamily="18" charset="0"/>
                      </a:endParaRPr>
                    </a:p>
                  </a:txBody>
                  <a:tcPr marL="68573" marR="68573" marT="0" marB="0"/>
                </a:tc>
                <a:extLst>
                  <a:ext uri="{0D108BD9-81ED-4DB2-BD59-A6C34878D82A}">
                    <a16:rowId xmlns:a16="http://schemas.microsoft.com/office/drawing/2014/main" val="10000"/>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73" marR="68573"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10001100 01000011 00000000 00010000</a:t>
                      </a:r>
                      <a:endParaRPr lang="zh-CN" sz="1200" kern="100" dirty="0">
                        <a:effectLst/>
                        <a:latin typeface="Times New Roman" pitchFamily="18" charset="0"/>
                        <a:ea typeface="宋体"/>
                        <a:cs typeface="Times New Roman" pitchFamily="18" charset="0"/>
                      </a:endParaRPr>
                    </a:p>
                  </a:txBody>
                  <a:tcPr marL="68573" marR="68573" marT="0" marB="0"/>
                </a:tc>
                <a:extLst>
                  <a:ext uri="{0D108BD9-81ED-4DB2-BD59-A6C34878D82A}">
                    <a16:rowId xmlns:a16="http://schemas.microsoft.com/office/drawing/2014/main" val="10001"/>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73" marR="68573"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00010000 00100011 00000000 00001100</a:t>
                      </a:r>
                      <a:endParaRPr lang="zh-CN" sz="1200" kern="100" dirty="0">
                        <a:effectLst/>
                        <a:latin typeface="Times New Roman" pitchFamily="18" charset="0"/>
                        <a:ea typeface="宋体"/>
                        <a:cs typeface="Times New Roman" pitchFamily="18" charset="0"/>
                      </a:endParaRPr>
                    </a:p>
                  </a:txBody>
                  <a:tcPr marL="68573" marR="68573"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4106948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5779">
                                            <p:txEl>
                                              <p:pRg st="7" end="7"/>
                                            </p:txEl>
                                          </p:spTgt>
                                        </p:tgtEl>
                                        <p:attrNameLst>
                                          <p:attrName>style.visibility</p:attrName>
                                        </p:attrNameLst>
                                      </p:cBhvr>
                                      <p:to>
                                        <p:strVal val="visible"/>
                                      </p:to>
                                    </p:set>
                                    <p:animEffect transition="in" filter="fade">
                                      <p:cBhvr>
                                        <p:cTn id="12" dur="500"/>
                                        <p:tgtEl>
                                          <p:spTgt spid="75779">
                                            <p:txEl>
                                              <p:pRg st="7" end="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八、解答</a:t>
            </a:r>
            <a:r>
              <a:rPr lang="en-US" altLang="zh-CN" smtClean="0">
                <a:latin typeface="Times New Roman" panose="02020603050405020304" pitchFamily="18" charset="0"/>
                <a:cs typeface="Times New Roman" panose="02020603050405020304" pitchFamily="18" charset="0"/>
              </a:rPr>
              <a:t>3</a:t>
            </a:r>
            <a:endParaRPr lang="zh-CN" altLang="en-US" smtClean="0">
              <a:latin typeface="Times New Roman" panose="02020603050405020304" pitchFamily="18" charset="0"/>
              <a:cs typeface="Times New Roman" panose="02020603050405020304" pitchFamily="18" charset="0"/>
            </a:endParaRPr>
          </a:p>
        </p:txBody>
      </p:sp>
      <p:sp>
        <p:nvSpPr>
          <p:cNvPr id="156675" name="Content Placeholder 4"/>
          <p:cNvSpPr>
            <a:spLocks noGrp="1"/>
          </p:cNvSpPr>
          <p:nvPr>
            <p:ph idx="4294967295"/>
          </p:nvPr>
        </p:nvSpPr>
        <p:spPr>
          <a:xfrm>
            <a:off x="684213" y="908050"/>
            <a:ext cx="7848600" cy="2187575"/>
          </a:xfrm>
        </p:spPr>
        <p:txBody>
          <a:bodyPr/>
          <a:lstStyle/>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727075" lvl="1" indent="-342900">
              <a:lnSpc>
                <a:spcPct val="120000"/>
              </a:lnSpc>
              <a:spcBef>
                <a:spcPct val="20000"/>
              </a:spcBef>
              <a:spcAft>
                <a:spcPct val="20000"/>
              </a:spcAft>
              <a:buFont typeface="楷体_GB2312" pitchFamily="49" charset="-122"/>
              <a:buAutoNum type="circleNumDbPlain" startAt="3"/>
            </a:pPr>
            <a:r>
              <a:rPr lang="zh-CN" altLang="en-US" smtClean="0">
                <a:ea typeface="黑体" panose="02010609060101010101" pitchFamily="49" charset="-122"/>
              </a:rPr>
              <a:t>该指令执行后的新</a:t>
            </a:r>
            <a:r>
              <a:rPr lang="en-US" altLang="zh-CN" smtClean="0">
                <a:ea typeface="黑体" panose="02010609060101010101" pitchFamily="49" charset="-122"/>
              </a:rPr>
              <a:t>PC</a:t>
            </a:r>
            <a:r>
              <a:rPr lang="zh-CN" altLang="en-US" smtClean="0">
                <a:ea typeface="黑体" panose="02010609060101010101" pitchFamily="49" charset="-122"/>
              </a:rPr>
              <a:t>值是什么？在图</a:t>
            </a:r>
            <a:r>
              <a:rPr lang="en-US" altLang="zh-CN" smtClean="0">
                <a:ea typeface="黑体" panose="02010609060101010101" pitchFamily="49" charset="-122"/>
              </a:rPr>
              <a:t>4</a:t>
            </a:r>
            <a:r>
              <a:rPr lang="zh-CN" altLang="en-US" smtClean="0">
                <a:ea typeface="黑体" panose="02010609060101010101" pitchFamily="49" charset="-122"/>
              </a:rPr>
              <a:t>中决定该新</a:t>
            </a:r>
            <a:r>
              <a:rPr lang="en-US" altLang="zh-CN" smtClean="0">
                <a:ea typeface="黑体" panose="02010609060101010101" pitchFamily="49" charset="-122"/>
              </a:rPr>
              <a:t>PC</a:t>
            </a:r>
            <a:r>
              <a:rPr lang="zh-CN" altLang="en-US" smtClean="0">
                <a:ea typeface="黑体" panose="02010609060101010101" pitchFamily="49" charset="-122"/>
              </a:rPr>
              <a:t>值的数据通路是什么？</a:t>
            </a:r>
          </a:p>
        </p:txBody>
      </p:sp>
      <p:graphicFrame>
        <p:nvGraphicFramePr>
          <p:cNvPr id="3" name="表格 2"/>
          <p:cNvGraphicFramePr>
            <a:graphicFrameLocks noGrp="1"/>
          </p:cNvGraphicFramePr>
          <p:nvPr/>
        </p:nvGraphicFramePr>
        <p:xfrm>
          <a:off x="755650" y="3213100"/>
          <a:ext cx="8137525" cy="1280160"/>
        </p:xfrm>
        <a:graphic>
          <a:graphicData uri="http://schemas.openxmlformats.org/drawingml/2006/table">
            <a:tbl>
              <a:tblPr firstRow="1" firstCol="1" bandRow="1">
                <a:tableStyleId>{69CF1AB2-1976-4502-BF36-3FF5EA218861}</a:tableStyleId>
              </a:tblPr>
              <a:tblGrid>
                <a:gridCol w="365746">
                  <a:extLst>
                    <a:ext uri="{9D8B030D-6E8A-4147-A177-3AD203B41FA5}">
                      <a16:colId xmlns:a16="http://schemas.microsoft.com/office/drawing/2014/main" val="20000"/>
                    </a:ext>
                  </a:extLst>
                </a:gridCol>
                <a:gridCol w="2454814">
                  <a:extLst>
                    <a:ext uri="{9D8B030D-6E8A-4147-A177-3AD203B41FA5}">
                      <a16:colId xmlns:a16="http://schemas.microsoft.com/office/drawing/2014/main" val="20001"/>
                    </a:ext>
                  </a:extLst>
                </a:gridCol>
                <a:gridCol w="5316965">
                  <a:extLst>
                    <a:ext uri="{9D8B030D-6E8A-4147-A177-3AD203B41FA5}">
                      <a16:colId xmlns:a16="http://schemas.microsoft.com/office/drawing/2014/main" val="20002"/>
                    </a:ext>
                  </a:extLst>
                </a:gridCol>
              </a:tblGrid>
              <a:tr h="319881">
                <a:tc>
                  <a:txBody>
                    <a:bodyPr/>
                    <a:lstStyle/>
                    <a:p>
                      <a:pPr algn="ctr">
                        <a:lnSpc>
                          <a:spcPct val="150000"/>
                        </a:lnSpc>
                        <a:spcAft>
                          <a:spcPts val="0"/>
                        </a:spcAft>
                      </a:pPr>
                      <a:r>
                        <a:rPr lang="en-US" sz="1400" kern="100" dirty="0">
                          <a:effectLst/>
                          <a:latin typeface="Times New Roman" pitchFamily="18" charset="0"/>
                          <a:cs typeface="Times New Roman" pitchFamily="18" charset="0"/>
                        </a:rPr>
                        <a:t> </a:t>
                      </a:r>
                      <a:endParaRPr lang="zh-CN" sz="1400" kern="100" dirty="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sz="1400" kern="100">
                          <a:effectLst/>
                          <a:latin typeface="Times New Roman" pitchFamily="18" charset="0"/>
                          <a:cs typeface="Times New Roman" pitchFamily="18" charset="0"/>
                        </a:rPr>
                        <a:t>新</a:t>
                      </a:r>
                      <a:r>
                        <a:rPr lang="en-US" sz="1400" kern="100">
                          <a:effectLst/>
                          <a:latin typeface="Times New Roman" pitchFamily="18" charset="0"/>
                          <a:cs typeface="Times New Roman" pitchFamily="18" charset="0"/>
                        </a:rPr>
                        <a:t>PC</a:t>
                      </a:r>
                      <a:r>
                        <a:rPr lang="zh-CN" sz="1400" kern="100">
                          <a:effectLst/>
                          <a:latin typeface="Times New Roman" pitchFamily="18" charset="0"/>
                          <a:cs typeface="Times New Roman" pitchFamily="18" charset="0"/>
                        </a:rPr>
                        <a:t>值</a:t>
                      </a:r>
                      <a:endParaRPr lang="zh-CN" sz="1400" kern="100">
                        <a:effectLst/>
                        <a:latin typeface="Times New Roman" pitchFamily="18" charset="0"/>
                        <a:ea typeface="宋体"/>
                        <a:cs typeface="Times New Roman" pitchFamily="18" charset="0"/>
                      </a:endParaRPr>
                    </a:p>
                  </a:txBody>
                  <a:tcPr marL="68577" marR="68577" marT="0" marB="0"/>
                </a:tc>
                <a:tc>
                  <a:txBody>
                    <a:bodyPr/>
                    <a:lstStyle/>
                    <a:p>
                      <a:pPr algn="ctr">
                        <a:lnSpc>
                          <a:spcPct val="150000"/>
                        </a:lnSpc>
                        <a:spcAft>
                          <a:spcPts val="0"/>
                        </a:spcAft>
                      </a:pPr>
                      <a:r>
                        <a:rPr lang="zh-CN" altLang="en-US" sz="1400" kern="100" dirty="0">
                          <a:effectLst/>
                          <a:latin typeface="Times New Roman" pitchFamily="18" charset="0"/>
                          <a:ea typeface="+mn-ea"/>
                          <a:cs typeface="Times New Roman" pitchFamily="18" charset="0"/>
                        </a:rPr>
                        <a:t>数据通路</a:t>
                      </a:r>
                      <a:endParaRPr lang="zh-CN" sz="1400" kern="100" dirty="0">
                        <a:effectLst/>
                        <a:latin typeface="Times New Roman" pitchFamily="18" charset="0"/>
                        <a:ea typeface="宋体"/>
                        <a:cs typeface="Times New Roman" pitchFamily="18" charset="0"/>
                      </a:endParaRPr>
                    </a:p>
                  </a:txBody>
                  <a:tcPr marL="68577" marR="68577" marT="0" marB="0"/>
                </a:tc>
                <a:extLst>
                  <a:ext uri="{0D108BD9-81ED-4DB2-BD59-A6C34878D82A}">
                    <a16:rowId xmlns:a16="http://schemas.microsoft.com/office/drawing/2014/main" val="10000"/>
                  </a:ext>
                </a:extLst>
              </a:tr>
              <a:tr h="319881">
                <a:tc>
                  <a:txBody>
                    <a:bodyPr/>
                    <a:lstStyle/>
                    <a:p>
                      <a:pPr algn="just">
                        <a:lnSpc>
                          <a:spcPct val="150000"/>
                        </a:lnSpc>
                        <a:spcAft>
                          <a:spcPts val="0"/>
                        </a:spcAft>
                      </a:pPr>
                      <a:r>
                        <a:rPr lang="en-US" sz="1400" kern="100">
                          <a:effectLst/>
                          <a:latin typeface="Times New Roman" pitchFamily="18" charset="0"/>
                          <a:cs typeface="Times New Roman" pitchFamily="18" charset="0"/>
                        </a:rPr>
                        <a:t>a.</a:t>
                      </a:r>
                      <a:endParaRPr lang="zh-CN" sz="14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PC + 4</a:t>
                      </a:r>
                      <a:endParaRPr lang="zh-CN" sz="1400" kern="100" dirty="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a:effectLst/>
                          <a:latin typeface="Times New Roman" pitchFamily="18" charset="0"/>
                          <a:cs typeface="Times New Roman" pitchFamily="18" charset="0"/>
                        </a:rPr>
                        <a:t>PC</a:t>
                      </a:r>
                      <a:r>
                        <a:rPr lang="zh-CN" sz="1400" kern="100">
                          <a:effectLst/>
                          <a:latin typeface="Times New Roman" pitchFamily="18" charset="0"/>
                          <a:cs typeface="Times New Roman" pitchFamily="18" charset="0"/>
                        </a:rPr>
                        <a:t>、</a:t>
                      </a:r>
                      <a:r>
                        <a:rPr lang="en-US" sz="1400" kern="100">
                          <a:effectLst/>
                          <a:latin typeface="Times New Roman" pitchFamily="18" charset="0"/>
                          <a:cs typeface="Times New Roman" pitchFamily="18" charset="0"/>
                        </a:rPr>
                        <a:t>Add(PC + 4)</a:t>
                      </a:r>
                      <a:r>
                        <a:rPr lang="zh-CN" sz="1400" kern="100">
                          <a:effectLst/>
                          <a:latin typeface="Times New Roman" pitchFamily="18" charset="0"/>
                          <a:cs typeface="Times New Roman" pitchFamily="18" charset="0"/>
                        </a:rPr>
                        <a:t>、</a:t>
                      </a:r>
                      <a:r>
                        <a:rPr lang="en-US" sz="1400" kern="100">
                          <a:effectLst/>
                          <a:latin typeface="Times New Roman" pitchFamily="18" charset="0"/>
                          <a:cs typeface="Times New Roman" pitchFamily="18" charset="0"/>
                        </a:rPr>
                        <a:t>Mux(branch)</a:t>
                      </a:r>
                      <a:r>
                        <a:rPr lang="zh-CN" sz="1400" kern="100">
                          <a:effectLst/>
                          <a:latin typeface="Times New Roman" pitchFamily="18" charset="0"/>
                          <a:cs typeface="Times New Roman" pitchFamily="18" charset="0"/>
                        </a:rPr>
                        <a:t>、</a:t>
                      </a:r>
                      <a:r>
                        <a:rPr lang="en-US" sz="1400" kern="100">
                          <a:effectLst/>
                          <a:latin typeface="Times New Roman" pitchFamily="18" charset="0"/>
                          <a:cs typeface="Times New Roman" pitchFamily="18" charset="0"/>
                        </a:rPr>
                        <a:t>Mux(jump)</a:t>
                      </a:r>
                      <a:r>
                        <a:rPr lang="zh-CN" sz="1400" kern="100">
                          <a:effectLst/>
                          <a:latin typeface="Times New Roman" pitchFamily="18" charset="0"/>
                          <a:cs typeface="Times New Roman" pitchFamily="18" charset="0"/>
                        </a:rPr>
                        <a:t>、</a:t>
                      </a:r>
                      <a:r>
                        <a:rPr lang="en-US" sz="1400" kern="100">
                          <a:effectLst/>
                          <a:latin typeface="Times New Roman" pitchFamily="18" charset="0"/>
                          <a:cs typeface="Times New Roman" pitchFamily="18" charset="0"/>
                        </a:rPr>
                        <a:t>PC</a:t>
                      </a:r>
                      <a:endParaRPr lang="zh-CN" sz="1400" kern="100">
                        <a:effectLst/>
                        <a:latin typeface="Times New Roman" pitchFamily="18" charset="0"/>
                        <a:ea typeface="宋体"/>
                        <a:cs typeface="Times New Roman" pitchFamily="18" charset="0"/>
                      </a:endParaRPr>
                    </a:p>
                  </a:txBody>
                  <a:tcPr marL="68577" marR="68577" marT="0" marB="0"/>
                </a:tc>
                <a:extLst>
                  <a:ext uri="{0D108BD9-81ED-4DB2-BD59-A6C34878D82A}">
                    <a16:rowId xmlns:a16="http://schemas.microsoft.com/office/drawing/2014/main" val="10001"/>
                  </a:ext>
                </a:extLst>
              </a:tr>
              <a:tr h="639763">
                <a:tc>
                  <a:txBody>
                    <a:bodyPr/>
                    <a:lstStyle/>
                    <a:p>
                      <a:pPr algn="just">
                        <a:lnSpc>
                          <a:spcPct val="150000"/>
                        </a:lnSpc>
                        <a:spcAft>
                          <a:spcPts val="0"/>
                        </a:spcAft>
                      </a:pPr>
                      <a:r>
                        <a:rPr lang="en-US" sz="1400" kern="100">
                          <a:effectLst/>
                          <a:latin typeface="Times New Roman" pitchFamily="18" charset="0"/>
                          <a:cs typeface="Times New Roman" pitchFamily="18" charset="0"/>
                        </a:rPr>
                        <a:t>b.</a:t>
                      </a:r>
                      <a:endParaRPr lang="zh-CN" sz="1400" kern="10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zh-CN" sz="1400" kern="100" dirty="0">
                          <a:effectLst/>
                          <a:latin typeface="Times New Roman" pitchFamily="18" charset="0"/>
                          <a:cs typeface="Times New Roman" pitchFamily="18" charset="0"/>
                        </a:rPr>
                        <a:t>如果</a:t>
                      </a:r>
                      <a:r>
                        <a:rPr lang="en-US" sz="1400" kern="100" dirty="0">
                          <a:effectLst/>
                          <a:latin typeface="Times New Roman" pitchFamily="18" charset="0"/>
                          <a:cs typeface="Times New Roman" pitchFamily="18" charset="0"/>
                        </a:rPr>
                        <a:t>$1</a:t>
                      </a:r>
                      <a:r>
                        <a:rPr lang="zh-CN" sz="1400" kern="100" dirty="0">
                          <a:effectLst/>
                          <a:latin typeface="Times New Roman" pitchFamily="18" charset="0"/>
                          <a:cs typeface="Times New Roman" pitchFamily="18" charset="0"/>
                        </a:rPr>
                        <a:t>与</a:t>
                      </a:r>
                      <a:r>
                        <a:rPr lang="en-US" sz="1400" kern="100" dirty="0">
                          <a:effectLst/>
                          <a:latin typeface="Times New Roman" pitchFamily="18" charset="0"/>
                          <a:cs typeface="Times New Roman" pitchFamily="18" charset="0"/>
                        </a:rPr>
                        <a:t>$3</a:t>
                      </a:r>
                      <a:r>
                        <a:rPr lang="zh-CN" sz="1400" kern="100" dirty="0">
                          <a:effectLst/>
                          <a:latin typeface="Times New Roman" pitchFamily="18" charset="0"/>
                          <a:cs typeface="Times New Roman" pitchFamily="18" charset="0"/>
                        </a:rPr>
                        <a:t>不相等，为</a:t>
                      </a:r>
                      <a:r>
                        <a:rPr lang="en-US" sz="1400" kern="100" dirty="0">
                          <a:effectLst/>
                          <a:latin typeface="Times New Roman" pitchFamily="18" charset="0"/>
                          <a:cs typeface="Times New Roman" pitchFamily="18" charset="0"/>
                        </a:rPr>
                        <a:t>PC + 4</a:t>
                      </a:r>
                      <a:endParaRPr lang="zh-CN" sz="1400" kern="100" dirty="0">
                        <a:effectLst/>
                        <a:latin typeface="Times New Roman" pitchFamily="18" charset="0"/>
                        <a:cs typeface="Times New Roman" pitchFamily="18" charset="0"/>
                      </a:endParaRPr>
                    </a:p>
                    <a:p>
                      <a:pPr algn="just">
                        <a:lnSpc>
                          <a:spcPct val="150000"/>
                        </a:lnSpc>
                        <a:spcAft>
                          <a:spcPts val="0"/>
                        </a:spcAft>
                      </a:pPr>
                      <a:r>
                        <a:rPr lang="zh-CN" sz="1400" kern="100" dirty="0">
                          <a:effectLst/>
                          <a:latin typeface="Times New Roman" pitchFamily="18" charset="0"/>
                          <a:cs typeface="Times New Roman" pitchFamily="18" charset="0"/>
                        </a:rPr>
                        <a:t>否则，为</a:t>
                      </a:r>
                      <a:r>
                        <a:rPr lang="en-US" sz="1400" kern="100" dirty="0">
                          <a:effectLst/>
                          <a:latin typeface="Times New Roman" pitchFamily="18" charset="0"/>
                          <a:cs typeface="Times New Roman" pitchFamily="18" charset="0"/>
                        </a:rPr>
                        <a:t>PC + 4 </a:t>
                      </a:r>
                      <a:r>
                        <a:rPr lang="en-US" altLang="zh-CN" sz="1400" kern="100" dirty="0">
                          <a:effectLst/>
                          <a:latin typeface="Times New Roman" pitchFamily="18" charset="0"/>
                          <a:cs typeface="Times New Roman" pitchFamily="18" charset="0"/>
                        </a:rPr>
                        <a:t>+</a:t>
                      </a:r>
                      <a:r>
                        <a:rPr lang="en-US" altLang="zh-CN" sz="1400" kern="100" baseline="0" dirty="0">
                          <a:effectLst/>
                          <a:latin typeface="Times New Roman" pitchFamily="18" charset="0"/>
                          <a:cs typeface="Times New Roman" pitchFamily="18" charset="0"/>
                        </a:rPr>
                        <a:t> </a:t>
                      </a:r>
                      <a:r>
                        <a:rPr lang="en-US" sz="1400" kern="100" dirty="0">
                          <a:effectLst/>
                          <a:latin typeface="Times New Roman" pitchFamily="18" charset="0"/>
                          <a:cs typeface="Times New Roman" pitchFamily="18" charset="0"/>
                        </a:rPr>
                        <a:t>4 </a:t>
                      </a:r>
                      <a:r>
                        <a:rPr lang="zh-CN" sz="1400" kern="100" dirty="0">
                          <a:effectLst/>
                          <a:latin typeface="Times New Roman" pitchFamily="18" charset="0"/>
                          <a:cs typeface="Times New Roman" pitchFamily="18" charset="0"/>
                        </a:rPr>
                        <a:t>×</a:t>
                      </a:r>
                      <a:r>
                        <a:rPr lang="en-US" sz="1400" kern="100" dirty="0">
                          <a:effectLst/>
                          <a:latin typeface="Times New Roman" pitchFamily="18" charset="0"/>
                          <a:cs typeface="Times New Roman" pitchFamily="18" charset="0"/>
                        </a:rPr>
                        <a:t> 12</a:t>
                      </a:r>
                      <a:endParaRPr lang="zh-CN" sz="1400" kern="100" dirty="0">
                        <a:effectLst/>
                        <a:latin typeface="Times New Roman" pitchFamily="18" charset="0"/>
                        <a:ea typeface="宋体"/>
                        <a:cs typeface="Times New Roman" pitchFamily="18" charset="0"/>
                      </a:endParaRPr>
                    </a:p>
                  </a:txBody>
                  <a:tcPr marL="68577" marR="68577" marT="0" marB="0"/>
                </a:tc>
                <a:tc>
                  <a:txBody>
                    <a:bodyPr/>
                    <a:lstStyle/>
                    <a:p>
                      <a:pPr algn="just">
                        <a:lnSpc>
                          <a:spcPct val="150000"/>
                        </a:lnSpc>
                        <a:spcAft>
                          <a:spcPts val="0"/>
                        </a:spcAft>
                      </a:pPr>
                      <a:r>
                        <a:rPr lang="en-US" sz="1400" kern="100" dirty="0">
                          <a:effectLst/>
                          <a:latin typeface="Times New Roman" pitchFamily="18" charset="0"/>
                          <a:cs typeface="Times New Roman" pitchFamily="18" charset="0"/>
                        </a:rPr>
                        <a:t>PC</a:t>
                      </a:r>
                      <a:r>
                        <a:rPr lang="zh-CN" sz="1400" kern="100" dirty="0">
                          <a:effectLst/>
                          <a:latin typeface="Times New Roman" pitchFamily="18" charset="0"/>
                          <a:cs typeface="Times New Roman" pitchFamily="18" charset="0"/>
                        </a:rPr>
                        <a:t>、</a:t>
                      </a:r>
                      <a:r>
                        <a:rPr lang="en-US" sz="1400" kern="100" dirty="0">
                          <a:effectLst/>
                          <a:latin typeface="Times New Roman" pitchFamily="18" charset="0"/>
                          <a:cs typeface="Times New Roman" pitchFamily="18" charset="0"/>
                        </a:rPr>
                        <a:t>Add(PC + 4)</a:t>
                      </a:r>
                      <a:r>
                        <a:rPr lang="zh-CN" sz="1400" kern="100" dirty="0">
                          <a:effectLst/>
                          <a:latin typeface="Times New Roman" pitchFamily="18" charset="0"/>
                          <a:cs typeface="Times New Roman" pitchFamily="18" charset="0"/>
                        </a:rPr>
                        <a:t>、</a:t>
                      </a:r>
                      <a:r>
                        <a:rPr lang="en-US" sz="1400" kern="100" dirty="0">
                          <a:effectLst/>
                          <a:latin typeface="Times New Roman" pitchFamily="18" charset="0"/>
                          <a:cs typeface="Times New Roman" pitchFamily="18" charset="0"/>
                        </a:rPr>
                        <a:t>Mux(branch)</a:t>
                      </a:r>
                      <a:r>
                        <a:rPr lang="zh-CN" sz="1400" kern="100" dirty="0">
                          <a:effectLst/>
                          <a:latin typeface="Times New Roman" pitchFamily="18" charset="0"/>
                          <a:cs typeface="Times New Roman" pitchFamily="18" charset="0"/>
                        </a:rPr>
                        <a:t>、</a:t>
                      </a:r>
                      <a:r>
                        <a:rPr lang="en-US" sz="1400" kern="100" dirty="0">
                          <a:effectLst/>
                          <a:latin typeface="Times New Roman" pitchFamily="18" charset="0"/>
                          <a:cs typeface="Times New Roman" pitchFamily="18" charset="0"/>
                        </a:rPr>
                        <a:t>Mux(jump)</a:t>
                      </a:r>
                      <a:r>
                        <a:rPr lang="zh-CN" sz="1400" kern="100" dirty="0">
                          <a:effectLst/>
                          <a:latin typeface="Times New Roman" pitchFamily="18" charset="0"/>
                          <a:cs typeface="Times New Roman" pitchFamily="18" charset="0"/>
                        </a:rPr>
                        <a:t>、</a:t>
                      </a:r>
                      <a:r>
                        <a:rPr lang="en-US" sz="1400" kern="100" dirty="0">
                          <a:effectLst/>
                          <a:latin typeface="Times New Roman" pitchFamily="18" charset="0"/>
                          <a:cs typeface="Times New Roman" pitchFamily="18" charset="0"/>
                        </a:rPr>
                        <a:t>PC</a:t>
                      </a:r>
                      <a:endParaRPr lang="zh-CN" sz="1400" kern="100" dirty="0">
                        <a:effectLst/>
                        <a:latin typeface="Times New Roman" pitchFamily="18" charset="0"/>
                        <a:cs typeface="Times New Roman" pitchFamily="18" charset="0"/>
                      </a:endParaRPr>
                    </a:p>
                    <a:p>
                      <a:pPr algn="just">
                        <a:lnSpc>
                          <a:spcPct val="150000"/>
                        </a:lnSpc>
                        <a:spcAft>
                          <a:spcPts val="0"/>
                        </a:spcAft>
                      </a:pPr>
                      <a:r>
                        <a:rPr lang="zh-CN" sz="1400" kern="100" dirty="0">
                          <a:effectLst/>
                          <a:latin typeface="Times New Roman" pitchFamily="18" charset="0"/>
                          <a:cs typeface="Times New Roman" pitchFamily="18" charset="0"/>
                        </a:rPr>
                        <a:t>或者</a:t>
                      </a:r>
                      <a:r>
                        <a:rPr lang="en-US" sz="1400" kern="100" dirty="0">
                          <a:effectLst/>
                          <a:latin typeface="Times New Roman" pitchFamily="18" charset="0"/>
                          <a:cs typeface="Times New Roman" pitchFamily="18" charset="0"/>
                        </a:rPr>
                        <a:t>PC</a:t>
                      </a:r>
                      <a:r>
                        <a:rPr lang="zh-CN" sz="1400" kern="100" dirty="0">
                          <a:effectLst/>
                          <a:latin typeface="Times New Roman" pitchFamily="18" charset="0"/>
                          <a:cs typeface="Times New Roman" pitchFamily="18" charset="0"/>
                        </a:rPr>
                        <a:t>、</a:t>
                      </a:r>
                      <a:r>
                        <a:rPr lang="en-US" sz="1400" kern="100" dirty="0">
                          <a:effectLst/>
                          <a:latin typeface="Times New Roman" pitchFamily="18" charset="0"/>
                          <a:cs typeface="Times New Roman" pitchFamily="18" charset="0"/>
                        </a:rPr>
                        <a:t>Add(PC + 4)</a:t>
                      </a:r>
                      <a:r>
                        <a:rPr lang="zh-CN" sz="1400" kern="100" dirty="0">
                          <a:effectLst/>
                          <a:latin typeface="Times New Roman" pitchFamily="18" charset="0"/>
                          <a:cs typeface="Times New Roman" pitchFamily="18" charset="0"/>
                        </a:rPr>
                        <a:t>、</a:t>
                      </a:r>
                      <a:r>
                        <a:rPr lang="en-US" sz="1400" kern="100" dirty="0">
                          <a:effectLst/>
                          <a:latin typeface="Times New Roman" pitchFamily="18" charset="0"/>
                          <a:cs typeface="Times New Roman" pitchFamily="18" charset="0"/>
                        </a:rPr>
                        <a:t>Add(</a:t>
                      </a:r>
                      <a:r>
                        <a:rPr lang="zh-CN" sz="1400" kern="100" dirty="0">
                          <a:effectLst/>
                          <a:latin typeface="Times New Roman" pitchFamily="18" charset="0"/>
                          <a:cs typeface="Times New Roman" pitchFamily="18" charset="0"/>
                        </a:rPr>
                        <a:t>偏移</a:t>
                      </a:r>
                      <a:r>
                        <a:rPr lang="en-US" sz="1400" kern="100" dirty="0">
                          <a:effectLst/>
                          <a:latin typeface="Times New Roman" pitchFamily="18" charset="0"/>
                          <a:cs typeface="Times New Roman" pitchFamily="18" charset="0"/>
                        </a:rPr>
                        <a:t>)</a:t>
                      </a:r>
                      <a:r>
                        <a:rPr lang="zh-CN" sz="1400" kern="100" dirty="0">
                          <a:effectLst/>
                          <a:latin typeface="Times New Roman" pitchFamily="18" charset="0"/>
                          <a:cs typeface="Times New Roman" pitchFamily="18" charset="0"/>
                        </a:rPr>
                        <a:t>、</a:t>
                      </a:r>
                      <a:r>
                        <a:rPr lang="en-US" sz="1400" kern="100" dirty="0">
                          <a:effectLst/>
                          <a:latin typeface="Times New Roman" pitchFamily="18" charset="0"/>
                          <a:cs typeface="Times New Roman" pitchFamily="18" charset="0"/>
                        </a:rPr>
                        <a:t>Mux(branch)</a:t>
                      </a:r>
                      <a:r>
                        <a:rPr lang="zh-CN" sz="1400" kern="100" dirty="0">
                          <a:effectLst/>
                          <a:latin typeface="Times New Roman" pitchFamily="18" charset="0"/>
                          <a:cs typeface="Times New Roman" pitchFamily="18" charset="0"/>
                        </a:rPr>
                        <a:t>、</a:t>
                      </a:r>
                      <a:r>
                        <a:rPr lang="en-US" sz="1400" kern="100" dirty="0">
                          <a:effectLst/>
                          <a:latin typeface="Times New Roman" pitchFamily="18" charset="0"/>
                          <a:cs typeface="Times New Roman" pitchFamily="18" charset="0"/>
                        </a:rPr>
                        <a:t>Mux(jump)</a:t>
                      </a:r>
                      <a:r>
                        <a:rPr lang="zh-CN" sz="1400" kern="100" dirty="0">
                          <a:effectLst/>
                          <a:latin typeface="Times New Roman" pitchFamily="18" charset="0"/>
                          <a:cs typeface="Times New Roman" pitchFamily="18" charset="0"/>
                        </a:rPr>
                        <a:t>、</a:t>
                      </a:r>
                      <a:r>
                        <a:rPr lang="en-US" sz="1400" kern="100" dirty="0">
                          <a:effectLst/>
                          <a:latin typeface="Times New Roman" pitchFamily="18" charset="0"/>
                          <a:cs typeface="Times New Roman" pitchFamily="18" charset="0"/>
                        </a:rPr>
                        <a:t>PC</a:t>
                      </a:r>
                      <a:endParaRPr lang="zh-CN" sz="1400" kern="100" dirty="0">
                        <a:effectLst/>
                        <a:latin typeface="Times New Roman" pitchFamily="18" charset="0"/>
                        <a:ea typeface="宋体"/>
                        <a:cs typeface="Times New Roman" pitchFamily="18" charset="0"/>
                      </a:endParaRPr>
                    </a:p>
                  </a:txBody>
                  <a:tcPr marL="68577" marR="68577" marT="0" marB="0"/>
                </a:tc>
                <a:extLst>
                  <a:ext uri="{0D108BD9-81ED-4DB2-BD59-A6C34878D82A}">
                    <a16:rowId xmlns:a16="http://schemas.microsoft.com/office/drawing/2014/main" val="10002"/>
                  </a:ext>
                </a:extLst>
              </a:tr>
            </a:tbl>
          </a:graphicData>
        </a:graphic>
      </p:graphicFrame>
      <p:graphicFrame>
        <p:nvGraphicFramePr>
          <p:cNvPr id="9" name="表格 8"/>
          <p:cNvGraphicFramePr>
            <a:graphicFrameLocks noGrp="1"/>
          </p:cNvGraphicFramePr>
          <p:nvPr/>
        </p:nvGraphicFramePr>
        <p:xfrm>
          <a:off x="2652713" y="1108075"/>
          <a:ext cx="3935412" cy="1097280"/>
        </p:xfrm>
        <a:graphic>
          <a:graphicData uri="http://schemas.openxmlformats.org/drawingml/2006/table">
            <a:tbl>
              <a:tblPr firstRow="1" firstCol="1" bandRow="1">
                <a:tableStyleId>{69CF1AB2-1976-4502-BF36-3FF5EA218861}</a:tableStyleId>
              </a:tblPr>
              <a:tblGrid>
                <a:gridCol w="351756">
                  <a:extLst>
                    <a:ext uri="{9D8B030D-6E8A-4147-A177-3AD203B41FA5}">
                      <a16:colId xmlns:a16="http://schemas.microsoft.com/office/drawing/2014/main" val="20000"/>
                    </a:ext>
                  </a:extLst>
                </a:gridCol>
                <a:gridCol w="3583656">
                  <a:extLst>
                    <a:ext uri="{9D8B030D-6E8A-4147-A177-3AD203B41FA5}">
                      <a16:colId xmlns:a16="http://schemas.microsoft.com/office/drawing/2014/main" val="20001"/>
                    </a:ext>
                  </a:extLst>
                </a:gridCol>
              </a:tblGrid>
              <a:tr h="365654">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73" marR="68573"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指令字</a:t>
                      </a:r>
                      <a:endParaRPr lang="zh-CN" sz="1200" kern="100" dirty="0">
                        <a:effectLst/>
                        <a:latin typeface="Times New Roman" pitchFamily="18" charset="0"/>
                        <a:ea typeface="宋体"/>
                        <a:cs typeface="Times New Roman" pitchFamily="18" charset="0"/>
                      </a:endParaRPr>
                    </a:p>
                  </a:txBody>
                  <a:tcPr marL="68573" marR="68573" marT="0" marB="0"/>
                </a:tc>
                <a:extLst>
                  <a:ext uri="{0D108BD9-81ED-4DB2-BD59-A6C34878D82A}">
                    <a16:rowId xmlns:a16="http://schemas.microsoft.com/office/drawing/2014/main" val="10000"/>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73" marR="68573"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10001100 01000011 00000000 00010000</a:t>
                      </a:r>
                      <a:endParaRPr lang="zh-CN" sz="1200" kern="100" dirty="0">
                        <a:effectLst/>
                        <a:latin typeface="Times New Roman" pitchFamily="18" charset="0"/>
                        <a:ea typeface="宋体"/>
                        <a:cs typeface="Times New Roman" pitchFamily="18" charset="0"/>
                      </a:endParaRPr>
                    </a:p>
                  </a:txBody>
                  <a:tcPr marL="68573" marR="68573" marT="0" marB="0"/>
                </a:tc>
                <a:extLst>
                  <a:ext uri="{0D108BD9-81ED-4DB2-BD59-A6C34878D82A}">
                    <a16:rowId xmlns:a16="http://schemas.microsoft.com/office/drawing/2014/main" val="10001"/>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73" marR="68573"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00010000 00100011 00000000 00001100</a:t>
                      </a:r>
                      <a:endParaRPr lang="zh-CN" sz="1200" kern="100" dirty="0">
                        <a:effectLst/>
                        <a:latin typeface="Times New Roman" pitchFamily="18" charset="0"/>
                        <a:ea typeface="宋体"/>
                        <a:cs typeface="Times New Roman" pitchFamily="18" charset="0"/>
                      </a:endParaRPr>
                    </a:p>
                  </a:txBody>
                  <a:tcPr marL="68573" marR="68573"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8487929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2"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八、题目</a:t>
            </a:r>
          </a:p>
        </p:txBody>
      </p:sp>
      <p:sp>
        <p:nvSpPr>
          <p:cNvPr id="74755" name="Content Placeholder 4"/>
          <p:cNvSpPr>
            <a:spLocks noGrp="1"/>
          </p:cNvSpPr>
          <p:nvPr>
            <p:ph idx="4294967295"/>
          </p:nvPr>
        </p:nvSpPr>
        <p:spPr>
          <a:xfrm>
            <a:off x="684213" y="908050"/>
            <a:ext cx="7848600" cy="3935413"/>
          </a:xfrm>
        </p:spPr>
        <p:txBody>
          <a:bodyPr/>
          <a:lstStyle/>
          <a:p>
            <a:pPr>
              <a:lnSpc>
                <a:spcPct val="120000"/>
              </a:lnSpc>
              <a:spcBef>
                <a:spcPct val="20000"/>
              </a:spcBef>
              <a:spcAft>
                <a:spcPct val="20000"/>
              </a:spcAft>
              <a:defRPr/>
            </a:pPr>
            <a:r>
              <a:rPr lang="zh-CN" altLang="en-US" dirty="0">
                <a:ea typeface="黑体" pitchFamily="49" charset="-122"/>
              </a:rPr>
              <a:t>下列问题假设数据存储器中的值是</a:t>
            </a:r>
            <a:r>
              <a:rPr lang="zh-CN" altLang="en-US" dirty="0">
                <a:solidFill>
                  <a:srgbClr val="FF0000"/>
                </a:solidFill>
                <a:ea typeface="黑体" pitchFamily="49" charset="-122"/>
              </a:rPr>
              <a:t>全零</a:t>
            </a:r>
            <a:r>
              <a:rPr lang="zh-CN" altLang="en-US" dirty="0">
                <a:ea typeface="黑体" pitchFamily="49" charset="-122"/>
              </a:rPr>
              <a:t>并且寄存器堆中的初值如下表所示，根据表中的两种情况回答下列问题</a:t>
            </a:r>
            <a:r>
              <a:rPr lang="en-US" altLang="zh-CN" dirty="0">
                <a:ea typeface="黑体" pitchFamily="49" charset="-122"/>
              </a:rPr>
              <a:t>(</a:t>
            </a:r>
            <a:r>
              <a:rPr lang="zh-CN" altLang="en-US" dirty="0">
                <a:ea typeface="黑体" pitchFamily="49" charset="-122"/>
              </a:rPr>
              <a:t>指令字与前面相同</a:t>
            </a:r>
            <a:r>
              <a:rPr lang="en-US" altLang="zh-CN" dirty="0">
                <a:ea typeface="黑体" pitchFamily="49" charset="-122"/>
              </a:rPr>
              <a:t>)</a:t>
            </a:r>
            <a:r>
              <a:rPr lang="zh-CN" altLang="en-US" dirty="0">
                <a:ea typeface="黑体" pitchFamily="49" charset="-122"/>
              </a:rPr>
              <a:t>。</a:t>
            </a: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0" indent="0">
              <a:lnSpc>
                <a:spcPct val="120000"/>
              </a:lnSpc>
              <a:spcBef>
                <a:spcPct val="20000"/>
              </a:spcBef>
              <a:spcAft>
                <a:spcPct val="20000"/>
              </a:spcAft>
              <a:defRPr/>
            </a:pPr>
            <a:endParaRPr lang="en-US" altLang="zh-CN" dirty="0">
              <a:ea typeface="黑体" pitchFamily="49" charset="-122"/>
            </a:endParaRPr>
          </a:p>
          <a:p>
            <a:pPr marL="727075" lvl="1" indent="-342900">
              <a:lnSpc>
                <a:spcPct val="120000"/>
              </a:lnSpc>
              <a:spcBef>
                <a:spcPct val="20000"/>
              </a:spcBef>
              <a:spcAft>
                <a:spcPct val="20000"/>
              </a:spcAft>
              <a:buFont typeface="+mj-ea"/>
              <a:buAutoNum type="circleNumDbPlain" startAt="4"/>
              <a:defRPr/>
            </a:pPr>
            <a:r>
              <a:rPr lang="zh-CN" altLang="en-US" dirty="0">
                <a:ea typeface="黑体" pitchFamily="49" charset="-122"/>
              </a:rPr>
              <a:t>对给定的指令字和寄存器堆初值，给出每个多选器数据输出的值。</a:t>
            </a:r>
            <a:endParaRPr lang="en-US" altLang="zh-CN" dirty="0">
              <a:ea typeface="黑体" pitchFamily="49" charset="-122"/>
            </a:endParaRPr>
          </a:p>
          <a:p>
            <a:pPr marL="727075" lvl="1" indent="-342900">
              <a:lnSpc>
                <a:spcPct val="120000"/>
              </a:lnSpc>
              <a:spcBef>
                <a:spcPct val="20000"/>
              </a:spcBef>
              <a:spcAft>
                <a:spcPct val="20000"/>
              </a:spcAft>
              <a:buFont typeface="+mj-ea"/>
              <a:buAutoNum type="circleNumDbPlain" startAt="4"/>
              <a:defRPr/>
            </a:pPr>
            <a:r>
              <a:rPr lang="zh-CN" altLang="en-US" dirty="0">
                <a:ea typeface="黑体" pitchFamily="49" charset="-122"/>
              </a:rPr>
              <a:t>对给定的指令字和寄存器堆初值，给出</a:t>
            </a:r>
            <a:r>
              <a:rPr lang="en-US" altLang="zh-CN" dirty="0">
                <a:ea typeface="黑体" pitchFamily="49" charset="-122"/>
              </a:rPr>
              <a:t>ALU</a:t>
            </a:r>
            <a:r>
              <a:rPr lang="zh-CN" altLang="en-US" dirty="0">
                <a:ea typeface="黑体" pitchFamily="49" charset="-122"/>
              </a:rPr>
              <a:t>和两个加法器输入数据的值。</a:t>
            </a:r>
            <a:endParaRPr lang="en-US" altLang="zh-CN" dirty="0">
              <a:ea typeface="黑体" pitchFamily="49" charset="-122"/>
            </a:endParaRPr>
          </a:p>
          <a:p>
            <a:pPr marL="727075" lvl="1" indent="-342900">
              <a:lnSpc>
                <a:spcPct val="120000"/>
              </a:lnSpc>
              <a:spcBef>
                <a:spcPct val="20000"/>
              </a:spcBef>
              <a:spcAft>
                <a:spcPct val="20000"/>
              </a:spcAft>
              <a:buFont typeface="+mj-ea"/>
              <a:buAutoNum type="circleNumDbPlain" startAt="4"/>
              <a:defRPr/>
            </a:pPr>
            <a:r>
              <a:rPr lang="zh-CN" altLang="en-US" dirty="0">
                <a:ea typeface="黑体" pitchFamily="49" charset="-122"/>
              </a:rPr>
              <a:t>对给定的指令字和寄存器堆初值，给出寄存器堆所有输入信号的值。</a:t>
            </a:r>
          </a:p>
        </p:txBody>
      </p:sp>
      <p:graphicFrame>
        <p:nvGraphicFramePr>
          <p:cNvPr id="2" name="表格 1"/>
          <p:cNvGraphicFramePr>
            <a:graphicFrameLocks noGrp="1"/>
          </p:cNvGraphicFramePr>
          <p:nvPr/>
        </p:nvGraphicFramePr>
        <p:xfrm>
          <a:off x="1905000" y="1958975"/>
          <a:ext cx="5410205" cy="1097280"/>
        </p:xfrm>
        <a:graphic>
          <a:graphicData uri="http://schemas.openxmlformats.org/drawingml/2006/table">
            <a:tbl>
              <a:tblPr firstRow="1" firstCol="1" bandRow="1">
                <a:tableStyleId>{69CF1AB2-1976-4502-BF36-3FF5EA218861}</a:tableStyleId>
              </a:tblPr>
              <a:tblGrid>
                <a:gridCol w="491375">
                  <a:extLst>
                    <a:ext uri="{9D8B030D-6E8A-4147-A177-3AD203B41FA5}">
                      <a16:colId xmlns:a16="http://schemas.microsoft.com/office/drawing/2014/main" val="20000"/>
                    </a:ext>
                  </a:extLst>
                </a:gridCol>
                <a:gridCol w="491375">
                  <a:extLst>
                    <a:ext uri="{9D8B030D-6E8A-4147-A177-3AD203B41FA5}">
                      <a16:colId xmlns:a16="http://schemas.microsoft.com/office/drawing/2014/main" val="20001"/>
                    </a:ext>
                  </a:extLst>
                </a:gridCol>
                <a:gridCol w="491375">
                  <a:extLst>
                    <a:ext uri="{9D8B030D-6E8A-4147-A177-3AD203B41FA5}">
                      <a16:colId xmlns:a16="http://schemas.microsoft.com/office/drawing/2014/main" val="20002"/>
                    </a:ext>
                  </a:extLst>
                </a:gridCol>
                <a:gridCol w="492010">
                  <a:extLst>
                    <a:ext uri="{9D8B030D-6E8A-4147-A177-3AD203B41FA5}">
                      <a16:colId xmlns:a16="http://schemas.microsoft.com/office/drawing/2014/main" val="20003"/>
                    </a:ext>
                  </a:extLst>
                </a:gridCol>
                <a:gridCol w="492010">
                  <a:extLst>
                    <a:ext uri="{9D8B030D-6E8A-4147-A177-3AD203B41FA5}">
                      <a16:colId xmlns:a16="http://schemas.microsoft.com/office/drawing/2014/main" val="20004"/>
                    </a:ext>
                  </a:extLst>
                </a:gridCol>
                <a:gridCol w="492010">
                  <a:extLst>
                    <a:ext uri="{9D8B030D-6E8A-4147-A177-3AD203B41FA5}">
                      <a16:colId xmlns:a16="http://schemas.microsoft.com/office/drawing/2014/main" val="20005"/>
                    </a:ext>
                  </a:extLst>
                </a:gridCol>
                <a:gridCol w="492010">
                  <a:extLst>
                    <a:ext uri="{9D8B030D-6E8A-4147-A177-3AD203B41FA5}">
                      <a16:colId xmlns:a16="http://schemas.microsoft.com/office/drawing/2014/main" val="20006"/>
                    </a:ext>
                  </a:extLst>
                </a:gridCol>
                <a:gridCol w="492010">
                  <a:extLst>
                    <a:ext uri="{9D8B030D-6E8A-4147-A177-3AD203B41FA5}">
                      <a16:colId xmlns:a16="http://schemas.microsoft.com/office/drawing/2014/main" val="20007"/>
                    </a:ext>
                  </a:extLst>
                </a:gridCol>
                <a:gridCol w="492010">
                  <a:extLst>
                    <a:ext uri="{9D8B030D-6E8A-4147-A177-3AD203B41FA5}">
                      <a16:colId xmlns:a16="http://schemas.microsoft.com/office/drawing/2014/main" val="20008"/>
                    </a:ext>
                  </a:extLst>
                </a:gridCol>
                <a:gridCol w="492010">
                  <a:extLst>
                    <a:ext uri="{9D8B030D-6E8A-4147-A177-3AD203B41FA5}">
                      <a16:colId xmlns:a16="http://schemas.microsoft.com/office/drawing/2014/main" val="20009"/>
                    </a:ext>
                  </a:extLst>
                </a:gridCol>
                <a:gridCol w="492010">
                  <a:extLst>
                    <a:ext uri="{9D8B030D-6E8A-4147-A177-3AD203B41FA5}">
                      <a16:colId xmlns:a16="http://schemas.microsoft.com/office/drawing/2014/main" val="20010"/>
                    </a:ext>
                  </a:extLst>
                </a:gridCol>
              </a:tblGrid>
              <a:tr h="365654">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64" marR="68564"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$0</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$1</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$2</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$3</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$4</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$5</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$6</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$8</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$12</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$31</a:t>
                      </a:r>
                      <a:endParaRPr lang="zh-CN" sz="1200" kern="100">
                        <a:effectLst/>
                        <a:latin typeface="Times New Roman" pitchFamily="18" charset="0"/>
                        <a:ea typeface="宋体"/>
                        <a:cs typeface="Times New Roman" pitchFamily="18" charset="0"/>
                      </a:endParaRPr>
                    </a:p>
                  </a:txBody>
                  <a:tcPr marL="68564" marR="68564" marT="0" marB="0"/>
                </a:tc>
                <a:extLst>
                  <a:ext uri="{0D108BD9-81ED-4DB2-BD59-A6C34878D82A}">
                    <a16:rowId xmlns:a16="http://schemas.microsoft.com/office/drawing/2014/main" val="10000"/>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0</a:t>
                      </a:r>
                      <a:endParaRPr lang="zh-CN" sz="1200" kern="100" dirty="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3</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-4</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5</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6</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8</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-32</a:t>
                      </a:r>
                      <a:endParaRPr lang="zh-CN" sz="1200" kern="100">
                        <a:effectLst/>
                        <a:latin typeface="Times New Roman" pitchFamily="18" charset="0"/>
                        <a:ea typeface="宋体"/>
                        <a:cs typeface="Times New Roman" pitchFamily="18" charset="0"/>
                      </a:endParaRPr>
                    </a:p>
                  </a:txBody>
                  <a:tcPr marL="68564" marR="68564" marT="0" marB="0"/>
                </a:tc>
                <a:extLst>
                  <a:ext uri="{0D108BD9-81ED-4DB2-BD59-A6C34878D82A}">
                    <a16:rowId xmlns:a16="http://schemas.microsoft.com/office/drawing/2014/main" val="10001"/>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0</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-16</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-3</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4</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-10</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-6</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8</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-4</a:t>
                      </a:r>
                      <a:endParaRPr lang="zh-CN" sz="1200" kern="100" dirty="0">
                        <a:effectLst/>
                        <a:latin typeface="Times New Roman" pitchFamily="18" charset="0"/>
                        <a:ea typeface="宋体"/>
                        <a:cs typeface="Times New Roman" pitchFamily="18" charset="0"/>
                      </a:endParaRPr>
                    </a:p>
                  </a:txBody>
                  <a:tcPr marL="68564" marR="68564" marT="0" marB="0"/>
                </a:tc>
                <a:extLst>
                  <a:ext uri="{0D108BD9-81ED-4DB2-BD59-A6C34878D82A}">
                    <a16:rowId xmlns:a16="http://schemas.microsoft.com/office/drawing/2014/main" val="10002"/>
                  </a:ext>
                </a:extLst>
              </a:tr>
            </a:tbl>
          </a:graphicData>
        </a:graphic>
      </p:graphicFrame>
      <p:graphicFrame>
        <p:nvGraphicFramePr>
          <p:cNvPr id="10" name="表格 9"/>
          <p:cNvGraphicFramePr>
            <a:graphicFrameLocks noGrp="1"/>
          </p:cNvGraphicFramePr>
          <p:nvPr/>
        </p:nvGraphicFramePr>
        <p:xfrm>
          <a:off x="2652713" y="4995863"/>
          <a:ext cx="3935412" cy="1097280"/>
        </p:xfrm>
        <a:graphic>
          <a:graphicData uri="http://schemas.openxmlformats.org/drawingml/2006/table">
            <a:tbl>
              <a:tblPr firstRow="1" firstCol="1" bandRow="1">
                <a:tableStyleId>{69CF1AB2-1976-4502-BF36-3FF5EA218861}</a:tableStyleId>
              </a:tblPr>
              <a:tblGrid>
                <a:gridCol w="351756">
                  <a:extLst>
                    <a:ext uri="{9D8B030D-6E8A-4147-A177-3AD203B41FA5}">
                      <a16:colId xmlns:a16="http://schemas.microsoft.com/office/drawing/2014/main" val="20000"/>
                    </a:ext>
                  </a:extLst>
                </a:gridCol>
                <a:gridCol w="3583656">
                  <a:extLst>
                    <a:ext uri="{9D8B030D-6E8A-4147-A177-3AD203B41FA5}">
                      <a16:colId xmlns:a16="http://schemas.microsoft.com/office/drawing/2014/main" val="20001"/>
                    </a:ext>
                  </a:extLst>
                </a:gridCol>
              </a:tblGrid>
              <a:tr h="365654">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73" marR="68573"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指令字</a:t>
                      </a:r>
                      <a:endParaRPr lang="zh-CN" sz="1200" kern="100" dirty="0">
                        <a:effectLst/>
                        <a:latin typeface="Times New Roman" pitchFamily="18" charset="0"/>
                        <a:ea typeface="宋体"/>
                        <a:cs typeface="Times New Roman" pitchFamily="18" charset="0"/>
                      </a:endParaRPr>
                    </a:p>
                  </a:txBody>
                  <a:tcPr marL="68573" marR="68573" marT="0" marB="0"/>
                </a:tc>
                <a:extLst>
                  <a:ext uri="{0D108BD9-81ED-4DB2-BD59-A6C34878D82A}">
                    <a16:rowId xmlns:a16="http://schemas.microsoft.com/office/drawing/2014/main" val="10000"/>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73" marR="68573"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10001100 01000011 00000000 00010000</a:t>
                      </a:r>
                      <a:endParaRPr lang="zh-CN" sz="1200" kern="100" dirty="0">
                        <a:effectLst/>
                        <a:latin typeface="Times New Roman" pitchFamily="18" charset="0"/>
                        <a:ea typeface="宋体"/>
                        <a:cs typeface="Times New Roman" pitchFamily="18" charset="0"/>
                      </a:endParaRPr>
                    </a:p>
                  </a:txBody>
                  <a:tcPr marL="68573" marR="68573" marT="0" marB="0"/>
                </a:tc>
                <a:extLst>
                  <a:ext uri="{0D108BD9-81ED-4DB2-BD59-A6C34878D82A}">
                    <a16:rowId xmlns:a16="http://schemas.microsoft.com/office/drawing/2014/main" val="10001"/>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73" marR="68573"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00010000 001000</a:t>
                      </a:r>
                      <a:r>
                        <a:rPr lang="en-US" sz="1600" kern="100" dirty="0">
                          <a:solidFill>
                            <a:srgbClr val="FF0000"/>
                          </a:solidFill>
                          <a:effectLst/>
                          <a:latin typeface="Times New Roman" pitchFamily="18" charset="0"/>
                          <a:cs typeface="Times New Roman" pitchFamily="18" charset="0"/>
                        </a:rPr>
                        <a:t>11</a:t>
                      </a:r>
                      <a:r>
                        <a:rPr lang="en-US" sz="1600" kern="100" dirty="0">
                          <a:effectLst/>
                          <a:latin typeface="Times New Roman" pitchFamily="18" charset="0"/>
                          <a:cs typeface="Times New Roman" pitchFamily="18" charset="0"/>
                        </a:rPr>
                        <a:t> 00000000 00001100</a:t>
                      </a:r>
                      <a:endParaRPr lang="zh-CN" sz="1200" kern="100" dirty="0">
                        <a:effectLst/>
                        <a:latin typeface="Times New Roman" pitchFamily="18" charset="0"/>
                        <a:ea typeface="宋体"/>
                        <a:cs typeface="Times New Roman" pitchFamily="18" charset="0"/>
                      </a:endParaRPr>
                    </a:p>
                  </a:txBody>
                  <a:tcPr marL="68573" marR="68573"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6414315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Effect transition="in" filter="fade">
                                      <p:cBhvr>
                                        <p:cTn id="7" dur="500"/>
                                        <p:tgtEl>
                                          <p:spTgt spid="7475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4755">
                                            <p:txEl>
                                              <p:pRg st="4" end="4"/>
                                            </p:txEl>
                                          </p:spTgt>
                                        </p:tgtEl>
                                        <p:attrNameLst>
                                          <p:attrName>style.visibility</p:attrName>
                                        </p:attrNameLst>
                                      </p:cBhvr>
                                      <p:to>
                                        <p:strVal val="visible"/>
                                      </p:to>
                                    </p:set>
                                    <p:animEffect transition="in" filter="fade">
                                      <p:cBhvr>
                                        <p:cTn id="10" dur="500"/>
                                        <p:tgtEl>
                                          <p:spTgt spid="74755">
                                            <p:txEl>
                                              <p:pRg st="4" end="4"/>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4755">
                                            <p:txEl>
                                              <p:pRg st="5" end="5"/>
                                            </p:txEl>
                                          </p:spTgt>
                                        </p:tgtEl>
                                        <p:attrNameLst>
                                          <p:attrName>style.visibility</p:attrName>
                                        </p:attrNameLst>
                                      </p:cBhvr>
                                      <p:to>
                                        <p:strVal val="visible"/>
                                      </p:to>
                                    </p:set>
                                    <p:animEffect transition="in" filter="fade">
                                      <p:cBhvr>
                                        <p:cTn id="13" dur="500"/>
                                        <p:tgtEl>
                                          <p:spTgt spid="74755">
                                            <p:txEl>
                                              <p:pRg st="5" end="5"/>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4755">
                                            <p:txEl>
                                              <p:pRg st="6" end="6"/>
                                            </p:txEl>
                                          </p:spTgt>
                                        </p:tgtEl>
                                        <p:attrNameLst>
                                          <p:attrName>style.visibility</p:attrName>
                                        </p:attrNameLst>
                                      </p:cBhvr>
                                      <p:to>
                                        <p:strVal val="visible"/>
                                      </p:to>
                                    </p:set>
                                    <p:animEffect transition="in" filter="fade">
                                      <p:cBhvr>
                                        <p:cTn id="16" dur="500"/>
                                        <p:tgtEl>
                                          <p:spTgt spid="74755">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0"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八、解答</a:t>
            </a:r>
            <a:r>
              <a:rPr lang="en-US" altLang="zh-CN" smtClean="0">
                <a:latin typeface="Times New Roman" panose="02020603050405020304" pitchFamily="18" charset="0"/>
                <a:cs typeface="Times New Roman" panose="02020603050405020304" pitchFamily="18" charset="0"/>
              </a:rPr>
              <a:t>4</a:t>
            </a:r>
            <a:endParaRPr lang="zh-CN" altLang="en-US" smtClean="0">
              <a:latin typeface="Times New Roman" panose="02020603050405020304" pitchFamily="18" charset="0"/>
              <a:cs typeface="Times New Roman" panose="02020603050405020304" pitchFamily="18" charset="0"/>
            </a:endParaRPr>
          </a:p>
        </p:txBody>
      </p:sp>
      <p:sp>
        <p:nvSpPr>
          <p:cNvPr id="78851" name="Content Placeholder 4"/>
          <p:cNvSpPr>
            <a:spLocks noGrp="1"/>
          </p:cNvSpPr>
          <p:nvPr>
            <p:ph idx="4294967295"/>
          </p:nvPr>
        </p:nvSpPr>
        <p:spPr>
          <a:xfrm>
            <a:off x="684213" y="1052513"/>
            <a:ext cx="7848600" cy="4125912"/>
          </a:xfrm>
        </p:spPr>
        <p:txBody>
          <a:bodyPr/>
          <a:lstStyle/>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727075" lvl="1" indent="-342900">
              <a:lnSpc>
                <a:spcPct val="120000"/>
              </a:lnSpc>
              <a:spcBef>
                <a:spcPct val="20000"/>
              </a:spcBef>
              <a:spcAft>
                <a:spcPct val="20000"/>
              </a:spcAft>
              <a:buFont typeface="楷体_GB2312" pitchFamily="49" charset="-122"/>
              <a:buAutoNum type="circleNumDbPlain" startAt="4"/>
            </a:pPr>
            <a:r>
              <a:rPr lang="zh-CN" altLang="en-US" smtClean="0">
                <a:ea typeface="黑体" panose="02010609060101010101" pitchFamily="49" charset="-122"/>
              </a:rPr>
              <a:t>对给定的指令字和寄存器堆初值，给出每个多选器数据输出的值。</a:t>
            </a:r>
            <a:endParaRPr lang="en-US" altLang="zh-CN" smtClean="0">
              <a:ea typeface="黑体" panose="02010609060101010101" pitchFamily="49" charset="-122"/>
            </a:endParaRPr>
          </a:p>
          <a:p>
            <a:pPr lvl="2" indent="-285750">
              <a:lnSpc>
                <a:spcPct val="120000"/>
              </a:lnSpc>
              <a:spcBef>
                <a:spcPct val="20000"/>
              </a:spcBef>
              <a:spcAft>
                <a:spcPct val="20000"/>
              </a:spcAft>
            </a:pPr>
            <a:endParaRPr lang="en-US" altLang="zh-CN" smtClean="0">
              <a:ea typeface="黑体" panose="02010609060101010101" pitchFamily="49" charset="-122"/>
            </a:endParaRPr>
          </a:p>
          <a:p>
            <a:pPr lvl="2" indent="-285750">
              <a:lnSpc>
                <a:spcPct val="120000"/>
              </a:lnSpc>
              <a:spcBef>
                <a:spcPct val="20000"/>
              </a:spcBef>
              <a:spcAft>
                <a:spcPct val="20000"/>
              </a:spcAft>
            </a:pPr>
            <a:endParaRPr lang="en-US" altLang="zh-CN" smtClean="0">
              <a:ea typeface="黑体" panose="02010609060101010101" pitchFamily="49" charset="-122"/>
            </a:endParaRPr>
          </a:p>
          <a:p>
            <a:pPr lvl="2" indent="-285750">
              <a:lnSpc>
                <a:spcPct val="120000"/>
              </a:lnSpc>
              <a:spcBef>
                <a:spcPct val="20000"/>
              </a:spcBef>
              <a:spcAft>
                <a:spcPct val="20000"/>
              </a:spcAft>
            </a:pPr>
            <a:endParaRPr lang="en-US" altLang="zh-CN" smtClean="0">
              <a:ea typeface="黑体" panose="02010609060101010101" pitchFamily="49" charset="-122"/>
            </a:endParaRPr>
          </a:p>
          <a:p>
            <a:pPr lvl="2" indent="-285750">
              <a:lnSpc>
                <a:spcPct val="120000"/>
              </a:lnSpc>
              <a:spcBef>
                <a:spcPct val="20000"/>
              </a:spcBef>
              <a:spcAft>
                <a:spcPct val="20000"/>
              </a:spcAft>
            </a:pPr>
            <a:endParaRPr lang="en-US" altLang="zh-CN" smtClean="0">
              <a:ea typeface="黑体" panose="02010609060101010101" pitchFamily="49" charset="-122"/>
            </a:endParaRPr>
          </a:p>
          <a:p>
            <a:pPr lvl="2" indent="-285750">
              <a:lnSpc>
                <a:spcPct val="120000"/>
              </a:lnSpc>
              <a:spcBef>
                <a:spcPct val="20000"/>
              </a:spcBef>
              <a:spcAft>
                <a:spcPct val="20000"/>
              </a:spcAft>
            </a:pPr>
            <a:r>
              <a:rPr lang="zh-CN" altLang="en-US" smtClean="0">
                <a:ea typeface="黑体" panose="02010609060101010101" pitchFamily="49" charset="-122"/>
              </a:rPr>
              <a:t>解析：对于</a:t>
            </a:r>
            <a:r>
              <a:rPr lang="en-US" altLang="zh-CN" smtClean="0">
                <a:ea typeface="黑体" panose="02010609060101010101" pitchFamily="49" charset="-122"/>
              </a:rPr>
              <a:t>b</a:t>
            </a:r>
            <a:r>
              <a:rPr lang="zh-CN" altLang="en-US" smtClean="0">
                <a:ea typeface="黑体" panose="02010609060101010101" pitchFamily="49" charset="-122"/>
              </a:rPr>
              <a:t>，由于</a:t>
            </a:r>
            <a:r>
              <a:rPr lang="en-US" altLang="zh-CN" smtClean="0">
                <a:ea typeface="黑体" panose="02010609060101010101" pitchFamily="49" charset="-122"/>
              </a:rPr>
              <a:t>Reg[Rs]!=Reg[Rt]</a:t>
            </a:r>
            <a:r>
              <a:rPr lang="zh-CN" altLang="en-US" smtClean="0">
                <a:ea typeface="黑体" panose="02010609060101010101" pitchFamily="49" charset="-122"/>
              </a:rPr>
              <a:t>，分支条件不满足，于是不进行跳转，仍有</a:t>
            </a:r>
            <a:r>
              <a:rPr lang="en-US" altLang="zh-CN" smtClean="0">
                <a:ea typeface="黑体" panose="02010609060101010101" pitchFamily="49" charset="-122"/>
              </a:rPr>
              <a:t>PC=PC+4</a:t>
            </a:r>
            <a:r>
              <a:rPr lang="zh-CN" altLang="en-US" smtClean="0">
                <a:ea typeface="黑体" panose="02010609060101010101" pitchFamily="49" charset="-122"/>
              </a:rPr>
              <a:t>。</a:t>
            </a:r>
            <a:endParaRPr lang="en-US" altLang="zh-CN" smtClean="0">
              <a:ea typeface="黑体" panose="02010609060101010101" pitchFamily="49" charset="-122"/>
            </a:endParaRPr>
          </a:p>
        </p:txBody>
      </p:sp>
      <p:graphicFrame>
        <p:nvGraphicFramePr>
          <p:cNvPr id="2" name="表格 1"/>
          <p:cNvGraphicFramePr>
            <a:graphicFrameLocks noGrp="1"/>
          </p:cNvGraphicFramePr>
          <p:nvPr/>
        </p:nvGraphicFramePr>
        <p:xfrm>
          <a:off x="1905000" y="1125538"/>
          <a:ext cx="5410205" cy="1097280"/>
        </p:xfrm>
        <a:graphic>
          <a:graphicData uri="http://schemas.openxmlformats.org/drawingml/2006/table">
            <a:tbl>
              <a:tblPr firstRow="1" firstCol="1" bandRow="1">
                <a:tableStyleId>{69CF1AB2-1976-4502-BF36-3FF5EA218861}</a:tableStyleId>
              </a:tblPr>
              <a:tblGrid>
                <a:gridCol w="491375">
                  <a:extLst>
                    <a:ext uri="{9D8B030D-6E8A-4147-A177-3AD203B41FA5}">
                      <a16:colId xmlns:a16="http://schemas.microsoft.com/office/drawing/2014/main" val="20000"/>
                    </a:ext>
                  </a:extLst>
                </a:gridCol>
                <a:gridCol w="491375">
                  <a:extLst>
                    <a:ext uri="{9D8B030D-6E8A-4147-A177-3AD203B41FA5}">
                      <a16:colId xmlns:a16="http://schemas.microsoft.com/office/drawing/2014/main" val="20001"/>
                    </a:ext>
                  </a:extLst>
                </a:gridCol>
                <a:gridCol w="491375">
                  <a:extLst>
                    <a:ext uri="{9D8B030D-6E8A-4147-A177-3AD203B41FA5}">
                      <a16:colId xmlns:a16="http://schemas.microsoft.com/office/drawing/2014/main" val="20002"/>
                    </a:ext>
                  </a:extLst>
                </a:gridCol>
                <a:gridCol w="492010">
                  <a:extLst>
                    <a:ext uri="{9D8B030D-6E8A-4147-A177-3AD203B41FA5}">
                      <a16:colId xmlns:a16="http://schemas.microsoft.com/office/drawing/2014/main" val="20003"/>
                    </a:ext>
                  </a:extLst>
                </a:gridCol>
                <a:gridCol w="492010">
                  <a:extLst>
                    <a:ext uri="{9D8B030D-6E8A-4147-A177-3AD203B41FA5}">
                      <a16:colId xmlns:a16="http://schemas.microsoft.com/office/drawing/2014/main" val="20004"/>
                    </a:ext>
                  </a:extLst>
                </a:gridCol>
                <a:gridCol w="492010">
                  <a:extLst>
                    <a:ext uri="{9D8B030D-6E8A-4147-A177-3AD203B41FA5}">
                      <a16:colId xmlns:a16="http://schemas.microsoft.com/office/drawing/2014/main" val="20005"/>
                    </a:ext>
                  </a:extLst>
                </a:gridCol>
                <a:gridCol w="492010">
                  <a:extLst>
                    <a:ext uri="{9D8B030D-6E8A-4147-A177-3AD203B41FA5}">
                      <a16:colId xmlns:a16="http://schemas.microsoft.com/office/drawing/2014/main" val="20006"/>
                    </a:ext>
                  </a:extLst>
                </a:gridCol>
                <a:gridCol w="492010">
                  <a:extLst>
                    <a:ext uri="{9D8B030D-6E8A-4147-A177-3AD203B41FA5}">
                      <a16:colId xmlns:a16="http://schemas.microsoft.com/office/drawing/2014/main" val="20007"/>
                    </a:ext>
                  </a:extLst>
                </a:gridCol>
                <a:gridCol w="492010">
                  <a:extLst>
                    <a:ext uri="{9D8B030D-6E8A-4147-A177-3AD203B41FA5}">
                      <a16:colId xmlns:a16="http://schemas.microsoft.com/office/drawing/2014/main" val="20008"/>
                    </a:ext>
                  </a:extLst>
                </a:gridCol>
                <a:gridCol w="492010">
                  <a:extLst>
                    <a:ext uri="{9D8B030D-6E8A-4147-A177-3AD203B41FA5}">
                      <a16:colId xmlns:a16="http://schemas.microsoft.com/office/drawing/2014/main" val="20009"/>
                    </a:ext>
                  </a:extLst>
                </a:gridCol>
                <a:gridCol w="492010">
                  <a:extLst>
                    <a:ext uri="{9D8B030D-6E8A-4147-A177-3AD203B41FA5}">
                      <a16:colId xmlns:a16="http://schemas.microsoft.com/office/drawing/2014/main" val="20010"/>
                    </a:ext>
                  </a:extLst>
                </a:gridCol>
              </a:tblGrid>
              <a:tr h="365654">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64" marR="68564"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$0</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$1</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$2</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$3</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$4</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$5</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$6</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$8</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$12</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$31</a:t>
                      </a:r>
                      <a:endParaRPr lang="zh-CN" sz="1200" kern="100">
                        <a:effectLst/>
                        <a:latin typeface="Times New Roman" pitchFamily="18" charset="0"/>
                        <a:ea typeface="宋体"/>
                        <a:cs typeface="Times New Roman" pitchFamily="18" charset="0"/>
                      </a:endParaRPr>
                    </a:p>
                  </a:txBody>
                  <a:tcPr marL="68564" marR="68564" marT="0" marB="0"/>
                </a:tc>
                <a:extLst>
                  <a:ext uri="{0D108BD9-81ED-4DB2-BD59-A6C34878D82A}">
                    <a16:rowId xmlns:a16="http://schemas.microsoft.com/office/drawing/2014/main" val="10000"/>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0</a:t>
                      </a:r>
                      <a:endParaRPr lang="zh-CN" sz="1200" kern="100" dirty="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3</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-4</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5</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6</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8</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-32</a:t>
                      </a:r>
                      <a:endParaRPr lang="zh-CN" sz="1200" kern="100">
                        <a:effectLst/>
                        <a:latin typeface="Times New Roman" pitchFamily="18" charset="0"/>
                        <a:ea typeface="宋体"/>
                        <a:cs typeface="Times New Roman" pitchFamily="18" charset="0"/>
                      </a:endParaRPr>
                    </a:p>
                  </a:txBody>
                  <a:tcPr marL="68564" marR="68564" marT="0" marB="0"/>
                </a:tc>
                <a:extLst>
                  <a:ext uri="{0D108BD9-81ED-4DB2-BD59-A6C34878D82A}">
                    <a16:rowId xmlns:a16="http://schemas.microsoft.com/office/drawing/2014/main" val="10001"/>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0</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-16</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-3</a:t>
                      </a:r>
                      <a:endParaRPr lang="zh-CN" sz="1200" kern="100" dirty="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4</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-10</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-6</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8</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-4</a:t>
                      </a:r>
                      <a:endParaRPr lang="zh-CN" sz="1200" kern="100" dirty="0">
                        <a:effectLst/>
                        <a:latin typeface="Times New Roman" pitchFamily="18" charset="0"/>
                        <a:ea typeface="宋体"/>
                        <a:cs typeface="Times New Roman" pitchFamily="18" charset="0"/>
                      </a:endParaRPr>
                    </a:p>
                  </a:txBody>
                  <a:tcPr marL="68564" marR="68564" marT="0" marB="0"/>
                </a:tc>
                <a:extLst>
                  <a:ext uri="{0D108BD9-81ED-4DB2-BD59-A6C34878D82A}">
                    <a16:rowId xmlns:a16="http://schemas.microsoft.com/office/drawing/2014/main" val="10002"/>
                  </a:ext>
                </a:extLst>
              </a:tr>
            </a:tbl>
          </a:graphicData>
        </a:graphic>
      </p:graphicFrame>
      <p:graphicFrame>
        <p:nvGraphicFramePr>
          <p:cNvPr id="3" name="表格 2"/>
          <p:cNvGraphicFramePr>
            <a:graphicFrameLocks noGrp="1"/>
          </p:cNvGraphicFramePr>
          <p:nvPr/>
        </p:nvGraphicFramePr>
        <p:xfrm>
          <a:off x="1331913" y="2997200"/>
          <a:ext cx="6789737" cy="1463675"/>
        </p:xfrm>
        <a:graphic>
          <a:graphicData uri="http://schemas.openxmlformats.org/drawingml/2006/table">
            <a:tbl>
              <a:tblPr firstRow="1" firstCol="1" bandRow="1">
                <a:tableStyleId>{69CF1AB2-1976-4502-BF36-3FF5EA218861}</a:tableStyleId>
              </a:tblPr>
              <a:tblGrid>
                <a:gridCol w="365726">
                  <a:extLst>
                    <a:ext uri="{9D8B030D-6E8A-4147-A177-3AD203B41FA5}">
                      <a16:colId xmlns:a16="http://schemas.microsoft.com/office/drawing/2014/main" val="20000"/>
                    </a:ext>
                  </a:extLst>
                </a:gridCol>
                <a:gridCol w="1340359">
                  <a:extLst>
                    <a:ext uri="{9D8B030D-6E8A-4147-A177-3AD203B41FA5}">
                      <a16:colId xmlns:a16="http://schemas.microsoft.com/office/drawing/2014/main" val="20001"/>
                    </a:ext>
                  </a:extLst>
                </a:gridCol>
                <a:gridCol w="1072097">
                  <a:extLst>
                    <a:ext uri="{9D8B030D-6E8A-4147-A177-3AD203B41FA5}">
                      <a16:colId xmlns:a16="http://schemas.microsoft.com/office/drawing/2014/main" val="20002"/>
                    </a:ext>
                  </a:extLst>
                </a:gridCol>
                <a:gridCol w="1581637">
                  <a:extLst>
                    <a:ext uri="{9D8B030D-6E8A-4147-A177-3AD203B41FA5}">
                      <a16:colId xmlns:a16="http://schemas.microsoft.com/office/drawing/2014/main" val="20003"/>
                    </a:ext>
                  </a:extLst>
                </a:gridCol>
                <a:gridCol w="1287977">
                  <a:extLst>
                    <a:ext uri="{9D8B030D-6E8A-4147-A177-3AD203B41FA5}">
                      <a16:colId xmlns:a16="http://schemas.microsoft.com/office/drawing/2014/main" val="20004"/>
                    </a:ext>
                  </a:extLst>
                </a:gridCol>
                <a:gridCol w="1141941">
                  <a:extLst>
                    <a:ext uri="{9D8B030D-6E8A-4147-A177-3AD203B41FA5}">
                      <a16:colId xmlns:a16="http://schemas.microsoft.com/office/drawing/2014/main" val="20005"/>
                    </a:ext>
                  </a:extLst>
                </a:gridCol>
              </a:tblGrid>
              <a:tr h="365919">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600" kern="100" dirty="0">
                        <a:effectLst/>
                        <a:latin typeface="Times New Roman" pitchFamily="18" charset="0"/>
                        <a:ea typeface="宋体"/>
                        <a:cs typeface="Times New Roman" pitchFamily="18" charset="0"/>
                      </a:endParaRPr>
                    </a:p>
                  </a:txBody>
                  <a:tcPr marL="68574" marR="68574" marT="0" marB="0"/>
                </a:tc>
                <a:tc>
                  <a:txBody>
                    <a:bodyPr/>
                    <a:lstStyle/>
                    <a:p>
                      <a:pPr algn="ctr">
                        <a:lnSpc>
                          <a:spcPct val="150000"/>
                        </a:lnSpc>
                        <a:spcAft>
                          <a:spcPts val="0"/>
                        </a:spcAft>
                      </a:pPr>
                      <a:r>
                        <a:rPr lang="en-US" sz="1600" kern="100" dirty="0" err="1">
                          <a:effectLst/>
                          <a:latin typeface="Times New Roman" pitchFamily="18" charset="0"/>
                          <a:cs typeface="Times New Roman" pitchFamily="18" charset="0"/>
                        </a:rPr>
                        <a:t>WrReg</a:t>
                      </a:r>
                      <a:r>
                        <a:rPr lang="en-US" sz="1600" kern="100" dirty="0">
                          <a:effectLst/>
                          <a:latin typeface="Times New Roman" pitchFamily="18" charset="0"/>
                          <a:cs typeface="Times New Roman" pitchFamily="18" charset="0"/>
                        </a:rPr>
                        <a:t> Mux</a:t>
                      </a:r>
                      <a:endParaRPr lang="zh-CN" sz="1600" kern="100" dirty="0">
                        <a:effectLst/>
                        <a:latin typeface="Times New Roman" pitchFamily="18" charset="0"/>
                        <a:ea typeface="宋体"/>
                        <a:cs typeface="Times New Roman" pitchFamily="18" charset="0"/>
                      </a:endParaRPr>
                    </a:p>
                  </a:txBody>
                  <a:tcPr marL="68574" marR="68574"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ALU Mux</a:t>
                      </a:r>
                      <a:endParaRPr lang="zh-CN" sz="1600" kern="100">
                        <a:effectLst/>
                        <a:latin typeface="Times New Roman" pitchFamily="18" charset="0"/>
                        <a:ea typeface="宋体"/>
                        <a:cs typeface="Times New Roman" pitchFamily="18" charset="0"/>
                      </a:endParaRPr>
                    </a:p>
                  </a:txBody>
                  <a:tcPr marL="68574" marR="68574" marT="0" marB="0"/>
                </a:tc>
                <a:tc>
                  <a:txBody>
                    <a:bodyPr/>
                    <a:lstStyle/>
                    <a:p>
                      <a:pPr algn="ctr">
                        <a:lnSpc>
                          <a:spcPct val="150000"/>
                        </a:lnSpc>
                        <a:spcAft>
                          <a:spcPts val="0"/>
                        </a:spcAft>
                      </a:pPr>
                      <a:r>
                        <a:rPr lang="en-US" sz="1600" kern="100" dirty="0" err="1">
                          <a:effectLst/>
                          <a:latin typeface="Times New Roman" pitchFamily="18" charset="0"/>
                          <a:cs typeface="Times New Roman" pitchFamily="18" charset="0"/>
                        </a:rPr>
                        <a:t>Mem</a:t>
                      </a:r>
                      <a:r>
                        <a:rPr lang="en-US" sz="1600" kern="100" dirty="0">
                          <a:effectLst/>
                          <a:latin typeface="Times New Roman" pitchFamily="18" charset="0"/>
                          <a:cs typeface="Times New Roman" pitchFamily="18" charset="0"/>
                        </a:rPr>
                        <a:t>/ALU Mux</a:t>
                      </a:r>
                      <a:endParaRPr lang="zh-CN" sz="1600" kern="100" dirty="0">
                        <a:effectLst/>
                        <a:latin typeface="Times New Roman" pitchFamily="18" charset="0"/>
                        <a:ea typeface="宋体"/>
                        <a:cs typeface="Times New Roman" pitchFamily="18" charset="0"/>
                      </a:endParaRPr>
                    </a:p>
                  </a:txBody>
                  <a:tcPr marL="68574" marR="68574"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Branch Mux</a:t>
                      </a:r>
                      <a:endParaRPr lang="zh-CN" sz="1600" kern="100">
                        <a:effectLst/>
                        <a:latin typeface="Times New Roman" pitchFamily="18" charset="0"/>
                        <a:ea typeface="宋体"/>
                        <a:cs typeface="Times New Roman" pitchFamily="18" charset="0"/>
                      </a:endParaRPr>
                    </a:p>
                  </a:txBody>
                  <a:tcPr marL="68574" marR="68574"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Jump Mux</a:t>
                      </a:r>
                      <a:endParaRPr lang="zh-CN" sz="1600" kern="100">
                        <a:effectLst/>
                        <a:latin typeface="Times New Roman" pitchFamily="18" charset="0"/>
                        <a:ea typeface="宋体"/>
                        <a:cs typeface="Times New Roman" pitchFamily="18" charset="0"/>
                      </a:endParaRPr>
                    </a:p>
                  </a:txBody>
                  <a:tcPr marL="68574" marR="68574" marT="0" marB="0"/>
                </a:tc>
                <a:extLst>
                  <a:ext uri="{0D108BD9-81ED-4DB2-BD59-A6C34878D82A}">
                    <a16:rowId xmlns:a16="http://schemas.microsoft.com/office/drawing/2014/main" val="10000"/>
                  </a:ext>
                </a:extLst>
              </a:tr>
              <a:tr h="365919">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600" kern="100">
                        <a:effectLst/>
                        <a:latin typeface="Times New Roman" pitchFamily="18" charset="0"/>
                        <a:ea typeface="宋体"/>
                        <a:cs typeface="Times New Roman" pitchFamily="18" charset="0"/>
                      </a:endParaRPr>
                    </a:p>
                  </a:txBody>
                  <a:tcPr marL="68574" marR="68574"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3</a:t>
                      </a:r>
                      <a:endParaRPr lang="zh-CN" sz="1600" kern="100" dirty="0">
                        <a:effectLst/>
                        <a:latin typeface="Times New Roman" pitchFamily="18" charset="0"/>
                        <a:ea typeface="宋体"/>
                        <a:cs typeface="Times New Roman" pitchFamily="18" charset="0"/>
                      </a:endParaRPr>
                    </a:p>
                  </a:txBody>
                  <a:tcPr marL="68574" marR="6857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16</a:t>
                      </a:r>
                      <a:endParaRPr lang="zh-CN" sz="1600" kern="100">
                        <a:effectLst/>
                        <a:latin typeface="Times New Roman" pitchFamily="18" charset="0"/>
                        <a:ea typeface="宋体"/>
                        <a:cs typeface="Times New Roman" pitchFamily="18" charset="0"/>
                      </a:endParaRPr>
                    </a:p>
                  </a:txBody>
                  <a:tcPr marL="68574" marR="68574"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0</a:t>
                      </a:r>
                      <a:endParaRPr lang="zh-CN" sz="1600" kern="100" dirty="0">
                        <a:effectLst/>
                        <a:latin typeface="Times New Roman" pitchFamily="18" charset="0"/>
                        <a:ea typeface="宋体"/>
                        <a:cs typeface="Times New Roman" pitchFamily="18" charset="0"/>
                      </a:endParaRPr>
                    </a:p>
                  </a:txBody>
                  <a:tcPr marL="68574" marR="6857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PC + 4</a:t>
                      </a:r>
                      <a:endParaRPr lang="zh-CN" sz="1600" kern="100">
                        <a:effectLst/>
                        <a:latin typeface="Times New Roman" pitchFamily="18" charset="0"/>
                        <a:ea typeface="宋体"/>
                        <a:cs typeface="Times New Roman" pitchFamily="18" charset="0"/>
                      </a:endParaRPr>
                    </a:p>
                  </a:txBody>
                  <a:tcPr marL="68574" marR="6857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PC + 4</a:t>
                      </a:r>
                      <a:endParaRPr lang="zh-CN" sz="1600" kern="100">
                        <a:effectLst/>
                        <a:latin typeface="Times New Roman" pitchFamily="18" charset="0"/>
                        <a:ea typeface="宋体"/>
                        <a:cs typeface="Times New Roman" pitchFamily="18" charset="0"/>
                      </a:endParaRPr>
                    </a:p>
                  </a:txBody>
                  <a:tcPr marL="68574" marR="68574" marT="0" marB="0"/>
                </a:tc>
                <a:extLst>
                  <a:ext uri="{0D108BD9-81ED-4DB2-BD59-A6C34878D82A}">
                    <a16:rowId xmlns:a16="http://schemas.microsoft.com/office/drawing/2014/main" val="10001"/>
                  </a:ext>
                </a:extLst>
              </a:tr>
              <a:tr h="731837">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600" kern="100">
                        <a:effectLst/>
                        <a:latin typeface="Times New Roman" pitchFamily="18" charset="0"/>
                        <a:ea typeface="宋体"/>
                        <a:cs typeface="Times New Roman" pitchFamily="18" charset="0"/>
                      </a:endParaRPr>
                    </a:p>
                  </a:txBody>
                  <a:tcPr marL="68574" marR="68574" marT="0" marB="0"/>
                </a:tc>
                <a:tc>
                  <a:txBody>
                    <a:bodyPr/>
                    <a:lstStyle/>
                    <a:p>
                      <a:pPr algn="just">
                        <a:lnSpc>
                          <a:spcPct val="150000"/>
                        </a:lnSpc>
                        <a:spcAft>
                          <a:spcPts val="0"/>
                        </a:spcAft>
                      </a:pPr>
                      <a:r>
                        <a:rPr lang="en-US" altLang="zh-CN" sz="1600" kern="100" dirty="0">
                          <a:effectLst/>
                          <a:latin typeface="Times New Roman" pitchFamily="18" charset="0"/>
                          <a:cs typeface="Times New Roman" pitchFamily="18" charset="0"/>
                        </a:rPr>
                        <a:t>3</a:t>
                      </a:r>
                      <a:r>
                        <a:rPr lang="zh-CN" sz="1600" kern="100" dirty="0">
                          <a:effectLst/>
                          <a:latin typeface="Times New Roman" pitchFamily="18" charset="0"/>
                          <a:cs typeface="Times New Roman" pitchFamily="18" charset="0"/>
                        </a:rPr>
                        <a:t>或者</a:t>
                      </a:r>
                      <a:r>
                        <a:rPr lang="en-US" altLang="zh-CN" sz="1600" kern="100" dirty="0">
                          <a:effectLst/>
                          <a:latin typeface="Times New Roman" pitchFamily="18" charset="0"/>
                          <a:cs typeface="Times New Roman" pitchFamily="18" charset="0"/>
                        </a:rPr>
                        <a:t>0</a:t>
                      </a:r>
                      <a:endParaRPr lang="zh-CN" sz="1600" kern="100" dirty="0">
                        <a:effectLst/>
                        <a:latin typeface="Times New Roman" pitchFamily="18" charset="0"/>
                        <a:cs typeface="Times New Roman" pitchFamily="18" charset="0"/>
                      </a:endParaRPr>
                    </a:p>
                    <a:p>
                      <a:pPr algn="just">
                        <a:lnSpc>
                          <a:spcPct val="150000"/>
                        </a:lnSpc>
                        <a:spcAft>
                          <a:spcPts val="0"/>
                        </a:spcAft>
                      </a:pPr>
                      <a:r>
                        <a:rPr lang="en-US" sz="1600" kern="100" dirty="0">
                          <a:effectLst/>
                          <a:latin typeface="Times New Roman" pitchFamily="18" charset="0"/>
                          <a:cs typeface="Times New Roman" pitchFamily="18" charset="0"/>
                        </a:rPr>
                        <a:t>(</a:t>
                      </a:r>
                      <a:r>
                        <a:rPr lang="en-US" sz="1600" kern="100" dirty="0" err="1">
                          <a:effectLst/>
                          <a:latin typeface="Times New Roman" pitchFamily="18" charset="0"/>
                          <a:cs typeface="Times New Roman" pitchFamily="18" charset="0"/>
                        </a:rPr>
                        <a:t>RegDst</a:t>
                      </a:r>
                      <a:r>
                        <a:rPr lang="zh-CN" sz="1600" kern="100" dirty="0">
                          <a:effectLst/>
                          <a:latin typeface="Times New Roman" pitchFamily="18" charset="0"/>
                          <a:cs typeface="Times New Roman" pitchFamily="18" charset="0"/>
                        </a:rPr>
                        <a:t>未知</a:t>
                      </a:r>
                      <a:r>
                        <a:rPr lang="en-US" sz="1600" kern="100" dirty="0">
                          <a:effectLst/>
                          <a:latin typeface="Times New Roman" pitchFamily="18" charset="0"/>
                          <a:cs typeface="Times New Roman" pitchFamily="18" charset="0"/>
                        </a:rPr>
                        <a:t>)</a:t>
                      </a:r>
                      <a:endParaRPr lang="zh-CN" sz="1600" kern="100" dirty="0">
                        <a:effectLst/>
                        <a:latin typeface="Times New Roman" pitchFamily="18" charset="0"/>
                        <a:ea typeface="宋体"/>
                        <a:cs typeface="Times New Roman" pitchFamily="18" charset="0"/>
                      </a:endParaRPr>
                    </a:p>
                  </a:txBody>
                  <a:tcPr marL="68574" marR="68574"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-3</a:t>
                      </a:r>
                      <a:endParaRPr lang="zh-CN" sz="1600" kern="100" dirty="0">
                        <a:effectLst/>
                        <a:latin typeface="Times New Roman" pitchFamily="18" charset="0"/>
                        <a:ea typeface="宋体"/>
                        <a:cs typeface="Times New Roman" pitchFamily="18" charset="0"/>
                      </a:endParaRPr>
                    </a:p>
                  </a:txBody>
                  <a:tcPr marL="68574" marR="68574"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X</a:t>
                      </a:r>
                      <a:endParaRPr lang="zh-CN" sz="1600" kern="100" dirty="0">
                        <a:effectLst/>
                        <a:latin typeface="Times New Roman" pitchFamily="18" charset="0"/>
                        <a:ea typeface="宋体"/>
                        <a:cs typeface="Times New Roman" pitchFamily="18" charset="0"/>
                      </a:endParaRPr>
                    </a:p>
                  </a:txBody>
                  <a:tcPr marL="68574" marR="68574"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PC + 4</a:t>
                      </a:r>
                      <a:endParaRPr lang="zh-CN" sz="1600" kern="100" dirty="0">
                        <a:effectLst/>
                        <a:latin typeface="Times New Roman" pitchFamily="18" charset="0"/>
                        <a:ea typeface="宋体"/>
                        <a:cs typeface="Times New Roman" pitchFamily="18" charset="0"/>
                      </a:endParaRPr>
                    </a:p>
                  </a:txBody>
                  <a:tcPr marL="68574" marR="68574" marT="0" marB="0"/>
                </a:tc>
                <a:tc>
                  <a:txBody>
                    <a:bodyPr/>
                    <a:lstStyle/>
                    <a:p>
                      <a:pPr algn="just">
                        <a:lnSpc>
                          <a:spcPct val="150000"/>
                        </a:lnSpc>
                        <a:spcAft>
                          <a:spcPts val="0"/>
                        </a:spcAft>
                      </a:pPr>
                      <a:r>
                        <a:rPr lang="en-US" altLang="zh-CN" sz="1600" kern="100" dirty="0">
                          <a:effectLst/>
                          <a:latin typeface="Times New Roman" pitchFamily="18" charset="0"/>
                          <a:cs typeface="Times New Roman" pitchFamily="18" charset="0"/>
                        </a:rPr>
                        <a:t>PC + 4</a:t>
                      </a:r>
                      <a:endParaRPr lang="zh-CN" altLang="zh-CN" sz="1600" kern="100" dirty="0">
                        <a:effectLst/>
                        <a:latin typeface="Times New Roman" pitchFamily="18" charset="0"/>
                        <a:ea typeface="宋体"/>
                        <a:cs typeface="Times New Roman" pitchFamily="18" charset="0"/>
                      </a:endParaRPr>
                    </a:p>
                  </a:txBody>
                  <a:tcPr marL="68574" marR="68574" marT="0" marB="0"/>
                </a:tc>
                <a:extLst>
                  <a:ext uri="{0D108BD9-81ED-4DB2-BD59-A6C34878D82A}">
                    <a16:rowId xmlns:a16="http://schemas.microsoft.com/office/drawing/2014/main" val="10002"/>
                  </a:ext>
                </a:extLst>
              </a:tr>
            </a:tbl>
          </a:graphicData>
        </a:graphic>
      </p:graphicFrame>
      <p:graphicFrame>
        <p:nvGraphicFramePr>
          <p:cNvPr id="11" name="表格 10"/>
          <p:cNvGraphicFramePr>
            <a:graphicFrameLocks noGrp="1"/>
          </p:cNvGraphicFramePr>
          <p:nvPr/>
        </p:nvGraphicFramePr>
        <p:xfrm>
          <a:off x="2339975" y="5211763"/>
          <a:ext cx="5472113" cy="1097280"/>
        </p:xfrm>
        <a:graphic>
          <a:graphicData uri="http://schemas.openxmlformats.org/drawingml/2006/table">
            <a:tbl>
              <a:tblPr firstRow="1" firstCol="1" bandRow="1">
                <a:tableStyleId>{69CF1AB2-1976-4502-BF36-3FF5EA218861}</a:tableStyleId>
              </a:tblPr>
              <a:tblGrid>
                <a:gridCol w="351724">
                  <a:extLst>
                    <a:ext uri="{9D8B030D-6E8A-4147-A177-3AD203B41FA5}">
                      <a16:colId xmlns:a16="http://schemas.microsoft.com/office/drawing/2014/main" val="20000"/>
                    </a:ext>
                  </a:extLst>
                </a:gridCol>
                <a:gridCol w="5120389">
                  <a:extLst>
                    <a:ext uri="{9D8B030D-6E8A-4147-A177-3AD203B41FA5}">
                      <a16:colId xmlns:a16="http://schemas.microsoft.com/office/drawing/2014/main" val="20001"/>
                    </a:ext>
                  </a:extLst>
                </a:gridCol>
              </a:tblGrid>
              <a:tr h="365654">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600" kern="100" dirty="0">
                        <a:effectLst/>
                        <a:latin typeface="Times New Roman" pitchFamily="18" charset="0"/>
                        <a:ea typeface="宋体"/>
                        <a:cs typeface="Times New Roman" pitchFamily="18" charset="0"/>
                      </a:endParaRPr>
                    </a:p>
                  </a:txBody>
                  <a:tcPr marL="68567" marR="68567" marT="0" marB="0"/>
                </a:tc>
                <a:tc>
                  <a:txBody>
                    <a:bodyPr/>
                    <a:lstStyle/>
                    <a:p>
                      <a:pPr algn="ctr">
                        <a:lnSpc>
                          <a:spcPct val="150000"/>
                        </a:lnSpc>
                        <a:spcAft>
                          <a:spcPts val="0"/>
                        </a:spcAft>
                      </a:pPr>
                      <a:r>
                        <a:rPr lang="zh-CN" sz="1600" kern="100" dirty="0">
                          <a:effectLst/>
                          <a:latin typeface="Times New Roman" pitchFamily="18" charset="0"/>
                          <a:cs typeface="Times New Roman" pitchFamily="18" charset="0"/>
                        </a:rPr>
                        <a:t>指令</a:t>
                      </a:r>
                      <a:endParaRPr lang="zh-CN" sz="1600" kern="100" dirty="0">
                        <a:effectLst/>
                        <a:latin typeface="Times New Roman" pitchFamily="18" charset="0"/>
                        <a:ea typeface="宋体"/>
                        <a:cs typeface="Times New Roman" pitchFamily="18" charset="0"/>
                      </a:endParaRPr>
                    </a:p>
                  </a:txBody>
                  <a:tcPr marL="68567" marR="68567" marT="0" marB="0"/>
                </a:tc>
                <a:extLst>
                  <a:ext uri="{0D108BD9-81ED-4DB2-BD59-A6C34878D82A}">
                    <a16:rowId xmlns:a16="http://schemas.microsoft.com/office/drawing/2014/main" val="10000"/>
                  </a:ext>
                </a:extLst>
              </a:tr>
              <a:tr h="365654">
                <a:tc>
                  <a:txBody>
                    <a:bodyPr/>
                    <a:lstStyle/>
                    <a:p>
                      <a:pPr algn="just">
                        <a:lnSpc>
                          <a:spcPct val="150000"/>
                        </a:lnSpc>
                        <a:spcAft>
                          <a:spcPts val="0"/>
                        </a:spcAft>
                      </a:pPr>
                      <a:r>
                        <a:rPr lang="en-US" sz="1600" kern="100" dirty="0">
                          <a:effectLst/>
                          <a:latin typeface="Times New Roman" pitchFamily="18" charset="0"/>
                          <a:cs typeface="Times New Roman" pitchFamily="18" charset="0"/>
                        </a:rPr>
                        <a:t>a.</a:t>
                      </a:r>
                      <a:endParaRPr lang="zh-CN" sz="1600" kern="100" dirty="0">
                        <a:effectLst/>
                        <a:latin typeface="Times New Roman" pitchFamily="18" charset="0"/>
                        <a:ea typeface="宋体"/>
                        <a:cs typeface="Times New Roman" pitchFamily="18" charset="0"/>
                      </a:endParaRPr>
                    </a:p>
                  </a:txBody>
                  <a:tcPr marL="68567" marR="68567" marT="0" marB="0"/>
                </a:tc>
                <a:tc>
                  <a:txBody>
                    <a:bodyPr/>
                    <a:lstStyle/>
                    <a:p>
                      <a:pPr algn="just">
                        <a:lnSpc>
                          <a:spcPct val="150000"/>
                        </a:lnSpc>
                        <a:spcAft>
                          <a:spcPts val="0"/>
                        </a:spcAft>
                      </a:pPr>
                      <a:r>
                        <a:rPr lang="en-US" altLang="zh-CN" sz="1600" kern="100" dirty="0" err="1">
                          <a:effectLst/>
                          <a:latin typeface="Times New Roman" pitchFamily="18" charset="0"/>
                          <a:ea typeface="宋体"/>
                          <a:cs typeface="Times New Roman" pitchFamily="18" charset="0"/>
                        </a:rPr>
                        <a:t>lw</a:t>
                      </a:r>
                      <a:r>
                        <a:rPr lang="en-US" altLang="zh-CN" sz="1600" kern="100" dirty="0">
                          <a:effectLst/>
                          <a:latin typeface="Times New Roman" pitchFamily="18" charset="0"/>
                          <a:ea typeface="宋体"/>
                          <a:cs typeface="Times New Roman" pitchFamily="18" charset="0"/>
                        </a:rPr>
                        <a:t> </a:t>
                      </a:r>
                      <a:r>
                        <a:rPr lang="en-US" altLang="zh-CN" sz="1600" kern="100" dirty="0" err="1">
                          <a:effectLst/>
                          <a:latin typeface="Times New Roman" pitchFamily="18" charset="0"/>
                          <a:ea typeface="宋体"/>
                          <a:cs typeface="Times New Roman" pitchFamily="18" charset="0"/>
                        </a:rPr>
                        <a:t>Rt</a:t>
                      </a:r>
                      <a:r>
                        <a:rPr lang="en-US" altLang="zh-CN" sz="1600" kern="100" dirty="0">
                          <a:effectLst/>
                          <a:latin typeface="Times New Roman" pitchFamily="18" charset="0"/>
                          <a:ea typeface="宋体"/>
                          <a:cs typeface="Times New Roman" pitchFamily="18" charset="0"/>
                        </a:rPr>
                        <a:t>(00011), Offset(00000000 00010000)(</a:t>
                      </a:r>
                      <a:r>
                        <a:rPr lang="en-US" altLang="zh-CN" sz="1600" kern="100" dirty="0" err="1">
                          <a:effectLst/>
                          <a:latin typeface="Times New Roman" pitchFamily="18" charset="0"/>
                          <a:ea typeface="宋体"/>
                          <a:cs typeface="Times New Roman" pitchFamily="18" charset="0"/>
                        </a:rPr>
                        <a:t>Rs</a:t>
                      </a:r>
                      <a:r>
                        <a:rPr lang="en-US" altLang="zh-CN" sz="1600" kern="100" dirty="0">
                          <a:effectLst/>
                          <a:latin typeface="Times New Roman" pitchFamily="18" charset="0"/>
                          <a:ea typeface="宋体"/>
                          <a:cs typeface="Times New Roman" pitchFamily="18" charset="0"/>
                        </a:rPr>
                        <a:t>(00010))</a:t>
                      </a:r>
                      <a:endParaRPr lang="zh-CN" sz="1600" kern="100" dirty="0">
                        <a:effectLst/>
                        <a:latin typeface="Times New Roman" pitchFamily="18" charset="0"/>
                        <a:ea typeface="宋体"/>
                        <a:cs typeface="Times New Roman" pitchFamily="18" charset="0"/>
                      </a:endParaRPr>
                    </a:p>
                  </a:txBody>
                  <a:tcPr marL="68567" marR="68567" marT="0" marB="0"/>
                </a:tc>
                <a:extLst>
                  <a:ext uri="{0D108BD9-81ED-4DB2-BD59-A6C34878D82A}">
                    <a16:rowId xmlns:a16="http://schemas.microsoft.com/office/drawing/2014/main" val="10001"/>
                  </a:ext>
                </a:extLst>
              </a:tr>
              <a:tr h="365654">
                <a:tc>
                  <a:txBody>
                    <a:bodyPr/>
                    <a:lstStyle/>
                    <a:p>
                      <a:pPr algn="just">
                        <a:lnSpc>
                          <a:spcPct val="150000"/>
                        </a:lnSpc>
                        <a:spcAft>
                          <a:spcPts val="0"/>
                        </a:spcAft>
                      </a:pPr>
                      <a:r>
                        <a:rPr lang="en-US" sz="1600" kern="100" dirty="0">
                          <a:effectLst/>
                          <a:latin typeface="Times New Roman" pitchFamily="18" charset="0"/>
                          <a:cs typeface="Times New Roman" pitchFamily="18" charset="0"/>
                        </a:rPr>
                        <a:t>b.</a:t>
                      </a:r>
                      <a:endParaRPr lang="zh-CN" sz="1600" kern="100" dirty="0">
                        <a:effectLst/>
                        <a:latin typeface="Times New Roman" pitchFamily="18" charset="0"/>
                        <a:ea typeface="宋体"/>
                        <a:cs typeface="Times New Roman" pitchFamily="18" charset="0"/>
                      </a:endParaRPr>
                    </a:p>
                  </a:txBody>
                  <a:tcPr marL="68567" marR="68567" marT="0" marB="0"/>
                </a:tc>
                <a:tc>
                  <a:txBody>
                    <a:bodyPr/>
                    <a:lstStyle/>
                    <a:p>
                      <a:pPr algn="just">
                        <a:lnSpc>
                          <a:spcPct val="150000"/>
                        </a:lnSpc>
                        <a:spcAft>
                          <a:spcPts val="0"/>
                        </a:spcAft>
                      </a:pPr>
                      <a:r>
                        <a:rPr lang="en-US" altLang="zh-CN" sz="1600" kern="100" dirty="0" err="1">
                          <a:effectLst/>
                          <a:latin typeface="Times New Roman" pitchFamily="18" charset="0"/>
                          <a:ea typeface="宋体"/>
                          <a:cs typeface="Times New Roman" pitchFamily="18" charset="0"/>
                        </a:rPr>
                        <a:t>beq</a:t>
                      </a:r>
                      <a:r>
                        <a:rPr lang="en-US" altLang="zh-CN" sz="1600" kern="100" dirty="0">
                          <a:effectLst/>
                          <a:latin typeface="Times New Roman" pitchFamily="18" charset="0"/>
                          <a:ea typeface="宋体"/>
                          <a:cs typeface="Times New Roman" pitchFamily="18" charset="0"/>
                        </a:rPr>
                        <a:t> </a:t>
                      </a:r>
                      <a:r>
                        <a:rPr lang="en-US" altLang="zh-CN" sz="1600" kern="100" dirty="0" err="1">
                          <a:effectLst/>
                          <a:latin typeface="Times New Roman" pitchFamily="18" charset="0"/>
                          <a:ea typeface="宋体"/>
                          <a:cs typeface="Times New Roman" pitchFamily="18" charset="0"/>
                        </a:rPr>
                        <a:t>Rs</a:t>
                      </a:r>
                      <a:r>
                        <a:rPr lang="en-US" altLang="zh-CN" sz="1600" kern="100" dirty="0">
                          <a:effectLst/>
                          <a:latin typeface="Times New Roman" pitchFamily="18" charset="0"/>
                          <a:ea typeface="宋体"/>
                          <a:cs typeface="Times New Roman" pitchFamily="18" charset="0"/>
                        </a:rPr>
                        <a:t>(00001), </a:t>
                      </a:r>
                      <a:r>
                        <a:rPr lang="en-US" altLang="zh-CN" sz="1600" kern="100" dirty="0" err="1">
                          <a:effectLst/>
                          <a:latin typeface="Times New Roman" pitchFamily="18" charset="0"/>
                          <a:ea typeface="宋体"/>
                          <a:cs typeface="Times New Roman" pitchFamily="18" charset="0"/>
                        </a:rPr>
                        <a:t>Rt</a:t>
                      </a:r>
                      <a:r>
                        <a:rPr lang="en-US" altLang="zh-CN" sz="1600" kern="100" dirty="0">
                          <a:effectLst/>
                          <a:latin typeface="Times New Roman" pitchFamily="18" charset="0"/>
                          <a:ea typeface="宋体"/>
                          <a:cs typeface="Times New Roman" pitchFamily="18" charset="0"/>
                        </a:rPr>
                        <a:t>(00011), Label(00000000 00001100)</a:t>
                      </a:r>
                      <a:endParaRPr lang="zh-CN" sz="1600" kern="100" dirty="0">
                        <a:effectLst/>
                        <a:latin typeface="Times New Roman" pitchFamily="18" charset="0"/>
                        <a:ea typeface="宋体"/>
                        <a:cs typeface="Times New Roman" pitchFamily="18" charset="0"/>
                      </a:endParaRPr>
                    </a:p>
                  </a:txBody>
                  <a:tcPr marL="68567" marR="68567"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6991050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8851">
                                            <p:txEl>
                                              <p:pRg st="8" end="8"/>
                                            </p:txEl>
                                          </p:spTgt>
                                        </p:tgtEl>
                                        <p:attrNameLst>
                                          <p:attrName>style.visibility</p:attrName>
                                        </p:attrNameLst>
                                      </p:cBhvr>
                                      <p:to>
                                        <p:strVal val="visible"/>
                                      </p:to>
                                    </p:set>
                                    <p:animEffect transition="in" filter="fade">
                                      <p:cBhvr>
                                        <p:cTn id="12" dur="500"/>
                                        <p:tgtEl>
                                          <p:spTgt spid="78851">
                                            <p:txEl>
                                              <p:pRg st="8" end="8"/>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818"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八、解答</a:t>
            </a:r>
            <a:r>
              <a:rPr lang="en-US" altLang="zh-CN" smtClean="0">
                <a:latin typeface="Times New Roman" panose="02020603050405020304" pitchFamily="18" charset="0"/>
                <a:cs typeface="Times New Roman" panose="02020603050405020304" pitchFamily="18" charset="0"/>
              </a:rPr>
              <a:t>5</a:t>
            </a:r>
            <a:endParaRPr lang="zh-CN" altLang="en-US" smtClean="0">
              <a:latin typeface="Times New Roman" panose="02020603050405020304" pitchFamily="18" charset="0"/>
              <a:cs typeface="Times New Roman" panose="02020603050405020304" pitchFamily="18" charset="0"/>
            </a:endParaRPr>
          </a:p>
        </p:txBody>
      </p:sp>
      <p:sp>
        <p:nvSpPr>
          <p:cNvPr id="162819" name="Content Placeholder 4"/>
          <p:cNvSpPr>
            <a:spLocks noGrp="1"/>
          </p:cNvSpPr>
          <p:nvPr>
            <p:ph idx="4294967295"/>
          </p:nvPr>
        </p:nvSpPr>
        <p:spPr>
          <a:xfrm>
            <a:off x="684213" y="908050"/>
            <a:ext cx="7848600" cy="2187575"/>
          </a:xfrm>
        </p:spPr>
        <p:txBody>
          <a:bodyPr/>
          <a:lstStyle/>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727075" lvl="1" indent="-342900">
              <a:lnSpc>
                <a:spcPct val="120000"/>
              </a:lnSpc>
              <a:spcBef>
                <a:spcPct val="20000"/>
              </a:spcBef>
              <a:spcAft>
                <a:spcPct val="20000"/>
              </a:spcAft>
              <a:buFont typeface="楷体_GB2312" pitchFamily="49" charset="-122"/>
              <a:buAutoNum type="circleNumDbPlain" startAt="5"/>
            </a:pPr>
            <a:r>
              <a:rPr lang="zh-CN" altLang="en-US" smtClean="0">
                <a:ea typeface="黑体" panose="02010609060101010101" pitchFamily="49" charset="-122"/>
              </a:rPr>
              <a:t>对给定的指令字和寄存器堆初值，给出</a:t>
            </a:r>
            <a:r>
              <a:rPr lang="en-US" altLang="zh-CN" smtClean="0">
                <a:ea typeface="黑体" panose="02010609060101010101" pitchFamily="49" charset="-122"/>
              </a:rPr>
              <a:t>ALU</a:t>
            </a:r>
            <a:r>
              <a:rPr lang="zh-CN" altLang="en-US" smtClean="0">
                <a:ea typeface="黑体" panose="02010609060101010101" pitchFamily="49" charset="-122"/>
              </a:rPr>
              <a:t>和两个加法器输入数据的值。</a:t>
            </a:r>
            <a:endParaRPr lang="en-US" altLang="zh-CN" smtClean="0">
              <a:ea typeface="黑体" panose="02010609060101010101" pitchFamily="49" charset="-122"/>
            </a:endParaRPr>
          </a:p>
        </p:txBody>
      </p:sp>
      <p:graphicFrame>
        <p:nvGraphicFramePr>
          <p:cNvPr id="2" name="表格 1"/>
          <p:cNvGraphicFramePr>
            <a:graphicFrameLocks noGrp="1"/>
          </p:cNvGraphicFramePr>
          <p:nvPr/>
        </p:nvGraphicFramePr>
        <p:xfrm>
          <a:off x="1905000" y="1125538"/>
          <a:ext cx="5410205" cy="1097280"/>
        </p:xfrm>
        <a:graphic>
          <a:graphicData uri="http://schemas.openxmlformats.org/drawingml/2006/table">
            <a:tbl>
              <a:tblPr firstRow="1" firstCol="1" bandRow="1">
                <a:tableStyleId>{69CF1AB2-1976-4502-BF36-3FF5EA218861}</a:tableStyleId>
              </a:tblPr>
              <a:tblGrid>
                <a:gridCol w="491375">
                  <a:extLst>
                    <a:ext uri="{9D8B030D-6E8A-4147-A177-3AD203B41FA5}">
                      <a16:colId xmlns:a16="http://schemas.microsoft.com/office/drawing/2014/main" val="20000"/>
                    </a:ext>
                  </a:extLst>
                </a:gridCol>
                <a:gridCol w="491375">
                  <a:extLst>
                    <a:ext uri="{9D8B030D-6E8A-4147-A177-3AD203B41FA5}">
                      <a16:colId xmlns:a16="http://schemas.microsoft.com/office/drawing/2014/main" val="20001"/>
                    </a:ext>
                  </a:extLst>
                </a:gridCol>
                <a:gridCol w="491375">
                  <a:extLst>
                    <a:ext uri="{9D8B030D-6E8A-4147-A177-3AD203B41FA5}">
                      <a16:colId xmlns:a16="http://schemas.microsoft.com/office/drawing/2014/main" val="20002"/>
                    </a:ext>
                  </a:extLst>
                </a:gridCol>
                <a:gridCol w="492010">
                  <a:extLst>
                    <a:ext uri="{9D8B030D-6E8A-4147-A177-3AD203B41FA5}">
                      <a16:colId xmlns:a16="http://schemas.microsoft.com/office/drawing/2014/main" val="20003"/>
                    </a:ext>
                  </a:extLst>
                </a:gridCol>
                <a:gridCol w="492010">
                  <a:extLst>
                    <a:ext uri="{9D8B030D-6E8A-4147-A177-3AD203B41FA5}">
                      <a16:colId xmlns:a16="http://schemas.microsoft.com/office/drawing/2014/main" val="20004"/>
                    </a:ext>
                  </a:extLst>
                </a:gridCol>
                <a:gridCol w="492010">
                  <a:extLst>
                    <a:ext uri="{9D8B030D-6E8A-4147-A177-3AD203B41FA5}">
                      <a16:colId xmlns:a16="http://schemas.microsoft.com/office/drawing/2014/main" val="20005"/>
                    </a:ext>
                  </a:extLst>
                </a:gridCol>
                <a:gridCol w="492010">
                  <a:extLst>
                    <a:ext uri="{9D8B030D-6E8A-4147-A177-3AD203B41FA5}">
                      <a16:colId xmlns:a16="http://schemas.microsoft.com/office/drawing/2014/main" val="20006"/>
                    </a:ext>
                  </a:extLst>
                </a:gridCol>
                <a:gridCol w="492010">
                  <a:extLst>
                    <a:ext uri="{9D8B030D-6E8A-4147-A177-3AD203B41FA5}">
                      <a16:colId xmlns:a16="http://schemas.microsoft.com/office/drawing/2014/main" val="20007"/>
                    </a:ext>
                  </a:extLst>
                </a:gridCol>
                <a:gridCol w="492010">
                  <a:extLst>
                    <a:ext uri="{9D8B030D-6E8A-4147-A177-3AD203B41FA5}">
                      <a16:colId xmlns:a16="http://schemas.microsoft.com/office/drawing/2014/main" val="20008"/>
                    </a:ext>
                  </a:extLst>
                </a:gridCol>
                <a:gridCol w="492010">
                  <a:extLst>
                    <a:ext uri="{9D8B030D-6E8A-4147-A177-3AD203B41FA5}">
                      <a16:colId xmlns:a16="http://schemas.microsoft.com/office/drawing/2014/main" val="20009"/>
                    </a:ext>
                  </a:extLst>
                </a:gridCol>
                <a:gridCol w="492010">
                  <a:extLst>
                    <a:ext uri="{9D8B030D-6E8A-4147-A177-3AD203B41FA5}">
                      <a16:colId xmlns:a16="http://schemas.microsoft.com/office/drawing/2014/main" val="20010"/>
                    </a:ext>
                  </a:extLst>
                </a:gridCol>
              </a:tblGrid>
              <a:tr h="365654">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64" marR="68564"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$0</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$1</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$2</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$3</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$4</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$5</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$6</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$8</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$12</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$31</a:t>
                      </a:r>
                      <a:endParaRPr lang="zh-CN" sz="1200" kern="100">
                        <a:effectLst/>
                        <a:latin typeface="Times New Roman" pitchFamily="18" charset="0"/>
                        <a:ea typeface="宋体"/>
                        <a:cs typeface="Times New Roman" pitchFamily="18" charset="0"/>
                      </a:endParaRPr>
                    </a:p>
                  </a:txBody>
                  <a:tcPr marL="68564" marR="68564" marT="0" marB="0"/>
                </a:tc>
                <a:extLst>
                  <a:ext uri="{0D108BD9-81ED-4DB2-BD59-A6C34878D82A}">
                    <a16:rowId xmlns:a16="http://schemas.microsoft.com/office/drawing/2014/main" val="10000"/>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0</a:t>
                      </a:r>
                      <a:endParaRPr lang="zh-CN" sz="1200" kern="100" dirty="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3</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-4</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5</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6</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8</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-32</a:t>
                      </a:r>
                      <a:endParaRPr lang="zh-CN" sz="1200" kern="100">
                        <a:effectLst/>
                        <a:latin typeface="Times New Roman" pitchFamily="18" charset="0"/>
                        <a:ea typeface="宋体"/>
                        <a:cs typeface="Times New Roman" pitchFamily="18" charset="0"/>
                      </a:endParaRPr>
                    </a:p>
                  </a:txBody>
                  <a:tcPr marL="68564" marR="68564" marT="0" marB="0"/>
                </a:tc>
                <a:extLst>
                  <a:ext uri="{0D108BD9-81ED-4DB2-BD59-A6C34878D82A}">
                    <a16:rowId xmlns:a16="http://schemas.microsoft.com/office/drawing/2014/main" val="10001"/>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0</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-16</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-3</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4</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-10</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-6</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8</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-4</a:t>
                      </a:r>
                      <a:endParaRPr lang="zh-CN" sz="1200" kern="100" dirty="0">
                        <a:effectLst/>
                        <a:latin typeface="Times New Roman" pitchFamily="18" charset="0"/>
                        <a:ea typeface="宋体"/>
                        <a:cs typeface="Times New Roman" pitchFamily="18" charset="0"/>
                      </a:endParaRPr>
                    </a:p>
                  </a:txBody>
                  <a:tcPr marL="68564" marR="68564" marT="0" marB="0"/>
                </a:tc>
                <a:extLst>
                  <a:ext uri="{0D108BD9-81ED-4DB2-BD59-A6C34878D82A}">
                    <a16:rowId xmlns:a16="http://schemas.microsoft.com/office/drawing/2014/main" val="10002"/>
                  </a:ext>
                </a:extLst>
              </a:tr>
            </a:tbl>
          </a:graphicData>
        </a:graphic>
      </p:graphicFrame>
      <p:graphicFrame>
        <p:nvGraphicFramePr>
          <p:cNvPr id="3" name="表格 2"/>
          <p:cNvGraphicFramePr>
            <a:graphicFrameLocks noGrp="1"/>
          </p:cNvGraphicFramePr>
          <p:nvPr/>
        </p:nvGraphicFramePr>
        <p:xfrm>
          <a:off x="2771775" y="3213100"/>
          <a:ext cx="3910013" cy="1097280"/>
        </p:xfrm>
        <a:graphic>
          <a:graphicData uri="http://schemas.openxmlformats.org/drawingml/2006/table">
            <a:tbl>
              <a:tblPr firstRow="1" firstCol="1" bandRow="1">
                <a:tableStyleId>{69CF1AB2-1976-4502-BF36-3FF5EA218861}</a:tableStyleId>
              </a:tblPr>
              <a:tblGrid>
                <a:gridCol w="351530">
                  <a:extLst>
                    <a:ext uri="{9D8B030D-6E8A-4147-A177-3AD203B41FA5}">
                      <a16:colId xmlns:a16="http://schemas.microsoft.com/office/drawing/2014/main" val="20000"/>
                    </a:ext>
                  </a:extLst>
                </a:gridCol>
                <a:gridCol w="832620">
                  <a:extLst>
                    <a:ext uri="{9D8B030D-6E8A-4147-A177-3AD203B41FA5}">
                      <a16:colId xmlns:a16="http://schemas.microsoft.com/office/drawing/2014/main" val="20001"/>
                    </a:ext>
                  </a:extLst>
                </a:gridCol>
                <a:gridCol w="1335939">
                  <a:extLst>
                    <a:ext uri="{9D8B030D-6E8A-4147-A177-3AD203B41FA5}">
                      <a16:colId xmlns:a16="http://schemas.microsoft.com/office/drawing/2014/main" val="20002"/>
                    </a:ext>
                  </a:extLst>
                </a:gridCol>
                <a:gridCol w="1389924">
                  <a:extLst>
                    <a:ext uri="{9D8B030D-6E8A-4147-A177-3AD203B41FA5}">
                      <a16:colId xmlns:a16="http://schemas.microsoft.com/office/drawing/2014/main" val="20003"/>
                    </a:ext>
                  </a:extLst>
                </a:gridCol>
              </a:tblGrid>
              <a:tr h="365654">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91" marR="68591"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ALU</a:t>
                      </a:r>
                      <a:endParaRPr lang="zh-CN" sz="1200" kern="100">
                        <a:effectLst/>
                        <a:latin typeface="Times New Roman" pitchFamily="18" charset="0"/>
                        <a:ea typeface="宋体"/>
                        <a:cs typeface="Times New Roman" pitchFamily="18" charset="0"/>
                      </a:endParaRPr>
                    </a:p>
                  </a:txBody>
                  <a:tcPr marL="68591" marR="68591"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Add (PC + 4)</a:t>
                      </a:r>
                      <a:endParaRPr lang="zh-CN" sz="1200" kern="100">
                        <a:effectLst/>
                        <a:latin typeface="Times New Roman" pitchFamily="18" charset="0"/>
                        <a:ea typeface="宋体"/>
                        <a:cs typeface="Times New Roman" pitchFamily="18" charset="0"/>
                      </a:endParaRPr>
                    </a:p>
                  </a:txBody>
                  <a:tcPr marL="68591" marR="68591"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Add (Branch)</a:t>
                      </a:r>
                      <a:endParaRPr lang="zh-CN" sz="1200" kern="100">
                        <a:effectLst/>
                        <a:latin typeface="Times New Roman" pitchFamily="18" charset="0"/>
                        <a:ea typeface="宋体"/>
                        <a:cs typeface="Times New Roman" pitchFamily="18" charset="0"/>
                      </a:endParaRPr>
                    </a:p>
                  </a:txBody>
                  <a:tcPr marL="68591" marR="68591" marT="0" marB="0"/>
                </a:tc>
                <a:extLst>
                  <a:ext uri="{0D108BD9-81ED-4DB2-BD59-A6C34878D82A}">
                    <a16:rowId xmlns:a16="http://schemas.microsoft.com/office/drawing/2014/main" val="10000"/>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91" marR="68591"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a:t>
                      </a:r>
                      <a:r>
                        <a:rPr lang="zh-CN" sz="1600" kern="100">
                          <a:effectLst/>
                          <a:latin typeface="Times New Roman" pitchFamily="18" charset="0"/>
                          <a:cs typeface="Times New Roman" pitchFamily="18" charset="0"/>
                        </a:rPr>
                        <a:t>和</a:t>
                      </a:r>
                      <a:r>
                        <a:rPr lang="en-US" sz="1600" kern="100">
                          <a:effectLst/>
                          <a:latin typeface="Times New Roman" pitchFamily="18" charset="0"/>
                          <a:cs typeface="Times New Roman" pitchFamily="18" charset="0"/>
                        </a:rPr>
                        <a:t>16</a:t>
                      </a:r>
                      <a:endParaRPr lang="zh-CN" sz="1200" kern="100">
                        <a:effectLst/>
                        <a:latin typeface="Times New Roman" pitchFamily="18" charset="0"/>
                        <a:ea typeface="宋体"/>
                        <a:cs typeface="Times New Roman" pitchFamily="18" charset="0"/>
                      </a:endParaRPr>
                    </a:p>
                  </a:txBody>
                  <a:tcPr marL="68591" marR="68591"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PC</a:t>
                      </a:r>
                      <a:r>
                        <a:rPr lang="zh-CN" sz="1600" kern="100" dirty="0">
                          <a:effectLst/>
                          <a:latin typeface="Times New Roman" pitchFamily="18" charset="0"/>
                          <a:cs typeface="Times New Roman" pitchFamily="18" charset="0"/>
                        </a:rPr>
                        <a:t>和</a:t>
                      </a:r>
                      <a:r>
                        <a:rPr lang="en-US" sz="1600" kern="100" dirty="0">
                          <a:effectLst/>
                          <a:latin typeface="Times New Roman" pitchFamily="18" charset="0"/>
                          <a:cs typeface="Times New Roman" pitchFamily="18" charset="0"/>
                        </a:rPr>
                        <a:t>4</a:t>
                      </a:r>
                      <a:endParaRPr lang="zh-CN" sz="1200" kern="100" dirty="0">
                        <a:effectLst/>
                        <a:latin typeface="Times New Roman" pitchFamily="18" charset="0"/>
                        <a:ea typeface="宋体"/>
                        <a:cs typeface="Times New Roman" pitchFamily="18" charset="0"/>
                      </a:endParaRPr>
                    </a:p>
                  </a:txBody>
                  <a:tcPr marL="68591" marR="68591"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PC + 4</a:t>
                      </a:r>
                      <a:r>
                        <a:rPr lang="zh-CN" sz="1600" kern="100">
                          <a:effectLst/>
                          <a:latin typeface="Times New Roman" pitchFamily="18" charset="0"/>
                          <a:cs typeface="Times New Roman" pitchFamily="18" charset="0"/>
                        </a:rPr>
                        <a:t>和</a:t>
                      </a:r>
                      <a:r>
                        <a:rPr lang="en-US" sz="1600" kern="100">
                          <a:effectLst/>
                          <a:latin typeface="Times New Roman" pitchFamily="18" charset="0"/>
                          <a:cs typeface="Times New Roman" pitchFamily="18" charset="0"/>
                        </a:rPr>
                        <a:t>16</a:t>
                      </a:r>
                      <a:r>
                        <a:rPr lang="zh-CN" sz="1600" kern="100">
                          <a:effectLst/>
                          <a:latin typeface="Times New Roman" pitchFamily="18" charset="0"/>
                          <a:cs typeface="Times New Roman" pitchFamily="18" charset="0"/>
                        </a:rPr>
                        <a:t>×</a:t>
                      </a:r>
                      <a:r>
                        <a:rPr lang="en-US" sz="1600" kern="100">
                          <a:effectLst/>
                          <a:latin typeface="Times New Roman" pitchFamily="18" charset="0"/>
                          <a:cs typeface="Times New Roman" pitchFamily="18" charset="0"/>
                        </a:rPr>
                        <a:t>4</a:t>
                      </a:r>
                      <a:endParaRPr lang="zh-CN" sz="1200" kern="100">
                        <a:effectLst/>
                        <a:latin typeface="Times New Roman" pitchFamily="18" charset="0"/>
                        <a:ea typeface="宋体"/>
                        <a:cs typeface="Times New Roman" pitchFamily="18" charset="0"/>
                      </a:endParaRPr>
                    </a:p>
                  </a:txBody>
                  <a:tcPr marL="68591" marR="68591" marT="0" marB="0"/>
                </a:tc>
                <a:extLst>
                  <a:ext uri="{0D108BD9-81ED-4DB2-BD59-A6C34878D82A}">
                    <a16:rowId xmlns:a16="http://schemas.microsoft.com/office/drawing/2014/main" val="10001"/>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91" marR="68591"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-16</a:t>
                      </a:r>
                      <a:r>
                        <a:rPr lang="zh-CN" sz="1600" kern="100">
                          <a:effectLst/>
                          <a:latin typeface="Times New Roman" pitchFamily="18" charset="0"/>
                          <a:cs typeface="Times New Roman" pitchFamily="18" charset="0"/>
                        </a:rPr>
                        <a:t>和</a:t>
                      </a:r>
                      <a:r>
                        <a:rPr lang="en-US" sz="1600" kern="100">
                          <a:effectLst/>
                          <a:latin typeface="Times New Roman" pitchFamily="18" charset="0"/>
                          <a:cs typeface="Times New Roman" pitchFamily="18" charset="0"/>
                        </a:rPr>
                        <a:t>-3</a:t>
                      </a:r>
                      <a:endParaRPr lang="zh-CN" sz="1200" kern="100">
                        <a:effectLst/>
                        <a:latin typeface="Times New Roman" pitchFamily="18" charset="0"/>
                        <a:ea typeface="宋体"/>
                        <a:cs typeface="Times New Roman" pitchFamily="18" charset="0"/>
                      </a:endParaRPr>
                    </a:p>
                  </a:txBody>
                  <a:tcPr marL="68591" marR="68591"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PC</a:t>
                      </a:r>
                      <a:r>
                        <a:rPr lang="zh-CN" sz="1600" kern="100">
                          <a:effectLst/>
                          <a:latin typeface="Times New Roman" pitchFamily="18" charset="0"/>
                          <a:cs typeface="Times New Roman" pitchFamily="18" charset="0"/>
                        </a:rPr>
                        <a:t>和</a:t>
                      </a:r>
                      <a:r>
                        <a:rPr lang="en-US" sz="1600" kern="100">
                          <a:effectLst/>
                          <a:latin typeface="Times New Roman" pitchFamily="18" charset="0"/>
                          <a:cs typeface="Times New Roman" pitchFamily="18" charset="0"/>
                        </a:rPr>
                        <a:t>4</a:t>
                      </a:r>
                      <a:endParaRPr lang="zh-CN" sz="1200" kern="100">
                        <a:effectLst/>
                        <a:latin typeface="Times New Roman" pitchFamily="18" charset="0"/>
                        <a:ea typeface="宋体"/>
                        <a:cs typeface="Times New Roman" pitchFamily="18" charset="0"/>
                      </a:endParaRPr>
                    </a:p>
                  </a:txBody>
                  <a:tcPr marL="68591" marR="68591"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PC + 4</a:t>
                      </a:r>
                      <a:r>
                        <a:rPr lang="zh-CN" sz="1600" kern="100" dirty="0">
                          <a:effectLst/>
                          <a:latin typeface="Times New Roman" pitchFamily="18" charset="0"/>
                          <a:cs typeface="Times New Roman" pitchFamily="18" charset="0"/>
                        </a:rPr>
                        <a:t>和</a:t>
                      </a:r>
                      <a:r>
                        <a:rPr lang="en-US" sz="1600" kern="100" dirty="0">
                          <a:effectLst/>
                          <a:latin typeface="Times New Roman" pitchFamily="18" charset="0"/>
                          <a:cs typeface="Times New Roman" pitchFamily="18" charset="0"/>
                        </a:rPr>
                        <a:t>12</a:t>
                      </a:r>
                      <a:r>
                        <a:rPr lang="zh-CN" sz="1600" kern="100" dirty="0">
                          <a:effectLst/>
                          <a:latin typeface="Times New Roman" pitchFamily="18" charset="0"/>
                          <a:cs typeface="Times New Roman" pitchFamily="18" charset="0"/>
                        </a:rPr>
                        <a:t>×</a:t>
                      </a:r>
                      <a:r>
                        <a:rPr lang="en-US" sz="1600" kern="100" dirty="0">
                          <a:effectLst/>
                          <a:latin typeface="Times New Roman" pitchFamily="18" charset="0"/>
                          <a:cs typeface="Times New Roman" pitchFamily="18" charset="0"/>
                        </a:rPr>
                        <a:t>4</a:t>
                      </a:r>
                      <a:endParaRPr lang="zh-CN" sz="1200" kern="100" dirty="0">
                        <a:effectLst/>
                        <a:latin typeface="Times New Roman" pitchFamily="18" charset="0"/>
                        <a:ea typeface="宋体"/>
                        <a:cs typeface="Times New Roman" pitchFamily="18" charset="0"/>
                      </a:endParaRPr>
                    </a:p>
                  </a:txBody>
                  <a:tcPr marL="68591" marR="68591"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6611501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6"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八、解答</a:t>
            </a:r>
            <a:r>
              <a:rPr lang="en-US" altLang="zh-CN" smtClean="0">
                <a:latin typeface="Times New Roman" panose="02020603050405020304" pitchFamily="18" charset="0"/>
                <a:cs typeface="Times New Roman" panose="02020603050405020304" pitchFamily="18" charset="0"/>
              </a:rPr>
              <a:t>6</a:t>
            </a:r>
            <a:endParaRPr lang="zh-CN" altLang="en-US" smtClean="0">
              <a:latin typeface="Times New Roman" panose="02020603050405020304" pitchFamily="18" charset="0"/>
              <a:cs typeface="Times New Roman" panose="02020603050405020304" pitchFamily="18" charset="0"/>
            </a:endParaRPr>
          </a:p>
        </p:txBody>
      </p:sp>
      <p:sp>
        <p:nvSpPr>
          <p:cNvPr id="164867" name="Content Placeholder 4"/>
          <p:cNvSpPr>
            <a:spLocks noGrp="1"/>
          </p:cNvSpPr>
          <p:nvPr>
            <p:ph idx="4294967295"/>
          </p:nvPr>
        </p:nvSpPr>
        <p:spPr>
          <a:xfrm>
            <a:off x="684213" y="981075"/>
            <a:ext cx="8064500" cy="1854200"/>
          </a:xfrm>
        </p:spPr>
        <p:txBody>
          <a:bodyPr/>
          <a:lstStyle/>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0" indent="0">
              <a:lnSpc>
                <a:spcPct val="120000"/>
              </a:lnSpc>
              <a:spcBef>
                <a:spcPct val="20000"/>
              </a:spcBef>
              <a:spcAft>
                <a:spcPct val="20000"/>
              </a:spcAft>
            </a:pPr>
            <a:endParaRPr lang="en-US" altLang="zh-CN" smtClean="0">
              <a:ea typeface="黑体" panose="02010609060101010101" pitchFamily="49" charset="-122"/>
            </a:endParaRPr>
          </a:p>
          <a:p>
            <a:pPr marL="727075" lvl="1" indent="-342900">
              <a:lnSpc>
                <a:spcPct val="120000"/>
              </a:lnSpc>
              <a:spcBef>
                <a:spcPct val="20000"/>
              </a:spcBef>
              <a:spcAft>
                <a:spcPct val="20000"/>
              </a:spcAft>
              <a:buFont typeface="楷体_GB2312" pitchFamily="49" charset="-122"/>
              <a:buAutoNum type="circleNumDbPlain" startAt="6"/>
            </a:pPr>
            <a:r>
              <a:rPr lang="zh-CN" altLang="en-US" smtClean="0">
                <a:ea typeface="黑体" panose="02010609060101010101" pitchFamily="49" charset="-122"/>
              </a:rPr>
              <a:t>对给定的指令字和寄存器堆初值，给出寄存器堆所有输入信号的值。</a:t>
            </a:r>
          </a:p>
        </p:txBody>
      </p:sp>
      <p:graphicFrame>
        <p:nvGraphicFramePr>
          <p:cNvPr id="2" name="表格 1"/>
          <p:cNvGraphicFramePr>
            <a:graphicFrameLocks noGrp="1"/>
          </p:cNvGraphicFramePr>
          <p:nvPr/>
        </p:nvGraphicFramePr>
        <p:xfrm>
          <a:off x="1905000" y="1125538"/>
          <a:ext cx="5410205" cy="1097280"/>
        </p:xfrm>
        <a:graphic>
          <a:graphicData uri="http://schemas.openxmlformats.org/drawingml/2006/table">
            <a:tbl>
              <a:tblPr firstRow="1" firstCol="1" bandRow="1">
                <a:tableStyleId>{69CF1AB2-1976-4502-BF36-3FF5EA218861}</a:tableStyleId>
              </a:tblPr>
              <a:tblGrid>
                <a:gridCol w="491375">
                  <a:extLst>
                    <a:ext uri="{9D8B030D-6E8A-4147-A177-3AD203B41FA5}">
                      <a16:colId xmlns:a16="http://schemas.microsoft.com/office/drawing/2014/main" val="20000"/>
                    </a:ext>
                  </a:extLst>
                </a:gridCol>
                <a:gridCol w="491375">
                  <a:extLst>
                    <a:ext uri="{9D8B030D-6E8A-4147-A177-3AD203B41FA5}">
                      <a16:colId xmlns:a16="http://schemas.microsoft.com/office/drawing/2014/main" val="20001"/>
                    </a:ext>
                  </a:extLst>
                </a:gridCol>
                <a:gridCol w="491375">
                  <a:extLst>
                    <a:ext uri="{9D8B030D-6E8A-4147-A177-3AD203B41FA5}">
                      <a16:colId xmlns:a16="http://schemas.microsoft.com/office/drawing/2014/main" val="20002"/>
                    </a:ext>
                  </a:extLst>
                </a:gridCol>
                <a:gridCol w="492010">
                  <a:extLst>
                    <a:ext uri="{9D8B030D-6E8A-4147-A177-3AD203B41FA5}">
                      <a16:colId xmlns:a16="http://schemas.microsoft.com/office/drawing/2014/main" val="20003"/>
                    </a:ext>
                  </a:extLst>
                </a:gridCol>
                <a:gridCol w="492010">
                  <a:extLst>
                    <a:ext uri="{9D8B030D-6E8A-4147-A177-3AD203B41FA5}">
                      <a16:colId xmlns:a16="http://schemas.microsoft.com/office/drawing/2014/main" val="20004"/>
                    </a:ext>
                  </a:extLst>
                </a:gridCol>
                <a:gridCol w="492010">
                  <a:extLst>
                    <a:ext uri="{9D8B030D-6E8A-4147-A177-3AD203B41FA5}">
                      <a16:colId xmlns:a16="http://schemas.microsoft.com/office/drawing/2014/main" val="20005"/>
                    </a:ext>
                  </a:extLst>
                </a:gridCol>
                <a:gridCol w="492010">
                  <a:extLst>
                    <a:ext uri="{9D8B030D-6E8A-4147-A177-3AD203B41FA5}">
                      <a16:colId xmlns:a16="http://schemas.microsoft.com/office/drawing/2014/main" val="20006"/>
                    </a:ext>
                  </a:extLst>
                </a:gridCol>
                <a:gridCol w="492010">
                  <a:extLst>
                    <a:ext uri="{9D8B030D-6E8A-4147-A177-3AD203B41FA5}">
                      <a16:colId xmlns:a16="http://schemas.microsoft.com/office/drawing/2014/main" val="20007"/>
                    </a:ext>
                  </a:extLst>
                </a:gridCol>
                <a:gridCol w="492010">
                  <a:extLst>
                    <a:ext uri="{9D8B030D-6E8A-4147-A177-3AD203B41FA5}">
                      <a16:colId xmlns:a16="http://schemas.microsoft.com/office/drawing/2014/main" val="20008"/>
                    </a:ext>
                  </a:extLst>
                </a:gridCol>
                <a:gridCol w="492010">
                  <a:extLst>
                    <a:ext uri="{9D8B030D-6E8A-4147-A177-3AD203B41FA5}">
                      <a16:colId xmlns:a16="http://schemas.microsoft.com/office/drawing/2014/main" val="20009"/>
                    </a:ext>
                  </a:extLst>
                </a:gridCol>
                <a:gridCol w="492010">
                  <a:extLst>
                    <a:ext uri="{9D8B030D-6E8A-4147-A177-3AD203B41FA5}">
                      <a16:colId xmlns:a16="http://schemas.microsoft.com/office/drawing/2014/main" val="20010"/>
                    </a:ext>
                  </a:extLst>
                </a:gridCol>
              </a:tblGrid>
              <a:tr h="365654">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64" marR="68564"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$0</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$1</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$2</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$3</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$4</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$5</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$6</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$8</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$12</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$31</a:t>
                      </a:r>
                      <a:endParaRPr lang="zh-CN" sz="1200" kern="100">
                        <a:effectLst/>
                        <a:latin typeface="Times New Roman" pitchFamily="18" charset="0"/>
                        <a:ea typeface="宋体"/>
                        <a:cs typeface="Times New Roman" pitchFamily="18" charset="0"/>
                      </a:endParaRPr>
                    </a:p>
                  </a:txBody>
                  <a:tcPr marL="68564" marR="68564" marT="0" marB="0"/>
                </a:tc>
                <a:extLst>
                  <a:ext uri="{0D108BD9-81ED-4DB2-BD59-A6C34878D82A}">
                    <a16:rowId xmlns:a16="http://schemas.microsoft.com/office/drawing/2014/main" val="10000"/>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0</a:t>
                      </a:r>
                      <a:endParaRPr lang="zh-CN" sz="1200" kern="100" dirty="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3</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-4</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5</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6</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8</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-32</a:t>
                      </a:r>
                      <a:endParaRPr lang="zh-CN" sz="1200" kern="100">
                        <a:effectLst/>
                        <a:latin typeface="Times New Roman" pitchFamily="18" charset="0"/>
                        <a:ea typeface="宋体"/>
                        <a:cs typeface="Times New Roman" pitchFamily="18" charset="0"/>
                      </a:endParaRPr>
                    </a:p>
                  </a:txBody>
                  <a:tcPr marL="68564" marR="68564" marT="0" marB="0"/>
                </a:tc>
                <a:extLst>
                  <a:ext uri="{0D108BD9-81ED-4DB2-BD59-A6C34878D82A}">
                    <a16:rowId xmlns:a16="http://schemas.microsoft.com/office/drawing/2014/main" val="10001"/>
                  </a:ext>
                </a:extLst>
              </a:tr>
              <a:tr h="365654">
                <a:tc>
                  <a:txBody>
                    <a:bodyPr/>
                    <a:lstStyle/>
                    <a:p>
                      <a:pPr algn="just">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0</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-16</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-2</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-3</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4</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-10</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-6</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-1</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a:effectLst/>
                          <a:latin typeface="Times New Roman" pitchFamily="18" charset="0"/>
                          <a:cs typeface="Times New Roman" pitchFamily="18" charset="0"/>
                        </a:rPr>
                        <a:t>8</a:t>
                      </a:r>
                      <a:endParaRPr lang="zh-CN" sz="1200" kern="100">
                        <a:effectLst/>
                        <a:latin typeface="Times New Roman" pitchFamily="18" charset="0"/>
                        <a:ea typeface="宋体"/>
                        <a:cs typeface="Times New Roman" pitchFamily="18" charset="0"/>
                      </a:endParaRPr>
                    </a:p>
                  </a:txBody>
                  <a:tcPr marL="68564" marR="68564" marT="0" marB="0"/>
                </a:tc>
                <a:tc>
                  <a:txBody>
                    <a:bodyPr/>
                    <a:lstStyle/>
                    <a:p>
                      <a:pPr algn="just">
                        <a:lnSpc>
                          <a:spcPct val="150000"/>
                        </a:lnSpc>
                        <a:spcAft>
                          <a:spcPts val="0"/>
                        </a:spcAft>
                      </a:pPr>
                      <a:r>
                        <a:rPr lang="en-US" sz="1600" kern="100" dirty="0">
                          <a:effectLst/>
                          <a:latin typeface="Times New Roman" pitchFamily="18" charset="0"/>
                          <a:cs typeface="Times New Roman" pitchFamily="18" charset="0"/>
                        </a:rPr>
                        <a:t>-4</a:t>
                      </a:r>
                      <a:endParaRPr lang="zh-CN" sz="1200" kern="100" dirty="0">
                        <a:effectLst/>
                        <a:latin typeface="Times New Roman" pitchFamily="18" charset="0"/>
                        <a:ea typeface="宋体"/>
                        <a:cs typeface="Times New Roman" pitchFamily="18" charset="0"/>
                      </a:endParaRPr>
                    </a:p>
                  </a:txBody>
                  <a:tcPr marL="68564" marR="68564" marT="0" marB="0"/>
                </a:tc>
                <a:extLst>
                  <a:ext uri="{0D108BD9-81ED-4DB2-BD59-A6C34878D82A}">
                    <a16:rowId xmlns:a16="http://schemas.microsoft.com/office/drawing/2014/main" val="10002"/>
                  </a:ext>
                </a:extLst>
              </a:tr>
            </a:tbl>
          </a:graphicData>
        </a:graphic>
      </p:graphicFrame>
      <p:graphicFrame>
        <p:nvGraphicFramePr>
          <p:cNvPr id="3" name="表格 2"/>
          <p:cNvGraphicFramePr>
            <a:graphicFrameLocks noGrp="1"/>
          </p:cNvGraphicFramePr>
          <p:nvPr/>
        </p:nvGraphicFramePr>
        <p:xfrm>
          <a:off x="1187450" y="3267075"/>
          <a:ext cx="7153274" cy="1098549"/>
        </p:xfrm>
        <a:graphic>
          <a:graphicData uri="http://schemas.openxmlformats.org/drawingml/2006/table">
            <a:tbl>
              <a:tblPr firstRow="1" firstCol="1" bandRow="1">
                <a:tableStyleId>{69CF1AB2-1976-4502-BF36-3FF5EA218861}</a:tableStyleId>
              </a:tblPr>
              <a:tblGrid>
                <a:gridCol w="365776">
                  <a:extLst>
                    <a:ext uri="{9D8B030D-6E8A-4147-A177-3AD203B41FA5}">
                      <a16:colId xmlns:a16="http://schemas.microsoft.com/office/drawing/2014/main" val="20000"/>
                    </a:ext>
                  </a:extLst>
                </a:gridCol>
                <a:gridCol w="1562296">
                  <a:extLst>
                    <a:ext uri="{9D8B030D-6E8A-4147-A177-3AD203B41FA5}">
                      <a16:colId xmlns:a16="http://schemas.microsoft.com/office/drawing/2014/main" val="20001"/>
                    </a:ext>
                  </a:extLst>
                </a:gridCol>
                <a:gridCol w="1562296">
                  <a:extLst>
                    <a:ext uri="{9D8B030D-6E8A-4147-A177-3AD203B41FA5}">
                      <a16:colId xmlns:a16="http://schemas.microsoft.com/office/drawing/2014/main" val="20002"/>
                    </a:ext>
                  </a:extLst>
                </a:gridCol>
                <a:gridCol w="1468629">
                  <a:extLst>
                    <a:ext uri="{9D8B030D-6E8A-4147-A177-3AD203B41FA5}">
                      <a16:colId xmlns:a16="http://schemas.microsoft.com/office/drawing/2014/main" val="20003"/>
                    </a:ext>
                  </a:extLst>
                </a:gridCol>
                <a:gridCol w="1162229">
                  <a:extLst>
                    <a:ext uri="{9D8B030D-6E8A-4147-A177-3AD203B41FA5}">
                      <a16:colId xmlns:a16="http://schemas.microsoft.com/office/drawing/2014/main" val="20004"/>
                    </a:ext>
                  </a:extLst>
                </a:gridCol>
                <a:gridCol w="1032048">
                  <a:extLst>
                    <a:ext uri="{9D8B030D-6E8A-4147-A177-3AD203B41FA5}">
                      <a16:colId xmlns:a16="http://schemas.microsoft.com/office/drawing/2014/main" val="20005"/>
                    </a:ext>
                  </a:extLst>
                </a:gridCol>
              </a:tblGrid>
              <a:tr h="366183">
                <a:tc>
                  <a:txBody>
                    <a:bodyPr/>
                    <a:lstStyle/>
                    <a:p>
                      <a:pPr algn="ctr">
                        <a:lnSpc>
                          <a:spcPct val="150000"/>
                        </a:lnSpc>
                        <a:spcAft>
                          <a:spcPts val="0"/>
                        </a:spcAft>
                      </a:pPr>
                      <a:r>
                        <a:rPr lang="en-US" sz="1600" kern="100" dirty="0">
                          <a:effectLst/>
                          <a:latin typeface="Times New Roman" pitchFamily="18" charset="0"/>
                          <a:cs typeface="Times New Roman" pitchFamily="18" charset="0"/>
                        </a:rPr>
                        <a:t> </a:t>
                      </a:r>
                      <a:endParaRPr lang="zh-CN" sz="1200" kern="100" dirty="0">
                        <a:effectLst/>
                        <a:latin typeface="Times New Roman" pitchFamily="18" charset="0"/>
                        <a:ea typeface="宋体"/>
                        <a:cs typeface="Times New Roman" pitchFamily="18" charset="0"/>
                      </a:endParaRPr>
                    </a:p>
                  </a:txBody>
                  <a:tcPr marL="68583" marR="68583" marT="0" marB="0"/>
                </a:tc>
                <a:tc>
                  <a:txBody>
                    <a:bodyPr/>
                    <a:lstStyle/>
                    <a:p>
                      <a:pPr algn="ctr">
                        <a:lnSpc>
                          <a:spcPct val="150000"/>
                        </a:lnSpc>
                        <a:spcAft>
                          <a:spcPts val="0"/>
                        </a:spcAft>
                      </a:pPr>
                      <a:r>
                        <a:rPr lang="en-US" sz="1600" kern="100" dirty="0">
                          <a:effectLst/>
                          <a:latin typeface="Times New Roman" pitchFamily="18" charset="0"/>
                          <a:cs typeface="Times New Roman" pitchFamily="18" charset="0"/>
                        </a:rPr>
                        <a:t>Read Register 1</a:t>
                      </a:r>
                      <a:endParaRPr lang="zh-CN" sz="1200" kern="100" dirty="0">
                        <a:effectLst/>
                        <a:latin typeface="Times New Roman" pitchFamily="18" charset="0"/>
                        <a:ea typeface="宋体"/>
                        <a:cs typeface="Times New Roman" pitchFamily="18" charset="0"/>
                      </a:endParaRPr>
                    </a:p>
                  </a:txBody>
                  <a:tcPr marL="68583" marR="68583"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Read Register 2</a:t>
                      </a:r>
                      <a:endParaRPr lang="zh-CN" sz="1200" kern="100">
                        <a:effectLst/>
                        <a:latin typeface="Times New Roman" pitchFamily="18" charset="0"/>
                        <a:ea typeface="宋体"/>
                        <a:cs typeface="Times New Roman" pitchFamily="18" charset="0"/>
                      </a:endParaRPr>
                    </a:p>
                  </a:txBody>
                  <a:tcPr marL="68583" marR="68583"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Write Register</a:t>
                      </a:r>
                      <a:endParaRPr lang="zh-CN" sz="1200" kern="100">
                        <a:effectLst/>
                        <a:latin typeface="Times New Roman" pitchFamily="18" charset="0"/>
                        <a:ea typeface="宋体"/>
                        <a:cs typeface="Times New Roman" pitchFamily="18" charset="0"/>
                      </a:endParaRPr>
                    </a:p>
                  </a:txBody>
                  <a:tcPr marL="68583" marR="68583"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Write Data</a:t>
                      </a:r>
                      <a:endParaRPr lang="zh-CN" sz="1200" kern="100">
                        <a:effectLst/>
                        <a:latin typeface="Times New Roman" pitchFamily="18" charset="0"/>
                        <a:ea typeface="宋体"/>
                        <a:cs typeface="Times New Roman" pitchFamily="18" charset="0"/>
                      </a:endParaRPr>
                    </a:p>
                  </a:txBody>
                  <a:tcPr marL="68583" marR="68583"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RegWrite</a:t>
                      </a:r>
                      <a:endParaRPr lang="zh-CN" sz="1200" kern="100">
                        <a:effectLst/>
                        <a:latin typeface="Times New Roman" pitchFamily="18" charset="0"/>
                        <a:ea typeface="宋体"/>
                        <a:cs typeface="Times New Roman" pitchFamily="18" charset="0"/>
                      </a:endParaRPr>
                    </a:p>
                  </a:txBody>
                  <a:tcPr marL="68583" marR="68583" marT="0" marB="0"/>
                </a:tc>
                <a:extLst>
                  <a:ext uri="{0D108BD9-81ED-4DB2-BD59-A6C34878D82A}">
                    <a16:rowId xmlns:a16="http://schemas.microsoft.com/office/drawing/2014/main" val="10000"/>
                  </a:ext>
                </a:extLst>
              </a:tr>
              <a:tr h="366183">
                <a:tc>
                  <a:txBody>
                    <a:bodyPr/>
                    <a:lstStyle/>
                    <a:p>
                      <a:pPr algn="ctr">
                        <a:lnSpc>
                          <a:spcPct val="150000"/>
                        </a:lnSpc>
                        <a:spcAft>
                          <a:spcPts val="0"/>
                        </a:spcAft>
                      </a:pPr>
                      <a:r>
                        <a:rPr lang="en-US" sz="1600" kern="100">
                          <a:effectLst/>
                          <a:latin typeface="Times New Roman" pitchFamily="18" charset="0"/>
                          <a:cs typeface="Times New Roman" pitchFamily="18" charset="0"/>
                        </a:rPr>
                        <a:t>a.</a:t>
                      </a:r>
                      <a:endParaRPr lang="zh-CN" sz="1200" kern="100">
                        <a:effectLst/>
                        <a:latin typeface="Times New Roman" pitchFamily="18" charset="0"/>
                        <a:ea typeface="宋体"/>
                        <a:cs typeface="Times New Roman" pitchFamily="18" charset="0"/>
                      </a:endParaRPr>
                    </a:p>
                  </a:txBody>
                  <a:tcPr marL="68583" marR="68583" marT="0" marB="0"/>
                </a:tc>
                <a:tc>
                  <a:txBody>
                    <a:bodyPr/>
                    <a:lstStyle/>
                    <a:p>
                      <a:pPr algn="ctr">
                        <a:lnSpc>
                          <a:spcPct val="150000"/>
                        </a:lnSpc>
                        <a:spcAft>
                          <a:spcPts val="0"/>
                        </a:spcAft>
                      </a:pPr>
                      <a:r>
                        <a:rPr lang="en-US" sz="1600" kern="100" dirty="0">
                          <a:effectLst/>
                          <a:latin typeface="Times New Roman" pitchFamily="18" charset="0"/>
                          <a:cs typeface="Times New Roman" pitchFamily="18" charset="0"/>
                        </a:rPr>
                        <a:t>2</a:t>
                      </a:r>
                      <a:endParaRPr lang="zh-CN" sz="1200" kern="100" dirty="0">
                        <a:effectLst/>
                        <a:latin typeface="Times New Roman" pitchFamily="18" charset="0"/>
                        <a:ea typeface="宋体"/>
                        <a:cs typeface="Times New Roman" pitchFamily="18" charset="0"/>
                      </a:endParaRPr>
                    </a:p>
                  </a:txBody>
                  <a:tcPr marL="68583" marR="68583"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3</a:t>
                      </a:r>
                      <a:endParaRPr lang="zh-CN" sz="1200" kern="100">
                        <a:effectLst/>
                        <a:latin typeface="Times New Roman" pitchFamily="18" charset="0"/>
                        <a:ea typeface="宋体"/>
                        <a:cs typeface="Times New Roman" pitchFamily="18" charset="0"/>
                      </a:endParaRPr>
                    </a:p>
                  </a:txBody>
                  <a:tcPr marL="68583" marR="68583"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3</a:t>
                      </a:r>
                      <a:endParaRPr lang="zh-CN" sz="1200" kern="100">
                        <a:effectLst/>
                        <a:latin typeface="Times New Roman" pitchFamily="18" charset="0"/>
                        <a:ea typeface="宋体"/>
                        <a:cs typeface="Times New Roman" pitchFamily="18" charset="0"/>
                      </a:endParaRPr>
                    </a:p>
                  </a:txBody>
                  <a:tcPr marL="68583" marR="68583"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0</a:t>
                      </a:r>
                      <a:endParaRPr lang="zh-CN" sz="1200" kern="100">
                        <a:effectLst/>
                        <a:latin typeface="Times New Roman" pitchFamily="18" charset="0"/>
                        <a:ea typeface="宋体"/>
                        <a:cs typeface="Times New Roman" pitchFamily="18" charset="0"/>
                      </a:endParaRPr>
                    </a:p>
                  </a:txBody>
                  <a:tcPr marL="68583" marR="68583"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1</a:t>
                      </a:r>
                      <a:endParaRPr lang="zh-CN" sz="1200" kern="100">
                        <a:effectLst/>
                        <a:latin typeface="Times New Roman" pitchFamily="18" charset="0"/>
                        <a:ea typeface="宋体"/>
                        <a:cs typeface="Times New Roman" pitchFamily="18" charset="0"/>
                      </a:endParaRPr>
                    </a:p>
                  </a:txBody>
                  <a:tcPr marL="68583" marR="68583" marT="0" marB="0"/>
                </a:tc>
                <a:extLst>
                  <a:ext uri="{0D108BD9-81ED-4DB2-BD59-A6C34878D82A}">
                    <a16:rowId xmlns:a16="http://schemas.microsoft.com/office/drawing/2014/main" val="10001"/>
                  </a:ext>
                </a:extLst>
              </a:tr>
              <a:tr h="366183">
                <a:tc>
                  <a:txBody>
                    <a:bodyPr/>
                    <a:lstStyle/>
                    <a:p>
                      <a:pPr algn="ctr">
                        <a:lnSpc>
                          <a:spcPct val="150000"/>
                        </a:lnSpc>
                        <a:spcAft>
                          <a:spcPts val="0"/>
                        </a:spcAft>
                      </a:pPr>
                      <a:r>
                        <a:rPr lang="en-US" sz="1600" kern="100">
                          <a:effectLst/>
                          <a:latin typeface="Times New Roman" pitchFamily="18" charset="0"/>
                          <a:cs typeface="Times New Roman" pitchFamily="18" charset="0"/>
                        </a:rPr>
                        <a:t>b.</a:t>
                      </a:r>
                      <a:endParaRPr lang="zh-CN" sz="1200" kern="100">
                        <a:effectLst/>
                        <a:latin typeface="Times New Roman" pitchFamily="18" charset="0"/>
                        <a:ea typeface="宋体"/>
                        <a:cs typeface="Times New Roman" pitchFamily="18" charset="0"/>
                      </a:endParaRPr>
                    </a:p>
                  </a:txBody>
                  <a:tcPr marL="68583" marR="68583"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1</a:t>
                      </a:r>
                      <a:endParaRPr lang="zh-CN" sz="1200" kern="100">
                        <a:effectLst/>
                        <a:latin typeface="Times New Roman" pitchFamily="18" charset="0"/>
                        <a:ea typeface="宋体"/>
                        <a:cs typeface="Times New Roman" pitchFamily="18" charset="0"/>
                      </a:endParaRPr>
                    </a:p>
                  </a:txBody>
                  <a:tcPr marL="68583" marR="68583"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3</a:t>
                      </a:r>
                      <a:endParaRPr lang="zh-CN" sz="1200" kern="100">
                        <a:effectLst/>
                        <a:latin typeface="Times New Roman" pitchFamily="18" charset="0"/>
                        <a:ea typeface="宋体"/>
                        <a:cs typeface="Times New Roman" pitchFamily="18" charset="0"/>
                      </a:endParaRPr>
                    </a:p>
                  </a:txBody>
                  <a:tcPr marL="68583" marR="68583"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X(3</a:t>
                      </a:r>
                      <a:r>
                        <a:rPr lang="zh-CN" sz="1600" kern="100">
                          <a:effectLst/>
                          <a:latin typeface="Times New Roman" pitchFamily="18" charset="0"/>
                          <a:cs typeface="Times New Roman" pitchFamily="18" charset="0"/>
                        </a:rPr>
                        <a:t>或者</a:t>
                      </a:r>
                      <a:r>
                        <a:rPr lang="en-US" sz="1600" kern="100">
                          <a:effectLst/>
                          <a:latin typeface="Times New Roman" pitchFamily="18" charset="0"/>
                          <a:cs typeface="Times New Roman" pitchFamily="18" charset="0"/>
                        </a:rPr>
                        <a:t>0)</a:t>
                      </a:r>
                      <a:endParaRPr lang="zh-CN" sz="1200" kern="100">
                        <a:effectLst/>
                        <a:latin typeface="Times New Roman" pitchFamily="18" charset="0"/>
                        <a:ea typeface="宋体"/>
                        <a:cs typeface="Times New Roman" pitchFamily="18" charset="0"/>
                      </a:endParaRPr>
                    </a:p>
                  </a:txBody>
                  <a:tcPr marL="68583" marR="68583" marT="0" marB="0"/>
                </a:tc>
                <a:tc>
                  <a:txBody>
                    <a:bodyPr/>
                    <a:lstStyle/>
                    <a:p>
                      <a:pPr algn="ctr">
                        <a:lnSpc>
                          <a:spcPct val="150000"/>
                        </a:lnSpc>
                        <a:spcAft>
                          <a:spcPts val="0"/>
                        </a:spcAft>
                      </a:pPr>
                      <a:r>
                        <a:rPr lang="en-US" sz="1600" kern="100">
                          <a:effectLst/>
                          <a:latin typeface="Times New Roman" pitchFamily="18" charset="0"/>
                          <a:cs typeface="Times New Roman" pitchFamily="18" charset="0"/>
                        </a:rPr>
                        <a:t>X</a:t>
                      </a:r>
                      <a:endParaRPr lang="zh-CN" sz="1200" kern="100">
                        <a:effectLst/>
                        <a:latin typeface="Times New Roman" pitchFamily="18" charset="0"/>
                        <a:ea typeface="宋体"/>
                        <a:cs typeface="Times New Roman" pitchFamily="18" charset="0"/>
                      </a:endParaRPr>
                    </a:p>
                  </a:txBody>
                  <a:tcPr marL="68583" marR="68583" marT="0" marB="0"/>
                </a:tc>
                <a:tc>
                  <a:txBody>
                    <a:bodyPr/>
                    <a:lstStyle/>
                    <a:p>
                      <a:pPr algn="ctr">
                        <a:lnSpc>
                          <a:spcPct val="150000"/>
                        </a:lnSpc>
                        <a:spcAft>
                          <a:spcPts val="0"/>
                        </a:spcAft>
                      </a:pPr>
                      <a:r>
                        <a:rPr lang="en-US" sz="1600" kern="100" dirty="0">
                          <a:effectLst/>
                          <a:latin typeface="Times New Roman" pitchFamily="18" charset="0"/>
                          <a:cs typeface="Times New Roman" pitchFamily="18" charset="0"/>
                        </a:rPr>
                        <a:t>0</a:t>
                      </a:r>
                      <a:endParaRPr lang="zh-CN" sz="1200" kern="100" dirty="0">
                        <a:effectLst/>
                        <a:latin typeface="Times New Roman" pitchFamily="18" charset="0"/>
                        <a:ea typeface="宋体"/>
                        <a:cs typeface="Times New Roman" pitchFamily="18" charset="0"/>
                      </a:endParaRPr>
                    </a:p>
                  </a:txBody>
                  <a:tcPr marL="68583" marR="68583"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7810169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152-SP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楷体_GB2312"/>
        <a:ea typeface="楷体_GB2312"/>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Arial" pitchFamily="34" charset="0"/>
            <a:ea typeface="宋体" pitchFamily="2" charset="-122"/>
          </a:defRPr>
        </a:defPPr>
      </a:lstStyle>
    </a:lnDef>
  </a:objectDefaults>
  <a:extraClrSchemeLst>
    <a:extraClrScheme>
      <a:clrScheme name="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S152-SP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楷体_GB2312"/>
        <a:ea typeface="楷体_GB2312"/>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Arial" pitchFamily="34" charset="0"/>
          </a:defRPr>
        </a:defPPr>
      </a:lstStyle>
    </a:lnDef>
  </a:objectDefaults>
  <a:extraClrSchemeLst>
    <a:extraClrScheme>
      <a:clrScheme name="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3406</TotalTime>
  <Pages>47</Pages>
  <Words>11425</Words>
  <Characters>0</Characters>
  <Application>Microsoft Office PowerPoint</Application>
  <DocSecurity>0</DocSecurity>
  <PresentationFormat>信纸(8.5x11 英寸)</PresentationFormat>
  <Lines>0</Lines>
  <Paragraphs>2257</Paragraphs>
  <Slides>97</Slides>
  <Notes>97</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97</vt:i4>
      </vt:variant>
    </vt:vector>
  </HeadingPairs>
  <TitlesOfParts>
    <vt:vector size="107" baseType="lpstr">
      <vt:lpstr>黑体</vt:lpstr>
      <vt:lpstr>华文楷体</vt:lpstr>
      <vt:lpstr>楷体_GB2312</vt:lpstr>
      <vt:lpstr>宋体</vt:lpstr>
      <vt:lpstr>微软雅黑</vt:lpstr>
      <vt:lpstr>Arial</vt:lpstr>
      <vt:lpstr>Times New Roman</vt:lpstr>
      <vt:lpstr>Wingdings</vt:lpstr>
      <vt:lpstr>CS152-SP98</vt:lpstr>
      <vt:lpstr>1_CS152-SP98</vt:lpstr>
      <vt:lpstr>计算机组成原理 (2017级)</vt:lpstr>
      <vt:lpstr>PowerPoint 演示文稿</vt:lpstr>
      <vt:lpstr>一、填空题</vt:lpstr>
      <vt:lpstr>一、填空题</vt:lpstr>
      <vt:lpstr>一、填空题</vt:lpstr>
      <vt:lpstr>二、简答与设计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一、题目</vt:lpstr>
      <vt:lpstr>一、题图</vt:lpstr>
      <vt:lpstr>一、解答 1</vt:lpstr>
      <vt:lpstr>一、解答2</vt:lpstr>
      <vt:lpstr>一、解答3</vt:lpstr>
      <vt:lpstr>一、题目</vt:lpstr>
      <vt:lpstr>一、题图</vt:lpstr>
      <vt:lpstr>一、解答4</vt:lpstr>
      <vt:lpstr>一、解答5</vt:lpstr>
      <vt:lpstr>一、解答6</vt:lpstr>
      <vt:lpstr>二、题目</vt:lpstr>
      <vt:lpstr>二、题图</vt:lpstr>
      <vt:lpstr>二、解答1</vt:lpstr>
      <vt:lpstr>二、解答2</vt:lpstr>
      <vt:lpstr>二、解答3</vt:lpstr>
      <vt:lpstr>二、题目</vt:lpstr>
      <vt:lpstr>二、题图</vt:lpstr>
      <vt:lpstr>二、解答4</vt:lpstr>
      <vt:lpstr>二、解答5</vt:lpstr>
      <vt:lpstr>二、解答6</vt:lpstr>
      <vt:lpstr>三、题目</vt:lpstr>
      <vt:lpstr>三、题图</vt:lpstr>
      <vt:lpstr>三、题图</vt:lpstr>
      <vt:lpstr>三、解答1</vt:lpstr>
      <vt:lpstr>三、解答2</vt:lpstr>
      <vt:lpstr>三、解答3</vt:lpstr>
      <vt:lpstr>三、题目</vt:lpstr>
      <vt:lpstr>三、题图</vt:lpstr>
      <vt:lpstr>三、解答4</vt:lpstr>
      <vt:lpstr>三、解答5</vt:lpstr>
      <vt:lpstr>三、解答6</vt:lpstr>
      <vt:lpstr>四、题目</vt:lpstr>
      <vt:lpstr>四、解答1</vt:lpstr>
      <vt:lpstr>四、解答2</vt:lpstr>
      <vt:lpstr>四、解答3</vt:lpstr>
      <vt:lpstr>四、题目</vt:lpstr>
      <vt:lpstr>四、解答4</vt:lpstr>
      <vt:lpstr>四、解答5</vt:lpstr>
      <vt:lpstr>四、解答6</vt:lpstr>
      <vt:lpstr>五、题目</vt:lpstr>
      <vt:lpstr>五、题目</vt:lpstr>
      <vt:lpstr>五、题图</vt:lpstr>
      <vt:lpstr>五、解答1</vt:lpstr>
      <vt:lpstr>五、解答2</vt:lpstr>
      <vt:lpstr>五、解答3</vt:lpstr>
      <vt:lpstr>五、题目</vt:lpstr>
      <vt:lpstr>五、题图</vt:lpstr>
      <vt:lpstr>五、解答4</vt:lpstr>
      <vt:lpstr>五、解答5</vt:lpstr>
      <vt:lpstr>五、解答6</vt:lpstr>
      <vt:lpstr>五、解答6</vt:lpstr>
      <vt:lpstr>五、解答6</vt:lpstr>
      <vt:lpstr>六、题目</vt:lpstr>
      <vt:lpstr>六、解答1</vt:lpstr>
      <vt:lpstr>六、解答2</vt:lpstr>
      <vt:lpstr>六、解答3</vt:lpstr>
      <vt:lpstr>六、题目</vt:lpstr>
      <vt:lpstr>六、题图</vt:lpstr>
      <vt:lpstr>六、解答4</vt:lpstr>
      <vt:lpstr>六、解答5</vt:lpstr>
      <vt:lpstr>六、解答5</vt:lpstr>
      <vt:lpstr>七、题目</vt:lpstr>
      <vt:lpstr>七、题图</vt:lpstr>
      <vt:lpstr>七、解答1</vt:lpstr>
      <vt:lpstr>七、解答2</vt:lpstr>
      <vt:lpstr>七、解答3</vt:lpstr>
      <vt:lpstr>七、题目</vt:lpstr>
      <vt:lpstr>七、题图</vt:lpstr>
      <vt:lpstr>七、解答4</vt:lpstr>
      <vt:lpstr>七、解答5</vt:lpstr>
      <vt:lpstr>七、解答6</vt:lpstr>
      <vt:lpstr>八、题目</vt:lpstr>
      <vt:lpstr>八、题图</vt:lpstr>
      <vt:lpstr>八、解答1</vt:lpstr>
      <vt:lpstr>八、解答2</vt:lpstr>
      <vt:lpstr>八、解答3</vt:lpstr>
      <vt:lpstr>八、题目</vt:lpstr>
      <vt:lpstr>八、解答4</vt:lpstr>
      <vt:lpstr>八、解答5</vt:lpstr>
      <vt:lpstr>八、解答6</vt:lpstr>
    </vt:vector>
  </TitlesOfParts>
  <Company>BUAA</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system</dc:title>
  <dc:creator>lxd</dc:creator>
  <dc:description>lecture 2 to lecture 7</dc:description>
  <cp:lastModifiedBy>xin jin</cp:lastModifiedBy>
  <cp:revision>602</cp:revision>
  <cp:lastPrinted>2015-11-24T13:48:19Z</cp:lastPrinted>
  <dcterms:created xsi:type="dcterms:W3CDTF">1997-08-19T16:58:46Z</dcterms:created>
  <dcterms:modified xsi:type="dcterms:W3CDTF">2017-12-20T12:30:58Z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2052-8.1.0.3526</vt:lpwstr>
  </property>
</Properties>
</file>