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5"/>
  </p:notesMasterIdLst>
  <p:handoutMasterIdLst>
    <p:handoutMasterId r:id="rId66"/>
  </p:handoutMasterIdLst>
  <p:sldIdLst>
    <p:sldId id="746" r:id="rId3"/>
    <p:sldId id="633" r:id="rId4"/>
    <p:sldId id="747" r:id="rId5"/>
    <p:sldId id="748" r:id="rId6"/>
    <p:sldId id="749" r:id="rId7"/>
    <p:sldId id="750" r:id="rId8"/>
    <p:sldId id="751" r:id="rId9"/>
    <p:sldId id="752" r:id="rId10"/>
    <p:sldId id="753" r:id="rId11"/>
    <p:sldId id="754" r:id="rId12"/>
    <p:sldId id="755" r:id="rId13"/>
    <p:sldId id="756" r:id="rId14"/>
    <p:sldId id="757" r:id="rId15"/>
    <p:sldId id="758" r:id="rId16"/>
    <p:sldId id="759" r:id="rId17"/>
    <p:sldId id="760" r:id="rId18"/>
    <p:sldId id="761" r:id="rId19"/>
    <p:sldId id="762" r:id="rId20"/>
    <p:sldId id="763" r:id="rId21"/>
    <p:sldId id="764" r:id="rId22"/>
    <p:sldId id="765" r:id="rId23"/>
    <p:sldId id="766" r:id="rId24"/>
    <p:sldId id="767" r:id="rId25"/>
    <p:sldId id="768" r:id="rId26"/>
    <p:sldId id="769" r:id="rId27"/>
    <p:sldId id="770" r:id="rId28"/>
    <p:sldId id="771" r:id="rId29"/>
    <p:sldId id="772" r:id="rId30"/>
    <p:sldId id="773" r:id="rId31"/>
    <p:sldId id="774" r:id="rId32"/>
    <p:sldId id="775" r:id="rId33"/>
    <p:sldId id="776" r:id="rId34"/>
    <p:sldId id="777" r:id="rId35"/>
    <p:sldId id="778" r:id="rId36"/>
    <p:sldId id="779" r:id="rId37"/>
    <p:sldId id="780" r:id="rId38"/>
    <p:sldId id="781" r:id="rId39"/>
    <p:sldId id="782" r:id="rId40"/>
    <p:sldId id="783" r:id="rId41"/>
    <p:sldId id="784" r:id="rId42"/>
    <p:sldId id="785" r:id="rId43"/>
    <p:sldId id="786" r:id="rId44"/>
    <p:sldId id="787" r:id="rId45"/>
    <p:sldId id="788" r:id="rId46"/>
    <p:sldId id="789" r:id="rId47"/>
    <p:sldId id="790" r:id="rId48"/>
    <p:sldId id="791" r:id="rId49"/>
    <p:sldId id="792" r:id="rId50"/>
    <p:sldId id="793" r:id="rId51"/>
    <p:sldId id="794" r:id="rId52"/>
    <p:sldId id="795" r:id="rId53"/>
    <p:sldId id="796" r:id="rId54"/>
    <p:sldId id="797" r:id="rId55"/>
    <p:sldId id="798" r:id="rId56"/>
    <p:sldId id="799" r:id="rId57"/>
    <p:sldId id="800" r:id="rId58"/>
    <p:sldId id="801" r:id="rId59"/>
    <p:sldId id="802" r:id="rId60"/>
    <p:sldId id="803" r:id="rId61"/>
    <p:sldId id="804" r:id="rId62"/>
    <p:sldId id="805" r:id="rId63"/>
    <p:sldId id="806" r:id="rId64"/>
  </p:sldIdLst>
  <p:sldSz cx="9144000" cy="6858000" type="letter"/>
  <p:notesSz cx="6797675" cy="9928225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0000CC"/>
    <a:srgbClr val="FEBB00"/>
    <a:srgbClr val="F2F729"/>
    <a:srgbClr val="F6B600"/>
    <a:srgbClr val="F5FEC6"/>
    <a:srgbClr val="F4F84E"/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82054" autoAdjust="0"/>
  </p:normalViewPr>
  <p:slideViewPr>
    <p:cSldViewPr>
      <p:cViewPr varScale="1">
        <p:scale>
          <a:sx n="77" d="100"/>
          <a:sy n="77" d="100"/>
        </p:scale>
        <p:origin x="21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A732F4-7154-4D3E-933C-FFE309613F9B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A9ACBF2-B796-4D93-83AE-0146F2239F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3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33450" y="638175"/>
            <a:ext cx="4943475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1175" y="4714875"/>
            <a:ext cx="5859463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17" tIns="45201" rIns="92017" bIns="452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18606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87864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6475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41973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04618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31967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39860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56615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57912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52033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14859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1783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28131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10002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77805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0710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12718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35180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14938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10282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28616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50598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050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15241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54215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86455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56248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905494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524983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01264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457207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897139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870899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7163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681635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860024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179942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242172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534790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238934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002571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112831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492817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561880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72130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53357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713215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578141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255792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325405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70633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436867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182358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864142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4944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94978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140220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443361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316674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99300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594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20669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1364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637240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151943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404813"/>
            <a:ext cx="1962150" cy="289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404813"/>
            <a:ext cx="5735637" cy="289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250793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0" y="0"/>
            <a:ext cx="7451725" cy="549275"/>
          </a:xfrm>
          <a:prstGeom prst="rect">
            <a:avLst/>
          </a:prstGeom>
          <a:solidFill>
            <a:srgbClr val="C302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 b="1">
              <a:solidFill>
                <a:srgbClr val="081D58"/>
              </a:solidFill>
            </a:endParaRPr>
          </a:p>
        </p:txBody>
      </p:sp>
      <p:sp>
        <p:nvSpPr>
          <p:cNvPr id="3" name="Line 10"/>
          <p:cNvSpPr>
            <a:spLocks noChangeShapeType="1"/>
          </p:cNvSpPr>
          <p:nvPr userDrawn="1"/>
        </p:nvSpPr>
        <p:spPr bwMode="auto">
          <a:xfrm flipV="1">
            <a:off x="468313" y="2852738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7451725" y="0"/>
            <a:ext cx="0" cy="59499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7596188" y="188913"/>
            <a:ext cx="1338262" cy="2189162"/>
            <a:chOff x="4704" y="1885"/>
            <a:chExt cx="843" cy="1379"/>
          </a:xfrm>
        </p:grpSpPr>
        <p:sp>
          <p:nvSpPr>
            <p:cNvPr id="6" name="Oval 13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19" name="Oval 26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20" name="Oval 27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21" name="Oval 28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22" name="Oval 29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23" name="Oval 30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24" name="Oval 31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25" name="Oval 32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26" name="Oval 33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27" name="Oval 34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29" name="Oval 36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30" name="Oval 37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31" name="Oval 38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32" name="Oval 39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33" name="Oval 40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34" name="Oval 41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35" name="Oval 42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  <p:sp>
          <p:nvSpPr>
            <p:cNvPr id="36" name="Oval 43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C0128"/>
                </a:solidFill>
              </a:endParaRPr>
            </a:p>
          </p:txBody>
        </p:sp>
      </p:grpSp>
      <p:sp>
        <p:nvSpPr>
          <p:cNvPr id="37" name="Rectangle 44"/>
          <p:cNvSpPr>
            <a:spLocks noChangeArrowheads="1"/>
          </p:cNvSpPr>
          <p:nvPr userDrawn="1"/>
        </p:nvSpPr>
        <p:spPr bwMode="auto">
          <a:xfrm>
            <a:off x="4763" y="6742113"/>
            <a:ext cx="8599487" cy="71437"/>
          </a:xfrm>
          <a:prstGeom prst="rect">
            <a:avLst/>
          </a:prstGeom>
          <a:solidFill>
            <a:srgbClr val="E8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solidFill>
                <a:srgbClr val="FC0128"/>
              </a:solidFill>
            </a:endParaRPr>
          </a:p>
        </p:txBody>
      </p:sp>
      <p:sp>
        <p:nvSpPr>
          <p:cNvPr id="38" name="Rectangle 45"/>
          <p:cNvSpPr>
            <a:spLocks noChangeArrowheads="1"/>
          </p:cNvSpPr>
          <p:nvPr userDrawn="1"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solidFill>
                <a:srgbClr val="FC0128"/>
              </a:solidFill>
            </a:endParaRPr>
          </a:p>
        </p:txBody>
      </p:sp>
      <p:sp>
        <p:nvSpPr>
          <p:cNvPr id="39" name="Rectangle 46"/>
          <p:cNvSpPr>
            <a:spLocks noChangeArrowheads="1"/>
          </p:cNvSpPr>
          <p:nvPr userDrawn="1"/>
        </p:nvSpPr>
        <p:spPr bwMode="auto">
          <a:xfrm>
            <a:off x="1588" y="6577013"/>
            <a:ext cx="8597900" cy="165100"/>
          </a:xfrm>
          <a:prstGeom prst="rect">
            <a:avLst/>
          </a:prstGeom>
          <a:solidFill>
            <a:srgbClr val="FCC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solidFill>
                <a:srgbClr val="FC0128"/>
              </a:solidFill>
            </a:endParaRPr>
          </a:p>
        </p:txBody>
      </p:sp>
      <p:pic>
        <p:nvPicPr>
          <p:cNvPr id="40" name="Picture 47" descr="buaa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13319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631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5257800" cy="372603"/>
          </a:xfrm>
        </p:spPr>
        <p:txBody>
          <a:bodyPr/>
          <a:lstStyle>
            <a:lvl1pPr>
              <a:defRPr i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62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163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48100" cy="217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25538"/>
            <a:ext cx="3848100" cy="217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012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0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36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706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956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6298405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080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11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404813"/>
            <a:ext cx="1962150" cy="2898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404813"/>
            <a:ext cx="5735637" cy="2898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00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5257800" cy="368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848100" cy="2178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25538"/>
            <a:ext cx="3848100" cy="2178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3199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5257800" cy="368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848100" cy="2178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125538"/>
            <a:ext cx="3848100" cy="101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2290763"/>
            <a:ext cx="3848100" cy="101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32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68580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317625"/>
            <a:ext cx="7696200" cy="47783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01013" y="6453188"/>
            <a:ext cx="871537" cy="3048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C0128"/>
                </a:solidFill>
              </a:defRPr>
            </a:lvl1pPr>
          </a:lstStyle>
          <a:p>
            <a:pPr>
              <a:defRPr/>
            </a:pPr>
            <a:fld id="{5C1599E2-D837-4C27-BEA4-7216D7B1BFB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06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4278005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48100" cy="217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25538"/>
            <a:ext cx="3848100" cy="217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349524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53907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383733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53339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8444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803837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 userDrawn="1"/>
        </p:nvSpPr>
        <p:spPr bwMode="auto">
          <a:xfrm>
            <a:off x="0" y="0"/>
            <a:ext cx="7380288" cy="260350"/>
          </a:xfrm>
          <a:prstGeom prst="rect">
            <a:avLst/>
          </a:prstGeom>
          <a:solidFill>
            <a:srgbClr val="C302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1028" name="Line 13"/>
          <p:cNvSpPr>
            <a:spLocks noChangeShapeType="1"/>
          </p:cNvSpPr>
          <p:nvPr userDrawn="1"/>
        </p:nvSpPr>
        <p:spPr bwMode="auto">
          <a:xfrm flipV="1">
            <a:off x="611188" y="836613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848600" cy="20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This is our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  <a:p>
            <a:pPr lvl="0"/>
            <a:r>
              <a:rPr lang="en-US" altLang="zh-CN" smtClean="0"/>
              <a:t>This is our next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</p:txBody>
      </p:sp>
      <p:sp>
        <p:nvSpPr>
          <p:cNvPr id="1030" name="Rectangle 15"/>
          <p:cNvSpPr>
            <a:spLocks noChangeArrowheads="1"/>
          </p:cNvSpPr>
          <p:nvPr userDrawn="1"/>
        </p:nvSpPr>
        <p:spPr bwMode="auto">
          <a:xfrm>
            <a:off x="4763" y="6742113"/>
            <a:ext cx="8599487" cy="71437"/>
          </a:xfrm>
          <a:prstGeom prst="rect">
            <a:avLst/>
          </a:prstGeom>
          <a:solidFill>
            <a:srgbClr val="E8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031" name="Rectangle 16"/>
          <p:cNvSpPr>
            <a:spLocks noChangeArrowheads="1"/>
          </p:cNvSpPr>
          <p:nvPr userDrawn="1"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032" name="Rectangle 17"/>
          <p:cNvSpPr>
            <a:spLocks noChangeArrowheads="1"/>
          </p:cNvSpPr>
          <p:nvPr userDrawn="1"/>
        </p:nvSpPr>
        <p:spPr bwMode="auto">
          <a:xfrm>
            <a:off x="1588" y="6577013"/>
            <a:ext cx="8597900" cy="165100"/>
          </a:xfrm>
          <a:prstGeom prst="rect">
            <a:avLst/>
          </a:prstGeom>
          <a:solidFill>
            <a:srgbClr val="FCC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033" name="Text Box 18"/>
          <p:cNvSpPr txBox="1">
            <a:spLocks noChangeArrowheads="1"/>
          </p:cNvSpPr>
          <p:nvPr userDrawn="1"/>
        </p:nvSpPr>
        <p:spPr bwMode="auto">
          <a:xfrm>
            <a:off x="8532813" y="6524625"/>
            <a:ext cx="576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EFF5C573-EE9A-4BBF-8EA5-77C78440359C}" type="slidenum">
              <a:rPr lang="zh-CN" altLang="en-US" sz="1400" smtClean="0">
                <a:solidFill>
                  <a:srgbClr val="000099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400">
              <a:solidFill>
                <a:srgbClr val="000099"/>
              </a:solidFill>
            </a:endParaRPr>
          </a:p>
        </p:txBody>
      </p:sp>
      <p:pic>
        <p:nvPicPr>
          <p:cNvPr id="1034" name="Picture 19" descr="buaa_1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13319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1" charset="-122"/>
          <a:ea typeface="楷体_GB2312" pitchFamily="1" charset="-122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1" charset="-122"/>
          <a:ea typeface="楷体_GB2312" pitchFamily="1" charset="-122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1" charset="-122"/>
          <a:ea typeface="楷体_GB2312" pitchFamily="1" charset="-122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1" charset="-122"/>
          <a:ea typeface="楷体_GB2312" pitchFamily="1" charset="-122"/>
        </a:defRPr>
      </a:lvl9pPr>
    </p:titleStyle>
    <p:bodyStyle>
      <a:lvl1pPr marL="284163" indent="-284163" algn="l" rtl="0" eaLnBrk="0" fontAlgn="base" hangingPunct="0">
        <a:lnSpc>
          <a:spcPct val="75000"/>
        </a:lnSpc>
        <a:spcBef>
          <a:spcPct val="65000"/>
        </a:spcBef>
        <a:spcAft>
          <a:spcPct val="0"/>
        </a:spcAft>
        <a:buClr>
          <a:srgbClr val="FF0000"/>
        </a:buClr>
        <a:buSzPct val="100000"/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68338" indent="-193675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01ADC"/>
        </a:buClr>
        <a:buSzPct val="100000"/>
        <a:buFont typeface="Wingdings" panose="05000000000000000000" pitchFamily="2" charset="2"/>
        <a:buChar char="Ø"/>
        <a:defRPr b="1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050925" indent="-1920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5AD01"/>
        </a:buClr>
        <a:buSzPct val="100000"/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968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501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959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416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873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330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ChangeArrowheads="1"/>
          </p:cNvSpPr>
          <p:nvPr userDrawn="1"/>
        </p:nvSpPr>
        <p:spPr bwMode="auto">
          <a:xfrm>
            <a:off x="0" y="0"/>
            <a:ext cx="7380288" cy="260350"/>
          </a:xfrm>
          <a:prstGeom prst="rect">
            <a:avLst/>
          </a:prstGeom>
          <a:solidFill>
            <a:srgbClr val="C302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81D58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04813"/>
            <a:ext cx="525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2052" name="Line 13"/>
          <p:cNvSpPr>
            <a:spLocks noChangeShapeType="1"/>
          </p:cNvSpPr>
          <p:nvPr userDrawn="1"/>
        </p:nvSpPr>
        <p:spPr bwMode="auto">
          <a:xfrm flipV="1">
            <a:off x="611188" y="836613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3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8486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This is our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  <a:p>
            <a:pPr lvl="0"/>
            <a:r>
              <a:rPr lang="en-US" altLang="zh-CN" smtClean="0"/>
              <a:t>This is our next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</p:txBody>
      </p:sp>
      <p:sp>
        <p:nvSpPr>
          <p:cNvPr id="2054" name="Rectangle 15"/>
          <p:cNvSpPr>
            <a:spLocks noChangeArrowheads="1"/>
          </p:cNvSpPr>
          <p:nvPr userDrawn="1"/>
        </p:nvSpPr>
        <p:spPr bwMode="auto">
          <a:xfrm>
            <a:off x="4763" y="6742113"/>
            <a:ext cx="8599487" cy="71437"/>
          </a:xfrm>
          <a:prstGeom prst="rect">
            <a:avLst/>
          </a:prstGeom>
          <a:solidFill>
            <a:srgbClr val="E8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solidFill>
                <a:srgbClr val="FC0128"/>
              </a:solidFill>
            </a:endParaRPr>
          </a:p>
        </p:txBody>
      </p:sp>
      <p:sp>
        <p:nvSpPr>
          <p:cNvPr id="2055" name="Rectangle 16"/>
          <p:cNvSpPr>
            <a:spLocks noChangeArrowheads="1"/>
          </p:cNvSpPr>
          <p:nvPr userDrawn="1"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solidFill>
                <a:srgbClr val="FC0128"/>
              </a:solidFill>
            </a:endParaRPr>
          </a:p>
        </p:txBody>
      </p:sp>
      <p:sp>
        <p:nvSpPr>
          <p:cNvPr id="2056" name="Rectangle 17"/>
          <p:cNvSpPr>
            <a:spLocks noChangeArrowheads="1"/>
          </p:cNvSpPr>
          <p:nvPr userDrawn="1"/>
        </p:nvSpPr>
        <p:spPr bwMode="auto">
          <a:xfrm>
            <a:off x="1588" y="6577013"/>
            <a:ext cx="8597900" cy="165100"/>
          </a:xfrm>
          <a:prstGeom prst="rect">
            <a:avLst/>
          </a:prstGeom>
          <a:solidFill>
            <a:srgbClr val="FCC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solidFill>
                <a:srgbClr val="FC0128"/>
              </a:solidFill>
            </a:endParaRPr>
          </a:p>
        </p:txBody>
      </p:sp>
      <p:sp>
        <p:nvSpPr>
          <p:cNvPr id="2057" name="Text Box 18"/>
          <p:cNvSpPr txBox="1">
            <a:spLocks noChangeArrowheads="1"/>
          </p:cNvSpPr>
          <p:nvPr userDrawn="1"/>
        </p:nvSpPr>
        <p:spPr bwMode="auto">
          <a:xfrm>
            <a:off x="8532813" y="6524625"/>
            <a:ext cx="576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fld id="{265E8433-6366-4499-B037-A36EFC788F48}" type="slidenum">
              <a:rPr lang="zh-CN" altLang="en-US" sz="1400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400">
              <a:solidFill>
                <a:srgbClr val="000099"/>
              </a:solidFill>
            </a:endParaRPr>
          </a:p>
        </p:txBody>
      </p:sp>
      <p:pic>
        <p:nvPicPr>
          <p:cNvPr id="2058" name="Picture 19" descr="buaa_1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13319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1" r:id="rId14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+mj-lt"/>
          <a:ea typeface="+mj-ea"/>
          <a:cs typeface="楷体_GB2312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284163" indent="-284163" algn="l" rtl="0" eaLnBrk="0" fontAlgn="base" hangingPunct="0">
        <a:lnSpc>
          <a:spcPct val="75000"/>
        </a:lnSpc>
        <a:spcBef>
          <a:spcPct val="65000"/>
        </a:spcBef>
        <a:spcAft>
          <a:spcPct val="0"/>
        </a:spcAft>
        <a:buClr>
          <a:srgbClr val="FF0000"/>
        </a:buClr>
        <a:buSzPct val="10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68338" indent="-193675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01ADC"/>
        </a:buClr>
        <a:buSzPct val="100000"/>
        <a:buFont typeface="Wingdings" panose="05000000000000000000" pitchFamily="2" charset="2"/>
        <a:buChar char="Ø"/>
        <a:defRPr b="1">
          <a:solidFill>
            <a:schemeClr val="tx1"/>
          </a:solidFill>
          <a:latin typeface="+mn-lt"/>
        </a:defRPr>
      </a:lvl2pPr>
      <a:lvl3pPr marL="1050925" indent="-1920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5AD01"/>
        </a:buClr>
        <a:buSzPct val="100000"/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</a:defRPr>
      </a:lvl3pPr>
      <a:lvl4pPr marL="1968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501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959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416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873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330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395288" y="1196975"/>
            <a:ext cx="6913562" cy="1355725"/>
          </a:xfrm>
          <a:solidFill>
            <a:srgbClr val="FFFFFF"/>
          </a:solidFill>
        </p:spPr>
        <p:txBody>
          <a:bodyPr tIns="61200" bIns="61200"/>
          <a:lstStyle/>
          <a:p>
            <a:pPr algn="ctr"/>
            <a:r>
              <a:rPr lang="zh-CN" altLang="en-US" sz="4400" i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</a:t>
            </a:r>
            <a:r>
              <a:rPr lang="zh-CN" altLang="en-US" sz="4800" i="0" smtClean="0">
                <a:solidFill>
                  <a:srgbClr val="000066"/>
                </a:solidFill>
              </a:rPr>
              <a:t/>
            </a:r>
            <a:br>
              <a:rPr lang="zh-CN" altLang="en-US" sz="4800" i="0" smtClean="0">
                <a:solidFill>
                  <a:srgbClr val="000066"/>
                </a:solidFill>
              </a:rPr>
            </a:br>
            <a:r>
              <a:rPr lang="en-US" altLang="zh-CN" sz="4800" i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000" i="0" smtClean="0">
                <a:solidFill>
                  <a:srgbClr val="000066"/>
                </a:solidFill>
                <a:latin typeface="Times New Roman" panose="02020603050405020304" pitchFamily="18" charset="0"/>
              </a:rPr>
              <a:t>2017</a:t>
            </a:r>
            <a:r>
              <a:rPr lang="zh-CN" altLang="en-US" sz="4000" i="0" smtClean="0">
                <a:solidFill>
                  <a:srgbClr val="000066"/>
                </a:solidFill>
                <a:latin typeface="Times New Roman" panose="02020603050405020304" pitchFamily="18" charset="0"/>
              </a:rPr>
              <a:t>级</a:t>
            </a:r>
            <a:r>
              <a:rPr lang="en-US" altLang="zh-CN" sz="4800" i="0" smtClean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en-US" altLang="zh-CN" sz="4800" i="0" smtClean="0">
              <a:solidFill>
                <a:srgbClr val="000066"/>
              </a:solidFill>
            </a:endParaRP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3141663"/>
            <a:ext cx="6696075" cy="3141662"/>
          </a:xfrm>
          <a:solidFill>
            <a:srgbClr val="FFFFFF"/>
          </a:solidFill>
        </p:spPr>
        <p:txBody>
          <a:bodyPr tIns="97200" bIns="97200"/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60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计算机组成原理课程组</a:t>
            </a:r>
            <a:endParaRPr lang="en-US" altLang="zh-CN" sz="360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baseline="3000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牛建伟</a:t>
            </a:r>
            <a:endParaRPr lang="en-US" altLang="zh-CN" sz="3200" baseline="3000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zh-CN" sz="3200" baseline="3000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b="0" smtClean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           Tel </a:t>
            </a:r>
            <a:r>
              <a:rPr lang="zh-CN" altLang="en-US" sz="1800" b="0" smtClean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0" smtClean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82317601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b="0" smtClean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          Mail</a:t>
            </a:r>
            <a:r>
              <a:rPr lang="zh-CN" altLang="en-US" sz="1800" b="0" smtClean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0" smtClean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niujianwei@buaa.edu.cn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b="0" smtClean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77507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本习题讨论数据相关如何影响</a:t>
            </a:r>
            <a:r>
              <a:rPr lang="en-US" altLang="zh-CN" dirty="0" smtClean="0">
                <a:ea typeface="黑体" panose="02010609060101010101" pitchFamily="49" charset="-122"/>
              </a:rPr>
              <a:t>4.5</a:t>
            </a:r>
            <a:r>
              <a:rPr lang="zh-CN" altLang="en-US" dirty="0" smtClean="0">
                <a:ea typeface="黑体" panose="02010609060101010101" pitchFamily="49" charset="-122"/>
              </a:rPr>
              <a:t>节中基本五级流水线的运行。试根据下表的两种指令序列情况分别回答下列问题。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1) </a:t>
            </a:r>
            <a:r>
              <a:rPr lang="zh-CN" altLang="en-US" dirty="0" smtClean="0">
                <a:ea typeface="黑体" panose="02010609060101010101" pitchFamily="49" charset="-122"/>
              </a:rPr>
              <a:t>指出指令序列中存在的相关及其类型。</a:t>
            </a: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2) </a:t>
            </a:r>
            <a:r>
              <a:rPr lang="zh-CN" altLang="en-US" dirty="0" smtClean="0">
                <a:ea typeface="黑体" panose="02010609060101010101" pitchFamily="49" charset="-122"/>
              </a:rPr>
              <a:t>假设该流水线处理器没有转发，指出指令序列中存在的冒险并加入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指令以消除冒险。</a:t>
            </a: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3) </a:t>
            </a:r>
            <a:r>
              <a:rPr lang="zh-CN" altLang="en-US" dirty="0" smtClean="0">
                <a:ea typeface="黑体" panose="02010609060101010101" pitchFamily="49" charset="-122"/>
              </a:rPr>
              <a:t>假设该流水线处理器中有充分的转发。指出指令序列中存在的冒险并加入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指令以消除冒险。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955925" y="1733550"/>
          <a:ext cx="3848100" cy="97536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188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52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01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$6, $2, $2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$6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50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($1)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$5, $5, $5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</a:p>
        </p:txBody>
      </p:sp>
    </p:spTree>
    <p:extLst>
      <p:ext uri="{BB962C8B-B14F-4D97-AF65-F5344CB8AC3E}">
        <p14:creationId xmlns:p14="http://schemas.microsoft.com/office/powerpoint/2010/main" val="571445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479107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本习题讨论数据相关如何影响</a:t>
            </a:r>
            <a:r>
              <a:rPr lang="en-US" altLang="zh-CN" dirty="0" smtClean="0">
                <a:ea typeface="黑体" panose="02010609060101010101" pitchFamily="49" charset="-122"/>
              </a:rPr>
              <a:t>4.5</a:t>
            </a:r>
            <a:r>
              <a:rPr lang="zh-CN" altLang="en-US" dirty="0" smtClean="0">
                <a:ea typeface="黑体" panose="02010609060101010101" pitchFamily="49" charset="-122"/>
              </a:rPr>
              <a:t>节中基本五级流水线的运行。试根据下表的两种指令序列情况分别回答下列问题。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1) </a:t>
            </a:r>
            <a:r>
              <a:rPr lang="zh-CN" altLang="en-US" dirty="0" smtClean="0">
                <a:ea typeface="黑体" panose="02010609060101010101" pitchFamily="49" charset="-122"/>
              </a:rPr>
              <a:t>指出指令序列中存在的相关及其类型。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a. I1</a:t>
            </a:r>
            <a:r>
              <a:rPr lang="zh-CN" altLang="en-US" dirty="0" smtClean="0"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ea typeface="黑体" panose="02010609060101010101" pitchFamily="49" charset="-122"/>
              </a:rPr>
              <a:t>I3</a:t>
            </a:r>
            <a:r>
              <a:rPr lang="zh-CN" altLang="en-US" dirty="0" smtClean="0"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ea typeface="黑体" panose="02010609060101010101" pitchFamily="49" charset="-122"/>
              </a:rPr>
              <a:t>RAW $1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I1</a:t>
            </a:r>
            <a:r>
              <a:rPr lang="zh-CN" altLang="en-US" dirty="0" smtClean="0"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ea typeface="黑体" panose="02010609060101010101" pitchFamily="49" charset="-122"/>
              </a:rPr>
              <a:t>I2</a:t>
            </a:r>
            <a:r>
              <a:rPr lang="zh-CN" altLang="en-US" dirty="0" smtClean="0"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ea typeface="黑体" panose="02010609060101010101" pitchFamily="49" charset="-122"/>
              </a:rPr>
              <a:t>WAR $6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I2</a:t>
            </a:r>
            <a:r>
              <a:rPr lang="zh-CN" altLang="en-US" dirty="0" smtClean="0"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ea typeface="黑体" panose="02010609060101010101" pitchFamily="49" charset="-122"/>
              </a:rPr>
              <a:t>I3</a:t>
            </a:r>
            <a:r>
              <a:rPr lang="zh-CN" altLang="en-US" dirty="0" smtClean="0"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ea typeface="黑体" panose="02010609060101010101" pitchFamily="49" charset="-122"/>
              </a:rPr>
              <a:t> RAW $6</a:t>
            </a: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b. I1</a:t>
            </a:r>
            <a:r>
              <a:rPr lang="zh-CN" altLang="en-US" dirty="0" smtClean="0"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ea typeface="黑体" panose="02010609060101010101" pitchFamily="49" charset="-122"/>
              </a:rPr>
              <a:t>I2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I3</a:t>
            </a:r>
            <a:r>
              <a:rPr lang="zh-CN" altLang="en-US" dirty="0" smtClean="0"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ea typeface="黑体" panose="02010609060101010101" pitchFamily="49" charset="-122"/>
              </a:rPr>
              <a:t>RAW $5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I1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I2</a:t>
            </a:r>
            <a:r>
              <a:rPr lang="zh-CN" altLang="en-US" dirty="0" smtClean="0"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ea typeface="黑体" panose="02010609060101010101" pitchFamily="49" charset="-122"/>
              </a:rPr>
              <a:t>I3</a:t>
            </a:r>
            <a:r>
              <a:rPr lang="zh-CN" altLang="en-US" dirty="0" smtClean="0"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ea typeface="黑体" panose="02010609060101010101" pitchFamily="49" charset="-122"/>
              </a:rPr>
              <a:t>WAR $5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I1</a:t>
            </a:r>
            <a:r>
              <a:rPr lang="zh-CN" altLang="en-US" dirty="0" smtClean="0"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ea typeface="黑体" panose="02010609060101010101" pitchFamily="49" charset="-122"/>
              </a:rPr>
              <a:t>I3</a:t>
            </a:r>
            <a:r>
              <a:rPr lang="zh-CN" altLang="en-US" dirty="0" smtClean="0"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ea typeface="黑体" panose="02010609060101010101" pitchFamily="49" charset="-122"/>
              </a:rPr>
              <a:t> WAW $5</a:t>
            </a: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解析：三种数据相关类型为：</a:t>
            </a:r>
            <a:r>
              <a:rPr lang="en-US" altLang="zh-CN" dirty="0" smtClean="0">
                <a:ea typeface="黑体" panose="02010609060101010101" pitchFamily="49" charset="-122"/>
              </a:rPr>
              <a:t>RAW</a:t>
            </a:r>
            <a:r>
              <a:rPr lang="zh-CN" altLang="en-US" dirty="0" smtClean="0"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ea typeface="黑体" panose="02010609060101010101" pitchFamily="49" charset="-122"/>
              </a:rPr>
              <a:t>Read</a:t>
            </a:r>
            <a:r>
              <a:rPr lang="zh-CN" altLang="en-US" dirty="0" smtClean="0"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ea typeface="黑体" panose="02010609060101010101" pitchFamily="49" charset="-122"/>
              </a:rPr>
              <a:t>After Write</a:t>
            </a:r>
            <a:r>
              <a:rPr lang="zh-CN" altLang="en-US" dirty="0" smtClean="0">
                <a:ea typeface="黑体" panose="02010609060101010101" pitchFamily="49" charset="-122"/>
              </a:rPr>
              <a:t>，写后读），</a:t>
            </a:r>
            <a:r>
              <a:rPr lang="en-US" altLang="zh-CN" dirty="0" smtClean="0">
                <a:ea typeface="黑体" panose="02010609060101010101" pitchFamily="49" charset="-122"/>
              </a:rPr>
              <a:t>WAR</a:t>
            </a:r>
            <a:r>
              <a:rPr lang="zh-CN" altLang="en-US" dirty="0" smtClean="0"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ea typeface="黑体" panose="02010609060101010101" pitchFamily="49" charset="-122"/>
              </a:rPr>
              <a:t>Write After Read</a:t>
            </a:r>
            <a:r>
              <a:rPr lang="zh-CN" altLang="en-US" dirty="0" smtClean="0">
                <a:ea typeface="黑体" panose="02010609060101010101" pitchFamily="49" charset="-122"/>
              </a:rPr>
              <a:t>，读后写）和</a:t>
            </a:r>
            <a:r>
              <a:rPr lang="en-US" altLang="zh-CN" dirty="0" smtClean="0">
                <a:ea typeface="黑体" panose="02010609060101010101" pitchFamily="49" charset="-122"/>
              </a:rPr>
              <a:t>WAW</a:t>
            </a:r>
            <a:r>
              <a:rPr lang="zh-CN" altLang="en-US" dirty="0" smtClean="0"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ea typeface="黑体" panose="02010609060101010101" pitchFamily="49" charset="-122"/>
              </a:rPr>
              <a:t>Write After Write</a:t>
            </a:r>
            <a:r>
              <a:rPr lang="zh-CN" altLang="en-US" dirty="0" smtClean="0">
                <a:ea typeface="黑体" panose="02010609060101010101" pitchFamily="49" charset="-122"/>
              </a:rPr>
              <a:t>，写后写）。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ea typeface="黑体" panose="02010609060101010101" pitchFamily="49" charset="-122"/>
              </a:rPr>
              <a:t>中存在的读写关系：</a:t>
            </a:r>
            <a:r>
              <a:rPr lang="en-US" altLang="zh-CN" dirty="0" smtClean="0">
                <a:ea typeface="黑体" panose="02010609060101010101" pitchFamily="49" charset="-122"/>
              </a:rPr>
              <a:t>I1</a:t>
            </a:r>
            <a:r>
              <a:rPr lang="zh-CN" altLang="en-US" dirty="0" smtClean="0">
                <a:ea typeface="黑体" panose="02010609060101010101" pitchFamily="49" charset="-122"/>
              </a:rPr>
              <a:t>写</a:t>
            </a:r>
            <a:r>
              <a:rPr lang="en-US" altLang="zh-CN" dirty="0" smtClean="0">
                <a:ea typeface="黑体" panose="02010609060101010101" pitchFamily="49" charset="-122"/>
              </a:rPr>
              <a:t>$1 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I3</a:t>
            </a:r>
            <a:r>
              <a:rPr lang="zh-CN" altLang="en-US" dirty="0" smtClean="0">
                <a:ea typeface="黑体" panose="02010609060101010101" pitchFamily="49" charset="-122"/>
              </a:rPr>
              <a:t>读</a:t>
            </a:r>
            <a:r>
              <a:rPr lang="en-US" altLang="zh-CN" dirty="0" smtClean="0">
                <a:ea typeface="黑体" panose="02010609060101010101" pitchFamily="49" charset="-122"/>
              </a:rPr>
              <a:t>$1</a:t>
            </a:r>
            <a:r>
              <a:rPr lang="zh-CN" altLang="en-US" dirty="0" smtClean="0">
                <a:ea typeface="黑体" panose="02010609060101010101" pitchFamily="49" charset="-122"/>
              </a:rPr>
              <a:t>；</a:t>
            </a:r>
            <a:r>
              <a:rPr lang="en-US" altLang="zh-CN" dirty="0" smtClean="0">
                <a:ea typeface="黑体" panose="02010609060101010101" pitchFamily="49" charset="-122"/>
              </a:rPr>
              <a:t> I1</a:t>
            </a:r>
            <a:r>
              <a:rPr lang="zh-CN" altLang="en-US" dirty="0" smtClean="0">
                <a:ea typeface="黑体" panose="02010609060101010101" pitchFamily="49" charset="-122"/>
              </a:rPr>
              <a:t>读</a:t>
            </a:r>
            <a:r>
              <a:rPr lang="en-US" altLang="zh-CN" dirty="0" smtClean="0">
                <a:ea typeface="黑体" panose="02010609060101010101" pitchFamily="49" charset="-122"/>
              </a:rPr>
              <a:t>$6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I2</a:t>
            </a:r>
            <a:r>
              <a:rPr lang="zh-CN" altLang="en-US" dirty="0" smtClean="0">
                <a:ea typeface="黑体" panose="02010609060101010101" pitchFamily="49" charset="-122"/>
              </a:rPr>
              <a:t>写</a:t>
            </a:r>
            <a:r>
              <a:rPr lang="en-US" altLang="zh-CN" dirty="0" smtClean="0">
                <a:ea typeface="黑体" panose="02010609060101010101" pitchFamily="49" charset="-122"/>
              </a:rPr>
              <a:t>$6</a:t>
            </a:r>
            <a:r>
              <a:rPr lang="zh-CN" altLang="en-US" dirty="0" smtClean="0">
                <a:ea typeface="黑体" panose="02010609060101010101" pitchFamily="49" charset="-122"/>
              </a:rPr>
              <a:t>；</a:t>
            </a:r>
            <a:r>
              <a:rPr lang="en-US" altLang="zh-CN" dirty="0" smtClean="0">
                <a:ea typeface="黑体" panose="02010609060101010101" pitchFamily="49" charset="-122"/>
              </a:rPr>
              <a:t>I2</a:t>
            </a:r>
            <a:r>
              <a:rPr lang="zh-CN" altLang="en-US" dirty="0" smtClean="0">
                <a:ea typeface="黑体" panose="02010609060101010101" pitchFamily="49" charset="-122"/>
              </a:rPr>
              <a:t>写</a:t>
            </a:r>
            <a:r>
              <a:rPr lang="en-US" altLang="zh-CN" dirty="0" smtClean="0">
                <a:ea typeface="黑体" panose="02010609060101010101" pitchFamily="49" charset="-122"/>
              </a:rPr>
              <a:t>$6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I3</a:t>
            </a:r>
            <a:r>
              <a:rPr lang="zh-CN" altLang="en-US" dirty="0" smtClean="0">
                <a:ea typeface="黑体" panose="02010609060101010101" pitchFamily="49" charset="-122"/>
              </a:rPr>
              <a:t>读</a:t>
            </a:r>
            <a:r>
              <a:rPr lang="en-US" altLang="zh-CN" dirty="0" smtClean="0">
                <a:ea typeface="黑体" panose="02010609060101010101" pitchFamily="49" charset="-122"/>
              </a:rPr>
              <a:t>$6</a:t>
            </a:r>
            <a:r>
              <a:rPr lang="zh-CN" altLang="en-US" dirty="0" smtClean="0">
                <a:ea typeface="黑体" panose="02010609060101010101" pitchFamily="49" charset="-122"/>
              </a:rPr>
              <a:t>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ea typeface="黑体" panose="02010609060101010101" pitchFamily="49" charset="-122"/>
              </a:rPr>
              <a:t>中存在的读写关系：</a:t>
            </a:r>
            <a:r>
              <a:rPr lang="en-US" altLang="zh-CN" dirty="0" smtClean="0">
                <a:ea typeface="黑体" panose="02010609060101010101" pitchFamily="49" charset="-122"/>
              </a:rPr>
              <a:t>I1</a:t>
            </a:r>
            <a:r>
              <a:rPr lang="zh-CN" altLang="en-US" dirty="0" smtClean="0">
                <a:ea typeface="黑体" panose="02010609060101010101" pitchFamily="49" charset="-122"/>
              </a:rPr>
              <a:t>写</a:t>
            </a:r>
            <a:r>
              <a:rPr lang="en-US" altLang="zh-CN" dirty="0" smtClean="0">
                <a:ea typeface="黑体" panose="02010609060101010101" pitchFamily="49" charset="-122"/>
              </a:rPr>
              <a:t>$5 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I2</a:t>
            </a:r>
            <a:r>
              <a:rPr lang="zh-CN" altLang="en-US" dirty="0" smtClean="0">
                <a:ea typeface="黑体" panose="02010609060101010101" pitchFamily="49" charset="-122"/>
              </a:rPr>
              <a:t>读</a:t>
            </a:r>
            <a:r>
              <a:rPr lang="en-US" altLang="zh-CN" dirty="0" smtClean="0">
                <a:ea typeface="黑体" panose="02010609060101010101" pitchFamily="49" charset="-122"/>
              </a:rPr>
              <a:t>$5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I3</a:t>
            </a:r>
            <a:r>
              <a:rPr lang="zh-CN" altLang="en-US" dirty="0" smtClean="0">
                <a:ea typeface="黑体" panose="02010609060101010101" pitchFamily="49" charset="-122"/>
              </a:rPr>
              <a:t>读</a:t>
            </a:r>
            <a:r>
              <a:rPr lang="en-US" altLang="zh-CN" dirty="0" smtClean="0">
                <a:ea typeface="黑体" panose="02010609060101010101" pitchFamily="49" charset="-122"/>
              </a:rPr>
              <a:t>$5</a:t>
            </a:r>
            <a:r>
              <a:rPr lang="zh-CN" altLang="en-US" dirty="0" smtClean="0">
                <a:ea typeface="黑体" panose="02010609060101010101" pitchFamily="49" charset="-122"/>
              </a:rPr>
              <a:t>；</a:t>
            </a:r>
            <a:r>
              <a:rPr lang="en-US" altLang="zh-CN" dirty="0" smtClean="0">
                <a:ea typeface="黑体" panose="02010609060101010101" pitchFamily="49" charset="-122"/>
              </a:rPr>
              <a:t> I1</a:t>
            </a:r>
            <a:r>
              <a:rPr lang="zh-CN" altLang="en-US" dirty="0" smtClean="0">
                <a:ea typeface="黑体" panose="02010609060101010101" pitchFamily="49" charset="-122"/>
              </a:rPr>
              <a:t>读</a:t>
            </a:r>
            <a:r>
              <a:rPr lang="en-US" altLang="zh-CN" dirty="0" smtClean="0">
                <a:ea typeface="黑体" panose="02010609060101010101" pitchFamily="49" charset="-122"/>
              </a:rPr>
              <a:t>$5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I2</a:t>
            </a:r>
            <a:r>
              <a:rPr lang="zh-CN" altLang="en-US" dirty="0" smtClean="0">
                <a:ea typeface="黑体" panose="02010609060101010101" pitchFamily="49" charset="-122"/>
              </a:rPr>
              <a:t>读</a:t>
            </a:r>
            <a:r>
              <a:rPr lang="en-US" altLang="zh-CN" dirty="0" smtClean="0">
                <a:ea typeface="黑体" panose="02010609060101010101" pitchFamily="49" charset="-122"/>
              </a:rPr>
              <a:t>$5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I3</a:t>
            </a:r>
            <a:r>
              <a:rPr lang="zh-CN" altLang="en-US" dirty="0" smtClean="0">
                <a:ea typeface="黑体" panose="02010609060101010101" pitchFamily="49" charset="-122"/>
              </a:rPr>
              <a:t>写</a:t>
            </a:r>
            <a:r>
              <a:rPr lang="en-US" altLang="zh-CN" dirty="0" smtClean="0">
                <a:ea typeface="黑体" panose="02010609060101010101" pitchFamily="49" charset="-122"/>
              </a:rPr>
              <a:t>$5</a:t>
            </a:r>
            <a:r>
              <a:rPr lang="zh-CN" altLang="en-US" dirty="0" smtClean="0">
                <a:ea typeface="黑体" panose="02010609060101010101" pitchFamily="49" charset="-122"/>
              </a:rPr>
              <a:t>；</a:t>
            </a:r>
            <a:r>
              <a:rPr lang="en-US" altLang="zh-CN" dirty="0" smtClean="0">
                <a:ea typeface="黑体" panose="02010609060101010101" pitchFamily="49" charset="-122"/>
              </a:rPr>
              <a:t>I1</a:t>
            </a:r>
            <a:r>
              <a:rPr lang="zh-CN" altLang="en-US" dirty="0" smtClean="0">
                <a:ea typeface="黑体" panose="02010609060101010101" pitchFamily="49" charset="-122"/>
              </a:rPr>
              <a:t>写</a:t>
            </a:r>
            <a:r>
              <a:rPr lang="en-US" altLang="zh-CN" dirty="0" smtClean="0">
                <a:ea typeface="黑体" panose="02010609060101010101" pitchFamily="49" charset="-122"/>
              </a:rPr>
              <a:t>$5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I3</a:t>
            </a:r>
            <a:r>
              <a:rPr lang="zh-CN" altLang="en-US" dirty="0" smtClean="0">
                <a:ea typeface="黑体" panose="02010609060101010101" pitchFamily="49" charset="-122"/>
              </a:rPr>
              <a:t>写</a:t>
            </a:r>
            <a:r>
              <a:rPr lang="en-US" altLang="zh-CN" dirty="0" smtClean="0">
                <a:ea typeface="黑体" panose="02010609060101010101" pitchFamily="49" charset="-122"/>
              </a:rPr>
              <a:t>$5</a:t>
            </a:r>
            <a:r>
              <a:rPr lang="zh-CN" altLang="en-US" dirty="0" smtClean="0"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843213" y="1733550"/>
          <a:ext cx="4403725" cy="97536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18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3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9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79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I1: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I2: add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$6, $2, $2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I3: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$6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50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($1)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I1: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$5, -16($5)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I2: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$5, -16($5)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I3: add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$5, $5, $5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</a:p>
        </p:txBody>
      </p:sp>
    </p:spTree>
    <p:extLst>
      <p:ext uri="{BB962C8B-B14F-4D97-AF65-F5344CB8AC3E}">
        <p14:creationId xmlns:p14="http://schemas.microsoft.com/office/powerpoint/2010/main" val="37333497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843338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本习题讨论数据相关如何影响</a:t>
            </a:r>
            <a:r>
              <a:rPr lang="en-US" altLang="zh-CN" dirty="0" smtClean="0">
                <a:ea typeface="黑体" panose="02010609060101010101" pitchFamily="49" charset="-122"/>
              </a:rPr>
              <a:t>4.5</a:t>
            </a:r>
            <a:r>
              <a:rPr lang="zh-CN" altLang="en-US" dirty="0" smtClean="0">
                <a:ea typeface="黑体" panose="02010609060101010101" pitchFamily="49" charset="-122"/>
              </a:rPr>
              <a:t>节中基本五级流水线的运行。试根据下表的两种指令序列情况分别回答下列问题。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2) </a:t>
            </a:r>
            <a:r>
              <a:rPr lang="zh-CN" altLang="en-US" dirty="0" smtClean="0">
                <a:ea typeface="黑体" panose="02010609060101010101" pitchFamily="49" charset="-122"/>
              </a:rPr>
              <a:t>假设该流水线处理器没有转发，指出指令序列中存在的冒险并加入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指令以消除冒险。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解析：</a:t>
            </a:r>
            <a:r>
              <a:rPr lang="en-US" altLang="zh-CN" dirty="0" smtClean="0">
                <a:ea typeface="黑体" panose="02010609060101010101" pitchFamily="49" charset="-122"/>
              </a:rPr>
              <a:t>WAR</a:t>
            </a:r>
            <a:r>
              <a:rPr lang="zh-CN" altLang="en-US" dirty="0" smtClean="0"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ea typeface="黑体" panose="02010609060101010101" pitchFamily="49" charset="-122"/>
              </a:rPr>
              <a:t>WAW</a:t>
            </a:r>
            <a:r>
              <a:rPr lang="zh-CN" altLang="en-US" dirty="0" smtClean="0">
                <a:ea typeface="黑体" panose="02010609060101010101" pitchFamily="49" charset="-122"/>
              </a:rPr>
              <a:t>不会引起冒险，只有</a:t>
            </a:r>
            <a:r>
              <a:rPr lang="en-US" altLang="zh-CN" dirty="0" smtClean="0">
                <a:ea typeface="黑体" panose="02010609060101010101" pitchFamily="49" charset="-122"/>
              </a:rPr>
              <a:t>RAW</a:t>
            </a:r>
            <a:r>
              <a:rPr lang="zh-CN" altLang="en-US" dirty="0" smtClean="0">
                <a:ea typeface="黑体" panose="02010609060101010101" pitchFamily="49" charset="-122"/>
              </a:rPr>
              <a:t>会引起冒险，因而加入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指令时只需要考虑</a:t>
            </a:r>
            <a:r>
              <a:rPr lang="en-US" altLang="zh-CN" dirty="0" smtClean="0">
                <a:ea typeface="黑体" panose="02010609060101010101" pitchFamily="49" charset="-122"/>
              </a:rPr>
              <a:t>RAW</a:t>
            </a:r>
            <a:r>
              <a:rPr lang="zh-CN" altLang="en-US" dirty="0" smtClean="0">
                <a:ea typeface="黑体" panose="02010609060101010101" pitchFamily="49" charset="-122"/>
              </a:rPr>
              <a:t>。</a:t>
            </a:r>
            <a:r>
              <a:rPr lang="en-US" altLang="zh-CN" dirty="0" err="1" smtClean="0">
                <a:ea typeface="黑体" panose="02010609060101010101" pitchFamily="49" charset="-122"/>
              </a:rPr>
              <a:t>lw</a:t>
            </a:r>
            <a:r>
              <a:rPr lang="zh-CN" altLang="en-US" dirty="0" smtClean="0">
                <a:ea typeface="黑体" panose="02010609060101010101" pitchFamily="49" charset="-122"/>
              </a:rPr>
              <a:t>指令写</a:t>
            </a:r>
            <a:r>
              <a:rPr lang="en-US" altLang="zh-CN" dirty="0" smtClean="0">
                <a:ea typeface="黑体" panose="02010609060101010101" pitchFamily="49" charset="-122"/>
              </a:rPr>
              <a:t>RF</a:t>
            </a:r>
            <a:r>
              <a:rPr lang="zh-CN" altLang="en-US" dirty="0" smtClean="0">
                <a:ea typeface="黑体" panose="02010609060101010101" pitchFamily="49" charset="-122"/>
              </a:rPr>
              <a:t>是在</a:t>
            </a:r>
            <a:r>
              <a:rPr lang="en-US" altLang="zh-CN" dirty="0" smtClean="0">
                <a:ea typeface="黑体" panose="02010609060101010101" pitchFamily="49" charset="-122"/>
              </a:rPr>
              <a:t>WB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err="1" smtClean="0">
                <a:ea typeface="黑体" panose="02010609060101010101" pitchFamily="49" charset="-122"/>
              </a:rPr>
              <a:t>sw</a:t>
            </a:r>
            <a:r>
              <a:rPr lang="zh-CN" altLang="en-US" dirty="0" smtClean="0">
                <a:ea typeface="黑体" panose="02010609060101010101" pitchFamily="49" charset="-122"/>
              </a:rPr>
              <a:t>指令读</a:t>
            </a:r>
            <a:r>
              <a:rPr lang="en-US" altLang="zh-CN" dirty="0" smtClean="0">
                <a:ea typeface="黑体" panose="02010609060101010101" pitchFamily="49" charset="-122"/>
              </a:rPr>
              <a:t>RF</a:t>
            </a:r>
            <a:r>
              <a:rPr lang="zh-CN" altLang="en-US" dirty="0" smtClean="0">
                <a:ea typeface="黑体" panose="02010609060101010101" pitchFamily="49" charset="-122"/>
              </a:rPr>
              <a:t>是在</a:t>
            </a:r>
            <a:r>
              <a:rPr lang="en-US" altLang="zh-CN" dirty="0" smtClean="0">
                <a:ea typeface="黑体" panose="02010609060101010101" pitchFamily="49" charset="-122"/>
              </a:rPr>
              <a:t>ID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add</a:t>
            </a:r>
            <a:r>
              <a:rPr lang="zh-CN" altLang="en-US" dirty="0" smtClean="0">
                <a:ea typeface="黑体" panose="02010609060101010101" pitchFamily="49" charset="-122"/>
              </a:rPr>
              <a:t>指令读</a:t>
            </a:r>
            <a:r>
              <a:rPr lang="en-US" altLang="zh-CN" dirty="0" smtClean="0">
                <a:ea typeface="黑体" panose="02010609060101010101" pitchFamily="49" charset="-122"/>
              </a:rPr>
              <a:t>RF</a:t>
            </a:r>
            <a:r>
              <a:rPr lang="zh-CN" altLang="en-US" dirty="0" smtClean="0">
                <a:ea typeface="黑体" panose="02010609060101010101" pitchFamily="49" charset="-122"/>
              </a:rPr>
              <a:t>是在</a:t>
            </a:r>
            <a:r>
              <a:rPr lang="en-US" altLang="zh-CN" dirty="0" smtClean="0">
                <a:ea typeface="黑体" panose="02010609060101010101" pitchFamily="49" charset="-122"/>
              </a:rPr>
              <a:t>ID</a:t>
            </a:r>
            <a:r>
              <a:rPr lang="zh-CN" altLang="en-US" dirty="0" smtClean="0">
                <a:ea typeface="黑体" panose="02010609060101010101" pitchFamily="49" charset="-122"/>
              </a:rPr>
              <a:t>，写</a:t>
            </a:r>
            <a:r>
              <a:rPr lang="en-US" altLang="zh-CN" dirty="0" smtClean="0">
                <a:ea typeface="黑体" panose="02010609060101010101" pitchFamily="49" charset="-122"/>
              </a:rPr>
              <a:t>RF</a:t>
            </a:r>
            <a:r>
              <a:rPr lang="zh-CN" altLang="en-US" dirty="0" smtClean="0">
                <a:ea typeface="黑体" panose="02010609060101010101" pitchFamily="49" charset="-122"/>
              </a:rPr>
              <a:t>是在</a:t>
            </a:r>
            <a:r>
              <a:rPr lang="en-US" altLang="zh-CN" dirty="0" smtClean="0">
                <a:ea typeface="黑体" panose="02010609060101010101" pitchFamily="49" charset="-122"/>
              </a:rPr>
              <a:t>WB</a:t>
            </a:r>
            <a:r>
              <a:rPr lang="zh-CN" altLang="en-US" dirty="0" smtClean="0">
                <a:ea typeface="黑体" panose="02010609060101010101" pitchFamily="49" charset="-122"/>
              </a:rPr>
              <a:t>，因此至少需要将</a:t>
            </a:r>
            <a:r>
              <a:rPr lang="en-US" altLang="zh-CN" dirty="0" err="1" smtClean="0">
                <a:ea typeface="黑体" panose="02010609060101010101" pitchFamily="49" charset="-122"/>
              </a:rPr>
              <a:t>sw</a:t>
            </a:r>
            <a:r>
              <a:rPr lang="zh-CN" altLang="en-US" dirty="0" smtClean="0">
                <a:ea typeface="黑体" panose="02010609060101010101" pitchFamily="49" charset="-122"/>
              </a:rPr>
              <a:t>相对于</a:t>
            </a:r>
            <a:r>
              <a:rPr lang="en-US" altLang="zh-CN" dirty="0" err="1" smtClean="0">
                <a:ea typeface="黑体" panose="02010609060101010101" pitchFamily="49" charset="-122"/>
              </a:rPr>
              <a:t>lw</a:t>
            </a:r>
            <a:r>
              <a:rPr lang="zh-CN" altLang="en-US" dirty="0" smtClean="0">
                <a:ea typeface="黑体" panose="02010609060101010101" pitchFamily="49" charset="-122"/>
              </a:rPr>
              <a:t>推迟两级，将</a:t>
            </a:r>
            <a:r>
              <a:rPr lang="en-US" altLang="zh-CN" dirty="0" err="1" smtClean="0">
                <a:ea typeface="黑体" panose="02010609060101010101" pitchFamily="49" charset="-122"/>
              </a:rPr>
              <a:t>sw</a:t>
            </a:r>
            <a:r>
              <a:rPr lang="zh-CN" altLang="en-US" dirty="0" smtClean="0">
                <a:ea typeface="黑体" panose="02010609060101010101" pitchFamily="49" charset="-122"/>
              </a:rPr>
              <a:t>相对于</a:t>
            </a:r>
            <a:r>
              <a:rPr lang="en-US" altLang="zh-CN" dirty="0" smtClean="0">
                <a:ea typeface="黑体" panose="02010609060101010101" pitchFamily="49" charset="-122"/>
              </a:rPr>
              <a:t>add</a:t>
            </a:r>
            <a:r>
              <a:rPr lang="zh-CN" altLang="en-US" dirty="0" smtClean="0">
                <a:ea typeface="黑体" panose="02010609060101010101" pitchFamily="49" charset="-122"/>
              </a:rPr>
              <a:t>推迟两级，加入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后的指令序列如下表。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955925" y="1733550"/>
          <a:ext cx="3848100" cy="97536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188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52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01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$6, $2, $2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$6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50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($1)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$5, $5, $5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55925" y="4846638"/>
          <a:ext cx="3848100" cy="146367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188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52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01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$6, $2, $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en-US" altLang="zh-CN" sz="1600" b="1" kern="100" dirty="0" smtClean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$6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50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($1)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en-US" altLang="zh-CN" sz="1600" b="1" kern="100" dirty="0" smtClean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$5, $5, $5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</a:p>
        </p:txBody>
      </p:sp>
    </p:spTree>
    <p:extLst>
      <p:ext uri="{BB962C8B-B14F-4D97-AF65-F5344CB8AC3E}">
        <p14:creationId xmlns:p14="http://schemas.microsoft.com/office/powerpoint/2010/main" val="2945685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843338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本习题讨论数据相关如何影响</a:t>
            </a:r>
            <a:r>
              <a:rPr lang="en-US" altLang="zh-CN" dirty="0" smtClean="0">
                <a:ea typeface="黑体" panose="02010609060101010101" pitchFamily="49" charset="-122"/>
              </a:rPr>
              <a:t>4.5</a:t>
            </a:r>
            <a:r>
              <a:rPr lang="zh-CN" altLang="en-US" dirty="0" smtClean="0">
                <a:ea typeface="黑体" panose="02010609060101010101" pitchFamily="49" charset="-122"/>
              </a:rPr>
              <a:t>节中基本五级流水线的运行。试根据下表的两种指令序列情况分别回答下列问题。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3) </a:t>
            </a:r>
            <a:r>
              <a:rPr lang="zh-CN" altLang="en-US" smtClean="0">
                <a:ea typeface="黑体" panose="02010609060101010101" pitchFamily="49" charset="-122"/>
              </a:rPr>
              <a:t>假设</a:t>
            </a:r>
            <a:r>
              <a:rPr lang="zh-CN" altLang="en-US" smtClean="0">
                <a:ea typeface="黑体" panose="02010609060101010101" pitchFamily="49" charset="-122"/>
              </a:rPr>
              <a:t>该流水线处理器中有充分的转发。指出指令序列中存在的冒险并加入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指令以消除冒险。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解析：具有了转发之后，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可以将计算结果转发至下一条指令的</a:t>
            </a:r>
            <a:r>
              <a:rPr lang="en-US" altLang="zh-CN" dirty="0" smtClean="0">
                <a:ea typeface="黑体" panose="02010609060101010101" pitchFamily="49" charset="-122"/>
              </a:rPr>
              <a:t>EX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err="1" smtClean="0">
                <a:ea typeface="黑体" panose="02010609060101010101" pitchFamily="49" charset="-122"/>
              </a:rPr>
              <a:t>lw</a:t>
            </a:r>
            <a:r>
              <a:rPr lang="zh-CN" altLang="en-US" dirty="0" smtClean="0">
                <a:ea typeface="黑体" panose="02010609060101010101" pitchFamily="49" charset="-122"/>
              </a:rPr>
              <a:t>可以将</a:t>
            </a:r>
            <a:r>
              <a:rPr lang="en-US" altLang="zh-CN" dirty="0" smtClean="0">
                <a:ea typeface="黑体" panose="02010609060101010101" pitchFamily="49" charset="-122"/>
              </a:rPr>
              <a:t>MEM</a:t>
            </a:r>
            <a:r>
              <a:rPr lang="zh-CN" altLang="en-US" dirty="0" smtClean="0">
                <a:ea typeface="黑体" panose="02010609060101010101" pitchFamily="49" charset="-122"/>
              </a:rPr>
              <a:t>结果转发至再下一条指令的</a:t>
            </a:r>
            <a:r>
              <a:rPr lang="en-US" altLang="zh-CN" dirty="0" smtClean="0">
                <a:ea typeface="黑体" panose="02010609060101010101" pitchFamily="49" charset="-122"/>
              </a:rPr>
              <a:t>EX</a:t>
            </a:r>
            <a:r>
              <a:rPr lang="zh-CN" altLang="en-US" dirty="0" smtClean="0">
                <a:ea typeface="黑体" panose="02010609060101010101" pitchFamily="49" charset="-122"/>
              </a:rPr>
              <a:t>，这样一来，只需要将</a:t>
            </a:r>
            <a:r>
              <a:rPr lang="en-US" altLang="zh-CN" dirty="0" err="1" smtClean="0">
                <a:ea typeface="黑体" panose="02010609060101010101" pitchFamily="49" charset="-122"/>
              </a:rPr>
              <a:t>sw</a:t>
            </a:r>
            <a:r>
              <a:rPr lang="zh-CN" altLang="en-US" dirty="0" smtClean="0">
                <a:ea typeface="黑体" panose="02010609060101010101" pitchFamily="49" charset="-122"/>
              </a:rPr>
              <a:t>相对于</a:t>
            </a:r>
            <a:r>
              <a:rPr lang="en-US" altLang="zh-CN" dirty="0" err="1" smtClean="0">
                <a:ea typeface="黑体" panose="02010609060101010101" pitchFamily="49" charset="-122"/>
              </a:rPr>
              <a:t>lw</a:t>
            </a:r>
            <a:r>
              <a:rPr lang="zh-CN" altLang="en-US" dirty="0" smtClean="0">
                <a:ea typeface="黑体" panose="02010609060101010101" pitchFamily="49" charset="-122"/>
              </a:rPr>
              <a:t>推迟一级即可，而</a:t>
            </a:r>
            <a:r>
              <a:rPr lang="en-US" altLang="zh-CN" dirty="0" err="1" smtClean="0">
                <a:ea typeface="黑体" panose="02010609060101010101" pitchFamily="49" charset="-122"/>
              </a:rPr>
              <a:t>sw</a:t>
            </a:r>
            <a:r>
              <a:rPr lang="zh-CN" altLang="en-US" dirty="0" smtClean="0">
                <a:ea typeface="黑体" panose="02010609060101010101" pitchFamily="49" charset="-122"/>
              </a:rPr>
              <a:t>通过转发机制可以直接跟在</a:t>
            </a:r>
            <a:r>
              <a:rPr lang="en-US" altLang="zh-CN" dirty="0" smtClean="0">
                <a:ea typeface="黑体" panose="02010609060101010101" pitchFamily="49" charset="-122"/>
              </a:rPr>
              <a:t>add</a:t>
            </a:r>
            <a:r>
              <a:rPr lang="zh-CN" altLang="en-US" dirty="0" smtClean="0">
                <a:ea typeface="黑体" panose="02010609060101010101" pitchFamily="49" charset="-122"/>
              </a:rPr>
              <a:t>之后，加入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后的指令序列如下表。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955925" y="1733550"/>
          <a:ext cx="3848100" cy="97536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188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52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01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$6, $2, $2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$6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50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($1)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$5, $5, $5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55925" y="4797425"/>
          <a:ext cx="3848100" cy="12192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188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52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01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$6, $2, $2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$6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50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($1)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$5, $5, $5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</a:p>
        </p:txBody>
      </p:sp>
    </p:spTree>
    <p:extLst>
      <p:ext uri="{BB962C8B-B14F-4D97-AF65-F5344CB8AC3E}">
        <p14:creationId xmlns:p14="http://schemas.microsoft.com/office/powerpoint/2010/main" val="28199392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817938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根据下表的两种时钟周期情况，分别回答下列问题。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4) </a:t>
            </a:r>
            <a:r>
              <a:rPr lang="zh-CN" altLang="en-US" dirty="0" smtClean="0">
                <a:ea typeface="黑体" panose="02010609060101010101" pitchFamily="49" charset="-122"/>
              </a:rPr>
              <a:t>该指令序列在无转发和充分的转发时总执行时间分别是多少？后者相对于前者的加速比是多少。</a:t>
            </a: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5) </a:t>
            </a:r>
            <a:r>
              <a:rPr lang="zh-CN" altLang="en-US" dirty="0" smtClean="0">
                <a:ea typeface="黑体" panose="02010609060101010101" pitchFamily="49" charset="-122"/>
              </a:rPr>
              <a:t>如果仅有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至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的转发（没有从</a:t>
            </a:r>
            <a:r>
              <a:rPr lang="en-US" altLang="zh-CN" dirty="0" smtClean="0">
                <a:ea typeface="黑体" panose="02010609060101010101" pitchFamily="49" charset="-122"/>
              </a:rPr>
              <a:t>MEM</a:t>
            </a:r>
            <a:r>
              <a:rPr lang="zh-CN" altLang="en-US" dirty="0" smtClean="0"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ea typeface="黑体" panose="02010609060101010101" pitchFamily="49" charset="-122"/>
              </a:rPr>
              <a:t>EX</a:t>
            </a:r>
            <a:r>
              <a:rPr lang="zh-CN" altLang="en-US" dirty="0" smtClean="0">
                <a:ea typeface="黑体" panose="02010609060101010101" pitchFamily="49" charset="-122"/>
              </a:rPr>
              <a:t>的转发），如何加入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指令以消除可能的冒险？</a:t>
            </a: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6) </a:t>
            </a:r>
            <a:r>
              <a:rPr lang="zh-CN" altLang="en-US" dirty="0" smtClean="0">
                <a:ea typeface="黑体" panose="02010609060101010101" pitchFamily="49" charset="-122"/>
              </a:rPr>
              <a:t>该指令序列在仅有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至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的转发时总执行时间分别是多少？与无转发的情况相比，加速比是多少？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87563" y="1473200"/>
          <a:ext cx="5580062" cy="73183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55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9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无转发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充分的转发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仅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</a:t>
                      </a:r>
                      <a:r>
                        <a:rPr lang="zh-CN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至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</a:t>
                      </a:r>
                      <a:r>
                        <a:rPr lang="zh-CN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的转发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300ps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400ps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220ps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</a:p>
        </p:txBody>
      </p:sp>
    </p:spTree>
    <p:extLst>
      <p:ext uri="{BB962C8B-B14F-4D97-AF65-F5344CB8AC3E}">
        <p14:creationId xmlns:p14="http://schemas.microsoft.com/office/powerpoint/2010/main" val="35027558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4557713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根据下表的两种时钟周期情况，分别回答下列问题。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4) </a:t>
            </a:r>
            <a:r>
              <a:rPr lang="zh-CN" altLang="en-US" dirty="0" smtClean="0">
                <a:ea typeface="黑体" panose="02010609060101010101" pitchFamily="49" charset="-122"/>
              </a:rPr>
              <a:t>该指令序列在无转发和充分的转发时总执行时间分别是多少？后者相对于前者的加速比是多少。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a.</a:t>
            </a:r>
            <a:r>
              <a:rPr lang="zh-CN" altLang="en-US" dirty="0" smtClean="0">
                <a:ea typeface="黑体" panose="02010609060101010101" pitchFamily="49" charset="-122"/>
              </a:rPr>
              <a:t>无转发：</a:t>
            </a:r>
            <a:r>
              <a:rPr lang="en-US" altLang="zh-CN" dirty="0" smtClean="0">
                <a:ea typeface="黑体" panose="02010609060101010101" pitchFamily="49" charset="-122"/>
              </a:rPr>
              <a:t>(7 + 2) × 300 = 2700ps</a:t>
            </a:r>
            <a:r>
              <a:rPr lang="zh-CN" altLang="en-US" dirty="0" smtClean="0">
                <a:ea typeface="黑体" panose="02010609060101010101" pitchFamily="49" charset="-122"/>
              </a:rPr>
              <a:t>，充分的转发：</a:t>
            </a:r>
            <a:r>
              <a:rPr lang="en-US" altLang="zh-CN" dirty="0" smtClean="0">
                <a:ea typeface="黑体" panose="02010609060101010101" pitchFamily="49" charset="-122"/>
              </a:rPr>
              <a:t>7 × 400ps = 2800ps</a:t>
            </a:r>
            <a:r>
              <a:rPr lang="zh-CN" altLang="en-US" dirty="0" smtClean="0">
                <a:ea typeface="黑体" panose="02010609060101010101" pitchFamily="49" charset="-122"/>
              </a:rPr>
              <a:t>，加速比：</a:t>
            </a:r>
            <a:r>
              <a:rPr lang="en-US" altLang="zh-CN" dirty="0" smtClean="0">
                <a:ea typeface="黑体" panose="02010609060101010101" pitchFamily="49" charset="-122"/>
              </a:rPr>
              <a:t>2700/2800 = 0.96</a:t>
            </a: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b.</a:t>
            </a:r>
            <a:r>
              <a:rPr lang="zh-CN" altLang="en-US" dirty="0" smtClean="0">
                <a:ea typeface="黑体" panose="02010609060101010101" pitchFamily="49" charset="-122"/>
              </a:rPr>
              <a:t>无转发：</a:t>
            </a:r>
            <a:r>
              <a:rPr lang="en-US" altLang="zh-CN" dirty="0" smtClean="0">
                <a:ea typeface="黑体" panose="02010609060101010101" pitchFamily="49" charset="-122"/>
              </a:rPr>
              <a:t>(7 + 2) × 200 = 1800ps</a:t>
            </a:r>
            <a:r>
              <a:rPr lang="zh-CN" altLang="en-US" dirty="0" smtClean="0">
                <a:ea typeface="黑体" panose="02010609060101010101" pitchFamily="49" charset="-122"/>
              </a:rPr>
              <a:t>，充分的转发：</a:t>
            </a:r>
            <a:r>
              <a:rPr lang="en-US" altLang="zh-CN" dirty="0" smtClean="0">
                <a:ea typeface="黑体" panose="02010609060101010101" pitchFamily="49" charset="-122"/>
              </a:rPr>
              <a:t>(7 + 1) × 250 = 2000ps</a:t>
            </a:r>
            <a:r>
              <a:rPr lang="zh-CN" altLang="en-US" dirty="0" smtClean="0">
                <a:ea typeface="黑体" panose="02010609060101010101" pitchFamily="49" charset="-122"/>
              </a:rPr>
              <a:t>，加速比：</a:t>
            </a:r>
            <a:r>
              <a:rPr lang="en-US" altLang="zh-CN" dirty="0" smtClean="0">
                <a:ea typeface="黑体" panose="02010609060101010101" pitchFamily="49" charset="-122"/>
              </a:rPr>
              <a:t>1800/2000 = 0.90</a:t>
            </a: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解析：无转发时，</a:t>
            </a:r>
            <a:r>
              <a:rPr lang="en-US" altLang="zh-CN" dirty="0" smtClean="0"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ea typeface="黑体" panose="02010609060101010101" pitchFamily="49" charset="-122"/>
              </a:rPr>
              <a:t>中的指令序列需要插入</a:t>
            </a:r>
            <a:r>
              <a:rPr lang="en-US" altLang="zh-CN" dirty="0" smtClean="0"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</a:rPr>
              <a:t>个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ea typeface="黑体" panose="02010609060101010101" pitchFamily="49" charset="-122"/>
              </a:rPr>
              <a:t>中的指令序列需要插入</a:t>
            </a:r>
            <a:r>
              <a:rPr lang="en-US" altLang="zh-CN" dirty="0" smtClean="0"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</a:rPr>
              <a:t>个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（详见</a:t>
            </a:r>
            <a:r>
              <a:rPr lang="en-US" altLang="zh-CN" dirty="0" smtClean="0">
                <a:ea typeface="黑体" panose="02010609060101010101" pitchFamily="49" charset="-122"/>
              </a:rPr>
              <a:t>2)</a:t>
            </a:r>
            <a:r>
              <a:rPr lang="zh-CN" altLang="en-US" dirty="0" smtClean="0">
                <a:ea typeface="黑体" panose="02010609060101010101" pitchFamily="49" charset="-122"/>
              </a:rPr>
              <a:t>问）；有充分的转发时，</a:t>
            </a:r>
            <a:r>
              <a:rPr lang="en-US" altLang="zh-CN" dirty="0" smtClean="0"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ea typeface="黑体" panose="02010609060101010101" pitchFamily="49" charset="-122"/>
              </a:rPr>
              <a:t>中的指令序列不需要再插入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ea typeface="黑体" panose="02010609060101010101" pitchFamily="49" charset="-122"/>
              </a:rPr>
              <a:t>中的指令序列需要插入</a:t>
            </a:r>
            <a:r>
              <a:rPr lang="en-US" altLang="zh-CN" dirty="0" smtClean="0"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a typeface="黑体" panose="02010609060101010101" pitchFamily="49" charset="-122"/>
              </a:rPr>
              <a:t>个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（详见</a:t>
            </a:r>
            <a:r>
              <a:rPr lang="en-US" altLang="zh-CN" dirty="0" smtClean="0">
                <a:ea typeface="黑体" panose="02010609060101010101" pitchFamily="49" charset="-122"/>
              </a:rPr>
              <a:t>3)</a:t>
            </a:r>
            <a:r>
              <a:rPr lang="zh-CN" altLang="en-US" dirty="0" smtClean="0">
                <a:ea typeface="黑体" panose="02010609060101010101" pitchFamily="49" charset="-122"/>
              </a:rPr>
              <a:t>问）。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87563" y="1473200"/>
          <a:ext cx="5580062" cy="73183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55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9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无转发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充分的转发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仅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</a:t>
                      </a:r>
                      <a:r>
                        <a:rPr lang="zh-CN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至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</a:t>
                      </a:r>
                      <a:r>
                        <a:rPr lang="zh-CN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的转发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300ps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220ps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73100" y="5519738"/>
          <a:ext cx="2530475" cy="67056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894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7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46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92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7481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原始指令序列</a:t>
                      </a:r>
                      <a:endParaRPr lang="zh-CN" sz="11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4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1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</a:t>
                      </a:r>
                      <a:r>
                        <a:rPr 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($6)</a:t>
                      </a:r>
                      <a:endParaRPr lang="zh-CN" sz="11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$6, $2, $2</a:t>
                      </a:r>
                      <a:endParaRPr lang="zh-CN" sz="11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$6</a:t>
                      </a:r>
                      <a:r>
                        <a:rPr 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50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($1)</a:t>
                      </a:r>
                      <a:endParaRPr lang="zh-CN" sz="11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1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-16($5)</a:t>
                      </a:r>
                      <a:endParaRPr lang="zh-CN" sz="11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-16($5)</a:t>
                      </a:r>
                      <a:endParaRPr lang="zh-CN" sz="11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$5, $5, $5</a:t>
                      </a:r>
                      <a:endParaRPr lang="zh-CN" sz="11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324225" y="5519738"/>
          <a:ext cx="2543176" cy="100584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89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70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3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92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7481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无转发</a:t>
                      </a:r>
                      <a:endParaRPr lang="zh-CN" sz="11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1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</a:t>
                      </a:r>
                      <a:r>
                        <a:rPr 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($6)</a:t>
                      </a:r>
                      <a:endParaRPr lang="zh-CN" sz="11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$6, $2, $</a:t>
                      </a:r>
                      <a:r>
                        <a:rPr 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en-US" altLang="zh-CN" sz="1100" b="1" kern="100" dirty="0" smtClean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zh-CN" sz="1100" b="1" kern="1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$6</a:t>
                      </a:r>
                      <a:r>
                        <a:rPr 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50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($1)</a:t>
                      </a:r>
                      <a:endParaRPr lang="zh-CN" sz="11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1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</a:t>
                      </a:r>
                      <a:r>
                        <a:rPr 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en-US" altLang="zh-CN" sz="1100" b="1" kern="100" dirty="0" smtClean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zh-CN" sz="1100" b="1" kern="1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-16($5)</a:t>
                      </a:r>
                      <a:endParaRPr lang="zh-CN" sz="11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$5, $5, $5</a:t>
                      </a:r>
                      <a:endParaRPr lang="zh-CN" sz="11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13450" y="5519738"/>
          <a:ext cx="2519363" cy="8382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76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76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48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98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09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充分的转发</a:t>
                      </a:r>
                      <a:endParaRPr lang="zh-CN" sz="11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600" marR="6860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3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1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600" marR="6860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</a:t>
                      </a:r>
                      <a:r>
                        <a:rPr 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($6)</a:t>
                      </a:r>
                      <a:endParaRPr lang="zh-CN" sz="11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$6, $2, $2</a:t>
                      </a:r>
                      <a:endParaRPr lang="zh-CN" sz="11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$6</a:t>
                      </a:r>
                      <a:r>
                        <a:rPr 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50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($1)</a:t>
                      </a:r>
                      <a:endParaRPr lang="zh-CN" sz="11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600" marR="686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1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600" marR="6860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</a:t>
                      </a:r>
                      <a:r>
                        <a:rPr 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zh-CN" sz="1100" b="1" kern="1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-16($5)</a:t>
                      </a:r>
                      <a:endParaRPr lang="zh-CN" sz="11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$5, $5, $5</a:t>
                      </a:r>
                      <a:endParaRPr lang="zh-CN" sz="11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600" marR="6860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</a:p>
        </p:txBody>
      </p:sp>
    </p:spTree>
    <p:extLst>
      <p:ext uri="{BB962C8B-B14F-4D97-AF65-F5344CB8AC3E}">
        <p14:creationId xmlns:p14="http://schemas.microsoft.com/office/powerpoint/2010/main" val="27971582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47345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根据下表的两种时钟周期情况，分别回答下列问题。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5) </a:t>
            </a:r>
            <a:r>
              <a:rPr lang="zh-CN" altLang="en-US" dirty="0" smtClean="0">
                <a:ea typeface="黑体" panose="02010609060101010101" pitchFamily="49" charset="-122"/>
              </a:rPr>
              <a:t>如果仅有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至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的转发（没有从</a:t>
            </a:r>
            <a:r>
              <a:rPr lang="en-US" altLang="zh-CN" dirty="0" smtClean="0">
                <a:ea typeface="黑体" panose="02010609060101010101" pitchFamily="49" charset="-122"/>
              </a:rPr>
              <a:t>MEM</a:t>
            </a:r>
            <a:r>
              <a:rPr lang="zh-CN" altLang="en-US" dirty="0" smtClean="0"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ea typeface="黑体" panose="02010609060101010101" pitchFamily="49" charset="-122"/>
              </a:rPr>
              <a:t>EX</a:t>
            </a:r>
            <a:r>
              <a:rPr lang="zh-CN" altLang="en-US" dirty="0" smtClean="0">
                <a:ea typeface="黑体" panose="02010609060101010101" pitchFamily="49" charset="-122"/>
              </a:rPr>
              <a:t>的转发），如何加入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指令以消除可能的冒险？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解析：若只有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至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的转发，一条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指令可以向下一条指令的</a:t>
            </a:r>
            <a:r>
              <a:rPr lang="en-US" altLang="zh-CN" dirty="0" smtClean="0">
                <a:ea typeface="黑体" panose="02010609060101010101" pitchFamily="49" charset="-122"/>
              </a:rPr>
              <a:t>EX</a:t>
            </a:r>
            <a:r>
              <a:rPr lang="zh-CN" altLang="en-US" dirty="0" smtClean="0">
                <a:ea typeface="黑体" panose="02010609060101010101" pitchFamily="49" charset="-122"/>
              </a:rPr>
              <a:t>转发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计算结果，但不能向再下一条指令转发，因此实际上此时无法转发</a:t>
            </a:r>
            <a:r>
              <a:rPr lang="en-US" altLang="zh-CN" dirty="0" err="1" smtClean="0">
                <a:ea typeface="黑体" panose="02010609060101010101" pitchFamily="49" charset="-122"/>
              </a:rPr>
              <a:t>lw</a:t>
            </a:r>
            <a:r>
              <a:rPr lang="zh-CN" altLang="en-US" dirty="0" smtClean="0">
                <a:ea typeface="黑体" panose="02010609060101010101" pitchFamily="49" charset="-122"/>
              </a:rPr>
              <a:t>中</a:t>
            </a:r>
            <a:r>
              <a:rPr lang="en-US" altLang="zh-CN" dirty="0" smtClean="0">
                <a:ea typeface="黑体" panose="02010609060101010101" pitchFamily="49" charset="-122"/>
              </a:rPr>
              <a:t>MEM</a:t>
            </a:r>
            <a:r>
              <a:rPr lang="zh-CN" altLang="en-US" dirty="0" smtClean="0">
                <a:ea typeface="黑体" panose="02010609060101010101" pitchFamily="49" charset="-122"/>
              </a:rPr>
              <a:t>的数据，</a:t>
            </a:r>
            <a:r>
              <a:rPr lang="en-US" altLang="zh-CN" dirty="0" err="1" smtClean="0">
                <a:ea typeface="黑体" panose="02010609060101010101" pitchFamily="49" charset="-122"/>
              </a:rPr>
              <a:t>sw</a:t>
            </a:r>
            <a:r>
              <a:rPr lang="zh-CN" altLang="en-US" dirty="0" smtClean="0">
                <a:ea typeface="黑体" panose="02010609060101010101" pitchFamily="49" charset="-122"/>
              </a:rPr>
              <a:t>相对于</a:t>
            </a:r>
            <a:r>
              <a:rPr lang="en-US" altLang="zh-CN" dirty="0" err="1" smtClean="0">
                <a:ea typeface="黑体" panose="02010609060101010101" pitchFamily="49" charset="-122"/>
              </a:rPr>
              <a:t>lw</a:t>
            </a:r>
            <a:r>
              <a:rPr lang="zh-CN" altLang="en-US" dirty="0" smtClean="0">
                <a:ea typeface="黑体" panose="02010609060101010101" pitchFamily="49" charset="-122"/>
              </a:rPr>
              <a:t>仍然至少需要推迟两级，但是</a:t>
            </a:r>
            <a:r>
              <a:rPr lang="en-US" altLang="zh-CN" dirty="0" err="1" smtClean="0">
                <a:ea typeface="黑体" panose="02010609060101010101" pitchFamily="49" charset="-122"/>
              </a:rPr>
              <a:t>sw</a:t>
            </a:r>
            <a:r>
              <a:rPr lang="zh-CN" altLang="en-US" dirty="0" smtClean="0">
                <a:ea typeface="黑体" panose="02010609060101010101" pitchFamily="49" charset="-122"/>
              </a:rPr>
              <a:t>此时通过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至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的转发机制可以直接跟在</a:t>
            </a:r>
            <a:r>
              <a:rPr lang="en-US" altLang="zh-CN" dirty="0" smtClean="0">
                <a:ea typeface="黑体" panose="02010609060101010101" pitchFamily="49" charset="-122"/>
              </a:rPr>
              <a:t>add</a:t>
            </a:r>
            <a:r>
              <a:rPr lang="zh-CN" altLang="en-US" dirty="0" smtClean="0">
                <a:ea typeface="黑体" panose="02010609060101010101" pitchFamily="49" charset="-122"/>
              </a:rPr>
              <a:t>之后，加入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后的指令序列如下表。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87563" y="1473200"/>
          <a:ext cx="5580062" cy="73183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55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9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无转发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充分的转发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仅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</a:t>
                      </a:r>
                      <a:r>
                        <a:rPr lang="zh-CN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至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</a:t>
                      </a:r>
                      <a:r>
                        <a:rPr lang="zh-CN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的转发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300ps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220ps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55925" y="4437063"/>
          <a:ext cx="3848100" cy="146367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188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52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01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$6, $2, $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$6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50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($1)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en-US" altLang="zh-CN" sz="1600" b="1" kern="100" dirty="0" smtClean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$5, $5, $5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</a:p>
        </p:txBody>
      </p:sp>
    </p:spTree>
    <p:extLst>
      <p:ext uri="{BB962C8B-B14F-4D97-AF65-F5344CB8AC3E}">
        <p14:creationId xmlns:p14="http://schemas.microsoft.com/office/powerpoint/2010/main" val="31066917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4557713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根据下表的两种时钟周期情况，分别回答下列问题。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6) </a:t>
            </a:r>
            <a:r>
              <a:rPr lang="zh-CN" altLang="en-US" dirty="0" smtClean="0">
                <a:ea typeface="黑体" panose="02010609060101010101" pitchFamily="49" charset="-122"/>
              </a:rPr>
              <a:t>该指令序列在仅有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至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的转发时总执行时间分别是多少？与无转发的情况相比，加速比是多少？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a.</a:t>
            </a:r>
            <a:r>
              <a:rPr lang="zh-CN" altLang="en-US" dirty="0" smtClean="0">
                <a:ea typeface="黑体" panose="02010609060101010101" pitchFamily="49" charset="-122"/>
              </a:rPr>
              <a:t>无转发：</a:t>
            </a:r>
            <a:r>
              <a:rPr lang="en-US" altLang="zh-CN" dirty="0" smtClean="0">
                <a:ea typeface="黑体" panose="02010609060101010101" pitchFamily="49" charset="-122"/>
              </a:rPr>
              <a:t>(7 + 2) × 300 = 2700ps</a:t>
            </a:r>
            <a:r>
              <a:rPr lang="zh-CN" altLang="en-US" dirty="0" smtClean="0">
                <a:ea typeface="黑体" panose="02010609060101010101" pitchFamily="49" charset="-122"/>
              </a:rPr>
              <a:t>，仅有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至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的转发：</a:t>
            </a:r>
            <a:r>
              <a:rPr lang="en-US" altLang="zh-CN" dirty="0" smtClean="0">
                <a:ea typeface="黑体" panose="02010609060101010101" pitchFamily="49" charset="-122"/>
              </a:rPr>
              <a:t>(7 + 1) × 360ps = 2880ps</a:t>
            </a:r>
            <a:r>
              <a:rPr lang="zh-CN" altLang="en-US" dirty="0" smtClean="0">
                <a:ea typeface="黑体" panose="02010609060101010101" pitchFamily="49" charset="-122"/>
              </a:rPr>
              <a:t>，加速比：</a:t>
            </a:r>
            <a:r>
              <a:rPr lang="en-US" altLang="zh-CN" dirty="0" smtClean="0">
                <a:ea typeface="黑体" panose="02010609060101010101" pitchFamily="49" charset="-122"/>
              </a:rPr>
              <a:t>2700/2880 = 0.94</a:t>
            </a: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b.</a:t>
            </a:r>
            <a:r>
              <a:rPr lang="zh-CN" altLang="en-US" dirty="0" smtClean="0">
                <a:ea typeface="黑体" panose="02010609060101010101" pitchFamily="49" charset="-122"/>
              </a:rPr>
              <a:t>无转发：</a:t>
            </a:r>
            <a:r>
              <a:rPr lang="en-US" altLang="zh-CN" dirty="0" smtClean="0">
                <a:ea typeface="黑体" panose="02010609060101010101" pitchFamily="49" charset="-122"/>
              </a:rPr>
              <a:t>(7 + 2) × 200 = 1800ps</a:t>
            </a:r>
            <a:r>
              <a:rPr lang="zh-CN" altLang="en-US" dirty="0" smtClean="0">
                <a:ea typeface="黑体" panose="02010609060101010101" pitchFamily="49" charset="-122"/>
              </a:rPr>
              <a:t>，仅有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至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的转发：</a:t>
            </a:r>
            <a:r>
              <a:rPr lang="en-US" altLang="zh-CN" dirty="0" smtClean="0">
                <a:ea typeface="黑体" panose="02010609060101010101" pitchFamily="49" charset="-122"/>
              </a:rPr>
              <a:t>(7 + 2) × 220 = 1980ps</a:t>
            </a:r>
            <a:r>
              <a:rPr lang="zh-CN" altLang="en-US" dirty="0" smtClean="0">
                <a:ea typeface="黑体" panose="02010609060101010101" pitchFamily="49" charset="-122"/>
              </a:rPr>
              <a:t>，加速比：</a:t>
            </a:r>
            <a:r>
              <a:rPr lang="en-US" altLang="zh-CN" dirty="0" smtClean="0">
                <a:ea typeface="黑体" panose="02010609060101010101" pitchFamily="49" charset="-122"/>
              </a:rPr>
              <a:t>1800/1980 = 0.91</a:t>
            </a: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解析：无转发时，</a:t>
            </a:r>
            <a:r>
              <a:rPr lang="en-US" altLang="zh-CN" dirty="0" smtClean="0"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ea typeface="黑体" panose="02010609060101010101" pitchFamily="49" charset="-122"/>
              </a:rPr>
              <a:t>中的指令序列需要插入</a:t>
            </a:r>
            <a:r>
              <a:rPr lang="en-US" altLang="zh-CN" dirty="0" smtClean="0"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</a:rPr>
              <a:t>个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ea typeface="黑体" panose="02010609060101010101" pitchFamily="49" charset="-122"/>
              </a:rPr>
              <a:t>中的指令序列需要插入</a:t>
            </a:r>
            <a:r>
              <a:rPr lang="en-US" altLang="zh-CN" dirty="0" smtClean="0"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</a:rPr>
              <a:t>个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（详见</a:t>
            </a:r>
            <a:r>
              <a:rPr lang="en-US" altLang="zh-CN" dirty="0" smtClean="0">
                <a:ea typeface="黑体" panose="02010609060101010101" pitchFamily="49" charset="-122"/>
              </a:rPr>
              <a:t>2)</a:t>
            </a:r>
            <a:r>
              <a:rPr lang="zh-CN" altLang="en-US" dirty="0" smtClean="0">
                <a:ea typeface="黑体" panose="02010609060101010101" pitchFamily="49" charset="-122"/>
              </a:rPr>
              <a:t>问）；仅有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至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的转发时，</a:t>
            </a:r>
            <a:r>
              <a:rPr lang="en-US" altLang="zh-CN" dirty="0" smtClean="0">
                <a:ea typeface="黑体" panose="02010609060101010101" pitchFamily="49" charset="-122"/>
              </a:rPr>
              <a:t> a</a:t>
            </a:r>
            <a:r>
              <a:rPr lang="zh-CN" altLang="en-US" dirty="0" smtClean="0">
                <a:ea typeface="黑体" panose="02010609060101010101" pitchFamily="49" charset="-122"/>
              </a:rPr>
              <a:t>中的指令序列需要插入</a:t>
            </a:r>
            <a:r>
              <a:rPr lang="en-US" altLang="zh-CN" dirty="0" smtClean="0"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a typeface="黑体" panose="02010609060101010101" pitchFamily="49" charset="-122"/>
              </a:rPr>
              <a:t>个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ea typeface="黑体" panose="02010609060101010101" pitchFamily="49" charset="-122"/>
              </a:rPr>
              <a:t>中的指令序列需要插入</a:t>
            </a:r>
            <a:r>
              <a:rPr lang="en-US" altLang="zh-CN" dirty="0" smtClean="0"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</a:rPr>
              <a:t>个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（详见</a:t>
            </a:r>
            <a:r>
              <a:rPr lang="en-US" altLang="zh-CN" dirty="0" smtClean="0">
                <a:ea typeface="黑体" panose="02010609060101010101" pitchFamily="49" charset="-122"/>
              </a:rPr>
              <a:t>5)</a:t>
            </a:r>
            <a:r>
              <a:rPr lang="zh-CN" altLang="en-US" dirty="0" smtClean="0">
                <a:ea typeface="黑体" panose="02010609060101010101" pitchFamily="49" charset="-122"/>
              </a:rPr>
              <a:t>问）。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87563" y="1473200"/>
          <a:ext cx="5580062" cy="73183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55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9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无转发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充分的转发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仅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</a:t>
                      </a:r>
                      <a:r>
                        <a:rPr lang="zh-CN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至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</a:t>
                      </a:r>
                      <a:r>
                        <a:rPr lang="zh-CN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的转发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300ps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220ps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73100" y="5519738"/>
          <a:ext cx="2530475" cy="67056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894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7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46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92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7481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原始指令序列</a:t>
                      </a:r>
                      <a:endParaRPr lang="zh-CN" sz="11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4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1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</a:t>
                      </a:r>
                      <a:r>
                        <a:rPr 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($6)</a:t>
                      </a:r>
                      <a:endParaRPr lang="zh-CN" sz="11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$6, $2, $2</a:t>
                      </a:r>
                      <a:endParaRPr lang="zh-CN" sz="11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$6</a:t>
                      </a:r>
                      <a:r>
                        <a:rPr 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50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($1)</a:t>
                      </a:r>
                      <a:endParaRPr lang="zh-CN" sz="11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1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-16($5)</a:t>
                      </a:r>
                      <a:endParaRPr lang="zh-CN" sz="11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-16($5)</a:t>
                      </a:r>
                      <a:endParaRPr lang="zh-CN" sz="11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$5, $5, $5</a:t>
                      </a:r>
                      <a:endParaRPr lang="zh-CN" sz="11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324225" y="5519738"/>
          <a:ext cx="2543176" cy="100584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89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70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3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92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7481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无转发</a:t>
                      </a:r>
                      <a:endParaRPr lang="zh-CN" sz="11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1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</a:t>
                      </a:r>
                      <a:r>
                        <a:rPr 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($6)</a:t>
                      </a:r>
                      <a:endParaRPr lang="zh-CN" sz="11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$6, $2, $</a:t>
                      </a:r>
                      <a:r>
                        <a:rPr 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en-US" altLang="zh-CN" sz="1100" b="1" kern="100" dirty="0" smtClean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zh-CN" sz="1100" b="1" kern="1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$6</a:t>
                      </a:r>
                      <a:r>
                        <a:rPr 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50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($1)</a:t>
                      </a:r>
                      <a:endParaRPr lang="zh-CN" sz="11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1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</a:t>
                      </a:r>
                      <a:r>
                        <a:rPr 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en-US" altLang="zh-CN" sz="1100" b="1" kern="100" dirty="0" smtClean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zh-CN" sz="1100" b="1" kern="1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-16($5)</a:t>
                      </a:r>
                      <a:endParaRPr lang="zh-CN" sz="11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$5, $5, $5</a:t>
                      </a:r>
                      <a:endParaRPr lang="zh-CN" sz="11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57" marR="68557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011863" y="5516563"/>
          <a:ext cx="2544762" cy="100647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896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7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98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774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仅有</a:t>
                      </a:r>
                      <a:r>
                        <a:rPr lang="en-US" altLang="zh-CN" sz="1100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ALU</a:t>
                      </a:r>
                      <a:r>
                        <a:rPr lang="zh-CN" altLang="en-US" sz="1100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至</a:t>
                      </a:r>
                      <a:r>
                        <a:rPr lang="en-US" altLang="zh-CN" sz="1100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ALU</a:t>
                      </a:r>
                      <a:r>
                        <a:rPr lang="zh-CN" altLang="en-US" sz="1100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的转发</a:t>
                      </a:r>
                      <a:endParaRPr lang="zh-CN" sz="11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99" marR="68599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8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1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99" marR="6859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</a:t>
                      </a:r>
                      <a:r>
                        <a:rPr 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($6)</a:t>
                      </a:r>
                      <a:endParaRPr lang="zh-CN" sz="11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$6, $2, $</a:t>
                      </a:r>
                      <a:r>
                        <a:rPr 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zh-CN" sz="1100" b="1" kern="1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$6</a:t>
                      </a:r>
                      <a:r>
                        <a:rPr 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50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($1)</a:t>
                      </a:r>
                      <a:endParaRPr lang="zh-CN" sz="11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99" marR="6859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1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99" marR="6859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</a:t>
                      </a:r>
                      <a:r>
                        <a:rPr lang="en-US" sz="11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en-US" altLang="zh-CN" sz="1100" b="1" kern="100" dirty="0" smtClean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zh-CN" sz="1100" b="1" kern="1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$5, -16($5)</a:t>
                      </a:r>
                      <a:endParaRPr lang="zh-CN" sz="11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$5, $5, $5</a:t>
                      </a:r>
                      <a:endParaRPr lang="zh-CN" sz="11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99" marR="68599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</a:p>
        </p:txBody>
      </p:sp>
    </p:spTree>
    <p:extLst>
      <p:ext uri="{BB962C8B-B14F-4D97-AF65-F5344CB8AC3E}">
        <p14:creationId xmlns:p14="http://schemas.microsoft.com/office/powerpoint/2010/main" val="2348990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77507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本习题讨论指令集对流水线设计的影响。试根据下表的两条新指令回答下列问题。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1) </a:t>
            </a:r>
            <a:r>
              <a:rPr lang="zh-CN" altLang="en-US" dirty="0" smtClean="0">
                <a:ea typeface="黑体" panose="02010609060101010101" pitchFamily="49" charset="-122"/>
              </a:rPr>
              <a:t>为了将这条新指令增加到</a:t>
            </a:r>
            <a:r>
              <a:rPr lang="en-US" altLang="zh-CN" dirty="0" smtClean="0">
                <a:ea typeface="黑体" panose="02010609060101010101" pitchFamily="49" charset="-122"/>
              </a:rPr>
              <a:t>MIPS</a:t>
            </a:r>
            <a:r>
              <a:rPr lang="zh-CN" altLang="en-US" dirty="0" smtClean="0">
                <a:ea typeface="黑体" panose="02010609060101010101" pitchFamily="49" charset="-122"/>
              </a:rPr>
              <a:t>指令集，必须对流水线数据通路做什么改动？</a:t>
            </a: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2) </a:t>
            </a:r>
            <a:r>
              <a:rPr lang="zh-CN" altLang="en-US" dirty="0" smtClean="0">
                <a:ea typeface="黑体" panose="02010609060101010101" pitchFamily="49" charset="-122"/>
              </a:rPr>
              <a:t>需要在第</a:t>
            </a:r>
            <a:r>
              <a:rPr lang="en-US" altLang="zh-CN" dirty="0" smtClean="0">
                <a:ea typeface="黑体" panose="02010609060101010101" pitchFamily="49" charset="-122"/>
              </a:rPr>
              <a:t>1)</a:t>
            </a:r>
            <a:r>
              <a:rPr lang="zh-CN" altLang="en-US" dirty="0" smtClean="0">
                <a:ea typeface="黑体" panose="02010609060101010101" pitchFamily="49" charset="-122"/>
              </a:rPr>
              <a:t>问的数据通路上增加哪些控制信号？</a:t>
            </a: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3) </a:t>
            </a:r>
            <a:r>
              <a:rPr lang="zh-CN" altLang="en-US" dirty="0" smtClean="0">
                <a:ea typeface="黑体" panose="02010609060101010101" pitchFamily="49" charset="-122"/>
              </a:rPr>
              <a:t>对新指令的支持是否会引入新的冒险？已有冒险导致的阻塞是否会更加严重？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65313" y="1933575"/>
          <a:ext cx="5802312" cy="487680"/>
        </p:xfrm>
        <a:graphic>
          <a:graphicData uri="http://schemas.openxmlformats.org/drawingml/2006/table">
            <a:tbl>
              <a:tblPr firstCol="1" bandRow="1">
                <a:tableStyleId>{69CF1AB2-1976-4502-BF36-3FF5EA218861}</a:tableStyleId>
              </a:tblPr>
              <a:tblGrid>
                <a:gridCol w="489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327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3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bezi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), Label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</a:t>
                      </a: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 = 0 then PC = PC + Offs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2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swi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Rd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Rt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Rs+Rt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 = Rd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</p:spTree>
    <p:extLst>
      <p:ext uri="{BB962C8B-B14F-4D97-AF65-F5344CB8AC3E}">
        <p14:creationId xmlns:p14="http://schemas.microsoft.com/office/powerpoint/2010/main" val="24780635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4827588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本习题讨论指令集对流水线设计的影响。试根据下表的两条新指令回答下列问题。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1) </a:t>
            </a:r>
            <a:r>
              <a:rPr lang="zh-CN" altLang="en-US" dirty="0" smtClean="0">
                <a:ea typeface="黑体" panose="02010609060101010101" pitchFamily="49" charset="-122"/>
              </a:rPr>
              <a:t>为了将这条新指令增加到</a:t>
            </a:r>
            <a:r>
              <a:rPr lang="en-US" altLang="zh-CN" dirty="0" smtClean="0">
                <a:ea typeface="黑体" panose="02010609060101010101" pitchFamily="49" charset="-122"/>
              </a:rPr>
              <a:t>MIPS</a:t>
            </a:r>
            <a:r>
              <a:rPr lang="zh-CN" altLang="en-US" dirty="0" smtClean="0">
                <a:ea typeface="黑体" panose="02010609060101010101" pitchFamily="49" charset="-122"/>
              </a:rPr>
              <a:t>指令集，必须对流水线数据通路做什么改动？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a.</a:t>
            </a:r>
            <a:r>
              <a:rPr lang="zh-CN" altLang="en-US" dirty="0" smtClean="0">
                <a:ea typeface="黑体" panose="02010609060101010101" pitchFamily="49" charset="-122"/>
              </a:rPr>
              <a:t>需要在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前的</a:t>
            </a:r>
            <a:r>
              <a:rPr lang="en-US" altLang="zh-CN" dirty="0" smtClean="0">
                <a:ea typeface="黑体" panose="02010609060101010101" pitchFamily="49" charset="-122"/>
              </a:rPr>
              <a:t>MUX</a:t>
            </a:r>
            <a:r>
              <a:rPr lang="zh-CN" altLang="en-US" dirty="0" smtClean="0">
                <a:ea typeface="黑体" panose="02010609060101010101" pitchFamily="49" charset="-122"/>
              </a:rPr>
              <a:t>增加一个输入端</a:t>
            </a:r>
            <a:r>
              <a:rPr lang="en-US" altLang="zh-CN" dirty="0" smtClean="0"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ea typeface="黑体" panose="02010609060101010101" pitchFamily="49" charset="-122"/>
              </a:rPr>
              <a:t>；需要在</a:t>
            </a:r>
            <a:r>
              <a:rPr lang="en-US" altLang="zh-CN" dirty="0" smtClean="0">
                <a:ea typeface="黑体" panose="02010609060101010101" pitchFamily="49" charset="-122"/>
              </a:rPr>
              <a:t>WB</a:t>
            </a:r>
            <a:r>
              <a:rPr lang="zh-CN" altLang="en-US" dirty="0" smtClean="0">
                <a:ea typeface="黑体" panose="02010609060101010101" pitchFamily="49" charset="-122"/>
              </a:rPr>
              <a:t>中增加一个比较数据存储器值与</a:t>
            </a:r>
            <a:r>
              <a:rPr lang="en-US" altLang="zh-CN" dirty="0" smtClean="0"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ea typeface="黑体" panose="02010609060101010101" pitchFamily="49" charset="-122"/>
              </a:rPr>
              <a:t>的比较器（或者专门为比较这个过程增加新的一级流水，</a:t>
            </a:r>
            <a:r>
              <a:rPr lang="en-US" altLang="zh-CN" dirty="0" smtClean="0">
                <a:ea typeface="黑体" panose="02010609060101010101" pitchFamily="49" charset="-122"/>
              </a:rPr>
              <a:t>but this is not recommended</a:t>
            </a:r>
            <a:r>
              <a:rPr lang="zh-CN" altLang="en-US" dirty="0" smtClean="0">
                <a:ea typeface="黑体" panose="02010609060101010101" pitchFamily="49" charset="-122"/>
              </a:rPr>
              <a:t>）；需要在</a:t>
            </a:r>
            <a:r>
              <a:rPr lang="en-US" altLang="zh-CN" dirty="0" smtClean="0">
                <a:ea typeface="黑体" panose="02010609060101010101" pitchFamily="49" charset="-122"/>
              </a:rPr>
              <a:t>PC</a:t>
            </a:r>
            <a:r>
              <a:rPr lang="zh-CN" altLang="en-US" dirty="0" smtClean="0">
                <a:ea typeface="黑体" panose="02010609060101010101" pitchFamily="49" charset="-122"/>
              </a:rPr>
              <a:t>前的</a:t>
            </a:r>
            <a:r>
              <a:rPr lang="en-US" altLang="zh-CN" dirty="0" smtClean="0">
                <a:ea typeface="黑体" panose="02010609060101010101" pitchFamily="49" charset="-122"/>
              </a:rPr>
              <a:t>MUX</a:t>
            </a:r>
            <a:r>
              <a:rPr lang="zh-CN" altLang="en-US" dirty="0" smtClean="0">
                <a:ea typeface="黑体" panose="02010609060101010101" pitchFamily="49" charset="-122"/>
              </a:rPr>
              <a:t>控制信号中加入比较器的结果，并且此时</a:t>
            </a:r>
            <a:r>
              <a:rPr lang="en-US" altLang="zh-CN" dirty="0" smtClean="0">
                <a:ea typeface="黑体" panose="02010609060101010101" pitchFamily="49" charset="-122"/>
              </a:rPr>
              <a:t>MUX</a:t>
            </a:r>
            <a:r>
              <a:rPr lang="zh-CN" altLang="en-US" dirty="0" smtClean="0">
                <a:ea typeface="黑体" panose="02010609060101010101" pitchFamily="49" charset="-122"/>
              </a:rPr>
              <a:t>的控制信号必须一直阻塞到</a:t>
            </a:r>
            <a:r>
              <a:rPr lang="en-US" altLang="zh-CN" dirty="0" smtClean="0">
                <a:ea typeface="黑体" panose="02010609060101010101" pitchFamily="49" charset="-122"/>
              </a:rPr>
              <a:t>WB</a:t>
            </a:r>
            <a:r>
              <a:rPr lang="zh-CN" altLang="en-US" dirty="0" smtClean="0">
                <a:ea typeface="黑体" panose="02010609060101010101" pitchFamily="49" charset="-122"/>
              </a:rPr>
              <a:t>之后才能进行选择。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b.</a:t>
            </a:r>
            <a:r>
              <a:rPr lang="zh-CN" altLang="en-US" dirty="0" smtClean="0">
                <a:ea typeface="黑体" panose="02010609060101010101" pitchFamily="49" charset="-122"/>
              </a:rPr>
              <a:t>需要为寄存器堆加入一个新的写入端和读出端；需要在</a:t>
            </a:r>
            <a:r>
              <a:rPr lang="en-US" altLang="zh-CN" dirty="0" smtClean="0">
                <a:ea typeface="黑体" panose="02010609060101010101" pitchFamily="49" charset="-122"/>
              </a:rPr>
              <a:t>EX</a:t>
            </a:r>
            <a:r>
              <a:rPr lang="zh-CN" altLang="en-US" dirty="0" smtClean="0">
                <a:ea typeface="黑体" panose="02010609060101010101" pitchFamily="49" charset="-122"/>
              </a:rPr>
              <a:t>中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之后加入一个</a:t>
            </a:r>
            <a:r>
              <a:rPr lang="en-US" altLang="zh-CN" dirty="0" smtClean="0">
                <a:ea typeface="黑体" panose="02010609060101010101" pitchFamily="49" charset="-122"/>
              </a:rPr>
              <a:t>MUX</a:t>
            </a:r>
            <a:r>
              <a:rPr lang="zh-CN" altLang="en-US" dirty="0" smtClean="0">
                <a:ea typeface="黑体" panose="02010609060101010101" pitchFamily="49" charset="-122"/>
              </a:rPr>
              <a:t>来选择要写入数据存储器的值是</a:t>
            </a:r>
            <a:r>
              <a:rPr lang="en-US" altLang="zh-CN" dirty="0" smtClean="0">
                <a:ea typeface="黑体" panose="02010609060101010101" pitchFamily="49" charset="-122"/>
              </a:rPr>
              <a:t>Rd</a:t>
            </a:r>
            <a:r>
              <a:rPr lang="zh-CN" altLang="en-US" dirty="0" smtClean="0">
                <a:ea typeface="黑体" panose="02010609060101010101" pitchFamily="49" charset="-122"/>
              </a:rPr>
              <a:t>（对于</a:t>
            </a:r>
            <a:r>
              <a:rPr lang="en-US" altLang="zh-CN" dirty="0" err="1" smtClean="0">
                <a:ea typeface="黑体" panose="02010609060101010101" pitchFamily="49" charset="-122"/>
              </a:rPr>
              <a:t>swi</a:t>
            </a:r>
            <a:r>
              <a:rPr lang="zh-CN" altLang="en-US" dirty="0" smtClean="0">
                <a:ea typeface="黑体" panose="02010609060101010101" pitchFamily="49" charset="-122"/>
              </a:rPr>
              <a:t>指令）还是</a:t>
            </a:r>
            <a:r>
              <a:rPr lang="en-US" altLang="zh-CN" dirty="0" err="1" smtClean="0">
                <a:ea typeface="黑体" panose="02010609060101010101" pitchFamily="49" charset="-122"/>
              </a:rPr>
              <a:t>Rt</a:t>
            </a:r>
            <a:r>
              <a:rPr lang="zh-CN" altLang="en-US" dirty="0" smtClean="0">
                <a:ea typeface="黑体" panose="02010609060101010101" pitchFamily="49" charset="-122"/>
              </a:rPr>
              <a:t>（对于</a:t>
            </a:r>
            <a:r>
              <a:rPr lang="en-US" altLang="zh-CN" dirty="0" err="1" smtClean="0">
                <a:ea typeface="黑体" panose="02010609060101010101" pitchFamily="49" charset="-122"/>
              </a:rPr>
              <a:t>sw</a:t>
            </a:r>
            <a:r>
              <a:rPr lang="zh-CN" altLang="en-US" dirty="0" smtClean="0">
                <a:ea typeface="黑体" panose="02010609060101010101" pitchFamily="49" charset="-122"/>
              </a:rPr>
              <a:t>指令）。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65313" y="1933575"/>
          <a:ext cx="5802312" cy="487680"/>
        </p:xfrm>
        <a:graphic>
          <a:graphicData uri="http://schemas.openxmlformats.org/drawingml/2006/table">
            <a:tbl>
              <a:tblPr firstCol="1" bandRow="1">
                <a:tableStyleId>{69CF1AB2-1976-4502-BF36-3FF5EA218861}</a:tableStyleId>
              </a:tblPr>
              <a:tblGrid>
                <a:gridCol w="489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327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3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bezi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), Label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</a:t>
                      </a: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 = 0 then PC = PC + Offs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2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swi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Rd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Rt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Rs+Rt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 = Rd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</p:spTree>
    <p:extLst>
      <p:ext uri="{BB962C8B-B14F-4D97-AF65-F5344CB8AC3E}">
        <p14:creationId xmlns:p14="http://schemas.microsoft.com/office/powerpoint/2010/main" val="20759706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0" y="3213100"/>
            <a:ext cx="9144000" cy="789960"/>
          </a:xfrm>
        </p:spPr>
        <p:txBody>
          <a:bodyPr/>
          <a:lstStyle/>
          <a:p>
            <a:pPr marL="0" indent="0" 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None/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第七章 流水线</a:t>
            </a:r>
          </a:p>
        </p:txBody>
      </p:sp>
      <p:sp>
        <p:nvSpPr>
          <p:cNvPr id="9219" name="Rectangle 11"/>
          <p:cNvSpPr>
            <a:spLocks noChangeArrowheads="1"/>
          </p:cNvSpPr>
          <p:nvPr/>
        </p:nvSpPr>
        <p:spPr bwMode="auto">
          <a:xfrm>
            <a:off x="-1116013" y="487363"/>
            <a:ext cx="9144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60997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本习题讨论指令集对流水线设计的影响。试根据下表的两条新指令回答下列问题。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2) </a:t>
            </a:r>
            <a:r>
              <a:rPr lang="zh-CN" altLang="en-US" dirty="0" smtClean="0">
                <a:ea typeface="黑体" panose="02010609060101010101" pitchFamily="49" charset="-122"/>
              </a:rPr>
              <a:t>需要在第</a:t>
            </a:r>
            <a:r>
              <a:rPr lang="en-US" altLang="zh-CN" dirty="0" smtClean="0">
                <a:ea typeface="黑体" panose="02010609060101010101" pitchFamily="49" charset="-122"/>
              </a:rPr>
              <a:t>1)</a:t>
            </a:r>
            <a:r>
              <a:rPr lang="zh-CN" altLang="en-US" dirty="0" smtClean="0">
                <a:ea typeface="黑体" panose="02010609060101010101" pitchFamily="49" charset="-122"/>
              </a:rPr>
              <a:t>问的数据通路上增加哪些控制信号？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a.</a:t>
            </a:r>
            <a:r>
              <a:rPr lang="zh-CN" altLang="en-US" dirty="0" smtClean="0">
                <a:ea typeface="黑体" panose="02010609060101010101" pitchFamily="49" charset="-122"/>
              </a:rPr>
              <a:t>需要为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前的</a:t>
            </a:r>
            <a:r>
              <a:rPr lang="en-US" altLang="zh-CN" dirty="0" smtClean="0">
                <a:ea typeface="黑体" panose="02010609060101010101" pitchFamily="49" charset="-122"/>
              </a:rPr>
              <a:t>MUX</a:t>
            </a:r>
            <a:r>
              <a:rPr lang="zh-CN" altLang="en-US" dirty="0" smtClean="0">
                <a:ea typeface="黑体" panose="02010609060101010101" pitchFamily="49" charset="-122"/>
              </a:rPr>
              <a:t>增加</a:t>
            </a:r>
            <a:r>
              <a:rPr lang="en-US" altLang="zh-CN" dirty="0" smtClean="0"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a typeface="黑体" panose="02010609060101010101" pitchFamily="49" charset="-122"/>
              </a:rPr>
              <a:t>位控制信号位，使其可以选择出新添加的输入端</a:t>
            </a:r>
            <a:r>
              <a:rPr lang="en-US" altLang="zh-CN" dirty="0" smtClean="0"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ea typeface="黑体" panose="02010609060101010101" pitchFamily="49" charset="-122"/>
              </a:rPr>
              <a:t>；需要为</a:t>
            </a:r>
            <a:r>
              <a:rPr lang="en-US" altLang="zh-CN" dirty="0" smtClean="0">
                <a:ea typeface="黑体" panose="02010609060101010101" pitchFamily="49" charset="-122"/>
              </a:rPr>
              <a:t>PC</a:t>
            </a:r>
            <a:r>
              <a:rPr lang="zh-CN" altLang="en-US" dirty="0" smtClean="0">
                <a:ea typeface="黑体" panose="02010609060101010101" pitchFamily="49" charset="-122"/>
              </a:rPr>
              <a:t>前的</a:t>
            </a:r>
            <a:r>
              <a:rPr lang="en-US" altLang="zh-CN" dirty="0" smtClean="0">
                <a:ea typeface="黑体" panose="02010609060101010101" pitchFamily="49" charset="-122"/>
              </a:rPr>
              <a:t>MUX</a:t>
            </a:r>
            <a:r>
              <a:rPr lang="zh-CN" altLang="en-US" dirty="0" smtClean="0">
                <a:ea typeface="黑体" panose="02010609060101010101" pitchFamily="49" charset="-122"/>
              </a:rPr>
              <a:t>控制信号加入比较器的结果，来决定是否需要修改</a:t>
            </a:r>
            <a:r>
              <a:rPr lang="en-US" altLang="zh-CN" dirty="0" smtClean="0">
                <a:ea typeface="黑体" panose="02010609060101010101" pitchFamily="49" charset="-122"/>
              </a:rPr>
              <a:t>PC</a:t>
            </a:r>
            <a:r>
              <a:rPr lang="zh-CN" altLang="en-US" dirty="0" smtClean="0">
                <a:ea typeface="黑体" panose="02010609060101010101" pitchFamily="49" charset="-122"/>
              </a:rPr>
              <a:t>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b.</a:t>
            </a:r>
            <a:r>
              <a:rPr lang="zh-CN" altLang="en-US" dirty="0" smtClean="0">
                <a:ea typeface="黑体" panose="02010609060101010101" pitchFamily="49" charset="-122"/>
              </a:rPr>
              <a:t>需要为新加入的</a:t>
            </a:r>
            <a:r>
              <a:rPr lang="en-US" altLang="zh-CN" dirty="0" smtClean="0">
                <a:ea typeface="黑体" panose="02010609060101010101" pitchFamily="49" charset="-122"/>
              </a:rPr>
              <a:t>MUX</a:t>
            </a:r>
            <a:r>
              <a:rPr lang="zh-CN" altLang="en-US" dirty="0" smtClean="0">
                <a:ea typeface="黑体" panose="02010609060101010101" pitchFamily="49" charset="-122"/>
              </a:rPr>
              <a:t>增加控制信号。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65313" y="1933575"/>
          <a:ext cx="5802312" cy="487680"/>
        </p:xfrm>
        <a:graphic>
          <a:graphicData uri="http://schemas.openxmlformats.org/drawingml/2006/table">
            <a:tbl>
              <a:tblPr firstCol="1" bandRow="1">
                <a:tableStyleId>{69CF1AB2-1976-4502-BF36-3FF5EA218861}</a:tableStyleId>
              </a:tblPr>
              <a:tblGrid>
                <a:gridCol w="489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327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3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bezi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), Label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</a:t>
                      </a: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 = 0 then PC = PC + Offs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2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swi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Rd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Rt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Rs+Rt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 = Rd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</p:spTree>
    <p:extLst>
      <p:ext uri="{BB962C8B-B14F-4D97-AF65-F5344CB8AC3E}">
        <p14:creationId xmlns:p14="http://schemas.microsoft.com/office/powerpoint/2010/main" val="37464152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4237038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本习题讨论指令集对流水线设计的影响。试根据下表的两条新指令回答下列问题。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3) </a:t>
            </a:r>
            <a:r>
              <a:rPr lang="zh-CN" altLang="en-US" dirty="0" smtClean="0">
                <a:ea typeface="黑体" panose="02010609060101010101" pitchFamily="49" charset="-122"/>
              </a:rPr>
              <a:t>对新指令的支持是否会引入新的冒险？已有冒险导致的阻塞是否会更加严重？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a.</a:t>
            </a:r>
            <a:r>
              <a:rPr lang="zh-CN" altLang="en-US" dirty="0" smtClean="0">
                <a:ea typeface="黑体" panose="02010609060101010101" pitchFamily="49" charset="-122"/>
              </a:rPr>
              <a:t>会。</a:t>
            </a:r>
            <a:r>
              <a:rPr lang="en-US" altLang="zh-CN" dirty="0" err="1" smtClean="0">
                <a:ea typeface="黑体" panose="02010609060101010101" pitchFamily="49" charset="-122"/>
              </a:rPr>
              <a:t>bezi</a:t>
            </a:r>
            <a:r>
              <a:rPr lang="zh-CN" altLang="en-US" dirty="0" smtClean="0">
                <a:ea typeface="黑体" panose="02010609060101010101" pitchFamily="49" charset="-122"/>
              </a:rPr>
              <a:t>指令会引入一个新的控制冒险，它的</a:t>
            </a:r>
            <a:r>
              <a:rPr lang="en-US" altLang="zh-CN" dirty="0" smtClean="0">
                <a:ea typeface="黑体" panose="02010609060101010101" pitchFamily="49" charset="-122"/>
              </a:rPr>
              <a:t>PC</a:t>
            </a:r>
            <a:r>
              <a:rPr lang="zh-CN" altLang="en-US" dirty="0" smtClean="0">
                <a:ea typeface="黑体" panose="02010609060101010101" pitchFamily="49" charset="-122"/>
              </a:rPr>
              <a:t>直到</a:t>
            </a:r>
            <a:r>
              <a:rPr lang="en-US" altLang="zh-CN" dirty="0" smtClean="0">
                <a:ea typeface="黑体" panose="02010609060101010101" pitchFamily="49" charset="-122"/>
              </a:rPr>
              <a:t>WB</a:t>
            </a:r>
            <a:r>
              <a:rPr lang="zh-CN" altLang="en-US" dirty="0" smtClean="0">
                <a:ea typeface="黑体" panose="02010609060101010101" pitchFamily="49" charset="-122"/>
              </a:rPr>
              <a:t>才能确定是否需要修改，而且无法通过缩短分支延迟的方法提前判断出分支是否执行，因而会使已有冒险导致的阻塞更加严重。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b.</a:t>
            </a:r>
            <a:r>
              <a:rPr lang="zh-CN" altLang="en-US" dirty="0" smtClean="0">
                <a:ea typeface="黑体" panose="02010609060101010101" pitchFamily="49" charset="-122"/>
              </a:rPr>
              <a:t>不会。</a:t>
            </a:r>
            <a:r>
              <a:rPr lang="en-US" altLang="zh-CN" dirty="0" err="1" smtClean="0">
                <a:ea typeface="黑体" panose="02010609060101010101" pitchFamily="49" charset="-122"/>
              </a:rPr>
              <a:t>swi</a:t>
            </a:r>
            <a:r>
              <a:rPr lang="zh-CN" altLang="en-US" dirty="0" smtClean="0">
                <a:ea typeface="黑体" panose="02010609060101010101" pitchFamily="49" charset="-122"/>
              </a:rPr>
              <a:t>指令不改变任何寄存器的值，不会引起数据冒险，同时它也不是分支指令，不会引起控制冒险。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65313" y="1933575"/>
          <a:ext cx="5802312" cy="487680"/>
        </p:xfrm>
        <a:graphic>
          <a:graphicData uri="http://schemas.openxmlformats.org/drawingml/2006/table">
            <a:tbl>
              <a:tblPr firstCol="1" bandRow="1">
                <a:tableStyleId>{69CF1AB2-1976-4502-BF36-3FF5EA218861}</a:tableStyleId>
              </a:tblPr>
              <a:tblGrid>
                <a:gridCol w="489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327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3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bezi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), Label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</a:t>
                      </a: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 = 0 then PC = PC + Offs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2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swi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Rd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Rt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Rs+Rt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 = Rd</a:t>
                      </a:r>
                      <a:endParaRPr lang="zh-CN" sz="12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</p:spTree>
    <p:extLst>
      <p:ext uri="{BB962C8B-B14F-4D97-AF65-F5344CB8AC3E}">
        <p14:creationId xmlns:p14="http://schemas.microsoft.com/office/powerpoint/2010/main" val="3236326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5011628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本习题讨论转发、冒险检测和指令集设计之间的关系。分别根据下表的两个指令序列回答下列问题。假设其在一个五级流水线上执行。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1) </a:t>
            </a:r>
            <a:r>
              <a:rPr lang="zh-CN" altLang="en-US" dirty="0" smtClean="0">
                <a:ea typeface="黑体" panose="02010609060101010101" pitchFamily="49" charset="-122"/>
              </a:rPr>
              <a:t>如果没有转发或冒险检测电路，请插入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指令以保证正确执行。</a:t>
            </a: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2) </a:t>
            </a:r>
            <a:r>
              <a:rPr lang="zh-CN" altLang="en-US" dirty="0" smtClean="0">
                <a:ea typeface="黑体" panose="02010609060101010101" pitchFamily="49" charset="-122"/>
              </a:rPr>
              <a:t>重做第</a:t>
            </a:r>
            <a:r>
              <a:rPr lang="en-US" altLang="zh-CN" dirty="0" smtClean="0">
                <a:ea typeface="黑体" panose="02010609060101010101" pitchFamily="49" charset="-122"/>
              </a:rPr>
              <a:t>1)</a:t>
            </a:r>
            <a:r>
              <a:rPr lang="zh-CN" altLang="en-US" dirty="0" smtClean="0">
                <a:ea typeface="黑体" panose="02010609060101010101" pitchFamily="49" charset="-122"/>
              </a:rPr>
              <a:t>问，这次仅当通过改变或重排序指令都也不能避免冒险时才插入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指令。假设可以使用寄存器</a:t>
            </a:r>
            <a:r>
              <a:rPr lang="en-US" altLang="zh-CN" dirty="0" smtClean="0">
                <a:ea typeface="黑体" panose="02010609060101010101" pitchFamily="49" charset="-122"/>
              </a:rPr>
              <a:t>R7</a:t>
            </a:r>
            <a:r>
              <a:rPr lang="zh-CN" altLang="en-US" dirty="0" smtClean="0">
                <a:ea typeface="黑体" panose="02010609060101010101" pitchFamily="49" charset="-122"/>
              </a:rPr>
              <a:t>作为临时寄存器。</a:t>
            </a: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3) </a:t>
            </a:r>
            <a:r>
              <a:rPr lang="zh-CN" altLang="en-US" dirty="0" smtClean="0">
                <a:ea typeface="黑体" panose="02010609060101010101" pitchFamily="49" charset="-122"/>
              </a:rPr>
              <a:t>如果处理器中存在转发，但忘了实现冒险检测单元（以为实现了），代码执行时会发生什么情况？</a:t>
            </a: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4) </a:t>
            </a:r>
            <a:r>
              <a:rPr lang="zh-CN" altLang="en-US" dirty="0" smtClean="0">
                <a:ea typeface="黑体" panose="02010609060101010101" pitchFamily="49" charset="-122"/>
              </a:rPr>
              <a:t>如果没有转发，对图</a:t>
            </a:r>
            <a:r>
              <a:rPr lang="en-US" altLang="zh-CN" dirty="0" smtClean="0">
                <a:ea typeface="黑体" panose="02010609060101010101" pitchFamily="49" charset="-122"/>
              </a:rPr>
              <a:t>4-60</a:t>
            </a:r>
            <a:r>
              <a:rPr lang="zh-CN" altLang="en-US" dirty="0" smtClean="0">
                <a:ea typeface="黑体" panose="02010609060101010101" pitchFamily="49" charset="-122"/>
              </a:rPr>
              <a:t>中的冒险检测单元来说还需要哪些新的输入输出信号？以该指令序列为例，说明为什么需要这些信号。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987675" y="1749425"/>
          <a:ext cx="3813175" cy="146367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188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52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52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$2, $3, $1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$1, $6, $4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$2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20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($4)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$1, $1, $4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$1, $5, $3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$1, 0($2)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$1, 4($2)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$5, $5, $1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$1, 0($2)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四、</a:t>
            </a:r>
          </a:p>
        </p:txBody>
      </p:sp>
    </p:spTree>
    <p:extLst>
      <p:ext uri="{BB962C8B-B14F-4D97-AF65-F5344CB8AC3E}">
        <p14:creationId xmlns:p14="http://schemas.microsoft.com/office/powerpoint/2010/main" val="17347882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52425"/>
          </a:xfrm>
        </p:spPr>
        <p:txBody>
          <a:bodyPr/>
          <a:lstStyle/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图</a:t>
            </a:r>
            <a:r>
              <a:rPr lang="en-US" altLang="zh-CN" smtClean="0">
                <a:ea typeface="黑体" panose="02010609060101010101" pitchFamily="49" charset="-122"/>
              </a:rPr>
              <a:t>4-60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96975"/>
            <a:ext cx="8785225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四、</a:t>
            </a:r>
          </a:p>
        </p:txBody>
      </p:sp>
    </p:spTree>
    <p:extLst>
      <p:ext uri="{BB962C8B-B14F-4D97-AF65-F5344CB8AC3E}">
        <p14:creationId xmlns:p14="http://schemas.microsoft.com/office/powerpoint/2010/main" val="28795336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2684838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本习题讨论转发、冒险检测和指令集设计之间的关系。分别根据下表的两个指令序列回答下列问题。假设其在一个五级流水线上执行。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1) </a:t>
            </a:r>
            <a:r>
              <a:rPr lang="zh-CN" altLang="en-US" dirty="0" smtClean="0">
                <a:ea typeface="黑体" panose="02010609060101010101" pitchFamily="49" charset="-122"/>
              </a:rPr>
              <a:t>如果没有转发或冒险检测电路，请插入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指令以保证正确执行。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987675" y="1749425"/>
          <a:ext cx="3813175" cy="146367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188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52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52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$2, $3, $1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$1, $6, $4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$2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20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($4)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$1, $1, $4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$1, $5, $3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$1, 0($2)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$1, 4($2)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$5, $5, $1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$1, 0($2)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87675" y="4014788"/>
          <a:ext cx="3813175" cy="243849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188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52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52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9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en-US" altLang="zh-CN" sz="1600" b="1" kern="100" dirty="0" smtClean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</a:t>
                      </a:r>
                      <a:r>
                        <a:rPr lang="en-US" sz="1600" kern="100" dirty="0"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$2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$3, </a:t>
                      </a: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</a:t>
                      </a:r>
                      <a:endParaRPr lang="zh-CN" sz="1600" kern="100" dirty="0"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$1, $6, $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$2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20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($4)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$1, $1, $4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</a:t>
                      </a: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$5, $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en-US" altLang="zh-CN" sz="1600" b="1" kern="100" dirty="0" smtClean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0($2)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4($2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en-US" altLang="zh-CN" sz="1600" b="1" kern="100" dirty="0" smtClean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$5, $5, </a:t>
                      </a:r>
                      <a:r>
                        <a:rPr lang="en-US" sz="1600" kern="100" dirty="0"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</a:t>
                      </a:r>
                      <a:endParaRPr lang="zh-CN" sz="1600" kern="100" dirty="0">
                        <a:solidFill>
                          <a:srgbClr val="00B05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$1, 0($2)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四、</a:t>
            </a:r>
          </a:p>
        </p:txBody>
      </p:sp>
    </p:spTree>
    <p:extLst>
      <p:ext uri="{BB962C8B-B14F-4D97-AF65-F5344CB8AC3E}">
        <p14:creationId xmlns:p14="http://schemas.microsoft.com/office/powerpoint/2010/main" val="15580708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049588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本习题讨论转发、冒险检测和指令集设计之间的关系。分别根据下表的两个指令序列回答下列问题。假设其在一个五级流水线上执行。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2) </a:t>
            </a:r>
            <a:r>
              <a:rPr lang="zh-CN" altLang="en-US" dirty="0" smtClean="0">
                <a:ea typeface="黑体" panose="02010609060101010101" pitchFamily="49" charset="-122"/>
              </a:rPr>
              <a:t>重做第</a:t>
            </a:r>
            <a:r>
              <a:rPr lang="en-US" altLang="zh-CN" dirty="0" smtClean="0">
                <a:ea typeface="黑体" panose="02010609060101010101" pitchFamily="49" charset="-122"/>
              </a:rPr>
              <a:t>1)</a:t>
            </a:r>
            <a:r>
              <a:rPr lang="zh-CN" altLang="en-US" dirty="0" smtClean="0">
                <a:ea typeface="黑体" panose="02010609060101010101" pitchFamily="49" charset="-122"/>
              </a:rPr>
              <a:t>问，这次仅当通过改变或重排序指令都也不能避免冒险时才插入</a:t>
            </a:r>
            <a:r>
              <a:rPr lang="en-US" altLang="zh-CN" dirty="0" err="1" smtClean="0">
                <a:ea typeface="黑体" panose="02010609060101010101" pitchFamily="49" charset="-122"/>
              </a:rPr>
              <a:t>nop</a:t>
            </a:r>
            <a:r>
              <a:rPr lang="zh-CN" altLang="en-US" dirty="0" smtClean="0">
                <a:ea typeface="黑体" panose="02010609060101010101" pitchFamily="49" charset="-122"/>
              </a:rPr>
              <a:t>指令。假设可以使用寄存器</a:t>
            </a:r>
            <a:r>
              <a:rPr lang="en-US" altLang="zh-CN" dirty="0" smtClean="0">
                <a:ea typeface="黑体" panose="02010609060101010101" pitchFamily="49" charset="-122"/>
              </a:rPr>
              <a:t>R7</a:t>
            </a:r>
            <a:r>
              <a:rPr lang="zh-CN" altLang="en-US" dirty="0" smtClean="0">
                <a:ea typeface="黑体" panose="02010609060101010101" pitchFamily="49" charset="-122"/>
              </a:rPr>
              <a:t>作为临时寄存器。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771775" y="1749425"/>
          <a:ext cx="4368800" cy="146367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18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3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9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30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I1: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I2: add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$2, $3, $1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I3: add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$1, $6, $4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I4: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$2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20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($4)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I5: and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$1, $1, $4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I1: add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$1, $5, $3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I2: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$1, 0($2)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I3: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$1, 4($2)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I4: add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$5, $5, $1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I5: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$1, 0($2)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771775" y="4005263"/>
          <a:ext cx="4368800" cy="195103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18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3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9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30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9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7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I1: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 smtClean="0"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$7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I3: add $1, $6, $4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 err="1" smtClean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zh-CN" altLang="zh-CN" sz="1600" b="1" kern="100" dirty="0" smtClean="0"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I2: add </a:t>
                      </a:r>
                      <a:r>
                        <a:rPr lang="en-US" sz="1600" kern="100" dirty="0"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$2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$3, </a:t>
                      </a:r>
                      <a:r>
                        <a:rPr lang="en-US" sz="1600" kern="100" dirty="0" smtClean="0"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I5: and $1, $1, $4</a:t>
                      </a:r>
                      <a:endParaRPr lang="zh-CN" altLang="zh-CN" sz="1600" kern="100" dirty="0" smtClean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I4: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$2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20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($4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I1: add </a:t>
                      </a:r>
                      <a:r>
                        <a:rPr lang="en-US" sz="1600" kern="100" dirty="0" smtClean="0"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$7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$5, $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I3: </a:t>
                      </a:r>
                      <a:r>
                        <a:rPr lang="en-US" altLang="zh-CN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altLang="zh-C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600" kern="100" dirty="0" smtClean="0"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</a:t>
                      </a:r>
                      <a:r>
                        <a:rPr lang="en-US" altLang="zh-C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4($2)</a:t>
                      </a:r>
                      <a:endParaRPr lang="zh-CN" altLang="zh-CN" sz="1600" kern="1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nop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I2: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 smtClean="0"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$7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0($2)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I4: add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$5, $5, </a:t>
                      </a:r>
                      <a:r>
                        <a:rPr lang="en-US" sz="1600" kern="100" dirty="0"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</a:t>
                      </a:r>
                      <a:endParaRPr lang="zh-CN" sz="1600" kern="100" dirty="0">
                        <a:solidFill>
                          <a:srgbClr val="00B05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I5: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$1, 0($2)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四、</a:t>
            </a:r>
          </a:p>
        </p:txBody>
      </p:sp>
    </p:spTree>
    <p:extLst>
      <p:ext uri="{BB962C8B-B14F-4D97-AF65-F5344CB8AC3E}">
        <p14:creationId xmlns:p14="http://schemas.microsoft.com/office/powerpoint/2010/main" val="2779251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4433888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本习题讨论转发、冒险检测和指令集设计之间的关系。分别根据下表的两个指令序列回答下列问题。假设其在一个五级流水线上执行。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3) </a:t>
            </a:r>
            <a:r>
              <a:rPr lang="zh-CN" altLang="en-US" dirty="0" smtClean="0">
                <a:ea typeface="黑体" panose="02010609060101010101" pitchFamily="49" charset="-122"/>
              </a:rPr>
              <a:t>如果处理器中存在转发，但忘了实现冒险检测单元（以为实现了），代码执行时会发生什么情况？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a.I2</a:t>
            </a:r>
            <a:r>
              <a:rPr lang="zh-CN" altLang="en-US" dirty="0" smtClean="0">
                <a:ea typeface="黑体" panose="02010609060101010101" pitchFamily="49" charset="-122"/>
              </a:rPr>
              <a:t>获得的</a:t>
            </a:r>
            <a:r>
              <a:rPr lang="en-US" altLang="zh-CN" dirty="0" smtClean="0">
                <a:ea typeface="黑体" panose="02010609060101010101" pitchFamily="49" charset="-122"/>
              </a:rPr>
              <a:t>$1</a:t>
            </a:r>
            <a:r>
              <a:rPr lang="zh-CN" altLang="en-US" dirty="0" smtClean="0">
                <a:ea typeface="黑体" panose="02010609060101010101" pitchFamily="49" charset="-122"/>
              </a:rPr>
              <a:t>的值是</a:t>
            </a:r>
            <a:r>
              <a:rPr lang="en-US" altLang="zh-CN" dirty="0" smtClean="0">
                <a:ea typeface="黑体" panose="02010609060101010101" pitchFamily="49" charset="-122"/>
              </a:rPr>
              <a:t>I1</a:t>
            </a:r>
            <a:r>
              <a:rPr lang="zh-CN" altLang="en-US" dirty="0" smtClean="0">
                <a:ea typeface="黑体" panose="02010609060101010101" pitchFamily="49" charset="-122"/>
              </a:rPr>
              <a:t>前面的那一条指令中</a:t>
            </a:r>
            <a:r>
              <a:rPr lang="en-US" altLang="zh-CN" dirty="0" smtClean="0">
                <a:ea typeface="黑体" panose="02010609060101010101" pitchFamily="49" charset="-122"/>
              </a:rPr>
              <a:t>$1</a:t>
            </a:r>
            <a:r>
              <a:rPr lang="zh-CN" altLang="en-US" dirty="0" smtClean="0">
                <a:ea typeface="黑体" panose="02010609060101010101" pitchFamily="49" charset="-122"/>
              </a:rPr>
              <a:t>的值，此时</a:t>
            </a:r>
            <a:r>
              <a:rPr lang="en-US" altLang="zh-CN" dirty="0" smtClean="0">
                <a:ea typeface="黑体" panose="02010609060101010101" pitchFamily="49" charset="-122"/>
              </a:rPr>
              <a:t>$1</a:t>
            </a:r>
            <a:r>
              <a:rPr lang="zh-CN" altLang="en-US" dirty="0" smtClean="0">
                <a:ea typeface="黑体" panose="02010609060101010101" pitchFamily="49" charset="-122"/>
              </a:rPr>
              <a:t>的值还没有被</a:t>
            </a:r>
            <a:r>
              <a:rPr lang="en-US" altLang="zh-CN" dirty="0" err="1" smtClean="0">
                <a:ea typeface="黑体" panose="02010609060101010101" pitchFamily="49" charset="-122"/>
              </a:rPr>
              <a:t>lw</a:t>
            </a:r>
            <a:r>
              <a:rPr lang="zh-CN" altLang="en-US" dirty="0" smtClean="0">
                <a:ea typeface="黑体" panose="02010609060101010101" pitchFamily="49" charset="-122"/>
              </a:rPr>
              <a:t>指令更新。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b.I4</a:t>
            </a:r>
            <a:r>
              <a:rPr lang="zh-CN" altLang="en-US" dirty="0" smtClean="0">
                <a:ea typeface="黑体" panose="02010609060101010101" pitchFamily="49" charset="-122"/>
              </a:rPr>
              <a:t>获得的</a:t>
            </a:r>
            <a:r>
              <a:rPr lang="en-US" altLang="zh-CN" dirty="0" smtClean="0">
                <a:ea typeface="黑体" panose="02010609060101010101" pitchFamily="49" charset="-122"/>
              </a:rPr>
              <a:t>$1</a:t>
            </a:r>
            <a:r>
              <a:rPr lang="zh-CN" altLang="en-US" dirty="0" smtClean="0">
                <a:ea typeface="黑体" panose="02010609060101010101" pitchFamily="49" charset="-122"/>
              </a:rPr>
              <a:t>的值是</a:t>
            </a:r>
            <a:r>
              <a:rPr lang="en-US" altLang="zh-CN" dirty="0" smtClean="0">
                <a:ea typeface="黑体" panose="02010609060101010101" pitchFamily="49" charset="-122"/>
              </a:rPr>
              <a:t>I3</a:t>
            </a:r>
            <a:r>
              <a:rPr lang="zh-CN" altLang="en-US" dirty="0" smtClean="0">
                <a:ea typeface="黑体" panose="02010609060101010101" pitchFamily="49" charset="-122"/>
              </a:rPr>
              <a:t>前面的那一条指令（即</a:t>
            </a:r>
            <a:r>
              <a:rPr lang="en-US" altLang="zh-CN" dirty="0" smtClean="0">
                <a:ea typeface="黑体" panose="02010609060101010101" pitchFamily="49" charset="-122"/>
              </a:rPr>
              <a:t>I2</a:t>
            </a:r>
            <a:r>
              <a:rPr lang="zh-CN" altLang="en-US" dirty="0" smtClean="0">
                <a:ea typeface="黑体" panose="02010609060101010101" pitchFamily="49" charset="-122"/>
              </a:rPr>
              <a:t>）中</a:t>
            </a:r>
            <a:r>
              <a:rPr lang="en-US" altLang="zh-CN" dirty="0" smtClean="0">
                <a:ea typeface="黑体" panose="02010609060101010101" pitchFamily="49" charset="-122"/>
              </a:rPr>
              <a:t>$1</a:t>
            </a:r>
            <a:r>
              <a:rPr lang="zh-CN" altLang="en-US" dirty="0" smtClean="0">
                <a:ea typeface="黑体" panose="02010609060101010101" pitchFamily="49" charset="-122"/>
              </a:rPr>
              <a:t>的值，此时</a:t>
            </a:r>
            <a:r>
              <a:rPr lang="en-US" altLang="zh-CN" dirty="0" smtClean="0">
                <a:ea typeface="黑体" panose="02010609060101010101" pitchFamily="49" charset="-122"/>
              </a:rPr>
              <a:t>$1</a:t>
            </a:r>
            <a:r>
              <a:rPr lang="zh-CN" altLang="en-US" dirty="0" smtClean="0">
                <a:ea typeface="黑体" panose="02010609060101010101" pitchFamily="49" charset="-122"/>
              </a:rPr>
              <a:t>的值还没有被</a:t>
            </a:r>
            <a:r>
              <a:rPr lang="en-US" altLang="zh-CN" dirty="0" err="1" smtClean="0">
                <a:ea typeface="黑体" panose="02010609060101010101" pitchFamily="49" charset="-122"/>
              </a:rPr>
              <a:t>lw</a:t>
            </a:r>
            <a:r>
              <a:rPr lang="zh-CN" altLang="en-US" dirty="0" smtClean="0">
                <a:ea typeface="黑体" panose="02010609060101010101" pitchFamily="49" charset="-122"/>
              </a:rPr>
              <a:t>指令更新。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771775" y="1749425"/>
          <a:ext cx="4368800" cy="146367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18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3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9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30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I1: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I2: add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$2, $3, $1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I3: add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$1, $6, $4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I4: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$2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20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($4)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I5: and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$1, $1, $4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I1: add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$1, $5, $3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I2: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$1, 0($2)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I3: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$1, 4($2)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I4: add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$5, $5, $1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I5: </a:t>
                      </a:r>
                      <a:r>
                        <a:rPr lang="en-US" sz="16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$1, 0($2)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四、</a:t>
            </a:r>
          </a:p>
        </p:txBody>
      </p:sp>
    </p:spTree>
    <p:extLst>
      <p:ext uri="{BB962C8B-B14F-4D97-AF65-F5344CB8AC3E}">
        <p14:creationId xmlns:p14="http://schemas.microsoft.com/office/powerpoint/2010/main" val="27755834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4729163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本习题讨论转发、冒险检测和指令集设计之间的关系。分别根据下表的两个指令序列回答下列问题。假设其在一个五级流水线上执行。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4) </a:t>
            </a:r>
            <a:r>
              <a:rPr lang="zh-CN" altLang="en-US" dirty="0" smtClean="0">
                <a:ea typeface="黑体" panose="02010609060101010101" pitchFamily="49" charset="-122"/>
              </a:rPr>
              <a:t>如果没有转发，对图</a:t>
            </a:r>
            <a:r>
              <a:rPr lang="en-US" altLang="zh-CN" dirty="0" smtClean="0">
                <a:ea typeface="黑体" panose="02010609060101010101" pitchFamily="49" charset="-122"/>
              </a:rPr>
              <a:t>4-60</a:t>
            </a:r>
            <a:r>
              <a:rPr lang="zh-CN" altLang="en-US" dirty="0" smtClean="0">
                <a:ea typeface="黑体" panose="02010609060101010101" pitchFamily="49" charset="-122"/>
              </a:rPr>
              <a:t>中的冒险检测单元来说还需要哪些新的输入输出信号？以该指令序列为例，说明为什么需要这些信号。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输入信号：冒险检测单元需要在</a:t>
            </a:r>
            <a:r>
              <a:rPr lang="en-US" altLang="zh-CN" dirty="0" smtClean="0">
                <a:ea typeface="黑体" panose="02010609060101010101" pitchFamily="49" charset="-122"/>
              </a:rPr>
              <a:t>EX</a:t>
            </a:r>
            <a:r>
              <a:rPr lang="zh-CN" altLang="en-US" dirty="0" smtClean="0">
                <a:ea typeface="黑体" panose="02010609060101010101" pitchFamily="49" charset="-122"/>
              </a:rPr>
              <a:t>中检查</a:t>
            </a:r>
            <a:r>
              <a:rPr lang="en-US" altLang="zh-CN" dirty="0" smtClean="0"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ea typeface="黑体" panose="02010609060101010101" pitchFamily="49" charset="-122"/>
              </a:rPr>
              <a:t>型指令和</a:t>
            </a:r>
            <a:r>
              <a:rPr lang="en-US" altLang="zh-CN" dirty="0" err="1" smtClean="0">
                <a:ea typeface="黑体" panose="02010609060101010101" pitchFamily="49" charset="-122"/>
              </a:rPr>
              <a:t>lw</a:t>
            </a:r>
            <a:r>
              <a:rPr lang="zh-CN" altLang="en-US" dirty="0" smtClean="0">
                <a:ea typeface="黑体" panose="02010609060101010101" pitchFamily="49" charset="-122"/>
              </a:rPr>
              <a:t>指令的</a:t>
            </a:r>
            <a:r>
              <a:rPr lang="en-US" altLang="zh-CN" dirty="0" smtClean="0">
                <a:ea typeface="黑体" panose="02010609060101010101" pitchFamily="49" charset="-122"/>
              </a:rPr>
              <a:t>Rd</a:t>
            </a:r>
            <a:r>
              <a:rPr lang="zh-CN" altLang="en-US" dirty="0" smtClean="0">
                <a:ea typeface="黑体" panose="02010609060101010101" pitchFamily="49" charset="-122"/>
              </a:rPr>
              <a:t>寄存器，在</a:t>
            </a:r>
            <a:r>
              <a:rPr lang="en-US" altLang="zh-CN" dirty="0" smtClean="0">
                <a:ea typeface="黑体" panose="02010609060101010101" pitchFamily="49" charset="-122"/>
              </a:rPr>
              <a:t>MEM</a:t>
            </a:r>
            <a:r>
              <a:rPr lang="zh-CN" altLang="en-US" dirty="0" smtClean="0">
                <a:ea typeface="黑体" panose="02010609060101010101" pitchFamily="49" charset="-122"/>
              </a:rPr>
              <a:t>中检查目标寄存器号，因此需要添加</a:t>
            </a:r>
            <a:r>
              <a:rPr lang="en-US" altLang="zh-CN" dirty="0" smtClean="0">
                <a:ea typeface="黑体" panose="02010609060101010101" pitchFamily="49" charset="-122"/>
              </a:rPr>
              <a:t>ID/EX</a:t>
            </a:r>
            <a:r>
              <a:rPr lang="zh-CN" altLang="en-US" dirty="0" smtClean="0">
                <a:ea typeface="黑体" panose="02010609060101010101" pitchFamily="49" charset="-122"/>
              </a:rPr>
              <a:t>流水线寄存器的</a:t>
            </a:r>
            <a:r>
              <a:rPr lang="en-US" altLang="zh-CN" dirty="0" smtClean="0">
                <a:ea typeface="黑体" panose="02010609060101010101" pitchFamily="49" charset="-122"/>
              </a:rPr>
              <a:t>Rd</a:t>
            </a:r>
            <a:r>
              <a:rPr lang="zh-CN" altLang="en-US" dirty="0" smtClean="0"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ea typeface="黑体" panose="02010609060101010101" pitchFamily="49" charset="-122"/>
              </a:rPr>
              <a:t>EX/MEM</a:t>
            </a:r>
            <a:r>
              <a:rPr lang="zh-CN" altLang="en-US" dirty="0" smtClean="0">
                <a:ea typeface="黑体" panose="02010609060101010101" pitchFamily="49" charset="-122"/>
              </a:rPr>
              <a:t>的输出寄存器作为输入信号，图</a:t>
            </a:r>
            <a:r>
              <a:rPr lang="en-US" altLang="zh-CN" dirty="0" smtClean="0">
                <a:ea typeface="黑体" panose="02010609060101010101" pitchFamily="49" charset="-122"/>
              </a:rPr>
              <a:t>4-60</a:t>
            </a:r>
            <a:r>
              <a:rPr lang="zh-CN" altLang="en-US" dirty="0" smtClean="0">
                <a:ea typeface="黑体" panose="02010609060101010101" pitchFamily="49" charset="-122"/>
              </a:rPr>
              <a:t>中已经有</a:t>
            </a:r>
            <a:r>
              <a:rPr lang="en-US" altLang="zh-CN" dirty="0" smtClean="0">
                <a:ea typeface="黑体" panose="02010609060101010101" pitchFamily="49" charset="-122"/>
              </a:rPr>
              <a:t>ID/EX</a:t>
            </a:r>
            <a:r>
              <a:rPr lang="zh-CN" altLang="en-US" dirty="0" smtClean="0">
                <a:ea typeface="黑体" panose="02010609060101010101" pitchFamily="49" charset="-122"/>
              </a:rPr>
              <a:t>的</a:t>
            </a:r>
            <a:r>
              <a:rPr lang="en-US" altLang="zh-CN" dirty="0" err="1" smtClean="0">
                <a:ea typeface="黑体" panose="02010609060101010101" pitchFamily="49" charset="-122"/>
              </a:rPr>
              <a:t>Rt</a:t>
            </a:r>
            <a:r>
              <a:rPr lang="zh-CN" altLang="en-US" dirty="0" smtClean="0">
                <a:ea typeface="黑体" panose="02010609060101010101" pitchFamily="49" charset="-122"/>
              </a:rPr>
              <a:t>这个输入信号了，不需要再次添加。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输出信号：不需要额外的输出信号。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87675" y="1749425"/>
          <a:ext cx="3813175" cy="146367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188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52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52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指令序列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40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($6)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$2, $3, $1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$1, $6, $4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$2</a:t>
                      </a:r>
                      <a:r>
                        <a:rPr lang="en-US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20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($4)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$1, $1, $4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6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$1, $5, $3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$1, 0($2)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$1, 4($2)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$5, $5, $1</a:t>
                      </a:r>
                      <a:endParaRPr lang="zh-CN" sz="1600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$1, 0($2)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四、</a:t>
            </a:r>
          </a:p>
        </p:txBody>
      </p:sp>
    </p:spTree>
    <p:extLst>
      <p:ext uri="{BB962C8B-B14F-4D97-AF65-F5344CB8AC3E}">
        <p14:creationId xmlns:p14="http://schemas.microsoft.com/office/powerpoint/2010/main" val="7419670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0" y="3213100"/>
            <a:ext cx="9144000" cy="789960"/>
          </a:xfrm>
        </p:spPr>
        <p:txBody>
          <a:bodyPr/>
          <a:lstStyle/>
          <a:p>
            <a:pPr marL="0" indent="0" 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None/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作业八  第八章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Rectangle 11"/>
          <p:cNvSpPr>
            <a:spLocks noChangeArrowheads="1"/>
          </p:cNvSpPr>
          <p:nvPr/>
        </p:nvSpPr>
        <p:spPr bwMode="auto">
          <a:xfrm>
            <a:off x="-1116013" y="487363"/>
            <a:ext cx="9144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3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</a:t>
            </a:r>
          </a:p>
        </p:txBody>
      </p:sp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202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某计算机的存储系统由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和主存组成。若所访问的字在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中，则存取它需要</a:t>
            </a:r>
            <a:r>
              <a:rPr lang="en-US" altLang="zh-CN" smtClean="0">
                <a:ea typeface="黑体" panose="02010609060101010101" pitchFamily="49" charset="-122"/>
              </a:rPr>
              <a:t>10ns</a:t>
            </a:r>
            <a:r>
              <a:rPr lang="zh-CN" altLang="en-US" smtClean="0">
                <a:ea typeface="黑体" panose="02010609060101010101" pitchFamily="49" charset="-122"/>
              </a:rPr>
              <a:t>；将所访问的字从主存装入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需要</a:t>
            </a:r>
            <a:r>
              <a:rPr lang="en-US" altLang="zh-CN" smtClean="0">
                <a:ea typeface="黑体" panose="02010609060101010101" pitchFamily="49" charset="-122"/>
              </a:rPr>
              <a:t>60ns</a:t>
            </a:r>
            <a:r>
              <a:rPr lang="zh-CN" altLang="en-US" smtClean="0">
                <a:ea typeface="黑体" panose="02010609060101010101" pitchFamily="49" charset="-122"/>
              </a:rPr>
              <a:t>。假定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的命中率为</a:t>
            </a:r>
            <a:r>
              <a:rPr lang="en-US" altLang="zh-CN" smtClean="0">
                <a:ea typeface="黑体" panose="02010609060101010101" pitchFamily="49" charset="-122"/>
              </a:rPr>
              <a:t>0.9</a:t>
            </a:r>
            <a:r>
              <a:rPr lang="zh-CN" altLang="en-US" smtClean="0">
                <a:ea typeface="黑体" panose="02010609060101010101" pitchFamily="49" charset="-122"/>
              </a:rPr>
              <a:t>，计算该存储系统访问一个字的平均存取时间。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平均存取时间： </a:t>
            </a:r>
            <a:r>
              <a:rPr lang="en-US" altLang="zh-CN" smtClean="0">
                <a:ea typeface="黑体" panose="02010609060101010101" pitchFamily="49" charset="-122"/>
              </a:rPr>
              <a:t>10ns×0.9 + (60ns+10ns)×(1-0.9) = 16ns</a:t>
            </a:r>
          </a:p>
        </p:txBody>
      </p:sp>
    </p:spTree>
    <p:extLst>
      <p:ext uri="{BB962C8B-B14F-4D97-AF65-F5344CB8AC3E}">
        <p14:creationId xmlns:p14="http://schemas.microsoft.com/office/powerpoint/2010/main" val="7024308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442994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本习题讨论流水线对处理器时钟周期的影响。表中给出了数据通路中不同阶段延迟的两种情况，试根据这两种情况分别回答下列问题。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1) </a:t>
            </a:r>
            <a:r>
              <a:rPr lang="zh-CN" altLang="en-US" dirty="0" smtClean="0">
                <a:ea typeface="黑体" panose="02010609060101010101" pitchFamily="49" charset="-122"/>
              </a:rPr>
              <a:t>流水线处理器与非流水线处理器的时钟周期分别是什么？</a:t>
            </a: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2) </a:t>
            </a:r>
            <a:r>
              <a:rPr lang="en-US" altLang="zh-CN" dirty="0" err="1" smtClean="0">
                <a:ea typeface="黑体" panose="02010609060101010101" pitchFamily="49" charset="-122"/>
              </a:rPr>
              <a:t>lw</a:t>
            </a:r>
            <a:r>
              <a:rPr lang="zh-CN" altLang="en-US" dirty="0" smtClean="0">
                <a:ea typeface="黑体" panose="02010609060101010101" pitchFamily="49" charset="-122"/>
              </a:rPr>
              <a:t>指令在流水线处理器和非流水线处理器中的总延迟分别是多少？</a:t>
            </a: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3) </a:t>
            </a:r>
            <a:r>
              <a:rPr lang="zh-CN" altLang="en-US" dirty="0" smtClean="0">
                <a:ea typeface="黑体" panose="02010609060101010101" pitchFamily="49" charset="-122"/>
              </a:rPr>
              <a:t>如果可以将原流水线数据通路的一级划分为两级，每级的延迟是原级的一半，会选择哪一级进行划分？划分后处理器的时钟周期为多少？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68500" y="1833563"/>
          <a:ext cx="5411790" cy="73183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18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WB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300ps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140ps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</a:t>
            </a:r>
          </a:p>
        </p:txBody>
      </p:sp>
    </p:spTree>
    <p:extLst>
      <p:ext uri="{BB962C8B-B14F-4D97-AF65-F5344CB8AC3E}">
        <p14:creationId xmlns:p14="http://schemas.microsoft.com/office/powerpoint/2010/main" val="42277988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</a:p>
        </p:txBody>
      </p:sp>
      <p:sp>
        <p:nvSpPr>
          <p:cNvPr id="3075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23891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假设一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路组相联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，数据存储空间大小为</a:t>
            </a:r>
            <a:r>
              <a:rPr lang="en-US" altLang="zh-CN" smtClean="0">
                <a:ea typeface="黑体" panose="02010609060101010101" pitchFamily="49" charset="-122"/>
              </a:rPr>
              <a:t>64KB</a:t>
            </a:r>
            <a:r>
              <a:rPr lang="zh-CN" altLang="en-US" smtClean="0">
                <a:ea typeface="黑体" panose="02010609060101010101" pitchFamily="49" charset="-122"/>
              </a:rPr>
              <a:t>，块大小为</a:t>
            </a:r>
            <a:r>
              <a:rPr lang="en-US" altLang="zh-CN" smtClean="0">
                <a:ea typeface="黑体" panose="02010609060101010101" pitchFamily="49" charset="-122"/>
              </a:rPr>
              <a:t>16</a:t>
            </a:r>
            <a:r>
              <a:rPr lang="zh-CN" altLang="en-US" smtClean="0">
                <a:ea typeface="黑体" panose="02010609060101010101" pitchFamily="49" charset="-122"/>
              </a:rPr>
              <a:t>字节，主存地址</a:t>
            </a:r>
            <a:r>
              <a:rPr lang="en-US" altLang="zh-CN" smtClean="0">
                <a:ea typeface="黑体" panose="02010609060101010101" pitchFamily="49" charset="-122"/>
              </a:rPr>
              <a:t>32</a:t>
            </a:r>
            <a:r>
              <a:rPr lang="zh-CN" altLang="en-US" smtClean="0">
                <a:ea typeface="黑体" panose="02010609060101010101" pitchFamily="49" charset="-122"/>
              </a:rPr>
              <a:t>位，主存一个字包含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个字节，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采用写回策略，每个数据块包括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位有效位，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每个字用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位脏位来表示是否被修改。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(1)CPU</a:t>
            </a:r>
            <a:r>
              <a:rPr lang="zh-CN" altLang="en-US" smtClean="0">
                <a:ea typeface="黑体" panose="02010609060101010101" pitchFamily="49" charset="-122"/>
              </a:rPr>
              <a:t>如何解释主存地址（主存地址格式）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(2)</a:t>
            </a:r>
            <a:r>
              <a:rPr lang="zh-CN" altLang="en-US" smtClean="0">
                <a:ea typeface="黑体" panose="02010609060101010101" pitchFamily="49" charset="-122"/>
              </a:rPr>
              <a:t>计算实现该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所需总存储容量</a:t>
            </a:r>
          </a:p>
        </p:txBody>
      </p:sp>
    </p:spTree>
    <p:extLst>
      <p:ext uri="{BB962C8B-B14F-4D97-AF65-F5344CB8AC3E}">
        <p14:creationId xmlns:p14="http://schemas.microsoft.com/office/powerpoint/2010/main" val="31142818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</a:p>
        </p:txBody>
      </p:sp>
      <p:sp>
        <p:nvSpPr>
          <p:cNvPr id="4099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56102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假设一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路组相联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，数据存储空间大小为</a:t>
            </a:r>
            <a:r>
              <a:rPr lang="en-US" altLang="zh-CN" smtClean="0">
                <a:ea typeface="黑体" panose="02010609060101010101" pitchFamily="49" charset="-122"/>
              </a:rPr>
              <a:t>64KB</a:t>
            </a:r>
            <a:r>
              <a:rPr lang="zh-CN" altLang="en-US" smtClean="0">
                <a:ea typeface="黑体" panose="02010609060101010101" pitchFamily="49" charset="-122"/>
              </a:rPr>
              <a:t>，块大小为</a:t>
            </a:r>
            <a:r>
              <a:rPr lang="en-US" altLang="zh-CN" smtClean="0">
                <a:ea typeface="黑体" panose="02010609060101010101" pitchFamily="49" charset="-122"/>
              </a:rPr>
              <a:t>16</a:t>
            </a:r>
            <a:r>
              <a:rPr lang="zh-CN" altLang="en-US" smtClean="0">
                <a:ea typeface="黑体" panose="02010609060101010101" pitchFamily="49" charset="-122"/>
              </a:rPr>
              <a:t>字节，主存地址</a:t>
            </a:r>
            <a:r>
              <a:rPr lang="en-US" altLang="zh-CN" smtClean="0">
                <a:ea typeface="黑体" panose="02010609060101010101" pitchFamily="49" charset="-122"/>
              </a:rPr>
              <a:t>32</a:t>
            </a:r>
            <a:r>
              <a:rPr lang="zh-CN" altLang="en-US" smtClean="0">
                <a:ea typeface="黑体" panose="02010609060101010101" pitchFamily="49" charset="-122"/>
              </a:rPr>
              <a:t>位，主存一个字包含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个字节，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采用写回策略，每个数据块包括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位有效位，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每个字用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位脏位来表示是否被修改。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(1)CPU</a:t>
            </a:r>
            <a:r>
              <a:rPr lang="zh-CN" altLang="en-US" smtClean="0">
                <a:ea typeface="黑体" panose="02010609060101010101" pitchFamily="49" charset="-122"/>
              </a:rPr>
              <a:t>如何解释主存地址（主存地址格式）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主存容量：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en-US" altLang="zh-CN" baseline="30000" smtClean="0">
                <a:ea typeface="黑体" panose="02010609060101010101" pitchFamily="49" charset="-122"/>
              </a:rPr>
              <a:t>32</a:t>
            </a:r>
            <a:r>
              <a:rPr lang="en-US" altLang="zh-CN" smtClean="0">
                <a:ea typeface="黑体" panose="02010609060101010101" pitchFamily="49" charset="-122"/>
              </a:rPr>
              <a:t> = 4G Bytes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容量：</a:t>
            </a:r>
            <a:r>
              <a:rPr lang="en-US" altLang="zh-CN" smtClean="0">
                <a:ea typeface="黑体" panose="02010609060101010101" pitchFamily="49" charset="-122"/>
              </a:rPr>
              <a:t>64K Bytes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块</a:t>
            </a:r>
            <a:r>
              <a:rPr lang="en-US" altLang="zh-CN" smtClean="0">
                <a:ea typeface="黑体" panose="02010609060101010101" pitchFamily="49" charset="-122"/>
              </a:rPr>
              <a:t>(Block)</a:t>
            </a:r>
            <a:r>
              <a:rPr lang="zh-CN" altLang="en-US" smtClean="0">
                <a:ea typeface="黑体" panose="02010609060101010101" pitchFamily="49" charset="-122"/>
              </a:rPr>
              <a:t>大小：</a:t>
            </a:r>
            <a:r>
              <a:rPr lang="en-US" altLang="zh-CN" smtClean="0">
                <a:ea typeface="黑体" panose="02010609060101010101" pitchFamily="49" charset="-122"/>
              </a:rPr>
              <a:t>16 Bytes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Way</a:t>
            </a:r>
            <a:r>
              <a:rPr lang="zh-CN" altLang="en-US" smtClean="0">
                <a:ea typeface="黑体" panose="02010609060101010101" pitchFamily="49" charset="-122"/>
              </a:rPr>
              <a:t>：</a:t>
            </a:r>
            <a:r>
              <a:rPr lang="en-US" altLang="zh-CN" smtClean="0">
                <a:ea typeface="黑体" panose="02010609060101010101" pitchFamily="49" charset="-122"/>
              </a:rPr>
              <a:t>4 ways  (Cache</a:t>
            </a:r>
            <a:r>
              <a:rPr lang="zh-CN" altLang="en-US" smtClean="0">
                <a:ea typeface="黑体" panose="02010609060101010101" pitchFamily="49" charset="-122"/>
              </a:rPr>
              <a:t>每组含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个</a:t>
            </a:r>
            <a:r>
              <a:rPr lang="en-US" altLang="zh-CN" smtClean="0">
                <a:ea typeface="黑体" panose="02010609060101010101" pitchFamily="49" charset="-122"/>
              </a:rPr>
              <a:t>Block)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组数：</a:t>
            </a:r>
            <a:r>
              <a:rPr lang="en-US" altLang="zh-CN" smtClean="0">
                <a:ea typeface="黑体" panose="02010609060101010101" pitchFamily="49" charset="-122"/>
              </a:rPr>
              <a:t>64KB/(16B×4)=2</a:t>
            </a:r>
            <a:r>
              <a:rPr lang="en-US" altLang="zh-CN" baseline="30000" smtClean="0">
                <a:ea typeface="黑体" panose="02010609060101010101" pitchFamily="49" charset="-122"/>
              </a:rPr>
              <a:t>10</a:t>
            </a:r>
            <a:r>
              <a:rPr lang="en-US" altLang="zh-CN" smtClean="0">
                <a:ea typeface="黑体" panose="02010609060101010101" pitchFamily="49" charset="-122"/>
              </a:rPr>
              <a:t> = 1024</a:t>
            </a:r>
            <a:r>
              <a:rPr lang="zh-CN" altLang="en-US" smtClean="0">
                <a:ea typeface="黑体" panose="02010609060101010101" pitchFamily="49" charset="-122"/>
              </a:rPr>
              <a:t>组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主存每组块数 </a:t>
            </a:r>
            <a:r>
              <a:rPr lang="en-US" altLang="zh-CN" smtClean="0">
                <a:ea typeface="黑体" panose="02010609060101010101" pitchFamily="49" charset="-122"/>
              </a:rPr>
              <a:t>= 4G Bytes/(16Bytes×1024</a:t>
            </a:r>
            <a:r>
              <a:rPr lang="zh-CN" altLang="en-US" smtClean="0">
                <a:ea typeface="黑体" panose="02010609060101010101" pitchFamily="49" charset="-122"/>
              </a:rPr>
              <a:t>组</a:t>
            </a:r>
            <a:r>
              <a:rPr lang="en-US" altLang="zh-CN" smtClean="0">
                <a:ea typeface="黑体" panose="02010609060101010101" pitchFamily="49" charset="-122"/>
              </a:rPr>
              <a:t>) = 2</a:t>
            </a:r>
            <a:r>
              <a:rPr lang="en-US" altLang="zh-CN" baseline="30000" smtClean="0">
                <a:ea typeface="黑体" panose="02010609060101010101" pitchFamily="49" charset="-122"/>
              </a:rPr>
              <a:t>18</a:t>
            </a:r>
            <a:r>
              <a:rPr lang="zh-CN" altLang="en-US" smtClean="0">
                <a:ea typeface="黑体" panose="02010609060101010101" pitchFamily="49" charset="-122"/>
              </a:rPr>
              <a:t>块</a:t>
            </a:r>
            <a:r>
              <a:rPr lang="en-US" altLang="zh-CN" smtClean="0">
                <a:ea typeface="黑体" panose="02010609060101010101" pitchFamily="49" charset="-122"/>
              </a:rPr>
              <a:t>/</a:t>
            </a:r>
            <a:r>
              <a:rPr lang="zh-CN" altLang="en-US" smtClean="0">
                <a:ea typeface="黑体" panose="02010609060101010101" pitchFamily="49" charset="-122"/>
              </a:rPr>
              <a:t>组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主存地址：</a:t>
            </a:r>
            <a:r>
              <a:rPr lang="en-US" altLang="zh-CN" smtClean="0">
                <a:ea typeface="黑体" panose="02010609060101010101" pitchFamily="49" charset="-122"/>
              </a:rPr>
              <a:t>32</a:t>
            </a:r>
            <a:r>
              <a:rPr lang="zh-CN" altLang="en-US" smtClean="0">
                <a:ea typeface="黑体" panose="02010609060101010101" pitchFamily="49" charset="-122"/>
              </a:rPr>
              <a:t>位，高</a:t>
            </a:r>
            <a:r>
              <a:rPr lang="en-US" altLang="zh-CN" smtClean="0">
                <a:ea typeface="黑体" panose="02010609060101010101" pitchFamily="49" charset="-122"/>
              </a:rPr>
              <a:t>18</a:t>
            </a:r>
            <a:r>
              <a:rPr lang="zh-CN" altLang="en-US" smtClean="0">
                <a:ea typeface="黑体" panose="02010609060101010101" pitchFamily="49" charset="-122"/>
              </a:rPr>
              <a:t>位为组内块地址，中间</a:t>
            </a:r>
            <a:r>
              <a:rPr lang="en-US" altLang="zh-CN" smtClean="0">
                <a:ea typeface="黑体" panose="02010609060101010101" pitchFamily="49" charset="-122"/>
              </a:rPr>
              <a:t>10</a:t>
            </a:r>
            <a:r>
              <a:rPr lang="zh-CN" altLang="en-US" smtClean="0">
                <a:ea typeface="黑体" panose="02010609060101010101" pitchFamily="49" charset="-122"/>
              </a:rPr>
              <a:t>位为组地址，低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位为块内地址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的</a:t>
            </a:r>
            <a:r>
              <a:rPr lang="en-US" altLang="zh-CN" smtClean="0">
                <a:ea typeface="黑体" panose="02010609060101010101" pitchFamily="49" charset="-122"/>
              </a:rPr>
              <a:t>Tag</a:t>
            </a:r>
            <a:r>
              <a:rPr lang="zh-CN" altLang="en-US" smtClean="0">
                <a:ea typeface="黑体" panose="02010609060101010101" pitchFamily="49" charset="-122"/>
              </a:rPr>
              <a:t>：</a:t>
            </a:r>
            <a:r>
              <a:rPr lang="en-US" altLang="zh-CN" smtClean="0">
                <a:ea typeface="黑体" panose="02010609060101010101" pitchFamily="49" charset="-122"/>
              </a:rPr>
              <a:t>23</a:t>
            </a:r>
            <a:r>
              <a:rPr lang="zh-CN" altLang="en-US" smtClean="0">
                <a:ea typeface="黑体" panose="02010609060101010101" pitchFamily="49" charset="-122"/>
              </a:rPr>
              <a:t>位 </a:t>
            </a:r>
            <a:r>
              <a:rPr lang="en-US" altLang="zh-CN" smtClean="0">
                <a:ea typeface="黑体" panose="02010609060101010101" pitchFamily="49" charset="-122"/>
              </a:rPr>
              <a:t>= 1</a:t>
            </a:r>
            <a:r>
              <a:rPr lang="zh-CN" altLang="en-US" smtClean="0">
                <a:ea typeface="黑体" panose="02010609060101010101" pitchFamily="49" charset="-122"/>
              </a:rPr>
              <a:t>位有效位</a:t>
            </a:r>
            <a:r>
              <a:rPr lang="en-US" altLang="zh-CN" smtClean="0">
                <a:ea typeface="黑体" panose="02010609060101010101" pitchFamily="49" charset="-122"/>
              </a:rPr>
              <a:t>+4</a:t>
            </a:r>
            <a:r>
              <a:rPr lang="zh-CN" altLang="en-US" smtClean="0">
                <a:ea typeface="黑体" panose="02010609060101010101" pitchFamily="49" charset="-122"/>
              </a:rPr>
              <a:t>位脏位</a:t>
            </a:r>
            <a:r>
              <a:rPr lang="en-US" altLang="zh-CN" smtClean="0">
                <a:ea typeface="黑体" panose="02010609060101010101" pitchFamily="49" charset="-122"/>
              </a:rPr>
              <a:t>(4</a:t>
            </a:r>
            <a:r>
              <a:rPr lang="zh-CN" altLang="en-US" smtClean="0">
                <a:ea typeface="黑体" panose="02010609060101010101" pitchFamily="49" charset="-122"/>
              </a:rPr>
              <a:t>个字</a:t>
            </a:r>
            <a:r>
              <a:rPr lang="en-US" altLang="zh-CN" smtClean="0">
                <a:ea typeface="黑体" panose="02010609060101010101" pitchFamily="49" charset="-122"/>
              </a:rPr>
              <a:t>)+18</a:t>
            </a:r>
            <a:r>
              <a:rPr lang="zh-CN" altLang="en-US" smtClean="0">
                <a:ea typeface="黑体" panose="02010609060101010101" pitchFamily="49" charset="-122"/>
              </a:rPr>
              <a:t>位组内块地址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4572000" y="3098800"/>
            <a:ext cx="4321175" cy="762000"/>
            <a:chOff x="0" y="0"/>
            <a:chExt cx="4876800" cy="762000"/>
          </a:xfrm>
        </p:grpSpPr>
        <p:grpSp>
          <p:nvGrpSpPr>
            <p:cNvPr id="4102" name="Group 5"/>
            <p:cNvGrpSpPr>
              <a:grpSpLocks/>
            </p:cNvGrpSpPr>
            <p:nvPr/>
          </p:nvGrpSpPr>
          <p:grpSpPr bwMode="auto">
            <a:xfrm>
              <a:off x="0" y="381000"/>
              <a:ext cx="4876800" cy="381000"/>
              <a:chOff x="0" y="0"/>
              <a:chExt cx="3072" cy="240"/>
            </a:xfrm>
          </p:grpSpPr>
          <p:sp>
            <p:nvSpPr>
              <p:cNvPr id="4106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组内块地址 </a:t>
                </a: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(tag)</a:t>
                </a:r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7" name="Rectangle 7"/>
              <p:cNvSpPr>
                <a:spLocks noChangeArrowheads="1"/>
              </p:cNvSpPr>
              <p:nvPr/>
            </p:nvSpPr>
            <p:spPr bwMode="auto">
              <a:xfrm>
                <a:off x="2208" y="0"/>
                <a:ext cx="86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块内偏移</a:t>
                </a:r>
              </a:p>
            </p:txBody>
          </p:sp>
          <p:sp>
            <p:nvSpPr>
              <p:cNvPr id="4108" name="Rectangle 8"/>
              <p:cNvSpPr>
                <a:spLocks noChangeArrowheads="1"/>
              </p:cNvSpPr>
              <p:nvPr/>
            </p:nvSpPr>
            <p:spPr bwMode="auto">
              <a:xfrm>
                <a:off x="1440" y="0"/>
                <a:ext cx="76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组地址</a:t>
                </a:r>
              </a:p>
            </p:txBody>
          </p:sp>
        </p:grpSp>
        <p:sp>
          <p:nvSpPr>
            <p:cNvPr id="4103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22860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4" name="Rectangle 7"/>
            <p:cNvSpPr>
              <a:spLocks noChangeArrowheads="1"/>
            </p:cNvSpPr>
            <p:nvPr/>
          </p:nvSpPr>
          <p:spPr bwMode="auto">
            <a:xfrm>
              <a:off x="3505200" y="0"/>
              <a:ext cx="13716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5" name="Rectangle 8"/>
            <p:cNvSpPr>
              <a:spLocks noChangeArrowheads="1"/>
            </p:cNvSpPr>
            <p:nvPr/>
          </p:nvSpPr>
          <p:spPr bwMode="auto">
            <a:xfrm>
              <a:off x="2286000" y="0"/>
              <a:ext cx="1219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sp>
        <p:nvSpPr>
          <p:cNvPr id="12" name="AutoShape 114"/>
          <p:cNvSpPr>
            <a:spLocks noChangeArrowheads="1"/>
          </p:cNvSpPr>
          <p:nvPr/>
        </p:nvSpPr>
        <p:spPr bwMode="auto">
          <a:xfrm>
            <a:off x="5940425" y="44450"/>
            <a:ext cx="2808288" cy="936625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与主存组数一样，地址沿组方向增长</a:t>
            </a:r>
          </a:p>
        </p:txBody>
      </p:sp>
    </p:spTree>
    <p:extLst>
      <p:ext uri="{BB962C8B-B14F-4D97-AF65-F5344CB8AC3E}">
        <p14:creationId xmlns:p14="http://schemas.microsoft.com/office/powerpoint/2010/main" val="2306924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12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1654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假设一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路组相联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，数据存储空间大小为</a:t>
            </a:r>
            <a:r>
              <a:rPr lang="en-US" altLang="zh-CN" smtClean="0">
                <a:ea typeface="黑体" panose="02010609060101010101" pitchFamily="49" charset="-122"/>
              </a:rPr>
              <a:t>64KB</a:t>
            </a:r>
            <a:r>
              <a:rPr lang="zh-CN" altLang="en-US" smtClean="0">
                <a:ea typeface="黑体" panose="02010609060101010101" pitchFamily="49" charset="-122"/>
              </a:rPr>
              <a:t>，块大小为</a:t>
            </a:r>
            <a:r>
              <a:rPr lang="en-US" altLang="zh-CN" smtClean="0">
                <a:ea typeface="黑体" panose="02010609060101010101" pitchFamily="49" charset="-122"/>
              </a:rPr>
              <a:t>16</a:t>
            </a:r>
            <a:r>
              <a:rPr lang="zh-CN" altLang="en-US" smtClean="0">
                <a:ea typeface="黑体" panose="02010609060101010101" pitchFamily="49" charset="-122"/>
              </a:rPr>
              <a:t>字节，主存地址</a:t>
            </a:r>
            <a:r>
              <a:rPr lang="en-US" altLang="zh-CN" smtClean="0">
                <a:ea typeface="黑体" panose="02010609060101010101" pitchFamily="49" charset="-122"/>
              </a:rPr>
              <a:t>32</a:t>
            </a:r>
            <a:r>
              <a:rPr lang="zh-CN" altLang="en-US" smtClean="0">
                <a:ea typeface="黑体" panose="02010609060101010101" pitchFamily="49" charset="-122"/>
              </a:rPr>
              <a:t>位，主存一个字包含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个字节，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采用写回策略，每个数据块包括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位有效位，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每个字用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位脏位来表示是否被修改。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(2)</a:t>
            </a:r>
            <a:r>
              <a:rPr lang="zh-CN" altLang="en-US" smtClean="0">
                <a:ea typeface="黑体" panose="02010609060101010101" pitchFamily="49" charset="-122"/>
              </a:rPr>
              <a:t>计算实现该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所需总存储容量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的</a:t>
            </a:r>
            <a:r>
              <a:rPr lang="en-US" altLang="zh-CN" smtClean="0">
                <a:ea typeface="黑体" panose="02010609060101010101" pitchFamily="49" charset="-122"/>
              </a:rPr>
              <a:t>Tag</a:t>
            </a:r>
            <a:r>
              <a:rPr lang="zh-CN" altLang="en-US" smtClean="0">
                <a:ea typeface="黑体" panose="02010609060101010101" pitchFamily="49" charset="-122"/>
              </a:rPr>
              <a:t>：</a:t>
            </a:r>
            <a:r>
              <a:rPr lang="en-US" altLang="zh-CN" smtClean="0">
                <a:ea typeface="黑体" panose="02010609060101010101" pitchFamily="49" charset="-122"/>
              </a:rPr>
              <a:t>23</a:t>
            </a:r>
            <a:r>
              <a:rPr lang="zh-CN" altLang="en-US" smtClean="0">
                <a:ea typeface="黑体" panose="02010609060101010101" pitchFamily="49" charset="-122"/>
              </a:rPr>
              <a:t>位 </a:t>
            </a:r>
            <a:r>
              <a:rPr lang="en-US" altLang="zh-CN" smtClean="0">
                <a:ea typeface="黑体" panose="02010609060101010101" pitchFamily="49" charset="-122"/>
              </a:rPr>
              <a:t>= 1</a:t>
            </a:r>
            <a:r>
              <a:rPr lang="zh-CN" altLang="en-US" smtClean="0">
                <a:ea typeface="黑体" panose="02010609060101010101" pitchFamily="49" charset="-122"/>
              </a:rPr>
              <a:t>位有效位</a:t>
            </a:r>
            <a:r>
              <a:rPr lang="en-US" altLang="zh-CN" smtClean="0">
                <a:ea typeface="黑体" panose="02010609060101010101" pitchFamily="49" charset="-122"/>
              </a:rPr>
              <a:t>+4</a:t>
            </a:r>
            <a:r>
              <a:rPr lang="zh-CN" altLang="en-US" smtClean="0">
                <a:ea typeface="黑体" panose="02010609060101010101" pitchFamily="49" charset="-122"/>
              </a:rPr>
              <a:t>位脏位</a:t>
            </a:r>
            <a:r>
              <a:rPr lang="en-US" altLang="zh-CN" smtClean="0">
                <a:ea typeface="黑体" panose="02010609060101010101" pitchFamily="49" charset="-122"/>
              </a:rPr>
              <a:t>(4</a:t>
            </a:r>
            <a:r>
              <a:rPr lang="zh-CN" altLang="en-US" smtClean="0">
                <a:ea typeface="黑体" panose="02010609060101010101" pitchFamily="49" charset="-122"/>
              </a:rPr>
              <a:t>个字</a:t>
            </a:r>
            <a:r>
              <a:rPr lang="en-US" altLang="zh-CN" smtClean="0">
                <a:ea typeface="黑体" panose="02010609060101010101" pitchFamily="49" charset="-122"/>
              </a:rPr>
              <a:t>)+18</a:t>
            </a:r>
            <a:r>
              <a:rPr lang="zh-CN" altLang="en-US" smtClean="0">
                <a:ea typeface="黑体" panose="02010609060101010101" pitchFamily="49" charset="-122"/>
              </a:rPr>
              <a:t>位组内块地址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每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行组成：</a:t>
            </a:r>
            <a:r>
              <a:rPr lang="en-US" altLang="zh-CN" smtClean="0">
                <a:ea typeface="黑体" panose="02010609060101010101" pitchFamily="49" charset="-122"/>
              </a:rPr>
              <a:t>23</a:t>
            </a:r>
            <a:r>
              <a:rPr lang="zh-CN" altLang="en-US" smtClean="0">
                <a:ea typeface="黑体" panose="02010609060101010101" pitchFamily="49" charset="-122"/>
              </a:rPr>
              <a:t>位</a:t>
            </a:r>
            <a:r>
              <a:rPr lang="en-US" altLang="zh-CN" smtClean="0">
                <a:ea typeface="黑体" panose="02010609060101010101" pitchFamily="49" charset="-122"/>
              </a:rPr>
              <a:t>Tag+128</a:t>
            </a:r>
            <a:r>
              <a:rPr lang="zh-CN" altLang="en-US" smtClean="0">
                <a:ea typeface="黑体" panose="02010609060101010101" pitchFamily="49" charset="-122"/>
              </a:rPr>
              <a:t>位数据</a:t>
            </a:r>
            <a:r>
              <a:rPr lang="en-US" altLang="zh-CN" smtClean="0">
                <a:ea typeface="黑体" panose="02010609060101010101" pitchFamily="49" charset="-122"/>
              </a:rPr>
              <a:t>(16 Bytes)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实现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的总存储容量</a:t>
            </a:r>
            <a:r>
              <a:rPr lang="en-US" altLang="zh-CN" smtClean="0">
                <a:ea typeface="黑体" panose="02010609060101010101" pitchFamily="49" charset="-122"/>
              </a:rPr>
              <a:t>:  (23 + 128)×(64K/16) = 604K bits = 75.5K Bytes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2843213" y="4467225"/>
            <a:ext cx="4321175" cy="762000"/>
            <a:chOff x="0" y="0"/>
            <a:chExt cx="4876800" cy="762000"/>
          </a:xfrm>
        </p:grpSpPr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381000"/>
              <a:ext cx="4876800" cy="381000"/>
              <a:chOff x="0" y="0"/>
              <a:chExt cx="3072" cy="240"/>
            </a:xfrm>
          </p:grpSpPr>
          <p:sp>
            <p:nvSpPr>
              <p:cNvPr id="512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组内块地址 </a:t>
                </a: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(tag)</a:t>
                </a:r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30" name="Rectangle 7"/>
              <p:cNvSpPr>
                <a:spLocks noChangeArrowheads="1"/>
              </p:cNvSpPr>
              <p:nvPr/>
            </p:nvSpPr>
            <p:spPr bwMode="auto">
              <a:xfrm>
                <a:off x="2208" y="0"/>
                <a:ext cx="86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块内偏移</a:t>
                </a:r>
              </a:p>
            </p:txBody>
          </p:sp>
          <p:sp>
            <p:nvSpPr>
              <p:cNvPr id="5131" name="Rectangle 8"/>
              <p:cNvSpPr>
                <a:spLocks noChangeArrowheads="1"/>
              </p:cNvSpPr>
              <p:nvPr/>
            </p:nvSpPr>
            <p:spPr bwMode="auto">
              <a:xfrm>
                <a:off x="1440" y="0"/>
                <a:ext cx="76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组地址</a:t>
                </a:r>
              </a:p>
            </p:txBody>
          </p:sp>
        </p:grp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22860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3505200" y="0"/>
              <a:ext cx="13716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2286000" y="0"/>
              <a:ext cx="1219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295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28829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计算机系统包含</a:t>
            </a:r>
            <a:r>
              <a:rPr lang="en-US" altLang="zh-CN" smtClean="0">
                <a:ea typeface="黑体" panose="02010609060101010101" pitchFamily="49" charset="-122"/>
              </a:rPr>
              <a:t>32K</a:t>
            </a:r>
            <a:r>
              <a:rPr lang="zh-CN" altLang="en-US" smtClean="0">
                <a:ea typeface="黑体" panose="02010609060101010101" pitchFamily="49" charset="-122"/>
              </a:rPr>
              <a:t>字的主存，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容量</a:t>
            </a:r>
            <a:r>
              <a:rPr lang="en-US" altLang="zh-CN" smtClean="0">
                <a:ea typeface="黑体" panose="02010609060101010101" pitchFamily="49" charset="-122"/>
              </a:rPr>
              <a:t>4K</a:t>
            </a:r>
            <a:r>
              <a:rPr lang="zh-CN" altLang="en-US" smtClean="0">
                <a:ea typeface="黑体" panose="02010609060101010101" pitchFamily="49" charset="-122"/>
              </a:rPr>
              <a:t>字，每组</a:t>
            </a:r>
            <a:r>
              <a:rPr lang="en-US" altLang="zh-CN" smtClean="0">
                <a:ea typeface="黑体" panose="02010609060101010101" pitchFamily="49" charset="-122"/>
              </a:rPr>
              <a:t>4 Blocks</a:t>
            </a:r>
            <a:r>
              <a:rPr lang="zh-CN" altLang="en-US" smtClean="0">
                <a:ea typeface="黑体" panose="02010609060101010101" pitchFamily="49" charset="-122"/>
              </a:rPr>
              <a:t>，每</a:t>
            </a:r>
            <a:r>
              <a:rPr lang="en-US" altLang="zh-CN" smtClean="0">
                <a:ea typeface="黑体" panose="02010609060101010101" pitchFamily="49" charset="-122"/>
              </a:rPr>
              <a:t>Block 64</a:t>
            </a:r>
            <a:r>
              <a:rPr lang="zh-CN" altLang="en-US" smtClean="0">
                <a:ea typeface="黑体" panose="02010609060101010101" pitchFamily="49" charset="-122"/>
              </a:rPr>
              <a:t>个字。假设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开始是空的，</a:t>
            </a:r>
            <a:r>
              <a:rPr lang="en-US" altLang="zh-CN" smtClean="0">
                <a:ea typeface="黑体" panose="02010609060101010101" pitchFamily="49" charset="-122"/>
              </a:rPr>
              <a:t>CPU</a:t>
            </a:r>
            <a:r>
              <a:rPr lang="zh-CN" altLang="en-US" smtClean="0">
                <a:ea typeface="黑体" panose="02010609060101010101" pitchFamily="49" charset="-122"/>
              </a:rPr>
              <a:t>顺序从存储单元</a:t>
            </a:r>
            <a:r>
              <a:rPr lang="en-US" altLang="zh-CN" smtClean="0">
                <a:ea typeface="黑体" panose="02010609060101010101" pitchFamily="49" charset="-122"/>
              </a:rPr>
              <a:t>0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到</a:t>
            </a:r>
            <a:r>
              <a:rPr lang="en-US" altLang="zh-CN" smtClean="0">
                <a:ea typeface="黑体" panose="02010609060101010101" pitchFamily="49" charset="-122"/>
              </a:rPr>
              <a:t>4351</a:t>
            </a:r>
            <a:r>
              <a:rPr lang="zh-CN" altLang="en-US" smtClean="0">
                <a:ea typeface="黑体" panose="02010609060101010101" pitchFamily="49" charset="-122"/>
              </a:rPr>
              <a:t>中读取字，然后再重复这样的取数</a:t>
            </a:r>
            <a:r>
              <a:rPr lang="en-US" altLang="zh-CN" smtClean="0">
                <a:ea typeface="黑体" panose="02010609060101010101" pitchFamily="49" charset="-122"/>
              </a:rPr>
              <a:t>9</a:t>
            </a:r>
            <a:r>
              <a:rPr lang="zh-CN" altLang="en-US" smtClean="0">
                <a:ea typeface="黑体" panose="02010609060101010101" pitchFamily="49" charset="-122"/>
              </a:rPr>
              <a:t>次，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速度是主存速度的</a:t>
            </a:r>
            <a:r>
              <a:rPr lang="en-US" altLang="zh-CN" smtClean="0">
                <a:ea typeface="黑体" panose="02010609060101010101" pitchFamily="49" charset="-122"/>
              </a:rPr>
              <a:t>10</a:t>
            </a:r>
            <a:r>
              <a:rPr lang="zh-CN" altLang="en-US" smtClean="0">
                <a:ea typeface="黑体" panose="02010609060101010101" pitchFamily="49" charset="-122"/>
              </a:rPr>
              <a:t>倍</a:t>
            </a:r>
            <a:r>
              <a:rPr lang="zh-CN" altLang="en-US" smtClean="0">
                <a:solidFill>
                  <a:schemeClr val="accent1"/>
                </a:solidFill>
                <a:ea typeface="黑体" panose="02010609060101010101" pitchFamily="49" charset="-122"/>
              </a:rPr>
              <a:t>（与“</a:t>
            </a:r>
            <a:r>
              <a:rPr lang="en-US" altLang="zh-CN" smtClean="0">
                <a:solidFill>
                  <a:schemeClr val="accent1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solidFill>
                  <a:schemeClr val="accent1"/>
                </a:solidFill>
                <a:ea typeface="黑体" panose="02010609060101010101" pitchFamily="49" charset="-122"/>
              </a:rPr>
              <a:t>速度比主存快</a:t>
            </a:r>
            <a:r>
              <a:rPr lang="en-US" altLang="zh-CN" smtClean="0">
                <a:solidFill>
                  <a:schemeClr val="accent1"/>
                </a:solidFill>
                <a:ea typeface="黑体" panose="02010609060101010101" pitchFamily="49" charset="-122"/>
              </a:rPr>
              <a:t>10</a:t>
            </a:r>
            <a:r>
              <a:rPr lang="zh-CN" altLang="en-US" smtClean="0">
                <a:solidFill>
                  <a:schemeClr val="accent1"/>
                </a:solidFill>
                <a:ea typeface="黑体" panose="02010609060101010101" pitchFamily="49" charset="-122"/>
              </a:rPr>
              <a:t>倍”的区别？）</a:t>
            </a:r>
            <a:r>
              <a:rPr lang="zh-CN" altLang="en-US" smtClean="0">
                <a:ea typeface="黑体" panose="02010609060101010101" pitchFamily="49" charset="-122"/>
              </a:rPr>
              <a:t>，采用</a:t>
            </a:r>
            <a:r>
              <a:rPr lang="en-US" altLang="zh-CN" smtClean="0">
                <a:ea typeface="黑体" panose="02010609060101010101" pitchFamily="49" charset="-122"/>
              </a:rPr>
              <a:t>LRU</a:t>
            </a:r>
            <a:r>
              <a:rPr lang="zh-CN" altLang="en-US" smtClean="0">
                <a:ea typeface="黑体" panose="02010609060101010101" pitchFamily="49" charset="-122"/>
              </a:rPr>
              <a:t>替换算法，假定块替换的时间忽略不计。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(1)</a:t>
            </a:r>
            <a:r>
              <a:rPr lang="zh-CN" altLang="en-US" smtClean="0">
                <a:ea typeface="黑体" panose="02010609060101010101" pitchFamily="49" charset="-122"/>
              </a:rPr>
              <a:t>计算上述取数过程的命中率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(2)</a:t>
            </a:r>
            <a:r>
              <a:rPr lang="zh-CN" altLang="en-US" smtClean="0">
                <a:ea typeface="黑体" panose="02010609060101010101" pitchFamily="49" charset="-122"/>
              </a:rPr>
              <a:t>计算采用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后的加速比</a:t>
            </a:r>
          </a:p>
        </p:txBody>
      </p:sp>
    </p:spTree>
    <p:extLst>
      <p:ext uri="{BB962C8B-B14F-4D97-AF65-F5344CB8AC3E}">
        <p14:creationId xmlns:p14="http://schemas.microsoft.com/office/powerpoint/2010/main" val="4920387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46561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计算机系统包含</a:t>
            </a:r>
            <a:r>
              <a:rPr lang="en-US" altLang="zh-CN" smtClean="0">
                <a:ea typeface="黑体" panose="02010609060101010101" pitchFamily="49" charset="-122"/>
              </a:rPr>
              <a:t>32K</a:t>
            </a:r>
            <a:r>
              <a:rPr lang="zh-CN" altLang="en-US" smtClean="0">
                <a:ea typeface="黑体" panose="02010609060101010101" pitchFamily="49" charset="-122"/>
              </a:rPr>
              <a:t>字的主存，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容量</a:t>
            </a:r>
            <a:r>
              <a:rPr lang="en-US" altLang="zh-CN" smtClean="0">
                <a:ea typeface="黑体" panose="02010609060101010101" pitchFamily="49" charset="-122"/>
              </a:rPr>
              <a:t>4K</a:t>
            </a:r>
            <a:r>
              <a:rPr lang="zh-CN" altLang="en-US" smtClean="0">
                <a:ea typeface="黑体" panose="02010609060101010101" pitchFamily="49" charset="-122"/>
              </a:rPr>
              <a:t>字，每组</a:t>
            </a:r>
            <a:r>
              <a:rPr lang="en-US" altLang="zh-CN" smtClean="0">
                <a:ea typeface="黑体" panose="02010609060101010101" pitchFamily="49" charset="-122"/>
              </a:rPr>
              <a:t>4 Blocks</a:t>
            </a:r>
            <a:r>
              <a:rPr lang="zh-CN" altLang="en-US" smtClean="0">
                <a:ea typeface="黑体" panose="02010609060101010101" pitchFamily="49" charset="-122"/>
              </a:rPr>
              <a:t>，每</a:t>
            </a:r>
            <a:r>
              <a:rPr lang="en-US" altLang="zh-CN" smtClean="0">
                <a:ea typeface="黑体" panose="02010609060101010101" pitchFamily="49" charset="-122"/>
              </a:rPr>
              <a:t>Block 64</a:t>
            </a:r>
            <a:r>
              <a:rPr lang="zh-CN" altLang="en-US" smtClean="0">
                <a:ea typeface="黑体" panose="02010609060101010101" pitchFamily="49" charset="-122"/>
              </a:rPr>
              <a:t>个字。假设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开始是空的，</a:t>
            </a:r>
            <a:r>
              <a:rPr lang="en-US" altLang="zh-CN" smtClean="0">
                <a:ea typeface="黑体" panose="02010609060101010101" pitchFamily="49" charset="-122"/>
              </a:rPr>
              <a:t>CPU</a:t>
            </a:r>
            <a:r>
              <a:rPr lang="zh-CN" altLang="en-US" smtClean="0">
                <a:ea typeface="黑体" panose="02010609060101010101" pitchFamily="49" charset="-122"/>
              </a:rPr>
              <a:t>顺序从存储单元</a:t>
            </a:r>
            <a:r>
              <a:rPr lang="en-US" altLang="zh-CN" smtClean="0">
                <a:ea typeface="黑体" panose="02010609060101010101" pitchFamily="49" charset="-122"/>
              </a:rPr>
              <a:t>0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到</a:t>
            </a:r>
            <a:r>
              <a:rPr lang="en-US" altLang="zh-CN" smtClean="0">
                <a:ea typeface="黑体" panose="02010609060101010101" pitchFamily="49" charset="-122"/>
              </a:rPr>
              <a:t>4351</a:t>
            </a:r>
            <a:r>
              <a:rPr lang="zh-CN" altLang="en-US" smtClean="0">
                <a:ea typeface="黑体" panose="02010609060101010101" pitchFamily="49" charset="-122"/>
              </a:rPr>
              <a:t>中读取字，然后再重复这样的取数</a:t>
            </a:r>
            <a:r>
              <a:rPr lang="en-US" altLang="zh-CN" smtClean="0">
                <a:ea typeface="黑体" panose="02010609060101010101" pitchFamily="49" charset="-122"/>
              </a:rPr>
              <a:t>9</a:t>
            </a:r>
            <a:r>
              <a:rPr lang="zh-CN" altLang="en-US" smtClean="0">
                <a:ea typeface="黑体" panose="02010609060101010101" pitchFamily="49" charset="-122"/>
              </a:rPr>
              <a:t>次，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速度是主存速度的</a:t>
            </a:r>
            <a:r>
              <a:rPr lang="en-US" altLang="zh-CN" smtClean="0">
                <a:ea typeface="黑体" panose="02010609060101010101" pitchFamily="49" charset="-122"/>
              </a:rPr>
              <a:t>10</a:t>
            </a:r>
            <a:r>
              <a:rPr lang="zh-CN" altLang="en-US" smtClean="0">
                <a:ea typeface="黑体" panose="02010609060101010101" pitchFamily="49" charset="-122"/>
              </a:rPr>
              <a:t>倍，采用</a:t>
            </a:r>
            <a:r>
              <a:rPr lang="en-US" altLang="zh-CN" smtClean="0">
                <a:ea typeface="黑体" panose="02010609060101010101" pitchFamily="49" charset="-122"/>
              </a:rPr>
              <a:t>LRU</a:t>
            </a:r>
            <a:r>
              <a:rPr lang="zh-CN" altLang="en-US" smtClean="0">
                <a:ea typeface="黑体" panose="02010609060101010101" pitchFamily="49" charset="-122"/>
              </a:rPr>
              <a:t>替换算法，假定块替换的时间忽略不计。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主存容量</a:t>
            </a:r>
            <a:r>
              <a:rPr lang="en-US" altLang="zh-CN" smtClean="0">
                <a:ea typeface="黑体" panose="02010609060101010101" pitchFamily="49" charset="-122"/>
              </a:rPr>
              <a:t>32K</a:t>
            </a:r>
            <a:r>
              <a:rPr lang="zh-CN" altLang="en-US" smtClean="0">
                <a:ea typeface="黑体" panose="02010609060101010101" pitchFamily="49" charset="-122"/>
              </a:rPr>
              <a:t>字，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容量</a:t>
            </a:r>
            <a:r>
              <a:rPr lang="en-US" altLang="zh-CN" smtClean="0">
                <a:ea typeface="黑体" panose="02010609060101010101" pitchFamily="49" charset="-122"/>
              </a:rPr>
              <a:t>4K</a:t>
            </a:r>
            <a:r>
              <a:rPr lang="zh-CN" altLang="en-US" smtClean="0">
                <a:ea typeface="黑体" panose="02010609060101010101" pitchFamily="49" charset="-122"/>
              </a:rPr>
              <a:t>字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块大小＝</a:t>
            </a:r>
            <a:r>
              <a:rPr lang="en-US" altLang="zh-CN" smtClean="0">
                <a:ea typeface="黑体" panose="02010609060101010101" pitchFamily="49" charset="-122"/>
              </a:rPr>
              <a:t>64</a:t>
            </a:r>
            <a:r>
              <a:rPr lang="zh-CN" altLang="en-US" smtClean="0">
                <a:ea typeface="黑体" panose="02010609060101010101" pitchFamily="49" charset="-122"/>
              </a:rPr>
              <a:t>字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组内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块数＝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块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组数＝</a:t>
            </a:r>
            <a:r>
              <a:rPr lang="en-US" altLang="zh-CN" smtClean="0">
                <a:ea typeface="黑体" panose="02010609060101010101" pitchFamily="49" charset="-122"/>
              </a:rPr>
              <a:t>4K/(64×4)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16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主存块数＝</a:t>
            </a:r>
            <a:r>
              <a:rPr lang="en-US" altLang="zh-CN" smtClean="0">
                <a:ea typeface="黑体" panose="02010609060101010101" pitchFamily="49" charset="-122"/>
              </a:rPr>
              <a:t>32K/64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512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主存块</a:t>
            </a:r>
            <a:r>
              <a:rPr lang="en-US" altLang="zh-CN" smtClean="0">
                <a:ea typeface="黑体" panose="02010609060101010101" pitchFamily="49" charset="-122"/>
              </a:rPr>
              <a:t>/</a:t>
            </a:r>
            <a:r>
              <a:rPr lang="zh-CN" altLang="en-US" smtClean="0">
                <a:ea typeface="黑体" panose="02010609060101010101" pitchFamily="49" charset="-122"/>
              </a:rPr>
              <a:t>组＝</a:t>
            </a:r>
            <a:r>
              <a:rPr lang="en-US" altLang="zh-CN" smtClean="0">
                <a:ea typeface="黑体" panose="02010609060101010101" pitchFamily="49" charset="-122"/>
              </a:rPr>
              <a:t>512/16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32</a:t>
            </a:r>
          </a:p>
        </p:txBody>
      </p:sp>
      <p:sp>
        <p:nvSpPr>
          <p:cNvPr id="4" name="AutoShape 114"/>
          <p:cNvSpPr>
            <a:spLocks noChangeArrowheads="1"/>
          </p:cNvSpPr>
          <p:nvPr/>
        </p:nvSpPr>
        <p:spPr bwMode="auto">
          <a:xfrm>
            <a:off x="5435600" y="2636838"/>
            <a:ext cx="2808288" cy="936625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与主存组数一样，地址沿组方向增长</a:t>
            </a:r>
          </a:p>
        </p:txBody>
      </p:sp>
    </p:spTree>
    <p:extLst>
      <p:ext uri="{BB962C8B-B14F-4D97-AF65-F5344CB8AC3E}">
        <p14:creationId xmlns:p14="http://schemas.microsoft.com/office/powerpoint/2010/main" val="2317893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4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8195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56467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计算机系统包含</a:t>
            </a:r>
            <a:r>
              <a:rPr lang="en-US" altLang="zh-CN" smtClean="0">
                <a:ea typeface="黑体" panose="02010609060101010101" pitchFamily="49" charset="-122"/>
              </a:rPr>
              <a:t>32K</a:t>
            </a:r>
            <a:r>
              <a:rPr lang="zh-CN" altLang="en-US" smtClean="0">
                <a:ea typeface="黑体" panose="02010609060101010101" pitchFamily="49" charset="-122"/>
              </a:rPr>
              <a:t>字的主存，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容量</a:t>
            </a:r>
            <a:r>
              <a:rPr lang="en-US" altLang="zh-CN" smtClean="0">
                <a:ea typeface="黑体" panose="02010609060101010101" pitchFamily="49" charset="-122"/>
              </a:rPr>
              <a:t>4K</a:t>
            </a:r>
            <a:r>
              <a:rPr lang="zh-CN" altLang="en-US" smtClean="0">
                <a:ea typeface="黑体" panose="02010609060101010101" pitchFamily="49" charset="-122"/>
              </a:rPr>
              <a:t>字，每组</a:t>
            </a:r>
            <a:r>
              <a:rPr lang="en-US" altLang="zh-CN" smtClean="0">
                <a:ea typeface="黑体" panose="02010609060101010101" pitchFamily="49" charset="-122"/>
              </a:rPr>
              <a:t>4 Blocks</a:t>
            </a:r>
            <a:r>
              <a:rPr lang="zh-CN" altLang="en-US" smtClean="0">
                <a:ea typeface="黑体" panose="02010609060101010101" pitchFamily="49" charset="-122"/>
              </a:rPr>
              <a:t>，每</a:t>
            </a:r>
            <a:r>
              <a:rPr lang="en-US" altLang="zh-CN" smtClean="0">
                <a:ea typeface="黑体" panose="02010609060101010101" pitchFamily="49" charset="-122"/>
              </a:rPr>
              <a:t>Block 64</a:t>
            </a:r>
            <a:r>
              <a:rPr lang="zh-CN" altLang="en-US" smtClean="0">
                <a:ea typeface="黑体" panose="02010609060101010101" pitchFamily="49" charset="-122"/>
              </a:rPr>
              <a:t>个字。假设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开始是空的，</a:t>
            </a:r>
            <a:r>
              <a:rPr lang="en-US" altLang="zh-CN" smtClean="0">
                <a:ea typeface="黑体" panose="02010609060101010101" pitchFamily="49" charset="-122"/>
              </a:rPr>
              <a:t>CPU</a:t>
            </a:r>
            <a:r>
              <a:rPr lang="zh-CN" altLang="en-US" smtClean="0">
                <a:ea typeface="黑体" panose="02010609060101010101" pitchFamily="49" charset="-122"/>
              </a:rPr>
              <a:t>顺序从存储单元</a:t>
            </a:r>
            <a:r>
              <a:rPr lang="en-US" altLang="zh-CN" smtClean="0">
                <a:ea typeface="黑体" panose="02010609060101010101" pitchFamily="49" charset="-122"/>
              </a:rPr>
              <a:t>0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到</a:t>
            </a:r>
            <a:r>
              <a:rPr lang="en-US" altLang="zh-CN" smtClean="0">
                <a:ea typeface="黑体" panose="02010609060101010101" pitchFamily="49" charset="-122"/>
              </a:rPr>
              <a:t>4351</a:t>
            </a:r>
            <a:r>
              <a:rPr lang="zh-CN" altLang="en-US" smtClean="0">
                <a:ea typeface="黑体" panose="02010609060101010101" pitchFamily="49" charset="-122"/>
              </a:rPr>
              <a:t>中读取字，然后再重复这样的取数</a:t>
            </a:r>
            <a:r>
              <a:rPr lang="en-US" altLang="zh-CN" smtClean="0">
                <a:ea typeface="黑体" panose="02010609060101010101" pitchFamily="49" charset="-122"/>
              </a:rPr>
              <a:t>9</a:t>
            </a:r>
            <a:r>
              <a:rPr lang="zh-CN" altLang="en-US" smtClean="0">
                <a:ea typeface="黑体" panose="02010609060101010101" pitchFamily="49" charset="-122"/>
              </a:rPr>
              <a:t>次，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速度是主存速度的</a:t>
            </a:r>
            <a:r>
              <a:rPr lang="en-US" altLang="zh-CN" smtClean="0">
                <a:ea typeface="黑体" panose="02010609060101010101" pitchFamily="49" charset="-122"/>
              </a:rPr>
              <a:t>10</a:t>
            </a:r>
            <a:r>
              <a:rPr lang="zh-CN" altLang="en-US" smtClean="0">
                <a:ea typeface="黑体" panose="02010609060101010101" pitchFamily="49" charset="-122"/>
              </a:rPr>
              <a:t>倍，采用</a:t>
            </a:r>
            <a:r>
              <a:rPr lang="en-US" altLang="zh-CN" smtClean="0">
                <a:ea typeface="黑体" panose="02010609060101010101" pitchFamily="49" charset="-122"/>
              </a:rPr>
              <a:t>LRU</a:t>
            </a:r>
            <a:r>
              <a:rPr lang="zh-CN" altLang="en-US" smtClean="0">
                <a:ea typeface="黑体" panose="02010609060101010101" pitchFamily="49" charset="-122"/>
              </a:rPr>
              <a:t>替换算法，假定块替换的时间忽略不计。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4352</a:t>
            </a:r>
            <a:r>
              <a:rPr lang="zh-CN" altLang="en-US" smtClean="0">
                <a:ea typeface="黑体" panose="02010609060101010101" pitchFamily="49" charset="-122"/>
              </a:rPr>
              <a:t>个主存字分配在</a:t>
            </a:r>
            <a:r>
              <a:rPr lang="en-US" altLang="zh-CN" smtClean="0">
                <a:ea typeface="黑体" panose="02010609060101010101" pitchFamily="49" charset="-122"/>
              </a:rPr>
              <a:t>68</a:t>
            </a:r>
            <a:r>
              <a:rPr lang="zh-CN" altLang="en-US" smtClean="0">
                <a:ea typeface="黑体" panose="02010609060101010101" pitchFamily="49" charset="-122"/>
              </a:rPr>
              <a:t>个主存块中（</a:t>
            </a:r>
            <a:r>
              <a:rPr lang="en-US" altLang="zh-CN" smtClean="0">
                <a:ea typeface="黑体" panose="02010609060101010101" pitchFamily="49" charset="-122"/>
              </a:rPr>
              <a:t>4352/64=68</a:t>
            </a:r>
            <a:r>
              <a:rPr lang="zh-CN" altLang="en-US" smtClean="0">
                <a:ea typeface="黑体" panose="02010609060101010101" pitchFamily="49" charset="-122"/>
              </a:rPr>
              <a:t>）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主存块</a:t>
            </a:r>
            <a:r>
              <a:rPr lang="en-US" altLang="zh-CN" smtClean="0">
                <a:ea typeface="黑体" panose="02010609060101010101" pitchFamily="49" charset="-122"/>
              </a:rPr>
              <a:t>0</a:t>
            </a:r>
            <a:r>
              <a:rPr lang="zh-CN" altLang="en-US" smtClean="0">
                <a:ea typeface="黑体" panose="02010609060101010101" pitchFamily="49" charset="-122"/>
              </a:rPr>
              <a:t>：主存字</a:t>
            </a:r>
            <a:r>
              <a:rPr lang="en-US" altLang="zh-CN" smtClean="0">
                <a:ea typeface="黑体" panose="02010609060101010101" pitchFamily="49" charset="-122"/>
              </a:rPr>
              <a:t>0~63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主存块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：主存字</a:t>
            </a:r>
            <a:r>
              <a:rPr lang="en-US" altLang="zh-CN" smtClean="0">
                <a:ea typeface="黑体" panose="02010609060101010101" pitchFamily="49" charset="-122"/>
              </a:rPr>
              <a:t>64~127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……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主存块</a:t>
            </a:r>
            <a:r>
              <a:rPr lang="en-US" altLang="zh-CN" smtClean="0">
                <a:ea typeface="黑体" panose="02010609060101010101" pitchFamily="49" charset="-122"/>
              </a:rPr>
              <a:t>63</a:t>
            </a:r>
            <a:r>
              <a:rPr lang="zh-CN" altLang="en-US" smtClean="0">
                <a:ea typeface="黑体" panose="02010609060101010101" pitchFamily="49" charset="-122"/>
              </a:rPr>
              <a:t>：主存字</a:t>
            </a:r>
            <a:r>
              <a:rPr lang="en-US" altLang="zh-CN" smtClean="0">
                <a:ea typeface="黑体" panose="02010609060101010101" pitchFamily="49" charset="-122"/>
              </a:rPr>
              <a:t>4032~4095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主存块</a:t>
            </a:r>
            <a:r>
              <a:rPr lang="en-US" altLang="zh-CN" smtClean="0">
                <a:ea typeface="黑体" panose="02010609060101010101" pitchFamily="49" charset="-122"/>
              </a:rPr>
              <a:t>64</a:t>
            </a:r>
            <a:r>
              <a:rPr lang="zh-CN" altLang="en-US" smtClean="0">
                <a:ea typeface="黑体" panose="02010609060101010101" pitchFamily="49" charset="-122"/>
              </a:rPr>
              <a:t>：主存字</a:t>
            </a:r>
            <a:r>
              <a:rPr lang="en-US" altLang="zh-CN" smtClean="0">
                <a:ea typeface="黑体" panose="02010609060101010101" pitchFamily="49" charset="-122"/>
              </a:rPr>
              <a:t>4096~4159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主存块</a:t>
            </a:r>
            <a:r>
              <a:rPr lang="en-US" altLang="zh-CN" smtClean="0">
                <a:ea typeface="黑体" panose="02010609060101010101" pitchFamily="49" charset="-122"/>
              </a:rPr>
              <a:t>65</a:t>
            </a:r>
            <a:r>
              <a:rPr lang="zh-CN" altLang="en-US" smtClean="0">
                <a:ea typeface="黑体" panose="02010609060101010101" pitchFamily="49" charset="-122"/>
              </a:rPr>
              <a:t>：主存字</a:t>
            </a:r>
            <a:r>
              <a:rPr lang="en-US" altLang="zh-CN" smtClean="0">
                <a:ea typeface="黑体" panose="02010609060101010101" pitchFamily="49" charset="-122"/>
              </a:rPr>
              <a:t>4160~4223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主存块</a:t>
            </a:r>
            <a:r>
              <a:rPr lang="en-US" altLang="zh-CN" smtClean="0">
                <a:ea typeface="黑体" panose="02010609060101010101" pitchFamily="49" charset="-122"/>
              </a:rPr>
              <a:t>66</a:t>
            </a:r>
            <a:r>
              <a:rPr lang="zh-CN" altLang="en-US" smtClean="0">
                <a:ea typeface="黑体" panose="02010609060101010101" pitchFamily="49" charset="-122"/>
              </a:rPr>
              <a:t>：主存字</a:t>
            </a:r>
            <a:r>
              <a:rPr lang="en-US" altLang="zh-CN" smtClean="0">
                <a:ea typeface="黑体" panose="02010609060101010101" pitchFamily="49" charset="-122"/>
              </a:rPr>
              <a:t>4224~4287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主存块</a:t>
            </a:r>
            <a:r>
              <a:rPr lang="en-US" altLang="zh-CN" smtClean="0">
                <a:ea typeface="黑体" panose="02010609060101010101" pitchFamily="49" charset="-122"/>
              </a:rPr>
              <a:t>67</a:t>
            </a:r>
            <a:r>
              <a:rPr lang="zh-CN" altLang="en-US" smtClean="0">
                <a:ea typeface="黑体" panose="02010609060101010101" pitchFamily="49" charset="-122"/>
              </a:rPr>
              <a:t>：主存字</a:t>
            </a:r>
            <a:r>
              <a:rPr lang="en-US" altLang="zh-CN" smtClean="0">
                <a:ea typeface="黑体" panose="02010609060101010101" pitchFamily="49" charset="-122"/>
              </a:rPr>
              <a:t>4288~4351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474788" y="4797425"/>
            <a:ext cx="3168650" cy="15843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00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819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6766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计算机系统包含</a:t>
            </a:r>
            <a:r>
              <a:rPr lang="en-US" altLang="zh-CN" smtClean="0">
                <a:ea typeface="黑体" panose="02010609060101010101" pitchFamily="49" charset="-122"/>
              </a:rPr>
              <a:t>32K</a:t>
            </a:r>
            <a:r>
              <a:rPr lang="zh-CN" altLang="en-US" smtClean="0">
                <a:ea typeface="黑体" panose="02010609060101010101" pitchFamily="49" charset="-122"/>
              </a:rPr>
              <a:t>字的主存，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容量</a:t>
            </a:r>
            <a:r>
              <a:rPr lang="en-US" altLang="zh-CN" smtClean="0">
                <a:ea typeface="黑体" panose="02010609060101010101" pitchFamily="49" charset="-122"/>
              </a:rPr>
              <a:t>4K</a:t>
            </a:r>
            <a:r>
              <a:rPr lang="zh-CN" altLang="en-US" smtClean="0">
                <a:ea typeface="黑体" panose="02010609060101010101" pitchFamily="49" charset="-122"/>
              </a:rPr>
              <a:t>字，每组</a:t>
            </a:r>
            <a:r>
              <a:rPr lang="en-US" altLang="zh-CN" smtClean="0">
                <a:ea typeface="黑体" panose="02010609060101010101" pitchFamily="49" charset="-122"/>
              </a:rPr>
              <a:t>4 Blocks</a:t>
            </a:r>
            <a:r>
              <a:rPr lang="zh-CN" altLang="en-US" smtClean="0">
                <a:ea typeface="黑体" panose="02010609060101010101" pitchFamily="49" charset="-122"/>
              </a:rPr>
              <a:t>，每</a:t>
            </a:r>
            <a:r>
              <a:rPr lang="en-US" altLang="zh-CN" smtClean="0">
                <a:ea typeface="黑体" panose="02010609060101010101" pitchFamily="49" charset="-122"/>
              </a:rPr>
              <a:t>Block 64</a:t>
            </a:r>
            <a:r>
              <a:rPr lang="zh-CN" altLang="en-US" smtClean="0">
                <a:ea typeface="黑体" panose="02010609060101010101" pitchFamily="49" charset="-122"/>
              </a:rPr>
              <a:t>个字。假设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开始是空的，</a:t>
            </a:r>
            <a:r>
              <a:rPr lang="en-US" altLang="zh-CN" smtClean="0">
                <a:ea typeface="黑体" panose="02010609060101010101" pitchFamily="49" charset="-122"/>
              </a:rPr>
              <a:t>CPU</a:t>
            </a:r>
            <a:r>
              <a:rPr lang="zh-CN" altLang="en-US" smtClean="0">
                <a:ea typeface="黑体" panose="02010609060101010101" pitchFamily="49" charset="-122"/>
              </a:rPr>
              <a:t>顺序从存储单元</a:t>
            </a:r>
            <a:r>
              <a:rPr lang="en-US" altLang="zh-CN" smtClean="0">
                <a:ea typeface="黑体" panose="02010609060101010101" pitchFamily="49" charset="-122"/>
              </a:rPr>
              <a:t>0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到</a:t>
            </a:r>
            <a:r>
              <a:rPr lang="en-US" altLang="zh-CN" smtClean="0">
                <a:ea typeface="黑体" panose="02010609060101010101" pitchFamily="49" charset="-122"/>
              </a:rPr>
              <a:t>4351</a:t>
            </a:r>
            <a:r>
              <a:rPr lang="zh-CN" altLang="en-US" smtClean="0">
                <a:ea typeface="黑体" panose="02010609060101010101" pitchFamily="49" charset="-122"/>
              </a:rPr>
              <a:t>中读取字，然后再重复这样的取数</a:t>
            </a:r>
            <a:r>
              <a:rPr lang="en-US" altLang="zh-CN" smtClean="0">
                <a:ea typeface="黑体" panose="02010609060101010101" pitchFamily="49" charset="-122"/>
              </a:rPr>
              <a:t>9</a:t>
            </a:r>
            <a:r>
              <a:rPr lang="zh-CN" altLang="en-US" smtClean="0">
                <a:ea typeface="黑体" panose="02010609060101010101" pitchFamily="49" charset="-122"/>
              </a:rPr>
              <a:t>次，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速度是主存速度的</a:t>
            </a:r>
            <a:r>
              <a:rPr lang="en-US" altLang="zh-CN" smtClean="0">
                <a:ea typeface="黑体" panose="02010609060101010101" pitchFamily="49" charset="-122"/>
              </a:rPr>
              <a:t>10</a:t>
            </a:r>
            <a:r>
              <a:rPr lang="zh-CN" altLang="en-US" smtClean="0">
                <a:ea typeface="黑体" panose="02010609060101010101" pitchFamily="49" charset="-122"/>
              </a:rPr>
              <a:t>倍，采用</a:t>
            </a:r>
            <a:r>
              <a:rPr lang="en-US" altLang="zh-CN" smtClean="0">
                <a:ea typeface="黑体" panose="02010609060101010101" pitchFamily="49" charset="-122"/>
              </a:rPr>
              <a:t>LRU</a:t>
            </a:r>
            <a:r>
              <a:rPr lang="zh-CN" altLang="en-US" smtClean="0">
                <a:ea typeface="黑体" panose="02010609060101010101" pitchFamily="49" charset="-122"/>
              </a:rPr>
              <a:t>替换算法，假定块替换的时间忽略不计。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主存块</a:t>
            </a:r>
            <a:r>
              <a:rPr lang="zh-CN" altLang="en-US" smtClean="0">
                <a:ea typeface="宋体" panose="02010600030101010101" pitchFamily="2" charset="-122"/>
                <a:sym typeface="Wingdings" panose="05000000000000000000" pitchFamily="2" charset="2"/>
              </a:rPr>
              <a:t> 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组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68</a:t>
            </a:r>
            <a:r>
              <a:rPr lang="zh-CN" altLang="en-US" smtClean="0">
                <a:ea typeface="黑体" panose="02010609060101010101" pitchFamily="49" charset="-122"/>
              </a:rPr>
              <a:t>个主存块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16</a:t>
            </a:r>
            <a:r>
              <a:rPr lang="zh-CN" altLang="en-US" smtClean="0">
                <a:ea typeface="黑体" panose="02010609060101010101" pitchFamily="49" charset="-122"/>
              </a:rPr>
              <a:t>个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组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每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组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块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4211638" y="2708275"/>
          <a:ext cx="2906712" cy="33035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45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1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Cache组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主存块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0，16，32，48，64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1，17，33，49，65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2，18，34，50，66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3，19，35，51，67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4，20，36，52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13，29，45，61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14，30，46，62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15，31，47，63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9255" name="AutoShape 39"/>
          <p:cNvSpPr>
            <a:spLocks noChangeArrowheads="1"/>
          </p:cNvSpPr>
          <p:nvPr/>
        </p:nvSpPr>
        <p:spPr bwMode="auto">
          <a:xfrm>
            <a:off x="6659563" y="2997200"/>
            <a:ext cx="433387" cy="13684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91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5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52425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初始：</a:t>
            </a:r>
            <a:endParaRPr lang="en-US" altLang="zh-CN" smtClean="0">
              <a:ea typeface="黑体" panose="02010609060101010101" pitchFamily="49" charset="-122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544513" y="1484313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2344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84175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第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次循环：块</a:t>
            </a:r>
            <a:r>
              <a:rPr lang="en-US" altLang="zh-CN" smtClean="0">
                <a:ea typeface="黑体" panose="02010609060101010101" pitchFamily="49" charset="-122"/>
              </a:rPr>
              <a:t>0~</a:t>
            </a:r>
            <a:r>
              <a:rPr lang="zh-CN" altLang="en-US" smtClean="0">
                <a:ea typeface="黑体" panose="02010609060101010101" pitchFamily="49" charset="-122"/>
              </a:rPr>
              <a:t>块</a:t>
            </a:r>
            <a:r>
              <a:rPr lang="en-US" altLang="zh-CN" smtClean="0">
                <a:ea typeface="黑体" panose="02010609060101010101" pitchFamily="49" charset="-122"/>
              </a:rPr>
              <a:t>63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544513" y="1557338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5" name="AutoShape 113"/>
          <p:cNvSpPr>
            <a:spLocks noChangeArrowheads="1"/>
          </p:cNvSpPr>
          <p:nvPr/>
        </p:nvSpPr>
        <p:spPr bwMode="auto">
          <a:xfrm>
            <a:off x="5364163" y="3536950"/>
            <a:ext cx="2160587" cy="936625"/>
          </a:xfrm>
          <a:prstGeom prst="cloudCallout">
            <a:avLst>
              <a:gd name="adj1" fmla="val -63792"/>
              <a:gd name="adj2" fmla="val 121986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块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64~67?</a:t>
            </a:r>
          </a:p>
        </p:txBody>
      </p:sp>
    </p:spTree>
    <p:extLst>
      <p:ext uri="{BB962C8B-B14F-4D97-AF65-F5344CB8AC3E}">
        <p14:creationId xmlns:p14="http://schemas.microsoft.com/office/powerpoint/2010/main" val="3712511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52425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第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次循环：块</a:t>
            </a:r>
            <a:r>
              <a:rPr lang="en-US" altLang="zh-CN" smtClean="0">
                <a:ea typeface="黑体" panose="02010609060101010101" pitchFamily="49" charset="-122"/>
              </a:rPr>
              <a:t>64~</a:t>
            </a:r>
            <a:r>
              <a:rPr lang="zh-CN" altLang="en-US" smtClean="0">
                <a:ea typeface="黑体" panose="02010609060101010101" pitchFamily="49" charset="-122"/>
              </a:rPr>
              <a:t>块</a:t>
            </a:r>
            <a:r>
              <a:rPr lang="en-US" altLang="zh-CN" smtClean="0">
                <a:ea typeface="黑体" panose="02010609060101010101" pitchFamily="49" charset="-122"/>
              </a:rPr>
              <a:t>67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544513" y="1516063"/>
          <a:ext cx="8204200" cy="436086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5" name="AutoShape 114"/>
          <p:cNvSpPr>
            <a:spLocks noChangeArrowheads="1"/>
          </p:cNvSpPr>
          <p:nvPr/>
        </p:nvSpPr>
        <p:spPr bwMode="auto">
          <a:xfrm>
            <a:off x="5940425" y="333375"/>
            <a:ext cx="2808288" cy="93503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Note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LRU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算法替换最长时间不用的块</a:t>
            </a:r>
            <a:endParaRPr lang="zh-CN" altLang="en-US" sz="1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AutoShape 113"/>
          <p:cNvSpPr>
            <a:spLocks noChangeArrowheads="1"/>
          </p:cNvSpPr>
          <p:nvPr/>
        </p:nvSpPr>
        <p:spPr bwMode="auto">
          <a:xfrm>
            <a:off x="3635375" y="3068638"/>
            <a:ext cx="2305050" cy="1152525"/>
          </a:xfrm>
          <a:prstGeom prst="cloudCallout">
            <a:avLst>
              <a:gd name="adj1" fmla="val -83935"/>
              <a:gd name="adj2" fmla="val -126435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块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0~3?</a:t>
            </a:r>
          </a:p>
        </p:txBody>
      </p:sp>
    </p:spTree>
    <p:extLst>
      <p:ext uri="{BB962C8B-B14F-4D97-AF65-F5344CB8AC3E}">
        <p14:creationId xmlns:p14="http://schemas.microsoft.com/office/powerpoint/2010/main" val="13647702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429895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本习题讨论流水线对处理器时钟周期的影响。表中给出了数据通路中不同阶段延迟的两种情况，试根据这两种情况分别回答下列问题。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1) </a:t>
            </a:r>
            <a:r>
              <a:rPr lang="zh-CN" altLang="en-US" dirty="0" smtClean="0">
                <a:ea typeface="黑体" panose="02010609060101010101" pitchFamily="49" charset="-122"/>
              </a:rPr>
              <a:t>流水线处理器与非流水线处理器的时钟周期分别是什么？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a.</a:t>
            </a:r>
            <a:r>
              <a:rPr lang="zh-CN" altLang="en-US" dirty="0" smtClean="0">
                <a:ea typeface="黑体" panose="02010609060101010101" pitchFamily="49" charset="-122"/>
              </a:rPr>
              <a:t>流水线处理器：</a:t>
            </a:r>
            <a:r>
              <a:rPr lang="en-US" altLang="zh-CN" dirty="0" smtClean="0">
                <a:ea typeface="黑体" panose="02010609060101010101" pitchFamily="49" charset="-122"/>
              </a:rPr>
              <a:t>500ps</a:t>
            </a:r>
            <a:r>
              <a:rPr lang="zh-CN" altLang="en-US" dirty="0" smtClean="0"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ea typeface="黑体" panose="02010609060101010101" pitchFamily="49" charset="-122"/>
              </a:rPr>
              <a:t>MEM</a:t>
            </a:r>
            <a:r>
              <a:rPr lang="zh-CN" altLang="en-US" dirty="0" smtClean="0">
                <a:ea typeface="黑体" panose="02010609060101010101" pitchFamily="49" charset="-122"/>
              </a:rPr>
              <a:t>），非流水线处理器：</a:t>
            </a:r>
            <a:r>
              <a:rPr lang="en-US" altLang="zh-CN" dirty="0" smtClean="0">
                <a:ea typeface="黑体" panose="02010609060101010101" pitchFamily="49" charset="-122"/>
              </a:rPr>
              <a:t>300 + 400 + 350 + 500 + 100 = 1650ps</a:t>
            </a: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b.</a:t>
            </a:r>
            <a:r>
              <a:rPr lang="zh-CN" altLang="en-US" dirty="0" smtClean="0">
                <a:ea typeface="黑体" panose="02010609060101010101" pitchFamily="49" charset="-122"/>
              </a:rPr>
              <a:t>流水线处理器：</a:t>
            </a:r>
            <a:r>
              <a:rPr lang="en-US" altLang="zh-CN" dirty="0" smtClean="0">
                <a:ea typeface="黑体" panose="02010609060101010101" pitchFamily="49" charset="-122"/>
              </a:rPr>
              <a:t>200ps</a:t>
            </a:r>
            <a:r>
              <a:rPr lang="zh-CN" altLang="en-US" dirty="0" smtClean="0"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ea typeface="黑体" panose="02010609060101010101" pitchFamily="49" charset="-122"/>
              </a:rPr>
              <a:t>IF</a:t>
            </a:r>
            <a:r>
              <a:rPr lang="zh-CN" altLang="en-US" dirty="0" smtClean="0">
                <a:ea typeface="黑体" panose="02010609060101010101" pitchFamily="49" charset="-122"/>
              </a:rPr>
              <a:t>），非流水线处理器：</a:t>
            </a:r>
            <a:r>
              <a:rPr lang="en-US" altLang="zh-CN" dirty="0" smtClean="0">
                <a:ea typeface="黑体" panose="02010609060101010101" pitchFamily="49" charset="-122"/>
              </a:rPr>
              <a:t>200 + 150 + 120 + 190 + 140 = 800ps</a:t>
            </a: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解析：流水线处理器的时钟周期受限于处理速度最慢的一级，非流水线处理器的时钟周期受限于处理时间最长的指令（一般为</a:t>
            </a:r>
            <a:r>
              <a:rPr lang="en-US" altLang="zh-CN" dirty="0" err="1" smtClean="0">
                <a:ea typeface="黑体" panose="02010609060101010101" pitchFamily="49" charset="-122"/>
              </a:rPr>
              <a:t>lw</a:t>
            </a:r>
            <a:r>
              <a:rPr lang="zh-CN" altLang="en-US" dirty="0" smtClean="0">
                <a:ea typeface="黑体" panose="02010609060101010101" pitchFamily="49" charset="-122"/>
              </a:rPr>
              <a:t>指令）。</a:t>
            </a:r>
            <a:endParaRPr lang="en-US" altLang="zh-CN" dirty="0" smtClean="0"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68500" y="1833563"/>
          <a:ext cx="5411790" cy="73183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18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WB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300ps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140ps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</a:t>
            </a:r>
          </a:p>
        </p:txBody>
      </p:sp>
    </p:spTree>
    <p:extLst>
      <p:ext uri="{BB962C8B-B14F-4D97-AF65-F5344CB8AC3E}">
        <p14:creationId xmlns:p14="http://schemas.microsoft.com/office/powerpoint/2010/main" val="30003345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52425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第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次循环：块</a:t>
            </a:r>
            <a:r>
              <a:rPr lang="en-US" altLang="zh-CN" smtClean="0">
                <a:ea typeface="黑体" panose="02010609060101010101" pitchFamily="49" charset="-122"/>
              </a:rPr>
              <a:t>0~</a:t>
            </a:r>
            <a:r>
              <a:rPr lang="zh-CN" altLang="en-US" smtClean="0">
                <a:ea typeface="黑体" panose="02010609060101010101" pitchFamily="49" charset="-122"/>
              </a:rPr>
              <a:t>块</a:t>
            </a:r>
            <a:r>
              <a:rPr lang="en-US" altLang="zh-CN" smtClean="0">
                <a:ea typeface="黑体" panose="02010609060101010101" pitchFamily="49" charset="-122"/>
              </a:rPr>
              <a:t>3</a:t>
            </a: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611188" y="1487488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2282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84175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第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次循环：块</a:t>
            </a:r>
            <a:r>
              <a:rPr lang="en-US" altLang="zh-CN" smtClean="0">
                <a:ea typeface="黑体" panose="02010609060101010101" pitchFamily="49" charset="-122"/>
              </a:rPr>
              <a:t>4~</a:t>
            </a:r>
            <a:r>
              <a:rPr lang="zh-CN" altLang="en-US" smtClean="0">
                <a:ea typeface="黑体" panose="02010609060101010101" pitchFamily="49" charset="-122"/>
              </a:rPr>
              <a:t>块</a:t>
            </a:r>
            <a:r>
              <a:rPr lang="en-US" altLang="zh-CN" smtClean="0">
                <a:ea typeface="黑体" panose="02010609060101010101" pitchFamily="49" charset="-122"/>
              </a:rPr>
              <a:t>15</a:t>
            </a: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611188" y="1487488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4450" name="AutoShape 113"/>
          <p:cNvSpPr>
            <a:spLocks noChangeArrowheads="1"/>
          </p:cNvSpPr>
          <p:nvPr/>
        </p:nvSpPr>
        <p:spPr bwMode="auto">
          <a:xfrm>
            <a:off x="2124075" y="2727325"/>
            <a:ext cx="503238" cy="30781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62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52425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第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次循环：块</a:t>
            </a:r>
            <a:r>
              <a:rPr lang="en-US" altLang="zh-CN" smtClean="0">
                <a:ea typeface="黑体" panose="02010609060101010101" pitchFamily="49" charset="-122"/>
              </a:rPr>
              <a:t>16~</a:t>
            </a:r>
            <a:r>
              <a:rPr lang="zh-CN" altLang="en-US" smtClean="0">
                <a:ea typeface="黑体" panose="02010609060101010101" pitchFamily="49" charset="-122"/>
              </a:rPr>
              <a:t>块</a:t>
            </a:r>
            <a:r>
              <a:rPr lang="en-US" altLang="zh-CN" smtClean="0">
                <a:ea typeface="黑体" panose="02010609060101010101" pitchFamily="49" charset="-122"/>
              </a:rPr>
              <a:t>19</a:t>
            </a: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615950" y="1487488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4360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54013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第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次循环：块</a:t>
            </a:r>
            <a:r>
              <a:rPr lang="en-US" altLang="zh-CN" smtClean="0">
                <a:ea typeface="黑体" panose="02010609060101010101" pitchFamily="49" charset="-122"/>
              </a:rPr>
              <a:t>20~</a:t>
            </a:r>
            <a:r>
              <a:rPr lang="zh-CN" altLang="en-US" smtClean="0">
                <a:ea typeface="黑体" panose="02010609060101010101" pitchFamily="49" charset="-122"/>
              </a:rPr>
              <a:t>块</a:t>
            </a:r>
            <a:r>
              <a:rPr lang="en-US" altLang="zh-CN" smtClean="0">
                <a:ea typeface="黑体" panose="02010609060101010101" pitchFamily="49" charset="-122"/>
              </a:rPr>
              <a:t>31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615950" y="1487488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6498" name="AutoShape 113"/>
          <p:cNvSpPr>
            <a:spLocks noChangeArrowheads="1"/>
          </p:cNvSpPr>
          <p:nvPr/>
        </p:nvSpPr>
        <p:spPr bwMode="auto">
          <a:xfrm>
            <a:off x="3995738" y="2727325"/>
            <a:ext cx="504825" cy="30781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633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52425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第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次循环：块</a:t>
            </a:r>
            <a:r>
              <a:rPr lang="en-US" altLang="zh-CN" smtClean="0">
                <a:ea typeface="黑体" panose="02010609060101010101" pitchFamily="49" charset="-122"/>
              </a:rPr>
              <a:t>32~</a:t>
            </a:r>
            <a:r>
              <a:rPr lang="zh-CN" altLang="en-US" smtClean="0">
                <a:ea typeface="黑体" panose="02010609060101010101" pitchFamily="49" charset="-122"/>
              </a:rPr>
              <a:t>块</a:t>
            </a:r>
            <a:r>
              <a:rPr lang="en-US" altLang="zh-CN" smtClean="0">
                <a:ea typeface="黑体" panose="02010609060101010101" pitchFamily="49" charset="-122"/>
              </a:rPr>
              <a:t>35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544513" y="1557338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6187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8435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84175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第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次循环：块</a:t>
            </a:r>
            <a:r>
              <a:rPr lang="en-US" altLang="zh-CN" smtClean="0">
                <a:ea typeface="黑体" panose="02010609060101010101" pitchFamily="49" charset="-122"/>
              </a:rPr>
              <a:t>36~</a:t>
            </a:r>
            <a:r>
              <a:rPr lang="zh-CN" altLang="en-US" smtClean="0">
                <a:ea typeface="黑体" panose="02010609060101010101" pitchFamily="49" charset="-122"/>
              </a:rPr>
              <a:t>块</a:t>
            </a:r>
            <a:r>
              <a:rPr lang="en-US" altLang="zh-CN" smtClean="0">
                <a:ea typeface="黑体" panose="02010609060101010101" pitchFamily="49" charset="-122"/>
              </a:rPr>
              <a:t>47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544513" y="1557338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8546" name="AutoShape 113"/>
          <p:cNvSpPr>
            <a:spLocks noChangeArrowheads="1"/>
          </p:cNvSpPr>
          <p:nvPr/>
        </p:nvSpPr>
        <p:spPr bwMode="auto">
          <a:xfrm>
            <a:off x="5724525" y="2800350"/>
            <a:ext cx="503238" cy="30765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1757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52425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第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次循环：块</a:t>
            </a:r>
            <a:r>
              <a:rPr lang="en-US" altLang="zh-CN" smtClean="0">
                <a:ea typeface="黑体" panose="02010609060101010101" pitchFamily="49" charset="-122"/>
              </a:rPr>
              <a:t>48~</a:t>
            </a:r>
            <a:r>
              <a:rPr lang="zh-CN" altLang="en-US" smtClean="0">
                <a:ea typeface="黑体" panose="02010609060101010101" pitchFamily="49" charset="-122"/>
              </a:rPr>
              <a:t>块</a:t>
            </a:r>
            <a:r>
              <a:rPr lang="en-US" altLang="zh-CN" smtClean="0">
                <a:ea typeface="黑体" panose="02010609060101010101" pitchFamily="49" charset="-122"/>
              </a:rPr>
              <a:t>51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615950" y="1412875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48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49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50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51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8477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52425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第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次循环：块</a:t>
            </a:r>
            <a:r>
              <a:rPr lang="en-US" altLang="zh-CN" smtClean="0">
                <a:ea typeface="黑体" panose="02010609060101010101" pitchFamily="49" charset="-122"/>
              </a:rPr>
              <a:t>52~</a:t>
            </a:r>
            <a:r>
              <a:rPr lang="zh-CN" altLang="en-US" smtClean="0">
                <a:ea typeface="黑体" panose="02010609060101010101" pitchFamily="49" charset="-122"/>
              </a:rPr>
              <a:t>块</a:t>
            </a:r>
            <a:r>
              <a:rPr lang="en-US" altLang="zh-CN" smtClean="0">
                <a:ea typeface="黑体" panose="02010609060101010101" pitchFamily="49" charset="-122"/>
              </a:rPr>
              <a:t>63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615950" y="1412875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48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49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50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51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20594" name="AutoShape 113"/>
          <p:cNvSpPr>
            <a:spLocks noChangeArrowheads="1"/>
          </p:cNvSpPr>
          <p:nvPr/>
        </p:nvSpPr>
        <p:spPr bwMode="auto">
          <a:xfrm>
            <a:off x="7667625" y="2636838"/>
            <a:ext cx="504825" cy="30781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997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21507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54013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第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次循环：块</a:t>
            </a:r>
            <a:r>
              <a:rPr lang="en-US" altLang="zh-CN" smtClean="0">
                <a:ea typeface="黑体" panose="02010609060101010101" pitchFamily="49" charset="-122"/>
              </a:rPr>
              <a:t>64~</a:t>
            </a:r>
            <a:r>
              <a:rPr lang="zh-CN" altLang="en-US" smtClean="0">
                <a:ea typeface="黑体" panose="02010609060101010101" pitchFamily="49" charset="-122"/>
              </a:rPr>
              <a:t>块</a:t>
            </a:r>
            <a:r>
              <a:rPr lang="en-US" altLang="zh-CN" smtClean="0">
                <a:ea typeface="黑体" panose="02010609060101010101" pitchFamily="49" charset="-122"/>
              </a:rPr>
              <a:t>67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615950" y="1487488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48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64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49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50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2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51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3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0249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49085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规律：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第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次循环 </a:t>
            </a:r>
            <a:r>
              <a:rPr lang="en-US" altLang="zh-CN" smtClean="0">
                <a:ea typeface="黑体" panose="02010609060101010101" pitchFamily="49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单位：块</a:t>
            </a:r>
            <a:r>
              <a:rPr lang="en-US" altLang="zh-CN" smtClean="0">
                <a:ea typeface="黑体" panose="02010609060101010101" pitchFamily="49" charset="-122"/>
              </a:rPr>
              <a:t>)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主存块</a:t>
            </a:r>
            <a:r>
              <a:rPr lang="en-US" altLang="zh-CN" smtClean="0">
                <a:ea typeface="黑体" panose="02010609060101010101" pitchFamily="49" charset="-122"/>
              </a:rPr>
              <a:t>0~63</a:t>
            </a:r>
            <a:r>
              <a:rPr lang="zh-CN" altLang="en-US" smtClean="0">
                <a:ea typeface="黑体" panose="02010609060101010101" pitchFamily="49" charset="-122"/>
              </a:rPr>
              <a:t>：未命中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主存块</a:t>
            </a:r>
            <a:r>
              <a:rPr lang="en-US" altLang="zh-CN" smtClean="0">
                <a:ea typeface="黑体" panose="02010609060101010101" pitchFamily="49" charset="-122"/>
              </a:rPr>
              <a:t>64~67</a:t>
            </a:r>
            <a:r>
              <a:rPr lang="zh-CN" altLang="en-US" smtClean="0">
                <a:ea typeface="黑体" panose="02010609060101010101" pitchFamily="49" charset="-122"/>
              </a:rPr>
              <a:t>：未命中，替换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因“块替换的时间忽略不计”</a:t>
            </a:r>
            <a:r>
              <a:rPr lang="zh-CN" altLang="en-US" smtClean="0">
                <a:ea typeface="宋体" panose="02010600030101010101" pitchFamily="2" charset="-122"/>
                <a:sym typeface="Wingdings 3" panose="05040102010807070707" pitchFamily="18" charset="2"/>
              </a:rPr>
              <a:t> </a:t>
            </a:r>
            <a:r>
              <a:rPr lang="zh-CN" altLang="en-US" smtClean="0">
                <a:ea typeface="黑体" panose="02010609060101010101" pitchFamily="49" charset="-122"/>
              </a:rPr>
              <a:t>等价于仅存在未命中情形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未命中次数：</a:t>
            </a:r>
            <a:r>
              <a:rPr lang="en-US" altLang="zh-CN" smtClean="0">
                <a:ea typeface="黑体" panose="02010609060101010101" pitchFamily="49" charset="-122"/>
              </a:rPr>
              <a:t>68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第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次循环</a:t>
            </a:r>
            <a:r>
              <a:rPr lang="en-US" altLang="zh-CN" smtClean="0">
                <a:ea typeface="黑体" panose="02010609060101010101" pitchFamily="49" charset="-122"/>
              </a:rPr>
              <a:t>~</a:t>
            </a:r>
            <a:r>
              <a:rPr lang="zh-CN" altLang="en-US" smtClean="0">
                <a:ea typeface="黑体" panose="02010609060101010101" pitchFamily="49" charset="-122"/>
              </a:rPr>
              <a:t>第</a:t>
            </a:r>
            <a:r>
              <a:rPr lang="en-US" altLang="zh-CN" smtClean="0">
                <a:ea typeface="黑体" panose="02010609060101010101" pitchFamily="49" charset="-122"/>
              </a:rPr>
              <a:t>10</a:t>
            </a:r>
            <a:r>
              <a:rPr lang="zh-CN" altLang="en-US" smtClean="0">
                <a:ea typeface="黑体" panose="02010609060101010101" pitchFamily="49" charset="-122"/>
              </a:rPr>
              <a:t>次循环 </a:t>
            </a:r>
            <a:r>
              <a:rPr lang="en-US" altLang="zh-CN" smtClean="0">
                <a:ea typeface="黑体" panose="02010609060101010101" pitchFamily="49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单位：块</a:t>
            </a:r>
            <a:r>
              <a:rPr lang="en-US" altLang="zh-CN" smtClean="0">
                <a:ea typeface="黑体" panose="02010609060101010101" pitchFamily="49" charset="-122"/>
              </a:rPr>
              <a:t>)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映射到组</a:t>
            </a:r>
            <a:r>
              <a:rPr lang="en-US" altLang="zh-CN" smtClean="0">
                <a:ea typeface="黑体" panose="02010609060101010101" pitchFamily="49" charset="-122"/>
              </a:rPr>
              <a:t>0~3</a:t>
            </a:r>
            <a:r>
              <a:rPr lang="zh-CN" altLang="en-US" smtClean="0">
                <a:ea typeface="黑体" panose="02010609060101010101" pitchFamily="49" charset="-122"/>
              </a:rPr>
              <a:t>的</a:t>
            </a:r>
            <a:r>
              <a:rPr lang="en-US" altLang="zh-CN" smtClean="0">
                <a:ea typeface="黑体" panose="02010609060101010101" pitchFamily="49" charset="-122"/>
              </a:rPr>
              <a:t>20</a:t>
            </a:r>
            <a:r>
              <a:rPr lang="zh-CN" altLang="en-US" smtClean="0">
                <a:ea typeface="黑体" panose="02010609060101010101" pitchFamily="49" charset="-122"/>
              </a:rPr>
              <a:t>个主存块：未命中，替换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主存块：</a:t>
            </a:r>
            <a:r>
              <a:rPr lang="en-US" altLang="zh-CN" smtClean="0">
                <a:ea typeface="黑体" panose="02010609060101010101" pitchFamily="49" charset="-122"/>
              </a:rPr>
              <a:t>0~3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16~19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32~35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48~51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黑体" panose="02010609060101010101" pitchFamily="49" charset="-122"/>
              </a:rPr>
              <a:t>64~67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其余</a:t>
            </a:r>
            <a:r>
              <a:rPr lang="en-US" altLang="zh-CN" smtClean="0">
                <a:ea typeface="黑体" panose="02010609060101010101" pitchFamily="49" charset="-122"/>
              </a:rPr>
              <a:t>48</a:t>
            </a:r>
            <a:r>
              <a:rPr lang="zh-CN" altLang="en-US" smtClean="0">
                <a:ea typeface="黑体" panose="02010609060101010101" pitchFamily="49" charset="-122"/>
              </a:rPr>
              <a:t>个主存块：全部命中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未命中次数：</a:t>
            </a:r>
            <a:r>
              <a:rPr lang="en-US" altLang="zh-CN" smtClean="0">
                <a:ea typeface="黑体" panose="02010609060101010101" pitchFamily="49" charset="-122"/>
              </a:rPr>
              <a:t>20×9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命中次数：</a:t>
            </a:r>
            <a:r>
              <a:rPr lang="en-US" altLang="zh-CN" smtClean="0">
                <a:ea typeface="黑体" panose="02010609060101010101" pitchFamily="49" charset="-122"/>
              </a:rPr>
              <a:t>48×9</a:t>
            </a:r>
          </a:p>
        </p:txBody>
      </p:sp>
    </p:spTree>
    <p:extLst>
      <p:ext uri="{BB962C8B-B14F-4D97-AF65-F5344CB8AC3E}">
        <p14:creationId xmlns:p14="http://schemas.microsoft.com/office/powerpoint/2010/main" val="22539008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974871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本习题讨论流水线对处理器时钟周期的影响。表中给出了数据通路中不同阶段延迟的两种情况，试根据这两种情况分别回答下列问题。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2) </a:t>
            </a:r>
            <a:r>
              <a:rPr lang="en-US" altLang="zh-CN" dirty="0" err="1" smtClean="0">
                <a:ea typeface="黑体" panose="02010609060101010101" pitchFamily="49" charset="-122"/>
              </a:rPr>
              <a:t>lw</a:t>
            </a:r>
            <a:r>
              <a:rPr lang="zh-CN" altLang="en-US" dirty="0" smtClean="0">
                <a:ea typeface="黑体" panose="02010609060101010101" pitchFamily="49" charset="-122"/>
              </a:rPr>
              <a:t>指令在流水线处理器和非流水线处理器中的总延迟分别是多少？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a.</a:t>
            </a:r>
            <a:r>
              <a:rPr lang="zh-CN" altLang="en-US" dirty="0" smtClean="0">
                <a:ea typeface="黑体" panose="02010609060101010101" pitchFamily="49" charset="-122"/>
              </a:rPr>
              <a:t>流水线处理器：</a:t>
            </a:r>
            <a:r>
              <a:rPr lang="en-US" altLang="zh-CN" dirty="0" smtClean="0">
                <a:ea typeface="黑体" panose="02010609060101010101" pitchFamily="49" charset="-122"/>
              </a:rPr>
              <a:t>500 × 5 = 2500ps</a:t>
            </a:r>
            <a:r>
              <a:rPr lang="zh-CN" altLang="en-US" dirty="0" smtClean="0">
                <a:ea typeface="黑体" panose="02010609060101010101" pitchFamily="49" charset="-122"/>
              </a:rPr>
              <a:t>，非流水线处理器：</a:t>
            </a:r>
            <a:r>
              <a:rPr lang="en-US" altLang="zh-CN" dirty="0" smtClean="0">
                <a:ea typeface="黑体" panose="02010609060101010101" pitchFamily="49" charset="-122"/>
              </a:rPr>
              <a:t>300 + 400 + 350 + 500 + 100 = 1650ps</a:t>
            </a: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b.</a:t>
            </a:r>
            <a:r>
              <a:rPr lang="zh-CN" altLang="en-US" dirty="0" smtClean="0">
                <a:ea typeface="黑体" panose="02010609060101010101" pitchFamily="49" charset="-122"/>
              </a:rPr>
              <a:t>流水线处理器：</a:t>
            </a:r>
            <a:r>
              <a:rPr lang="en-US" altLang="zh-CN" dirty="0" smtClean="0">
                <a:ea typeface="黑体" panose="02010609060101010101" pitchFamily="49" charset="-122"/>
              </a:rPr>
              <a:t>200 × 5 = 1000ps</a:t>
            </a:r>
            <a:r>
              <a:rPr lang="zh-CN" altLang="en-US" dirty="0" smtClean="0">
                <a:ea typeface="黑体" panose="02010609060101010101" pitchFamily="49" charset="-122"/>
              </a:rPr>
              <a:t>，非流水线处理器：</a:t>
            </a:r>
            <a:r>
              <a:rPr lang="en-US" altLang="zh-CN" dirty="0" smtClean="0">
                <a:ea typeface="黑体" panose="02010609060101010101" pitchFamily="49" charset="-122"/>
              </a:rPr>
              <a:t>200 + 150 + 120 + 190 + 140 = 800ps</a:t>
            </a: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解析：</a:t>
            </a:r>
            <a:r>
              <a:rPr lang="en-US" altLang="zh-CN" dirty="0" err="1" smtClean="0">
                <a:ea typeface="黑体" panose="02010609060101010101" pitchFamily="49" charset="-122"/>
              </a:rPr>
              <a:t>lw</a:t>
            </a:r>
            <a:r>
              <a:rPr lang="zh-CN" altLang="en-US" dirty="0" smtClean="0">
                <a:ea typeface="黑体" panose="02010609060101010101" pitchFamily="49" charset="-122"/>
              </a:rPr>
              <a:t>指令需要完整执行</a:t>
            </a:r>
            <a:r>
              <a:rPr lang="en-US" altLang="zh-CN" dirty="0" smtClean="0">
                <a:ea typeface="黑体" panose="02010609060101010101" pitchFamily="49" charset="-122"/>
              </a:rPr>
              <a:t>IF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ID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EX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MEM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WB</a:t>
            </a:r>
            <a:r>
              <a:rPr lang="zh-CN" altLang="en-US" dirty="0" smtClean="0">
                <a:ea typeface="黑体" panose="02010609060101010101" pitchFamily="49" charset="-122"/>
              </a:rPr>
              <a:t>五级。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68500" y="1833563"/>
          <a:ext cx="5411790" cy="73183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18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WB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300ps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140ps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</a:t>
            </a:r>
          </a:p>
        </p:txBody>
      </p:sp>
    </p:spTree>
    <p:extLst>
      <p:ext uri="{BB962C8B-B14F-4D97-AF65-F5344CB8AC3E}">
        <p14:creationId xmlns:p14="http://schemas.microsoft.com/office/powerpoint/2010/main" val="530521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23555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5449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(1)</a:t>
            </a:r>
            <a:r>
              <a:rPr lang="zh-CN" altLang="en-US" smtClean="0">
                <a:ea typeface="黑体" panose="02010609060101010101" pitchFamily="49" charset="-122"/>
              </a:rPr>
              <a:t>计算上述取数过程的命中率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块未命中 </a:t>
            </a:r>
            <a:r>
              <a:rPr lang="en-US" altLang="zh-CN" smtClean="0">
                <a:ea typeface="黑体" panose="02010609060101010101" pitchFamily="49" charset="-122"/>
              </a:rPr>
              <a:t>vs. </a:t>
            </a:r>
            <a:r>
              <a:rPr lang="zh-CN" altLang="en-US" smtClean="0">
                <a:ea typeface="黑体" panose="02010609060101010101" pitchFamily="49" charset="-122"/>
              </a:rPr>
              <a:t>块命中</a:t>
            </a:r>
            <a:r>
              <a:rPr lang="en-US" altLang="zh-CN" smtClean="0">
                <a:ea typeface="黑体" panose="02010609060101010101" pitchFamily="49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单位：块</a:t>
            </a:r>
            <a:r>
              <a:rPr lang="en-US" altLang="zh-CN" smtClean="0">
                <a:ea typeface="黑体" panose="02010609060101010101" pitchFamily="49" charset="-122"/>
              </a:rPr>
              <a:t>)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未命中次数：</a:t>
            </a:r>
            <a:r>
              <a:rPr lang="en-US" altLang="zh-CN" smtClean="0">
                <a:ea typeface="黑体" panose="02010609060101010101" pitchFamily="49" charset="-122"/>
              </a:rPr>
              <a:t>68</a:t>
            </a:r>
            <a:r>
              <a:rPr lang="zh-CN" altLang="en-US" smtClean="0">
                <a:ea typeface="黑体" panose="02010609060101010101" pitchFamily="49" charset="-122"/>
              </a:rPr>
              <a:t>＋</a:t>
            </a:r>
            <a:r>
              <a:rPr lang="en-US" altLang="zh-CN" smtClean="0">
                <a:ea typeface="黑体" panose="02010609060101010101" pitchFamily="49" charset="-122"/>
              </a:rPr>
              <a:t>20×9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248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命中次数：</a:t>
            </a:r>
            <a:r>
              <a:rPr lang="en-US" altLang="zh-CN" smtClean="0">
                <a:ea typeface="黑体" panose="02010609060101010101" pitchFamily="49" charset="-122"/>
              </a:rPr>
              <a:t>48×9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432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若块未命中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次字未命中，</a:t>
            </a:r>
            <a:r>
              <a:rPr lang="en-US" altLang="zh-CN" smtClean="0">
                <a:ea typeface="黑体" panose="02010609060101010101" pitchFamily="49" charset="-122"/>
              </a:rPr>
              <a:t>63</a:t>
            </a:r>
            <a:r>
              <a:rPr lang="zh-CN" altLang="en-US" smtClean="0">
                <a:ea typeface="黑体" panose="02010609060101010101" pitchFamily="49" charset="-122"/>
              </a:rPr>
              <a:t>次字命中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若块命中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64</a:t>
            </a:r>
            <a:r>
              <a:rPr lang="zh-CN" altLang="en-US" smtClean="0">
                <a:ea typeface="黑体" panose="02010609060101010101" pitchFamily="49" charset="-122"/>
              </a:rPr>
              <a:t>次字命中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CPU</a:t>
            </a:r>
            <a:r>
              <a:rPr lang="zh-CN" altLang="en-US" smtClean="0">
                <a:ea typeface="黑体" panose="02010609060101010101" pitchFamily="49" charset="-122"/>
              </a:rPr>
              <a:t>读存储器总计</a:t>
            </a:r>
            <a:r>
              <a:rPr lang="en-US" altLang="zh-CN" smtClean="0">
                <a:ea typeface="黑体" panose="02010609060101010101" pitchFamily="49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单位：字</a:t>
            </a:r>
            <a:r>
              <a:rPr lang="en-US" altLang="zh-CN" smtClean="0">
                <a:ea typeface="黑体" panose="02010609060101010101" pitchFamily="49" charset="-122"/>
              </a:rPr>
              <a:t>)</a:t>
            </a:r>
            <a:endParaRPr lang="zh-CN" altLang="en-US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未命中次数：</a:t>
            </a:r>
            <a:r>
              <a:rPr lang="en-US" altLang="zh-CN" smtClean="0">
                <a:ea typeface="黑体" panose="02010609060101010101" pitchFamily="49" charset="-122"/>
              </a:rPr>
              <a:t>1×248 = 248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命中次数：</a:t>
            </a:r>
            <a:r>
              <a:rPr lang="en-US" altLang="zh-CN" smtClean="0">
                <a:ea typeface="黑体" panose="02010609060101010101" pitchFamily="49" charset="-122"/>
              </a:rPr>
              <a:t>63×248</a:t>
            </a:r>
            <a:r>
              <a:rPr lang="zh-CN" altLang="en-US" smtClean="0">
                <a:ea typeface="黑体" panose="02010609060101010101" pitchFamily="49" charset="-122"/>
              </a:rPr>
              <a:t>＋</a:t>
            </a:r>
            <a:r>
              <a:rPr lang="en-US" altLang="zh-CN" smtClean="0">
                <a:ea typeface="黑体" panose="02010609060101010101" pitchFamily="49" charset="-122"/>
              </a:rPr>
              <a:t>64×432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43272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命中率：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43272/(248+43272)=99.43%</a:t>
            </a:r>
          </a:p>
        </p:txBody>
      </p:sp>
    </p:spTree>
    <p:extLst>
      <p:ext uri="{BB962C8B-B14F-4D97-AF65-F5344CB8AC3E}">
        <p14:creationId xmlns:p14="http://schemas.microsoft.com/office/powerpoint/2010/main" val="27676858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253206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(2)</a:t>
            </a:r>
            <a:r>
              <a:rPr lang="zh-CN" altLang="en-US" smtClean="0">
                <a:ea typeface="黑体" panose="02010609060101010101" pitchFamily="49" charset="-122"/>
              </a:rPr>
              <a:t>计算采用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后的加速比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设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一次访问</a:t>
            </a:r>
            <a:r>
              <a:rPr lang="en-US" altLang="zh-CN" smtClean="0">
                <a:ea typeface="黑体" panose="02010609060101010101" pitchFamily="49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字</a:t>
            </a:r>
            <a:r>
              <a:rPr lang="en-US" altLang="zh-CN" smtClean="0">
                <a:ea typeface="黑体" panose="02010609060101010101" pitchFamily="49" charset="-122"/>
              </a:rPr>
              <a:t>)</a:t>
            </a:r>
            <a:r>
              <a:rPr lang="zh-CN" altLang="en-US" smtClean="0">
                <a:ea typeface="黑体" panose="02010609060101010101" pitchFamily="49" charset="-122"/>
              </a:rPr>
              <a:t>时间为</a:t>
            </a:r>
            <a:r>
              <a:rPr lang="en-US" altLang="zh-CN" smtClean="0">
                <a:ea typeface="黑体" panose="02010609060101010101" pitchFamily="49" charset="-122"/>
              </a:rPr>
              <a:t>T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则主存一次访问</a:t>
            </a:r>
            <a:r>
              <a:rPr lang="en-US" altLang="zh-CN" smtClean="0">
                <a:ea typeface="黑体" panose="02010609060101010101" pitchFamily="49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字</a:t>
            </a:r>
            <a:r>
              <a:rPr lang="en-US" altLang="zh-CN" smtClean="0">
                <a:ea typeface="黑体" panose="02010609060101010101" pitchFamily="49" charset="-122"/>
              </a:rPr>
              <a:t>)</a:t>
            </a:r>
            <a:r>
              <a:rPr lang="zh-CN" altLang="en-US" smtClean="0">
                <a:ea typeface="黑体" panose="02010609060101010101" pitchFamily="49" charset="-122"/>
              </a:rPr>
              <a:t>时间为</a:t>
            </a:r>
            <a:r>
              <a:rPr lang="en-US" altLang="zh-CN" smtClean="0">
                <a:ea typeface="黑体" panose="02010609060101010101" pitchFamily="49" charset="-122"/>
              </a:rPr>
              <a:t>10T(Cache</a:t>
            </a:r>
            <a:r>
              <a:rPr lang="zh-CN" altLang="en-US" smtClean="0">
                <a:ea typeface="黑体" panose="02010609060101010101" pitchFamily="49" charset="-122"/>
              </a:rPr>
              <a:t>速度是主存速度的</a:t>
            </a:r>
            <a:r>
              <a:rPr lang="en-US" altLang="zh-CN" smtClean="0">
                <a:ea typeface="黑体" panose="02010609060101010101" pitchFamily="49" charset="-122"/>
              </a:rPr>
              <a:t>10</a:t>
            </a:r>
            <a:r>
              <a:rPr lang="zh-CN" altLang="en-US" smtClean="0">
                <a:ea typeface="黑体" panose="02010609060101010101" pitchFamily="49" charset="-122"/>
              </a:rPr>
              <a:t>倍</a:t>
            </a:r>
            <a:r>
              <a:rPr lang="en-US" altLang="zh-CN" smtClean="0">
                <a:ea typeface="黑体" panose="02010609060101010101" pitchFamily="49" charset="-122"/>
              </a:rPr>
              <a:t>)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未命中时访问</a:t>
            </a:r>
            <a:r>
              <a:rPr lang="en-US" altLang="zh-CN" smtClean="0">
                <a:ea typeface="黑体" panose="02010609060101010101" pitchFamily="49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字</a:t>
            </a:r>
            <a:r>
              <a:rPr lang="en-US" altLang="zh-CN" smtClean="0">
                <a:ea typeface="黑体" panose="02010609060101010101" pitchFamily="49" charset="-122"/>
              </a:rPr>
              <a:t>)</a:t>
            </a:r>
            <a:r>
              <a:rPr lang="zh-CN" altLang="en-US" smtClean="0">
                <a:ea typeface="黑体" panose="02010609060101010101" pitchFamily="49" charset="-122"/>
              </a:rPr>
              <a:t>时间为</a:t>
            </a:r>
            <a:r>
              <a:rPr lang="en-US" altLang="zh-CN" smtClean="0">
                <a:ea typeface="黑体" panose="02010609060101010101" pitchFamily="49" charset="-122"/>
              </a:rPr>
              <a:t>10T+T=11T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加速比</a:t>
            </a:r>
            <a:r>
              <a:rPr lang="en-US" altLang="zh-CN" smtClean="0">
                <a:ea typeface="黑体" panose="02010609060101010101" pitchFamily="49" charset="-122"/>
              </a:rPr>
              <a:t>=</a:t>
            </a:r>
            <a:r>
              <a:rPr lang="zh-CN" altLang="en-US" smtClean="0">
                <a:ea typeface="黑体" panose="02010609060101010101" pitchFamily="49" charset="-122"/>
              </a:rPr>
              <a:t>全部主存访问时间</a:t>
            </a:r>
            <a:r>
              <a:rPr lang="en-US" altLang="zh-CN" smtClean="0">
                <a:ea typeface="黑体" panose="02010609060101010101" pitchFamily="49" charset="-122"/>
              </a:rPr>
              <a:t>/(Cache</a:t>
            </a:r>
            <a:r>
              <a:rPr lang="zh-CN" altLang="en-US" smtClean="0">
                <a:ea typeface="黑体" panose="02010609060101010101" pitchFamily="49" charset="-122"/>
              </a:rPr>
              <a:t>未命中访问时间</a:t>
            </a:r>
            <a:r>
              <a:rPr lang="en-US" altLang="zh-CN" smtClean="0">
                <a:ea typeface="黑体" panose="02010609060101010101" pitchFamily="49" charset="-122"/>
              </a:rPr>
              <a:t>+Cache</a:t>
            </a:r>
            <a:r>
              <a:rPr lang="zh-CN" altLang="en-US" smtClean="0">
                <a:ea typeface="黑体" panose="02010609060101010101" pitchFamily="49" charset="-122"/>
              </a:rPr>
              <a:t>命中访问时间</a:t>
            </a:r>
            <a:r>
              <a:rPr lang="en-US" altLang="zh-CN" smtClean="0">
                <a:ea typeface="黑体" panose="02010609060101010101" pitchFamily="49" charset="-122"/>
              </a:rPr>
              <a:t>)=(10T×(248+43272))/(11T×248+T×43272)=9.46</a:t>
            </a:r>
          </a:p>
        </p:txBody>
      </p:sp>
    </p:spTree>
    <p:extLst>
      <p:ext uri="{BB962C8B-B14F-4D97-AF65-F5344CB8AC3E}">
        <p14:creationId xmlns:p14="http://schemas.microsoft.com/office/powerpoint/2010/main" val="27910206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四、</a:t>
            </a:r>
          </a:p>
        </p:txBody>
      </p:sp>
      <p:sp>
        <p:nvSpPr>
          <p:cNvPr id="25603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27162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考虑一个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，其存取时间为</a:t>
            </a:r>
            <a:r>
              <a:rPr lang="en-US" altLang="zh-CN" smtClean="0">
                <a:ea typeface="黑体" panose="02010609060101010101" pitchFamily="49" charset="-122"/>
              </a:rPr>
              <a:t>2.5ns</a:t>
            </a:r>
            <a:r>
              <a:rPr lang="zh-CN" altLang="en-US" smtClean="0">
                <a:ea typeface="黑体" panose="02010609060101010101" pitchFamily="49" charset="-122"/>
              </a:rPr>
              <a:t>，行大小为</a:t>
            </a:r>
            <a:r>
              <a:rPr lang="en-US" altLang="zh-CN" smtClean="0">
                <a:ea typeface="黑体" panose="02010609060101010101" pitchFamily="49" charset="-122"/>
              </a:rPr>
              <a:t>64</a:t>
            </a:r>
            <a:r>
              <a:rPr lang="zh-CN" altLang="en-US" smtClean="0">
                <a:ea typeface="黑体" panose="02010609060101010101" pitchFamily="49" charset="-122"/>
              </a:rPr>
              <a:t>字节，命中率</a:t>
            </a:r>
            <a:r>
              <a:rPr lang="en-US" altLang="zh-CN" smtClean="0">
                <a:ea typeface="黑体" panose="02010609060101010101" pitchFamily="49" charset="-122"/>
              </a:rPr>
              <a:t>H=0.95</a:t>
            </a:r>
            <a:r>
              <a:rPr lang="zh-CN" altLang="en-US" smtClean="0">
                <a:ea typeface="黑体" panose="02010609060101010101" pitchFamily="49" charset="-122"/>
              </a:rPr>
              <a:t>。主存使用块传送方式，第一个字（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字节）存取时间为</a:t>
            </a:r>
            <a:r>
              <a:rPr lang="en-US" altLang="zh-CN" smtClean="0">
                <a:ea typeface="黑体" panose="02010609060101010101" pitchFamily="49" charset="-122"/>
              </a:rPr>
              <a:t>50ns</a:t>
            </a:r>
            <a:r>
              <a:rPr lang="zh-CN" altLang="en-US" smtClean="0">
                <a:ea typeface="黑体" panose="02010609060101010101" pitchFamily="49" charset="-122"/>
              </a:rPr>
              <a:t>，其后每个字存取时间为</a:t>
            </a:r>
            <a:r>
              <a:rPr lang="en-US" altLang="zh-CN" smtClean="0">
                <a:ea typeface="黑体" panose="02010609060101010101" pitchFamily="49" charset="-122"/>
              </a:rPr>
              <a:t>5ns</a:t>
            </a:r>
            <a:r>
              <a:rPr lang="zh-CN" altLang="en-US" smtClean="0">
                <a:ea typeface="黑体" panose="02010609060101010101" pitchFamily="49" charset="-122"/>
              </a:rPr>
              <a:t>。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(1)</a:t>
            </a:r>
            <a:r>
              <a:rPr lang="zh-CN" altLang="en-US" smtClean="0">
                <a:ea typeface="黑体" panose="02010609060101010101" pitchFamily="49" charset="-122"/>
              </a:rPr>
              <a:t>出现一次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缺失的存取时间是多少？假设此时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等待，直到该行从主存传送到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，然后再从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读取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(2)</a:t>
            </a:r>
            <a:r>
              <a:rPr lang="zh-CN" altLang="en-US" smtClean="0">
                <a:ea typeface="黑体" panose="02010609060101010101" pitchFamily="49" charset="-122"/>
              </a:rPr>
              <a:t>假设行大小增大到</a:t>
            </a:r>
            <a:r>
              <a:rPr lang="en-US" altLang="zh-CN" smtClean="0">
                <a:ea typeface="黑体" panose="02010609060101010101" pitchFamily="49" charset="-122"/>
              </a:rPr>
              <a:t>128</a:t>
            </a:r>
            <a:r>
              <a:rPr lang="zh-CN" altLang="en-US" smtClean="0">
                <a:ea typeface="黑体" panose="02010609060101010101" pitchFamily="49" charset="-122"/>
              </a:rPr>
              <a:t>字节，命中率提升到</a:t>
            </a:r>
            <a:r>
              <a:rPr lang="en-US" altLang="zh-CN" smtClean="0">
                <a:ea typeface="黑体" panose="02010609060101010101" pitchFamily="49" charset="-122"/>
              </a:rPr>
              <a:t>0.97</a:t>
            </a:r>
            <a:r>
              <a:rPr lang="zh-CN" altLang="en-US" smtClean="0">
                <a:ea typeface="黑体" panose="02010609060101010101" pitchFamily="49" charset="-122"/>
              </a:rPr>
              <a:t>，是否会降低平均存取时间</a:t>
            </a:r>
          </a:p>
        </p:txBody>
      </p:sp>
    </p:spTree>
    <p:extLst>
      <p:ext uri="{BB962C8B-B14F-4D97-AF65-F5344CB8AC3E}">
        <p14:creationId xmlns:p14="http://schemas.microsoft.com/office/powerpoint/2010/main" val="29612194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四、</a:t>
            </a:r>
          </a:p>
        </p:txBody>
      </p:sp>
      <p:sp>
        <p:nvSpPr>
          <p:cNvPr id="26627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273526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考虑一个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，其存取时间为</a:t>
            </a:r>
            <a:r>
              <a:rPr lang="en-US" altLang="zh-CN" smtClean="0">
                <a:ea typeface="黑体" panose="02010609060101010101" pitchFamily="49" charset="-122"/>
              </a:rPr>
              <a:t>2.5ns</a:t>
            </a:r>
            <a:r>
              <a:rPr lang="zh-CN" altLang="en-US" smtClean="0">
                <a:ea typeface="黑体" panose="02010609060101010101" pitchFamily="49" charset="-122"/>
              </a:rPr>
              <a:t>，行大小为</a:t>
            </a:r>
            <a:r>
              <a:rPr lang="en-US" altLang="zh-CN" smtClean="0">
                <a:ea typeface="黑体" panose="02010609060101010101" pitchFamily="49" charset="-122"/>
              </a:rPr>
              <a:t>64</a:t>
            </a:r>
            <a:r>
              <a:rPr lang="zh-CN" altLang="en-US" smtClean="0">
                <a:ea typeface="黑体" panose="02010609060101010101" pitchFamily="49" charset="-122"/>
              </a:rPr>
              <a:t>字节，命中率</a:t>
            </a:r>
            <a:r>
              <a:rPr lang="en-US" altLang="zh-CN" smtClean="0">
                <a:ea typeface="黑体" panose="02010609060101010101" pitchFamily="49" charset="-122"/>
              </a:rPr>
              <a:t>H=0.95</a:t>
            </a:r>
            <a:r>
              <a:rPr lang="zh-CN" altLang="en-US" smtClean="0">
                <a:ea typeface="黑体" panose="02010609060101010101" pitchFamily="49" charset="-122"/>
              </a:rPr>
              <a:t>。主存使用块传送方式，第一个字（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字节）存取时间为</a:t>
            </a:r>
            <a:r>
              <a:rPr lang="en-US" altLang="zh-CN" smtClean="0">
                <a:ea typeface="黑体" panose="02010609060101010101" pitchFamily="49" charset="-122"/>
              </a:rPr>
              <a:t>50ns</a:t>
            </a:r>
            <a:r>
              <a:rPr lang="zh-CN" altLang="en-US" smtClean="0">
                <a:ea typeface="黑体" panose="02010609060101010101" pitchFamily="49" charset="-122"/>
              </a:rPr>
              <a:t>，其后每个字存取时间为</a:t>
            </a:r>
            <a:r>
              <a:rPr lang="en-US" altLang="zh-CN" smtClean="0">
                <a:ea typeface="黑体" panose="02010609060101010101" pitchFamily="49" charset="-122"/>
              </a:rPr>
              <a:t>5ns</a:t>
            </a:r>
            <a:r>
              <a:rPr lang="zh-CN" altLang="en-US" smtClean="0">
                <a:ea typeface="黑体" panose="02010609060101010101" pitchFamily="49" charset="-122"/>
              </a:rPr>
              <a:t>。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(1)</a:t>
            </a:r>
            <a:r>
              <a:rPr lang="zh-CN" altLang="en-US" smtClean="0">
                <a:ea typeface="黑体" panose="02010609060101010101" pitchFamily="49" charset="-122"/>
              </a:rPr>
              <a:t>出现一次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缺失的存取时间是多少？假设此时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等待，直到该行从主存传送到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，然后再从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读取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行大小为</a:t>
            </a:r>
            <a:r>
              <a:rPr lang="en-US" altLang="zh-CN" smtClean="0">
                <a:ea typeface="黑体" panose="02010609060101010101" pitchFamily="49" charset="-122"/>
              </a:rPr>
              <a:t>64</a:t>
            </a:r>
            <a:r>
              <a:rPr lang="zh-CN" altLang="en-US" smtClean="0">
                <a:ea typeface="黑体" panose="02010609060101010101" pitchFamily="49" charset="-122"/>
              </a:rPr>
              <a:t>字节</a:t>
            </a:r>
            <a:r>
              <a:rPr lang="en-US" altLang="zh-CN" smtClean="0">
                <a:ea typeface="黑体" panose="02010609060101010101" pitchFamily="49" charset="-122"/>
              </a:rPr>
              <a:t>=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16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字</a:t>
            </a:r>
            <a:endParaRPr lang="en-US" altLang="zh-CN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出现一次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缺失的存取时间为：</a:t>
            </a:r>
            <a:r>
              <a:rPr lang="en-US" altLang="zh-CN" smtClean="0">
                <a:ea typeface="黑体" panose="02010609060101010101" pitchFamily="49" charset="-122"/>
              </a:rPr>
              <a:t>50ns+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15</a:t>
            </a:r>
            <a:r>
              <a:rPr lang="en-US" altLang="zh-CN" smtClean="0">
                <a:ea typeface="黑体" panose="02010609060101010101" pitchFamily="49" charset="-122"/>
              </a:rPr>
              <a:t>×5ns+2.5ns = 127.5ns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8285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四、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987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考虑一个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，其存取时间为</a:t>
            </a:r>
            <a:r>
              <a:rPr lang="en-US" altLang="zh-CN" smtClean="0">
                <a:ea typeface="黑体" panose="02010609060101010101" pitchFamily="49" charset="-122"/>
              </a:rPr>
              <a:t>2.5ns</a:t>
            </a:r>
            <a:r>
              <a:rPr lang="zh-CN" altLang="en-US" smtClean="0">
                <a:ea typeface="黑体" panose="02010609060101010101" pitchFamily="49" charset="-122"/>
              </a:rPr>
              <a:t>，行大小为</a:t>
            </a:r>
            <a:r>
              <a:rPr lang="en-US" altLang="zh-CN" smtClean="0">
                <a:ea typeface="黑体" panose="02010609060101010101" pitchFamily="49" charset="-122"/>
              </a:rPr>
              <a:t>64</a:t>
            </a:r>
            <a:r>
              <a:rPr lang="zh-CN" altLang="en-US" smtClean="0">
                <a:ea typeface="黑体" panose="02010609060101010101" pitchFamily="49" charset="-122"/>
              </a:rPr>
              <a:t>字节，命中率</a:t>
            </a:r>
            <a:r>
              <a:rPr lang="en-US" altLang="zh-CN" smtClean="0">
                <a:ea typeface="黑体" panose="02010609060101010101" pitchFamily="49" charset="-122"/>
              </a:rPr>
              <a:t>H=0.95</a:t>
            </a:r>
            <a:r>
              <a:rPr lang="zh-CN" altLang="en-US" smtClean="0">
                <a:ea typeface="黑体" panose="02010609060101010101" pitchFamily="49" charset="-122"/>
              </a:rPr>
              <a:t>。主存使用块传送方式，第一个字（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字节）存取时间为</a:t>
            </a:r>
            <a:r>
              <a:rPr lang="en-US" altLang="zh-CN" smtClean="0">
                <a:ea typeface="黑体" panose="02010609060101010101" pitchFamily="49" charset="-122"/>
              </a:rPr>
              <a:t>50ns</a:t>
            </a:r>
            <a:r>
              <a:rPr lang="zh-CN" altLang="en-US" smtClean="0">
                <a:ea typeface="黑体" panose="02010609060101010101" pitchFamily="49" charset="-122"/>
              </a:rPr>
              <a:t>，其后每个字存取时间为</a:t>
            </a:r>
            <a:r>
              <a:rPr lang="en-US" altLang="zh-CN" smtClean="0">
                <a:ea typeface="黑体" panose="02010609060101010101" pitchFamily="49" charset="-122"/>
              </a:rPr>
              <a:t>5ns</a:t>
            </a:r>
            <a:r>
              <a:rPr lang="zh-CN" altLang="en-US" smtClean="0">
                <a:ea typeface="黑体" panose="02010609060101010101" pitchFamily="49" charset="-122"/>
              </a:rPr>
              <a:t>。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(2)</a:t>
            </a:r>
            <a:r>
              <a:rPr lang="zh-CN" altLang="en-US" smtClean="0">
                <a:ea typeface="黑体" panose="02010609060101010101" pitchFamily="49" charset="-122"/>
              </a:rPr>
              <a:t>假设行大小增大到</a:t>
            </a:r>
            <a:r>
              <a:rPr lang="en-US" altLang="zh-CN" smtClean="0">
                <a:ea typeface="黑体" panose="02010609060101010101" pitchFamily="49" charset="-122"/>
              </a:rPr>
              <a:t>128</a:t>
            </a:r>
            <a:r>
              <a:rPr lang="zh-CN" altLang="en-US" smtClean="0">
                <a:ea typeface="黑体" panose="02010609060101010101" pitchFamily="49" charset="-122"/>
              </a:rPr>
              <a:t>字节，命中率提升到</a:t>
            </a:r>
            <a:r>
              <a:rPr lang="en-US" altLang="zh-CN" smtClean="0">
                <a:ea typeface="黑体" panose="02010609060101010101" pitchFamily="49" charset="-122"/>
              </a:rPr>
              <a:t>0.97</a:t>
            </a:r>
            <a:r>
              <a:rPr lang="zh-CN" altLang="en-US" smtClean="0">
                <a:ea typeface="黑体" panose="02010609060101010101" pitchFamily="49" charset="-122"/>
              </a:rPr>
              <a:t>，是否会降低平均存取时间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原条件下，平均存取时间为</a:t>
            </a:r>
            <a:r>
              <a:rPr lang="en-US" altLang="zh-CN" smtClean="0">
                <a:ea typeface="宋体" panose="02010600030101010101" pitchFamily="2" charset="-122"/>
              </a:rPr>
              <a:t>T = H×T</a:t>
            </a:r>
            <a:r>
              <a:rPr lang="en-US" altLang="zh-CN" baseline="-25000" smtClean="0">
                <a:ea typeface="宋体" panose="02010600030101010101" pitchFamily="2" charset="-122"/>
              </a:rPr>
              <a:t>c</a:t>
            </a:r>
            <a:r>
              <a:rPr lang="en-US" altLang="zh-CN" smtClean="0">
                <a:ea typeface="宋体" panose="02010600030101010101" pitchFamily="2" charset="-122"/>
              </a:rPr>
              <a:t>+(1-H)×T</a:t>
            </a:r>
            <a:r>
              <a:rPr lang="en-US" altLang="zh-CN" baseline="-25000" smtClean="0">
                <a:ea typeface="宋体" panose="02010600030101010101" pitchFamily="2" charset="-122"/>
              </a:rPr>
              <a:t>m</a:t>
            </a:r>
            <a:r>
              <a:rPr lang="en-US" altLang="zh-CN" smtClean="0">
                <a:ea typeface="宋体" panose="02010600030101010101" pitchFamily="2" charset="-122"/>
              </a:rPr>
              <a:t> = 0.95×2.5ns+0.05×127.5ns = 8.75ns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行大小增加到</a:t>
            </a:r>
            <a:r>
              <a:rPr lang="en-US" altLang="zh-CN" smtClean="0">
                <a:ea typeface="黑体" panose="02010609060101010101" pitchFamily="49" charset="-122"/>
              </a:rPr>
              <a:t>128</a:t>
            </a:r>
            <a:r>
              <a:rPr lang="zh-CN" altLang="en-US" smtClean="0">
                <a:ea typeface="黑体" panose="02010609060101010101" pitchFamily="49" charset="-122"/>
              </a:rPr>
              <a:t>字节</a:t>
            </a:r>
            <a:r>
              <a:rPr lang="en-US" altLang="zh-CN" smtClean="0">
                <a:ea typeface="黑体" panose="02010609060101010101" pitchFamily="49" charset="-122"/>
              </a:rPr>
              <a:t>=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字</a:t>
            </a:r>
            <a:r>
              <a:rPr lang="zh-CN" altLang="en-US" smtClean="0">
                <a:ea typeface="黑体" panose="02010609060101010101" pitchFamily="49" charset="-122"/>
              </a:rPr>
              <a:t>后，出现一次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缺失的存取时间为</a:t>
            </a:r>
            <a:r>
              <a:rPr lang="en-US" altLang="zh-CN" smtClean="0">
                <a:ea typeface="宋体" panose="02010600030101010101" pitchFamily="2" charset="-122"/>
              </a:rPr>
              <a:t>50ns+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31</a:t>
            </a:r>
            <a:r>
              <a:rPr lang="en-US" altLang="zh-CN" smtClean="0">
                <a:ea typeface="宋体" panose="02010600030101010101" pitchFamily="2" charset="-122"/>
              </a:rPr>
              <a:t>×5ns+2.5ns = 207.5ns</a:t>
            </a:r>
            <a:r>
              <a:rPr lang="zh-CN" altLang="en-US" smtClean="0">
                <a:ea typeface="宋体" panose="02010600030101010101" pitchFamily="2" charset="-122"/>
              </a:rPr>
              <a:t>，平均存取时间为</a:t>
            </a:r>
            <a:r>
              <a:rPr lang="en-US" altLang="zh-CN" smtClean="0">
                <a:ea typeface="宋体" panose="02010600030101010101" pitchFamily="2" charset="-122"/>
              </a:rPr>
              <a:t>T = 0.97×2.5ns+0.03×207.5ns = 8.65ns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可见平均存取时间降低了</a:t>
            </a:r>
          </a:p>
        </p:txBody>
      </p:sp>
      <p:sp>
        <p:nvSpPr>
          <p:cNvPr id="4" name="AutoShape 114"/>
          <p:cNvSpPr>
            <a:spLocks noChangeArrowheads="1"/>
          </p:cNvSpPr>
          <p:nvPr/>
        </p:nvSpPr>
        <p:spPr bwMode="auto">
          <a:xfrm>
            <a:off x="2268538" y="4797425"/>
            <a:ext cx="5327650" cy="1800225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块大小与缺失率的关系：</a:t>
            </a:r>
            <a:endParaRPr lang="en-US" altLang="zh-CN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fontAlgn="ctr" hangingPunct="1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#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一般而言，增加块大小将降低缺失率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因为空间局部性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，但块大小达到一定程度时，缺失率会随块大小的继续增加而上升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因为块数量下降带来块替换的增加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fontAlgn="ctr" hangingPunct="1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#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单纯增加块大小带来缺失代价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缺失损失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的增大。</a:t>
            </a: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5998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4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五、</a:t>
            </a:r>
          </a:p>
        </p:txBody>
      </p:sp>
      <p:sp>
        <p:nvSpPr>
          <p:cNvPr id="28675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11588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给定一个</a:t>
            </a:r>
            <a:r>
              <a:rPr lang="en-US" altLang="zh-CN" smtClean="0">
                <a:ea typeface="黑体" panose="02010609060101010101" pitchFamily="49" charset="-122"/>
              </a:rPr>
              <a:t>32</a:t>
            </a:r>
            <a:r>
              <a:rPr lang="zh-CN" altLang="en-US" smtClean="0">
                <a:ea typeface="黑体" panose="02010609060101010101" pitchFamily="49" charset="-122"/>
              </a:rPr>
              <a:t>位的虚拟地址空间和一个</a:t>
            </a:r>
            <a:r>
              <a:rPr lang="en-US" altLang="zh-CN" smtClean="0">
                <a:ea typeface="黑体" panose="02010609060101010101" pitchFamily="49" charset="-122"/>
              </a:rPr>
              <a:t>24</a:t>
            </a:r>
            <a:r>
              <a:rPr lang="zh-CN" altLang="en-US" smtClean="0">
                <a:ea typeface="黑体" panose="02010609060101010101" pitchFamily="49" charset="-122"/>
              </a:rPr>
              <a:t>位的物理地址，对于下面不同的分页大小</a:t>
            </a:r>
            <a:r>
              <a:rPr lang="en-US" altLang="zh-CN" smtClean="0">
                <a:ea typeface="黑体" panose="02010609060101010101" pitchFamily="49" charset="-122"/>
              </a:rPr>
              <a:t>P</a:t>
            </a:r>
            <a:r>
              <a:rPr lang="zh-CN" altLang="en-US" smtClean="0">
                <a:ea typeface="黑体" panose="02010609060101010101" pitchFamily="49" charset="-122"/>
              </a:rPr>
              <a:t>，请确定虚拟页号（</a:t>
            </a:r>
            <a:r>
              <a:rPr lang="en-US" altLang="zh-CN" smtClean="0">
                <a:ea typeface="黑体" panose="02010609060101010101" pitchFamily="49" charset="-122"/>
              </a:rPr>
              <a:t>VPN</a:t>
            </a:r>
            <a:r>
              <a:rPr lang="zh-CN" altLang="en-US" smtClean="0">
                <a:ea typeface="黑体" panose="02010609060101010101" pitchFamily="49" charset="-122"/>
              </a:rPr>
              <a:t>）、虚拟页内偏移量（</a:t>
            </a:r>
            <a:r>
              <a:rPr lang="en-US" altLang="zh-CN" smtClean="0">
                <a:ea typeface="黑体" panose="02010609060101010101" pitchFamily="49" charset="-122"/>
              </a:rPr>
              <a:t>VPO</a:t>
            </a:r>
            <a:r>
              <a:rPr lang="zh-CN" altLang="en-US" smtClean="0">
                <a:ea typeface="黑体" panose="02010609060101010101" pitchFamily="49" charset="-122"/>
              </a:rPr>
              <a:t>）、物理页号（</a:t>
            </a:r>
            <a:r>
              <a:rPr lang="en-US" altLang="zh-CN" smtClean="0">
                <a:ea typeface="黑体" panose="02010609060101010101" pitchFamily="49" charset="-122"/>
              </a:rPr>
              <a:t>PPN</a:t>
            </a:r>
            <a:r>
              <a:rPr lang="zh-CN" altLang="en-US" smtClean="0">
                <a:ea typeface="黑体" panose="02010609060101010101" pitchFamily="49" charset="-122"/>
              </a:rPr>
              <a:t>）和物理页内偏移量（</a:t>
            </a:r>
            <a:r>
              <a:rPr lang="en-US" altLang="zh-CN" smtClean="0">
                <a:ea typeface="黑体" panose="02010609060101010101" pitchFamily="49" charset="-122"/>
              </a:rPr>
              <a:t>PPO</a:t>
            </a:r>
            <a:r>
              <a:rPr lang="zh-CN" altLang="en-US" smtClean="0">
                <a:ea typeface="黑体" panose="02010609060101010101" pitchFamily="49" charset="-122"/>
              </a:rPr>
              <a:t>）的位数。</a:t>
            </a:r>
            <a:endParaRPr lang="en-US" altLang="zh-CN" smtClean="0"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51050" y="2492375"/>
          <a:ext cx="5568950" cy="20574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638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8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15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34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61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zh-CN" sz="14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#VPN</a:t>
                      </a:r>
                      <a:r>
                        <a:rPr lang="zh-CN" sz="18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位数</a:t>
                      </a:r>
                      <a:endParaRPr lang="zh-CN" sz="14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#VPO</a:t>
                      </a:r>
                      <a:r>
                        <a:rPr lang="zh-CN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位数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#PPN</a:t>
                      </a:r>
                      <a:r>
                        <a:rPr lang="zh-CN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位数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#PPO</a:t>
                      </a:r>
                      <a:r>
                        <a:rPr lang="zh-CN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位数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1KB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zh-CN" sz="14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2KB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4KB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8KB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86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五、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11588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给定一个</a:t>
            </a:r>
            <a:r>
              <a:rPr lang="en-US" altLang="zh-CN" smtClean="0">
                <a:ea typeface="黑体" panose="02010609060101010101" pitchFamily="49" charset="-122"/>
              </a:rPr>
              <a:t>32</a:t>
            </a:r>
            <a:r>
              <a:rPr lang="zh-CN" altLang="en-US" smtClean="0">
                <a:ea typeface="黑体" panose="02010609060101010101" pitchFamily="49" charset="-122"/>
              </a:rPr>
              <a:t>位的虚拟地址空间和一个</a:t>
            </a:r>
            <a:r>
              <a:rPr lang="en-US" altLang="zh-CN" smtClean="0">
                <a:ea typeface="黑体" panose="02010609060101010101" pitchFamily="49" charset="-122"/>
              </a:rPr>
              <a:t>24</a:t>
            </a:r>
            <a:r>
              <a:rPr lang="zh-CN" altLang="en-US" smtClean="0">
                <a:ea typeface="黑体" panose="02010609060101010101" pitchFamily="49" charset="-122"/>
              </a:rPr>
              <a:t>位的物理地址，对于下面不同的分页大小</a:t>
            </a:r>
            <a:r>
              <a:rPr lang="en-US" altLang="zh-CN" smtClean="0">
                <a:ea typeface="黑体" panose="02010609060101010101" pitchFamily="49" charset="-122"/>
              </a:rPr>
              <a:t>P</a:t>
            </a:r>
            <a:r>
              <a:rPr lang="zh-CN" altLang="en-US" smtClean="0">
                <a:ea typeface="黑体" panose="02010609060101010101" pitchFamily="49" charset="-122"/>
              </a:rPr>
              <a:t>，请确定虚拟页号（</a:t>
            </a:r>
            <a:r>
              <a:rPr lang="en-US" altLang="zh-CN" smtClean="0">
                <a:ea typeface="黑体" panose="02010609060101010101" pitchFamily="49" charset="-122"/>
              </a:rPr>
              <a:t>VPN</a:t>
            </a:r>
            <a:r>
              <a:rPr lang="zh-CN" altLang="en-US" smtClean="0">
                <a:ea typeface="黑体" panose="02010609060101010101" pitchFamily="49" charset="-122"/>
              </a:rPr>
              <a:t>）、虚拟页内偏移量（</a:t>
            </a:r>
            <a:r>
              <a:rPr lang="en-US" altLang="zh-CN" smtClean="0">
                <a:ea typeface="黑体" panose="02010609060101010101" pitchFamily="49" charset="-122"/>
              </a:rPr>
              <a:t>VPO</a:t>
            </a:r>
            <a:r>
              <a:rPr lang="zh-CN" altLang="en-US" smtClean="0">
                <a:ea typeface="黑体" panose="02010609060101010101" pitchFamily="49" charset="-122"/>
              </a:rPr>
              <a:t>）、物理页号（</a:t>
            </a:r>
            <a:r>
              <a:rPr lang="en-US" altLang="zh-CN" smtClean="0">
                <a:ea typeface="黑体" panose="02010609060101010101" pitchFamily="49" charset="-122"/>
              </a:rPr>
              <a:t>PPN</a:t>
            </a:r>
            <a:r>
              <a:rPr lang="zh-CN" altLang="en-US" smtClean="0">
                <a:ea typeface="黑体" panose="02010609060101010101" pitchFamily="49" charset="-122"/>
              </a:rPr>
              <a:t>）和物理页内偏移量（</a:t>
            </a:r>
            <a:r>
              <a:rPr lang="en-US" altLang="zh-CN" smtClean="0">
                <a:ea typeface="黑体" panose="02010609060101010101" pitchFamily="49" charset="-122"/>
              </a:rPr>
              <a:t>PPO</a:t>
            </a:r>
            <a:r>
              <a:rPr lang="zh-CN" altLang="en-US" smtClean="0">
                <a:ea typeface="黑体" panose="02010609060101010101" pitchFamily="49" charset="-122"/>
              </a:rPr>
              <a:t>）的位数。</a:t>
            </a:r>
            <a:endParaRPr lang="en-US" altLang="zh-CN" smtClean="0"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51050" y="2492375"/>
          <a:ext cx="5568950" cy="20574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638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8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15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34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61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zh-CN" sz="14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#VPN</a:t>
                      </a:r>
                      <a:r>
                        <a:rPr lang="zh-CN" sz="18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位数</a:t>
                      </a:r>
                      <a:endParaRPr lang="zh-CN" sz="14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#VPO</a:t>
                      </a:r>
                      <a:r>
                        <a:rPr lang="zh-CN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位数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#PPN</a:t>
                      </a:r>
                      <a:r>
                        <a:rPr lang="zh-CN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位数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#PPO</a:t>
                      </a:r>
                      <a:r>
                        <a:rPr lang="zh-CN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位数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1KB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800" b="1" kern="100" dirty="0" smtClean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sz="1400" b="1" kern="100" dirty="0"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800" b="1" kern="100" dirty="0" smtClean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1400" b="1" kern="100" dirty="0"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2KB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13</a:t>
                      </a:r>
                      <a:endParaRPr lang="zh-CN" sz="1400" b="1" kern="100" dirty="0"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800" b="1" kern="100" dirty="0" smtClean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sz="1400" b="1" kern="100" dirty="0"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4KB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800" b="1" kern="100" dirty="0" smtClean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sz="1400" b="1" kern="100" dirty="0"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800" b="1" kern="100" dirty="0" smtClean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sz="1400" b="1" kern="100" dirty="0"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8KB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sz="1400" b="1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800" b="1" kern="100" dirty="0" smtClean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sz="1400" b="1" kern="100" dirty="0"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800" b="1" kern="100" dirty="0" smtClean="0"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sz="1400" b="1" kern="100" dirty="0"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2655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六、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51784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假定一个计算机系统中有一个</a:t>
            </a:r>
            <a:r>
              <a:rPr lang="en-US" altLang="zh-CN" smtClean="0">
                <a:ea typeface="黑体" panose="02010609060101010101" pitchFamily="49" charset="-122"/>
              </a:rPr>
              <a:t>TLB</a:t>
            </a:r>
            <a:r>
              <a:rPr lang="zh-CN" altLang="en-US" smtClean="0">
                <a:ea typeface="黑体" panose="02010609060101010101" pitchFamily="49" charset="-122"/>
              </a:rPr>
              <a:t>和一个</a:t>
            </a:r>
            <a:r>
              <a:rPr lang="en-US" altLang="zh-CN" smtClean="0">
                <a:ea typeface="黑体" panose="02010609060101010101" pitchFamily="49" charset="-122"/>
              </a:rPr>
              <a:t>L1 Data Cache</a:t>
            </a:r>
            <a:r>
              <a:rPr lang="zh-CN" altLang="en-US" smtClean="0">
                <a:ea typeface="黑体" panose="02010609060101010101" pitchFamily="49" charset="-122"/>
              </a:rPr>
              <a:t>。该系统按字节编址，虚拟地址</a:t>
            </a:r>
            <a:r>
              <a:rPr lang="en-US" altLang="zh-CN" smtClean="0">
                <a:ea typeface="黑体" panose="02010609060101010101" pitchFamily="49" charset="-122"/>
              </a:rPr>
              <a:t>16</a:t>
            </a:r>
            <a:r>
              <a:rPr lang="zh-CN" altLang="en-US" smtClean="0">
                <a:ea typeface="黑体" panose="02010609060101010101" pitchFamily="49" charset="-122"/>
              </a:rPr>
              <a:t>位，物理地址</a:t>
            </a:r>
            <a:r>
              <a:rPr lang="en-US" altLang="zh-CN" smtClean="0">
                <a:ea typeface="黑体" panose="02010609060101010101" pitchFamily="49" charset="-122"/>
              </a:rPr>
              <a:t>12</a:t>
            </a:r>
            <a:r>
              <a:rPr lang="zh-CN" altLang="en-US" smtClean="0">
                <a:ea typeface="黑体" panose="02010609060101010101" pitchFamily="49" charset="-122"/>
              </a:rPr>
              <a:t>位；页大小为</a:t>
            </a:r>
            <a:r>
              <a:rPr lang="en-US" altLang="zh-CN" smtClean="0">
                <a:ea typeface="黑体" panose="02010609060101010101" pitchFamily="49" charset="-122"/>
              </a:rPr>
              <a:t>128</a:t>
            </a:r>
            <a:r>
              <a:rPr lang="zh-CN" altLang="en-US" smtClean="0">
                <a:ea typeface="黑体" panose="02010609060101010101" pitchFamily="49" charset="-122"/>
              </a:rPr>
              <a:t>字节，</a:t>
            </a:r>
            <a:r>
              <a:rPr lang="en-US" altLang="zh-CN" smtClean="0">
                <a:ea typeface="黑体" panose="02010609060101010101" pitchFamily="49" charset="-122"/>
              </a:rPr>
              <a:t>TLB</a:t>
            </a:r>
            <a:r>
              <a:rPr lang="zh-CN" altLang="en-US" smtClean="0">
                <a:ea typeface="黑体" panose="02010609060101010101" pitchFamily="49" charset="-122"/>
              </a:rPr>
              <a:t>采用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路组相联映射，共有</a:t>
            </a:r>
            <a:r>
              <a:rPr lang="en-US" altLang="zh-CN" smtClean="0">
                <a:ea typeface="黑体" panose="02010609060101010101" pitchFamily="49" charset="-122"/>
              </a:rPr>
              <a:t>16</a:t>
            </a:r>
            <a:r>
              <a:rPr lang="zh-CN" altLang="en-US" smtClean="0">
                <a:ea typeface="黑体" panose="02010609060101010101" pitchFamily="49" charset="-122"/>
              </a:rPr>
              <a:t>个页表项；</a:t>
            </a:r>
            <a:r>
              <a:rPr lang="en-US" altLang="zh-CN" smtClean="0">
                <a:ea typeface="黑体" panose="02010609060101010101" pitchFamily="49" charset="-122"/>
              </a:rPr>
              <a:t>L1 Data Cache</a:t>
            </a:r>
            <a:r>
              <a:rPr lang="zh-CN" altLang="en-US" smtClean="0">
                <a:ea typeface="黑体" panose="02010609060101010101" pitchFamily="49" charset="-122"/>
              </a:rPr>
              <a:t>采用直接映射方式，块大小为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字节，共</a:t>
            </a:r>
            <a:r>
              <a:rPr lang="en-US" altLang="zh-CN" smtClean="0">
                <a:ea typeface="黑体" panose="02010609060101010101" pitchFamily="49" charset="-122"/>
              </a:rPr>
              <a:t>16</a:t>
            </a:r>
            <a:r>
              <a:rPr lang="zh-CN" altLang="en-US" smtClean="0">
                <a:ea typeface="黑体" panose="02010609060101010101" pitchFamily="49" charset="-122"/>
              </a:rPr>
              <a:t>行。在系统运行到某一时刻。</a:t>
            </a:r>
            <a:r>
              <a:rPr lang="en-US" altLang="zh-CN" smtClean="0">
                <a:ea typeface="黑体" panose="02010609060101010101" pitchFamily="49" charset="-122"/>
              </a:rPr>
              <a:t>TLB</a:t>
            </a:r>
            <a:r>
              <a:rPr lang="zh-CN" altLang="en-US" smtClean="0">
                <a:ea typeface="黑体" panose="02010609060101010101" pitchFamily="49" charset="-122"/>
              </a:rPr>
              <a:t>、页表和</a:t>
            </a:r>
            <a:r>
              <a:rPr lang="en-US" altLang="zh-CN" smtClean="0">
                <a:ea typeface="黑体" panose="02010609060101010101" pitchFamily="49" charset="-122"/>
              </a:rPr>
              <a:t>L1 Data Cache</a:t>
            </a:r>
            <a:r>
              <a:rPr lang="zh-CN" altLang="en-US" smtClean="0">
                <a:ea typeface="黑体" panose="02010609060101010101" pitchFamily="49" charset="-122"/>
              </a:rPr>
              <a:t>中的部分内容（用十六进制表示）如下图所示。</a:t>
            </a:r>
            <a:endParaRPr lang="en-US" altLang="zh-CN" smtClean="0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smtClean="0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smtClean="0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smtClean="0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smtClean="0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smtClean="0"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(a)TLB</a:t>
            </a:r>
            <a:r>
              <a:rPr lang="zh-CN" altLang="en-US" smtClean="0">
                <a:ea typeface="黑体" panose="02010609060101010101" pitchFamily="49" charset="-122"/>
              </a:rPr>
              <a:t>内容</a:t>
            </a:r>
            <a:r>
              <a:rPr lang="en-US" altLang="zh-CN" smtClean="0">
                <a:ea typeface="黑体" panose="02010609060101010101" pitchFamily="49" charset="-122"/>
              </a:rPr>
              <a:t>(4</a:t>
            </a:r>
            <a:r>
              <a:rPr lang="zh-CN" altLang="en-US" smtClean="0">
                <a:ea typeface="黑体" panose="02010609060101010101" pitchFamily="49" charset="-122"/>
              </a:rPr>
              <a:t>路组相联，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组，</a:t>
            </a:r>
            <a:r>
              <a:rPr lang="en-US" altLang="zh-CN" smtClean="0">
                <a:ea typeface="黑体" panose="02010609060101010101" pitchFamily="49" charset="-122"/>
              </a:rPr>
              <a:t>16</a:t>
            </a:r>
            <a:r>
              <a:rPr lang="zh-CN" altLang="en-US" smtClean="0">
                <a:ea typeface="黑体" panose="02010609060101010101" pitchFamily="49" charset="-122"/>
              </a:rPr>
              <a:t>个页表项</a:t>
            </a:r>
            <a:r>
              <a:rPr lang="en-US" altLang="zh-CN" smtClean="0">
                <a:ea typeface="黑体" panose="02010609060101010101" pitchFamily="49" charset="-122"/>
              </a:rPr>
              <a:t>)</a:t>
            </a:r>
          </a:p>
        </p:txBody>
      </p:sp>
      <p:pic>
        <p:nvPicPr>
          <p:cNvPr id="3072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84538"/>
            <a:ext cx="8755063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980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六、</a:t>
            </a:r>
          </a:p>
        </p:txBody>
      </p:sp>
      <p:sp>
        <p:nvSpPr>
          <p:cNvPr id="31747" name="Content Placeholder 4"/>
          <p:cNvSpPr>
            <a:spLocks noGrp="1"/>
          </p:cNvSpPr>
          <p:nvPr>
            <p:ph idx="4294967295"/>
          </p:nvPr>
        </p:nvSpPr>
        <p:spPr>
          <a:xfrm>
            <a:off x="0" y="908050"/>
            <a:ext cx="9144000" cy="5591175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smtClean="0"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smtClean="0"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smtClean="0"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smtClean="0"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smtClean="0"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smtClean="0"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smtClean="0"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smtClean="0"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smtClean="0"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smtClean="0"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smtClean="0"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(b)</a:t>
            </a:r>
            <a:r>
              <a:rPr lang="zh-CN" altLang="en-US" smtClean="0">
                <a:ea typeface="黑体" panose="02010609060101010101" pitchFamily="49" charset="-122"/>
              </a:rPr>
              <a:t>部分页表内容</a:t>
            </a:r>
            <a:r>
              <a:rPr lang="en-US" altLang="zh-CN" smtClean="0">
                <a:ea typeface="黑体" panose="02010609060101010101" pitchFamily="49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前</a:t>
            </a:r>
            <a:r>
              <a:rPr lang="en-US" altLang="zh-CN" smtClean="0">
                <a:ea typeface="黑体" panose="02010609060101010101" pitchFamily="49" charset="-122"/>
              </a:rPr>
              <a:t>16</a:t>
            </a:r>
            <a:r>
              <a:rPr lang="zh-CN" altLang="en-US" smtClean="0">
                <a:ea typeface="黑体" panose="02010609060101010101" pitchFamily="49" charset="-122"/>
              </a:rPr>
              <a:t>项</a:t>
            </a:r>
            <a:r>
              <a:rPr lang="en-US" altLang="zh-CN" smtClean="0">
                <a:ea typeface="黑体" panose="02010609060101010101" pitchFamily="49" charset="-122"/>
              </a:rPr>
              <a:t>)</a:t>
            </a:r>
            <a:r>
              <a:rPr lang="zh-CN" altLang="en-US" smtClean="0">
                <a:ea typeface="黑体" panose="02010609060101010101" pitchFamily="49" charset="-122"/>
              </a:rPr>
              <a:t>     </a:t>
            </a:r>
            <a:r>
              <a:rPr lang="en-US" altLang="zh-CN" smtClean="0">
                <a:ea typeface="黑体" panose="02010609060101010101" pitchFamily="49" charset="-122"/>
              </a:rPr>
              <a:t>(C)L1 Data Cache</a:t>
            </a:r>
            <a:r>
              <a:rPr lang="zh-CN" altLang="en-US" smtClean="0">
                <a:ea typeface="黑体" panose="02010609060101010101" pitchFamily="49" charset="-122"/>
              </a:rPr>
              <a:t>内容</a:t>
            </a:r>
            <a:r>
              <a:rPr lang="en-US" altLang="zh-CN" smtClean="0">
                <a:ea typeface="黑体" panose="02010609060101010101" pitchFamily="49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直接映射，</a:t>
            </a:r>
            <a:r>
              <a:rPr lang="en-US" altLang="zh-CN" smtClean="0">
                <a:ea typeface="黑体" panose="02010609060101010101" pitchFamily="49" charset="-122"/>
              </a:rPr>
              <a:t>16</a:t>
            </a:r>
            <a:r>
              <a:rPr lang="zh-CN" altLang="en-US" smtClean="0">
                <a:ea typeface="黑体" panose="02010609060101010101" pitchFamily="49" charset="-122"/>
              </a:rPr>
              <a:t>行，块大小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字节</a:t>
            </a:r>
            <a:r>
              <a:rPr lang="en-US" altLang="zh-CN" smtClean="0">
                <a:ea typeface="黑体" panose="02010609060101010101" pitchFamily="49" charset="-122"/>
              </a:rPr>
              <a:t>)</a:t>
            </a:r>
          </a:p>
        </p:txBody>
      </p:sp>
      <p:pic>
        <p:nvPicPr>
          <p:cNvPr id="3174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52500"/>
            <a:ext cx="7272337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159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六、</a:t>
            </a:r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1654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请回答下列问题：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(1)</a:t>
            </a:r>
            <a:r>
              <a:rPr lang="zh-CN" altLang="en-US" smtClean="0">
                <a:ea typeface="黑体" panose="02010609060101010101" pitchFamily="49" charset="-122"/>
              </a:rPr>
              <a:t>虚拟地址中哪几位表示虚拟页号、哪几位表示页内偏移量？虚拟页号中哪几位表示</a:t>
            </a:r>
            <a:r>
              <a:rPr lang="en-US" altLang="zh-CN" smtClean="0">
                <a:ea typeface="黑体" panose="02010609060101010101" pitchFamily="49" charset="-122"/>
              </a:rPr>
              <a:t>TLB</a:t>
            </a:r>
            <a:r>
              <a:rPr lang="zh-CN" altLang="en-US" smtClean="0">
                <a:ea typeface="黑体" panose="02010609060101010101" pitchFamily="49" charset="-122"/>
              </a:rPr>
              <a:t>标记？哪几位表示</a:t>
            </a:r>
            <a:r>
              <a:rPr lang="en-US" altLang="zh-CN" smtClean="0">
                <a:ea typeface="黑体" panose="02010609060101010101" pitchFamily="49" charset="-122"/>
              </a:rPr>
              <a:t>TLB</a:t>
            </a:r>
            <a:r>
              <a:rPr lang="zh-CN" altLang="en-US" smtClean="0">
                <a:ea typeface="黑体" panose="02010609060101010101" pitchFamily="49" charset="-122"/>
              </a:rPr>
              <a:t>组索引？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(2)</a:t>
            </a:r>
            <a:r>
              <a:rPr lang="zh-CN" altLang="en-US" smtClean="0">
                <a:ea typeface="黑体" panose="02010609060101010101" pitchFamily="49" charset="-122"/>
              </a:rPr>
              <a:t>物理地址中哪几位表示物理页号、哪几位表示页内偏移量？在访问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时，物理地址如何划分成标记字段、行索引字段和块内地址字段？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(3)CPU</a:t>
            </a:r>
            <a:r>
              <a:rPr lang="zh-CN" altLang="en-US" smtClean="0">
                <a:ea typeface="黑体" panose="02010609060101010101" pitchFamily="49" charset="-122"/>
              </a:rPr>
              <a:t>从地址</a:t>
            </a:r>
            <a:r>
              <a:rPr lang="en-US" altLang="zh-CN" smtClean="0">
                <a:ea typeface="黑体" panose="02010609060101010101" pitchFamily="49" charset="-122"/>
              </a:rPr>
              <a:t>067AH</a:t>
            </a:r>
            <a:r>
              <a:rPr lang="zh-CN" altLang="en-US" smtClean="0">
                <a:ea typeface="黑体" panose="02010609060101010101" pitchFamily="49" charset="-122"/>
              </a:rPr>
              <a:t>中取出的值是多少？要求对</a:t>
            </a:r>
            <a:r>
              <a:rPr lang="en-US" altLang="zh-CN" smtClean="0">
                <a:ea typeface="黑体" panose="02010609060101010101" pitchFamily="49" charset="-122"/>
              </a:rPr>
              <a:t>CPU</a:t>
            </a:r>
            <a:r>
              <a:rPr lang="zh-CN" altLang="en-US" smtClean="0">
                <a:ea typeface="黑体" panose="02010609060101010101" pitchFamily="49" charset="-122"/>
              </a:rPr>
              <a:t>读取地址</a:t>
            </a:r>
            <a:r>
              <a:rPr lang="en-US" altLang="zh-CN" smtClean="0">
                <a:ea typeface="黑体" panose="02010609060101010101" pitchFamily="49" charset="-122"/>
              </a:rPr>
              <a:t>067AH</a:t>
            </a:r>
            <a:r>
              <a:rPr lang="zh-CN" altLang="en-US" smtClean="0">
                <a:ea typeface="黑体" panose="02010609060101010101" pitchFamily="49" charset="-122"/>
              </a:rPr>
              <a:t>中内容的过程进行详细说明。</a:t>
            </a:r>
          </a:p>
        </p:txBody>
      </p:sp>
    </p:spTree>
    <p:extLst>
      <p:ext uri="{BB962C8B-B14F-4D97-AF65-F5344CB8AC3E}">
        <p14:creationId xmlns:p14="http://schemas.microsoft.com/office/powerpoint/2010/main" val="3333874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460273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本习题讨论流水线对处理器时钟周期的影响。表中给出了数据通路中不同阶段延迟的两种情况，试根据这两种情况分别回答下列问题。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3) </a:t>
            </a:r>
            <a:r>
              <a:rPr lang="zh-CN" altLang="en-US" dirty="0" smtClean="0">
                <a:ea typeface="黑体" panose="02010609060101010101" pitchFamily="49" charset="-122"/>
              </a:rPr>
              <a:t>如果可以将原流水线数据通路的一级划分为两级，每级的延迟是原级的一半，会选择哪一级进行划分？划分后处理器的时钟周期为多少？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a.</a:t>
            </a:r>
            <a:r>
              <a:rPr lang="zh-CN" altLang="en-US" dirty="0" smtClean="0">
                <a:ea typeface="黑体" panose="02010609060101010101" pitchFamily="49" charset="-122"/>
              </a:rPr>
              <a:t>选择</a:t>
            </a:r>
            <a:r>
              <a:rPr lang="en-US" altLang="zh-CN" dirty="0" smtClean="0">
                <a:ea typeface="黑体" panose="02010609060101010101" pitchFamily="49" charset="-122"/>
              </a:rPr>
              <a:t>MEM</a:t>
            </a:r>
            <a:r>
              <a:rPr lang="zh-CN" altLang="en-US" dirty="0" smtClean="0">
                <a:ea typeface="黑体" panose="02010609060101010101" pitchFamily="49" charset="-122"/>
              </a:rPr>
              <a:t>级，划分后得到</a:t>
            </a:r>
            <a:r>
              <a:rPr lang="en-US" altLang="zh-CN" dirty="0" smtClean="0">
                <a:ea typeface="黑体" panose="02010609060101010101" pitchFamily="49" charset="-122"/>
              </a:rPr>
              <a:t>MEM1</a:t>
            </a:r>
            <a:r>
              <a:rPr lang="zh-CN" altLang="en-US" dirty="0" smtClean="0"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ea typeface="黑体" panose="02010609060101010101" pitchFamily="49" charset="-122"/>
              </a:rPr>
              <a:t>MEM2</a:t>
            </a:r>
            <a:r>
              <a:rPr lang="zh-CN" altLang="en-US" dirty="0" smtClean="0">
                <a:ea typeface="黑体" panose="02010609060101010101" pitchFamily="49" charset="-122"/>
              </a:rPr>
              <a:t>级的延迟分别为</a:t>
            </a:r>
            <a:r>
              <a:rPr lang="en-US" altLang="zh-CN" dirty="0" smtClean="0">
                <a:ea typeface="黑体" panose="02010609060101010101" pitchFamily="49" charset="-122"/>
              </a:rPr>
              <a:t>250ps</a:t>
            </a:r>
            <a:r>
              <a:rPr lang="zh-CN" altLang="en-US" dirty="0" smtClean="0">
                <a:ea typeface="黑体" panose="02010609060101010101" pitchFamily="49" charset="-122"/>
              </a:rPr>
              <a:t>，处理器的时钟周期为</a:t>
            </a:r>
            <a:r>
              <a:rPr lang="en-US" altLang="zh-CN" dirty="0" smtClean="0">
                <a:ea typeface="黑体" panose="02010609060101010101" pitchFamily="49" charset="-122"/>
              </a:rPr>
              <a:t>400ps</a:t>
            </a:r>
            <a:r>
              <a:rPr lang="zh-CN" altLang="en-US" dirty="0" smtClean="0"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ea typeface="黑体" panose="02010609060101010101" pitchFamily="49" charset="-122"/>
              </a:rPr>
              <a:t>ID</a:t>
            </a:r>
            <a:r>
              <a:rPr lang="zh-CN" altLang="en-US" dirty="0" smtClean="0">
                <a:ea typeface="黑体" panose="02010609060101010101" pitchFamily="49" charset="-122"/>
              </a:rPr>
              <a:t>）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b.</a:t>
            </a:r>
            <a:r>
              <a:rPr lang="zh-CN" altLang="en-US" dirty="0" smtClean="0">
                <a:ea typeface="黑体" panose="02010609060101010101" pitchFamily="49" charset="-122"/>
              </a:rPr>
              <a:t>选择</a:t>
            </a:r>
            <a:r>
              <a:rPr lang="en-US" altLang="zh-CN" dirty="0" smtClean="0">
                <a:ea typeface="黑体" panose="02010609060101010101" pitchFamily="49" charset="-122"/>
              </a:rPr>
              <a:t>IF</a:t>
            </a:r>
            <a:r>
              <a:rPr lang="zh-CN" altLang="en-US" dirty="0" smtClean="0">
                <a:ea typeface="黑体" panose="02010609060101010101" pitchFamily="49" charset="-122"/>
              </a:rPr>
              <a:t>级，划分后得到</a:t>
            </a:r>
            <a:r>
              <a:rPr lang="en-US" altLang="zh-CN" dirty="0" smtClean="0">
                <a:ea typeface="黑体" panose="02010609060101010101" pitchFamily="49" charset="-122"/>
              </a:rPr>
              <a:t>IF1</a:t>
            </a:r>
            <a:r>
              <a:rPr lang="zh-CN" altLang="en-US" dirty="0" smtClean="0"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ea typeface="黑体" panose="02010609060101010101" pitchFamily="49" charset="-122"/>
              </a:rPr>
              <a:t>IF2</a:t>
            </a:r>
            <a:r>
              <a:rPr lang="zh-CN" altLang="en-US" dirty="0" smtClean="0">
                <a:ea typeface="黑体" panose="02010609060101010101" pitchFamily="49" charset="-122"/>
              </a:rPr>
              <a:t>级的延迟分别为</a:t>
            </a:r>
            <a:r>
              <a:rPr lang="en-US" altLang="zh-CN" dirty="0" smtClean="0">
                <a:ea typeface="黑体" panose="02010609060101010101" pitchFamily="49" charset="-122"/>
              </a:rPr>
              <a:t>100ps</a:t>
            </a:r>
            <a:r>
              <a:rPr lang="zh-CN" altLang="en-US" dirty="0" smtClean="0">
                <a:ea typeface="黑体" panose="02010609060101010101" pitchFamily="49" charset="-122"/>
              </a:rPr>
              <a:t>，处理器的时钟周期为</a:t>
            </a:r>
            <a:r>
              <a:rPr lang="en-US" altLang="zh-CN" dirty="0" smtClean="0">
                <a:ea typeface="黑体" panose="02010609060101010101" pitchFamily="49" charset="-122"/>
              </a:rPr>
              <a:t>190ps</a:t>
            </a:r>
            <a:r>
              <a:rPr lang="zh-CN" altLang="en-US" dirty="0" smtClean="0"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ea typeface="黑体" panose="02010609060101010101" pitchFamily="49" charset="-122"/>
              </a:rPr>
              <a:t>MEM</a:t>
            </a:r>
            <a:r>
              <a:rPr lang="zh-CN" altLang="en-US" dirty="0" smtClean="0">
                <a:ea typeface="黑体" panose="02010609060101010101" pitchFamily="49" charset="-122"/>
              </a:rPr>
              <a:t>）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解析：应当选择原来处理速度最慢的一级进行划分，得到新的具有六级流水线的处理器，此时处理器的时钟周期仍然受限于处理速度最慢的一级。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68500" y="1833563"/>
          <a:ext cx="5411790" cy="73183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18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85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WB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300ps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190ps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140ps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</a:t>
            </a:r>
          </a:p>
        </p:txBody>
      </p:sp>
    </p:spTree>
    <p:extLst>
      <p:ext uri="{BB962C8B-B14F-4D97-AF65-F5344CB8AC3E}">
        <p14:creationId xmlns:p14="http://schemas.microsoft.com/office/powerpoint/2010/main" val="24554701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六、</a:t>
            </a:r>
          </a:p>
        </p:txBody>
      </p:sp>
      <p:sp>
        <p:nvSpPr>
          <p:cNvPr id="33795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22923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请回答下列问题：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(1)</a:t>
            </a:r>
            <a:r>
              <a:rPr lang="zh-CN" altLang="en-US" smtClean="0">
                <a:ea typeface="黑体" panose="02010609060101010101" pitchFamily="49" charset="-122"/>
              </a:rPr>
              <a:t>虚拟地址中哪几位表示虚拟页号、哪几位表示页内偏移量？虚拟页号中哪几位表示</a:t>
            </a:r>
            <a:r>
              <a:rPr lang="en-US" altLang="zh-CN" smtClean="0">
                <a:ea typeface="黑体" panose="02010609060101010101" pitchFamily="49" charset="-122"/>
              </a:rPr>
              <a:t>TLB</a:t>
            </a:r>
            <a:r>
              <a:rPr lang="zh-CN" altLang="en-US" smtClean="0">
                <a:ea typeface="黑体" panose="02010609060101010101" pitchFamily="49" charset="-122"/>
              </a:rPr>
              <a:t>标记？哪几位表示</a:t>
            </a:r>
            <a:r>
              <a:rPr lang="en-US" altLang="zh-CN" smtClean="0">
                <a:ea typeface="黑体" panose="02010609060101010101" pitchFamily="49" charset="-122"/>
              </a:rPr>
              <a:t>TLB</a:t>
            </a:r>
            <a:r>
              <a:rPr lang="zh-CN" altLang="en-US" smtClean="0">
                <a:ea typeface="黑体" panose="02010609060101010101" pitchFamily="49" charset="-122"/>
              </a:rPr>
              <a:t>组索引？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TLB</a:t>
            </a:r>
            <a:r>
              <a:rPr lang="zh-CN" altLang="en-US" smtClean="0">
                <a:ea typeface="黑体" panose="02010609060101010101" pitchFamily="49" charset="-122"/>
              </a:rPr>
              <a:t>分为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组，所以</a:t>
            </a:r>
            <a:r>
              <a:rPr lang="en-US" altLang="zh-CN" smtClean="0">
                <a:ea typeface="黑体" panose="02010609060101010101" pitchFamily="49" charset="-122"/>
              </a:rPr>
              <a:t>TLB</a:t>
            </a:r>
            <a:r>
              <a:rPr lang="zh-CN" altLang="en-US" smtClean="0">
                <a:ea typeface="黑体" panose="02010609060101010101" pitchFamily="49" charset="-122"/>
              </a:rPr>
              <a:t>组索引为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位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16</a:t>
            </a:r>
            <a:r>
              <a:rPr lang="zh-CN" altLang="en-US" smtClean="0">
                <a:ea typeface="黑体" panose="02010609060101010101" pitchFamily="49" charset="-122"/>
              </a:rPr>
              <a:t>位虚拟地址中低</a:t>
            </a:r>
            <a:r>
              <a:rPr lang="en-US" altLang="zh-CN" smtClean="0">
                <a:ea typeface="黑体" panose="02010609060101010101" pitchFamily="49" charset="-122"/>
              </a:rPr>
              <a:t>7</a:t>
            </a:r>
            <a:r>
              <a:rPr lang="zh-CN" altLang="en-US" smtClean="0">
                <a:ea typeface="黑体" panose="02010609060101010101" pitchFamily="49" charset="-122"/>
              </a:rPr>
              <a:t>位为页内偏移量，高</a:t>
            </a:r>
            <a:r>
              <a:rPr lang="en-US" altLang="zh-CN" smtClean="0">
                <a:ea typeface="黑体" panose="02010609060101010101" pitchFamily="49" charset="-122"/>
              </a:rPr>
              <a:t>9</a:t>
            </a:r>
            <a:r>
              <a:rPr lang="zh-CN" altLang="en-US" smtClean="0">
                <a:ea typeface="黑体" panose="02010609060101010101" pitchFamily="49" charset="-122"/>
              </a:rPr>
              <a:t>位为虚页号；虚页号中高</a:t>
            </a:r>
            <a:r>
              <a:rPr lang="en-US" altLang="zh-CN" smtClean="0">
                <a:ea typeface="黑体" panose="02010609060101010101" pitchFamily="49" charset="-122"/>
              </a:rPr>
              <a:t>7</a:t>
            </a:r>
            <a:r>
              <a:rPr lang="zh-CN" altLang="en-US" smtClean="0">
                <a:ea typeface="黑体" panose="02010609060101010101" pitchFamily="49" charset="-122"/>
              </a:rPr>
              <a:t>位为</a:t>
            </a:r>
            <a:r>
              <a:rPr lang="en-US" altLang="zh-CN" smtClean="0">
                <a:ea typeface="黑体" panose="02010609060101010101" pitchFamily="49" charset="-122"/>
              </a:rPr>
              <a:t>TLB</a:t>
            </a:r>
            <a:r>
              <a:rPr lang="zh-CN" altLang="en-US" smtClean="0">
                <a:ea typeface="黑体" panose="02010609060101010101" pitchFamily="49" charset="-122"/>
              </a:rPr>
              <a:t>标记，低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位为</a:t>
            </a:r>
            <a:r>
              <a:rPr lang="en-US" altLang="zh-CN" smtClean="0">
                <a:ea typeface="黑体" panose="02010609060101010101" pitchFamily="49" charset="-122"/>
              </a:rPr>
              <a:t>TLB</a:t>
            </a:r>
            <a:r>
              <a:rPr lang="zh-CN" altLang="en-US" smtClean="0">
                <a:ea typeface="黑体" panose="02010609060101010101" pitchFamily="49" charset="-122"/>
              </a:rPr>
              <a:t>组索引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339975" y="3644900"/>
          <a:ext cx="5140325" cy="11128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3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26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39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7" marR="91427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7" marR="91427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7" marR="91427" marT="45733" marB="45733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TLB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标记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7" marR="91427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TLB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组索引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7" marR="91427" marT="45733" marB="45733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页内偏移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7" marR="91427" marT="45733" marB="45733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虚页号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7" marR="91427" marT="45733" marB="4573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8648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六、</a:t>
            </a:r>
          </a:p>
        </p:txBody>
      </p:sp>
      <p:sp>
        <p:nvSpPr>
          <p:cNvPr id="33795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26241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请回答下列问题：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(2)</a:t>
            </a:r>
            <a:r>
              <a:rPr lang="zh-CN" altLang="en-US" smtClean="0">
                <a:ea typeface="黑体" panose="02010609060101010101" pitchFamily="49" charset="-122"/>
              </a:rPr>
              <a:t>物理地址中哪几位表示物理页号、哪几位表示页内偏移量？在访问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时，物理地址如何划分成标记字段、行索引字段和块内地址字段？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有</a:t>
            </a:r>
            <a:r>
              <a:rPr lang="en-US" altLang="zh-CN" smtClean="0">
                <a:ea typeface="黑体" panose="02010609060101010101" pitchFamily="49" charset="-122"/>
              </a:rPr>
              <a:t>16</a:t>
            </a:r>
            <a:r>
              <a:rPr lang="zh-CN" altLang="en-US" smtClean="0">
                <a:ea typeface="黑体" panose="02010609060101010101" pitchFamily="49" charset="-122"/>
              </a:rPr>
              <a:t>行，所以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行索引为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位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mtClean="0">
                <a:ea typeface="黑体" panose="02010609060101010101" pitchFamily="49" charset="-122"/>
              </a:rPr>
              <a:t>12</a:t>
            </a:r>
            <a:r>
              <a:rPr lang="zh-CN" altLang="en-US" smtClean="0">
                <a:ea typeface="黑体" panose="02010609060101010101" pitchFamily="49" charset="-122"/>
              </a:rPr>
              <a:t>位物理地址中低</a:t>
            </a:r>
            <a:r>
              <a:rPr lang="en-US" altLang="zh-CN" smtClean="0">
                <a:ea typeface="黑体" panose="02010609060101010101" pitchFamily="49" charset="-122"/>
              </a:rPr>
              <a:t>7</a:t>
            </a:r>
            <a:r>
              <a:rPr lang="zh-CN" altLang="en-US" smtClean="0">
                <a:ea typeface="黑体" panose="02010609060101010101" pitchFamily="49" charset="-122"/>
              </a:rPr>
              <a:t>位为页内偏移量，高</a:t>
            </a:r>
            <a:r>
              <a:rPr lang="en-US" altLang="zh-CN" smtClean="0">
                <a:ea typeface="黑体" panose="02010609060101010101" pitchFamily="49" charset="-122"/>
              </a:rPr>
              <a:t>5</a:t>
            </a:r>
            <a:r>
              <a:rPr lang="zh-CN" altLang="en-US" smtClean="0">
                <a:ea typeface="黑体" panose="02010609060101010101" pitchFamily="49" charset="-122"/>
              </a:rPr>
              <a:t>位为物理页号。</a:t>
            </a:r>
            <a:r>
              <a:rPr lang="en-US" altLang="zh-CN" smtClean="0">
                <a:ea typeface="黑体" panose="02010609060101010101" pitchFamily="49" charset="-122"/>
              </a:rPr>
              <a:t>12</a:t>
            </a:r>
            <a:r>
              <a:rPr lang="zh-CN" altLang="en-US" smtClean="0">
                <a:ea typeface="黑体" panose="02010609060101010101" pitchFamily="49" charset="-122"/>
              </a:rPr>
              <a:t>位物理</a:t>
            </a:r>
            <a:r>
              <a:rPr lang="en-US" altLang="zh-CN" smtClean="0">
                <a:ea typeface="黑体" panose="02010609060101010101" pitchFamily="49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主存</a:t>
            </a:r>
            <a:r>
              <a:rPr lang="en-US" altLang="zh-CN" smtClean="0">
                <a:ea typeface="黑体" panose="02010609060101010101" pitchFamily="49" charset="-122"/>
              </a:rPr>
              <a:t>)</a:t>
            </a:r>
            <a:r>
              <a:rPr lang="zh-CN" altLang="en-US" smtClean="0">
                <a:ea typeface="黑体" panose="02010609060101010101" pitchFamily="49" charset="-122"/>
              </a:rPr>
              <a:t>地址中，低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位为块内地址，中间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位为</a:t>
            </a:r>
            <a:r>
              <a:rPr lang="en-US" altLang="zh-CN" smtClean="0">
                <a:ea typeface="黑体" panose="02010609060101010101" pitchFamily="49" charset="-122"/>
              </a:rPr>
              <a:t>Cache</a:t>
            </a:r>
            <a:r>
              <a:rPr lang="zh-CN" altLang="en-US" smtClean="0">
                <a:ea typeface="黑体" panose="02010609060101010101" pitchFamily="49" charset="-122"/>
              </a:rPr>
              <a:t>行索引，高</a:t>
            </a:r>
            <a:r>
              <a:rPr lang="en-US" altLang="zh-CN" smtClean="0">
                <a:ea typeface="黑体" panose="02010609060101010101" pitchFamily="49" charset="-122"/>
              </a:rPr>
              <a:t>6</a:t>
            </a:r>
            <a:r>
              <a:rPr lang="zh-CN" altLang="en-US" smtClean="0">
                <a:ea typeface="黑体" panose="02010609060101010101" pitchFamily="49" charset="-122"/>
              </a:rPr>
              <a:t>位为标记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555875" y="4005263"/>
          <a:ext cx="4679950" cy="7413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999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799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00" marB="457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物理页号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页内偏移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00" marB="457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555875" y="4775200"/>
          <a:ext cx="4679950" cy="7413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599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9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99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00" marB="457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Cache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标记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Cache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行索引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块内地址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00" marB="457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273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六、</a:t>
            </a:r>
          </a:p>
        </p:txBody>
      </p:sp>
      <p:sp>
        <p:nvSpPr>
          <p:cNvPr id="34819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436086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zh-CN" altLang="en-US" dirty="0" smtClean="0">
                <a:ea typeface="黑体" pitchFamily="49" charset="-122"/>
              </a:rPr>
              <a:t>请回答下列问题：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CN" dirty="0" smtClean="0">
                <a:ea typeface="黑体" pitchFamily="49" charset="-122"/>
              </a:rPr>
              <a:t>(3)CPU</a:t>
            </a:r>
            <a:r>
              <a:rPr lang="zh-CN" altLang="en-US" dirty="0" smtClean="0">
                <a:ea typeface="黑体" pitchFamily="49" charset="-122"/>
              </a:rPr>
              <a:t>从地址</a:t>
            </a:r>
            <a:r>
              <a:rPr lang="en-US" altLang="zh-CN" dirty="0" smtClean="0">
                <a:ea typeface="黑体" pitchFamily="49" charset="-122"/>
              </a:rPr>
              <a:t>067AH</a:t>
            </a:r>
            <a:r>
              <a:rPr lang="zh-CN" altLang="en-US" dirty="0" smtClean="0">
                <a:ea typeface="黑体" pitchFamily="49" charset="-122"/>
              </a:rPr>
              <a:t>中取出的值是多少？要求对</a:t>
            </a:r>
            <a:r>
              <a:rPr lang="en-US" altLang="zh-CN" dirty="0" smtClean="0">
                <a:ea typeface="黑体" pitchFamily="49" charset="-122"/>
              </a:rPr>
              <a:t>CPU</a:t>
            </a:r>
            <a:r>
              <a:rPr lang="zh-CN" altLang="en-US" dirty="0" smtClean="0">
                <a:ea typeface="黑体" pitchFamily="49" charset="-122"/>
              </a:rPr>
              <a:t>读取地址</a:t>
            </a:r>
            <a:r>
              <a:rPr lang="en-US" altLang="zh-CN" dirty="0" smtClean="0">
                <a:ea typeface="黑体" pitchFamily="49" charset="-122"/>
              </a:rPr>
              <a:t>067AH</a:t>
            </a:r>
            <a:r>
              <a:rPr lang="zh-CN" altLang="en-US" dirty="0" smtClean="0">
                <a:ea typeface="黑体" pitchFamily="49" charset="-122"/>
              </a:rPr>
              <a:t>中内容的过程进行详细说明。</a:t>
            </a:r>
            <a:endParaRPr lang="en-US" altLang="zh-CN" dirty="0" smtClean="0"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zh-CN" altLang="en-US" dirty="0" smtClean="0">
                <a:ea typeface="黑体" pitchFamily="49" charset="-122"/>
              </a:rPr>
              <a:t>地址</a:t>
            </a:r>
            <a:r>
              <a:rPr lang="en-US" altLang="zh-CN" dirty="0" smtClean="0">
                <a:ea typeface="黑体" pitchFamily="49" charset="-122"/>
              </a:rPr>
              <a:t>067AH=</a:t>
            </a:r>
            <a:r>
              <a:rPr lang="en-US" altLang="zh-CN" dirty="0" smtClean="0">
                <a:solidFill>
                  <a:schemeClr val="accent2"/>
                </a:solidFill>
                <a:ea typeface="黑体" pitchFamily="49" charset="-122"/>
              </a:rPr>
              <a:t>0000 0110 0</a:t>
            </a:r>
            <a:r>
              <a:rPr lang="en-US" altLang="zh-CN" dirty="0" smtClean="0">
                <a:solidFill>
                  <a:schemeClr val="accent1"/>
                </a:solidFill>
                <a:ea typeface="黑体" pitchFamily="49" charset="-122"/>
              </a:rPr>
              <a:t>111 1010</a:t>
            </a:r>
            <a:r>
              <a:rPr lang="en-US" altLang="zh-CN" dirty="0" smtClean="0">
                <a:ea typeface="黑体" pitchFamily="49" charset="-122"/>
              </a:rPr>
              <a:t>B</a:t>
            </a:r>
            <a:r>
              <a:rPr lang="zh-CN" altLang="en-US" dirty="0" smtClean="0">
                <a:ea typeface="黑体" pitchFamily="49" charset="-122"/>
              </a:rPr>
              <a:t>，所以，虚页号为</a:t>
            </a:r>
            <a:r>
              <a:rPr lang="en-US" altLang="zh-CN" dirty="0" smtClean="0">
                <a:ea typeface="黑体" pitchFamily="49" charset="-122"/>
              </a:rPr>
              <a:t>0000 011</a:t>
            </a:r>
            <a:r>
              <a:rPr lang="en-US" altLang="zh-CN" dirty="0" smtClean="0">
                <a:solidFill>
                  <a:schemeClr val="accent1"/>
                </a:solidFill>
                <a:ea typeface="黑体" pitchFamily="49" charset="-122"/>
              </a:rPr>
              <a:t>0 0</a:t>
            </a:r>
            <a:r>
              <a:rPr lang="en-US" altLang="zh-CN" dirty="0" smtClean="0">
                <a:ea typeface="黑体" pitchFamily="49" charset="-122"/>
              </a:rPr>
              <a:t>B</a:t>
            </a:r>
            <a:r>
              <a:rPr lang="zh-CN" altLang="en-US" dirty="0" smtClean="0">
                <a:ea typeface="黑体" pitchFamily="49" charset="-122"/>
              </a:rPr>
              <a:t>，映射到</a:t>
            </a:r>
            <a:r>
              <a:rPr lang="en-US" altLang="zh-CN" dirty="0" smtClean="0">
                <a:ea typeface="黑体" pitchFamily="49" charset="-122"/>
              </a:rPr>
              <a:t>TLB</a:t>
            </a:r>
            <a:r>
              <a:rPr lang="zh-CN" altLang="en-US" dirty="0" smtClean="0">
                <a:ea typeface="黑体" pitchFamily="49" charset="-122"/>
              </a:rPr>
              <a:t>的第</a:t>
            </a:r>
            <a:r>
              <a:rPr lang="en-US" altLang="zh-CN" dirty="0" smtClean="0">
                <a:ea typeface="黑体" pitchFamily="49" charset="-122"/>
              </a:rPr>
              <a:t>00</a:t>
            </a:r>
            <a:r>
              <a:rPr lang="zh-CN" altLang="en-US" dirty="0" smtClean="0">
                <a:ea typeface="黑体" pitchFamily="49" charset="-122"/>
              </a:rPr>
              <a:t>组</a:t>
            </a:r>
            <a:endParaRPr lang="en-US" altLang="zh-CN" dirty="0" smtClean="0"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zh-CN" altLang="en-US" dirty="0" smtClean="0">
                <a:ea typeface="黑体" pitchFamily="49" charset="-122"/>
              </a:rPr>
              <a:t>将</a:t>
            </a:r>
            <a:r>
              <a:rPr lang="en-US" altLang="zh-CN" dirty="0" smtClean="0">
                <a:ea typeface="黑体" pitchFamily="49" charset="-122"/>
              </a:rPr>
              <a:t>0000 011B=03H</a:t>
            </a:r>
            <a:r>
              <a:rPr lang="zh-CN" altLang="en-US" dirty="0" smtClean="0">
                <a:ea typeface="黑体" pitchFamily="49" charset="-122"/>
              </a:rPr>
              <a:t>与</a:t>
            </a:r>
            <a:r>
              <a:rPr lang="en-US" altLang="zh-CN" dirty="0" smtClean="0">
                <a:ea typeface="黑体" pitchFamily="49" charset="-122"/>
              </a:rPr>
              <a:t>TLB</a:t>
            </a:r>
            <a:r>
              <a:rPr lang="zh-CN" altLang="en-US" dirty="0" smtClean="0">
                <a:ea typeface="黑体" pitchFamily="49" charset="-122"/>
              </a:rPr>
              <a:t>第</a:t>
            </a:r>
            <a:r>
              <a:rPr lang="en-US" altLang="zh-CN" dirty="0" smtClean="0">
                <a:ea typeface="黑体" pitchFamily="49" charset="-122"/>
              </a:rPr>
              <a:t>0</a:t>
            </a:r>
            <a:r>
              <a:rPr lang="zh-CN" altLang="en-US" dirty="0" smtClean="0">
                <a:ea typeface="黑体" pitchFamily="49" charset="-122"/>
              </a:rPr>
              <a:t>组的四个标记比较，虽然和其中一个相等，但对应的有效位为</a:t>
            </a:r>
            <a:r>
              <a:rPr lang="en-US" altLang="zh-CN" dirty="0" smtClean="0">
                <a:ea typeface="黑体" pitchFamily="49" charset="-122"/>
              </a:rPr>
              <a:t>0</a:t>
            </a:r>
            <a:r>
              <a:rPr lang="zh-CN" altLang="en-US" dirty="0" smtClean="0">
                <a:ea typeface="黑体" pitchFamily="49" charset="-122"/>
              </a:rPr>
              <a:t>，其余都不相等，所以</a:t>
            </a:r>
            <a:r>
              <a:rPr lang="en-US" altLang="zh-CN" dirty="0" smtClean="0">
                <a:ea typeface="黑体" pitchFamily="49" charset="-122"/>
              </a:rPr>
              <a:t>TLB</a:t>
            </a:r>
            <a:r>
              <a:rPr lang="zh-CN" altLang="en-US" dirty="0" smtClean="0">
                <a:ea typeface="黑体" pitchFamily="49" charset="-122"/>
              </a:rPr>
              <a:t>缺失，需要访问主存中的页表</a:t>
            </a:r>
            <a:endParaRPr lang="en-US" altLang="zh-CN" dirty="0" smtClean="0"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zh-CN" altLang="en-US" dirty="0" smtClean="0">
                <a:ea typeface="黑体" pitchFamily="49" charset="-122"/>
              </a:rPr>
              <a:t>直接查看</a:t>
            </a:r>
            <a:r>
              <a:rPr lang="en-US" altLang="zh-CN" dirty="0" smtClean="0">
                <a:ea typeface="黑体" pitchFamily="49" charset="-122"/>
              </a:rPr>
              <a:t>0000 0110 0B=00CH</a:t>
            </a:r>
            <a:r>
              <a:rPr lang="zh-CN" altLang="en-US" dirty="0" smtClean="0">
                <a:ea typeface="黑体" pitchFamily="49" charset="-122"/>
              </a:rPr>
              <a:t>处的页表项，有效位为</a:t>
            </a:r>
            <a:r>
              <a:rPr lang="en-US" altLang="zh-CN" dirty="0" smtClean="0">
                <a:ea typeface="黑体" pitchFamily="49" charset="-122"/>
              </a:rPr>
              <a:t>1</a:t>
            </a:r>
            <a:r>
              <a:rPr lang="zh-CN" altLang="en-US" dirty="0" smtClean="0">
                <a:ea typeface="黑体" pitchFamily="49" charset="-122"/>
              </a:rPr>
              <a:t>，取出物理页号</a:t>
            </a:r>
            <a:r>
              <a:rPr lang="en-US" altLang="zh-CN" dirty="0" smtClean="0">
                <a:ea typeface="黑体" pitchFamily="49" charset="-122"/>
              </a:rPr>
              <a:t>19H=1100 1B</a:t>
            </a:r>
            <a:r>
              <a:rPr lang="zh-CN" altLang="en-US" dirty="0" smtClean="0">
                <a:ea typeface="黑体" pitchFamily="49" charset="-122"/>
              </a:rPr>
              <a:t>，和页内偏移</a:t>
            </a:r>
            <a:r>
              <a:rPr lang="en-US" altLang="zh-CN" dirty="0" smtClean="0">
                <a:ea typeface="黑体" pitchFamily="49" charset="-122"/>
              </a:rPr>
              <a:t>111 1010B</a:t>
            </a:r>
            <a:r>
              <a:rPr lang="zh-CN" altLang="en-US" dirty="0" smtClean="0">
                <a:ea typeface="黑体" pitchFamily="49" charset="-122"/>
              </a:rPr>
              <a:t>拼接成物理地址：</a:t>
            </a:r>
            <a:r>
              <a:rPr lang="en-US" altLang="zh-CN" u="heavy" dirty="0" smtClean="0">
                <a:solidFill>
                  <a:schemeClr val="accent2"/>
                </a:solidFill>
                <a:uFill>
                  <a:solidFill>
                    <a:schemeClr val="tx1"/>
                  </a:solidFill>
                </a:uFill>
                <a:ea typeface="黑体" pitchFamily="49" charset="-122"/>
              </a:rPr>
              <a:t>1100 1</a:t>
            </a:r>
            <a:r>
              <a:rPr lang="en-US" altLang="zh-CN" u="heavy" dirty="0" smtClean="0">
                <a:solidFill>
                  <a:schemeClr val="accent1"/>
                </a:solidFill>
                <a:uFill>
                  <a:solidFill>
                    <a:schemeClr val="tx1"/>
                  </a:solidFill>
                </a:uFill>
                <a:ea typeface="黑体" pitchFamily="49" charset="-122"/>
              </a:rPr>
              <a:t>1</a:t>
            </a:r>
            <a:r>
              <a:rPr lang="en-US" altLang="zh-CN" u="sng" dirty="0" smtClean="0">
                <a:solidFill>
                  <a:schemeClr val="accent1"/>
                </a:solidFill>
                <a:ea typeface="黑体" pitchFamily="49" charset="-122"/>
              </a:rPr>
              <a:t>11 10</a:t>
            </a:r>
            <a:r>
              <a:rPr lang="en-US" altLang="zh-CN" dirty="0" smtClean="0">
                <a:solidFill>
                  <a:schemeClr val="accent1"/>
                </a:solidFill>
                <a:ea typeface="黑体" pitchFamily="49" charset="-122"/>
              </a:rPr>
              <a:t>10</a:t>
            </a:r>
            <a:r>
              <a:rPr lang="en-US" altLang="zh-CN" dirty="0" smtClean="0">
                <a:ea typeface="黑体" pitchFamily="49" charset="-122"/>
              </a:rPr>
              <a:t>B</a:t>
            </a:r>
            <a:endParaRPr lang="en-US" altLang="zh-CN" dirty="0"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zh-CN" altLang="en-US" dirty="0" smtClean="0">
                <a:ea typeface="黑体" pitchFamily="49" charset="-122"/>
              </a:rPr>
              <a:t>根据中间</a:t>
            </a:r>
            <a:r>
              <a:rPr lang="en-US" altLang="zh-CN" dirty="0" smtClean="0">
                <a:ea typeface="黑体" pitchFamily="49" charset="-122"/>
              </a:rPr>
              <a:t>4</a:t>
            </a:r>
            <a:r>
              <a:rPr lang="zh-CN" altLang="en-US" dirty="0" smtClean="0">
                <a:ea typeface="黑体" pitchFamily="49" charset="-122"/>
              </a:rPr>
              <a:t>位</a:t>
            </a:r>
            <a:r>
              <a:rPr lang="en-US" altLang="zh-CN" dirty="0" smtClean="0">
                <a:ea typeface="黑体" pitchFamily="49" charset="-122"/>
              </a:rPr>
              <a:t>1110</a:t>
            </a:r>
            <a:r>
              <a:rPr lang="zh-CN" altLang="en-US" dirty="0" smtClean="0">
                <a:ea typeface="黑体" pitchFamily="49" charset="-122"/>
              </a:rPr>
              <a:t>直接找到</a:t>
            </a:r>
            <a:r>
              <a:rPr lang="en-US" altLang="zh-CN" dirty="0" smtClean="0">
                <a:ea typeface="黑体" pitchFamily="49" charset="-122"/>
              </a:rPr>
              <a:t>Cache</a:t>
            </a:r>
            <a:r>
              <a:rPr lang="zh-CN" altLang="en-US" dirty="0" smtClean="0">
                <a:ea typeface="黑体" pitchFamily="49" charset="-122"/>
              </a:rPr>
              <a:t>第</a:t>
            </a:r>
            <a:r>
              <a:rPr lang="en-US" altLang="zh-CN" dirty="0" smtClean="0">
                <a:ea typeface="黑体" pitchFamily="49" charset="-122"/>
              </a:rPr>
              <a:t>14</a:t>
            </a:r>
            <a:r>
              <a:rPr lang="zh-CN" altLang="en-US" dirty="0" smtClean="0">
                <a:ea typeface="黑体" pitchFamily="49" charset="-122"/>
              </a:rPr>
              <a:t>行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即第</a:t>
            </a:r>
            <a:r>
              <a:rPr lang="en-US" altLang="zh-CN" dirty="0" smtClean="0">
                <a:ea typeface="黑体" pitchFamily="49" charset="-122"/>
              </a:rPr>
              <a:t>E</a:t>
            </a:r>
            <a:r>
              <a:rPr lang="zh-CN" altLang="en-US" dirty="0" smtClean="0">
                <a:ea typeface="黑体" pitchFamily="49" charset="-122"/>
              </a:rPr>
              <a:t>行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，有效位为</a:t>
            </a:r>
            <a:r>
              <a:rPr lang="en-US" altLang="zh-CN" dirty="0" smtClean="0">
                <a:ea typeface="黑体" pitchFamily="49" charset="-122"/>
              </a:rPr>
              <a:t>1</a:t>
            </a:r>
            <a:r>
              <a:rPr lang="zh-CN" altLang="en-US" dirty="0" smtClean="0">
                <a:ea typeface="黑体" pitchFamily="49" charset="-122"/>
              </a:rPr>
              <a:t>，且标记为</a:t>
            </a:r>
            <a:r>
              <a:rPr lang="en-US" altLang="zh-CN" dirty="0" smtClean="0">
                <a:ea typeface="黑体" pitchFamily="49" charset="-122"/>
              </a:rPr>
              <a:t>33H=11 0011B</a:t>
            </a:r>
            <a:r>
              <a:rPr lang="zh-CN" altLang="en-US" dirty="0" smtClean="0">
                <a:ea typeface="黑体" pitchFamily="49" charset="-122"/>
              </a:rPr>
              <a:t>，正好等于物理地址高</a:t>
            </a:r>
            <a:r>
              <a:rPr lang="en-US" altLang="zh-CN" dirty="0" smtClean="0">
                <a:ea typeface="黑体" pitchFamily="49" charset="-122"/>
              </a:rPr>
              <a:t>6</a:t>
            </a:r>
            <a:r>
              <a:rPr lang="zh-CN" altLang="en-US" dirty="0" smtClean="0">
                <a:ea typeface="黑体" pitchFamily="49" charset="-122"/>
              </a:rPr>
              <a:t>位，故命中</a:t>
            </a:r>
            <a:endParaRPr lang="en-US" altLang="zh-CN" dirty="0" smtClean="0"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zh-CN" altLang="en-US" dirty="0" smtClean="0">
                <a:ea typeface="黑体" pitchFamily="49" charset="-122"/>
              </a:rPr>
              <a:t>根据物理地址最低两位</a:t>
            </a:r>
            <a:r>
              <a:rPr lang="en-US" altLang="zh-CN" dirty="0" smtClean="0">
                <a:ea typeface="黑体" pitchFamily="49" charset="-122"/>
              </a:rPr>
              <a:t>10</a:t>
            </a:r>
            <a:r>
              <a:rPr lang="zh-CN" altLang="en-US" dirty="0" smtClean="0">
                <a:ea typeface="黑体" pitchFamily="49" charset="-122"/>
              </a:rPr>
              <a:t>，取出字节</a:t>
            </a:r>
            <a:r>
              <a:rPr lang="en-US" altLang="zh-CN" dirty="0" smtClean="0">
                <a:ea typeface="黑体" pitchFamily="49" charset="-122"/>
              </a:rPr>
              <a:t>2</a:t>
            </a:r>
            <a:r>
              <a:rPr lang="zh-CN" altLang="en-US" dirty="0" smtClean="0">
                <a:ea typeface="黑体" pitchFamily="49" charset="-122"/>
              </a:rPr>
              <a:t>中的内容</a:t>
            </a:r>
            <a:r>
              <a:rPr lang="en-US" altLang="zh-CN" dirty="0" smtClean="0">
                <a:ea typeface="黑体" pitchFamily="49" charset="-122"/>
              </a:rPr>
              <a:t>4AH=0100 1010B</a:t>
            </a:r>
            <a:endParaRPr lang="zh-CN" altLang="en-US" dirty="0" smtClean="0">
              <a:ea typeface="黑体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95738" y="211138"/>
          <a:ext cx="4708526" cy="91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804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74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06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0" marR="9143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TLB</a:t>
                      </a:r>
                      <a:r>
                        <a:rPr lang="zh-CN" alt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标记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TLB</a:t>
                      </a:r>
                      <a:r>
                        <a:rPr lang="zh-CN" alt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组索引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0" marR="9143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页内偏移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0" marR="9143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虚页号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0" marR="9143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84663" y="5589588"/>
          <a:ext cx="4175125" cy="609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269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46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3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2" marR="914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2" marR="914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2" marR="91422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Cache</a:t>
                      </a:r>
                      <a:r>
                        <a:rPr lang="zh-CN" alt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标记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2" marR="914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Cache</a:t>
                      </a:r>
                      <a:r>
                        <a:rPr lang="zh-CN" alt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行索引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2" marR="914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块内地址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2" marR="91422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5413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2999796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假设处理器执行的指令比例下表两种情况所示，试根据每种情况分别回答下列问题。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4) </a:t>
            </a:r>
            <a:r>
              <a:rPr lang="zh-CN" altLang="en-US" dirty="0" smtClean="0">
                <a:ea typeface="黑体" panose="02010609060101010101" pitchFamily="49" charset="-122"/>
              </a:rPr>
              <a:t>假设没有阻塞和冒险，数据存储器的利用率是多少（占总周期数的百分比）？</a:t>
            </a: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5) </a:t>
            </a:r>
            <a:r>
              <a:rPr lang="zh-CN" altLang="en-US" dirty="0" smtClean="0">
                <a:ea typeface="黑体" panose="02010609060101010101" pitchFamily="49" charset="-122"/>
              </a:rPr>
              <a:t>假设没有阻塞和冒险，寄存器堆的写寄存器端口的利用率是多少？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44713" y="1844675"/>
          <a:ext cx="5380038" cy="73183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02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beq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</a:t>
            </a:r>
          </a:p>
        </p:txBody>
      </p:sp>
    </p:spTree>
    <p:extLst>
      <p:ext uri="{BB962C8B-B14F-4D97-AF65-F5344CB8AC3E}">
        <p14:creationId xmlns:p14="http://schemas.microsoft.com/office/powerpoint/2010/main" val="1305253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744913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假设处理器执行的指令比例下表两种情况所示，试根据每种情况分别回答下列问题。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4) </a:t>
            </a:r>
            <a:r>
              <a:rPr lang="zh-CN" altLang="en-US" dirty="0" smtClean="0">
                <a:ea typeface="黑体" panose="02010609060101010101" pitchFamily="49" charset="-122"/>
              </a:rPr>
              <a:t>假设没有阻塞和冒险，数据存储器的利用率是多少（占总周期数的百分比）？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a. 15% + 10% = 25%</a:t>
            </a: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b. 30% + 15% = 45%</a:t>
            </a: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解析：需要用到数据存储器的指令为</a:t>
            </a:r>
            <a:r>
              <a:rPr lang="en-US" altLang="zh-CN" dirty="0" err="1" smtClean="0">
                <a:ea typeface="黑体" panose="02010609060101010101" pitchFamily="49" charset="-122"/>
              </a:rPr>
              <a:t>lw</a:t>
            </a:r>
            <a:r>
              <a:rPr lang="zh-CN" altLang="en-US" dirty="0" smtClean="0">
                <a:ea typeface="黑体" panose="02010609060101010101" pitchFamily="49" charset="-122"/>
              </a:rPr>
              <a:t>和</a:t>
            </a:r>
            <a:r>
              <a:rPr lang="en-US" altLang="zh-CN" dirty="0" err="1" smtClean="0">
                <a:ea typeface="黑体" panose="02010609060101010101" pitchFamily="49" charset="-122"/>
              </a:rPr>
              <a:t>sw</a:t>
            </a:r>
            <a:r>
              <a:rPr lang="zh-CN" altLang="en-US" dirty="0" smtClean="0"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44713" y="1844675"/>
          <a:ext cx="5380038" cy="73183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02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beq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</a:t>
            </a:r>
          </a:p>
        </p:txBody>
      </p:sp>
    </p:spTree>
    <p:extLst>
      <p:ext uri="{BB962C8B-B14F-4D97-AF65-F5344CB8AC3E}">
        <p14:creationId xmlns:p14="http://schemas.microsoft.com/office/powerpoint/2010/main" val="2108033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38394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假设处理器执行的指令比例下表两种情况所示，试根据每种情况分别回答下列问题。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marL="384175" lvl="1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5) </a:t>
            </a:r>
            <a:r>
              <a:rPr lang="zh-CN" altLang="en-US" dirty="0" smtClean="0">
                <a:ea typeface="黑体" panose="02010609060101010101" pitchFamily="49" charset="-122"/>
              </a:rPr>
              <a:t>假设没有阻塞和冒险，寄存器堆的写寄存器端口的利用率是多少？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a. 50% + 15% = 65%</a:t>
            </a: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b. 30% + 30% = 60%</a:t>
            </a:r>
          </a:p>
          <a:p>
            <a:pPr marL="765175" lvl="2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解析：需要用到寄存器堆的写寄存器端口的指令为</a:t>
            </a:r>
            <a:r>
              <a:rPr lang="en-US" altLang="zh-CN" dirty="0" smtClean="0">
                <a:ea typeface="黑体" panose="02010609060101010101" pitchFamily="49" charset="-122"/>
              </a:rPr>
              <a:t>ALU</a:t>
            </a:r>
            <a:r>
              <a:rPr lang="zh-CN" altLang="en-US" dirty="0" smtClean="0">
                <a:ea typeface="黑体" panose="02010609060101010101" pitchFamily="49" charset="-122"/>
              </a:rPr>
              <a:t>和</a:t>
            </a:r>
            <a:r>
              <a:rPr lang="en-US" altLang="zh-CN" dirty="0" err="1" smtClean="0">
                <a:ea typeface="黑体" panose="02010609060101010101" pitchFamily="49" charset="-122"/>
              </a:rPr>
              <a:t>lw</a:t>
            </a:r>
            <a:r>
              <a:rPr lang="zh-CN" altLang="en-US" dirty="0" smtClean="0"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44713" y="1844675"/>
          <a:ext cx="5380038" cy="73183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02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beq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lw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30%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 bwMode="auto">
          <a:xfrm>
            <a:off x="539750" y="404813"/>
            <a:ext cx="525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r>
              <a:rPr lang="zh-CN" altLang="en-US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</a:t>
            </a:r>
          </a:p>
        </p:txBody>
      </p:sp>
    </p:spTree>
    <p:extLst>
      <p:ext uri="{BB962C8B-B14F-4D97-AF65-F5344CB8AC3E}">
        <p14:creationId xmlns:p14="http://schemas.microsoft.com/office/powerpoint/2010/main" val="41888411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theme/theme1.xml><?xml version="1.0" encoding="utf-8"?>
<a:theme xmlns:a="http://schemas.openxmlformats.org/drawingml/2006/main" name="CS152-SP98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S152-SP98">
      <a:majorFont>
        <a:latin typeface="楷体_GB2312"/>
        <a:ea typeface="楷体_GB2312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CS152-SP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2-SP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S152-SP98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S152-SP98">
      <a:majorFont>
        <a:latin typeface="楷体_GB2312"/>
        <a:ea typeface="楷体_GB2312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S152-SP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2-SP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3430</TotalTime>
  <Pages>47</Pages>
  <Words>9132</Words>
  <Characters>0</Characters>
  <Application>Microsoft Macintosh PowerPoint</Application>
  <DocSecurity>0</DocSecurity>
  <PresentationFormat>信纸(8.5x11 英寸)</PresentationFormat>
  <Lines>0</Lines>
  <Paragraphs>1905</Paragraphs>
  <Slides>62</Slides>
  <Notes>62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73" baseType="lpstr">
      <vt:lpstr>Arial</vt:lpstr>
      <vt:lpstr>Times New Roman</vt:lpstr>
      <vt:lpstr>Wingdings</vt:lpstr>
      <vt:lpstr>Wingdings 3</vt:lpstr>
      <vt:lpstr>黑体</vt:lpstr>
      <vt:lpstr>华文楷体</vt:lpstr>
      <vt:lpstr>楷体_GB2312</vt:lpstr>
      <vt:lpstr>宋体</vt:lpstr>
      <vt:lpstr>微软雅黑</vt:lpstr>
      <vt:lpstr>CS152-SP98</vt:lpstr>
      <vt:lpstr>1_CS152-SP98</vt:lpstr>
      <vt:lpstr>计算机组成原理 (2017级)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</vt:lpstr>
      <vt:lpstr>二、</vt:lpstr>
      <vt:lpstr>二、</vt:lpstr>
      <vt:lpstr>二、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四、</vt:lpstr>
      <vt:lpstr>四、</vt:lpstr>
      <vt:lpstr>四、</vt:lpstr>
      <vt:lpstr>五、</vt:lpstr>
      <vt:lpstr>五、</vt:lpstr>
      <vt:lpstr>六、</vt:lpstr>
      <vt:lpstr>六、</vt:lpstr>
      <vt:lpstr>六、</vt:lpstr>
      <vt:lpstr>六、</vt:lpstr>
      <vt:lpstr>六、</vt:lpstr>
      <vt:lpstr>六、</vt:lpstr>
    </vt:vector>
  </TitlesOfParts>
  <Company>BUAA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system</dc:title>
  <dc:creator>lxd</dc:creator>
  <dc:description>lecture 2 to lecture 7</dc:description>
  <cp:lastModifiedBy>xin jin</cp:lastModifiedBy>
  <cp:revision>607</cp:revision>
  <cp:lastPrinted>2015-11-24T13:48:19Z</cp:lastPrinted>
  <dcterms:created xsi:type="dcterms:W3CDTF">1997-08-19T16:58:46Z</dcterms:created>
  <dcterms:modified xsi:type="dcterms:W3CDTF">2017-12-29T03:00:49Z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