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2" r:id="rId3"/>
    <p:sldId id="258" r:id="rId4"/>
    <p:sldId id="260" r:id="rId5"/>
    <p:sldId id="266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6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1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98C6-E76F-4AAD-AC58-8A291ADB609C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C1EB-4D72-4F14-BB9F-7CEB64929A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34" Type="http://schemas.openxmlformats.org/officeDocument/2006/relationships/tags" Target="../tags/tag69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tags" Target="../tags/tag64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31" Type="http://schemas.openxmlformats.org/officeDocument/2006/relationships/tags" Target="../tags/tag66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26" Type="http://schemas.openxmlformats.org/officeDocument/2006/relationships/tags" Target="../tags/tag96.xml"/><Relationship Id="rId3" Type="http://schemas.openxmlformats.org/officeDocument/2006/relationships/tags" Target="../tags/tag73.xml"/><Relationship Id="rId21" Type="http://schemas.openxmlformats.org/officeDocument/2006/relationships/tags" Target="../tags/tag91.xml"/><Relationship Id="rId34" Type="http://schemas.openxmlformats.org/officeDocument/2006/relationships/tags" Target="../tags/tag104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33" Type="http://schemas.openxmlformats.org/officeDocument/2006/relationships/tags" Target="../tags/tag103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tags" Target="../tags/tag90.xml"/><Relationship Id="rId29" Type="http://schemas.openxmlformats.org/officeDocument/2006/relationships/tags" Target="../tags/tag99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32" Type="http://schemas.openxmlformats.org/officeDocument/2006/relationships/tags" Target="../tags/tag102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tags" Target="../tags/tag98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31" Type="http://schemas.openxmlformats.org/officeDocument/2006/relationships/tags" Target="../tags/tag101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tags" Target="../tags/tag97.xml"/><Relationship Id="rId30" Type="http://schemas.openxmlformats.org/officeDocument/2006/relationships/tags" Target="../tags/tag100.xml"/><Relationship Id="rId35" Type="http://schemas.openxmlformats.org/officeDocument/2006/relationships/tags" Target="../tags/tag10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courses/CS3410/2014sp/lab/lab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2774953"/>
            <a:ext cx="9144000" cy="2088499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Lab 2: Finite State Machines</a:t>
            </a:r>
            <a:br>
              <a:rPr lang="en-US" sz="6000" b="1" dirty="0" smtClean="0"/>
            </a:br>
            <a:r>
              <a:rPr lang="en-US" sz="6000" b="1" dirty="0"/>
              <a:t/>
            </a:r>
            <a:br>
              <a:rPr lang="en-US" sz="6000" b="1" dirty="0"/>
            </a:br>
            <a:r>
              <a:rPr lang="en-US" b="1" dirty="0" smtClean="0"/>
              <a:t>CS 3410 Spring 2015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79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Mealy Machines and Moore Machines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Mealy Machines, output and next state both depend on current state and input.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8017408" y="4555368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356761" y="4860174"/>
            <a:ext cx="692151" cy="5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2537359" y="600316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537359" y="4174368"/>
            <a:ext cx="0" cy="182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37559" y="417436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93608" y="4604183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Next State </a:t>
            </a:r>
          </a:p>
        </p:txBody>
      </p:sp>
      <p:sp>
        <p:nvSpPr>
          <p:cNvPr id="10" name="Rectangle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85159" y="3259968"/>
            <a:ext cx="17526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Current State</a:t>
            </a:r>
            <a:endParaRPr lang="en-US" sz="2800" b="1" dirty="0"/>
          </a:p>
        </p:txBody>
      </p:sp>
      <p:sp>
        <p:nvSpPr>
          <p:cNvPr id="11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42359" y="4555371"/>
            <a:ext cx="1143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Input</a:t>
            </a:r>
          </a:p>
        </p:txBody>
      </p:sp>
      <p:sp>
        <p:nvSpPr>
          <p:cNvPr id="12" name="Line 1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2537357" y="4174368"/>
            <a:ext cx="5270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337957" y="4555368"/>
            <a:ext cx="6794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337959" y="379336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718957" y="3559661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17" name="Oval 16"/>
          <p:cNvSpPr/>
          <p:nvPr>
            <p:custDataLst>
              <p:tags r:id="rId13"/>
            </p:custDataLst>
          </p:nvPr>
        </p:nvSpPr>
        <p:spPr>
          <a:xfrm>
            <a:off x="5890159" y="3259968"/>
            <a:ext cx="1524000" cy="1828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14"/>
            </p:custDataLst>
          </p:nvPr>
        </p:nvCxnSpPr>
        <p:spPr>
          <a:xfrm rot="5400000" flipH="1" flipV="1">
            <a:off x="3794659" y="4898267"/>
            <a:ext cx="152400" cy="762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5"/>
            </p:custDataLst>
          </p:nvPr>
        </p:nvCxnSpPr>
        <p:spPr>
          <a:xfrm rot="16200000" flipV="1">
            <a:off x="3870859" y="4898268"/>
            <a:ext cx="152400" cy="762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>
            <p:custDataLst>
              <p:tags r:id="rId16"/>
            </p:custDataLst>
          </p:nvPr>
        </p:nvSpPr>
        <p:spPr>
          <a:xfrm>
            <a:off x="3064981" y="3334234"/>
            <a:ext cx="1066800" cy="1676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Mealy Machines and Moore Machines</a:t>
            </a:r>
            <a:endParaRPr lang="en-US" b="1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Moore Machines, output only depends on current state (next state still depends on both current state and input).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8011631" y="4553434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5350981" y="485823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2531581" y="6001234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531581" y="4172434"/>
            <a:ext cx="0" cy="182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31781" y="4172434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79381" y="3258034"/>
            <a:ext cx="17526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Current State</a:t>
            </a:r>
            <a:endParaRPr lang="en-US" sz="2800" b="1" dirty="0"/>
          </a:p>
        </p:txBody>
      </p:sp>
      <p:sp>
        <p:nvSpPr>
          <p:cNvPr id="46" name="Rectangle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36581" y="4553437"/>
            <a:ext cx="1143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Input</a:t>
            </a:r>
          </a:p>
        </p:txBody>
      </p:sp>
      <p:sp>
        <p:nvSpPr>
          <p:cNvPr id="47" name="Line 1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2531581" y="4172434"/>
            <a:ext cx="5270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408381" y="4553434"/>
            <a:ext cx="6032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408381" y="3791434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713181" y="3557727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51" name="Rectangle 50"/>
          <p:cNvSpPr/>
          <p:nvPr>
            <p:custDataLst>
              <p:tags r:id="rId12"/>
            </p:custDataLst>
          </p:nvPr>
        </p:nvSpPr>
        <p:spPr>
          <a:xfrm>
            <a:off x="3064981" y="3334234"/>
            <a:ext cx="1066800" cy="1676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>
            <p:custDataLst>
              <p:tags r:id="rId13"/>
            </p:custDataLst>
          </p:nvPr>
        </p:nvSpPr>
        <p:spPr>
          <a:xfrm>
            <a:off x="5884381" y="3258034"/>
            <a:ext cx="1524000" cy="838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>
            <p:custDataLst>
              <p:tags r:id="rId14"/>
            </p:custDataLst>
          </p:nvPr>
        </p:nvSpPr>
        <p:spPr>
          <a:xfrm>
            <a:off x="5884381" y="4248634"/>
            <a:ext cx="1524000" cy="838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Line 8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579581" y="455343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579581" y="363903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Straight Connector 55"/>
          <p:cNvCxnSpPr>
            <a:stCxn id="55" idx="0"/>
          </p:cNvCxnSpPr>
          <p:nvPr>
            <p:custDataLst>
              <p:tags r:id="rId17"/>
            </p:custDataLst>
          </p:nvPr>
        </p:nvCxnSpPr>
        <p:spPr>
          <a:xfrm rot="5400000">
            <a:off x="5122381" y="4096234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8"/>
            </p:custDataLst>
          </p:nvPr>
        </p:nvCxnSpPr>
        <p:spPr>
          <a:xfrm rot="5400000" flipH="1" flipV="1">
            <a:off x="3788881" y="4896333"/>
            <a:ext cx="152400" cy="762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9"/>
            </p:custDataLst>
          </p:nvPr>
        </p:nvCxnSpPr>
        <p:spPr>
          <a:xfrm rot="16200000" flipV="1">
            <a:off x="3865081" y="4896334"/>
            <a:ext cx="152400" cy="762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72145" y="346945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00"/>
                </a:solidFill>
              </a:rPr>
              <a:t>Legend</a:t>
            </a:r>
          </a:p>
        </p:txBody>
      </p:sp>
      <p:sp>
        <p:nvSpPr>
          <p:cNvPr id="6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2445" y="2631258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rc 7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424545" y="2326458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5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6997" y="2809542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rgbClr val="FFC000"/>
                </a:solidFill>
              </a:rPr>
              <a:t>state</a:t>
            </a:r>
          </a:p>
        </p:txBody>
      </p:sp>
      <p:sp>
        <p:nvSpPr>
          <p:cNvPr id="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9895" y="1869258"/>
            <a:ext cx="201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input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0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10345" y="2631258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23523" y="281816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smtClean="0">
                <a:solidFill>
                  <a:srgbClr val="FFC000"/>
                </a:solidFill>
              </a:rPr>
              <a:t>start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state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>
            <p:custDataLst>
              <p:tags r:id="rId8"/>
            </p:custDataLst>
          </p:nvPr>
        </p:nvSpPr>
        <p:spPr>
          <a:xfrm>
            <a:off x="3048757" y="2562250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1891145" y="1869258"/>
            <a:ext cx="21336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01145" y="2250258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14323" y="2437166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6" name="Oval 15"/>
          <p:cNvSpPr/>
          <p:nvPr>
            <p:custDataLst>
              <p:tags r:id="rId12"/>
            </p:custDataLst>
          </p:nvPr>
        </p:nvSpPr>
        <p:spPr>
          <a:xfrm>
            <a:off x="5639557" y="2181250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10945" y="2250258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15497" y="2428536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B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9" name="Oval 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01145" y="4155258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705697" y="4333542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C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21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10945" y="4155258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915497" y="4333542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D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23" name="Arc 22"/>
          <p:cNvSpPr/>
          <p:nvPr>
            <p:custDataLst>
              <p:tags r:id="rId19"/>
            </p:custDataLst>
          </p:nvPr>
        </p:nvSpPr>
        <p:spPr>
          <a:xfrm>
            <a:off x="6082145" y="1945458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63145" y="1488258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5" name="Rectangle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329545" y="1869258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off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6" name="Arc 25"/>
          <p:cNvSpPr/>
          <p:nvPr>
            <p:custDataLst>
              <p:tags r:id="rId22"/>
            </p:custDataLst>
          </p:nvPr>
        </p:nvSpPr>
        <p:spPr>
          <a:xfrm>
            <a:off x="4862945" y="2250258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825345" y="1793058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8" name="Arc 27"/>
          <p:cNvSpPr/>
          <p:nvPr>
            <p:custDataLst>
              <p:tags r:id="rId24"/>
            </p:custDataLst>
          </p:nvPr>
        </p:nvSpPr>
        <p:spPr>
          <a:xfrm>
            <a:off x="8444345" y="2174058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>
            <p:custDataLst>
              <p:tags r:id="rId25"/>
            </p:custDataLst>
          </p:nvPr>
        </p:nvSpPr>
        <p:spPr>
          <a:xfrm flipV="1">
            <a:off x="6158345" y="4307658"/>
            <a:ext cx="1981200" cy="685800"/>
          </a:xfrm>
          <a:prstGeom prst="arc">
            <a:avLst>
              <a:gd name="adj1" fmla="val 11298641"/>
              <a:gd name="adj2" fmla="val 21080623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386945" y="4993458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off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1" name="Rectangle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253345" y="3774258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off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2" name="Arc 31"/>
          <p:cNvSpPr/>
          <p:nvPr>
            <p:custDataLst>
              <p:tags r:id="rId28"/>
            </p:custDataLst>
          </p:nvPr>
        </p:nvSpPr>
        <p:spPr>
          <a:xfrm>
            <a:off x="4862945" y="4155258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977745" y="476485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off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Arc 33"/>
          <p:cNvSpPr/>
          <p:nvPr>
            <p:custDataLst>
              <p:tags r:id="rId30"/>
            </p:custDataLst>
          </p:nvPr>
        </p:nvSpPr>
        <p:spPr>
          <a:xfrm>
            <a:off x="8444345" y="4079058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>
            <p:custDataLst>
              <p:tags r:id="rId31"/>
            </p:custDataLst>
          </p:nvPr>
        </p:nvSpPr>
        <p:spPr>
          <a:xfrm flipH="1">
            <a:off x="6463147" y="2777826"/>
            <a:ext cx="1871828" cy="1529832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29832" stroke="0" extrusionOk="0">
                <a:moveTo>
                  <a:pt x="0" y="1377268"/>
                </a:moveTo>
                <a:cubicBezTo>
                  <a:pt x="112869" y="1120372"/>
                  <a:pt x="501782" y="908513"/>
                  <a:pt x="1029591" y="816400"/>
                </a:cubicBezTo>
                <a:cubicBezTo>
                  <a:pt x="1242143" y="779306"/>
                  <a:pt x="1468950" y="763163"/>
                  <a:pt x="1695625" y="768995"/>
                </a:cubicBezTo>
                <a:lnTo>
                  <a:pt x="1605128" y="1529832"/>
                </a:lnTo>
                <a:lnTo>
                  <a:pt x="0" y="1377268"/>
                </a:lnTo>
                <a:close/>
              </a:path>
              <a:path w="1948028" h="1529832" fill="none">
                <a:moveTo>
                  <a:pt x="0" y="1377268"/>
                </a:moveTo>
                <a:cubicBezTo>
                  <a:pt x="112869" y="1120372"/>
                  <a:pt x="364921" y="734862"/>
                  <a:pt x="728828" y="386832"/>
                </a:cubicBezTo>
                <a:cubicBezTo>
                  <a:pt x="964384" y="224655"/>
                  <a:pt x="1721353" y="0"/>
                  <a:pt x="1948028" y="5832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987145" y="331705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off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7" name="Freeform 36"/>
          <p:cNvSpPr/>
          <p:nvPr>
            <p:custDataLst>
              <p:tags r:id="rId33"/>
            </p:custDataLst>
          </p:nvPr>
        </p:nvSpPr>
        <p:spPr>
          <a:xfrm rot="16200000" flipH="1">
            <a:off x="6063547" y="2427088"/>
            <a:ext cx="1948028" cy="1594368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143000 w 1948028"/>
              <a:gd name="connsiteY1" fmla="*/ 533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447800 w 1948028"/>
              <a:gd name="connsiteY1" fmla="*/ 609600 h 1529832"/>
              <a:gd name="connsiteX2" fmla="*/ 1948028 w 1948028"/>
              <a:gd name="connsiteY2" fmla="*/ 5832 h 1529832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600200 w 1948028"/>
              <a:gd name="connsiteY1" fmla="*/ 762000 h 1600200"/>
              <a:gd name="connsiteX2" fmla="*/ 1948028 w 1948028"/>
              <a:gd name="connsiteY2" fmla="*/ 5832 h 1600200"/>
              <a:gd name="connsiteX0" fmla="*/ 0 w 1948028"/>
              <a:gd name="connsiteY0" fmla="*/ 1371436 h 1594368"/>
              <a:gd name="connsiteX1" fmla="*/ 1029591 w 1948028"/>
              <a:gd name="connsiteY1" fmla="*/ 810568 h 1594368"/>
              <a:gd name="connsiteX2" fmla="*/ 1695625 w 1948028"/>
              <a:gd name="connsiteY2" fmla="*/ 763163 h 1594368"/>
              <a:gd name="connsiteX3" fmla="*/ 1605128 w 1948028"/>
              <a:gd name="connsiteY3" fmla="*/ 1524000 h 1594368"/>
              <a:gd name="connsiteX4" fmla="*/ 0 w 1948028"/>
              <a:gd name="connsiteY4" fmla="*/ 1371436 h 1594368"/>
              <a:gd name="connsiteX0" fmla="*/ 381000 w 1948028"/>
              <a:gd name="connsiteY0" fmla="*/ 1594368 h 1594368"/>
              <a:gd name="connsiteX1" fmla="*/ 1600200 w 1948028"/>
              <a:gd name="connsiteY1" fmla="*/ 756168 h 1594368"/>
              <a:gd name="connsiteX2" fmla="*/ 1948028 w 1948028"/>
              <a:gd name="connsiteY2" fmla="*/ 0 h 15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94368" stroke="0" extrusionOk="0">
                <a:moveTo>
                  <a:pt x="0" y="1371436"/>
                </a:moveTo>
                <a:cubicBezTo>
                  <a:pt x="112869" y="1114540"/>
                  <a:pt x="501782" y="902681"/>
                  <a:pt x="1029591" y="810568"/>
                </a:cubicBezTo>
                <a:cubicBezTo>
                  <a:pt x="1242143" y="773474"/>
                  <a:pt x="1468950" y="757331"/>
                  <a:pt x="1695625" y="763163"/>
                </a:cubicBezTo>
                <a:lnTo>
                  <a:pt x="1605128" y="1524000"/>
                </a:lnTo>
                <a:lnTo>
                  <a:pt x="0" y="1371436"/>
                </a:lnTo>
                <a:close/>
              </a:path>
              <a:path w="1948028" h="1594368" fill="none">
                <a:moveTo>
                  <a:pt x="381000" y="1594368"/>
                </a:moveTo>
                <a:cubicBezTo>
                  <a:pt x="653458" y="851517"/>
                  <a:pt x="1236293" y="1104198"/>
                  <a:pt x="1600200" y="756168"/>
                </a:cubicBezTo>
                <a:cubicBezTo>
                  <a:pt x="1835756" y="593991"/>
                  <a:pt x="1836372" y="458557"/>
                  <a:pt x="1948028" y="0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082145" y="3393258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tx2"/>
                </a:solidFill>
              </a:rPr>
              <a:t>off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>
            <p:custDataLst>
              <p:tags r:id="rId35"/>
            </p:custDataLst>
          </p:nvPr>
        </p:nvSpPr>
        <p:spPr>
          <a:xfrm>
            <a:off x="1891150" y="4993464"/>
            <a:ext cx="3001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Input: </a:t>
            </a:r>
            <a:r>
              <a:rPr lang="en-US" sz="2800" b="1" dirty="0" smtClean="0">
                <a:solidFill>
                  <a:srgbClr val="FF0000"/>
                </a:solidFill>
              </a:rPr>
              <a:t>up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b="1" dirty="0" smtClean="0">
                <a:solidFill>
                  <a:srgbClr val="FF0000"/>
                </a:solidFill>
              </a:rPr>
              <a:t>down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Output: </a:t>
            </a:r>
            <a:r>
              <a:rPr lang="en-US" sz="2800" b="1" dirty="0" smtClean="0">
                <a:solidFill>
                  <a:schemeClr val="tx2"/>
                </a:solidFill>
              </a:rPr>
              <a:t>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b="1" dirty="0" smtClean="0">
                <a:solidFill>
                  <a:schemeClr val="tx2"/>
                </a:solidFill>
              </a:rPr>
              <a:t>off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States: </a:t>
            </a:r>
            <a:r>
              <a:rPr lang="en-US" sz="2800" b="1" dirty="0" smtClean="0">
                <a:solidFill>
                  <a:schemeClr val="accent6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b="1" dirty="0" smtClean="0">
                <a:solidFill>
                  <a:schemeClr val="accent6"/>
                </a:solidFill>
              </a:rPr>
              <a:t>D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Mealy Machines FSM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32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4020" y="3485904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0000"/>
                </a:solidFill>
              </a:rPr>
              <a:t>Legend</a:t>
            </a:r>
          </a:p>
        </p:txBody>
      </p:sp>
      <p:sp>
        <p:nvSpPr>
          <p:cNvPr id="6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44320" y="2647704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rc 7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436420" y="2342904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5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48872" y="282598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smtClean="0">
                <a:solidFill>
                  <a:srgbClr val="FFC000"/>
                </a:solidFill>
              </a:rPr>
              <a:t>state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6569" y="1885704"/>
            <a:ext cx="98425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22220" y="2647704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135399" y="283461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err="1" smtClean="0">
                <a:solidFill>
                  <a:srgbClr val="FFC000"/>
                </a:solidFill>
              </a:rPr>
              <a:t>start</a:t>
            </a:r>
            <a:r>
              <a:rPr lang="en-US" b="1" dirty="0" err="1" smtClean="0">
                <a:solidFill>
                  <a:srgbClr val="002060"/>
                </a:solidFill>
              </a:rPr>
              <a:t>out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Oval 11"/>
          <p:cNvSpPr/>
          <p:nvPr>
            <p:custDataLst>
              <p:tags r:id="rId8"/>
            </p:custDataLst>
          </p:nvPr>
        </p:nvSpPr>
        <p:spPr>
          <a:xfrm>
            <a:off x="3060632" y="2578696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9"/>
            </p:custDataLst>
          </p:nvPr>
        </p:nvSpPr>
        <p:spPr>
          <a:xfrm>
            <a:off x="1861608" y="1885704"/>
            <a:ext cx="2133600" cy="205740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13020" y="2266704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26199" y="245361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off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Oval 15"/>
          <p:cNvSpPr/>
          <p:nvPr>
            <p:custDataLst>
              <p:tags r:id="rId12"/>
            </p:custDataLst>
          </p:nvPr>
        </p:nvSpPr>
        <p:spPr>
          <a:xfrm>
            <a:off x="5651432" y="2197696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22820" y="2266704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27372" y="244498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B</a:t>
            </a:r>
            <a:br>
              <a:rPr lang="en-US" sz="32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9" name="Oval 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13020" y="4171704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717572" y="4349987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C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off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1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22820" y="4171704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927372" y="4349987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D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off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3" name="Arc 22"/>
          <p:cNvSpPr/>
          <p:nvPr>
            <p:custDataLst>
              <p:tags r:id="rId19"/>
            </p:custDataLst>
          </p:nvPr>
        </p:nvSpPr>
        <p:spPr>
          <a:xfrm>
            <a:off x="6094020" y="1961904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75020" y="1504704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down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Rectangle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798620" y="1885704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Arc 25"/>
          <p:cNvSpPr/>
          <p:nvPr>
            <p:custDataLst>
              <p:tags r:id="rId22"/>
            </p:custDataLst>
          </p:nvPr>
        </p:nvSpPr>
        <p:spPr>
          <a:xfrm>
            <a:off x="4874820" y="2266704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837220" y="1809504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down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Arc 27"/>
          <p:cNvSpPr/>
          <p:nvPr>
            <p:custDataLst>
              <p:tags r:id="rId24"/>
            </p:custDataLst>
          </p:nvPr>
        </p:nvSpPr>
        <p:spPr>
          <a:xfrm>
            <a:off x="8456220" y="2190504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>
            <p:custDataLst>
              <p:tags r:id="rId25"/>
            </p:custDataLst>
          </p:nvPr>
        </p:nvSpPr>
        <p:spPr>
          <a:xfrm flipV="1">
            <a:off x="6170220" y="4324104"/>
            <a:ext cx="1981200" cy="685800"/>
          </a:xfrm>
          <a:prstGeom prst="arc">
            <a:avLst>
              <a:gd name="adj1" fmla="val 11298641"/>
              <a:gd name="adj2" fmla="val 21080623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703620" y="4933704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Rectangle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22420" y="3790704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Arc 31"/>
          <p:cNvSpPr/>
          <p:nvPr>
            <p:custDataLst>
              <p:tags r:id="rId28"/>
            </p:custDataLst>
          </p:nvPr>
        </p:nvSpPr>
        <p:spPr>
          <a:xfrm>
            <a:off x="4874820" y="4171704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989620" y="4705104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Arc 33"/>
          <p:cNvSpPr/>
          <p:nvPr>
            <p:custDataLst>
              <p:tags r:id="rId30"/>
            </p:custDataLst>
          </p:nvPr>
        </p:nvSpPr>
        <p:spPr>
          <a:xfrm>
            <a:off x="8456220" y="4095504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>
            <p:custDataLst>
              <p:tags r:id="rId31"/>
            </p:custDataLst>
          </p:nvPr>
        </p:nvSpPr>
        <p:spPr>
          <a:xfrm flipH="1">
            <a:off x="6475023" y="2794272"/>
            <a:ext cx="1871828" cy="1529832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29832" stroke="0" extrusionOk="0">
                <a:moveTo>
                  <a:pt x="0" y="1377268"/>
                </a:moveTo>
                <a:cubicBezTo>
                  <a:pt x="112869" y="1120372"/>
                  <a:pt x="501782" y="908513"/>
                  <a:pt x="1029591" y="816400"/>
                </a:cubicBezTo>
                <a:cubicBezTo>
                  <a:pt x="1242143" y="779306"/>
                  <a:pt x="1468950" y="763163"/>
                  <a:pt x="1695625" y="768995"/>
                </a:cubicBezTo>
                <a:lnTo>
                  <a:pt x="1605128" y="1529832"/>
                </a:lnTo>
                <a:lnTo>
                  <a:pt x="0" y="1377268"/>
                </a:lnTo>
                <a:close/>
              </a:path>
              <a:path w="1948028" h="1529832" fill="none">
                <a:moveTo>
                  <a:pt x="0" y="1377268"/>
                </a:moveTo>
                <a:cubicBezTo>
                  <a:pt x="112869" y="1120372"/>
                  <a:pt x="364921" y="734862"/>
                  <a:pt x="728828" y="386832"/>
                </a:cubicBezTo>
                <a:cubicBezTo>
                  <a:pt x="964384" y="224655"/>
                  <a:pt x="1721353" y="0"/>
                  <a:pt x="1948028" y="5832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999020" y="3333504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down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Freeform 36"/>
          <p:cNvSpPr/>
          <p:nvPr>
            <p:custDataLst>
              <p:tags r:id="rId33"/>
            </p:custDataLst>
          </p:nvPr>
        </p:nvSpPr>
        <p:spPr>
          <a:xfrm rot="16200000" flipH="1">
            <a:off x="6075422" y="2443534"/>
            <a:ext cx="1948028" cy="1594368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143000 w 1948028"/>
              <a:gd name="connsiteY1" fmla="*/ 533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447800 w 1948028"/>
              <a:gd name="connsiteY1" fmla="*/ 609600 h 1529832"/>
              <a:gd name="connsiteX2" fmla="*/ 1948028 w 1948028"/>
              <a:gd name="connsiteY2" fmla="*/ 5832 h 1529832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600200 w 1948028"/>
              <a:gd name="connsiteY1" fmla="*/ 762000 h 1600200"/>
              <a:gd name="connsiteX2" fmla="*/ 1948028 w 1948028"/>
              <a:gd name="connsiteY2" fmla="*/ 5832 h 1600200"/>
              <a:gd name="connsiteX0" fmla="*/ 0 w 1948028"/>
              <a:gd name="connsiteY0" fmla="*/ 1371436 h 1594368"/>
              <a:gd name="connsiteX1" fmla="*/ 1029591 w 1948028"/>
              <a:gd name="connsiteY1" fmla="*/ 810568 h 1594368"/>
              <a:gd name="connsiteX2" fmla="*/ 1695625 w 1948028"/>
              <a:gd name="connsiteY2" fmla="*/ 763163 h 1594368"/>
              <a:gd name="connsiteX3" fmla="*/ 1605128 w 1948028"/>
              <a:gd name="connsiteY3" fmla="*/ 1524000 h 1594368"/>
              <a:gd name="connsiteX4" fmla="*/ 0 w 1948028"/>
              <a:gd name="connsiteY4" fmla="*/ 1371436 h 1594368"/>
              <a:gd name="connsiteX0" fmla="*/ 381000 w 1948028"/>
              <a:gd name="connsiteY0" fmla="*/ 1594368 h 1594368"/>
              <a:gd name="connsiteX1" fmla="*/ 1600200 w 1948028"/>
              <a:gd name="connsiteY1" fmla="*/ 756168 h 1594368"/>
              <a:gd name="connsiteX2" fmla="*/ 1948028 w 1948028"/>
              <a:gd name="connsiteY2" fmla="*/ 0 h 15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94368" stroke="0" extrusionOk="0">
                <a:moveTo>
                  <a:pt x="0" y="1371436"/>
                </a:moveTo>
                <a:cubicBezTo>
                  <a:pt x="112869" y="1114540"/>
                  <a:pt x="501782" y="902681"/>
                  <a:pt x="1029591" y="810568"/>
                </a:cubicBezTo>
                <a:cubicBezTo>
                  <a:pt x="1242143" y="773474"/>
                  <a:pt x="1468950" y="757331"/>
                  <a:pt x="1695625" y="763163"/>
                </a:cubicBezTo>
                <a:lnTo>
                  <a:pt x="1605128" y="1524000"/>
                </a:lnTo>
                <a:lnTo>
                  <a:pt x="0" y="1371436"/>
                </a:lnTo>
                <a:close/>
              </a:path>
              <a:path w="1948028" h="1594368" fill="none">
                <a:moveTo>
                  <a:pt x="381000" y="1594368"/>
                </a:moveTo>
                <a:cubicBezTo>
                  <a:pt x="653458" y="851517"/>
                  <a:pt x="1236293" y="1104198"/>
                  <a:pt x="1600200" y="756168"/>
                </a:cubicBezTo>
                <a:cubicBezTo>
                  <a:pt x="1835756" y="593991"/>
                  <a:pt x="1836372" y="458557"/>
                  <a:pt x="1948028" y="0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551220" y="3409704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up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>
            <p:custDataLst>
              <p:tags r:id="rId35"/>
            </p:custDataLst>
          </p:nvPr>
        </p:nvSpPr>
        <p:spPr>
          <a:xfrm>
            <a:off x="1903023" y="5009910"/>
            <a:ext cx="30018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Input: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up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or </a:t>
            </a:r>
            <a:r>
              <a:rPr lang="en-US" sz="2800" b="1" dirty="0" smtClean="0">
                <a:solidFill>
                  <a:srgbClr val="FF0000"/>
                </a:solidFill>
              </a:rPr>
              <a:t>down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Output: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on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or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</a:rPr>
              <a:t>off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States: </a:t>
            </a:r>
            <a:r>
              <a:rPr lang="en-US" sz="2800" b="1" dirty="0" smtClean="0">
                <a:solidFill>
                  <a:schemeClr val="accent6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C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chemeClr val="accent6"/>
                </a:solidFill>
              </a:rPr>
              <a:t>D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Moore Machines FSM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6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Representing State in </a:t>
            </a:r>
            <a:r>
              <a:rPr lang="en-US" b="1" dirty="0" err="1" smtClean="0"/>
              <a:t>Logisim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electric circuits, state must be represented by devices like Flip-Flops and Registers.</a:t>
            </a:r>
          </a:p>
          <a:p>
            <a:endParaRPr lang="en-US" dirty="0" smtClean="0"/>
          </a:p>
          <a:p>
            <a:r>
              <a:rPr lang="en-US" dirty="0" smtClean="0"/>
              <a:t>Maintaining and changing their values requires a clock!</a:t>
            </a:r>
          </a:p>
          <a:p>
            <a:endParaRPr lang="en-US" dirty="0"/>
          </a:p>
          <a:p>
            <a:r>
              <a:rPr lang="en-US" dirty="0" smtClean="0"/>
              <a:t>Changing the input pin and “ticking” the clock once is equivalent to a new input to the FSM (you can use this to simulate a stream </a:t>
            </a:r>
            <a:r>
              <a:rPr lang="en-US" smtClean="0"/>
              <a:t>of input).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2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lab is available at </a:t>
            </a:r>
            <a:r>
              <a:rPr lang="en-US" dirty="0" smtClean="0">
                <a:hlinkClick r:id="rId2"/>
              </a:rPr>
              <a:t>http://www.cs.cornell.edu/courses/CS3410/2015sp/lab/lab2.html</a:t>
            </a:r>
            <a:endParaRPr lang="en-US" dirty="0"/>
          </a:p>
          <a:p>
            <a:r>
              <a:rPr lang="en-US" dirty="0" smtClean="0"/>
              <a:t>Your first task will be to draw out the FSM on paper.</a:t>
            </a:r>
          </a:p>
          <a:p>
            <a:r>
              <a:rPr lang="en-US" dirty="0" smtClean="0"/>
              <a:t>After your FSM has been checked off then you can begin creating it in </a:t>
            </a:r>
            <a:r>
              <a:rPr lang="en-US" dirty="0" err="1" smtClean="0"/>
              <a:t>Logisim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Strategy: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a state diagram (e.g. Mealy Machine)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output and next-state tables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Encode </a:t>
            </a:r>
            <a:r>
              <a:rPr lang="en-US" dirty="0"/>
              <a:t>states, inputs, and outputs as bits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logic equations for next state and </a:t>
            </a:r>
            <a:r>
              <a:rPr lang="en-US" dirty="0" smtClean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904933"/>
          </a:xfrm>
        </p:spPr>
        <p:txBody>
          <a:bodyPr/>
          <a:lstStyle/>
          <a:p>
            <a:r>
              <a:rPr lang="en-US" b="1" dirty="0" smtClean="0"/>
              <a:t>FSM Solution 1</a:t>
            </a:r>
            <a:endParaRPr lang="en-US" b="1" dirty="0"/>
          </a:p>
        </p:txBody>
      </p:sp>
      <p:pic>
        <p:nvPicPr>
          <p:cNvPr id="6" name="Picture 5" descr="FSMAs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92" y="1150358"/>
            <a:ext cx="6859169" cy="2753235"/>
          </a:xfrm>
          <a:prstGeom prst="rect">
            <a:avLst/>
          </a:prstGeom>
        </p:spPr>
      </p:pic>
      <p:pic>
        <p:nvPicPr>
          <p:cNvPr id="4" name="Picture 3" descr="progressOfSt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63" y="3962252"/>
            <a:ext cx="6882900" cy="2774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052" y="1521562"/>
            <a:ext cx="25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Mealy Machine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15291" y="4904190"/>
            <a:ext cx="1823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String Progress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412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FSM Solution 2</a:t>
            </a:r>
            <a:endParaRPr lang="en-US" b="1" dirty="0"/>
          </a:p>
        </p:txBody>
      </p:sp>
      <p:pic>
        <p:nvPicPr>
          <p:cNvPr id="5" name="Picture 4" descr="FSMB_s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26" y="2156504"/>
            <a:ext cx="9749435" cy="35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253</TotalTime>
  <Words>297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2: Finite State Machines  CS 3410 Spring 2015</vt:lpstr>
      <vt:lpstr>Mealy Machines and Moore Machines</vt:lpstr>
      <vt:lpstr>Mealy Machines and Moore Machines</vt:lpstr>
      <vt:lpstr>Mealy Machines FSM</vt:lpstr>
      <vt:lpstr>Moore Machines FSM</vt:lpstr>
      <vt:lpstr>Representing State in Logisim</vt:lpstr>
      <vt:lpstr>Lab 2</vt:lpstr>
      <vt:lpstr>FSM Solution 1</vt:lpstr>
      <vt:lpstr>FSM Solution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Finite State Machines</dc:title>
  <dc:creator>jzhu</dc:creator>
  <cp:lastModifiedBy>CIT-Labs</cp:lastModifiedBy>
  <cp:revision>77</cp:revision>
  <dcterms:created xsi:type="dcterms:W3CDTF">2014-02-13T12:52:07Z</dcterms:created>
  <dcterms:modified xsi:type="dcterms:W3CDTF">2015-02-10T21:14:03Z</dcterms:modified>
</cp:coreProperties>
</file>