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346" r:id="rId2"/>
    <p:sldId id="260"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339" r:id="rId24"/>
    <p:sldId id="283" r:id="rId25"/>
    <p:sldId id="284" r:id="rId26"/>
    <p:sldId id="285" r:id="rId27"/>
    <p:sldId id="286" r:id="rId28"/>
    <p:sldId id="287" r:id="rId29"/>
    <p:sldId id="340" r:id="rId30"/>
    <p:sldId id="288" r:id="rId31"/>
    <p:sldId id="289" r:id="rId32"/>
    <p:sldId id="290" r:id="rId33"/>
    <p:sldId id="291" r:id="rId34"/>
    <p:sldId id="292" r:id="rId35"/>
    <p:sldId id="341" r:id="rId36"/>
    <p:sldId id="293" r:id="rId37"/>
    <p:sldId id="294" r:id="rId38"/>
    <p:sldId id="295" r:id="rId39"/>
    <p:sldId id="296" r:id="rId40"/>
    <p:sldId id="297" r:id="rId41"/>
    <p:sldId id="298" r:id="rId42"/>
    <p:sldId id="342" r:id="rId43"/>
    <p:sldId id="299" r:id="rId44"/>
    <p:sldId id="307" r:id="rId45"/>
    <p:sldId id="308" r:id="rId46"/>
    <p:sldId id="309" r:id="rId47"/>
    <p:sldId id="310" r:id="rId48"/>
    <p:sldId id="311" r:id="rId49"/>
    <p:sldId id="312" r:id="rId50"/>
    <p:sldId id="313" r:id="rId51"/>
    <p:sldId id="314" r:id="rId52"/>
    <p:sldId id="315" r:id="rId53"/>
    <p:sldId id="316" r:id="rId54"/>
    <p:sldId id="343" r:id="rId55"/>
    <p:sldId id="317" r:id="rId56"/>
    <p:sldId id="318" r:id="rId57"/>
    <p:sldId id="319" r:id="rId58"/>
    <p:sldId id="320" r:id="rId59"/>
    <p:sldId id="321" r:id="rId60"/>
    <p:sldId id="322" r:id="rId61"/>
    <p:sldId id="324" r:id="rId62"/>
    <p:sldId id="344" r:id="rId63"/>
    <p:sldId id="325" r:id="rId64"/>
    <p:sldId id="326" r:id="rId65"/>
    <p:sldId id="327" r:id="rId66"/>
    <p:sldId id="328" r:id="rId67"/>
    <p:sldId id="329" r:id="rId68"/>
    <p:sldId id="330" r:id="rId69"/>
    <p:sldId id="335" r:id="rId70"/>
    <p:sldId id="345" r:id="rId71"/>
    <p:sldId id="333" r:id="rId72"/>
    <p:sldId id="26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61" end="77"/>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16" autoAdjust="0"/>
  </p:normalViewPr>
  <p:slideViewPr>
    <p:cSldViewPr>
      <p:cViewPr varScale="1">
        <p:scale>
          <a:sx n="65" d="100"/>
          <a:sy n="65" d="100"/>
        </p:scale>
        <p:origin x="7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2018-01-11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71327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435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冒泡排序</a:t>
            </a:r>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插入排序</a:t>
            </a:r>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8BA26113-C322-40DB-BC7F-36637ECB8BD6}" type="slidenum">
              <a:rPr lang="en-US" altLang="zh-CN"/>
              <a:pPr/>
              <a:t>‹#›</a:t>
            </a:fld>
            <a:endParaRPr lang="en-US" altLang="zh-CN"/>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9"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17.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File:Bubble_sort_animation.gi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gif"/></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File:Insertion_sort.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排序</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(Sort)</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83568" y="1196752"/>
            <a:ext cx="3095625"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dirty="0">
                <a:solidFill>
                  <a:srgbClr val="FF0000"/>
                </a:solidFill>
                <a:latin typeface="Times New Roman" pitchFamily="18" charset="0"/>
              </a:rPr>
              <a:t>3</a:t>
            </a:r>
            <a:r>
              <a:rPr lang="en-US" altLang="zh-CN" sz="2400" b="1" dirty="0">
                <a:solidFill>
                  <a:srgbClr val="FF0000"/>
                </a:solidFill>
              </a:rPr>
              <a:t>.</a:t>
            </a:r>
            <a:r>
              <a:rPr lang="zh-CN" altLang="en-US" sz="2400" b="1" dirty="0">
                <a:solidFill>
                  <a:srgbClr val="FF0000"/>
                </a:solidFill>
              </a:rPr>
              <a:t>排序稳定性</a:t>
            </a:r>
          </a:p>
        </p:txBody>
      </p:sp>
      <p:sp>
        <p:nvSpPr>
          <p:cNvPr id="371720" name="Text Box 8"/>
          <p:cNvSpPr txBox="1">
            <a:spLocks noChangeArrowheads="1"/>
          </p:cNvSpPr>
          <p:nvPr/>
        </p:nvSpPr>
        <p:spPr bwMode="auto">
          <a:xfrm>
            <a:off x="2159000" y="908720"/>
            <a:ext cx="6985000" cy="89693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对于值相同的两个元素，排序前后的先后</a:t>
            </a:r>
          </a:p>
          <a:p>
            <a:pPr eaLnBrk="1" hangingPunct="1">
              <a:lnSpc>
                <a:spcPct val="80000"/>
              </a:lnSpc>
            </a:pPr>
            <a:r>
              <a:rPr lang="zh-CN" altLang="en-US" sz="2200" b="1">
                <a:solidFill>
                  <a:srgbClr val="00006C"/>
                </a:solidFill>
                <a:latin typeface="幼圆" pitchFamily="49" charset="-122"/>
                <a:ea typeface="幼圆" pitchFamily="49" charset="-122"/>
              </a:rPr>
              <a:t>         次序不变，则称该方法为</a:t>
            </a:r>
            <a:r>
              <a:rPr lang="zh-CN" altLang="en-US" sz="2200" b="1">
                <a:solidFill>
                  <a:srgbClr val="FF0000"/>
                </a:solidFill>
              </a:rPr>
              <a:t>稳定性排序方法</a:t>
            </a:r>
            <a:r>
              <a:rPr lang="zh-CN" altLang="en-US" sz="2200" b="1">
                <a:solidFill>
                  <a:srgbClr val="00006C"/>
                </a:solidFill>
                <a:latin typeface="幼圆" pitchFamily="49" charset="-122"/>
                <a:ea typeface="幼圆" pitchFamily="49" charset="-122"/>
              </a:rPr>
              <a:t>， </a:t>
            </a:r>
          </a:p>
          <a:p>
            <a:pPr eaLnBrk="1" hangingPunct="1">
              <a:lnSpc>
                <a:spcPct val="80000"/>
              </a:lnSpc>
            </a:pPr>
            <a:r>
              <a:rPr lang="zh-CN" altLang="en-US" sz="2200" b="1">
                <a:solidFill>
                  <a:srgbClr val="00006C"/>
                </a:solidFill>
                <a:latin typeface="幼圆" pitchFamily="49" charset="-122"/>
                <a:ea typeface="幼圆" pitchFamily="49" charset="-122"/>
              </a:rPr>
              <a:t>         否则，称为</a:t>
            </a:r>
            <a:r>
              <a:rPr lang="zh-CN" altLang="en-US" sz="2200" b="1">
                <a:solidFill>
                  <a:srgbClr val="FF0000"/>
                </a:solidFill>
              </a:rPr>
              <a:t>非稳定性排序方法</a:t>
            </a:r>
            <a:r>
              <a:rPr lang="zh-CN" altLang="en-US" sz="2200" b="1">
                <a:solidFill>
                  <a:srgbClr val="00006C"/>
                </a:solidFill>
                <a:latin typeface="幼圆" pitchFamily="49" charset="-122"/>
                <a:ea typeface="幼圆" pitchFamily="49" charset="-122"/>
              </a:rPr>
              <a:t>。</a:t>
            </a:r>
          </a:p>
        </p:txBody>
      </p:sp>
      <p:grpSp>
        <p:nvGrpSpPr>
          <p:cNvPr id="2" name="Group 14"/>
          <p:cNvGrpSpPr>
            <a:grpSpLocks/>
          </p:cNvGrpSpPr>
          <p:nvPr/>
        </p:nvGrpSpPr>
        <p:grpSpPr bwMode="auto">
          <a:xfrm>
            <a:off x="2484438" y="2286000"/>
            <a:ext cx="5067300" cy="1503363"/>
            <a:chOff x="1565" y="1440"/>
            <a:chExt cx="3192" cy="947"/>
          </a:xfrm>
        </p:grpSpPr>
        <p:sp>
          <p:nvSpPr>
            <p:cNvPr id="15371" name="AutoShape 10"/>
            <p:cNvSpPr>
              <a:spLocks noChangeArrowheads="1"/>
            </p:cNvSpPr>
            <p:nvPr/>
          </p:nvSpPr>
          <p:spPr bwMode="auto">
            <a:xfrm>
              <a:off x="1565" y="1726"/>
              <a:ext cx="2857" cy="661"/>
            </a:xfrm>
            <a:prstGeom prst="wedgeRectCallout">
              <a:avLst>
                <a:gd name="adj1" fmla="val 29000"/>
                <a:gd name="adj2" fmla="val -137745"/>
              </a:avLst>
            </a:prstGeom>
            <a:noFill/>
            <a:ln w="76200" cap="sq">
              <a:solidFill>
                <a:srgbClr val="00B7E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5372" name="Text Box 11"/>
            <p:cNvSpPr txBox="1">
              <a:spLocks noChangeArrowheads="1"/>
            </p:cNvSpPr>
            <p:nvPr/>
          </p:nvSpPr>
          <p:spPr bwMode="auto">
            <a:xfrm>
              <a:off x="1629" y="1787"/>
              <a:ext cx="3128" cy="523"/>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1900" b="1">
                  <a:solidFill>
                    <a:srgbClr val="00007A"/>
                  </a:solidFill>
                  <a:latin typeface="幼圆" pitchFamily="49" charset="-122"/>
                  <a:ea typeface="幼圆" pitchFamily="49" charset="-122"/>
                </a:rPr>
                <a:t>    </a:t>
              </a:r>
              <a:r>
                <a:rPr lang="zh-CN" altLang="en-US" sz="1900" b="1">
                  <a:solidFill>
                    <a:srgbClr val="00007A"/>
                  </a:solidFill>
                  <a:latin typeface="幼圆" pitchFamily="49" charset="-122"/>
                  <a:ea typeface="幼圆" pitchFamily="49" charset="-122"/>
                </a:rPr>
                <a:t>在所有可能的输入实例中，只要有</a:t>
              </a:r>
            </a:p>
            <a:p>
              <a:pPr eaLnBrk="1" hangingPunct="1">
                <a:lnSpc>
                  <a:spcPct val="85000"/>
                </a:lnSpc>
              </a:pPr>
              <a:r>
                <a:rPr lang="zh-CN" altLang="en-US" sz="1900" b="1">
                  <a:solidFill>
                    <a:srgbClr val="00007A"/>
                  </a:solidFill>
                  <a:latin typeface="幼圆" pitchFamily="49" charset="-122"/>
                  <a:ea typeface="幼圆" pitchFamily="49" charset="-122"/>
                </a:rPr>
                <a:t>一个实例使得该排序方法不满足稳定性</a:t>
              </a:r>
            </a:p>
            <a:p>
              <a:pPr eaLnBrk="1" hangingPunct="1">
                <a:lnSpc>
                  <a:spcPct val="85000"/>
                </a:lnSpc>
              </a:pPr>
              <a:r>
                <a:rPr lang="zh-CN" altLang="en-US" sz="1900" b="1">
                  <a:solidFill>
                    <a:srgbClr val="00007A"/>
                  </a:solidFill>
                  <a:latin typeface="幼圆" pitchFamily="49" charset="-122"/>
                  <a:ea typeface="幼圆" pitchFamily="49" charset="-122"/>
                </a:rPr>
                <a:t>要求，该排序方法就是非稳定的！</a:t>
              </a:r>
            </a:p>
          </p:txBody>
        </p:sp>
        <p:sp>
          <p:nvSpPr>
            <p:cNvPr id="15373" name="Oval 12"/>
            <p:cNvSpPr>
              <a:spLocks noChangeArrowheads="1"/>
            </p:cNvSpPr>
            <p:nvPr/>
          </p:nvSpPr>
          <p:spPr bwMode="auto">
            <a:xfrm>
              <a:off x="1733" y="1480"/>
              <a:ext cx="544" cy="226"/>
            </a:xfrm>
            <a:prstGeom prst="ellipse">
              <a:avLst/>
            </a:prstGeom>
            <a:gradFill rotWithShape="1">
              <a:gsLst>
                <a:gs pos="0">
                  <a:srgbClr val="185E5E"/>
                </a:gs>
                <a:gs pos="50000">
                  <a:srgbClr val="33CCCC"/>
                </a:gs>
                <a:gs pos="100000">
                  <a:srgbClr val="185E5E"/>
                </a:gs>
              </a:gsLst>
              <a:lin ang="5400000" scaled="1"/>
            </a:gradFill>
            <a:ln w="12700" cap="sq">
              <a:noFill/>
              <a:round/>
              <a:headEnd/>
              <a:tailEnd/>
            </a:ln>
            <a:effectLst>
              <a:outerShdw dist="17961" dir="2700000" algn="ctr" rotWithShape="0">
                <a:srgbClr val="B2B2B2"/>
              </a:outerShdw>
            </a:effectLst>
          </p:spPr>
          <p:txBody>
            <a:bodyPr wrap="none" anchor="ctr"/>
            <a:lstStyle/>
            <a:p>
              <a:pPr eaLnBrk="1" hangingPunct="1"/>
              <a:endParaRPr lang="zh-CN" altLang="en-US"/>
            </a:p>
          </p:txBody>
        </p:sp>
        <p:sp>
          <p:nvSpPr>
            <p:cNvPr id="15374" name="Rectangle 13"/>
            <p:cNvSpPr>
              <a:spLocks noChangeArrowheads="1"/>
            </p:cNvSpPr>
            <p:nvPr/>
          </p:nvSpPr>
          <p:spPr bwMode="auto">
            <a:xfrm>
              <a:off x="1757" y="1440"/>
              <a:ext cx="80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400" b="1">
                  <a:solidFill>
                    <a:srgbClr val="FF0000"/>
                  </a:solidFill>
                  <a:latin typeface="Times New Roman" pitchFamily="18" charset="0"/>
                  <a:ea typeface="华文新魏" pitchFamily="2" charset="-122"/>
                </a:rPr>
                <a:t>说明</a:t>
              </a:r>
              <a:endParaRPr lang="en-US" altLang="zh-CN" sz="2400" b="1">
                <a:solidFill>
                  <a:srgbClr val="FF0000"/>
                </a:solidFill>
                <a:latin typeface="Times New Roman" pitchFamily="18" charset="0"/>
                <a:ea typeface="华文新魏" pitchFamily="2" charset="-122"/>
              </a:endParaRPr>
            </a:p>
          </p:txBody>
        </p:sp>
      </p:grpSp>
      <p:grpSp>
        <p:nvGrpSpPr>
          <p:cNvPr id="5" name="组合 4"/>
          <p:cNvGrpSpPr/>
          <p:nvPr/>
        </p:nvGrpSpPr>
        <p:grpSpPr>
          <a:xfrm>
            <a:off x="885825" y="4392613"/>
            <a:ext cx="7720013" cy="1196975"/>
            <a:chOff x="885825" y="4392613"/>
            <a:chExt cx="7720013" cy="1196975"/>
          </a:xfrm>
        </p:grpSpPr>
        <p:grpSp>
          <p:nvGrpSpPr>
            <p:cNvPr id="3" name="Group 23"/>
            <p:cNvGrpSpPr>
              <a:grpSpLocks/>
            </p:cNvGrpSpPr>
            <p:nvPr/>
          </p:nvGrpSpPr>
          <p:grpSpPr bwMode="auto">
            <a:xfrm>
              <a:off x="1908175" y="4392613"/>
              <a:ext cx="6697663" cy="1196975"/>
              <a:chOff x="1202" y="2767"/>
              <a:chExt cx="4219" cy="754"/>
            </a:xfrm>
          </p:grpSpPr>
          <p:sp>
            <p:nvSpPr>
              <p:cNvPr id="15369" name="Text Box 16"/>
              <p:cNvSpPr txBox="1">
                <a:spLocks noChangeArrowheads="1"/>
              </p:cNvSpPr>
              <p:nvPr/>
            </p:nvSpPr>
            <p:spPr bwMode="auto">
              <a:xfrm>
                <a:off x="1202" y="2767"/>
                <a:ext cx="4219" cy="754"/>
              </a:xfrm>
              <a:prstGeom prst="rect">
                <a:avLst/>
              </a:prstGeom>
              <a:noFill/>
              <a:ln w="12700" cap="sq">
                <a:noFill/>
                <a:miter lim="800000"/>
                <a:headEnd type="none" w="sm" len="sm"/>
                <a:tailEnd type="none" w="sm" len="sm"/>
              </a:ln>
            </p:spPr>
            <p:txBody>
              <a:bodyPr>
                <a:spAutoFit/>
              </a:bodyPr>
              <a:lstStyle/>
              <a:p>
                <a:pPr marL="457200" indent="-457200" eaLnBrk="1" hangingPunct="1">
                  <a:lnSpc>
                    <a:spcPct val="110000"/>
                  </a:lnSpc>
                </a:pP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将具有</a:t>
                </a:r>
                <a:r>
                  <a:rPr lang="en-US" altLang="zh-CN" sz="2200" b="1">
                    <a:solidFill>
                      <a:srgbClr val="00006C"/>
                    </a:solidFill>
                    <a:latin typeface="Times New Roman" pitchFamily="18" charset="0"/>
                    <a:ea typeface="幼圆" pitchFamily="49" charset="-122"/>
                  </a:rPr>
                  <a:t>n</a:t>
                </a:r>
                <a:r>
                  <a:rPr lang="zh-CN" altLang="en-US" sz="2200" b="1">
                    <a:solidFill>
                      <a:srgbClr val="00006C"/>
                    </a:solidFill>
                    <a:latin typeface="幼圆" pitchFamily="49" charset="-122"/>
                    <a:ea typeface="幼圆" pitchFamily="49" charset="-122"/>
                  </a:rPr>
                  <a:t>个数据元素</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关键字</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的序列转换为一</a:t>
                </a:r>
              </a:p>
              <a:p>
                <a:pPr marL="457200" indent="-457200" eaLnBrk="1" hangingPunct="1">
                  <a:lnSpc>
                    <a:spcPct val="110000"/>
                  </a:lnSpc>
                </a:pPr>
                <a:r>
                  <a:rPr lang="zh-CN" altLang="en-US" sz="2200" b="1">
                    <a:solidFill>
                      <a:srgbClr val="00006C"/>
                    </a:solidFill>
                    <a:latin typeface="幼圆" pitchFamily="49" charset="-122"/>
                    <a:ea typeface="幼圆" pitchFamily="49" charset="-122"/>
                  </a:rPr>
                  <a:t>     个按照值的大小从小到大排列的序列通常要经</a:t>
                </a:r>
              </a:p>
              <a:p>
                <a:pPr marL="457200" indent="-457200" eaLnBrk="1" hangingPunct="1">
                  <a:lnSpc>
                    <a:spcPct val="110000"/>
                  </a:lnSpc>
                </a:pPr>
                <a:r>
                  <a:rPr lang="zh-CN" altLang="en-US" sz="2200" b="1">
                    <a:solidFill>
                      <a:srgbClr val="00006C"/>
                    </a:solidFill>
                    <a:latin typeface="幼圆" pitchFamily="49" charset="-122"/>
                    <a:ea typeface="幼圆" pitchFamily="49" charset="-122"/>
                  </a:rPr>
                  <a:t>     过若干</a:t>
                </a:r>
                <a:r>
                  <a:rPr lang="zh-CN" altLang="en-US" sz="2200" b="1" i="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(Pass)</a:t>
                </a:r>
                <a:r>
                  <a:rPr lang="zh-CN" altLang="en-US" sz="2200" b="1">
                    <a:solidFill>
                      <a:srgbClr val="00006C"/>
                    </a:solidFill>
                    <a:latin typeface="幼圆" pitchFamily="49" charset="-122"/>
                    <a:ea typeface="幼圆" pitchFamily="49" charset="-122"/>
                  </a:rPr>
                  <a:t>。</a:t>
                </a:r>
              </a:p>
            </p:txBody>
          </p:sp>
          <p:sp>
            <p:nvSpPr>
              <p:cNvPr id="15370" name="Rectangle 18"/>
              <p:cNvSpPr>
                <a:spLocks noChangeArrowheads="1"/>
              </p:cNvSpPr>
              <p:nvPr/>
            </p:nvSpPr>
            <p:spPr bwMode="auto">
              <a:xfrm>
                <a:off x="2188" y="3189"/>
                <a:ext cx="598" cy="32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800" b="1">
                    <a:solidFill>
                      <a:srgbClr val="FF3300"/>
                    </a:solidFill>
                  </a:rPr>
                  <a:t>趟</a:t>
                </a:r>
              </a:p>
            </p:txBody>
          </p:sp>
        </p:grpSp>
        <p:grpSp>
          <p:nvGrpSpPr>
            <p:cNvPr id="4" name="Group 21"/>
            <p:cNvGrpSpPr>
              <a:grpSpLocks/>
            </p:cNvGrpSpPr>
            <p:nvPr/>
          </p:nvGrpSpPr>
          <p:grpSpPr bwMode="auto">
            <a:xfrm>
              <a:off x="885825" y="4394200"/>
              <a:ext cx="1093788" cy="503238"/>
              <a:chOff x="476" y="2768"/>
              <a:chExt cx="689" cy="317"/>
            </a:xfrm>
          </p:grpSpPr>
          <p:sp>
            <p:nvSpPr>
              <p:cNvPr id="15367" name="Oval 19"/>
              <p:cNvSpPr>
                <a:spLocks noChangeArrowheads="1"/>
              </p:cNvSpPr>
              <p:nvPr/>
            </p:nvSpPr>
            <p:spPr bwMode="auto">
              <a:xfrm>
                <a:off x="476" y="2812"/>
                <a:ext cx="544" cy="273"/>
              </a:xfrm>
              <a:prstGeom prst="ellipse">
                <a:avLst/>
              </a:prstGeom>
              <a:gradFill rotWithShape="1">
                <a:gsLst>
                  <a:gs pos="0">
                    <a:srgbClr val="760000"/>
                  </a:gs>
                  <a:gs pos="50000">
                    <a:srgbClr val="FF0000"/>
                  </a:gs>
                  <a:gs pos="100000">
                    <a:srgbClr val="760000"/>
                  </a:gs>
                </a:gsLst>
                <a:lin ang="18900000" scaled="1"/>
              </a:gradFill>
              <a:ln w="76200" cap="sq">
                <a:noFill/>
                <a:round/>
                <a:headEnd/>
                <a:tailEnd/>
              </a:ln>
              <a:effectLst>
                <a:outerShdw dist="35921" dir="2700000" algn="ctr" rotWithShape="0">
                  <a:srgbClr val="D1D1D1"/>
                </a:outerShdw>
              </a:effectLst>
            </p:spPr>
            <p:txBody>
              <a:bodyPr wrap="none" anchor="ctr"/>
              <a:lstStyle/>
              <a:p>
                <a:pPr eaLnBrk="1" hangingPunct="1"/>
                <a:endParaRPr lang="zh-CN" altLang="en-US"/>
              </a:p>
            </p:txBody>
          </p:sp>
          <p:sp>
            <p:nvSpPr>
              <p:cNvPr id="15368" name="Rectangle 20"/>
              <p:cNvSpPr>
                <a:spLocks noChangeArrowheads="1"/>
              </p:cNvSpPr>
              <p:nvPr/>
            </p:nvSpPr>
            <p:spPr bwMode="auto">
              <a:xfrm>
                <a:off x="567" y="2768"/>
                <a:ext cx="59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2600" b="1">
                    <a:solidFill>
                      <a:srgbClr val="FFFF00"/>
                    </a:solidFill>
                  </a:rPr>
                  <a:t>趟</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20"/>
                                        </p:tgtEl>
                                        <p:attrNameLst>
                                          <p:attrName>style.visibility</p:attrName>
                                        </p:attrNameLst>
                                      </p:cBhvr>
                                      <p:to>
                                        <p:strVal val="visible"/>
                                      </p:to>
                                    </p:set>
                                    <p:animEffect transition="in" filter="wipe(left)">
                                      <p:cBhvr>
                                        <p:cTn id="7" dur="500"/>
                                        <p:tgtEl>
                                          <p:spTgt spid="37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1047750" y="1828800"/>
            <a:ext cx="77724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buFontTx/>
              <a:buAutoNum type="arabicPeriod"/>
            </a:pPr>
            <a:r>
              <a:rPr lang="zh-CN" altLang="en-US" sz="2800" b="1" dirty="0">
                <a:solidFill>
                  <a:srgbClr val="003399"/>
                </a:solidFill>
              </a:rPr>
              <a:t>只针对一个数据元素</a:t>
            </a:r>
            <a:r>
              <a:rPr lang="en-US" altLang="zh-CN" sz="2800" b="1" dirty="0">
                <a:solidFill>
                  <a:srgbClr val="003399"/>
                </a:solidFill>
              </a:rPr>
              <a:t>(</a:t>
            </a:r>
            <a:r>
              <a:rPr lang="zh-CN" altLang="en-US" sz="2800" b="1" dirty="0">
                <a:solidFill>
                  <a:srgbClr val="003399"/>
                </a:solidFill>
              </a:rPr>
              <a:t>关键字</a:t>
            </a:r>
            <a:r>
              <a:rPr lang="en-US" altLang="zh-CN" sz="2800" b="1" dirty="0">
                <a:solidFill>
                  <a:srgbClr val="003399"/>
                </a:solidFill>
              </a:rPr>
              <a:t>)</a:t>
            </a:r>
            <a:r>
              <a:rPr lang="zh-CN" altLang="en-US" sz="2800" b="1" dirty="0">
                <a:solidFill>
                  <a:srgbClr val="003399"/>
                </a:solidFill>
              </a:rPr>
              <a:t>序列讨论排</a:t>
            </a:r>
          </a:p>
          <a:p>
            <a:pPr marL="457200" indent="-457200" eaLnBrk="1" hangingPunct="1">
              <a:lnSpc>
                <a:spcPct val="90000"/>
              </a:lnSpc>
            </a:pPr>
            <a:r>
              <a:rPr lang="zh-CN" altLang="en-US" sz="2800" b="1" dirty="0">
                <a:solidFill>
                  <a:srgbClr val="003399"/>
                </a:solidFill>
              </a:rPr>
              <a:t>   序方法。</a:t>
            </a:r>
          </a:p>
        </p:txBody>
      </p:sp>
      <p:sp>
        <p:nvSpPr>
          <p:cNvPr id="293891" name="Text Box 3"/>
          <p:cNvSpPr txBox="1">
            <a:spLocks noChangeArrowheads="1"/>
          </p:cNvSpPr>
          <p:nvPr/>
        </p:nvSpPr>
        <p:spPr bwMode="auto">
          <a:xfrm>
            <a:off x="1065213" y="2925763"/>
            <a:ext cx="7010400" cy="519112"/>
          </a:xfrm>
          <a:prstGeom prst="rect">
            <a:avLst/>
          </a:prstGeom>
          <a:noFill/>
          <a:ln w="12700" cap="sq">
            <a:noFill/>
            <a:miter lim="800000"/>
            <a:headEnd type="none" w="sm" len="sm"/>
            <a:tailEnd type="none" w="sm" len="sm"/>
          </a:ln>
        </p:spPr>
        <p:txBody>
          <a:bodyPr>
            <a:spAutoFit/>
          </a:bodyPr>
          <a:lstStyle/>
          <a:p>
            <a:pPr marL="457200" indent="-457200" eaLnBrk="1" hangingPunct="1"/>
            <a:r>
              <a:rPr lang="en-US" altLang="zh-CN" sz="2800" b="1">
                <a:solidFill>
                  <a:srgbClr val="003399"/>
                </a:solidFill>
              </a:rPr>
              <a:t>2. </a:t>
            </a:r>
            <a:r>
              <a:rPr lang="zh-CN" altLang="en-US" sz="2800" b="1">
                <a:solidFill>
                  <a:srgbClr val="003399"/>
                </a:solidFill>
              </a:rPr>
              <a:t>假设序列中具有</a:t>
            </a:r>
            <a:r>
              <a:rPr lang="en-US" altLang="zh-CN" sz="2800" b="1">
                <a:solidFill>
                  <a:srgbClr val="003399"/>
                </a:solidFill>
                <a:latin typeface="Times New Roman" pitchFamily="18" charset="0"/>
              </a:rPr>
              <a:t>n</a:t>
            </a:r>
            <a:r>
              <a:rPr lang="zh-CN" altLang="en-US" sz="2800" b="1">
                <a:solidFill>
                  <a:srgbClr val="003399"/>
                </a:solidFill>
              </a:rPr>
              <a:t>个数据元素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a:t>
            </a:r>
          </a:p>
        </p:txBody>
      </p:sp>
      <p:sp>
        <p:nvSpPr>
          <p:cNvPr id="293892" name="Text Box 4"/>
          <p:cNvSpPr txBox="1">
            <a:spLocks noChangeArrowheads="1"/>
          </p:cNvSpPr>
          <p:nvPr/>
        </p:nvSpPr>
        <p:spPr bwMode="auto">
          <a:xfrm>
            <a:off x="1065213" y="4191000"/>
            <a:ext cx="76200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800" b="1">
                <a:solidFill>
                  <a:srgbClr val="003399"/>
                </a:solidFill>
              </a:rPr>
              <a:t>3. </a:t>
            </a:r>
            <a:r>
              <a:rPr lang="zh-CN" altLang="en-US" sz="2800" b="1">
                <a:solidFill>
                  <a:srgbClr val="003399"/>
                </a:solidFill>
              </a:rPr>
              <a:t>排序结果按照数据元素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值的大小</a:t>
            </a:r>
          </a:p>
          <a:p>
            <a:pPr marL="457200" indent="-457200" eaLnBrk="1" hangingPunct="1">
              <a:lnSpc>
                <a:spcPct val="90000"/>
              </a:lnSpc>
            </a:pPr>
            <a:r>
              <a:rPr lang="zh-CN" altLang="en-US" sz="2800" b="1">
                <a:solidFill>
                  <a:srgbClr val="003399"/>
                </a:solidFill>
              </a:rPr>
              <a:t>   从小到大排列。</a:t>
            </a:r>
          </a:p>
        </p:txBody>
      </p:sp>
      <p:sp>
        <p:nvSpPr>
          <p:cNvPr id="293907" name="Text Box 19"/>
          <p:cNvSpPr txBox="1">
            <a:spLocks noChangeArrowheads="1"/>
          </p:cNvSpPr>
          <p:nvPr/>
        </p:nvSpPr>
        <p:spPr bwMode="auto">
          <a:xfrm>
            <a:off x="2425700" y="3446463"/>
            <a:ext cx="4724400" cy="533400"/>
          </a:xfrm>
          <a:prstGeom prst="rect">
            <a:avLst/>
          </a:prstGeom>
          <a:noFill/>
          <a:ln w="12700" cap="sq">
            <a:noFill/>
            <a:miter lim="800000"/>
            <a:headEnd type="none" w="sm" len="sm"/>
            <a:tailEnd type="none" w="sm" len="sm"/>
          </a:ln>
        </p:spPr>
        <p:txBody>
          <a:bodyPr>
            <a:spAutoFit/>
          </a:bodyPr>
          <a:lstStyle/>
          <a:p>
            <a:pPr eaLnBrk="1" hangingPunct="1"/>
            <a:r>
              <a:rPr lang="zh-CN" altLang="en-US"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rPr>
              <a:t>k</a:t>
            </a:r>
            <a:r>
              <a:rPr lang="en-US" altLang="zh-CN" sz="2900" b="1" baseline="-20000">
                <a:solidFill>
                  <a:srgbClr val="003399"/>
                </a:solidFill>
                <a:latin typeface="Times New Roman" pitchFamily="18" charset="0"/>
                <a:ea typeface="宋体" charset="-122"/>
              </a:rPr>
              <a:t>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2</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3</a:t>
            </a:r>
            <a:r>
              <a:rPr lang="en-US" altLang="zh-CN"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cs typeface="Times New Roman" pitchFamily="18" charset="0"/>
              </a:rPr>
              <a:t>… </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 </a:t>
            </a:r>
            <a:r>
              <a:rPr lang="zh-CN" altLang="en-US" sz="2900" b="1">
                <a:solidFill>
                  <a:srgbClr val="003399"/>
                </a:solidFill>
                <a:latin typeface="Times New Roman" pitchFamily="18" charset="0"/>
                <a:ea typeface="宋体" charset="-122"/>
              </a:rPr>
              <a:t>）</a:t>
            </a:r>
            <a:endParaRPr lang="en-US" altLang="zh-CN" sz="2900" b="1">
              <a:solidFill>
                <a:srgbClr val="003399"/>
              </a:solidFill>
              <a:latin typeface="Times New Roman" pitchFamily="18" charset="0"/>
              <a:ea typeface="宋体" charset="-122"/>
            </a:endParaRPr>
          </a:p>
        </p:txBody>
      </p:sp>
      <p:grpSp>
        <p:nvGrpSpPr>
          <p:cNvPr id="2" name="Group 20"/>
          <p:cNvGrpSpPr>
            <a:grpSpLocks/>
          </p:cNvGrpSpPr>
          <p:nvPr/>
        </p:nvGrpSpPr>
        <p:grpSpPr bwMode="auto">
          <a:xfrm>
            <a:off x="2460625" y="2327275"/>
            <a:ext cx="6056313" cy="1781175"/>
            <a:chOff x="1488" y="1444"/>
            <a:chExt cx="3815" cy="1122"/>
          </a:xfrm>
        </p:grpSpPr>
        <p:sp>
          <p:nvSpPr>
            <p:cNvPr id="16395" name="Freeform 21"/>
            <p:cNvSpPr>
              <a:spLocks/>
            </p:cNvSpPr>
            <p:nvPr/>
          </p:nvSpPr>
          <p:spPr bwMode="auto">
            <a:xfrm>
              <a:off x="1488" y="2086"/>
              <a:ext cx="2832" cy="480"/>
            </a:xfrm>
            <a:custGeom>
              <a:avLst/>
              <a:gdLst>
                <a:gd name="T0" fmla="*/ 34 w 2760"/>
                <a:gd name="T1" fmla="*/ 206 h 397"/>
                <a:gd name="T2" fmla="*/ 385 w 2760"/>
                <a:gd name="T3" fmla="*/ 62 h 397"/>
                <a:gd name="T4" fmla="*/ 421 w 2760"/>
                <a:gd name="T5" fmla="*/ 40 h 397"/>
                <a:gd name="T6" fmla="*/ 1185 w 2760"/>
                <a:gd name="T7" fmla="*/ 85 h 397"/>
                <a:gd name="T8" fmla="*/ 2437 w 2760"/>
                <a:gd name="T9" fmla="*/ 62 h 397"/>
                <a:gd name="T10" fmla="*/ 2950 w 2760"/>
                <a:gd name="T11" fmla="*/ 111 h 397"/>
                <a:gd name="T12" fmla="*/ 3052 w 2760"/>
                <a:gd name="T13" fmla="*/ 303 h 397"/>
                <a:gd name="T14" fmla="*/ 3038 w 2760"/>
                <a:gd name="T15" fmla="*/ 642 h 397"/>
                <a:gd name="T16" fmla="*/ 2963 w 2760"/>
                <a:gd name="T17" fmla="*/ 736 h 397"/>
                <a:gd name="T18" fmla="*/ 2650 w 2760"/>
                <a:gd name="T19" fmla="*/ 763 h 397"/>
                <a:gd name="T20" fmla="*/ 1161 w 2760"/>
                <a:gd name="T21" fmla="*/ 837 h 397"/>
                <a:gd name="T22" fmla="*/ 184 w 2760"/>
                <a:gd name="T23" fmla="*/ 810 h 397"/>
                <a:gd name="T24" fmla="*/ 110 w 2760"/>
                <a:gd name="T25" fmla="*/ 763 h 397"/>
                <a:gd name="T26" fmla="*/ 46 w 2760"/>
                <a:gd name="T27" fmla="*/ 497 h 397"/>
                <a:gd name="T28" fmla="*/ 110 w 2760"/>
                <a:gd name="T29" fmla="*/ 158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0"/>
                <a:gd name="T46" fmla="*/ 0 h 397"/>
                <a:gd name="T47" fmla="*/ 2760 w 2760"/>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0" h="397">
                  <a:moveTo>
                    <a:pt x="30" y="97"/>
                  </a:moveTo>
                  <a:cubicBezTo>
                    <a:pt x="139" y="76"/>
                    <a:pt x="237" y="41"/>
                    <a:pt x="347" y="29"/>
                  </a:cubicBezTo>
                  <a:cubicBezTo>
                    <a:pt x="358" y="25"/>
                    <a:pt x="368" y="18"/>
                    <a:pt x="380" y="18"/>
                  </a:cubicBezTo>
                  <a:cubicBezTo>
                    <a:pt x="610" y="18"/>
                    <a:pt x="839" y="34"/>
                    <a:pt x="1069" y="40"/>
                  </a:cubicBezTo>
                  <a:cubicBezTo>
                    <a:pt x="1446" y="64"/>
                    <a:pt x="1823" y="52"/>
                    <a:pt x="2199" y="29"/>
                  </a:cubicBezTo>
                  <a:cubicBezTo>
                    <a:pt x="2351" y="4"/>
                    <a:pt x="2515" y="0"/>
                    <a:pt x="2662" y="52"/>
                  </a:cubicBezTo>
                  <a:cubicBezTo>
                    <a:pt x="2695" y="85"/>
                    <a:pt x="2714" y="116"/>
                    <a:pt x="2752" y="142"/>
                  </a:cubicBezTo>
                  <a:cubicBezTo>
                    <a:pt x="2748" y="195"/>
                    <a:pt x="2760" y="251"/>
                    <a:pt x="2741" y="300"/>
                  </a:cubicBezTo>
                  <a:cubicBezTo>
                    <a:pt x="2731" y="325"/>
                    <a:pt x="2700" y="344"/>
                    <a:pt x="2673" y="345"/>
                  </a:cubicBezTo>
                  <a:cubicBezTo>
                    <a:pt x="2579" y="349"/>
                    <a:pt x="2485" y="353"/>
                    <a:pt x="2391" y="357"/>
                  </a:cubicBezTo>
                  <a:cubicBezTo>
                    <a:pt x="1945" y="397"/>
                    <a:pt x="1495" y="371"/>
                    <a:pt x="1047" y="391"/>
                  </a:cubicBezTo>
                  <a:cubicBezTo>
                    <a:pt x="753" y="387"/>
                    <a:pt x="460" y="390"/>
                    <a:pt x="166" y="379"/>
                  </a:cubicBezTo>
                  <a:cubicBezTo>
                    <a:pt x="142" y="378"/>
                    <a:pt x="98" y="357"/>
                    <a:pt x="98" y="357"/>
                  </a:cubicBezTo>
                  <a:cubicBezTo>
                    <a:pt x="44" y="321"/>
                    <a:pt x="54" y="295"/>
                    <a:pt x="42" y="232"/>
                  </a:cubicBezTo>
                  <a:cubicBezTo>
                    <a:pt x="54" y="59"/>
                    <a:pt x="0" y="74"/>
                    <a:pt x="98" y="74"/>
                  </a:cubicBezTo>
                </a:path>
              </a:pathLst>
            </a:custGeom>
            <a:noFill/>
            <a:ln w="63500" cap="sq" cmpd="sng">
              <a:solidFill>
                <a:srgbClr val="FF3300"/>
              </a:solidFill>
              <a:prstDash val="solid"/>
              <a:round/>
              <a:headEnd/>
              <a:tailEnd/>
            </a:ln>
          </p:spPr>
          <p:txBody>
            <a:bodyPr/>
            <a:lstStyle/>
            <a:p>
              <a:endParaRPr lang="zh-CN" altLang="en-US"/>
            </a:p>
          </p:txBody>
        </p:sp>
        <p:sp>
          <p:nvSpPr>
            <p:cNvPr id="16396" name="AutoShape 22"/>
            <p:cNvSpPr>
              <a:spLocks noChangeArrowheads="1"/>
            </p:cNvSpPr>
            <p:nvPr/>
          </p:nvSpPr>
          <p:spPr bwMode="auto">
            <a:xfrm>
              <a:off x="3312" y="1444"/>
              <a:ext cx="1872" cy="432"/>
            </a:xfrm>
            <a:prstGeom prst="wedgeRectCallout">
              <a:avLst>
                <a:gd name="adj1" fmla="val -44713"/>
                <a:gd name="adj2" fmla="val 99074"/>
              </a:avLst>
            </a:prstGeom>
            <a:noFill/>
            <a:ln w="73025" cap="sq">
              <a:solidFill>
                <a:srgbClr val="FF3300"/>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6397" name="Text Box 23"/>
            <p:cNvSpPr txBox="1">
              <a:spLocks noChangeArrowheads="1"/>
            </p:cNvSpPr>
            <p:nvPr/>
          </p:nvSpPr>
          <p:spPr bwMode="auto">
            <a:xfrm>
              <a:off x="3156" y="1451"/>
              <a:ext cx="2147" cy="396"/>
            </a:xfrm>
            <a:prstGeom prst="rect">
              <a:avLst/>
            </a:prstGeom>
            <a:noFill/>
            <a:ln w="12700" cap="sq">
              <a:noFill/>
              <a:miter lim="800000"/>
              <a:headEnd type="none" w="sm" len="sm"/>
              <a:tailEnd type="none" w="sm" len="sm"/>
            </a:ln>
          </p:spPr>
          <p:txBody>
            <a:bodyPr>
              <a:spAutoFit/>
            </a:bodyPr>
            <a:lstStyle/>
            <a:p>
              <a:pPr algn="ctr" eaLnBrk="1" hangingPunct="1">
                <a:lnSpc>
                  <a:spcPct val="80000"/>
                </a:lnSpc>
              </a:pPr>
              <a:r>
                <a:rPr lang="zh-CN" altLang="en-US" sz="2200" b="1">
                  <a:solidFill>
                    <a:srgbClr val="003399"/>
                  </a:solidFill>
                  <a:latin typeface="幼圆" pitchFamily="49" charset="-122"/>
                  <a:ea typeface="幼圆" pitchFamily="49" charset="-122"/>
                </a:rPr>
                <a:t>存放于数组元素</a:t>
              </a:r>
            </a:p>
            <a:p>
              <a:pPr algn="ctr" eaLnBrk="1" hangingPunct="1">
                <a:lnSpc>
                  <a:spcPct val="80000"/>
                </a:lnSpc>
              </a:pPr>
              <a:r>
                <a:rPr lang="en-US" altLang="zh-CN" sz="2200" b="1">
                  <a:solidFill>
                    <a:srgbClr val="003399"/>
                  </a:solidFill>
                  <a:latin typeface="Times New Roman" pitchFamily="18" charset="0"/>
                  <a:ea typeface="幼圆" pitchFamily="49" charset="-122"/>
                </a:rPr>
                <a:t>K[1],K[2], </a:t>
              </a:r>
              <a:r>
                <a:rPr lang="en-US" altLang="zh-CN" sz="2200" b="1">
                  <a:solidFill>
                    <a:srgbClr val="003399"/>
                  </a:solidFill>
                  <a:latin typeface="Times New Roman" pitchFamily="18" charset="0"/>
                  <a:ea typeface="幼圆" pitchFamily="49" charset="-122"/>
                  <a:sym typeface="Symbol" pitchFamily="18" charset="2"/>
                </a:rPr>
                <a:t></a:t>
              </a:r>
              <a:r>
                <a:rPr lang="en-US" altLang="zh-CN" sz="2200" b="1">
                  <a:solidFill>
                    <a:srgbClr val="003399"/>
                  </a:solidFill>
                  <a:latin typeface="Times New Roman" pitchFamily="18" charset="0"/>
                  <a:ea typeface="幼圆" pitchFamily="49" charset="-122"/>
                </a:rPr>
                <a:t>, K[n]</a:t>
              </a:r>
              <a:r>
                <a:rPr lang="zh-CN" altLang="en-US" sz="2200" b="1">
                  <a:solidFill>
                    <a:srgbClr val="003399"/>
                  </a:solidFill>
                  <a:latin typeface="幼圆" pitchFamily="49" charset="-122"/>
                  <a:ea typeface="幼圆" pitchFamily="49" charset="-122"/>
                </a:rPr>
                <a:t>中</a:t>
              </a:r>
            </a:p>
          </p:txBody>
        </p:sp>
      </p:grpSp>
      <p:grpSp>
        <p:nvGrpSpPr>
          <p:cNvPr id="3" name="Group 29"/>
          <p:cNvGrpSpPr>
            <a:grpSpLocks/>
          </p:cNvGrpSpPr>
          <p:nvPr/>
        </p:nvGrpSpPr>
        <p:grpSpPr bwMode="auto">
          <a:xfrm>
            <a:off x="1187450" y="904875"/>
            <a:ext cx="1223963" cy="723900"/>
            <a:chOff x="703" y="507"/>
            <a:chExt cx="771" cy="456"/>
          </a:xfrm>
        </p:grpSpPr>
        <p:sp>
          <p:nvSpPr>
            <p:cNvPr id="16392" name="Oval 30"/>
            <p:cNvSpPr>
              <a:spLocks noChangeArrowheads="1"/>
            </p:cNvSpPr>
            <p:nvPr/>
          </p:nvSpPr>
          <p:spPr bwMode="auto">
            <a:xfrm>
              <a:off x="703" y="565"/>
              <a:ext cx="771" cy="369"/>
            </a:xfrm>
            <a:prstGeom prst="ellipse">
              <a:avLst/>
            </a:prstGeom>
            <a:gradFill rotWithShape="1">
              <a:gsLst>
                <a:gs pos="0">
                  <a:srgbClr val="005E76"/>
                </a:gs>
                <a:gs pos="50000">
                  <a:srgbClr val="00CCFF"/>
                </a:gs>
                <a:gs pos="100000">
                  <a:srgbClr val="005E76"/>
                </a:gs>
              </a:gsLst>
              <a:lin ang="5400000" scaled="1"/>
            </a:gradFill>
            <a:ln w="12700" cap="sq">
              <a:noFill/>
              <a:round/>
              <a:headEnd/>
              <a:tailEnd/>
            </a:ln>
            <a:effectLst>
              <a:outerShdw dist="56796" dir="1593903" algn="ctr" rotWithShape="0">
                <a:srgbClr val="B2B2B2"/>
              </a:outerShdw>
            </a:effectLst>
          </p:spPr>
          <p:txBody>
            <a:bodyPr wrap="none" anchor="ctr"/>
            <a:lstStyle/>
            <a:p>
              <a:pPr eaLnBrk="1" hangingPunct="1"/>
              <a:endParaRPr lang="zh-CN" altLang="en-US"/>
            </a:p>
          </p:txBody>
        </p:sp>
        <p:sp>
          <p:nvSpPr>
            <p:cNvPr id="16393" name="Text Box 31"/>
            <p:cNvSpPr txBox="1">
              <a:spLocks noChangeArrowheads="1"/>
            </p:cNvSpPr>
            <p:nvPr/>
          </p:nvSpPr>
          <p:spPr bwMode="auto">
            <a:xfrm>
              <a:off x="714" y="507"/>
              <a:ext cx="444" cy="452"/>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约</a:t>
              </a:r>
            </a:p>
          </p:txBody>
        </p:sp>
        <p:sp>
          <p:nvSpPr>
            <p:cNvPr id="16394" name="Rectangle 32"/>
            <p:cNvSpPr>
              <a:spLocks noChangeArrowheads="1"/>
            </p:cNvSpPr>
            <p:nvPr/>
          </p:nvSpPr>
          <p:spPr bwMode="auto">
            <a:xfrm>
              <a:off x="977" y="511"/>
              <a:ext cx="444" cy="452"/>
            </a:xfrm>
            <a:prstGeom prst="rect">
              <a:avLst/>
            </a:prstGeom>
            <a:noFill/>
            <a:ln w="12700" cap="sq">
              <a:noFill/>
              <a:miter lim="800000"/>
              <a:headEnd/>
              <a:tailEnd/>
            </a:ln>
            <a:effectLst>
              <a:outerShdw dist="25400" algn="ctr" rotWithShape="0">
                <a:srgbClr val="000000"/>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定</a:t>
              </a: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111250" y="2351088"/>
            <a:ext cx="7132638" cy="2662237"/>
            <a:chOff x="553" y="1020"/>
            <a:chExt cx="4493" cy="1677"/>
          </a:xfrm>
        </p:grpSpPr>
        <p:sp>
          <p:nvSpPr>
            <p:cNvPr id="17436" name="Rectangle 10"/>
            <p:cNvSpPr>
              <a:spLocks noChangeArrowheads="1"/>
            </p:cNvSpPr>
            <p:nvPr/>
          </p:nvSpPr>
          <p:spPr bwMode="auto">
            <a:xfrm>
              <a:off x="553" y="1020"/>
              <a:ext cx="4445" cy="1677"/>
            </a:xfrm>
            <a:prstGeom prst="rect">
              <a:avLst/>
            </a:prstGeom>
            <a:gradFill rotWithShape="1">
              <a:gsLst>
                <a:gs pos="0">
                  <a:srgbClr val="6C0036"/>
                </a:gs>
                <a:gs pos="50000">
                  <a:srgbClr val="EA0075"/>
                </a:gs>
                <a:gs pos="100000">
                  <a:srgbClr val="6C0036"/>
                </a:gs>
              </a:gsLst>
              <a:lin ang="18900000" scaled="1"/>
            </a:gradFill>
            <a:ln w="12700" cap="sq">
              <a:noFill/>
              <a:miter lim="800000"/>
              <a:headEnd/>
              <a:tailEnd/>
            </a:ln>
            <a:effectLst>
              <a:outerShdw dist="161645" dir="2700000" algn="ctr" rotWithShape="0">
                <a:srgbClr val="B2B2B2"/>
              </a:outerShdw>
            </a:effectLst>
          </p:spPr>
          <p:txBody>
            <a:bodyPr wrap="none" anchor="ctr"/>
            <a:lstStyle/>
            <a:p>
              <a:pPr eaLnBrk="1" hangingPunct="1"/>
              <a:endParaRPr lang="zh-CN" altLang="en-US"/>
            </a:p>
          </p:txBody>
        </p:sp>
        <p:sp>
          <p:nvSpPr>
            <p:cNvPr id="17437" name="Rectangle 12"/>
            <p:cNvSpPr>
              <a:spLocks noChangeArrowheads="1"/>
            </p:cNvSpPr>
            <p:nvPr/>
          </p:nvSpPr>
          <p:spPr bwMode="auto">
            <a:xfrm>
              <a:off x="793" y="1250"/>
              <a:ext cx="3992" cy="1223"/>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eaLnBrk="1" hangingPunct="1">
                <a:lnSpc>
                  <a:spcPct val="90000"/>
                </a:lnSpc>
              </a:pPr>
              <a:r>
                <a:rPr lang="en-US" altLang="zh-CN" sz="2700" b="1">
                  <a:solidFill>
                    <a:srgbClr val="FFFFFF"/>
                  </a:solidFill>
                  <a:latin typeface="幼圆" pitchFamily="49" charset="-122"/>
                  <a:ea typeface="幼圆" pitchFamily="49" charset="-122"/>
                </a:rPr>
                <a:t>   </a:t>
              </a:r>
              <a:r>
                <a:rPr lang="zh-CN" altLang="en-US" sz="2700" b="1">
                  <a:solidFill>
                    <a:srgbClr val="FFFFFF"/>
                  </a:solidFill>
                  <a:latin typeface="幼圆" pitchFamily="49" charset="-122"/>
                  <a:ea typeface="幼圆" pitchFamily="49" charset="-122"/>
                </a:rPr>
                <a:t>第</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趟排序将序列的第</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个元素</a:t>
              </a:r>
            </a:p>
            <a:p>
              <a:pPr eaLnBrk="1" hangingPunct="1">
                <a:lnSpc>
                  <a:spcPct val="90000"/>
                </a:lnSpc>
              </a:pPr>
              <a:r>
                <a:rPr lang="zh-CN" altLang="en-US" sz="2700" b="1">
                  <a:solidFill>
                    <a:srgbClr val="FFFFFF"/>
                  </a:solidFill>
                  <a:latin typeface="幼圆" pitchFamily="49" charset="-122"/>
                  <a:ea typeface="幼圆" pitchFamily="49" charset="-122"/>
                </a:rPr>
                <a:t>到一个大小为</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、且已经按值有序的子序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i-1,2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i-1,i</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的        ，得到</a:t>
              </a:r>
            </a:p>
            <a:p>
              <a:pPr eaLnBrk="1" hangingPunct="1">
                <a:lnSpc>
                  <a:spcPct val="90000"/>
                </a:lnSpc>
              </a:pPr>
              <a:r>
                <a:rPr lang="zh-CN" altLang="en-US" sz="2700" b="1">
                  <a:solidFill>
                    <a:srgbClr val="FFFFFF"/>
                  </a:solidFill>
                  <a:latin typeface="幼圆" pitchFamily="49" charset="-122"/>
                  <a:ea typeface="幼圆" pitchFamily="49" charset="-122"/>
                </a:rPr>
                <a:t>一个大小为</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、且仍然按值有序的子序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幼圆" pitchFamily="49" charset="-122"/>
                  <a:ea typeface="幼圆" pitchFamily="49" charset="-122"/>
                </a:rPr>
                <a:t>(</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i,i+1</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a:t>
              </a:r>
            </a:p>
          </p:txBody>
        </p:sp>
        <p:sp>
          <p:nvSpPr>
            <p:cNvPr id="17438" name="Rectangle 13"/>
            <p:cNvSpPr>
              <a:spLocks noChangeArrowheads="1"/>
            </p:cNvSpPr>
            <p:nvPr/>
          </p:nvSpPr>
          <p:spPr bwMode="auto">
            <a:xfrm>
              <a:off x="4093" y="1211"/>
              <a:ext cx="953" cy="336"/>
            </a:xfrm>
            <a:prstGeom prst="rect">
              <a:avLst/>
            </a:prstGeom>
            <a:noFill/>
            <a:ln w="12700" cap="sq">
              <a:noFill/>
              <a:miter lim="800000"/>
              <a:headEnd/>
              <a:tailEnd/>
            </a:ln>
            <a:effectLst>
              <a:outerShdw algn="ctr" rotWithShape="0">
                <a:srgbClr val="000000"/>
              </a:outerShdw>
            </a:effectLst>
          </p:spPr>
          <p:txBody>
            <a:bodyPr>
              <a:spAutoFit/>
            </a:bodyPr>
            <a:lstStyle/>
            <a:p>
              <a:pPr eaLnBrk="1" hangingPunct="1"/>
              <a:r>
                <a:rPr lang="zh-CN" altLang="en-US" sz="2900" b="1">
                  <a:solidFill>
                    <a:srgbClr val="FFFF00"/>
                  </a:solidFill>
                </a:rPr>
                <a:t>插入</a:t>
              </a:r>
            </a:p>
          </p:txBody>
        </p:sp>
        <p:sp>
          <p:nvSpPr>
            <p:cNvPr id="17439" name="Rectangle 14"/>
            <p:cNvSpPr>
              <a:spLocks noChangeArrowheads="1"/>
            </p:cNvSpPr>
            <p:nvPr/>
          </p:nvSpPr>
          <p:spPr bwMode="auto">
            <a:xfrm>
              <a:off x="3019" y="1671"/>
              <a:ext cx="1360" cy="32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800" b="1">
                  <a:solidFill>
                    <a:srgbClr val="FFFF00"/>
                  </a:solidFill>
                </a:rPr>
                <a:t>合适位置</a:t>
              </a:r>
            </a:p>
          </p:txBody>
        </p:sp>
      </p:grpSp>
      <p:grpSp>
        <p:nvGrpSpPr>
          <p:cNvPr id="3" name="Group 57"/>
          <p:cNvGrpSpPr>
            <a:grpSpLocks/>
          </p:cNvGrpSpPr>
          <p:nvPr/>
        </p:nvGrpSpPr>
        <p:grpSpPr bwMode="auto">
          <a:xfrm>
            <a:off x="5867400" y="765175"/>
            <a:ext cx="3157538" cy="935038"/>
            <a:chOff x="3696" y="437"/>
            <a:chExt cx="1989" cy="589"/>
          </a:xfrm>
        </p:grpSpPr>
        <p:sp>
          <p:nvSpPr>
            <p:cNvPr id="17434" name="Rectangle 6"/>
            <p:cNvSpPr>
              <a:spLocks noChangeArrowheads="1"/>
            </p:cNvSpPr>
            <p:nvPr/>
          </p:nvSpPr>
          <p:spPr bwMode="auto">
            <a:xfrm>
              <a:off x="3740" y="473"/>
              <a:ext cx="1945" cy="536"/>
            </a:xfrm>
            <a:prstGeom prst="rect">
              <a:avLst/>
            </a:prstGeom>
            <a:noFill/>
            <a:ln w="12700" cap="sq">
              <a:noFill/>
              <a:miter lim="800000"/>
              <a:headEnd/>
              <a:tailEnd/>
            </a:ln>
          </p:spPr>
          <p:txBody>
            <a:bodyPr>
              <a:spAutoFit/>
            </a:bodyPr>
            <a:lstStyle/>
            <a:p>
              <a:pPr eaLnBrk="1" hangingPunct="1">
                <a:lnSpc>
                  <a:spcPct val="80000"/>
                </a:lnSpc>
              </a:pPr>
              <a:r>
                <a:rPr lang="zh-CN" altLang="en-US" sz="2100" b="1">
                  <a:solidFill>
                    <a:srgbClr val="000068"/>
                  </a:solidFill>
                  <a:latin typeface="幼圆" pitchFamily="49" charset="-122"/>
                  <a:ea typeface="幼圆" pitchFamily="49" charset="-122"/>
                </a:rPr>
                <a:t>表示第</a:t>
              </a:r>
              <a:r>
                <a:rPr lang="en-US" altLang="zh-CN" sz="2100" b="1">
                  <a:solidFill>
                    <a:srgbClr val="000068"/>
                  </a:solidFill>
                  <a:latin typeface="Times New Roman" pitchFamily="18" charset="0"/>
                  <a:ea typeface="幼圆" pitchFamily="49" charset="-122"/>
                </a:rPr>
                <a:t>i</a:t>
              </a:r>
              <a:r>
                <a:rPr lang="zh-CN" altLang="en-US" sz="2100" b="1">
                  <a:solidFill>
                    <a:srgbClr val="000068"/>
                  </a:solidFill>
                  <a:latin typeface="幼圆" pitchFamily="49" charset="-122"/>
                  <a:ea typeface="幼圆" pitchFamily="49" charset="-122"/>
                </a:rPr>
                <a:t>趟排序结束</a:t>
              </a:r>
            </a:p>
            <a:p>
              <a:pPr eaLnBrk="1" hangingPunct="1">
                <a:lnSpc>
                  <a:spcPct val="80000"/>
                </a:lnSpc>
              </a:pPr>
              <a:r>
                <a:rPr lang="zh-CN" altLang="en-US" sz="2100" b="1">
                  <a:solidFill>
                    <a:srgbClr val="000068"/>
                  </a:solidFill>
                  <a:latin typeface="幼圆" pitchFamily="49" charset="-122"/>
                  <a:ea typeface="幼圆" pitchFamily="49" charset="-122"/>
                </a:rPr>
                <a:t>时序列的第</a:t>
              </a:r>
              <a:r>
                <a:rPr lang="en-US" altLang="zh-CN" sz="2100" b="1">
                  <a:solidFill>
                    <a:srgbClr val="000068"/>
                  </a:solidFill>
                  <a:latin typeface="Times New Roman" pitchFamily="18" charset="0"/>
                  <a:ea typeface="幼圆" pitchFamily="49" charset="-122"/>
                </a:rPr>
                <a:t>j</a:t>
              </a:r>
              <a:r>
                <a:rPr lang="zh-CN" altLang="en-US" sz="2100" b="1">
                  <a:solidFill>
                    <a:srgbClr val="000068"/>
                  </a:solidFill>
                  <a:latin typeface="幼圆" pitchFamily="49" charset="-122"/>
                  <a:ea typeface="幼圆" pitchFamily="49" charset="-122"/>
                </a:rPr>
                <a:t>个元素，</a:t>
              </a:r>
            </a:p>
            <a:p>
              <a:pPr eaLnBrk="1" hangingPunct="1">
                <a:lnSpc>
                  <a:spcPct val="80000"/>
                </a:lnSpc>
              </a:pPr>
              <a:r>
                <a:rPr lang="en-US" altLang="zh-CN" sz="2000" b="1">
                  <a:solidFill>
                    <a:srgbClr val="000068"/>
                  </a:solidFill>
                  <a:latin typeface="Times New Roman" pitchFamily="18" charset="0"/>
                  <a:ea typeface="幼圆" pitchFamily="49" charset="-122"/>
                </a:rPr>
                <a:t>1≤i≤n</a:t>
              </a:r>
              <a:r>
                <a:rPr lang="en-US" altLang="zh-CN" sz="2000" b="1">
                  <a:solidFill>
                    <a:srgbClr val="000068"/>
                  </a:solidFill>
                  <a:latin typeface="宋体" charset="-122"/>
                  <a:ea typeface="宋体" charset="-122"/>
                </a:rPr>
                <a:t>-</a:t>
              </a:r>
              <a:r>
                <a:rPr lang="en-US" altLang="zh-CN" sz="2000" b="1">
                  <a:solidFill>
                    <a:srgbClr val="000068"/>
                  </a:solidFill>
                  <a:latin typeface="Times New Roman" pitchFamily="18" charset="0"/>
                  <a:ea typeface="幼圆" pitchFamily="49" charset="-122"/>
                </a:rPr>
                <a:t>1</a:t>
              </a:r>
              <a:r>
                <a:rPr lang="zh-CN" altLang="en-US" sz="2000" b="1">
                  <a:solidFill>
                    <a:srgbClr val="000068"/>
                  </a:solidFill>
                  <a:latin typeface="Times New Roman" pitchFamily="18" charset="0"/>
                  <a:ea typeface="幼圆" pitchFamily="49" charset="-122"/>
                </a:rPr>
                <a:t>，</a:t>
              </a:r>
              <a:r>
                <a:rPr lang="en-US" altLang="zh-CN" sz="2000" b="1">
                  <a:solidFill>
                    <a:srgbClr val="000068"/>
                  </a:solidFill>
                  <a:latin typeface="Times New Roman" pitchFamily="18" charset="0"/>
                  <a:ea typeface="幼圆" pitchFamily="49" charset="-122"/>
                </a:rPr>
                <a:t>1≤j≤n</a:t>
              </a:r>
              <a:endParaRPr lang="en-US" altLang="zh-CN" sz="2000" b="1">
                <a:solidFill>
                  <a:srgbClr val="000068"/>
                </a:solidFill>
                <a:latin typeface="幼圆" pitchFamily="49" charset="-122"/>
                <a:ea typeface="幼圆" pitchFamily="49" charset="-122"/>
              </a:endParaRPr>
            </a:p>
          </p:txBody>
        </p:sp>
        <p:sp>
          <p:nvSpPr>
            <p:cNvPr id="17435" name="AutoShape 16"/>
            <p:cNvSpPr>
              <a:spLocks noChangeArrowheads="1"/>
            </p:cNvSpPr>
            <p:nvPr/>
          </p:nvSpPr>
          <p:spPr bwMode="auto">
            <a:xfrm>
              <a:off x="3696" y="437"/>
              <a:ext cx="1633" cy="589"/>
            </a:xfrm>
            <a:prstGeom prst="wedgeRectCallout">
              <a:avLst>
                <a:gd name="adj1" fmla="val -72292"/>
                <a:gd name="adj2" fmla="val 49153"/>
              </a:avLst>
            </a:prstGeom>
            <a:noFill/>
            <a:ln w="66675" cap="sq">
              <a:solidFill>
                <a:srgbClr val="00CCFF"/>
              </a:solidFill>
              <a:miter lim="800000"/>
              <a:headEnd/>
              <a:tailEnd/>
            </a:ln>
            <a:effectLst>
              <a:outerShdw dist="17961" dir="2700000" algn="ctr" rotWithShape="0">
                <a:srgbClr val="B2B2B2"/>
              </a:outerShdw>
            </a:effectLst>
          </p:spPr>
          <p:txBody>
            <a:bodyPr/>
            <a:lstStyle/>
            <a:p>
              <a:pPr algn="ctr" eaLnBrk="1" hangingPunct="1"/>
              <a:endParaRPr lang="zh-CN" altLang="zh-CN"/>
            </a:p>
          </p:txBody>
        </p:sp>
      </p:grpSp>
      <p:sp>
        <p:nvSpPr>
          <p:cNvPr id="337939" name="Freeform 19"/>
          <p:cNvSpPr>
            <a:spLocks/>
          </p:cNvSpPr>
          <p:nvPr/>
        </p:nvSpPr>
        <p:spPr bwMode="auto">
          <a:xfrm>
            <a:off x="5043488" y="3381375"/>
            <a:ext cx="1676400" cy="53340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3500" cap="sq" cmpd="sng">
            <a:solidFill>
              <a:srgbClr val="00FFFF"/>
            </a:solidFill>
            <a:prstDash val="solid"/>
            <a:round/>
            <a:headEnd/>
            <a:tailEnd/>
          </a:ln>
        </p:spPr>
        <p:txBody>
          <a:bodyPr/>
          <a:lstStyle/>
          <a:p>
            <a:endParaRPr lang="zh-CN" altLang="en-US"/>
          </a:p>
        </p:txBody>
      </p:sp>
      <p:grpSp>
        <p:nvGrpSpPr>
          <p:cNvPr id="4" name="Group 23"/>
          <p:cNvGrpSpPr>
            <a:grpSpLocks/>
          </p:cNvGrpSpPr>
          <p:nvPr/>
        </p:nvGrpSpPr>
        <p:grpSpPr bwMode="auto">
          <a:xfrm>
            <a:off x="428625" y="476250"/>
            <a:ext cx="5151487" cy="1138238"/>
            <a:chOff x="270" y="192"/>
            <a:chExt cx="2270" cy="717"/>
          </a:xfrm>
        </p:grpSpPr>
        <p:sp>
          <p:nvSpPr>
            <p:cNvPr id="17432" name="Rectangle 24"/>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7433" name="Text Box 25"/>
            <p:cNvSpPr txBox="1">
              <a:spLocks noChangeArrowheads="1"/>
            </p:cNvSpPr>
            <p:nvPr/>
          </p:nvSpPr>
          <p:spPr bwMode="auto">
            <a:xfrm>
              <a:off x="303" y="211"/>
              <a:ext cx="2190"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8.2</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插入</a:t>
              </a:r>
              <a:r>
                <a:rPr lang="en-US" altLang="zh-CN" sz="3300" b="1" dirty="0">
                  <a:solidFill>
                    <a:srgbClr val="FF0000"/>
                  </a:solidFill>
                  <a:latin typeface="楷体_GB2312" pitchFamily="49" charset="-122"/>
                  <a:ea typeface="楷体_GB2312" pitchFamily="49" charset="-122"/>
                </a:rPr>
                <a:t>(insert)</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5" name="Group 33"/>
          <p:cNvGrpSpPr>
            <a:grpSpLocks/>
          </p:cNvGrpSpPr>
          <p:nvPr/>
        </p:nvGrpSpPr>
        <p:grpSpPr bwMode="auto">
          <a:xfrm>
            <a:off x="1941513" y="5494338"/>
            <a:ext cx="5232400" cy="620712"/>
            <a:chOff x="1010" y="3203"/>
            <a:chExt cx="3296" cy="391"/>
          </a:xfrm>
        </p:grpSpPr>
        <p:sp>
          <p:nvSpPr>
            <p:cNvPr id="17430" name="Text Box 27"/>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6</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31" name="Rectangle 28"/>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sp>
        <p:nvSpPr>
          <p:cNvPr id="337950" name="Freeform 30"/>
          <p:cNvSpPr>
            <a:spLocks/>
          </p:cNvSpPr>
          <p:nvPr/>
        </p:nvSpPr>
        <p:spPr bwMode="auto">
          <a:xfrm>
            <a:off x="4926013" y="5661025"/>
            <a:ext cx="360362" cy="434975"/>
          </a:xfrm>
          <a:custGeom>
            <a:avLst/>
            <a:gdLst>
              <a:gd name="T0" fmla="*/ 2147483646 w 204"/>
              <a:gd name="T1" fmla="*/ 2147483646 h 193"/>
              <a:gd name="T2" fmla="*/ 0 w 204"/>
              <a:gd name="T3" fmla="*/ 2147483646 h 193"/>
              <a:gd name="T4" fmla="*/ 2147483646 w 204"/>
              <a:gd name="T5" fmla="*/ 2147483646 h 193"/>
              <a:gd name="T6" fmla="*/ 2147483646 w 204"/>
              <a:gd name="T7" fmla="*/ 2147483646 h 193"/>
              <a:gd name="T8" fmla="*/ 2147483646 w 204"/>
              <a:gd name="T9" fmla="*/ 2147483646 h 193"/>
              <a:gd name="T10" fmla="*/ 2147483646 w 204"/>
              <a:gd name="T11" fmla="*/ 2147483646 h 193"/>
              <a:gd name="T12" fmla="*/ 0 60000 65536"/>
              <a:gd name="T13" fmla="*/ 0 60000 65536"/>
              <a:gd name="T14" fmla="*/ 0 60000 65536"/>
              <a:gd name="T15" fmla="*/ 0 60000 65536"/>
              <a:gd name="T16" fmla="*/ 0 60000 65536"/>
              <a:gd name="T17" fmla="*/ 0 60000 65536"/>
              <a:gd name="T18" fmla="*/ 0 w 204"/>
              <a:gd name="T19" fmla="*/ 0 h 193"/>
              <a:gd name="T20" fmla="*/ 204 w 204"/>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04" h="193">
                <a:moveTo>
                  <a:pt x="117" y="4"/>
                </a:moveTo>
                <a:cubicBezTo>
                  <a:pt x="79" y="17"/>
                  <a:pt x="39" y="14"/>
                  <a:pt x="0" y="24"/>
                </a:cubicBezTo>
                <a:cubicBezTo>
                  <a:pt x="6" y="79"/>
                  <a:pt x="19" y="123"/>
                  <a:pt x="34" y="175"/>
                </a:cubicBezTo>
                <a:cubicBezTo>
                  <a:pt x="122" y="170"/>
                  <a:pt x="172" y="193"/>
                  <a:pt x="199" y="113"/>
                </a:cubicBezTo>
                <a:cubicBezTo>
                  <a:pt x="193" y="54"/>
                  <a:pt x="204" y="39"/>
                  <a:pt x="158" y="17"/>
                </a:cubicBezTo>
                <a:cubicBezTo>
                  <a:pt x="124" y="0"/>
                  <a:pt x="151" y="4"/>
                  <a:pt x="117" y="4"/>
                </a:cubicBezTo>
                <a:close/>
              </a:path>
            </a:pathLst>
          </a:custGeom>
          <a:noFill/>
          <a:ln w="50800" cap="sq" cmpd="sng">
            <a:solidFill>
              <a:srgbClr val="EA0075"/>
            </a:solidFill>
            <a:prstDash val="solid"/>
            <a:round/>
            <a:headEnd/>
            <a:tailEnd/>
          </a:ln>
        </p:spPr>
        <p:txBody>
          <a:bodyPr/>
          <a:lstStyle/>
          <a:p>
            <a:endParaRPr lang="zh-CN" altLang="en-US"/>
          </a:p>
        </p:txBody>
      </p:sp>
      <p:sp>
        <p:nvSpPr>
          <p:cNvPr id="337951" name="Line 31"/>
          <p:cNvSpPr>
            <a:spLocks noChangeShapeType="1"/>
          </p:cNvSpPr>
          <p:nvPr/>
        </p:nvSpPr>
        <p:spPr bwMode="auto">
          <a:xfrm>
            <a:off x="2444750" y="6092825"/>
            <a:ext cx="2305050" cy="0"/>
          </a:xfrm>
          <a:prstGeom prst="line">
            <a:avLst/>
          </a:prstGeom>
          <a:noFill/>
          <a:ln w="47625" cap="sq">
            <a:solidFill>
              <a:srgbClr val="EA0075"/>
            </a:solidFill>
            <a:round/>
            <a:headEnd/>
            <a:tailEnd/>
          </a:ln>
        </p:spPr>
        <p:txBody>
          <a:bodyPr/>
          <a:lstStyle/>
          <a:p>
            <a:endParaRPr lang="zh-CN" altLang="en-US"/>
          </a:p>
        </p:txBody>
      </p:sp>
      <p:sp>
        <p:nvSpPr>
          <p:cNvPr id="337952" name="AutoShape 32"/>
          <p:cNvSpPr>
            <a:spLocks noChangeArrowheads="1"/>
          </p:cNvSpPr>
          <p:nvPr/>
        </p:nvSpPr>
        <p:spPr bwMode="auto">
          <a:xfrm>
            <a:off x="3603625" y="6121400"/>
            <a:ext cx="282575" cy="327025"/>
          </a:xfrm>
          <a:prstGeom prst="upArrow">
            <a:avLst>
              <a:gd name="adj1" fmla="val 50000"/>
              <a:gd name="adj2" fmla="val 28933"/>
            </a:avLst>
          </a:prstGeom>
          <a:gradFill rotWithShape="1">
            <a:gsLst>
              <a:gs pos="0">
                <a:srgbClr val="FF0000"/>
              </a:gs>
              <a:gs pos="100000">
                <a:srgbClr val="760000"/>
              </a:gs>
            </a:gsLst>
            <a:lin ang="0" scaled="1"/>
          </a:gradFill>
          <a:ln w="12700" cap="sq">
            <a:noFill/>
            <a:miter lim="800000"/>
            <a:headEnd/>
            <a:tailEnd/>
          </a:ln>
          <a:effectLst>
            <a:outerShdw dist="17961" dir="2700000" algn="ctr" rotWithShape="0">
              <a:srgbClr val="B2B2B2"/>
            </a:outerShdw>
          </a:effectLst>
        </p:spPr>
        <p:txBody>
          <a:bodyPr wrap="none" anchor="ctr"/>
          <a:lstStyle/>
          <a:p>
            <a:pPr eaLnBrk="1" hangingPunct="1"/>
            <a:endParaRPr lang="zh-CN" altLang="en-US"/>
          </a:p>
        </p:txBody>
      </p:sp>
      <p:grpSp>
        <p:nvGrpSpPr>
          <p:cNvPr id="6" name="Group 38"/>
          <p:cNvGrpSpPr>
            <a:grpSpLocks/>
          </p:cNvGrpSpPr>
          <p:nvPr/>
        </p:nvGrpSpPr>
        <p:grpSpPr bwMode="auto">
          <a:xfrm>
            <a:off x="1619250" y="5445125"/>
            <a:ext cx="6337300" cy="1223963"/>
            <a:chOff x="793" y="3294"/>
            <a:chExt cx="3992" cy="771"/>
          </a:xfrm>
        </p:grpSpPr>
        <p:sp>
          <p:nvSpPr>
            <p:cNvPr id="17426" name="Rectangle 39"/>
            <p:cNvSpPr>
              <a:spLocks noChangeArrowheads="1"/>
            </p:cNvSpPr>
            <p:nvPr/>
          </p:nvSpPr>
          <p:spPr bwMode="auto">
            <a:xfrm>
              <a:off x="793" y="3294"/>
              <a:ext cx="3992" cy="771"/>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nvGrpSpPr>
            <p:cNvPr id="7" name="Group 40"/>
            <p:cNvGrpSpPr>
              <a:grpSpLocks/>
            </p:cNvGrpSpPr>
            <p:nvPr/>
          </p:nvGrpSpPr>
          <p:grpSpPr bwMode="auto">
            <a:xfrm>
              <a:off x="989" y="3318"/>
              <a:ext cx="3296" cy="391"/>
              <a:chOff x="1010" y="3203"/>
              <a:chExt cx="3296" cy="391"/>
            </a:xfrm>
          </p:grpSpPr>
          <p:sp>
            <p:nvSpPr>
              <p:cNvPr id="17428" name="Text Box 41"/>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6</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FF0000"/>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29" name="Rectangle 42"/>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grpSp>
      <p:grpSp>
        <p:nvGrpSpPr>
          <p:cNvPr id="8" name="Group 55"/>
          <p:cNvGrpSpPr>
            <a:grpSpLocks/>
          </p:cNvGrpSpPr>
          <p:nvPr/>
        </p:nvGrpSpPr>
        <p:grpSpPr bwMode="auto">
          <a:xfrm>
            <a:off x="4284663" y="1557338"/>
            <a:ext cx="1268412" cy="647700"/>
            <a:chOff x="2659" y="890"/>
            <a:chExt cx="799" cy="408"/>
          </a:xfrm>
        </p:grpSpPr>
        <p:sp>
          <p:nvSpPr>
            <p:cNvPr id="17424" name="Rectangle 53"/>
            <p:cNvSpPr>
              <a:spLocks noChangeArrowheads="1"/>
            </p:cNvSpPr>
            <p:nvPr/>
          </p:nvSpPr>
          <p:spPr bwMode="auto">
            <a:xfrm>
              <a:off x="2687" y="890"/>
              <a:ext cx="771" cy="384"/>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3200">
                  <a:solidFill>
                    <a:srgbClr val="FF0000"/>
                  </a:solidFill>
                  <a:latin typeface="Times New Roman" pitchFamily="18" charset="0"/>
                </a:rPr>
                <a:t> </a:t>
              </a:r>
              <a:r>
                <a:rPr lang="en-US" altLang="zh-CN" sz="3400" b="1">
                  <a:solidFill>
                    <a:srgbClr val="FF0000"/>
                  </a:solidFill>
                  <a:latin typeface="Times New Roman" pitchFamily="18" charset="0"/>
                </a:rPr>
                <a:t>k</a:t>
              </a:r>
              <a:r>
                <a:rPr lang="en-US" altLang="zh-CN" sz="3200" b="1" baseline="-16000">
                  <a:solidFill>
                    <a:srgbClr val="FF0000"/>
                  </a:solidFill>
                  <a:latin typeface="Times New Roman" pitchFamily="18" charset="0"/>
                </a:rPr>
                <a:t>i,j</a:t>
              </a:r>
            </a:p>
          </p:txBody>
        </p:sp>
        <p:sp>
          <p:nvSpPr>
            <p:cNvPr id="17425" name="Oval 54"/>
            <p:cNvSpPr>
              <a:spLocks noChangeArrowheads="1"/>
            </p:cNvSpPr>
            <p:nvPr/>
          </p:nvSpPr>
          <p:spPr bwMode="auto">
            <a:xfrm>
              <a:off x="2659" y="935"/>
              <a:ext cx="576" cy="363"/>
            </a:xfrm>
            <a:prstGeom prst="ellipse">
              <a:avLst/>
            </a:prstGeom>
            <a:noFill/>
            <a:ln w="57150" cap="sq">
              <a:solidFill>
                <a:srgbClr val="00A8D0"/>
              </a:solidFill>
              <a:round/>
              <a:headEnd/>
              <a:tailEnd/>
            </a:ln>
          </p:spPr>
          <p:txBody>
            <a:bodyPr wrap="none" anchor="ctr"/>
            <a:lstStyle/>
            <a:p>
              <a:pPr eaLnBrk="1" hangingPunct="1"/>
              <a:endParaRPr lang="zh-CN" altLang="en-US"/>
            </a:p>
          </p:txBody>
        </p:sp>
      </p:grpSp>
      <p:sp>
        <p:nvSpPr>
          <p:cNvPr id="337979" name="Freeform 59"/>
          <p:cNvSpPr>
            <a:spLocks/>
          </p:cNvSpPr>
          <p:nvPr/>
        </p:nvSpPr>
        <p:spPr bwMode="auto">
          <a:xfrm>
            <a:off x="6677025" y="2651125"/>
            <a:ext cx="1038225" cy="57785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6675" cap="sq" cmpd="sng">
            <a:solidFill>
              <a:srgbClr val="00FFFF"/>
            </a:solidFill>
            <a:prstDash val="solid"/>
            <a:round/>
            <a:headEnd/>
            <a:tailEnd/>
          </a:ln>
        </p:spPr>
        <p:txBody>
          <a:bodyPr/>
          <a:lstStyle/>
          <a:p>
            <a:endParaRPr lang="zh-CN" altLang="en-US"/>
          </a:p>
        </p:txBody>
      </p:sp>
      <p:grpSp>
        <p:nvGrpSpPr>
          <p:cNvPr id="9" name="Group 60"/>
          <p:cNvGrpSpPr>
            <a:grpSpLocks/>
          </p:cNvGrpSpPr>
          <p:nvPr/>
        </p:nvGrpSpPr>
        <p:grpSpPr bwMode="auto">
          <a:xfrm>
            <a:off x="944563" y="1628775"/>
            <a:ext cx="2459037" cy="609600"/>
            <a:chOff x="595" y="976"/>
            <a:chExt cx="1549" cy="384"/>
          </a:xfrm>
        </p:grpSpPr>
        <p:sp>
          <p:nvSpPr>
            <p:cNvPr id="17422" name="Oval 61"/>
            <p:cNvSpPr>
              <a:spLocks noChangeArrowheads="1"/>
            </p:cNvSpPr>
            <p:nvPr/>
          </p:nvSpPr>
          <p:spPr bwMode="auto">
            <a:xfrm>
              <a:off x="595" y="983"/>
              <a:ext cx="1406" cy="34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17423" name="Text Box 62"/>
            <p:cNvSpPr txBox="1">
              <a:spLocks noChangeArrowheads="1"/>
            </p:cNvSpPr>
            <p:nvPr/>
          </p:nvSpPr>
          <p:spPr bwMode="auto">
            <a:xfrm>
              <a:off x="671" y="976"/>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7979"/>
                                        </p:tgtEl>
                                        <p:attrNameLst>
                                          <p:attrName>style.visibility</p:attrName>
                                        </p:attrNameLst>
                                      </p:cBhvr>
                                      <p:to>
                                        <p:strVal val="visible"/>
                                      </p:to>
                                    </p:set>
                                    <p:animEffect transition="in" filter="wipe(right)">
                                      <p:cBhvr>
                                        <p:cTn id="17" dur="500"/>
                                        <p:tgtEl>
                                          <p:spTgt spid="3379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39"/>
                                        </p:tgtEl>
                                        <p:attrNameLst>
                                          <p:attrName>style.visibility</p:attrName>
                                        </p:attrNameLst>
                                      </p:cBhvr>
                                      <p:to>
                                        <p:strVal val="visible"/>
                                      </p:to>
                                    </p:set>
                                    <p:animEffect transition="in" filter="wipe(left)">
                                      <p:cBhvr>
                                        <p:cTn id="22" dur="500"/>
                                        <p:tgtEl>
                                          <p:spTgt spid="337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337950"/>
                                        </p:tgtEl>
                                        <p:attrNameLst>
                                          <p:attrName>style.visibility</p:attrName>
                                        </p:attrNameLst>
                                      </p:cBhvr>
                                      <p:to>
                                        <p:strVal val="visible"/>
                                      </p:to>
                                    </p:set>
                                    <p:anim calcmode="lin" valueType="num">
                                      <p:cBhvr>
                                        <p:cTn id="32" dur="500" fill="hold"/>
                                        <p:tgtEl>
                                          <p:spTgt spid="337950"/>
                                        </p:tgtEl>
                                        <p:attrNameLst>
                                          <p:attrName>ppt_w</p:attrName>
                                        </p:attrNameLst>
                                      </p:cBhvr>
                                      <p:tavLst>
                                        <p:tav tm="0">
                                          <p:val>
                                            <p:strVal val="4/3*#ppt_w"/>
                                          </p:val>
                                        </p:tav>
                                        <p:tav tm="100000">
                                          <p:val>
                                            <p:strVal val="#ppt_w"/>
                                          </p:val>
                                        </p:tav>
                                      </p:tavLst>
                                    </p:anim>
                                    <p:anim calcmode="lin" valueType="num">
                                      <p:cBhvr>
                                        <p:cTn id="33" dur="500" fill="hold"/>
                                        <p:tgtEl>
                                          <p:spTgt spid="337950"/>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337951"/>
                                        </p:tgtEl>
                                        <p:attrNameLst>
                                          <p:attrName>style.visibility</p:attrName>
                                        </p:attrNameLst>
                                      </p:cBhvr>
                                      <p:to>
                                        <p:strVal val="visible"/>
                                      </p:to>
                                    </p:set>
                                    <p:animEffect transition="in" filter="wipe(right)">
                                      <p:cBhvr>
                                        <p:cTn id="38" dur="500"/>
                                        <p:tgtEl>
                                          <p:spTgt spid="3379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7952"/>
                                        </p:tgtEl>
                                        <p:attrNameLst>
                                          <p:attrName>style.visibility</p:attrName>
                                        </p:attrNameLst>
                                      </p:cBhvr>
                                      <p:to>
                                        <p:strVal val="visible"/>
                                      </p:to>
                                    </p:set>
                                    <p:animEffect transition="in" filter="wipe(down)">
                                      <p:cBhvr>
                                        <p:cTn id="43" dur="500"/>
                                        <p:tgtEl>
                                          <p:spTgt spid="3379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9" grpId="0" animBg="1"/>
      <p:bldP spid="337950" grpId="0" animBg="1"/>
      <p:bldP spid="337951" grpId="0" animBg="1"/>
      <p:bldP spid="337952" grpId="0" animBg="1"/>
      <p:bldP spid="3379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4" name="Rectangle 6"/>
          <p:cNvSpPr>
            <a:spLocks noChangeArrowheads="1"/>
          </p:cNvSpPr>
          <p:nvPr/>
        </p:nvSpPr>
        <p:spPr bwMode="auto">
          <a:xfrm>
            <a:off x="1406525" y="2667000"/>
            <a:ext cx="6477000" cy="1249363"/>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a:solidFill>
                  <a:schemeClr val="bg2"/>
                </a:solidFill>
                <a:latin typeface="Times New Roman" pitchFamily="18" charset="0"/>
                <a:ea typeface="宋体" charset="-122"/>
                <a:cs typeface="Times New Roman" pitchFamily="18" charset="0"/>
              </a:rPr>
              <a:t>                         </a:t>
            </a:r>
            <a:r>
              <a:rPr lang="en-US" altLang="zh-CN" sz="2400" b="1" dirty="0">
                <a:solidFill>
                  <a:srgbClr val="000099"/>
                </a:solidFill>
                <a:latin typeface="Times New Roman" pitchFamily="18" charset="0"/>
                <a:ea typeface="宋体" charset="-122"/>
                <a:cs typeface="Times New Roman" pitchFamily="18" charset="0"/>
              </a:rPr>
              <a:t>… (</a:t>
            </a:r>
            <a:r>
              <a:rPr lang="zh-CN" altLang="en-US" sz="2200" b="1" dirty="0">
                <a:solidFill>
                  <a:srgbClr val="000099"/>
                </a:solidFill>
                <a:latin typeface="Times New Roman" pitchFamily="18" charset="0"/>
                <a:ea typeface="宋体" charset="-122"/>
                <a:cs typeface="Times New Roman" pitchFamily="18" charset="0"/>
              </a:rPr>
              <a:t>若干趟后</a:t>
            </a:r>
            <a:r>
              <a:rPr lang="en-US" altLang="zh-CN" sz="2200" b="1" dirty="0">
                <a:solidFill>
                  <a:srgbClr val="000099"/>
                </a:solidFill>
                <a:latin typeface="Times New Roman" pitchFamily="18" charset="0"/>
                <a:ea typeface="宋体" charset="-122"/>
                <a:cs typeface="Times New Roman" pitchFamily="18" charset="0"/>
              </a:rPr>
              <a:t>)</a:t>
            </a:r>
          </a:p>
          <a:p>
            <a:pPr eaLnBrk="1" hangingPunct="1"/>
            <a:endParaRPr lang="en-US" altLang="zh-CN" sz="2400" b="1" dirty="0">
              <a:solidFill>
                <a:schemeClr val="bg2"/>
              </a:solidFill>
              <a:latin typeface="Times New Roman" pitchFamily="18" charset="0"/>
              <a:ea typeface="宋体" charset="-122"/>
              <a:cs typeface="Times New Roman" pitchFamily="18" charset="0"/>
            </a:endParaRPr>
          </a:p>
          <a:p>
            <a:pPr eaLnBrk="1" hangingPunct="1"/>
            <a:r>
              <a:rPr lang="en-US" altLang="zh-CN" sz="2800" b="1" dirty="0">
                <a:solidFill>
                  <a:srgbClr val="FF3300"/>
                </a:solidFill>
                <a:latin typeface="Times New Roman" pitchFamily="18" charset="0"/>
                <a:ea typeface="宋体" charset="-122"/>
                <a:cs typeface="Times New Roman" pitchFamily="18" charset="0"/>
              </a:rPr>
              <a:t>38     49     76     97</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65   </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13     27     50</a:t>
            </a:r>
          </a:p>
        </p:txBody>
      </p:sp>
      <p:grpSp>
        <p:nvGrpSpPr>
          <p:cNvPr id="2" name="Group 10"/>
          <p:cNvGrpSpPr>
            <a:grpSpLocks/>
          </p:cNvGrpSpPr>
          <p:nvPr/>
        </p:nvGrpSpPr>
        <p:grpSpPr bwMode="auto">
          <a:xfrm>
            <a:off x="228600" y="2870200"/>
            <a:ext cx="790575" cy="1057275"/>
            <a:chOff x="258" y="1808"/>
            <a:chExt cx="498" cy="666"/>
          </a:xfrm>
        </p:grpSpPr>
        <p:sp>
          <p:nvSpPr>
            <p:cNvPr id="18484" name="Text Box 11"/>
            <p:cNvSpPr txBox="1">
              <a:spLocks noChangeArrowheads="1"/>
            </p:cNvSpPr>
            <p:nvPr/>
          </p:nvSpPr>
          <p:spPr bwMode="auto">
            <a:xfrm>
              <a:off x="258" y="1808"/>
              <a:ext cx="498"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sp>
          <p:nvSpPr>
            <p:cNvPr id="18485" name="Rectangle 12"/>
            <p:cNvSpPr>
              <a:spLocks noChangeArrowheads="1"/>
            </p:cNvSpPr>
            <p:nvPr/>
          </p:nvSpPr>
          <p:spPr bwMode="auto">
            <a:xfrm>
              <a:off x="325" y="2090"/>
              <a:ext cx="336" cy="384"/>
            </a:xfrm>
            <a:prstGeom prst="rect">
              <a:avLst/>
            </a:prstGeom>
            <a:noFill/>
            <a:ln w="31750" cap="sq">
              <a:solidFill>
                <a:srgbClr val="000080"/>
              </a:solidFill>
              <a:miter lim="800000"/>
              <a:headEnd/>
              <a:tailEnd/>
            </a:ln>
          </p:spPr>
          <p:txBody>
            <a:bodyPr wrap="none" anchor="ctr"/>
            <a:lstStyle/>
            <a:p>
              <a:pPr eaLnBrk="1" hangingPunct="1"/>
              <a:endParaRPr lang="zh-CN" altLang="en-US"/>
            </a:p>
          </p:txBody>
        </p:sp>
      </p:grpSp>
      <p:sp>
        <p:nvSpPr>
          <p:cNvPr id="227341" name="Rectangle 13"/>
          <p:cNvSpPr>
            <a:spLocks noChangeArrowheads="1"/>
          </p:cNvSpPr>
          <p:nvPr/>
        </p:nvSpPr>
        <p:spPr bwMode="auto">
          <a:xfrm>
            <a:off x="339725" y="3370263"/>
            <a:ext cx="539750" cy="519112"/>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65</a:t>
            </a:r>
          </a:p>
        </p:txBody>
      </p:sp>
      <p:sp>
        <p:nvSpPr>
          <p:cNvPr id="227342" name="Line 14"/>
          <p:cNvSpPr>
            <a:spLocks noChangeShapeType="1"/>
          </p:cNvSpPr>
          <p:nvPr/>
        </p:nvSpPr>
        <p:spPr bwMode="auto">
          <a:xfrm>
            <a:off x="4062413" y="3106738"/>
            <a:ext cx="0" cy="304800"/>
          </a:xfrm>
          <a:prstGeom prst="line">
            <a:avLst/>
          </a:prstGeom>
          <a:noFill/>
          <a:ln w="25400" cap="sq">
            <a:solidFill>
              <a:schemeClr val="accent2"/>
            </a:solidFill>
            <a:round/>
            <a:headEnd type="none" w="sm" len="sm"/>
            <a:tailEnd type="triangle" w="med" len="med"/>
          </a:ln>
        </p:spPr>
        <p:txBody>
          <a:bodyPr/>
          <a:lstStyle/>
          <a:p>
            <a:endParaRPr lang="zh-CN" altLang="en-US"/>
          </a:p>
        </p:txBody>
      </p:sp>
      <p:grpSp>
        <p:nvGrpSpPr>
          <p:cNvPr id="3" name="Group 15"/>
          <p:cNvGrpSpPr>
            <a:grpSpLocks/>
          </p:cNvGrpSpPr>
          <p:nvPr/>
        </p:nvGrpSpPr>
        <p:grpSpPr bwMode="auto">
          <a:xfrm>
            <a:off x="3792538" y="3394075"/>
            <a:ext cx="539750" cy="519113"/>
            <a:chOff x="1872" y="3550"/>
            <a:chExt cx="340" cy="327"/>
          </a:xfrm>
        </p:grpSpPr>
        <p:sp>
          <p:nvSpPr>
            <p:cNvPr id="18482" name="Rectangle 16"/>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83" name="Rectangle 17"/>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76</a:t>
              </a:r>
            </a:p>
          </p:txBody>
        </p:sp>
      </p:grpSp>
      <p:grpSp>
        <p:nvGrpSpPr>
          <p:cNvPr id="4" name="Group 71"/>
          <p:cNvGrpSpPr>
            <a:grpSpLocks/>
          </p:cNvGrpSpPr>
          <p:nvPr/>
        </p:nvGrpSpPr>
        <p:grpSpPr bwMode="auto">
          <a:xfrm>
            <a:off x="6172200" y="2268538"/>
            <a:ext cx="2287588" cy="762000"/>
            <a:chOff x="3888" y="1429"/>
            <a:chExt cx="1441" cy="480"/>
          </a:xfrm>
        </p:grpSpPr>
        <p:sp>
          <p:nvSpPr>
            <p:cNvPr id="18480" name="AutoShape 22" descr="水滴"/>
            <p:cNvSpPr>
              <a:spLocks noChangeArrowheads="1"/>
            </p:cNvSpPr>
            <p:nvPr/>
          </p:nvSpPr>
          <p:spPr bwMode="auto">
            <a:xfrm>
              <a:off x="3888" y="1429"/>
              <a:ext cx="1344" cy="480"/>
            </a:xfrm>
            <a:prstGeom prst="wedgeRoundRectCallout">
              <a:avLst>
                <a:gd name="adj1" fmla="val -97620"/>
                <a:gd name="adj2" fmla="val 85000"/>
                <a:gd name="adj3" fmla="val 16667"/>
              </a:avLst>
            </a:prstGeom>
            <a:noFill/>
            <a:ln w="57150" cap="sq">
              <a:solidFill>
                <a:srgbClr val="00C2F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81" name="Text Box 23"/>
            <p:cNvSpPr txBox="1">
              <a:spLocks noChangeArrowheads="1"/>
            </p:cNvSpPr>
            <p:nvPr/>
          </p:nvSpPr>
          <p:spPr bwMode="auto">
            <a:xfrm>
              <a:off x="3988" y="1467"/>
              <a:ext cx="1341" cy="260"/>
            </a:xfrm>
            <a:prstGeom prst="rect">
              <a:avLst/>
            </a:prstGeom>
            <a:noFill/>
            <a:ln w="12700" cap="sq">
              <a:noFill/>
              <a:miter lim="800000"/>
              <a:headEnd type="none" w="sm" len="sm"/>
              <a:tailEnd type="none" w="sm" len="sm"/>
            </a:ln>
          </p:spPr>
          <p:txBody>
            <a:bodyPr>
              <a:spAutoFit/>
            </a:bodyPr>
            <a:lstStyle/>
            <a:p>
              <a:pPr eaLnBrk="1" hangingPunct="1"/>
              <a:r>
                <a:rPr lang="en-US" altLang="zh-CN" sz="2100" b="1">
                  <a:latin typeface="Times New Roman" pitchFamily="18" charset="0"/>
                  <a:ea typeface="宋体" charset="-122"/>
                </a:rPr>
                <a:t>K[j+1]</a:t>
              </a:r>
              <a:r>
                <a:rPr lang="en-US" altLang="zh-CN" sz="2100" b="1">
                  <a:latin typeface="Times New Roman" pitchFamily="18" charset="0"/>
                  <a:ea typeface="宋体" charset="-122"/>
                  <a:sym typeface="Symbol" pitchFamily="18" charset="2"/>
                </a:rPr>
                <a:t>=K[ j ]</a:t>
              </a:r>
              <a:r>
                <a:rPr lang="zh-CN" altLang="en-US" sz="2100" b="1">
                  <a:latin typeface="Times New Roman" pitchFamily="18" charset="0"/>
                  <a:ea typeface="宋体" charset="-122"/>
                  <a:sym typeface="Symbol" pitchFamily="18" charset="2"/>
                </a:rPr>
                <a:t>；</a:t>
              </a:r>
              <a:endParaRPr lang="zh-CN" altLang="en-US" sz="2100" b="1">
                <a:latin typeface="Times New Roman" pitchFamily="18" charset="0"/>
                <a:ea typeface="宋体" charset="-122"/>
              </a:endParaRPr>
            </a:p>
          </p:txBody>
        </p:sp>
      </p:grpSp>
      <p:sp>
        <p:nvSpPr>
          <p:cNvPr id="227352" name="Rectangle 24"/>
          <p:cNvSpPr>
            <a:spLocks noChangeArrowheads="1"/>
          </p:cNvSpPr>
          <p:nvPr/>
        </p:nvSpPr>
        <p:spPr bwMode="auto">
          <a:xfrm>
            <a:off x="6354763" y="2554288"/>
            <a:ext cx="1230312" cy="412750"/>
          </a:xfrm>
          <a:prstGeom prst="rect">
            <a:avLst/>
          </a:prstGeom>
          <a:noFill/>
          <a:ln w="12700" cap="sq">
            <a:noFill/>
            <a:miter lim="800000"/>
            <a:headEnd/>
            <a:tailEnd/>
          </a:ln>
        </p:spPr>
        <p:txBody>
          <a:bodyPr>
            <a:spAutoFit/>
          </a:bodyPr>
          <a:lstStyle/>
          <a:p>
            <a:pPr eaLnBrk="1" hangingPunct="1"/>
            <a:r>
              <a:rPr lang="en-US" altLang="zh-CN" sz="2100" b="1" dirty="0">
                <a:latin typeface="Times New Roman" pitchFamily="18" charset="0"/>
                <a:ea typeface="宋体" charset="-122"/>
              </a:rPr>
              <a:t>j</a:t>
            </a:r>
            <a:r>
              <a:rPr lang="en-US" altLang="zh-CN" sz="2100" b="1" dirty="0">
                <a:latin typeface="Times New Roman" pitchFamily="18" charset="0"/>
                <a:ea typeface="宋体" charset="-122"/>
                <a:sym typeface="Symbol" pitchFamily="18" charset="2"/>
              </a:rPr>
              <a:t>=j1</a:t>
            </a:r>
            <a:r>
              <a:rPr lang="zh-CN" altLang="en-US" sz="2100" b="1" dirty="0">
                <a:latin typeface="Times New Roman" pitchFamily="18" charset="0"/>
                <a:ea typeface="宋体" charset="-122"/>
                <a:sym typeface="Symbol" pitchFamily="18" charset="2"/>
              </a:rPr>
              <a:t>；</a:t>
            </a:r>
          </a:p>
        </p:txBody>
      </p:sp>
      <p:grpSp>
        <p:nvGrpSpPr>
          <p:cNvPr id="5" name="Group 25"/>
          <p:cNvGrpSpPr>
            <a:grpSpLocks/>
          </p:cNvGrpSpPr>
          <p:nvPr/>
        </p:nvGrpSpPr>
        <p:grpSpPr bwMode="auto">
          <a:xfrm>
            <a:off x="3276600" y="3082925"/>
            <a:ext cx="1066800" cy="381000"/>
            <a:chOff x="2064" y="1942"/>
            <a:chExt cx="672" cy="240"/>
          </a:xfrm>
        </p:grpSpPr>
        <p:sp>
          <p:nvSpPr>
            <p:cNvPr id="18478" name="Rectangle 26"/>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9" name="Line 27"/>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6" name="Group 28"/>
          <p:cNvGrpSpPr>
            <a:grpSpLocks/>
          </p:cNvGrpSpPr>
          <p:nvPr/>
        </p:nvGrpSpPr>
        <p:grpSpPr bwMode="auto">
          <a:xfrm>
            <a:off x="3028950" y="3405188"/>
            <a:ext cx="539750" cy="519112"/>
            <a:chOff x="1872" y="3550"/>
            <a:chExt cx="340" cy="327"/>
          </a:xfrm>
        </p:grpSpPr>
        <p:sp>
          <p:nvSpPr>
            <p:cNvPr id="18476" name="Rectangle 29"/>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7" name="Rectangle 30"/>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65</a:t>
              </a:r>
            </a:p>
          </p:txBody>
        </p:sp>
      </p:grpSp>
      <p:grpSp>
        <p:nvGrpSpPr>
          <p:cNvPr id="7" name="Group 31"/>
          <p:cNvGrpSpPr>
            <a:grpSpLocks/>
          </p:cNvGrpSpPr>
          <p:nvPr/>
        </p:nvGrpSpPr>
        <p:grpSpPr bwMode="auto">
          <a:xfrm>
            <a:off x="2497138" y="3106738"/>
            <a:ext cx="1066800" cy="381000"/>
            <a:chOff x="2064" y="1942"/>
            <a:chExt cx="672" cy="240"/>
          </a:xfrm>
        </p:grpSpPr>
        <p:sp>
          <p:nvSpPr>
            <p:cNvPr id="18474" name="Rectangle 32"/>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5" name="Line 33"/>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8" name="Group 34"/>
          <p:cNvGrpSpPr>
            <a:grpSpLocks/>
          </p:cNvGrpSpPr>
          <p:nvPr/>
        </p:nvGrpSpPr>
        <p:grpSpPr bwMode="auto">
          <a:xfrm>
            <a:off x="609600" y="4197350"/>
            <a:ext cx="1981200" cy="527050"/>
            <a:chOff x="0" y="2644"/>
            <a:chExt cx="1248" cy="332"/>
          </a:xfrm>
        </p:grpSpPr>
        <p:sp>
          <p:nvSpPr>
            <p:cNvPr id="18472" name="AutoShape 35" descr="花束"/>
            <p:cNvSpPr>
              <a:spLocks noChangeArrowheads="1"/>
            </p:cNvSpPr>
            <p:nvPr/>
          </p:nvSpPr>
          <p:spPr bwMode="auto">
            <a:xfrm>
              <a:off x="0" y="2644"/>
              <a:ext cx="1248" cy="332"/>
            </a:xfrm>
            <a:prstGeom prst="wedgeEllipseCallout">
              <a:avLst>
                <a:gd name="adj1" fmla="val 64102"/>
                <a:gd name="adj2" fmla="val -101204"/>
              </a:avLst>
            </a:prstGeom>
            <a:noFill/>
            <a:ln w="50800" cap="sq">
              <a:solidFill>
                <a:srgbClr val="33CCCC"/>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73" name="Text Box 36"/>
            <p:cNvSpPr txBox="1">
              <a:spLocks noChangeArrowheads="1"/>
            </p:cNvSpPr>
            <p:nvPr/>
          </p:nvSpPr>
          <p:spPr bwMode="auto">
            <a:xfrm>
              <a:off x="66" y="2667"/>
              <a:ext cx="1159"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000000"/>
                  </a:solidFill>
                  <a:latin typeface="Times New Roman" pitchFamily="18" charset="0"/>
                  <a:ea typeface="宋体" charset="-122"/>
                </a:rPr>
                <a:t>K[j+1]</a:t>
              </a:r>
              <a:r>
                <a:rPr lang="en-US" altLang="zh-CN" sz="2200" b="1">
                  <a:solidFill>
                    <a:srgbClr val="000000"/>
                  </a:solidFill>
                  <a:latin typeface="Times New Roman" pitchFamily="18" charset="0"/>
                  <a:ea typeface="宋体" charset="-122"/>
                  <a:sym typeface="Symbol" pitchFamily="18" charset="2"/>
                </a:rPr>
                <a:t>=temp;</a:t>
              </a:r>
              <a:endParaRPr lang="en-US" altLang="zh-CN" sz="2200" b="1">
                <a:solidFill>
                  <a:srgbClr val="000000"/>
                </a:solidFill>
                <a:latin typeface="Times New Roman" pitchFamily="18" charset="0"/>
                <a:ea typeface="宋体" charset="-122"/>
              </a:endParaRPr>
            </a:p>
          </p:txBody>
        </p:sp>
      </p:grpSp>
      <p:grpSp>
        <p:nvGrpSpPr>
          <p:cNvPr id="9" name="Group 37"/>
          <p:cNvGrpSpPr>
            <a:grpSpLocks/>
          </p:cNvGrpSpPr>
          <p:nvPr/>
        </p:nvGrpSpPr>
        <p:grpSpPr bwMode="auto">
          <a:xfrm>
            <a:off x="381000" y="4953000"/>
            <a:ext cx="7740650" cy="1416050"/>
            <a:chOff x="240" y="3177"/>
            <a:chExt cx="4876" cy="892"/>
          </a:xfrm>
        </p:grpSpPr>
        <p:sp>
          <p:nvSpPr>
            <p:cNvPr id="18469" name="Rectangle 38"/>
            <p:cNvSpPr>
              <a:spLocks noChangeArrowheads="1"/>
            </p:cNvSpPr>
            <p:nvPr/>
          </p:nvSpPr>
          <p:spPr bwMode="auto">
            <a:xfrm>
              <a:off x="912" y="3177"/>
              <a:ext cx="420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38     49     65     76     97</a:t>
              </a:r>
              <a:r>
                <a:rPr lang="en-US" altLang="zh-CN" sz="28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13     27     50</a:t>
              </a:r>
            </a:p>
          </p:txBody>
        </p:sp>
        <p:sp>
          <p:nvSpPr>
            <p:cNvPr id="18470" name="AutoShape 39"/>
            <p:cNvSpPr>
              <a:spLocks noChangeArrowheads="1"/>
            </p:cNvSpPr>
            <p:nvPr/>
          </p:nvSpPr>
          <p:spPr bwMode="auto">
            <a:xfrm>
              <a:off x="240" y="3685"/>
              <a:ext cx="1488" cy="384"/>
            </a:xfrm>
            <a:prstGeom prst="cloudCallout">
              <a:avLst>
                <a:gd name="adj1" fmla="val 41870"/>
                <a:gd name="adj2" fmla="val -83856"/>
              </a:avLst>
            </a:prstGeom>
            <a:gradFill rotWithShape="0">
              <a:gsLst>
                <a:gs pos="0">
                  <a:srgbClr val="007676"/>
                </a:gs>
                <a:gs pos="50000">
                  <a:srgbClr val="00FFFF"/>
                </a:gs>
                <a:gs pos="100000">
                  <a:srgbClr val="007676"/>
                </a:gs>
              </a:gsLst>
              <a:lin ang="27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18471" name="Text Box 40"/>
            <p:cNvSpPr txBox="1">
              <a:spLocks noChangeArrowheads="1"/>
            </p:cNvSpPr>
            <p:nvPr/>
          </p:nvSpPr>
          <p:spPr bwMode="auto">
            <a:xfrm>
              <a:off x="339" y="3687"/>
              <a:ext cx="1581"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3300"/>
                  </a:solidFill>
                  <a:latin typeface="Times New Roman" pitchFamily="18" charset="0"/>
                </a:rPr>
                <a:t>一趟结束了</a:t>
              </a:r>
              <a:endParaRPr lang="zh-CN" altLang="en-US" sz="2700" b="1">
                <a:latin typeface="Times New Roman" pitchFamily="18" charset="0"/>
              </a:endParaRPr>
            </a:p>
          </p:txBody>
        </p:sp>
      </p:grpSp>
      <p:grpSp>
        <p:nvGrpSpPr>
          <p:cNvPr id="10" name="Group 69"/>
          <p:cNvGrpSpPr>
            <a:grpSpLocks/>
          </p:cNvGrpSpPr>
          <p:nvPr/>
        </p:nvGrpSpPr>
        <p:grpSpPr bwMode="auto">
          <a:xfrm>
            <a:off x="4114800" y="228600"/>
            <a:ext cx="3962400" cy="1277938"/>
            <a:chOff x="2592" y="144"/>
            <a:chExt cx="2496" cy="805"/>
          </a:xfrm>
        </p:grpSpPr>
        <p:sp>
          <p:nvSpPr>
            <p:cNvPr id="18462" name="AutoShape 52"/>
            <p:cNvSpPr>
              <a:spLocks noChangeArrowheads="1"/>
            </p:cNvSpPr>
            <p:nvPr/>
          </p:nvSpPr>
          <p:spPr bwMode="auto">
            <a:xfrm>
              <a:off x="2592" y="144"/>
              <a:ext cx="2496" cy="805"/>
            </a:xfrm>
            <a:prstGeom prst="irregularSeal2">
              <a:avLst/>
            </a:prstGeom>
            <a:solidFill>
              <a:srgbClr val="FFFF99"/>
            </a:solidFill>
            <a:ln w="50800" cap="sq">
              <a:solidFill>
                <a:srgbClr val="FFCC00"/>
              </a:solidFill>
              <a:miter lim="800000"/>
              <a:headEnd/>
              <a:tailEnd/>
            </a:ln>
            <a:effectLst>
              <a:outerShdw dist="130755" dir="1743276" algn="ctr" rotWithShape="0">
                <a:srgbClr val="969696"/>
              </a:outerShdw>
            </a:effectLst>
          </p:spPr>
          <p:txBody>
            <a:bodyPr wrap="none" anchor="ctr"/>
            <a:lstStyle/>
            <a:p>
              <a:pPr eaLnBrk="1" hangingPunct="1"/>
              <a:endParaRPr lang="zh-CN" altLang="en-US"/>
            </a:p>
          </p:txBody>
        </p:sp>
        <p:sp>
          <p:nvSpPr>
            <p:cNvPr id="18463" name="Rectangle 53"/>
            <p:cNvSpPr>
              <a:spLocks noChangeArrowheads="1"/>
            </p:cNvSpPr>
            <p:nvPr/>
          </p:nvSpPr>
          <p:spPr bwMode="auto">
            <a:xfrm>
              <a:off x="3095" y="358"/>
              <a:ext cx="1225"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MingLiU" pitchFamily="49" charset="-120"/>
                </a:rPr>
                <a:t>temp</a:t>
              </a:r>
              <a:r>
                <a:rPr lang="zh-CN" altLang="en-US" sz="2800" b="1">
                  <a:solidFill>
                    <a:srgbClr val="003399"/>
                  </a:solidFill>
                  <a:latin typeface="Times New Roman" pitchFamily="18" charset="0"/>
                  <a:ea typeface="宋体" charset="-122"/>
                  <a:cs typeface="Times New Roman" pitchFamily="18" charset="0"/>
                </a:rPr>
                <a:t>＞</a:t>
              </a:r>
              <a:r>
                <a:rPr lang="en-US" altLang="zh-CN" sz="2800" b="1">
                  <a:solidFill>
                    <a:srgbClr val="003399"/>
                  </a:solidFill>
                  <a:latin typeface="Times New Roman" pitchFamily="18" charset="0"/>
                  <a:ea typeface="MingLiU" pitchFamily="49" charset="-120"/>
                </a:rPr>
                <a:t>K[j]</a:t>
              </a:r>
            </a:p>
          </p:txBody>
        </p:sp>
        <p:grpSp>
          <p:nvGrpSpPr>
            <p:cNvPr id="11" name="Group 54"/>
            <p:cNvGrpSpPr>
              <a:grpSpLocks/>
            </p:cNvGrpSpPr>
            <p:nvPr/>
          </p:nvGrpSpPr>
          <p:grpSpPr bwMode="auto">
            <a:xfrm rot="633738">
              <a:off x="4219" y="335"/>
              <a:ext cx="480" cy="384"/>
              <a:chOff x="2995" y="2106"/>
              <a:chExt cx="989" cy="768"/>
            </a:xfrm>
          </p:grpSpPr>
          <p:sp>
            <p:nvSpPr>
              <p:cNvPr id="18466" name="Freeform 55"/>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sp>
            <p:nvSpPr>
              <p:cNvPr id="18467" name="Freeform 56"/>
              <p:cNvSpPr>
                <a:spLocks/>
              </p:cNvSpPr>
              <p:nvPr/>
            </p:nvSpPr>
            <p:spPr bwMode="auto">
              <a:xfrm rot="421002">
                <a:off x="3039" y="2104"/>
                <a:ext cx="882" cy="538"/>
              </a:xfrm>
              <a:custGeom>
                <a:avLst/>
                <a:gdLst>
                  <a:gd name="T0" fmla="*/ 0 w 390"/>
                  <a:gd name="T1" fmla="*/ 307 h 477"/>
                  <a:gd name="T2" fmla="*/ 292 w 390"/>
                  <a:gd name="T3" fmla="*/ 292 h 477"/>
                  <a:gd name="T4" fmla="*/ 455 w 390"/>
                  <a:gd name="T5" fmla="*/ 307 h 477"/>
                  <a:gd name="T6" fmla="*/ 446 w 390"/>
                  <a:gd name="T7" fmla="*/ 222 h 477"/>
                  <a:gd name="T8" fmla="*/ 568 w 390"/>
                  <a:gd name="T9" fmla="*/ 129 h 477"/>
                  <a:gd name="T10" fmla="*/ 1054 w 390"/>
                  <a:gd name="T11" fmla="*/ 94 h 477"/>
                  <a:gd name="T12" fmla="*/ 1285 w 390"/>
                  <a:gd name="T13" fmla="*/ 133 h 477"/>
                  <a:gd name="T14" fmla="*/ 1529 w 390"/>
                  <a:gd name="T15" fmla="*/ 195 h 477"/>
                  <a:gd name="T16" fmla="*/ 1459 w 390"/>
                  <a:gd name="T17" fmla="*/ 301 h 477"/>
                  <a:gd name="T18" fmla="*/ 997 w 390"/>
                  <a:gd name="T19" fmla="*/ 351 h 477"/>
                  <a:gd name="T20" fmla="*/ 875 w 390"/>
                  <a:gd name="T21" fmla="*/ 426 h 477"/>
                  <a:gd name="T22" fmla="*/ 911 w 390"/>
                  <a:gd name="T23" fmla="*/ 503 h 477"/>
                  <a:gd name="T24" fmla="*/ 848 w 390"/>
                  <a:gd name="T25" fmla="*/ 607 h 477"/>
                  <a:gd name="T26" fmla="*/ 1309 w 390"/>
                  <a:gd name="T27" fmla="*/ 607 h 477"/>
                  <a:gd name="T28" fmla="*/ 1370 w 390"/>
                  <a:gd name="T29" fmla="*/ 529 h 477"/>
                  <a:gd name="T30" fmla="*/ 1334 w 390"/>
                  <a:gd name="T31" fmla="*/ 439 h 477"/>
                  <a:gd name="T32" fmla="*/ 1617 w 390"/>
                  <a:gd name="T33" fmla="*/ 390 h 477"/>
                  <a:gd name="T34" fmla="*/ 1832 w 390"/>
                  <a:gd name="T35" fmla="*/ 365 h 477"/>
                  <a:gd name="T36" fmla="*/ 1995 w 390"/>
                  <a:gd name="T37" fmla="*/ 249 h 477"/>
                  <a:gd name="T38" fmla="*/ 1845 w 390"/>
                  <a:gd name="T39" fmla="*/ 125 h 477"/>
                  <a:gd name="T40" fmla="*/ 1350 w 390"/>
                  <a:gd name="T41" fmla="*/ 0 h 477"/>
                  <a:gd name="T42" fmla="*/ 746 w 390"/>
                  <a:gd name="T43" fmla="*/ 10 h 477"/>
                  <a:gd name="T44" fmla="*/ 260 w 390"/>
                  <a:gd name="T45" fmla="*/ 86 h 477"/>
                  <a:gd name="T46" fmla="*/ 52 w 390"/>
                  <a:gd name="T47" fmla="*/ 178 h 477"/>
                  <a:gd name="T48" fmla="*/ 0 w 390"/>
                  <a:gd name="T49" fmla="*/ 307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00"/>
                </a:outerShdw>
              </a:effectLst>
            </p:spPr>
            <p:txBody>
              <a:bodyPr/>
              <a:lstStyle/>
              <a:p>
                <a:endParaRPr lang="zh-CN" altLang="en-US"/>
              </a:p>
            </p:txBody>
          </p:sp>
          <p:sp>
            <p:nvSpPr>
              <p:cNvPr id="18468" name="Freeform 57"/>
              <p:cNvSpPr>
                <a:spLocks/>
              </p:cNvSpPr>
              <p:nvPr/>
            </p:nvSpPr>
            <p:spPr bwMode="auto">
              <a:xfrm rot="421002">
                <a:off x="3334" y="2711"/>
                <a:ext cx="282" cy="122"/>
              </a:xfrm>
              <a:custGeom>
                <a:avLst/>
                <a:gdLst>
                  <a:gd name="T0" fmla="*/ 226 w 126"/>
                  <a:gd name="T1" fmla="*/ 0 h 109"/>
                  <a:gd name="T2" fmla="*/ 45 w 126"/>
                  <a:gd name="T3" fmla="*/ 25 h 109"/>
                  <a:gd name="T4" fmla="*/ 0 w 126"/>
                  <a:gd name="T5" fmla="*/ 92 h 109"/>
                  <a:gd name="T6" fmla="*/ 141 w 126"/>
                  <a:gd name="T7" fmla="*/ 137 h 109"/>
                  <a:gd name="T8" fmla="*/ 490 w 126"/>
                  <a:gd name="T9" fmla="*/ 137 h 109"/>
                  <a:gd name="T10" fmla="*/ 631 w 126"/>
                  <a:gd name="T11" fmla="*/ 83 h 109"/>
                  <a:gd name="T12" fmla="*/ 510 w 126"/>
                  <a:gd name="T13" fmla="*/ 18 h 109"/>
                  <a:gd name="T14" fmla="*/ 226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grpSp>
        <p:sp>
          <p:nvSpPr>
            <p:cNvPr id="18465" name="Line 58"/>
            <p:cNvSpPr>
              <a:spLocks noChangeShapeType="1"/>
            </p:cNvSpPr>
            <p:nvPr/>
          </p:nvSpPr>
          <p:spPr bwMode="auto">
            <a:xfrm rot="-1378608">
              <a:off x="3648" y="599"/>
              <a:ext cx="186" cy="1"/>
            </a:xfrm>
            <a:prstGeom prst="line">
              <a:avLst/>
            </a:prstGeom>
            <a:noFill/>
            <a:ln w="22225" cap="sq">
              <a:solidFill>
                <a:srgbClr val="000080"/>
              </a:solidFill>
              <a:round/>
              <a:headEnd/>
              <a:tailEnd/>
            </a:ln>
          </p:spPr>
          <p:txBody>
            <a:bodyPr/>
            <a:lstStyle/>
            <a:p>
              <a:endParaRPr lang="zh-CN" altLang="en-US"/>
            </a:p>
          </p:txBody>
        </p:sp>
      </p:grpSp>
      <p:sp>
        <p:nvSpPr>
          <p:cNvPr id="227387" name="Rectangle 59"/>
          <p:cNvSpPr>
            <a:spLocks noChangeArrowheads="1"/>
          </p:cNvSpPr>
          <p:nvPr/>
        </p:nvSpPr>
        <p:spPr bwMode="auto">
          <a:xfrm>
            <a:off x="4906963" y="849313"/>
            <a:ext cx="884237" cy="519112"/>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MingLiU" pitchFamily="49" charset="-120"/>
              </a:rPr>
              <a:t>j=0</a:t>
            </a:r>
          </a:p>
        </p:txBody>
      </p:sp>
      <p:sp>
        <p:nvSpPr>
          <p:cNvPr id="227388" name="Line 60"/>
          <p:cNvSpPr>
            <a:spLocks noChangeShapeType="1"/>
          </p:cNvSpPr>
          <p:nvPr/>
        </p:nvSpPr>
        <p:spPr bwMode="auto">
          <a:xfrm>
            <a:off x="1143000" y="4876800"/>
            <a:ext cx="0" cy="304800"/>
          </a:xfrm>
          <a:prstGeom prst="line">
            <a:avLst/>
          </a:prstGeom>
          <a:noFill/>
          <a:ln w="38100" cap="sq">
            <a:solidFill>
              <a:schemeClr val="accent2"/>
            </a:solidFill>
            <a:round/>
            <a:headEnd/>
            <a:tailEnd type="triangle" w="med" len="med"/>
          </a:ln>
        </p:spPr>
        <p:txBody>
          <a:bodyPr/>
          <a:lstStyle/>
          <a:p>
            <a:endParaRPr lang="zh-CN" altLang="en-US"/>
          </a:p>
        </p:txBody>
      </p:sp>
      <p:grpSp>
        <p:nvGrpSpPr>
          <p:cNvPr id="12" name="Group 62"/>
          <p:cNvGrpSpPr>
            <a:grpSpLocks/>
          </p:cNvGrpSpPr>
          <p:nvPr/>
        </p:nvGrpSpPr>
        <p:grpSpPr bwMode="auto">
          <a:xfrm>
            <a:off x="4611688" y="3376613"/>
            <a:ext cx="622300" cy="560387"/>
            <a:chOff x="4944" y="2422"/>
            <a:chExt cx="392" cy="353"/>
          </a:xfrm>
        </p:grpSpPr>
        <p:grpSp>
          <p:nvGrpSpPr>
            <p:cNvPr id="13" name="Group 7"/>
            <p:cNvGrpSpPr>
              <a:grpSpLocks/>
            </p:cNvGrpSpPr>
            <p:nvPr/>
          </p:nvGrpSpPr>
          <p:grpSpPr bwMode="auto">
            <a:xfrm>
              <a:off x="4944" y="2422"/>
              <a:ext cx="348" cy="353"/>
              <a:chOff x="1968" y="3312"/>
              <a:chExt cx="348" cy="353"/>
            </a:xfrm>
          </p:grpSpPr>
          <p:sp>
            <p:nvSpPr>
              <p:cNvPr id="18460" name="Rectangle 8"/>
              <p:cNvSpPr>
                <a:spLocks noChangeArrowheads="1"/>
              </p:cNvSpPr>
              <p:nvPr/>
            </p:nvSpPr>
            <p:spPr bwMode="auto">
              <a:xfrm>
                <a:off x="1968" y="3312"/>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61" name="Rectangle 9"/>
              <p:cNvSpPr>
                <a:spLocks noChangeArrowheads="1"/>
              </p:cNvSpPr>
              <p:nvPr/>
            </p:nvSpPr>
            <p:spPr bwMode="auto">
              <a:xfrm>
                <a:off x="1968" y="3329"/>
                <a:ext cx="348" cy="336"/>
              </a:xfrm>
              <a:prstGeom prst="rect">
                <a:avLst/>
              </a:prstGeom>
              <a:noFill/>
              <a:ln w="12700" cap="sq">
                <a:noFill/>
                <a:miter lim="800000"/>
                <a:headEnd/>
                <a:tailEnd/>
              </a:ln>
            </p:spPr>
            <p:txBody>
              <a:bodyPr wrap="none">
                <a:spAutoFit/>
              </a:bodyPr>
              <a:lstStyle/>
              <a:p>
                <a:pPr eaLnBrk="1" hangingPunct="1"/>
                <a:r>
                  <a:rPr lang="en-US" altLang="zh-CN" sz="2900" b="1">
                    <a:solidFill>
                      <a:schemeClr val="accent2"/>
                    </a:solidFill>
                    <a:latin typeface="Times New Roman" pitchFamily="18" charset="0"/>
                    <a:ea typeface="宋体" charset="-122"/>
                  </a:rPr>
                  <a:t>65</a:t>
                </a:r>
              </a:p>
            </p:txBody>
          </p:sp>
        </p:grpSp>
        <p:sp>
          <p:nvSpPr>
            <p:cNvPr id="18459" name="Freeform 61"/>
            <p:cNvSpPr>
              <a:spLocks/>
            </p:cNvSpPr>
            <p:nvPr/>
          </p:nvSpPr>
          <p:spPr bwMode="auto">
            <a:xfrm>
              <a:off x="4944" y="2448"/>
              <a:ext cx="392" cy="296"/>
            </a:xfrm>
            <a:custGeom>
              <a:avLst/>
              <a:gdLst>
                <a:gd name="T0" fmla="*/ 212 w 392"/>
                <a:gd name="T1" fmla="*/ 36 h 296"/>
                <a:gd name="T2" fmla="*/ 8 w 392"/>
                <a:gd name="T3" fmla="*/ 104 h 296"/>
                <a:gd name="T4" fmla="*/ 20 w 392"/>
                <a:gd name="T5" fmla="*/ 239 h 296"/>
                <a:gd name="T6" fmla="*/ 87 w 392"/>
                <a:gd name="T7" fmla="*/ 262 h 296"/>
                <a:gd name="T8" fmla="*/ 155 w 392"/>
                <a:gd name="T9" fmla="*/ 296 h 296"/>
                <a:gd name="T10" fmla="*/ 302 w 392"/>
                <a:gd name="T11" fmla="*/ 284 h 296"/>
                <a:gd name="T12" fmla="*/ 392 w 392"/>
                <a:gd name="T13" fmla="*/ 149 h 296"/>
                <a:gd name="T14" fmla="*/ 212 w 392"/>
                <a:gd name="T15" fmla="*/ 36 h 296"/>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96"/>
                <a:gd name="T26" fmla="*/ 392 w 392"/>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96">
                  <a:moveTo>
                    <a:pt x="212" y="36"/>
                  </a:moveTo>
                  <a:cubicBezTo>
                    <a:pt x="102" y="0"/>
                    <a:pt x="44" y="2"/>
                    <a:pt x="8" y="104"/>
                  </a:cubicBezTo>
                  <a:cubicBezTo>
                    <a:pt x="12" y="149"/>
                    <a:pt x="0" y="199"/>
                    <a:pt x="20" y="239"/>
                  </a:cubicBezTo>
                  <a:cubicBezTo>
                    <a:pt x="31" y="260"/>
                    <a:pt x="67" y="249"/>
                    <a:pt x="87" y="262"/>
                  </a:cubicBezTo>
                  <a:cubicBezTo>
                    <a:pt x="131" y="291"/>
                    <a:pt x="108" y="280"/>
                    <a:pt x="155" y="296"/>
                  </a:cubicBezTo>
                  <a:cubicBezTo>
                    <a:pt x="204" y="292"/>
                    <a:pt x="254" y="296"/>
                    <a:pt x="302" y="284"/>
                  </a:cubicBezTo>
                  <a:cubicBezTo>
                    <a:pt x="339" y="275"/>
                    <a:pt x="379" y="188"/>
                    <a:pt x="392" y="149"/>
                  </a:cubicBezTo>
                  <a:cubicBezTo>
                    <a:pt x="357" y="42"/>
                    <a:pt x="318" y="36"/>
                    <a:pt x="212" y="36"/>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14" name="Group 67"/>
          <p:cNvGrpSpPr>
            <a:grpSpLocks/>
          </p:cNvGrpSpPr>
          <p:nvPr/>
        </p:nvGrpSpPr>
        <p:grpSpPr bwMode="auto">
          <a:xfrm>
            <a:off x="4449763" y="3328988"/>
            <a:ext cx="914400" cy="609600"/>
            <a:chOff x="4752" y="2747"/>
            <a:chExt cx="576" cy="384"/>
          </a:xfrm>
        </p:grpSpPr>
        <p:sp>
          <p:nvSpPr>
            <p:cNvPr id="18456" name="Rectangle 63"/>
            <p:cNvSpPr>
              <a:spLocks noChangeArrowheads="1"/>
            </p:cNvSpPr>
            <p:nvPr/>
          </p:nvSpPr>
          <p:spPr bwMode="auto">
            <a:xfrm>
              <a:off x="4752" y="2747"/>
              <a:ext cx="57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57" name="Rectangle 66"/>
            <p:cNvSpPr>
              <a:spLocks noChangeArrowheads="1"/>
            </p:cNvSpPr>
            <p:nvPr/>
          </p:nvSpPr>
          <p:spPr bwMode="auto">
            <a:xfrm>
              <a:off x="4866" y="279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97</a:t>
              </a:r>
            </a:p>
          </p:txBody>
        </p:sp>
      </p:grpSp>
      <p:sp>
        <p:nvSpPr>
          <p:cNvPr id="227396" name="Freeform 68"/>
          <p:cNvSpPr>
            <a:spLocks/>
          </p:cNvSpPr>
          <p:nvPr/>
        </p:nvSpPr>
        <p:spPr bwMode="auto">
          <a:xfrm>
            <a:off x="5392738" y="4935538"/>
            <a:ext cx="703262" cy="525462"/>
          </a:xfrm>
          <a:custGeom>
            <a:avLst/>
            <a:gdLst>
              <a:gd name="T0" fmla="*/ 2147483646 w 447"/>
              <a:gd name="T1" fmla="*/ 2147483646 h 416"/>
              <a:gd name="T2" fmla="*/ 2147483646 w 447"/>
              <a:gd name="T3" fmla="*/ 2147483646 h 416"/>
              <a:gd name="T4" fmla="*/ 2147483646 w 447"/>
              <a:gd name="T5" fmla="*/ 2147483646 h 416"/>
              <a:gd name="T6" fmla="*/ 2147483646 w 447"/>
              <a:gd name="T7" fmla="*/ 2147483646 h 416"/>
              <a:gd name="T8" fmla="*/ 2147483646 w 447"/>
              <a:gd name="T9" fmla="*/ 2147483646 h 416"/>
              <a:gd name="T10" fmla="*/ 2147483646 w 447"/>
              <a:gd name="T11" fmla="*/ 2147483646 h 416"/>
              <a:gd name="T12" fmla="*/ 2147483646 w 447"/>
              <a:gd name="T13" fmla="*/ 2147483646 h 416"/>
              <a:gd name="T14" fmla="*/ 2147483646 w 447"/>
              <a:gd name="T15" fmla="*/ 2147483646 h 416"/>
              <a:gd name="T16" fmla="*/ 2147483646 w 447"/>
              <a:gd name="T17" fmla="*/ 2147483646 h 416"/>
              <a:gd name="T18" fmla="*/ 2147483646 w 447"/>
              <a:gd name="T19" fmla="*/ 2147483646 h 416"/>
              <a:gd name="T20" fmla="*/ 2147483646 w 447"/>
              <a:gd name="T21" fmla="*/ 2147483646 h 416"/>
              <a:gd name="T22" fmla="*/ 2147483646 w 447"/>
              <a:gd name="T23" fmla="*/ 2147483646 h 4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7"/>
              <a:gd name="T37" fmla="*/ 0 h 416"/>
              <a:gd name="T38" fmla="*/ 447 w 447"/>
              <a:gd name="T39" fmla="*/ 416 h 4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7" h="416">
                <a:moveTo>
                  <a:pt x="381" y="32"/>
                </a:moveTo>
                <a:cubicBezTo>
                  <a:pt x="282" y="0"/>
                  <a:pt x="174" y="11"/>
                  <a:pt x="76" y="43"/>
                </a:cubicBezTo>
                <a:cubicBezTo>
                  <a:pt x="49" y="85"/>
                  <a:pt x="32" y="120"/>
                  <a:pt x="20" y="168"/>
                </a:cubicBezTo>
                <a:cubicBezTo>
                  <a:pt x="36" y="343"/>
                  <a:pt x="0" y="249"/>
                  <a:pt x="65" y="326"/>
                </a:cubicBezTo>
                <a:cubicBezTo>
                  <a:pt x="74" y="336"/>
                  <a:pt x="77" y="351"/>
                  <a:pt x="88" y="360"/>
                </a:cubicBezTo>
                <a:cubicBezTo>
                  <a:pt x="97" y="367"/>
                  <a:pt x="111" y="366"/>
                  <a:pt x="121" y="371"/>
                </a:cubicBezTo>
                <a:cubicBezTo>
                  <a:pt x="133" y="377"/>
                  <a:pt x="142" y="388"/>
                  <a:pt x="155" y="393"/>
                </a:cubicBezTo>
                <a:cubicBezTo>
                  <a:pt x="184" y="404"/>
                  <a:pt x="246" y="416"/>
                  <a:pt x="246" y="416"/>
                </a:cubicBezTo>
                <a:cubicBezTo>
                  <a:pt x="336" y="405"/>
                  <a:pt x="346" y="406"/>
                  <a:pt x="404" y="348"/>
                </a:cubicBezTo>
                <a:cubicBezTo>
                  <a:pt x="438" y="242"/>
                  <a:pt x="447" y="242"/>
                  <a:pt x="415" y="88"/>
                </a:cubicBezTo>
                <a:cubicBezTo>
                  <a:pt x="412" y="75"/>
                  <a:pt x="388" y="78"/>
                  <a:pt x="381" y="66"/>
                </a:cubicBezTo>
                <a:cubicBezTo>
                  <a:pt x="375" y="56"/>
                  <a:pt x="381" y="43"/>
                  <a:pt x="381" y="32"/>
                </a:cubicBezTo>
                <a:close/>
              </a:path>
            </a:pathLst>
          </a:custGeom>
          <a:noFill/>
          <a:ln w="41275" cap="sq" cmpd="sng">
            <a:solidFill>
              <a:srgbClr val="FF0000"/>
            </a:solidFill>
            <a:prstDash val="solid"/>
            <a:round/>
            <a:headEnd/>
            <a:tailEnd/>
          </a:ln>
        </p:spPr>
        <p:txBody>
          <a:bodyPr/>
          <a:lstStyle/>
          <a:p>
            <a:endParaRPr lang="zh-CN" altLang="en-US"/>
          </a:p>
        </p:txBody>
      </p:sp>
      <p:grpSp>
        <p:nvGrpSpPr>
          <p:cNvPr id="15" name="Group 72"/>
          <p:cNvGrpSpPr>
            <a:grpSpLocks/>
          </p:cNvGrpSpPr>
          <p:nvPr/>
        </p:nvGrpSpPr>
        <p:grpSpPr bwMode="auto">
          <a:xfrm>
            <a:off x="460375" y="296863"/>
            <a:ext cx="7061200" cy="1985962"/>
            <a:chOff x="290" y="187"/>
            <a:chExt cx="4448" cy="1251"/>
          </a:xfrm>
        </p:grpSpPr>
        <p:sp>
          <p:nvSpPr>
            <p:cNvPr id="18453" name="AutoShape 73"/>
            <p:cNvSpPr>
              <a:spLocks noChangeArrowheads="1"/>
            </p:cNvSpPr>
            <p:nvPr/>
          </p:nvSpPr>
          <p:spPr bwMode="auto">
            <a:xfrm rot="1398712">
              <a:off x="290" y="187"/>
              <a:ext cx="821" cy="658"/>
            </a:xfrm>
            <a:prstGeom prst="irregularSeal1">
              <a:avLst/>
            </a:prstGeom>
            <a:solidFill>
              <a:srgbClr val="00FF00"/>
            </a:solidFill>
            <a:ln w="53975" cap="sq">
              <a:solidFill>
                <a:srgbClr val="FFFFFF"/>
              </a:solidFill>
              <a:miter lim="800000"/>
              <a:headEnd type="none" w="sm" len="sm"/>
              <a:tailEnd type="none" w="sm" len="sm"/>
            </a:ln>
            <a:effectLst>
              <a:outerShdw dist="89803" dir="2700000" algn="ctr" rotWithShape="0">
                <a:srgbClr val="B2B2B2"/>
              </a:outerShdw>
            </a:effectLst>
          </p:spPr>
          <p:txBody>
            <a:bodyPr wrap="none" anchor="ctr"/>
            <a:lstStyle/>
            <a:p>
              <a:pPr eaLnBrk="1" hangingPunct="1"/>
              <a:endParaRPr lang="zh-CN" altLang="en-US"/>
            </a:p>
          </p:txBody>
        </p:sp>
        <p:sp>
          <p:nvSpPr>
            <p:cNvPr id="18454" name="Text Box 74"/>
            <p:cNvSpPr txBox="1">
              <a:spLocks noChangeArrowheads="1"/>
            </p:cNvSpPr>
            <p:nvPr/>
          </p:nvSpPr>
          <p:spPr bwMode="auto">
            <a:xfrm>
              <a:off x="367" y="240"/>
              <a:ext cx="771" cy="490"/>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pPr eaLnBrk="1" hangingPunct="1"/>
              <a:r>
                <a:rPr lang="zh-CN" altLang="en-US" sz="4500" b="1" i="1">
                  <a:solidFill>
                    <a:srgbClr val="FF3300"/>
                  </a:solidFill>
                  <a:latin typeface="Times New Roman" pitchFamily="18" charset="0"/>
                </a:rPr>
                <a:t>例</a:t>
              </a:r>
            </a:p>
          </p:txBody>
        </p:sp>
        <p:sp>
          <p:nvSpPr>
            <p:cNvPr id="18455" name="Text Box 75"/>
            <p:cNvSpPr txBox="1">
              <a:spLocks noChangeArrowheads="1"/>
            </p:cNvSpPr>
            <p:nvPr/>
          </p:nvSpPr>
          <p:spPr bwMode="auto">
            <a:xfrm>
              <a:off x="870" y="1111"/>
              <a:ext cx="3868"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0099"/>
                  </a:solidFill>
                  <a:latin typeface="Times New Roman" pitchFamily="18" charset="0"/>
                  <a:ea typeface="宋体" charset="-122"/>
                </a:rPr>
                <a:t>49     38     97     76     65     13     27     50</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27334"/>
                                        </p:tgtEl>
                                        <p:attrNameLst>
                                          <p:attrName>style.visibility</p:attrName>
                                        </p:attrNameLst>
                                      </p:cBhvr>
                                      <p:to>
                                        <p:strVal val="visible"/>
                                      </p:to>
                                    </p:set>
                                    <p:animEffect transition="in" filter="slide(fromTop)">
                                      <p:cBhvr>
                                        <p:cTn id="7" dur="500"/>
                                        <p:tgtEl>
                                          <p:spTgt spid="227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227341"/>
                                        </p:tgtEl>
                                        <p:attrNameLst>
                                          <p:attrName>style.visibility</p:attrName>
                                        </p:attrNameLst>
                                      </p:cBhvr>
                                      <p:to>
                                        <p:strVal val="visible"/>
                                      </p:to>
                                    </p:set>
                                    <p:anim calcmode="lin" valueType="num">
                                      <p:cBhvr>
                                        <p:cTn id="23" dur="500" fill="hold"/>
                                        <p:tgtEl>
                                          <p:spTgt spid="227341"/>
                                        </p:tgtEl>
                                        <p:attrNameLst>
                                          <p:attrName>ppt_w</p:attrName>
                                        </p:attrNameLst>
                                      </p:cBhvr>
                                      <p:tavLst>
                                        <p:tav tm="0">
                                          <p:val>
                                            <p:strVal val="4/3*#ppt_w"/>
                                          </p:val>
                                        </p:tav>
                                        <p:tav tm="100000">
                                          <p:val>
                                            <p:strVal val="#ppt_w"/>
                                          </p:val>
                                        </p:tav>
                                      </p:tavLst>
                                    </p:anim>
                                    <p:anim calcmode="lin" valueType="num">
                                      <p:cBhvr>
                                        <p:cTn id="24" dur="500" fill="hold"/>
                                        <p:tgtEl>
                                          <p:spTgt spid="227341"/>
                                        </p:tgtEl>
                                        <p:attrNameLst>
                                          <p:attrName>ppt_h</p:attrName>
                                        </p:attrNameLst>
                                      </p:cBhvr>
                                      <p:tavLst>
                                        <p:tav tm="0">
                                          <p:val>
                                            <p:strVal val="4/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7342"/>
                                        </p:tgtEl>
                                        <p:attrNameLst>
                                          <p:attrName>style.visibility</p:attrName>
                                        </p:attrNameLst>
                                      </p:cBhvr>
                                      <p:to>
                                        <p:strVal val="visible"/>
                                      </p:to>
                                    </p:set>
                                    <p:animEffect transition="in" filter="wipe(up)">
                                      <p:cBhvr>
                                        <p:cTn id="29" dur="500"/>
                                        <p:tgtEl>
                                          <p:spTgt spid="227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ntr" presetSubtype="2"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0" fill="hold"/>
                                        <p:tgtEl>
                                          <p:spTgt spid="10"/>
                                        </p:tgtEl>
                                        <p:attrNameLst>
                                          <p:attrName>ppt_x</p:attrName>
                                        </p:attrNameLst>
                                      </p:cBhvr>
                                      <p:tavLst>
                                        <p:tav tm="0">
                                          <p:val>
                                            <p:strVal val="1+#ppt_w/2"/>
                                          </p:val>
                                        </p:tav>
                                        <p:tav tm="100000">
                                          <p:val>
                                            <p:strVal val="#ppt_x"/>
                                          </p:val>
                                        </p:tav>
                                      </p:tavLst>
                                    </p:anim>
                                    <p:anim calcmode="lin" valueType="num">
                                      <p:cBhvr additive="base">
                                        <p:cTn id="35" dur="5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slide(fromLef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right)">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7352"/>
                                        </p:tgtEl>
                                        <p:attrNameLst>
                                          <p:attrName>style.visibility</p:attrName>
                                        </p:attrNameLst>
                                      </p:cBhvr>
                                      <p:to>
                                        <p:strVal val="visible"/>
                                      </p:to>
                                    </p:set>
                                    <p:animEffect transition="in" filter="wipe(left)">
                                      <p:cBhvr>
                                        <p:cTn id="55" dur="500"/>
                                        <p:tgtEl>
                                          <p:spTgt spid="2273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slide(from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ppt_x"/>
                                          </p:val>
                                        </p:tav>
                                        <p:tav tm="100000">
                                          <p:val>
                                            <p:strVal val="#ppt_x"/>
                                          </p:val>
                                        </p:tav>
                                      </p:tavLst>
                                    </p:anim>
                                    <p:anim calcmode="lin" valueType="num">
                                      <p:cBhvr additive="base">
                                        <p:cTn id="8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227387"/>
                                        </p:tgtEl>
                                        <p:attrNameLst>
                                          <p:attrName>style.visibility</p:attrName>
                                        </p:attrNameLst>
                                      </p:cBhvr>
                                      <p:to>
                                        <p:strVal val="visible"/>
                                      </p:to>
                                    </p:set>
                                    <p:anim calcmode="lin" valueType="num">
                                      <p:cBhvr>
                                        <p:cTn id="87" dur="500" fill="hold"/>
                                        <p:tgtEl>
                                          <p:spTgt spid="227387"/>
                                        </p:tgtEl>
                                        <p:attrNameLst>
                                          <p:attrName>ppt_w</p:attrName>
                                        </p:attrNameLst>
                                      </p:cBhvr>
                                      <p:tavLst>
                                        <p:tav tm="0">
                                          <p:val>
                                            <p:strVal val="4/3*#ppt_w"/>
                                          </p:val>
                                        </p:tav>
                                        <p:tav tm="100000">
                                          <p:val>
                                            <p:strVal val="#ppt_w"/>
                                          </p:val>
                                        </p:tav>
                                      </p:tavLst>
                                    </p:anim>
                                    <p:anim calcmode="lin" valueType="num">
                                      <p:cBhvr>
                                        <p:cTn id="88" dur="500" fill="hold"/>
                                        <p:tgtEl>
                                          <p:spTgt spid="227387"/>
                                        </p:tgtEl>
                                        <p:attrNameLst>
                                          <p:attrName>ppt_h</p:attrName>
                                        </p:attrNameLst>
                                      </p:cBhvr>
                                      <p:tavLst>
                                        <p:tav tm="0">
                                          <p:val>
                                            <p:strVal val="4/3*#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227396"/>
                                        </p:tgtEl>
                                        <p:attrNameLst>
                                          <p:attrName>style.visibility</p:attrName>
                                        </p:attrNameLst>
                                      </p:cBhvr>
                                      <p:to>
                                        <p:strVal val="visible"/>
                                      </p:to>
                                    </p:set>
                                    <p:anim calcmode="lin" valueType="num">
                                      <p:cBhvr>
                                        <p:cTn id="93" dur="500" fill="hold"/>
                                        <p:tgtEl>
                                          <p:spTgt spid="227396"/>
                                        </p:tgtEl>
                                        <p:attrNameLst>
                                          <p:attrName>ppt_w</p:attrName>
                                        </p:attrNameLst>
                                      </p:cBhvr>
                                      <p:tavLst>
                                        <p:tav tm="0">
                                          <p:val>
                                            <p:strVal val="4/3*#ppt_w"/>
                                          </p:val>
                                        </p:tav>
                                        <p:tav tm="100000">
                                          <p:val>
                                            <p:strVal val="#ppt_w"/>
                                          </p:val>
                                        </p:tav>
                                      </p:tavLst>
                                    </p:anim>
                                    <p:anim calcmode="lin" valueType="num">
                                      <p:cBhvr>
                                        <p:cTn id="94" dur="500" fill="hold"/>
                                        <p:tgtEl>
                                          <p:spTgt spid="227396"/>
                                        </p:tgtEl>
                                        <p:attrNameLst>
                                          <p:attrName>ppt_h</p:attrName>
                                        </p:attrNameLst>
                                      </p:cBhvr>
                                      <p:tavLst>
                                        <p:tav tm="0">
                                          <p:val>
                                            <p:strVal val="4/3*#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27388"/>
                                        </p:tgtEl>
                                        <p:attrNameLst>
                                          <p:attrName>style.visibility</p:attrName>
                                        </p:attrNameLst>
                                      </p:cBhvr>
                                      <p:to>
                                        <p:strVal val="visible"/>
                                      </p:to>
                                    </p:set>
                                    <p:animEffect transition="in" filter="wipe(up)">
                                      <p:cBhvr>
                                        <p:cTn id="99" dur="500"/>
                                        <p:tgtEl>
                                          <p:spTgt spid="22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autoUpdateAnimBg="0"/>
      <p:bldP spid="227341" grpId="0" autoUpdateAnimBg="0"/>
      <p:bldP spid="227342" grpId="0" animBg="1"/>
      <p:bldP spid="227352" grpId="0" autoUpdateAnimBg="0"/>
      <p:bldP spid="227387" grpId="0" autoUpdateAnimBg="0"/>
      <p:bldP spid="227388" grpId="0" animBg="1"/>
      <p:bldP spid="2273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33413" y="660400"/>
            <a:ext cx="7188200" cy="501650"/>
            <a:chOff x="399" y="416"/>
            <a:chExt cx="4528" cy="316"/>
          </a:xfrm>
        </p:grpSpPr>
        <p:sp>
          <p:nvSpPr>
            <p:cNvPr id="19495" name="Rectangle 6"/>
            <p:cNvSpPr>
              <a:spLocks noChangeArrowheads="1"/>
            </p:cNvSpPr>
            <p:nvPr/>
          </p:nvSpPr>
          <p:spPr bwMode="auto">
            <a:xfrm>
              <a:off x="1215" y="416"/>
              <a:ext cx="3712" cy="316"/>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49     38     97     76     65     13     27     50 </a:t>
              </a:r>
            </a:p>
          </p:txBody>
        </p:sp>
        <p:sp>
          <p:nvSpPr>
            <p:cNvPr id="19496" name="Text Box 7"/>
            <p:cNvSpPr txBox="1">
              <a:spLocks noChangeArrowheads="1"/>
            </p:cNvSpPr>
            <p:nvPr/>
          </p:nvSpPr>
          <p:spPr bwMode="auto">
            <a:xfrm>
              <a:off x="399" y="424"/>
              <a:ext cx="869" cy="298"/>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a:solidFill>
                    <a:srgbClr val="003399"/>
                  </a:solidFill>
                  <a:latin typeface="Times New Roman" pitchFamily="18" charset="0"/>
                  <a:ea typeface="楷体_GB2312" pitchFamily="49" charset="-122"/>
                </a:rPr>
                <a:t> </a:t>
              </a:r>
              <a:r>
                <a:rPr lang="zh-CN" altLang="en-US" sz="2500" b="1">
                  <a:solidFill>
                    <a:srgbClr val="003399"/>
                  </a:solidFill>
                  <a:latin typeface="幼圆" pitchFamily="49" charset="-122"/>
                  <a:ea typeface="幼圆" pitchFamily="49" charset="-122"/>
                </a:rPr>
                <a:t>初 始</a:t>
              </a:r>
              <a:r>
                <a:rPr lang="zh-CN" altLang="en-US" sz="2500">
                  <a:solidFill>
                    <a:srgbClr val="003399"/>
                  </a:solidFill>
                  <a:latin typeface="Times New Roman" pitchFamily="18" charset="0"/>
                  <a:ea typeface="楷体_GB2312" pitchFamily="49" charset="-122"/>
                </a:rPr>
                <a:t>：</a:t>
              </a:r>
            </a:p>
          </p:txBody>
        </p:sp>
      </p:grpSp>
      <p:grpSp>
        <p:nvGrpSpPr>
          <p:cNvPr id="3" name="Group 8"/>
          <p:cNvGrpSpPr>
            <a:grpSpLocks/>
          </p:cNvGrpSpPr>
          <p:nvPr/>
        </p:nvGrpSpPr>
        <p:grpSpPr bwMode="auto">
          <a:xfrm>
            <a:off x="735013" y="1303338"/>
            <a:ext cx="1303337" cy="4581525"/>
            <a:chOff x="463" y="764"/>
            <a:chExt cx="821" cy="2886"/>
          </a:xfrm>
        </p:grpSpPr>
        <p:sp>
          <p:nvSpPr>
            <p:cNvPr id="19488" name="Text Box 9"/>
            <p:cNvSpPr txBox="1">
              <a:spLocks noChangeArrowheads="1"/>
            </p:cNvSpPr>
            <p:nvPr/>
          </p:nvSpPr>
          <p:spPr bwMode="auto">
            <a:xfrm>
              <a:off x="463" y="764"/>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1</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89" name="Rectangle 10"/>
            <p:cNvSpPr>
              <a:spLocks noChangeArrowheads="1"/>
            </p:cNvSpPr>
            <p:nvPr/>
          </p:nvSpPr>
          <p:spPr bwMode="auto">
            <a:xfrm>
              <a:off x="463" y="1181"/>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2</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0" name="Rectangle 11"/>
            <p:cNvSpPr>
              <a:spLocks noChangeArrowheads="1"/>
            </p:cNvSpPr>
            <p:nvPr/>
          </p:nvSpPr>
          <p:spPr bwMode="auto">
            <a:xfrm>
              <a:off x="463" y="1613"/>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3</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1" name="Rectangle 12"/>
            <p:cNvSpPr>
              <a:spLocks noChangeArrowheads="1"/>
            </p:cNvSpPr>
            <p:nvPr/>
          </p:nvSpPr>
          <p:spPr bwMode="auto">
            <a:xfrm>
              <a:off x="463" y="204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4</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2" name="Rectangle 13"/>
            <p:cNvSpPr>
              <a:spLocks noChangeArrowheads="1"/>
            </p:cNvSpPr>
            <p:nvPr/>
          </p:nvSpPr>
          <p:spPr bwMode="auto">
            <a:xfrm>
              <a:off x="465" y="293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6</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3" name="Rectangle 14"/>
            <p:cNvSpPr>
              <a:spLocks noChangeArrowheads="1"/>
            </p:cNvSpPr>
            <p:nvPr/>
          </p:nvSpPr>
          <p:spPr bwMode="auto">
            <a:xfrm>
              <a:off x="463" y="2477"/>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5</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4" name="Rectangle 15"/>
            <p:cNvSpPr>
              <a:spLocks noChangeArrowheads="1"/>
            </p:cNvSpPr>
            <p:nvPr/>
          </p:nvSpPr>
          <p:spPr bwMode="auto">
            <a:xfrm>
              <a:off x="465" y="3352"/>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7</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grpSp>
      <p:grpSp>
        <p:nvGrpSpPr>
          <p:cNvPr id="4" name="Group 16"/>
          <p:cNvGrpSpPr>
            <a:grpSpLocks/>
          </p:cNvGrpSpPr>
          <p:nvPr/>
        </p:nvGrpSpPr>
        <p:grpSpPr bwMode="auto">
          <a:xfrm>
            <a:off x="2743200" y="69850"/>
            <a:ext cx="2327275" cy="1076325"/>
            <a:chOff x="1728" y="44"/>
            <a:chExt cx="1466" cy="678"/>
          </a:xfrm>
        </p:grpSpPr>
        <p:sp>
          <p:nvSpPr>
            <p:cNvPr id="19485" name="Freeform 17"/>
            <p:cNvSpPr>
              <a:spLocks/>
            </p:cNvSpPr>
            <p:nvPr/>
          </p:nvSpPr>
          <p:spPr bwMode="auto">
            <a:xfrm>
              <a:off x="1728" y="419"/>
              <a:ext cx="375" cy="303"/>
            </a:xfrm>
            <a:custGeom>
              <a:avLst/>
              <a:gdLst>
                <a:gd name="T0" fmla="*/ 227 w 375"/>
                <a:gd name="T1" fmla="*/ 43 h 303"/>
                <a:gd name="T2" fmla="*/ 24 w 375"/>
                <a:gd name="T3" fmla="*/ 54 h 303"/>
                <a:gd name="T4" fmla="*/ 13 w 375"/>
                <a:gd name="T5" fmla="*/ 246 h 303"/>
                <a:gd name="T6" fmla="*/ 24 w 375"/>
                <a:gd name="T7" fmla="*/ 280 h 303"/>
                <a:gd name="T8" fmla="*/ 103 w 375"/>
                <a:gd name="T9" fmla="*/ 303 h 303"/>
                <a:gd name="T10" fmla="*/ 216 w 375"/>
                <a:gd name="T11" fmla="*/ 292 h 303"/>
                <a:gd name="T12" fmla="*/ 284 w 375"/>
                <a:gd name="T13" fmla="*/ 269 h 303"/>
                <a:gd name="T14" fmla="*/ 295 w 375"/>
                <a:gd name="T15" fmla="*/ 66 h 303"/>
                <a:gd name="T16" fmla="*/ 261 w 375"/>
                <a:gd name="T17" fmla="*/ 43 h 303"/>
                <a:gd name="T18" fmla="*/ 194 w 375"/>
                <a:gd name="T19" fmla="*/ 21 h 303"/>
                <a:gd name="T20" fmla="*/ 227 w 375"/>
                <a:gd name="T21" fmla="*/ 43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19486" name="AutoShape 18"/>
            <p:cNvSpPr>
              <a:spLocks noChangeArrowheads="1"/>
            </p:cNvSpPr>
            <p:nvPr/>
          </p:nvSpPr>
          <p:spPr bwMode="auto">
            <a:xfrm>
              <a:off x="1958" y="48"/>
              <a:ext cx="1200" cy="240"/>
            </a:xfrm>
            <a:prstGeom prst="wedgeRectCallout">
              <a:avLst>
                <a:gd name="adj1" fmla="val -48667"/>
                <a:gd name="adj2" fmla="val 118333"/>
              </a:avLst>
            </a:prstGeom>
            <a:noFill/>
            <a:ln w="31750" cap="sq">
              <a:solidFill>
                <a:schemeClr val="accent2"/>
              </a:solidFill>
              <a:miter lim="800000"/>
              <a:headEnd/>
              <a:tailEnd/>
            </a:ln>
          </p:spPr>
          <p:txBody>
            <a:bodyPr/>
            <a:lstStyle/>
            <a:p>
              <a:pPr algn="ctr" eaLnBrk="1" hangingPunct="1"/>
              <a:endParaRPr lang="zh-CN" altLang="zh-CN"/>
            </a:p>
          </p:txBody>
        </p:sp>
        <p:sp>
          <p:nvSpPr>
            <p:cNvPr id="19487" name="Text Box 19"/>
            <p:cNvSpPr txBox="1">
              <a:spLocks noChangeArrowheads="1"/>
            </p:cNvSpPr>
            <p:nvPr/>
          </p:nvSpPr>
          <p:spPr bwMode="auto">
            <a:xfrm>
              <a:off x="1928" y="44"/>
              <a:ext cx="1266" cy="231"/>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800" b="1">
                  <a:solidFill>
                    <a:srgbClr val="FF3300"/>
                  </a:solidFill>
                </a:rPr>
                <a:t>从第</a:t>
              </a:r>
              <a:r>
                <a:rPr lang="en-US" altLang="zh-CN" sz="1800" b="1">
                  <a:solidFill>
                    <a:srgbClr val="FF3300"/>
                  </a:solidFill>
                </a:rPr>
                <a:t>2</a:t>
              </a:r>
              <a:r>
                <a:rPr lang="zh-CN" altLang="en-US" sz="1800" b="1">
                  <a:solidFill>
                    <a:srgbClr val="FF3300"/>
                  </a:solidFill>
                </a:rPr>
                <a:t>个元素开始</a:t>
              </a:r>
            </a:p>
          </p:txBody>
        </p:sp>
      </p:grpSp>
      <p:grpSp>
        <p:nvGrpSpPr>
          <p:cNvPr id="5" name="Group 20"/>
          <p:cNvGrpSpPr>
            <a:grpSpLocks/>
          </p:cNvGrpSpPr>
          <p:nvPr/>
        </p:nvGrpSpPr>
        <p:grpSpPr bwMode="auto">
          <a:xfrm>
            <a:off x="2022475" y="668338"/>
            <a:ext cx="527050" cy="503237"/>
            <a:chOff x="2042" y="3338"/>
            <a:chExt cx="332" cy="317"/>
          </a:xfrm>
        </p:grpSpPr>
        <p:sp>
          <p:nvSpPr>
            <p:cNvPr id="19483" name="Rectangle 21"/>
            <p:cNvSpPr>
              <a:spLocks noChangeArrowheads="1"/>
            </p:cNvSpPr>
            <p:nvPr/>
          </p:nvSpPr>
          <p:spPr bwMode="auto">
            <a:xfrm>
              <a:off x="2064" y="3408"/>
              <a:ext cx="288"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484" name="Rectangle 22"/>
            <p:cNvSpPr>
              <a:spLocks noChangeArrowheads="1"/>
            </p:cNvSpPr>
            <p:nvPr/>
          </p:nvSpPr>
          <p:spPr bwMode="auto">
            <a:xfrm>
              <a:off x="2042" y="3338"/>
              <a:ext cx="332" cy="317"/>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700" b="1">
                  <a:solidFill>
                    <a:srgbClr val="FF3300"/>
                  </a:solidFill>
                  <a:latin typeface="Times New Roman" pitchFamily="18" charset="0"/>
                  <a:ea typeface="宋体" charset="-122"/>
                </a:rPr>
                <a:t>49</a:t>
              </a:r>
            </a:p>
          </p:txBody>
        </p:sp>
      </p:grpSp>
      <p:sp>
        <p:nvSpPr>
          <p:cNvPr id="294935" name="Rectangle 23"/>
          <p:cNvSpPr>
            <a:spLocks noChangeArrowheads="1"/>
          </p:cNvSpPr>
          <p:nvPr/>
        </p:nvSpPr>
        <p:spPr bwMode="auto">
          <a:xfrm>
            <a:off x="1941513" y="131445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97     76     65     13     27     50 </a:t>
            </a:r>
          </a:p>
        </p:txBody>
      </p:sp>
      <p:sp>
        <p:nvSpPr>
          <p:cNvPr id="294936" name="Freeform 24"/>
          <p:cNvSpPr>
            <a:spLocks/>
          </p:cNvSpPr>
          <p:nvPr/>
        </p:nvSpPr>
        <p:spPr bwMode="auto">
          <a:xfrm>
            <a:off x="3511550" y="1330325"/>
            <a:ext cx="595313"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7" name="Rectangle 25"/>
          <p:cNvSpPr>
            <a:spLocks noChangeArrowheads="1"/>
          </p:cNvSpPr>
          <p:nvPr/>
        </p:nvSpPr>
        <p:spPr bwMode="auto">
          <a:xfrm>
            <a:off x="1936750" y="19891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76     65     13     27     50 </a:t>
            </a:r>
          </a:p>
        </p:txBody>
      </p:sp>
      <p:sp>
        <p:nvSpPr>
          <p:cNvPr id="294938" name="Freeform 26"/>
          <p:cNvSpPr>
            <a:spLocks/>
          </p:cNvSpPr>
          <p:nvPr/>
        </p:nvSpPr>
        <p:spPr bwMode="auto">
          <a:xfrm>
            <a:off x="4281488" y="19859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9" name="Rectangle 27"/>
          <p:cNvSpPr>
            <a:spLocks noChangeArrowheads="1"/>
          </p:cNvSpPr>
          <p:nvPr/>
        </p:nvSpPr>
        <p:spPr bwMode="auto">
          <a:xfrm>
            <a:off x="1928813" y="26749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65     13     27     50 </a:t>
            </a:r>
          </a:p>
        </p:txBody>
      </p:sp>
      <p:sp>
        <p:nvSpPr>
          <p:cNvPr id="294940" name="Freeform 28"/>
          <p:cNvSpPr>
            <a:spLocks/>
          </p:cNvSpPr>
          <p:nvPr/>
        </p:nvSpPr>
        <p:spPr bwMode="auto">
          <a:xfrm>
            <a:off x="4984750" y="267811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1" name="Rectangle 29"/>
          <p:cNvSpPr>
            <a:spLocks noChangeArrowheads="1"/>
          </p:cNvSpPr>
          <p:nvPr/>
        </p:nvSpPr>
        <p:spPr bwMode="auto">
          <a:xfrm>
            <a:off x="1928813" y="337820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13     27     50 </a:t>
            </a:r>
          </a:p>
        </p:txBody>
      </p:sp>
      <p:sp>
        <p:nvSpPr>
          <p:cNvPr id="294942" name="Freeform 30"/>
          <p:cNvSpPr>
            <a:spLocks/>
          </p:cNvSpPr>
          <p:nvPr/>
        </p:nvSpPr>
        <p:spPr bwMode="auto">
          <a:xfrm>
            <a:off x="5746750" y="335756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3" name="Rectangle 31"/>
          <p:cNvSpPr>
            <a:spLocks noChangeArrowheads="1"/>
          </p:cNvSpPr>
          <p:nvPr/>
        </p:nvSpPr>
        <p:spPr bwMode="auto">
          <a:xfrm>
            <a:off x="1928813" y="4081463"/>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27     50 </a:t>
            </a:r>
          </a:p>
        </p:txBody>
      </p:sp>
      <p:sp>
        <p:nvSpPr>
          <p:cNvPr id="294944" name="Freeform 32"/>
          <p:cNvSpPr>
            <a:spLocks/>
          </p:cNvSpPr>
          <p:nvPr/>
        </p:nvSpPr>
        <p:spPr bwMode="auto">
          <a:xfrm>
            <a:off x="6472238" y="4067175"/>
            <a:ext cx="595312"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5" name="Rectangle 33"/>
          <p:cNvSpPr>
            <a:spLocks noChangeArrowheads="1"/>
          </p:cNvSpPr>
          <p:nvPr/>
        </p:nvSpPr>
        <p:spPr bwMode="auto">
          <a:xfrm>
            <a:off x="1928813" y="479742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50 </a:t>
            </a:r>
          </a:p>
        </p:txBody>
      </p:sp>
      <p:sp>
        <p:nvSpPr>
          <p:cNvPr id="294946" name="Freeform 34"/>
          <p:cNvSpPr>
            <a:spLocks/>
          </p:cNvSpPr>
          <p:nvPr/>
        </p:nvSpPr>
        <p:spPr bwMode="auto">
          <a:xfrm>
            <a:off x="7218363" y="48053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7" name="Rectangle 35"/>
          <p:cNvSpPr>
            <a:spLocks noChangeArrowheads="1"/>
          </p:cNvSpPr>
          <p:nvPr/>
        </p:nvSpPr>
        <p:spPr bwMode="auto">
          <a:xfrm>
            <a:off x="1933575" y="547687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50</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a:t>
            </a:r>
          </a:p>
        </p:txBody>
      </p:sp>
      <p:grpSp>
        <p:nvGrpSpPr>
          <p:cNvPr id="6" name="Group 36"/>
          <p:cNvGrpSpPr>
            <a:grpSpLocks/>
          </p:cNvGrpSpPr>
          <p:nvPr/>
        </p:nvGrpSpPr>
        <p:grpSpPr bwMode="auto">
          <a:xfrm>
            <a:off x="1295400" y="5410200"/>
            <a:ext cx="6553200" cy="1211263"/>
            <a:chOff x="816" y="3408"/>
            <a:chExt cx="4128" cy="763"/>
          </a:xfrm>
        </p:grpSpPr>
        <p:sp>
          <p:nvSpPr>
            <p:cNvPr id="19480" name="Oval 37"/>
            <p:cNvSpPr>
              <a:spLocks noChangeArrowheads="1"/>
            </p:cNvSpPr>
            <p:nvPr/>
          </p:nvSpPr>
          <p:spPr bwMode="auto">
            <a:xfrm>
              <a:off x="1296" y="3408"/>
              <a:ext cx="3648" cy="384"/>
            </a:xfrm>
            <a:prstGeom prst="ellipse">
              <a:avLst/>
            </a:prstGeom>
            <a:noFill/>
            <a:ln w="47625">
              <a:solidFill>
                <a:srgbClr val="00C2F0"/>
              </a:solidFill>
              <a:prstDash val="lgDash"/>
              <a:round/>
              <a:headEnd/>
              <a:tailEnd/>
            </a:ln>
          </p:spPr>
          <p:txBody>
            <a:bodyPr wrap="none" anchor="ctr"/>
            <a:lstStyle/>
            <a:p>
              <a:pPr eaLnBrk="1" hangingPunct="1"/>
              <a:endParaRPr lang="zh-CN" altLang="en-US"/>
            </a:p>
          </p:txBody>
        </p:sp>
        <p:sp>
          <p:nvSpPr>
            <p:cNvPr id="19481" name="AutoShape 38"/>
            <p:cNvSpPr>
              <a:spLocks noChangeArrowheads="1"/>
            </p:cNvSpPr>
            <p:nvPr/>
          </p:nvSpPr>
          <p:spPr bwMode="auto">
            <a:xfrm>
              <a:off x="816" y="3883"/>
              <a:ext cx="672" cy="288"/>
            </a:xfrm>
            <a:prstGeom prst="wedgeRoundRectCallout">
              <a:avLst>
                <a:gd name="adj1" fmla="val 61310"/>
                <a:gd name="adj2" fmla="val -94444"/>
                <a:gd name="adj3" fmla="val 16667"/>
              </a:avLst>
            </a:prstGeom>
            <a:noFill/>
            <a:ln w="57150" cap="sq">
              <a:solidFill>
                <a:srgbClr val="FF3300"/>
              </a:solidFill>
              <a:miter lim="800000"/>
              <a:headEnd/>
              <a:tailEnd/>
            </a:ln>
          </p:spPr>
          <p:txBody>
            <a:bodyPr/>
            <a:lstStyle/>
            <a:p>
              <a:pPr algn="ctr" eaLnBrk="1" hangingPunct="1"/>
              <a:endParaRPr lang="zh-CN" altLang="zh-CN" b="1"/>
            </a:p>
          </p:txBody>
        </p:sp>
        <p:sp>
          <p:nvSpPr>
            <p:cNvPr id="19482" name="Text Box 39"/>
            <p:cNvSpPr txBox="1">
              <a:spLocks noChangeArrowheads="1"/>
            </p:cNvSpPr>
            <p:nvPr/>
          </p:nvSpPr>
          <p:spPr bwMode="auto">
            <a:xfrm>
              <a:off x="849" y="3848"/>
              <a:ext cx="735" cy="31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700" b="1">
                  <a:solidFill>
                    <a:srgbClr val="FF3300"/>
                  </a:solidFill>
                </a:rPr>
                <a:t>结果</a:t>
              </a:r>
            </a:p>
          </p:txBody>
        </p:sp>
      </p:grpSp>
      <p:sp>
        <p:nvSpPr>
          <p:cNvPr id="294962" name="Freeform 50"/>
          <p:cNvSpPr>
            <a:spLocks/>
          </p:cNvSpPr>
          <p:nvPr/>
        </p:nvSpPr>
        <p:spPr bwMode="auto">
          <a:xfrm>
            <a:off x="762000" y="5334000"/>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7" name="Group 53"/>
          <p:cNvGrpSpPr>
            <a:grpSpLocks/>
          </p:cNvGrpSpPr>
          <p:nvPr/>
        </p:nvGrpSpPr>
        <p:grpSpPr bwMode="auto">
          <a:xfrm>
            <a:off x="8140700" y="1473200"/>
            <a:ext cx="679450" cy="3251200"/>
            <a:chOff x="5020" y="590"/>
            <a:chExt cx="428" cy="2048"/>
          </a:xfrm>
        </p:grpSpPr>
        <p:sp>
          <p:nvSpPr>
            <p:cNvPr id="19478" name="Freeform 54"/>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19479" name="Text Box 55"/>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35"/>
                                        </p:tgtEl>
                                        <p:attrNameLst>
                                          <p:attrName>style.visibility</p:attrName>
                                        </p:attrNameLst>
                                      </p:cBhvr>
                                      <p:to>
                                        <p:strVal val="visible"/>
                                      </p:to>
                                    </p:set>
                                    <p:animEffect transition="in" filter="wipe(left)">
                                      <p:cBhvr>
                                        <p:cTn id="27" dur="500"/>
                                        <p:tgtEl>
                                          <p:spTgt spid="294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4936"/>
                                        </p:tgtEl>
                                        <p:attrNameLst>
                                          <p:attrName>style.visibility</p:attrName>
                                        </p:attrNameLst>
                                      </p:cBhvr>
                                      <p:to>
                                        <p:strVal val="visible"/>
                                      </p:to>
                                    </p:set>
                                    <p:animEffect transition="in" filter="dissolve">
                                      <p:cBhvr>
                                        <p:cTn id="32" dur="500"/>
                                        <p:tgtEl>
                                          <p:spTgt spid="294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37"/>
                                        </p:tgtEl>
                                        <p:attrNameLst>
                                          <p:attrName>style.visibility</p:attrName>
                                        </p:attrNameLst>
                                      </p:cBhvr>
                                      <p:to>
                                        <p:strVal val="visible"/>
                                      </p:to>
                                    </p:set>
                                    <p:animEffect transition="in" filter="wipe(left)">
                                      <p:cBhvr>
                                        <p:cTn id="37" dur="500"/>
                                        <p:tgtEl>
                                          <p:spTgt spid="2949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4938"/>
                                        </p:tgtEl>
                                        <p:attrNameLst>
                                          <p:attrName>style.visibility</p:attrName>
                                        </p:attrNameLst>
                                      </p:cBhvr>
                                      <p:to>
                                        <p:strVal val="visible"/>
                                      </p:to>
                                    </p:set>
                                    <p:animEffect transition="in" filter="dissolve">
                                      <p:cBhvr>
                                        <p:cTn id="42" dur="500"/>
                                        <p:tgtEl>
                                          <p:spTgt spid="2949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939"/>
                                        </p:tgtEl>
                                        <p:attrNameLst>
                                          <p:attrName>style.visibility</p:attrName>
                                        </p:attrNameLst>
                                      </p:cBhvr>
                                      <p:to>
                                        <p:strVal val="visible"/>
                                      </p:to>
                                    </p:set>
                                    <p:animEffect transition="in" filter="wipe(left)">
                                      <p:cBhvr>
                                        <p:cTn id="47" dur="500"/>
                                        <p:tgtEl>
                                          <p:spTgt spid="2949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4940"/>
                                        </p:tgtEl>
                                        <p:attrNameLst>
                                          <p:attrName>style.visibility</p:attrName>
                                        </p:attrNameLst>
                                      </p:cBhvr>
                                      <p:to>
                                        <p:strVal val="visible"/>
                                      </p:to>
                                    </p:set>
                                    <p:animEffect transition="in" filter="dissolve">
                                      <p:cBhvr>
                                        <p:cTn id="52" dur="500"/>
                                        <p:tgtEl>
                                          <p:spTgt spid="294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4941"/>
                                        </p:tgtEl>
                                        <p:attrNameLst>
                                          <p:attrName>style.visibility</p:attrName>
                                        </p:attrNameLst>
                                      </p:cBhvr>
                                      <p:to>
                                        <p:strVal val="visible"/>
                                      </p:to>
                                    </p:set>
                                    <p:animEffect transition="in" filter="wipe(left)">
                                      <p:cBhvr>
                                        <p:cTn id="57" dur="500"/>
                                        <p:tgtEl>
                                          <p:spTgt spid="2949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94942"/>
                                        </p:tgtEl>
                                        <p:attrNameLst>
                                          <p:attrName>style.visibility</p:attrName>
                                        </p:attrNameLst>
                                      </p:cBhvr>
                                      <p:to>
                                        <p:strVal val="visible"/>
                                      </p:to>
                                    </p:set>
                                    <p:animEffect transition="in" filter="dissolve">
                                      <p:cBhvr>
                                        <p:cTn id="62" dur="500"/>
                                        <p:tgtEl>
                                          <p:spTgt spid="2949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4943"/>
                                        </p:tgtEl>
                                        <p:attrNameLst>
                                          <p:attrName>style.visibility</p:attrName>
                                        </p:attrNameLst>
                                      </p:cBhvr>
                                      <p:to>
                                        <p:strVal val="visible"/>
                                      </p:to>
                                    </p:set>
                                    <p:animEffect transition="in" filter="wipe(left)">
                                      <p:cBhvr>
                                        <p:cTn id="67" dur="500"/>
                                        <p:tgtEl>
                                          <p:spTgt spid="2949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4944"/>
                                        </p:tgtEl>
                                        <p:attrNameLst>
                                          <p:attrName>style.visibility</p:attrName>
                                        </p:attrNameLst>
                                      </p:cBhvr>
                                      <p:to>
                                        <p:strVal val="visible"/>
                                      </p:to>
                                    </p:set>
                                    <p:animEffect transition="in" filter="dissolve">
                                      <p:cBhvr>
                                        <p:cTn id="72" dur="500"/>
                                        <p:tgtEl>
                                          <p:spTgt spid="2949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945"/>
                                        </p:tgtEl>
                                        <p:attrNameLst>
                                          <p:attrName>style.visibility</p:attrName>
                                        </p:attrNameLst>
                                      </p:cBhvr>
                                      <p:to>
                                        <p:strVal val="visible"/>
                                      </p:to>
                                    </p:set>
                                    <p:animEffect transition="in" filter="wipe(left)">
                                      <p:cBhvr>
                                        <p:cTn id="77" dur="500"/>
                                        <p:tgtEl>
                                          <p:spTgt spid="2949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94946"/>
                                        </p:tgtEl>
                                        <p:attrNameLst>
                                          <p:attrName>style.visibility</p:attrName>
                                        </p:attrNameLst>
                                      </p:cBhvr>
                                      <p:to>
                                        <p:strVal val="visible"/>
                                      </p:to>
                                    </p:set>
                                    <p:animEffect transition="in" filter="dissolve">
                                      <p:cBhvr>
                                        <p:cTn id="82" dur="500"/>
                                        <p:tgtEl>
                                          <p:spTgt spid="2949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947"/>
                                        </p:tgtEl>
                                        <p:attrNameLst>
                                          <p:attrName>style.visibility</p:attrName>
                                        </p:attrNameLst>
                                      </p:cBhvr>
                                      <p:to>
                                        <p:strVal val="visible"/>
                                      </p:to>
                                    </p:set>
                                    <p:animEffect transition="in" filter="wipe(left)">
                                      <p:cBhvr>
                                        <p:cTn id="87" dur="500"/>
                                        <p:tgtEl>
                                          <p:spTgt spid="2949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294962"/>
                                        </p:tgtEl>
                                        <p:attrNameLst>
                                          <p:attrName>style.visibility</p:attrName>
                                        </p:attrNameLst>
                                      </p:cBhvr>
                                      <p:to>
                                        <p:strVal val="visible"/>
                                      </p:to>
                                    </p:set>
                                    <p:animEffect transition="in" filter="wipe(right)">
                                      <p:cBhvr>
                                        <p:cTn id="92" dur="500"/>
                                        <p:tgtEl>
                                          <p:spTgt spid="29496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strVal val="4/3*#ppt_w"/>
                                          </p:val>
                                        </p:tav>
                                        <p:tav tm="100000">
                                          <p:val>
                                            <p:strVal val="#ppt_w"/>
                                          </p:val>
                                        </p:tav>
                                      </p:tavLst>
                                    </p:anim>
                                    <p:anim calcmode="lin" valueType="num">
                                      <p:cBhvr>
                                        <p:cTn id="98"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35" grpId="0" animBg="1" autoUpdateAnimBg="0"/>
      <p:bldP spid="294936" grpId="0" animBg="1"/>
      <p:bldP spid="294937" grpId="0" animBg="1" autoUpdateAnimBg="0"/>
      <p:bldP spid="294938" grpId="0" animBg="1"/>
      <p:bldP spid="294939" grpId="0" animBg="1" autoUpdateAnimBg="0"/>
      <p:bldP spid="294940" grpId="0" animBg="1"/>
      <p:bldP spid="294941" grpId="0" animBg="1" autoUpdateAnimBg="0"/>
      <p:bldP spid="294942" grpId="0" animBg="1"/>
      <p:bldP spid="294943" grpId="0" animBg="1" autoUpdateAnimBg="0"/>
      <p:bldP spid="294944" grpId="0" animBg="1"/>
      <p:bldP spid="294945" grpId="0" animBg="1" autoUpdateAnimBg="0"/>
      <p:bldP spid="294946" grpId="0" animBg="1"/>
      <p:bldP spid="294947" grpId="0" animBg="1" autoUpdateAnimBg="0"/>
      <p:bldP spid="2949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1187450" y="981075"/>
            <a:ext cx="7129463" cy="4608513"/>
            <a:chOff x="727" y="845"/>
            <a:chExt cx="4491" cy="2903"/>
          </a:xfrm>
        </p:grpSpPr>
        <p:sp>
          <p:nvSpPr>
            <p:cNvPr id="20493" name="Rectangle 11"/>
            <p:cNvSpPr>
              <a:spLocks noChangeArrowheads="1"/>
            </p:cNvSpPr>
            <p:nvPr/>
          </p:nvSpPr>
          <p:spPr bwMode="auto">
            <a:xfrm>
              <a:off x="727" y="845"/>
              <a:ext cx="4491" cy="2903"/>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52928" dir="2498012" algn="ctr" rotWithShape="0">
                <a:srgbClr val="B2B2B2"/>
              </a:outerShdw>
            </a:effectLst>
          </p:spPr>
          <p:txBody>
            <a:bodyPr wrap="none" anchor="ctr"/>
            <a:lstStyle/>
            <a:p>
              <a:pPr eaLnBrk="1" hangingPunct="1"/>
              <a:endParaRPr lang="zh-CN" altLang="en-US"/>
            </a:p>
          </p:txBody>
        </p:sp>
        <p:sp>
          <p:nvSpPr>
            <p:cNvPr id="20494" name="Text Box 12"/>
            <p:cNvSpPr txBox="1">
              <a:spLocks noChangeArrowheads="1"/>
            </p:cNvSpPr>
            <p:nvPr/>
          </p:nvSpPr>
          <p:spPr bwMode="auto">
            <a:xfrm>
              <a:off x="1066" y="1162"/>
              <a:ext cx="3842" cy="2139"/>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600" b="1" dirty="0">
                  <a:solidFill>
                    <a:srgbClr val="FFFFFF"/>
                  </a:solidFill>
                  <a:latin typeface="Times New Roman" pitchFamily="18" charset="0"/>
                  <a:ea typeface="MingLiU" pitchFamily="49" charset="-120"/>
                </a:rPr>
                <a:t>void </a:t>
              </a:r>
              <a:r>
                <a:rPr lang="en-US" altLang="zh-CN" sz="2600" b="1" dirty="0" err="1">
                  <a:solidFill>
                    <a:srgbClr val="FFFFFF"/>
                  </a:solidFill>
                  <a:latin typeface="Times New Roman" pitchFamily="18" charset="0"/>
                  <a:ea typeface="MingLiU" pitchFamily="49" charset="-120"/>
                </a:rPr>
                <a:t>insertSort</a:t>
              </a:r>
              <a:r>
                <a:rPr lang="en-US" altLang="zh-CN" sz="2600" b="1" dirty="0">
                  <a:solidFill>
                    <a:srgbClr val="FFFFFF"/>
                  </a:solidFill>
                  <a:latin typeface="Times New Roman" pitchFamily="18" charset="0"/>
                  <a:ea typeface="MingLiU" pitchFamily="49" charset="-120"/>
                </a:rPr>
                <a:t>(</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k[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n)</a:t>
              </a:r>
            </a:p>
            <a:p>
              <a:pPr eaLnBrk="1" hangingPunct="1">
                <a:lnSpc>
                  <a:spcPct val="75000"/>
                </a:lnSpc>
              </a:pP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 j;</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temp;</a:t>
              </a:r>
            </a:p>
            <a:p>
              <a:pPr eaLnBrk="1" hangingPunct="1">
                <a:lnSpc>
                  <a:spcPct val="75000"/>
                </a:lnSpc>
              </a:pPr>
              <a:r>
                <a:rPr lang="en-US" altLang="zh-CN" sz="2600" b="1" dirty="0">
                  <a:solidFill>
                    <a:srgbClr val="FFFFFF"/>
                  </a:solidFill>
                  <a:latin typeface="Times New Roman" pitchFamily="18" charset="0"/>
                  <a:ea typeface="MingLiU" pitchFamily="49" charset="-120"/>
                </a:rPr>
                <a:t>       for(</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sym typeface="Symbol" pitchFamily="18" charset="2"/>
                </a:rPr>
                <a:t>=1</a:t>
              </a:r>
              <a:r>
                <a:rPr lang="en-US" altLang="zh-CN" sz="2600" b="1" dirty="0">
                  <a:solidFill>
                    <a:srgbClr val="FFFFFF"/>
                  </a:solidFill>
                  <a:latin typeface="Times New Roman" pitchFamily="18" charset="0"/>
                  <a:ea typeface="MingLiU" pitchFamily="49" charset="-120"/>
                </a:rPr>
                <a:t>;i&lt;</a:t>
              </a:r>
              <a:r>
                <a:rPr lang="en-US" altLang="zh-CN" sz="2600" b="1" dirty="0" err="1">
                  <a:solidFill>
                    <a:srgbClr val="FFFFFF"/>
                  </a:solidFill>
                  <a:latin typeface="Times New Roman" pitchFamily="18" charset="0"/>
                  <a:ea typeface="MingLiU" pitchFamily="49" charset="-120"/>
                </a:rPr>
                <a:t>n;i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temp=k[</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for(j=i-1; j&gt;=0 &amp;&amp; temp&lt;k[j]; j--) </a:t>
              </a:r>
            </a:p>
            <a:p>
              <a:pPr eaLnBrk="1" hangingPunct="1">
                <a:lnSpc>
                  <a:spcPct val="75000"/>
                </a:lnSpc>
              </a:pPr>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=k</a:t>
              </a:r>
              <a:r>
                <a:rPr lang="en-US" altLang="zh-CN" sz="2600" b="1" dirty="0">
                  <a:solidFill>
                    <a:srgbClr val="FFFFFF"/>
                  </a:solidFill>
                  <a:latin typeface="Times New Roman" pitchFamily="18" charset="0"/>
                  <a:ea typeface="MingLiU" pitchFamily="49" charset="-120"/>
                </a:rPr>
                <a:t>[j];</a:t>
              </a:r>
            </a:p>
            <a:p>
              <a:pPr eaLnBrk="1" hangingPunct="1">
                <a:lnSpc>
                  <a:spcPct val="75000"/>
                </a:lnSpc>
              </a:pPr>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a:t>
              </a:r>
              <a:r>
                <a:rPr lang="en-US" altLang="zh-CN" sz="2600" b="1" dirty="0">
                  <a:solidFill>
                    <a:srgbClr val="FFFFFF"/>
                  </a:solidFill>
                  <a:latin typeface="Times New Roman" pitchFamily="18" charset="0"/>
                  <a:ea typeface="MingLiU" pitchFamily="49" charset="-120"/>
                </a:rPr>
                <a:t>temp;</a:t>
              </a:r>
            </a:p>
            <a:p>
              <a:pPr eaLnBrk="1" hangingPunct="1">
                <a:lnSpc>
                  <a:spcPct val="75000"/>
                </a:lnSpc>
              </a:pPr>
              <a:r>
                <a:rPr lang="en-US" altLang="zh-CN" sz="2600" b="1" dirty="0">
                  <a:solidFill>
                    <a:srgbClr val="FFFFFF"/>
                  </a:solidFill>
                  <a:latin typeface="Times New Roman" pitchFamily="18" charset="0"/>
                  <a:ea typeface="MingLiU" pitchFamily="49" charset="-120"/>
                </a:rPr>
                <a:t>       }</a:t>
              </a:r>
            </a:p>
            <a:p>
              <a:pPr eaLnBrk="1" hangingPunct="1">
                <a:lnSpc>
                  <a:spcPct val="75000"/>
                </a:lnSpc>
              </a:pPr>
              <a:r>
                <a:rPr lang="en-US" altLang="zh-CN" sz="2600" b="1" dirty="0">
                  <a:solidFill>
                    <a:srgbClr val="FFFFFF"/>
                  </a:solidFill>
                  <a:latin typeface="Times New Roman" pitchFamily="18" charset="0"/>
                  <a:ea typeface="MingLiU" pitchFamily="49" charset="-120"/>
                </a:rPr>
                <a:t>}</a:t>
              </a:r>
            </a:p>
          </p:txBody>
        </p:sp>
      </p:grpSp>
      <p:grpSp>
        <p:nvGrpSpPr>
          <p:cNvPr id="3" name="Group 36"/>
          <p:cNvGrpSpPr>
            <a:grpSpLocks/>
          </p:cNvGrpSpPr>
          <p:nvPr/>
        </p:nvGrpSpPr>
        <p:grpSpPr bwMode="auto">
          <a:xfrm>
            <a:off x="504825" y="406400"/>
            <a:ext cx="1990725" cy="1062038"/>
            <a:chOff x="318" y="256"/>
            <a:chExt cx="1254" cy="669"/>
          </a:xfrm>
        </p:grpSpPr>
        <p:sp>
          <p:nvSpPr>
            <p:cNvPr id="20491" name="AutoShape 15"/>
            <p:cNvSpPr>
              <a:spLocks noChangeArrowheads="1"/>
            </p:cNvSpPr>
            <p:nvPr/>
          </p:nvSpPr>
          <p:spPr bwMode="auto">
            <a:xfrm rot="-74101">
              <a:off x="318" y="256"/>
              <a:ext cx="1211" cy="669"/>
            </a:xfrm>
            <a:prstGeom prst="irregularSeal2">
              <a:avLst/>
            </a:prstGeom>
            <a:solidFill>
              <a:srgbClr val="FF3300"/>
            </a:solidFill>
            <a:ln w="50800" cap="sq">
              <a:solidFill>
                <a:srgbClr val="FFFF00"/>
              </a:solidFill>
              <a:miter lim="800000"/>
              <a:headEnd type="none" w="sm" len="sm"/>
              <a:tailEnd type="none" w="sm" len="sm"/>
            </a:ln>
            <a:effectLst>
              <a:outerShdw dist="108509" dir="1233363" algn="ctr" rotWithShape="0">
                <a:srgbClr val="B2B2B2"/>
              </a:outerShdw>
            </a:effectLst>
          </p:spPr>
          <p:txBody>
            <a:bodyPr wrap="none" anchor="ctr"/>
            <a:lstStyle/>
            <a:p>
              <a:pPr eaLnBrk="1" hangingPunct="1"/>
              <a:endParaRPr lang="zh-CN" altLang="en-US"/>
            </a:p>
          </p:txBody>
        </p:sp>
        <p:sp>
          <p:nvSpPr>
            <p:cNvPr id="20492" name="Text Box 16"/>
            <p:cNvSpPr txBox="1">
              <a:spLocks noChangeArrowheads="1"/>
            </p:cNvSpPr>
            <p:nvPr/>
          </p:nvSpPr>
          <p:spPr bwMode="auto">
            <a:xfrm rot="-816880">
              <a:off x="467" y="332"/>
              <a:ext cx="1105"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4200" b="1">
                  <a:solidFill>
                    <a:srgbClr val="FFFFFF"/>
                  </a:solidFill>
                  <a:latin typeface="Times New Roman" pitchFamily="18" charset="0"/>
                  <a:ea typeface="华文新魏" pitchFamily="2" charset="-122"/>
                </a:rPr>
                <a:t>算法</a:t>
              </a:r>
            </a:p>
          </p:txBody>
        </p:sp>
      </p:grpSp>
      <p:grpSp>
        <p:nvGrpSpPr>
          <p:cNvPr id="4" name="Group 21"/>
          <p:cNvGrpSpPr>
            <a:grpSpLocks/>
          </p:cNvGrpSpPr>
          <p:nvPr/>
        </p:nvGrpSpPr>
        <p:grpSpPr bwMode="auto">
          <a:xfrm>
            <a:off x="2457450" y="2124075"/>
            <a:ext cx="5807075" cy="2381250"/>
            <a:chOff x="1548" y="1474"/>
            <a:chExt cx="3658" cy="1500"/>
          </a:xfrm>
        </p:grpSpPr>
        <p:sp>
          <p:nvSpPr>
            <p:cNvPr id="20488" name="Rectangle 18"/>
            <p:cNvSpPr>
              <a:spLocks noChangeArrowheads="1"/>
            </p:cNvSpPr>
            <p:nvPr/>
          </p:nvSpPr>
          <p:spPr bwMode="auto">
            <a:xfrm>
              <a:off x="1548" y="2024"/>
              <a:ext cx="3419" cy="950"/>
            </a:xfrm>
            <a:prstGeom prst="rect">
              <a:avLst/>
            </a:prstGeom>
            <a:noFill/>
            <a:ln w="44450">
              <a:solidFill>
                <a:srgbClr val="FF0000"/>
              </a:solidFill>
              <a:miter lim="800000"/>
              <a:headEnd type="none" w="sm" len="sm"/>
              <a:tailEnd type="none" w="sm" len="sm"/>
            </a:ln>
          </p:spPr>
          <p:txBody>
            <a:bodyPr wrap="none" anchor="ctr"/>
            <a:lstStyle/>
            <a:p>
              <a:pPr eaLnBrk="1" hangingPunct="1"/>
              <a:endParaRPr lang="zh-CN" altLang="en-US"/>
            </a:p>
          </p:txBody>
        </p:sp>
        <p:sp>
          <p:nvSpPr>
            <p:cNvPr id="20489" name="AutoShape 19"/>
            <p:cNvSpPr>
              <a:spLocks noChangeArrowheads="1"/>
            </p:cNvSpPr>
            <p:nvPr/>
          </p:nvSpPr>
          <p:spPr bwMode="auto">
            <a:xfrm>
              <a:off x="4025" y="1506"/>
              <a:ext cx="1111" cy="291"/>
            </a:xfrm>
            <a:prstGeom prst="wedgeRectCallout">
              <a:avLst>
                <a:gd name="adj1" fmla="val -53329"/>
                <a:gd name="adj2" fmla="val 150000"/>
              </a:avLst>
            </a:prstGeom>
            <a:noFill/>
            <a:ln w="57150" cap="sq">
              <a:solidFill>
                <a:srgbClr val="00FFFF"/>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0490" name="Text Box 20"/>
            <p:cNvSpPr txBox="1">
              <a:spLocks noChangeArrowheads="1"/>
            </p:cNvSpPr>
            <p:nvPr/>
          </p:nvSpPr>
          <p:spPr bwMode="auto">
            <a:xfrm>
              <a:off x="4032" y="1474"/>
              <a:ext cx="1174" cy="32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800" b="1">
                  <a:solidFill>
                    <a:srgbClr val="FFFF00"/>
                  </a:solidFill>
                  <a:latin typeface="Times New Roman" pitchFamily="18" charset="0"/>
                  <a:ea typeface="华文新魏" pitchFamily="2" charset="-122"/>
                </a:rPr>
                <a:t>一趟排序</a:t>
              </a:r>
            </a:p>
          </p:txBody>
        </p:sp>
      </p:grpSp>
      <p:grpSp>
        <p:nvGrpSpPr>
          <p:cNvPr id="5" name="Group 25"/>
          <p:cNvGrpSpPr>
            <a:grpSpLocks/>
          </p:cNvGrpSpPr>
          <p:nvPr/>
        </p:nvGrpSpPr>
        <p:grpSpPr bwMode="auto">
          <a:xfrm rot="328927">
            <a:off x="5145088" y="4554538"/>
            <a:ext cx="2368550" cy="1035050"/>
            <a:chOff x="3241" y="2931"/>
            <a:chExt cx="1492" cy="652"/>
          </a:xfrm>
        </p:grpSpPr>
        <p:sp>
          <p:nvSpPr>
            <p:cNvPr id="20486" name="Text Box 23"/>
            <p:cNvSpPr txBox="1">
              <a:spLocks noChangeArrowheads="1"/>
            </p:cNvSpPr>
            <p:nvPr/>
          </p:nvSpPr>
          <p:spPr bwMode="auto">
            <a:xfrm rot="-1041806">
              <a:off x="3280" y="3047"/>
              <a:ext cx="145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FF00"/>
                  </a:solidFill>
                  <a:latin typeface="Times New Roman" pitchFamily="18" charset="0"/>
                </a:rPr>
                <a:t>n</a:t>
              </a:r>
              <a:r>
                <a:rPr lang="en-US" altLang="zh-CN" sz="3000" b="1">
                  <a:solidFill>
                    <a:srgbClr val="FFFF00"/>
                  </a:solidFill>
                  <a:latin typeface="宋体" charset="-122"/>
                  <a:ea typeface="宋体" charset="-122"/>
                </a:rPr>
                <a:t>-</a:t>
              </a:r>
              <a:r>
                <a:rPr lang="en-US" altLang="zh-CN" sz="3000" b="1">
                  <a:solidFill>
                    <a:srgbClr val="FFFF00"/>
                  </a:solidFill>
                  <a:latin typeface="Times New Roman" pitchFamily="18" charset="0"/>
                </a:rPr>
                <a:t>1</a:t>
              </a:r>
              <a:r>
                <a:rPr lang="zh-CN" altLang="en-US" sz="3000" b="1">
                  <a:solidFill>
                    <a:srgbClr val="FFFF00"/>
                  </a:solidFill>
                </a:rPr>
                <a:t>趟排序</a:t>
              </a:r>
            </a:p>
          </p:txBody>
        </p:sp>
        <p:sp>
          <p:nvSpPr>
            <p:cNvPr id="20487" name="Freeform 24"/>
            <p:cNvSpPr>
              <a:spLocks/>
            </p:cNvSpPr>
            <p:nvPr/>
          </p:nvSpPr>
          <p:spPr bwMode="auto">
            <a:xfrm>
              <a:off x="3241" y="2931"/>
              <a:ext cx="1345" cy="652"/>
            </a:xfrm>
            <a:custGeom>
              <a:avLst/>
              <a:gdLst>
                <a:gd name="T0" fmla="*/ 107 w 1344"/>
                <a:gd name="T1" fmla="*/ 353 h 618"/>
                <a:gd name="T2" fmla="*/ 265 w 1344"/>
                <a:gd name="T3" fmla="*/ 228 h 618"/>
                <a:gd name="T4" fmla="*/ 333 w 1344"/>
                <a:gd name="T5" fmla="*/ 204 h 618"/>
                <a:gd name="T6" fmla="*/ 423 w 1344"/>
                <a:gd name="T7" fmla="*/ 154 h 618"/>
                <a:gd name="T8" fmla="*/ 468 w 1344"/>
                <a:gd name="T9" fmla="*/ 140 h 618"/>
                <a:gd name="T10" fmla="*/ 967 w 1344"/>
                <a:gd name="T11" fmla="*/ 27 h 618"/>
                <a:gd name="T12" fmla="*/ 1238 w 1344"/>
                <a:gd name="T13" fmla="*/ 53 h 618"/>
                <a:gd name="T14" fmla="*/ 1295 w 1344"/>
                <a:gd name="T15" fmla="*/ 304 h 618"/>
                <a:gd name="T16" fmla="*/ 1182 w 1344"/>
                <a:gd name="T17" fmla="*/ 367 h 618"/>
                <a:gd name="T18" fmla="*/ 1069 w 1344"/>
                <a:gd name="T19" fmla="*/ 429 h 618"/>
                <a:gd name="T20" fmla="*/ 1001 w 1344"/>
                <a:gd name="T21" fmla="*/ 456 h 618"/>
                <a:gd name="T22" fmla="*/ 888 w 1344"/>
                <a:gd name="T23" fmla="*/ 505 h 618"/>
                <a:gd name="T24" fmla="*/ 660 w 1344"/>
                <a:gd name="T25" fmla="*/ 593 h 618"/>
                <a:gd name="T26" fmla="*/ 547 w 1344"/>
                <a:gd name="T27" fmla="*/ 644 h 618"/>
                <a:gd name="T28" fmla="*/ 242 w 1344"/>
                <a:gd name="T29" fmla="*/ 655 h 618"/>
                <a:gd name="T30" fmla="*/ 39 w 1344"/>
                <a:gd name="T31" fmla="*/ 669 h 618"/>
                <a:gd name="T32" fmla="*/ 39 w 1344"/>
                <a:gd name="T33" fmla="*/ 380 h 618"/>
                <a:gd name="T34" fmla="*/ 107 w 1344"/>
                <a:gd name="T35" fmla="*/ 353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FFFF00"/>
              </a:solidFill>
              <a:prstDash val="solid"/>
              <a:round/>
              <a:headEnd/>
              <a:tailEnd/>
            </a:ln>
            <a:effectLst>
              <a:outerShdw dist="28398" dir="1593903" algn="ctr" rotWithShape="0">
                <a:srgbClr val="969696"/>
              </a:outerShdw>
            </a:effectLst>
          </p:spPr>
          <p:txBody>
            <a:bodyPr/>
            <a:lstStyle/>
            <a:p>
              <a:endParaRPr lang="zh-CN" altLang="en-US"/>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a:grpSpLocks/>
          </p:cNvGrpSpPr>
          <p:nvPr/>
        </p:nvGrpSpPr>
        <p:grpSpPr bwMode="auto">
          <a:xfrm>
            <a:off x="762000" y="1295400"/>
            <a:ext cx="7696200" cy="762000"/>
            <a:chOff x="480" y="816"/>
            <a:chExt cx="4848" cy="480"/>
          </a:xfrm>
        </p:grpSpPr>
        <p:sp>
          <p:nvSpPr>
            <p:cNvPr id="21520" name="Rectangle 134"/>
            <p:cNvSpPr>
              <a:spLocks noChangeArrowheads="1"/>
            </p:cNvSpPr>
            <p:nvPr/>
          </p:nvSpPr>
          <p:spPr bwMode="auto">
            <a:xfrm>
              <a:off x="480" y="816"/>
              <a:ext cx="4848" cy="480"/>
            </a:xfrm>
            <a:prstGeom prst="rect">
              <a:avLst/>
            </a:prstGeom>
            <a:solidFill>
              <a:srgbClr val="F0E1FF"/>
            </a:solidFill>
            <a:ln w="12700" cap="sq">
              <a:noFill/>
              <a:miter lim="800000"/>
              <a:headEnd/>
              <a:tailEnd/>
            </a:ln>
            <a:effectLst>
              <a:outerShdw dist="117088" dir="2436078" algn="ctr" rotWithShape="0">
                <a:srgbClr val="969696"/>
              </a:outerShdw>
            </a:effectLst>
          </p:spPr>
          <p:txBody>
            <a:bodyPr wrap="none" anchor="ctr"/>
            <a:lstStyle/>
            <a:p>
              <a:pPr eaLnBrk="1" hangingPunct="1"/>
              <a:endParaRPr lang="zh-CN" altLang="en-US"/>
            </a:p>
          </p:txBody>
        </p:sp>
        <p:sp>
          <p:nvSpPr>
            <p:cNvPr id="21521" name="Text Box 135"/>
            <p:cNvSpPr txBox="1">
              <a:spLocks noChangeArrowheads="1"/>
            </p:cNvSpPr>
            <p:nvPr/>
          </p:nvSpPr>
          <p:spPr bwMode="auto">
            <a:xfrm>
              <a:off x="624" y="910"/>
              <a:ext cx="4297" cy="327"/>
            </a:xfrm>
            <a:prstGeom prst="rect">
              <a:avLst/>
            </a:prstGeom>
            <a:noFill/>
            <a:ln w="28575" cap="sq">
              <a:noFill/>
              <a:miter lim="800000"/>
              <a:headEnd type="none" w="sm" len="sm"/>
              <a:tailEnd type="none" w="sm" len="sm"/>
            </a:ln>
          </p:spPr>
          <p:txBody>
            <a:bodyPr>
              <a:spAutoFit/>
            </a:bodyPr>
            <a:lstStyle/>
            <a:p>
              <a:pPr eaLnBrk="1" hangingPunct="1"/>
              <a:r>
                <a:rPr lang="en-US" altLang="zh-CN" sz="2800" b="1">
                  <a:solidFill>
                    <a:srgbClr val="002C84"/>
                  </a:solidFill>
                  <a:latin typeface="Times New Roman" pitchFamily="18" charset="0"/>
                  <a:ea typeface="楷体_GB2312" pitchFamily="49" charset="-122"/>
                </a:rPr>
                <a:t>1</a:t>
              </a:r>
              <a:r>
                <a:rPr lang="en-US" altLang="zh-CN" sz="2800" b="1">
                  <a:solidFill>
                    <a:srgbClr val="002C84"/>
                  </a:solidFill>
                  <a:latin typeface="楷体_GB2312" pitchFamily="49" charset="-122"/>
                  <a:ea typeface="楷体_GB2312" pitchFamily="49" charset="-122"/>
                </a:rPr>
                <a:t>. </a:t>
              </a:r>
              <a:r>
                <a:rPr lang="zh-CN" altLang="en-US" sz="2800" b="1">
                  <a:solidFill>
                    <a:srgbClr val="002C84"/>
                  </a:solidFill>
                  <a:latin typeface="幼圆" pitchFamily="49" charset="-122"/>
                  <a:ea typeface="幼圆" pitchFamily="49" charset="-122"/>
                </a:rPr>
                <a:t>排序的时间效率与什么直接有关</a:t>
              </a:r>
              <a:r>
                <a:rPr lang="zh-CN" altLang="en-US" sz="2800" b="1">
                  <a:solidFill>
                    <a:srgbClr val="002C84"/>
                  </a:solidFill>
                  <a:latin typeface="楷体_GB2312" pitchFamily="49" charset="-122"/>
                  <a:ea typeface="楷体_GB2312" pitchFamily="49" charset="-122"/>
                </a:rPr>
                <a:t>？</a:t>
              </a:r>
            </a:p>
          </p:txBody>
        </p:sp>
      </p:grpSp>
      <p:grpSp>
        <p:nvGrpSpPr>
          <p:cNvPr id="3" name="Group 159"/>
          <p:cNvGrpSpPr>
            <a:grpSpLocks/>
          </p:cNvGrpSpPr>
          <p:nvPr/>
        </p:nvGrpSpPr>
        <p:grpSpPr bwMode="auto">
          <a:xfrm>
            <a:off x="577850" y="2076450"/>
            <a:ext cx="7594600" cy="914400"/>
            <a:chOff x="364" y="1308"/>
            <a:chExt cx="4784" cy="576"/>
          </a:xfrm>
        </p:grpSpPr>
        <p:sp>
          <p:nvSpPr>
            <p:cNvPr id="21518" name="Text Box 4"/>
            <p:cNvSpPr txBox="1">
              <a:spLocks noChangeArrowheads="1"/>
            </p:cNvSpPr>
            <p:nvPr/>
          </p:nvSpPr>
          <p:spPr bwMode="auto">
            <a:xfrm>
              <a:off x="498" y="1308"/>
              <a:ext cx="4650" cy="576"/>
            </a:xfrm>
            <a:prstGeom prst="rect">
              <a:avLst/>
            </a:prstGeom>
            <a:noFill/>
            <a:ln w="12700" cap="sq">
              <a:noFill/>
              <a:miter lim="800000"/>
              <a:headEnd type="none" w="sm" len="sm"/>
              <a:tailEnd type="none" w="sm" len="sm"/>
            </a:ln>
          </p:spPr>
          <p:txBody>
            <a:bodyPr wrap="none">
              <a:spAutoFit/>
            </a:bodyPr>
            <a:lstStyle/>
            <a:p>
              <a:pPr eaLnBrk="1" hangingPunct="1"/>
              <a:endParaRPr lang="en-US" altLang="zh-CN" sz="3000" b="1">
                <a:solidFill>
                  <a:srgbClr val="000068"/>
                </a:solidFill>
                <a:latin typeface="Times New Roman" pitchFamily="18" charset="0"/>
                <a:ea typeface="华文新魏" pitchFamily="2" charset="-122"/>
              </a:endParaRPr>
            </a:p>
            <a:p>
              <a:pPr eaLnBrk="1" hangingPunct="1"/>
              <a:r>
                <a:rPr lang="en-US" altLang="zh-CN" sz="2400" b="1">
                  <a:solidFill>
                    <a:srgbClr val="000068"/>
                  </a:solidFill>
                  <a:latin typeface="Times New Roman" pitchFamily="18" charset="0"/>
                  <a:ea typeface="楷体_GB2312" pitchFamily="49" charset="-122"/>
                </a:rPr>
                <a:t>      </a:t>
              </a:r>
              <a:r>
                <a:rPr lang="zh-CN" altLang="en-US" sz="2400" b="1">
                  <a:solidFill>
                    <a:srgbClr val="000068"/>
                  </a:solidFill>
                  <a:latin typeface="Times New Roman" pitchFamily="18" charset="0"/>
                  <a:ea typeface="幼圆" pitchFamily="49" charset="-122"/>
                </a:rPr>
                <a:t>主要与排序过程中元素之间的比较次数直接有关。</a:t>
              </a:r>
            </a:p>
          </p:txBody>
        </p:sp>
        <p:sp>
          <p:nvSpPr>
            <p:cNvPr id="21519" name="Rectangle 137"/>
            <p:cNvSpPr>
              <a:spLocks noChangeArrowheads="1"/>
            </p:cNvSpPr>
            <p:nvPr/>
          </p:nvSpPr>
          <p:spPr bwMode="auto">
            <a:xfrm>
              <a:off x="364" y="1358"/>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157"/>
          <p:cNvGrpSpPr>
            <a:grpSpLocks/>
          </p:cNvGrpSpPr>
          <p:nvPr/>
        </p:nvGrpSpPr>
        <p:grpSpPr bwMode="auto">
          <a:xfrm>
            <a:off x="720725" y="3365500"/>
            <a:ext cx="7737475" cy="1143000"/>
            <a:chOff x="454" y="2016"/>
            <a:chExt cx="4874" cy="720"/>
          </a:xfrm>
        </p:grpSpPr>
        <p:sp>
          <p:nvSpPr>
            <p:cNvPr id="21516" name="Rectangle 140"/>
            <p:cNvSpPr>
              <a:spLocks noChangeArrowheads="1"/>
            </p:cNvSpPr>
            <p:nvPr/>
          </p:nvSpPr>
          <p:spPr bwMode="auto">
            <a:xfrm>
              <a:off x="454" y="2016"/>
              <a:ext cx="4874" cy="720"/>
            </a:xfrm>
            <a:prstGeom prst="rect">
              <a:avLst/>
            </a:prstGeom>
            <a:solidFill>
              <a:srgbClr val="FFFFCD"/>
            </a:solidFill>
            <a:ln w="12700" cap="sq">
              <a:noFill/>
              <a:miter lim="800000"/>
              <a:headEnd/>
              <a:tailEnd/>
            </a:ln>
            <a:effectLst>
              <a:outerShdw dist="125724" dir="2700000" algn="ctr" rotWithShape="0">
                <a:srgbClr val="969696"/>
              </a:outerShdw>
            </a:effectLst>
          </p:spPr>
          <p:txBody>
            <a:bodyPr wrap="none" anchor="ctr"/>
            <a:lstStyle/>
            <a:p>
              <a:pPr eaLnBrk="1" hangingPunct="1"/>
              <a:endParaRPr lang="zh-CN" altLang="en-US"/>
            </a:p>
          </p:txBody>
        </p:sp>
        <p:sp>
          <p:nvSpPr>
            <p:cNvPr id="21517" name="Text Box 141"/>
            <p:cNvSpPr txBox="1">
              <a:spLocks noChangeArrowheads="1"/>
            </p:cNvSpPr>
            <p:nvPr/>
          </p:nvSpPr>
          <p:spPr bwMode="auto">
            <a:xfrm>
              <a:off x="583" y="2118"/>
              <a:ext cx="4656" cy="524"/>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2</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按值递增</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5" name="Group 160"/>
          <p:cNvGrpSpPr>
            <a:grpSpLocks/>
          </p:cNvGrpSpPr>
          <p:nvPr/>
        </p:nvGrpSpPr>
        <p:grpSpPr bwMode="auto">
          <a:xfrm>
            <a:off x="554038" y="4545013"/>
            <a:ext cx="8112125" cy="1404937"/>
            <a:chOff x="349" y="2769"/>
            <a:chExt cx="5110" cy="885"/>
          </a:xfrm>
        </p:grpSpPr>
        <p:sp>
          <p:nvSpPr>
            <p:cNvPr id="21514" name="Text Box 6"/>
            <p:cNvSpPr txBox="1">
              <a:spLocks noChangeArrowheads="1"/>
            </p:cNvSpPr>
            <p:nvPr/>
          </p:nvSpPr>
          <p:spPr bwMode="auto">
            <a:xfrm>
              <a:off x="349" y="2966"/>
              <a:ext cx="5110" cy="688"/>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400" b="1">
                  <a:solidFill>
                    <a:srgbClr val="000068"/>
                  </a:solidFill>
                  <a:latin typeface="幼圆" pitchFamily="49" charset="-122"/>
                  <a:ea typeface="幼圆" pitchFamily="49" charset="-122"/>
                </a:rPr>
                <a:t>     </a:t>
              </a:r>
              <a:r>
                <a:rPr lang="zh-CN" altLang="en-US" sz="2400" b="1">
                  <a:solidFill>
                    <a:srgbClr val="000068"/>
                  </a:solidFill>
                  <a:latin typeface="幼圆" pitchFamily="49" charset="-122"/>
                  <a:ea typeface="幼圆" pitchFamily="49" charset="-122"/>
                </a:rPr>
                <a:t>由于每一趟排序只需要经过一次元素之间的比较就</a:t>
              </a:r>
            </a:p>
            <a:p>
              <a:pPr eaLnBrk="1" hangingPunct="1">
                <a:lnSpc>
                  <a:spcPct val="90000"/>
                </a:lnSpc>
              </a:pPr>
              <a:r>
                <a:rPr lang="zh-CN" altLang="en-US" sz="2400" b="1">
                  <a:solidFill>
                    <a:srgbClr val="000068"/>
                  </a:solidFill>
                  <a:latin typeface="幼圆" pitchFamily="49" charset="-122"/>
                  <a:ea typeface="幼圆" pitchFamily="49" charset="-122"/>
                </a:rPr>
                <a:t>     可以找到被插入元素的合适位置，因此，整个</a:t>
              </a:r>
              <a:r>
                <a:rPr lang="en-US" altLang="zh-CN" sz="2500" b="1">
                  <a:solidFill>
                    <a:srgbClr val="000068"/>
                  </a:solidFill>
                  <a:latin typeface="Times New Roman" pitchFamily="18" charset="0"/>
                  <a:ea typeface="幼圆" pitchFamily="49" charset="-122"/>
                </a:rPr>
                <a:t>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ea typeface="幼圆" pitchFamily="49" charset="-122"/>
                </a:rPr>
                <a:t>1</a:t>
              </a:r>
            </a:p>
            <a:p>
              <a:pPr eaLnBrk="1" hangingPunct="1">
                <a:lnSpc>
                  <a:spcPct val="90000"/>
                </a:lnSpc>
              </a:pPr>
              <a:r>
                <a:rPr lang="en-US" altLang="zh-CN" sz="2400" b="1">
                  <a:solidFill>
                    <a:srgbClr val="000068"/>
                  </a:solidFill>
                  <a:latin typeface="Times New Roman" pitchFamily="18" charset="0"/>
                  <a:ea typeface="幼圆" pitchFamily="49" charset="-122"/>
                </a:rPr>
                <a:t>          </a:t>
              </a:r>
              <a:r>
                <a:rPr lang="zh-CN" altLang="en-US" sz="2400" b="1">
                  <a:solidFill>
                    <a:srgbClr val="000068"/>
                  </a:solidFill>
                  <a:latin typeface="幼圆" pitchFamily="49" charset="-122"/>
                  <a:ea typeface="幼圆" pitchFamily="49" charset="-122"/>
                </a:rPr>
                <a:t>趟排序一共要经过</a:t>
              </a:r>
              <a:r>
                <a:rPr lang="en-US" altLang="zh-CN" sz="2400" b="1">
                  <a:solidFill>
                    <a:srgbClr val="000068"/>
                  </a:solidFill>
                  <a:latin typeface="Times New Roman" pitchFamily="18" charset="0"/>
                  <a:ea typeface="幼圆" pitchFamily="49" charset="-122"/>
                </a:rPr>
                <a:t>n</a:t>
              </a:r>
              <a:r>
                <a:rPr lang="en-US" altLang="zh-CN" sz="2400" b="1">
                  <a:solidFill>
                    <a:srgbClr val="000068"/>
                  </a:solidFill>
                  <a:latin typeface="宋体" charset="-122"/>
                  <a:ea typeface="宋体" charset="-122"/>
                </a:rPr>
                <a:t>-</a:t>
              </a:r>
              <a:r>
                <a:rPr lang="en-US" altLang="zh-CN" sz="2400" b="1">
                  <a:solidFill>
                    <a:srgbClr val="000068"/>
                  </a:solidFill>
                  <a:latin typeface="Times New Roman" pitchFamily="18" charset="0"/>
                  <a:ea typeface="幼圆" pitchFamily="49" charset="-122"/>
                </a:rPr>
                <a:t>1</a:t>
              </a:r>
              <a:r>
                <a:rPr lang="zh-CN" altLang="en-US" sz="2400" b="1">
                  <a:solidFill>
                    <a:srgbClr val="000068"/>
                  </a:solidFill>
                  <a:latin typeface="幼圆" pitchFamily="49" charset="-122"/>
                  <a:ea typeface="幼圆" pitchFamily="49" charset="-122"/>
                </a:rPr>
                <a:t>次元素之间的比较。</a:t>
              </a:r>
            </a:p>
          </p:txBody>
        </p:sp>
        <p:sp>
          <p:nvSpPr>
            <p:cNvPr id="21515" name="Rectangle 144"/>
            <p:cNvSpPr>
              <a:spLocks noChangeArrowheads="1"/>
            </p:cNvSpPr>
            <p:nvPr/>
          </p:nvSpPr>
          <p:spPr bwMode="auto">
            <a:xfrm>
              <a:off x="384" y="2769"/>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6" name="Group 158"/>
          <p:cNvGrpSpPr>
            <a:grpSpLocks/>
          </p:cNvGrpSpPr>
          <p:nvPr/>
        </p:nvGrpSpPr>
        <p:grpSpPr bwMode="auto">
          <a:xfrm>
            <a:off x="788988" y="295275"/>
            <a:ext cx="1550987" cy="830263"/>
            <a:chOff x="368" y="172"/>
            <a:chExt cx="977" cy="523"/>
          </a:xfrm>
        </p:grpSpPr>
        <p:sp>
          <p:nvSpPr>
            <p:cNvPr id="21511" name="Freeform 150"/>
            <p:cNvSpPr>
              <a:spLocks/>
            </p:cNvSpPr>
            <p:nvPr/>
          </p:nvSpPr>
          <p:spPr bwMode="auto">
            <a:xfrm>
              <a:off x="368" y="196"/>
              <a:ext cx="952" cy="499"/>
            </a:xfrm>
            <a:custGeom>
              <a:avLst/>
              <a:gdLst>
                <a:gd name="T0" fmla="*/ 110 w 615"/>
                <a:gd name="T1" fmla="*/ 0 h 384"/>
                <a:gd name="T2" fmla="*/ 84 w 615"/>
                <a:gd name="T3" fmla="*/ 648 h 384"/>
                <a:gd name="T4" fmla="*/ 652 w 615"/>
                <a:gd name="T5" fmla="*/ 591 h 384"/>
                <a:gd name="T6" fmla="*/ 1246 w 615"/>
                <a:gd name="T7" fmla="*/ 609 h 384"/>
                <a:gd name="T8" fmla="*/ 1276 w 615"/>
                <a:gd name="T9" fmla="*/ 191 h 384"/>
                <a:gd name="T10" fmla="*/ 1302 w 615"/>
                <a:gd name="T11" fmla="*/ 75 h 384"/>
                <a:gd name="T12" fmla="*/ 1031 w 615"/>
                <a:gd name="T13" fmla="*/ 18 h 384"/>
                <a:gd name="T14" fmla="*/ 110 w 615"/>
                <a:gd name="T15" fmla="*/ 0 h 3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5" h="384">
                  <a:moveTo>
                    <a:pt x="46" y="0"/>
                  </a:moveTo>
                  <a:cubicBezTo>
                    <a:pt x="0" y="142"/>
                    <a:pt x="27" y="173"/>
                    <a:pt x="35" y="384"/>
                  </a:cubicBezTo>
                  <a:cubicBezTo>
                    <a:pt x="120" y="376"/>
                    <a:pt x="191" y="370"/>
                    <a:pt x="272" y="350"/>
                  </a:cubicBezTo>
                  <a:cubicBezTo>
                    <a:pt x="373" y="358"/>
                    <a:pt x="426" y="374"/>
                    <a:pt x="520" y="361"/>
                  </a:cubicBezTo>
                  <a:cubicBezTo>
                    <a:pt x="615" y="330"/>
                    <a:pt x="568" y="188"/>
                    <a:pt x="532" y="113"/>
                  </a:cubicBezTo>
                  <a:cubicBezTo>
                    <a:pt x="536" y="90"/>
                    <a:pt x="549" y="67"/>
                    <a:pt x="543" y="45"/>
                  </a:cubicBezTo>
                  <a:cubicBezTo>
                    <a:pt x="533" y="7"/>
                    <a:pt x="469" y="13"/>
                    <a:pt x="430" y="11"/>
                  </a:cubicBezTo>
                  <a:cubicBezTo>
                    <a:pt x="302" y="5"/>
                    <a:pt x="174" y="4"/>
                    <a:pt x="46" y="0"/>
                  </a:cubicBezTo>
                  <a:close/>
                </a:path>
              </a:pathLst>
            </a:custGeom>
            <a:solidFill>
              <a:srgbClr val="33CCCC"/>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1512" name="Text Box 151"/>
            <p:cNvSpPr txBox="1">
              <a:spLocks noChangeArrowheads="1"/>
            </p:cNvSpPr>
            <p:nvPr/>
          </p:nvSpPr>
          <p:spPr bwMode="auto">
            <a:xfrm>
              <a:off x="387" y="172"/>
              <a:ext cx="476"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500" b="1">
                  <a:solidFill>
                    <a:srgbClr val="FF3300"/>
                  </a:solidFill>
                  <a:latin typeface="华文新魏" pitchFamily="2" charset="-122"/>
                  <a:ea typeface="华文新魏" pitchFamily="2" charset="-122"/>
                </a:rPr>
                <a:t>思</a:t>
              </a:r>
              <a:endParaRPr lang="zh-CN" altLang="en-US" sz="4500">
                <a:solidFill>
                  <a:srgbClr val="FF3300"/>
                </a:solidFill>
                <a:latin typeface="Times New Roman" pitchFamily="18" charset="0"/>
                <a:ea typeface="宋体" charset="-122"/>
              </a:endParaRPr>
            </a:p>
          </p:txBody>
        </p:sp>
        <p:sp>
          <p:nvSpPr>
            <p:cNvPr id="21513" name="Text Box 152"/>
            <p:cNvSpPr txBox="1">
              <a:spLocks noChangeArrowheads="1"/>
            </p:cNvSpPr>
            <p:nvPr/>
          </p:nvSpPr>
          <p:spPr bwMode="auto">
            <a:xfrm>
              <a:off x="701" y="180"/>
              <a:ext cx="644" cy="4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400" b="1">
                  <a:solidFill>
                    <a:srgbClr val="FF3300"/>
                  </a:solidFill>
                  <a:latin typeface="华文新魏" pitchFamily="2" charset="-122"/>
                  <a:ea typeface="华文新魏" pitchFamily="2" charset="-122"/>
                </a:rPr>
                <a:t>考</a:t>
              </a:r>
              <a:r>
                <a:rPr lang="zh-CN" altLang="en-US" sz="4400">
                  <a:solidFill>
                    <a:srgbClr val="FF3300"/>
                  </a:solidFill>
                </a:rPr>
                <a:t> </a:t>
              </a:r>
              <a:endParaRPr lang="zh-CN" altLang="en-US" sz="4400">
                <a:solidFill>
                  <a:srgbClr val="FF3300"/>
                </a:solidFill>
                <a:latin typeface="Times New Roman" pitchFamily="18" charset="0"/>
                <a:ea typeface="宋体"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20725" y="304800"/>
            <a:ext cx="7737475" cy="1143000"/>
            <a:chOff x="454" y="192"/>
            <a:chExt cx="4874" cy="720"/>
          </a:xfrm>
        </p:grpSpPr>
        <p:sp>
          <p:nvSpPr>
            <p:cNvPr id="22539" name="Rectangle 13"/>
            <p:cNvSpPr>
              <a:spLocks noChangeArrowheads="1"/>
            </p:cNvSpPr>
            <p:nvPr/>
          </p:nvSpPr>
          <p:spPr bwMode="auto">
            <a:xfrm>
              <a:off x="454" y="192"/>
              <a:ext cx="4874" cy="720"/>
            </a:xfrm>
            <a:prstGeom prst="rect">
              <a:avLst/>
            </a:prstGeom>
            <a:solidFill>
              <a:srgbClr val="FFE6CD"/>
            </a:solidFill>
            <a:ln w="12700" cap="sq">
              <a:noFill/>
              <a:miter lim="800000"/>
              <a:headEnd/>
              <a:tailEnd/>
            </a:ln>
            <a:effectLst>
              <a:outerShdw dist="107763" dir="2700000" algn="ctr" rotWithShape="0">
                <a:srgbClr val="B2B2B2"/>
              </a:outerShdw>
            </a:effectLst>
          </p:spPr>
          <p:txBody>
            <a:bodyPr wrap="none" anchor="ctr"/>
            <a:lstStyle/>
            <a:p>
              <a:pPr eaLnBrk="1" hangingPunct="1"/>
              <a:endParaRPr lang="zh-CN" altLang="en-US"/>
            </a:p>
          </p:txBody>
        </p:sp>
        <p:sp>
          <p:nvSpPr>
            <p:cNvPr id="22540" name="Text Box 14"/>
            <p:cNvSpPr txBox="1">
              <a:spLocks noChangeArrowheads="1"/>
            </p:cNvSpPr>
            <p:nvPr/>
          </p:nvSpPr>
          <p:spPr bwMode="auto">
            <a:xfrm>
              <a:off x="583" y="294"/>
              <a:ext cx="4656" cy="524"/>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3</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按值递减</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3" name="Group 31"/>
          <p:cNvGrpSpPr>
            <a:grpSpLocks/>
          </p:cNvGrpSpPr>
          <p:nvPr/>
        </p:nvGrpSpPr>
        <p:grpSpPr bwMode="auto">
          <a:xfrm>
            <a:off x="746125" y="1644650"/>
            <a:ext cx="8362950" cy="2246313"/>
            <a:chOff x="470" y="1036"/>
            <a:chExt cx="5268" cy="1415"/>
          </a:xfrm>
        </p:grpSpPr>
        <p:sp>
          <p:nvSpPr>
            <p:cNvPr id="22536" name="Text Box 16"/>
            <p:cNvSpPr txBox="1">
              <a:spLocks noChangeArrowheads="1"/>
            </p:cNvSpPr>
            <p:nvPr/>
          </p:nvSpPr>
          <p:spPr bwMode="auto">
            <a:xfrm>
              <a:off x="698" y="1059"/>
              <a:ext cx="5040" cy="1392"/>
            </a:xfrm>
            <a:prstGeom prst="rect">
              <a:avLst/>
            </a:prstGeom>
            <a:noFill/>
            <a:ln w="12700" cap="sq">
              <a:noFill/>
              <a:miter lim="800000"/>
              <a:headEnd type="none" w="sm" len="sm"/>
              <a:tailEnd type="none" w="sm" len="sm"/>
            </a:ln>
          </p:spPr>
          <p:txBody>
            <a:bodyPr>
              <a:spAutoFit/>
            </a:bodyPr>
            <a:lstStyle/>
            <a:p>
              <a:pPr eaLnBrk="1" hangingPunct="1">
                <a:lnSpc>
                  <a:spcPct val="90000"/>
                </a:lnSpc>
              </a:pPr>
              <a:endParaRPr lang="en-US" altLang="zh-CN" sz="2400" b="1">
                <a:solidFill>
                  <a:srgbClr val="000068"/>
                </a:solidFill>
              </a:endParaRPr>
            </a:p>
            <a:p>
              <a:pPr eaLnBrk="1" hangingPunct="1">
                <a:lnSpc>
                  <a:spcPct val="90000"/>
                </a:lnSpc>
              </a:pPr>
              <a:r>
                <a:rPr lang="en-US" altLang="zh-CN" sz="2400" b="1">
                  <a:solidFill>
                    <a:srgbClr val="000068"/>
                  </a:solidFill>
                  <a:latin typeface="楷体_GB2312" pitchFamily="49" charset="-122"/>
                  <a:ea typeface="楷体_GB2312" pitchFamily="49" charset="-122"/>
                </a:rPr>
                <a:t>    </a:t>
              </a:r>
              <a:r>
                <a:rPr lang="zh-CN" altLang="en-US" sz="2400" b="1">
                  <a:solidFill>
                    <a:srgbClr val="000068"/>
                  </a:solidFill>
                  <a:latin typeface="幼圆" pitchFamily="49" charset="-122"/>
                  <a:ea typeface="幼圆" pitchFamily="49" charset="-122"/>
                </a:rPr>
                <a:t>由于第</a:t>
              </a:r>
              <a:r>
                <a:rPr lang="en-US" altLang="zh-CN" sz="2400" b="1">
                  <a:solidFill>
                    <a:srgbClr val="000068"/>
                  </a:solidFill>
                  <a:latin typeface="Times New Roman" pitchFamily="18" charset="0"/>
                  <a:ea typeface="幼圆" pitchFamily="49" charset="-122"/>
                </a:rPr>
                <a:t>i</a:t>
              </a:r>
              <a:r>
                <a:rPr lang="zh-CN" altLang="en-US" sz="2400" b="1">
                  <a:solidFill>
                    <a:srgbClr val="000068"/>
                  </a:solidFill>
                  <a:latin typeface="幼圆" pitchFamily="49" charset="-122"/>
                  <a:ea typeface="幼圆" pitchFamily="49" charset="-122"/>
                </a:rPr>
                <a:t>趟排序需要经过</a:t>
              </a:r>
              <a:r>
                <a:rPr lang="en-US" altLang="zh-CN" sz="2400" b="1">
                  <a:solidFill>
                    <a:srgbClr val="000068"/>
                  </a:solidFill>
                  <a:latin typeface="Times New Roman" pitchFamily="18" charset="0"/>
                  <a:ea typeface="幼圆" pitchFamily="49" charset="-122"/>
                </a:rPr>
                <a:t>i</a:t>
              </a:r>
              <a:r>
                <a:rPr lang="zh-CN" altLang="en-US" sz="2400" b="1">
                  <a:solidFill>
                    <a:srgbClr val="000068"/>
                  </a:solidFill>
                  <a:latin typeface="幼圆" pitchFamily="49" charset="-122"/>
                  <a:ea typeface="幼圆" pitchFamily="49" charset="-122"/>
                </a:rPr>
                <a:t>次元素之间的比较才能</a:t>
              </a:r>
            </a:p>
            <a:p>
              <a:pPr eaLnBrk="1" hangingPunct="1">
                <a:lnSpc>
                  <a:spcPct val="90000"/>
                </a:lnSpc>
              </a:pPr>
              <a:r>
                <a:rPr lang="zh-CN" altLang="en-US" sz="2400" b="1">
                  <a:solidFill>
                    <a:srgbClr val="000068"/>
                  </a:solidFill>
                  <a:latin typeface="幼圆" pitchFamily="49" charset="-122"/>
                  <a:ea typeface="幼圆" pitchFamily="49" charset="-122"/>
                </a:rPr>
                <a:t>找到被插入元素的合适位置</a:t>
              </a:r>
              <a:r>
                <a:rPr lang="en-US" altLang="zh-CN" sz="2400" b="1">
                  <a:solidFill>
                    <a:srgbClr val="000068"/>
                  </a:solidFill>
                  <a:latin typeface="幼圆" pitchFamily="49" charset="-122"/>
                  <a:ea typeface="幼圆" pitchFamily="49" charset="-122"/>
                </a:rPr>
                <a:t>,</a:t>
              </a:r>
              <a:r>
                <a:rPr lang="zh-CN" altLang="en-US" sz="2400" b="1">
                  <a:solidFill>
                    <a:srgbClr val="000068"/>
                  </a:solidFill>
                  <a:latin typeface="幼圆" pitchFamily="49" charset="-122"/>
                  <a:ea typeface="幼圆" pitchFamily="49" charset="-122"/>
                </a:rPr>
                <a:t>因此</a:t>
              </a:r>
              <a:r>
                <a:rPr lang="en-US" altLang="zh-CN" sz="2400" b="1">
                  <a:solidFill>
                    <a:srgbClr val="000068"/>
                  </a:solidFill>
                  <a:latin typeface="幼圆" pitchFamily="49" charset="-122"/>
                  <a:ea typeface="幼圆" pitchFamily="49" charset="-122"/>
                </a:rPr>
                <a:t>,</a:t>
              </a:r>
              <a:r>
                <a:rPr lang="zh-CN" altLang="en-US" sz="2400" b="1">
                  <a:solidFill>
                    <a:srgbClr val="000068"/>
                  </a:solidFill>
                  <a:latin typeface="幼圆" pitchFamily="49" charset="-122"/>
                  <a:ea typeface="幼圆" pitchFamily="49" charset="-122"/>
                </a:rPr>
                <a:t>整个</a:t>
              </a:r>
              <a:r>
                <a:rPr lang="en-US" altLang="zh-CN" sz="2400" b="1">
                  <a:solidFill>
                    <a:srgbClr val="000068"/>
                  </a:solidFill>
                  <a:latin typeface="Times New Roman" pitchFamily="18" charset="0"/>
                  <a:ea typeface="幼圆" pitchFamily="49" charset="-122"/>
                </a:rPr>
                <a:t>n</a:t>
              </a:r>
              <a:r>
                <a:rPr lang="en-US" altLang="zh-CN" sz="2400" b="1">
                  <a:solidFill>
                    <a:srgbClr val="000068"/>
                  </a:solidFill>
                  <a:latin typeface="宋体" charset="-122"/>
                  <a:ea typeface="宋体" charset="-122"/>
                </a:rPr>
                <a:t>-</a:t>
              </a:r>
              <a:r>
                <a:rPr lang="en-US" altLang="zh-CN" sz="2400" b="1">
                  <a:solidFill>
                    <a:srgbClr val="000068"/>
                  </a:solidFill>
                  <a:latin typeface="Times New Roman" pitchFamily="18" charset="0"/>
                  <a:ea typeface="幼圆" pitchFamily="49" charset="-122"/>
                </a:rPr>
                <a:t>1</a:t>
              </a:r>
              <a:r>
                <a:rPr lang="zh-CN" altLang="en-US" sz="2400" b="1">
                  <a:solidFill>
                    <a:srgbClr val="000068"/>
                  </a:solidFill>
                  <a:latin typeface="幼圆" pitchFamily="49" charset="-122"/>
                  <a:ea typeface="幼圆" pitchFamily="49" charset="-122"/>
                </a:rPr>
                <a:t>趟排序一</a:t>
              </a:r>
            </a:p>
            <a:p>
              <a:pPr eaLnBrk="1" hangingPunct="1">
                <a:lnSpc>
                  <a:spcPct val="90000"/>
                </a:lnSpc>
              </a:pPr>
              <a:r>
                <a:rPr lang="zh-CN" altLang="en-US" sz="2400" b="1">
                  <a:solidFill>
                    <a:srgbClr val="000068"/>
                  </a:solidFill>
                  <a:latin typeface="幼圆" pitchFamily="49" charset="-122"/>
                  <a:ea typeface="幼圆" pitchFamily="49" charset="-122"/>
                </a:rPr>
                <a:t>共要经过</a:t>
              </a:r>
            </a:p>
            <a:p>
              <a:pPr eaLnBrk="1" hangingPunct="1">
                <a:lnSpc>
                  <a:spcPct val="90000"/>
                </a:lnSpc>
                <a:spcBef>
                  <a:spcPct val="20000"/>
                </a:spcBef>
                <a:spcAft>
                  <a:spcPct val="20000"/>
                </a:spcAft>
              </a:pPr>
              <a:r>
                <a:rPr lang="zh-CN" altLang="en-US" sz="2400" b="1">
                  <a:solidFill>
                    <a:srgbClr val="000068"/>
                  </a:solidFill>
                  <a:latin typeface="楷体_GB2312" pitchFamily="49" charset="-122"/>
                  <a:ea typeface="楷体_GB2312" pitchFamily="49" charset="-122"/>
                </a:rPr>
                <a:t>                 </a:t>
              </a:r>
              <a:r>
                <a:rPr lang="zh-CN" altLang="en-US" sz="2400" b="1">
                  <a:solidFill>
                    <a:srgbClr val="000068"/>
                  </a:solidFill>
                  <a:latin typeface="Times New Roman" pitchFamily="18" charset="0"/>
                  <a:ea typeface="楷体_GB2312" pitchFamily="49" charset="-122"/>
                  <a:sym typeface="Symbol" pitchFamily="18" charset="2"/>
                </a:rPr>
                <a:t> </a:t>
              </a:r>
              <a:r>
                <a:rPr lang="en-US" altLang="zh-CN" sz="2400" b="1">
                  <a:solidFill>
                    <a:srgbClr val="000068"/>
                  </a:solidFill>
                  <a:latin typeface="Times New Roman" pitchFamily="18" charset="0"/>
                  <a:ea typeface="楷体_GB2312" pitchFamily="49" charset="-122"/>
                  <a:sym typeface="Symbol" pitchFamily="18" charset="2"/>
                </a:rPr>
                <a:t>i = n(n</a:t>
              </a:r>
              <a:r>
                <a:rPr lang="en-US" altLang="zh-CN" sz="2400" b="1">
                  <a:solidFill>
                    <a:srgbClr val="000068"/>
                  </a:solidFill>
                  <a:latin typeface="Times New Roman" pitchFamily="18" charset="0"/>
                  <a:ea typeface="宋体" charset="-122"/>
                  <a:cs typeface="Times New Roman" pitchFamily="18" charset="0"/>
                  <a:sym typeface="Symbol" pitchFamily="18" charset="2"/>
                </a:rPr>
                <a:t>–</a:t>
              </a:r>
              <a:r>
                <a:rPr lang="en-US" altLang="zh-CN" sz="2400" b="1">
                  <a:solidFill>
                    <a:srgbClr val="000068"/>
                  </a:solidFill>
                  <a:latin typeface="Times New Roman" pitchFamily="18" charset="0"/>
                  <a:ea typeface="楷体_GB2312" pitchFamily="49" charset="-122"/>
                  <a:sym typeface="Symbol" pitchFamily="18" charset="2"/>
                </a:rPr>
                <a:t>1)/2</a:t>
              </a:r>
              <a:endParaRPr lang="en-US" altLang="zh-CN" sz="2400" b="1">
                <a:solidFill>
                  <a:srgbClr val="000068"/>
                </a:solidFill>
                <a:latin typeface="Times New Roman" pitchFamily="18" charset="0"/>
                <a:ea typeface="楷体_GB2312" pitchFamily="49" charset="-122"/>
              </a:endParaRPr>
            </a:p>
            <a:p>
              <a:pPr eaLnBrk="1" hangingPunct="1">
                <a:lnSpc>
                  <a:spcPct val="90000"/>
                </a:lnSpc>
              </a:pPr>
              <a:r>
                <a:rPr lang="zh-CN" altLang="en-US" sz="2400" b="1">
                  <a:solidFill>
                    <a:srgbClr val="000068"/>
                  </a:solidFill>
                  <a:latin typeface="幼圆" pitchFamily="49" charset="-122"/>
                  <a:ea typeface="幼圆" pitchFamily="49" charset="-122"/>
                </a:rPr>
                <a:t>次元素之间的比较</a:t>
              </a:r>
              <a:r>
                <a:rPr lang="zh-CN" altLang="en-US" sz="2400" b="1">
                  <a:solidFill>
                    <a:srgbClr val="000068"/>
                  </a:solidFill>
                  <a:latin typeface="楷体_GB2312" pitchFamily="49" charset="-122"/>
                  <a:ea typeface="楷体_GB2312" pitchFamily="49" charset="-122"/>
                </a:rPr>
                <a:t>。</a:t>
              </a:r>
            </a:p>
          </p:txBody>
        </p:sp>
        <p:sp>
          <p:nvSpPr>
            <p:cNvPr id="22537" name="Text Box 17"/>
            <p:cNvSpPr txBox="1">
              <a:spLocks noChangeArrowheads="1"/>
            </p:cNvSpPr>
            <p:nvPr/>
          </p:nvSpPr>
          <p:spPr bwMode="auto">
            <a:xfrm>
              <a:off x="2329" y="1842"/>
              <a:ext cx="370" cy="46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1500" b="1">
                  <a:solidFill>
                    <a:srgbClr val="000068"/>
                  </a:solidFill>
                  <a:latin typeface="Times New Roman" pitchFamily="18" charset="0"/>
                  <a:ea typeface="宋体" charset="-122"/>
                </a:rPr>
                <a:t>n</a:t>
              </a:r>
              <a:r>
                <a:rPr lang="en-US" altLang="zh-CN" sz="1500" b="1">
                  <a:solidFill>
                    <a:srgbClr val="000068"/>
                  </a:solidFill>
                  <a:latin typeface="宋体" charset="-122"/>
                  <a:ea typeface="宋体" charset="-122"/>
                </a:rPr>
                <a:t>-</a:t>
              </a:r>
              <a:r>
                <a:rPr lang="en-US" altLang="zh-CN" sz="1500" b="1">
                  <a:solidFill>
                    <a:srgbClr val="000068"/>
                  </a:solidFill>
                  <a:latin typeface="Times New Roman" pitchFamily="18" charset="0"/>
                  <a:ea typeface="宋体" charset="-122"/>
                </a:rPr>
                <a:t>1</a:t>
              </a:r>
            </a:p>
            <a:p>
              <a:pPr eaLnBrk="1" hangingPunct="1">
                <a:lnSpc>
                  <a:spcPct val="95000"/>
                </a:lnSpc>
              </a:pPr>
              <a:endParaRPr lang="en-US" altLang="zh-CN" sz="1500" b="1">
                <a:solidFill>
                  <a:srgbClr val="000068"/>
                </a:solidFill>
                <a:latin typeface="Times New Roman" pitchFamily="18" charset="0"/>
                <a:ea typeface="宋体" charset="-122"/>
              </a:endParaRPr>
            </a:p>
            <a:p>
              <a:pPr eaLnBrk="1" hangingPunct="1">
                <a:lnSpc>
                  <a:spcPct val="95000"/>
                </a:lnSpc>
              </a:pPr>
              <a:r>
                <a:rPr lang="en-US" altLang="zh-CN" sz="1500" b="1">
                  <a:solidFill>
                    <a:srgbClr val="000068"/>
                  </a:solidFill>
                  <a:latin typeface="Times New Roman" pitchFamily="18" charset="0"/>
                  <a:ea typeface="宋体" charset="-122"/>
                </a:rPr>
                <a:t>i=1</a:t>
              </a:r>
            </a:p>
          </p:txBody>
        </p:sp>
        <p:sp>
          <p:nvSpPr>
            <p:cNvPr id="22538" name="Rectangle 18"/>
            <p:cNvSpPr>
              <a:spLocks noChangeArrowheads="1"/>
            </p:cNvSpPr>
            <p:nvPr/>
          </p:nvSpPr>
          <p:spPr bwMode="auto">
            <a:xfrm>
              <a:off x="470" y="1036"/>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32"/>
          <p:cNvGrpSpPr>
            <a:grpSpLocks/>
          </p:cNvGrpSpPr>
          <p:nvPr/>
        </p:nvGrpSpPr>
        <p:grpSpPr bwMode="auto">
          <a:xfrm>
            <a:off x="1293813" y="4445000"/>
            <a:ext cx="6662737" cy="1552575"/>
            <a:chOff x="724" y="2800"/>
            <a:chExt cx="4197" cy="978"/>
          </a:xfrm>
        </p:grpSpPr>
        <p:sp>
          <p:nvSpPr>
            <p:cNvPr id="22533" name="Text Box 20"/>
            <p:cNvSpPr txBox="1">
              <a:spLocks noChangeArrowheads="1"/>
            </p:cNvSpPr>
            <p:nvPr/>
          </p:nvSpPr>
          <p:spPr bwMode="auto">
            <a:xfrm>
              <a:off x="838" y="2866"/>
              <a:ext cx="4083" cy="835"/>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3399"/>
                  </a:solidFill>
                </a:rPr>
                <a:t>    </a:t>
              </a:r>
              <a:r>
                <a:rPr lang="zh-CN" altLang="en-US" sz="2700" b="1">
                  <a:solidFill>
                    <a:srgbClr val="003399"/>
                  </a:solidFill>
                </a:rPr>
                <a:t>若以最坏的情况考虑，则插入排</a:t>
              </a:r>
            </a:p>
            <a:p>
              <a:pPr eaLnBrk="1" hangingPunct="1"/>
              <a:r>
                <a:rPr lang="zh-CN" altLang="en-US" sz="2700" b="1">
                  <a:solidFill>
                    <a:srgbClr val="003399"/>
                  </a:solidFill>
                </a:rPr>
                <a:t>序算法的时间</a:t>
              </a:r>
              <a:r>
                <a:rPr lang="zh-CN" altLang="en-US" sz="2700" b="1">
                  <a:solidFill>
                    <a:srgbClr val="003399"/>
                  </a:solidFill>
                  <a:latin typeface="Times New Roman" pitchFamily="18" charset="0"/>
                </a:rPr>
                <a:t>复杂度为 </a:t>
              </a:r>
              <a:r>
                <a:rPr lang="zh-CN" altLang="en-US" sz="2700" b="1">
                  <a:solidFill>
                    <a:srgbClr val="003399"/>
                  </a:solidFill>
                  <a:latin typeface="Times New Roman" pitchFamily="18" charset="0"/>
                  <a:ea typeface="楷体_GB2312" pitchFamily="49" charset="-122"/>
                </a:rPr>
                <a:t>           。</a:t>
              </a:r>
              <a:r>
                <a:rPr lang="zh-CN" altLang="en-US" sz="2700" b="1">
                  <a:solidFill>
                    <a:srgbClr val="003399"/>
                  </a:solidFill>
                  <a:latin typeface="Times New Roman" pitchFamily="18" charset="0"/>
                </a:rPr>
                <a:t>插入</a:t>
              </a:r>
            </a:p>
            <a:p>
              <a:pPr eaLnBrk="1" hangingPunct="1"/>
              <a:r>
                <a:rPr lang="zh-CN" altLang="en-US" sz="2700" b="1">
                  <a:solidFill>
                    <a:srgbClr val="003399"/>
                  </a:solidFill>
                  <a:latin typeface="Times New Roman" pitchFamily="18" charset="0"/>
                </a:rPr>
                <a:t>排序法是一种</a:t>
              </a:r>
              <a:r>
                <a:rPr lang="zh-CN" altLang="en-US" sz="2700" b="1">
                  <a:solidFill>
                    <a:schemeClr val="accent2"/>
                  </a:solidFill>
                  <a:latin typeface="Times New Roman" pitchFamily="18" charset="0"/>
                </a:rPr>
                <a:t>稳定性排序方法</a:t>
              </a:r>
              <a:r>
                <a:rPr lang="zh-CN" altLang="en-US" sz="2700" b="1">
                  <a:solidFill>
                    <a:srgbClr val="003399"/>
                  </a:solidFill>
                  <a:latin typeface="Times New Roman" pitchFamily="18" charset="0"/>
                  <a:ea typeface="宋体" charset="-122"/>
                </a:rPr>
                <a:t>。</a:t>
              </a:r>
              <a:endParaRPr lang="zh-CN" altLang="en-US" sz="2700" b="1">
                <a:solidFill>
                  <a:srgbClr val="003399"/>
                </a:solidFill>
                <a:latin typeface="Times New Roman" pitchFamily="18" charset="0"/>
                <a:ea typeface="楷体_GB2312" pitchFamily="49" charset="-122"/>
              </a:endParaRPr>
            </a:p>
          </p:txBody>
        </p:sp>
        <p:sp>
          <p:nvSpPr>
            <p:cNvPr id="22534" name="Rectangle 21"/>
            <p:cNvSpPr>
              <a:spLocks noChangeArrowheads="1"/>
            </p:cNvSpPr>
            <p:nvPr/>
          </p:nvSpPr>
          <p:spPr bwMode="auto">
            <a:xfrm>
              <a:off x="3024" y="3098"/>
              <a:ext cx="960" cy="384"/>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400" b="1">
                  <a:solidFill>
                    <a:srgbClr val="FF0000"/>
                  </a:solidFill>
                  <a:latin typeface="Times New Roman" pitchFamily="18" charset="0"/>
                  <a:ea typeface="宋体" charset="-122"/>
                  <a:cs typeface="Tahoma" pitchFamily="34" charset="0"/>
                </a:rPr>
                <a:t>O(n</a:t>
              </a:r>
              <a:r>
                <a:rPr lang="en-US" altLang="zh-CN" sz="3400" b="1" baseline="30000">
                  <a:solidFill>
                    <a:srgbClr val="FF0000"/>
                  </a:solidFill>
                  <a:latin typeface="Times New Roman" pitchFamily="18" charset="0"/>
                  <a:ea typeface="宋体" charset="-122"/>
                  <a:cs typeface="Tahoma" pitchFamily="34" charset="0"/>
                </a:rPr>
                <a:t>2</a:t>
              </a:r>
              <a:r>
                <a:rPr lang="en-US" altLang="zh-CN" sz="3400" b="1">
                  <a:solidFill>
                    <a:srgbClr val="FF0000"/>
                  </a:solidFill>
                  <a:latin typeface="Times New Roman" pitchFamily="18" charset="0"/>
                  <a:ea typeface="宋体" charset="-122"/>
                  <a:cs typeface="Tahoma" pitchFamily="34" charset="0"/>
                </a:rPr>
                <a:t>)</a:t>
              </a:r>
            </a:p>
          </p:txBody>
        </p:sp>
        <p:sp>
          <p:nvSpPr>
            <p:cNvPr id="22535" name="Rectangle 26"/>
            <p:cNvSpPr>
              <a:spLocks noChangeArrowheads="1"/>
            </p:cNvSpPr>
            <p:nvPr/>
          </p:nvSpPr>
          <p:spPr bwMode="auto">
            <a:xfrm>
              <a:off x="724" y="2800"/>
              <a:ext cx="3868" cy="978"/>
            </a:xfrm>
            <a:prstGeom prst="rect">
              <a:avLst/>
            </a:prstGeom>
            <a:noFill/>
            <a:ln w="104775" cap="sq">
              <a:solidFill>
                <a:srgbClr val="00CCFF"/>
              </a:solidFill>
              <a:miter lim="800000"/>
              <a:headEnd/>
              <a:tailEnd/>
            </a:ln>
            <a:effectLst>
              <a:outerShdw dist="63500" dir="2212194" algn="ctr" rotWithShape="0">
                <a:srgbClr val="B2B2B2"/>
              </a:outerShdw>
            </a:effectLst>
          </p:spPr>
          <p:txBody>
            <a:bodyPr wrap="none" anchor="ctr"/>
            <a:lstStyle/>
            <a:p>
              <a:pPr eaLnBrk="1" hangingPunct="1"/>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466850" y="2133600"/>
            <a:ext cx="6762750" cy="519113"/>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13      38      49      65      76      97</a:t>
            </a:r>
            <a:r>
              <a:rPr lang="en-US" altLang="zh-CN" sz="2800" b="1">
                <a:solidFill>
                  <a:schemeClr val="bg1"/>
                </a:solidFill>
                <a:latin typeface="Times New Roman" pitchFamily="18" charset="0"/>
                <a:ea typeface="宋体" charset="-122"/>
              </a:rPr>
              <a:t>      27      50</a:t>
            </a:r>
          </a:p>
        </p:txBody>
      </p:sp>
      <p:grpSp>
        <p:nvGrpSpPr>
          <p:cNvPr id="2" name="Group 3"/>
          <p:cNvGrpSpPr>
            <a:grpSpLocks/>
          </p:cNvGrpSpPr>
          <p:nvPr/>
        </p:nvGrpSpPr>
        <p:grpSpPr bwMode="auto">
          <a:xfrm>
            <a:off x="592138" y="973138"/>
            <a:ext cx="733425" cy="858837"/>
            <a:chOff x="373" y="613"/>
            <a:chExt cx="462" cy="541"/>
          </a:xfrm>
        </p:grpSpPr>
        <p:sp>
          <p:nvSpPr>
            <p:cNvPr id="23604" name="Text Box 4"/>
            <p:cNvSpPr txBox="1">
              <a:spLocks noChangeArrowheads="1"/>
            </p:cNvSpPr>
            <p:nvPr/>
          </p:nvSpPr>
          <p:spPr bwMode="auto">
            <a:xfrm>
              <a:off x="373" y="613"/>
              <a:ext cx="46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temp</a:t>
              </a:r>
            </a:p>
          </p:txBody>
        </p:sp>
        <p:sp>
          <p:nvSpPr>
            <p:cNvPr id="23605" name="Text Box 5"/>
            <p:cNvSpPr txBox="1">
              <a:spLocks noChangeArrowheads="1"/>
            </p:cNvSpPr>
            <p:nvPr/>
          </p:nvSpPr>
          <p:spPr bwMode="auto">
            <a:xfrm>
              <a:off x="443" y="856"/>
              <a:ext cx="318" cy="298"/>
            </a:xfrm>
            <a:prstGeom prst="rect">
              <a:avLst/>
            </a:prstGeom>
            <a:noFill/>
            <a:ln w="15875" cap="sq">
              <a:solidFill>
                <a:srgbClr val="333399"/>
              </a:solidFill>
              <a:miter lim="800000"/>
              <a:headEnd type="none" w="sm" len="sm"/>
              <a:tailEnd type="none" w="sm" len="sm"/>
            </a:ln>
          </p:spPr>
          <p:txBody>
            <a:bodyPr wrap="none">
              <a:spAutoFit/>
            </a:bodyPr>
            <a:lstStyle/>
            <a:p>
              <a:pPr eaLnBrk="1" hangingPunct="1"/>
              <a:r>
                <a:rPr lang="en-US" altLang="zh-CN" sz="2400">
                  <a:solidFill>
                    <a:srgbClr val="000099"/>
                  </a:solidFill>
                  <a:latin typeface="Times New Roman" pitchFamily="18" charset="0"/>
                  <a:ea typeface="宋体" charset="-122"/>
                </a:rPr>
                <a:t>    </a:t>
              </a:r>
            </a:p>
          </p:txBody>
        </p:sp>
      </p:grpSp>
      <p:sp>
        <p:nvSpPr>
          <p:cNvPr id="373766" name="Rectangle 6"/>
          <p:cNvSpPr>
            <a:spLocks noChangeArrowheads="1"/>
          </p:cNvSpPr>
          <p:nvPr/>
        </p:nvSpPr>
        <p:spPr bwMode="auto">
          <a:xfrm>
            <a:off x="692150" y="1360488"/>
            <a:ext cx="527050" cy="503237"/>
          </a:xfrm>
          <a:prstGeom prst="rect">
            <a:avLst/>
          </a:prstGeom>
          <a:noFill/>
          <a:ln w="12700" cap="sq">
            <a:noFill/>
            <a:miter lim="800000"/>
            <a:headEnd/>
            <a:tailEnd/>
          </a:ln>
        </p:spPr>
        <p:txBody>
          <a:bodyPr wrap="none">
            <a:spAutoFit/>
          </a:bodyPr>
          <a:lstStyle/>
          <a:p>
            <a:pPr eaLnBrk="1" hangingPunct="1"/>
            <a:r>
              <a:rPr lang="en-US" altLang="zh-CN" sz="2700" b="1">
                <a:solidFill>
                  <a:srgbClr val="008000"/>
                </a:solidFill>
                <a:latin typeface="Times New Roman" pitchFamily="18" charset="0"/>
                <a:ea typeface="宋体" charset="-122"/>
              </a:rPr>
              <a:t>27</a:t>
            </a:r>
          </a:p>
        </p:txBody>
      </p:sp>
      <p:sp>
        <p:nvSpPr>
          <p:cNvPr id="373767" name="Rectangle 7"/>
          <p:cNvSpPr>
            <a:spLocks noChangeArrowheads="1"/>
          </p:cNvSpPr>
          <p:nvPr/>
        </p:nvSpPr>
        <p:spPr bwMode="auto">
          <a:xfrm>
            <a:off x="1438275" y="2593975"/>
            <a:ext cx="584200" cy="41275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sp>
        <p:nvSpPr>
          <p:cNvPr id="373768" name="Rectangle 8"/>
          <p:cNvSpPr>
            <a:spLocks noChangeArrowheads="1"/>
          </p:cNvSpPr>
          <p:nvPr/>
        </p:nvSpPr>
        <p:spPr bwMode="auto">
          <a:xfrm>
            <a:off x="5867400" y="2581275"/>
            <a:ext cx="66357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373769" name="Rectangle 9"/>
          <p:cNvSpPr>
            <a:spLocks noChangeArrowheads="1"/>
          </p:cNvSpPr>
          <p:nvPr/>
        </p:nvSpPr>
        <p:spPr bwMode="auto">
          <a:xfrm>
            <a:off x="3263900" y="2625725"/>
            <a:ext cx="60642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nvGrpSpPr>
          <p:cNvPr id="3" name="Group 10"/>
          <p:cNvGrpSpPr>
            <a:grpSpLocks/>
          </p:cNvGrpSpPr>
          <p:nvPr/>
        </p:nvGrpSpPr>
        <p:grpSpPr bwMode="auto">
          <a:xfrm>
            <a:off x="2351088" y="2608263"/>
            <a:ext cx="4154487" cy="481012"/>
            <a:chOff x="1481" y="1643"/>
            <a:chExt cx="2617" cy="303"/>
          </a:xfrm>
        </p:grpSpPr>
        <p:sp>
          <p:nvSpPr>
            <p:cNvPr id="23602" name="Rectangle 11"/>
            <p:cNvSpPr>
              <a:spLocks noChangeArrowheads="1"/>
            </p:cNvSpPr>
            <p:nvPr/>
          </p:nvSpPr>
          <p:spPr bwMode="auto">
            <a:xfrm>
              <a:off x="1481" y="1643"/>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23603" name="Rectangle 12"/>
            <p:cNvSpPr>
              <a:spLocks noChangeArrowheads="1"/>
            </p:cNvSpPr>
            <p:nvPr/>
          </p:nvSpPr>
          <p:spPr bwMode="auto">
            <a:xfrm>
              <a:off x="3666" y="1658"/>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4" name="Group 13"/>
          <p:cNvGrpSpPr>
            <a:grpSpLocks/>
          </p:cNvGrpSpPr>
          <p:nvPr/>
        </p:nvGrpSpPr>
        <p:grpSpPr bwMode="auto">
          <a:xfrm>
            <a:off x="1430338" y="2608263"/>
            <a:ext cx="2455862" cy="684212"/>
            <a:chOff x="901" y="1643"/>
            <a:chExt cx="1547" cy="431"/>
          </a:xfrm>
        </p:grpSpPr>
        <p:sp>
          <p:nvSpPr>
            <p:cNvPr id="23600" name="Rectangle 14"/>
            <p:cNvSpPr>
              <a:spLocks noChangeArrowheads="1"/>
            </p:cNvSpPr>
            <p:nvPr/>
          </p:nvSpPr>
          <p:spPr bwMode="auto">
            <a:xfrm>
              <a:off x="2016" y="1643"/>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601" name="Rectangle 15"/>
            <p:cNvSpPr>
              <a:spLocks noChangeArrowheads="1"/>
            </p:cNvSpPr>
            <p:nvPr/>
          </p:nvSpPr>
          <p:spPr bwMode="auto">
            <a:xfrm>
              <a:off x="901" y="1824"/>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5" name="Group 16"/>
          <p:cNvGrpSpPr>
            <a:grpSpLocks/>
          </p:cNvGrpSpPr>
          <p:nvPr/>
        </p:nvGrpSpPr>
        <p:grpSpPr bwMode="auto">
          <a:xfrm>
            <a:off x="1389063" y="2573338"/>
            <a:ext cx="1539875" cy="735012"/>
            <a:chOff x="875" y="1621"/>
            <a:chExt cx="970" cy="463"/>
          </a:xfrm>
        </p:grpSpPr>
        <p:sp>
          <p:nvSpPr>
            <p:cNvPr id="23598" name="Rectangle 17"/>
            <p:cNvSpPr>
              <a:spLocks noChangeArrowheads="1"/>
            </p:cNvSpPr>
            <p:nvPr/>
          </p:nvSpPr>
          <p:spPr bwMode="auto">
            <a:xfrm>
              <a:off x="875" y="1621"/>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9" name="Rectangle 18"/>
            <p:cNvSpPr>
              <a:spLocks noChangeArrowheads="1"/>
            </p:cNvSpPr>
            <p:nvPr/>
          </p:nvSpPr>
          <p:spPr bwMode="auto">
            <a:xfrm>
              <a:off x="1477" y="1824"/>
              <a:ext cx="368"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grpSp>
      <p:grpSp>
        <p:nvGrpSpPr>
          <p:cNvPr id="6" name="Group 19"/>
          <p:cNvGrpSpPr>
            <a:grpSpLocks/>
          </p:cNvGrpSpPr>
          <p:nvPr/>
        </p:nvGrpSpPr>
        <p:grpSpPr bwMode="auto">
          <a:xfrm>
            <a:off x="1430338" y="2895600"/>
            <a:ext cx="1520825" cy="684213"/>
            <a:chOff x="901" y="1824"/>
            <a:chExt cx="958" cy="431"/>
          </a:xfrm>
        </p:grpSpPr>
        <p:sp>
          <p:nvSpPr>
            <p:cNvPr id="23596" name="Rectangle 20"/>
            <p:cNvSpPr>
              <a:spLocks noChangeArrowheads="1"/>
            </p:cNvSpPr>
            <p:nvPr/>
          </p:nvSpPr>
          <p:spPr bwMode="auto">
            <a:xfrm>
              <a:off x="901" y="182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7" name="Rectangle 21"/>
            <p:cNvSpPr>
              <a:spLocks noChangeArrowheads="1"/>
            </p:cNvSpPr>
            <p:nvPr/>
          </p:nvSpPr>
          <p:spPr bwMode="auto">
            <a:xfrm>
              <a:off x="1477" y="2005"/>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7" name="Group 22"/>
          <p:cNvGrpSpPr>
            <a:grpSpLocks/>
          </p:cNvGrpSpPr>
          <p:nvPr/>
        </p:nvGrpSpPr>
        <p:grpSpPr bwMode="auto">
          <a:xfrm>
            <a:off x="1430338" y="2590800"/>
            <a:ext cx="1600200" cy="431800"/>
            <a:chOff x="901" y="1632"/>
            <a:chExt cx="1008" cy="272"/>
          </a:xfrm>
        </p:grpSpPr>
        <p:sp>
          <p:nvSpPr>
            <p:cNvPr id="23594" name="Rectangle 23"/>
            <p:cNvSpPr>
              <a:spLocks noChangeArrowheads="1"/>
            </p:cNvSpPr>
            <p:nvPr/>
          </p:nvSpPr>
          <p:spPr bwMode="auto">
            <a:xfrm>
              <a:off x="1477" y="163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5" name="Rectangle 24"/>
            <p:cNvSpPr>
              <a:spLocks noChangeArrowheads="1"/>
            </p:cNvSpPr>
            <p:nvPr/>
          </p:nvSpPr>
          <p:spPr bwMode="auto">
            <a:xfrm>
              <a:off x="901" y="1654"/>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grpSp>
      <p:grpSp>
        <p:nvGrpSpPr>
          <p:cNvPr id="8" name="Group 25"/>
          <p:cNvGrpSpPr>
            <a:grpSpLocks/>
          </p:cNvGrpSpPr>
          <p:nvPr/>
        </p:nvGrpSpPr>
        <p:grpSpPr bwMode="auto">
          <a:xfrm>
            <a:off x="2162175" y="1447800"/>
            <a:ext cx="969963" cy="703263"/>
            <a:chOff x="1407" y="912"/>
            <a:chExt cx="527" cy="443"/>
          </a:xfrm>
        </p:grpSpPr>
        <p:sp>
          <p:nvSpPr>
            <p:cNvPr id="23592" name="AutoShape 26"/>
            <p:cNvSpPr>
              <a:spLocks noChangeArrowheads="1"/>
            </p:cNvSpPr>
            <p:nvPr/>
          </p:nvSpPr>
          <p:spPr bwMode="auto">
            <a:xfrm rot="16200000" flipH="1">
              <a:off x="1544" y="1163"/>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sp>
          <p:nvSpPr>
            <p:cNvPr id="23593" name="Text Box 27"/>
            <p:cNvSpPr txBox="1">
              <a:spLocks noChangeArrowheads="1"/>
            </p:cNvSpPr>
            <p:nvPr/>
          </p:nvSpPr>
          <p:spPr bwMode="auto">
            <a:xfrm>
              <a:off x="1407" y="912"/>
              <a:ext cx="527" cy="221"/>
            </a:xfrm>
            <a:prstGeom prst="rect">
              <a:avLst/>
            </a:prstGeom>
            <a:noFill/>
            <a:ln w="12700" cap="sq">
              <a:noFill/>
              <a:miter lim="800000"/>
              <a:headEnd type="none" w="sm" len="sm"/>
              <a:tailEnd type="none" w="sm" len="sm"/>
            </a:ln>
          </p:spPr>
          <p:txBody>
            <a:bodyPr>
              <a:spAutoFit/>
            </a:bodyPr>
            <a:lstStyle/>
            <a:p>
              <a:pPr eaLnBrk="1" hangingPunct="1"/>
              <a:r>
                <a:rPr lang="zh-CN" altLang="en-US" sz="1700" b="1">
                  <a:solidFill>
                    <a:srgbClr val="993300"/>
                  </a:solidFill>
                  <a:latin typeface="Times New Roman" pitchFamily="18" charset="0"/>
                </a:rPr>
                <a:t>插入点</a:t>
              </a:r>
            </a:p>
          </p:txBody>
        </p:sp>
      </p:grpSp>
      <p:grpSp>
        <p:nvGrpSpPr>
          <p:cNvPr id="9" name="Group 28"/>
          <p:cNvGrpSpPr>
            <a:grpSpLocks/>
          </p:cNvGrpSpPr>
          <p:nvPr/>
        </p:nvGrpSpPr>
        <p:grpSpPr bwMode="auto">
          <a:xfrm>
            <a:off x="1471613" y="4038600"/>
            <a:ext cx="6762750" cy="990600"/>
            <a:chOff x="927" y="2448"/>
            <a:chExt cx="4260" cy="624"/>
          </a:xfrm>
        </p:grpSpPr>
        <p:sp>
          <p:nvSpPr>
            <p:cNvPr id="23589" name="Rectangle 29"/>
            <p:cNvSpPr>
              <a:spLocks noChangeArrowheads="1"/>
            </p:cNvSpPr>
            <p:nvPr/>
          </p:nvSpPr>
          <p:spPr bwMode="auto">
            <a:xfrm>
              <a:off x="927" y="2745"/>
              <a:ext cx="4260"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13      38      38      49      65      76</a:t>
              </a:r>
              <a:r>
                <a:rPr lang="en-US" altLang="zh-CN" sz="2800" b="1">
                  <a:solidFill>
                    <a:schemeClr val="bg1"/>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97</a:t>
              </a:r>
              <a:r>
                <a:rPr lang="en-US" altLang="zh-CN" sz="2800" b="1">
                  <a:solidFill>
                    <a:schemeClr val="bg1"/>
                  </a:solidFill>
                  <a:latin typeface="Times New Roman" pitchFamily="18" charset="0"/>
                  <a:ea typeface="宋体" charset="-122"/>
                </a:rPr>
                <a:t>      50</a:t>
              </a:r>
            </a:p>
          </p:txBody>
        </p:sp>
        <p:sp>
          <p:nvSpPr>
            <p:cNvPr id="23590" name="Line 30"/>
            <p:cNvSpPr>
              <a:spLocks noChangeShapeType="1"/>
            </p:cNvSpPr>
            <p:nvPr/>
          </p:nvSpPr>
          <p:spPr bwMode="auto">
            <a:xfrm>
              <a:off x="2075" y="3024"/>
              <a:ext cx="2496" cy="0"/>
            </a:xfrm>
            <a:prstGeom prst="line">
              <a:avLst/>
            </a:prstGeom>
            <a:noFill/>
            <a:ln w="38100" cap="sq">
              <a:solidFill>
                <a:srgbClr val="339966"/>
              </a:solidFill>
              <a:round/>
              <a:headEnd/>
              <a:tailEnd/>
            </a:ln>
          </p:spPr>
          <p:txBody>
            <a:bodyPr/>
            <a:lstStyle/>
            <a:p>
              <a:endParaRPr lang="zh-CN" altLang="en-US"/>
            </a:p>
          </p:txBody>
        </p:sp>
        <p:sp>
          <p:nvSpPr>
            <p:cNvPr id="23591" name="AutoShape 31"/>
            <p:cNvSpPr>
              <a:spLocks noChangeArrowheads="1"/>
            </p:cNvSpPr>
            <p:nvPr/>
          </p:nvSpPr>
          <p:spPr bwMode="auto">
            <a:xfrm rot="16200000" flipH="1">
              <a:off x="1540" y="2496"/>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grpSp>
      <p:sp>
        <p:nvSpPr>
          <p:cNvPr id="373792" name="Rectangle 32"/>
          <p:cNvSpPr>
            <a:spLocks noChangeArrowheads="1"/>
          </p:cNvSpPr>
          <p:nvPr/>
        </p:nvSpPr>
        <p:spPr bwMode="auto">
          <a:xfrm>
            <a:off x="2362200" y="4486275"/>
            <a:ext cx="539750" cy="519113"/>
          </a:xfrm>
          <a:prstGeom prst="rect">
            <a:avLst/>
          </a:prstGeom>
          <a:solidFill>
            <a:srgbClr val="FFFFFF"/>
          </a:solid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27</a:t>
            </a:r>
          </a:p>
        </p:txBody>
      </p:sp>
      <p:sp>
        <p:nvSpPr>
          <p:cNvPr id="373793" name="AutoShape 33"/>
          <p:cNvSpPr>
            <a:spLocks noChangeArrowheads="1"/>
          </p:cNvSpPr>
          <p:nvPr/>
        </p:nvSpPr>
        <p:spPr bwMode="auto">
          <a:xfrm>
            <a:off x="457200" y="2900363"/>
            <a:ext cx="609600" cy="2128837"/>
          </a:xfrm>
          <a:prstGeom prst="curvedRightArrow">
            <a:avLst>
              <a:gd name="adj1" fmla="val 69844"/>
              <a:gd name="adj2" fmla="val 139687"/>
              <a:gd name="adj3" fmla="val 39324"/>
            </a:avLst>
          </a:prstGeom>
          <a:gradFill rotWithShape="0">
            <a:gsLst>
              <a:gs pos="0">
                <a:srgbClr val="FF0000"/>
              </a:gs>
              <a:gs pos="50000">
                <a:srgbClr val="760000"/>
              </a:gs>
              <a:gs pos="100000">
                <a:srgbClr val="FF0000"/>
              </a:gs>
            </a:gsLst>
            <a:lin ang="0" scaled="1"/>
          </a:gradFill>
          <a:ln w="12700" cap="sq">
            <a:noFill/>
            <a:miter lim="800000"/>
            <a:headEnd/>
            <a:tailEnd/>
          </a:ln>
          <a:effectLst>
            <a:outerShdw dist="35921" dir="2700000" algn="ctr" rotWithShape="0">
              <a:srgbClr val="B2B2B2"/>
            </a:outerShdw>
          </a:effectLst>
        </p:spPr>
        <p:txBody>
          <a:bodyPr wrap="none" anchor="ctr"/>
          <a:lstStyle/>
          <a:p>
            <a:pPr eaLnBrk="1" hangingPunct="1"/>
            <a:endParaRPr lang="zh-CN" altLang="en-US"/>
          </a:p>
        </p:txBody>
      </p:sp>
      <p:grpSp>
        <p:nvGrpSpPr>
          <p:cNvPr id="10" name="Group 34"/>
          <p:cNvGrpSpPr>
            <a:grpSpLocks/>
          </p:cNvGrpSpPr>
          <p:nvPr/>
        </p:nvGrpSpPr>
        <p:grpSpPr bwMode="auto">
          <a:xfrm>
            <a:off x="2411413" y="5589588"/>
            <a:ext cx="2227262" cy="503237"/>
            <a:chOff x="2004" y="3521"/>
            <a:chExt cx="1403" cy="317"/>
          </a:xfrm>
        </p:grpSpPr>
        <p:sp>
          <p:nvSpPr>
            <p:cNvPr id="23587" name="AutoShape 35"/>
            <p:cNvSpPr>
              <a:spLocks noChangeArrowheads="1"/>
            </p:cNvSpPr>
            <p:nvPr/>
          </p:nvSpPr>
          <p:spPr bwMode="auto">
            <a:xfrm>
              <a:off x="2018" y="3534"/>
              <a:ext cx="1180" cy="304"/>
            </a:xfrm>
            <a:prstGeom prst="wedgeRectCallout">
              <a:avLst>
                <a:gd name="adj1" fmla="val 46611"/>
                <a:gd name="adj2" fmla="val -133551"/>
              </a:avLst>
            </a:prstGeom>
            <a:noFill/>
            <a:ln w="60325" cap="sq">
              <a:solidFill>
                <a:srgbClr val="00ACD4"/>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23588" name="Text Box 36"/>
            <p:cNvSpPr txBox="1">
              <a:spLocks noChangeArrowheads="1"/>
            </p:cNvSpPr>
            <p:nvPr/>
          </p:nvSpPr>
          <p:spPr bwMode="auto">
            <a:xfrm>
              <a:off x="2004" y="3521"/>
              <a:ext cx="1403"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一趟的结果</a:t>
              </a:r>
            </a:p>
          </p:txBody>
        </p:sp>
      </p:grpSp>
      <p:sp>
        <p:nvSpPr>
          <p:cNvPr id="373797" name="Freeform 37"/>
          <p:cNvSpPr>
            <a:spLocks/>
          </p:cNvSpPr>
          <p:nvPr/>
        </p:nvSpPr>
        <p:spPr bwMode="auto">
          <a:xfrm>
            <a:off x="3276600" y="216852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8" name="Freeform 38"/>
          <p:cNvSpPr>
            <a:spLocks/>
          </p:cNvSpPr>
          <p:nvPr/>
        </p:nvSpPr>
        <p:spPr bwMode="auto">
          <a:xfrm>
            <a:off x="1447800" y="217487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9" name="Freeform 39"/>
          <p:cNvSpPr>
            <a:spLocks/>
          </p:cNvSpPr>
          <p:nvPr/>
        </p:nvSpPr>
        <p:spPr bwMode="auto">
          <a:xfrm>
            <a:off x="2346325" y="2157413"/>
            <a:ext cx="577850" cy="484187"/>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800" name="Freeform 40"/>
          <p:cNvSpPr>
            <a:spLocks/>
          </p:cNvSpPr>
          <p:nvPr/>
        </p:nvSpPr>
        <p:spPr bwMode="auto">
          <a:xfrm>
            <a:off x="1398588" y="2503488"/>
            <a:ext cx="1577975" cy="781050"/>
          </a:xfrm>
          <a:custGeom>
            <a:avLst/>
            <a:gdLst>
              <a:gd name="T0" fmla="*/ 2147483646 w 994"/>
              <a:gd name="T1" fmla="*/ 2147483646 h 492"/>
              <a:gd name="T2" fmla="*/ 2147483646 w 994"/>
              <a:gd name="T3" fmla="*/ 2147483646 h 492"/>
              <a:gd name="T4" fmla="*/ 2147483646 w 994"/>
              <a:gd name="T5" fmla="*/ 2147483646 h 492"/>
              <a:gd name="T6" fmla="*/ 2147483646 w 994"/>
              <a:gd name="T7" fmla="*/ 2147483646 h 492"/>
              <a:gd name="T8" fmla="*/ 2147483646 w 994"/>
              <a:gd name="T9" fmla="*/ 2147483646 h 492"/>
              <a:gd name="T10" fmla="*/ 2147483646 w 994"/>
              <a:gd name="T11" fmla="*/ 2147483646 h 492"/>
              <a:gd name="T12" fmla="*/ 2147483646 w 994"/>
              <a:gd name="T13" fmla="*/ 2147483646 h 492"/>
              <a:gd name="T14" fmla="*/ 2147483646 w 994"/>
              <a:gd name="T15" fmla="*/ 2147483646 h 492"/>
              <a:gd name="T16" fmla="*/ 2147483646 w 994"/>
              <a:gd name="T17" fmla="*/ 2147483646 h 492"/>
              <a:gd name="T18" fmla="*/ 2147483646 w 994"/>
              <a:gd name="T19" fmla="*/ 2147483646 h 492"/>
              <a:gd name="T20" fmla="*/ 2147483646 w 994"/>
              <a:gd name="T21" fmla="*/ 2147483646 h 492"/>
              <a:gd name="T22" fmla="*/ 2147483646 w 994"/>
              <a:gd name="T23" fmla="*/ 2147483646 h 492"/>
              <a:gd name="T24" fmla="*/ 2147483646 w 994"/>
              <a:gd name="T25" fmla="*/ 2147483646 h 492"/>
              <a:gd name="T26" fmla="*/ 2147483646 w 994"/>
              <a:gd name="T27" fmla="*/ 2147483646 h 492"/>
              <a:gd name="T28" fmla="*/ 2147483646 w 994"/>
              <a:gd name="T29" fmla="*/ 2147483646 h 492"/>
              <a:gd name="T30" fmla="*/ 2147483646 w 994"/>
              <a:gd name="T31" fmla="*/ 2147483646 h 492"/>
              <a:gd name="T32" fmla="*/ 2147483646 w 994"/>
              <a:gd name="T33" fmla="*/ 2147483646 h 492"/>
              <a:gd name="T34" fmla="*/ 2147483646 w 994"/>
              <a:gd name="T35" fmla="*/ 2147483646 h 492"/>
              <a:gd name="T36" fmla="*/ 0 w 994"/>
              <a:gd name="T37" fmla="*/ 2147483646 h 492"/>
              <a:gd name="T38" fmla="*/ 2147483646 w 994"/>
              <a:gd name="T39" fmla="*/ 2147483646 h 492"/>
              <a:gd name="T40" fmla="*/ 2147483646 w 994"/>
              <a:gd name="T41" fmla="*/ 2147483646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4"/>
              <a:gd name="T64" fmla="*/ 0 h 492"/>
              <a:gd name="T65" fmla="*/ 994 w 994"/>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4" h="492">
                <a:moveTo>
                  <a:pt x="34" y="83"/>
                </a:moveTo>
                <a:cubicBezTo>
                  <a:pt x="88" y="0"/>
                  <a:pt x="47" y="41"/>
                  <a:pt x="237" y="61"/>
                </a:cubicBezTo>
                <a:cubicBezTo>
                  <a:pt x="265" y="64"/>
                  <a:pt x="291" y="85"/>
                  <a:pt x="316" y="95"/>
                </a:cubicBezTo>
                <a:cubicBezTo>
                  <a:pt x="316" y="95"/>
                  <a:pt x="401" y="122"/>
                  <a:pt x="418" y="128"/>
                </a:cubicBezTo>
                <a:cubicBezTo>
                  <a:pt x="472" y="145"/>
                  <a:pt x="531" y="136"/>
                  <a:pt x="587" y="140"/>
                </a:cubicBezTo>
                <a:cubicBezTo>
                  <a:pt x="621" y="162"/>
                  <a:pt x="662" y="182"/>
                  <a:pt x="700" y="196"/>
                </a:cubicBezTo>
                <a:cubicBezTo>
                  <a:pt x="740" y="211"/>
                  <a:pt x="744" y="201"/>
                  <a:pt x="779" y="219"/>
                </a:cubicBezTo>
                <a:cubicBezTo>
                  <a:pt x="791" y="225"/>
                  <a:pt x="800" y="236"/>
                  <a:pt x="813" y="241"/>
                </a:cubicBezTo>
                <a:cubicBezTo>
                  <a:pt x="842" y="252"/>
                  <a:pt x="903" y="264"/>
                  <a:pt x="903" y="264"/>
                </a:cubicBezTo>
                <a:cubicBezTo>
                  <a:pt x="944" y="292"/>
                  <a:pt x="966" y="325"/>
                  <a:pt x="994" y="366"/>
                </a:cubicBezTo>
                <a:cubicBezTo>
                  <a:pt x="990" y="392"/>
                  <a:pt x="994" y="421"/>
                  <a:pt x="983" y="445"/>
                </a:cubicBezTo>
                <a:cubicBezTo>
                  <a:pt x="970" y="473"/>
                  <a:pt x="894" y="484"/>
                  <a:pt x="870" y="490"/>
                </a:cubicBezTo>
                <a:cubicBezTo>
                  <a:pt x="802" y="486"/>
                  <a:pt x="733" y="492"/>
                  <a:pt x="666" y="479"/>
                </a:cubicBezTo>
                <a:cubicBezTo>
                  <a:pt x="633" y="473"/>
                  <a:pt x="606" y="448"/>
                  <a:pt x="576" y="433"/>
                </a:cubicBezTo>
                <a:cubicBezTo>
                  <a:pt x="500" y="394"/>
                  <a:pt x="374" y="397"/>
                  <a:pt x="294" y="388"/>
                </a:cubicBezTo>
                <a:cubicBezTo>
                  <a:pt x="252" y="368"/>
                  <a:pt x="213" y="357"/>
                  <a:pt x="169" y="343"/>
                </a:cubicBezTo>
                <a:cubicBezTo>
                  <a:pt x="158" y="335"/>
                  <a:pt x="147" y="326"/>
                  <a:pt x="135" y="320"/>
                </a:cubicBezTo>
                <a:cubicBezTo>
                  <a:pt x="114" y="310"/>
                  <a:pt x="68" y="298"/>
                  <a:pt x="68" y="298"/>
                </a:cubicBezTo>
                <a:cubicBezTo>
                  <a:pt x="34" y="264"/>
                  <a:pt x="15" y="241"/>
                  <a:pt x="0" y="196"/>
                </a:cubicBezTo>
                <a:cubicBezTo>
                  <a:pt x="4" y="170"/>
                  <a:pt x="1" y="142"/>
                  <a:pt x="11" y="117"/>
                </a:cubicBezTo>
                <a:cubicBezTo>
                  <a:pt x="26" y="80"/>
                  <a:pt x="66" y="83"/>
                  <a:pt x="34" y="83"/>
                </a:cubicBezTo>
                <a:close/>
              </a:path>
            </a:pathLst>
          </a:custGeom>
          <a:noFill/>
          <a:ln w="63500" cap="sq" cmpd="sng">
            <a:solidFill>
              <a:srgbClr val="FF0000"/>
            </a:solidFill>
            <a:prstDash val="solid"/>
            <a:round/>
            <a:headEnd/>
            <a:tailEnd/>
          </a:ln>
        </p:spPr>
        <p:txBody>
          <a:bodyPr/>
          <a:lstStyle/>
          <a:p>
            <a:endParaRPr lang="zh-CN" altLang="en-US"/>
          </a:p>
        </p:txBody>
      </p:sp>
      <p:grpSp>
        <p:nvGrpSpPr>
          <p:cNvPr id="11" name="Group 41"/>
          <p:cNvGrpSpPr>
            <a:grpSpLocks/>
          </p:cNvGrpSpPr>
          <p:nvPr/>
        </p:nvGrpSpPr>
        <p:grpSpPr bwMode="auto">
          <a:xfrm>
            <a:off x="6705600" y="2074863"/>
            <a:ext cx="685800" cy="590550"/>
            <a:chOff x="4224" y="1296"/>
            <a:chExt cx="432" cy="425"/>
          </a:xfrm>
        </p:grpSpPr>
        <p:sp>
          <p:nvSpPr>
            <p:cNvPr id="23585" name="Rectangle 42"/>
            <p:cNvSpPr>
              <a:spLocks noChangeArrowheads="1"/>
            </p:cNvSpPr>
            <p:nvPr/>
          </p:nvSpPr>
          <p:spPr bwMode="auto">
            <a:xfrm>
              <a:off x="4276" y="1337"/>
              <a:ext cx="348" cy="384"/>
            </a:xfrm>
            <a:prstGeom prst="rect">
              <a:avLst/>
            </a:prstGeom>
            <a:solidFill>
              <a:srgbClr val="FFFFFF"/>
            </a:solidFill>
            <a:ln w="12700" cap="sq">
              <a:noFill/>
              <a:miter lim="800000"/>
              <a:headEnd/>
              <a:tailEnd/>
            </a:ln>
          </p:spPr>
          <p:txBody>
            <a:bodyPr wrap="none">
              <a:spAutoFit/>
            </a:bodyPr>
            <a:lstStyle/>
            <a:p>
              <a:pPr eaLnBrk="1" hangingPunct="1"/>
              <a:r>
                <a:rPr lang="en-US" altLang="zh-CN" sz="2900" b="1">
                  <a:solidFill>
                    <a:srgbClr val="008000"/>
                  </a:solidFill>
                  <a:latin typeface="Times New Roman" pitchFamily="18" charset="0"/>
                  <a:ea typeface="宋体" charset="-122"/>
                </a:rPr>
                <a:t>27</a:t>
              </a:r>
            </a:p>
          </p:txBody>
        </p:sp>
        <p:sp>
          <p:nvSpPr>
            <p:cNvPr id="23586" name="Oval 43"/>
            <p:cNvSpPr>
              <a:spLocks noChangeArrowheads="1"/>
            </p:cNvSpPr>
            <p:nvPr/>
          </p:nvSpPr>
          <p:spPr bwMode="auto">
            <a:xfrm>
              <a:off x="4224" y="1296"/>
              <a:ext cx="432" cy="384"/>
            </a:xfrm>
            <a:prstGeom prst="ellipse">
              <a:avLst/>
            </a:prstGeom>
            <a:noFill/>
            <a:ln w="47625" cap="sq">
              <a:solidFill>
                <a:srgbClr val="FF0000"/>
              </a:solidFill>
              <a:round/>
              <a:headEnd/>
              <a:tailEnd/>
            </a:ln>
          </p:spPr>
          <p:txBody>
            <a:bodyPr wrap="none" anchor="ctr"/>
            <a:lstStyle/>
            <a:p>
              <a:pPr eaLnBrk="1" hangingPunct="1"/>
              <a:endParaRPr lang="zh-CN" altLang="en-US"/>
            </a:p>
          </p:txBody>
        </p:sp>
      </p:grpSp>
      <p:grpSp>
        <p:nvGrpSpPr>
          <p:cNvPr id="12" name="Group 44"/>
          <p:cNvGrpSpPr>
            <a:grpSpLocks/>
          </p:cNvGrpSpPr>
          <p:nvPr/>
        </p:nvGrpSpPr>
        <p:grpSpPr bwMode="auto">
          <a:xfrm>
            <a:off x="2971800" y="762000"/>
            <a:ext cx="3071813" cy="762000"/>
            <a:chOff x="1872" y="480"/>
            <a:chExt cx="1935" cy="480"/>
          </a:xfrm>
        </p:grpSpPr>
        <p:sp>
          <p:nvSpPr>
            <p:cNvPr id="23583" name="AutoShape 45"/>
            <p:cNvSpPr>
              <a:spLocks noChangeArrowheads="1"/>
            </p:cNvSpPr>
            <p:nvPr/>
          </p:nvSpPr>
          <p:spPr bwMode="auto">
            <a:xfrm>
              <a:off x="1872" y="480"/>
              <a:ext cx="1680" cy="480"/>
            </a:xfrm>
            <a:prstGeom prst="wedgeRectCallout">
              <a:avLst>
                <a:gd name="adj1" fmla="val -55653"/>
                <a:gd name="adj2" fmla="val 209792"/>
              </a:avLst>
            </a:prstGeom>
            <a:noFill/>
            <a:ln w="66675" cap="sq">
              <a:solidFill>
                <a:srgbClr val="00ACD4"/>
              </a:solidFill>
              <a:miter lim="800000"/>
              <a:headEnd/>
              <a:tailEnd/>
            </a:ln>
          </p:spPr>
          <p:txBody>
            <a:bodyPr/>
            <a:lstStyle/>
            <a:p>
              <a:pPr algn="ctr" eaLnBrk="1" hangingPunct="1"/>
              <a:endParaRPr lang="zh-CN" altLang="zh-CN" b="1"/>
            </a:p>
          </p:txBody>
        </p:sp>
        <p:sp>
          <p:nvSpPr>
            <p:cNvPr id="23584" name="Text Box 46"/>
            <p:cNvSpPr txBox="1">
              <a:spLocks noChangeArrowheads="1"/>
            </p:cNvSpPr>
            <p:nvPr/>
          </p:nvSpPr>
          <p:spPr bwMode="auto">
            <a:xfrm>
              <a:off x="1935" y="517"/>
              <a:ext cx="1872" cy="426"/>
            </a:xfrm>
            <a:prstGeom prst="rect">
              <a:avLst/>
            </a:prstGeom>
            <a:noFill/>
            <a:ln w="12700" cap="sq">
              <a:noFill/>
              <a:miter lim="800000"/>
              <a:headEnd/>
              <a:tailEnd/>
            </a:ln>
          </p:spPr>
          <p:txBody>
            <a:bodyPr>
              <a:spAutoFit/>
            </a:bodyPr>
            <a:lstStyle/>
            <a:p>
              <a:pPr eaLnBrk="1" hangingPunct="1">
                <a:lnSpc>
                  <a:spcPct val="80000"/>
                </a:lnSpc>
              </a:pPr>
              <a:r>
                <a:rPr lang="zh-CN" altLang="en-US" sz="2400" b="1">
                  <a:solidFill>
                    <a:srgbClr val="003399"/>
                  </a:solidFill>
                  <a:latin typeface="Times New Roman" pitchFamily="18" charset="0"/>
                </a:rPr>
                <a:t>找到位置的标志</a:t>
              </a:r>
              <a:r>
                <a:rPr lang="en-US" altLang="zh-CN" sz="2400" b="1">
                  <a:solidFill>
                    <a:srgbClr val="003399"/>
                  </a:solidFill>
                  <a:latin typeface="Times New Roman" pitchFamily="18" charset="0"/>
                </a:rPr>
                <a:t>: </a:t>
              </a:r>
            </a:p>
            <a:p>
              <a:pPr eaLnBrk="1" hangingPunct="1">
                <a:lnSpc>
                  <a:spcPct val="80000"/>
                </a:lnSpc>
              </a:pPr>
              <a:r>
                <a:rPr lang="en-US" altLang="zh-CN" sz="2400" b="1">
                  <a:solidFill>
                    <a:srgbClr val="003399"/>
                  </a:solidFill>
                  <a:latin typeface="Times New Roman" pitchFamily="18" charset="0"/>
                </a:rPr>
                <a:t>     high &lt; low</a:t>
              </a:r>
            </a:p>
          </p:txBody>
        </p:sp>
      </p:grpSp>
      <p:sp>
        <p:nvSpPr>
          <p:cNvPr id="373807" name="Oval 47"/>
          <p:cNvSpPr>
            <a:spLocks noChangeArrowheads="1"/>
          </p:cNvSpPr>
          <p:nvPr/>
        </p:nvSpPr>
        <p:spPr bwMode="auto">
          <a:xfrm>
            <a:off x="4267200" y="1101725"/>
            <a:ext cx="762000" cy="415925"/>
          </a:xfrm>
          <a:prstGeom prst="ellipse">
            <a:avLst/>
          </a:prstGeom>
          <a:noFill/>
          <a:ln w="53975" cap="sq">
            <a:solidFill>
              <a:srgbClr val="FF0000"/>
            </a:solidFill>
            <a:round/>
            <a:headEnd/>
            <a:tailEnd/>
          </a:ln>
        </p:spPr>
        <p:txBody>
          <a:bodyPr wrap="none" anchor="ctr"/>
          <a:lstStyle/>
          <a:p>
            <a:pPr eaLnBrk="1" hangingPunct="1"/>
            <a:endParaRPr lang="zh-CN" altLang="en-US"/>
          </a:p>
        </p:txBody>
      </p:sp>
      <p:grpSp>
        <p:nvGrpSpPr>
          <p:cNvPr id="13" name="Group 48"/>
          <p:cNvGrpSpPr>
            <a:grpSpLocks/>
          </p:cNvGrpSpPr>
          <p:nvPr/>
        </p:nvGrpSpPr>
        <p:grpSpPr bwMode="auto">
          <a:xfrm>
            <a:off x="2438400" y="2636838"/>
            <a:ext cx="3962400" cy="396875"/>
            <a:chOff x="1536" y="1661"/>
            <a:chExt cx="2496" cy="250"/>
          </a:xfrm>
        </p:grpSpPr>
        <p:sp>
          <p:nvSpPr>
            <p:cNvPr id="23581" name="Line 49"/>
            <p:cNvSpPr>
              <a:spLocks noChangeShapeType="1"/>
            </p:cNvSpPr>
            <p:nvPr/>
          </p:nvSpPr>
          <p:spPr bwMode="auto">
            <a:xfrm>
              <a:off x="1536" y="1687"/>
              <a:ext cx="2496" cy="0"/>
            </a:xfrm>
            <a:prstGeom prst="line">
              <a:avLst/>
            </a:prstGeom>
            <a:noFill/>
            <a:ln w="57150" cap="sq">
              <a:solidFill>
                <a:srgbClr val="339966"/>
              </a:solidFill>
              <a:round/>
              <a:headEnd/>
              <a:tailEnd type="stealth" w="med" len="med"/>
            </a:ln>
          </p:spPr>
          <p:txBody>
            <a:bodyPr/>
            <a:lstStyle/>
            <a:p>
              <a:endParaRPr lang="zh-CN" altLang="en-US"/>
            </a:p>
          </p:txBody>
        </p:sp>
        <p:sp>
          <p:nvSpPr>
            <p:cNvPr id="23582" name="Text Box 50"/>
            <p:cNvSpPr txBox="1">
              <a:spLocks noChangeArrowheads="1"/>
            </p:cNvSpPr>
            <p:nvPr/>
          </p:nvSpPr>
          <p:spPr bwMode="auto">
            <a:xfrm>
              <a:off x="2116" y="1661"/>
              <a:ext cx="1671" cy="250"/>
            </a:xfrm>
            <a:prstGeom prst="rect">
              <a:avLst/>
            </a:prstGeom>
            <a:noFill/>
            <a:ln w="12700" cap="sq">
              <a:noFill/>
              <a:miter lim="800000"/>
              <a:headEnd/>
              <a:tailEnd/>
            </a:ln>
          </p:spPr>
          <p:txBody>
            <a:bodyPr>
              <a:spAutoFit/>
            </a:bodyPr>
            <a:lstStyle/>
            <a:p>
              <a:pPr eaLnBrk="1" hangingPunct="1"/>
              <a:r>
                <a:rPr lang="zh-CN" altLang="en-US" sz="2000" b="1">
                  <a:solidFill>
                    <a:srgbClr val="008000"/>
                  </a:solidFill>
                </a:rPr>
                <a:t>依次右移一个位置</a:t>
              </a:r>
            </a:p>
          </p:txBody>
        </p:sp>
      </p:grpSp>
      <p:grpSp>
        <p:nvGrpSpPr>
          <p:cNvPr id="14" name="Group 51"/>
          <p:cNvGrpSpPr>
            <a:grpSpLocks/>
          </p:cNvGrpSpPr>
          <p:nvPr/>
        </p:nvGrpSpPr>
        <p:grpSpPr bwMode="auto">
          <a:xfrm>
            <a:off x="4859338" y="5373688"/>
            <a:ext cx="3168650" cy="920750"/>
            <a:chOff x="3334" y="3385"/>
            <a:chExt cx="1996" cy="580"/>
          </a:xfrm>
        </p:grpSpPr>
        <p:sp>
          <p:nvSpPr>
            <p:cNvPr id="23579" name="Freeform 52"/>
            <p:cNvSpPr>
              <a:spLocks/>
            </p:cNvSpPr>
            <p:nvPr/>
          </p:nvSpPr>
          <p:spPr bwMode="auto">
            <a:xfrm>
              <a:off x="3334" y="3385"/>
              <a:ext cx="1996" cy="580"/>
            </a:xfrm>
            <a:custGeom>
              <a:avLst/>
              <a:gdLst>
                <a:gd name="T0" fmla="*/ 105 w 874"/>
                <a:gd name="T1" fmla="*/ 170 h 419"/>
                <a:gd name="T2" fmla="*/ 251 w 874"/>
                <a:gd name="T3" fmla="*/ 472 h 419"/>
                <a:gd name="T4" fmla="*/ 215 w 874"/>
                <a:gd name="T5" fmla="*/ 709 h 419"/>
                <a:gd name="T6" fmla="*/ 4469 w 874"/>
                <a:gd name="T7" fmla="*/ 617 h 419"/>
                <a:gd name="T8" fmla="*/ 4433 w 874"/>
                <a:gd name="T9" fmla="*/ 563 h 419"/>
                <a:gd name="T10" fmla="*/ 4360 w 874"/>
                <a:gd name="T11" fmla="*/ 484 h 419"/>
                <a:gd name="T12" fmla="*/ 4257 w 874"/>
                <a:gd name="T13" fmla="*/ 51 h 419"/>
                <a:gd name="T14" fmla="*/ 1569 w 874"/>
                <a:gd name="T15" fmla="*/ 65 h 419"/>
                <a:gd name="T16" fmla="*/ 288 w 874"/>
                <a:gd name="T17" fmla="*/ 104 h 419"/>
                <a:gd name="T18" fmla="*/ 105 w 874"/>
                <a:gd name="T19" fmla="*/ 17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4" h="419">
                  <a:moveTo>
                    <a:pt x="20" y="89"/>
                  </a:moveTo>
                  <a:cubicBezTo>
                    <a:pt x="29" y="142"/>
                    <a:pt x="39" y="194"/>
                    <a:pt x="48" y="246"/>
                  </a:cubicBezTo>
                  <a:cubicBezTo>
                    <a:pt x="46" y="287"/>
                    <a:pt x="0" y="362"/>
                    <a:pt x="41" y="370"/>
                  </a:cubicBezTo>
                  <a:cubicBezTo>
                    <a:pt x="302" y="419"/>
                    <a:pt x="594" y="376"/>
                    <a:pt x="857" y="322"/>
                  </a:cubicBezTo>
                  <a:cubicBezTo>
                    <a:pt x="855" y="313"/>
                    <a:pt x="853" y="303"/>
                    <a:pt x="850" y="294"/>
                  </a:cubicBezTo>
                  <a:cubicBezTo>
                    <a:pt x="846" y="280"/>
                    <a:pt x="836" y="253"/>
                    <a:pt x="836" y="253"/>
                  </a:cubicBezTo>
                  <a:cubicBezTo>
                    <a:pt x="839" y="201"/>
                    <a:pt x="874" y="67"/>
                    <a:pt x="816" y="27"/>
                  </a:cubicBezTo>
                  <a:cubicBezTo>
                    <a:pt x="644" y="29"/>
                    <a:pt x="473" y="31"/>
                    <a:pt x="301" y="34"/>
                  </a:cubicBezTo>
                  <a:cubicBezTo>
                    <a:pt x="72" y="38"/>
                    <a:pt x="138" y="0"/>
                    <a:pt x="55" y="54"/>
                  </a:cubicBezTo>
                  <a:cubicBezTo>
                    <a:pt x="47" y="77"/>
                    <a:pt x="49" y="103"/>
                    <a:pt x="20" y="89"/>
                  </a:cubicBezTo>
                  <a:close/>
                </a:path>
              </a:pathLst>
            </a:custGeom>
            <a:solidFill>
              <a:srgbClr val="4BDDFF"/>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3580" name="Text Box 53"/>
            <p:cNvSpPr txBox="1">
              <a:spLocks noChangeArrowheads="1"/>
            </p:cNvSpPr>
            <p:nvPr/>
          </p:nvSpPr>
          <p:spPr bwMode="auto">
            <a:xfrm>
              <a:off x="3569" y="3482"/>
              <a:ext cx="1565" cy="384"/>
            </a:xfrm>
            <a:prstGeom prst="rect">
              <a:avLst/>
            </a:prstGeom>
            <a:noFill/>
            <a:ln w="12700" cap="sq">
              <a:noFill/>
              <a:miter lim="800000"/>
              <a:headEnd/>
              <a:tailEnd/>
            </a:ln>
          </p:spPr>
          <p:txBody>
            <a:bodyPr wrap="none">
              <a:spAutoFit/>
            </a:bodyPr>
            <a:lstStyle/>
            <a:p>
              <a:pPr algn="ctr" eaLnBrk="1" hangingPunct="1">
                <a:lnSpc>
                  <a:spcPct val="85000"/>
                </a:lnSpc>
              </a:pPr>
              <a:r>
                <a:rPr lang="zh-CN" altLang="en-US" sz="2000" b="1">
                  <a:solidFill>
                    <a:srgbClr val="000096"/>
                  </a:solidFill>
                </a:rPr>
                <a:t>可能减少比较次数</a:t>
              </a:r>
              <a:r>
                <a:rPr lang="en-US" altLang="zh-CN" sz="2000" b="1">
                  <a:solidFill>
                    <a:srgbClr val="000096"/>
                  </a:solidFill>
                </a:rPr>
                <a:t>,</a:t>
              </a:r>
            </a:p>
            <a:p>
              <a:pPr algn="ctr" eaLnBrk="1" hangingPunct="1">
                <a:lnSpc>
                  <a:spcPct val="85000"/>
                </a:lnSpc>
              </a:pPr>
              <a:r>
                <a:rPr lang="zh-CN" altLang="en-US" sz="2000" b="1">
                  <a:solidFill>
                    <a:srgbClr val="000096"/>
                  </a:solidFill>
                </a:rPr>
                <a:t>但不能减少移动次数</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73766"/>
                                        </p:tgtEl>
                                        <p:attrNameLst>
                                          <p:attrName>style.visibility</p:attrName>
                                        </p:attrNameLst>
                                      </p:cBhvr>
                                      <p:to>
                                        <p:strVal val="visible"/>
                                      </p:to>
                                    </p:set>
                                    <p:animEffect transition="in" filter="dissolve">
                                      <p:cBhvr>
                                        <p:cTn id="18" dur="500"/>
                                        <p:tgtEl>
                                          <p:spTgt spid="3737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3767"/>
                                        </p:tgtEl>
                                        <p:attrNameLst>
                                          <p:attrName>style.visibility</p:attrName>
                                        </p:attrNameLst>
                                      </p:cBhvr>
                                      <p:to>
                                        <p:strVal val="visible"/>
                                      </p:to>
                                    </p:set>
                                    <p:anim calcmode="lin" valueType="num">
                                      <p:cBhvr additive="base">
                                        <p:cTn id="23" dur="500" fill="hold"/>
                                        <p:tgtEl>
                                          <p:spTgt spid="373767"/>
                                        </p:tgtEl>
                                        <p:attrNameLst>
                                          <p:attrName>ppt_x</p:attrName>
                                        </p:attrNameLst>
                                      </p:cBhvr>
                                      <p:tavLst>
                                        <p:tav tm="0">
                                          <p:val>
                                            <p:strVal val="0-#ppt_w/2"/>
                                          </p:val>
                                        </p:tav>
                                        <p:tav tm="100000">
                                          <p:val>
                                            <p:strVal val="#ppt_x"/>
                                          </p:val>
                                        </p:tav>
                                      </p:tavLst>
                                    </p:anim>
                                    <p:anim calcmode="lin" valueType="num">
                                      <p:cBhvr additive="base">
                                        <p:cTn id="24" dur="500" fill="hold"/>
                                        <p:tgtEl>
                                          <p:spTgt spid="37376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73768"/>
                                        </p:tgtEl>
                                        <p:attrNameLst>
                                          <p:attrName>style.visibility</p:attrName>
                                        </p:attrNameLst>
                                      </p:cBhvr>
                                      <p:to>
                                        <p:strVal val="visible"/>
                                      </p:to>
                                    </p:set>
                                    <p:anim calcmode="lin" valueType="num">
                                      <p:cBhvr additive="base">
                                        <p:cTn id="29" dur="500" fill="hold"/>
                                        <p:tgtEl>
                                          <p:spTgt spid="373768"/>
                                        </p:tgtEl>
                                        <p:attrNameLst>
                                          <p:attrName>ppt_x</p:attrName>
                                        </p:attrNameLst>
                                      </p:cBhvr>
                                      <p:tavLst>
                                        <p:tav tm="0">
                                          <p:val>
                                            <p:strVal val="1+#ppt_w/2"/>
                                          </p:val>
                                        </p:tav>
                                        <p:tav tm="100000">
                                          <p:val>
                                            <p:strVal val="#ppt_x"/>
                                          </p:val>
                                        </p:tav>
                                      </p:tavLst>
                                    </p:anim>
                                    <p:anim calcmode="lin" valueType="num">
                                      <p:cBhvr additive="base">
                                        <p:cTn id="30" dur="500" fill="hold"/>
                                        <p:tgtEl>
                                          <p:spTgt spid="37376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73769"/>
                                        </p:tgtEl>
                                        <p:attrNameLst>
                                          <p:attrName>style.visibility</p:attrName>
                                        </p:attrNameLst>
                                      </p:cBhvr>
                                      <p:to>
                                        <p:strVal val="visible"/>
                                      </p:to>
                                    </p:set>
                                    <p:animEffect transition="in" filter="slide(fromBottom)">
                                      <p:cBhvr>
                                        <p:cTn id="35" dur="500"/>
                                        <p:tgtEl>
                                          <p:spTgt spid="3737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3797"/>
                                        </p:tgtEl>
                                        <p:attrNameLst>
                                          <p:attrName>style.visibility</p:attrName>
                                        </p:attrNameLst>
                                      </p:cBhvr>
                                      <p:to>
                                        <p:strVal val="visible"/>
                                      </p:to>
                                    </p:set>
                                    <p:animEffect transition="in" filter="wipe(left)">
                                      <p:cBhvr>
                                        <p:cTn id="40" dur="500"/>
                                        <p:tgtEl>
                                          <p:spTgt spid="3737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right)">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righ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3798"/>
                                        </p:tgtEl>
                                        <p:attrNameLst>
                                          <p:attrName>style.visibility</p:attrName>
                                        </p:attrNameLst>
                                      </p:cBhvr>
                                      <p:to>
                                        <p:strVal val="visible"/>
                                      </p:to>
                                    </p:set>
                                    <p:animEffect transition="in" filter="wipe(left)">
                                      <p:cBhvr>
                                        <p:cTn id="55" dur="500"/>
                                        <p:tgtEl>
                                          <p:spTgt spid="3737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73799"/>
                                        </p:tgtEl>
                                        <p:attrNameLst>
                                          <p:attrName>style.visibility</p:attrName>
                                        </p:attrNameLst>
                                      </p:cBhvr>
                                      <p:to>
                                        <p:strVal val="visible"/>
                                      </p:to>
                                    </p:set>
                                    <p:animEffect transition="in" filter="wipe(left)">
                                      <p:cBhvr>
                                        <p:cTn id="70" dur="500"/>
                                        <p:tgtEl>
                                          <p:spTgt spid="3737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right)">
                                      <p:cBhvr>
                                        <p:cTn id="75" dur="500"/>
                                        <p:tgtEl>
                                          <p:spTgt spid="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73800"/>
                                        </p:tgtEl>
                                        <p:attrNameLst>
                                          <p:attrName>style.visibility</p:attrName>
                                        </p:attrNameLst>
                                      </p:cBhvr>
                                      <p:to>
                                        <p:strVal val="visible"/>
                                      </p:to>
                                    </p:set>
                                    <p:animEffect transition="in" filter="wipe(up)">
                                      <p:cBhvr>
                                        <p:cTn id="80" dur="500"/>
                                        <p:tgtEl>
                                          <p:spTgt spid="37380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288" fill="hold" grpId="0" nodeType="clickEffect">
                                  <p:stCondLst>
                                    <p:cond delay="0"/>
                                  </p:stCondLst>
                                  <p:childTnLst>
                                    <p:set>
                                      <p:cBhvr>
                                        <p:cTn id="89" dur="1" fill="hold">
                                          <p:stCondLst>
                                            <p:cond delay="0"/>
                                          </p:stCondLst>
                                        </p:cTn>
                                        <p:tgtEl>
                                          <p:spTgt spid="373807"/>
                                        </p:tgtEl>
                                        <p:attrNameLst>
                                          <p:attrName>style.visibility</p:attrName>
                                        </p:attrNameLst>
                                      </p:cBhvr>
                                      <p:to>
                                        <p:strVal val="visible"/>
                                      </p:to>
                                    </p:set>
                                    <p:anim calcmode="lin" valueType="num">
                                      <p:cBhvr>
                                        <p:cTn id="90" dur="500" fill="hold"/>
                                        <p:tgtEl>
                                          <p:spTgt spid="373807"/>
                                        </p:tgtEl>
                                        <p:attrNameLst>
                                          <p:attrName>ppt_w</p:attrName>
                                        </p:attrNameLst>
                                      </p:cBhvr>
                                      <p:tavLst>
                                        <p:tav tm="0">
                                          <p:val>
                                            <p:strVal val="4/3*#ppt_w"/>
                                          </p:val>
                                        </p:tav>
                                        <p:tav tm="100000">
                                          <p:val>
                                            <p:strVal val="#ppt_w"/>
                                          </p:val>
                                        </p:tav>
                                      </p:tavLst>
                                    </p:anim>
                                    <p:anim calcmode="lin" valueType="num">
                                      <p:cBhvr>
                                        <p:cTn id="91" dur="500" fill="hold"/>
                                        <p:tgtEl>
                                          <p:spTgt spid="373807"/>
                                        </p:tgtEl>
                                        <p:attrNameLst>
                                          <p:attrName>ppt_h</p:attrName>
                                        </p:attrNameLst>
                                      </p:cBhvr>
                                      <p:tavLst>
                                        <p:tav tm="0">
                                          <p:val>
                                            <p:strVal val="4/3*#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up)">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left)">
                                      <p:cBhvr>
                                        <p:cTn id="101" dur="1000"/>
                                        <p:tgtEl>
                                          <p:spTgt spid="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2"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right)">
                                      <p:cBhvr>
                                        <p:cTn id="106" dur="500"/>
                                        <p:tgtEl>
                                          <p:spTgt spid="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73793"/>
                                        </p:tgtEl>
                                        <p:attrNameLst>
                                          <p:attrName>style.visibility</p:attrName>
                                        </p:attrNameLst>
                                      </p:cBhvr>
                                      <p:to>
                                        <p:strVal val="visible"/>
                                      </p:to>
                                    </p:set>
                                    <p:animEffect transition="in" filter="wipe(up)">
                                      <p:cBhvr>
                                        <p:cTn id="111" dur="500"/>
                                        <p:tgtEl>
                                          <p:spTgt spid="37379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9" fill="hold" grpId="0" nodeType="clickEffect">
                                  <p:stCondLst>
                                    <p:cond delay="0"/>
                                  </p:stCondLst>
                                  <p:childTnLst>
                                    <p:set>
                                      <p:cBhvr>
                                        <p:cTn id="115" dur="1" fill="hold">
                                          <p:stCondLst>
                                            <p:cond delay="0"/>
                                          </p:stCondLst>
                                        </p:cTn>
                                        <p:tgtEl>
                                          <p:spTgt spid="373792"/>
                                        </p:tgtEl>
                                        <p:attrNameLst>
                                          <p:attrName>style.visibility</p:attrName>
                                        </p:attrNameLst>
                                      </p:cBhvr>
                                      <p:to>
                                        <p:strVal val="visible"/>
                                      </p:to>
                                    </p:set>
                                    <p:anim calcmode="lin" valueType="num">
                                      <p:cBhvr additive="base">
                                        <p:cTn id="116" dur="1000" fill="hold"/>
                                        <p:tgtEl>
                                          <p:spTgt spid="373792"/>
                                        </p:tgtEl>
                                        <p:attrNameLst>
                                          <p:attrName>ppt_x</p:attrName>
                                        </p:attrNameLst>
                                      </p:cBhvr>
                                      <p:tavLst>
                                        <p:tav tm="0">
                                          <p:val>
                                            <p:strVal val="0-#ppt_w/2"/>
                                          </p:val>
                                        </p:tav>
                                        <p:tav tm="100000">
                                          <p:val>
                                            <p:strVal val="#ppt_x"/>
                                          </p:val>
                                        </p:tav>
                                      </p:tavLst>
                                    </p:anim>
                                    <p:anim calcmode="lin" valueType="num">
                                      <p:cBhvr additive="base">
                                        <p:cTn id="117" dur="1000" fill="hold"/>
                                        <p:tgtEl>
                                          <p:spTgt spid="373792"/>
                                        </p:tgtEl>
                                        <p:attrNameLst>
                                          <p:attrName>ppt_y</p:attrName>
                                        </p:attrNameLst>
                                      </p:cBhvr>
                                      <p:tavLst>
                                        <p:tav tm="0">
                                          <p:val>
                                            <p:strVal val="0-#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6" grpId="0" autoUpdateAnimBg="0"/>
      <p:bldP spid="373767" grpId="0" autoUpdateAnimBg="0"/>
      <p:bldP spid="373768" grpId="0" autoUpdateAnimBg="0"/>
      <p:bldP spid="373769" grpId="0" autoUpdateAnimBg="0"/>
      <p:bldP spid="373792" grpId="0" animBg="1" autoUpdateAnimBg="0"/>
      <p:bldP spid="373793" grpId="0" animBg="1"/>
      <p:bldP spid="373797" grpId="0" animBg="1"/>
      <p:bldP spid="373798" grpId="0" animBg="1"/>
      <p:bldP spid="373799" grpId="0" animBg="1"/>
      <p:bldP spid="373800" grpId="0" animBg="1"/>
      <p:bldP spid="37380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457200" y="228600"/>
            <a:ext cx="8153400" cy="6248400"/>
          </a:xfrm>
          <a:custGeom>
            <a:avLst/>
            <a:gdLst>
              <a:gd name="T0" fmla="*/ 2147483646 w 1336"/>
              <a:gd name="T1" fmla="*/ 2147483646 h 813"/>
              <a:gd name="T2" fmla="*/ 968362718 w 1336"/>
              <a:gd name="T3" fmla="*/ 2147483646 h 813"/>
              <a:gd name="T4" fmla="*/ 111736976 w 1336"/>
              <a:gd name="T5" fmla="*/ 2147483646 h 813"/>
              <a:gd name="T6" fmla="*/ 2147483646 w 1336"/>
              <a:gd name="T7" fmla="*/ 2147483646 h 813"/>
              <a:gd name="T8" fmla="*/ 2147483646 w 1336"/>
              <a:gd name="T9" fmla="*/ 2147483646 h 813"/>
              <a:gd name="T10" fmla="*/ 2147483646 w 1336"/>
              <a:gd name="T11" fmla="*/ 2147483646 h 813"/>
              <a:gd name="T12" fmla="*/ 2147483646 w 1336"/>
              <a:gd name="T13" fmla="*/ 2147483646 h 813"/>
              <a:gd name="T14" fmla="*/ 2147483646 w 1336"/>
              <a:gd name="T15" fmla="*/ 2147483646 h 813"/>
              <a:gd name="T16" fmla="*/ 2147483646 w 1336"/>
              <a:gd name="T17" fmla="*/ 2147483646 h 813"/>
              <a:gd name="T18" fmla="*/ 2147483646 w 1336"/>
              <a:gd name="T19" fmla="*/ 2147483646 h 813"/>
              <a:gd name="T20" fmla="*/ 2147483646 w 1336"/>
              <a:gd name="T21" fmla="*/ 0 h 813"/>
              <a:gd name="T22" fmla="*/ 2147483646 w 1336"/>
              <a:gd name="T23" fmla="*/ 649756744 h 813"/>
              <a:gd name="T24" fmla="*/ 2147483646 w 1336"/>
              <a:gd name="T25" fmla="*/ 1358577392 h 813"/>
              <a:gd name="T26" fmla="*/ 2147483646 w 1336"/>
              <a:gd name="T27" fmla="*/ 2008334136 h 813"/>
              <a:gd name="T28" fmla="*/ 1378052760 w 1336"/>
              <a:gd name="T29" fmla="*/ 2147483646 h 813"/>
              <a:gd name="T30" fmla="*/ 2147483646 w 1336"/>
              <a:gd name="T31" fmla="*/ 2147483646 h 8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36" h="813">
                <a:moveTo>
                  <a:pt x="60" y="45"/>
                </a:moveTo>
                <a:cubicBezTo>
                  <a:pt x="51" y="129"/>
                  <a:pt x="36" y="210"/>
                  <a:pt x="26" y="294"/>
                </a:cubicBezTo>
                <a:cubicBezTo>
                  <a:pt x="30" y="390"/>
                  <a:pt x="72" y="576"/>
                  <a:pt x="3" y="678"/>
                </a:cubicBezTo>
                <a:cubicBezTo>
                  <a:pt x="21" y="744"/>
                  <a:pt x="0" y="774"/>
                  <a:pt x="60" y="813"/>
                </a:cubicBezTo>
                <a:cubicBezTo>
                  <a:pt x="79" y="809"/>
                  <a:pt x="98" y="807"/>
                  <a:pt x="116" y="802"/>
                </a:cubicBezTo>
                <a:cubicBezTo>
                  <a:pt x="139" y="796"/>
                  <a:pt x="184" y="779"/>
                  <a:pt x="184" y="779"/>
                </a:cubicBezTo>
                <a:cubicBezTo>
                  <a:pt x="218" y="786"/>
                  <a:pt x="289" y="802"/>
                  <a:pt x="320" y="802"/>
                </a:cubicBezTo>
                <a:cubicBezTo>
                  <a:pt x="553" y="798"/>
                  <a:pt x="1020" y="779"/>
                  <a:pt x="1020" y="779"/>
                </a:cubicBezTo>
                <a:cubicBezTo>
                  <a:pt x="1123" y="795"/>
                  <a:pt x="1222" y="808"/>
                  <a:pt x="1325" y="791"/>
                </a:cubicBezTo>
                <a:cubicBezTo>
                  <a:pt x="1297" y="712"/>
                  <a:pt x="1298" y="651"/>
                  <a:pt x="1336" y="576"/>
                </a:cubicBezTo>
                <a:cubicBezTo>
                  <a:pt x="1329" y="315"/>
                  <a:pt x="1317" y="222"/>
                  <a:pt x="1302" y="0"/>
                </a:cubicBezTo>
                <a:cubicBezTo>
                  <a:pt x="1163" y="4"/>
                  <a:pt x="1023" y="2"/>
                  <a:pt x="884" y="11"/>
                </a:cubicBezTo>
                <a:cubicBezTo>
                  <a:pt x="865" y="12"/>
                  <a:pt x="960" y="22"/>
                  <a:pt x="941" y="23"/>
                </a:cubicBezTo>
                <a:cubicBezTo>
                  <a:pt x="651" y="31"/>
                  <a:pt x="361" y="30"/>
                  <a:pt x="71" y="34"/>
                </a:cubicBezTo>
                <a:cubicBezTo>
                  <a:pt x="60" y="41"/>
                  <a:pt x="41" y="43"/>
                  <a:pt x="37" y="56"/>
                </a:cubicBezTo>
                <a:cubicBezTo>
                  <a:pt x="32" y="72"/>
                  <a:pt x="52" y="108"/>
                  <a:pt x="60" y="124"/>
                </a:cubicBezTo>
              </a:path>
            </a:pathLst>
          </a:custGeom>
          <a:solidFill>
            <a:srgbClr val="A3FFFF"/>
          </a:solidFill>
          <a:ln w="12700" cap="sq" cmpd="sng">
            <a:noFill/>
            <a:prstDash val="solid"/>
            <a:round/>
            <a:headEnd/>
            <a:tailEnd/>
          </a:ln>
          <a:effectLst>
            <a:outerShdw dist="155023" dir="2099521" algn="ctr" rotWithShape="0">
              <a:srgbClr val="969696"/>
            </a:outerShdw>
          </a:effectLst>
        </p:spPr>
        <p:txBody>
          <a:bodyPr/>
          <a:lstStyle/>
          <a:p>
            <a:endParaRPr lang="zh-CN" altLang="en-US"/>
          </a:p>
        </p:txBody>
      </p:sp>
      <p:sp>
        <p:nvSpPr>
          <p:cNvPr id="24579" name="AutoShape 4"/>
          <p:cNvSpPr>
            <a:spLocks noChangeArrowheads="1"/>
          </p:cNvSpPr>
          <p:nvPr/>
        </p:nvSpPr>
        <p:spPr bwMode="auto">
          <a:xfrm rot="-4180812">
            <a:off x="6885781" y="1004094"/>
            <a:ext cx="1920875" cy="973138"/>
          </a:xfrm>
          <a:prstGeom prst="irregularSeal2">
            <a:avLst/>
          </a:prstGeom>
          <a:solidFill>
            <a:srgbClr val="FF3300"/>
          </a:solidFill>
          <a:ln w="57150" cap="sq">
            <a:solidFill>
              <a:srgbClr val="FFFF00"/>
            </a:solidFill>
            <a:miter lim="800000"/>
            <a:headEnd type="none" w="sm" len="sm"/>
            <a:tailEnd type="none" w="sm" len="sm"/>
          </a:ln>
          <a:effectLst>
            <a:outerShdw dist="85194" dir="1593903" algn="ctr" rotWithShape="0">
              <a:srgbClr val="B2B2B2"/>
            </a:outerShdw>
          </a:effectLst>
        </p:spPr>
        <p:txBody>
          <a:bodyPr wrap="none" anchor="ctr"/>
          <a:lstStyle/>
          <a:p>
            <a:pPr eaLnBrk="1" hangingPunct="1"/>
            <a:endParaRPr lang="zh-CN" altLang="en-US"/>
          </a:p>
        </p:txBody>
      </p:sp>
      <p:sp>
        <p:nvSpPr>
          <p:cNvPr id="24580" name="Text Box 5"/>
          <p:cNvSpPr txBox="1">
            <a:spLocks noChangeArrowheads="1"/>
          </p:cNvSpPr>
          <p:nvPr/>
        </p:nvSpPr>
        <p:spPr bwMode="auto">
          <a:xfrm rot="663602">
            <a:off x="7495273" y="1086770"/>
            <a:ext cx="646331" cy="9919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lnSpc>
                <a:spcPct val="80000"/>
              </a:lnSpc>
            </a:pPr>
            <a:r>
              <a:rPr lang="zh-CN" altLang="en-US" sz="3600" b="1" dirty="0">
                <a:solidFill>
                  <a:srgbClr val="FFFFFF"/>
                </a:solidFill>
                <a:latin typeface="Times New Roman" pitchFamily="18" charset="0"/>
                <a:ea typeface="华文新魏" pitchFamily="2" charset="-122"/>
              </a:rPr>
              <a:t>算</a:t>
            </a:r>
          </a:p>
          <a:p>
            <a:pPr eaLnBrk="1" hangingPunct="1">
              <a:lnSpc>
                <a:spcPct val="80000"/>
              </a:lnSpc>
            </a:pPr>
            <a:r>
              <a:rPr lang="zh-CN" altLang="en-US" sz="3600" b="1" dirty="0">
                <a:solidFill>
                  <a:srgbClr val="FFFFFF"/>
                </a:solidFill>
                <a:latin typeface="Times New Roman" pitchFamily="18" charset="0"/>
                <a:ea typeface="华文新魏" pitchFamily="2" charset="-122"/>
              </a:rPr>
              <a:t>法</a:t>
            </a:r>
          </a:p>
        </p:txBody>
      </p:sp>
      <p:sp>
        <p:nvSpPr>
          <p:cNvPr id="350214" name="Text Box 6"/>
          <p:cNvSpPr txBox="1">
            <a:spLocks noChangeArrowheads="1"/>
          </p:cNvSpPr>
          <p:nvPr/>
        </p:nvSpPr>
        <p:spPr bwMode="auto">
          <a:xfrm>
            <a:off x="1003300" y="768350"/>
            <a:ext cx="6113463" cy="5459764"/>
          </a:xfrm>
          <a:prstGeom prst="rect">
            <a:avLst/>
          </a:prstGeom>
          <a:noFill/>
          <a:ln w="12700" cap="sq">
            <a:noFill/>
            <a:miter lim="800000"/>
            <a:headEnd type="none" w="sm" len="sm"/>
            <a:tailEnd type="none" w="sm" len="sm"/>
          </a:ln>
        </p:spPr>
        <p:txBody>
          <a:bodyPr>
            <a:spAutoFit/>
          </a:bodyPr>
          <a:lstStyle/>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void  </a:t>
            </a:r>
            <a:r>
              <a:rPr lang="en-US" altLang="zh-CN" sz="2400" b="1" dirty="0" err="1">
                <a:solidFill>
                  <a:srgbClr val="002C84"/>
                </a:solidFill>
                <a:latin typeface="Times New Roman" pitchFamily="18" charset="0"/>
                <a:ea typeface="MingLiU" pitchFamily="49" charset="-120"/>
              </a:rPr>
              <a:t>insertBSort</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k[ ],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n)</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 j, low, high, mid;</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temp;</a:t>
            </a:r>
          </a:p>
          <a:p>
            <a:pPr eaLnBrk="1" hangingPunct="1">
              <a:lnSpc>
                <a:spcPct val="75000"/>
              </a:lnSpc>
            </a:pPr>
            <a:r>
              <a:rPr lang="en-US" altLang="zh-CN" sz="2400" b="1" dirty="0">
                <a:solidFill>
                  <a:srgbClr val="002C84"/>
                </a:solidFill>
                <a:latin typeface="Times New Roman" pitchFamily="18" charset="0"/>
                <a:ea typeface="MingLiU" pitchFamily="49" charset="-120"/>
              </a:rPr>
              <a:t>        for(</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=1;i&lt;</a:t>
            </a:r>
            <a:r>
              <a:rPr lang="en-US" altLang="zh-CN" sz="2400" b="1" dirty="0" err="1">
                <a:solidFill>
                  <a:srgbClr val="002C84"/>
                </a:solidFill>
                <a:latin typeface="Times New Roman" pitchFamily="18" charset="0"/>
                <a:ea typeface="MingLiU" pitchFamily="49" charset="-120"/>
                <a:sym typeface="Symbol" pitchFamily="18" charset="2"/>
              </a:rPr>
              <a:t>n;i</a:t>
            </a:r>
            <a:r>
              <a:rPr lang="en-US" altLang="zh-CN" sz="2400" b="1" dirty="0">
                <a:solidFill>
                  <a:srgbClr val="002C84"/>
                </a:solidFill>
                <a:latin typeface="Times New Roman" pitchFamily="18" charset="0"/>
                <a:ea typeface="MingLiU" pitchFamily="49" charset="-120"/>
                <a:sym typeface="Symbol" pitchFamily="18" charset="2"/>
              </a:rPr>
              <a:t>++ ){</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temp</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low</a:t>
            </a:r>
            <a:r>
              <a:rPr lang="en-US" altLang="zh-CN" sz="2400" b="1" dirty="0">
                <a:solidFill>
                  <a:srgbClr val="002C84"/>
                </a:solidFill>
                <a:latin typeface="Times New Roman" pitchFamily="18" charset="0"/>
                <a:ea typeface="MingLiU" pitchFamily="49" charset="-120"/>
                <a:sym typeface="Symbol" pitchFamily="18" charset="2"/>
              </a:rPr>
              <a:t>=0</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high</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a:t>
            </a:r>
          </a:p>
          <a:p>
            <a:pPr eaLnBrk="1" hangingPunct="1">
              <a:lnSpc>
                <a:spcPct val="75000"/>
              </a:lnSpc>
            </a:pPr>
            <a:r>
              <a:rPr lang="en-US" altLang="zh-CN" sz="2400" b="1" dirty="0">
                <a:solidFill>
                  <a:srgbClr val="002C84"/>
                </a:solidFill>
                <a:latin typeface="Times New Roman" pitchFamily="18" charset="0"/>
                <a:ea typeface="MingLiU" pitchFamily="49" charset="-120"/>
              </a:rPr>
              <a:t>              while(low</a:t>
            </a:r>
            <a:r>
              <a:rPr lang="en-US" altLang="zh-CN" sz="2400" b="1" dirty="0">
                <a:solidFill>
                  <a:srgbClr val="002C84"/>
                </a:solidFill>
                <a:latin typeface="Times New Roman" pitchFamily="18" charset="0"/>
                <a:ea typeface="MingLiU" pitchFamily="49" charset="-120"/>
                <a:sym typeface="Symbol" pitchFamily="18" charset="2"/>
              </a:rPr>
              <a:t>&lt;=</a:t>
            </a:r>
            <a:r>
              <a:rPr lang="en-US" altLang="zh-CN" sz="2400" b="1" dirty="0">
                <a:solidFill>
                  <a:srgbClr val="002C84"/>
                </a:solidFill>
                <a:latin typeface="Times New Roman" pitchFamily="18" charset="0"/>
                <a:ea typeface="MingLiU" pitchFamily="49" charset="-120"/>
              </a:rPr>
              <a:t>high){</a:t>
            </a:r>
          </a:p>
          <a:p>
            <a:pPr eaLnBrk="1" hangingPunct="1">
              <a:lnSpc>
                <a:spcPct val="75000"/>
              </a:lnSpc>
            </a:pPr>
            <a:r>
              <a:rPr lang="en-US" altLang="zh-CN" sz="2400" b="1" dirty="0">
                <a:solidFill>
                  <a:srgbClr val="002C84"/>
                </a:solidFill>
                <a:latin typeface="Times New Roman" pitchFamily="18" charset="0"/>
                <a:ea typeface="MingLiU" pitchFamily="49" charset="-120"/>
              </a:rPr>
              <a:t>                     mid</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err="1">
                <a:solidFill>
                  <a:srgbClr val="002C84"/>
                </a:solidFill>
                <a:latin typeface="Times New Roman" pitchFamily="18" charset="0"/>
                <a:ea typeface="MingLiU" pitchFamily="49" charset="-120"/>
                <a:sym typeface="Symbol" pitchFamily="18" charset="2"/>
              </a:rPr>
              <a:t>low+high</a:t>
            </a:r>
            <a:r>
              <a:rPr lang="en-US" altLang="zh-CN" sz="2400" b="1" dirty="0">
                <a:solidFill>
                  <a:srgbClr val="002C84"/>
                </a:solidFill>
                <a:latin typeface="Times New Roman" pitchFamily="18" charset="0"/>
                <a:ea typeface="MingLiU" pitchFamily="49" charset="-120"/>
                <a:sym typeface="Symbol" pitchFamily="18" charset="2"/>
              </a:rPr>
              <a:t>)/2;</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if(temp&lt;k[mid])</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high=mid1;</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else</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low=mid+1;</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p>
          <a:p>
            <a:pPr eaLnBrk="1" hangingPunct="1">
              <a:lnSpc>
                <a:spcPct val="75000"/>
              </a:lnSpc>
            </a:pPr>
            <a:r>
              <a:rPr lang="en-US" altLang="zh-CN" sz="2400" b="1" dirty="0">
                <a:solidFill>
                  <a:srgbClr val="002C84"/>
                </a:solidFill>
                <a:latin typeface="Times New Roman" pitchFamily="18" charset="0"/>
                <a:ea typeface="MingLiU" pitchFamily="49" charset="-120"/>
              </a:rPr>
              <a:t>              for(j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1;j&gt;=</a:t>
            </a:r>
            <a:r>
              <a:rPr lang="en-US" altLang="zh-CN" sz="2400" b="1" dirty="0" err="1">
                <a:solidFill>
                  <a:srgbClr val="002C84"/>
                </a:solidFill>
                <a:latin typeface="Times New Roman" pitchFamily="18" charset="0"/>
                <a:ea typeface="MingLiU" pitchFamily="49" charset="-120"/>
              </a:rPr>
              <a:t>low;j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k[j+1]</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[j];</a:t>
            </a:r>
          </a:p>
          <a:p>
            <a:pPr eaLnBrk="1" hangingPunct="1">
              <a:lnSpc>
                <a:spcPct val="75000"/>
              </a:lnSpc>
            </a:pPr>
            <a:r>
              <a:rPr lang="en-US" altLang="zh-CN" sz="2400" b="1" dirty="0">
                <a:solidFill>
                  <a:srgbClr val="002C84"/>
                </a:solidFill>
                <a:latin typeface="Times New Roman" pitchFamily="18" charset="0"/>
                <a:ea typeface="MingLiU" pitchFamily="49" charset="-120"/>
              </a:rPr>
              <a:t>              k[low]</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temp;</a:t>
            </a:r>
          </a:p>
          <a:p>
            <a:pPr eaLnBrk="1" hangingPunct="1">
              <a:lnSpc>
                <a:spcPct val="65000"/>
              </a:lnSpc>
            </a:pPr>
            <a:r>
              <a:rPr lang="en-US" altLang="zh-CN" sz="2400" b="1" dirty="0">
                <a:solidFill>
                  <a:srgbClr val="002C84"/>
                </a:solidFill>
                <a:latin typeface="Times New Roman" pitchFamily="18" charset="0"/>
                <a:ea typeface="MingLiU" pitchFamily="49" charset="-120"/>
              </a:rPr>
              <a:t>        }</a:t>
            </a:r>
          </a:p>
          <a:p>
            <a:pPr eaLnBrk="1" hangingPunct="1">
              <a:lnSpc>
                <a:spcPct val="65000"/>
              </a:lnSpc>
            </a:pPr>
            <a:r>
              <a:rPr lang="en-US" altLang="zh-CN" sz="2400" b="1" dirty="0">
                <a:solidFill>
                  <a:srgbClr val="002C84"/>
                </a:solidFill>
                <a:latin typeface="Times New Roman" pitchFamily="18" charset="0"/>
                <a:ea typeface="MingLiU" pitchFamily="49" charset="-120"/>
              </a:rPr>
              <a:t>}</a:t>
            </a:r>
          </a:p>
        </p:txBody>
      </p:sp>
      <p:grpSp>
        <p:nvGrpSpPr>
          <p:cNvPr id="2" name="Group 22"/>
          <p:cNvGrpSpPr>
            <a:grpSpLocks/>
          </p:cNvGrpSpPr>
          <p:nvPr/>
        </p:nvGrpSpPr>
        <p:grpSpPr bwMode="auto">
          <a:xfrm>
            <a:off x="2028825" y="2327275"/>
            <a:ext cx="6503988" cy="3030538"/>
            <a:chOff x="1278" y="1466"/>
            <a:chExt cx="4097" cy="1909"/>
          </a:xfrm>
        </p:grpSpPr>
        <p:sp>
          <p:nvSpPr>
            <p:cNvPr id="24586" name="Rectangle 8"/>
            <p:cNvSpPr>
              <a:spLocks noChangeArrowheads="1"/>
            </p:cNvSpPr>
            <p:nvPr/>
          </p:nvSpPr>
          <p:spPr bwMode="auto">
            <a:xfrm>
              <a:off x="1278" y="1466"/>
              <a:ext cx="2304" cy="1503"/>
            </a:xfrm>
            <a:prstGeom prst="rect">
              <a:avLst/>
            </a:prstGeom>
            <a:noFill/>
            <a:ln w="53975">
              <a:solidFill>
                <a:srgbClr val="FF3300"/>
              </a:solidFill>
              <a:prstDash val="lgDash"/>
              <a:miter lim="800000"/>
              <a:headEnd type="none" w="sm" len="sm"/>
              <a:tailEnd type="none" w="sm" len="sm"/>
            </a:ln>
          </p:spPr>
          <p:txBody>
            <a:bodyPr wrap="none" anchor="ctr"/>
            <a:lstStyle/>
            <a:p>
              <a:pPr eaLnBrk="1" hangingPunct="1"/>
              <a:endParaRPr lang="zh-CN" altLang="en-US"/>
            </a:p>
          </p:txBody>
        </p:sp>
        <p:sp>
          <p:nvSpPr>
            <p:cNvPr id="24587" name="AutoShape 9"/>
            <p:cNvSpPr>
              <a:spLocks noChangeArrowheads="1"/>
            </p:cNvSpPr>
            <p:nvPr/>
          </p:nvSpPr>
          <p:spPr bwMode="auto">
            <a:xfrm>
              <a:off x="3489" y="2751"/>
              <a:ext cx="1872" cy="624"/>
            </a:xfrm>
            <a:prstGeom prst="cloudCallout">
              <a:avLst>
                <a:gd name="adj1" fmla="val -56519"/>
                <a:gd name="adj2" fmla="val -73556"/>
              </a:avLst>
            </a:prstGeom>
            <a:solidFill>
              <a:schemeClr val="accent2"/>
            </a:solidFill>
            <a:ln w="31750" cap="sq">
              <a:solidFill>
                <a:srgbClr val="FFFFFF"/>
              </a:solidFill>
              <a:round/>
              <a:headEnd type="none" w="sm" len="sm"/>
              <a:tailEnd type="none" w="sm" len="sm"/>
            </a:ln>
            <a:effectLst>
              <a:outerShdw dist="35921" dir="27000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24588" name="Text Box 10"/>
            <p:cNvSpPr txBox="1">
              <a:spLocks noChangeArrowheads="1"/>
            </p:cNvSpPr>
            <p:nvPr/>
          </p:nvSpPr>
          <p:spPr bwMode="auto">
            <a:xfrm>
              <a:off x="3548" y="2832"/>
              <a:ext cx="1827" cy="4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0000"/>
                </a:lnSpc>
              </a:pPr>
              <a:r>
                <a:rPr lang="en-US" altLang="zh-CN" sz="2300" b="1" i="1">
                  <a:solidFill>
                    <a:srgbClr val="FFFFFF"/>
                  </a:solidFill>
                </a:rPr>
                <a:t>    </a:t>
              </a:r>
              <a:r>
                <a:rPr lang="zh-CN" altLang="en-US" sz="2300" b="1" i="1">
                  <a:solidFill>
                    <a:srgbClr val="FFFFFF"/>
                  </a:solidFill>
                </a:rPr>
                <a:t>采用折半查找</a:t>
              </a:r>
            </a:p>
            <a:p>
              <a:pPr eaLnBrk="1" hangingPunct="1">
                <a:lnSpc>
                  <a:spcPct val="80000"/>
                </a:lnSpc>
              </a:pPr>
              <a:r>
                <a:rPr lang="zh-CN" altLang="en-US" sz="2300" b="1" i="1">
                  <a:solidFill>
                    <a:srgbClr val="FFFFFF"/>
                  </a:solidFill>
                </a:rPr>
                <a:t>方法确定插入位置</a:t>
              </a:r>
            </a:p>
          </p:txBody>
        </p:sp>
      </p:grpSp>
      <p:grpSp>
        <p:nvGrpSpPr>
          <p:cNvPr id="3" name="Group 27"/>
          <p:cNvGrpSpPr>
            <a:grpSpLocks/>
          </p:cNvGrpSpPr>
          <p:nvPr/>
        </p:nvGrpSpPr>
        <p:grpSpPr bwMode="auto">
          <a:xfrm>
            <a:off x="323850" y="2205038"/>
            <a:ext cx="681038" cy="2519362"/>
            <a:chOff x="476" y="1888"/>
            <a:chExt cx="429" cy="1587"/>
          </a:xfrm>
        </p:grpSpPr>
        <p:sp>
          <p:nvSpPr>
            <p:cNvPr id="24584" name="Rectangle 24"/>
            <p:cNvSpPr>
              <a:spLocks noChangeArrowheads="1"/>
            </p:cNvSpPr>
            <p:nvPr/>
          </p:nvSpPr>
          <p:spPr bwMode="auto">
            <a:xfrm>
              <a:off x="476" y="1888"/>
              <a:ext cx="363" cy="1587"/>
            </a:xfrm>
            <a:prstGeom prst="rect">
              <a:avLst/>
            </a:prstGeom>
            <a:solidFill>
              <a:srgbClr val="FFFF0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24585" name="Text Box 25"/>
            <p:cNvSpPr txBox="1">
              <a:spLocks noChangeArrowheads="1"/>
            </p:cNvSpPr>
            <p:nvPr/>
          </p:nvSpPr>
          <p:spPr bwMode="auto">
            <a:xfrm>
              <a:off x="497" y="1979"/>
              <a:ext cx="408" cy="1430"/>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85000"/>
                </a:lnSpc>
              </a:pPr>
              <a:r>
                <a:rPr lang="zh-CN" altLang="en-US" sz="2400" b="1">
                  <a:solidFill>
                    <a:srgbClr val="FF0000"/>
                  </a:solidFill>
                </a:rPr>
                <a:t>折</a:t>
              </a:r>
            </a:p>
            <a:p>
              <a:pPr eaLnBrk="1" hangingPunct="1">
                <a:lnSpc>
                  <a:spcPct val="85000"/>
                </a:lnSpc>
              </a:pPr>
              <a:r>
                <a:rPr lang="zh-CN" altLang="en-US" sz="2400" b="1">
                  <a:solidFill>
                    <a:srgbClr val="FF0000"/>
                  </a:solidFill>
                </a:rPr>
                <a:t>半</a:t>
              </a:r>
            </a:p>
            <a:p>
              <a:pPr eaLnBrk="1" hangingPunct="1">
                <a:lnSpc>
                  <a:spcPct val="85000"/>
                </a:lnSpc>
              </a:pPr>
              <a:r>
                <a:rPr lang="zh-CN" altLang="en-US" sz="2400" b="1">
                  <a:solidFill>
                    <a:srgbClr val="FF0000"/>
                  </a:solidFill>
                </a:rPr>
                <a:t>插</a:t>
              </a:r>
            </a:p>
            <a:p>
              <a:pPr eaLnBrk="1" hangingPunct="1">
                <a:lnSpc>
                  <a:spcPct val="85000"/>
                </a:lnSpc>
              </a:pPr>
              <a:r>
                <a:rPr lang="zh-CN" altLang="en-US" sz="2400" b="1">
                  <a:solidFill>
                    <a:srgbClr val="FF0000"/>
                  </a:solidFill>
                </a:rPr>
                <a:t>入</a:t>
              </a:r>
            </a:p>
            <a:p>
              <a:pPr eaLnBrk="1" hangingPunct="1">
                <a:lnSpc>
                  <a:spcPct val="85000"/>
                </a:lnSpc>
              </a:pPr>
              <a:r>
                <a:rPr lang="zh-CN" altLang="en-US" sz="2400" b="1">
                  <a:solidFill>
                    <a:srgbClr val="FF0000"/>
                  </a:solidFill>
                </a:rPr>
                <a:t>排</a:t>
              </a:r>
            </a:p>
            <a:p>
              <a:pPr eaLnBrk="1" hangingPunct="1">
                <a:lnSpc>
                  <a:spcPct val="85000"/>
                </a:lnSpc>
              </a:pPr>
              <a:r>
                <a:rPr lang="zh-CN" altLang="en-US" sz="2400" b="1">
                  <a:solidFill>
                    <a:srgbClr val="FF0000"/>
                  </a:solidFill>
                </a:rPr>
                <a:t>序</a:t>
              </a:r>
            </a:p>
            <a:p>
              <a:pPr eaLnBrk="1" hangingPunct="1">
                <a:lnSpc>
                  <a:spcPct val="85000"/>
                </a:lnSpc>
              </a:pPr>
              <a:r>
                <a:rPr lang="zh-CN" altLang="en-US" sz="2400" b="1">
                  <a:solidFill>
                    <a:srgbClr val="FF0000"/>
                  </a:solidFill>
                </a:rPr>
                <a:t>法</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12813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排序</a:t>
            </a: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1247775" y="5105400"/>
            <a:ext cx="6564313" cy="762000"/>
            <a:chOff x="816" y="3168"/>
            <a:chExt cx="4135" cy="480"/>
          </a:xfrm>
        </p:grpSpPr>
        <p:sp>
          <p:nvSpPr>
            <p:cNvPr id="25622" name="Rectangle 14"/>
            <p:cNvSpPr>
              <a:spLocks noChangeArrowheads="1"/>
            </p:cNvSpPr>
            <p:nvPr/>
          </p:nvSpPr>
          <p:spPr bwMode="auto">
            <a:xfrm>
              <a:off x="816" y="3168"/>
              <a:ext cx="4128" cy="480"/>
            </a:xfrm>
            <a:prstGeom prst="rect">
              <a:avLst/>
            </a:prstGeom>
            <a:solidFill>
              <a:srgbClr val="DDEEFF"/>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3" name="Text Box 15"/>
            <p:cNvSpPr txBox="1">
              <a:spLocks noChangeArrowheads="1"/>
            </p:cNvSpPr>
            <p:nvPr/>
          </p:nvSpPr>
          <p:spPr bwMode="auto">
            <a:xfrm>
              <a:off x="1111" y="3238"/>
              <a:ext cx="3840"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2   4   6   8   10   12   14   16   18   20 </a:t>
              </a:r>
            </a:p>
          </p:txBody>
        </p:sp>
      </p:grpSp>
      <p:grpSp>
        <p:nvGrpSpPr>
          <p:cNvPr id="3" name="Group 21"/>
          <p:cNvGrpSpPr>
            <a:grpSpLocks/>
          </p:cNvGrpSpPr>
          <p:nvPr/>
        </p:nvGrpSpPr>
        <p:grpSpPr bwMode="auto">
          <a:xfrm>
            <a:off x="1952625" y="6070600"/>
            <a:ext cx="1371600" cy="558800"/>
            <a:chOff x="1440" y="3824"/>
            <a:chExt cx="864" cy="352"/>
          </a:xfrm>
        </p:grpSpPr>
        <p:sp>
          <p:nvSpPr>
            <p:cNvPr id="25620" name="Oval 18"/>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1" name="Text Box 19"/>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279574" name="Freeform 22"/>
          <p:cNvSpPr>
            <a:spLocks/>
          </p:cNvSpPr>
          <p:nvPr/>
        </p:nvSpPr>
        <p:spPr bwMode="auto">
          <a:xfrm>
            <a:off x="3111500" y="5233988"/>
            <a:ext cx="422275"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4" name="Group 26"/>
          <p:cNvGrpSpPr>
            <a:grpSpLocks/>
          </p:cNvGrpSpPr>
          <p:nvPr/>
        </p:nvGrpSpPr>
        <p:grpSpPr bwMode="auto">
          <a:xfrm>
            <a:off x="3681413" y="6083300"/>
            <a:ext cx="1982787" cy="549275"/>
            <a:chOff x="2669" y="3855"/>
            <a:chExt cx="1249" cy="346"/>
          </a:xfrm>
        </p:grpSpPr>
        <p:sp>
          <p:nvSpPr>
            <p:cNvPr id="25618" name="Oval 24"/>
            <p:cNvSpPr>
              <a:spLocks noChangeArrowheads="1"/>
            </p:cNvSpPr>
            <p:nvPr/>
          </p:nvSpPr>
          <p:spPr bwMode="auto">
            <a:xfrm>
              <a:off x="2669" y="386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9" name="Text Box 25"/>
            <p:cNvSpPr txBox="1">
              <a:spLocks noChangeArrowheads="1"/>
            </p:cNvSpPr>
            <p:nvPr/>
          </p:nvSpPr>
          <p:spPr bwMode="auto">
            <a:xfrm>
              <a:off x="2740" y="3855"/>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279579" name="Freeform 27"/>
          <p:cNvSpPr>
            <a:spLocks/>
          </p:cNvSpPr>
          <p:nvPr/>
        </p:nvSpPr>
        <p:spPr bwMode="auto">
          <a:xfrm>
            <a:off x="4271963" y="524668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42"/>
          <p:cNvGrpSpPr>
            <a:grpSpLocks/>
          </p:cNvGrpSpPr>
          <p:nvPr/>
        </p:nvGrpSpPr>
        <p:grpSpPr bwMode="auto">
          <a:xfrm>
            <a:off x="5410200" y="6054725"/>
            <a:ext cx="2117725" cy="558800"/>
            <a:chOff x="3274" y="3807"/>
            <a:chExt cx="1334" cy="352"/>
          </a:xfrm>
        </p:grpSpPr>
        <p:sp>
          <p:nvSpPr>
            <p:cNvPr id="25616" name="Oval 29"/>
            <p:cNvSpPr>
              <a:spLocks noChangeArrowheads="1"/>
            </p:cNvSpPr>
            <p:nvPr/>
          </p:nvSpPr>
          <p:spPr bwMode="auto">
            <a:xfrm>
              <a:off x="3274" y="3823"/>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7" name="Text Box 30"/>
            <p:cNvSpPr txBox="1">
              <a:spLocks noChangeArrowheads="1"/>
            </p:cNvSpPr>
            <p:nvPr/>
          </p:nvSpPr>
          <p:spPr bwMode="auto">
            <a:xfrm>
              <a:off x="3430" y="3807"/>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grpSp>
        <p:nvGrpSpPr>
          <p:cNvPr id="6" name="Group 45"/>
          <p:cNvGrpSpPr>
            <a:grpSpLocks/>
          </p:cNvGrpSpPr>
          <p:nvPr/>
        </p:nvGrpSpPr>
        <p:grpSpPr bwMode="auto">
          <a:xfrm>
            <a:off x="838200" y="685800"/>
            <a:ext cx="7959725" cy="4038600"/>
            <a:chOff x="576" y="480"/>
            <a:chExt cx="5014" cy="2544"/>
          </a:xfrm>
        </p:grpSpPr>
        <p:sp>
          <p:nvSpPr>
            <p:cNvPr id="25612" name="Freeform 3"/>
            <p:cNvSpPr>
              <a:spLocks/>
            </p:cNvSpPr>
            <p:nvPr/>
          </p:nvSpPr>
          <p:spPr bwMode="auto">
            <a:xfrm>
              <a:off x="576" y="480"/>
              <a:ext cx="4793" cy="2544"/>
            </a:xfrm>
            <a:custGeom>
              <a:avLst/>
              <a:gdLst>
                <a:gd name="T0" fmla="*/ 252 w 1866"/>
                <a:gd name="T1" fmla="*/ 956 h 897"/>
                <a:gd name="T2" fmla="*/ 324 w 1866"/>
                <a:gd name="T3" fmla="*/ 6773 h 897"/>
                <a:gd name="T4" fmla="*/ 1220 w 1866"/>
                <a:gd name="T5" fmla="*/ 6685 h 897"/>
                <a:gd name="T6" fmla="*/ 4572 w 1866"/>
                <a:gd name="T7" fmla="*/ 6773 h 897"/>
                <a:gd name="T8" fmla="*/ 7778 w 1866"/>
                <a:gd name="T9" fmla="*/ 7045 h 897"/>
                <a:gd name="T10" fmla="*/ 11130 w 1866"/>
                <a:gd name="T11" fmla="*/ 7136 h 897"/>
                <a:gd name="T12" fmla="*/ 11651 w 1866"/>
                <a:gd name="T13" fmla="*/ 7045 h 897"/>
                <a:gd name="T14" fmla="*/ 11875 w 1866"/>
                <a:gd name="T15" fmla="*/ 5774 h 897"/>
                <a:gd name="T16" fmla="*/ 11579 w 1866"/>
                <a:gd name="T17" fmla="*/ 771 h 897"/>
                <a:gd name="T18" fmla="*/ 9342 w 1866"/>
                <a:gd name="T19" fmla="*/ 868 h 897"/>
                <a:gd name="T20" fmla="*/ 925 w 1866"/>
                <a:gd name="T21" fmla="*/ 771 h 897"/>
                <a:gd name="T22" fmla="*/ 252 w 1866"/>
                <a:gd name="T23" fmla="*/ 956 h 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6" h="897">
                  <a:moveTo>
                    <a:pt x="38" y="119"/>
                  </a:moveTo>
                  <a:cubicBezTo>
                    <a:pt x="42" y="360"/>
                    <a:pt x="0" y="606"/>
                    <a:pt x="49" y="842"/>
                  </a:cubicBezTo>
                  <a:cubicBezTo>
                    <a:pt x="58" y="887"/>
                    <a:pt x="140" y="831"/>
                    <a:pt x="185" y="831"/>
                  </a:cubicBezTo>
                  <a:cubicBezTo>
                    <a:pt x="354" y="831"/>
                    <a:pt x="524" y="838"/>
                    <a:pt x="693" y="842"/>
                  </a:cubicBezTo>
                  <a:cubicBezTo>
                    <a:pt x="853" y="868"/>
                    <a:pt x="1017" y="869"/>
                    <a:pt x="1179" y="876"/>
                  </a:cubicBezTo>
                  <a:cubicBezTo>
                    <a:pt x="1351" y="893"/>
                    <a:pt x="1515" y="897"/>
                    <a:pt x="1687" y="887"/>
                  </a:cubicBezTo>
                  <a:cubicBezTo>
                    <a:pt x="1713" y="883"/>
                    <a:pt x="1743" y="889"/>
                    <a:pt x="1766" y="876"/>
                  </a:cubicBezTo>
                  <a:cubicBezTo>
                    <a:pt x="1798" y="859"/>
                    <a:pt x="1797" y="752"/>
                    <a:pt x="1800" y="718"/>
                  </a:cubicBezTo>
                  <a:cubicBezTo>
                    <a:pt x="1785" y="511"/>
                    <a:pt x="1866" y="272"/>
                    <a:pt x="1755" y="96"/>
                  </a:cubicBezTo>
                  <a:cubicBezTo>
                    <a:pt x="1695" y="0"/>
                    <a:pt x="1529" y="108"/>
                    <a:pt x="1416" y="108"/>
                  </a:cubicBezTo>
                  <a:cubicBezTo>
                    <a:pt x="991" y="108"/>
                    <a:pt x="565" y="100"/>
                    <a:pt x="140" y="96"/>
                  </a:cubicBezTo>
                  <a:cubicBezTo>
                    <a:pt x="119" y="93"/>
                    <a:pt x="38" y="65"/>
                    <a:pt x="38" y="119"/>
                  </a:cubicBezTo>
                  <a:close/>
                </a:path>
              </a:pathLst>
            </a:custGeom>
            <a:solidFill>
              <a:srgbClr val="C9FFF5"/>
            </a:solidFill>
            <a:ln w="130175" cap="sq" cmpd="sng">
              <a:solidFill>
                <a:srgbClr val="00BFEC"/>
              </a:solidFill>
              <a:prstDash val="solid"/>
              <a:round/>
              <a:headEnd type="none" w="sm" len="sm"/>
              <a:tailEnd type="none" w="sm" len="sm"/>
            </a:ln>
            <a:effectLst>
              <a:outerShdw dist="85194" dir="1593903" algn="ctr" rotWithShape="0">
                <a:srgbClr val="D1D1D1"/>
              </a:outerShdw>
            </a:effectLst>
          </p:spPr>
          <p:txBody>
            <a:bodyPr/>
            <a:lstStyle/>
            <a:p>
              <a:endParaRPr lang="zh-CN" altLang="en-US"/>
            </a:p>
          </p:txBody>
        </p:sp>
        <p:sp>
          <p:nvSpPr>
            <p:cNvPr id="25613" name="Text Box 4"/>
            <p:cNvSpPr txBox="1">
              <a:spLocks noChangeArrowheads="1"/>
            </p:cNvSpPr>
            <p:nvPr/>
          </p:nvSpPr>
          <p:spPr bwMode="auto">
            <a:xfrm>
              <a:off x="997" y="1023"/>
              <a:ext cx="3984" cy="1624"/>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3200" b="1">
                  <a:solidFill>
                    <a:srgbClr val="003399"/>
                  </a:solidFill>
                  <a:latin typeface="华文新魏" pitchFamily="2" charset="-122"/>
                  <a:ea typeface="华文新魏" pitchFamily="2" charset="-122"/>
                </a:rPr>
                <a:t>        </a:t>
              </a:r>
              <a:r>
                <a:rPr lang="zh-CN" altLang="en-US" sz="3200" b="1">
                  <a:solidFill>
                    <a:srgbClr val="003399"/>
                  </a:solidFill>
                  <a:latin typeface="华文新魏" pitchFamily="2" charset="-122"/>
                  <a:ea typeface="华文新魏" pitchFamily="2" charset="-122"/>
                </a:rPr>
                <a:t>请写一非递归算法，该算法在长度为</a:t>
              </a:r>
              <a:r>
                <a:rPr lang="zh-CN" altLang="en-US" sz="3200" b="1">
                  <a:solidFill>
                    <a:srgbClr val="003399"/>
                  </a:solidFill>
                  <a:latin typeface="Times New Roman" pitchFamily="18" charset="0"/>
                  <a:ea typeface="华文新魏" pitchFamily="2" charset="-122"/>
                </a:rPr>
                <a:t> </a:t>
              </a:r>
              <a:r>
                <a:rPr lang="en-US" altLang="zh-CN" sz="3200" b="1">
                  <a:solidFill>
                    <a:srgbClr val="003399"/>
                  </a:solidFill>
                  <a:latin typeface="Times New Roman" pitchFamily="18" charset="0"/>
                  <a:ea typeface="华文新魏" pitchFamily="2" charset="-122"/>
                </a:rPr>
                <a:t>n</a:t>
              </a:r>
              <a:r>
                <a:rPr lang="zh-CN" altLang="en-US" sz="3200" b="1">
                  <a:solidFill>
                    <a:srgbClr val="003399"/>
                  </a:solidFill>
                  <a:latin typeface="华文新魏" pitchFamily="2" charset="-122"/>
                  <a:ea typeface="华文新魏" pitchFamily="2" charset="-122"/>
                </a:rPr>
                <a:t>、且元素按值严格递增排列的顺序表</a:t>
              </a:r>
              <a:r>
                <a:rPr lang="en-US" altLang="zh-CN" sz="3200" b="1">
                  <a:solidFill>
                    <a:srgbClr val="003399"/>
                  </a:solidFill>
                  <a:latin typeface="Times New Roman" pitchFamily="18" charset="0"/>
                  <a:ea typeface="华文新魏" pitchFamily="2" charset="-122"/>
                </a:rPr>
                <a:t>A[1..n]</a:t>
              </a:r>
              <a:r>
                <a:rPr lang="zh-CN" altLang="en-US" sz="3200" b="1">
                  <a:solidFill>
                    <a:srgbClr val="003399"/>
                  </a:solidFill>
                  <a:latin typeface="华文新魏" pitchFamily="2" charset="-122"/>
                  <a:ea typeface="华文新魏" pitchFamily="2" charset="-122"/>
                </a:rPr>
                <a:t>中采用                     </a:t>
              </a:r>
            </a:p>
            <a:p>
              <a:pPr eaLnBrk="1" hangingPunct="1">
                <a:lnSpc>
                  <a:spcPct val="85000"/>
                </a:lnSpc>
              </a:pPr>
              <a:r>
                <a:rPr lang="zh-CN" altLang="en-US" sz="3200" b="1">
                  <a:solidFill>
                    <a:srgbClr val="003399"/>
                  </a:solidFill>
                  <a:latin typeface="华文新魏" pitchFamily="2" charset="-122"/>
                  <a:ea typeface="华文新魏" pitchFamily="2" charset="-122"/>
                </a:rPr>
                <a:t>    查找值不大于</a:t>
              </a:r>
              <a:r>
                <a:rPr lang="en-US" altLang="zh-CN" sz="3200" b="1">
                  <a:solidFill>
                    <a:srgbClr val="003399"/>
                  </a:solidFill>
                  <a:latin typeface="Times New Roman" pitchFamily="18" charset="0"/>
                  <a:ea typeface="华文新魏" pitchFamily="2" charset="-122"/>
                </a:rPr>
                <a:t>k</a:t>
              </a:r>
              <a:r>
                <a:rPr lang="zh-CN" altLang="en-US" sz="3200" b="1">
                  <a:solidFill>
                    <a:srgbClr val="003399"/>
                  </a:solidFill>
                  <a:latin typeface="华文新魏" pitchFamily="2" charset="-122"/>
                  <a:ea typeface="华文新魏" pitchFamily="2" charset="-122"/>
                </a:rPr>
                <a:t>的最大元素</a:t>
              </a:r>
              <a:r>
                <a:rPr lang="en-US" altLang="zh-CN" sz="3200" b="1">
                  <a:solidFill>
                    <a:srgbClr val="003399"/>
                  </a:solidFill>
                  <a:latin typeface="华文新魏" pitchFamily="2" charset="-122"/>
                  <a:ea typeface="华文新魏" pitchFamily="2" charset="-122"/>
                </a:rPr>
                <a:t>,</a:t>
              </a:r>
              <a:r>
                <a:rPr lang="zh-CN" altLang="en-US" sz="3200" b="1">
                  <a:solidFill>
                    <a:srgbClr val="003399"/>
                  </a:solidFill>
                  <a:latin typeface="华文新魏" pitchFamily="2" charset="-122"/>
                  <a:ea typeface="华文新魏" pitchFamily="2" charset="-122"/>
                </a:rPr>
                <a:t>若表中存在这样的元素，则算法返回该元素在表中的位置，否则返回</a:t>
              </a:r>
              <a:r>
                <a:rPr lang="en-US" altLang="zh-CN" sz="3200" b="1">
                  <a:solidFill>
                    <a:srgbClr val="003399"/>
                  </a:solidFill>
                  <a:latin typeface="Times New Roman" pitchFamily="18" charset="0"/>
                  <a:ea typeface="华文新魏" pitchFamily="2" charset="-122"/>
                </a:rPr>
                <a:t>0</a:t>
              </a:r>
              <a:r>
                <a:rPr lang="zh-CN" altLang="en-US" sz="3200" b="1">
                  <a:solidFill>
                    <a:srgbClr val="003399"/>
                  </a:solidFill>
                  <a:latin typeface="华文新魏" pitchFamily="2" charset="-122"/>
                  <a:ea typeface="华文新魏" pitchFamily="2" charset="-122"/>
                </a:rPr>
                <a:t>。</a:t>
              </a:r>
            </a:p>
          </p:txBody>
        </p:sp>
        <p:sp>
          <p:nvSpPr>
            <p:cNvPr id="25614" name="Rectangle 7"/>
            <p:cNvSpPr>
              <a:spLocks noChangeArrowheads="1"/>
            </p:cNvSpPr>
            <p:nvPr/>
          </p:nvSpPr>
          <p:spPr bwMode="auto">
            <a:xfrm>
              <a:off x="1012" y="1772"/>
              <a:ext cx="5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200" b="1">
                  <a:solidFill>
                    <a:srgbClr val="FF3300"/>
                  </a:solidFill>
                  <a:latin typeface="华文新魏" pitchFamily="2" charset="-122"/>
                  <a:ea typeface="华文新魏" pitchFamily="2" charset="-122"/>
                </a:rPr>
                <a:t>法</a:t>
              </a:r>
            </a:p>
          </p:txBody>
        </p:sp>
        <p:sp>
          <p:nvSpPr>
            <p:cNvPr id="25615" name="Rectangle 43"/>
            <p:cNvSpPr>
              <a:spLocks noChangeArrowheads="1"/>
            </p:cNvSpPr>
            <p:nvPr/>
          </p:nvSpPr>
          <p:spPr bwMode="auto">
            <a:xfrm>
              <a:off x="3766" y="1517"/>
              <a:ext cx="1824"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100" b="1">
                  <a:solidFill>
                    <a:srgbClr val="FF3300"/>
                  </a:solidFill>
                  <a:latin typeface="华文新魏" pitchFamily="2" charset="-122"/>
                  <a:ea typeface="华文新魏" pitchFamily="2" charset="-122"/>
                </a:rPr>
                <a:t>折半查找</a:t>
              </a:r>
            </a:p>
          </p:txBody>
        </p:sp>
      </p:grpSp>
      <p:grpSp>
        <p:nvGrpSpPr>
          <p:cNvPr id="7" name="Group 46"/>
          <p:cNvGrpSpPr>
            <a:grpSpLocks/>
          </p:cNvGrpSpPr>
          <p:nvPr/>
        </p:nvGrpSpPr>
        <p:grpSpPr bwMode="auto">
          <a:xfrm>
            <a:off x="509588" y="228600"/>
            <a:ext cx="3001962" cy="1447800"/>
            <a:chOff x="321" y="144"/>
            <a:chExt cx="1891" cy="912"/>
          </a:xfrm>
        </p:grpSpPr>
        <p:sp>
          <p:nvSpPr>
            <p:cNvPr id="25610" name="AutoShape 47"/>
            <p:cNvSpPr>
              <a:spLocks noChangeArrowheads="1"/>
            </p:cNvSpPr>
            <p:nvPr/>
          </p:nvSpPr>
          <p:spPr bwMode="auto">
            <a:xfrm>
              <a:off x="321" y="144"/>
              <a:ext cx="1728" cy="912"/>
            </a:xfrm>
            <a:prstGeom prst="irregularSeal2">
              <a:avLst/>
            </a:prstGeom>
            <a:solidFill>
              <a:srgbClr val="CCFFFF"/>
            </a:solidFill>
            <a:ln w="63500" cap="sq">
              <a:solidFill>
                <a:srgbClr val="FFFF00"/>
              </a:solidFill>
              <a:miter lim="800000"/>
              <a:headEnd/>
              <a:tailEnd/>
            </a:ln>
            <a:effectLst>
              <a:outerShdw dist="181836" dir="1486508" algn="ctr" rotWithShape="0">
                <a:srgbClr val="969696"/>
              </a:outerShdw>
            </a:effectLst>
          </p:spPr>
          <p:txBody>
            <a:bodyPr wrap="none" anchor="ctr"/>
            <a:lstStyle/>
            <a:p>
              <a:pPr eaLnBrk="1" hangingPunct="1"/>
              <a:endParaRPr lang="zh-CN" altLang="en-US">
                <a:solidFill>
                  <a:srgbClr val="FFFFCC"/>
                </a:solidFill>
              </a:endParaRPr>
            </a:p>
          </p:txBody>
        </p:sp>
        <p:sp>
          <p:nvSpPr>
            <p:cNvPr id="25611" name="Rectangle 48"/>
            <p:cNvSpPr>
              <a:spLocks noChangeArrowheads="1"/>
            </p:cNvSpPr>
            <p:nvPr/>
          </p:nvSpPr>
          <p:spPr bwMode="auto">
            <a:xfrm rot="-568742">
              <a:off x="532" y="288"/>
              <a:ext cx="1680" cy="53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5000" b="1" i="1">
                  <a:solidFill>
                    <a:srgbClr val="FF3300"/>
                  </a:solidFill>
                </a:rPr>
                <a:t>练习</a:t>
              </a:r>
              <a:r>
                <a:rPr lang="en-US" altLang="zh-CN" sz="5000" b="1" i="1">
                  <a:solidFill>
                    <a:srgbClr val="FF3300"/>
                  </a:solidFill>
                </a:rPr>
                <a:t>1</a:t>
              </a:r>
              <a:endParaRPr lang="en-US" altLang="zh-CN" sz="5000">
                <a:solidFill>
                  <a:srgbClr val="FF3300"/>
                </a:solidFill>
                <a:latin typeface="Times New Roman" pitchFamily="18" charset="0"/>
                <a:ea typeface="宋体"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79574"/>
                                        </p:tgtEl>
                                        <p:attrNameLst>
                                          <p:attrName>style.visibility</p:attrName>
                                        </p:attrNameLst>
                                      </p:cBhvr>
                                      <p:to>
                                        <p:strVal val="visible"/>
                                      </p:to>
                                    </p:set>
                                    <p:anim calcmode="lin" valueType="num">
                                      <p:cBhvr>
                                        <p:cTn id="17" dur="500" fill="hold"/>
                                        <p:tgtEl>
                                          <p:spTgt spid="279574"/>
                                        </p:tgtEl>
                                        <p:attrNameLst>
                                          <p:attrName>ppt_w</p:attrName>
                                        </p:attrNameLst>
                                      </p:cBhvr>
                                      <p:tavLst>
                                        <p:tav tm="0">
                                          <p:val>
                                            <p:strVal val="4/3*#ppt_w"/>
                                          </p:val>
                                        </p:tav>
                                        <p:tav tm="100000">
                                          <p:val>
                                            <p:strVal val="#ppt_w"/>
                                          </p:val>
                                        </p:tav>
                                      </p:tavLst>
                                    </p:anim>
                                    <p:anim calcmode="lin" valueType="num">
                                      <p:cBhvr>
                                        <p:cTn id="18" dur="500" fill="hold"/>
                                        <p:tgtEl>
                                          <p:spTgt spid="27957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279579"/>
                                        </p:tgtEl>
                                        <p:attrNameLst>
                                          <p:attrName>style.visibility</p:attrName>
                                        </p:attrNameLst>
                                      </p:cBhvr>
                                      <p:to>
                                        <p:strVal val="visible"/>
                                      </p:to>
                                    </p:set>
                                    <p:anim calcmode="lin" valueType="num">
                                      <p:cBhvr>
                                        <p:cTn id="28" dur="500" fill="hold"/>
                                        <p:tgtEl>
                                          <p:spTgt spid="279579"/>
                                        </p:tgtEl>
                                        <p:attrNameLst>
                                          <p:attrName>ppt_w</p:attrName>
                                        </p:attrNameLst>
                                      </p:cBhvr>
                                      <p:tavLst>
                                        <p:tav tm="0">
                                          <p:val>
                                            <p:strVal val="4/3*#ppt_w"/>
                                          </p:val>
                                        </p:tav>
                                        <p:tav tm="100000">
                                          <p:val>
                                            <p:strVal val="#ppt_w"/>
                                          </p:val>
                                        </p:tav>
                                      </p:tavLst>
                                    </p:anim>
                                    <p:anim calcmode="lin" valueType="num">
                                      <p:cBhvr>
                                        <p:cTn id="29" dur="500" fill="hold"/>
                                        <p:tgtEl>
                                          <p:spTgt spid="279579"/>
                                        </p:tgtEl>
                                        <p:attrNameLst>
                                          <p:attrName>ppt_h</p:attrName>
                                        </p:attrNameLst>
                                      </p:cBhvr>
                                      <p:tavLst>
                                        <p:tav tm="0">
                                          <p:val>
                                            <p:strVal val="4/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4" grpId="0" animBg="1"/>
      <p:bldP spid="2795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2236788" y="2886075"/>
            <a:ext cx="6716712"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59" name="Text Box 3"/>
          <p:cNvSpPr txBox="1">
            <a:spLocks noChangeArrowheads="1"/>
          </p:cNvSpPr>
          <p:nvPr/>
        </p:nvSpPr>
        <p:spPr bwMode="auto">
          <a:xfrm>
            <a:off x="1943100" y="34607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60" name="Text Box 4"/>
          <p:cNvSpPr txBox="1">
            <a:spLocks noChangeArrowheads="1"/>
          </p:cNvSpPr>
          <p:nvPr/>
        </p:nvSpPr>
        <p:spPr bwMode="auto">
          <a:xfrm>
            <a:off x="7810500" y="3454400"/>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861" name="Text Box 5"/>
          <p:cNvSpPr txBox="1">
            <a:spLocks noChangeArrowheads="1"/>
          </p:cNvSpPr>
          <p:nvPr/>
        </p:nvSpPr>
        <p:spPr bwMode="auto">
          <a:xfrm>
            <a:off x="4205288" y="34750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nvGrpSpPr>
          <p:cNvPr id="2" name="Group 6"/>
          <p:cNvGrpSpPr>
            <a:grpSpLocks/>
          </p:cNvGrpSpPr>
          <p:nvPr/>
        </p:nvGrpSpPr>
        <p:grpSpPr bwMode="auto">
          <a:xfrm>
            <a:off x="419100" y="2886075"/>
            <a:ext cx="2022475" cy="549275"/>
            <a:chOff x="2208" y="384"/>
            <a:chExt cx="1274" cy="346"/>
          </a:xfrm>
        </p:grpSpPr>
        <p:sp>
          <p:nvSpPr>
            <p:cNvPr id="26727" name="Oval 7"/>
            <p:cNvSpPr>
              <a:spLocks noChangeArrowheads="1"/>
            </p:cNvSpPr>
            <p:nvPr/>
          </p:nvSpPr>
          <p:spPr bwMode="auto">
            <a:xfrm>
              <a:off x="2208" y="389"/>
              <a:ext cx="864" cy="336"/>
            </a:xfrm>
            <a:prstGeom prst="ellipse">
              <a:avLst/>
            </a:prstGeom>
            <a:solidFill>
              <a:srgbClr val="CCFFCC"/>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28" name="Text Box 8"/>
            <p:cNvSpPr txBox="1">
              <a:spLocks noChangeArrowheads="1"/>
            </p:cNvSpPr>
            <p:nvPr/>
          </p:nvSpPr>
          <p:spPr bwMode="auto">
            <a:xfrm>
              <a:off x="2304" y="384"/>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377865" name="Freeform 9"/>
          <p:cNvSpPr>
            <a:spLocks/>
          </p:cNvSpPr>
          <p:nvPr/>
        </p:nvSpPr>
        <p:spPr bwMode="auto">
          <a:xfrm>
            <a:off x="4311650" y="292100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3" name="Group 10"/>
          <p:cNvGrpSpPr>
            <a:grpSpLocks/>
          </p:cNvGrpSpPr>
          <p:nvPr/>
        </p:nvGrpSpPr>
        <p:grpSpPr bwMode="auto">
          <a:xfrm>
            <a:off x="1943100" y="3443288"/>
            <a:ext cx="3921125" cy="519112"/>
            <a:chOff x="672" y="1189"/>
            <a:chExt cx="2470" cy="327"/>
          </a:xfrm>
        </p:grpSpPr>
        <p:sp>
          <p:nvSpPr>
            <p:cNvPr id="26725" name="Rectangle 11"/>
            <p:cNvSpPr>
              <a:spLocks noChangeArrowheads="1"/>
            </p:cNvSpPr>
            <p:nvPr/>
          </p:nvSpPr>
          <p:spPr bwMode="auto">
            <a:xfrm>
              <a:off x="67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6" name="Text Box 12"/>
            <p:cNvSpPr txBox="1">
              <a:spLocks noChangeArrowheads="1"/>
            </p:cNvSpPr>
            <p:nvPr/>
          </p:nvSpPr>
          <p:spPr bwMode="auto">
            <a:xfrm>
              <a:off x="2566" y="118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4" name="Group 13"/>
          <p:cNvGrpSpPr>
            <a:grpSpLocks/>
          </p:cNvGrpSpPr>
          <p:nvPr/>
        </p:nvGrpSpPr>
        <p:grpSpPr bwMode="auto">
          <a:xfrm>
            <a:off x="4229100" y="3432175"/>
            <a:ext cx="3041650" cy="519113"/>
            <a:chOff x="2112" y="1196"/>
            <a:chExt cx="1916" cy="327"/>
          </a:xfrm>
        </p:grpSpPr>
        <p:sp>
          <p:nvSpPr>
            <p:cNvPr id="26723" name="Rectangle 14"/>
            <p:cNvSpPr>
              <a:spLocks noChangeArrowheads="1"/>
            </p:cNvSpPr>
            <p:nvPr/>
          </p:nvSpPr>
          <p:spPr bwMode="auto">
            <a:xfrm>
              <a:off x="211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4" name="Text Box 15"/>
            <p:cNvSpPr txBox="1">
              <a:spLocks noChangeArrowheads="1"/>
            </p:cNvSpPr>
            <p:nvPr/>
          </p:nvSpPr>
          <p:spPr bwMode="auto">
            <a:xfrm>
              <a:off x="3452" y="119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872" name="Freeform 16"/>
          <p:cNvSpPr>
            <a:spLocks/>
          </p:cNvSpPr>
          <p:nvPr/>
        </p:nvSpPr>
        <p:spPr bwMode="auto">
          <a:xfrm>
            <a:off x="6426200"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17"/>
          <p:cNvGrpSpPr>
            <a:grpSpLocks/>
          </p:cNvGrpSpPr>
          <p:nvPr/>
        </p:nvGrpSpPr>
        <p:grpSpPr bwMode="auto">
          <a:xfrm>
            <a:off x="5583238" y="3443288"/>
            <a:ext cx="2989262" cy="519112"/>
            <a:chOff x="2965" y="1189"/>
            <a:chExt cx="1883" cy="327"/>
          </a:xfrm>
        </p:grpSpPr>
        <p:sp>
          <p:nvSpPr>
            <p:cNvPr id="26721" name="Rectangle 18"/>
            <p:cNvSpPr>
              <a:spLocks noChangeArrowheads="1"/>
            </p:cNvSpPr>
            <p:nvPr/>
          </p:nvSpPr>
          <p:spPr bwMode="auto">
            <a:xfrm>
              <a:off x="4416"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2" name="Text Box 19"/>
            <p:cNvSpPr txBox="1">
              <a:spLocks noChangeArrowheads="1"/>
            </p:cNvSpPr>
            <p:nvPr/>
          </p:nvSpPr>
          <p:spPr bwMode="auto">
            <a:xfrm>
              <a:off x="2965" y="1189"/>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6" name="Group 20"/>
          <p:cNvGrpSpPr>
            <a:grpSpLocks/>
          </p:cNvGrpSpPr>
          <p:nvPr/>
        </p:nvGrpSpPr>
        <p:grpSpPr bwMode="auto">
          <a:xfrm>
            <a:off x="4932363" y="3519488"/>
            <a:ext cx="2174875" cy="788987"/>
            <a:chOff x="2555" y="1237"/>
            <a:chExt cx="1370" cy="497"/>
          </a:xfrm>
        </p:grpSpPr>
        <p:sp>
          <p:nvSpPr>
            <p:cNvPr id="26719" name="Rectangle 21"/>
            <p:cNvSpPr>
              <a:spLocks noChangeArrowheads="1"/>
            </p:cNvSpPr>
            <p:nvPr/>
          </p:nvSpPr>
          <p:spPr bwMode="auto">
            <a:xfrm>
              <a:off x="3493" y="123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0" name="Text Box 22"/>
            <p:cNvSpPr txBox="1">
              <a:spLocks noChangeArrowheads="1"/>
            </p:cNvSpPr>
            <p:nvPr/>
          </p:nvSpPr>
          <p:spPr bwMode="auto">
            <a:xfrm>
              <a:off x="2555" y="1407"/>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7" name="Group 23"/>
          <p:cNvGrpSpPr>
            <a:grpSpLocks/>
          </p:cNvGrpSpPr>
          <p:nvPr/>
        </p:nvGrpSpPr>
        <p:grpSpPr bwMode="auto">
          <a:xfrm>
            <a:off x="4962525" y="3495675"/>
            <a:ext cx="1587500" cy="806450"/>
            <a:chOff x="2574" y="1222"/>
            <a:chExt cx="1000" cy="508"/>
          </a:xfrm>
        </p:grpSpPr>
        <p:sp>
          <p:nvSpPr>
            <p:cNvPr id="26717" name="Rectangle 24"/>
            <p:cNvSpPr>
              <a:spLocks noChangeArrowheads="1"/>
            </p:cNvSpPr>
            <p:nvPr/>
          </p:nvSpPr>
          <p:spPr bwMode="auto">
            <a:xfrm>
              <a:off x="2574" y="122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8" name="Text Box 25"/>
            <p:cNvSpPr txBox="1">
              <a:spLocks noChangeArrowheads="1"/>
            </p:cNvSpPr>
            <p:nvPr/>
          </p:nvSpPr>
          <p:spPr bwMode="auto">
            <a:xfrm>
              <a:off x="2998" y="1403"/>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sp>
        <p:nvSpPr>
          <p:cNvPr id="377882" name="Freeform 26"/>
          <p:cNvSpPr>
            <a:spLocks/>
          </p:cNvSpPr>
          <p:nvPr/>
        </p:nvSpPr>
        <p:spPr bwMode="auto">
          <a:xfrm>
            <a:off x="5735638"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8" name="Group 27"/>
          <p:cNvGrpSpPr>
            <a:grpSpLocks/>
          </p:cNvGrpSpPr>
          <p:nvPr/>
        </p:nvGrpSpPr>
        <p:grpSpPr bwMode="auto">
          <a:xfrm>
            <a:off x="4949825" y="3841750"/>
            <a:ext cx="1582738" cy="806450"/>
            <a:chOff x="2566" y="1440"/>
            <a:chExt cx="997" cy="508"/>
          </a:xfrm>
        </p:grpSpPr>
        <p:sp>
          <p:nvSpPr>
            <p:cNvPr id="26715" name="Rectangle 28"/>
            <p:cNvSpPr>
              <a:spLocks noChangeArrowheads="1"/>
            </p:cNvSpPr>
            <p:nvPr/>
          </p:nvSpPr>
          <p:spPr bwMode="auto">
            <a:xfrm>
              <a:off x="2566" y="144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6" name="Text Box 29"/>
            <p:cNvSpPr txBox="1">
              <a:spLocks noChangeArrowheads="1"/>
            </p:cNvSpPr>
            <p:nvPr/>
          </p:nvSpPr>
          <p:spPr bwMode="auto">
            <a:xfrm>
              <a:off x="2987" y="162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9" name="Group 30"/>
          <p:cNvGrpSpPr>
            <a:grpSpLocks/>
          </p:cNvGrpSpPr>
          <p:nvPr/>
        </p:nvGrpSpPr>
        <p:grpSpPr bwMode="auto">
          <a:xfrm>
            <a:off x="4873625" y="3471863"/>
            <a:ext cx="1471613" cy="519112"/>
            <a:chOff x="2518" y="1207"/>
            <a:chExt cx="927" cy="327"/>
          </a:xfrm>
        </p:grpSpPr>
        <p:sp>
          <p:nvSpPr>
            <p:cNvPr id="26713" name="Text Box 31"/>
            <p:cNvSpPr txBox="1">
              <a:spLocks noChangeArrowheads="1"/>
            </p:cNvSpPr>
            <p:nvPr/>
          </p:nvSpPr>
          <p:spPr bwMode="auto">
            <a:xfrm>
              <a:off x="2518" y="1207"/>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26714" name="Rectangle 32"/>
            <p:cNvSpPr>
              <a:spLocks noChangeArrowheads="1"/>
            </p:cNvSpPr>
            <p:nvPr/>
          </p:nvSpPr>
          <p:spPr bwMode="auto">
            <a:xfrm>
              <a:off x="3013" y="1233"/>
              <a:ext cx="432" cy="255"/>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889" name="Freeform 33"/>
          <p:cNvSpPr>
            <a:spLocks/>
          </p:cNvSpPr>
          <p:nvPr/>
        </p:nvSpPr>
        <p:spPr bwMode="auto">
          <a:xfrm>
            <a:off x="5008563" y="2938463"/>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890" name="Text Box 34"/>
          <p:cNvSpPr txBox="1">
            <a:spLocks noChangeArrowheads="1"/>
          </p:cNvSpPr>
          <p:nvPr/>
        </p:nvSpPr>
        <p:spPr bwMode="auto">
          <a:xfrm>
            <a:off x="2247900" y="4851400"/>
            <a:ext cx="6716713"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91" name="Text Box 35"/>
          <p:cNvSpPr txBox="1">
            <a:spLocks noChangeArrowheads="1"/>
          </p:cNvSpPr>
          <p:nvPr/>
        </p:nvSpPr>
        <p:spPr bwMode="auto">
          <a:xfrm>
            <a:off x="1995488" y="53546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92" name="Text Box 36"/>
          <p:cNvSpPr txBox="1">
            <a:spLocks noChangeArrowheads="1"/>
          </p:cNvSpPr>
          <p:nvPr/>
        </p:nvSpPr>
        <p:spPr bwMode="auto">
          <a:xfrm>
            <a:off x="4264025" y="534828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893" name="Text Box 37"/>
          <p:cNvSpPr txBox="1">
            <a:spLocks noChangeArrowheads="1"/>
          </p:cNvSpPr>
          <p:nvPr/>
        </p:nvSpPr>
        <p:spPr bwMode="auto">
          <a:xfrm>
            <a:off x="7732713" y="533082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nvGrpSpPr>
          <p:cNvPr id="10" name="Group 38"/>
          <p:cNvGrpSpPr>
            <a:grpSpLocks/>
          </p:cNvGrpSpPr>
          <p:nvPr/>
        </p:nvGrpSpPr>
        <p:grpSpPr bwMode="auto">
          <a:xfrm>
            <a:off x="431800" y="4800600"/>
            <a:ext cx="2117725" cy="558800"/>
            <a:chOff x="2400" y="2112"/>
            <a:chExt cx="1334" cy="352"/>
          </a:xfrm>
        </p:grpSpPr>
        <p:sp>
          <p:nvSpPr>
            <p:cNvPr id="26711" name="Oval 39"/>
            <p:cNvSpPr>
              <a:spLocks noChangeArrowheads="1"/>
            </p:cNvSpPr>
            <p:nvPr/>
          </p:nvSpPr>
          <p:spPr bwMode="auto">
            <a:xfrm>
              <a:off x="2400" y="2128"/>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45791" dir="2021404" algn="ctr" rotWithShape="0">
                <a:srgbClr val="B2B2B2"/>
              </a:outerShdw>
            </a:effectLst>
          </p:spPr>
          <p:txBody>
            <a:bodyPr wrap="none" anchor="ctr"/>
            <a:lstStyle/>
            <a:p>
              <a:pPr eaLnBrk="1" hangingPunct="1"/>
              <a:endParaRPr lang="zh-CN" altLang="en-US">
                <a:solidFill>
                  <a:srgbClr val="FFFFCC"/>
                </a:solidFill>
              </a:endParaRPr>
            </a:p>
          </p:txBody>
        </p:sp>
        <p:sp>
          <p:nvSpPr>
            <p:cNvPr id="26712" name="Text Box 40"/>
            <p:cNvSpPr txBox="1">
              <a:spLocks noChangeArrowheads="1"/>
            </p:cNvSpPr>
            <p:nvPr/>
          </p:nvSpPr>
          <p:spPr bwMode="auto">
            <a:xfrm>
              <a:off x="2556" y="2112"/>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sp>
        <p:nvSpPr>
          <p:cNvPr id="377897" name="Freeform 41"/>
          <p:cNvSpPr>
            <a:spLocks/>
          </p:cNvSpPr>
          <p:nvPr/>
        </p:nvSpPr>
        <p:spPr bwMode="auto">
          <a:xfrm>
            <a:off x="43053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1" name="Group 42"/>
          <p:cNvGrpSpPr>
            <a:grpSpLocks/>
          </p:cNvGrpSpPr>
          <p:nvPr/>
        </p:nvGrpSpPr>
        <p:grpSpPr bwMode="auto">
          <a:xfrm>
            <a:off x="3543300" y="5348288"/>
            <a:ext cx="4987925" cy="519112"/>
            <a:chOff x="1695" y="3020"/>
            <a:chExt cx="3142" cy="327"/>
          </a:xfrm>
        </p:grpSpPr>
        <p:sp>
          <p:nvSpPr>
            <p:cNvPr id="26709" name="Rectangle 43"/>
            <p:cNvSpPr>
              <a:spLocks noChangeArrowheads="1"/>
            </p:cNvSpPr>
            <p:nvPr/>
          </p:nvSpPr>
          <p:spPr bwMode="auto">
            <a:xfrm>
              <a:off x="4357" y="3039"/>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0" name="Text Box 44"/>
            <p:cNvSpPr txBox="1">
              <a:spLocks noChangeArrowheads="1"/>
            </p:cNvSpPr>
            <p:nvPr/>
          </p:nvSpPr>
          <p:spPr bwMode="auto">
            <a:xfrm>
              <a:off x="1695" y="30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2" name="Group 45"/>
          <p:cNvGrpSpPr>
            <a:grpSpLocks/>
          </p:cNvGrpSpPr>
          <p:nvPr/>
        </p:nvGrpSpPr>
        <p:grpSpPr bwMode="auto">
          <a:xfrm>
            <a:off x="2605088" y="5348288"/>
            <a:ext cx="2403475" cy="519112"/>
            <a:chOff x="1104" y="3020"/>
            <a:chExt cx="1514" cy="327"/>
          </a:xfrm>
        </p:grpSpPr>
        <p:sp>
          <p:nvSpPr>
            <p:cNvPr id="26707" name="Rectangle 46"/>
            <p:cNvSpPr>
              <a:spLocks noChangeArrowheads="1"/>
            </p:cNvSpPr>
            <p:nvPr/>
          </p:nvSpPr>
          <p:spPr bwMode="auto">
            <a:xfrm>
              <a:off x="2186" y="307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8" name="Text Box 47"/>
            <p:cNvSpPr txBox="1">
              <a:spLocks noChangeArrowheads="1"/>
            </p:cNvSpPr>
            <p:nvPr/>
          </p:nvSpPr>
          <p:spPr bwMode="auto">
            <a:xfrm>
              <a:off x="1104" y="3020"/>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04" name="Freeform 48"/>
          <p:cNvSpPr>
            <a:spLocks/>
          </p:cNvSpPr>
          <p:nvPr/>
        </p:nvSpPr>
        <p:spPr bwMode="auto">
          <a:xfrm>
            <a:off x="27051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3" name="Group 49"/>
          <p:cNvGrpSpPr>
            <a:grpSpLocks/>
          </p:cNvGrpSpPr>
          <p:nvPr/>
        </p:nvGrpSpPr>
        <p:grpSpPr bwMode="auto">
          <a:xfrm>
            <a:off x="1954213" y="5413375"/>
            <a:ext cx="2344737" cy="788988"/>
            <a:chOff x="694" y="3061"/>
            <a:chExt cx="1477" cy="497"/>
          </a:xfrm>
        </p:grpSpPr>
        <p:sp>
          <p:nvSpPr>
            <p:cNvPr id="26705" name="Rectangle 50"/>
            <p:cNvSpPr>
              <a:spLocks noChangeArrowheads="1"/>
            </p:cNvSpPr>
            <p:nvPr/>
          </p:nvSpPr>
          <p:spPr bwMode="auto">
            <a:xfrm>
              <a:off x="1691" y="3061"/>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6" name="Text Box 51"/>
            <p:cNvSpPr txBox="1">
              <a:spLocks noChangeArrowheads="1"/>
            </p:cNvSpPr>
            <p:nvPr/>
          </p:nvSpPr>
          <p:spPr bwMode="auto">
            <a:xfrm>
              <a:off x="694" y="3231"/>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4" name="Group 52"/>
          <p:cNvGrpSpPr>
            <a:grpSpLocks/>
          </p:cNvGrpSpPr>
          <p:nvPr/>
        </p:nvGrpSpPr>
        <p:grpSpPr bwMode="auto">
          <a:xfrm>
            <a:off x="1978025" y="5465763"/>
            <a:ext cx="1347788" cy="1087437"/>
            <a:chOff x="709" y="3094"/>
            <a:chExt cx="849" cy="685"/>
          </a:xfrm>
        </p:grpSpPr>
        <p:sp>
          <p:nvSpPr>
            <p:cNvPr id="26703" name="Rectangle 53"/>
            <p:cNvSpPr>
              <a:spLocks noChangeArrowheads="1"/>
            </p:cNvSpPr>
            <p:nvPr/>
          </p:nvSpPr>
          <p:spPr bwMode="auto">
            <a:xfrm>
              <a:off x="1126" y="309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4" name="Text Box 54"/>
            <p:cNvSpPr txBox="1">
              <a:spLocks noChangeArrowheads="1"/>
            </p:cNvSpPr>
            <p:nvPr/>
          </p:nvSpPr>
          <p:spPr bwMode="auto">
            <a:xfrm>
              <a:off x="709" y="3452"/>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11" name="Freeform 55"/>
          <p:cNvSpPr>
            <a:spLocks/>
          </p:cNvSpPr>
          <p:nvPr/>
        </p:nvSpPr>
        <p:spPr bwMode="auto">
          <a:xfrm>
            <a:off x="2112963"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5" name="Group 56"/>
          <p:cNvGrpSpPr>
            <a:grpSpLocks/>
          </p:cNvGrpSpPr>
          <p:nvPr/>
        </p:nvGrpSpPr>
        <p:grpSpPr bwMode="auto">
          <a:xfrm>
            <a:off x="1216025" y="5665788"/>
            <a:ext cx="1506538" cy="519112"/>
            <a:chOff x="229" y="3220"/>
            <a:chExt cx="949" cy="327"/>
          </a:xfrm>
        </p:grpSpPr>
        <p:sp>
          <p:nvSpPr>
            <p:cNvPr id="26701" name="Rectangle 57"/>
            <p:cNvSpPr>
              <a:spLocks noChangeArrowheads="1"/>
            </p:cNvSpPr>
            <p:nvPr/>
          </p:nvSpPr>
          <p:spPr bwMode="auto">
            <a:xfrm>
              <a:off x="746" y="329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2" name="Text Box 58"/>
            <p:cNvSpPr txBox="1">
              <a:spLocks noChangeArrowheads="1"/>
            </p:cNvSpPr>
            <p:nvPr/>
          </p:nvSpPr>
          <p:spPr bwMode="auto">
            <a:xfrm>
              <a:off x="229" y="32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sp>
        <p:nvSpPr>
          <p:cNvPr id="26655" name="Text Box 59"/>
          <p:cNvSpPr txBox="1">
            <a:spLocks noChangeArrowheads="1"/>
          </p:cNvSpPr>
          <p:nvPr/>
        </p:nvSpPr>
        <p:spPr bwMode="auto">
          <a:xfrm>
            <a:off x="2235200" y="633413"/>
            <a:ext cx="6716713" cy="579437"/>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grpSp>
        <p:nvGrpSpPr>
          <p:cNvPr id="16" name="Group 60"/>
          <p:cNvGrpSpPr>
            <a:grpSpLocks/>
          </p:cNvGrpSpPr>
          <p:nvPr/>
        </p:nvGrpSpPr>
        <p:grpSpPr bwMode="auto">
          <a:xfrm>
            <a:off x="449263" y="609600"/>
            <a:ext cx="1371600" cy="558800"/>
            <a:chOff x="1440" y="3824"/>
            <a:chExt cx="864" cy="352"/>
          </a:xfrm>
        </p:grpSpPr>
        <p:sp>
          <p:nvSpPr>
            <p:cNvPr id="26699" name="Oval 61"/>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00" name="Text Box 62"/>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377919" name="Text Box 63"/>
          <p:cNvSpPr txBox="1">
            <a:spLocks noChangeArrowheads="1"/>
          </p:cNvSpPr>
          <p:nvPr/>
        </p:nvSpPr>
        <p:spPr bwMode="auto">
          <a:xfrm>
            <a:off x="2043113" y="12128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920" name="Text Box 64"/>
          <p:cNvSpPr txBox="1">
            <a:spLocks noChangeArrowheads="1"/>
          </p:cNvSpPr>
          <p:nvPr/>
        </p:nvSpPr>
        <p:spPr bwMode="auto">
          <a:xfrm>
            <a:off x="4222750" y="1203325"/>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921" name="Text Box 65"/>
          <p:cNvSpPr txBox="1">
            <a:spLocks noChangeArrowheads="1"/>
          </p:cNvSpPr>
          <p:nvPr/>
        </p:nvSpPr>
        <p:spPr bwMode="auto">
          <a:xfrm>
            <a:off x="7699375" y="117157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922" name="Freeform 66"/>
          <p:cNvSpPr>
            <a:spLocks/>
          </p:cNvSpPr>
          <p:nvPr/>
        </p:nvSpPr>
        <p:spPr bwMode="auto">
          <a:xfrm>
            <a:off x="42878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7" name="Group 67"/>
          <p:cNvGrpSpPr>
            <a:grpSpLocks/>
          </p:cNvGrpSpPr>
          <p:nvPr/>
        </p:nvGrpSpPr>
        <p:grpSpPr bwMode="auto">
          <a:xfrm>
            <a:off x="3514725" y="1219200"/>
            <a:ext cx="4981575" cy="519113"/>
            <a:chOff x="2142" y="812"/>
            <a:chExt cx="3138" cy="327"/>
          </a:xfrm>
        </p:grpSpPr>
        <p:sp>
          <p:nvSpPr>
            <p:cNvPr id="26697" name="Rectangle 68"/>
            <p:cNvSpPr>
              <a:spLocks noChangeArrowheads="1"/>
            </p:cNvSpPr>
            <p:nvPr/>
          </p:nvSpPr>
          <p:spPr bwMode="auto">
            <a:xfrm>
              <a:off x="4800" y="816"/>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8" name="Text Box 69"/>
            <p:cNvSpPr txBox="1">
              <a:spLocks noChangeArrowheads="1"/>
            </p:cNvSpPr>
            <p:nvPr/>
          </p:nvSpPr>
          <p:spPr bwMode="auto">
            <a:xfrm>
              <a:off x="2142" y="812"/>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8" name="Group 70"/>
          <p:cNvGrpSpPr>
            <a:grpSpLocks/>
          </p:cNvGrpSpPr>
          <p:nvPr/>
        </p:nvGrpSpPr>
        <p:grpSpPr bwMode="auto">
          <a:xfrm>
            <a:off x="2628900" y="1201738"/>
            <a:ext cx="2362200" cy="519112"/>
            <a:chOff x="1584" y="805"/>
            <a:chExt cx="1488" cy="327"/>
          </a:xfrm>
        </p:grpSpPr>
        <p:sp>
          <p:nvSpPr>
            <p:cNvPr id="26695" name="Rectangle 71"/>
            <p:cNvSpPr>
              <a:spLocks noChangeArrowheads="1"/>
            </p:cNvSpPr>
            <p:nvPr/>
          </p:nvSpPr>
          <p:spPr bwMode="auto">
            <a:xfrm>
              <a:off x="2640" y="85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6" name="Text Box 72"/>
            <p:cNvSpPr txBox="1">
              <a:spLocks noChangeArrowheads="1"/>
            </p:cNvSpPr>
            <p:nvPr/>
          </p:nvSpPr>
          <p:spPr bwMode="auto">
            <a:xfrm>
              <a:off x="1584" y="805"/>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29" name="Freeform 73"/>
          <p:cNvSpPr>
            <a:spLocks/>
          </p:cNvSpPr>
          <p:nvPr/>
        </p:nvSpPr>
        <p:spPr bwMode="auto">
          <a:xfrm>
            <a:off x="26876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9" name="Group 74"/>
          <p:cNvGrpSpPr>
            <a:grpSpLocks/>
          </p:cNvGrpSpPr>
          <p:nvPr/>
        </p:nvGrpSpPr>
        <p:grpSpPr bwMode="auto">
          <a:xfrm>
            <a:off x="1984375" y="1323975"/>
            <a:ext cx="2051050" cy="768350"/>
            <a:chOff x="1178" y="882"/>
            <a:chExt cx="1292" cy="484"/>
          </a:xfrm>
        </p:grpSpPr>
        <p:sp>
          <p:nvSpPr>
            <p:cNvPr id="26693" name="Rectangle 75"/>
            <p:cNvSpPr>
              <a:spLocks noChangeArrowheads="1"/>
            </p:cNvSpPr>
            <p:nvPr/>
          </p:nvSpPr>
          <p:spPr bwMode="auto">
            <a:xfrm>
              <a:off x="1178" y="88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4" name="Text Box 76"/>
            <p:cNvSpPr txBox="1">
              <a:spLocks noChangeArrowheads="1"/>
            </p:cNvSpPr>
            <p:nvPr/>
          </p:nvSpPr>
          <p:spPr bwMode="auto">
            <a:xfrm>
              <a:off x="1894" y="103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0" name="Group 77"/>
          <p:cNvGrpSpPr>
            <a:grpSpLocks/>
          </p:cNvGrpSpPr>
          <p:nvPr/>
        </p:nvGrpSpPr>
        <p:grpSpPr bwMode="auto">
          <a:xfrm>
            <a:off x="2687638" y="1295400"/>
            <a:ext cx="1336675" cy="1052513"/>
            <a:chOff x="1621" y="875"/>
            <a:chExt cx="842" cy="663"/>
          </a:xfrm>
        </p:grpSpPr>
        <p:sp>
          <p:nvSpPr>
            <p:cNvPr id="26691" name="Text Box 78"/>
            <p:cNvSpPr txBox="1">
              <a:spLocks noChangeArrowheads="1"/>
            </p:cNvSpPr>
            <p:nvPr/>
          </p:nvSpPr>
          <p:spPr bwMode="auto">
            <a:xfrm>
              <a:off x="1887" y="121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26692" name="Rectangle 79"/>
            <p:cNvSpPr>
              <a:spLocks noChangeArrowheads="1"/>
            </p:cNvSpPr>
            <p:nvPr/>
          </p:nvSpPr>
          <p:spPr bwMode="auto">
            <a:xfrm>
              <a:off x="1621" y="875"/>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936" name="Freeform 80"/>
          <p:cNvSpPr>
            <a:spLocks/>
          </p:cNvSpPr>
          <p:nvPr/>
        </p:nvSpPr>
        <p:spPr bwMode="auto">
          <a:xfrm>
            <a:off x="3203575"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21" name="Group 81"/>
          <p:cNvGrpSpPr>
            <a:grpSpLocks/>
          </p:cNvGrpSpPr>
          <p:nvPr/>
        </p:nvGrpSpPr>
        <p:grpSpPr bwMode="auto">
          <a:xfrm>
            <a:off x="3144838" y="1524000"/>
            <a:ext cx="1312862" cy="519113"/>
            <a:chOff x="1909" y="1008"/>
            <a:chExt cx="827" cy="327"/>
          </a:xfrm>
        </p:grpSpPr>
        <p:sp>
          <p:nvSpPr>
            <p:cNvPr id="26689" name="Rectangle 82"/>
            <p:cNvSpPr>
              <a:spLocks noChangeArrowheads="1"/>
            </p:cNvSpPr>
            <p:nvPr/>
          </p:nvSpPr>
          <p:spPr bwMode="auto">
            <a:xfrm>
              <a:off x="1909" y="105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0" name="Text Box 83"/>
            <p:cNvSpPr txBox="1">
              <a:spLocks noChangeArrowheads="1"/>
            </p:cNvSpPr>
            <p:nvPr/>
          </p:nvSpPr>
          <p:spPr bwMode="auto">
            <a:xfrm>
              <a:off x="2160" y="1008"/>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2" name="Group 84"/>
          <p:cNvGrpSpPr>
            <a:grpSpLocks/>
          </p:cNvGrpSpPr>
          <p:nvPr/>
        </p:nvGrpSpPr>
        <p:grpSpPr bwMode="auto">
          <a:xfrm>
            <a:off x="3179763" y="1870075"/>
            <a:ext cx="1249362" cy="519113"/>
            <a:chOff x="1920" y="1226"/>
            <a:chExt cx="787" cy="327"/>
          </a:xfrm>
        </p:grpSpPr>
        <p:sp>
          <p:nvSpPr>
            <p:cNvPr id="26687" name="Rectangle 85"/>
            <p:cNvSpPr>
              <a:spLocks noChangeArrowheads="1"/>
            </p:cNvSpPr>
            <p:nvPr/>
          </p:nvSpPr>
          <p:spPr bwMode="auto">
            <a:xfrm>
              <a:off x="1920" y="129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8" name="Text Box 86"/>
            <p:cNvSpPr txBox="1">
              <a:spLocks noChangeArrowheads="1"/>
            </p:cNvSpPr>
            <p:nvPr/>
          </p:nvSpPr>
          <p:spPr bwMode="auto">
            <a:xfrm>
              <a:off x="2131" y="122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43" name="Freeform 87"/>
          <p:cNvSpPr>
            <a:spLocks/>
          </p:cNvSpPr>
          <p:nvPr/>
        </p:nvSpPr>
        <p:spPr bwMode="auto">
          <a:xfrm>
            <a:off x="3695700"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944" name="Freeform 88"/>
          <p:cNvSpPr>
            <a:spLocks/>
          </p:cNvSpPr>
          <p:nvPr/>
        </p:nvSpPr>
        <p:spPr bwMode="auto">
          <a:xfrm>
            <a:off x="3443288" y="1863725"/>
            <a:ext cx="1066800" cy="5857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nvGrpSpPr>
          <p:cNvPr id="23" name="Group 89"/>
          <p:cNvGrpSpPr>
            <a:grpSpLocks/>
          </p:cNvGrpSpPr>
          <p:nvPr/>
        </p:nvGrpSpPr>
        <p:grpSpPr bwMode="auto">
          <a:xfrm>
            <a:off x="4786313" y="3436938"/>
            <a:ext cx="1125537" cy="592137"/>
            <a:chOff x="2943" y="2165"/>
            <a:chExt cx="709" cy="373"/>
          </a:xfrm>
        </p:grpSpPr>
        <p:grpSp>
          <p:nvGrpSpPr>
            <p:cNvPr id="24" name="Group 90"/>
            <p:cNvGrpSpPr>
              <a:grpSpLocks/>
            </p:cNvGrpSpPr>
            <p:nvPr/>
          </p:nvGrpSpPr>
          <p:grpSpPr bwMode="auto">
            <a:xfrm>
              <a:off x="2980" y="2165"/>
              <a:ext cx="672" cy="336"/>
              <a:chOff x="3330" y="2079"/>
              <a:chExt cx="672" cy="336"/>
            </a:xfrm>
          </p:grpSpPr>
          <p:sp>
            <p:nvSpPr>
              <p:cNvPr id="26685" name="Rectangle 91"/>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6" name="Text Box 92"/>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4" name="Freeform 93"/>
            <p:cNvSpPr>
              <a:spLocks/>
            </p:cNvSpPr>
            <p:nvPr/>
          </p:nvSpPr>
          <p:spPr bwMode="auto">
            <a:xfrm>
              <a:off x="2943" y="2169"/>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5" name="Group 94"/>
          <p:cNvGrpSpPr>
            <a:grpSpLocks/>
          </p:cNvGrpSpPr>
          <p:nvPr/>
        </p:nvGrpSpPr>
        <p:grpSpPr bwMode="auto">
          <a:xfrm>
            <a:off x="1157288" y="5629275"/>
            <a:ext cx="1125537" cy="587375"/>
            <a:chOff x="657" y="3546"/>
            <a:chExt cx="709" cy="370"/>
          </a:xfrm>
        </p:grpSpPr>
        <p:grpSp>
          <p:nvGrpSpPr>
            <p:cNvPr id="26" name="Group 95"/>
            <p:cNvGrpSpPr>
              <a:grpSpLocks/>
            </p:cNvGrpSpPr>
            <p:nvPr/>
          </p:nvGrpSpPr>
          <p:grpSpPr bwMode="auto">
            <a:xfrm>
              <a:off x="694" y="3546"/>
              <a:ext cx="672" cy="336"/>
              <a:chOff x="3330" y="2079"/>
              <a:chExt cx="672" cy="336"/>
            </a:xfrm>
          </p:grpSpPr>
          <p:sp>
            <p:nvSpPr>
              <p:cNvPr id="26681" name="Rectangle 96"/>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2" name="Text Box 97"/>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0" name="Freeform 98"/>
            <p:cNvSpPr>
              <a:spLocks/>
            </p:cNvSpPr>
            <p:nvPr/>
          </p:nvSpPr>
          <p:spPr bwMode="auto">
            <a:xfrm>
              <a:off x="657" y="3547"/>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7" name="Group 99"/>
          <p:cNvGrpSpPr>
            <a:grpSpLocks/>
          </p:cNvGrpSpPr>
          <p:nvPr/>
        </p:nvGrpSpPr>
        <p:grpSpPr bwMode="auto">
          <a:xfrm>
            <a:off x="1085850" y="260350"/>
            <a:ext cx="3227388" cy="928688"/>
            <a:chOff x="612" y="164"/>
            <a:chExt cx="2033" cy="585"/>
          </a:xfrm>
        </p:grpSpPr>
        <p:sp>
          <p:nvSpPr>
            <p:cNvPr id="26675" name="Freeform 100"/>
            <p:cNvSpPr>
              <a:spLocks/>
            </p:cNvSpPr>
            <p:nvPr/>
          </p:nvSpPr>
          <p:spPr bwMode="auto">
            <a:xfrm>
              <a:off x="2261" y="428"/>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6" name="Freeform 101"/>
            <p:cNvSpPr>
              <a:spLocks/>
            </p:cNvSpPr>
            <p:nvPr/>
          </p:nvSpPr>
          <p:spPr bwMode="auto">
            <a:xfrm>
              <a:off x="612" y="391"/>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7" name="Text Box 102"/>
            <p:cNvSpPr txBox="1">
              <a:spLocks noChangeArrowheads="1"/>
            </p:cNvSpPr>
            <p:nvPr/>
          </p:nvSpPr>
          <p:spPr bwMode="auto">
            <a:xfrm>
              <a:off x="1383" y="164"/>
              <a:ext cx="589" cy="2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1800" b="1">
                  <a:solidFill>
                    <a:srgbClr val="FF0000"/>
                  </a:solidFill>
                </a:rPr>
                <a:t>相等</a:t>
              </a:r>
            </a:p>
          </p:txBody>
        </p:sp>
        <p:sp>
          <p:nvSpPr>
            <p:cNvPr id="26678" name="Freeform 103"/>
            <p:cNvSpPr>
              <a:spLocks/>
            </p:cNvSpPr>
            <p:nvPr/>
          </p:nvSpPr>
          <p:spPr bwMode="auto">
            <a:xfrm>
              <a:off x="839" y="164"/>
              <a:ext cx="1542" cy="318"/>
            </a:xfrm>
            <a:custGeom>
              <a:avLst/>
              <a:gdLst>
                <a:gd name="T0" fmla="*/ 0 w 1406"/>
                <a:gd name="T1" fmla="*/ 1514 h 189"/>
                <a:gd name="T2" fmla="*/ 328 w 1406"/>
                <a:gd name="T3" fmla="*/ 796 h 189"/>
                <a:gd name="T4" fmla="*/ 1116 w 1406"/>
                <a:gd name="T5" fmla="*/ 62 h 189"/>
                <a:gd name="T6" fmla="*/ 1641 w 1406"/>
                <a:gd name="T7" fmla="*/ 424 h 189"/>
                <a:gd name="T8" fmla="*/ 2034 w 1406"/>
                <a:gd name="T9" fmla="*/ 1514 h 189"/>
                <a:gd name="T10" fmla="*/ 0 60000 65536"/>
                <a:gd name="T11" fmla="*/ 0 60000 65536"/>
                <a:gd name="T12" fmla="*/ 0 60000 65536"/>
                <a:gd name="T13" fmla="*/ 0 60000 65536"/>
                <a:gd name="T14" fmla="*/ 0 60000 65536"/>
                <a:gd name="T15" fmla="*/ 0 w 1406"/>
                <a:gd name="T16" fmla="*/ 0 h 189"/>
                <a:gd name="T17" fmla="*/ 1406 w 1406"/>
                <a:gd name="T18" fmla="*/ 189 h 189"/>
              </a:gdLst>
              <a:ahLst/>
              <a:cxnLst>
                <a:cxn ang="T10">
                  <a:pos x="T0" y="T1"/>
                </a:cxn>
                <a:cxn ang="T11">
                  <a:pos x="T2" y="T3"/>
                </a:cxn>
                <a:cxn ang="T12">
                  <a:pos x="T4" y="T5"/>
                </a:cxn>
                <a:cxn ang="T13">
                  <a:pos x="T6" y="T7"/>
                </a:cxn>
                <a:cxn ang="T14">
                  <a:pos x="T8" y="T9"/>
                </a:cxn>
              </a:cxnLst>
              <a:rect l="T15" t="T16" r="T17" b="T18"/>
              <a:pathLst>
                <a:path w="1406" h="189">
                  <a:moveTo>
                    <a:pt x="0" y="189"/>
                  </a:moveTo>
                  <a:cubicBezTo>
                    <a:pt x="49" y="159"/>
                    <a:pt x="99" y="129"/>
                    <a:pt x="227" y="99"/>
                  </a:cubicBezTo>
                  <a:cubicBezTo>
                    <a:pt x="355" y="69"/>
                    <a:pt x="620" y="16"/>
                    <a:pt x="771" y="8"/>
                  </a:cubicBezTo>
                  <a:cubicBezTo>
                    <a:pt x="922" y="0"/>
                    <a:pt x="1028" y="23"/>
                    <a:pt x="1134" y="53"/>
                  </a:cubicBezTo>
                  <a:cubicBezTo>
                    <a:pt x="1240" y="83"/>
                    <a:pt x="1361" y="166"/>
                    <a:pt x="1406" y="189"/>
                  </a:cubicBezTo>
                </a:path>
              </a:pathLst>
            </a:custGeom>
            <a:noFill/>
            <a:ln w="44450" cap="flat" cmpd="sng">
              <a:solidFill>
                <a:srgbClr val="FF3300"/>
              </a:solidFill>
              <a:prstDash val="solid"/>
              <a:round/>
              <a:headEnd type="stealth" w="med" len="lg"/>
              <a:tailEnd type="triangle" w="med" len="lg"/>
            </a:ln>
          </p:spPr>
          <p:txBody>
            <a:bodyPr/>
            <a:lstStyle/>
            <a:p>
              <a:endParaRPr lang="zh-CN" altLang="en-US"/>
            </a:p>
          </p:txBody>
        </p:sp>
      </p:grpSp>
      <p:sp>
        <p:nvSpPr>
          <p:cNvPr id="377960" name="Freeform 104"/>
          <p:cNvSpPr>
            <a:spLocks/>
          </p:cNvSpPr>
          <p:nvPr/>
        </p:nvSpPr>
        <p:spPr bwMode="auto">
          <a:xfrm>
            <a:off x="2195513" y="3941763"/>
            <a:ext cx="2881312" cy="2016125"/>
          </a:xfrm>
          <a:custGeom>
            <a:avLst/>
            <a:gdLst>
              <a:gd name="T0" fmla="*/ 2147483646 w 1815"/>
              <a:gd name="T1" fmla="*/ 0 h 1270"/>
              <a:gd name="T2" fmla="*/ 2147483646 w 1815"/>
              <a:gd name="T3" fmla="*/ 2147483646 h 1270"/>
              <a:gd name="T4" fmla="*/ 0 w 1815"/>
              <a:gd name="T5" fmla="*/ 2147483646 h 1270"/>
              <a:gd name="T6" fmla="*/ 0 60000 65536"/>
              <a:gd name="T7" fmla="*/ 0 60000 65536"/>
              <a:gd name="T8" fmla="*/ 0 60000 65536"/>
              <a:gd name="T9" fmla="*/ 0 w 1815"/>
              <a:gd name="T10" fmla="*/ 0 h 1270"/>
              <a:gd name="T11" fmla="*/ 1815 w 1815"/>
              <a:gd name="T12" fmla="*/ 1270 h 1270"/>
            </a:gdLst>
            <a:ahLst/>
            <a:cxnLst>
              <a:cxn ang="T6">
                <a:pos x="T0" y="T1"/>
              </a:cxn>
              <a:cxn ang="T7">
                <a:pos x="T2" y="T3"/>
              </a:cxn>
              <a:cxn ang="T8">
                <a:pos x="T4" y="T5"/>
              </a:cxn>
            </a:cxnLst>
            <a:rect l="T9" t="T10" r="T11" b="T12"/>
            <a:pathLst>
              <a:path w="1815" h="1270">
                <a:moveTo>
                  <a:pt x="1815" y="0"/>
                </a:moveTo>
                <a:cubicBezTo>
                  <a:pt x="1648" y="347"/>
                  <a:pt x="1481" y="695"/>
                  <a:pt x="1179" y="907"/>
                </a:cubicBezTo>
                <a:cubicBezTo>
                  <a:pt x="877" y="1119"/>
                  <a:pt x="197" y="1209"/>
                  <a:pt x="0" y="1270"/>
                </a:cubicBezTo>
              </a:path>
            </a:pathLst>
          </a:custGeom>
          <a:noFill/>
          <a:ln w="76200" cap="flat" cmpd="sng">
            <a:solidFill>
              <a:srgbClr val="FF0000"/>
            </a:solidFill>
            <a:prstDash val="solid"/>
            <a:round/>
            <a:headEnd type="stealth" w="med" len="med"/>
            <a:tailEnd type="stealth" w="med" len="lg"/>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77919"/>
                                        </p:tgtEl>
                                        <p:attrNameLst>
                                          <p:attrName>style.visibility</p:attrName>
                                        </p:attrNameLst>
                                      </p:cBhvr>
                                      <p:to>
                                        <p:strVal val="visible"/>
                                      </p:to>
                                    </p:set>
                                    <p:animEffect transition="in" filter="slide(fromLeft)">
                                      <p:cBhvr>
                                        <p:cTn id="12" dur="500"/>
                                        <p:tgtEl>
                                          <p:spTgt spid="377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77921"/>
                                        </p:tgtEl>
                                        <p:attrNameLst>
                                          <p:attrName>style.visibility</p:attrName>
                                        </p:attrNameLst>
                                      </p:cBhvr>
                                      <p:to>
                                        <p:strVal val="visible"/>
                                      </p:to>
                                    </p:set>
                                    <p:animEffect transition="in" filter="slide(fromRight)">
                                      <p:cBhvr>
                                        <p:cTn id="17" dur="500"/>
                                        <p:tgtEl>
                                          <p:spTgt spid="377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7920"/>
                                        </p:tgtEl>
                                        <p:attrNameLst>
                                          <p:attrName>style.visibility</p:attrName>
                                        </p:attrNameLst>
                                      </p:cBhvr>
                                      <p:to>
                                        <p:strVal val="visible"/>
                                      </p:to>
                                    </p:set>
                                    <p:animEffect transition="in" filter="slide(fromBottom)">
                                      <p:cBhvr>
                                        <p:cTn id="22" dur="500"/>
                                        <p:tgtEl>
                                          <p:spTgt spid="377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77922"/>
                                        </p:tgtEl>
                                        <p:attrNameLst>
                                          <p:attrName>style.visibility</p:attrName>
                                        </p:attrNameLst>
                                      </p:cBhvr>
                                      <p:to>
                                        <p:strVal val="visible"/>
                                      </p:to>
                                    </p:set>
                                    <p:anim calcmode="lin" valueType="num">
                                      <p:cBhvr>
                                        <p:cTn id="27" dur="500" fill="hold"/>
                                        <p:tgtEl>
                                          <p:spTgt spid="377922"/>
                                        </p:tgtEl>
                                        <p:attrNameLst>
                                          <p:attrName>ppt_w</p:attrName>
                                        </p:attrNameLst>
                                      </p:cBhvr>
                                      <p:tavLst>
                                        <p:tav tm="0">
                                          <p:val>
                                            <p:strVal val="4/3*#ppt_w"/>
                                          </p:val>
                                        </p:tav>
                                        <p:tav tm="100000">
                                          <p:val>
                                            <p:strVal val="#ppt_w"/>
                                          </p:val>
                                        </p:tav>
                                      </p:tavLst>
                                    </p:anim>
                                    <p:anim calcmode="lin" valueType="num">
                                      <p:cBhvr>
                                        <p:cTn id="28" dur="500" fill="hold"/>
                                        <p:tgtEl>
                                          <p:spTgt spid="377922"/>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377929"/>
                                        </p:tgtEl>
                                        <p:attrNameLst>
                                          <p:attrName>style.visibility</p:attrName>
                                        </p:attrNameLst>
                                      </p:cBhvr>
                                      <p:to>
                                        <p:strVal val="visible"/>
                                      </p:to>
                                    </p:set>
                                    <p:anim calcmode="lin" valueType="num">
                                      <p:cBhvr>
                                        <p:cTn id="43" dur="500" fill="hold"/>
                                        <p:tgtEl>
                                          <p:spTgt spid="377929"/>
                                        </p:tgtEl>
                                        <p:attrNameLst>
                                          <p:attrName>ppt_w</p:attrName>
                                        </p:attrNameLst>
                                      </p:cBhvr>
                                      <p:tavLst>
                                        <p:tav tm="0">
                                          <p:val>
                                            <p:strVal val="4/3*#ppt_w"/>
                                          </p:val>
                                        </p:tav>
                                        <p:tav tm="100000">
                                          <p:val>
                                            <p:strVal val="#ppt_w"/>
                                          </p:val>
                                        </p:tav>
                                      </p:tavLst>
                                    </p:anim>
                                    <p:anim calcmode="lin" valueType="num">
                                      <p:cBhvr>
                                        <p:cTn id="44" dur="500" fill="hold"/>
                                        <p:tgtEl>
                                          <p:spTgt spid="377929"/>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grpId="0" nodeType="clickEffect">
                                  <p:stCondLst>
                                    <p:cond delay="0"/>
                                  </p:stCondLst>
                                  <p:childTnLst>
                                    <p:set>
                                      <p:cBhvr>
                                        <p:cTn id="58" dur="1" fill="hold">
                                          <p:stCondLst>
                                            <p:cond delay="0"/>
                                          </p:stCondLst>
                                        </p:cTn>
                                        <p:tgtEl>
                                          <p:spTgt spid="377936"/>
                                        </p:tgtEl>
                                        <p:attrNameLst>
                                          <p:attrName>style.visibility</p:attrName>
                                        </p:attrNameLst>
                                      </p:cBhvr>
                                      <p:to>
                                        <p:strVal val="visible"/>
                                      </p:to>
                                    </p:set>
                                    <p:anim calcmode="lin" valueType="num">
                                      <p:cBhvr>
                                        <p:cTn id="59" dur="500" fill="hold"/>
                                        <p:tgtEl>
                                          <p:spTgt spid="377936"/>
                                        </p:tgtEl>
                                        <p:attrNameLst>
                                          <p:attrName>ppt_w</p:attrName>
                                        </p:attrNameLst>
                                      </p:cBhvr>
                                      <p:tavLst>
                                        <p:tav tm="0">
                                          <p:val>
                                            <p:strVal val="4/3*#ppt_w"/>
                                          </p:val>
                                        </p:tav>
                                        <p:tav tm="100000">
                                          <p:val>
                                            <p:strVal val="#ppt_w"/>
                                          </p:val>
                                        </p:tav>
                                      </p:tavLst>
                                    </p:anim>
                                    <p:anim calcmode="lin" valueType="num">
                                      <p:cBhvr>
                                        <p:cTn id="60" dur="500" fill="hold"/>
                                        <p:tgtEl>
                                          <p:spTgt spid="377936"/>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377943"/>
                                        </p:tgtEl>
                                        <p:attrNameLst>
                                          <p:attrName>style.visibility</p:attrName>
                                        </p:attrNameLst>
                                      </p:cBhvr>
                                      <p:to>
                                        <p:strVal val="visible"/>
                                      </p:to>
                                    </p:set>
                                    <p:anim calcmode="lin" valueType="num">
                                      <p:cBhvr>
                                        <p:cTn id="75" dur="500" fill="hold"/>
                                        <p:tgtEl>
                                          <p:spTgt spid="377943"/>
                                        </p:tgtEl>
                                        <p:attrNameLst>
                                          <p:attrName>ppt_w</p:attrName>
                                        </p:attrNameLst>
                                      </p:cBhvr>
                                      <p:tavLst>
                                        <p:tav tm="0">
                                          <p:val>
                                            <p:strVal val="4/3*#ppt_w"/>
                                          </p:val>
                                        </p:tav>
                                        <p:tav tm="100000">
                                          <p:val>
                                            <p:strVal val="#ppt_w"/>
                                          </p:val>
                                        </p:tav>
                                      </p:tavLst>
                                    </p:anim>
                                    <p:anim calcmode="lin" valueType="num">
                                      <p:cBhvr>
                                        <p:cTn id="76" dur="500" fill="hold"/>
                                        <p:tgtEl>
                                          <p:spTgt spid="377943"/>
                                        </p:tgtEl>
                                        <p:attrNameLst>
                                          <p:attrName>ppt_h</p:attrName>
                                        </p:attrNameLst>
                                      </p:cBhvr>
                                      <p:tavLst>
                                        <p:tav tm="0">
                                          <p:val>
                                            <p:strVal val="4/3*#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outVertical)">
                                      <p:cBhvr>
                                        <p:cTn id="81" dur="500"/>
                                        <p:tgtEl>
                                          <p:spTgt spid="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288" fill="hold" grpId="0" nodeType="clickEffect">
                                  <p:stCondLst>
                                    <p:cond delay="0"/>
                                  </p:stCondLst>
                                  <p:childTnLst>
                                    <p:set>
                                      <p:cBhvr>
                                        <p:cTn id="85" dur="1" fill="hold">
                                          <p:stCondLst>
                                            <p:cond delay="0"/>
                                          </p:stCondLst>
                                        </p:cTn>
                                        <p:tgtEl>
                                          <p:spTgt spid="377944"/>
                                        </p:tgtEl>
                                        <p:attrNameLst>
                                          <p:attrName>style.visibility</p:attrName>
                                        </p:attrNameLst>
                                      </p:cBhvr>
                                      <p:to>
                                        <p:strVal val="visible"/>
                                      </p:to>
                                    </p:set>
                                    <p:anim calcmode="lin" valueType="num">
                                      <p:cBhvr>
                                        <p:cTn id="86" dur="500" fill="hold"/>
                                        <p:tgtEl>
                                          <p:spTgt spid="377944"/>
                                        </p:tgtEl>
                                        <p:attrNameLst>
                                          <p:attrName>ppt_w</p:attrName>
                                        </p:attrNameLst>
                                      </p:cBhvr>
                                      <p:tavLst>
                                        <p:tav tm="0">
                                          <p:val>
                                            <p:strVal val="4/3*#ppt_w"/>
                                          </p:val>
                                        </p:tav>
                                        <p:tav tm="100000">
                                          <p:val>
                                            <p:strVal val="#ppt_w"/>
                                          </p:val>
                                        </p:tav>
                                      </p:tavLst>
                                    </p:anim>
                                    <p:anim calcmode="lin" valueType="num">
                                      <p:cBhvr>
                                        <p:cTn id="87" dur="500" fill="hold"/>
                                        <p:tgtEl>
                                          <p:spTgt spid="377944"/>
                                        </p:tgtEl>
                                        <p:attrNameLst>
                                          <p:attrName>ppt_h</p:attrName>
                                        </p:attrNameLst>
                                      </p:cBhvr>
                                      <p:tavLst>
                                        <p:tav tm="0">
                                          <p:val>
                                            <p:strVal val="4/3*#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77858"/>
                                        </p:tgtEl>
                                        <p:attrNameLst>
                                          <p:attrName>style.visibility</p:attrName>
                                        </p:attrNameLst>
                                      </p:cBhvr>
                                      <p:to>
                                        <p:strVal val="visible"/>
                                      </p:to>
                                    </p:set>
                                    <p:animEffect transition="in" filter="wipe(left)">
                                      <p:cBhvr>
                                        <p:cTn id="92" dur="500"/>
                                        <p:tgtEl>
                                          <p:spTgt spid="37785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slide(fromLeft)">
                                      <p:cBhvr>
                                        <p:cTn id="97" dur="500"/>
                                        <p:tgtEl>
                                          <p:spTgt spid="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377859"/>
                                        </p:tgtEl>
                                        <p:attrNameLst>
                                          <p:attrName>style.visibility</p:attrName>
                                        </p:attrNameLst>
                                      </p:cBhvr>
                                      <p:to>
                                        <p:strVal val="visible"/>
                                      </p:to>
                                    </p:set>
                                    <p:animEffect transition="in" filter="slide(fromLeft)">
                                      <p:cBhvr>
                                        <p:cTn id="102" dur="500"/>
                                        <p:tgtEl>
                                          <p:spTgt spid="37785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377860"/>
                                        </p:tgtEl>
                                        <p:attrNameLst>
                                          <p:attrName>style.visibility</p:attrName>
                                        </p:attrNameLst>
                                      </p:cBhvr>
                                      <p:to>
                                        <p:strVal val="visible"/>
                                      </p:to>
                                    </p:set>
                                    <p:animEffect transition="in" filter="slide(fromRight)">
                                      <p:cBhvr>
                                        <p:cTn id="107" dur="500"/>
                                        <p:tgtEl>
                                          <p:spTgt spid="37786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377861"/>
                                        </p:tgtEl>
                                        <p:attrNameLst>
                                          <p:attrName>style.visibility</p:attrName>
                                        </p:attrNameLst>
                                      </p:cBhvr>
                                      <p:to>
                                        <p:strVal val="visible"/>
                                      </p:to>
                                    </p:set>
                                    <p:animEffect transition="in" filter="slide(fromBottom)">
                                      <p:cBhvr>
                                        <p:cTn id="112" dur="500"/>
                                        <p:tgtEl>
                                          <p:spTgt spid="37786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377865"/>
                                        </p:tgtEl>
                                        <p:attrNameLst>
                                          <p:attrName>style.visibility</p:attrName>
                                        </p:attrNameLst>
                                      </p:cBhvr>
                                      <p:to>
                                        <p:strVal val="visible"/>
                                      </p:to>
                                    </p:set>
                                    <p:anim calcmode="lin" valueType="num">
                                      <p:cBhvr>
                                        <p:cTn id="117" dur="500" fill="hold"/>
                                        <p:tgtEl>
                                          <p:spTgt spid="377865"/>
                                        </p:tgtEl>
                                        <p:attrNameLst>
                                          <p:attrName>ppt_w</p:attrName>
                                        </p:attrNameLst>
                                      </p:cBhvr>
                                      <p:tavLst>
                                        <p:tav tm="0">
                                          <p:val>
                                            <p:strVal val="4/3*#ppt_w"/>
                                          </p:val>
                                        </p:tav>
                                        <p:tav tm="100000">
                                          <p:val>
                                            <p:strVal val="#ppt_w"/>
                                          </p:val>
                                        </p:tav>
                                      </p:tavLst>
                                    </p:anim>
                                    <p:anim calcmode="lin" valueType="num">
                                      <p:cBhvr>
                                        <p:cTn id="118" dur="500" fill="hold"/>
                                        <p:tgtEl>
                                          <p:spTgt spid="377865"/>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wipe(left)">
                                      <p:cBhvr>
                                        <p:cTn id="123" dur="500"/>
                                        <p:tgtEl>
                                          <p:spTgt spid="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wipe(left)">
                                      <p:cBhvr>
                                        <p:cTn id="128" dur="500"/>
                                        <p:tgtEl>
                                          <p:spTgt spid="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288" fill="hold" grpId="0" nodeType="clickEffect">
                                  <p:stCondLst>
                                    <p:cond delay="0"/>
                                  </p:stCondLst>
                                  <p:childTnLst>
                                    <p:set>
                                      <p:cBhvr>
                                        <p:cTn id="132" dur="1" fill="hold">
                                          <p:stCondLst>
                                            <p:cond delay="0"/>
                                          </p:stCondLst>
                                        </p:cTn>
                                        <p:tgtEl>
                                          <p:spTgt spid="377872"/>
                                        </p:tgtEl>
                                        <p:attrNameLst>
                                          <p:attrName>style.visibility</p:attrName>
                                        </p:attrNameLst>
                                      </p:cBhvr>
                                      <p:to>
                                        <p:strVal val="visible"/>
                                      </p:to>
                                    </p:set>
                                    <p:anim calcmode="lin" valueType="num">
                                      <p:cBhvr>
                                        <p:cTn id="133" dur="500" fill="hold"/>
                                        <p:tgtEl>
                                          <p:spTgt spid="377872"/>
                                        </p:tgtEl>
                                        <p:attrNameLst>
                                          <p:attrName>ppt_w</p:attrName>
                                        </p:attrNameLst>
                                      </p:cBhvr>
                                      <p:tavLst>
                                        <p:tav tm="0">
                                          <p:val>
                                            <p:strVal val="4/3*#ppt_w"/>
                                          </p:val>
                                        </p:tav>
                                        <p:tav tm="100000">
                                          <p:val>
                                            <p:strVal val="#ppt_w"/>
                                          </p:val>
                                        </p:tav>
                                      </p:tavLst>
                                    </p:anim>
                                    <p:anim calcmode="lin" valueType="num">
                                      <p:cBhvr>
                                        <p:cTn id="134" dur="500" fill="hold"/>
                                        <p:tgtEl>
                                          <p:spTgt spid="377872"/>
                                        </p:tgtEl>
                                        <p:attrNameLst>
                                          <p:attrName>ppt_h</p:attrName>
                                        </p:attrNameLst>
                                      </p:cBhvr>
                                      <p:tavLst>
                                        <p:tav tm="0">
                                          <p:val>
                                            <p:strVal val="4/3*#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2"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wipe(right)">
                                      <p:cBhvr>
                                        <p:cTn id="139" dur="500"/>
                                        <p:tgtEl>
                                          <p:spTgt spid="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2" fill="hold" nodeType="click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right)">
                                      <p:cBhvr>
                                        <p:cTn id="144" dur="500"/>
                                        <p:tgtEl>
                                          <p:spTgt spid="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3" presetClass="entr" presetSubtype="288" fill="hold" grpId="0" nodeType="clickEffect">
                                  <p:stCondLst>
                                    <p:cond delay="0"/>
                                  </p:stCondLst>
                                  <p:childTnLst>
                                    <p:set>
                                      <p:cBhvr>
                                        <p:cTn id="148" dur="1" fill="hold">
                                          <p:stCondLst>
                                            <p:cond delay="0"/>
                                          </p:stCondLst>
                                        </p:cTn>
                                        <p:tgtEl>
                                          <p:spTgt spid="377889"/>
                                        </p:tgtEl>
                                        <p:attrNameLst>
                                          <p:attrName>style.visibility</p:attrName>
                                        </p:attrNameLst>
                                      </p:cBhvr>
                                      <p:to>
                                        <p:strVal val="visible"/>
                                      </p:to>
                                    </p:set>
                                    <p:anim calcmode="lin" valueType="num">
                                      <p:cBhvr>
                                        <p:cTn id="149" dur="500" fill="hold"/>
                                        <p:tgtEl>
                                          <p:spTgt spid="377889"/>
                                        </p:tgtEl>
                                        <p:attrNameLst>
                                          <p:attrName>ppt_w</p:attrName>
                                        </p:attrNameLst>
                                      </p:cBhvr>
                                      <p:tavLst>
                                        <p:tav tm="0">
                                          <p:val>
                                            <p:strVal val="4/3*#ppt_w"/>
                                          </p:val>
                                        </p:tav>
                                        <p:tav tm="100000">
                                          <p:val>
                                            <p:strVal val="#ppt_w"/>
                                          </p:val>
                                        </p:tav>
                                      </p:tavLst>
                                    </p:anim>
                                    <p:anim calcmode="lin" valueType="num">
                                      <p:cBhvr>
                                        <p:cTn id="150" dur="500" fill="hold"/>
                                        <p:tgtEl>
                                          <p:spTgt spid="377889"/>
                                        </p:tgtEl>
                                        <p:attrNameLst>
                                          <p:attrName>ppt_h</p:attrName>
                                        </p:attrNameLst>
                                      </p:cBhvr>
                                      <p:tavLst>
                                        <p:tav tm="0">
                                          <p:val>
                                            <p:strVal val="4/3*#ppt_h"/>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7"/>
                                        </p:tgtEl>
                                        <p:attrNameLst>
                                          <p:attrName>style.visibility</p:attrName>
                                        </p:attrNameLst>
                                      </p:cBhvr>
                                      <p:to>
                                        <p:strVal val="visible"/>
                                      </p:to>
                                    </p:set>
                                    <p:animEffect transition="in" filter="wipe(left)">
                                      <p:cBhvr>
                                        <p:cTn id="155" dur="500"/>
                                        <p:tgtEl>
                                          <p:spTgt spid="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8"/>
                                        </p:tgtEl>
                                        <p:attrNameLst>
                                          <p:attrName>style.visibility</p:attrName>
                                        </p:attrNameLst>
                                      </p:cBhvr>
                                      <p:to>
                                        <p:strVal val="visible"/>
                                      </p:to>
                                    </p:set>
                                    <p:animEffect transition="in" filter="wipe(left)">
                                      <p:cBhvr>
                                        <p:cTn id="160" dur="500"/>
                                        <p:tgtEl>
                                          <p:spTgt spid="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3" presetClass="entr" presetSubtype="288" fill="hold" grpId="0" nodeType="clickEffect">
                                  <p:stCondLst>
                                    <p:cond delay="0"/>
                                  </p:stCondLst>
                                  <p:childTnLst>
                                    <p:set>
                                      <p:cBhvr>
                                        <p:cTn id="164" dur="1" fill="hold">
                                          <p:stCondLst>
                                            <p:cond delay="0"/>
                                          </p:stCondLst>
                                        </p:cTn>
                                        <p:tgtEl>
                                          <p:spTgt spid="377882"/>
                                        </p:tgtEl>
                                        <p:attrNameLst>
                                          <p:attrName>style.visibility</p:attrName>
                                        </p:attrNameLst>
                                      </p:cBhvr>
                                      <p:to>
                                        <p:strVal val="visible"/>
                                      </p:to>
                                    </p:set>
                                    <p:anim calcmode="lin" valueType="num">
                                      <p:cBhvr>
                                        <p:cTn id="165" dur="500" fill="hold"/>
                                        <p:tgtEl>
                                          <p:spTgt spid="377882"/>
                                        </p:tgtEl>
                                        <p:attrNameLst>
                                          <p:attrName>ppt_w</p:attrName>
                                        </p:attrNameLst>
                                      </p:cBhvr>
                                      <p:tavLst>
                                        <p:tav tm="0">
                                          <p:val>
                                            <p:strVal val="4/3*#ppt_w"/>
                                          </p:val>
                                        </p:tav>
                                        <p:tav tm="100000">
                                          <p:val>
                                            <p:strVal val="#ppt_w"/>
                                          </p:val>
                                        </p:tav>
                                      </p:tavLst>
                                    </p:anim>
                                    <p:anim calcmode="lin" valueType="num">
                                      <p:cBhvr>
                                        <p:cTn id="166" dur="500" fill="hold"/>
                                        <p:tgtEl>
                                          <p:spTgt spid="377882"/>
                                        </p:tgtEl>
                                        <p:attrNameLst>
                                          <p:attrName>ppt_h</p:attrName>
                                        </p:attrNameLst>
                                      </p:cBhvr>
                                      <p:tavLst>
                                        <p:tav tm="0">
                                          <p:val>
                                            <p:strVal val="4/3*#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2" fill="hold" nodeType="clickEffect">
                                  <p:stCondLst>
                                    <p:cond delay="0"/>
                                  </p:stCondLst>
                                  <p:childTnLst>
                                    <p:set>
                                      <p:cBhvr>
                                        <p:cTn id="170" dur="1" fill="hold">
                                          <p:stCondLst>
                                            <p:cond delay="0"/>
                                          </p:stCondLst>
                                        </p:cTn>
                                        <p:tgtEl>
                                          <p:spTgt spid="9"/>
                                        </p:tgtEl>
                                        <p:attrNameLst>
                                          <p:attrName>style.visibility</p:attrName>
                                        </p:attrNameLst>
                                      </p:cBhvr>
                                      <p:to>
                                        <p:strVal val="visible"/>
                                      </p:to>
                                    </p:set>
                                    <p:animEffect transition="in" filter="wipe(right)">
                                      <p:cBhvr>
                                        <p:cTn id="171" dur="500"/>
                                        <p:tgtEl>
                                          <p:spTgt spid="9"/>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288" fill="hold" nodeType="clickEffect">
                                  <p:stCondLst>
                                    <p:cond delay="0"/>
                                  </p:stCondLst>
                                  <p:childTnLst>
                                    <p:set>
                                      <p:cBhvr>
                                        <p:cTn id="175" dur="1" fill="hold">
                                          <p:stCondLst>
                                            <p:cond delay="0"/>
                                          </p:stCondLst>
                                        </p:cTn>
                                        <p:tgtEl>
                                          <p:spTgt spid="23"/>
                                        </p:tgtEl>
                                        <p:attrNameLst>
                                          <p:attrName>style.visibility</p:attrName>
                                        </p:attrNameLst>
                                      </p:cBhvr>
                                      <p:to>
                                        <p:strVal val="visible"/>
                                      </p:to>
                                    </p:set>
                                    <p:anim calcmode="lin" valueType="num">
                                      <p:cBhvr>
                                        <p:cTn id="176" dur="500" fill="hold"/>
                                        <p:tgtEl>
                                          <p:spTgt spid="23"/>
                                        </p:tgtEl>
                                        <p:attrNameLst>
                                          <p:attrName>ppt_w</p:attrName>
                                        </p:attrNameLst>
                                      </p:cBhvr>
                                      <p:tavLst>
                                        <p:tav tm="0">
                                          <p:val>
                                            <p:strVal val="4/3*#ppt_w"/>
                                          </p:val>
                                        </p:tav>
                                        <p:tav tm="100000">
                                          <p:val>
                                            <p:strVal val="#ppt_w"/>
                                          </p:val>
                                        </p:tav>
                                      </p:tavLst>
                                    </p:anim>
                                    <p:anim calcmode="lin" valueType="num">
                                      <p:cBhvr>
                                        <p:cTn id="177" dur="500" fill="hold"/>
                                        <p:tgtEl>
                                          <p:spTgt spid="23"/>
                                        </p:tgtEl>
                                        <p:attrNameLst>
                                          <p:attrName>ppt_h</p:attrName>
                                        </p:attrNameLst>
                                      </p:cBhvr>
                                      <p:tavLst>
                                        <p:tav tm="0">
                                          <p:val>
                                            <p:strVal val="4/3*#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77890"/>
                                        </p:tgtEl>
                                        <p:attrNameLst>
                                          <p:attrName>style.visibility</p:attrName>
                                        </p:attrNameLst>
                                      </p:cBhvr>
                                      <p:to>
                                        <p:strVal val="visible"/>
                                      </p:to>
                                    </p:set>
                                    <p:animEffect transition="in" filter="wipe(left)">
                                      <p:cBhvr>
                                        <p:cTn id="182" dur="500"/>
                                        <p:tgtEl>
                                          <p:spTgt spid="37789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2" presetClass="entr" presetSubtype="8" fill="hold" nodeType="click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slide(fromLeft)">
                                      <p:cBhvr>
                                        <p:cTn id="187" dur="500"/>
                                        <p:tgtEl>
                                          <p:spTgt spid="1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377891"/>
                                        </p:tgtEl>
                                        <p:attrNameLst>
                                          <p:attrName>style.visibility</p:attrName>
                                        </p:attrNameLst>
                                      </p:cBhvr>
                                      <p:to>
                                        <p:strVal val="visible"/>
                                      </p:to>
                                    </p:set>
                                    <p:animEffect transition="in" filter="slide(fromLeft)">
                                      <p:cBhvr>
                                        <p:cTn id="192" dur="500"/>
                                        <p:tgtEl>
                                          <p:spTgt spid="377891"/>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377893"/>
                                        </p:tgtEl>
                                        <p:attrNameLst>
                                          <p:attrName>style.visibility</p:attrName>
                                        </p:attrNameLst>
                                      </p:cBhvr>
                                      <p:to>
                                        <p:strVal val="visible"/>
                                      </p:to>
                                    </p:set>
                                    <p:animEffect transition="in" filter="slide(fromRight)">
                                      <p:cBhvr>
                                        <p:cTn id="197" dur="500"/>
                                        <p:tgtEl>
                                          <p:spTgt spid="377893"/>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377892"/>
                                        </p:tgtEl>
                                        <p:attrNameLst>
                                          <p:attrName>style.visibility</p:attrName>
                                        </p:attrNameLst>
                                      </p:cBhvr>
                                      <p:to>
                                        <p:strVal val="visible"/>
                                      </p:to>
                                    </p:set>
                                    <p:animEffect transition="in" filter="slide(fromBottom)">
                                      <p:cBhvr>
                                        <p:cTn id="202" dur="500"/>
                                        <p:tgtEl>
                                          <p:spTgt spid="37789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3" presetClass="entr" presetSubtype="288" fill="hold" grpId="0" nodeType="clickEffect">
                                  <p:stCondLst>
                                    <p:cond delay="0"/>
                                  </p:stCondLst>
                                  <p:childTnLst>
                                    <p:set>
                                      <p:cBhvr>
                                        <p:cTn id="206" dur="1" fill="hold">
                                          <p:stCondLst>
                                            <p:cond delay="0"/>
                                          </p:stCondLst>
                                        </p:cTn>
                                        <p:tgtEl>
                                          <p:spTgt spid="377897"/>
                                        </p:tgtEl>
                                        <p:attrNameLst>
                                          <p:attrName>style.visibility</p:attrName>
                                        </p:attrNameLst>
                                      </p:cBhvr>
                                      <p:to>
                                        <p:strVal val="visible"/>
                                      </p:to>
                                    </p:set>
                                    <p:anim calcmode="lin" valueType="num">
                                      <p:cBhvr>
                                        <p:cTn id="207" dur="500" fill="hold"/>
                                        <p:tgtEl>
                                          <p:spTgt spid="377897"/>
                                        </p:tgtEl>
                                        <p:attrNameLst>
                                          <p:attrName>ppt_w</p:attrName>
                                        </p:attrNameLst>
                                      </p:cBhvr>
                                      <p:tavLst>
                                        <p:tav tm="0">
                                          <p:val>
                                            <p:strVal val="4/3*#ppt_w"/>
                                          </p:val>
                                        </p:tav>
                                        <p:tav tm="100000">
                                          <p:val>
                                            <p:strVal val="#ppt_w"/>
                                          </p:val>
                                        </p:tav>
                                      </p:tavLst>
                                    </p:anim>
                                    <p:anim calcmode="lin" valueType="num">
                                      <p:cBhvr>
                                        <p:cTn id="208" dur="500" fill="hold"/>
                                        <p:tgtEl>
                                          <p:spTgt spid="377897"/>
                                        </p:tgtEl>
                                        <p:attrNameLst>
                                          <p:attrName>ppt_h</p:attrName>
                                        </p:attrNameLst>
                                      </p:cBhvr>
                                      <p:tavLst>
                                        <p:tav tm="0">
                                          <p:val>
                                            <p:strVal val="4/3*#ppt_h"/>
                                          </p:val>
                                        </p:tav>
                                        <p:tav tm="100000">
                                          <p:val>
                                            <p:strVal val="#ppt_h"/>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2" fill="hold" nodeType="clickEffect">
                                  <p:stCondLst>
                                    <p:cond delay="0"/>
                                  </p:stCondLst>
                                  <p:childTnLst>
                                    <p:set>
                                      <p:cBhvr>
                                        <p:cTn id="212" dur="1" fill="hold">
                                          <p:stCondLst>
                                            <p:cond delay="0"/>
                                          </p:stCondLst>
                                        </p:cTn>
                                        <p:tgtEl>
                                          <p:spTgt spid="11"/>
                                        </p:tgtEl>
                                        <p:attrNameLst>
                                          <p:attrName>style.visibility</p:attrName>
                                        </p:attrNameLst>
                                      </p:cBhvr>
                                      <p:to>
                                        <p:strVal val="visible"/>
                                      </p:to>
                                    </p:set>
                                    <p:animEffect transition="in" filter="wipe(right)">
                                      <p:cBhvr>
                                        <p:cTn id="213" dur="500"/>
                                        <p:tgtEl>
                                          <p:spTgt spid="1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2" fill="hold" nodeType="clickEffect">
                                  <p:stCondLst>
                                    <p:cond delay="0"/>
                                  </p:stCondLst>
                                  <p:childTnLst>
                                    <p:set>
                                      <p:cBhvr>
                                        <p:cTn id="217" dur="1" fill="hold">
                                          <p:stCondLst>
                                            <p:cond delay="0"/>
                                          </p:stCondLst>
                                        </p:cTn>
                                        <p:tgtEl>
                                          <p:spTgt spid="12"/>
                                        </p:tgtEl>
                                        <p:attrNameLst>
                                          <p:attrName>style.visibility</p:attrName>
                                        </p:attrNameLst>
                                      </p:cBhvr>
                                      <p:to>
                                        <p:strVal val="visible"/>
                                      </p:to>
                                    </p:set>
                                    <p:animEffect transition="in" filter="wipe(right)">
                                      <p:cBhvr>
                                        <p:cTn id="218" dur="500"/>
                                        <p:tgtEl>
                                          <p:spTgt spid="1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3" presetClass="entr" presetSubtype="288" fill="hold" grpId="0" nodeType="clickEffect">
                                  <p:stCondLst>
                                    <p:cond delay="0"/>
                                  </p:stCondLst>
                                  <p:childTnLst>
                                    <p:set>
                                      <p:cBhvr>
                                        <p:cTn id="222" dur="1" fill="hold">
                                          <p:stCondLst>
                                            <p:cond delay="0"/>
                                          </p:stCondLst>
                                        </p:cTn>
                                        <p:tgtEl>
                                          <p:spTgt spid="377904"/>
                                        </p:tgtEl>
                                        <p:attrNameLst>
                                          <p:attrName>style.visibility</p:attrName>
                                        </p:attrNameLst>
                                      </p:cBhvr>
                                      <p:to>
                                        <p:strVal val="visible"/>
                                      </p:to>
                                    </p:set>
                                    <p:anim calcmode="lin" valueType="num">
                                      <p:cBhvr>
                                        <p:cTn id="223" dur="500" fill="hold"/>
                                        <p:tgtEl>
                                          <p:spTgt spid="377904"/>
                                        </p:tgtEl>
                                        <p:attrNameLst>
                                          <p:attrName>ppt_w</p:attrName>
                                        </p:attrNameLst>
                                      </p:cBhvr>
                                      <p:tavLst>
                                        <p:tav tm="0">
                                          <p:val>
                                            <p:strVal val="4/3*#ppt_w"/>
                                          </p:val>
                                        </p:tav>
                                        <p:tav tm="100000">
                                          <p:val>
                                            <p:strVal val="#ppt_w"/>
                                          </p:val>
                                        </p:tav>
                                      </p:tavLst>
                                    </p:anim>
                                    <p:anim calcmode="lin" valueType="num">
                                      <p:cBhvr>
                                        <p:cTn id="224" dur="500" fill="hold"/>
                                        <p:tgtEl>
                                          <p:spTgt spid="377904"/>
                                        </p:tgtEl>
                                        <p:attrNameLst>
                                          <p:attrName>ppt_h</p:attrName>
                                        </p:attrNameLst>
                                      </p:cBhvr>
                                      <p:tavLst>
                                        <p:tav tm="0">
                                          <p:val>
                                            <p:strVal val="4/3*#ppt_h"/>
                                          </p:val>
                                        </p:tav>
                                        <p:tav tm="100000">
                                          <p:val>
                                            <p:strVal val="#ppt_h"/>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2" fill="hold" nodeType="clickEffect">
                                  <p:stCondLst>
                                    <p:cond delay="0"/>
                                  </p:stCondLst>
                                  <p:childTnLst>
                                    <p:set>
                                      <p:cBhvr>
                                        <p:cTn id="228" dur="1" fill="hold">
                                          <p:stCondLst>
                                            <p:cond delay="0"/>
                                          </p:stCondLst>
                                        </p:cTn>
                                        <p:tgtEl>
                                          <p:spTgt spid="13"/>
                                        </p:tgtEl>
                                        <p:attrNameLst>
                                          <p:attrName>style.visibility</p:attrName>
                                        </p:attrNameLst>
                                      </p:cBhvr>
                                      <p:to>
                                        <p:strVal val="visible"/>
                                      </p:to>
                                    </p:set>
                                    <p:animEffect transition="in" filter="wipe(right)">
                                      <p:cBhvr>
                                        <p:cTn id="229" dur="500"/>
                                        <p:tgtEl>
                                          <p:spTgt spid="13"/>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2" fill="hold" nodeType="clickEffect">
                                  <p:stCondLst>
                                    <p:cond delay="0"/>
                                  </p:stCondLst>
                                  <p:childTnLst>
                                    <p:set>
                                      <p:cBhvr>
                                        <p:cTn id="233" dur="1" fill="hold">
                                          <p:stCondLst>
                                            <p:cond delay="0"/>
                                          </p:stCondLst>
                                        </p:cTn>
                                        <p:tgtEl>
                                          <p:spTgt spid="14"/>
                                        </p:tgtEl>
                                        <p:attrNameLst>
                                          <p:attrName>style.visibility</p:attrName>
                                        </p:attrNameLst>
                                      </p:cBhvr>
                                      <p:to>
                                        <p:strVal val="visible"/>
                                      </p:to>
                                    </p:set>
                                    <p:animEffect transition="in" filter="wipe(right)">
                                      <p:cBhvr>
                                        <p:cTn id="234" dur="500"/>
                                        <p:tgtEl>
                                          <p:spTgt spid="14"/>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77911"/>
                                        </p:tgtEl>
                                        <p:attrNameLst>
                                          <p:attrName>style.visibility</p:attrName>
                                        </p:attrNameLst>
                                      </p:cBhvr>
                                      <p:to>
                                        <p:strVal val="visible"/>
                                      </p:to>
                                    </p:set>
                                    <p:anim calcmode="lin" valueType="num">
                                      <p:cBhvr>
                                        <p:cTn id="239" dur="500" fill="hold"/>
                                        <p:tgtEl>
                                          <p:spTgt spid="377911"/>
                                        </p:tgtEl>
                                        <p:attrNameLst>
                                          <p:attrName>ppt_w</p:attrName>
                                        </p:attrNameLst>
                                      </p:cBhvr>
                                      <p:tavLst>
                                        <p:tav tm="0">
                                          <p:val>
                                            <p:strVal val="4/3*#ppt_w"/>
                                          </p:val>
                                        </p:tav>
                                        <p:tav tm="100000">
                                          <p:val>
                                            <p:strVal val="#ppt_w"/>
                                          </p:val>
                                        </p:tav>
                                      </p:tavLst>
                                    </p:anim>
                                    <p:anim calcmode="lin" valueType="num">
                                      <p:cBhvr>
                                        <p:cTn id="240" dur="500" fill="hold"/>
                                        <p:tgtEl>
                                          <p:spTgt spid="377911"/>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2" fill="hold" nodeType="clickEffect">
                                  <p:stCondLst>
                                    <p:cond delay="0"/>
                                  </p:stCondLst>
                                  <p:childTnLst>
                                    <p:set>
                                      <p:cBhvr>
                                        <p:cTn id="244" dur="1" fill="hold">
                                          <p:stCondLst>
                                            <p:cond delay="0"/>
                                          </p:stCondLst>
                                        </p:cTn>
                                        <p:tgtEl>
                                          <p:spTgt spid="15"/>
                                        </p:tgtEl>
                                        <p:attrNameLst>
                                          <p:attrName>style.visibility</p:attrName>
                                        </p:attrNameLst>
                                      </p:cBhvr>
                                      <p:to>
                                        <p:strVal val="visible"/>
                                      </p:to>
                                    </p:set>
                                    <p:animEffect transition="in" filter="wipe(right)">
                                      <p:cBhvr>
                                        <p:cTn id="245" dur="500"/>
                                        <p:tgtEl>
                                          <p:spTgt spid="15"/>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3" presetClass="entr" presetSubtype="288" fill="hold" nodeType="clickEffect">
                                  <p:stCondLst>
                                    <p:cond delay="0"/>
                                  </p:stCondLst>
                                  <p:childTnLst>
                                    <p:set>
                                      <p:cBhvr>
                                        <p:cTn id="249" dur="1" fill="hold">
                                          <p:stCondLst>
                                            <p:cond delay="0"/>
                                          </p:stCondLst>
                                        </p:cTn>
                                        <p:tgtEl>
                                          <p:spTgt spid="25"/>
                                        </p:tgtEl>
                                        <p:attrNameLst>
                                          <p:attrName>style.visibility</p:attrName>
                                        </p:attrNameLst>
                                      </p:cBhvr>
                                      <p:to>
                                        <p:strVal val="visible"/>
                                      </p:to>
                                    </p:set>
                                    <p:anim calcmode="lin" valueType="num">
                                      <p:cBhvr>
                                        <p:cTn id="250" dur="500" fill="hold"/>
                                        <p:tgtEl>
                                          <p:spTgt spid="25"/>
                                        </p:tgtEl>
                                        <p:attrNameLst>
                                          <p:attrName>ppt_w</p:attrName>
                                        </p:attrNameLst>
                                      </p:cBhvr>
                                      <p:tavLst>
                                        <p:tav tm="0">
                                          <p:val>
                                            <p:strVal val="4/3*#ppt_w"/>
                                          </p:val>
                                        </p:tav>
                                        <p:tav tm="100000">
                                          <p:val>
                                            <p:strVal val="#ppt_w"/>
                                          </p:val>
                                        </p:tav>
                                      </p:tavLst>
                                    </p:anim>
                                    <p:anim calcmode="lin" valueType="num">
                                      <p:cBhvr>
                                        <p:cTn id="251"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6" presetClass="entr" presetSubtype="37" fill="hold" grpId="0" nodeType="clickEffect">
                                  <p:stCondLst>
                                    <p:cond delay="0"/>
                                  </p:stCondLst>
                                  <p:childTnLst>
                                    <p:set>
                                      <p:cBhvr>
                                        <p:cTn id="255" dur="1" fill="hold">
                                          <p:stCondLst>
                                            <p:cond delay="0"/>
                                          </p:stCondLst>
                                        </p:cTn>
                                        <p:tgtEl>
                                          <p:spTgt spid="377960"/>
                                        </p:tgtEl>
                                        <p:attrNameLst>
                                          <p:attrName>style.visibility</p:attrName>
                                        </p:attrNameLst>
                                      </p:cBhvr>
                                      <p:to>
                                        <p:strVal val="visible"/>
                                      </p:to>
                                    </p:set>
                                    <p:animEffect transition="in" filter="barn(outVertical)">
                                      <p:cBhvr>
                                        <p:cTn id="256" dur="500"/>
                                        <p:tgtEl>
                                          <p:spTgt spid="377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utoUpdateAnimBg="0"/>
      <p:bldP spid="377859" grpId="0" autoUpdateAnimBg="0"/>
      <p:bldP spid="377860" grpId="0" autoUpdateAnimBg="0"/>
      <p:bldP spid="377861" grpId="0" autoUpdateAnimBg="0"/>
      <p:bldP spid="377865" grpId="0" animBg="1"/>
      <p:bldP spid="377872" grpId="0" animBg="1"/>
      <p:bldP spid="377882" grpId="0" animBg="1"/>
      <p:bldP spid="377889" grpId="0" animBg="1"/>
      <p:bldP spid="377890" grpId="0" autoUpdateAnimBg="0"/>
      <p:bldP spid="377891" grpId="0" autoUpdateAnimBg="0"/>
      <p:bldP spid="377892" grpId="0" autoUpdateAnimBg="0"/>
      <p:bldP spid="377893" grpId="0" autoUpdateAnimBg="0"/>
      <p:bldP spid="377897" grpId="0" animBg="1"/>
      <p:bldP spid="377904" grpId="0" animBg="1"/>
      <p:bldP spid="377911" grpId="0" animBg="1"/>
      <p:bldP spid="377919" grpId="0" autoUpdateAnimBg="0"/>
      <p:bldP spid="377920" grpId="0" autoUpdateAnimBg="0"/>
      <p:bldP spid="377921" grpId="0" autoUpdateAnimBg="0"/>
      <p:bldP spid="377922" grpId="0" animBg="1"/>
      <p:bldP spid="377929" grpId="0" animBg="1"/>
      <p:bldP spid="377936" grpId="0" animBg="1"/>
      <p:bldP spid="377943" grpId="0" animBg="1"/>
      <p:bldP spid="377944" grpId="0" animBg="1"/>
      <p:bldP spid="3779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219200" y="1660525"/>
            <a:ext cx="7620000" cy="43592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searchB</a:t>
            </a:r>
            <a:r>
              <a:rPr lang="en-US" altLang="zh-CN" sz="2500" b="1" dirty="0">
                <a:solidFill>
                  <a:srgbClr val="002B80"/>
                </a:solidFill>
                <a:latin typeface="Times New Roman" pitchFamily="18" charset="0"/>
                <a:ea typeface="宋体" charset="-122"/>
              </a:rPr>
              <a:t>(</a:t>
            </a:r>
            <a:r>
              <a:rPr lang="en-US" altLang="zh-CN" sz="2500" b="1" dirty="0" err="1">
                <a:solidFill>
                  <a:srgbClr val="002B80"/>
                </a:solidFill>
                <a:latin typeface="Times New Roman" pitchFamily="18" charset="0"/>
                <a:ea typeface="宋体" charset="-122"/>
              </a:rPr>
              <a:t>keytype</a:t>
            </a:r>
            <a:r>
              <a:rPr lang="en-US" altLang="zh-CN" sz="2500" b="1" dirty="0">
                <a:solidFill>
                  <a:srgbClr val="002B80"/>
                </a:solidFill>
                <a:latin typeface="Times New Roman" pitchFamily="18" charset="0"/>
                <a:ea typeface="宋体" charset="-122"/>
              </a:rPr>
              <a:t> a[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n,keytype</a:t>
            </a:r>
            <a:r>
              <a:rPr lang="en-US" altLang="zh-CN" sz="2500" b="1" dirty="0">
                <a:solidFill>
                  <a:srgbClr val="002B80"/>
                </a:solidFill>
                <a:latin typeface="Times New Roman" pitchFamily="18" charset="0"/>
                <a:ea typeface="宋体" charset="-122"/>
              </a:rPr>
              <a:t> k)</a:t>
            </a:r>
          </a:p>
          <a:p>
            <a:pPr eaLnBrk="1" hangingPunct="1">
              <a:lnSpc>
                <a:spcPct val="80000"/>
              </a:lnSpc>
            </a:pPr>
            <a:r>
              <a:rPr lang="en-US" altLang="zh-CN" sz="2500" b="1" dirty="0">
                <a:solidFill>
                  <a:srgbClr val="002B80"/>
                </a:solidFill>
                <a:latin typeface="Times New Roman" pitchFamily="18" charset="0"/>
                <a:ea typeface="宋体" charset="-122"/>
              </a:rPr>
              <a:t>{</a:t>
            </a:r>
          </a:p>
          <a:p>
            <a:pPr eaLnBrk="1" hangingPunct="1">
              <a:lnSpc>
                <a:spcPct val="80000"/>
              </a:lnSpc>
            </a:pP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low</a:t>
            </a:r>
            <a:r>
              <a:rPr lang="en-US" altLang="zh-CN" sz="2500" b="1" dirty="0">
                <a:solidFill>
                  <a:srgbClr val="002B80"/>
                </a:solidFill>
                <a:latin typeface="Times New Roman" pitchFamily="18" charset="0"/>
                <a:ea typeface="宋体" charset="-122"/>
                <a:sym typeface="Symbol" pitchFamily="18" charset="2"/>
              </a:rPr>
              <a:t>=0, high=n-1, 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while(low&lt;=high){</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a:solidFill>
                  <a:srgbClr val="002B80"/>
                </a:solidFill>
                <a:latin typeface="Times New Roman" pitchFamily="18" charset="0"/>
                <a:ea typeface="宋体" charset="-122"/>
              </a:rPr>
              <a:t>mid</a:t>
            </a:r>
            <a:r>
              <a:rPr lang="en-US" altLang="zh-CN" sz="2500" b="1" dirty="0">
                <a:solidFill>
                  <a:srgbClr val="002B80"/>
                </a:solidFill>
                <a:latin typeface="Times New Roman" pitchFamily="18" charset="0"/>
                <a:ea typeface="宋体" charset="-122"/>
                <a:sym typeface="Symbol" pitchFamily="18" charset="2"/>
              </a:rPr>
              <a:t>=(</a:t>
            </a:r>
            <a:r>
              <a:rPr lang="en-US" altLang="zh-CN" sz="2500" b="1" dirty="0" err="1">
                <a:solidFill>
                  <a:srgbClr val="002B80"/>
                </a:solidFill>
                <a:latin typeface="Times New Roman" pitchFamily="18" charset="0"/>
                <a:ea typeface="宋体" charset="-122"/>
                <a:sym typeface="Symbol" pitchFamily="18" charset="2"/>
              </a:rPr>
              <a:t>low+high</a:t>
            </a:r>
            <a:r>
              <a:rPr lang="en-US" altLang="zh-CN" sz="2500" b="1" dirty="0">
                <a:solidFill>
                  <a:srgbClr val="002B80"/>
                </a:solidFill>
                <a:latin typeface="Times New Roman" pitchFamily="18" charset="0"/>
                <a:ea typeface="宋体" charset="-122"/>
                <a:sym typeface="Symbol" pitchFamily="18" charset="2"/>
              </a:rPr>
              <a:t>)/2;</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if(a[mid]==k)</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mid;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mid</a:t>
            </a:r>
            <a:r>
              <a:rPr lang="en-US" altLang="zh-CN" sz="23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if(k&gt;a[mid])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low=mid+1;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准备查找后半部分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high=mid</a:t>
            </a:r>
            <a:r>
              <a:rPr lang="en-US" altLang="zh-CN" sz="2500" b="1" dirty="0">
                <a:solidFill>
                  <a:srgbClr val="002B80"/>
                </a:solidFill>
                <a:latin typeface="Times New Roman" pitchFamily="18" charset="0"/>
                <a:ea typeface="宋体" charset="-122"/>
                <a:cs typeface="Times New Roman" pitchFamily="18" charset="0"/>
                <a:sym typeface="Symbol" pitchFamily="18" charset="2"/>
              </a:rPr>
              <a:t>–</a:t>
            </a:r>
            <a:r>
              <a:rPr lang="en-US" altLang="zh-CN" sz="2500" b="1" dirty="0">
                <a:solidFill>
                  <a:srgbClr val="002B80"/>
                </a:solidFill>
                <a:latin typeface="Times New Roman" pitchFamily="18" charset="0"/>
                <a:ea typeface="宋体" charset="-122"/>
                <a:sym typeface="Symbol" pitchFamily="18" charset="2"/>
              </a:rPr>
              <a:t>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幼圆" pitchFamily="49" charset="-122"/>
                <a:ea typeface="幼圆" pitchFamily="49" charset="-122"/>
                <a:sym typeface="Symbol" pitchFamily="18" charset="2"/>
              </a:rPr>
              <a:t>准备</a:t>
            </a:r>
            <a:r>
              <a:rPr lang="zh-CN" altLang="en-US" sz="2300" b="1" dirty="0">
                <a:solidFill>
                  <a:srgbClr val="002B80"/>
                </a:solidFill>
                <a:latin typeface="Times New Roman" pitchFamily="18" charset="0"/>
                <a:ea typeface="幼圆" pitchFamily="49" charset="-122"/>
                <a:sym typeface="Symbol" pitchFamily="18" charset="2"/>
              </a:rPr>
              <a:t>查找前半部分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a:t>
            </a:r>
            <a:r>
              <a:rPr lang="en-US" altLang="zh-CN" sz="2500" b="1" dirty="0">
                <a:solidFill>
                  <a:srgbClr val="002B80"/>
                </a:solidFill>
                <a:latin typeface="Times New Roman" pitchFamily="18" charset="0"/>
                <a:ea typeface="宋体" charset="-122"/>
              </a:rPr>
              <a:t>0</a:t>
            </a:r>
            <a:r>
              <a:rPr lang="en-US" altLang="zh-CN" sz="25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0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a:t>
            </a:r>
          </a:p>
        </p:txBody>
      </p:sp>
      <p:grpSp>
        <p:nvGrpSpPr>
          <p:cNvPr id="2" name="Group 3"/>
          <p:cNvGrpSpPr>
            <a:grpSpLocks/>
          </p:cNvGrpSpPr>
          <p:nvPr/>
        </p:nvGrpSpPr>
        <p:grpSpPr bwMode="auto">
          <a:xfrm>
            <a:off x="454025" y="501650"/>
            <a:ext cx="3038475" cy="792163"/>
            <a:chOff x="272" y="316"/>
            <a:chExt cx="1914" cy="499"/>
          </a:xfrm>
        </p:grpSpPr>
        <p:sp>
          <p:nvSpPr>
            <p:cNvPr id="27659" name="AutoShape 4"/>
            <p:cNvSpPr>
              <a:spLocks noChangeArrowheads="1"/>
            </p:cNvSpPr>
            <p:nvPr/>
          </p:nvSpPr>
          <p:spPr bwMode="auto">
            <a:xfrm>
              <a:off x="272" y="316"/>
              <a:ext cx="1914" cy="499"/>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777777"/>
              </a:outerShdw>
            </a:effectLst>
          </p:spPr>
          <p:txBody>
            <a:bodyPr wrap="none" anchor="ctr"/>
            <a:lstStyle/>
            <a:p>
              <a:pPr eaLnBrk="1" hangingPunct="1"/>
              <a:endParaRPr lang="zh-CN" altLang="en-US">
                <a:solidFill>
                  <a:srgbClr val="FFFFCC"/>
                </a:solidFill>
              </a:endParaRPr>
            </a:p>
          </p:txBody>
        </p:sp>
        <p:sp>
          <p:nvSpPr>
            <p:cNvPr id="27660" name="Text Box 5"/>
            <p:cNvSpPr txBox="1">
              <a:spLocks noChangeArrowheads="1"/>
            </p:cNvSpPr>
            <p:nvPr/>
          </p:nvSpPr>
          <p:spPr bwMode="auto">
            <a:xfrm rot="-393297">
              <a:off x="517" y="403"/>
              <a:ext cx="1536"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FFFF"/>
                  </a:solidFill>
                  <a:latin typeface="Times New Roman" pitchFamily="18" charset="0"/>
                </a:rPr>
                <a:t>非递归算法</a:t>
              </a:r>
            </a:p>
          </p:txBody>
        </p:sp>
      </p:grpSp>
      <p:grpSp>
        <p:nvGrpSpPr>
          <p:cNvPr id="3" name="Group 6"/>
          <p:cNvGrpSpPr>
            <a:grpSpLocks/>
          </p:cNvGrpSpPr>
          <p:nvPr/>
        </p:nvGrpSpPr>
        <p:grpSpPr bwMode="auto">
          <a:xfrm>
            <a:off x="2951163" y="5200650"/>
            <a:ext cx="5259387" cy="609600"/>
            <a:chOff x="1859" y="3192"/>
            <a:chExt cx="3313" cy="384"/>
          </a:xfrm>
        </p:grpSpPr>
        <p:sp>
          <p:nvSpPr>
            <p:cNvPr id="27657" name="Rectangle 7"/>
            <p:cNvSpPr>
              <a:spLocks noChangeArrowheads="1"/>
            </p:cNvSpPr>
            <p:nvPr/>
          </p:nvSpPr>
          <p:spPr bwMode="auto">
            <a:xfrm>
              <a:off x="1860" y="3192"/>
              <a:ext cx="3312" cy="384"/>
            </a:xfrm>
            <a:prstGeom prst="rect">
              <a:avLst/>
            </a:prstGeom>
            <a:solidFill>
              <a:srgbClr val="FFFFFF"/>
            </a:solidFill>
            <a:ln w="9525">
              <a:noFill/>
              <a:miter lim="800000"/>
              <a:headEnd/>
              <a:tailEnd/>
            </a:ln>
          </p:spPr>
          <p:txBody>
            <a:bodyPr wrap="none" anchor="ctr"/>
            <a:lstStyle/>
            <a:p>
              <a:pPr eaLnBrk="1" hangingPunct="1"/>
              <a:endParaRPr lang="zh-CN" altLang="en-US">
                <a:solidFill>
                  <a:srgbClr val="FFFFCC"/>
                </a:solidFill>
              </a:endParaRPr>
            </a:p>
          </p:txBody>
        </p:sp>
        <p:sp>
          <p:nvSpPr>
            <p:cNvPr id="27658" name="Rectangle 8"/>
            <p:cNvSpPr>
              <a:spLocks noChangeArrowheads="1"/>
            </p:cNvSpPr>
            <p:nvPr/>
          </p:nvSpPr>
          <p:spPr bwMode="auto">
            <a:xfrm>
              <a:off x="1859" y="3240"/>
              <a:ext cx="3049" cy="298"/>
            </a:xfrm>
            <a:prstGeom prst="rect">
              <a:avLst/>
            </a:prstGeom>
            <a:noFill/>
            <a:ln w="9525">
              <a:noFill/>
              <a:miter lim="800000"/>
              <a:headEnd/>
              <a:tailEnd/>
            </a:ln>
          </p:spPr>
          <p:txBody>
            <a:bodyPr>
              <a:spAutoFit/>
            </a:bodyPr>
            <a:lstStyle/>
            <a:p>
              <a:r>
                <a:rPr lang="en-US" altLang="zh-CN" sz="2500" b="1">
                  <a:solidFill>
                    <a:srgbClr val="FF3300"/>
                  </a:solidFill>
                  <a:latin typeface="Times New Roman" pitchFamily="18" charset="0"/>
                  <a:ea typeface="宋体" charset="-122"/>
                </a:rPr>
                <a:t>high</a:t>
              </a:r>
              <a:r>
                <a:rPr lang="en-US" altLang="zh-CN" sz="2500" b="1">
                  <a:solidFill>
                    <a:srgbClr val="002B80"/>
                  </a:solidFill>
                  <a:latin typeface="Times New Roman" pitchFamily="18" charset="0"/>
                  <a:ea typeface="宋体" charset="-122"/>
                  <a:sym typeface="Symbol" pitchFamily="18" charset="2"/>
                </a:rPr>
                <a:t>;                    </a:t>
              </a:r>
              <a:r>
                <a:rPr lang="en-US" altLang="zh-CN" sz="2300" b="1">
                  <a:solidFill>
                    <a:srgbClr val="002B80"/>
                  </a:solidFill>
                  <a:latin typeface="Times New Roman" pitchFamily="18" charset="0"/>
                  <a:ea typeface="宋体" charset="-122"/>
                  <a:sym typeface="Symbol" pitchFamily="18" charset="2"/>
                </a:rPr>
                <a:t>/* </a:t>
              </a:r>
              <a:r>
                <a:rPr lang="zh-CN" altLang="en-US" sz="2300" b="1">
                  <a:solidFill>
                    <a:srgbClr val="002B80"/>
                  </a:solidFill>
                  <a:latin typeface="Times New Roman" pitchFamily="18" charset="0"/>
                  <a:ea typeface="幼圆" pitchFamily="49" charset="-122"/>
                  <a:sym typeface="Symbol" pitchFamily="18" charset="2"/>
                </a:rPr>
                <a:t>返回</a:t>
              </a:r>
              <a:r>
                <a:rPr lang="en-US" altLang="zh-CN" sz="2300" b="1">
                  <a:solidFill>
                    <a:srgbClr val="002B80"/>
                  </a:solidFill>
                  <a:latin typeface="Times New Roman" pitchFamily="18" charset="0"/>
                  <a:ea typeface="幼圆" pitchFamily="49" charset="-122"/>
                  <a:sym typeface="Symbol" pitchFamily="18" charset="2"/>
                </a:rPr>
                <a:t>high </a:t>
              </a:r>
              <a:r>
                <a:rPr lang="en-US" altLang="zh-CN" sz="2300" b="1">
                  <a:solidFill>
                    <a:srgbClr val="002B80"/>
                  </a:solidFill>
                  <a:latin typeface="Times New Roman" pitchFamily="18" charset="0"/>
                  <a:ea typeface="宋体" charset="-122"/>
                  <a:sym typeface="Symbol" pitchFamily="18" charset="2"/>
                </a:rPr>
                <a:t>*/</a:t>
              </a:r>
            </a:p>
          </p:txBody>
        </p:sp>
      </p:grpSp>
      <p:grpSp>
        <p:nvGrpSpPr>
          <p:cNvPr id="4" name="Group 9"/>
          <p:cNvGrpSpPr>
            <a:grpSpLocks/>
          </p:cNvGrpSpPr>
          <p:nvPr/>
        </p:nvGrpSpPr>
        <p:grpSpPr bwMode="auto">
          <a:xfrm>
            <a:off x="5715000" y="685800"/>
            <a:ext cx="2451100" cy="609600"/>
            <a:chOff x="3600" y="432"/>
            <a:chExt cx="1544" cy="384"/>
          </a:xfrm>
        </p:grpSpPr>
        <p:sp>
          <p:nvSpPr>
            <p:cNvPr id="27655" name="AutoShape 10"/>
            <p:cNvSpPr>
              <a:spLocks noChangeArrowheads="1"/>
            </p:cNvSpPr>
            <p:nvPr/>
          </p:nvSpPr>
          <p:spPr bwMode="auto">
            <a:xfrm>
              <a:off x="3600" y="432"/>
              <a:ext cx="1344" cy="384"/>
            </a:xfrm>
            <a:prstGeom prst="wedgeEllipseCallout">
              <a:avLst>
                <a:gd name="adj1" fmla="val -53347"/>
                <a:gd name="adj2" fmla="val 79167"/>
              </a:avLst>
            </a:prstGeom>
            <a:noFill/>
            <a:ln w="66675">
              <a:solidFill>
                <a:srgbClr val="00ACD4"/>
              </a:solidFill>
              <a:miter lim="800000"/>
              <a:headEnd/>
              <a:tailEnd/>
            </a:ln>
          </p:spPr>
          <p:txBody>
            <a:bodyPr/>
            <a:lstStyle/>
            <a:p>
              <a:pPr algn="ctr"/>
              <a:endParaRPr kumimoji="0" lang="zh-CN" altLang="zh-CN" sz="3200" b="1">
                <a:solidFill>
                  <a:srgbClr val="FFFFCC"/>
                </a:solidFill>
                <a:latin typeface="Times New Roman" pitchFamily="18" charset="0"/>
                <a:ea typeface="宋体" charset="-122"/>
              </a:endParaRPr>
            </a:p>
          </p:txBody>
        </p:sp>
        <p:sp>
          <p:nvSpPr>
            <p:cNvPr id="27656" name="Text Box 11"/>
            <p:cNvSpPr txBox="1">
              <a:spLocks noChangeArrowheads="1"/>
            </p:cNvSpPr>
            <p:nvPr/>
          </p:nvSpPr>
          <p:spPr bwMode="auto">
            <a:xfrm>
              <a:off x="3660" y="441"/>
              <a:ext cx="1484"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kumimoji="0" lang="zh-CN" altLang="en-US" sz="3200" b="1">
                  <a:solidFill>
                    <a:srgbClr val="FF3300"/>
                  </a:solidFill>
                  <a:latin typeface="Times New Roman" pitchFamily="18" charset="0"/>
                  <a:ea typeface="华文新魏" pitchFamily="2" charset="-122"/>
                </a:rPr>
                <a:t>折半查找</a:t>
              </a:r>
            </a:p>
          </p:txBody>
        </p:sp>
      </p:grpSp>
      <p:sp>
        <p:nvSpPr>
          <p:cNvPr id="378892" name="Line 12"/>
          <p:cNvSpPr>
            <a:spLocks noChangeShapeType="1"/>
          </p:cNvSpPr>
          <p:nvPr/>
        </p:nvSpPr>
        <p:spPr bwMode="auto">
          <a:xfrm>
            <a:off x="3884613" y="3827463"/>
            <a:ext cx="649287" cy="0"/>
          </a:xfrm>
          <a:prstGeom prst="line">
            <a:avLst/>
          </a:prstGeom>
          <a:noFill/>
          <a:ln w="63500">
            <a:solidFill>
              <a:srgbClr val="FF3300"/>
            </a:solidFill>
            <a:round/>
            <a:headEnd/>
            <a:tailEnd/>
          </a:ln>
        </p:spPr>
        <p:txBody>
          <a:bodyP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78892"/>
                                        </p:tgtEl>
                                        <p:attrNameLst>
                                          <p:attrName>style.visibility</p:attrName>
                                        </p:attrNameLst>
                                      </p:cBhvr>
                                      <p:to>
                                        <p:strVal val="visible"/>
                                      </p:to>
                                    </p:set>
                                    <p:anim calcmode="lin" valueType="num">
                                      <p:cBhvr>
                                        <p:cTn id="12" dur="500" fill="hold"/>
                                        <p:tgtEl>
                                          <p:spTgt spid="378892"/>
                                        </p:tgtEl>
                                        <p:attrNameLst>
                                          <p:attrName>ppt_w</p:attrName>
                                        </p:attrNameLst>
                                      </p:cBhvr>
                                      <p:tavLst>
                                        <p:tav tm="0">
                                          <p:val>
                                            <p:fltVal val="0"/>
                                          </p:val>
                                        </p:tav>
                                        <p:tav tm="100000">
                                          <p:val>
                                            <p:strVal val="#ppt_w"/>
                                          </p:val>
                                        </p:tav>
                                      </p:tavLst>
                                    </p:anim>
                                    <p:anim calcmode="lin" valueType="num">
                                      <p:cBhvr>
                                        <p:cTn id="13" dur="500" fill="hold"/>
                                        <p:tgtEl>
                                          <p:spTgt spid="37889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23</a:t>
            </a:fld>
            <a:endParaRPr lang="zh-CN" altLang="en-US" dirty="0"/>
          </a:p>
        </p:txBody>
      </p:sp>
      <p:graphicFrame>
        <p:nvGraphicFramePr>
          <p:cNvPr id="4" name="表格 3"/>
          <p:cNvGraphicFramePr>
            <a:graphicFrameLocks noGrp="1"/>
          </p:cNvGraphicFramePr>
          <p:nvPr/>
        </p:nvGraphicFramePr>
        <p:xfrm>
          <a:off x="755576" y="1124744"/>
          <a:ext cx="7560840" cy="320040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最佳情况</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n-1</a:t>
                      </a:r>
                      <a:r>
                        <a:rPr lang="zh-CN" altLang="en-US" sz="2400" b="1" baseline="0" dirty="0">
                          <a:solidFill>
                            <a:srgbClr val="7030A0"/>
                          </a:solidFill>
                          <a:latin typeface="楷体" pitchFamily="49" charset="-122"/>
                          <a:ea typeface="楷体" pitchFamily="49" charset="-122"/>
                        </a:rPr>
                        <a:t>次比较，</a:t>
                      </a:r>
                      <a:r>
                        <a:rPr lang="en-US" altLang="zh-CN" sz="2400" b="1" baseline="0" dirty="0">
                          <a:solidFill>
                            <a:srgbClr val="7030A0"/>
                          </a:solidFill>
                          <a:latin typeface="楷体" pitchFamily="49" charset="-122"/>
                          <a:ea typeface="楷体" pitchFamily="49" charset="-122"/>
                        </a:rPr>
                        <a:t>0</a:t>
                      </a:r>
                      <a:r>
                        <a:rPr lang="zh-CN" altLang="en-US" sz="2400" b="1" baseline="0" dirty="0">
                          <a:solidFill>
                            <a:srgbClr val="7030A0"/>
                          </a:solidFill>
                          <a:latin typeface="楷体" pitchFamily="49" charset="-122"/>
                          <a:ea typeface="楷体" pitchFamily="49" charset="-122"/>
                        </a:rPr>
                        <a:t>交换，</a:t>
                      </a:r>
                      <a:r>
                        <a:rPr lang="en-US" altLang="zh-CN" sz="2400" b="1" baseline="0" dirty="0">
                          <a:solidFill>
                            <a:srgbClr val="7030A0"/>
                          </a:solidFill>
                          <a:latin typeface="楷体" pitchFamily="49" charset="-122"/>
                          <a:ea typeface="楷体" pitchFamily="49" charset="-122"/>
                        </a:rPr>
                        <a:t>O(n)</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最差情况：比较和交换次数为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平均情况：</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30525" y="3352800"/>
            <a:ext cx="2133600" cy="1524000"/>
            <a:chOff x="1846" y="2160"/>
            <a:chExt cx="1344" cy="960"/>
          </a:xfrm>
        </p:grpSpPr>
        <p:sp>
          <p:nvSpPr>
            <p:cNvPr id="28702" name="Text Box 4"/>
            <p:cNvSpPr txBox="1">
              <a:spLocks noChangeArrowheads="1"/>
            </p:cNvSpPr>
            <p:nvPr/>
          </p:nvSpPr>
          <p:spPr bwMode="auto">
            <a:xfrm>
              <a:off x="1958" y="2160"/>
              <a:ext cx="1162" cy="28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660066"/>
                  </a:solidFill>
                  <a:latin typeface="Times New Roman" pitchFamily="18" charset="0"/>
                  <a:ea typeface="宋体" charset="-122"/>
                </a:rPr>
                <a:t>i         n-i+1</a:t>
              </a:r>
            </a:p>
          </p:txBody>
        </p:sp>
        <p:sp>
          <p:nvSpPr>
            <p:cNvPr id="28703" name="Line 5"/>
            <p:cNvSpPr>
              <a:spLocks noChangeShapeType="1"/>
            </p:cNvSpPr>
            <p:nvPr/>
          </p:nvSpPr>
          <p:spPr bwMode="auto">
            <a:xfrm>
              <a:off x="1846" y="2448"/>
              <a:ext cx="1344" cy="0"/>
            </a:xfrm>
            <a:prstGeom prst="line">
              <a:avLst/>
            </a:prstGeom>
            <a:noFill/>
            <a:ln w="19050" cap="sq">
              <a:solidFill>
                <a:srgbClr val="808080"/>
              </a:solidFill>
              <a:round/>
              <a:headEnd type="none" w="sm" len="sm"/>
              <a:tailEnd type="none" w="sm" len="sm"/>
            </a:ln>
          </p:spPr>
          <p:txBody>
            <a:bodyPr/>
            <a:lstStyle/>
            <a:p>
              <a:endParaRPr lang="zh-CN" altLang="en-US"/>
            </a:p>
          </p:txBody>
        </p:sp>
        <p:sp>
          <p:nvSpPr>
            <p:cNvPr id="28704" name="Line 6"/>
            <p:cNvSpPr>
              <a:spLocks noChangeShapeType="1"/>
            </p:cNvSpPr>
            <p:nvPr/>
          </p:nvSpPr>
          <p:spPr bwMode="auto">
            <a:xfrm>
              <a:off x="2256" y="2230"/>
              <a:ext cx="0" cy="890"/>
            </a:xfrm>
            <a:prstGeom prst="line">
              <a:avLst/>
            </a:prstGeom>
            <a:noFill/>
            <a:ln w="19050" cap="sq">
              <a:solidFill>
                <a:srgbClr val="808080"/>
              </a:solidFill>
              <a:round/>
              <a:headEnd type="none" w="sm" len="sm"/>
              <a:tailEnd type="none" w="sm" len="sm"/>
            </a:ln>
          </p:spPr>
          <p:txBody>
            <a:bodyPr/>
            <a:lstStyle/>
            <a:p>
              <a:endParaRPr lang="zh-CN" altLang="en-US"/>
            </a:p>
          </p:txBody>
        </p:sp>
      </p:grpSp>
      <p:sp>
        <p:nvSpPr>
          <p:cNvPr id="237575" name="Text Box 7"/>
          <p:cNvSpPr txBox="1">
            <a:spLocks noChangeArrowheads="1"/>
          </p:cNvSpPr>
          <p:nvPr/>
        </p:nvSpPr>
        <p:spPr bwMode="auto">
          <a:xfrm>
            <a:off x="3089275" y="3733800"/>
            <a:ext cx="323850" cy="427038"/>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1</a:t>
            </a:r>
            <a:endParaRPr lang="en-US" altLang="zh-CN" sz="2400">
              <a:solidFill>
                <a:srgbClr val="FF3300"/>
              </a:solidFill>
              <a:latin typeface="Times New Roman" pitchFamily="18" charset="0"/>
              <a:ea typeface="宋体" charset="-122"/>
            </a:endParaRPr>
          </a:p>
        </p:txBody>
      </p:sp>
      <p:sp>
        <p:nvSpPr>
          <p:cNvPr id="237576" name="Text Box 8"/>
          <p:cNvSpPr txBox="1">
            <a:spLocks noChangeArrowheads="1"/>
          </p:cNvSpPr>
          <p:nvPr/>
        </p:nvSpPr>
        <p:spPr bwMode="auto">
          <a:xfrm>
            <a:off x="4114800" y="3657600"/>
            <a:ext cx="354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a:t>
            </a:r>
          </a:p>
        </p:txBody>
      </p:sp>
      <p:sp>
        <p:nvSpPr>
          <p:cNvPr id="237577" name="Text Box 9"/>
          <p:cNvSpPr txBox="1">
            <a:spLocks noChangeArrowheads="1"/>
          </p:cNvSpPr>
          <p:nvPr/>
        </p:nvSpPr>
        <p:spPr bwMode="auto">
          <a:xfrm>
            <a:off x="3089275" y="4021138"/>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2</a:t>
            </a:r>
            <a:endParaRPr lang="en-US" altLang="zh-CN" sz="2400" b="1">
              <a:solidFill>
                <a:srgbClr val="FF3300"/>
              </a:solidFill>
              <a:latin typeface="Times New Roman" pitchFamily="18" charset="0"/>
              <a:ea typeface="宋体" charset="-122"/>
            </a:endParaRPr>
          </a:p>
        </p:txBody>
      </p:sp>
      <p:sp>
        <p:nvSpPr>
          <p:cNvPr id="237578" name="Text Box 10"/>
          <p:cNvSpPr txBox="1">
            <a:spLocks noChangeArrowheads="1"/>
          </p:cNvSpPr>
          <p:nvPr/>
        </p:nvSpPr>
        <p:spPr bwMode="auto">
          <a:xfrm>
            <a:off x="3997325" y="3944938"/>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n-1</a:t>
            </a:r>
          </a:p>
        </p:txBody>
      </p:sp>
      <p:sp>
        <p:nvSpPr>
          <p:cNvPr id="237579" name="Text Box 11"/>
          <p:cNvSpPr txBox="1">
            <a:spLocks noChangeArrowheads="1"/>
          </p:cNvSpPr>
          <p:nvPr/>
        </p:nvSpPr>
        <p:spPr bwMode="auto">
          <a:xfrm>
            <a:off x="3089275" y="4297363"/>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3</a:t>
            </a:r>
            <a:endParaRPr lang="en-US" altLang="zh-CN" sz="2400">
              <a:solidFill>
                <a:srgbClr val="FF3300"/>
              </a:solidFill>
              <a:latin typeface="Times New Roman" pitchFamily="18" charset="0"/>
              <a:ea typeface="宋体" charset="-122"/>
            </a:endParaRPr>
          </a:p>
        </p:txBody>
      </p:sp>
      <p:sp>
        <p:nvSpPr>
          <p:cNvPr id="237580" name="Text Box 12"/>
          <p:cNvSpPr txBox="1">
            <a:spLocks noChangeArrowheads="1"/>
          </p:cNvSpPr>
          <p:nvPr/>
        </p:nvSpPr>
        <p:spPr bwMode="auto">
          <a:xfrm>
            <a:off x="4003675" y="4208463"/>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n-2</a:t>
            </a:r>
          </a:p>
        </p:txBody>
      </p:sp>
      <p:grpSp>
        <p:nvGrpSpPr>
          <p:cNvPr id="3" name="Group 50"/>
          <p:cNvGrpSpPr>
            <a:grpSpLocks/>
          </p:cNvGrpSpPr>
          <p:nvPr/>
        </p:nvGrpSpPr>
        <p:grpSpPr bwMode="auto">
          <a:xfrm>
            <a:off x="269875" y="3640138"/>
            <a:ext cx="2362200" cy="592137"/>
            <a:chOff x="192" y="2208"/>
            <a:chExt cx="1488" cy="373"/>
          </a:xfrm>
        </p:grpSpPr>
        <p:sp>
          <p:nvSpPr>
            <p:cNvPr id="28700" name="AutoShape 14"/>
            <p:cNvSpPr>
              <a:spLocks noChangeArrowheads="1"/>
            </p:cNvSpPr>
            <p:nvPr/>
          </p:nvSpPr>
          <p:spPr bwMode="auto">
            <a:xfrm>
              <a:off x="192" y="2208"/>
              <a:ext cx="1488" cy="373"/>
            </a:xfrm>
            <a:prstGeom prst="cloudCallout">
              <a:avLst>
                <a:gd name="adj1" fmla="val 68616"/>
                <a:gd name="adj2" fmla="val -49463"/>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701" name="Text Box 15"/>
            <p:cNvSpPr txBox="1">
              <a:spLocks noChangeArrowheads="1"/>
            </p:cNvSpPr>
            <p:nvPr/>
          </p:nvSpPr>
          <p:spPr bwMode="auto">
            <a:xfrm>
              <a:off x="351" y="2225"/>
              <a:ext cx="1089" cy="288"/>
            </a:xfrm>
            <a:prstGeom prst="rect">
              <a:avLst/>
            </a:prstGeom>
            <a:noFill/>
            <a:ln w="12700" cap="sq">
              <a:noFill/>
              <a:miter lim="800000"/>
              <a:headEnd type="none" w="sm" len="sm"/>
              <a:tailEnd type="none" w="sm" len="sm"/>
            </a:ln>
          </p:spPr>
          <p:txBody>
            <a:bodyPr>
              <a:spAutoFit/>
            </a:bodyPr>
            <a:lstStyle/>
            <a:p>
              <a:pPr eaLnBrk="1" hangingPunct="1"/>
              <a:r>
                <a:rPr lang="zh-CN" altLang="en-US" sz="2400" b="1" i="1">
                  <a:solidFill>
                    <a:schemeClr val="accent2"/>
                  </a:solidFill>
                  <a:latin typeface="Times New Roman" pitchFamily="18" charset="0"/>
                </a:rPr>
                <a:t>排序的趟号</a:t>
              </a:r>
              <a:endParaRPr lang="zh-CN" altLang="en-US" sz="2400" b="1">
                <a:solidFill>
                  <a:schemeClr val="accent2"/>
                </a:solidFill>
                <a:latin typeface="Times New Roman" pitchFamily="18" charset="0"/>
              </a:endParaRPr>
            </a:p>
          </p:txBody>
        </p:sp>
      </p:grpSp>
      <p:sp>
        <p:nvSpPr>
          <p:cNvPr id="237584" name="Text Box 16"/>
          <p:cNvSpPr txBox="1">
            <a:spLocks noChangeArrowheads="1"/>
          </p:cNvSpPr>
          <p:nvPr/>
        </p:nvSpPr>
        <p:spPr bwMode="auto">
          <a:xfrm>
            <a:off x="3013075" y="4418013"/>
            <a:ext cx="1533525"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         </a:t>
            </a:r>
            <a:r>
              <a:rPr lang="en-US" altLang="zh-CN" sz="2500" b="1">
                <a:solidFill>
                  <a:srgbClr val="000099"/>
                </a:solidFill>
                <a:latin typeface="Times New Roman" pitchFamily="18" charset="0"/>
                <a:ea typeface="宋体" charset="-122"/>
              </a:rPr>
              <a:t>…</a:t>
            </a:r>
          </a:p>
        </p:txBody>
      </p:sp>
      <p:grpSp>
        <p:nvGrpSpPr>
          <p:cNvPr id="4" name="Group 70"/>
          <p:cNvGrpSpPr>
            <a:grpSpLocks/>
          </p:cNvGrpSpPr>
          <p:nvPr/>
        </p:nvGrpSpPr>
        <p:grpSpPr bwMode="auto">
          <a:xfrm>
            <a:off x="1042988" y="4876800"/>
            <a:ext cx="7658100" cy="1541463"/>
            <a:chOff x="657" y="3072"/>
            <a:chExt cx="4824" cy="971"/>
          </a:xfrm>
        </p:grpSpPr>
        <p:sp>
          <p:nvSpPr>
            <p:cNvPr id="28698" name="Rectangle 18"/>
            <p:cNvSpPr>
              <a:spLocks noChangeArrowheads="1"/>
            </p:cNvSpPr>
            <p:nvPr/>
          </p:nvSpPr>
          <p:spPr bwMode="auto">
            <a:xfrm>
              <a:off x="657" y="3072"/>
              <a:ext cx="4726" cy="971"/>
            </a:xfrm>
            <a:prstGeom prst="rect">
              <a:avLst/>
            </a:prstGeom>
            <a:solidFill>
              <a:srgbClr val="FFFF99"/>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9" name="Rectangle 19"/>
            <p:cNvSpPr>
              <a:spLocks noChangeArrowheads="1"/>
            </p:cNvSpPr>
            <p:nvPr/>
          </p:nvSpPr>
          <p:spPr bwMode="auto">
            <a:xfrm>
              <a:off x="921" y="3158"/>
              <a:ext cx="4560"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3399"/>
                  </a:solidFill>
                  <a:latin typeface="幼圆" pitchFamily="49" charset="-122"/>
                  <a:ea typeface="幼圆" pitchFamily="49" charset="-122"/>
                </a:rPr>
                <a:t>    </a:t>
              </a:r>
              <a:r>
                <a:rPr lang="zh-CN" altLang="en-US" sz="2500" b="1">
                  <a:solidFill>
                    <a:srgbClr val="003399"/>
                  </a:solidFill>
                  <a:latin typeface="幼圆" pitchFamily="49" charset="-122"/>
                  <a:ea typeface="幼圆" pitchFamily="49" charset="-122"/>
                </a:rPr>
                <a:t>每一趟排序从序列中未排好序的元素中</a:t>
              </a:r>
              <a:r>
                <a:rPr lang="zh-CN" altLang="en-US" sz="2500" b="1">
                  <a:solidFill>
                    <a:srgbClr val="FF0000"/>
                  </a:solidFill>
                </a:rPr>
                <a:t>选</a:t>
              </a:r>
            </a:p>
            <a:p>
              <a:pPr eaLnBrk="1" hangingPunct="1"/>
              <a:r>
                <a:rPr lang="zh-CN" altLang="en-US" sz="2500" b="1">
                  <a:solidFill>
                    <a:srgbClr val="FF0000"/>
                  </a:solidFill>
                </a:rPr>
                <a:t>择</a:t>
              </a:r>
              <a:r>
                <a:rPr lang="zh-CN" altLang="en-US" sz="2500" b="1">
                  <a:solidFill>
                    <a:srgbClr val="003399"/>
                  </a:solidFill>
                  <a:latin typeface="幼圆" pitchFamily="49" charset="-122"/>
                  <a:ea typeface="幼圆" pitchFamily="49" charset="-122"/>
                </a:rPr>
                <a:t>一个值最小的元素，将其置于这些未排好序</a:t>
              </a:r>
            </a:p>
            <a:p>
              <a:pPr eaLnBrk="1" hangingPunct="1"/>
              <a:r>
                <a:rPr lang="zh-CN" altLang="en-US" sz="2500" b="1">
                  <a:solidFill>
                    <a:srgbClr val="003399"/>
                  </a:solidFill>
                  <a:latin typeface="幼圆" pitchFamily="49" charset="-122"/>
                  <a:ea typeface="幼圆" pitchFamily="49" charset="-122"/>
                </a:rPr>
                <a:t>的元素的最前面。</a:t>
              </a:r>
            </a:p>
          </p:txBody>
        </p:sp>
      </p:grpSp>
      <p:grpSp>
        <p:nvGrpSpPr>
          <p:cNvPr id="5" name="Group 69"/>
          <p:cNvGrpSpPr>
            <a:grpSpLocks/>
          </p:cNvGrpSpPr>
          <p:nvPr/>
        </p:nvGrpSpPr>
        <p:grpSpPr bwMode="auto">
          <a:xfrm>
            <a:off x="996950" y="1395413"/>
            <a:ext cx="7613650" cy="1652587"/>
            <a:chOff x="628" y="879"/>
            <a:chExt cx="4796" cy="1041"/>
          </a:xfrm>
        </p:grpSpPr>
        <p:sp>
          <p:nvSpPr>
            <p:cNvPr id="28695" name="Rectangle 21"/>
            <p:cNvSpPr>
              <a:spLocks noChangeArrowheads="1"/>
            </p:cNvSpPr>
            <p:nvPr/>
          </p:nvSpPr>
          <p:spPr bwMode="auto">
            <a:xfrm>
              <a:off x="628" y="879"/>
              <a:ext cx="4700" cy="1041"/>
            </a:xfrm>
            <a:prstGeom prst="rect">
              <a:avLst/>
            </a:prstGeom>
            <a:solidFill>
              <a:srgbClr val="CCFFCC"/>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6" name="Text Box 22"/>
            <p:cNvSpPr txBox="1">
              <a:spLocks noChangeArrowheads="1"/>
            </p:cNvSpPr>
            <p:nvPr/>
          </p:nvSpPr>
          <p:spPr bwMode="auto">
            <a:xfrm>
              <a:off x="875" y="978"/>
              <a:ext cx="4549"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幼圆" pitchFamily="49" charset="-122"/>
                  <a:ea typeface="幼圆" pitchFamily="49" charset="-122"/>
                </a:rPr>
                <a:t>   </a:t>
              </a:r>
              <a:r>
                <a:rPr lang="zh-CN" altLang="en-US" sz="2600" b="1">
                  <a:solidFill>
                    <a:srgbClr val="002C84"/>
                  </a:solidFill>
                  <a:latin typeface="幼圆" pitchFamily="49" charset="-122"/>
                  <a:ea typeface="幼圆" pitchFamily="49" charset="-122"/>
                </a:rPr>
                <a:t>第</a:t>
              </a:r>
              <a:r>
                <a:rPr lang="en-US" altLang="zh-CN" sz="2600" b="1">
                  <a:solidFill>
                    <a:srgbClr val="002C84"/>
                  </a:solidFill>
                  <a:latin typeface="Times New Roman" pitchFamily="18" charset="0"/>
                  <a:ea typeface="幼圆" pitchFamily="49" charset="-122"/>
                </a:rPr>
                <a:t>i</a:t>
              </a:r>
              <a:r>
                <a:rPr lang="zh-CN" altLang="en-US" sz="2600" b="1">
                  <a:solidFill>
                    <a:srgbClr val="002C84"/>
                  </a:solidFill>
                  <a:latin typeface="幼圆" pitchFamily="49" charset="-122"/>
                  <a:ea typeface="幼圆" pitchFamily="49" charset="-122"/>
                </a:rPr>
                <a:t>趟排序从序列的</a:t>
              </a:r>
              <a:r>
                <a:rPr lang="zh-CN" altLang="en-US" sz="2600" b="1">
                  <a:solidFill>
                    <a:schemeClr val="accent2"/>
                  </a:solidFill>
                  <a:latin typeface="幼圆" pitchFamily="49" charset="-122"/>
                  <a:ea typeface="幼圆" pitchFamily="49" charset="-122"/>
                </a:rPr>
                <a:t>后</a:t>
              </a:r>
              <a:r>
                <a:rPr lang="en-US" altLang="zh-CN" sz="2600" b="1">
                  <a:solidFill>
                    <a:schemeClr val="accent2"/>
                  </a:solidFill>
                  <a:latin typeface="Times New Roman" pitchFamily="18" charset="0"/>
                  <a:ea typeface="幼圆" pitchFamily="49" charset="-122"/>
                </a:rPr>
                <a:t>n</a:t>
              </a:r>
              <a:r>
                <a:rPr lang="en-US" altLang="zh-CN" sz="2600" b="1">
                  <a:solidFill>
                    <a:schemeClr val="accent2"/>
                  </a:solidFill>
                  <a:latin typeface="宋体" charset="-122"/>
                  <a:ea typeface="宋体" charset="-122"/>
                </a:rPr>
                <a:t>-</a:t>
              </a:r>
              <a:r>
                <a:rPr lang="en-US" altLang="zh-CN" sz="2600" b="1">
                  <a:solidFill>
                    <a:schemeClr val="accent2"/>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个元素中</a:t>
              </a:r>
            </a:p>
            <a:p>
              <a:pPr eaLnBrk="1" hangingPunct="1"/>
              <a:r>
                <a:rPr lang="zh-CN" altLang="en-US" sz="2600" b="1">
                  <a:solidFill>
                    <a:srgbClr val="002C84"/>
                  </a:solidFill>
                  <a:latin typeface="幼圆" pitchFamily="49" charset="-122"/>
                  <a:ea typeface="幼圆" pitchFamily="49" charset="-122"/>
                </a:rPr>
                <a:t>一个值最小的元素，将其置于该</a:t>
              </a:r>
              <a:r>
                <a:rPr lang="en-US" altLang="zh-CN" sz="2600" b="1">
                  <a:solidFill>
                    <a:srgbClr val="002C84"/>
                  </a:solidFill>
                  <a:latin typeface="Times New Roman" pitchFamily="18" charset="0"/>
                  <a:ea typeface="幼圆" pitchFamily="49" charset="-122"/>
                </a:rPr>
                <a:t>n</a:t>
              </a:r>
              <a:r>
                <a:rPr lang="en-US" altLang="zh-CN" sz="2600" b="1">
                  <a:solidFill>
                    <a:srgbClr val="002C84"/>
                  </a:solidFill>
                  <a:latin typeface="宋体" charset="-122"/>
                  <a:ea typeface="宋体" charset="-122"/>
                </a:rPr>
                <a:t>-</a:t>
              </a:r>
              <a:r>
                <a:rPr lang="en-US" altLang="zh-CN" sz="2600" b="1">
                  <a:solidFill>
                    <a:srgbClr val="002C84"/>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a:t>
              </a:r>
            </a:p>
            <a:p>
              <a:pPr eaLnBrk="1" hangingPunct="1"/>
              <a:r>
                <a:rPr lang="zh-CN" altLang="en-US" sz="2600" b="1">
                  <a:solidFill>
                    <a:srgbClr val="002C84"/>
                  </a:solidFill>
                  <a:latin typeface="幼圆" pitchFamily="49" charset="-122"/>
                  <a:ea typeface="幼圆" pitchFamily="49" charset="-122"/>
                </a:rPr>
                <a:t>的最前面。</a:t>
              </a:r>
            </a:p>
          </p:txBody>
        </p:sp>
        <p:sp>
          <p:nvSpPr>
            <p:cNvPr id="28697" name="Rectangle 23"/>
            <p:cNvSpPr>
              <a:spLocks noChangeArrowheads="1"/>
            </p:cNvSpPr>
            <p:nvPr/>
          </p:nvSpPr>
          <p:spPr bwMode="auto">
            <a:xfrm>
              <a:off x="4465" y="960"/>
              <a:ext cx="768"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800" b="1">
                  <a:solidFill>
                    <a:srgbClr val="FF3300"/>
                  </a:solidFill>
                </a:rPr>
                <a:t>选择</a:t>
              </a:r>
            </a:p>
          </p:txBody>
        </p:sp>
      </p:grpSp>
      <p:sp>
        <p:nvSpPr>
          <p:cNvPr id="237592" name="Oval 24"/>
          <p:cNvSpPr>
            <a:spLocks noChangeArrowheads="1"/>
          </p:cNvSpPr>
          <p:nvPr/>
        </p:nvSpPr>
        <p:spPr bwMode="auto">
          <a:xfrm>
            <a:off x="7019925" y="1550988"/>
            <a:ext cx="1012825" cy="509587"/>
          </a:xfrm>
          <a:prstGeom prst="ellipse">
            <a:avLst/>
          </a:prstGeom>
          <a:noFill/>
          <a:ln w="47625">
            <a:solidFill>
              <a:srgbClr val="0000FF"/>
            </a:solidFill>
            <a:round/>
            <a:headEnd type="none" w="sm" len="sm"/>
            <a:tailEnd type="none" w="sm" len="sm"/>
          </a:ln>
        </p:spPr>
        <p:txBody>
          <a:bodyPr wrap="none" anchor="ctr"/>
          <a:lstStyle/>
          <a:p>
            <a:pPr eaLnBrk="1" hangingPunct="1"/>
            <a:endParaRPr lang="zh-CN" altLang="en-US"/>
          </a:p>
        </p:txBody>
      </p:sp>
      <p:grpSp>
        <p:nvGrpSpPr>
          <p:cNvPr id="6" name="Group 51"/>
          <p:cNvGrpSpPr>
            <a:grpSpLocks/>
          </p:cNvGrpSpPr>
          <p:nvPr/>
        </p:nvGrpSpPr>
        <p:grpSpPr bwMode="auto">
          <a:xfrm>
            <a:off x="5662613" y="3411538"/>
            <a:ext cx="2819400" cy="949325"/>
            <a:chOff x="3600" y="2160"/>
            <a:chExt cx="1776" cy="598"/>
          </a:xfrm>
        </p:grpSpPr>
        <p:sp>
          <p:nvSpPr>
            <p:cNvPr id="28693" name="AutoShape 26"/>
            <p:cNvSpPr>
              <a:spLocks noChangeArrowheads="1"/>
            </p:cNvSpPr>
            <p:nvPr/>
          </p:nvSpPr>
          <p:spPr bwMode="auto">
            <a:xfrm>
              <a:off x="3600" y="2160"/>
              <a:ext cx="1776" cy="598"/>
            </a:xfrm>
            <a:prstGeom prst="cloudCallout">
              <a:avLst>
                <a:gd name="adj1" fmla="val -77870"/>
                <a:gd name="adj2" fmla="val -29097"/>
              </a:avLst>
            </a:prstGeom>
            <a:noFill/>
            <a:ln w="5397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694" name="Text Box 27"/>
            <p:cNvSpPr txBox="1">
              <a:spLocks noChangeArrowheads="1"/>
            </p:cNvSpPr>
            <p:nvPr/>
          </p:nvSpPr>
          <p:spPr bwMode="auto">
            <a:xfrm>
              <a:off x="3700" y="2214"/>
              <a:ext cx="1614" cy="490"/>
            </a:xfrm>
            <a:prstGeom prst="rect">
              <a:avLst/>
            </a:prstGeom>
            <a:noFill/>
            <a:ln w="12700" cap="sq">
              <a:noFill/>
              <a:miter lim="800000"/>
              <a:headEnd type="none" w="sm" len="sm"/>
              <a:tailEnd type="none" w="sm" len="sm"/>
            </a:ln>
          </p:spPr>
          <p:txBody>
            <a:bodyPr>
              <a:spAutoFit/>
            </a:bodyPr>
            <a:lstStyle/>
            <a:p>
              <a:pPr algn="ctr" eaLnBrk="1" hangingPunct="1">
                <a:lnSpc>
                  <a:spcPct val="75000"/>
                </a:lnSpc>
              </a:pPr>
              <a:r>
                <a:rPr lang="zh-CN" altLang="en-US" sz="2000" b="1" i="1">
                  <a:solidFill>
                    <a:schemeClr val="accent2"/>
                  </a:solidFill>
                </a:rPr>
                <a:t>第</a:t>
              </a:r>
              <a:r>
                <a:rPr lang="en-US" altLang="zh-CN" sz="2000" b="1" i="1">
                  <a:solidFill>
                    <a:schemeClr val="accent2"/>
                  </a:solidFill>
                </a:rPr>
                <a:t>i</a:t>
              </a:r>
              <a:r>
                <a:rPr lang="zh-CN" altLang="zh-CN" sz="2000" b="1" i="1">
                  <a:solidFill>
                    <a:schemeClr val="accent2"/>
                  </a:solidFill>
                </a:rPr>
                <a:t>趟排序前，序</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列中未排好序的</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元素的个数</a:t>
              </a:r>
              <a:endParaRPr lang="zh-CN" altLang="en-US" sz="2000" b="1">
                <a:solidFill>
                  <a:schemeClr val="accent2"/>
                </a:solidFill>
              </a:endParaRPr>
            </a:p>
          </p:txBody>
        </p:sp>
      </p:grpSp>
      <p:grpSp>
        <p:nvGrpSpPr>
          <p:cNvPr id="7" name="Group 41"/>
          <p:cNvGrpSpPr>
            <a:grpSpLocks/>
          </p:cNvGrpSpPr>
          <p:nvPr/>
        </p:nvGrpSpPr>
        <p:grpSpPr bwMode="auto">
          <a:xfrm>
            <a:off x="358775" y="187325"/>
            <a:ext cx="5365353" cy="1138238"/>
            <a:chOff x="270" y="192"/>
            <a:chExt cx="2270" cy="717"/>
          </a:xfrm>
        </p:grpSpPr>
        <p:sp>
          <p:nvSpPr>
            <p:cNvPr id="28691" name="Rectangle 42"/>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8692" name="Text Box 43"/>
            <p:cNvSpPr txBox="1">
              <a:spLocks noChangeArrowheads="1"/>
            </p:cNvSpPr>
            <p:nvPr/>
          </p:nvSpPr>
          <p:spPr bwMode="auto">
            <a:xfrm>
              <a:off x="303" y="211"/>
              <a:ext cx="2190"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8.3</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选择</a:t>
              </a:r>
              <a:r>
                <a:rPr lang="en-US" altLang="zh-CN" sz="3300" b="1" dirty="0">
                  <a:solidFill>
                    <a:srgbClr val="FF0000"/>
                  </a:solidFill>
                  <a:latin typeface="楷体_GB2312" pitchFamily="49" charset="-122"/>
                  <a:ea typeface="楷体_GB2312" pitchFamily="49" charset="-122"/>
                </a:rPr>
                <a:t>(select)</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8" name="Group 68"/>
          <p:cNvGrpSpPr>
            <a:grpSpLocks/>
          </p:cNvGrpSpPr>
          <p:nvPr/>
        </p:nvGrpSpPr>
        <p:grpSpPr bwMode="auto">
          <a:xfrm>
            <a:off x="395288" y="869950"/>
            <a:ext cx="2514600" cy="609600"/>
            <a:chOff x="249" y="548"/>
            <a:chExt cx="1584" cy="384"/>
          </a:xfrm>
        </p:grpSpPr>
        <p:sp>
          <p:nvSpPr>
            <p:cNvPr id="28689" name="Oval 65"/>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28690" name="Text Box 66"/>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237592"/>
                                        </p:tgtEl>
                                        <p:attrNameLst>
                                          <p:attrName>style.visibility</p:attrName>
                                        </p:attrNameLst>
                                      </p:cBhvr>
                                      <p:to>
                                        <p:strVal val="visible"/>
                                      </p:to>
                                    </p:set>
                                    <p:anim calcmode="lin" valueType="num">
                                      <p:cBhvr>
                                        <p:cTn id="18" dur="500" fill="hold"/>
                                        <p:tgtEl>
                                          <p:spTgt spid="237592"/>
                                        </p:tgtEl>
                                        <p:attrNameLst>
                                          <p:attrName>ppt_w</p:attrName>
                                        </p:attrNameLst>
                                      </p:cBhvr>
                                      <p:tavLst>
                                        <p:tav tm="0">
                                          <p:val>
                                            <p:strVal val="4/3*#ppt_w"/>
                                          </p:val>
                                        </p:tav>
                                        <p:tav tm="100000">
                                          <p:val>
                                            <p:strVal val="#ppt_w"/>
                                          </p:val>
                                        </p:tav>
                                      </p:tavLst>
                                    </p:anim>
                                    <p:anim calcmode="lin" valueType="num">
                                      <p:cBhvr>
                                        <p:cTn id="19" dur="500" fill="hold"/>
                                        <p:tgtEl>
                                          <p:spTgt spid="237592"/>
                                        </p:tgtEl>
                                        <p:attrNameLst>
                                          <p:attrName>ppt_h</p:attrName>
                                        </p:attrNameLst>
                                      </p:cBhvr>
                                      <p:tavLst>
                                        <p:tav tm="0">
                                          <p:val>
                                            <p:strVal val="4/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7575"/>
                                        </p:tgtEl>
                                        <p:attrNameLst>
                                          <p:attrName>style.visibility</p:attrName>
                                        </p:attrNameLst>
                                      </p:cBhvr>
                                      <p:to>
                                        <p:strVal val="visible"/>
                                      </p:to>
                                    </p:set>
                                    <p:anim calcmode="lin" valueType="num">
                                      <p:cBhvr additive="base">
                                        <p:cTn id="29" dur="500" fill="hold"/>
                                        <p:tgtEl>
                                          <p:spTgt spid="237575"/>
                                        </p:tgtEl>
                                        <p:attrNameLst>
                                          <p:attrName>ppt_x</p:attrName>
                                        </p:attrNameLst>
                                      </p:cBhvr>
                                      <p:tavLst>
                                        <p:tav tm="0">
                                          <p:val>
                                            <p:strVal val="0-#ppt_w/2"/>
                                          </p:val>
                                        </p:tav>
                                        <p:tav tm="100000">
                                          <p:val>
                                            <p:strVal val="#ppt_x"/>
                                          </p:val>
                                        </p:tav>
                                      </p:tavLst>
                                    </p:anim>
                                    <p:anim calcmode="lin" valueType="num">
                                      <p:cBhvr additive="base">
                                        <p:cTn id="30" dur="500" fill="hold"/>
                                        <p:tgtEl>
                                          <p:spTgt spid="23757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7576"/>
                                        </p:tgtEl>
                                        <p:attrNameLst>
                                          <p:attrName>style.visibility</p:attrName>
                                        </p:attrNameLst>
                                      </p:cBhvr>
                                      <p:to>
                                        <p:strVal val="visible"/>
                                      </p:to>
                                    </p:set>
                                    <p:anim calcmode="lin" valueType="num">
                                      <p:cBhvr additive="base">
                                        <p:cTn id="35" dur="500" fill="hold"/>
                                        <p:tgtEl>
                                          <p:spTgt spid="237576"/>
                                        </p:tgtEl>
                                        <p:attrNameLst>
                                          <p:attrName>ppt_x</p:attrName>
                                        </p:attrNameLst>
                                      </p:cBhvr>
                                      <p:tavLst>
                                        <p:tav tm="0">
                                          <p:val>
                                            <p:strVal val="1+#ppt_w/2"/>
                                          </p:val>
                                        </p:tav>
                                        <p:tav tm="100000">
                                          <p:val>
                                            <p:strVal val="#ppt_x"/>
                                          </p:val>
                                        </p:tav>
                                      </p:tavLst>
                                    </p:anim>
                                    <p:anim calcmode="lin" valueType="num">
                                      <p:cBhvr additive="base">
                                        <p:cTn id="36"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7577"/>
                                        </p:tgtEl>
                                        <p:attrNameLst>
                                          <p:attrName>style.visibility</p:attrName>
                                        </p:attrNameLst>
                                      </p:cBhvr>
                                      <p:to>
                                        <p:strVal val="visible"/>
                                      </p:to>
                                    </p:set>
                                    <p:anim calcmode="lin" valueType="num">
                                      <p:cBhvr additive="base">
                                        <p:cTn id="41" dur="500" fill="hold"/>
                                        <p:tgtEl>
                                          <p:spTgt spid="237577"/>
                                        </p:tgtEl>
                                        <p:attrNameLst>
                                          <p:attrName>ppt_x</p:attrName>
                                        </p:attrNameLst>
                                      </p:cBhvr>
                                      <p:tavLst>
                                        <p:tav tm="0">
                                          <p:val>
                                            <p:strVal val="0-#ppt_w/2"/>
                                          </p:val>
                                        </p:tav>
                                        <p:tav tm="100000">
                                          <p:val>
                                            <p:strVal val="#ppt_x"/>
                                          </p:val>
                                        </p:tav>
                                      </p:tavLst>
                                    </p:anim>
                                    <p:anim calcmode="lin" valueType="num">
                                      <p:cBhvr additive="base">
                                        <p:cTn id="42" dur="500" fill="hold"/>
                                        <p:tgtEl>
                                          <p:spTgt spid="23757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7578"/>
                                        </p:tgtEl>
                                        <p:attrNameLst>
                                          <p:attrName>style.visibility</p:attrName>
                                        </p:attrNameLst>
                                      </p:cBhvr>
                                      <p:to>
                                        <p:strVal val="visible"/>
                                      </p:to>
                                    </p:set>
                                    <p:anim calcmode="lin" valueType="num">
                                      <p:cBhvr additive="base">
                                        <p:cTn id="47" dur="500" fill="hold"/>
                                        <p:tgtEl>
                                          <p:spTgt spid="237578"/>
                                        </p:tgtEl>
                                        <p:attrNameLst>
                                          <p:attrName>ppt_x</p:attrName>
                                        </p:attrNameLst>
                                      </p:cBhvr>
                                      <p:tavLst>
                                        <p:tav tm="0">
                                          <p:val>
                                            <p:strVal val="1+#ppt_w/2"/>
                                          </p:val>
                                        </p:tav>
                                        <p:tav tm="100000">
                                          <p:val>
                                            <p:strVal val="#ppt_x"/>
                                          </p:val>
                                        </p:tav>
                                      </p:tavLst>
                                    </p:anim>
                                    <p:anim calcmode="lin" valueType="num">
                                      <p:cBhvr additive="base">
                                        <p:cTn id="48"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37579"/>
                                        </p:tgtEl>
                                        <p:attrNameLst>
                                          <p:attrName>style.visibility</p:attrName>
                                        </p:attrNameLst>
                                      </p:cBhvr>
                                      <p:to>
                                        <p:strVal val="visible"/>
                                      </p:to>
                                    </p:set>
                                    <p:anim calcmode="lin" valueType="num">
                                      <p:cBhvr additive="base">
                                        <p:cTn id="53" dur="500" fill="hold"/>
                                        <p:tgtEl>
                                          <p:spTgt spid="237579"/>
                                        </p:tgtEl>
                                        <p:attrNameLst>
                                          <p:attrName>ppt_x</p:attrName>
                                        </p:attrNameLst>
                                      </p:cBhvr>
                                      <p:tavLst>
                                        <p:tav tm="0">
                                          <p:val>
                                            <p:strVal val="0-#ppt_w/2"/>
                                          </p:val>
                                        </p:tav>
                                        <p:tav tm="100000">
                                          <p:val>
                                            <p:strVal val="#ppt_x"/>
                                          </p:val>
                                        </p:tav>
                                      </p:tavLst>
                                    </p:anim>
                                    <p:anim calcmode="lin" valueType="num">
                                      <p:cBhvr additive="base">
                                        <p:cTn id="54" dur="500" fill="hold"/>
                                        <p:tgtEl>
                                          <p:spTgt spid="23757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7580"/>
                                        </p:tgtEl>
                                        <p:attrNameLst>
                                          <p:attrName>style.visibility</p:attrName>
                                        </p:attrNameLst>
                                      </p:cBhvr>
                                      <p:to>
                                        <p:strVal val="visible"/>
                                      </p:to>
                                    </p:set>
                                    <p:anim calcmode="lin" valueType="num">
                                      <p:cBhvr additive="base">
                                        <p:cTn id="59" dur="500" fill="hold"/>
                                        <p:tgtEl>
                                          <p:spTgt spid="237580"/>
                                        </p:tgtEl>
                                        <p:attrNameLst>
                                          <p:attrName>ppt_x</p:attrName>
                                        </p:attrNameLst>
                                      </p:cBhvr>
                                      <p:tavLst>
                                        <p:tav tm="0">
                                          <p:val>
                                            <p:strVal val="1+#ppt_w/2"/>
                                          </p:val>
                                        </p:tav>
                                        <p:tav tm="100000">
                                          <p:val>
                                            <p:strVal val="#ppt_x"/>
                                          </p:val>
                                        </p:tav>
                                      </p:tavLst>
                                    </p:anim>
                                    <p:anim calcmode="lin" valueType="num">
                                      <p:cBhvr additive="base">
                                        <p:cTn id="60"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37584"/>
                                        </p:tgtEl>
                                        <p:attrNameLst>
                                          <p:attrName>style.visibility</p:attrName>
                                        </p:attrNameLst>
                                      </p:cBhvr>
                                      <p:to>
                                        <p:strVal val="visible"/>
                                      </p:to>
                                    </p:set>
                                    <p:animEffect transition="in" filter="dissolve">
                                      <p:cBhvr>
                                        <p:cTn id="65" dur="500"/>
                                        <p:tgtEl>
                                          <p:spTgt spid="2375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left)">
                                      <p:cBhvr>
                                        <p:cTn id="70" dur="500"/>
                                        <p:tgtEl>
                                          <p:spTgt spid="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right)">
                                      <p:cBhvr>
                                        <p:cTn id="75" dur="500"/>
                                        <p:tgtEl>
                                          <p:spTgt spid="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37"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arn(outVertical)">
                                      <p:cBhvr>
                                        <p:cTn id="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utoUpdateAnimBg="0"/>
      <p:bldP spid="237576" grpId="0" autoUpdateAnimBg="0"/>
      <p:bldP spid="237577" grpId="0" autoUpdateAnimBg="0"/>
      <p:bldP spid="237578" grpId="0" autoUpdateAnimBg="0"/>
      <p:bldP spid="237579" grpId="0" autoUpdateAnimBg="0"/>
      <p:bldP spid="237580" grpId="0" autoUpdateAnimBg="0"/>
      <p:bldP spid="237584" grpId="0" autoUpdateAnimBg="0"/>
      <p:bldP spid="2375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49350" y="1219200"/>
            <a:ext cx="6680200" cy="565150"/>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35     97    38     27     65     13     80     75</a:t>
            </a:r>
          </a:p>
        </p:txBody>
      </p:sp>
      <p:grpSp>
        <p:nvGrpSpPr>
          <p:cNvPr id="2" name="Group 3"/>
          <p:cNvGrpSpPr>
            <a:grpSpLocks/>
          </p:cNvGrpSpPr>
          <p:nvPr/>
        </p:nvGrpSpPr>
        <p:grpSpPr bwMode="auto">
          <a:xfrm>
            <a:off x="1182688" y="703263"/>
            <a:ext cx="550862" cy="1098550"/>
            <a:chOff x="745" y="443"/>
            <a:chExt cx="347" cy="692"/>
          </a:xfrm>
        </p:grpSpPr>
        <p:sp>
          <p:nvSpPr>
            <p:cNvPr id="29765" name="Text Box 4"/>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66" name="Freeform 5"/>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06" name="Text Box 6"/>
          <p:cNvSpPr txBox="1">
            <a:spLocks noChangeArrowheads="1"/>
          </p:cNvSpPr>
          <p:nvPr/>
        </p:nvSpPr>
        <p:spPr bwMode="auto">
          <a:xfrm>
            <a:off x="2127250" y="1717675"/>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3" name="Group 7"/>
          <p:cNvGrpSpPr>
            <a:grpSpLocks/>
          </p:cNvGrpSpPr>
          <p:nvPr/>
        </p:nvGrpSpPr>
        <p:grpSpPr bwMode="auto">
          <a:xfrm>
            <a:off x="2109788" y="1725613"/>
            <a:ext cx="1173162" cy="549275"/>
            <a:chOff x="1329" y="1087"/>
            <a:chExt cx="739" cy="346"/>
          </a:xfrm>
        </p:grpSpPr>
        <p:sp>
          <p:nvSpPr>
            <p:cNvPr id="29763" name="Rectangle 8"/>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4" name="Text Box 9"/>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4" name="Group 10"/>
          <p:cNvGrpSpPr>
            <a:grpSpLocks/>
          </p:cNvGrpSpPr>
          <p:nvPr/>
        </p:nvGrpSpPr>
        <p:grpSpPr bwMode="auto">
          <a:xfrm>
            <a:off x="2976563" y="1717675"/>
            <a:ext cx="1173162" cy="549275"/>
            <a:chOff x="1329" y="1087"/>
            <a:chExt cx="739" cy="346"/>
          </a:xfrm>
        </p:grpSpPr>
        <p:sp>
          <p:nvSpPr>
            <p:cNvPr id="29761" name="Rectangle 11"/>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2" name="Text Box 12"/>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5" name="Group 13"/>
          <p:cNvGrpSpPr>
            <a:grpSpLocks/>
          </p:cNvGrpSpPr>
          <p:nvPr/>
        </p:nvGrpSpPr>
        <p:grpSpPr bwMode="auto">
          <a:xfrm>
            <a:off x="3844925" y="1735138"/>
            <a:ext cx="1173163" cy="549275"/>
            <a:chOff x="1329" y="1087"/>
            <a:chExt cx="739" cy="346"/>
          </a:xfrm>
        </p:grpSpPr>
        <p:sp>
          <p:nvSpPr>
            <p:cNvPr id="29759" name="Rectangle 1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0" name="Text Box 1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6" name="Group 16"/>
          <p:cNvGrpSpPr>
            <a:grpSpLocks/>
          </p:cNvGrpSpPr>
          <p:nvPr/>
        </p:nvGrpSpPr>
        <p:grpSpPr bwMode="auto">
          <a:xfrm>
            <a:off x="1084263" y="692150"/>
            <a:ext cx="3224212" cy="1136650"/>
            <a:chOff x="683" y="436"/>
            <a:chExt cx="2031" cy="716"/>
          </a:xfrm>
        </p:grpSpPr>
        <p:grpSp>
          <p:nvGrpSpPr>
            <p:cNvPr id="7" name="Group 17"/>
            <p:cNvGrpSpPr>
              <a:grpSpLocks/>
            </p:cNvGrpSpPr>
            <p:nvPr/>
          </p:nvGrpSpPr>
          <p:grpSpPr bwMode="auto">
            <a:xfrm>
              <a:off x="2367" y="436"/>
              <a:ext cx="347" cy="692"/>
              <a:chOff x="745" y="443"/>
              <a:chExt cx="347" cy="692"/>
            </a:xfrm>
          </p:grpSpPr>
          <p:sp>
            <p:nvSpPr>
              <p:cNvPr id="29757" name="Text Box 1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8" name="Freeform 1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8" name="Group 20"/>
            <p:cNvGrpSpPr>
              <a:grpSpLocks/>
            </p:cNvGrpSpPr>
            <p:nvPr/>
          </p:nvGrpSpPr>
          <p:grpSpPr bwMode="auto">
            <a:xfrm>
              <a:off x="683" y="528"/>
              <a:ext cx="432" cy="624"/>
              <a:chOff x="144" y="1392"/>
              <a:chExt cx="432" cy="624"/>
            </a:xfrm>
          </p:grpSpPr>
          <p:sp>
            <p:nvSpPr>
              <p:cNvPr id="29755" name="Rectangle 2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6" name="Rectangle 2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grpSp>
        <p:nvGrpSpPr>
          <p:cNvPr id="9" name="Group 23"/>
          <p:cNvGrpSpPr>
            <a:grpSpLocks/>
          </p:cNvGrpSpPr>
          <p:nvPr/>
        </p:nvGrpSpPr>
        <p:grpSpPr bwMode="auto">
          <a:xfrm>
            <a:off x="4746625" y="1735138"/>
            <a:ext cx="1173163" cy="549275"/>
            <a:chOff x="1329" y="1087"/>
            <a:chExt cx="739" cy="346"/>
          </a:xfrm>
        </p:grpSpPr>
        <p:sp>
          <p:nvSpPr>
            <p:cNvPr id="29751" name="Rectangle 2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2" name="Text Box 2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0" name="Group 26"/>
          <p:cNvGrpSpPr>
            <a:grpSpLocks/>
          </p:cNvGrpSpPr>
          <p:nvPr/>
        </p:nvGrpSpPr>
        <p:grpSpPr bwMode="auto">
          <a:xfrm>
            <a:off x="3733800" y="703263"/>
            <a:ext cx="2362200" cy="1125537"/>
            <a:chOff x="2352" y="443"/>
            <a:chExt cx="1488" cy="709"/>
          </a:xfrm>
        </p:grpSpPr>
        <p:grpSp>
          <p:nvGrpSpPr>
            <p:cNvPr id="11" name="Group 27"/>
            <p:cNvGrpSpPr>
              <a:grpSpLocks/>
            </p:cNvGrpSpPr>
            <p:nvPr/>
          </p:nvGrpSpPr>
          <p:grpSpPr bwMode="auto">
            <a:xfrm>
              <a:off x="3493" y="443"/>
              <a:ext cx="347" cy="692"/>
              <a:chOff x="745" y="443"/>
              <a:chExt cx="347" cy="692"/>
            </a:xfrm>
          </p:grpSpPr>
          <p:sp>
            <p:nvSpPr>
              <p:cNvPr id="29749" name="Text Box 2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0" name="Freeform 2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12" name="Group 30"/>
            <p:cNvGrpSpPr>
              <a:grpSpLocks/>
            </p:cNvGrpSpPr>
            <p:nvPr/>
          </p:nvGrpSpPr>
          <p:grpSpPr bwMode="auto">
            <a:xfrm>
              <a:off x="2352" y="528"/>
              <a:ext cx="432" cy="624"/>
              <a:chOff x="144" y="1392"/>
              <a:chExt cx="432" cy="624"/>
            </a:xfrm>
          </p:grpSpPr>
          <p:sp>
            <p:nvSpPr>
              <p:cNvPr id="29747" name="Rectangle 3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8" name="Rectangle 3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27</a:t>
                </a:r>
              </a:p>
            </p:txBody>
          </p:sp>
        </p:grpSp>
      </p:grpSp>
      <p:grpSp>
        <p:nvGrpSpPr>
          <p:cNvPr id="13" name="Group 33"/>
          <p:cNvGrpSpPr>
            <a:grpSpLocks/>
          </p:cNvGrpSpPr>
          <p:nvPr/>
        </p:nvGrpSpPr>
        <p:grpSpPr bwMode="auto">
          <a:xfrm>
            <a:off x="5626100" y="1735138"/>
            <a:ext cx="1173163" cy="549275"/>
            <a:chOff x="1329" y="1087"/>
            <a:chExt cx="739" cy="346"/>
          </a:xfrm>
        </p:grpSpPr>
        <p:sp>
          <p:nvSpPr>
            <p:cNvPr id="29743" name="Rectangle 3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4" name="Text Box 3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4" name="Group 36"/>
          <p:cNvGrpSpPr>
            <a:grpSpLocks/>
          </p:cNvGrpSpPr>
          <p:nvPr/>
        </p:nvGrpSpPr>
        <p:grpSpPr bwMode="auto">
          <a:xfrm>
            <a:off x="6505575" y="1735138"/>
            <a:ext cx="1173163" cy="549275"/>
            <a:chOff x="1329" y="1087"/>
            <a:chExt cx="739" cy="346"/>
          </a:xfrm>
        </p:grpSpPr>
        <p:sp>
          <p:nvSpPr>
            <p:cNvPr id="29741" name="Rectangle 37"/>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2" name="Text Box 38"/>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5" name="Group 39"/>
          <p:cNvGrpSpPr>
            <a:grpSpLocks/>
          </p:cNvGrpSpPr>
          <p:nvPr/>
        </p:nvGrpSpPr>
        <p:grpSpPr bwMode="auto">
          <a:xfrm>
            <a:off x="1131888" y="1208088"/>
            <a:ext cx="620712" cy="685800"/>
            <a:chOff x="425" y="2256"/>
            <a:chExt cx="391" cy="432"/>
          </a:xfrm>
        </p:grpSpPr>
        <p:sp>
          <p:nvSpPr>
            <p:cNvPr id="29739" name="Rectangle 40"/>
            <p:cNvSpPr>
              <a:spLocks noChangeArrowheads="1"/>
            </p:cNvSpPr>
            <p:nvPr/>
          </p:nvSpPr>
          <p:spPr bwMode="auto">
            <a:xfrm>
              <a:off x="432" y="2256"/>
              <a:ext cx="384" cy="43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0" name="Rectangle 41"/>
            <p:cNvSpPr>
              <a:spLocks noChangeArrowheads="1"/>
            </p:cNvSpPr>
            <p:nvPr/>
          </p:nvSpPr>
          <p:spPr bwMode="auto">
            <a:xfrm>
              <a:off x="425" y="2256"/>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a:t>
              </a:r>
            </a:p>
          </p:txBody>
        </p:sp>
      </p:grpSp>
      <p:grpSp>
        <p:nvGrpSpPr>
          <p:cNvPr id="16" name="Group 42"/>
          <p:cNvGrpSpPr>
            <a:grpSpLocks/>
          </p:cNvGrpSpPr>
          <p:nvPr/>
        </p:nvGrpSpPr>
        <p:grpSpPr bwMode="auto">
          <a:xfrm>
            <a:off x="5427663" y="720725"/>
            <a:ext cx="762000" cy="1219200"/>
            <a:chOff x="3408" y="1536"/>
            <a:chExt cx="480" cy="768"/>
          </a:xfrm>
        </p:grpSpPr>
        <p:sp>
          <p:nvSpPr>
            <p:cNvPr id="29737" name="Rectangle 43"/>
            <p:cNvSpPr>
              <a:spLocks noChangeArrowheads="1"/>
            </p:cNvSpPr>
            <p:nvPr/>
          </p:nvSpPr>
          <p:spPr bwMode="auto">
            <a:xfrm>
              <a:off x="3408" y="1536"/>
              <a:ext cx="480"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38" name="Rectangle 44"/>
            <p:cNvSpPr>
              <a:spLocks noChangeArrowheads="1"/>
            </p:cNvSpPr>
            <p:nvPr/>
          </p:nvSpPr>
          <p:spPr bwMode="auto">
            <a:xfrm>
              <a:off x="3456" y="1852"/>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nvGrpSpPr>
          <p:cNvPr id="17" name="Group 45"/>
          <p:cNvGrpSpPr>
            <a:grpSpLocks/>
          </p:cNvGrpSpPr>
          <p:nvPr/>
        </p:nvGrpSpPr>
        <p:grpSpPr bwMode="auto">
          <a:xfrm>
            <a:off x="4648200" y="2978150"/>
            <a:ext cx="550863" cy="1098550"/>
            <a:chOff x="745" y="443"/>
            <a:chExt cx="347" cy="692"/>
          </a:xfrm>
        </p:grpSpPr>
        <p:sp>
          <p:nvSpPr>
            <p:cNvPr id="29735" name="Text Box 46"/>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36" name="Freeform 47"/>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48" name="Rectangle 48"/>
          <p:cNvSpPr>
            <a:spLocks noChangeArrowheads="1"/>
          </p:cNvSpPr>
          <p:nvPr/>
        </p:nvSpPr>
        <p:spPr bwMode="auto">
          <a:xfrm>
            <a:off x="1073150" y="3460750"/>
            <a:ext cx="6775450" cy="579438"/>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35</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38</a:t>
            </a:r>
            <a:r>
              <a:rPr lang="en-US" altLang="zh-CN" sz="3100" b="1">
                <a:solidFill>
                  <a:srgbClr val="000099"/>
                </a:solidFill>
                <a:latin typeface="Times New Roman" pitchFamily="18" charset="0"/>
                <a:ea typeface="宋体" charset="-122"/>
              </a:rPr>
              <a:t>     65     97     80     75</a:t>
            </a:r>
          </a:p>
        </p:txBody>
      </p:sp>
      <p:sp>
        <p:nvSpPr>
          <p:cNvPr id="358449" name="Rectangle 49"/>
          <p:cNvSpPr>
            <a:spLocks noChangeArrowheads="1"/>
          </p:cNvSpPr>
          <p:nvPr/>
        </p:nvSpPr>
        <p:spPr bwMode="auto">
          <a:xfrm>
            <a:off x="5597525" y="3886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18" name="Group 50"/>
          <p:cNvGrpSpPr>
            <a:grpSpLocks/>
          </p:cNvGrpSpPr>
          <p:nvPr/>
        </p:nvGrpSpPr>
        <p:grpSpPr bwMode="auto">
          <a:xfrm>
            <a:off x="5562600" y="3844925"/>
            <a:ext cx="1243013" cy="579438"/>
            <a:chOff x="3489" y="2496"/>
            <a:chExt cx="783" cy="365"/>
          </a:xfrm>
        </p:grpSpPr>
        <p:sp>
          <p:nvSpPr>
            <p:cNvPr id="29733" name="Text Box 51"/>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4" name="Rectangle 52"/>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9" name="Group 53"/>
          <p:cNvGrpSpPr>
            <a:grpSpLocks/>
          </p:cNvGrpSpPr>
          <p:nvPr/>
        </p:nvGrpSpPr>
        <p:grpSpPr bwMode="auto">
          <a:xfrm>
            <a:off x="6429375" y="3868738"/>
            <a:ext cx="1243013" cy="579437"/>
            <a:chOff x="3489" y="2496"/>
            <a:chExt cx="783" cy="365"/>
          </a:xfrm>
        </p:grpSpPr>
        <p:sp>
          <p:nvSpPr>
            <p:cNvPr id="29731" name="Text Box 54"/>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2" name="Rectangle 55"/>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20" name="Group 66"/>
          <p:cNvGrpSpPr>
            <a:grpSpLocks/>
          </p:cNvGrpSpPr>
          <p:nvPr/>
        </p:nvGrpSpPr>
        <p:grpSpPr bwMode="auto">
          <a:xfrm>
            <a:off x="3513138" y="5194300"/>
            <a:ext cx="2681287" cy="682625"/>
            <a:chOff x="2213" y="3136"/>
            <a:chExt cx="1689" cy="430"/>
          </a:xfrm>
        </p:grpSpPr>
        <p:sp>
          <p:nvSpPr>
            <p:cNvPr id="29729" name="Cloud"/>
            <p:cNvSpPr>
              <a:spLocks noChangeAspect="1" noEditPoints="1" noChangeArrowheads="1"/>
            </p:cNvSpPr>
            <p:nvPr/>
          </p:nvSpPr>
          <p:spPr bwMode="auto">
            <a:xfrm>
              <a:off x="2213" y="3136"/>
              <a:ext cx="1689" cy="430"/>
            </a:xfrm>
            <a:custGeom>
              <a:avLst/>
              <a:gdLst>
                <a:gd name="T0" fmla="*/ 0 w 21600"/>
                <a:gd name="T1" fmla="*/ 0 h 21600"/>
                <a:gd name="T2" fmla="*/ 5 w 21600"/>
                <a:gd name="T3" fmla="*/ 0 h 21600"/>
                <a:gd name="T4" fmla="*/ 10 w 21600"/>
                <a:gd name="T5" fmla="*/ 0 h 21600"/>
                <a:gd name="T6" fmla="*/ 5 w 21600"/>
                <a:gd name="T7" fmla="*/ 0 h 21600"/>
                <a:gd name="T8" fmla="*/ 0 60000 65536"/>
                <a:gd name="T9" fmla="*/ 0 60000 65536"/>
                <a:gd name="T10" fmla="*/ 0 60000 65536"/>
                <a:gd name="T11" fmla="*/ 0 60000 65536"/>
                <a:gd name="T12" fmla="*/ 2980 w 21600"/>
                <a:gd name="T13" fmla="*/ 3265 h 21600"/>
                <a:gd name="T14" fmla="*/ 17086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8E8E8"/>
            </a:solidFill>
            <a:ln w="57150">
              <a:solidFill>
                <a:srgbClr val="00AFD8"/>
              </a:solidFill>
              <a:miter lim="800000"/>
              <a:headEnd/>
              <a:tailEnd/>
            </a:ln>
            <a:effectLst>
              <a:outerShdw dist="52363" dir="842175" algn="ctr" rotWithShape="0">
                <a:srgbClr val="B2B2B2"/>
              </a:outerShdw>
            </a:effectLst>
          </p:spPr>
          <p:txBody>
            <a:bodyPr/>
            <a:lstStyle/>
            <a:p>
              <a:endParaRPr lang="zh-CN" altLang="en-US"/>
            </a:p>
          </p:txBody>
        </p:sp>
        <p:sp>
          <p:nvSpPr>
            <p:cNvPr id="29730" name="Text Box 68"/>
            <p:cNvSpPr txBox="1">
              <a:spLocks noChangeArrowheads="1"/>
            </p:cNvSpPr>
            <p:nvPr/>
          </p:nvSpPr>
          <p:spPr bwMode="auto">
            <a:xfrm>
              <a:off x="2400" y="3146"/>
              <a:ext cx="1236"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zh-CN" altLang="en-US" sz="3500" b="1">
                  <a:solidFill>
                    <a:srgbClr val="FF0000"/>
                  </a:solidFill>
                  <a:latin typeface="华文新魏" pitchFamily="2" charset="-122"/>
                  <a:ea typeface="华文新魏" pitchFamily="2" charset="-122"/>
                </a:rPr>
                <a:t>不必交换</a:t>
              </a:r>
            </a:p>
          </p:txBody>
        </p:sp>
      </p:grpSp>
      <p:grpSp>
        <p:nvGrpSpPr>
          <p:cNvPr id="21" name="Group 69"/>
          <p:cNvGrpSpPr>
            <a:grpSpLocks/>
          </p:cNvGrpSpPr>
          <p:nvPr/>
        </p:nvGrpSpPr>
        <p:grpSpPr bwMode="auto">
          <a:xfrm>
            <a:off x="1031875" y="4021138"/>
            <a:ext cx="3200400" cy="438150"/>
            <a:chOff x="650" y="2537"/>
            <a:chExt cx="2016" cy="276"/>
          </a:xfrm>
        </p:grpSpPr>
        <p:sp>
          <p:nvSpPr>
            <p:cNvPr id="29727" name="Line 70"/>
            <p:cNvSpPr>
              <a:spLocks noChangeShapeType="1"/>
            </p:cNvSpPr>
            <p:nvPr/>
          </p:nvSpPr>
          <p:spPr bwMode="auto">
            <a:xfrm>
              <a:off x="650" y="2537"/>
              <a:ext cx="2016" cy="0"/>
            </a:xfrm>
            <a:prstGeom prst="line">
              <a:avLst/>
            </a:prstGeom>
            <a:noFill/>
            <a:ln w="47625" cap="sq">
              <a:solidFill>
                <a:schemeClr val="hlink"/>
              </a:solidFill>
              <a:round/>
              <a:headEnd/>
              <a:tailEnd/>
            </a:ln>
          </p:spPr>
          <p:txBody>
            <a:bodyPr/>
            <a:lstStyle/>
            <a:p>
              <a:endParaRPr lang="zh-CN" altLang="en-US"/>
            </a:p>
          </p:txBody>
        </p:sp>
        <p:sp>
          <p:nvSpPr>
            <p:cNvPr id="29728" name="Text Box 71"/>
            <p:cNvSpPr txBox="1">
              <a:spLocks noChangeArrowheads="1"/>
            </p:cNvSpPr>
            <p:nvPr/>
          </p:nvSpPr>
          <p:spPr bwMode="auto">
            <a:xfrm>
              <a:off x="1056" y="2544"/>
              <a:ext cx="1152" cy="269"/>
            </a:xfrm>
            <a:prstGeom prst="rect">
              <a:avLst/>
            </a:prstGeom>
            <a:noFill/>
            <a:ln w="12700" cap="sq">
              <a:noFill/>
              <a:miter lim="800000"/>
              <a:headEnd/>
              <a:tailEnd/>
            </a:ln>
          </p:spPr>
          <p:txBody>
            <a:bodyPr>
              <a:spAutoFit/>
            </a:bodyPr>
            <a:lstStyle/>
            <a:p>
              <a:pPr eaLnBrk="1" hangingPunct="1"/>
              <a:r>
                <a:rPr lang="zh-CN" altLang="en-US" sz="2200" b="1">
                  <a:solidFill>
                    <a:srgbClr val="009E4F"/>
                  </a:solidFill>
                </a:rPr>
                <a:t>已 排 好 序</a:t>
              </a:r>
            </a:p>
          </p:txBody>
        </p:sp>
      </p:grpSp>
      <p:grpSp>
        <p:nvGrpSpPr>
          <p:cNvPr id="22" name="Group 72"/>
          <p:cNvGrpSpPr>
            <a:grpSpLocks/>
          </p:cNvGrpSpPr>
          <p:nvPr/>
        </p:nvGrpSpPr>
        <p:grpSpPr bwMode="auto">
          <a:xfrm>
            <a:off x="4184650" y="2947988"/>
            <a:ext cx="1114425" cy="1143000"/>
            <a:chOff x="2636" y="1876"/>
            <a:chExt cx="702" cy="720"/>
          </a:xfrm>
        </p:grpSpPr>
        <p:grpSp>
          <p:nvGrpSpPr>
            <p:cNvPr id="23" name="Group 73"/>
            <p:cNvGrpSpPr>
              <a:grpSpLocks/>
            </p:cNvGrpSpPr>
            <p:nvPr/>
          </p:nvGrpSpPr>
          <p:grpSpPr bwMode="auto">
            <a:xfrm>
              <a:off x="2810" y="1876"/>
              <a:ext cx="528" cy="720"/>
              <a:chOff x="3050" y="3190"/>
              <a:chExt cx="528" cy="720"/>
            </a:xfrm>
          </p:grpSpPr>
          <p:sp>
            <p:nvSpPr>
              <p:cNvPr id="29725" name="Rectangle 74"/>
              <p:cNvSpPr>
                <a:spLocks noChangeArrowheads="1"/>
              </p:cNvSpPr>
              <p:nvPr/>
            </p:nvSpPr>
            <p:spPr bwMode="auto">
              <a:xfrm>
                <a:off x="3050" y="3190"/>
                <a:ext cx="528" cy="72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26" name="Rectangle 75"/>
              <p:cNvSpPr>
                <a:spLocks noChangeArrowheads="1"/>
              </p:cNvSpPr>
              <p:nvPr/>
            </p:nvSpPr>
            <p:spPr bwMode="auto">
              <a:xfrm>
                <a:off x="3109" y="3498"/>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65</a:t>
                </a:r>
              </a:p>
            </p:txBody>
          </p:sp>
        </p:grpSp>
        <p:sp>
          <p:nvSpPr>
            <p:cNvPr id="29724" name="Line 76"/>
            <p:cNvSpPr>
              <a:spLocks noChangeShapeType="1"/>
            </p:cNvSpPr>
            <p:nvPr/>
          </p:nvSpPr>
          <p:spPr bwMode="auto">
            <a:xfrm>
              <a:off x="2636" y="2555"/>
              <a:ext cx="624" cy="0"/>
            </a:xfrm>
            <a:prstGeom prst="line">
              <a:avLst/>
            </a:prstGeom>
            <a:noFill/>
            <a:ln w="47625" cap="sq">
              <a:solidFill>
                <a:schemeClr val="hlink"/>
              </a:solidFill>
              <a:round/>
              <a:headEnd/>
              <a:tailEnd/>
            </a:ln>
          </p:spPr>
          <p:txBody>
            <a:bodyPr/>
            <a:lstStyle/>
            <a:p>
              <a:endParaRPr lang="zh-CN" altLang="en-US"/>
            </a:p>
          </p:txBody>
        </p:sp>
      </p:grpSp>
      <p:grpSp>
        <p:nvGrpSpPr>
          <p:cNvPr id="24" name="Group 77"/>
          <p:cNvGrpSpPr>
            <a:grpSpLocks/>
          </p:cNvGrpSpPr>
          <p:nvPr/>
        </p:nvGrpSpPr>
        <p:grpSpPr bwMode="auto">
          <a:xfrm>
            <a:off x="468313" y="5643563"/>
            <a:ext cx="914400" cy="914400"/>
            <a:chOff x="710" y="3555"/>
            <a:chExt cx="576" cy="576"/>
          </a:xfrm>
        </p:grpSpPr>
        <p:sp>
          <p:nvSpPr>
            <p:cNvPr id="29721" name="AutoShape 78"/>
            <p:cNvSpPr>
              <a:spLocks noChangeArrowheads="1"/>
            </p:cNvSpPr>
            <p:nvPr/>
          </p:nvSpPr>
          <p:spPr bwMode="auto">
            <a:xfrm>
              <a:off x="710" y="3555"/>
              <a:ext cx="576" cy="576"/>
            </a:xfrm>
            <a:prstGeom prst="irregularSeal1">
              <a:avLst/>
            </a:prstGeom>
            <a:solidFill>
              <a:srgbClr val="00CCFF"/>
            </a:solidFill>
            <a:ln w="47625" cap="sq">
              <a:solidFill>
                <a:srgbClr val="FFFF00"/>
              </a:solidFill>
              <a:miter lim="800000"/>
              <a:headEnd/>
              <a:tailEnd/>
            </a:ln>
            <a:effectLst>
              <a:outerShdw dist="45791" dir="2021404" algn="ctr" rotWithShape="0">
                <a:srgbClr val="808080">
                  <a:alpha val="50000"/>
                </a:srgbClr>
              </a:outerShdw>
            </a:effectLst>
          </p:spPr>
          <p:txBody>
            <a:bodyPr wrap="none" anchor="ctr"/>
            <a:lstStyle/>
            <a:p>
              <a:pPr eaLnBrk="1" hangingPunct="1"/>
              <a:endParaRPr lang="zh-CN" altLang="en-US"/>
            </a:p>
          </p:txBody>
        </p:sp>
        <p:sp>
          <p:nvSpPr>
            <p:cNvPr id="29722" name="Text Box 79"/>
            <p:cNvSpPr txBox="1">
              <a:spLocks noChangeArrowheads="1"/>
            </p:cNvSpPr>
            <p:nvPr/>
          </p:nvSpPr>
          <p:spPr bwMode="auto">
            <a:xfrm>
              <a:off x="748" y="3585"/>
              <a:ext cx="468" cy="480"/>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4400" b="1">
                  <a:solidFill>
                    <a:srgbClr val="FF0000"/>
                  </a:solidFill>
                  <a:latin typeface="华文新魏" pitchFamily="2" charset="-122"/>
                  <a:ea typeface="华文新魏" pitchFamily="2" charset="-122"/>
                </a:rPr>
                <a:t>例</a:t>
              </a:r>
            </a:p>
          </p:txBody>
        </p:sp>
      </p:grpSp>
      <p:sp>
        <p:nvSpPr>
          <p:cNvPr id="358480" name="Rectangle 80"/>
          <p:cNvSpPr>
            <a:spLocks noChangeArrowheads="1"/>
          </p:cNvSpPr>
          <p:nvPr/>
        </p:nvSpPr>
        <p:spPr bwMode="auto">
          <a:xfrm>
            <a:off x="1116013" y="2182813"/>
            <a:ext cx="7056437" cy="579437"/>
          </a:xfrm>
          <a:prstGeom prst="rect">
            <a:avLst/>
          </a:prstGeom>
          <a:noFill/>
          <a:ln w="12700" cap="sq">
            <a:noFill/>
            <a:miter lim="800000"/>
            <a:headEnd/>
            <a:tailEnd/>
          </a:ln>
        </p:spPr>
        <p:txBody>
          <a:bodyPr>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38</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97     65     35     80     75</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slide(fromLeft)">
                                      <p:cBhvr>
                                        <p:cTn id="12" dur="500"/>
                                        <p:tgtEl>
                                          <p:spTgt spid="358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8480"/>
                                        </p:tgtEl>
                                        <p:attrNameLst>
                                          <p:attrName>style.visibility</p:attrName>
                                        </p:attrNameLst>
                                      </p:cBhvr>
                                      <p:to>
                                        <p:strVal val="visible"/>
                                      </p:to>
                                    </p:set>
                                    <p:animEffect transition="in" filter="wipe(left)">
                                      <p:cBhvr>
                                        <p:cTn id="69" dur="500"/>
                                        <p:tgtEl>
                                          <p:spTgt spid="35848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8448"/>
                                        </p:tgtEl>
                                        <p:attrNameLst>
                                          <p:attrName>style.visibility</p:attrName>
                                        </p:attrNameLst>
                                      </p:cBhvr>
                                      <p:to>
                                        <p:strVal val="visible"/>
                                      </p:to>
                                    </p:set>
                                    <p:animEffect transition="in" filter="wipe(left)">
                                      <p:cBhvr>
                                        <p:cTn id="74" dur="500"/>
                                        <p:tgtEl>
                                          <p:spTgt spid="3584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dissolve">
                                      <p:cBhvr>
                                        <p:cTn id="84" dur="500"/>
                                        <p:tgtEl>
                                          <p:spTgt spid="1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58449"/>
                                        </p:tgtEl>
                                        <p:attrNameLst>
                                          <p:attrName>style.visibility</p:attrName>
                                        </p:attrNameLst>
                                      </p:cBhvr>
                                      <p:to>
                                        <p:strVal val="visible"/>
                                      </p:to>
                                    </p:set>
                                    <p:animEffect transition="in" filter="slide(fromLeft)">
                                      <p:cBhvr>
                                        <p:cTn id="89" dur="500"/>
                                        <p:tgtEl>
                                          <p:spTgt spid="3584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wipe(left)">
                                      <p:cBhvr>
                                        <p:cTn id="99" dur="500"/>
                                        <p:tgtEl>
                                          <p:spTgt spid="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528"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6" grpId="0" autoUpdateAnimBg="0"/>
      <p:bldP spid="358448" grpId="0" autoUpdateAnimBg="0"/>
      <p:bldP spid="358449" grpId="0" autoUpdateAnimBg="0"/>
      <p:bldP spid="3584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069263" y="1473200"/>
            <a:ext cx="679450" cy="3251200"/>
            <a:chOff x="5020" y="590"/>
            <a:chExt cx="428" cy="2048"/>
          </a:xfrm>
        </p:grpSpPr>
        <p:sp>
          <p:nvSpPr>
            <p:cNvPr id="30757" name="Freeform 3"/>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30758" name="Text Box 4"/>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grpSp>
        <p:nvGrpSpPr>
          <p:cNvPr id="3" name="Group 10"/>
          <p:cNvGrpSpPr>
            <a:grpSpLocks/>
          </p:cNvGrpSpPr>
          <p:nvPr/>
        </p:nvGrpSpPr>
        <p:grpSpPr bwMode="auto">
          <a:xfrm>
            <a:off x="598488" y="804863"/>
            <a:ext cx="6948487" cy="506412"/>
            <a:chOff x="377" y="507"/>
            <a:chExt cx="4377" cy="319"/>
          </a:xfrm>
        </p:grpSpPr>
        <p:sp>
          <p:nvSpPr>
            <p:cNvPr id="30755" name="Rectangle 7"/>
            <p:cNvSpPr>
              <a:spLocks noChangeArrowheads="1"/>
            </p:cNvSpPr>
            <p:nvPr/>
          </p:nvSpPr>
          <p:spPr bwMode="auto">
            <a:xfrm>
              <a:off x="1230" y="520"/>
              <a:ext cx="3524" cy="306"/>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49     97    38     76     65     13     27     50 </a:t>
              </a:r>
            </a:p>
          </p:txBody>
        </p:sp>
        <p:sp>
          <p:nvSpPr>
            <p:cNvPr id="30756" name="Text Box 8"/>
            <p:cNvSpPr txBox="1">
              <a:spLocks noChangeArrowheads="1"/>
            </p:cNvSpPr>
            <p:nvPr/>
          </p:nvSpPr>
          <p:spPr bwMode="auto">
            <a:xfrm>
              <a:off x="377" y="5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初 始</a:t>
              </a:r>
              <a:r>
                <a:rPr lang="zh-CN" altLang="en-US" sz="2500" b="1">
                  <a:solidFill>
                    <a:srgbClr val="003399"/>
                  </a:solidFill>
                  <a:latin typeface="Times New Roman" pitchFamily="18" charset="0"/>
                  <a:ea typeface="楷体_GB2312" pitchFamily="49" charset="-122"/>
                </a:rPr>
                <a:t>：</a:t>
              </a:r>
            </a:p>
          </p:txBody>
        </p:sp>
      </p:grpSp>
      <p:grpSp>
        <p:nvGrpSpPr>
          <p:cNvPr id="4" name="Group 11"/>
          <p:cNvGrpSpPr>
            <a:grpSpLocks/>
          </p:cNvGrpSpPr>
          <p:nvPr/>
        </p:nvGrpSpPr>
        <p:grpSpPr bwMode="auto">
          <a:xfrm>
            <a:off x="581025" y="1414463"/>
            <a:ext cx="1333500" cy="4511675"/>
            <a:chOff x="576" y="891"/>
            <a:chExt cx="840" cy="2842"/>
          </a:xfrm>
        </p:grpSpPr>
        <p:sp>
          <p:nvSpPr>
            <p:cNvPr id="30748" name="Text Box 12"/>
            <p:cNvSpPr txBox="1">
              <a:spLocks noChangeArrowheads="1"/>
            </p:cNvSpPr>
            <p:nvPr/>
          </p:nvSpPr>
          <p:spPr bwMode="auto">
            <a:xfrm>
              <a:off x="596" y="89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1</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49" name="Rectangle 13"/>
            <p:cNvSpPr>
              <a:spLocks noChangeArrowheads="1"/>
            </p:cNvSpPr>
            <p:nvPr/>
          </p:nvSpPr>
          <p:spPr bwMode="auto">
            <a:xfrm>
              <a:off x="596" y="127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2</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0" name="Rectangle 14"/>
            <p:cNvSpPr>
              <a:spLocks noChangeArrowheads="1"/>
            </p:cNvSpPr>
            <p:nvPr/>
          </p:nvSpPr>
          <p:spPr bwMode="auto">
            <a:xfrm>
              <a:off x="596" y="17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3</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1" name="Rectangle 15"/>
            <p:cNvSpPr>
              <a:spLocks noChangeArrowheads="1"/>
            </p:cNvSpPr>
            <p:nvPr/>
          </p:nvSpPr>
          <p:spPr bwMode="auto">
            <a:xfrm>
              <a:off x="596" y="2139"/>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4</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2" name="Rectangle 16"/>
            <p:cNvSpPr>
              <a:spLocks noChangeArrowheads="1"/>
            </p:cNvSpPr>
            <p:nvPr/>
          </p:nvSpPr>
          <p:spPr bwMode="auto">
            <a:xfrm>
              <a:off x="576" y="3003"/>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6</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3" name="Rectangle 17"/>
            <p:cNvSpPr>
              <a:spLocks noChangeArrowheads="1"/>
            </p:cNvSpPr>
            <p:nvPr/>
          </p:nvSpPr>
          <p:spPr bwMode="auto">
            <a:xfrm>
              <a:off x="596" y="257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5</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4" name="Rectangle 18"/>
            <p:cNvSpPr>
              <a:spLocks noChangeArrowheads="1"/>
            </p:cNvSpPr>
            <p:nvPr/>
          </p:nvSpPr>
          <p:spPr bwMode="auto">
            <a:xfrm>
              <a:off x="576" y="343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7</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grpSp>
      <p:sp>
        <p:nvSpPr>
          <p:cNvPr id="290836" name="Rectangle 20"/>
          <p:cNvSpPr>
            <a:spLocks noChangeArrowheads="1"/>
          </p:cNvSpPr>
          <p:nvPr/>
        </p:nvSpPr>
        <p:spPr bwMode="auto">
          <a:xfrm>
            <a:off x="5580063" y="82073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38" name="Rectangle 22"/>
          <p:cNvSpPr>
            <a:spLocks noChangeArrowheads="1"/>
          </p:cNvSpPr>
          <p:nvPr/>
        </p:nvSpPr>
        <p:spPr bwMode="auto">
          <a:xfrm>
            <a:off x="1970088" y="14605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97    38     76     65     49     27     50 </a:t>
            </a:r>
          </a:p>
        </p:txBody>
      </p:sp>
      <p:sp>
        <p:nvSpPr>
          <p:cNvPr id="290840" name="Rectangle 24"/>
          <p:cNvSpPr>
            <a:spLocks noChangeArrowheads="1"/>
          </p:cNvSpPr>
          <p:nvPr/>
        </p:nvSpPr>
        <p:spPr bwMode="auto">
          <a:xfrm>
            <a:off x="6297613" y="1465263"/>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1" name="Rectangle 25"/>
          <p:cNvSpPr>
            <a:spLocks noChangeArrowheads="1"/>
          </p:cNvSpPr>
          <p:nvPr/>
        </p:nvSpPr>
        <p:spPr bwMode="auto">
          <a:xfrm>
            <a:off x="1981200" y="20812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38     76     65     49     97     50 </a:t>
            </a:r>
          </a:p>
        </p:txBody>
      </p:sp>
      <p:sp>
        <p:nvSpPr>
          <p:cNvPr id="290842" name="Rectangle 26"/>
          <p:cNvSpPr>
            <a:spLocks noChangeArrowheads="1"/>
          </p:cNvSpPr>
          <p:nvPr/>
        </p:nvSpPr>
        <p:spPr bwMode="auto">
          <a:xfrm>
            <a:off x="3463925" y="2074863"/>
            <a:ext cx="425450" cy="498475"/>
          </a:xfrm>
          <a:prstGeom prst="rect">
            <a:avLst/>
          </a:prstGeom>
          <a:noFill/>
          <a:ln w="41275" cap="sq">
            <a:solidFill>
              <a:srgbClr val="00D4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3" name="Rectangle 27"/>
          <p:cNvSpPr>
            <a:spLocks noChangeArrowheads="1"/>
          </p:cNvSpPr>
          <p:nvPr/>
        </p:nvSpPr>
        <p:spPr bwMode="auto">
          <a:xfrm>
            <a:off x="1981200" y="26908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76     65     49     97     50 </a:t>
            </a:r>
          </a:p>
        </p:txBody>
      </p:sp>
      <p:sp>
        <p:nvSpPr>
          <p:cNvPr id="290844" name="Rectangle 28"/>
          <p:cNvSpPr>
            <a:spLocks noChangeArrowheads="1"/>
          </p:cNvSpPr>
          <p:nvPr/>
        </p:nvSpPr>
        <p:spPr bwMode="auto">
          <a:xfrm>
            <a:off x="5603875" y="2689225"/>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5" name="Rectangle 29"/>
          <p:cNvSpPr>
            <a:spLocks noChangeArrowheads="1"/>
          </p:cNvSpPr>
          <p:nvPr/>
        </p:nvSpPr>
        <p:spPr bwMode="auto">
          <a:xfrm>
            <a:off x="1974850" y="334168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65     76     97     50 </a:t>
            </a:r>
          </a:p>
        </p:txBody>
      </p:sp>
      <p:sp>
        <p:nvSpPr>
          <p:cNvPr id="290846" name="Rectangle 30"/>
          <p:cNvSpPr>
            <a:spLocks noChangeArrowheads="1"/>
          </p:cNvSpPr>
          <p:nvPr/>
        </p:nvSpPr>
        <p:spPr bwMode="auto">
          <a:xfrm>
            <a:off x="7024688" y="332898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7" name="Rectangle 31"/>
          <p:cNvSpPr>
            <a:spLocks noChangeArrowheads="1"/>
          </p:cNvSpPr>
          <p:nvPr/>
        </p:nvSpPr>
        <p:spPr bwMode="auto">
          <a:xfrm>
            <a:off x="1992313" y="403383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76     97     65 </a:t>
            </a:r>
          </a:p>
        </p:txBody>
      </p:sp>
      <p:sp>
        <p:nvSpPr>
          <p:cNvPr id="290848" name="Rectangle 32"/>
          <p:cNvSpPr>
            <a:spLocks noChangeArrowheads="1"/>
          </p:cNvSpPr>
          <p:nvPr/>
        </p:nvSpPr>
        <p:spPr bwMode="auto">
          <a:xfrm>
            <a:off x="7042150" y="40322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9" name="Rectangle 33"/>
          <p:cNvSpPr>
            <a:spLocks noChangeArrowheads="1"/>
          </p:cNvSpPr>
          <p:nvPr/>
        </p:nvSpPr>
        <p:spPr bwMode="auto">
          <a:xfrm>
            <a:off x="1981200" y="47371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97     76 </a:t>
            </a:r>
          </a:p>
        </p:txBody>
      </p:sp>
      <p:sp>
        <p:nvSpPr>
          <p:cNvPr id="290850" name="Rectangle 34"/>
          <p:cNvSpPr>
            <a:spLocks noChangeArrowheads="1"/>
          </p:cNvSpPr>
          <p:nvPr/>
        </p:nvSpPr>
        <p:spPr bwMode="auto">
          <a:xfrm>
            <a:off x="7051675" y="47180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51" name="Rectangle 35"/>
          <p:cNvSpPr>
            <a:spLocks noChangeArrowheads="1"/>
          </p:cNvSpPr>
          <p:nvPr/>
        </p:nvSpPr>
        <p:spPr bwMode="auto">
          <a:xfrm>
            <a:off x="1974850" y="54102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76</a:t>
            </a:r>
            <a:r>
              <a:rPr lang="en-US" altLang="zh-CN" sz="2500" b="1">
                <a:solidFill>
                  <a:srgbClr val="003399"/>
                </a:solidFill>
                <a:latin typeface="Times New Roman" pitchFamily="18" charset="0"/>
                <a:ea typeface="宋体" charset="-122"/>
              </a:rPr>
              <a:t>     97 </a:t>
            </a:r>
          </a:p>
        </p:txBody>
      </p:sp>
      <p:sp>
        <p:nvSpPr>
          <p:cNvPr id="290872" name="Freeform 56"/>
          <p:cNvSpPr>
            <a:spLocks/>
          </p:cNvSpPr>
          <p:nvPr/>
        </p:nvSpPr>
        <p:spPr bwMode="auto">
          <a:xfrm>
            <a:off x="657225" y="5368925"/>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5" name="Group 64"/>
          <p:cNvGrpSpPr>
            <a:grpSpLocks/>
          </p:cNvGrpSpPr>
          <p:nvPr/>
        </p:nvGrpSpPr>
        <p:grpSpPr bwMode="auto">
          <a:xfrm>
            <a:off x="1368425" y="5357813"/>
            <a:ext cx="6251575" cy="1360487"/>
            <a:chOff x="862" y="3375"/>
            <a:chExt cx="3938" cy="857"/>
          </a:xfrm>
        </p:grpSpPr>
        <p:grpSp>
          <p:nvGrpSpPr>
            <p:cNvPr id="6" name="Group 65"/>
            <p:cNvGrpSpPr>
              <a:grpSpLocks/>
            </p:cNvGrpSpPr>
            <p:nvPr/>
          </p:nvGrpSpPr>
          <p:grpSpPr bwMode="auto">
            <a:xfrm>
              <a:off x="862" y="3828"/>
              <a:ext cx="783" cy="404"/>
              <a:chOff x="862" y="3828"/>
              <a:chExt cx="783" cy="404"/>
            </a:xfrm>
          </p:grpSpPr>
          <p:sp>
            <p:nvSpPr>
              <p:cNvPr id="30746" name="AutoShape 66"/>
              <p:cNvSpPr>
                <a:spLocks noChangeArrowheads="1"/>
              </p:cNvSpPr>
              <p:nvPr/>
            </p:nvSpPr>
            <p:spPr bwMode="auto">
              <a:xfrm>
                <a:off x="864" y="3899"/>
                <a:ext cx="672" cy="288"/>
              </a:xfrm>
              <a:prstGeom prst="wedgeRoundRectCallout">
                <a:avLst>
                  <a:gd name="adj1" fmla="val 69792"/>
                  <a:gd name="adj2" fmla="val -110417"/>
                  <a:gd name="adj3" fmla="val 16667"/>
                </a:avLst>
              </a:prstGeom>
              <a:noFill/>
              <a:ln w="60325" cap="sq">
                <a:solidFill>
                  <a:srgbClr val="00AFD8"/>
                </a:solidFill>
                <a:miter lim="800000"/>
                <a:headEnd/>
                <a:tailEnd/>
              </a:ln>
            </p:spPr>
            <p:txBody>
              <a:bodyPr/>
              <a:lstStyle/>
              <a:p>
                <a:pPr algn="ctr" eaLnBrk="1" hangingPunct="1"/>
                <a:endParaRPr lang="zh-CN" altLang="zh-CN" b="1"/>
              </a:p>
            </p:txBody>
          </p:sp>
          <p:sp>
            <p:nvSpPr>
              <p:cNvPr id="30747" name="Text Box 67"/>
              <p:cNvSpPr txBox="1">
                <a:spLocks noChangeArrowheads="1"/>
              </p:cNvSpPr>
              <p:nvPr/>
            </p:nvSpPr>
            <p:spPr bwMode="auto">
              <a:xfrm>
                <a:off x="862" y="3828"/>
                <a:ext cx="783" cy="40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600" b="1">
                    <a:solidFill>
                      <a:srgbClr val="FF3300"/>
                    </a:solidFill>
                    <a:latin typeface="华文新魏" pitchFamily="2" charset="-122"/>
                    <a:ea typeface="华文新魏" pitchFamily="2" charset="-122"/>
                  </a:rPr>
                  <a:t>结果</a:t>
                </a:r>
              </a:p>
            </p:txBody>
          </p:sp>
        </p:grpSp>
        <p:sp>
          <p:nvSpPr>
            <p:cNvPr id="30745" name="Oval 68"/>
            <p:cNvSpPr>
              <a:spLocks noChangeArrowheads="1"/>
            </p:cNvSpPr>
            <p:nvPr/>
          </p:nvSpPr>
          <p:spPr bwMode="auto">
            <a:xfrm>
              <a:off x="1204" y="3375"/>
              <a:ext cx="3596" cy="384"/>
            </a:xfrm>
            <a:prstGeom prst="ellipse">
              <a:avLst/>
            </a:prstGeom>
            <a:noFill/>
            <a:ln w="47625">
              <a:solidFill>
                <a:srgbClr val="3366FF"/>
              </a:solidFill>
              <a:prstDash val="lgDash"/>
              <a:round/>
              <a:headEnd/>
              <a:tailEnd/>
            </a:ln>
          </p:spPr>
          <p:txBody>
            <a:bodyPr wrap="none" anchor="ctr"/>
            <a:lstStyle/>
            <a:p>
              <a:pPr eaLnBrk="1" hangingPunct="1"/>
              <a:endParaRPr lang="zh-CN" altLang="en-US"/>
            </a:p>
          </p:txBody>
        </p:sp>
      </p:grpSp>
      <p:grpSp>
        <p:nvGrpSpPr>
          <p:cNvPr id="7" name="Group 70"/>
          <p:cNvGrpSpPr>
            <a:grpSpLocks/>
          </p:cNvGrpSpPr>
          <p:nvPr/>
        </p:nvGrpSpPr>
        <p:grpSpPr bwMode="auto">
          <a:xfrm>
            <a:off x="3617913" y="6132513"/>
            <a:ext cx="1962150" cy="576262"/>
            <a:chOff x="1962" y="3863"/>
            <a:chExt cx="1236" cy="363"/>
          </a:xfrm>
        </p:grpSpPr>
        <p:sp>
          <p:nvSpPr>
            <p:cNvPr id="30742" name="Text Box 71"/>
            <p:cNvSpPr txBox="1">
              <a:spLocks noChangeArrowheads="1"/>
            </p:cNvSpPr>
            <p:nvPr/>
          </p:nvSpPr>
          <p:spPr bwMode="auto">
            <a:xfrm>
              <a:off x="2051" y="3885"/>
              <a:ext cx="1147" cy="327"/>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2800" b="1">
                  <a:solidFill>
                    <a:srgbClr val="FF0000"/>
                  </a:solidFill>
                  <a:latin typeface="Times New Roman" pitchFamily="18" charset="0"/>
                </a:rPr>
                <a:t>n</a:t>
              </a:r>
              <a:r>
                <a:rPr lang="en-US" altLang="zh-CN" sz="2800" b="1">
                  <a:solidFill>
                    <a:srgbClr val="FF0000"/>
                  </a:solidFill>
                  <a:latin typeface="宋体" charset="-122"/>
                  <a:ea typeface="宋体" charset="-122"/>
                </a:rPr>
                <a:t>-</a:t>
              </a:r>
              <a:r>
                <a:rPr lang="en-US" altLang="zh-CN" sz="2800" b="1">
                  <a:solidFill>
                    <a:srgbClr val="FF0000"/>
                  </a:solidFill>
                  <a:latin typeface="Times New Roman" pitchFamily="18" charset="0"/>
                </a:rPr>
                <a:t>1</a:t>
              </a:r>
              <a:r>
                <a:rPr lang="zh-CN" altLang="en-US" sz="2800" b="1">
                  <a:solidFill>
                    <a:srgbClr val="FF0000"/>
                  </a:solidFill>
                </a:rPr>
                <a:t>趟</a:t>
              </a:r>
            </a:p>
          </p:txBody>
        </p:sp>
        <p:sp>
          <p:nvSpPr>
            <p:cNvPr id="30743" name="Oval 72"/>
            <p:cNvSpPr>
              <a:spLocks noChangeArrowheads="1"/>
            </p:cNvSpPr>
            <p:nvPr/>
          </p:nvSpPr>
          <p:spPr bwMode="auto">
            <a:xfrm>
              <a:off x="1962" y="3863"/>
              <a:ext cx="908" cy="363"/>
            </a:xfrm>
            <a:prstGeom prst="ellipse">
              <a:avLst/>
            </a:prstGeom>
            <a:noFill/>
            <a:ln w="53975" cap="sq">
              <a:solidFill>
                <a:srgbClr val="00CCFF"/>
              </a:solidFill>
              <a:round/>
              <a:headEnd/>
              <a:tailEnd/>
            </a:ln>
            <a:effectLst>
              <a:outerShdw dist="35921" dir="2700000" algn="ctr" rotWithShape="0">
                <a:srgbClr val="BEBEBE"/>
              </a:outerShdw>
            </a:effectLst>
          </p:spPr>
          <p:txBody>
            <a:bodyPr wrap="none" anchor="ctr"/>
            <a:lstStyle/>
            <a:p>
              <a:pPr eaLnBrk="1" hangingPunct="1"/>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36"/>
                                        </p:tgtEl>
                                        <p:attrNameLst>
                                          <p:attrName>style.visibility</p:attrName>
                                        </p:attrNameLst>
                                      </p:cBhvr>
                                      <p:to>
                                        <p:strVal val="visible"/>
                                      </p:to>
                                    </p:set>
                                    <p:animEffect transition="in" filter="dissolve">
                                      <p:cBhvr>
                                        <p:cTn id="17" dur="500"/>
                                        <p:tgtEl>
                                          <p:spTgt spid="290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38"/>
                                        </p:tgtEl>
                                        <p:attrNameLst>
                                          <p:attrName>style.visibility</p:attrName>
                                        </p:attrNameLst>
                                      </p:cBhvr>
                                      <p:to>
                                        <p:strVal val="visible"/>
                                      </p:to>
                                    </p:set>
                                    <p:animEffect transition="in" filter="wipe(left)">
                                      <p:cBhvr>
                                        <p:cTn id="22" dur="500"/>
                                        <p:tgtEl>
                                          <p:spTgt spid="290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0840"/>
                                        </p:tgtEl>
                                        <p:attrNameLst>
                                          <p:attrName>style.visibility</p:attrName>
                                        </p:attrNameLst>
                                      </p:cBhvr>
                                      <p:to>
                                        <p:strVal val="visible"/>
                                      </p:to>
                                    </p:set>
                                    <p:animEffect transition="in" filter="dissolve">
                                      <p:cBhvr>
                                        <p:cTn id="27" dur="500"/>
                                        <p:tgtEl>
                                          <p:spTgt spid="2908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0841"/>
                                        </p:tgtEl>
                                        <p:attrNameLst>
                                          <p:attrName>style.visibility</p:attrName>
                                        </p:attrNameLst>
                                      </p:cBhvr>
                                      <p:to>
                                        <p:strVal val="visible"/>
                                      </p:to>
                                    </p:set>
                                    <p:animEffect transition="in" filter="wipe(left)">
                                      <p:cBhvr>
                                        <p:cTn id="32" dur="500"/>
                                        <p:tgtEl>
                                          <p:spTgt spid="2908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0842"/>
                                        </p:tgtEl>
                                        <p:attrNameLst>
                                          <p:attrName>style.visibility</p:attrName>
                                        </p:attrNameLst>
                                      </p:cBhvr>
                                      <p:to>
                                        <p:strVal val="visible"/>
                                      </p:to>
                                    </p:set>
                                    <p:animEffect transition="in" filter="dissolve">
                                      <p:cBhvr>
                                        <p:cTn id="37" dur="500"/>
                                        <p:tgtEl>
                                          <p:spTgt spid="290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0843"/>
                                        </p:tgtEl>
                                        <p:attrNameLst>
                                          <p:attrName>style.visibility</p:attrName>
                                        </p:attrNameLst>
                                      </p:cBhvr>
                                      <p:to>
                                        <p:strVal val="visible"/>
                                      </p:to>
                                    </p:set>
                                    <p:animEffect transition="in" filter="wipe(left)">
                                      <p:cBhvr>
                                        <p:cTn id="42" dur="500"/>
                                        <p:tgtEl>
                                          <p:spTgt spid="2908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0844"/>
                                        </p:tgtEl>
                                        <p:attrNameLst>
                                          <p:attrName>style.visibility</p:attrName>
                                        </p:attrNameLst>
                                      </p:cBhvr>
                                      <p:to>
                                        <p:strVal val="visible"/>
                                      </p:to>
                                    </p:set>
                                    <p:animEffect transition="in" filter="dissolve">
                                      <p:cBhvr>
                                        <p:cTn id="47" dur="500"/>
                                        <p:tgtEl>
                                          <p:spTgt spid="2908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0845"/>
                                        </p:tgtEl>
                                        <p:attrNameLst>
                                          <p:attrName>style.visibility</p:attrName>
                                        </p:attrNameLst>
                                      </p:cBhvr>
                                      <p:to>
                                        <p:strVal val="visible"/>
                                      </p:to>
                                    </p:set>
                                    <p:animEffect transition="in" filter="wipe(left)">
                                      <p:cBhvr>
                                        <p:cTn id="52" dur="500"/>
                                        <p:tgtEl>
                                          <p:spTgt spid="2908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0846"/>
                                        </p:tgtEl>
                                        <p:attrNameLst>
                                          <p:attrName>style.visibility</p:attrName>
                                        </p:attrNameLst>
                                      </p:cBhvr>
                                      <p:to>
                                        <p:strVal val="visible"/>
                                      </p:to>
                                    </p:set>
                                    <p:animEffect transition="in" filter="dissolve">
                                      <p:cBhvr>
                                        <p:cTn id="57" dur="500"/>
                                        <p:tgtEl>
                                          <p:spTgt spid="2908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0847"/>
                                        </p:tgtEl>
                                        <p:attrNameLst>
                                          <p:attrName>style.visibility</p:attrName>
                                        </p:attrNameLst>
                                      </p:cBhvr>
                                      <p:to>
                                        <p:strVal val="visible"/>
                                      </p:to>
                                    </p:set>
                                    <p:animEffect transition="in" filter="wipe(left)">
                                      <p:cBhvr>
                                        <p:cTn id="62" dur="500"/>
                                        <p:tgtEl>
                                          <p:spTgt spid="29084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0848"/>
                                        </p:tgtEl>
                                        <p:attrNameLst>
                                          <p:attrName>style.visibility</p:attrName>
                                        </p:attrNameLst>
                                      </p:cBhvr>
                                      <p:to>
                                        <p:strVal val="visible"/>
                                      </p:to>
                                    </p:set>
                                    <p:animEffect transition="in" filter="dissolve">
                                      <p:cBhvr>
                                        <p:cTn id="67" dur="500"/>
                                        <p:tgtEl>
                                          <p:spTgt spid="2908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0849"/>
                                        </p:tgtEl>
                                        <p:attrNameLst>
                                          <p:attrName>style.visibility</p:attrName>
                                        </p:attrNameLst>
                                      </p:cBhvr>
                                      <p:to>
                                        <p:strVal val="visible"/>
                                      </p:to>
                                    </p:set>
                                    <p:animEffect transition="in" filter="wipe(left)">
                                      <p:cBhvr>
                                        <p:cTn id="72" dur="500"/>
                                        <p:tgtEl>
                                          <p:spTgt spid="2908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90850"/>
                                        </p:tgtEl>
                                        <p:attrNameLst>
                                          <p:attrName>style.visibility</p:attrName>
                                        </p:attrNameLst>
                                      </p:cBhvr>
                                      <p:to>
                                        <p:strVal val="visible"/>
                                      </p:to>
                                    </p:set>
                                    <p:animEffect transition="in" filter="dissolve">
                                      <p:cBhvr>
                                        <p:cTn id="77" dur="500"/>
                                        <p:tgtEl>
                                          <p:spTgt spid="29085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0851"/>
                                        </p:tgtEl>
                                        <p:attrNameLst>
                                          <p:attrName>style.visibility</p:attrName>
                                        </p:attrNameLst>
                                      </p:cBhvr>
                                      <p:to>
                                        <p:strVal val="visible"/>
                                      </p:to>
                                    </p:set>
                                    <p:animEffect transition="in" filter="wipe(left)">
                                      <p:cBhvr>
                                        <p:cTn id="82" dur="500"/>
                                        <p:tgtEl>
                                          <p:spTgt spid="2908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90872"/>
                                        </p:tgtEl>
                                        <p:attrNameLst>
                                          <p:attrName>style.visibility</p:attrName>
                                        </p:attrNameLst>
                                      </p:cBhvr>
                                      <p:to>
                                        <p:strVal val="visible"/>
                                      </p:to>
                                    </p:set>
                                    <p:animEffect transition="in" filter="wipe(right)">
                                      <p:cBhvr>
                                        <p:cTn id="87" dur="500"/>
                                        <p:tgtEl>
                                          <p:spTgt spid="2908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52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 calcmode="lin" valueType="num">
                                      <p:cBhvr>
                                        <p:cTn id="92" dur="500" fill="hold"/>
                                        <p:tgtEl>
                                          <p:spTgt spid="7"/>
                                        </p:tgtEl>
                                        <p:attrNameLst>
                                          <p:attrName>ppt_w</p:attrName>
                                        </p:attrNameLst>
                                      </p:cBhvr>
                                      <p:tavLst>
                                        <p:tav tm="0">
                                          <p:val>
                                            <p:fltVal val="0"/>
                                          </p:val>
                                        </p:tav>
                                        <p:tav tm="100000">
                                          <p:val>
                                            <p:strVal val="#ppt_w"/>
                                          </p:val>
                                        </p:tav>
                                      </p:tavLst>
                                    </p:anim>
                                    <p:anim calcmode="lin" valueType="num">
                                      <p:cBhvr>
                                        <p:cTn id="93" dur="500" fill="hold"/>
                                        <p:tgtEl>
                                          <p:spTgt spid="7"/>
                                        </p:tgtEl>
                                        <p:attrNameLst>
                                          <p:attrName>ppt_h</p:attrName>
                                        </p:attrNameLst>
                                      </p:cBhvr>
                                      <p:tavLst>
                                        <p:tav tm="0">
                                          <p:val>
                                            <p:fltVal val="0"/>
                                          </p:val>
                                        </p:tav>
                                        <p:tav tm="100000">
                                          <p:val>
                                            <p:strVal val="#ppt_h"/>
                                          </p:val>
                                        </p:tav>
                                      </p:tavLst>
                                    </p:anim>
                                    <p:anim calcmode="lin" valueType="num">
                                      <p:cBhvr>
                                        <p:cTn id="94" dur="500" fill="hold"/>
                                        <p:tgtEl>
                                          <p:spTgt spid="7"/>
                                        </p:tgtEl>
                                        <p:attrNameLst>
                                          <p:attrName>ppt_x</p:attrName>
                                        </p:attrNameLst>
                                      </p:cBhvr>
                                      <p:tavLst>
                                        <p:tav tm="0">
                                          <p:val>
                                            <p:fltVal val="0.5"/>
                                          </p:val>
                                        </p:tav>
                                        <p:tav tm="100000">
                                          <p:val>
                                            <p:strVal val="#ppt_x"/>
                                          </p:val>
                                        </p:tav>
                                      </p:tavLst>
                                    </p:anim>
                                    <p:anim calcmode="lin" valueType="num">
                                      <p:cBhvr>
                                        <p:cTn id="95"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dissolve">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6" grpId="0" animBg="1" autoUpdateAnimBg="0"/>
      <p:bldP spid="290838" grpId="0" animBg="1" autoUpdateAnimBg="0"/>
      <p:bldP spid="290840" grpId="0" animBg="1" autoUpdateAnimBg="0"/>
      <p:bldP spid="290841" grpId="0" animBg="1" autoUpdateAnimBg="0"/>
      <p:bldP spid="290842" grpId="0" animBg="1" autoUpdateAnimBg="0"/>
      <p:bldP spid="290843" grpId="0" animBg="1" autoUpdateAnimBg="0"/>
      <p:bldP spid="290844" grpId="0" animBg="1" autoUpdateAnimBg="0"/>
      <p:bldP spid="290845" grpId="0" animBg="1" autoUpdateAnimBg="0"/>
      <p:bldP spid="290846" grpId="0" animBg="1" autoUpdateAnimBg="0"/>
      <p:bldP spid="290847" grpId="0" animBg="1" autoUpdateAnimBg="0"/>
      <p:bldP spid="290848" grpId="0" animBg="1" autoUpdateAnimBg="0"/>
      <p:bldP spid="290849" grpId="0" animBg="1" autoUpdateAnimBg="0"/>
      <p:bldP spid="290850" grpId="0" animBg="1" autoUpdateAnimBg="0"/>
      <p:bldP spid="290851" grpId="0" animBg="1" autoUpdateAnimBg="0"/>
      <p:bldP spid="2908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457200" y="663575"/>
            <a:ext cx="8305800" cy="5584825"/>
            <a:chOff x="288" y="418"/>
            <a:chExt cx="5232" cy="3518"/>
          </a:xfrm>
        </p:grpSpPr>
        <p:sp>
          <p:nvSpPr>
            <p:cNvPr id="31757" name="Freeform 3"/>
            <p:cNvSpPr>
              <a:spLocks/>
            </p:cNvSpPr>
            <p:nvPr/>
          </p:nvSpPr>
          <p:spPr bwMode="auto">
            <a:xfrm>
              <a:off x="288" y="418"/>
              <a:ext cx="5232" cy="3518"/>
            </a:xfrm>
            <a:custGeom>
              <a:avLst/>
              <a:gdLst>
                <a:gd name="T0" fmla="*/ 779 w 5382"/>
                <a:gd name="T1" fmla="*/ 239 h 3156"/>
                <a:gd name="T2" fmla="*/ 1002 w 5382"/>
                <a:gd name="T3" fmla="*/ 169 h 3156"/>
                <a:gd name="T4" fmla="*/ 1205 w 5382"/>
                <a:gd name="T5" fmla="*/ 127 h 3156"/>
                <a:gd name="T6" fmla="*/ 1335 w 5382"/>
                <a:gd name="T7" fmla="*/ 56 h 3156"/>
                <a:gd name="T8" fmla="*/ 1644 w 5382"/>
                <a:gd name="T9" fmla="*/ 0 h 3156"/>
                <a:gd name="T10" fmla="*/ 1803 w 5382"/>
                <a:gd name="T11" fmla="*/ 29 h 3156"/>
                <a:gd name="T12" fmla="*/ 1847 w 5382"/>
                <a:gd name="T13" fmla="*/ 69 h 3156"/>
                <a:gd name="T14" fmla="*/ 1984 w 5382"/>
                <a:gd name="T15" fmla="*/ 98 h 3156"/>
                <a:gd name="T16" fmla="*/ 2829 w 5382"/>
                <a:gd name="T17" fmla="*/ 42 h 3156"/>
                <a:gd name="T18" fmla="*/ 2999 w 5382"/>
                <a:gd name="T19" fmla="*/ 0 h 3156"/>
                <a:gd name="T20" fmla="*/ 3959 w 5382"/>
                <a:gd name="T21" fmla="*/ 42 h 3156"/>
                <a:gd name="T22" fmla="*/ 4387 w 5382"/>
                <a:gd name="T23" fmla="*/ 127 h 3156"/>
                <a:gd name="T24" fmla="*/ 4770 w 5382"/>
                <a:gd name="T25" fmla="*/ 111 h 3156"/>
                <a:gd name="T26" fmla="*/ 4825 w 5382"/>
                <a:gd name="T27" fmla="*/ 127 h 3156"/>
                <a:gd name="T28" fmla="*/ 4857 w 5382"/>
                <a:gd name="T29" fmla="*/ 660 h 3156"/>
                <a:gd name="T30" fmla="*/ 4920 w 5382"/>
                <a:gd name="T31" fmla="*/ 1095 h 3156"/>
                <a:gd name="T32" fmla="*/ 4888 w 5382"/>
                <a:gd name="T33" fmla="*/ 1362 h 3156"/>
                <a:gd name="T34" fmla="*/ 4941 w 5382"/>
                <a:gd name="T35" fmla="*/ 1922 h 3156"/>
                <a:gd name="T36" fmla="*/ 5048 w 5382"/>
                <a:gd name="T37" fmla="*/ 2203 h 3156"/>
                <a:gd name="T38" fmla="*/ 5038 w 5382"/>
                <a:gd name="T39" fmla="*/ 2555 h 3156"/>
                <a:gd name="T40" fmla="*/ 5016 w 5382"/>
                <a:gd name="T41" fmla="*/ 2680 h 3156"/>
                <a:gd name="T42" fmla="*/ 4995 w 5382"/>
                <a:gd name="T43" fmla="*/ 2764 h 3156"/>
                <a:gd name="T44" fmla="*/ 5027 w 5382"/>
                <a:gd name="T45" fmla="*/ 3157 h 3156"/>
                <a:gd name="T46" fmla="*/ 5070 w 5382"/>
                <a:gd name="T47" fmla="*/ 3199 h 3156"/>
                <a:gd name="T48" fmla="*/ 5016 w 5382"/>
                <a:gd name="T49" fmla="*/ 3438 h 3156"/>
                <a:gd name="T50" fmla="*/ 4995 w 5382"/>
                <a:gd name="T51" fmla="*/ 3550 h 3156"/>
                <a:gd name="T52" fmla="*/ 4866 w 5382"/>
                <a:gd name="T53" fmla="*/ 3578 h 3156"/>
                <a:gd name="T54" fmla="*/ 4654 w 5382"/>
                <a:gd name="T55" fmla="*/ 3635 h 3156"/>
                <a:gd name="T56" fmla="*/ 4525 w 5382"/>
                <a:gd name="T57" fmla="*/ 3691 h 3156"/>
                <a:gd name="T58" fmla="*/ 4355 w 5382"/>
                <a:gd name="T59" fmla="*/ 3789 h 3156"/>
                <a:gd name="T60" fmla="*/ 3885 w 5382"/>
                <a:gd name="T61" fmla="*/ 3748 h 3156"/>
                <a:gd name="T62" fmla="*/ 3681 w 5382"/>
                <a:gd name="T63" fmla="*/ 3719 h 3156"/>
                <a:gd name="T64" fmla="*/ 3511 w 5382"/>
                <a:gd name="T65" fmla="*/ 3663 h 3156"/>
                <a:gd name="T66" fmla="*/ 3159 w 5382"/>
                <a:gd name="T67" fmla="*/ 3676 h 3156"/>
                <a:gd name="T68" fmla="*/ 2849 w 5382"/>
                <a:gd name="T69" fmla="*/ 3803 h 3156"/>
                <a:gd name="T70" fmla="*/ 2508 w 5382"/>
                <a:gd name="T71" fmla="*/ 3887 h 3156"/>
                <a:gd name="T72" fmla="*/ 1067 w 5382"/>
                <a:gd name="T73" fmla="*/ 3915 h 3156"/>
                <a:gd name="T74" fmla="*/ 651 w 5382"/>
                <a:gd name="T75" fmla="*/ 3901 h 3156"/>
                <a:gd name="T76" fmla="*/ 640 w 5382"/>
                <a:gd name="T77" fmla="*/ 3859 h 3156"/>
                <a:gd name="T78" fmla="*/ 587 w 5382"/>
                <a:gd name="T79" fmla="*/ 3691 h 3156"/>
                <a:gd name="T80" fmla="*/ 0 w 5382"/>
                <a:gd name="T81" fmla="*/ 3522 h 3156"/>
                <a:gd name="T82" fmla="*/ 11 w 5382"/>
                <a:gd name="T83" fmla="*/ 3410 h 3156"/>
                <a:gd name="T84" fmla="*/ 43 w 5382"/>
                <a:gd name="T85" fmla="*/ 3354 h 3156"/>
                <a:gd name="T86" fmla="*/ 107 w 5382"/>
                <a:gd name="T87" fmla="*/ 3171 h 3156"/>
                <a:gd name="T88" fmla="*/ 182 w 5382"/>
                <a:gd name="T89" fmla="*/ 3032 h 3156"/>
                <a:gd name="T90" fmla="*/ 256 w 5382"/>
                <a:gd name="T91" fmla="*/ 2722 h 3156"/>
                <a:gd name="T92" fmla="*/ 298 w 5382"/>
                <a:gd name="T93" fmla="*/ 1993 h 3156"/>
                <a:gd name="T94" fmla="*/ 341 w 5382"/>
                <a:gd name="T95" fmla="*/ 1263 h 3156"/>
                <a:gd name="T96" fmla="*/ 373 w 5382"/>
                <a:gd name="T97" fmla="*/ 111 h 3156"/>
                <a:gd name="T98" fmla="*/ 416 w 5382"/>
                <a:gd name="T99" fmla="*/ 98 h 3156"/>
                <a:gd name="T100" fmla="*/ 758 w 5382"/>
                <a:gd name="T101" fmla="*/ 111 h 3156"/>
                <a:gd name="T102" fmla="*/ 790 w 5382"/>
                <a:gd name="T103" fmla="*/ 183 h 3156"/>
                <a:gd name="T104" fmla="*/ 854 w 5382"/>
                <a:gd name="T105" fmla="*/ 239 h 31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82" h="3156">
                  <a:moveTo>
                    <a:pt x="824" y="192"/>
                  </a:moveTo>
                  <a:cubicBezTo>
                    <a:pt x="901" y="161"/>
                    <a:pt x="980" y="149"/>
                    <a:pt x="1061" y="136"/>
                  </a:cubicBezTo>
                  <a:cubicBezTo>
                    <a:pt x="1130" y="112"/>
                    <a:pt x="1204" y="115"/>
                    <a:pt x="1276" y="102"/>
                  </a:cubicBezTo>
                  <a:cubicBezTo>
                    <a:pt x="1328" y="92"/>
                    <a:pt x="1366" y="65"/>
                    <a:pt x="1412" y="45"/>
                  </a:cubicBezTo>
                  <a:cubicBezTo>
                    <a:pt x="1510" y="3"/>
                    <a:pt x="1636" y="11"/>
                    <a:pt x="1739" y="0"/>
                  </a:cubicBezTo>
                  <a:cubicBezTo>
                    <a:pt x="1749" y="1"/>
                    <a:pt x="1883" y="13"/>
                    <a:pt x="1908" y="23"/>
                  </a:cubicBezTo>
                  <a:cubicBezTo>
                    <a:pt x="1926" y="30"/>
                    <a:pt x="1937" y="48"/>
                    <a:pt x="1954" y="56"/>
                  </a:cubicBezTo>
                  <a:cubicBezTo>
                    <a:pt x="1986" y="72"/>
                    <a:pt x="2084" y="77"/>
                    <a:pt x="2100" y="79"/>
                  </a:cubicBezTo>
                  <a:cubicBezTo>
                    <a:pt x="2570" y="71"/>
                    <a:pt x="2644" y="65"/>
                    <a:pt x="2993" y="34"/>
                  </a:cubicBezTo>
                  <a:cubicBezTo>
                    <a:pt x="3053" y="22"/>
                    <a:pt x="3115" y="19"/>
                    <a:pt x="3173" y="0"/>
                  </a:cubicBezTo>
                  <a:cubicBezTo>
                    <a:pt x="3512" y="12"/>
                    <a:pt x="3851" y="22"/>
                    <a:pt x="4190" y="34"/>
                  </a:cubicBezTo>
                  <a:cubicBezTo>
                    <a:pt x="4339" y="90"/>
                    <a:pt x="4484" y="93"/>
                    <a:pt x="4642" y="102"/>
                  </a:cubicBezTo>
                  <a:cubicBezTo>
                    <a:pt x="4777" y="98"/>
                    <a:pt x="4913" y="100"/>
                    <a:pt x="5048" y="90"/>
                  </a:cubicBezTo>
                  <a:cubicBezTo>
                    <a:pt x="5110" y="85"/>
                    <a:pt x="5058" y="32"/>
                    <a:pt x="5105" y="102"/>
                  </a:cubicBezTo>
                  <a:cubicBezTo>
                    <a:pt x="5139" y="243"/>
                    <a:pt x="5102" y="391"/>
                    <a:pt x="5139" y="531"/>
                  </a:cubicBezTo>
                  <a:cubicBezTo>
                    <a:pt x="5152" y="636"/>
                    <a:pt x="5174" y="781"/>
                    <a:pt x="5206" y="881"/>
                  </a:cubicBezTo>
                  <a:cubicBezTo>
                    <a:pt x="5198" y="968"/>
                    <a:pt x="5189" y="1017"/>
                    <a:pt x="5172" y="1096"/>
                  </a:cubicBezTo>
                  <a:cubicBezTo>
                    <a:pt x="5178" y="1265"/>
                    <a:pt x="5155" y="1403"/>
                    <a:pt x="5229" y="1547"/>
                  </a:cubicBezTo>
                  <a:cubicBezTo>
                    <a:pt x="5249" y="1631"/>
                    <a:pt x="5315" y="1691"/>
                    <a:pt x="5342" y="1773"/>
                  </a:cubicBezTo>
                  <a:cubicBezTo>
                    <a:pt x="5338" y="1867"/>
                    <a:pt x="5337" y="1962"/>
                    <a:pt x="5331" y="2056"/>
                  </a:cubicBezTo>
                  <a:cubicBezTo>
                    <a:pt x="5330" y="2063"/>
                    <a:pt x="5312" y="2145"/>
                    <a:pt x="5308" y="2157"/>
                  </a:cubicBezTo>
                  <a:cubicBezTo>
                    <a:pt x="5301" y="2180"/>
                    <a:pt x="5285" y="2225"/>
                    <a:pt x="5285" y="2225"/>
                  </a:cubicBezTo>
                  <a:cubicBezTo>
                    <a:pt x="5296" y="2330"/>
                    <a:pt x="5296" y="2438"/>
                    <a:pt x="5319" y="2541"/>
                  </a:cubicBezTo>
                  <a:cubicBezTo>
                    <a:pt x="5323" y="2559"/>
                    <a:pt x="5358" y="2557"/>
                    <a:pt x="5364" y="2575"/>
                  </a:cubicBezTo>
                  <a:cubicBezTo>
                    <a:pt x="5382" y="2629"/>
                    <a:pt x="5324" y="2715"/>
                    <a:pt x="5308" y="2767"/>
                  </a:cubicBezTo>
                  <a:cubicBezTo>
                    <a:pt x="5299" y="2797"/>
                    <a:pt x="5300" y="2830"/>
                    <a:pt x="5285" y="2857"/>
                  </a:cubicBezTo>
                  <a:cubicBezTo>
                    <a:pt x="5276" y="2873"/>
                    <a:pt x="5156" y="2879"/>
                    <a:pt x="5150" y="2880"/>
                  </a:cubicBezTo>
                  <a:cubicBezTo>
                    <a:pt x="5074" y="2890"/>
                    <a:pt x="4999" y="2907"/>
                    <a:pt x="4924" y="2925"/>
                  </a:cubicBezTo>
                  <a:cubicBezTo>
                    <a:pt x="4879" y="2948"/>
                    <a:pt x="4833" y="2949"/>
                    <a:pt x="4788" y="2970"/>
                  </a:cubicBezTo>
                  <a:cubicBezTo>
                    <a:pt x="4720" y="3001"/>
                    <a:pt x="4680" y="3035"/>
                    <a:pt x="4608" y="3049"/>
                  </a:cubicBezTo>
                  <a:cubicBezTo>
                    <a:pt x="4418" y="3043"/>
                    <a:pt x="4285" y="3035"/>
                    <a:pt x="4111" y="3016"/>
                  </a:cubicBezTo>
                  <a:cubicBezTo>
                    <a:pt x="4039" y="3008"/>
                    <a:pt x="3896" y="2993"/>
                    <a:pt x="3896" y="2993"/>
                  </a:cubicBezTo>
                  <a:cubicBezTo>
                    <a:pt x="3828" y="2958"/>
                    <a:pt x="3800" y="2957"/>
                    <a:pt x="3716" y="2948"/>
                  </a:cubicBezTo>
                  <a:cubicBezTo>
                    <a:pt x="3592" y="2952"/>
                    <a:pt x="3467" y="2952"/>
                    <a:pt x="3343" y="2959"/>
                  </a:cubicBezTo>
                  <a:cubicBezTo>
                    <a:pt x="3235" y="2965"/>
                    <a:pt x="3115" y="3025"/>
                    <a:pt x="3015" y="3061"/>
                  </a:cubicBezTo>
                  <a:cubicBezTo>
                    <a:pt x="2902" y="3102"/>
                    <a:pt x="2773" y="3120"/>
                    <a:pt x="2654" y="3128"/>
                  </a:cubicBezTo>
                  <a:cubicBezTo>
                    <a:pt x="2240" y="3156"/>
                    <a:pt x="1203" y="3150"/>
                    <a:pt x="1129" y="3151"/>
                  </a:cubicBezTo>
                  <a:cubicBezTo>
                    <a:pt x="982" y="3147"/>
                    <a:pt x="835" y="3155"/>
                    <a:pt x="689" y="3140"/>
                  </a:cubicBezTo>
                  <a:cubicBezTo>
                    <a:pt x="677" y="3139"/>
                    <a:pt x="679" y="3118"/>
                    <a:pt x="677" y="3106"/>
                  </a:cubicBezTo>
                  <a:cubicBezTo>
                    <a:pt x="669" y="3069"/>
                    <a:pt x="676" y="2988"/>
                    <a:pt x="621" y="2970"/>
                  </a:cubicBezTo>
                  <a:cubicBezTo>
                    <a:pt x="416" y="2903"/>
                    <a:pt x="202" y="2900"/>
                    <a:pt x="0" y="2835"/>
                  </a:cubicBezTo>
                  <a:cubicBezTo>
                    <a:pt x="4" y="2805"/>
                    <a:pt x="1" y="2773"/>
                    <a:pt x="11" y="2744"/>
                  </a:cubicBezTo>
                  <a:cubicBezTo>
                    <a:pt x="17" y="2726"/>
                    <a:pt x="37" y="2716"/>
                    <a:pt x="45" y="2699"/>
                  </a:cubicBezTo>
                  <a:cubicBezTo>
                    <a:pt x="69" y="2651"/>
                    <a:pt x="89" y="2600"/>
                    <a:pt x="113" y="2552"/>
                  </a:cubicBezTo>
                  <a:cubicBezTo>
                    <a:pt x="140" y="2497"/>
                    <a:pt x="140" y="2473"/>
                    <a:pt x="192" y="2440"/>
                  </a:cubicBezTo>
                  <a:cubicBezTo>
                    <a:pt x="219" y="2358"/>
                    <a:pt x="239" y="2271"/>
                    <a:pt x="271" y="2191"/>
                  </a:cubicBezTo>
                  <a:cubicBezTo>
                    <a:pt x="309" y="1997"/>
                    <a:pt x="278" y="1797"/>
                    <a:pt x="316" y="1604"/>
                  </a:cubicBezTo>
                  <a:cubicBezTo>
                    <a:pt x="322" y="1393"/>
                    <a:pt x="322" y="1216"/>
                    <a:pt x="361" y="1016"/>
                  </a:cubicBezTo>
                  <a:cubicBezTo>
                    <a:pt x="384" y="710"/>
                    <a:pt x="369" y="392"/>
                    <a:pt x="395" y="90"/>
                  </a:cubicBezTo>
                  <a:cubicBezTo>
                    <a:pt x="396" y="75"/>
                    <a:pt x="425" y="83"/>
                    <a:pt x="440" y="79"/>
                  </a:cubicBezTo>
                  <a:cubicBezTo>
                    <a:pt x="561" y="83"/>
                    <a:pt x="683" y="70"/>
                    <a:pt x="802" y="90"/>
                  </a:cubicBezTo>
                  <a:cubicBezTo>
                    <a:pt x="824" y="94"/>
                    <a:pt x="821" y="130"/>
                    <a:pt x="836" y="147"/>
                  </a:cubicBezTo>
                  <a:cubicBezTo>
                    <a:pt x="856" y="170"/>
                    <a:pt x="878" y="179"/>
                    <a:pt x="903" y="192"/>
                  </a:cubicBezTo>
                </a:path>
              </a:pathLst>
            </a:custGeom>
            <a:solidFill>
              <a:srgbClr val="FFF0D1"/>
            </a:solidFill>
            <a:ln w="12700" cap="sq" cmpd="sng">
              <a:noFill/>
              <a:prstDash val="solid"/>
              <a:round/>
              <a:headEnd type="none" w="sm" len="sm"/>
              <a:tailEnd type="none" w="sm" len="sm"/>
            </a:ln>
            <a:effectLst>
              <a:outerShdw dist="172739" dir="2161642" algn="ctr" rotWithShape="0">
                <a:srgbClr val="808080"/>
              </a:outerShdw>
            </a:effectLst>
          </p:spPr>
          <p:txBody>
            <a:bodyPr/>
            <a:lstStyle/>
            <a:p>
              <a:endParaRPr lang="zh-CN" altLang="en-US"/>
            </a:p>
          </p:txBody>
        </p:sp>
        <p:sp>
          <p:nvSpPr>
            <p:cNvPr id="31758" name="Rectangle 4"/>
            <p:cNvSpPr>
              <a:spLocks noChangeArrowheads="1"/>
            </p:cNvSpPr>
            <p:nvPr/>
          </p:nvSpPr>
          <p:spPr bwMode="auto">
            <a:xfrm>
              <a:off x="816" y="826"/>
              <a:ext cx="4704" cy="296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MingLiU" pitchFamily="49" charset="-120"/>
                </a:rPr>
                <a:t>  void  </a:t>
              </a:r>
              <a:r>
                <a:rPr lang="en-US" altLang="zh-CN" sz="2500" b="1" dirty="0" err="1">
                  <a:solidFill>
                    <a:srgbClr val="003399"/>
                  </a:solidFill>
                  <a:latin typeface="Times New Roman" pitchFamily="18" charset="0"/>
                  <a:ea typeface="宋体" charset="-122"/>
                </a:rPr>
                <a:t>selectSort</a:t>
              </a:r>
              <a:r>
                <a:rPr lang="en-US" altLang="zh-CN" sz="2500" b="1" dirty="0">
                  <a:solidFill>
                    <a:srgbClr val="003399"/>
                  </a:solidFill>
                  <a:latin typeface="Times New Roman" pitchFamily="18" charset="0"/>
                  <a:ea typeface="MingLiU" pitchFamily="49" charset="-120"/>
                </a:rPr>
                <a:t>(</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k[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n)   </a:t>
              </a:r>
            </a:p>
            <a:p>
              <a:pPr eaLnBrk="1" hangingPunct="1">
                <a:lnSpc>
                  <a:spcPct val="80000"/>
                </a:lnSpc>
              </a:pPr>
              <a:r>
                <a:rPr lang="en-US" altLang="zh-CN" sz="2500" b="1" dirty="0">
                  <a:solidFill>
                    <a:srgbClr val="003399"/>
                  </a:solidFill>
                  <a:latin typeface="Times New Roman" pitchFamily="18" charset="0"/>
                  <a:ea typeface="MingLiU" pitchFamily="49" charset="-120"/>
                </a:rPr>
                <a:t>  {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rPr>
                <a:t>, j, d;</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temp;</a:t>
              </a:r>
            </a:p>
            <a:p>
              <a:pPr eaLnBrk="1" hangingPunct="1">
                <a:lnSpc>
                  <a:spcPct val="80000"/>
                </a:lnSpc>
              </a:pPr>
              <a:r>
                <a:rPr lang="en-US" altLang="zh-CN" sz="2500" b="1" dirty="0">
                  <a:solidFill>
                    <a:srgbClr val="003399"/>
                  </a:solidFill>
                  <a:latin typeface="Times New Roman" pitchFamily="18" charset="0"/>
                  <a:ea typeface="MingLiU" pitchFamily="49" charset="-120"/>
                </a:rPr>
                <a:t>         for(</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sym typeface="Symbol" pitchFamily="18" charset="2"/>
                </a:rPr>
                <a:t>=0;i&lt;n</a:t>
              </a:r>
              <a:r>
                <a:rPr lang="en-US" altLang="zh-CN" sz="2500" b="1" dirty="0">
                  <a:solidFill>
                    <a:srgbClr val="003399"/>
                  </a:solidFill>
                  <a:latin typeface="宋体" charset="-122"/>
                  <a:ea typeface="宋体" charset="-122"/>
                  <a:sym typeface="Symbol" pitchFamily="18" charset="2"/>
                </a:rPr>
                <a:t>-</a:t>
              </a:r>
              <a:r>
                <a:rPr lang="en-US" altLang="zh-CN" sz="2500" b="1" dirty="0">
                  <a:solidFill>
                    <a:srgbClr val="003399"/>
                  </a:solidFill>
                  <a:latin typeface="Times New Roman" pitchFamily="18" charset="0"/>
                  <a:ea typeface="MingLiU" pitchFamily="49" charset="-120"/>
                  <a:sym typeface="Symbol" pitchFamily="18" charset="2"/>
                </a:rPr>
                <a:t>1;i++){</a:t>
              </a:r>
              <a:endParaRPr lang="en-US" altLang="zh-CN" sz="2500" b="1" dirty="0">
                <a:solidFill>
                  <a:srgbClr val="003399"/>
                </a:solidFill>
                <a:latin typeface="Times New Roman" pitchFamily="18" charset="0"/>
                <a:ea typeface="MingLiU" pitchFamily="49" charset="-120"/>
              </a:endParaRPr>
            </a:p>
            <a:p>
              <a:pPr eaLnBrk="1" hangingPunct="1">
                <a:lnSpc>
                  <a:spcPct val="80000"/>
                </a:lnSpc>
              </a:pPr>
              <a:r>
                <a:rPr lang="en-US" altLang="zh-CN" sz="2500" b="1" dirty="0">
                  <a:solidFill>
                    <a:srgbClr val="003399"/>
                  </a:solidFill>
                  <a:latin typeface="Times New Roman" pitchFamily="18" charset="0"/>
                  <a:ea typeface="MingLiU" pitchFamily="49" charset="-120"/>
                </a:rPr>
                <a:t>              d</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rPr>
                <a:t>;</a:t>
              </a:r>
            </a:p>
            <a:p>
              <a:pPr eaLnBrk="1" hangingPunct="1">
                <a:lnSpc>
                  <a:spcPct val="80000"/>
                </a:lnSpc>
              </a:pPr>
              <a:r>
                <a:rPr lang="en-US" altLang="zh-CN" sz="2500" b="1" dirty="0">
                  <a:solidFill>
                    <a:srgbClr val="003399"/>
                  </a:solidFill>
                  <a:latin typeface="Times New Roman" pitchFamily="18" charset="0"/>
                  <a:ea typeface="MingLiU" pitchFamily="49" charset="-120"/>
                </a:rPr>
                <a:t>              for(j</a:t>
              </a:r>
              <a:r>
                <a:rPr lang="en-US" altLang="zh-CN" sz="2500" b="1" dirty="0">
                  <a:solidFill>
                    <a:srgbClr val="003399"/>
                  </a:solidFill>
                  <a:latin typeface="Times New Roman" pitchFamily="18" charset="0"/>
                  <a:ea typeface="MingLiU" pitchFamily="49" charset="-120"/>
                  <a:sym typeface="Symbol" pitchFamily="18" charset="2"/>
                </a:rPr>
                <a:t>=i+1;j&lt;</a:t>
              </a:r>
              <a:r>
                <a:rPr lang="en-US" altLang="zh-CN" sz="2500" b="1" dirty="0" err="1">
                  <a:solidFill>
                    <a:srgbClr val="003399"/>
                  </a:solidFill>
                  <a:latin typeface="Times New Roman" pitchFamily="18" charset="0"/>
                  <a:ea typeface="MingLiU" pitchFamily="49" charset="-120"/>
                  <a:sym typeface="Symbol" pitchFamily="18" charset="2"/>
                </a:rPr>
                <a:t>n;j</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if(k[j]&lt;k[d])</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d=j;</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if(d!=</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400" b="1" dirty="0">
                  <a:solidFill>
                    <a:srgbClr val="003399"/>
                  </a:solidFill>
                  <a:latin typeface="Times New Roman" pitchFamily="18" charset="0"/>
                  <a:ea typeface="MingLiU" pitchFamily="49" charset="-120"/>
                  <a:sym typeface="Symbol" pitchFamily="18" charset="2"/>
                </a:rPr>
                <a:t>    </a:t>
              </a:r>
            </a:p>
            <a:p>
              <a:pPr eaLnBrk="1" hangingPunct="1">
                <a:lnSpc>
                  <a:spcPct val="80000"/>
                </a:lnSpc>
              </a:pPr>
              <a:r>
                <a:rPr lang="en-US" altLang="zh-CN" sz="2400" b="1" dirty="0">
                  <a:solidFill>
                    <a:srgbClr val="003399"/>
                  </a:solidFill>
                  <a:latin typeface="Times New Roman" pitchFamily="18" charset="0"/>
                  <a:ea typeface="MingLiU" pitchFamily="49" charset="-120"/>
                  <a:sym typeface="Symbol" pitchFamily="18" charset="2"/>
                </a:rPr>
                <a:t>                      </a:t>
              </a:r>
              <a:r>
                <a:rPr lang="en-US" altLang="zh-CN" sz="24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 </a:t>
              </a:r>
              <a:r>
                <a:rPr lang="zh-CN" altLang="en-US" sz="2000" b="1" dirty="0">
                  <a:solidFill>
                    <a:schemeClr val="accent2"/>
                  </a:solidFill>
                  <a:latin typeface="Times New Roman" pitchFamily="18" charset="0"/>
                  <a:ea typeface="幼圆" pitchFamily="49" charset="-122"/>
                  <a:sym typeface="Symbol" pitchFamily="18" charset="2"/>
                </a:rPr>
                <a:t>最小值元素非未排序元素的第一个元素时</a:t>
              </a:r>
              <a:r>
                <a:rPr lang="zh-CN" altLang="en-US" sz="2000" b="1" dirty="0">
                  <a:solidFill>
                    <a:schemeClr val="accent2"/>
                  </a:solidFill>
                  <a:latin typeface="Times New Roman" pitchFamily="18" charset="0"/>
                  <a:ea typeface="楷体_GB2312" pitchFamily="49" charset="-122"/>
                  <a:sym typeface="Symbol" pitchFamily="18" charset="2"/>
                </a:rPr>
                <a:t> </a:t>
              </a:r>
              <a:r>
                <a:rPr lang="zh-CN" altLang="en-US" sz="20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temp=k[d] ;</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k[d]=k[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]=temp;</a:t>
              </a:r>
            </a:p>
            <a:p>
              <a:pPr eaLnBrk="1" hangingPunct="1">
                <a:lnSpc>
                  <a:spcPct val="60000"/>
                </a:lnSpc>
              </a:pPr>
              <a:r>
                <a:rPr lang="en-US" altLang="zh-CN" sz="2500" b="1" dirty="0">
                  <a:solidFill>
                    <a:srgbClr val="003399"/>
                  </a:solidFill>
                  <a:latin typeface="Times New Roman" pitchFamily="18" charset="0"/>
                  <a:ea typeface="MingLiU" pitchFamily="49" charset="-120"/>
                  <a:sym typeface="Symbol" pitchFamily="18" charset="2"/>
                </a:rPr>
                <a:t>              }</a:t>
              </a:r>
              <a:endParaRPr lang="en-US" altLang="zh-CN" sz="2500" b="1" dirty="0">
                <a:solidFill>
                  <a:srgbClr val="003399"/>
                </a:solidFill>
                <a:latin typeface="Times New Roman" pitchFamily="18" charset="0"/>
                <a:ea typeface="MingLiU" pitchFamily="49" charset="-120"/>
              </a:endParaRPr>
            </a:p>
            <a:p>
              <a:pPr eaLnBrk="1" hangingPunct="1">
                <a:lnSpc>
                  <a:spcPct val="60000"/>
                </a:lnSpc>
              </a:pPr>
              <a:r>
                <a:rPr lang="en-US" altLang="zh-CN" sz="2500" b="1" dirty="0">
                  <a:solidFill>
                    <a:srgbClr val="003399"/>
                  </a:solidFill>
                  <a:latin typeface="Times New Roman" pitchFamily="18" charset="0"/>
                  <a:ea typeface="MingLiU" pitchFamily="49" charset="-120"/>
                </a:rPr>
                <a:t>         }</a:t>
              </a:r>
            </a:p>
            <a:p>
              <a:pPr eaLnBrk="1" hangingPunct="1">
                <a:lnSpc>
                  <a:spcPct val="60000"/>
                </a:lnSpc>
              </a:pPr>
              <a:r>
                <a:rPr lang="en-US" altLang="zh-CN" sz="2500" b="1" dirty="0">
                  <a:solidFill>
                    <a:srgbClr val="003399"/>
                  </a:solidFill>
                  <a:latin typeface="Times New Roman" pitchFamily="18" charset="0"/>
                  <a:ea typeface="MingLiU" pitchFamily="49" charset="-120"/>
                </a:rPr>
                <a:t>  }</a:t>
              </a:r>
            </a:p>
          </p:txBody>
        </p:sp>
      </p:grpSp>
      <p:grpSp>
        <p:nvGrpSpPr>
          <p:cNvPr id="3" name="Group 44"/>
          <p:cNvGrpSpPr>
            <a:grpSpLocks/>
          </p:cNvGrpSpPr>
          <p:nvPr/>
        </p:nvGrpSpPr>
        <p:grpSpPr bwMode="auto">
          <a:xfrm>
            <a:off x="2397125" y="1828800"/>
            <a:ext cx="6384925" cy="1958975"/>
            <a:chOff x="1510" y="1152"/>
            <a:chExt cx="4022" cy="1234"/>
          </a:xfrm>
        </p:grpSpPr>
        <p:sp>
          <p:nvSpPr>
            <p:cNvPr id="31754" name="Rectangle 30"/>
            <p:cNvSpPr>
              <a:spLocks noChangeArrowheads="1"/>
            </p:cNvSpPr>
            <p:nvPr/>
          </p:nvSpPr>
          <p:spPr bwMode="auto">
            <a:xfrm>
              <a:off x="1510" y="1618"/>
              <a:ext cx="2178" cy="768"/>
            </a:xfrm>
            <a:prstGeom prst="rect">
              <a:avLst/>
            </a:prstGeom>
            <a:noFill/>
            <a:ln w="5080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31755" name="AutoShape 31"/>
            <p:cNvSpPr>
              <a:spLocks noChangeArrowheads="1"/>
            </p:cNvSpPr>
            <p:nvPr/>
          </p:nvSpPr>
          <p:spPr bwMode="auto">
            <a:xfrm>
              <a:off x="3757" y="1152"/>
              <a:ext cx="1775" cy="587"/>
            </a:xfrm>
            <a:prstGeom prst="cloudCallout">
              <a:avLst>
                <a:gd name="adj1" fmla="val -57606"/>
                <a:gd name="adj2" fmla="val 77088"/>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1756" name="Text Box 32"/>
            <p:cNvSpPr txBox="1">
              <a:spLocks noChangeArrowheads="1"/>
            </p:cNvSpPr>
            <p:nvPr/>
          </p:nvSpPr>
          <p:spPr bwMode="auto">
            <a:xfrm>
              <a:off x="3856" y="1244"/>
              <a:ext cx="1519" cy="38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寻找值最小的元</a:t>
              </a:r>
            </a:p>
            <a:p>
              <a:pPr eaLnBrk="1" hangingPunct="1">
                <a:lnSpc>
                  <a:spcPct val="80000"/>
                </a:lnSpc>
              </a:pPr>
              <a:r>
                <a:rPr lang="zh-CN" altLang="en-US" sz="2100" b="1">
                  <a:solidFill>
                    <a:schemeClr val="accent2"/>
                  </a:solidFill>
                </a:rPr>
                <a:t>素</a:t>
              </a:r>
              <a:r>
                <a:rPr lang="en-US" altLang="zh-CN" sz="2100" b="1">
                  <a:solidFill>
                    <a:schemeClr val="accent2"/>
                  </a:solidFill>
                </a:rPr>
                <a:t>,</a:t>
              </a:r>
              <a:r>
                <a:rPr lang="zh-CN" altLang="en-US" sz="2100" b="1">
                  <a:solidFill>
                    <a:schemeClr val="accent2"/>
                  </a:solidFill>
                </a:rPr>
                <a:t>并记录其位置</a:t>
              </a:r>
            </a:p>
          </p:txBody>
        </p:sp>
      </p:grpSp>
      <p:grpSp>
        <p:nvGrpSpPr>
          <p:cNvPr id="4" name="Group 46"/>
          <p:cNvGrpSpPr>
            <a:grpSpLocks/>
          </p:cNvGrpSpPr>
          <p:nvPr/>
        </p:nvGrpSpPr>
        <p:grpSpPr bwMode="auto">
          <a:xfrm rot="500449">
            <a:off x="439738" y="422275"/>
            <a:ext cx="1752600" cy="871538"/>
            <a:chOff x="277" y="266"/>
            <a:chExt cx="1104" cy="549"/>
          </a:xfrm>
        </p:grpSpPr>
        <p:sp>
          <p:nvSpPr>
            <p:cNvPr id="31752" name="AutoShape 34"/>
            <p:cNvSpPr>
              <a:spLocks noChangeArrowheads="1"/>
            </p:cNvSpPr>
            <p:nvPr/>
          </p:nvSpPr>
          <p:spPr bwMode="auto">
            <a:xfrm rot="-602478">
              <a:off x="277" y="266"/>
              <a:ext cx="1104" cy="549"/>
            </a:xfrm>
            <a:prstGeom prst="irregularSeal2">
              <a:avLst/>
            </a:prstGeom>
            <a:solidFill>
              <a:srgbClr val="00CCFF"/>
            </a:solidFill>
            <a:ln w="57150" cap="sq">
              <a:solidFill>
                <a:srgbClr val="FFFF00"/>
              </a:solidFill>
              <a:miter lim="800000"/>
              <a:headEnd type="none" w="sm" len="sm"/>
              <a:tailEnd type="none" w="sm" len="sm"/>
            </a:ln>
            <a:effectLst>
              <a:outerShdw dist="114300" algn="ctr" rotWithShape="0">
                <a:srgbClr val="808080"/>
              </a:outerShdw>
            </a:effectLst>
          </p:spPr>
          <p:txBody>
            <a:bodyPr wrap="none" anchor="ctr"/>
            <a:lstStyle/>
            <a:p>
              <a:pPr eaLnBrk="1" hangingPunct="1"/>
              <a:endParaRPr lang="zh-CN" altLang="en-US"/>
            </a:p>
          </p:txBody>
        </p:sp>
        <p:sp>
          <p:nvSpPr>
            <p:cNvPr id="31753" name="Text Box 35"/>
            <p:cNvSpPr txBox="1">
              <a:spLocks noChangeArrowheads="1"/>
            </p:cNvSpPr>
            <p:nvPr/>
          </p:nvSpPr>
          <p:spPr bwMode="auto">
            <a:xfrm rot="-1345258">
              <a:off x="397" y="273"/>
              <a:ext cx="980" cy="46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200" b="1">
                  <a:solidFill>
                    <a:srgbClr val="FF3300"/>
                  </a:solidFill>
                  <a:latin typeface="Times New Roman" pitchFamily="18" charset="0"/>
                  <a:ea typeface="华文新魏" pitchFamily="2" charset="-122"/>
                </a:rPr>
                <a:t>算法</a:t>
              </a:r>
            </a:p>
          </p:txBody>
        </p:sp>
      </p:grpSp>
      <p:grpSp>
        <p:nvGrpSpPr>
          <p:cNvPr id="5" name="Group 45"/>
          <p:cNvGrpSpPr>
            <a:grpSpLocks/>
          </p:cNvGrpSpPr>
          <p:nvPr/>
        </p:nvGrpSpPr>
        <p:grpSpPr bwMode="auto">
          <a:xfrm>
            <a:off x="5032375" y="4668838"/>
            <a:ext cx="2636838" cy="1014412"/>
            <a:chOff x="3170" y="2941"/>
            <a:chExt cx="1661" cy="639"/>
          </a:xfrm>
        </p:grpSpPr>
        <p:sp>
          <p:nvSpPr>
            <p:cNvPr id="31750" name="Text Box 37"/>
            <p:cNvSpPr txBox="1">
              <a:spLocks noChangeArrowheads="1"/>
            </p:cNvSpPr>
            <p:nvPr/>
          </p:nvSpPr>
          <p:spPr bwMode="auto">
            <a:xfrm rot="-817397">
              <a:off x="3199" y="3049"/>
              <a:ext cx="1632"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rPr>
                <a:t>n-1</a:t>
              </a:r>
              <a:r>
                <a:rPr lang="zh-CN" altLang="en-US" sz="3300" b="1">
                  <a:solidFill>
                    <a:srgbClr val="FF3300"/>
                  </a:solidFill>
                </a:rPr>
                <a:t>趟排序</a:t>
              </a:r>
            </a:p>
          </p:txBody>
        </p:sp>
        <p:sp>
          <p:nvSpPr>
            <p:cNvPr id="31751" name="Freeform 38"/>
            <p:cNvSpPr>
              <a:spLocks/>
            </p:cNvSpPr>
            <p:nvPr/>
          </p:nvSpPr>
          <p:spPr bwMode="auto">
            <a:xfrm rot="224409">
              <a:off x="3170" y="2941"/>
              <a:ext cx="1393" cy="639"/>
            </a:xfrm>
            <a:custGeom>
              <a:avLst/>
              <a:gdLst>
                <a:gd name="T0" fmla="*/ 115 w 1344"/>
                <a:gd name="T1" fmla="*/ 340 h 618"/>
                <a:gd name="T2" fmla="*/ 285 w 1344"/>
                <a:gd name="T3" fmla="*/ 219 h 618"/>
                <a:gd name="T4" fmla="*/ 358 w 1344"/>
                <a:gd name="T5" fmla="*/ 195 h 618"/>
                <a:gd name="T6" fmla="*/ 454 w 1344"/>
                <a:gd name="T7" fmla="*/ 148 h 618"/>
                <a:gd name="T8" fmla="*/ 503 w 1344"/>
                <a:gd name="T9" fmla="*/ 134 h 618"/>
                <a:gd name="T10" fmla="*/ 1036 w 1344"/>
                <a:gd name="T11" fmla="*/ 27 h 618"/>
                <a:gd name="T12" fmla="*/ 1328 w 1344"/>
                <a:gd name="T13" fmla="*/ 51 h 618"/>
                <a:gd name="T14" fmla="*/ 1389 w 1344"/>
                <a:gd name="T15" fmla="*/ 292 h 618"/>
                <a:gd name="T16" fmla="*/ 1268 w 1344"/>
                <a:gd name="T17" fmla="*/ 353 h 618"/>
                <a:gd name="T18" fmla="*/ 1146 w 1344"/>
                <a:gd name="T19" fmla="*/ 413 h 618"/>
                <a:gd name="T20" fmla="*/ 1073 w 1344"/>
                <a:gd name="T21" fmla="*/ 437 h 618"/>
                <a:gd name="T22" fmla="*/ 951 w 1344"/>
                <a:gd name="T23" fmla="*/ 485 h 618"/>
                <a:gd name="T24" fmla="*/ 709 w 1344"/>
                <a:gd name="T25" fmla="*/ 570 h 618"/>
                <a:gd name="T26" fmla="*/ 588 w 1344"/>
                <a:gd name="T27" fmla="*/ 618 h 618"/>
                <a:gd name="T28" fmla="*/ 260 w 1344"/>
                <a:gd name="T29" fmla="*/ 630 h 618"/>
                <a:gd name="T30" fmla="*/ 41 w 1344"/>
                <a:gd name="T31" fmla="*/ 642 h 618"/>
                <a:gd name="T32" fmla="*/ 41 w 1344"/>
                <a:gd name="T33" fmla="*/ 365 h 618"/>
                <a:gd name="T34" fmla="*/ 115 w 1344"/>
                <a:gd name="T35" fmla="*/ 340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00ACD4"/>
              </a:solidFill>
              <a:prstDash val="solid"/>
              <a:round/>
              <a:headEnd/>
              <a:tailEnd/>
            </a:ln>
            <a:effectLst>
              <a:outerShdw dist="35921" dir="2700000" algn="ctr" rotWithShape="0">
                <a:srgbClr val="969696"/>
              </a:outerShdw>
            </a:effec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3"/>
          <p:cNvGrpSpPr>
            <a:grpSpLocks/>
          </p:cNvGrpSpPr>
          <p:nvPr/>
        </p:nvGrpSpPr>
        <p:grpSpPr bwMode="auto">
          <a:xfrm>
            <a:off x="1187450" y="642938"/>
            <a:ext cx="7561263" cy="1595437"/>
            <a:chOff x="748" y="405"/>
            <a:chExt cx="4763" cy="1005"/>
          </a:xfrm>
        </p:grpSpPr>
        <p:sp>
          <p:nvSpPr>
            <p:cNvPr id="32790" name="Rectangle 152"/>
            <p:cNvSpPr>
              <a:spLocks noChangeArrowheads="1"/>
            </p:cNvSpPr>
            <p:nvPr/>
          </p:nvSpPr>
          <p:spPr bwMode="auto">
            <a:xfrm>
              <a:off x="748" y="405"/>
              <a:ext cx="4536" cy="1005"/>
            </a:xfrm>
            <a:prstGeom prst="rect">
              <a:avLst/>
            </a:prstGeom>
            <a:gradFill rotWithShape="0">
              <a:gsLst>
                <a:gs pos="0">
                  <a:srgbClr val="F00078"/>
                </a:gs>
                <a:gs pos="50000">
                  <a:srgbClr val="6F0038"/>
                </a:gs>
                <a:gs pos="100000">
                  <a:srgbClr val="F00078"/>
                </a:gs>
              </a:gsLst>
              <a:lin ang="5400000" scaled="1"/>
            </a:gradFill>
            <a:ln w="12700" cap="sq">
              <a:noFill/>
              <a:miter lim="800000"/>
              <a:headEnd/>
              <a:tailEnd/>
            </a:ln>
            <a:effectLst>
              <a:outerShdw dist="125724" dir="2700000" algn="ctr" rotWithShape="0">
                <a:srgbClr val="B2B2B2"/>
              </a:outerShdw>
            </a:effectLst>
          </p:spPr>
          <p:txBody>
            <a:bodyPr wrap="none" anchor="ctr"/>
            <a:lstStyle/>
            <a:p>
              <a:pPr eaLnBrk="1" hangingPunct="1"/>
              <a:endParaRPr lang="zh-CN" altLang="en-US"/>
            </a:p>
          </p:txBody>
        </p:sp>
        <p:sp>
          <p:nvSpPr>
            <p:cNvPr id="32791" name="Text Box 153"/>
            <p:cNvSpPr txBox="1">
              <a:spLocks noChangeArrowheads="1"/>
            </p:cNvSpPr>
            <p:nvPr/>
          </p:nvSpPr>
          <p:spPr bwMode="auto">
            <a:xfrm>
              <a:off x="1040" y="499"/>
              <a:ext cx="4471" cy="810"/>
            </a:xfrm>
            <a:prstGeom prst="rect">
              <a:avLst/>
            </a:prstGeom>
            <a:noFill/>
            <a:ln w="28575"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5000"/>
                </a:lnSpc>
              </a:pPr>
              <a:r>
                <a:rPr lang="en-US" altLang="zh-CN" sz="2300" b="1">
                  <a:solidFill>
                    <a:srgbClr val="FFFFFF"/>
                  </a:solidFill>
                  <a:latin typeface="幼圆" pitchFamily="49" charset="-122"/>
                  <a:ea typeface="幼圆" pitchFamily="49" charset="-122"/>
                </a:rPr>
                <a:t>    </a:t>
              </a:r>
              <a:r>
                <a:rPr lang="zh-CN" altLang="en-US" sz="2300" b="1">
                  <a:solidFill>
                    <a:srgbClr val="FFFFFF"/>
                  </a:solidFill>
                  <a:latin typeface="幼圆" pitchFamily="49" charset="-122"/>
                  <a:ea typeface="幼圆" pitchFamily="49" charset="-122"/>
                </a:rPr>
                <a:t>若原始序列为一个按值</a:t>
              </a:r>
              <a:r>
                <a:rPr lang="zh-CN" altLang="en-US" sz="2300" b="1">
                  <a:solidFill>
                    <a:srgbClr val="FFFF00"/>
                  </a:solidFill>
                </a:rPr>
                <a:t>递增</a:t>
              </a:r>
              <a:r>
                <a:rPr lang="zh-CN" altLang="en-US" sz="2300" b="1">
                  <a:solidFill>
                    <a:srgbClr val="FFFFFF"/>
                  </a:solidFill>
                  <a:latin typeface="幼圆" pitchFamily="49" charset="-122"/>
                  <a:ea typeface="幼圆" pitchFamily="49" charset="-122"/>
                </a:rPr>
                <a:t>的序列，则排序</a:t>
              </a:r>
            </a:p>
            <a:p>
              <a:pPr eaLnBrk="1" hangingPunct="1">
                <a:lnSpc>
                  <a:spcPct val="85000"/>
                </a:lnSpc>
              </a:pPr>
              <a:r>
                <a:rPr lang="zh-CN" altLang="en-US" sz="2300" b="1">
                  <a:solidFill>
                    <a:srgbClr val="FFFFFF"/>
                  </a:solidFill>
                  <a:latin typeface="幼圆" pitchFamily="49" charset="-122"/>
                  <a:ea typeface="幼圆" pitchFamily="49" charset="-122"/>
                </a:rPr>
                <a:t>过程中一共要经过多少次元素之间的比较？若原</a:t>
              </a:r>
            </a:p>
            <a:p>
              <a:pPr eaLnBrk="1" hangingPunct="1">
                <a:lnSpc>
                  <a:spcPct val="85000"/>
                </a:lnSpc>
              </a:pPr>
              <a:r>
                <a:rPr lang="zh-CN" altLang="en-US" sz="2300" b="1">
                  <a:solidFill>
                    <a:srgbClr val="FFFFFF"/>
                  </a:solidFill>
                  <a:latin typeface="幼圆" pitchFamily="49" charset="-122"/>
                  <a:ea typeface="幼圆" pitchFamily="49" charset="-122"/>
                </a:rPr>
                <a:t>始序列为一个按值</a:t>
              </a:r>
              <a:r>
                <a:rPr lang="zh-CN" altLang="en-US" sz="2300" b="1">
                  <a:solidFill>
                    <a:srgbClr val="FFFF00"/>
                  </a:solidFill>
                </a:rPr>
                <a:t>递减</a:t>
              </a:r>
              <a:r>
                <a:rPr lang="zh-CN" altLang="en-US" sz="2300" b="1">
                  <a:solidFill>
                    <a:srgbClr val="FFFFFF"/>
                  </a:solidFill>
                  <a:latin typeface="幼圆" pitchFamily="49" charset="-122"/>
                  <a:ea typeface="幼圆" pitchFamily="49" charset="-122"/>
                </a:rPr>
                <a:t>的序列，则排序过程中要</a:t>
              </a:r>
            </a:p>
            <a:p>
              <a:pPr eaLnBrk="1" hangingPunct="1">
                <a:lnSpc>
                  <a:spcPct val="85000"/>
                </a:lnSpc>
              </a:pPr>
              <a:r>
                <a:rPr lang="zh-CN" altLang="en-US" sz="2300" b="1">
                  <a:solidFill>
                    <a:srgbClr val="FFFFFF"/>
                  </a:solidFill>
                  <a:latin typeface="幼圆" pitchFamily="49" charset="-122"/>
                  <a:ea typeface="幼圆" pitchFamily="49" charset="-122"/>
                </a:rPr>
                <a:t>经过多少次元素之间的比较？</a:t>
              </a:r>
            </a:p>
          </p:txBody>
        </p:sp>
      </p:grpSp>
      <p:grpSp>
        <p:nvGrpSpPr>
          <p:cNvPr id="3" name="Group 192"/>
          <p:cNvGrpSpPr>
            <a:grpSpLocks/>
          </p:cNvGrpSpPr>
          <p:nvPr/>
        </p:nvGrpSpPr>
        <p:grpSpPr bwMode="auto">
          <a:xfrm>
            <a:off x="989013" y="2565400"/>
            <a:ext cx="7543800" cy="1724025"/>
            <a:chOff x="623" y="1728"/>
            <a:chExt cx="4752" cy="1086"/>
          </a:xfrm>
        </p:grpSpPr>
        <p:sp>
          <p:nvSpPr>
            <p:cNvPr id="32788" name="Text Box 156"/>
            <p:cNvSpPr txBox="1">
              <a:spLocks noChangeArrowheads="1"/>
            </p:cNvSpPr>
            <p:nvPr/>
          </p:nvSpPr>
          <p:spPr bwMode="auto">
            <a:xfrm>
              <a:off x="623" y="1728"/>
              <a:ext cx="4752" cy="997"/>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400" b="1">
                  <a:solidFill>
                    <a:schemeClr val="accent2"/>
                  </a:solidFill>
                  <a:latin typeface="Times New Roman" pitchFamily="18" charset="0"/>
                  <a:ea typeface="华文行楷" pitchFamily="2" charset="-122"/>
                </a:rPr>
                <a:t> </a:t>
              </a:r>
              <a:r>
                <a:rPr lang="zh-CN" altLang="en-US" sz="2600" b="1">
                  <a:solidFill>
                    <a:schemeClr val="accent2"/>
                  </a:solidFill>
                  <a:latin typeface="Times New Roman" pitchFamily="18" charset="0"/>
                  <a:ea typeface="华文行楷" pitchFamily="2" charset="-122"/>
                </a:rPr>
                <a:t>答案</a:t>
              </a:r>
              <a:r>
                <a:rPr lang="zh-CN" altLang="en-US" sz="2500" b="1">
                  <a:solidFill>
                    <a:schemeClr val="accent2"/>
                  </a:solidFill>
                  <a:latin typeface="Times New Roman" pitchFamily="18" charset="0"/>
                </a:rPr>
                <a:t>：</a:t>
              </a:r>
            </a:p>
            <a:p>
              <a:pPr eaLnBrk="1" hangingPunct="1">
                <a:lnSpc>
                  <a:spcPct val="105000"/>
                </a:lnSpc>
              </a:pPr>
              <a:r>
                <a:rPr lang="zh-CN" altLang="en-US" sz="2400" b="1">
                  <a:solidFill>
                    <a:srgbClr val="003296"/>
                  </a:solidFill>
                  <a:latin typeface="幼圆" pitchFamily="49" charset="-122"/>
                  <a:ea typeface="幼圆" pitchFamily="49" charset="-122"/>
                </a:rPr>
                <a:t>         无论原始序列为什么状态，第</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趟排序都需</a:t>
              </a:r>
            </a:p>
            <a:p>
              <a:pPr eaLnBrk="1" hangingPunct="1">
                <a:lnSpc>
                  <a:spcPct val="105000"/>
                </a:lnSpc>
              </a:pPr>
              <a:r>
                <a:rPr lang="zh-CN" altLang="en-US" sz="2400" b="1">
                  <a:solidFill>
                    <a:srgbClr val="003296"/>
                  </a:solidFill>
                  <a:latin typeface="幼圆" pitchFamily="49" charset="-122"/>
                  <a:ea typeface="幼圆" pitchFamily="49" charset="-122"/>
                </a:rPr>
                <a:t>   要经过</a:t>
              </a:r>
              <a:r>
                <a:rPr lang="en-US" altLang="zh-CN" sz="2400" b="1">
                  <a:solidFill>
                    <a:srgbClr val="003296"/>
                  </a:solidFill>
                  <a:latin typeface="Times New Roman" pitchFamily="18" charset="0"/>
                  <a:ea typeface="幼圆" pitchFamily="49" charset="-122"/>
                </a:rPr>
                <a:t>n</a:t>
              </a:r>
              <a:r>
                <a:rPr lang="en-US" altLang="zh-CN" sz="2400" b="1">
                  <a:solidFill>
                    <a:srgbClr val="003296"/>
                  </a:solidFill>
                  <a:latin typeface="宋体" charset="-122"/>
                  <a:ea typeface="宋体" charset="-122"/>
                </a:rPr>
                <a:t>-</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次元素之间的比较，因此，整个排序过</a:t>
              </a:r>
            </a:p>
            <a:p>
              <a:pPr eaLnBrk="1" hangingPunct="1">
                <a:lnSpc>
                  <a:spcPct val="105000"/>
                </a:lnSpc>
              </a:pPr>
              <a:r>
                <a:rPr lang="zh-CN" altLang="en-US" sz="2400" b="1">
                  <a:solidFill>
                    <a:srgbClr val="003296"/>
                  </a:solidFill>
                  <a:latin typeface="幼圆" pitchFamily="49" charset="-122"/>
                  <a:ea typeface="幼圆" pitchFamily="49" charset="-122"/>
                </a:rPr>
                <a:t>   程中元素之间的比较次数为</a:t>
              </a:r>
              <a:r>
                <a:rPr lang="zh-CN" altLang="en-US" sz="2400" b="1">
                  <a:solidFill>
                    <a:srgbClr val="003296"/>
                  </a:solidFill>
                  <a:latin typeface="Times New Roman" pitchFamily="18" charset="0"/>
                  <a:ea typeface="楷体_GB2312" pitchFamily="49" charset="-122"/>
                  <a:sym typeface="Symbol" pitchFamily="18" charset="2"/>
                </a:rPr>
                <a:t></a:t>
              </a:r>
              <a:r>
                <a:rPr lang="en-US" altLang="zh-CN" sz="2400" b="1">
                  <a:solidFill>
                    <a:srgbClr val="003296"/>
                  </a:solidFill>
                  <a:latin typeface="Times New Roman" pitchFamily="18" charset="0"/>
                  <a:ea typeface="楷体_GB2312" pitchFamily="49" charset="-122"/>
                  <a:sym typeface="Symbol" pitchFamily="18" charset="2"/>
                </a:rPr>
                <a:t>(n-i)=n(n-1)/2</a:t>
              </a:r>
              <a:r>
                <a:rPr lang="zh-CN" altLang="en-US" sz="2400" b="1">
                  <a:solidFill>
                    <a:srgbClr val="003296"/>
                  </a:solidFill>
                  <a:latin typeface="Times New Roman" pitchFamily="18" charset="0"/>
                  <a:ea typeface="楷体_GB2312" pitchFamily="49" charset="-122"/>
                </a:rPr>
                <a:t>。</a:t>
              </a:r>
            </a:p>
          </p:txBody>
        </p:sp>
        <p:sp>
          <p:nvSpPr>
            <p:cNvPr id="32789" name="Text Box 157"/>
            <p:cNvSpPr txBox="1">
              <a:spLocks noChangeArrowheads="1"/>
            </p:cNvSpPr>
            <p:nvPr/>
          </p:nvSpPr>
          <p:spPr bwMode="auto">
            <a:xfrm>
              <a:off x="3225" y="2363"/>
              <a:ext cx="294" cy="451"/>
            </a:xfrm>
            <a:prstGeom prst="rect">
              <a:avLst/>
            </a:prstGeom>
            <a:noFill/>
            <a:ln w="12700" cap="sq">
              <a:noFill/>
              <a:miter lim="800000"/>
              <a:headEnd type="none" w="sm" len="sm"/>
              <a:tailEnd type="none" w="sm" len="sm"/>
            </a:ln>
          </p:spPr>
          <p:txBody>
            <a:bodyPr wrap="none">
              <a:spAutoFit/>
            </a:bodyPr>
            <a:lstStyle/>
            <a:p>
              <a:pPr eaLnBrk="1" hangingPunct="1">
                <a:lnSpc>
                  <a:spcPct val="85000"/>
                </a:lnSpc>
              </a:pPr>
              <a:r>
                <a:rPr lang="en-US" altLang="zh-CN" sz="1600" b="1">
                  <a:solidFill>
                    <a:srgbClr val="003296"/>
                  </a:solidFill>
                  <a:latin typeface="Times New Roman" pitchFamily="18" charset="0"/>
                  <a:ea typeface="宋体" charset="-122"/>
                </a:rPr>
                <a:t>n-1</a:t>
              </a:r>
            </a:p>
            <a:p>
              <a:pPr eaLnBrk="1" hangingPunct="1">
                <a:lnSpc>
                  <a:spcPct val="85000"/>
                </a:lnSpc>
              </a:pPr>
              <a:endParaRPr lang="en-US" altLang="zh-CN" sz="1600" b="1">
                <a:solidFill>
                  <a:srgbClr val="003296"/>
                </a:solidFill>
                <a:latin typeface="Times New Roman" pitchFamily="18" charset="0"/>
                <a:ea typeface="宋体" charset="-122"/>
              </a:endParaRPr>
            </a:p>
            <a:p>
              <a:pPr eaLnBrk="1" hangingPunct="1">
                <a:lnSpc>
                  <a:spcPct val="85000"/>
                </a:lnSpc>
              </a:pPr>
              <a:r>
                <a:rPr lang="en-US" altLang="zh-CN" sz="1600" b="1">
                  <a:solidFill>
                    <a:srgbClr val="003296"/>
                  </a:solidFill>
                  <a:latin typeface="Times New Roman" pitchFamily="18" charset="0"/>
                  <a:ea typeface="宋体" charset="-122"/>
                </a:rPr>
                <a:t>i=1</a:t>
              </a:r>
            </a:p>
          </p:txBody>
        </p:sp>
      </p:grpSp>
      <p:grpSp>
        <p:nvGrpSpPr>
          <p:cNvPr id="4" name="Group 183"/>
          <p:cNvGrpSpPr>
            <a:grpSpLocks/>
          </p:cNvGrpSpPr>
          <p:nvPr/>
        </p:nvGrpSpPr>
        <p:grpSpPr bwMode="auto">
          <a:xfrm>
            <a:off x="467544" y="4343400"/>
            <a:ext cx="8152949" cy="1127125"/>
            <a:chOff x="567" y="2736"/>
            <a:chExt cx="4854" cy="710"/>
          </a:xfrm>
        </p:grpSpPr>
        <p:sp>
          <p:nvSpPr>
            <p:cNvPr id="32785" name="Text Box 17"/>
            <p:cNvSpPr txBox="1">
              <a:spLocks noChangeArrowheads="1"/>
            </p:cNvSpPr>
            <p:nvPr/>
          </p:nvSpPr>
          <p:spPr bwMode="auto">
            <a:xfrm>
              <a:off x="779" y="2840"/>
              <a:ext cx="4642" cy="529"/>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B80"/>
                  </a:solidFill>
                  <a:latin typeface="Times New Roman" pitchFamily="18" charset="0"/>
                </a:rPr>
                <a:t>        </a:t>
              </a:r>
              <a:r>
                <a:rPr lang="zh-CN" altLang="en-US" sz="2700" b="1" dirty="0">
                  <a:solidFill>
                    <a:srgbClr val="002B80"/>
                  </a:solidFill>
                </a:rPr>
                <a:t>选择排序法的元素之间的比较次数与原始</a:t>
              </a:r>
            </a:p>
            <a:p>
              <a:pPr eaLnBrk="1" hangingPunct="1">
                <a:lnSpc>
                  <a:spcPct val="90000"/>
                </a:lnSpc>
              </a:pPr>
              <a:r>
                <a:rPr lang="zh-CN" altLang="en-US" sz="2700" b="1" dirty="0">
                  <a:solidFill>
                    <a:srgbClr val="002B80"/>
                  </a:solidFill>
                </a:rPr>
                <a:t>         序列中元素的分布状态</a:t>
              </a:r>
              <a:r>
                <a:rPr lang="zh-CN" altLang="en-US" sz="2700" b="1" dirty="0">
                  <a:solidFill>
                    <a:srgbClr val="FF3300"/>
                  </a:solidFill>
                </a:rPr>
                <a:t>无关</a:t>
              </a:r>
              <a:r>
                <a:rPr lang="zh-CN" altLang="en-US" sz="2500" b="1" dirty="0">
                  <a:solidFill>
                    <a:srgbClr val="002B80"/>
                  </a:solidFill>
                  <a:latin typeface="Times New Roman" pitchFamily="18" charset="0"/>
                  <a:ea typeface="楷体_GB2312" pitchFamily="49" charset="-122"/>
                </a:rPr>
                <a:t>。</a:t>
              </a:r>
            </a:p>
          </p:txBody>
        </p:sp>
        <p:sp>
          <p:nvSpPr>
            <p:cNvPr id="32786" name="Oval 164"/>
            <p:cNvSpPr>
              <a:spLocks noChangeArrowheads="1"/>
            </p:cNvSpPr>
            <p:nvPr/>
          </p:nvSpPr>
          <p:spPr bwMode="auto">
            <a:xfrm>
              <a:off x="580" y="2736"/>
              <a:ext cx="432" cy="710"/>
            </a:xfrm>
            <a:prstGeom prst="ellipse">
              <a:avLst/>
            </a:prstGeom>
            <a:solidFill>
              <a:srgbClr val="CCFFFF"/>
            </a:solidFill>
            <a:ln w="57150" cap="sq">
              <a:noFill/>
              <a:round/>
              <a:headEnd/>
              <a:tailEnd/>
            </a:ln>
            <a:effectLst>
              <a:outerShdw dist="45791" dir="2021404" algn="ctr" rotWithShape="0">
                <a:srgbClr val="B2B2B2"/>
              </a:outerShdw>
            </a:effectLst>
          </p:spPr>
          <p:txBody>
            <a:bodyPr wrap="none" anchor="ctr"/>
            <a:lstStyle/>
            <a:p>
              <a:pPr eaLnBrk="1" hangingPunct="1"/>
              <a:endParaRPr lang="zh-CN" altLang="en-US"/>
            </a:p>
          </p:txBody>
        </p:sp>
        <p:sp>
          <p:nvSpPr>
            <p:cNvPr id="32787" name="Rectangle 165"/>
            <p:cNvSpPr>
              <a:spLocks noChangeArrowheads="1"/>
            </p:cNvSpPr>
            <p:nvPr/>
          </p:nvSpPr>
          <p:spPr bwMode="auto">
            <a:xfrm>
              <a:off x="567" y="2840"/>
              <a:ext cx="396" cy="562"/>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75000"/>
                </a:lnSpc>
              </a:pPr>
              <a:r>
                <a:rPr lang="zh-CN" altLang="en-US" sz="3500" b="1" dirty="0">
                  <a:solidFill>
                    <a:srgbClr val="FF0000"/>
                  </a:solidFill>
                  <a:latin typeface="Times New Roman" pitchFamily="18" charset="0"/>
                  <a:ea typeface="华文新魏" pitchFamily="2" charset="-122"/>
                </a:rPr>
                <a:t>结</a:t>
              </a:r>
            </a:p>
            <a:p>
              <a:pPr eaLnBrk="1" hangingPunct="1">
                <a:lnSpc>
                  <a:spcPct val="75000"/>
                </a:lnSpc>
              </a:pPr>
              <a:r>
                <a:rPr lang="zh-CN" altLang="en-US" sz="3500" b="1" dirty="0">
                  <a:solidFill>
                    <a:srgbClr val="FF0000"/>
                  </a:solidFill>
                  <a:latin typeface="Times New Roman" pitchFamily="18" charset="0"/>
                  <a:ea typeface="华文新魏" pitchFamily="2" charset="-122"/>
                </a:rPr>
                <a:t>论</a:t>
              </a:r>
            </a:p>
          </p:txBody>
        </p:sp>
      </p:grpSp>
      <p:grpSp>
        <p:nvGrpSpPr>
          <p:cNvPr id="5" name="Group 174"/>
          <p:cNvGrpSpPr>
            <a:grpSpLocks/>
          </p:cNvGrpSpPr>
          <p:nvPr/>
        </p:nvGrpSpPr>
        <p:grpSpPr bwMode="auto">
          <a:xfrm>
            <a:off x="609600" y="76200"/>
            <a:ext cx="2613025" cy="827088"/>
            <a:chOff x="402" y="57"/>
            <a:chExt cx="1646" cy="521"/>
          </a:xfrm>
        </p:grpSpPr>
        <p:grpSp>
          <p:nvGrpSpPr>
            <p:cNvPr id="6" name="Group 173"/>
            <p:cNvGrpSpPr>
              <a:grpSpLocks/>
            </p:cNvGrpSpPr>
            <p:nvPr/>
          </p:nvGrpSpPr>
          <p:grpSpPr bwMode="auto">
            <a:xfrm>
              <a:off x="402" y="57"/>
              <a:ext cx="1326" cy="519"/>
              <a:chOff x="402" y="50"/>
              <a:chExt cx="1326" cy="519"/>
            </a:xfrm>
          </p:grpSpPr>
          <p:sp>
            <p:nvSpPr>
              <p:cNvPr id="32783" name="Cloud"/>
              <p:cNvSpPr>
                <a:spLocks noChangeAspect="1" noEditPoints="1" noChangeArrowheads="1"/>
              </p:cNvSpPr>
              <p:nvPr/>
            </p:nvSpPr>
            <p:spPr bwMode="auto">
              <a:xfrm>
                <a:off x="402" y="102"/>
                <a:ext cx="1038" cy="459"/>
              </a:xfrm>
              <a:custGeom>
                <a:avLst/>
                <a:gdLst>
                  <a:gd name="T0" fmla="*/ 0 w 21600"/>
                  <a:gd name="T1" fmla="*/ 0 h 21600"/>
                  <a:gd name="T2" fmla="*/ 1 w 21600"/>
                  <a:gd name="T3" fmla="*/ 0 h 21600"/>
                  <a:gd name="T4" fmla="*/ 2 w 21600"/>
                  <a:gd name="T5" fmla="*/ 0 h 21600"/>
                  <a:gd name="T6" fmla="*/ 1 w 21600"/>
                  <a:gd name="T7" fmla="*/ 0 h 21600"/>
                  <a:gd name="T8" fmla="*/ 0 60000 65536"/>
                  <a:gd name="T9" fmla="*/ 0 60000 65536"/>
                  <a:gd name="T10" fmla="*/ 0 60000 65536"/>
                  <a:gd name="T11" fmla="*/ 0 60000 65536"/>
                  <a:gd name="T12" fmla="*/ 2976 w 21600"/>
                  <a:gd name="T13" fmla="*/ 3247 h 21600"/>
                  <a:gd name="T14" fmla="*/ 17084 w 21600"/>
                  <a:gd name="T15" fmla="*/ 1731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31750">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2784" name="Rectangle 161"/>
              <p:cNvSpPr>
                <a:spLocks noChangeArrowheads="1"/>
              </p:cNvSpPr>
              <p:nvPr/>
            </p:nvSpPr>
            <p:spPr bwMode="auto">
              <a:xfrm>
                <a:off x="492" y="50"/>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思</a:t>
                </a:r>
              </a:p>
            </p:txBody>
          </p:sp>
        </p:grpSp>
        <p:sp>
          <p:nvSpPr>
            <p:cNvPr id="32782" name="Rectangle 172"/>
            <p:cNvSpPr>
              <a:spLocks noChangeArrowheads="1"/>
            </p:cNvSpPr>
            <p:nvPr/>
          </p:nvSpPr>
          <p:spPr bwMode="auto">
            <a:xfrm>
              <a:off x="812" y="59"/>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考</a:t>
              </a:r>
            </a:p>
          </p:txBody>
        </p:sp>
      </p:grpSp>
      <p:grpSp>
        <p:nvGrpSpPr>
          <p:cNvPr id="7" name="Group 190"/>
          <p:cNvGrpSpPr>
            <a:grpSpLocks/>
          </p:cNvGrpSpPr>
          <p:nvPr/>
        </p:nvGrpSpPr>
        <p:grpSpPr bwMode="auto">
          <a:xfrm>
            <a:off x="5665788" y="5467350"/>
            <a:ext cx="2074862" cy="936625"/>
            <a:chOff x="3206" y="3444"/>
            <a:chExt cx="1307" cy="590"/>
          </a:xfrm>
        </p:grpSpPr>
        <p:sp>
          <p:nvSpPr>
            <p:cNvPr id="32779" name="Rectangle 180"/>
            <p:cNvSpPr>
              <a:spLocks noChangeArrowheads="1"/>
            </p:cNvSpPr>
            <p:nvPr/>
          </p:nvSpPr>
          <p:spPr bwMode="auto">
            <a:xfrm>
              <a:off x="3313" y="3526"/>
              <a:ext cx="1200" cy="41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75000"/>
                </a:lnSpc>
              </a:pPr>
              <a:r>
                <a:rPr lang="zh-CN" altLang="en-US" sz="2500" b="1" dirty="0">
                  <a:solidFill>
                    <a:srgbClr val="FF3300"/>
                  </a:solidFill>
                  <a:latin typeface="Times New Roman" pitchFamily="18" charset="0"/>
                </a:rPr>
                <a:t>不稳定</a:t>
              </a:r>
            </a:p>
            <a:p>
              <a:pPr eaLnBrk="1" hangingPunct="1">
                <a:lnSpc>
                  <a:spcPct val="75000"/>
                </a:lnSpc>
              </a:pPr>
              <a:r>
                <a:rPr lang="zh-CN" altLang="en-US" sz="2500" b="1" dirty="0">
                  <a:solidFill>
                    <a:srgbClr val="FF3300"/>
                  </a:solidFill>
                  <a:latin typeface="Times New Roman" pitchFamily="18" charset="0"/>
                </a:rPr>
                <a:t>排序方法</a:t>
              </a:r>
            </a:p>
          </p:txBody>
        </p:sp>
        <p:sp>
          <p:nvSpPr>
            <p:cNvPr id="32780" name="Freeform 181"/>
            <p:cNvSpPr>
              <a:spLocks/>
            </p:cNvSpPr>
            <p:nvPr/>
          </p:nvSpPr>
          <p:spPr bwMode="auto">
            <a:xfrm>
              <a:off x="3206" y="3444"/>
              <a:ext cx="1180" cy="590"/>
            </a:xfrm>
            <a:custGeom>
              <a:avLst/>
              <a:gdLst>
                <a:gd name="T0" fmla="*/ 52 w 657"/>
                <a:gd name="T1" fmla="*/ 57 h 373"/>
                <a:gd name="T2" fmla="*/ 86 w 657"/>
                <a:gd name="T3" fmla="*/ 538 h 373"/>
                <a:gd name="T4" fmla="*/ 126 w 657"/>
                <a:gd name="T5" fmla="*/ 848 h 373"/>
                <a:gd name="T6" fmla="*/ 1180 w 657"/>
                <a:gd name="T7" fmla="*/ 821 h 373"/>
                <a:gd name="T8" fmla="*/ 1620 w 657"/>
                <a:gd name="T9" fmla="*/ 791 h 373"/>
                <a:gd name="T10" fmla="*/ 1909 w 657"/>
                <a:gd name="T11" fmla="*/ 762 h 373"/>
                <a:gd name="T12" fmla="*/ 2055 w 657"/>
                <a:gd name="T13" fmla="*/ 565 h 373"/>
                <a:gd name="T14" fmla="*/ 2019 w 657"/>
                <a:gd name="T15" fmla="*/ 0 h 373"/>
                <a:gd name="T16" fmla="*/ 52 w 657"/>
                <a:gd name="T17" fmla="*/ 57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7" h="373">
                  <a:moveTo>
                    <a:pt x="16" y="23"/>
                  </a:moveTo>
                  <a:cubicBezTo>
                    <a:pt x="20" y="87"/>
                    <a:pt x="22" y="151"/>
                    <a:pt x="27" y="215"/>
                  </a:cubicBezTo>
                  <a:cubicBezTo>
                    <a:pt x="30" y="256"/>
                    <a:pt x="0" y="326"/>
                    <a:pt x="39" y="339"/>
                  </a:cubicBezTo>
                  <a:cubicBezTo>
                    <a:pt x="142" y="373"/>
                    <a:pt x="257" y="332"/>
                    <a:pt x="366" y="328"/>
                  </a:cubicBezTo>
                  <a:cubicBezTo>
                    <a:pt x="411" y="324"/>
                    <a:pt x="457" y="321"/>
                    <a:pt x="502" y="316"/>
                  </a:cubicBezTo>
                  <a:cubicBezTo>
                    <a:pt x="532" y="313"/>
                    <a:pt x="565" y="318"/>
                    <a:pt x="592" y="305"/>
                  </a:cubicBezTo>
                  <a:cubicBezTo>
                    <a:pt x="619" y="292"/>
                    <a:pt x="621" y="251"/>
                    <a:pt x="637" y="226"/>
                  </a:cubicBezTo>
                  <a:cubicBezTo>
                    <a:pt x="657" y="150"/>
                    <a:pt x="650" y="75"/>
                    <a:pt x="626" y="0"/>
                  </a:cubicBezTo>
                  <a:cubicBezTo>
                    <a:pt x="433" y="4"/>
                    <a:pt x="212" y="23"/>
                    <a:pt x="16" y="23"/>
                  </a:cubicBezTo>
                  <a:close/>
                </a:path>
              </a:pathLst>
            </a:custGeom>
            <a:noFill/>
            <a:ln w="7620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8" name="Group 189"/>
          <p:cNvGrpSpPr>
            <a:grpSpLocks/>
          </p:cNvGrpSpPr>
          <p:nvPr/>
        </p:nvGrpSpPr>
        <p:grpSpPr bwMode="auto">
          <a:xfrm>
            <a:off x="1760538" y="5589588"/>
            <a:ext cx="3459162" cy="647700"/>
            <a:chOff x="1066" y="3521"/>
            <a:chExt cx="2179" cy="408"/>
          </a:xfrm>
        </p:grpSpPr>
        <p:sp>
          <p:nvSpPr>
            <p:cNvPr id="32776" name="Rectangle 186"/>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2777" name="Text Box 187"/>
            <p:cNvSpPr txBox="1">
              <a:spLocks noChangeArrowheads="1"/>
            </p:cNvSpPr>
            <p:nvPr/>
          </p:nvSpPr>
          <p:spPr bwMode="auto">
            <a:xfrm>
              <a:off x="1129" y="3626"/>
              <a:ext cx="2023" cy="250"/>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zh-CN" altLang="en-US" sz="2500" b="1">
                  <a:solidFill>
                    <a:srgbClr val="00007A"/>
                  </a:solidFill>
                  <a:latin typeface="Times New Roman" pitchFamily="18" charset="0"/>
                </a:rPr>
                <a:t>时间复杂度为</a:t>
              </a:r>
              <a:r>
                <a:rPr lang="zh-CN" altLang="en-US" sz="2500" b="1">
                  <a:solidFill>
                    <a:srgbClr val="00007A"/>
                  </a:solidFill>
                  <a:latin typeface="Times New Roman" pitchFamily="18" charset="0"/>
                  <a:ea typeface="楷体_GB2312" pitchFamily="49" charset="-122"/>
                </a:rPr>
                <a:t>          </a:t>
              </a:r>
              <a:r>
                <a:rPr lang="zh-CN" altLang="en-US" sz="2500" b="1">
                  <a:solidFill>
                    <a:srgbClr val="00007A"/>
                  </a:solidFill>
                  <a:latin typeface="Times New Roman" pitchFamily="18" charset="0"/>
                  <a:ea typeface="宋体" charset="-122"/>
                </a:rPr>
                <a:t>。</a:t>
              </a:r>
            </a:p>
          </p:txBody>
        </p:sp>
        <p:sp>
          <p:nvSpPr>
            <p:cNvPr id="32778" name="Text Box 188"/>
            <p:cNvSpPr txBox="1">
              <a:spLocks noChangeArrowheads="1"/>
            </p:cNvSpPr>
            <p:nvPr/>
          </p:nvSpPr>
          <p:spPr bwMode="auto">
            <a:xfrm rot="37477">
              <a:off x="2323" y="3535"/>
              <a:ext cx="922" cy="375"/>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ea typeface="宋体" charset="-122"/>
                  <a:cs typeface="Times New Roman" pitchFamily="18" charset="0"/>
                </a:rPr>
                <a:t>O</a:t>
              </a:r>
              <a:r>
                <a:rPr lang="en-US" altLang="zh-CN" sz="2600" b="1">
                  <a:solidFill>
                    <a:srgbClr val="FF3300"/>
                  </a:solidFill>
                  <a:latin typeface="Times New Roman" pitchFamily="18" charset="0"/>
                  <a:ea typeface="宋体" charset="-122"/>
                  <a:cs typeface="Times New Roman" pitchFamily="18" charset="0"/>
                </a:rPr>
                <a:t>(n</a:t>
              </a:r>
              <a:r>
                <a:rPr lang="en-US" altLang="zh-CN" sz="2600" b="1" baseline="30000">
                  <a:solidFill>
                    <a:srgbClr val="FF3300"/>
                  </a:solidFill>
                  <a:latin typeface="Times New Roman" pitchFamily="18" charset="0"/>
                  <a:ea typeface="宋体" charset="-122"/>
                  <a:cs typeface="Times New Roman" pitchFamily="18" charset="0"/>
                </a:rPr>
                <a:t>2</a:t>
              </a:r>
              <a:r>
                <a:rPr lang="en-US" altLang="zh-CN" sz="2600" b="1">
                  <a:solidFill>
                    <a:srgbClr val="FF3300"/>
                  </a:solidFill>
                  <a:latin typeface="Times New Roman" pitchFamily="18" charset="0"/>
                  <a:ea typeface="宋体" charset="-122"/>
                </a:rPr>
                <a:t>)</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ppt_x</p:attrName>
                                        </p:attrNameLst>
                                      </p:cBhvr>
                                      <p:tavLst>
                                        <p:tav tm="0">
                                          <p:val>
                                            <p:fltVal val="0.5"/>
                                          </p:val>
                                        </p:tav>
                                        <p:tav tm="100000">
                                          <p:val>
                                            <p:strVal val="#ppt_x"/>
                                          </p:val>
                                        </p:tav>
                                      </p:tavLst>
                                    </p:anim>
                                    <p:anim calcmode="lin" valueType="num">
                                      <p:cBhvr>
                                        <p:cTn id="20"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3*#ppt_w"/>
                                          </p:val>
                                        </p:tav>
                                        <p:tav tm="100000">
                                          <p:val>
                                            <p:strVal val="#ppt_w"/>
                                          </p:val>
                                        </p:tav>
                                      </p:tavLst>
                                    </p:anim>
                                    <p:anim calcmode="lin" valueType="num">
                                      <p:cBhvr>
                                        <p:cTn id="26"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29</a:t>
            </a:fld>
            <a:endParaRPr lang="zh-CN" altLang="en-US" dirty="0"/>
          </a:p>
        </p:txBody>
      </p:sp>
      <p:graphicFrame>
        <p:nvGraphicFramePr>
          <p:cNvPr id="4" name="表格 3"/>
          <p:cNvGraphicFramePr>
            <a:graphicFrameLocks noGrp="1"/>
          </p:cNvGraphicFramePr>
          <p:nvPr/>
        </p:nvGraphicFramePr>
        <p:xfrm>
          <a:off x="755576" y="1124744"/>
          <a:ext cx="7560840" cy="320040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比较次数</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交换次数：</a:t>
                      </a:r>
                      <a:r>
                        <a:rPr lang="en-US" altLang="zh-CN" sz="2400" b="1" baseline="0" dirty="0">
                          <a:solidFill>
                            <a:srgbClr val="7030A0"/>
                          </a:solidFill>
                          <a:latin typeface="楷体" pitchFamily="49" charset="-122"/>
                          <a:ea typeface="楷体" pitchFamily="49" charset="-122"/>
                        </a:rPr>
                        <a:t>n-1</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总时间代价：</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
          <p:cNvSpPr>
            <a:spLocks noChangeArrowheads="1"/>
          </p:cNvSpPr>
          <p:nvPr/>
        </p:nvSpPr>
        <p:spPr bwMode="auto">
          <a:xfrm>
            <a:off x="1752600" y="565150"/>
            <a:ext cx="6248400" cy="5334000"/>
          </a:xfrm>
          <a:prstGeom prst="ellipse">
            <a:avLst/>
          </a:prstGeom>
          <a:solidFill>
            <a:srgbClr val="B5F1FF"/>
          </a:solidFill>
          <a:ln w="12700" cap="sq">
            <a:noFill/>
            <a:round/>
            <a:headEnd type="none" w="sm" len="sm"/>
            <a:tailEnd type="none" w="sm" len="sm"/>
          </a:ln>
          <a:effectLst>
            <a:outerShdw dist="155023" dir="2099521" algn="ctr" rotWithShape="0">
              <a:schemeClr val="bg1">
                <a:alpha val="50000"/>
              </a:schemeClr>
            </a:outerShdw>
          </a:effectLst>
        </p:spPr>
        <p:txBody>
          <a:bodyPr wrap="none" anchor="ctr"/>
          <a:lstStyle/>
          <a:p>
            <a:pPr eaLnBrk="1" hangingPunct="1"/>
            <a:endParaRPr lang="zh-CN" altLang="en-US"/>
          </a:p>
        </p:txBody>
      </p:sp>
      <p:sp>
        <p:nvSpPr>
          <p:cNvPr id="8195" name="AutoShape 55"/>
          <p:cNvSpPr>
            <a:spLocks noChangeArrowheads="1"/>
          </p:cNvSpPr>
          <p:nvPr/>
        </p:nvSpPr>
        <p:spPr bwMode="auto">
          <a:xfrm>
            <a:off x="6096000" y="549275"/>
            <a:ext cx="2590800" cy="914400"/>
          </a:xfrm>
          <a:prstGeom prst="cloudCallout">
            <a:avLst>
              <a:gd name="adj1" fmla="val -56370"/>
              <a:gd name="adj2" fmla="val 78472"/>
            </a:avLst>
          </a:prstGeom>
          <a:solidFill>
            <a:srgbClr val="FFFF97"/>
          </a:solidFill>
          <a:ln w="19050" cap="sq">
            <a:solidFill>
              <a:srgbClr val="C0C0C0"/>
            </a:solidFill>
            <a:round/>
            <a:headEnd type="none" w="sm" len="sm"/>
            <a:tailEnd type="none" w="sm" len="sm"/>
          </a:ln>
          <a:effectLst>
            <a:outerShdw dist="63500" dir="2212194" algn="ctr" rotWithShape="0">
              <a:srgbClr val="969696"/>
            </a:outerShdw>
          </a:effectLst>
        </p:spPr>
        <p:txBody>
          <a:bodyPr/>
          <a:lstStyle/>
          <a:p>
            <a:pPr algn="ctr" eaLnBrk="1" hangingPunct="1"/>
            <a:endParaRPr lang="en-US" altLang="zh-CN" sz="2400" b="1">
              <a:latin typeface="Times New Roman" pitchFamily="18" charset="0"/>
              <a:ea typeface="宋体" charset="-122"/>
            </a:endParaRPr>
          </a:p>
        </p:txBody>
      </p:sp>
      <p:sp>
        <p:nvSpPr>
          <p:cNvPr id="8196" name="Text Box 56"/>
          <p:cNvSpPr txBox="1">
            <a:spLocks noChangeArrowheads="1"/>
          </p:cNvSpPr>
          <p:nvPr/>
        </p:nvSpPr>
        <p:spPr bwMode="auto">
          <a:xfrm>
            <a:off x="6326188" y="638175"/>
            <a:ext cx="2413000" cy="6254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500" b="1" i="1">
                <a:solidFill>
                  <a:srgbClr val="FF3300"/>
                </a:solidFill>
                <a:latin typeface="Times New Roman" pitchFamily="18" charset="0"/>
              </a:rPr>
              <a:t>本章内容</a:t>
            </a:r>
          </a:p>
        </p:txBody>
      </p:sp>
      <p:sp>
        <p:nvSpPr>
          <p:cNvPr id="284733" name="Text Box 61"/>
          <p:cNvSpPr txBox="1">
            <a:spLocks noChangeArrowheads="1"/>
          </p:cNvSpPr>
          <p:nvPr/>
        </p:nvSpPr>
        <p:spPr bwMode="auto">
          <a:xfrm>
            <a:off x="2743200" y="1727200"/>
            <a:ext cx="41148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chemeClr val="accent2"/>
                </a:solidFill>
                <a:latin typeface="Times New Roman" pitchFamily="18" charset="0"/>
                <a:ea typeface="幼圆" pitchFamily="49" charset="-122"/>
              </a:rPr>
              <a:t>8.1</a:t>
            </a:r>
            <a:r>
              <a:rPr lang="en-US" altLang="zh-CN" sz="2800" b="1" dirty="0">
                <a:solidFill>
                  <a:schemeClr val="accent2"/>
                </a:solidFill>
                <a:latin typeface="幼圆" pitchFamily="49" charset="-122"/>
                <a:ea typeface="幼圆" pitchFamily="49" charset="-122"/>
              </a:rPr>
              <a:t> </a:t>
            </a:r>
            <a:r>
              <a:rPr lang="zh-CN" altLang="en-US" sz="2800" b="1" dirty="0">
                <a:solidFill>
                  <a:schemeClr val="accent2"/>
                </a:solidFill>
                <a:latin typeface="幼圆" pitchFamily="49" charset="-122"/>
                <a:ea typeface="幼圆" pitchFamily="49" charset="-122"/>
              </a:rPr>
              <a:t>排序的基本概念</a:t>
            </a:r>
          </a:p>
        </p:txBody>
      </p:sp>
      <p:sp>
        <p:nvSpPr>
          <p:cNvPr id="284734" name="Text Box 62"/>
          <p:cNvSpPr txBox="1">
            <a:spLocks noChangeArrowheads="1"/>
          </p:cNvSpPr>
          <p:nvPr/>
        </p:nvSpPr>
        <p:spPr bwMode="auto">
          <a:xfrm>
            <a:off x="2755900" y="2147888"/>
            <a:ext cx="34925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8.2</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插入排序法</a:t>
            </a:r>
          </a:p>
        </p:txBody>
      </p:sp>
      <p:sp>
        <p:nvSpPr>
          <p:cNvPr id="284735" name="Text Box 63">
            <a:hlinkClick r:id="rId2" action="ppaction://hlinksldjump"/>
          </p:cNvPr>
          <p:cNvSpPr txBox="1">
            <a:spLocks noChangeArrowheads="1"/>
          </p:cNvSpPr>
          <p:nvPr/>
        </p:nvSpPr>
        <p:spPr bwMode="auto">
          <a:xfrm>
            <a:off x="2743200" y="2570163"/>
            <a:ext cx="33528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8.3</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选择排序法</a:t>
            </a:r>
          </a:p>
        </p:txBody>
      </p:sp>
      <p:sp>
        <p:nvSpPr>
          <p:cNvPr id="284736" name="Text Box 64"/>
          <p:cNvSpPr txBox="1">
            <a:spLocks noChangeArrowheads="1"/>
          </p:cNvSpPr>
          <p:nvPr/>
        </p:nvSpPr>
        <p:spPr bwMode="auto">
          <a:xfrm>
            <a:off x="2749550" y="2982913"/>
            <a:ext cx="30416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8.4</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泡排序法</a:t>
            </a:r>
          </a:p>
        </p:txBody>
      </p:sp>
      <p:sp>
        <p:nvSpPr>
          <p:cNvPr id="284737" name="Text Box 65">
            <a:hlinkClick r:id="rId3" action="ppaction://hlinksldjump"/>
          </p:cNvPr>
          <p:cNvSpPr txBox="1">
            <a:spLocks noChangeArrowheads="1"/>
          </p:cNvSpPr>
          <p:nvPr/>
        </p:nvSpPr>
        <p:spPr bwMode="auto">
          <a:xfrm>
            <a:off x="2743200" y="3390900"/>
            <a:ext cx="48006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8.5</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谢尔排序法</a:t>
            </a:r>
          </a:p>
        </p:txBody>
      </p:sp>
      <p:sp>
        <p:nvSpPr>
          <p:cNvPr id="284738" name="Text Box 66">
            <a:hlinkClick r:id="rId4" action="ppaction://hlinksldjump"/>
          </p:cNvPr>
          <p:cNvSpPr txBox="1">
            <a:spLocks noChangeArrowheads="1"/>
          </p:cNvSpPr>
          <p:nvPr/>
        </p:nvSpPr>
        <p:spPr bwMode="auto">
          <a:xfrm>
            <a:off x="2786211" y="4891087"/>
            <a:ext cx="3586162" cy="519112"/>
          </a:xfrm>
          <a:prstGeom prst="rect">
            <a:avLst/>
          </a:prstGeom>
          <a:noFill/>
          <a:ln w="12700" cap="sq">
            <a:noFill/>
            <a:miter lim="800000"/>
            <a:headEnd type="none" w="sm" len="sm"/>
            <a:tailEnd type="none" w="sm" len="sm"/>
          </a:ln>
        </p:spPr>
        <p:txBody>
          <a:bodyPr>
            <a:spAutoFit/>
          </a:bodyPr>
          <a:lstStyle/>
          <a:p>
            <a:r>
              <a:rPr lang="en-US" altLang="zh-CN" sz="2800" b="1" dirty="0">
                <a:solidFill>
                  <a:srgbClr val="3366CC"/>
                </a:solidFill>
                <a:latin typeface="Times New Roman" pitchFamily="18" charset="0"/>
                <a:ea typeface="幼圆" pitchFamily="49" charset="-122"/>
              </a:rPr>
              <a:t>8.8  </a:t>
            </a:r>
            <a:r>
              <a:rPr lang="zh-CN" altLang="en-US" sz="2800" b="1" dirty="0">
                <a:solidFill>
                  <a:srgbClr val="3366CC"/>
                </a:solidFill>
                <a:latin typeface="Times New Roman" pitchFamily="18" charset="0"/>
                <a:ea typeface="幼圆" pitchFamily="49" charset="-122"/>
              </a:rPr>
              <a:t>快速排序法</a:t>
            </a:r>
          </a:p>
        </p:txBody>
      </p:sp>
      <p:sp>
        <p:nvSpPr>
          <p:cNvPr id="284739" name="Text Box 67">
            <a:hlinkClick r:id="rId5" action="ppaction://hlinksldjump"/>
          </p:cNvPr>
          <p:cNvSpPr txBox="1">
            <a:spLocks noChangeArrowheads="1"/>
          </p:cNvSpPr>
          <p:nvPr/>
        </p:nvSpPr>
        <p:spPr bwMode="auto">
          <a:xfrm>
            <a:off x="2755900" y="3905251"/>
            <a:ext cx="45720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8.6</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堆排序法</a:t>
            </a:r>
          </a:p>
        </p:txBody>
      </p:sp>
      <p:sp>
        <p:nvSpPr>
          <p:cNvPr id="284740" name="Text Box 68">
            <a:hlinkClick r:id="rId5" action="ppaction://hlinksldjump"/>
          </p:cNvPr>
          <p:cNvSpPr txBox="1">
            <a:spLocks noChangeArrowheads="1"/>
          </p:cNvSpPr>
          <p:nvPr/>
        </p:nvSpPr>
        <p:spPr bwMode="auto">
          <a:xfrm>
            <a:off x="2779911" y="4402932"/>
            <a:ext cx="42608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3366CC"/>
                </a:solidFill>
                <a:latin typeface="Times New Roman" pitchFamily="18" charset="0"/>
                <a:ea typeface="幼圆" pitchFamily="49" charset="-122"/>
              </a:rPr>
              <a:t>8.7</a:t>
            </a:r>
            <a:r>
              <a:rPr lang="en-US" altLang="zh-CN" sz="2800" b="1" dirty="0">
                <a:solidFill>
                  <a:srgbClr val="3366CC"/>
                </a:solidFill>
                <a:latin typeface="幼圆" pitchFamily="49" charset="-122"/>
                <a:ea typeface="幼圆" pitchFamily="49" charset="-122"/>
              </a:rPr>
              <a:t> </a:t>
            </a:r>
            <a:r>
              <a:rPr lang="zh-CN" altLang="en-US" sz="2800" b="1" dirty="0">
                <a:solidFill>
                  <a:srgbClr val="3366CC"/>
                </a:solidFill>
                <a:latin typeface="幼圆" pitchFamily="49" charset="-122"/>
                <a:ea typeface="幼圆" pitchFamily="49" charset="-122"/>
              </a:rPr>
              <a:t>二路归并排序法</a:t>
            </a:r>
          </a:p>
        </p:txBody>
      </p:sp>
      <p:grpSp>
        <p:nvGrpSpPr>
          <p:cNvPr id="2" name="Group 79"/>
          <p:cNvGrpSpPr>
            <a:grpSpLocks/>
          </p:cNvGrpSpPr>
          <p:nvPr/>
        </p:nvGrpSpPr>
        <p:grpSpPr bwMode="auto">
          <a:xfrm>
            <a:off x="611188" y="620713"/>
            <a:ext cx="1293812" cy="1076325"/>
            <a:chOff x="3756" y="3310"/>
            <a:chExt cx="815" cy="678"/>
          </a:xfrm>
        </p:grpSpPr>
        <p:sp>
          <p:nvSpPr>
            <p:cNvPr id="8206" name="Rectangle 8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pPr eaLnBrk="1" hangingPunct="1"/>
              <a:endParaRPr lang="zh-CN" altLang="en-US"/>
            </a:p>
          </p:txBody>
        </p:sp>
        <p:sp>
          <p:nvSpPr>
            <p:cNvPr id="8207" name="Freeform 81"/>
            <p:cNvSpPr>
              <a:spLocks/>
            </p:cNvSpPr>
            <p:nvPr/>
          </p:nvSpPr>
          <p:spPr bwMode="auto">
            <a:xfrm rot="-4617144">
              <a:off x="3760" y="3753"/>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8" name="Freeform 82"/>
            <p:cNvSpPr>
              <a:spLocks/>
            </p:cNvSpPr>
            <p:nvPr/>
          </p:nvSpPr>
          <p:spPr bwMode="auto">
            <a:xfrm rot="3000623">
              <a:off x="4413" y="3375"/>
              <a:ext cx="141" cy="59"/>
            </a:xfrm>
            <a:custGeom>
              <a:avLst/>
              <a:gdLst>
                <a:gd name="T0" fmla="*/ 19 w 248"/>
                <a:gd name="T1" fmla="*/ 0 h 191"/>
                <a:gd name="T2" fmla="*/ 11 w 248"/>
                <a:gd name="T3" fmla="*/ 1 h 191"/>
                <a:gd name="T4" fmla="*/ 9 w 248"/>
                <a:gd name="T5" fmla="*/ 1 h 191"/>
                <a:gd name="T6" fmla="*/ 6 w 248"/>
                <a:gd name="T7" fmla="*/ 1 h 191"/>
                <a:gd name="T8" fmla="*/ 3 w 248"/>
                <a:gd name="T9" fmla="*/ 1 h 191"/>
                <a:gd name="T10" fmla="*/ 0 w 248"/>
                <a:gd name="T11" fmla="*/ 1 h 191"/>
                <a:gd name="T12" fmla="*/ 3 w 248"/>
                <a:gd name="T13" fmla="*/ 1 h 191"/>
                <a:gd name="T14" fmla="*/ 4 w 248"/>
                <a:gd name="T15" fmla="*/ 1 h 191"/>
                <a:gd name="T16" fmla="*/ 5 w 248"/>
                <a:gd name="T17" fmla="*/ 2 h 191"/>
                <a:gd name="T18" fmla="*/ 7 w 248"/>
                <a:gd name="T19" fmla="*/ 1 h 191"/>
                <a:gd name="T20" fmla="*/ 10 w 248"/>
                <a:gd name="T21" fmla="*/ 1 h 191"/>
                <a:gd name="T22" fmla="*/ 11 w 248"/>
                <a:gd name="T23" fmla="*/ 1 h 191"/>
                <a:gd name="T24" fmla="*/ 18 w 248"/>
                <a:gd name="T25" fmla="*/ 1 h 191"/>
                <a:gd name="T26" fmla="*/ 18 w 248"/>
                <a:gd name="T27" fmla="*/ 1 h 191"/>
                <a:gd name="T28" fmla="*/ 21 w 248"/>
                <a:gd name="T29" fmla="*/ 1 h 191"/>
                <a:gd name="T30" fmla="*/ 26 w 248"/>
                <a:gd name="T31" fmla="*/ 1 h 191"/>
                <a:gd name="T32" fmla="*/ 19 w 248"/>
                <a:gd name="T33" fmla="*/ 0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9" name="Freeform 83"/>
            <p:cNvSpPr>
              <a:spLocks/>
            </p:cNvSpPr>
            <p:nvPr/>
          </p:nvSpPr>
          <p:spPr bwMode="auto">
            <a:xfrm rot="18599377" flipH="1">
              <a:off x="4453" y="3813"/>
              <a:ext cx="141" cy="77"/>
            </a:xfrm>
            <a:custGeom>
              <a:avLst/>
              <a:gdLst>
                <a:gd name="T0" fmla="*/ 19 w 248"/>
                <a:gd name="T1" fmla="*/ 1 h 191"/>
                <a:gd name="T2" fmla="*/ 11 w 248"/>
                <a:gd name="T3" fmla="*/ 2 h 191"/>
                <a:gd name="T4" fmla="*/ 9 w 248"/>
                <a:gd name="T5" fmla="*/ 1 h 191"/>
                <a:gd name="T6" fmla="*/ 6 w 248"/>
                <a:gd name="T7" fmla="*/ 1 h 191"/>
                <a:gd name="T8" fmla="*/ 3 w 248"/>
                <a:gd name="T9" fmla="*/ 3 h 191"/>
                <a:gd name="T10" fmla="*/ 0 w 248"/>
                <a:gd name="T11" fmla="*/ 3 h 191"/>
                <a:gd name="T12" fmla="*/ 3 w 248"/>
                <a:gd name="T13" fmla="*/ 3 h 191"/>
                <a:gd name="T14" fmla="*/ 4 w 248"/>
                <a:gd name="T15" fmla="*/ 4 h 191"/>
                <a:gd name="T16" fmla="*/ 5 w 248"/>
                <a:gd name="T17" fmla="*/ 4 h 191"/>
                <a:gd name="T18" fmla="*/ 7 w 248"/>
                <a:gd name="T19" fmla="*/ 4 h 191"/>
                <a:gd name="T20" fmla="*/ 10 w 248"/>
                <a:gd name="T21" fmla="*/ 3 h 191"/>
                <a:gd name="T22" fmla="*/ 11 w 248"/>
                <a:gd name="T23" fmla="*/ 4 h 191"/>
                <a:gd name="T24" fmla="*/ 18 w 248"/>
                <a:gd name="T25" fmla="*/ 2 h 191"/>
                <a:gd name="T26" fmla="*/ 18 w 248"/>
                <a:gd name="T27" fmla="*/ 3 h 191"/>
                <a:gd name="T28" fmla="*/ 21 w 248"/>
                <a:gd name="T29" fmla="*/ 3 h 191"/>
                <a:gd name="T30" fmla="*/ 26 w 248"/>
                <a:gd name="T31" fmla="*/ 1 h 191"/>
                <a:gd name="T32" fmla="*/ 19 w 248"/>
                <a:gd name="T33" fmla="*/ 1 h 191"/>
                <a:gd name="T34" fmla="*/ 18 w 248"/>
                <a:gd name="T35" fmla="*/ 0 h 191"/>
                <a:gd name="T36" fmla="*/ 1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0" name="Freeform 84"/>
            <p:cNvSpPr>
              <a:spLocks/>
            </p:cNvSpPr>
            <p:nvPr/>
          </p:nvSpPr>
          <p:spPr bwMode="auto">
            <a:xfrm rot="18599377" flipH="1">
              <a:off x="3965" y="3357"/>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1" name="Freeform 85"/>
            <p:cNvSpPr>
              <a:spLocks/>
            </p:cNvSpPr>
            <p:nvPr/>
          </p:nvSpPr>
          <p:spPr bwMode="auto">
            <a:xfrm rot="7962202">
              <a:off x="4451" y="3465"/>
              <a:ext cx="113" cy="43"/>
            </a:xfrm>
            <a:custGeom>
              <a:avLst/>
              <a:gdLst>
                <a:gd name="T0" fmla="*/ 8 w 248"/>
                <a:gd name="T1" fmla="*/ 0 h 191"/>
                <a:gd name="T2" fmla="*/ 5 w 248"/>
                <a:gd name="T3" fmla="*/ 0 h 191"/>
                <a:gd name="T4" fmla="*/ 4 w 248"/>
                <a:gd name="T5" fmla="*/ 0 h 191"/>
                <a:gd name="T6" fmla="*/ 2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4 w 248"/>
                <a:gd name="T21" fmla="*/ 0 h 191"/>
                <a:gd name="T22" fmla="*/ 5 w 248"/>
                <a:gd name="T23" fmla="*/ 0 h 191"/>
                <a:gd name="T24" fmla="*/ 7 w 248"/>
                <a:gd name="T25" fmla="*/ 0 h 191"/>
                <a:gd name="T26" fmla="*/ 7 w 248"/>
                <a:gd name="T27" fmla="*/ 0 h 191"/>
                <a:gd name="T28" fmla="*/ 9 w 248"/>
                <a:gd name="T29" fmla="*/ 0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2" name="Freeform 86"/>
            <p:cNvSpPr>
              <a:spLocks/>
            </p:cNvSpPr>
            <p:nvPr/>
          </p:nvSpPr>
          <p:spPr bwMode="auto">
            <a:xfrm rot="7513901">
              <a:off x="3779" y="3403"/>
              <a:ext cx="141" cy="36"/>
            </a:xfrm>
            <a:custGeom>
              <a:avLst/>
              <a:gdLst>
                <a:gd name="T0" fmla="*/ 19 w 248"/>
                <a:gd name="T1" fmla="*/ 0 h 191"/>
                <a:gd name="T2" fmla="*/ 11 w 248"/>
                <a:gd name="T3" fmla="*/ 0 h 191"/>
                <a:gd name="T4" fmla="*/ 9 w 248"/>
                <a:gd name="T5" fmla="*/ 0 h 191"/>
                <a:gd name="T6" fmla="*/ 6 w 248"/>
                <a:gd name="T7" fmla="*/ 0 h 191"/>
                <a:gd name="T8" fmla="*/ 3 w 248"/>
                <a:gd name="T9" fmla="*/ 0 h 191"/>
                <a:gd name="T10" fmla="*/ 0 w 248"/>
                <a:gd name="T11" fmla="*/ 0 h 191"/>
                <a:gd name="T12" fmla="*/ 3 w 248"/>
                <a:gd name="T13" fmla="*/ 0 h 191"/>
                <a:gd name="T14" fmla="*/ 4 w 248"/>
                <a:gd name="T15" fmla="*/ 0 h 191"/>
                <a:gd name="T16" fmla="*/ 5 w 248"/>
                <a:gd name="T17" fmla="*/ 0 h 191"/>
                <a:gd name="T18" fmla="*/ 7 w 248"/>
                <a:gd name="T19" fmla="*/ 0 h 191"/>
                <a:gd name="T20" fmla="*/ 10 w 248"/>
                <a:gd name="T21" fmla="*/ 0 h 191"/>
                <a:gd name="T22" fmla="*/ 11 w 248"/>
                <a:gd name="T23" fmla="*/ 0 h 191"/>
                <a:gd name="T24" fmla="*/ 18 w 248"/>
                <a:gd name="T25" fmla="*/ 0 h 191"/>
                <a:gd name="T26" fmla="*/ 18 w 248"/>
                <a:gd name="T27" fmla="*/ 0 h 191"/>
                <a:gd name="T28" fmla="*/ 21 w 248"/>
                <a:gd name="T29" fmla="*/ 0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3" name="Freeform 87"/>
            <p:cNvSpPr>
              <a:spLocks/>
            </p:cNvSpPr>
            <p:nvPr/>
          </p:nvSpPr>
          <p:spPr bwMode="auto">
            <a:xfrm rot="-5160831">
              <a:off x="4060" y="3850"/>
              <a:ext cx="100" cy="59"/>
            </a:xfrm>
            <a:custGeom>
              <a:avLst/>
              <a:gdLst>
                <a:gd name="T0" fmla="*/ 5 w 248"/>
                <a:gd name="T1" fmla="*/ 0 h 191"/>
                <a:gd name="T2" fmla="*/ 3 w 248"/>
                <a:gd name="T3" fmla="*/ 1 h 191"/>
                <a:gd name="T4" fmla="*/ 2 w 248"/>
                <a:gd name="T5" fmla="*/ 1 h 191"/>
                <a:gd name="T6" fmla="*/ 2 w 248"/>
                <a:gd name="T7" fmla="*/ 1 h 191"/>
                <a:gd name="T8" fmla="*/ 1 w 248"/>
                <a:gd name="T9" fmla="*/ 1 h 191"/>
                <a:gd name="T10" fmla="*/ 0 w 248"/>
                <a:gd name="T11" fmla="*/ 1 h 191"/>
                <a:gd name="T12" fmla="*/ 1 w 248"/>
                <a:gd name="T13" fmla="*/ 1 h 191"/>
                <a:gd name="T14" fmla="*/ 1 w 248"/>
                <a:gd name="T15" fmla="*/ 1 h 191"/>
                <a:gd name="T16" fmla="*/ 1 w 248"/>
                <a:gd name="T17" fmla="*/ 2 h 191"/>
                <a:gd name="T18" fmla="*/ 2 w 248"/>
                <a:gd name="T19" fmla="*/ 1 h 191"/>
                <a:gd name="T20" fmla="*/ 2 w 248"/>
                <a:gd name="T21" fmla="*/ 1 h 191"/>
                <a:gd name="T22" fmla="*/ 3 w 248"/>
                <a:gd name="T23" fmla="*/ 1 h 191"/>
                <a:gd name="T24" fmla="*/ 4 w 248"/>
                <a:gd name="T25" fmla="*/ 1 h 191"/>
                <a:gd name="T26" fmla="*/ 5 w 248"/>
                <a:gd name="T27" fmla="*/ 1 h 191"/>
                <a:gd name="T28" fmla="*/ 5 w 248"/>
                <a:gd name="T29" fmla="*/ 1 h 191"/>
                <a:gd name="T30" fmla="*/ 6 w 248"/>
                <a:gd name="T31" fmla="*/ 1 h 191"/>
                <a:gd name="T32" fmla="*/ 5 w 248"/>
                <a:gd name="T33" fmla="*/ 0 h 191"/>
                <a:gd name="T34" fmla="*/ 5 w 248"/>
                <a:gd name="T35" fmla="*/ 0 h 191"/>
                <a:gd name="T36" fmla="*/ 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4" name="Freeform 88"/>
            <p:cNvSpPr>
              <a:spLocks/>
            </p:cNvSpPr>
            <p:nvPr/>
          </p:nvSpPr>
          <p:spPr bwMode="auto">
            <a:xfrm rot="-2250248">
              <a:off x="3851" y="3566"/>
              <a:ext cx="84" cy="36"/>
            </a:xfrm>
            <a:custGeom>
              <a:avLst/>
              <a:gdLst>
                <a:gd name="T0" fmla="*/ 2 w 248"/>
                <a:gd name="T1" fmla="*/ 0 h 191"/>
                <a:gd name="T2" fmla="*/ 1 w 248"/>
                <a:gd name="T3" fmla="*/ 0 h 191"/>
                <a:gd name="T4" fmla="*/ 1 w 248"/>
                <a:gd name="T5" fmla="*/ 0 h 191"/>
                <a:gd name="T6" fmla="*/ 1 w 248"/>
                <a:gd name="T7" fmla="*/ 0 h 191"/>
                <a:gd name="T8" fmla="*/ 0 w 248"/>
                <a:gd name="T9" fmla="*/ 0 h 191"/>
                <a:gd name="T10" fmla="*/ 0 w 248"/>
                <a:gd name="T11" fmla="*/ 0 h 191"/>
                <a:gd name="T12" fmla="*/ 0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2 w 248"/>
                <a:gd name="T25" fmla="*/ 0 h 191"/>
                <a:gd name="T26" fmla="*/ 2 w 248"/>
                <a:gd name="T27" fmla="*/ 0 h 191"/>
                <a:gd name="T28" fmla="*/ 3 w 248"/>
                <a:gd name="T29" fmla="*/ 0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5" name="Freeform 89"/>
            <p:cNvSpPr>
              <a:spLocks/>
            </p:cNvSpPr>
            <p:nvPr/>
          </p:nvSpPr>
          <p:spPr bwMode="auto">
            <a:xfrm rot="558124">
              <a:off x="4243" y="3859"/>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6" name="Freeform 90"/>
            <p:cNvSpPr>
              <a:spLocks/>
            </p:cNvSpPr>
            <p:nvPr/>
          </p:nvSpPr>
          <p:spPr bwMode="auto">
            <a:xfrm>
              <a:off x="4409" y="3673"/>
              <a:ext cx="63" cy="73"/>
            </a:xfrm>
            <a:custGeom>
              <a:avLst/>
              <a:gdLst>
                <a:gd name="T0" fmla="*/ 4 w 157"/>
                <a:gd name="T1" fmla="*/ 0 h 172"/>
                <a:gd name="T2" fmla="*/ 3 w 157"/>
                <a:gd name="T3" fmla="*/ 1 h 172"/>
                <a:gd name="T4" fmla="*/ 2 w 157"/>
                <a:gd name="T5" fmla="*/ 1 h 172"/>
                <a:gd name="T6" fmla="*/ 2 w 157"/>
                <a:gd name="T7" fmla="*/ 2 h 172"/>
                <a:gd name="T8" fmla="*/ 2 w 157"/>
                <a:gd name="T9" fmla="*/ 3 h 172"/>
                <a:gd name="T10" fmla="*/ 3 w 157"/>
                <a:gd name="T11" fmla="*/ 4 h 172"/>
                <a:gd name="T12" fmla="*/ 3 w 157"/>
                <a:gd name="T13" fmla="*/ 3 h 172"/>
                <a:gd name="T14" fmla="*/ 4 w 157"/>
                <a:gd name="T15" fmla="*/ 1 h 172"/>
                <a:gd name="T16" fmla="*/ 4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7" name="Freeform 91"/>
            <p:cNvSpPr>
              <a:spLocks/>
            </p:cNvSpPr>
            <p:nvPr/>
          </p:nvSpPr>
          <p:spPr bwMode="auto">
            <a:xfrm>
              <a:off x="3926" y="3780"/>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8" name="Freeform 92"/>
            <p:cNvSpPr>
              <a:spLocks/>
            </p:cNvSpPr>
            <p:nvPr/>
          </p:nvSpPr>
          <p:spPr bwMode="auto">
            <a:xfrm rot="6855375">
              <a:off x="4466" y="3558"/>
              <a:ext cx="141" cy="68"/>
            </a:xfrm>
            <a:custGeom>
              <a:avLst/>
              <a:gdLst>
                <a:gd name="T0" fmla="*/ 19 w 248"/>
                <a:gd name="T1" fmla="*/ 1 h 191"/>
                <a:gd name="T2" fmla="*/ 11 w 248"/>
                <a:gd name="T3" fmla="*/ 1 h 191"/>
                <a:gd name="T4" fmla="*/ 9 w 248"/>
                <a:gd name="T5" fmla="*/ 1 h 191"/>
                <a:gd name="T6" fmla="*/ 6 w 248"/>
                <a:gd name="T7" fmla="*/ 1 h 191"/>
                <a:gd name="T8" fmla="*/ 3 w 248"/>
                <a:gd name="T9" fmla="*/ 2 h 191"/>
                <a:gd name="T10" fmla="*/ 0 w 248"/>
                <a:gd name="T11" fmla="*/ 2 h 191"/>
                <a:gd name="T12" fmla="*/ 3 w 248"/>
                <a:gd name="T13" fmla="*/ 2 h 191"/>
                <a:gd name="T14" fmla="*/ 4 w 248"/>
                <a:gd name="T15" fmla="*/ 2 h 191"/>
                <a:gd name="T16" fmla="*/ 5 w 248"/>
                <a:gd name="T17" fmla="*/ 2 h 191"/>
                <a:gd name="T18" fmla="*/ 7 w 248"/>
                <a:gd name="T19" fmla="*/ 2 h 191"/>
                <a:gd name="T20" fmla="*/ 10 w 248"/>
                <a:gd name="T21" fmla="*/ 2 h 191"/>
                <a:gd name="T22" fmla="*/ 11 w 248"/>
                <a:gd name="T23" fmla="*/ 2 h 191"/>
                <a:gd name="T24" fmla="*/ 18 w 248"/>
                <a:gd name="T25" fmla="*/ 1 h 191"/>
                <a:gd name="T26" fmla="*/ 18 w 248"/>
                <a:gd name="T27" fmla="*/ 2 h 191"/>
                <a:gd name="T28" fmla="*/ 21 w 248"/>
                <a:gd name="T29" fmla="*/ 2 h 191"/>
                <a:gd name="T30" fmla="*/ 26 w 248"/>
                <a:gd name="T31" fmla="*/ 1 h 191"/>
                <a:gd name="T32" fmla="*/ 19 w 248"/>
                <a:gd name="T33" fmla="*/ 1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9" name="Freeform 93"/>
            <p:cNvSpPr>
              <a:spLocks/>
            </p:cNvSpPr>
            <p:nvPr/>
          </p:nvSpPr>
          <p:spPr bwMode="auto">
            <a:xfrm rot="6442629">
              <a:off x="3819" y="3833"/>
              <a:ext cx="84" cy="48"/>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1 w 248"/>
                <a:gd name="T15" fmla="*/ 1 h 191"/>
                <a:gd name="T16" fmla="*/ 1 w 248"/>
                <a:gd name="T17" fmla="*/ 1 h 191"/>
                <a:gd name="T18" fmla="*/ 1 w 248"/>
                <a:gd name="T19" fmla="*/ 1 h 191"/>
                <a:gd name="T20" fmla="*/ 1 w 248"/>
                <a:gd name="T21" fmla="*/ 1 h 191"/>
                <a:gd name="T22" fmla="*/ 1 w 248"/>
                <a:gd name="T23" fmla="*/ 1 h 191"/>
                <a:gd name="T24" fmla="*/ 2 w 248"/>
                <a:gd name="T25" fmla="*/ 0 h 191"/>
                <a:gd name="T26" fmla="*/ 2 w 248"/>
                <a:gd name="T27" fmla="*/ 1 h 191"/>
                <a:gd name="T28" fmla="*/ 3 w 248"/>
                <a:gd name="T29" fmla="*/ 1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0" name="Freeform 94"/>
            <p:cNvSpPr>
              <a:spLocks/>
            </p:cNvSpPr>
            <p:nvPr/>
          </p:nvSpPr>
          <p:spPr bwMode="auto">
            <a:xfrm rot="558124">
              <a:off x="4195" y="3768"/>
              <a:ext cx="109" cy="86"/>
            </a:xfrm>
            <a:custGeom>
              <a:avLst/>
              <a:gdLst>
                <a:gd name="T0" fmla="*/ 7 w 248"/>
                <a:gd name="T1" fmla="*/ 1 h 191"/>
                <a:gd name="T2" fmla="*/ 4 w 248"/>
                <a:gd name="T3" fmla="*/ 3 h 191"/>
                <a:gd name="T4" fmla="*/ 3 w 248"/>
                <a:gd name="T5" fmla="*/ 2 h 191"/>
                <a:gd name="T6" fmla="*/ 2 w 248"/>
                <a:gd name="T7" fmla="*/ 2 h 191"/>
                <a:gd name="T8" fmla="*/ 1 w 248"/>
                <a:gd name="T9" fmla="*/ 5 h 191"/>
                <a:gd name="T10" fmla="*/ 0 w 248"/>
                <a:gd name="T11" fmla="*/ 5 h 191"/>
                <a:gd name="T12" fmla="*/ 1 w 248"/>
                <a:gd name="T13" fmla="*/ 5 h 191"/>
                <a:gd name="T14" fmla="*/ 2 w 248"/>
                <a:gd name="T15" fmla="*/ 6 h 191"/>
                <a:gd name="T16" fmla="*/ 2 w 248"/>
                <a:gd name="T17" fmla="*/ 7 h 191"/>
                <a:gd name="T18" fmla="*/ 3 w 248"/>
                <a:gd name="T19" fmla="*/ 6 h 191"/>
                <a:gd name="T20" fmla="*/ 4 w 248"/>
                <a:gd name="T21" fmla="*/ 5 h 191"/>
                <a:gd name="T22" fmla="*/ 4 w 248"/>
                <a:gd name="T23" fmla="*/ 6 h 191"/>
                <a:gd name="T24" fmla="*/ 7 w 248"/>
                <a:gd name="T25" fmla="*/ 3 h 191"/>
                <a:gd name="T26" fmla="*/ 7 w 248"/>
                <a:gd name="T27" fmla="*/ 5 h 191"/>
                <a:gd name="T28" fmla="*/ 7 w 248"/>
                <a:gd name="T29" fmla="*/ 5 h 191"/>
                <a:gd name="T30" fmla="*/ 9 w 248"/>
                <a:gd name="T31" fmla="*/ 2 h 191"/>
                <a:gd name="T32" fmla="*/ 7 w 248"/>
                <a:gd name="T33" fmla="*/ 1 h 191"/>
                <a:gd name="T34" fmla="*/ 7 w 248"/>
                <a:gd name="T35" fmla="*/ 0 h 191"/>
                <a:gd name="T36" fmla="*/ 5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1" name="Freeform 95"/>
            <p:cNvSpPr>
              <a:spLocks/>
            </p:cNvSpPr>
            <p:nvPr/>
          </p:nvSpPr>
          <p:spPr bwMode="auto">
            <a:xfrm rot="558124">
              <a:off x="4152" y="344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2" name="Freeform 96"/>
            <p:cNvSpPr>
              <a:spLocks/>
            </p:cNvSpPr>
            <p:nvPr/>
          </p:nvSpPr>
          <p:spPr bwMode="auto">
            <a:xfrm flipH="1">
              <a:off x="3766" y="3528"/>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23" name="Freeform 97"/>
            <p:cNvSpPr>
              <a:spLocks/>
            </p:cNvSpPr>
            <p:nvPr/>
          </p:nvSpPr>
          <p:spPr bwMode="auto">
            <a:xfrm rot="558124">
              <a:off x="3876" y="3655"/>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4" name="Freeform 98"/>
            <p:cNvSpPr>
              <a:spLocks/>
            </p:cNvSpPr>
            <p:nvPr/>
          </p:nvSpPr>
          <p:spPr bwMode="auto">
            <a:xfrm rot="558124">
              <a:off x="4422" y="3786"/>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5" name="Freeform 99"/>
            <p:cNvSpPr>
              <a:spLocks/>
            </p:cNvSpPr>
            <p:nvPr/>
          </p:nvSpPr>
          <p:spPr bwMode="auto">
            <a:xfrm rot="558124">
              <a:off x="3878" y="3457"/>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6" name="Freeform 100"/>
            <p:cNvSpPr>
              <a:spLocks/>
            </p:cNvSpPr>
            <p:nvPr/>
          </p:nvSpPr>
          <p:spPr bwMode="auto">
            <a:xfrm>
              <a:off x="4218" y="3383"/>
              <a:ext cx="113" cy="48"/>
            </a:xfrm>
            <a:custGeom>
              <a:avLst/>
              <a:gdLst>
                <a:gd name="T0" fmla="*/ 8 w 248"/>
                <a:gd name="T1" fmla="*/ 0 h 191"/>
                <a:gd name="T2" fmla="*/ 5 w 248"/>
                <a:gd name="T3" fmla="*/ 0 h 191"/>
                <a:gd name="T4" fmla="*/ 4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5 w 248"/>
                <a:gd name="T23" fmla="*/ 1 h 191"/>
                <a:gd name="T24" fmla="*/ 7 w 248"/>
                <a:gd name="T25" fmla="*/ 0 h 191"/>
                <a:gd name="T26" fmla="*/ 7 w 248"/>
                <a:gd name="T27" fmla="*/ 1 h 191"/>
                <a:gd name="T28" fmla="*/ 9 w 248"/>
                <a:gd name="T29" fmla="*/ 1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7" name="Freeform 101"/>
            <p:cNvSpPr>
              <a:spLocks/>
            </p:cNvSpPr>
            <p:nvPr/>
          </p:nvSpPr>
          <p:spPr bwMode="auto">
            <a:xfrm rot="-4012660">
              <a:off x="3872" y="3880"/>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8" name="Freeform 102"/>
            <p:cNvSpPr>
              <a:spLocks/>
            </p:cNvSpPr>
            <p:nvPr/>
          </p:nvSpPr>
          <p:spPr bwMode="auto">
            <a:xfrm rot="18599377" flipH="1">
              <a:off x="4009" y="3404"/>
              <a:ext cx="158" cy="27"/>
            </a:xfrm>
            <a:custGeom>
              <a:avLst/>
              <a:gdLst>
                <a:gd name="T0" fmla="*/ 31 w 248"/>
                <a:gd name="T1" fmla="*/ 0 h 191"/>
                <a:gd name="T2" fmla="*/ 18 w 248"/>
                <a:gd name="T3" fmla="*/ 0 h 191"/>
                <a:gd name="T4" fmla="*/ 15 w 248"/>
                <a:gd name="T5" fmla="*/ 0 h 191"/>
                <a:gd name="T6" fmla="*/ 10 w 248"/>
                <a:gd name="T7" fmla="*/ 0 h 191"/>
                <a:gd name="T8" fmla="*/ 4 w 248"/>
                <a:gd name="T9" fmla="*/ 0 h 191"/>
                <a:gd name="T10" fmla="*/ 0 w 248"/>
                <a:gd name="T11" fmla="*/ 0 h 191"/>
                <a:gd name="T12" fmla="*/ 4 w 248"/>
                <a:gd name="T13" fmla="*/ 0 h 191"/>
                <a:gd name="T14" fmla="*/ 6 w 248"/>
                <a:gd name="T15" fmla="*/ 0 h 191"/>
                <a:gd name="T16" fmla="*/ 8 w 248"/>
                <a:gd name="T17" fmla="*/ 0 h 191"/>
                <a:gd name="T18" fmla="*/ 11 w 248"/>
                <a:gd name="T19" fmla="*/ 0 h 191"/>
                <a:gd name="T20" fmla="*/ 16 w 248"/>
                <a:gd name="T21" fmla="*/ 0 h 191"/>
                <a:gd name="T22" fmla="*/ 18 w 248"/>
                <a:gd name="T23" fmla="*/ 0 h 191"/>
                <a:gd name="T24" fmla="*/ 27 w 248"/>
                <a:gd name="T25" fmla="*/ 0 h 191"/>
                <a:gd name="T26" fmla="*/ 29 w 248"/>
                <a:gd name="T27" fmla="*/ 0 h 191"/>
                <a:gd name="T28" fmla="*/ 33 w 248"/>
                <a:gd name="T29" fmla="*/ 0 h 191"/>
                <a:gd name="T30" fmla="*/ 41 w 248"/>
                <a:gd name="T31" fmla="*/ 0 h 191"/>
                <a:gd name="T32" fmla="*/ 31 w 248"/>
                <a:gd name="T33" fmla="*/ 0 h 191"/>
                <a:gd name="T34" fmla="*/ 29 w 248"/>
                <a:gd name="T35" fmla="*/ 0 h 191"/>
                <a:gd name="T36" fmla="*/ 2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9" name="Freeform 103"/>
            <p:cNvSpPr>
              <a:spLocks/>
            </p:cNvSpPr>
            <p:nvPr/>
          </p:nvSpPr>
          <p:spPr bwMode="auto">
            <a:xfrm rot="18599377" flipH="1">
              <a:off x="4077" y="3871"/>
              <a:ext cx="188" cy="45"/>
            </a:xfrm>
            <a:custGeom>
              <a:avLst/>
              <a:gdLst>
                <a:gd name="T0" fmla="*/ 61 w 248"/>
                <a:gd name="T1" fmla="*/ 0 h 191"/>
                <a:gd name="T2" fmla="*/ 37 w 248"/>
                <a:gd name="T3" fmla="*/ 0 h 191"/>
                <a:gd name="T4" fmla="*/ 30 w 248"/>
                <a:gd name="T5" fmla="*/ 0 h 191"/>
                <a:gd name="T6" fmla="*/ 18 w 248"/>
                <a:gd name="T7" fmla="*/ 0 h 191"/>
                <a:gd name="T8" fmla="*/ 8 w 248"/>
                <a:gd name="T9" fmla="*/ 0 h 191"/>
                <a:gd name="T10" fmla="*/ 0 w 248"/>
                <a:gd name="T11" fmla="*/ 0 h 191"/>
                <a:gd name="T12" fmla="*/ 8 w 248"/>
                <a:gd name="T13" fmla="*/ 0 h 191"/>
                <a:gd name="T14" fmla="*/ 13 w 248"/>
                <a:gd name="T15" fmla="*/ 0 h 191"/>
                <a:gd name="T16" fmla="*/ 15 w 248"/>
                <a:gd name="T17" fmla="*/ 0 h 191"/>
                <a:gd name="T18" fmla="*/ 24 w 248"/>
                <a:gd name="T19" fmla="*/ 0 h 191"/>
                <a:gd name="T20" fmla="*/ 32 w 248"/>
                <a:gd name="T21" fmla="*/ 0 h 191"/>
                <a:gd name="T22" fmla="*/ 37 w 248"/>
                <a:gd name="T23" fmla="*/ 0 h 191"/>
                <a:gd name="T24" fmla="*/ 55 w 248"/>
                <a:gd name="T25" fmla="*/ 0 h 191"/>
                <a:gd name="T26" fmla="*/ 58 w 248"/>
                <a:gd name="T27" fmla="*/ 0 h 191"/>
                <a:gd name="T28" fmla="*/ 66 w 248"/>
                <a:gd name="T29" fmla="*/ 0 h 191"/>
                <a:gd name="T30" fmla="*/ 82 w 248"/>
                <a:gd name="T31" fmla="*/ 0 h 191"/>
                <a:gd name="T32" fmla="*/ 61 w 248"/>
                <a:gd name="T33" fmla="*/ 0 h 191"/>
                <a:gd name="T34" fmla="*/ 58 w 248"/>
                <a:gd name="T35" fmla="*/ 0 h 191"/>
                <a:gd name="T36" fmla="*/ 4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0" name="Freeform 104"/>
            <p:cNvSpPr>
              <a:spLocks/>
            </p:cNvSpPr>
            <p:nvPr/>
          </p:nvSpPr>
          <p:spPr bwMode="auto">
            <a:xfrm rot="558124">
              <a:off x="3756" y="3657"/>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1" name="Freeform 105"/>
            <p:cNvSpPr>
              <a:spLocks/>
            </p:cNvSpPr>
            <p:nvPr/>
          </p:nvSpPr>
          <p:spPr bwMode="auto">
            <a:xfrm rot="558124">
              <a:off x="4379" y="3871"/>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2" name="Freeform 106"/>
            <p:cNvSpPr>
              <a:spLocks/>
            </p:cNvSpPr>
            <p:nvPr/>
          </p:nvSpPr>
          <p:spPr bwMode="auto">
            <a:xfrm rot="558124">
              <a:off x="4345" y="3463"/>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3" name="Freeform 107"/>
            <p:cNvSpPr>
              <a:spLocks/>
            </p:cNvSpPr>
            <p:nvPr/>
          </p:nvSpPr>
          <p:spPr bwMode="auto">
            <a:xfrm rot="-237609">
              <a:off x="4404" y="357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4" name="Freeform 108"/>
            <p:cNvSpPr>
              <a:spLocks/>
            </p:cNvSpPr>
            <p:nvPr/>
          </p:nvSpPr>
          <p:spPr bwMode="auto">
            <a:xfrm rot="558124">
              <a:off x="4014" y="387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5" name="Freeform 109"/>
            <p:cNvSpPr>
              <a:spLocks/>
            </p:cNvSpPr>
            <p:nvPr/>
          </p:nvSpPr>
          <p:spPr bwMode="auto">
            <a:xfrm rot="-4841876">
              <a:off x="4482" y="370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6" name="Freeform 110"/>
            <p:cNvSpPr>
              <a:spLocks/>
            </p:cNvSpPr>
            <p:nvPr/>
          </p:nvSpPr>
          <p:spPr bwMode="auto">
            <a:xfrm rot="-4617144">
              <a:off x="3843" y="3491"/>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7" name="Rectangle 11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pPr eaLnBrk="1" hangingPunct="1"/>
              <a:endParaRPr lang="zh-CN" altLang="en-US"/>
            </a:p>
          </p:txBody>
        </p:sp>
        <p:sp>
          <p:nvSpPr>
            <p:cNvPr id="8238" name="Text Box 11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hangingPunct="1"/>
              <a:r>
                <a:rPr lang="zh-CN" altLang="en-US" sz="3200" b="1">
                  <a:solidFill>
                    <a:srgbClr val="FF0000"/>
                  </a:solidFill>
                  <a:latin typeface="Times New Roman" pitchFamily="18" charset="0"/>
                  <a:ea typeface="华文彩云" pitchFamily="2" charset="-122"/>
                </a:rPr>
                <a:t>重点</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49338" y="2057400"/>
            <a:ext cx="7408862" cy="2209800"/>
            <a:chOff x="661" y="1248"/>
            <a:chExt cx="4667" cy="1392"/>
          </a:xfrm>
        </p:grpSpPr>
        <p:sp>
          <p:nvSpPr>
            <p:cNvPr id="33812" name="Rectangle 3"/>
            <p:cNvSpPr>
              <a:spLocks noChangeArrowheads="1"/>
            </p:cNvSpPr>
            <p:nvPr/>
          </p:nvSpPr>
          <p:spPr bwMode="auto">
            <a:xfrm>
              <a:off x="661" y="1248"/>
              <a:ext cx="4608" cy="1392"/>
            </a:xfrm>
            <a:prstGeom prst="rect">
              <a:avLst/>
            </a:prstGeom>
            <a:noFill/>
            <a:ln w="88900" cap="sq">
              <a:solidFill>
                <a:srgbClr val="00A5CC"/>
              </a:solidFill>
              <a:miter lim="800000"/>
              <a:headEnd type="none" w="sm" len="sm"/>
              <a:tailEnd type="none" w="sm" len="sm"/>
            </a:ln>
            <a:effectLst>
              <a:outerShdw dist="56796" dir="3806097" algn="ctr" rotWithShape="0">
                <a:srgbClr val="B2B2B2"/>
              </a:outerShdw>
            </a:effectLst>
          </p:spPr>
          <p:txBody>
            <a:bodyPr wrap="none" anchor="ctr"/>
            <a:lstStyle/>
            <a:p>
              <a:pPr eaLnBrk="1" hangingPunct="1"/>
              <a:endParaRPr lang="zh-CN" altLang="en-US"/>
            </a:p>
          </p:txBody>
        </p:sp>
        <p:sp>
          <p:nvSpPr>
            <p:cNvPr id="33813" name="Text Box 4"/>
            <p:cNvSpPr txBox="1">
              <a:spLocks noChangeArrowheads="1"/>
            </p:cNvSpPr>
            <p:nvPr/>
          </p:nvSpPr>
          <p:spPr bwMode="auto">
            <a:xfrm>
              <a:off x="867" y="1403"/>
              <a:ext cx="4461" cy="1042"/>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700" b="1">
                  <a:solidFill>
                    <a:srgbClr val="003399"/>
                  </a:solidFill>
                  <a:latin typeface="幼圆" pitchFamily="49" charset="-122"/>
                  <a:ea typeface="幼圆" pitchFamily="49" charset="-122"/>
                </a:rPr>
                <a:t>    </a:t>
              </a:r>
              <a:r>
                <a:rPr lang="zh-CN" altLang="en-US" sz="2700" b="1">
                  <a:solidFill>
                    <a:srgbClr val="003399"/>
                  </a:solidFill>
                  <a:latin typeface="幼圆" pitchFamily="49" charset="-122"/>
                  <a:ea typeface="幼圆" pitchFamily="49" charset="-122"/>
                </a:rPr>
                <a:t>第</a:t>
              </a:r>
              <a:r>
                <a:rPr lang="en-US" altLang="zh-CN" sz="2700" b="1">
                  <a:solidFill>
                    <a:srgbClr val="003399"/>
                  </a:solidFill>
                  <a:latin typeface="Times New Roman" pitchFamily="18" charset="0"/>
                  <a:ea typeface="幼圆" pitchFamily="49" charset="-122"/>
                </a:rPr>
                <a:t>i</a:t>
              </a:r>
              <a:r>
                <a:rPr lang="zh-CN" altLang="en-US" sz="2700" b="1">
                  <a:solidFill>
                    <a:srgbClr val="003399"/>
                  </a:solidFill>
                  <a:latin typeface="幼圆" pitchFamily="49" charset="-122"/>
                  <a:ea typeface="幼圆" pitchFamily="49" charset="-122"/>
                </a:rPr>
                <a:t>趟排序对序列的</a:t>
              </a:r>
              <a:r>
                <a:rPr lang="zh-CN" altLang="en-US" sz="2700" b="1">
                  <a:solidFill>
                    <a:srgbClr val="FF3300"/>
                  </a:solidFill>
                </a:rPr>
                <a:t>前</a:t>
              </a:r>
              <a:r>
                <a:rPr lang="en-US" altLang="zh-CN" sz="2700" b="1">
                  <a:solidFill>
                    <a:srgbClr val="FF3300"/>
                  </a:solidFill>
                  <a:latin typeface="Times New Roman" pitchFamily="18" charset="0"/>
                  <a:ea typeface="幼圆" pitchFamily="49" charset="-122"/>
                </a:rPr>
                <a:t>n</a:t>
              </a:r>
              <a:r>
                <a:rPr lang="en-US" altLang="zh-CN" sz="2700" b="1">
                  <a:solidFill>
                    <a:srgbClr val="FF3300"/>
                  </a:solidFill>
                  <a:latin typeface="宋体" charset="-122"/>
                  <a:ea typeface="宋体" charset="-122"/>
                </a:rPr>
                <a:t>-</a:t>
              </a:r>
              <a:r>
                <a:rPr lang="en-US" altLang="zh-CN" sz="2700" b="1">
                  <a:solidFill>
                    <a:srgbClr val="FF3300"/>
                  </a:solidFill>
                  <a:latin typeface="Times New Roman" pitchFamily="18" charset="0"/>
                  <a:ea typeface="幼圆" pitchFamily="49" charset="-122"/>
                </a:rPr>
                <a:t>i+1</a:t>
              </a:r>
              <a:r>
                <a:rPr lang="zh-CN" altLang="en-US" sz="2700" b="1">
                  <a:solidFill>
                    <a:srgbClr val="003399"/>
                  </a:solidFill>
                  <a:latin typeface="幼圆" pitchFamily="49" charset="-122"/>
                  <a:ea typeface="幼圆" pitchFamily="49" charset="-122"/>
                </a:rPr>
                <a:t>个元素从第</a:t>
              </a:r>
            </a:p>
            <a:p>
              <a:pPr eaLnBrk="1" hangingPunct="1">
                <a:lnSpc>
                  <a:spcPct val="95000"/>
                </a:lnSpc>
              </a:pPr>
              <a:r>
                <a:rPr lang="zh-CN" altLang="en-US" sz="2700" b="1">
                  <a:solidFill>
                    <a:srgbClr val="003399"/>
                  </a:solidFill>
                  <a:latin typeface="幼圆" pitchFamily="49" charset="-122"/>
                  <a:ea typeface="幼圆" pitchFamily="49" charset="-122"/>
                </a:rPr>
                <a:t>一个元素开始依次作如下操作</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相邻的两个</a:t>
              </a:r>
            </a:p>
            <a:p>
              <a:pPr eaLnBrk="1" hangingPunct="1">
                <a:lnSpc>
                  <a:spcPct val="95000"/>
                </a:lnSpc>
              </a:pPr>
              <a:r>
                <a:rPr lang="zh-CN" altLang="en-US" sz="2700" b="1">
                  <a:solidFill>
                    <a:srgbClr val="003399"/>
                  </a:solidFill>
                  <a:latin typeface="幼圆" pitchFamily="49" charset="-122"/>
                  <a:ea typeface="幼圆" pitchFamily="49" charset="-122"/>
                </a:rPr>
                <a:t>元素比较大小，若前者大于后者</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则两个元</a:t>
              </a:r>
            </a:p>
            <a:p>
              <a:pPr eaLnBrk="1" hangingPunct="1">
                <a:lnSpc>
                  <a:spcPct val="95000"/>
                </a:lnSpc>
              </a:pPr>
              <a:r>
                <a:rPr lang="zh-CN" altLang="en-US" sz="2700" b="1">
                  <a:solidFill>
                    <a:srgbClr val="003399"/>
                  </a:solidFill>
                  <a:latin typeface="幼圆" pitchFamily="49" charset="-122"/>
                  <a:ea typeface="幼圆" pitchFamily="49" charset="-122"/>
                </a:rPr>
                <a:t>素交换位置，否则不交换位置。</a:t>
              </a:r>
            </a:p>
          </p:txBody>
        </p:sp>
      </p:grpSp>
      <p:grpSp>
        <p:nvGrpSpPr>
          <p:cNvPr id="3" name="Group 15"/>
          <p:cNvGrpSpPr>
            <a:grpSpLocks/>
          </p:cNvGrpSpPr>
          <p:nvPr/>
        </p:nvGrpSpPr>
        <p:grpSpPr bwMode="auto">
          <a:xfrm>
            <a:off x="4606925" y="727075"/>
            <a:ext cx="4003675" cy="1117600"/>
            <a:chOff x="2902" y="332"/>
            <a:chExt cx="2522" cy="704"/>
          </a:xfrm>
        </p:grpSpPr>
        <p:sp>
          <p:nvSpPr>
            <p:cNvPr id="33807" name="Text Box 16"/>
            <p:cNvSpPr txBox="1">
              <a:spLocks noChangeArrowheads="1"/>
            </p:cNvSpPr>
            <p:nvPr/>
          </p:nvSpPr>
          <p:spPr bwMode="auto">
            <a:xfrm>
              <a:off x="3506" y="508"/>
              <a:ext cx="1800" cy="438"/>
            </a:xfrm>
            <a:prstGeom prst="rect">
              <a:avLst/>
            </a:prstGeom>
            <a:noFill/>
            <a:ln w="12700" cap="sq">
              <a:noFill/>
              <a:miter lim="800000"/>
              <a:headEnd/>
              <a:tailEnd/>
            </a:ln>
          </p:spPr>
          <p:txBody>
            <a:bodyPr>
              <a:spAutoFit/>
            </a:bodyPr>
            <a:lstStyle/>
            <a:p>
              <a:pPr eaLnBrk="1" hangingPunct="1">
                <a:lnSpc>
                  <a:spcPct val="90000"/>
                </a:lnSpc>
              </a:pPr>
              <a:r>
                <a:rPr lang="zh-CN" altLang="en-US" sz="2200" b="1">
                  <a:solidFill>
                    <a:srgbClr val="003399"/>
                  </a:solidFill>
                </a:rPr>
                <a:t>值大的元素往后</a:t>
              </a:r>
              <a:r>
                <a:rPr lang="zh-CN" altLang="en-US" sz="2200" b="1">
                  <a:solidFill>
                    <a:srgbClr val="003399"/>
                  </a:solidFill>
                  <a:latin typeface="Times New Roman" pitchFamily="18" charset="0"/>
                </a:rPr>
                <a:t>“</a:t>
              </a:r>
              <a:r>
                <a:rPr lang="zh-CN" altLang="en-US" sz="2200" b="1">
                  <a:solidFill>
                    <a:srgbClr val="FF3300"/>
                  </a:solidFill>
                </a:rPr>
                <a:t>沉</a:t>
              </a:r>
              <a:r>
                <a:rPr lang="zh-CN" altLang="en-US" sz="2200" b="1">
                  <a:solidFill>
                    <a:srgbClr val="003399"/>
                  </a:solidFill>
                  <a:latin typeface="Times New Roman" pitchFamily="18" charset="0"/>
                </a:rPr>
                <a:t>”</a:t>
              </a:r>
              <a:endParaRPr lang="zh-CN" altLang="en-US" sz="2200" b="1">
                <a:solidFill>
                  <a:srgbClr val="003399"/>
                </a:solidFill>
              </a:endParaRPr>
            </a:p>
            <a:p>
              <a:pPr eaLnBrk="1" hangingPunct="1">
                <a:lnSpc>
                  <a:spcPct val="90000"/>
                </a:lnSpc>
              </a:pPr>
              <a:r>
                <a:rPr lang="zh-CN" altLang="en-US" sz="2200" b="1">
                  <a:solidFill>
                    <a:srgbClr val="003399"/>
                  </a:solidFill>
                </a:rPr>
                <a:t>值小的元素向前</a:t>
              </a:r>
              <a:r>
                <a:rPr lang="zh-CN" altLang="en-US" sz="2200" b="1">
                  <a:solidFill>
                    <a:srgbClr val="003399"/>
                  </a:solidFill>
                  <a:latin typeface="Times New Roman" pitchFamily="18" charset="0"/>
                </a:rPr>
                <a:t>“</a:t>
              </a:r>
              <a:r>
                <a:rPr lang="zh-CN" altLang="en-US" sz="2200" b="1">
                  <a:solidFill>
                    <a:srgbClr val="FF3300"/>
                  </a:solidFill>
                </a:rPr>
                <a:t>浮</a:t>
              </a:r>
              <a:r>
                <a:rPr lang="zh-CN" altLang="en-US" sz="2200" b="1">
                  <a:solidFill>
                    <a:srgbClr val="003399"/>
                  </a:solidFill>
                  <a:latin typeface="Times New Roman" pitchFamily="18" charset="0"/>
                </a:rPr>
                <a:t>”</a:t>
              </a:r>
              <a:endParaRPr lang="zh-CN" altLang="en-US" sz="2200" b="1">
                <a:solidFill>
                  <a:srgbClr val="003399"/>
                </a:solidFill>
              </a:endParaRPr>
            </a:p>
          </p:txBody>
        </p:sp>
        <p:sp>
          <p:nvSpPr>
            <p:cNvPr id="33808" name="AutoShape 17"/>
            <p:cNvSpPr>
              <a:spLocks noChangeArrowheads="1"/>
            </p:cNvSpPr>
            <p:nvPr/>
          </p:nvSpPr>
          <p:spPr bwMode="auto">
            <a:xfrm>
              <a:off x="3264" y="417"/>
              <a:ext cx="2160" cy="591"/>
            </a:xfrm>
            <a:prstGeom prst="wedgeEllipseCallout">
              <a:avLst>
                <a:gd name="adj1" fmla="val -36343"/>
                <a:gd name="adj2" fmla="val 87565"/>
              </a:avLst>
            </a:prstGeom>
            <a:noFill/>
            <a:ln w="69850" cap="sq">
              <a:solidFill>
                <a:schemeClr val="accent2"/>
              </a:solidFill>
              <a:miter lim="800000"/>
              <a:headEnd/>
              <a:tailEnd/>
            </a:ln>
          </p:spPr>
          <p:txBody>
            <a:bodyPr/>
            <a:lstStyle/>
            <a:p>
              <a:pPr algn="ctr" eaLnBrk="1" hangingPunct="1"/>
              <a:endParaRPr lang="zh-CN" altLang="zh-CN"/>
            </a:p>
          </p:txBody>
        </p:sp>
        <p:grpSp>
          <p:nvGrpSpPr>
            <p:cNvPr id="4" name="Group 18"/>
            <p:cNvGrpSpPr>
              <a:grpSpLocks/>
            </p:cNvGrpSpPr>
            <p:nvPr/>
          </p:nvGrpSpPr>
          <p:grpSpPr bwMode="auto">
            <a:xfrm>
              <a:off x="2902" y="332"/>
              <a:ext cx="436" cy="704"/>
              <a:chOff x="2876" y="293"/>
              <a:chExt cx="436" cy="704"/>
            </a:xfrm>
          </p:grpSpPr>
          <p:sp>
            <p:nvSpPr>
              <p:cNvPr id="33810" name="Text Box 19"/>
              <p:cNvSpPr txBox="1">
                <a:spLocks noChangeArrowheads="1"/>
              </p:cNvSpPr>
              <p:nvPr/>
            </p:nvSpPr>
            <p:spPr bwMode="auto">
              <a:xfrm>
                <a:off x="2892" y="29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特</a:t>
                </a:r>
              </a:p>
            </p:txBody>
          </p:sp>
          <p:sp>
            <p:nvSpPr>
              <p:cNvPr id="33811" name="Rectangle 20"/>
              <p:cNvSpPr>
                <a:spLocks noChangeArrowheads="1"/>
              </p:cNvSpPr>
              <p:nvPr/>
            </p:nvSpPr>
            <p:spPr bwMode="auto">
              <a:xfrm>
                <a:off x="2876" y="574"/>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点</a:t>
                </a:r>
              </a:p>
            </p:txBody>
          </p:sp>
        </p:grpSp>
      </p:grpSp>
      <p:grpSp>
        <p:nvGrpSpPr>
          <p:cNvPr id="5" name="Group 26"/>
          <p:cNvGrpSpPr>
            <a:grpSpLocks/>
          </p:cNvGrpSpPr>
          <p:nvPr/>
        </p:nvGrpSpPr>
        <p:grpSpPr bwMode="auto">
          <a:xfrm>
            <a:off x="358775" y="304800"/>
            <a:ext cx="5221337" cy="1120775"/>
            <a:chOff x="226" y="129"/>
            <a:chExt cx="2030" cy="706"/>
          </a:xfrm>
        </p:grpSpPr>
        <p:sp>
          <p:nvSpPr>
            <p:cNvPr id="33805" name="Rectangle 27"/>
            <p:cNvSpPr>
              <a:spLocks noChangeArrowheads="1"/>
            </p:cNvSpPr>
            <p:nvPr/>
          </p:nvSpPr>
          <p:spPr bwMode="auto">
            <a:xfrm>
              <a:off x="226" y="129"/>
              <a:ext cx="203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3806" name="Text Box 28"/>
            <p:cNvSpPr txBox="1">
              <a:spLocks noChangeArrowheads="1"/>
            </p:cNvSpPr>
            <p:nvPr/>
          </p:nvSpPr>
          <p:spPr bwMode="auto">
            <a:xfrm>
              <a:off x="259" y="137"/>
              <a:ext cx="1997"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8.4</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冒泡</a:t>
              </a:r>
              <a:r>
                <a:rPr lang="en-US" altLang="zh-CN" sz="3300" b="1" dirty="0">
                  <a:solidFill>
                    <a:srgbClr val="FF0000"/>
                  </a:solidFill>
                  <a:latin typeface="楷体_GB2312" pitchFamily="49" charset="-122"/>
                  <a:ea typeface="楷体_GB2312" pitchFamily="49" charset="-122"/>
                </a:rPr>
                <a:t>(bubble)</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6" name="Group 45"/>
          <p:cNvGrpSpPr>
            <a:grpSpLocks/>
          </p:cNvGrpSpPr>
          <p:nvPr/>
        </p:nvGrpSpPr>
        <p:grpSpPr bwMode="auto">
          <a:xfrm>
            <a:off x="1592263" y="4652963"/>
            <a:ext cx="5211762" cy="1384300"/>
            <a:chOff x="894" y="2998"/>
            <a:chExt cx="3283" cy="872"/>
          </a:xfrm>
        </p:grpSpPr>
        <p:sp>
          <p:nvSpPr>
            <p:cNvPr id="33801" name="Cloud"/>
            <p:cNvSpPr>
              <a:spLocks noChangeAspect="1" noEditPoints="1" noChangeArrowheads="1"/>
            </p:cNvSpPr>
            <p:nvPr/>
          </p:nvSpPr>
          <p:spPr bwMode="auto">
            <a:xfrm>
              <a:off x="1249" y="2998"/>
              <a:ext cx="2928" cy="872"/>
            </a:xfrm>
            <a:custGeom>
              <a:avLst/>
              <a:gdLst>
                <a:gd name="T0" fmla="*/ 0 w 21600"/>
                <a:gd name="T1" fmla="*/ 1 h 21600"/>
                <a:gd name="T2" fmla="*/ 27 w 21600"/>
                <a:gd name="T3" fmla="*/ 1 h 21600"/>
                <a:gd name="T4" fmla="*/ 54 w 21600"/>
                <a:gd name="T5" fmla="*/ 1 h 21600"/>
                <a:gd name="T6" fmla="*/ 27 w 21600"/>
                <a:gd name="T7" fmla="*/ 0 h 21600"/>
                <a:gd name="T8" fmla="*/ 0 60000 65536"/>
                <a:gd name="T9" fmla="*/ 0 60000 65536"/>
                <a:gd name="T10" fmla="*/ 0 60000 65536"/>
                <a:gd name="T11" fmla="*/ 0 60000 65536"/>
                <a:gd name="T12" fmla="*/ 2980 w 21600"/>
                <a:gd name="T13" fmla="*/ 3270 h 21600"/>
                <a:gd name="T14" fmla="*/ 17085 w 21600"/>
                <a:gd name="T15" fmla="*/ 1733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8575">
              <a:solidFill>
                <a:srgbClr val="969696"/>
              </a:solidFill>
              <a:miter lim="800000"/>
              <a:headEnd/>
              <a:tailEnd/>
            </a:ln>
            <a:effectLst>
              <a:outerShdw dist="85194" dir="1593903" algn="ctr" rotWithShape="0">
                <a:srgbClr val="C0C0C0"/>
              </a:outerShdw>
            </a:effectLst>
          </p:spPr>
          <p:txBody>
            <a:bodyPr/>
            <a:lstStyle/>
            <a:p>
              <a:endParaRPr lang="zh-CN" altLang="en-US"/>
            </a:p>
          </p:txBody>
        </p:sp>
        <p:sp>
          <p:nvSpPr>
            <p:cNvPr id="33802" name="Text Box 39"/>
            <p:cNvSpPr txBox="1">
              <a:spLocks noChangeArrowheads="1"/>
            </p:cNvSpPr>
            <p:nvPr/>
          </p:nvSpPr>
          <p:spPr bwMode="auto">
            <a:xfrm>
              <a:off x="1632" y="3110"/>
              <a:ext cx="2448" cy="61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400" b="1">
                  <a:solidFill>
                    <a:srgbClr val="002D86"/>
                  </a:solidFill>
                </a:rPr>
                <a:t>    </a:t>
              </a:r>
              <a:r>
                <a:rPr lang="zh-CN" altLang="en-US" sz="2400" b="1">
                  <a:solidFill>
                    <a:srgbClr val="002D86"/>
                  </a:solidFill>
                </a:rPr>
                <a:t>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r>
                <a:rPr lang="zh-CN" altLang="zh-CN" sz="2400" b="1">
                  <a:solidFill>
                    <a:srgbClr val="002D86"/>
                  </a:solidFill>
                </a:rPr>
                <a:t>个元素中</a:t>
              </a:r>
            </a:p>
            <a:p>
              <a:pPr eaLnBrk="1" hangingPunct="1">
                <a:lnSpc>
                  <a:spcPct val="80000"/>
                </a:lnSpc>
              </a:pPr>
              <a:r>
                <a:rPr lang="zh-CN" altLang="zh-CN" sz="2400" b="1">
                  <a:solidFill>
                    <a:srgbClr val="002D86"/>
                  </a:solidFill>
                </a:rPr>
                <a:t>最大值元素移到该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p>
            <a:p>
              <a:pPr eaLnBrk="1" hangingPunct="1">
                <a:lnSpc>
                  <a:spcPct val="80000"/>
                </a:lnSpc>
              </a:pPr>
              <a:r>
                <a:rPr lang="zh-CN" altLang="zh-CN" sz="2400" b="1">
                  <a:solidFill>
                    <a:srgbClr val="002D86"/>
                  </a:solidFill>
                </a:rPr>
                <a:t>个元素的最后。</a:t>
              </a:r>
              <a:endParaRPr lang="zh-CN" altLang="en-US" sz="2400" b="1">
                <a:solidFill>
                  <a:srgbClr val="002D86"/>
                </a:solidFill>
              </a:endParaRPr>
            </a:p>
          </p:txBody>
        </p:sp>
        <p:sp>
          <p:nvSpPr>
            <p:cNvPr id="33803" name="Text Box 40"/>
            <p:cNvSpPr txBox="1">
              <a:spLocks noChangeArrowheads="1"/>
            </p:cNvSpPr>
            <p:nvPr/>
          </p:nvSpPr>
          <p:spPr bwMode="auto">
            <a:xfrm>
              <a:off x="901" y="303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效</a:t>
              </a:r>
            </a:p>
          </p:txBody>
        </p:sp>
        <p:sp>
          <p:nvSpPr>
            <p:cNvPr id="33804" name="Rectangle 41"/>
            <p:cNvSpPr>
              <a:spLocks noChangeArrowheads="1"/>
            </p:cNvSpPr>
            <p:nvPr/>
          </p:nvSpPr>
          <p:spPr bwMode="auto">
            <a:xfrm>
              <a:off x="894" y="3330"/>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果</a:t>
              </a:r>
            </a:p>
          </p:txBody>
        </p:sp>
      </p:grpSp>
      <p:grpSp>
        <p:nvGrpSpPr>
          <p:cNvPr id="7" name="Group 42"/>
          <p:cNvGrpSpPr>
            <a:grpSpLocks/>
          </p:cNvGrpSpPr>
          <p:nvPr/>
        </p:nvGrpSpPr>
        <p:grpSpPr bwMode="auto">
          <a:xfrm>
            <a:off x="395288" y="1163638"/>
            <a:ext cx="2514600" cy="609600"/>
            <a:chOff x="249" y="548"/>
            <a:chExt cx="1584" cy="384"/>
          </a:xfrm>
        </p:grpSpPr>
        <p:sp>
          <p:nvSpPr>
            <p:cNvPr id="33799" name="Oval 43"/>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33800" name="Text Box 44"/>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0" fill="hold"/>
                                        <p:tgtEl>
                                          <p:spTgt spid="6"/>
                                        </p:tgtEl>
                                        <p:attrNameLst>
                                          <p:attrName>ppt_x</p:attrName>
                                        </p:attrNameLst>
                                      </p:cBhvr>
                                      <p:tavLst>
                                        <p:tav tm="0">
                                          <p:val>
                                            <p:strVal val="#ppt_x"/>
                                          </p:val>
                                        </p:tav>
                                        <p:tav tm="100000">
                                          <p:val>
                                            <p:strVal val="#ppt_x"/>
                                          </p:val>
                                        </p:tav>
                                      </p:tavLst>
                                    </p:anim>
                                    <p:anim calcmode="lin" valueType="num">
                                      <p:cBhvr additive="base">
                                        <p:cTn id="13"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752475"/>
            <a:ext cx="7239000" cy="523875"/>
            <a:chOff x="480" y="652"/>
            <a:chExt cx="4560" cy="330"/>
          </a:xfrm>
        </p:grpSpPr>
        <p:sp>
          <p:nvSpPr>
            <p:cNvPr id="35101" name="Rectangle 3"/>
            <p:cNvSpPr>
              <a:spLocks noChangeArrowheads="1"/>
            </p:cNvSpPr>
            <p:nvPr/>
          </p:nvSpPr>
          <p:spPr bwMode="auto">
            <a:xfrm>
              <a:off x="1228" y="655"/>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49     97    38     13     27     50     76     65</a:t>
              </a:r>
            </a:p>
          </p:txBody>
        </p:sp>
        <p:sp>
          <p:nvSpPr>
            <p:cNvPr id="35102" name="Text Box 4"/>
            <p:cNvSpPr txBox="1">
              <a:spLocks noChangeArrowheads="1"/>
            </p:cNvSpPr>
            <p:nvPr/>
          </p:nvSpPr>
          <p:spPr bwMode="auto">
            <a:xfrm>
              <a:off x="480" y="652"/>
              <a:ext cx="720" cy="298"/>
            </a:xfrm>
            <a:prstGeom prst="rect">
              <a:avLst/>
            </a:prstGeom>
            <a:noFill/>
            <a:ln w="12700" cap="sq">
              <a:noFill/>
              <a:miter lim="800000"/>
              <a:headEnd/>
              <a:tailEnd/>
            </a:ln>
          </p:spPr>
          <p:txBody>
            <a:bodyPr>
              <a:spAutoFit/>
            </a:bodyPr>
            <a:lstStyle/>
            <a:p>
              <a:pPr eaLnBrk="1" hangingPunct="1"/>
              <a:r>
                <a:rPr lang="zh-CN" altLang="en-US" sz="2500" b="1">
                  <a:solidFill>
                    <a:srgbClr val="003399"/>
                  </a:solidFill>
                </a:rPr>
                <a:t>初 始</a:t>
              </a:r>
            </a:p>
          </p:txBody>
        </p:sp>
      </p:grpSp>
      <p:sp>
        <p:nvSpPr>
          <p:cNvPr id="359429" name="Rectangle 5"/>
          <p:cNvSpPr>
            <a:spLocks noChangeArrowheads="1"/>
          </p:cNvSpPr>
          <p:nvPr/>
        </p:nvSpPr>
        <p:spPr bwMode="auto">
          <a:xfrm>
            <a:off x="1301750" y="4581525"/>
            <a:ext cx="64706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49     97    38     13     27     50     76     65</a:t>
            </a:r>
          </a:p>
        </p:txBody>
      </p:sp>
      <p:sp>
        <p:nvSpPr>
          <p:cNvPr id="359430" name="Text Box 6"/>
          <p:cNvSpPr txBox="1">
            <a:spLocks noChangeArrowheads="1"/>
          </p:cNvSpPr>
          <p:nvPr/>
        </p:nvSpPr>
        <p:spPr bwMode="auto">
          <a:xfrm>
            <a:off x="1458913" y="5130800"/>
            <a:ext cx="293687"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431" name="Text Box 7"/>
          <p:cNvSpPr txBox="1">
            <a:spLocks noChangeArrowheads="1"/>
          </p:cNvSpPr>
          <p:nvPr/>
        </p:nvSpPr>
        <p:spPr bwMode="auto">
          <a:xfrm>
            <a:off x="2095500" y="5113338"/>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 name="Group 8"/>
          <p:cNvGrpSpPr>
            <a:grpSpLocks/>
          </p:cNvGrpSpPr>
          <p:nvPr/>
        </p:nvGrpSpPr>
        <p:grpSpPr bwMode="auto">
          <a:xfrm>
            <a:off x="1371600" y="5095875"/>
            <a:ext cx="2178050" cy="506413"/>
            <a:chOff x="864" y="3290"/>
            <a:chExt cx="1372" cy="319"/>
          </a:xfrm>
        </p:grpSpPr>
        <p:sp>
          <p:nvSpPr>
            <p:cNvPr id="35098" name="Rectangle 9"/>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9" name="Text Box 10"/>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100" name="Text Box 11"/>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36" name="Freeform 12"/>
          <p:cNvSpPr>
            <a:spLocks/>
          </p:cNvSpPr>
          <p:nvPr/>
        </p:nvSpPr>
        <p:spPr bwMode="auto">
          <a:xfrm>
            <a:off x="1312863"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37" name="Freeform 13"/>
          <p:cNvSpPr>
            <a:spLocks/>
          </p:cNvSpPr>
          <p:nvPr/>
        </p:nvSpPr>
        <p:spPr bwMode="auto">
          <a:xfrm>
            <a:off x="21526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4" name="Group 14"/>
          <p:cNvGrpSpPr>
            <a:grpSpLocks/>
          </p:cNvGrpSpPr>
          <p:nvPr/>
        </p:nvGrpSpPr>
        <p:grpSpPr bwMode="auto">
          <a:xfrm>
            <a:off x="1312863" y="4581525"/>
            <a:ext cx="2133600" cy="549275"/>
            <a:chOff x="827" y="2966"/>
            <a:chExt cx="1344" cy="346"/>
          </a:xfrm>
        </p:grpSpPr>
        <p:sp>
          <p:nvSpPr>
            <p:cNvPr id="35094" name="Freeform 15"/>
            <p:cNvSpPr>
              <a:spLocks/>
            </p:cNvSpPr>
            <p:nvPr/>
          </p:nvSpPr>
          <p:spPr bwMode="auto">
            <a:xfrm>
              <a:off x="1847" y="2998"/>
              <a:ext cx="324" cy="269"/>
            </a:xfrm>
            <a:custGeom>
              <a:avLst/>
              <a:gdLst>
                <a:gd name="T0" fmla="*/ 74 w 384"/>
                <a:gd name="T1" fmla="*/ 32 h 269"/>
                <a:gd name="T2" fmla="*/ 46 w 384"/>
                <a:gd name="T3" fmla="*/ 43 h 269"/>
                <a:gd name="T4" fmla="*/ 12 w 384"/>
                <a:gd name="T5" fmla="*/ 133 h 269"/>
                <a:gd name="T6" fmla="*/ 46 w 384"/>
                <a:gd name="T7" fmla="*/ 269 h 269"/>
                <a:gd name="T8" fmla="*/ 160 w 384"/>
                <a:gd name="T9" fmla="*/ 258 h 269"/>
                <a:gd name="T10" fmla="*/ 176 w 384"/>
                <a:gd name="T11" fmla="*/ 246 h 269"/>
                <a:gd name="T12" fmla="*/ 194 w 384"/>
                <a:gd name="T13" fmla="*/ 100 h 269"/>
                <a:gd name="T14" fmla="*/ 149 w 384"/>
                <a:gd name="T15" fmla="*/ 43 h 269"/>
                <a:gd name="T16" fmla="*/ 74 w 384"/>
                <a:gd name="T17" fmla="*/ 32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5" name="Group 16"/>
            <p:cNvGrpSpPr>
              <a:grpSpLocks/>
            </p:cNvGrpSpPr>
            <p:nvPr/>
          </p:nvGrpSpPr>
          <p:grpSpPr bwMode="auto">
            <a:xfrm>
              <a:off x="827" y="2966"/>
              <a:ext cx="384" cy="346"/>
              <a:chOff x="336" y="2304"/>
              <a:chExt cx="384" cy="346"/>
            </a:xfrm>
          </p:grpSpPr>
          <p:sp>
            <p:nvSpPr>
              <p:cNvPr id="35096" name="Rectangle 1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7" name="Rectangle 1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grpSp>
        <p:nvGrpSpPr>
          <p:cNvPr id="6" name="Group 19"/>
          <p:cNvGrpSpPr>
            <a:grpSpLocks/>
          </p:cNvGrpSpPr>
          <p:nvPr/>
        </p:nvGrpSpPr>
        <p:grpSpPr bwMode="auto">
          <a:xfrm>
            <a:off x="2127250" y="4610100"/>
            <a:ext cx="609600" cy="549275"/>
            <a:chOff x="336" y="2304"/>
            <a:chExt cx="384" cy="346"/>
          </a:xfrm>
        </p:grpSpPr>
        <p:sp>
          <p:nvSpPr>
            <p:cNvPr id="35092" name="Rectangle 2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3" name="Rectangle 2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7" name="Group 22"/>
          <p:cNvGrpSpPr>
            <a:grpSpLocks/>
          </p:cNvGrpSpPr>
          <p:nvPr/>
        </p:nvGrpSpPr>
        <p:grpSpPr bwMode="auto">
          <a:xfrm>
            <a:off x="2913063" y="4597400"/>
            <a:ext cx="609600" cy="549275"/>
            <a:chOff x="336" y="2304"/>
            <a:chExt cx="384" cy="346"/>
          </a:xfrm>
        </p:grpSpPr>
        <p:sp>
          <p:nvSpPr>
            <p:cNvPr id="35090" name="Rectangle 23"/>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1" name="Rectangle 24"/>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8" name="Group 25"/>
          <p:cNvGrpSpPr>
            <a:grpSpLocks/>
          </p:cNvGrpSpPr>
          <p:nvPr/>
        </p:nvGrpSpPr>
        <p:grpSpPr bwMode="auto">
          <a:xfrm>
            <a:off x="2217738" y="5130800"/>
            <a:ext cx="2178050" cy="506413"/>
            <a:chOff x="864" y="3290"/>
            <a:chExt cx="1372" cy="319"/>
          </a:xfrm>
        </p:grpSpPr>
        <p:sp>
          <p:nvSpPr>
            <p:cNvPr id="35087" name="Rectangle 2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8" name="Text Box 2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9" name="Text Box 2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53" name="Freeform 29"/>
          <p:cNvSpPr>
            <a:spLocks/>
          </p:cNvSpPr>
          <p:nvPr/>
        </p:nvSpPr>
        <p:spPr bwMode="auto">
          <a:xfrm>
            <a:off x="2914650"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54" name="Freeform 30"/>
          <p:cNvSpPr>
            <a:spLocks/>
          </p:cNvSpPr>
          <p:nvPr/>
        </p:nvSpPr>
        <p:spPr bwMode="auto">
          <a:xfrm>
            <a:off x="3794125"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9" name="Group 31"/>
          <p:cNvGrpSpPr>
            <a:grpSpLocks/>
          </p:cNvGrpSpPr>
          <p:nvPr/>
        </p:nvGrpSpPr>
        <p:grpSpPr bwMode="auto">
          <a:xfrm>
            <a:off x="2895600" y="4598988"/>
            <a:ext cx="609600" cy="549275"/>
            <a:chOff x="336" y="2304"/>
            <a:chExt cx="384" cy="346"/>
          </a:xfrm>
        </p:grpSpPr>
        <p:sp>
          <p:nvSpPr>
            <p:cNvPr id="35085" name="Rectangle 32"/>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6" name="Rectangle 33"/>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10" name="Group 34"/>
          <p:cNvGrpSpPr>
            <a:grpSpLocks/>
          </p:cNvGrpSpPr>
          <p:nvPr/>
        </p:nvGrpSpPr>
        <p:grpSpPr bwMode="auto">
          <a:xfrm>
            <a:off x="3733800" y="4625975"/>
            <a:ext cx="609600" cy="549275"/>
            <a:chOff x="336" y="2304"/>
            <a:chExt cx="384" cy="346"/>
          </a:xfrm>
        </p:grpSpPr>
        <p:sp>
          <p:nvSpPr>
            <p:cNvPr id="35083" name="Rectangle 35"/>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4" name="Rectangle 36"/>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1" name="Group 37"/>
          <p:cNvGrpSpPr>
            <a:grpSpLocks/>
          </p:cNvGrpSpPr>
          <p:nvPr/>
        </p:nvGrpSpPr>
        <p:grpSpPr bwMode="auto">
          <a:xfrm>
            <a:off x="3044825" y="5130800"/>
            <a:ext cx="2178050" cy="506413"/>
            <a:chOff x="864" y="3290"/>
            <a:chExt cx="1372" cy="319"/>
          </a:xfrm>
        </p:grpSpPr>
        <p:sp>
          <p:nvSpPr>
            <p:cNvPr id="35080" name="Rectangle 3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1" name="Text Box 3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2" name="Text Box 4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65" name="Freeform 41"/>
          <p:cNvSpPr>
            <a:spLocks/>
          </p:cNvSpPr>
          <p:nvPr/>
        </p:nvSpPr>
        <p:spPr bwMode="auto">
          <a:xfrm>
            <a:off x="3735388" y="46561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66" name="Freeform 42"/>
          <p:cNvSpPr>
            <a:spLocks/>
          </p:cNvSpPr>
          <p:nvPr/>
        </p:nvSpPr>
        <p:spPr bwMode="auto">
          <a:xfrm>
            <a:off x="4649788"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2" name="Group 43"/>
          <p:cNvGrpSpPr>
            <a:grpSpLocks/>
          </p:cNvGrpSpPr>
          <p:nvPr/>
        </p:nvGrpSpPr>
        <p:grpSpPr bwMode="auto">
          <a:xfrm>
            <a:off x="3744913" y="4598988"/>
            <a:ext cx="609600" cy="549275"/>
            <a:chOff x="336" y="2304"/>
            <a:chExt cx="384" cy="346"/>
          </a:xfrm>
        </p:grpSpPr>
        <p:sp>
          <p:nvSpPr>
            <p:cNvPr id="35078" name="Rectangle 44"/>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9" name="Rectangle 45"/>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13" name="Group 46"/>
          <p:cNvGrpSpPr>
            <a:grpSpLocks/>
          </p:cNvGrpSpPr>
          <p:nvPr/>
        </p:nvGrpSpPr>
        <p:grpSpPr bwMode="auto">
          <a:xfrm>
            <a:off x="4641850" y="4608513"/>
            <a:ext cx="609600" cy="549275"/>
            <a:chOff x="336" y="2304"/>
            <a:chExt cx="384" cy="346"/>
          </a:xfrm>
        </p:grpSpPr>
        <p:sp>
          <p:nvSpPr>
            <p:cNvPr id="35076" name="Rectangle 4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7" name="Rectangle 4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4" name="Group 49"/>
          <p:cNvGrpSpPr>
            <a:grpSpLocks/>
          </p:cNvGrpSpPr>
          <p:nvPr/>
        </p:nvGrpSpPr>
        <p:grpSpPr bwMode="auto">
          <a:xfrm>
            <a:off x="3903663" y="5154613"/>
            <a:ext cx="2178050" cy="506412"/>
            <a:chOff x="864" y="3290"/>
            <a:chExt cx="1372" cy="319"/>
          </a:xfrm>
        </p:grpSpPr>
        <p:sp>
          <p:nvSpPr>
            <p:cNvPr id="35073" name="Rectangle 5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4" name="Text Box 5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75" name="Text Box 5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77" name="Freeform 53"/>
          <p:cNvSpPr>
            <a:spLocks/>
          </p:cNvSpPr>
          <p:nvPr/>
        </p:nvSpPr>
        <p:spPr bwMode="auto">
          <a:xfrm>
            <a:off x="4649788" y="46386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78" name="Freeform 54"/>
          <p:cNvSpPr>
            <a:spLocks/>
          </p:cNvSpPr>
          <p:nvPr/>
        </p:nvSpPr>
        <p:spPr bwMode="auto">
          <a:xfrm>
            <a:off x="55054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5" name="Group 55"/>
          <p:cNvGrpSpPr>
            <a:grpSpLocks/>
          </p:cNvGrpSpPr>
          <p:nvPr/>
        </p:nvGrpSpPr>
        <p:grpSpPr bwMode="auto">
          <a:xfrm>
            <a:off x="4624388" y="4610100"/>
            <a:ext cx="609600" cy="549275"/>
            <a:chOff x="336" y="2304"/>
            <a:chExt cx="384" cy="346"/>
          </a:xfrm>
        </p:grpSpPr>
        <p:sp>
          <p:nvSpPr>
            <p:cNvPr id="35071" name="Rectangle 56"/>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2" name="Rectangle 57"/>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16" name="Group 58"/>
          <p:cNvGrpSpPr>
            <a:grpSpLocks/>
          </p:cNvGrpSpPr>
          <p:nvPr/>
        </p:nvGrpSpPr>
        <p:grpSpPr bwMode="auto">
          <a:xfrm>
            <a:off x="5503863" y="4597400"/>
            <a:ext cx="609600" cy="549275"/>
            <a:chOff x="336" y="2304"/>
            <a:chExt cx="384" cy="346"/>
          </a:xfrm>
        </p:grpSpPr>
        <p:sp>
          <p:nvSpPr>
            <p:cNvPr id="35069" name="Rectangle 59"/>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0" name="Rectangle 60"/>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7" name="Group 61"/>
          <p:cNvGrpSpPr>
            <a:grpSpLocks/>
          </p:cNvGrpSpPr>
          <p:nvPr/>
        </p:nvGrpSpPr>
        <p:grpSpPr bwMode="auto">
          <a:xfrm>
            <a:off x="4808538" y="5172075"/>
            <a:ext cx="2178050" cy="506413"/>
            <a:chOff x="864" y="3290"/>
            <a:chExt cx="1372" cy="319"/>
          </a:xfrm>
        </p:grpSpPr>
        <p:sp>
          <p:nvSpPr>
            <p:cNvPr id="35066" name="Rectangle 62"/>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7" name="Text Box 63"/>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8" name="Text Box 64"/>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89" name="Freeform 65"/>
          <p:cNvSpPr>
            <a:spLocks/>
          </p:cNvSpPr>
          <p:nvPr/>
        </p:nvSpPr>
        <p:spPr bwMode="auto">
          <a:xfrm>
            <a:off x="5505450"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90" name="Freeform 66"/>
          <p:cNvSpPr>
            <a:spLocks/>
          </p:cNvSpPr>
          <p:nvPr/>
        </p:nvSpPr>
        <p:spPr bwMode="auto">
          <a:xfrm>
            <a:off x="6384925"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8" name="Group 67"/>
          <p:cNvGrpSpPr>
            <a:grpSpLocks/>
          </p:cNvGrpSpPr>
          <p:nvPr/>
        </p:nvGrpSpPr>
        <p:grpSpPr bwMode="auto">
          <a:xfrm>
            <a:off x="5514975" y="4598988"/>
            <a:ext cx="609600" cy="549275"/>
            <a:chOff x="336" y="2304"/>
            <a:chExt cx="384" cy="346"/>
          </a:xfrm>
        </p:grpSpPr>
        <p:sp>
          <p:nvSpPr>
            <p:cNvPr id="35064" name="Rectangle 68"/>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5" name="Rectangle 69"/>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19" name="Group 70"/>
          <p:cNvGrpSpPr>
            <a:grpSpLocks/>
          </p:cNvGrpSpPr>
          <p:nvPr/>
        </p:nvGrpSpPr>
        <p:grpSpPr bwMode="auto">
          <a:xfrm>
            <a:off x="6342063" y="4632325"/>
            <a:ext cx="609600" cy="549275"/>
            <a:chOff x="336" y="2304"/>
            <a:chExt cx="384" cy="346"/>
          </a:xfrm>
        </p:grpSpPr>
        <p:sp>
          <p:nvSpPr>
            <p:cNvPr id="35062" name="Rectangle 71"/>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3" name="Rectangle 72"/>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20" name="Group 73"/>
          <p:cNvGrpSpPr>
            <a:grpSpLocks/>
          </p:cNvGrpSpPr>
          <p:nvPr/>
        </p:nvGrpSpPr>
        <p:grpSpPr bwMode="auto">
          <a:xfrm>
            <a:off x="5662613" y="5172075"/>
            <a:ext cx="2178050" cy="506413"/>
            <a:chOff x="864" y="3290"/>
            <a:chExt cx="1372" cy="319"/>
          </a:xfrm>
        </p:grpSpPr>
        <p:sp>
          <p:nvSpPr>
            <p:cNvPr id="35059" name="Rectangle 7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0" name="Text Box 7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1" name="Text Box 7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01" name="Freeform 77"/>
          <p:cNvSpPr>
            <a:spLocks/>
          </p:cNvSpPr>
          <p:nvPr/>
        </p:nvSpPr>
        <p:spPr bwMode="auto">
          <a:xfrm>
            <a:off x="6337300" y="46688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02" name="Freeform 78"/>
          <p:cNvSpPr>
            <a:spLocks/>
          </p:cNvSpPr>
          <p:nvPr/>
        </p:nvSpPr>
        <p:spPr bwMode="auto">
          <a:xfrm>
            <a:off x="71993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1" name="Group 79"/>
          <p:cNvGrpSpPr>
            <a:grpSpLocks/>
          </p:cNvGrpSpPr>
          <p:nvPr/>
        </p:nvGrpSpPr>
        <p:grpSpPr bwMode="auto">
          <a:xfrm>
            <a:off x="6324600" y="4610100"/>
            <a:ext cx="609600" cy="549275"/>
            <a:chOff x="336" y="2304"/>
            <a:chExt cx="384" cy="346"/>
          </a:xfrm>
        </p:grpSpPr>
        <p:sp>
          <p:nvSpPr>
            <p:cNvPr id="35057" name="Rectangle 8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8" name="Rectangle 8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2" name="Group 82"/>
          <p:cNvGrpSpPr>
            <a:grpSpLocks/>
          </p:cNvGrpSpPr>
          <p:nvPr/>
        </p:nvGrpSpPr>
        <p:grpSpPr bwMode="auto">
          <a:xfrm>
            <a:off x="7145338" y="4600575"/>
            <a:ext cx="609600" cy="565150"/>
            <a:chOff x="4512" y="2489"/>
            <a:chExt cx="384" cy="356"/>
          </a:xfrm>
        </p:grpSpPr>
        <p:sp>
          <p:nvSpPr>
            <p:cNvPr id="35055" name="Rectangle 83"/>
            <p:cNvSpPr>
              <a:spLocks noChangeArrowheads="1"/>
            </p:cNvSpPr>
            <p:nvPr/>
          </p:nvSpPr>
          <p:spPr bwMode="auto">
            <a:xfrm>
              <a:off x="4512" y="2496"/>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6" name="Rectangle 84"/>
            <p:cNvSpPr>
              <a:spLocks noChangeArrowheads="1"/>
            </p:cNvSpPr>
            <p:nvPr/>
          </p:nvSpPr>
          <p:spPr bwMode="auto">
            <a:xfrm>
              <a:off x="4512" y="2489"/>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97</a:t>
              </a:r>
            </a:p>
          </p:txBody>
        </p:sp>
      </p:grpSp>
      <p:sp>
        <p:nvSpPr>
          <p:cNvPr id="359509" name="Freeform 85"/>
          <p:cNvSpPr>
            <a:spLocks/>
          </p:cNvSpPr>
          <p:nvPr/>
        </p:nvSpPr>
        <p:spPr bwMode="auto">
          <a:xfrm>
            <a:off x="7127875" y="4603750"/>
            <a:ext cx="590550" cy="5032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23" name="Group 86"/>
          <p:cNvGrpSpPr>
            <a:grpSpLocks/>
          </p:cNvGrpSpPr>
          <p:nvPr/>
        </p:nvGrpSpPr>
        <p:grpSpPr bwMode="auto">
          <a:xfrm>
            <a:off x="785813" y="1192213"/>
            <a:ext cx="7221537" cy="519112"/>
            <a:chOff x="495" y="921"/>
            <a:chExt cx="4549" cy="327"/>
          </a:xfrm>
        </p:grpSpPr>
        <p:sp>
          <p:nvSpPr>
            <p:cNvPr id="35053" name="Rectangle 87"/>
            <p:cNvSpPr>
              <a:spLocks noChangeArrowheads="1"/>
            </p:cNvSpPr>
            <p:nvPr/>
          </p:nvSpPr>
          <p:spPr bwMode="auto">
            <a:xfrm>
              <a:off x="1232" y="921"/>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49     38    13     27     50     76     65     </a:t>
              </a:r>
              <a:r>
                <a:rPr lang="en-US" altLang="zh-CN" sz="2800" b="1">
                  <a:solidFill>
                    <a:srgbClr val="FF0000"/>
                  </a:solidFill>
                  <a:latin typeface="Times New Roman" pitchFamily="18" charset="0"/>
                  <a:ea typeface="宋体" charset="-122"/>
                </a:rPr>
                <a:t>97</a:t>
              </a:r>
            </a:p>
          </p:txBody>
        </p:sp>
        <p:sp>
          <p:nvSpPr>
            <p:cNvPr id="35054" name="Text Box 88"/>
            <p:cNvSpPr txBox="1">
              <a:spLocks noChangeArrowheads="1"/>
            </p:cNvSpPr>
            <p:nvPr/>
          </p:nvSpPr>
          <p:spPr bwMode="auto">
            <a:xfrm>
              <a:off x="495" y="926"/>
              <a:ext cx="705"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1</a:t>
              </a:r>
              <a:r>
                <a:rPr lang="zh-CN" altLang="en-US" sz="2400" b="1">
                  <a:solidFill>
                    <a:srgbClr val="003399"/>
                  </a:solidFill>
                </a:rPr>
                <a:t>趟</a:t>
              </a:r>
            </a:p>
          </p:txBody>
        </p:sp>
      </p:grpSp>
      <p:grpSp>
        <p:nvGrpSpPr>
          <p:cNvPr id="24" name="Group 89"/>
          <p:cNvGrpSpPr>
            <a:grpSpLocks/>
          </p:cNvGrpSpPr>
          <p:nvPr/>
        </p:nvGrpSpPr>
        <p:grpSpPr bwMode="auto">
          <a:xfrm>
            <a:off x="1066800" y="4327525"/>
            <a:ext cx="7391400" cy="1600200"/>
            <a:chOff x="576" y="1920"/>
            <a:chExt cx="4656" cy="1008"/>
          </a:xfrm>
        </p:grpSpPr>
        <p:sp>
          <p:nvSpPr>
            <p:cNvPr id="35051" name="Rectangle 90"/>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2" name="Rectangle 91"/>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49     38    13     27     50     76     65     </a:t>
              </a:r>
              <a:r>
                <a:rPr lang="en-US" altLang="zh-CN" sz="3000" b="1">
                  <a:solidFill>
                    <a:srgbClr val="FF0000"/>
                  </a:solidFill>
                  <a:latin typeface="Times New Roman" pitchFamily="18" charset="0"/>
                  <a:ea typeface="宋体" charset="-122"/>
                </a:rPr>
                <a:t>97</a:t>
              </a:r>
            </a:p>
          </p:txBody>
        </p:sp>
      </p:grpSp>
      <p:sp>
        <p:nvSpPr>
          <p:cNvPr id="359516" name="Line 92"/>
          <p:cNvSpPr>
            <a:spLocks noChangeShapeType="1"/>
          </p:cNvSpPr>
          <p:nvPr/>
        </p:nvSpPr>
        <p:spPr bwMode="auto">
          <a:xfrm>
            <a:off x="1558925" y="5130800"/>
            <a:ext cx="5486400" cy="0"/>
          </a:xfrm>
          <a:prstGeom prst="line">
            <a:avLst/>
          </a:prstGeom>
          <a:noFill/>
          <a:ln w="34925" cap="sq">
            <a:solidFill>
              <a:srgbClr val="000080"/>
            </a:solidFill>
            <a:round/>
            <a:headEnd/>
            <a:tailEnd/>
          </a:ln>
        </p:spPr>
        <p:txBody>
          <a:bodyPr/>
          <a:lstStyle/>
          <a:p>
            <a:endParaRPr lang="zh-CN" altLang="en-US"/>
          </a:p>
        </p:txBody>
      </p:sp>
      <p:sp>
        <p:nvSpPr>
          <p:cNvPr id="359517" name="Text Box 93"/>
          <p:cNvSpPr txBox="1">
            <a:spLocks noChangeArrowheads="1"/>
          </p:cNvSpPr>
          <p:nvPr/>
        </p:nvSpPr>
        <p:spPr bwMode="auto">
          <a:xfrm>
            <a:off x="1600200" y="509905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18" name="Text Box 94"/>
          <p:cNvSpPr txBox="1">
            <a:spLocks noChangeArrowheads="1"/>
          </p:cNvSpPr>
          <p:nvPr/>
        </p:nvSpPr>
        <p:spPr bwMode="auto">
          <a:xfrm>
            <a:off x="2362200" y="509905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19" name="Freeform 95"/>
          <p:cNvSpPr>
            <a:spLocks/>
          </p:cNvSpPr>
          <p:nvPr/>
        </p:nvSpPr>
        <p:spPr bwMode="auto">
          <a:xfrm>
            <a:off x="1547813"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20" name="Freeform 96"/>
          <p:cNvSpPr>
            <a:spLocks/>
          </p:cNvSpPr>
          <p:nvPr/>
        </p:nvSpPr>
        <p:spPr bwMode="auto">
          <a:xfrm>
            <a:off x="2381250"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5" name="Group 97"/>
          <p:cNvGrpSpPr>
            <a:grpSpLocks/>
          </p:cNvGrpSpPr>
          <p:nvPr/>
        </p:nvGrpSpPr>
        <p:grpSpPr bwMode="auto">
          <a:xfrm>
            <a:off x="1558925" y="4464050"/>
            <a:ext cx="685800" cy="677863"/>
            <a:chOff x="1407" y="2256"/>
            <a:chExt cx="432" cy="427"/>
          </a:xfrm>
        </p:grpSpPr>
        <p:sp>
          <p:nvSpPr>
            <p:cNvPr id="35049" name="Rectangle 98"/>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0" name="Rectangle 99"/>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6" name="Group 100"/>
          <p:cNvGrpSpPr>
            <a:grpSpLocks/>
          </p:cNvGrpSpPr>
          <p:nvPr/>
        </p:nvGrpSpPr>
        <p:grpSpPr bwMode="auto">
          <a:xfrm>
            <a:off x="2327275" y="4462463"/>
            <a:ext cx="685800" cy="677862"/>
            <a:chOff x="1407" y="2256"/>
            <a:chExt cx="432" cy="427"/>
          </a:xfrm>
        </p:grpSpPr>
        <p:sp>
          <p:nvSpPr>
            <p:cNvPr id="35047" name="Rectangle 101"/>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8" name="Rectangle 102"/>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7" name="Group 103"/>
          <p:cNvGrpSpPr>
            <a:grpSpLocks/>
          </p:cNvGrpSpPr>
          <p:nvPr/>
        </p:nvGrpSpPr>
        <p:grpSpPr bwMode="auto">
          <a:xfrm>
            <a:off x="1625600" y="5140325"/>
            <a:ext cx="2178050" cy="506413"/>
            <a:chOff x="864" y="3290"/>
            <a:chExt cx="1372" cy="319"/>
          </a:xfrm>
        </p:grpSpPr>
        <p:sp>
          <p:nvSpPr>
            <p:cNvPr id="35044" name="Rectangle 10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5" name="Text Box 10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46" name="Text Box 10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31" name="Freeform 107"/>
          <p:cNvSpPr>
            <a:spLocks/>
          </p:cNvSpPr>
          <p:nvPr/>
        </p:nvSpPr>
        <p:spPr bwMode="auto">
          <a:xfrm>
            <a:off x="23860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32" name="Freeform 108"/>
          <p:cNvSpPr>
            <a:spLocks/>
          </p:cNvSpPr>
          <p:nvPr/>
        </p:nvSpPr>
        <p:spPr bwMode="auto">
          <a:xfrm>
            <a:off x="3143250"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8" name="Group 109"/>
          <p:cNvGrpSpPr>
            <a:grpSpLocks/>
          </p:cNvGrpSpPr>
          <p:nvPr/>
        </p:nvGrpSpPr>
        <p:grpSpPr bwMode="auto">
          <a:xfrm>
            <a:off x="2292350" y="4479925"/>
            <a:ext cx="685800" cy="677863"/>
            <a:chOff x="1407" y="2256"/>
            <a:chExt cx="432" cy="427"/>
          </a:xfrm>
        </p:grpSpPr>
        <p:sp>
          <p:nvSpPr>
            <p:cNvPr id="35042" name="Rectangle 110"/>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3" name="Rectangle 111"/>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29" name="Group 112"/>
          <p:cNvGrpSpPr>
            <a:grpSpLocks/>
          </p:cNvGrpSpPr>
          <p:nvPr/>
        </p:nvGrpSpPr>
        <p:grpSpPr bwMode="auto">
          <a:xfrm>
            <a:off x="3089275" y="4464050"/>
            <a:ext cx="685800" cy="677863"/>
            <a:chOff x="1407" y="2256"/>
            <a:chExt cx="432" cy="427"/>
          </a:xfrm>
        </p:grpSpPr>
        <p:sp>
          <p:nvSpPr>
            <p:cNvPr id="35040" name="Rectangle 113"/>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1" name="Rectangle 114"/>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0" name="Group 115"/>
          <p:cNvGrpSpPr>
            <a:grpSpLocks/>
          </p:cNvGrpSpPr>
          <p:nvPr/>
        </p:nvGrpSpPr>
        <p:grpSpPr bwMode="auto">
          <a:xfrm>
            <a:off x="2386013" y="5154613"/>
            <a:ext cx="2178050" cy="506412"/>
            <a:chOff x="864" y="3290"/>
            <a:chExt cx="1372" cy="319"/>
          </a:xfrm>
        </p:grpSpPr>
        <p:sp>
          <p:nvSpPr>
            <p:cNvPr id="35037" name="Rectangle 11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8" name="Text Box 11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9" name="Text Box 11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43" name="Freeform 119"/>
          <p:cNvSpPr>
            <a:spLocks/>
          </p:cNvSpPr>
          <p:nvPr/>
        </p:nvSpPr>
        <p:spPr bwMode="auto">
          <a:xfrm>
            <a:off x="3165475"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44" name="Freeform 120"/>
          <p:cNvSpPr>
            <a:spLocks/>
          </p:cNvSpPr>
          <p:nvPr/>
        </p:nvSpPr>
        <p:spPr bwMode="auto">
          <a:xfrm>
            <a:off x="398780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1" name="Group 121"/>
          <p:cNvGrpSpPr>
            <a:grpSpLocks/>
          </p:cNvGrpSpPr>
          <p:nvPr/>
        </p:nvGrpSpPr>
        <p:grpSpPr bwMode="auto">
          <a:xfrm>
            <a:off x="3124200" y="4481513"/>
            <a:ext cx="685800" cy="677862"/>
            <a:chOff x="1407" y="2256"/>
            <a:chExt cx="432" cy="427"/>
          </a:xfrm>
        </p:grpSpPr>
        <p:sp>
          <p:nvSpPr>
            <p:cNvPr id="35035" name="Rectangle 12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6" name="Rectangle 12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24" name="Group 124"/>
          <p:cNvGrpSpPr>
            <a:grpSpLocks/>
          </p:cNvGrpSpPr>
          <p:nvPr/>
        </p:nvGrpSpPr>
        <p:grpSpPr bwMode="auto">
          <a:xfrm>
            <a:off x="3927475" y="4481513"/>
            <a:ext cx="685800" cy="677862"/>
            <a:chOff x="1407" y="2256"/>
            <a:chExt cx="432" cy="427"/>
          </a:xfrm>
        </p:grpSpPr>
        <p:sp>
          <p:nvSpPr>
            <p:cNvPr id="35033" name="Rectangle 12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4" name="Rectangle 12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59425" name="Group 127"/>
          <p:cNvGrpSpPr>
            <a:grpSpLocks/>
          </p:cNvGrpSpPr>
          <p:nvPr/>
        </p:nvGrpSpPr>
        <p:grpSpPr bwMode="auto">
          <a:xfrm>
            <a:off x="3232150" y="5137150"/>
            <a:ext cx="2178050" cy="506413"/>
            <a:chOff x="864" y="3290"/>
            <a:chExt cx="1372" cy="319"/>
          </a:xfrm>
        </p:grpSpPr>
        <p:sp>
          <p:nvSpPr>
            <p:cNvPr id="35030" name="Rectangle 12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1" name="Text Box 12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2" name="Text Box 13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55" name="Freeform 131"/>
          <p:cNvSpPr>
            <a:spLocks/>
          </p:cNvSpPr>
          <p:nvPr/>
        </p:nvSpPr>
        <p:spPr bwMode="auto">
          <a:xfrm>
            <a:off x="3979863" y="46497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56" name="Freeform 132"/>
          <p:cNvSpPr>
            <a:spLocks/>
          </p:cNvSpPr>
          <p:nvPr/>
        </p:nvSpPr>
        <p:spPr bwMode="auto">
          <a:xfrm>
            <a:off x="4843463" y="46101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26" name="Group 133"/>
          <p:cNvGrpSpPr>
            <a:grpSpLocks/>
          </p:cNvGrpSpPr>
          <p:nvPr/>
        </p:nvGrpSpPr>
        <p:grpSpPr bwMode="auto">
          <a:xfrm>
            <a:off x="3886200" y="4492625"/>
            <a:ext cx="2320925" cy="1168400"/>
            <a:chOff x="2448" y="2910"/>
            <a:chExt cx="1462" cy="736"/>
          </a:xfrm>
        </p:grpSpPr>
        <p:grpSp>
          <p:nvGrpSpPr>
            <p:cNvPr id="359427" name="Group 134"/>
            <p:cNvGrpSpPr>
              <a:grpSpLocks/>
            </p:cNvGrpSpPr>
            <p:nvPr/>
          </p:nvGrpSpPr>
          <p:grpSpPr bwMode="auto">
            <a:xfrm>
              <a:off x="2538" y="3327"/>
              <a:ext cx="1372" cy="319"/>
              <a:chOff x="864" y="3290"/>
              <a:chExt cx="1372" cy="319"/>
            </a:xfrm>
          </p:grpSpPr>
          <p:sp>
            <p:nvSpPr>
              <p:cNvPr id="35027" name="Rectangle 13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8" name="Text Box 13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9" name="Text Box 13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28" name="Group 138"/>
            <p:cNvGrpSpPr>
              <a:grpSpLocks/>
            </p:cNvGrpSpPr>
            <p:nvPr/>
          </p:nvGrpSpPr>
          <p:grpSpPr bwMode="auto">
            <a:xfrm>
              <a:off x="2448" y="2910"/>
              <a:ext cx="1056" cy="405"/>
              <a:chOff x="3386" y="1968"/>
              <a:chExt cx="1056" cy="405"/>
            </a:xfrm>
          </p:grpSpPr>
          <p:sp>
            <p:nvSpPr>
              <p:cNvPr id="35025" name="Rectangle 13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6" name="Rectangle 14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565" name="Freeform 141"/>
          <p:cNvSpPr>
            <a:spLocks/>
          </p:cNvSpPr>
          <p:nvPr/>
        </p:nvSpPr>
        <p:spPr bwMode="auto">
          <a:xfrm>
            <a:off x="4860925"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66" name="Freeform 142"/>
          <p:cNvSpPr>
            <a:spLocks/>
          </p:cNvSpPr>
          <p:nvPr/>
        </p:nvSpPr>
        <p:spPr bwMode="auto">
          <a:xfrm>
            <a:off x="5716588"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2" name="Group 143"/>
          <p:cNvGrpSpPr>
            <a:grpSpLocks/>
          </p:cNvGrpSpPr>
          <p:nvPr/>
        </p:nvGrpSpPr>
        <p:grpSpPr bwMode="auto">
          <a:xfrm>
            <a:off x="4776788" y="4471988"/>
            <a:ext cx="2320925" cy="1168400"/>
            <a:chOff x="2448" y="2910"/>
            <a:chExt cx="1462" cy="736"/>
          </a:xfrm>
        </p:grpSpPr>
        <p:grpSp>
          <p:nvGrpSpPr>
            <p:cNvPr id="359433" name="Group 144"/>
            <p:cNvGrpSpPr>
              <a:grpSpLocks/>
            </p:cNvGrpSpPr>
            <p:nvPr/>
          </p:nvGrpSpPr>
          <p:grpSpPr bwMode="auto">
            <a:xfrm>
              <a:off x="2538" y="3327"/>
              <a:ext cx="1372" cy="319"/>
              <a:chOff x="864" y="3290"/>
              <a:chExt cx="1372" cy="319"/>
            </a:xfrm>
          </p:grpSpPr>
          <p:sp>
            <p:nvSpPr>
              <p:cNvPr id="35020" name="Rectangle 14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1" name="Text Box 14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2" name="Text Box 14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34" name="Group 148"/>
            <p:cNvGrpSpPr>
              <a:grpSpLocks/>
            </p:cNvGrpSpPr>
            <p:nvPr/>
          </p:nvGrpSpPr>
          <p:grpSpPr bwMode="auto">
            <a:xfrm>
              <a:off x="2448" y="2910"/>
              <a:ext cx="1056" cy="405"/>
              <a:chOff x="3386" y="1968"/>
              <a:chExt cx="1056" cy="405"/>
            </a:xfrm>
          </p:grpSpPr>
          <p:sp>
            <p:nvSpPr>
              <p:cNvPr id="35018" name="Rectangle 14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9" name="Rectangle 15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50     76</a:t>
                </a:r>
              </a:p>
            </p:txBody>
          </p:sp>
        </p:grpSp>
      </p:grpSp>
      <p:sp>
        <p:nvSpPr>
          <p:cNvPr id="359575" name="Freeform 151"/>
          <p:cNvSpPr>
            <a:spLocks/>
          </p:cNvSpPr>
          <p:nvPr/>
        </p:nvSpPr>
        <p:spPr bwMode="auto">
          <a:xfrm>
            <a:off x="5740400" y="459105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76" name="Freeform 152"/>
          <p:cNvSpPr>
            <a:spLocks/>
          </p:cNvSpPr>
          <p:nvPr/>
        </p:nvSpPr>
        <p:spPr bwMode="auto">
          <a:xfrm>
            <a:off x="6589713"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5" name="Group 153"/>
          <p:cNvGrpSpPr>
            <a:grpSpLocks/>
          </p:cNvGrpSpPr>
          <p:nvPr/>
        </p:nvGrpSpPr>
        <p:grpSpPr bwMode="auto">
          <a:xfrm>
            <a:off x="5627688" y="4427538"/>
            <a:ext cx="685800" cy="677862"/>
            <a:chOff x="1407" y="2256"/>
            <a:chExt cx="432" cy="427"/>
          </a:xfrm>
        </p:grpSpPr>
        <p:sp>
          <p:nvSpPr>
            <p:cNvPr id="35014" name="Rectangle 15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5" name="Rectangle 15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359438" name="Group 156"/>
          <p:cNvGrpSpPr>
            <a:grpSpLocks/>
          </p:cNvGrpSpPr>
          <p:nvPr/>
        </p:nvGrpSpPr>
        <p:grpSpPr bwMode="auto">
          <a:xfrm>
            <a:off x="6483350" y="4473575"/>
            <a:ext cx="685800" cy="665163"/>
            <a:chOff x="2880" y="1968"/>
            <a:chExt cx="432" cy="419"/>
          </a:xfrm>
        </p:grpSpPr>
        <p:sp>
          <p:nvSpPr>
            <p:cNvPr id="35012" name="Rectangle 157"/>
            <p:cNvSpPr>
              <a:spLocks noChangeArrowheads="1"/>
            </p:cNvSpPr>
            <p:nvPr/>
          </p:nvSpPr>
          <p:spPr bwMode="auto">
            <a:xfrm>
              <a:off x="2880" y="196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3" name="Rectangle 158"/>
            <p:cNvSpPr>
              <a:spLocks noChangeArrowheads="1"/>
            </p:cNvSpPr>
            <p:nvPr/>
          </p:nvSpPr>
          <p:spPr bwMode="auto">
            <a:xfrm>
              <a:off x="2913" y="2031"/>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76</a:t>
              </a:r>
            </a:p>
          </p:txBody>
        </p:sp>
      </p:grpSp>
      <p:sp>
        <p:nvSpPr>
          <p:cNvPr id="359583" name="Freeform 159"/>
          <p:cNvSpPr>
            <a:spLocks/>
          </p:cNvSpPr>
          <p:nvPr/>
        </p:nvSpPr>
        <p:spPr bwMode="auto">
          <a:xfrm>
            <a:off x="6513513" y="4573588"/>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39" name="Group 160"/>
          <p:cNvGrpSpPr>
            <a:grpSpLocks/>
          </p:cNvGrpSpPr>
          <p:nvPr/>
        </p:nvGrpSpPr>
        <p:grpSpPr bwMode="auto">
          <a:xfrm>
            <a:off x="779463" y="1666875"/>
            <a:ext cx="7221537" cy="519113"/>
            <a:chOff x="491" y="1209"/>
            <a:chExt cx="4549" cy="327"/>
          </a:xfrm>
        </p:grpSpPr>
        <p:sp>
          <p:nvSpPr>
            <p:cNvPr id="35010" name="Rectangle 161"/>
            <p:cNvSpPr>
              <a:spLocks noChangeArrowheads="1"/>
            </p:cNvSpPr>
            <p:nvPr/>
          </p:nvSpPr>
          <p:spPr bwMode="auto">
            <a:xfrm>
              <a:off x="1228" y="1209"/>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38     13    27     49     50     65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5011" name="Text Box 162"/>
            <p:cNvSpPr txBox="1">
              <a:spLocks noChangeArrowheads="1"/>
            </p:cNvSpPr>
            <p:nvPr/>
          </p:nvSpPr>
          <p:spPr bwMode="auto">
            <a:xfrm>
              <a:off x="491" y="1214"/>
              <a:ext cx="709"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2</a:t>
              </a:r>
              <a:r>
                <a:rPr lang="zh-CN" altLang="en-US" sz="2400" b="1">
                  <a:solidFill>
                    <a:srgbClr val="003399"/>
                  </a:solidFill>
                </a:rPr>
                <a:t>趟</a:t>
              </a:r>
            </a:p>
          </p:txBody>
        </p:sp>
      </p:grpSp>
      <p:grpSp>
        <p:nvGrpSpPr>
          <p:cNvPr id="359440" name="Group 163"/>
          <p:cNvGrpSpPr>
            <a:grpSpLocks/>
          </p:cNvGrpSpPr>
          <p:nvPr/>
        </p:nvGrpSpPr>
        <p:grpSpPr bwMode="auto">
          <a:xfrm>
            <a:off x="1008063" y="4292600"/>
            <a:ext cx="7391400" cy="1600200"/>
            <a:chOff x="576" y="1920"/>
            <a:chExt cx="4656" cy="1008"/>
          </a:xfrm>
        </p:grpSpPr>
        <p:sp>
          <p:nvSpPr>
            <p:cNvPr id="35008" name="Rectangle 164"/>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9" name="Rectangle 165"/>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38     13    27     49     50     65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590" name="Line 166"/>
          <p:cNvSpPr>
            <a:spLocks noChangeShapeType="1"/>
          </p:cNvSpPr>
          <p:nvPr/>
        </p:nvSpPr>
        <p:spPr bwMode="auto">
          <a:xfrm>
            <a:off x="1524000" y="5095875"/>
            <a:ext cx="4648200" cy="0"/>
          </a:xfrm>
          <a:prstGeom prst="line">
            <a:avLst/>
          </a:prstGeom>
          <a:noFill/>
          <a:ln w="34925" cap="sq">
            <a:solidFill>
              <a:srgbClr val="000080"/>
            </a:solidFill>
            <a:round/>
            <a:headEnd/>
            <a:tailEnd/>
          </a:ln>
        </p:spPr>
        <p:txBody>
          <a:bodyPr/>
          <a:lstStyle/>
          <a:p>
            <a:endParaRPr lang="zh-CN" altLang="en-US"/>
          </a:p>
        </p:txBody>
      </p:sp>
      <p:sp>
        <p:nvSpPr>
          <p:cNvPr id="359591" name="Text Box 167"/>
          <p:cNvSpPr txBox="1">
            <a:spLocks noChangeArrowheads="1"/>
          </p:cNvSpPr>
          <p:nvPr/>
        </p:nvSpPr>
        <p:spPr bwMode="auto">
          <a:xfrm>
            <a:off x="1600200" y="5095875"/>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92" name="Text Box 168"/>
          <p:cNvSpPr txBox="1">
            <a:spLocks noChangeArrowheads="1"/>
          </p:cNvSpPr>
          <p:nvPr/>
        </p:nvSpPr>
        <p:spPr bwMode="auto">
          <a:xfrm>
            <a:off x="2324100" y="5078413"/>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93" name="Freeform 169"/>
          <p:cNvSpPr>
            <a:spLocks/>
          </p:cNvSpPr>
          <p:nvPr/>
        </p:nvSpPr>
        <p:spPr bwMode="auto">
          <a:xfrm>
            <a:off x="1495425"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94" name="Freeform 170"/>
          <p:cNvSpPr>
            <a:spLocks/>
          </p:cNvSpPr>
          <p:nvPr/>
        </p:nvSpPr>
        <p:spPr bwMode="auto">
          <a:xfrm>
            <a:off x="2322513"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1" name="Group 171"/>
          <p:cNvGrpSpPr>
            <a:grpSpLocks/>
          </p:cNvGrpSpPr>
          <p:nvPr/>
        </p:nvGrpSpPr>
        <p:grpSpPr bwMode="auto">
          <a:xfrm>
            <a:off x="1406525" y="4422775"/>
            <a:ext cx="685800" cy="677863"/>
            <a:chOff x="1407" y="2256"/>
            <a:chExt cx="432" cy="427"/>
          </a:xfrm>
        </p:grpSpPr>
        <p:sp>
          <p:nvSpPr>
            <p:cNvPr id="35006" name="Rectangle 17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7" name="Rectangle 17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359442" name="Group 174"/>
          <p:cNvGrpSpPr>
            <a:grpSpLocks/>
          </p:cNvGrpSpPr>
          <p:nvPr/>
        </p:nvGrpSpPr>
        <p:grpSpPr bwMode="auto">
          <a:xfrm>
            <a:off x="2251075" y="4421188"/>
            <a:ext cx="685800" cy="677862"/>
            <a:chOff x="1407" y="2256"/>
            <a:chExt cx="432" cy="427"/>
          </a:xfrm>
        </p:grpSpPr>
        <p:sp>
          <p:nvSpPr>
            <p:cNvPr id="35004" name="Rectangle 17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5" name="Rectangle 17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3" name="Group 177"/>
          <p:cNvGrpSpPr>
            <a:grpSpLocks/>
          </p:cNvGrpSpPr>
          <p:nvPr/>
        </p:nvGrpSpPr>
        <p:grpSpPr bwMode="auto">
          <a:xfrm>
            <a:off x="1495425" y="5095875"/>
            <a:ext cx="2178050" cy="506413"/>
            <a:chOff x="864" y="3290"/>
            <a:chExt cx="1372" cy="319"/>
          </a:xfrm>
        </p:grpSpPr>
        <p:sp>
          <p:nvSpPr>
            <p:cNvPr id="35001" name="Rectangle 17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2" name="Text Box 17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03" name="Text Box 18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05" name="Freeform 181"/>
          <p:cNvSpPr>
            <a:spLocks/>
          </p:cNvSpPr>
          <p:nvPr/>
        </p:nvSpPr>
        <p:spPr bwMode="auto">
          <a:xfrm>
            <a:off x="2316163"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06" name="Freeform 182"/>
          <p:cNvSpPr>
            <a:spLocks/>
          </p:cNvSpPr>
          <p:nvPr/>
        </p:nvSpPr>
        <p:spPr bwMode="auto">
          <a:xfrm>
            <a:off x="3049588" y="45735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4" name="Group 183"/>
          <p:cNvGrpSpPr>
            <a:grpSpLocks/>
          </p:cNvGrpSpPr>
          <p:nvPr/>
        </p:nvGrpSpPr>
        <p:grpSpPr bwMode="auto">
          <a:xfrm>
            <a:off x="2286000" y="4446588"/>
            <a:ext cx="685800" cy="677862"/>
            <a:chOff x="1407" y="2256"/>
            <a:chExt cx="432" cy="427"/>
          </a:xfrm>
        </p:grpSpPr>
        <p:sp>
          <p:nvSpPr>
            <p:cNvPr id="34999" name="Rectangle 18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0" name="Rectangle 18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45" name="Group 186"/>
          <p:cNvGrpSpPr>
            <a:grpSpLocks/>
          </p:cNvGrpSpPr>
          <p:nvPr/>
        </p:nvGrpSpPr>
        <p:grpSpPr bwMode="auto">
          <a:xfrm>
            <a:off x="3013075" y="4421188"/>
            <a:ext cx="685800" cy="677862"/>
            <a:chOff x="1407" y="2256"/>
            <a:chExt cx="432" cy="427"/>
          </a:xfrm>
        </p:grpSpPr>
        <p:sp>
          <p:nvSpPr>
            <p:cNvPr id="34997" name="Rectangle 187"/>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8" name="Rectangle 188"/>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6" name="Group 189"/>
          <p:cNvGrpSpPr>
            <a:grpSpLocks/>
          </p:cNvGrpSpPr>
          <p:nvPr/>
        </p:nvGrpSpPr>
        <p:grpSpPr bwMode="auto">
          <a:xfrm>
            <a:off x="2303463" y="5095875"/>
            <a:ext cx="2178050" cy="506413"/>
            <a:chOff x="864" y="3290"/>
            <a:chExt cx="1372" cy="319"/>
          </a:xfrm>
        </p:grpSpPr>
        <p:sp>
          <p:nvSpPr>
            <p:cNvPr id="34994" name="Rectangle 19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5" name="Text Box 19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4996" name="Text Box 19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17" name="Freeform 193"/>
          <p:cNvSpPr>
            <a:spLocks/>
          </p:cNvSpPr>
          <p:nvPr/>
        </p:nvSpPr>
        <p:spPr bwMode="auto">
          <a:xfrm>
            <a:off x="3082925"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18" name="Freeform 194"/>
          <p:cNvSpPr>
            <a:spLocks/>
          </p:cNvSpPr>
          <p:nvPr/>
        </p:nvSpPr>
        <p:spPr bwMode="auto">
          <a:xfrm>
            <a:off x="3940175"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7" name="Group 195"/>
          <p:cNvGrpSpPr>
            <a:grpSpLocks/>
          </p:cNvGrpSpPr>
          <p:nvPr/>
        </p:nvGrpSpPr>
        <p:grpSpPr bwMode="auto">
          <a:xfrm>
            <a:off x="2913063" y="4448175"/>
            <a:ext cx="2438400" cy="1168400"/>
            <a:chOff x="3552" y="1776"/>
            <a:chExt cx="1536" cy="736"/>
          </a:xfrm>
        </p:grpSpPr>
        <p:sp>
          <p:nvSpPr>
            <p:cNvPr id="34988" name="Rectangle 196"/>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9" name="Text Box 197"/>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90" name="Text Box 198"/>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48" name="Group 199"/>
            <p:cNvGrpSpPr>
              <a:grpSpLocks/>
            </p:cNvGrpSpPr>
            <p:nvPr/>
          </p:nvGrpSpPr>
          <p:grpSpPr bwMode="auto">
            <a:xfrm>
              <a:off x="3552" y="1776"/>
              <a:ext cx="1056" cy="405"/>
              <a:chOff x="3386" y="1968"/>
              <a:chExt cx="1056" cy="405"/>
            </a:xfrm>
          </p:grpSpPr>
          <p:sp>
            <p:nvSpPr>
              <p:cNvPr id="34992" name="Rectangle 200"/>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3" name="Rectangle 201"/>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26" name="Freeform 202"/>
          <p:cNvSpPr>
            <a:spLocks/>
          </p:cNvSpPr>
          <p:nvPr/>
        </p:nvSpPr>
        <p:spPr bwMode="auto">
          <a:xfrm>
            <a:off x="389413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27" name="Freeform 203"/>
          <p:cNvSpPr>
            <a:spLocks/>
          </p:cNvSpPr>
          <p:nvPr/>
        </p:nvSpPr>
        <p:spPr bwMode="auto">
          <a:xfrm>
            <a:off x="480218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9" name="Group 204"/>
          <p:cNvGrpSpPr>
            <a:grpSpLocks/>
          </p:cNvGrpSpPr>
          <p:nvPr/>
        </p:nvGrpSpPr>
        <p:grpSpPr bwMode="auto">
          <a:xfrm>
            <a:off x="3768725" y="4448175"/>
            <a:ext cx="2438400" cy="1168400"/>
            <a:chOff x="3552" y="1776"/>
            <a:chExt cx="1536" cy="736"/>
          </a:xfrm>
        </p:grpSpPr>
        <p:sp>
          <p:nvSpPr>
            <p:cNvPr id="34982" name="Rectangle 205"/>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3" name="Text Box 206"/>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84" name="Text Box 207"/>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0" name="Group 208"/>
            <p:cNvGrpSpPr>
              <a:grpSpLocks/>
            </p:cNvGrpSpPr>
            <p:nvPr/>
          </p:nvGrpSpPr>
          <p:grpSpPr bwMode="auto">
            <a:xfrm>
              <a:off x="3552" y="1776"/>
              <a:ext cx="1056" cy="405"/>
              <a:chOff x="3386" y="1968"/>
              <a:chExt cx="1056" cy="405"/>
            </a:xfrm>
          </p:grpSpPr>
          <p:sp>
            <p:nvSpPr>
              <p:cNvPr id="34986" name="Rectangle 20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7" name="Rectangle 21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635" name="Freeform 211"/>
          <p:cNvSpPr>
            <a:spLocks/>
          </p:cNvSpPr>
          <p:nvPr/>
        </p:nvSpPr>
        <p:spPr bwMode="auto">
          <a:xfrm>
            <a:off x="4760913" y="45735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36" name="Freeform 212"/>
          <p:cNvSpPr>
            <a:spLocks/>
          </p:cNvSpPr>
          <p:nvPr/>
        </p:nvSpPr>
        <p:spPr bwMode="auto">
          <a:xfrm>
            <a:off x="5657850"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1" name="Group 213"/>
          <p:cNvGrpSpPr>
            <a:grpSpLocks/>
          </p:cNvGrpSpPr>
          <p:nvPr/>
        </p:nvGrpSpPr>
        <p:grpSpPr bwMode="auto">
          <a:xfrm>
            <a:off x="4630738" y="4454525"/>
            <a:ext cx="1676400" cy="652463"/>
            <a:chOff x="2592" y="2160"/>
            <a:chExt cx="1056" cy="411"/>
          </a:xfrm>
        </p:grpSpPr>
        <p:sp>
          <p:nvSpPr>
            <p:cNvPr id="34980" name="Rectangle 214"/>
            <p:cNvSpPr>
              <a:spLocks noChangeArrowheads="1"/>
            </p:cNvSpPr>
            <p:nvPr/>
          </p:nvSpPr>
          <p:spPr bwMode="auto">
            <a:xfrm>
              <a:off x="2592" y="2160"/>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1" name="Rectangle 215"/>
            <p:cNvSpPr>
              <a:spLocks noChangeArrowheads="1"/>
            </p:cNvSpPr>
            <p:nvPr/>
          </p:nvSpPr>
          <p:spPr bwMode="auto">
            <a:xfrm>
              <a:off x="2662" y="2215"/>
              <a:ext cx="914" cy="35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r>
                <a:rPr lang="en-US" altLang="zh-CN" sz="3100" b="1">
                  <a:solidFill>
                    <a:srgbClr val="FF0000"/>
                  </a:solidFill>
                  <a:latin typeface="Times New Roman" pitchFamily="18" charset="0"/>
                  <a:ea typeface="宋体" charset="-122"/>
                </a:rPr>
                <a:t>     65</a:t>
              </a:r>
            </a:p>
          </p:txBody>
        </p:sp>
      </p:grpSp>
      <p:sp>
        <p:nvSpPr>
          <p:cNvPr id="359640" name="Freeform 216"/>
          <p:cNvSpPr>
            <a:spLocks/>
          </p:cNvSpPr>
          <p:nvPr/>
        </p:nvSpPr>
        <p:spPr bwMode="auto">
          <a:xfrm>
            <a:off x="5638800" y="4551363"/>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52" name="Group 217"/>
          <p:cNvGrpSpPr>
            <a:grpSpLocks/>
          </p:cNvGrpSpPr>
          <p:nvPr/>
        </p:nvGrpSpPr>
        <p:grpSpPr bwMode="auto">
          <a:xfrm>
            <a:off x="792163" y="2089150"/>
            <a:ext cx="7361237" cy="519113"/>
            <a:chOff x="499" y="1497"/>
            <a:chExt cx="4637" cy="327"/>
          </a:xfrm>
        </p:grpSpPr>
        <p:sp>
          <p:nvSpPr>
            <p:cNvPr id="34978" name="Rectangle 218"/>
            <p:cNvSpPr>
              <a:spLocks noChangeArrowheads="1"/>
            </p:cNvSpPr>
            <p:nvPr/>
          </p:nvSpPr>
          <p:spPr bwMode="auto">
            <a:xfrm>
              <a:off x="1236" y="1497"/>
              <a:ext cx="3900" cy="327"/>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宋体" charset="-122"/>
                </a:rPr>
                <a:t>13     27    38     49     50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79" name="Text Box 219"/>
            <p:cNvSpPr txBox="1">
              <a:spLocks noChangeArrowheads="1"/>
            </p:cNvSpPr>
            <p:nvPr/>
          </p:nvSpPr>
          <p:spPr bwMode="auto">
            <a:xfrm>
              <a:off x="499" y="1502"/>
              <a:ext cx="701"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3</a:t>
              </a:r>
              <a:r>
                <a:rPr lang="zh-CN" altLang="en-US" sz="2400" b="1">
                  <a:solidFill>
                    <a:srgbClr val="003399"/>
                  </a:solidFill>
                </a:rPr>
                <a:t>趟</a:t>
              </a:r>
            </a:p>
          </p:txBody>
        </p:sp>
      </p:grpSp>
      <p:grpSp>
        <p:nvGrpSpPr>
          <p:cNvPr id="359455" name="Group 220"/>
          <p:cNvGrpSpPr>
            <a:grpSpLocks/>
          </p:cNvGrpSpPr>
          <p:nvPr/>
        </p:nvGrpSpPr>
        <p:grpSpPr bwMode="auto">
          <a:xfrm>
            <a:off x="1036638" y="4303713"/>
            <a:ext cx="7391400" cy="1600200"/>
            <a:chOff x="576" y="1920"/>
            <a:chExt cx="4656" cy="1008"/>
          </a:xfrm>
        </p:grpSpPr>
        <p:sp>
          <p:nvSpPr>
            <p:cNvPr id="34976" name="Rectangle 221"/>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7" name="Rectangle 222"/>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13     27    38     49     50     </a:t>
              </a:r>
              <a:r>
                <a:rPr lang="en-US" altLang="zh-CN" sz="3000" b="1">
                  <a:solidFill>
                    <a:srgbClr val="FF0000"/>
                  </a:solidFill>
                  <a:latin typeface="Times New Roman" pitchFamily="18" charset="0"/>
                  <a:ea typeface="宋体" charset="-122"/>
                </a:rPr>
                <a:t>65</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647" name="Line 223"/>
          <p:cNvSpPr>
            <a:spLocks noChangeShapeType="1"/>
          </p:cNvSpPr>
          <p:nvPr/>
        </p:nvSpPr>
        <p:spPr bwMode="auto">
          <a:xfrm>
            <a:off x="1600200" y="5130800"/>
            <a:ext cx="3733800" cy="0"/>
          </a:xfrm>
          <a:prstGeom prst="line">
            <a:avLst/>
          </a:prstGeom>
          <a:noFill/>
          <a:ln w="34925" cap="sq">
            <a:solidFill>
              <a:srgbClr val="000080"/>
            </a:solidFill>
            <a:round/>
            <a:headEnd/>
            <a:tailEnd/>
          </a:ln>
        </p:spPr>
        <p:txBody>
          <a:bodyPr/>
          <a:lstStyle/>
          <a:p>
            <a:endParaRPr lang="zh-CN" altLang="en-US"/>
          </a:p>
        </p:txBody>
      </p:sp>
      <p:sp>
        <p:nvSpPr>
          <p:cNvPr id="359648" name="Text Box 224"/>
          <p:cNvSpPr txBox="1">
            <a:spLocks noChangeArrowheads="1"/>
          </p:cNvSpPr>
          <p:nvPr/>
        </p:nvSpPr>
        <p:spPr bwMode="auto">
          <a:xfrm>
            <a:off x="1641475" y="513080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649" name="Text Box 225"/>
          <p:cNvSpPr txBox="1">
            <a:spLocks noChangeArrowheads="1"/>
          </p:cNvSpPr>
          <p:nvPr/>
        </p:nvSpPr>
        <p:spPr bwMode="auto">
          <a:xfrm>
            <a:off x="2362200" y="513080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650" name="Freeform 226"/>
          <p:cNvSpPr>
            <a:spLocks/>
          </p:cNvSpPr>
          <p:nvPr/>
        </p:nvSpPr>
        <p:spPr bwMode="auto">
          <a:xfrm>
            <a:off x="1524000" y="45497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51" name="Freeform 227"/>
          <p:cNvSpPr>
            <a:spLocks/>
          </p:cNvSpPr>
          <p:nvPr/>
        </p:nvSpPr>
        <p:spPr bwMode="auto">
          <a:xfrm>
            <a:off x="235743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6" name="Group 228"/>
          <p:cNvGrpSpPr>
            <a:grpSpLocks/>
          </p:cNvGrpSpPr>
          <p:nvPr/>
        </p:nvGrpSpPr>
        <p:grpSpPr bwMode="auto">
          <a:xfrm>
            <a:off x="1371600" y="4489450"/>
            <a:ext cx="2438400" cy="1168400"/>
            <a:chOff x="3552" y="1776"/>
            <a:chExt cx="1536" cy="736"/>
          </a:xfrm>
        </p:grpSpPr>
        <p:sp>
          <p:nvSpPr>
            <p:cNvPr id="34970" name="Rectangle 229"/>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1" name="Text Box 230"/>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72" name="Text Box 231"/>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7" name="Group 232"/>
            <p:cNvGrpSpPr>
              <a:grpSpLocks/>
            </p:cNvGrpSpPr>
            <p:nvPr/>
          </p:nvGrpSpPr>
          <p:grpSpPr bwMode="auto">
            <a:xfrm>
              <a:off x="3552" y="1776"/>
              <a:ext cx="1056" cy="405"/>
              <a:chOff x="3386" y="1968"/>
              <a:chExt cx="1056" cy="405"/>
            </a:xfrm>
          </p:grpSpPr>
          <p:sp>
            <p:nvSpPr>
              <p:cNvPr id="34974" name="Rectangle 233"/>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5" name="Rectangle 234"/>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a:t>
                </a:r>
              </a:p>
            </p:txBody>
          </p:sp>
        </p:grpSp>
      </p:grpSp>
      <p:sp>
        <p:nvSpPr>
          <p:cNvPr id="359659" name="Freeform 235"/>
          <p:cNvSpPr>
            <a:spLocks/>
          </p:cNvSpPr>
          <p:nvPr/>
        </p:nvSpPr>
        <p:spPr bwMode="auto">
          <a:xfrm>
            <a:off x="2338388"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0" name="Freeform 236"/>
          <p:cNvSpPr>
            <a:spLocks/>
          </p:cNvSpPr>
          <p:nvPr/>
        </p:nvSpPr>
        <p:spPr bwMode="auto">
          <a:xfrm>
            <a:off x="3101975"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8" name="Group 237"/>
          <p:cNvGrpSpPr>
            <a:grpSpLocks/>
          </p:cNvGrpSpPr>
          <p:nvPr/>
        </p:nvGrpSpPr>
        <p:grpSpPr bwMode="auto">
          <a:xfrm>
            <a:off x="2185988" y="4500563"/>
            <a:ext cx="2438400" cy="1168400"/>
            <a:chOff x="3552" y="1776"/>
            <a:chExt cx="1536" cy="736"/>
          </a:xfrm>
        </p:grpSpPr>
        <p:sp>
          <p:nvSpPr>
            <p:cNvPr id="34964" name="Rectangle 238"/>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5" name="Text Box 239"/>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6" name="Text Box 240"/>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9" name="Group 241"/>
            <p:cNvGrpSpPr>
              <a:grpSpLocks/>
            </p:cNvGrpSpPr>
            <p:nvPr/>
          </p:nvGrpSpPr>
          <p:grpSpPr bwMode="auto">
            <a:xfrm>
              <a:off x="3552" y="1776"/>
              <a:ext cx="1056" cy="405"/>
              <a:chOff x="3386" y="1968"/>
              <a:chExt cx="1056" cy="405"/>
            </a:xfrm>
          </p:grpSpPr>
          <p:sp>
            <p:nvSpPr>
              <p:cNvPr id="34968" name="Rectangle 242"/>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9" name="Rectangle 243"/>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27     38</a:t>
                </a:r>
              </a:p>
            </p:txBody>
          </p:sp>
        </p:grpSp>
      </p:grpSp>
      <p:sp>
        <p:nvSpPr>
          <p:cNvPr id="359668" name="Freeform 244"/>
          <p:cNvSpPr>
            <a:spLocks/>
          </p:cNvSpPr>
          <p:nvPr/>
        </p:nvSpPr>
        <p:spPr bwMode="auto">
          <a:xfrm>
            <a:off x="3200400"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9" name="Freeform 245"/>
          <p:cNvSpPr>
            <a:spLocks/>
          </p:cNvSpPr>
          <p:nvPr/>
        </p:nvSpPr>
        <p:spPr bwMode="auto">
          <a:xfrm>
            <a:off x="398145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60" name="Group 246"/>
          <p:cNvGrpSpPr>
            <a:grpSpLocks/>
          </p:cNvGrpSpPr>
          <p:nvPr/>
        </p:nvGrpSpPr>
        <p:grpSpPr bwMode="auto">
          <a:xfrm>
            <a:off x="3006725" y="4471988"/>
            <a:ext cx="2438400" cy="1168400"/>
            <a:chOff x="3552" y="1776"/>
            <a:chExt cx="1536" cy="736"/>
          </a:xfrm>
        </p:grpSpPr>
        <p:sp>
          <p:nvSpPr>
            <p:cNvPr id="34958" name="Rectangle 247"/>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59" name="Text Box 248"/>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0" name="Text Box 249"/>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61" name="Group 250"/>
            <p:cNvGrpSpPr>
              <a:grpSpLocks/>
            </p:cNvGrpSpPr>
            <p:nvPr/>
          </p:nvGrpSpPr>
          <p:grpSpPr bwMode="auto">
            <a:xfrm>
              <a:off x="3552" y="1776"/>
              <a:ext cx="1056" cy="405"/>
              <a:chOff x="3386" y="1968"/>
              <a:chExt cx="1056" cy="405"/>
            </a:xfrm>
          </p:grpSpPr>
          <p:sp>
            <p:nvSpPr>
              <p:cNvPr id="34962" name="Rectangle 251"/>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3" name="Rectangle 252"/>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77" name="Freeform 253"/>
          <p:cNvSpPr>
            <a:spLocks/>
          </p:cNvSpPr>
          <p:nvPr/>
        </p:nvSpPr>
        <p:spPr bwMode="auto">
          <a:xfrm>
            <a:off x="4784725" y="4510088"/>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62" name="Group 254"/>
          <p:cNvGrpSpPr>
            <a:grpSpLocks/>
          </p:cNvGrpSpPr>
          <p:nvPr/>
        </p:nvGrpSpPr>
        <p:grpSpPr bwMode="auto">
          <a:xfrm>
            <a:off x="785813" y="2581275"/>
            <a:ext cx="7221537" cy="519113"/>
            <a:chOff x="495" y="1017"/>
            <a:chExt cx="4549" cy="327"/>
          </a:xfrm>
        </p:grpSpPr>
        <p:sp>
          <p:nvSpPr>
            <p:cNvPr id="34956" name="Rectangle 255"/>
            <p:cNvSpPr>
              <a:spLocks noChangeArrowheads="1"/>
            </p:cNvSpPr>
            <p:nvPr/>
          </p:nvSpPr>
          <p:spPr bwMode="auto">
            <a:xfrm>
              <a:off x="1232" y="1017"/>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FF0000"/>
                  </a:solidFill>
                  <a:latin typeface="Times New Roman" pitchFamily="18" charset="0"/>
                  <a:ea typeface="宋体" charset="-122"/>
                </a:rPr>
                <a:t>13     27    38     49     50</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57" name="Text Box 256"/>
            <p:cNvSpPr txBox="1">
              <a:spLocks noChangeArrowheads="1"/>
            </p:cNvSpPr>
            <p:nvPr/>
          </p:nvSpPr>
          <p:spPr bwMode="auto">
            <a:xfrm>
              <a:off x="495" y="1022"/>
              <a:ext cx="599" cy="288"/>
            </a:xfrm>
            <a:prstGeom prst="rect">
              <a:avLst/>
            </a:prstGeom>
            <a:noFill/>
            <a:ln w="12700" cap="sq">
              <a:noFill/>
              <a:miter lim="800000"/>
              <a:headEnd/>
              <a:tailEnd/>
            </a:ln>
          </p:spPr>
          <p:txBody>
            <a:bodyPr wrap="none">
              <a:spAutoFit/>
            </a:bodyPr>
            <a:lstStyle/>
            <a:p>
              <a:pPr eaLnBrk="1" hangingPunct="1"/>
              <a:r>
                <a:rPr lang="zh-CN" altLang="en-US" sz="2400" b="1">
                  <a:solidFill>
                    <a:srgbClr val="003399"/>
                  </a:solidFill>
                </a:rPr>
                <a:t>第</a:t>
              </a:r>
              <a:r>
                <a:rPr lang="en-US" altLang="zh-CN" sz="2400" b="1">
                  <a:solidFill>
                    <a:srgbClr val="003399"/>
                  </a:solidFill>
                </a:rPr>
                <a:t>4</a:t>
              </a:r>
              <a:r>
                <a:rPr lang="zh-CN" altLang="en-US" sz="2400" b="1">
                  <a:solidFill>
                    <a:srgbClr val="003399"/>
                  </a:solidFill>
                </a:rPr>
                <a:t>趟</a:t>
              </a:r>
            </a:p>
          </p:txBody>
        </p:sp>
      </p:grpSp>
      <p:grpSp>
        <p:nvGrpSpPr>
          <p:cNvPr id="359463" name="Group 267"/>
          <p:cNvGrpSpPr>
            <a:grpSpLocks/>
          </p:cNvGrpSpPr>
          <p:nvPr/>
        </p:nvGrpSpPr>
        <p:grpSpPr bwMode="auto">
          <a:xfrm>
            <a:off x="1219200" y="2546350"/>
            <a:ext cx="7620000" cy="1501775"/>
            <a:chOff x="768" y="1776"/>
            <a:chExt cx="4800" cy="946"/>
          </a:xfrm>
        </p:grpSpPr>
        <p:sp>
          <p:nvSpPr>
            <p:cNvPr id="34952" name="Freeform 268"/>
            <p:cNvSpPr>
              <a:spLocks/>
            </p:cNvSpPr>
            <p:nvPr/>
          </p:nvSpPr>
          <p:spPr bwMode="auto">
            <a:xfrm>
              <a:off x="768" y="1776"/>
              <a:ext cx="4608" cy="404"/>
            </a:xfrm>
            <a:custGeom>
              <a:avLst/>
              <a:gdLst>
                <a:gd name="T0" fmla="*/ 62417 w 858"/>
                <a:gd name="T1" fmla="*/ 81 h 352"/>
                <a:gd name="T2" fmla="*/ 692134 w 858"/>
                <a:gd name="T3" fmla="*/ 119 h 352"/>
                <a:gd name="T4" fmla="*/ 654809 w 858"/>
                <a:gd name="T5" fmla="*/ 413 h 352"/>
                <a:gd name="T6" fmla="*/ 335219 w 858"/>
                <a:gd name="T7" fmla="*/ 434 h 352"/>
                <a:gd name="T8" fmla="*/ 62417 w 858"/>
                <a:gd name="T9" fmla="*/ 81 h 352"/>
                <a:gd name="T10" fmla="*/ 0 60000 65536"/>
                <a:gd name="T11" fmla="*/ 0 60000 65536"/>
                <a:gd name="T12" fmla="*/ 0 60000 65536"/>
                <a:gd name="T13" fmla="*/ 0 60000 65536"/>
                <a:gd name="T14" fmla="*/ 0 60000 65536"/>
                <a:gd name="T15" fmla="*/ 0 w 858"/>
                <a:gd name="T16" fmla="*/ 0 h 352"/>
                <a:gd name="T17" fmla="*/ 858 w 858"/>
                <a:gd name="T18" fmla="*/ 352 h 352"/>
              </a:gdLst>
              <a:ahLst/>
              <a:cxnLst>
                <a:cxn ang="T10">
                  <a:pos x="T0" y="T1"/>
                </a:cxn>
                <a:cxn ang="T11">
                  <a:pos x="T2" y="T3"/>
                </a:cxn>
                <a:cxn ang="T12">
                  <a:pos x="T4" y="T5"/>
                </a:cxn>
                <a:cxn ang="T13">
                  <a:pos x="T6" y="T7"/>
                </a:cxn>
                <a:cxn ang="T14">
                  <a:pos x="T8" y="T9"/>
                </a:cxn>
              </a:cxnLst>
              <a:rect l="T15" t="T16" r="T17" b="T18"/>
              <a:pathLst>
                <a:path w="858" h="352">
                  <a:moveTo>
                    <a:pt x="75" y="47"/>
                  </a:moveTo>
                  <a:cubicBezTo>
                    <a:pt x="327" y="61"/>
                    <a:pt x="589" y="0"/>
                    <a:pt x="832" y="69"/>
                  </a:cubicBezTo>
                  <a:cubicBezTo>
                    <a:pt x="832" y="69"/>
                    <a:pt x="858" y="233"/>
                    <a:pt x="787" y="239"/>
                  </a:cubicBezTo>
                  <a:cubicBezTo>
                    <a:pt x="659" y="249"/>
                    <a:pt x="531" y="246"/>
                    <a:pt x="403" y="250"/>
                  </a:cubicBezTo>
                  <a:cubicBezTo>
                    <a:pt x="0" y="237"/>
                    <a:pt x="58" y="352"/>
                    <a:pt x="75" y="47"/>
                  </a:cubicBezTo>
                  <a:close/>
                </a:path>
              </a:pathLst>
            </a:custGeom>
            <a:noFill/>
            <a:ln w="57150" cap="sq" cmpd="sng">
              <a:solidFill>
                <a:srgbClr val="FF0000"/>
              </a:solidFill>
              <a:prstDash val="solid"/>
              <a:round/>
              <a:headEnd/>
              <a:tailEnd/>
            </a:ln>
          </p:spPr>
          <p:txBody>
            <a:bodyPr/>
            <a:lstStyle/>
            <a:p>
              <a:endParaRPr lang="zh-CN" altLang="en-US"/>
            </a:p>
          </p:txBody>
        </p:sp>
        <p:grpSp>
          <p:nvGrpSpPr>
            <p:cNvPr id="359464" name="Group 269"/>
            <p:cNvGrpSpPr>
              <a:grpSpLocks/>
            </p:cNvGrpSpPr>
            <p:nvPr/>
          </p:nvGrpSpPr>
          <p:grpSpPr bwMode="auto">
            <a:xfrm>
              <a:off x="4224" y="2016"/>
              <a:ext cx="1344" cy="706"/>
              <a:chOff x="4224" y="2016"/>
              <a:chExt cx="1344" cy="706"/>
            </a:xfrm>
          </p:grpSpPr>
          <p:sp>
            <p:nvSpPr>
              <p:cNvPr id="34954" name="AutoShape 270"/>
              <p:cNvSpPr>
                <a:spLocks noChangeArrowheads="1"/>
              </p:cNvSpPr>
              <p:nvPr/>
            </p:nvSpPr>
            <p:spPr bwMode="auto">
              <a:xfrm rot="322755">
                <a:off x="4224" y="2016"/>
                <a:ext cx="1344" cy="706"/>
              </a:xfrm>
              <a:prstGeom prst="irregularSeal2">
                <a:avLst/>
              </a:prstGeom>
              <a:solidFill>
                <a:srgbClr val="FF0000"/>
              </a:solidFill>
              <a:ln w="50800" cap="sq">
                <a:solidFill>
                  <a:srgbClr val="FFFF00"/>
                </a:solidFill>
                <a:miter lim="800000"/>
                <a:headEnd/>
                <a:tailEnd/>
              </a:ln>
              <a:effectLst>
                <a:outerShdw dist="160644" dir="1106097" algn="ctr" rotWithShape="0">
                  <a:schemeClr val="bg2"/>
                </a:outerShdw>
              </a:effectLst>
            </p:spPr>
            <p:txBody>
              <a:bodyPr wrap="none" anchor="ctr"/>
              <a:lstStyle/>
              <a:p>
                <a:pPr eaLnBrk="1" hangingPunct="1"/>
                <a:endParaRPr lang="zh-CN" altLang="en-US"/>
              </a:p>
            </p:txBody>
          </p:sp>
          <p:sp>
            <p:nvSpPr>
              <p:cNvPr id="34955" name="Text Box 271"/>
              <p:cNvSpPr txBox="1">
                <a:spLocks noChangeArrowheads="1"/>
              </p:cNvSpPr>
              <p:nvPr/>
            </p:nvSpPr>
            <p:spPr bwMode="auto">
              <a:xfrm rot="-441397">
                <a:off x="4394" y="2097"/>
                <a:ext cx="1116" cy="509"/>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4700" b="1">
                    <a:solidFill>
                      <a:srgbClr val="00FFFF"/>
                    </a:solidFill>
                    <a:latin typeface="华文新魏" pitchFamily="2" charset="-122"/>
                    <a:ea typeface="华文新魏" pitchFamily="2" charset="-122"/>
                  </a:rPr>
                  <a:t>结果</a:t>
                </a:r>
              </a:p>
            </p:txBody>
          </p:sp>
        </p:grpSp>
      </p:grpSp>
      <p:grpSp>
        <p:nvGrpSpPr>
          <p:cNvPr id="359467" name="Group 272"/>
          <p:cNvGrpSpPr>
            <a:grpSpLocks/>
          </p:cNvGrpSpPr>
          <p:nvPr/>
        </p:nvGrpSpPr>
        <p:grpSpPr bwMode="auto">
          <a:xfrm>
            <a:off x="2071688" y="5734050"/>
            <a:ext cx="4876800" cy="685800"/>
            <a:chOff x="192" y="3696"/>
            <a:chExt cx="3072" cy="432"/>
          </a:xfrm>
        </p:grpSpPr>
        <p:sp>
          <p:nvSpPr>
            <p:cNvPr id="34947" name="Rectangle 273"/>
            <p:cNvSpPr>
              <a:spLocks noChangeArrowheads="1"/>
            </p:cNvSpPr>
            <p:nvPr/>
          </p:nvSpPr>
          <p:spPr bwMode="auto">
            <a:xfrm>
              <a:off x="192" y="3696"/>
              <a:ext cx="3072" cy="432"/>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4948" name="Text Box 274"/>
            <p:cNvSpPr txBox="1">
              <a:spLocks noChangeArrowheads="1"/>
            </p:cNvSpPr>
            <p:nvPr/>
          </p:nvSpPr>
          <p:spPr bwMode="auto">
            <a:xfrm>
              <a:off x="288" y="3734"/>
              <a:ext cx="2880" cy="34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000" b="1">
                  <a:solidFill>
                    <a:srgbClr val="FFFF00"/>
                  </a:solidFill>
                  <a:latin typeface="华文新魏" pitchFamily="2" charset="-122"/>
                  <a:ea typeface="华文新魏" pitchFamily="2" charset="-122"/>
                </a:rPr>
                <a:t>排序总趟数可以小于</a:t>
              </a:r>
              <a:r>
                <a:rPr lang="en-US" altLang="zh-CN" sz="3000" b="1">
                  <a:solidFill>
                    <a:srgbClr val="FFFF00"/>
                  </a:solidFill>
                  <a:latin typeface="Times New Roman" pitchFamily="18" charset="0"/>
                  <a:ea typeface="华文新魏" pitchFamily="2" charset="-122"/>
                </a:rPr>
                <a:t>n-1</a:t>
              </a:r>
            </a:p>
          </p:txBody>
        </p:sp>
        <p:grpSp>
          <p:nvGrpSpPr>
            <p:cNvPr id="359468" name="Group 275"/>
            <p:cNvGrpSpPr>
              <a:grpSpLocks/>
            </p:cNvGrpSpPr>
            <p:nvPr/>
          </p:nvGrpSpPr>
          <p:grpSpPr bwMode="auto">
            <a:xfrm>
              <a:off x="2847" y="3810"/>
              <a:ext cx="251" cy="313"/>
              <a:chOff x="3109" y="3840"/>
              <a:chExt cx="251" cy="313"/>
            </a:xfrm>
          </p:grpSpPr>
          <p:sp>
            <p:nvSpPr>
              <p:cNvPr id="34950" name="Freeform 276"/>
              <p:cNvSpPr>
                <a:spLocks/>
              </p:cNvSpPr>
              <p:nvPr/>
            </p:nvSpPr>
            <p:spPr bwMode="auto">
              <a:xfrm rot="1653698">
                <a:off x="3210" y="3840"/>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00FFFF"/>
              </a:solidFill>
              <a:ln w="9207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sp>
            <p:nvSpPr>
              <p:cNvPr id="34951" name="Freeform 277"/>
              <p:cNvSpPr>
                <a:spLocks/>
              </p:cNvSpPr>
              <p:nvPr/>
            </p:nvSpPr>
            <p:spPr bwMode="auto">
              <a:xfrm rot="1653698">
                <a:off x="3109" y="4090"/>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00FFFF"/>
              </a:solidFill>
              <a:ln w="6032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grpSp>
      </p:grpSp>
      <p:sp>
        <p:nvSpPr>
          <p:cNvPr id="359702" name="Line 278"/>
          <p:cNvSpPr>
            <a:spLocks noChangeShapeType="1"/>
          </p:cNvSpPr>
          <p:nvPr/>
        </p:nvSpPr>
        <p:spPr bwMode="auto">
          <a:xfrm>
            <a:off x="1963738" y="1203325"/>
            <a:ext cx="6019800" cy="0"/>
          </a:xfrm>
          <a:prstGeom prst="line">
            <a:avLst/>
          </a:prstGeom>
          <a:noFill/>
          <a:ln w="31750" cap="sq">
            <a:solidFill>
              <a:srgbClr val="FF0000"/>
            </a:solidFill>
            <a:round/>
            <a:headEnd/>
            <a:tailEnd/>
          </a:ln>
        </p:spPr>
        <p:txBody>
          <a:bodyPr/>
          <a:lstStyle/>
          <a:p>
            <a:endParaRPr lang="zh-CN" altLang="en-US"/>
          </a:p>
        </p:txBody>
      </p:sp>
      <p:sp>
        <p:nvSpPr>
          <p:cNvPr id="359703" name="Line 279"/>
          <p:cNvSpPr>
            <a:spLocks noChangeShapeType="1"/>
          </p:cNvSpPr>
          <p:nvPr/>
        </p:nvSpPr>
        <p:spPr bwMode="auto">
          <a:xfrm flipV="1">
            <a:off x="1974850" y="1625600"/>
            <a:ext cx="5181600" cy="0"/>
          </a:xfrm>
          <a:prstGeom prst="line">
            <a:avLst/>
          </a:prstGeom>
          <a:noFill/>
          <a:ln w="31750" cap="sq">
            <a:solidFill>
              <a:srgbClr val="FF0000"/>
            </a:solidFill>
            <a:round/>
            <a:headEnd/>
            <a:tailEnd/>
          </a:ln>
        </p:spPr>
        <p:txBody>
          <a:bodyPr/>
          <a:lstStyle/>
          <a:p>
            <a:endParaRPr lang="zh-CN" altLang="en-US"/>
          </a:p>
        </p:txBody>
      </p:sp>
      <p:sp>
        <p:nvSpPr>
          <p:cNvPr id="359704" name="Line 280"/>
          <p:cNvSpPr>
            <a:spLocks noChangeShapeType="1"/>
          </p:cNvSpPr>
          <p:nvPr/>
        </p:nvSpPr>
        <p:spPr bwMode="auto">
          <a:xfrm flipV="1">
            <a:off x="1987550" y="2100263"/>
            <a:ext cx="4402138" cy="0"/>
          </a:xfrm>
          <a:prstGeom prst="line">
            <a:avLst/>
          </a:prstGeom>
          <a:noFill/>
          <a:ln w="31750" cap="sq">
            <a:solidFill>
              <a:srgbClr val="FF0000"/>
            </a:solidFill>
            <a:round/>
            <a:headEnd/>
            <a:tailEnd/>
          </a:ln>
        </p:spPr>
        <p:txBody>
          <a:bodyPr/>
          <a:lstStyle/>
          <a:p>
            <a:endParaRPr lang="zh-CN" altLang="en-US"/>
          </a:p>
        </p:txBody>
      </p:sp>
      <p:sp>
        <p:nvSpPr>
          <p:cNvPr id="359705" name="Line 281"/>
          <p:cNvSpPr>
            <a:spLocks noChangeShapeType="1"/>
          </p:cNvSpPr>
          <p:nvPr/>
        </p:nvSpPr>
        <p:spPr bwMode="auto">
          <a:xfrm flipV="1">
            <a:off x="1976438" y="2522538"/>
            <a:ext cx="3627437" cy="0"/>
          </a:xfrm>
          <a:prstGeom prst="line">
            <a:avLst/>
          </a:prstGeom>
          <a:noFill/>
          <a:ln w="31750" cap="sq">
            <a:solidFill>
              <a:srgbClr val="FF0000"/>
            </a:solidFill>
            <a:round/>
            <a:headEnd/>
            <a:tailEnd/>
          </a:ln>
        </p:spPr>
        <p:txBody>
          <a:bodyPr/>
          <a:lstStyle/>
          <a:p>
            <a:endParaRPr lang="zh-CN" altLang="en-US"/>
          </a:p>
        </p:txBody>
      </p:sp>
      <p:grpSp>
        <p:nvGrpSpPr>
          <p:cNvPr id="359469" name="Group 282"/>
          <p:cNvGrpSpPr>
            <a:grpSpLocks/>
          </p:cNvGrpSpPr>
          <p:nvPr/>
        </p:nvGrpSpPr>
        <p:grpSpPr bwMode="auto">
          <a:xfrm>
            <a:off x="2068513" y="3140075"/>
            <a:ext cx="3384550" cy="923925"/>
            <a:chOff x="1303" y="2160"/>
            <a:chExt cx="2132" cy="582"/>
          </a:xfrm>
        </p:grpSpPr>
        <p:sp>
          <p:nvSpPr>
            <p:cNvPr id="34939" name="Cloud"/>
            <p:cNvSpPr>
              <a:spLocks noChangeAspect="1" noEditPoints="1" noChangeArrowheads="1"/>
            </p:cNvSpPr>
            <p:nvPr/>
          </p:nvSpPr>
          <p:spPr bwMode="auto">
            <a:xfrm>
              <a:off x="1303" y="2160"/>
              <a:ext cx="1940" cy="582"/>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3 w 21600"/>
                <a:gd name="T13" fmla="*/ 3266 h 21600"/>
                <a:gd name="T14" fmla="*/ 17091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47625">
              <a:solidFill>
                <a:srgbClr val="969696"/>
              </a:solidFill>
              <a:miter lim="800000"/>
              <a:headEnd/>
              <a:tailEnd/>
            </a:ln>
            <a:effectLst>
              <a:outerShdw dist="85194" dir="1593903" algn="ctr" rotWithShape="0">
                <a:srgbClr val="B2B2B2"/>
              </a:outerShdw>
            </a:effectLst>
          </p:spPr>
          <p:txBody>
            <a:bodyPr/>
            <a:lstStyle/>
            <a:p>
              <a:endParaRPr lang="zh-CN" altLang="en-US"/>
            </a:p>
          </p:txBody>
        </p:sp>
        <p:sp>
          <p:nvSpPr>
            <p:cNvPr id="34940" name="Text Box 284"/>
            <p:cNvSpPr txBox="1">
              <a:spLocks noChangeArrowheads="1"/>
            </p:cNvSpPr>
            <p:nvPr/>
          </p:nvSpPr>
          <p:spPr bwMode="auto">
            <a:xfrm>
              <a:off x="1508" y="2272"/>
              <a:ext cx="1150" cy="314"/>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lnSpc>
                  <a:spcPct val="80000"/>
                </a:lnSpc>
              </a:pPr>
              <a:r>
                <a:rPr lang="zh-CN" altLang="en-US" sz="3200" b="1" dirty="0">
                  <a:solidFill>
                    <a:srgbClr val="FF3300"/>
                  </a:solidFill>
                  <a:latin typeface="Times New Roman" pitchFamily="18" charset="0"/>
                  <a:ea typeface="华文新魏" pitchFamily="2" charset="-122"/>
                </a:rPr>
                <a:t>排序结束</a:t>
              </a:r>
            </a:p>
          </p:txBody>
        </p:sp>
        <p:grpSp>
          <p:nvGrpSpPr>
            <p:cNvPr id="359470" name="Group 285"/>
            <p:cNvGrpSpPr>
              <a:grpSpLocks/>
            </p:cNvGrpSpPr>
            <p:nvPr/>
          </p:nvGrpSpPr>
          <p:grpSpPr bwMode="auto">
            <a:xfrm rot="772500">
              <a:off x="2835" y="2251"/>
              <a:ext cx="385" cy="318"/>
              <a:chOff x="2995" y="2106"/>
              <a:chExt cx="989" cy="768"/>
            </a:xfrm>
          </p:grpSpPr>
          <p:sp>
            <p:nvSpPr>
              <p:cNvPr id="34944" name="Freeform 286"/>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sp>
            <p:nvSpPr>
              <p:cNvPr id="34945" name="Freeform 287"/>
              <p:cNvSpPr>
                <a:spLocks/>
              </p:cNvSpPr>
              <p:nvPr/>
            </p:nvSpPr>
            <p:spPr bwMode="auto">
              <a:xfrm rot="421002">
                <a:off x="3039" y="2105"/>
                <a:ext cx="881" cy="536"/>
              </a:xfrm>
              <a:custGeom>
                <a:avLst/>
                <a:gdLst>
                  <a:gd name="T0" fmla="*/ 0 w 390"/>
                  <a:gd name="T1" fmla="*/ 305 h 477"/>
                  <a:gd name="T2" fmla="*/ 291 w 390"/>
                  <a:gd name="T3" fmla="*/ 290 h 477"/>
                  <a:gd name="T4" fmla="*/ 454 w 390"/>
                  <a:gd name="T5" fmla="*/ 305 h 477"/>
                  <a:gd name="T6" fmla="*/ 445 w 390"/>
                  <a:gd name="T7" fmla="*/ 221 h 477"/>
                  <a:gd name="T8" fmla="*/ 567 w 390"/>
                  <a:gd name="T9" fmla="*/ 127 h 477"/>
                  <a:gd name="T10" fmla="*/ 1050 w 390"/>
                  <a:gd name="T11" fmla="*/ 93 h 477"/>
                  <a:gd name="T12" fmla="*/ 1281 w 390"/>
                  <a:gd name="T13" fmla="*/ 133 h 477"/>
                  <a:gd name="T14" fmla="*/ 1525 w 390"/>
                  <a:gd name="T15" fmla="*/ 193 h 477"/>
                  <a:gd name="T16" fmla="*/ 1455 w 390"/>
                  <a:gd name="T17" fmla="*/ 299 h 477"/>
                  <a:gd name="T18" fmla="*/ 996 w 390"/>
                  <a:gd name="T19" fmla="*/ 348 h 477"/>
                  <a:gd name="T20" fmla="*/ 872 w 390"/>
                  <a:gd name="T21" fmla="*/ 423 h 477"/>
                  <a:gd name="T22" fmla="*/ 908 w 390"/>
                  <a:gd name="T23" fmla="*/ 499 h 477"/>
                  <a:gd name="T24" fmla="*/ 847 w 390"/>
                  <a:gd name="T25" fmla="*/ 602 h 477"/>
                  <a:gd name="T26" fmla="*/ 1306 w 390"/>
                  <a:gd name="T27" fmla="*/ 602 h 477"/>
                  <a:gd name="T28" fmla="*/ 1367 w 390"/>
                  <a:gd name="T29" fmla="*/ 525 h 477"/>
                  <a:gd name="T30" fmla="*/ 1333 w 390"/>
                  <a:gd name="T31" fmla="*/ 436 h 477"/>
                  <a:gd name="T32" fmla="*/ 1613 w 390"/>
                  <a:gd name="T33" fmla="*/ 388 h 477"/>
                  <a:gd name="T34" fmla="*/ 1828 w 390"/>
                  <a:gd name="T35" fmla="*/ 362 h 477"/>
                  <a:gd name="T36" fmla="*/ 1990 w 390"/>
                  <a:gd name="T37" fmla="*/ 247 h 477"/>
                  <a:gd name="T38" fmla="*/ 1841 w 390"/>
                  <a:gd name="T39" fmla="*/ 124 h 477"/>
                  <a:gd name="T40" fmla="*/ 1346 w 390"/>
                  <a:gd name="T41" fmla="*/ 0 h 477"/>
                  <a:gd name="T42" fmla="*/ 745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3806097" algn="ctr" rotWithShape="0">
                  <a:srgbClr val="000000"/>
                </a:outerShdw>
              </a:effectLst>
            </p:spPr>
            <p:txBody>
              <a:bodyPr/>
              <a:lstStyle/>
              <a:p>
                <a:endParaRPr lang="zh-CN" altLang="en-US"/>
              </a:p>
            </p:txBody>
          </p:sp>
          <p:sp>
            <p:nvSpPr>
              <p:cNvPr id="34946" name="Freeform 288"/>
              <p:cNvSpPr>
                <a:spLocks/>
              </p:cNvSpPr>
              <p:nvPr/>
            </p:nvSpPr>
            <p:spPr bwMode="auto">
              <a:xfrm rot="421002">
                <a:off x="3333" y="2708"/>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grpSp>
        <p:sp>
          <p:nvSpPr>
            <p:cNvPr id="34942" name="Freeform 289"/>
            <p:cNvSpPr>
              <a:spLocks/>
            </p:cNvSpPr>
            <p:nvPr/>
          </p:nvSpPr>
          <p:spPr bwMode="auto">
            <a:xfrm rot="1653698">
              <a:off x="3272" y="2286"/>
              <a:ext cx="163" cy="209"/>
            </a:xfrm>
            <a:custGeom>
              <a:avLst/>
              <a:gdLst>
                <a:gd name="T0" fmla="*/ 21 w 291"/>
                <a:gd name="T1" fmla="*/ 12 h 562"/>
                <a:gd name="T2" fmla="*/ 86 w 291"/>
                <a:gd name="T3" fmla="*/ 7 h 562"/>
                <a:gd name="T4" fmla="*/ 83 w 291"/>
                <a:gd name="T5" fmla="*/ 30 h 562"/>
                <a:gd name="T6" fmla="*/ 76 w 291"/>
                <a:gd name="T7" fmla="*/ 39 h 562"/>
                <a:gd name="T8" fmla="*/ 72 w 291"/>
                <a:gd name="T9" fmla="*/ 51 h 562"/>
                <a:gd name="T10" fmla="*/ 66 w 291"/>
                <a:gd name="T11" fmla="*/ 60 h 562"/>
                <a:gd name="T12" fmla="*/ 62 w 291"/>
                <a:gd name="T13" fmla="*/ 73 h 562"/>
                <a:gd name="T14" fmla="*/ 21 w 291"/>
                <a:gd name="T15" fmla="*/ 73 h 562"/>
                <a:gd name="T16" fmla="*/ 11 w 291"/>
                <a:gd name="T17" fmla="*/ 36 h 562"/>
                <a:gd name="T18" fmla="*/ 21 w 291"/>
                <a:gd name="T19" fmla="*/ 1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38100" cap="flat" cmpd="sng">
              <a:solidFill>
                <a:srgbClr val="FFFF00"/>
              </a:solidFill>
              <a:prstDash val="solid"/>
              <a:round/>
              <a:headEnd/>
              <a:tailEnd/>
            </a:ln>
            <a:effectLst>
              <a:outerShdw dist="25400" dir="5400000" algn="ctr" rotWithShape="0">
                <a:srgbClr val="000000"/>
              </a:outerShdw>
            </a:effectLst>
          </p:spPr>
          <p:txBody>
            <a:bodyPr wrap="none" anchor="ctr"/>
            <a:lstStyle/>
            <a:p>
              <a:endParaRPr lang="zh-CN" altLang="en-US"/>
            </a:p>
          </p:txBody>
        </p:sp>
        <p:sp>
          <p:nvSpPr>
            <p:cNvPr id="34943" name="Freeform 290"/>
            <p:cNvSpPr>
              <a:spLocks/>
            </p:cNvSpPr>
            <p:nvPr/>
          </p:nvSpPr>
          <p:spPr bwMode="auto">
            <a:xfrm rot="1653698">
              <a:off x="3198" y="2513"/>
              <a:ext cx="112" cy="68"/>
            </a:xfrm>
            <a:custGeom>
              <a:avLst/>
              <a:gdLst>
                <a:gd name="T0" fmla="*/ 26 w 200"/>
                <a:gd name="T1" fmla="*/ 0 h 184"/>
                <a:gd name="T2" fmla="*/ 10 w 200"/>
                <a:gd name="T3" fmla="*/ 18 h 184"/>
                <a:gd name="T4" fmla="*/ 13 w 200"/>
                <a:gd name="T5" fmla="*/ 22 h 184"/>
                <a:gd name="T6" fmla="*/ 33 w 200"/>
                <a:gd name="T7" fmla="*/ 25 h 184"/>
                <a:gd name="T8" fmla="*/ 57 w 200"/>
                <a:gd name="T9" fmla="*/ 24 h 184"/>
                <a:gd name="T10" fmla="*/ 60 w 200"/>
                <a:gd name="T11" fmla="*/ 19 h 184"/>
                <a:gd name="T12" fmla="*/ 54 w 200"/>
                <a:gd name="T13" fmla="*/ 3 h 184"/>
                <a:gd name="T14" fmla="*/ 2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44450" cap="flat"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nvGrpSpPr>
          <p:cNvPr id="359471" name="Group 291"/>
          <p:cNvGrpSpPr>
            <a:grpSpLocks/>
          </p:cNvGrpSpPr>
          <p:nvPr/>
        </p:nvGrpSpPr>
        <p:grpSpPr bwMode="auto">
          <a:xfrm>
            <a:off x="5329238" y="142875"/>
            <a:ext cx="3275012" cy="549275"/>
            <a:chOff x="3357" y="73"/>
            <a:chExt cx="2063" cy="346"/>
          </a:xfrm>
        </p:grpSpPr>
        <p:sp>
          <p:nvSpPr>
            <p:cNvPr id="34937" name="Text Box 292"/>
            <p:cNvSpPr txBox="1">
              <a:spLocks noChangeArrowheads="1"/>
            </p:cNvSpPr>
            <p:nvPr/>
          </p:nvSpPr>
          <p:spPr bwMode="auto">
            <a:xfrm>
              <a:off x="3515" y="73"/>
              <a:ext cx="1905"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chemeClr val="accent2"/>
                  </a:solidFill>
                  <a:latin typeface="Times New Roman" pitchFamily="18" charset="0"/>
                </a:rPr>
                <a:t>n=8     n</a:t>
              </a:r>
              <a:r>
                <a:rPr lang="en-US" altLang="zh-CN" sz="3000" b="1">
                  <a:solidFill>
                    <a:schemeClr val="accent2"/>
                  </a:solidFill>
                  <a:latin typeface="宋体" charset="-122"/>
                  <a:ea typeface="宋体" charset="-122"/>
                </a:rPr>
                <a:t>-</a:t>
              </a:r>
              <a:r>
                <a:rPr lang="en-US" altLang="zh-CN" sz="3000" b="1">
                  <a:solidFill>
                    <a:schemeClr val="accent2"/>
                  </a:solidFill>
                  <a:latin typeface="Times New Roman" pitchFamily="18" charset="0"/>
                </a:rPr>
                <a:t>i+1</a:t>
              </a:r>
            </a:p>
          </p:txBody>
        </p:sp>
        <p:sp>
          <p:nvSpPr>
            <p:cNvPr id="34938" name="Rectangle 293"/>
            <p:cNvSpPr>
              <a:spLocks noChangeArrowheads="1"/>
            </p:cNvSpPr>
            <p:nvPr/>
          </p:nvSpPr>
          <p:spPr bwMode="auto">
            <a:xfrm>
              <a:off x="3357" y="111"/>
              <a:ext cx="1655" cy="280"/>
            </a:xfrm>
            <a:prstGeom prst="rect">
              <a:avLst/>
            </a:prstGeom>
            <a:noFill/>
            <a:ln w="47625" cap="sq">
              <a:solidFill>
                <a:srgbClr val="00CCFF"/>
              </a:solidFill>
              <a:miter lim="800000"/>
              <a:headEnd/>
              <a:tailEnd/>
            </a:ln>
            <a:effectLst>
              <a:outerShdw dist="35921" dir="2700000" algn="ctr" rotWithShape="0">
                <a:srgbClr val="C0C0C0"/>
              </a:outerShdw>
            </a:effectLst>
          </p:spPr>
          <p:txBody>
            <a:bodyPr wrap="none" anchor="ctr"/>
            <a:lstStyle/>
            <a:p>
              <a:pPr eaLnBrk="1" hangingPunct="1"/>
              <a:endParaRPr lang="zh-CN" altLang="en-US"/>
            </a:p>
          </p:txBody>
        </p:sp>
      </p:grpSp>
      <p:grpSp>
        <p:nvGrpSpPr>
          <p:cNvPr id="359472" name="Group 294"/>
          <p:cNvGrpSpPr>
            <a:grpSpLocks/>
          </p:cNvGrpSpPr>
          <p:nvPr/>
        </p:nvGrpSpPr>
        <p:grpSpPr bwMode="auto">
          <a:xfrm>
            <a:off x="179388" y="-6350"/>
            <a:ext cx="1058862" cy="914400"/>
            <a:chOff x="204" y="28"/>
            <a:chExt cx="667" cy="576"/>
          </a:xfrm>
        </p:grpSpPr>
        <p:sp>
          <p:nvSpPr>
            <p:cNvPr id="34935" name="AutoShape 295"/>
            <p:cNvSpPr>
              <a:spLocks noChangeArrowheads="1"/>
            </p:cNvSpPr>
            <p:nvPr/>
          </p:nvSpPr>
          <p:spPr bwMode="auto">
            <a:xfrm>
              <a:off x="204" y="28"/>
              <a:ext cx="667"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34936" name="Rectangle 296"/>
            <p:cNvSpPr>
              <a:spLocks noChangeArrowheads="1"/>
            </p:cNvSpPr>
            <p:nvPr/>
          </p:nvSpPr>
          <p:spPr bwMode="auto">
            <a:xfrm>
              <a:off x="281" y="45"/>
              <a:ext cx="508" cy="52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4900" b="1">
                  <a:solidFill>
                    <a:srgbClr val="FF3300"/>
                  </a:solidFill>
                  <a:latin typeface="Times New Roman" pitchFamily="18" charset="0"/>
                  <a:ea typeface="华文新魏" pitchFamily="2" charset="-122"/>
                </a:rPr>
                <a:t>例</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359471"/>
                                        </p:tgtEl>
                                        <p:attrNameLst>
                                          <p:attrName>style.visibility</p:attrName>
                                        </p:attrNameLst>
                                      </p:cBhvr>
                                      <p:to>
                                        <p:strVal val="visible"/>
                                      </p:to>
                                    </p:set>
                                    <p:anim calcmode="lin" valueType="num">
                                      <p:cBhvr additive="base">
                                        <p:cTn id="12" dur="500" fill="hold"/>
                                        <p:tgtEl>
                                          <p:spTgt spid="359471"/>
                                        </p:tgtEl>
                                        <p:attrNameLst>
                                          <p:attrName>ppt_x</p:attrName>
                                        </p:attrNameLst>
                                      </p:cBhvr>
                                      <p:tavLst>
                                        <p:tav tm="0">
                                          <p:val>
                                            <p:strVal val="1+#ppt_w/2"/>
                                          </p:val>
                                        </p:tav>
                                        <p:tav tm="100000">
                                          <p:val>
                                            <p:strVal val="#ppt_x"/>
                                          </p:val>
                                        </p:tav>
                                      </p:tavLst>
                                    </p:anim>
                                    <p:anim calcmode="lin" valueType="num">
                                      <p:cBhvr additive="base">
                                        <p:cTn id="13" dur="500" fill="hold"/>
                                        <p:tgtEl>
                                          <p:spTgt spid="359471"/>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359702"/>
                                        </p:tgtEl>
                                        <p:attrNameLst>
                                          <p:attrName>style.visibility</p:attrName>
                                        </p:attrNameLst>
                                      </p:cBhvr>
                                      <p:to>
                                        <p:strVal val="visible"/>
                                      </p:to>
                                    </p:set>
                                    <p:anim calcmode="lin" valueType="num">
                                      <p:cBhvr>
                                        <p:cTn id="18" dur="500" fill="hold"/>
                                        <p:tgtEl>
                                          <p:spTgt spid="359702"/>
                                        </p:tgtEl>
                                        <p:attrNameLst>
                                          <p:attrName>ppt_w</p:attrName>
                                        </p:attrNameLst>
                                      </p:cBhvr>
                                      <p:tavLst>
                                        <p:tav tm="0">
                                          <p:val>
                                            <p:fltVal val="0"/>
                                          </p:val>
                                        </p:tav>
                                        <p:tav tm="100000">
                                          <p:val>
                                            <p:strVal val="#ppt_w"/>
                                          </p:val>
                                        </p:tav>
                                      </p:tavLst>
                                    </p:anim>
                                    <p:anim calcmode="lin" valueType="num">
                                      <p:cBhvr>
                                        <p:cTn id="19" dur="500" fill="hold"/>
                                        <p:tgtEl>
                                          <p:spTgt spid="359702"/>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59429"/>
                                        </p:tgtEl>
                                        <p:attrNameLst>
                                          <p:attrName>style.visibility</p:attrName>
                                        </p:attrNameLst>
                                      </p:cBhvr>
                                      <p:to>
                                        <p:strVal val="visible"/>
                                      </p:to>
                                    </p:set>
                                    <p:animEffect transition="in" filter="dissolve">
                                      <p:cBhvr>
                                        <p:cTn id="24" dur="500"/>
                                        <p:tgtEl>
                                          <p:spTgt spid="3594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59430"/>
                                        </p:tgtEl>
                                        <p:attrNameLst>
                                          <p:attrName>style.visibility</p:attrName>
                                        </p:attrNameLst>
                                      </p:cBhvr>
                                      <p:to>
                                        <p:strVal val="visible"/>
                                      </p:to>
                                    </p:set>
                                    <p:animEffect transition="in" filter="slide(fromBottom)">
                                      <p:cBhvr>
                                        <p:cTn id="29" dur="500"/>
                                        <p:tgtEl>
                                          <p:spTgt spid="3594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59431"/>
                                        </p:tgtEl>
                                        <p:attrNameLst>
                                          <p:attrName>style.visibility</p:attrName>
                                        </p:attrNameLst>
                                      </p:cBhvr>
                                      <p:to>
                                        <p:strVal val="visible"/>
                                      </p:to>
                                    </p:set>
                                    <p:animEffect transition="in" filter="slide(fromBottom)">
                                      <p:cBhvr>
                                        <p:cTn id="34" dur="500"/>
                                        <p:tgtEl>
                                          <p:spTgt spid="3594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9436"/>
                                        </p:tgtEl>
                                        <p:attrNameLst>
                                          <p:attrName>style.visibility</p:attrName>
                                        </p:attrNameLst>
                                      </p:cBhvr>
                                      <p:to>
                                        <p:strVal val="visible"/>
                                      </p:to>
                                    </p:set>
                                    <p:animEffect transition="in" filter="dissolve">
                                      <p:cBhvr>
                                        <p:cTn id="39" dur="500"/>
                                        <p:tgtEl>
                                          <p:spTgt spid="3594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59437"/>
                                        </p:tgtEl>
                                        <p:attrNameLst>
                                          <p:attrName>style.visibility</p:attrName>
                                        </p:attrNameLst>
                                      </p:cBhvr>
                                      <p:to>
                                        <p:strVal val="visible"/>
                                      </p:to>
                                    </p:set>
                                    <p:animEffect transition="in" filter="dissolve">
                                      <p:cBhvr>
                                        <p:cTn id="44" dur="500"/>
                                        <p:tgtEl>
                                          <p:spTgt spid="3594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dissolve">
                                      <p:cBhvr>
                                        <p:cTn id="54" dur="500"/>
                                        <p:tgtEl>
                                          <p:spTgt spid="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2"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slide(fromRight)">
                                      <p:cBhvr>
                                        <p:cTn id="59" dur="500"/>
                                        <p:tgtEl>
                                          <p:spTgt spid="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slide(fromLef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59453"/>
                                        </p:tgtEl>
                                        <p:attrNameLst>
                                          <p:attrName>style.visibility</p:attrName>
                                        </p:attrNameLst>
                                      </p:cBhvr>
                                      <p:to>
                                        <p:strVal val="visible"/>
                                      </p:to>
                                    </p:set>
                                    <p:animEffect transition="in" filter="dissolve">
                                      <p:cBhvr>
                                        <p:cTn id="74" dur="500"/>
                                        <p:tgtEl>
                                          <p:spTgt spid="35945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59454"/>
                                        </p:tgtEl>
                                        <p:attrNameLst>
                                          <p:attrName>style.visibility</p:attrName>
                                        </p:attrNameLst>
                                      </p:cBhvr>
                                      <p:to>
                                        <p:strVal val="visible"/>
                                      </p:to>
                                    </p:set>
                                    <p:animEffect transition="in" filter="dissolve">
                                      <p:cBhvr>
                                        <p:cTn id="79" dur="500"/>
                                        <p:tgtEl>
                                          <p:spTgt spid="35945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slide(fromRight)">
                                      <p:cBhvr>
                                        <p:cTn id="84" dur="500"/>
                                        <p:tgtEl>
                                          <p:spTgt spid="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slide(fromLeft)">
                                      <p:cBhvr>
                                        <p:cTn id="89" dur="500"/>
                                        <p:tgtEl>
                                          <p:spTgt spid="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359465"/>
                                        </p:tgtEl>
                                        <p:attrNameLst>
                                          <p:attrName>style.visibility</p:attrName>
                                        </p:attrNameLst>
                                      </p:cBhvr>
                                      <p:to>
                                        <p:strVal val="visible"/>
                                      </p:to>
                                    </p:set>
                                    <p:animEffect transition="in" filter="dissolve">
                                      <p:cBhvr>
                                        <p:cTn id="99" dur="500"/>
                                        <p:tgtEl>
                                          <p:spTgt spid="35946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359466"/>
                                        </p:tgtEl>
                                        <p:attrNameLst>
                                          <p:attrName>style.visibility</p:attrName>
                                        </p:attrNameLst>
                                      </p:cBhvr>
                                      <p:to>
                                        <p:strVal val="visible"/>
                                      </p:to>
                                    </p:set>
                                    <p:animEffect transition="in" filter="dissolve">
                                      <p:cBhvr>
                                        <p:cTn id="104" dur="500"/>
                                        <p:tgtEl>
                                          <p:spTgt spid="35946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2"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slide(fromRigh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slide(fromLeft)">
                                      <p:cBhvr>
                                        <p:cTn id="114" dur="500"/>
                                        <p:tgtEl>
                                          <p:spTgt spid="1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wipe(left)">
                                      <p:cBhvr>
                                        <p:cTn id="119" dur="500"/>
                                        <p:tgtEl>
                                          <p:spTgt spid="1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59477"/>
                                        </p:tgtEl>
                                        <p:attrNameLst>
                                          <p:attrName>style.visibility</p:attrName>
                                        </p:attrNameLst>
                                      </p:cBhvr>
                                      <p:to>
                                        <p:strVal val="visible"/>
                                      </p:to>
                                    </p:set>
                                    <p:animEffect transition="in" filter="dissolve">
                                      <p:cBhvr>
                                        <p:cTn id="124" dur="500"/>
                                        <p:tgtEl>
                                          <p:spTgt spid="35947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59478"/>
                                        </p:tgtEl>
                                        <p:attrNameLst>
                                          <p:attrName>style.visibility</p:attrName>
                                        </p:attrNameLst>
                                      </p:cBhvr>
                                      <p:to>
                                        <p:strVal val="visible"/>
                                      </p:to>
                                    </p:set>
                                    <p:animEffect transition="in" filter="dissolve">
                                      <p:cBhvr>
                                        <p:cTn id="129" dur="500"/>
                                        <p:tgtEl>
                                          <p:spTgt spid="35947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2" fill="hold" nodeType="clickEffect">
                                  <p:stCondLst>
                                    <p:cond delay="0"/>
                                  </p:stCondLst>
                                  <p:childTnLst>
                                    <p:set>
                                      <p:cBhvr>
                                        <p:cTn id="133" dur="1" fill="hold">
                                          <p:stCondLst>
                                            <p:cond delay="0"/>
                                          </p:stCondLst>
                                        </p:cTn>
                                        <p:tgtEl>
                                          <p:spTgt spid="15"/>
                                        </p:tgtEl>
                                        <p:attrNameLst>
                                          <p:attrName>style.visibility</p:attrName>
                                        </p:attrNameLst>
                                      </p:cBhvr>
                                      <p:to>
                                        <p:strVal val="visible"/>
                                      </p:to>
                                    </p:set>
                                    <p:animEffect transition="in" filter="slide(fromRight)">
                                      <p:cBhvr>
                                        <p:cTn id="134" dur="500"/>
                                        <p:tgtEl>
                                          <p:spTgt spid="1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nodeType="click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slide(fromLeft)">
                                      <p:cBhvr>
                                        <p:cTn id="139" dur="500"/>
                                        <p:tgtEl>
                                          <p:spTgt spid="1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wipe(left)">
                                      <p:cBhvr>
                                        <p:cTn id="144" dur="500"/>
                                        <p:tgtEl>
                                          <p:spTgt spid="1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59489"/>
                                        </p:tgtEl>
                                        <p:attrNameLst>
                                          <p:attrName>style.visibility</p:attrName>
                                        </p:attrNameLst>
                                      </p:cBhvr>
                                      <p:to>
                                        <p:strVal val="visible"/>
                                      </p:to>
                                    </p:set>
                                    <p:animEffect transition="in" filter="dissolve">
                                      <p:cBhvr>
                                        <p:cTn id="149" dur="500"/>
                                        <p:tgtEl>
                                          <p:spTgt spid="35948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9490"/>
                                        </p:tgtEl>
                                        <p:attrNameLst>
                                          <p:attrName>style.visibility</p:attrName>
                                        </p:attrNameLst>
                                      </p:cBhvr>
                                      <p:to>
                                        <p:strVal val="visible"/>
                                      </p:to>
                                    </p:set>
                                    <p:animEffect transition="in" filter="dissolve">
                                      <p:cBhvr>
                                        <p:cTn id="154" dur="500"/>
                                        <p:tgtEl>
                                          <p:spTgt spid="3594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2" fill="hold"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slide(fromRight)">
                                      <p:cBhvr>
                                        <p:cTn id="159" dur="500"/>
                                        <p:tgtEl>
                                          <p:spTgt spid="1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2" presetClass="entr" presetSubtype="8" fill="hold" nodeType="click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slide(fromLeft)">
                                      <p:cBhvr>
                                        <p:cTn id="164" dur="500"/>
                                        <p:tgtEl>
                                          <p:spTgt spid="19"/>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nodeType="clickEffect">
                                  <p:stCondLst>
                                    <p:cond delay="0"/>
                                  </p:stCondLst>
                                  <p:childTnLst>
                                    <p:set>
                                      <p:cBhvr>
                                        <p:cTn id="168" dur="1" fill="hold">
                                          <p:stCondLst>
                                            <p:cond delay="0"/>
                                          </p:stCondLst>
                                        </p:cTn>
                                        <p:tgtEl>
                                          <p:spTgt spid="20"/>
                                        </p:tgtEl>
                                        <p:attrNameLst>
                                          <p:attrName>style.visibility</p:attrName>
                                        </p:attrNameLst>
                                      </p:cBhvr>
                                      <p:to>
                                        <p:strVal val="visible"/>
                                      </p:to>
                                    </p:set>
                                    <p:animEffect transition="in" filter="wipe(left)">
                                      <p:cBhvr>
                                        <p:cTn id="169" dur="500"/>
                                        <p:tgtEl>
                                          <p:spTgt spid="20"/>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359501"/>
                                        </p:tgtEl>
                                        <p:attrNameLst>
                                          <p:attrName>style.visibility</p:attrName>
                                        </p:attrNameLst>
                                      </p:cBhvr>
                                      <p:to>
                                        <p:strVal val="visible"/>
                                      </p:to>
                                    </p:set>
                                    <p:animEffect transition="in" filter="dissolve">
                                      <p:cBhvr>
                                        <p:cTn id="174" dur="500"/>
                                        <p:tgtEl>
                                          <p:spTgt spid="359501"/>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359502"/>
                                        </p:tgtEl>
                                        <p:attrNameLst>
                                          <p:attrName>style.visibility</p:attrName>
                                        </p:attrNameLst>
                                      </p:cBhvr>
                                      <p:to>
                                        <p:strVal val="visible"/>
                                      </p:to>
                                    </p:set>
                                    <p:animEffect transition="in" filter="dissolve">
                                      <p:cBhvr>
                                        <p:cTn id="179" dur="500"/>
                                        <p:tgtEl>
                                          <p:spTgt spid="359502"/>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2" fill="hold" nodeType="click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slide(fromRight)">
                                      <p:cBhvr>
                                        <p:cTn id="184" dur="500"/>
                                        <p:tgtEl>
                                          <p:spTgt spid="2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8" fill="hold" nodeType="clickEffect">
                                  <p:stCondLst>
                                    <p:cond delay="0"/>
                                  </p:stCondLst>
                                  <p:childTnLst>
                                    <p:set>
                                      <p:cBhvr>
                                        <p:cTn id="188" dur="1" fill="hold">
                                          <p:stCondLst>
                                            <p:cond delay="0"/>
                                          </p:stCondLst>
                                        </p:cTn>
                                        <p:tgtEl>
                                          <p:spTgt spid="22"/>
                                        </p:tgtEl>
                                        <p:attrNameLst>
                                          <p:attrName>style.visibility</p:attrName>
                                        </p:attrNameLst>
                                      </p:cBhvr>
                                      <p:to>
                                        <p:strVal val="visible"/>
                                      </p:to>
                                    </p:set>
                                    <p:animEffect transition="in" filter="slide(fromLeft)">
                                      <p:cBhvr>
                                        <p:cTn id="189" dur="500"/>
                                        <p:tgtEl>
                                          <p:spTgt spid="22"/>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3" presetClass="entr" presetSubtype="288" fill="hold" grpId="0" nodeType="clickEffect">
                                  <p:stCondLst>
                                    <p:cond delay="0"/>
                                  </p:stCondLst>
                                  <p:childTnLst>
                                    <p:set>
                                      <p:cBhvr>
                                        <p:cTn id="193" dur="1" fill="hold">
                                          <p:stCondLst>
                                            <p:cond delay="0"/>
                                          </p:stCondLst>
                                        </p:cTn>
                                        <p:tgtEl>
                                          <p:spTgt spid="359509"/>
                                        </p:tgtEl>
                                        <p:attrNameLst>
                                          <p:attrName>style.visibility</p:attrName>
                                        </p:attrNameLst>
                                      </p:cBhvr>
                                      <p:to>
                                        <p:strVal val="visible"/>
                                      </p:to>
                                    </p:set>
                                    <p:anim calcmode="lin" valueType="num">
                                      <p:cBhvr>
                                        <p:cTn id="194" dur="500" fill="hold"/>
                                        <p:tgtEl>
                                          <p:spTgt spid="359509"/>
                                        </p:tgtEl>
                                        <p:attrNameLst>
                                          <p:attrName>ppt_w</p:attrName>
                                        </p:attrNameLst>
                                      </p:cBhvr>
                                      <p:tavLst>
                                        <p:tav tm="0">
                                          <p:val>
                                            <p:strVal val="4/3*#ppt_w"/>
                                          </p:val>
                                        </p:tav>
                                        <p:tav tm="100000">
                                          <p:val>
                                            <p:strVal val="#ppt_w"/>
                                          </p:val>
                                        </p:tav>
                                      </p:tavLst>
                                    </p:anim>
                                    <p:anim calcmode="lin" valueType="num">
                                      <p:cBhvr>
                                        <p:cTn id="195" dur="500" fill="hold"/>
                                        <p:tgtEl>
                                          <p:spTgt spid="359509"/>
                                        </p:tgtEl>
                                        <p:attrNameLst>
                                          <p:attrName>ppt_h</p:attrName>
                                        </p:attrNameLst>
                                      </p:cBhvr>
                                      <p:tavLst>
                                        <p:tav tm="0">
                                          <p:val>
                                            <p:strVal val="4/3*#ppt_h"/>
                                          </p:val>
                                        </p:tav>
                                        <p:tav tm="100000">
                                          <p:val>
                                            <p:strVal val="#ppt_h"/>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wipe(left)">
                                      <p:cBhvr>
                                        <p:cTn id="200" dur="500"/>
                                        <p:tgtEl>
                                          <p:spTgt spid="2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359703"/>
                                        </p:tgtEl>
                                        <p:attrNameLst>
                                          <p:attrName>style.visibility</p:attrName>
                                        </p:attrNameLst>
                                      </p:cBhvr>
                                      <p:to>
                                        <p:strVal val="visible"/>
                                      </p:to>
                                    </p:set>
                                    <p:anim calcmode="lin" valueType="num">
                                      <p:cBhvr>
                                        <p:cTn id="205" dur="500" fill="hold"/>
                                        <p:tgtEl>
                                          <p:spTgt spid="359703"/>
                                        </p:tgtEl>
                                        <p:attrNameLst>
                                          <p:attrName>ppt_w</p:attrName>
                                        </p:attrNameLst>
                                      </p:cBhvr>
                                      <p:tavLst>
                                        <p:tav tm="0">
                                          <p:val>
                                            <p:fltVal val="0"/>
                                          </p:val>
                                        </p:tav>
                                        <p:tav tm="100000">
                                          <p:val>
                                            <p:strVal val="#ppt_w"/>
                                          </p:val>
                                        </p:tav>
                                      </p:tavLst>
                                    </p:anim>
                                    <p:anim calcmode="lin" valueType="num">
                                      <p:cBhvr>
                                        <p:cTn id="206" dur="500" fill="hold"/>
                                        <p:tgtEl>
                                          <p:spTgt spid="35970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nodeType="clickEffect">
                                  <p:stCondLst>
                                    <p:cond delay="0"/>
                                  </p:stCondLst>
                                  <p:childTnLst>
                                    <p:set>
                                      <p:cBhvr>
                                        <p:cTn id="210" dur="1" fill="hold">
                                          <p:stCondLst>
                                            <p:cond delay="0"/>
                                          </p:stCondLst>
                                        </p:cTn>
                                        <p:tgtEl>
                                          <p:spTgt spid="24"/>
                                        </p:tgtEl>
                                        <p:attrNameLst>
                                          <p:attrName>style.visibility</p:attrName>
                                        </p:attrNameLst>
                                      </p:cBhvr>
                                      <p:to>
                                        <p:strVal val="visible"/>
                                      </p:to>
                                    </p:set>
                                    <p:animEffect transition="in" filter="dissolve">
                                      <p:cBhvr>
                                        <p:cTn id="211" dur="500"/>
                                        <p:tgtEl>
                                          <p:spTgt spid="24"/>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59516"/>
                                        </p:tgtEl>
                                        <p:attrNameLst>
                                          <p:attrName>style.visibility</p:attrName>
                                        </p:attrNameLst>
                                      </p:cBhvr>
                                      <p:to>
                                        <p:strVal val="visible"/>
                                      </p:to>
                                    </p:set>
                                    <p:animEffect transition="in" filter="wipe(left)">
                                      <p:cBhvr>
                                        <p:cTn id="216" dur="500"/>
                                        <p:tgtEl>
                                          <p:spTgt spid="35951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359517"/>
                                        </p:tgtEl>
                                        <p:attrNameLst>
                                          <p:attrName>style.visibility</p:attrName>
                                        </p:attrNameLst>
                                      </p:cBhvr>
                                      <p:to>
                                        <p:strVal val="visible"/>
                                      </p:to>
                                    </p:set>
                                    <p:animEffect transition="in" filter="slide(fromBottom)">
                                      <p:cBhvr>
                                        <p:cTn id="221" dur="500"/>
                                        <p:tgtEl>
                                          <p:spTgt spid="35951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2" presetClass="entr" presetSubtype="4" fill="hold" grpId="0" nodeType="clickEffect">
                                  <p:stCondLst>
                                    <p:cond delay="0"/>
                                  </p:stCondLst>
                                  <p:childTnLst>
                                    <p:set>
                                      <p:cBhvr>
                                        <p:cTn id="225" dur="1" fill="hold">
                                          <p:stCondLst>
                                            <p:cond delay="0"/>
                                          </p:stCondLst>
                                        </p:cTn>
                                        <p:tgtEl>
                                          <p:spTgt spid="359518"/>
                                        </p:tgtEl>
                                        <p:attrNameLst>
                                          <p:attrName>style.visibility</p:attrName>
                                        </p:attrNameLst>
                                      </p:cBhvr>
                                      <p:to>
                                        <p:strVal val="visible"/>
                                      </p:to>
                                    </p:set>
                                    <p:animEffect transition="in" filter="slide(fromBottom)">
                                      <p:cBhvr>
                                        <p:cTn id="226" dur="500"/>
                                        <p:tgtEl>
                                          <p:spTgt spid="35951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359519"/>
                                        </p:tgtEl>
                                        <p:attrNameLst>
                                          <p:attrName>style.visibility</p:attrName>
                                        </p:attrNameLst>
                                      </p:cBhvr>
                                      <p:to>
                                        <p:strVal val="visible"/>
                                      </p:to>
                                    </p:set>
                                    <p:animEffect transition="in" filter="dissolve">
                                      <p:cBhvr>
                                        <p:cTn id="231" dur="500"/>
                                        <p:tgtEl>
                                          <p:spTgt spid="35951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359520"/>
                                        </p:tgtEl>
                                        <p:attrNameLst>
                                          <p:attrName>style.visibility</p:attrName>
                                        </p:attrNameLst>
                                      </p:cBhvr>
                                      <p:to>
                                        <p:strVal val="visible"/>
                                      </p:to>
                                    </p:set>
                                    <p:animEffect transition="in" filter="dissolve">
                                      <p:cBhvr>
                                        <p:cTn id="236" dur="500"/>
                                        <p:tgtEl>
                                          <p:spTgt spid="359520"/>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2" presetClass="entr" presetSubtype="2" fill="hold" nodeType="clickEffect">
                                  <p:stCondLst>
                                    <p:cond delay="0"/>
                                  </p:stCondLst>
                                  <p:childTnLst>
                                    <p:set>
                                      <p:cBhvr>
                                        <p:cTn id="240" dur="1" fill="hold">
                                          <p:stCondLst>
                                            <p:cond delay="0"/>
                                          </p:stCondLst>
                                        </p:cTn>
                                        <p:tgtEl>
                                          <p:spTgt spid="25"/>
                                        </p:tgtEl>
                                        <p:attrNameLst>
                                          <p:attrName>style.visibility</p:attrName>
                                        </p:attrNameLst>
                                      </p:cBhvr>
                                      <p:to>
                                        <p:strVal val="visible"/>
                                      </p:to>
                                    </p:set>
                                    <p:animEffect transition="in" filter="slide(fromRight)">
                                      <p:cBhvr>
                                        <p:cTn id="241" dur="500"/>
                                        <p:tgtEl>
                                          <p:spTgt spid="25"/>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2" presetClass="entr" presetSubtype="8" fill="hold" nodeType="clickEffect">
                                  <p:stCondLst>
                                    <p:cond delay="0"/>
                                  </p:stCondLst>
                                  <p:childTnLst>
                                    <p:set>
                                      <p:cBhvr>
                                        <p:cTn id="245" dur="1" fill="hold">
                                          <p:stCondLst>
                                            <p:cond delay="0"/>
                                          </p:stCondLst>
                                        </p:cTn>
                                        <p:tgtEl>
                                          <p:spTgt spid="26"/>
                                        </p:tgtEl>
                                        <p:attrNameLst>
                                          <p:attrName>style.visibility</p:attrName>
                                        </p:attrNameLst>
                                      </p:cBhvr>
                                      <p:to>
                                        <p:strVal val="visible"/>
                                      </p:to>
                                    </p:set>
                                    <p:animEffect transition="in" filter="slide(fromLeft)">
                                      <p:cBhvr>
                                        <p:cTn id="246" dur="500"/>
                                        <p:tgtEl>
                                          <p:spTgt spid="2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nodeType="clickEffect">
                                  <p:stCondLst>
                                    <p:cond delay="0"/>
                                  </p:stCondLst>
                                  <p:childTnLst>
                                    <p:set>
                                      <p:cBhvr>
                                        <p:cTn id="250" dur="1" fill="hold">
                                          <p:stCondLst>
                                            <p:cond delay="0"/>
                                          </p:stCondLst>
                                        </p:cTn>
                                        <p:tgtEl>
                                          <p:spTgt spid="27"/>
                                        </p:tgtEl>
                                        <p:attrNameLst>
                                          <p:attrName>style.visibility</p:attrName>
                                        </p:attrNameLst>
                                      </p:cBhvr>
                                      <p:to>
                                        <p:strVal val="visible"/>
                                      </p:to>
                                    </p:set>
                                    <p:animEffect transition="in" filter="wipe(left)">
                                      <p:cBhvr>
                                        <p:cTn id="251" dur="500"/>
                                        <p:tgtEl>
                                          <p:spTgt spid="27"/>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9" presetClass="entr" presetSubtype="0" fill="hold" grpId="0" nodeType="clickEffect">
                                  <p:stCondLst>
                                    <p:cond delay="0"/>
                                  </p:stCondLst>
                                  <p:childTnLst>
                                    <p:set>
                                      <p:cBhvr>
                                        <p:cTn id="255" dur="1" fill="hold">
                                          <p:stCondLst>
                                            <p:cond delay="0"/>
                                          </p:stCondLst>
                                        </p:cTn>
                                        <p:tgtEl>
                                          <p:spTgt spid="359531"/>
                                        </p:tgtEl>
                                        <p:attrNameLst>
                                          <p:attrName>style.visibility</p:attrName>
                                        </p:attrNameLst>
                                      </p:cBhvr>
                                      <p:to>
                                        <p:strVal val="visible"/>
                                      </p:to>
                                    </p:set>
                                    <p:animEffect transition="in" filter="dissolve">
                                      <p:cBhvr>
                                        <p:cTn id="256" dur="500"/>
                                        <p:tgtEl>
                                          <p:spTgt spid="359531"/>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359532"/>
                                        </p:tgtEl>
                                        <p:attrNameLst>
                                          <p:attrName>style.visibility</p:attrName>
                                        </p:attrNameLst>
                                      </p:cBhvr>
                                      <p:to>
                                        <p:strVal val="visible"/>
                                      </p:to>
                                    </p:set>
                                    <p:animEffect transition="in" filter="dissolve">
                                      <p:cBhvr>
                                        <p:cTn id="261" dur="500"/>
                                        <p:tgtEl>
                                          <p:spTgt spid="359532"/>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2" presetClass="entr" presetSubtype="2" fill="hold" nodeType="clickEffect">
                                  <p:stCondLst>
                                    <p:cond delay="0"/>
                                  </p:stCondLst>
                                  <p:childTnLst>
                                    <p:set>
                                      <p:cBhvr>
                                        <p:cTn id="265" dur="1" fill="hold">
                                          <p:stCondLst>
                                            <p:cond delay="0"/>
                                          </p:stCondLst>
                                        </p:cTn>
                                        <p:tgtEl>
                                          <p:spTgt spid="28"/>
                                        </p:tgtEl>
                                        <p:attrNameLst>
                                          <p:attrName>style.visibility</p:attrName>
                                        </p:attrNameLst>
                                      </p:cBhvr>
                                      <p:to>
                                        <p:strVal val="visible"/>
                                      </p:to>
                                    </p:set>
                                    <p:animEffect transition="in" filter="slide(fromRight)">
                                      <p:cBhvr>
                                        <p:cTn id="266" dur="500"/>
                                        <p:tgtEl>
                                          <p:spTgt spid="28"/>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2" presetClass="entr" presetSubtype="8" fill="hold" nodeType="clickEffect">
                                  <p:stCondLst>
                                    <p:cond delay="0"/>
                                  </p:stCondLst>
                                  <p:childTnLst>
                                    <p:set>
                                      <p:cBhvr>
                                        <p:cTn id="270" dur="1" fill="hold">
                                          <p:stCondLst>
                                            <p:cond delay="0"/>
                                          </p:stCondLst>
                                        </p:cTn>
                                        <p:tgtEl>
                                          <p:spTgt spid="29"/>
                                        </p:tgtEl>
                                        <p:attrNameLst>
                                          <p:attrName>style.visibility</p:attrName>
                                        </p:attrNameLst>
                                      </p:cBhvr>
                                      <p:to>
                                        <p:strVal val="visible"/>
                                      </p:to>
                                    </p:set>
                                    <p:animEffect transition="in" filter="slide(fromLeft)">
                                      <p:cBhvr>
                                        <p:cTn id="271" dur="500"/>
                                        <p:tgtEl>
                                          <p:spTgt spid="29"/>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30"/>
                                        </p:tgtEl>
                                        <p:attrNameLst>
                                          <p:attrName>style.visibility</p:attrName>
                                        </p:attrNameLst>
                                      </p:cBhvr>
                                      <p:to>
                                        <p:strVal val="visible"/>
                                      </p:to>
                                    </p:set>
                                    <p:animEffect transition="in" filter="wipe(left)">
                                      <p:cBhvr>
                                        <p:cTn id="276" dur="500"/>
                                        <p:tgtEl>
                                          <p:spTgt spid="30"/>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ntr" presetSubtype="0" fill="hold" grpId="0" nodeType="clickEffect">
                                  <p:stCondLst>
                                    <p:cond delay="0"/>
                                  </p:stCondLst>
                                  <p:childTnLst>
                                    <p:set>
                                      <p:cBhvr>
                                        <p:cTn id="280" dur="1" fill="hold">
                                          <p:stCondLst>
                                            <p:cond delay="0"/>
                                          </p:stCondLst>
                                        </p:cTn>
                                        <p:tgtEl>
                                          <p:spTgt spid="359543"/>
                                        </p:tgtEl>
                                        <p:attrNameLst>
                                          <p:attrName>style.visibility</p:attrName>
                                        </p:attrNameLst>
                                      </p:cBhvr>
                                      <p:to>
                                        <p:strVal val="visible"/>
                                      </p:to>
                                    </p:set>
                                    <p:animEffect transition="in" filter="dissolve">
                                      <p:cBhvr>
                                        <p:cTn id="281" dur="500"/>
                                        <p:tgtEl>
                                          <p:spTgt spid="359543"/>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359544"/>
                                        </p:tgtEl>
                                        <p:attrNameLst>
                                          <p:attrName>style.visibility</p:attrName>
                                        </p:attrNameLst>
                                      </p:cBhvr>
                                      <p:to>
                                        <p:strVal val="visible"/>
                                      </p:to>
                                    </p:set>
                                    <p:animEffect transition="in" filter="dissolve">
                                      <p:cBhvr>
                                        <p:cTn id="286" dur="500"/>
                                        <p:tgtEl>
                                          <p:spTgt spid="359544"/>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2" presetClass="entr" presetSubtype="2" fill="hold" nodeType="clickEffect">
                                  <p:stCondLst>
                                    <p:cond delay="0"/>
                                  </p:stCondLst>
                                  <p:childTnLst>
                                    <p:set>
                                      <p:cBhvr>
                                        <p:cTn id="290" dur="1" fill="hold">
                                          <p:stCondLst>
                                            <p:cond delay="0"/>
                                          </p:stCondLst>
                                        </p:cTn>
                                        <p:tgtEl>
                                          <p:spTgt spid="31"/>
                                        </p:tgtEl>
                                        <p:attrNameLst>
                                          <p:attrName>style.visibility</p:attrName>
                                        </p:attrNameLst>
                                      </p:cBhvr>
                                      <p:to>
                                        <p:strVal val="visible"/>
                                      </p:to>
                                    </p:set>
                                    <p:animEffect transition="in" filter="slide(fromRight)">
                                      <p:cBhvr>
                                        <p:cTn id="291" dur="500"/>
                                        <p:tgtEl>
                                          <p:spTgt spid="31"/>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2" presetClass="entr" presetSubtype="8" fill="hold" nodeType="clickEffect">
                                  <p:stCondLst>
                                    <p:cond delay="0"/>
                                  </p:stCondLst>
                                  <p:childTnLst>
                                    <p:set>
                                      <p:cBhvr>
                                        <p:cTn id="295" dur="1" fill="hold">
                                          <p:stCondLst>
                                            <p:cond delay="0"/>
                                          </p:stCondLst>
                                        </p:cTn>
                                        <p:tgtEl>
                                          <p:spTgt spid="359424"/>
                                        </p:tgtEl>
                                        <p:attrNameLst>
                                          <p:attrName>style.visibility</p:attrName>
                                        </p:attrNameLst>
                                      </p:cBhvr>
                                      <p:to>
                                        <p:strVal val="visible"/>
                                      </p:to>
                                    </p:set>
                                    <p:animEffect transition="in" filter="slide(fromLeft)">
                                      <p:cBhvr>
                                        <p:cTn id="296" dur="500"/>
                                        <p:tgtEl>
                                          <p:spTgt spid="359424"/>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2" presetClass="entr" presetSubtype="8" fill="hold" nodeType="clickEffect">
                                  <p:stCondLst>
                                    <p:cond delay="0"/>
                                  </p:stCondLst>
                                  <p:childTnLst>
                                    <p:set>
                                      <p:cBhvr>
                                        <p:cTn id="300" dur="1" fill="hold">
                                          <p:stCondLst>
                                            <p:cond delay="0"/>
                                          </p:stCondLst>
                                        </p:cTn>
                                        <p:tgtEl>
                                          <p:spTgt spid="359425"/>
                                        </p:tgtEl>
                                        <p:attrNameLst>
                                          <p:attrName>style.visibility</p:attrName>
                                        </p:attrNameLst>
                                      </p:cBhvr>
                                      <p:to>
                                        <p:strVal val="visible"/>
                                      </p:to>
                                    </p:set>
                                    <p:animEffect transition="in" filter="wipe(left)">
                                      <p:cBhvr>
                                        <p:cTn id="301" dur="500"/>
                                        <p:tgtEl>
                                          <p:spTgt spid="359425"/>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359555"/>
                                        </p:tgtEl>
                                        <p:attrNameLst>
                                          <p:attrName>style.visibility</p:attrName>
                                        </p:attrNameLst>
                                      </p:cBhvr>
                                      <p:to>
                                        <p:strVal val="visible"/>
                                      </p:to>
                                    </p:set>
                                    <p:animEffect transition="in" filter="dissolve">
                                      <p:cBhvr>
                                        <p:cTn id="306" dur="500"/>
                                        <p:tgtEl>
                                          <p:spTgt spid="359555"/>
                                        </p:tgtEl>
                                      </p:cBhvr>
                                    </p:animEffec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359556"/>
                                        </p:tgtEl>
                                        <p:attrNameLst>
                                          <p:attrName>style.visibility</p:attrName>
                                        </p:attrNameLst>
                                      </p:cBhvr>
                                      <p:to>
                                        <p:strVal val="visible"/>
                                      </p:to>
                                    </p:set>
                                    <p:animEffect transition="in" filter="dissolve">
                                      <p:cBhvr>
                                        <p:cTn id="311" dur="500"/>
                                        <p:tgtEl>
                                          <p:spTgt spid="359556"/>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nodeType="clickEffect">
                                  <p:stCondLst>
                                    <p:cond delay="0"/>
                                  </p:stCondLst>
                                  <p:childTnLst>
                                    <p:set>
                                      <p:cBhvr>
                                        <p:cTn id="315" dur="1" fill="hold">
                                          <p:stCondLst>
                                            <p:cond delay="0"/>
                                          </p:stCondLst>
                                        </p:cTn>
                                        <p:tgtEl>
                                          <p:spTgt spid="359426"/>
                                        </p:tgtEl>
                                        <p:attrNameLst>
                                          <p:attrName>style.visibility</p:attrName>
                                        </p:attrNameLst>
                                      </p:cBhvr>
                                      <p:to>
                                        <p:strVal val="visible"/>
                                      </p:to>
                                    </p:set>
                                    <p:animEffect transition="in" filter="wipe(left)">
                                      <p:cBhvr>
                                        <p:cTn id="316" dur="500"/>
                                        <p:tgtEl>
                                          <p:spTgt spid="359426"/>
                                        </p:tgtEl>
                                      </p:cBhvr>
                                    </p:animEffec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359565"/>
                                        </p:tgtEl>
                                        <p:attrNameLst>
                                          <p:attrName>style.visibility</p:attrName>
                                        </p:attrNameLst>
                                      </p:cBhvr>
                                      <p:to>
                                        <p:strVal val="visible"/>
                                      </p:to>
                                    </p:set>
                                    <p:animEffect transition="in" filter="dissolve">
                                      <p:cBhvr>
                                        <p:cTn id="321" dur="500"/>
                                        <p:tgtEl>
                                          <p:spTgt spid="359565"/>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359566"/>
                                        </p:tgtEl>
                                        <p:attrNameLst>
                                          <p:attrName>style.visibility</p:attrName>
                                        </p:attrNameLst>
                                      </p:cBhvr>
                                      <p:to>
                                        <p:strVal val="visible"/>
                                      </p:to>
                                    </p:set>
                                    <p:animEffect transition="in" filter="dissolve">
                                      <p:cBhvr>
                                        <p:cTn id="326" dur="500"/>
                                        <p:tgtEl>
                                          <p:spTgt spid="359566"/>
                                        </p:tgtEl>
                                      </p:cBhvr>
                                    </p:animEffec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22" presetClass="entr" presetSubtype="8" fill="hold" nodeType="clickEffect">
                                  <p:stCondLst>
                                    <p:cond delay="0"/>
                                  </p:stCondLst>
                                  <p:childTnLst>
                                    <p:set>
                                      <p:cBhvr>
                                        <p:cTn id="330" dur="1" fill="hold">
                                          <p:stCondLst>
                                            <p:cond delay="0"/>
                                          </p:stCondLst>
                                        </p:cTn>
                                        <p:tgtEl>
                                          <p:spTgt spid="359432"/>
                                        </p:tgtEl>
                                        <p:attrNameLst>
                                          <p:attrName>style.visibility</p:attrName>
                                        </p:attrNameLst>
                                      </p:cBhvr>
                                      <p:to>
                                        <p:strVal val="visible"/>
                                      </p:to>
                                    </p:set>
                                    <p:animEffect transition="in" filter="wipe(left)">
                                      <p:cBhvr>
                                        <p:cTn id="331" dur="500"/>
                                        <p:tgtEl>
                                          <p:spTgt spid="359432"/>
                                        </p:tgtEl>
                                      </p:cBhvr>
                                    </p:animEffec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359575"/>
                                        </p:tgtEl>
                                        <p:attrNameLst>
                                          <p:attrName>style.visibility</p:attrName>
                                        </p:attrNameLst>
                                      </p:cBhvr>
                                      <p:to>
                                        <p:strVal val="visible"/>
                                      </p:to>
                                    </p:set>
                                    <p:animEffect transition="in" filter="dissolve">
                                      <p:cBhvr>
                                        <p:cTn id="336" dur="500"/>
                                        <p:tgtEl>
                                          <p:spTgt spid="359575"/>
                                        </p:tgtEl>
                                      </p:cBhvr>
                                    </p:animEffect>
                                  </p:childTnLst>
                                </p:cTn>
                              </p:par>
                            </p:childTnLst>
                          </p:cTn>
                        </p:par>
                      </p:childTnLst>
                    </p:cTn>
                  </p:par>
                  <p:par>
                    <p:cTn id="337" fill="hold" nodeType="clickPar">
                      <p:stCondLst>
                        <p:cond delay="indefinite"/>
                      </p:stCondLst>
                      <p:childTnLst>
                        <p:par>
                          <p:cTn id="338" fill="hold" nodeType="withGroup">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359576"/>
                                        </p:tgtEl>
                                        <p:attrNameLst>
                                          <p:attrName>style.visibility</p:attrName>
                                        </p:attrNameLst>
                                      </p:cBhvr>
                                      <p:to>
                                        <p:strVal val="visible"/>
                                      </p:to>
                                    </p:set>
                                    <p:animEffect transition="in" filter="dissolve">
                                      <p:cBhvr>
                                        <p:cTn id="341" dur="500"/>
                                        <p:tgtEl>
                                          <p:spTgt spid="359576"/>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12" presetClass="entr" presetSubtype="2" fill="hold" nodeType="clickEffect">
                                  <p:stCondLst>
                                    <p:cond delay="0"/>
                                  </p:stCondLst>
                                  <p:childTnLst>
                                    <p:set>
                                      <p:cBhvr>
                                        <p:cTn id="345" dur="1" fill="hold">
                                          <p:stCondLst>
                                            <p:cond delay="0"/>
                                          </p:stCondLst>
                                        </p:cTn>
                                        <p:tgtEl>
                                          <p:spTgt spid="359435"/>
                                        </p:tgtEl>
                                        <p:attrNameLst>
                                          <p:attrName>style.visibility</p:attrName>
                                        </p:attrNameLst>
                                      </p:cBhvr>
                                      <p:to>
                                        <p:strVal val="visible"/>
                                      </p:to>
                                    </p:set>
                                    <p:animEffect transition="in" filter="slide(fromRight)">
                                      <p:cBhvr>
                                        <p:cTn id="346" dur="500"/>
                                        <p:tgtEl>
                                          <p:spTgt spid="359435"/>
                                        </p:tgtEl>
                                      </p:cBhvr>
                                    </p:animEffect>
                                  </p:childTnLst>
                                </p:cTn>
                              </p:par>
                            </p:childTnLst>
                          </p:cTn>
                        </p:par>
                      </p:childTnLst>
                    </p:cTn>
                  </p:par>
                  <p:par>
                    <p:cTn id="347" fill="hold" nodeType="clickPar">
                      <p:stCondLst>
                        <p:cond delay="indefinite"/>
                      </p:stCondLst>
                      <p:childTnLst>
                        <p:par>
                          <p:cTn id="348" fill="hold" nodeType="withGroup">
                            <p:stCondLst>
                              <p:cond delay="0"/>
                            </p:stCondLst>
                            <p:childTnLst>
                              <p:par>
                                <p:cTn id="349" presetID="12" presetClass="entr" presetSubtype="8" fill="hold" nodeType="clickEffect">
                                  <p:stCondLst>
                                    <p:cond delay="0"/>
                                  </p:stCondLst>
                                  <p:childTnLst>
                                    <p:set>
                                      <p:cBhvr>
                                        <p:cTn id="350" dur="1" fill="hold">
                                          <p:stCondLst>
                                            <p:cond delay="0"/>
                                          </p:stCondLst>
                                        </p:cTn>
                                        <p:tgtEl>
                                          <p:spTgt spid="359438"/>
                                        </p:tgtEl>
                                        <p:attrNameLst>
                                          <p:attrName>style.visibility</p:attrName>
                                        </p:attrNameLst>
                                      </p:cBhvr>
                                      <p:to>
                                        <p:strVal val="visible"/>
                                      </p:to>
                                    </p:set>
                                    <p:animEffect transition="in" filter="slide(fromLeft)">
                                      <p:cBhvr>
                                        <p:cTn id="351" dur="500"/>
                                        <p:tgtEl>
                                          <p:spTgt spid="359438"/>
                                        </p:tgtEl>
                                      </p:cBhvr>
                                    </p:animEffect>
                                  </p:childTnLst>
                                </p:cTn>
                              </p:par>
                            </p:childTnLst>
                          </p:cTn>
                        </p:par>
                      </p:childTnLst>
                    </p:cTn>
                  </p:par>
                  <p:par>
                    <p:cTn id="352" fill="hold" nodeType="clickPar">
                      <p:stCondLst>
                        <p:cond delay="indefinite"/>
                      </p:stCondLst>
                      <p:childTnLst>
                        <p:par>
                          <p:cTn id="353" fill="hold" nodeType="withGroup">
                            <p:stCondLst>
                              <p:cond delay="0"/>
                            </p:stCondLst>
                            <p:childTnLst>
                              <p:par>
                                <p:cTn id="354" presetID="23" presetClass="entr" presetSubtype="288" fill="hold" grpId="0" nodeType="clickEffect">
                                  <p:stCondLst>
                                    <p:cond delay="0"/>
                                  </p:stCondLst>
                                  <p:childTnLst>
                                    <p:set>
                                      <p:cBhvr>
                                        <p:cTn id="355" dur="1" fill="hold">
                                          <p:stCondLst>
                                            <p:cond delay="0"/>
                                          </p:stCondLst>
                                        </p:cTn>
                                        <p:tgtEl>
                                          <p:spTgt spid="359583"/>
                                        </p:tgtEl>
                                        <p:attrNameLst>
                                          <p:attrName>style.visibility</p:attrName>
                                        </p:attrNameLst>
                                      </p:cBhvr>
                                      <p:to>
                                        <p:strVal val="visible"/>
                                      </p:to>
                                    </p:set>
                                    <p:anim calcmode="lin" valueType="num">
                                      <p:cBhvr>
                                        <p:cTn id="356" dur="500" fill="hold"/>
                                        <p:tgtEl>
                                          <p:spTgt spid="359583"/>
                                        </p:tgtEl>
                                        <p:attrNameLst>
                                          <p:attrName>ppt_w</p:attrName>
                                        </p:attrNameLst>
                                      </p:cBhvr>
                                      <p:tavLst>
                                        <p:tav tm="0">
                                          <p:val>
                                            <p:strVal val="4/3*#ppt_w"/>
                                          </p:val>
                                        </p:tav>
                                        <p:tav tm="100000">
                                          <p:val>
                                            <p:strVal val="#ppt_w"/>
                                          </p:val>
                                        </p:tav>
                                      </p:tavLst>
                                    </p:anim>
                                    <p:anim calcmode="lin" valueType="num">
                                      <p:cBhvr>
                                        <p:cTn id="357" dur="500" fill="hold"/>
                                        <p:tgtEl>
                                          <p:spTgt spid="359583"/>
                                        </p:tgtEl>
                                        <p:attrNameLst>
                                          <p:attrName>ppt_h</p:attrName>
                                        </p:attrNameLst>
                                      </p:cBhvr>
                                      <p:tavLst>
                                        <p:tav tm="0">
                                          <p:val>
                                            <p:strVal val="4/3*#ppt_h"/>
                                          </p:val>
                                        </p:tav>
                                        <p:tav tm="100000">
                                          <p:val>
                                            <p:strVal val="#ppt_h"/>
                                          </p:val>
                                        </p:tav>
                                      </p:tavLst>
                                    </p:anim>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2" fill="hold" nodeType="clickEffect">
                                  <p:stCondLst>
                                    <p:cond delay="0"/>
                                  </p:stCondLst>
                                  <p:childTnLst>
                                    <p:set>
                                      <p:cBhvr>
                                        <p:cTn id="361" dur="1" fill="hold">
                                          <p:stCondLst>
                                            <p:cond delay="0"/>
                                          </p:stCondLst>
                                        </p:cTn>
                                        <p:tgtEl>
                                          <p:spTgt spid="359439"/>
                                        </p:tgtEl>
                                        <p:attrNameLst>
                                          <p:attrName>style.visibility</p:attrName>
                                        </p:attrNameLst>
                                      </p:cBhvr>
                                      <p:to>
                                        <p:strVal val="visible"/>
                                      </p:to>
                                    </p:set>
                                    <p:animEffect transition="in" filter="wipe(right)">
                                      <p:cBhvr>
                                        <p:cTn id="362" dur="500"/>
                                        <p:tgtEl>
                                          <p:spTgt spid="359439"/>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7" presetClass="entr" presetSubtype="10" fill="hold" grpId="0" nodeType="clickEffect">
                                  <p:stCondLst>
                                    <p:cond delay="0"/>
                                  </p:stCondLst>
                                  <p:childTnLst>
                                    <p:set>
                                      <p:cBhvr>
                                        <p:cTn id="366" dur="1" fill="hold">
                                          <p:stCondLst>
                                            <p:cond delay="0"/>
                                          </p:stCondLst>
                                        </p:cTn>
                                        <p:tgtEl>
                                          <p:spTgt spid="359704"/>
                                        </p:tgtEl>
                                        <p:attrNameLst>
                                          <p:attrName>style.visibility</p:attrName>
                                        </p:attrNameLst>
                                      </p:cBhvr>
                                      <p:to>
                                        <p:strVal val="visible"/>
                                      </p:to>
                                    </p:set>
                                    <p:anim calcmode="lin" valueType="num">
                                      <p:cBhvr>
                                        <p:cTn id="367" dur="500" fill="hold"/>
                                        <p:tgtEl>
                                          <p:spTgt spid="359704"/>
                                        </p:tgtEl>
                                        <p:attrNameLst>
                                          <p:attrName>ppt_w</p:attrName>
                                        </p:attrNameLst>
                                      </p:cBhvr>
                                      <p:tavLst>
                                        <p:tav tm="0">
                                          <p:val>
                                            <p:fltVal val="0"/>
                                          </p:val>
                                        </p:tav>
                                        <p:tav tm="100000">
                                          <p:val>
                                            <p:strVal val="#ppt_w"/>
                                          </p:val>
                                        </p:tav>
                                      </p:tavLst>
                                    </p:anim>
                                    <p:anim calcmode="lin" valueType="num">
                                      <p:cBhvr>
                                        <p:cTn id="368" dur="500" fill="hold"/>
                                        <p:tgtEl>
                                          <p:spTgt spid="359704"/>
                                        </p:tgtEl>
                                        <p:attrNameLst>
                                          <p:attrName>ppt_h</p:attrName>
                                        </p:attrNameLst>
                                      </p:cBhvr>
                                      <p:tavLst>
                                        <p:tav tm="0">
                                          <p:val>
                                            <p:strVal val="#ppt_h"/>
                                          </p:val>
                                        </p:tav>
                                        <p:tav tm="100000">
                                          <p:val>
                                            <p:strVal val="#ppt_h"/>
                                          </p:val>
                                        </p:tav>
                                      </p:tavLst>
                                    </p:anim>
                                  </p:childTnLst>
                                </p:cTn>
                              </p:par>
                            </p:childTnLst>
                          </p:cTn>
                        </p:par>
                      </p:childTnLst>
                    </p:cTn>
                  </p:par>
                  <p:par>
                    <p:cTn id="369" fill="hold" nodeType="clickPar">
                      <p:stCondLst>
                        <p:cond delay="indefinite"/>
                      </p:stCondLst>
                      <p:childTnLst>
                        <p:par>
                          <p:cTn id="370" fill="hold" nodeType="withGroup">
                            <p:stCondLst>
                              <p:cond delay="0"/>
                            </p:stCondLst>
                            <p:childTnLst>
                              <p:par>
                                <p:cTn id="371" presetID="9" presetClass="entr" presetSubtype="0" fill="hold" nodeType="clickEffect">
                                  <p:stCondLst>
                                    <p:cond delay="0"/>
                                  </p:stCondLst>
                                  <p:childTnLst>
                                    <p:set>
                                      <p:cBhvr>
                                        <p:cTn id="372" dur="1" fill="hold">
                                          <p:stCondLst>
                                            <p:cond delay="0"/>
                                          </p:stCondLst>
                                        </p:cTn>
                                        <p:tgtEl>
                                          <p:spTgt spid="359440"/>
                                        </p:tgtEl>
                                        <p:attrNameLst>
                                          <p:attrName>style.visibility</p:attrName>
                                        </p:attrNameLst>
                                      </p:cBhvr>
                                      <p:to>
                                        <p:strVal val="visible"/>
                                      </p:to>
                                    </p:set>
                                    <p:animEffect transition="in" filter="dissolve">
                                      <p:cBhvr>
                                        <p:cTn id="373" dur="500"/>
                                        <p:tgtEl>
                                          <p:spTgt spid="359440"/>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359590"/>
                                        </p:tgtEl>
                                        <p:attrNameLst>
                                          <p:attrName>style.visibility</p:attrName>
                                        </p:attrNameLst>
                                      </p:cBhvr>
                                      <p:to>
                                        <p:strVal val="visible"/>
                                      </p:to>
                                    </p:set>
                                    <p:animEffect transition="in" filter="wipe(left)">
                                      <p:cBhvr>
                                        <p:cTn id="378" dur="500"/>
                                        <p:tgtEl>
                                          <p:spTgt spid="359590"/>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12" presetClass="entr" presetSubtype="4" fill="hold" grpId="0" nodeType="clickEffect">
                                  <p:stCondLst>
                                    <p:cond delay="0"/>
                                  </p:stCondLst>
                                  <p:childTnLst>
                                    <p:set>
                                      <p:cBhvr>
                                        <p:cTn id="382" dur="1" fill="hold">
                                          <p:stCondLst>
                                            <p:cond delay="0"/>
                                          </p:stCondLst>
                                        </p:cTn>
                                        <p:tgtEl>
                                          <p:spTgt spid="359591"/>
                                        </p:tgtEl>
                                        <p:attrNameLst>
                                          <p:attrName>style.visibility</p:attrName>
                                        </p:attrNameLst>
                                      </p:cBhvr>
                                      <p:to>
                                        <p:strVal val="visible"/>
                                      </p:to>
                                    </p:set>
                                    <p:animEffect transition="in" filter="slide(fromBottom)">
                                      <p:cBhvr>
                                        <p:cTn id="383" dur="500"/>
                                        <p:tgtEl>
                                          <p:spTgt spid="359591"/>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12" presetClass="entr" presetSubtype="4" fill="hold" grpId="0" nodeType="clickEffect">
                                  <p:stCondLst>
                                    <p:cond delay="0"/>
                                  </p:stCondLst>
                                  <p:childTnLst>
                                    <p:set>
                                      <p:cBhvr>
                                        <p:cTn id="387" dur="1" fill="hold">
                                          <p:stCondLst>
                                            <p:cond delay="0"/>
                                          </p:stCondLst>
                                        </p:cTn>
                                        <p:tgtEl>
                                          <p:spTgt spid="359592"/>
                                        </p:tgtEl>
                                        <p:attrNameLst>
                                          <p:attrName>style.visibility</p:attrName>
                                        </p:attrNameLst>
                                      </p:cBhvr>
                                      <p:to>
                                        <p:strVal val="visible"/>
                                      </p:to>
                                    </p:set>
                                    <p:animEffect transition="in" filter="slide(fromBottom)">
                                      <p:cBhvr>
                                        <p:cTn id="388" dur="500"/>
                                        <p:tgtEl>
                                          <p:spTgt spid="359592"/>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359593"/>
                                        </p:tgtEl>
                                        <p:attrNameLst>
                                          <p:attrName>style.visibility</p:attrName>
                                        </p:attrNameLst>
                                      </p:cBhvr>
                                      <p:to>
                                        <p:strVal val="visible"/>
                                      </p:to>
                                    </p:set>
                                    <p:animEffect transition="in" filter="dissolve">
                                      <p:cBhvr>
                                        <p:cTn id="393" dur="500"/>
                                        <p:tgtEl>
                                          <p:spTgt spid="359593"/>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359594"/>
                                        </p:tgtEl>
                                        <p:attrNameLst>
                                          <p:attrName>style.visibility</p:attrName>
                                        </p:attrNameLst>
                                      </p:cBhvr>
                                      <p:to>
                                        <p:strVal val="visible"/>
                                      </p:to>
                                    </p:set>
                                    <p:animEffect transition="in" filter="dissolve">
                                      <p:cBhvr>
                                        <p:cTn id="398" dur="500"/>
                                        <p:tgtEl>
                                          <p:spTgt spid="359594"/>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359441"/>
                                        </p:tgtEl>
                                        <p:attrNameLst>
                                          <p:attrName>style.visibility</p:attrName>
                                        </p:attrNameLst>
                                      </p:cBhvr>
                                      <p:to>
                                        <p:strVal val="visible"/>
                                      </p:to>
                                    </p:set>
                                    <p:animEffect transition="in" filter="slide(fromRight)">
                                      <p:cBhvr>
                                        <p:cTn id="403" dur="500"/>
                                        <p:tgtEl>
                                          <p:spTgt spid="359441"/>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359442"/>
                                        </p:tgtEl>
                                        <p:attrNameLst>
                                          <p:attrName>style.visibility</p:attrName>
                                        </p:attrNameLst>
                                      </p:cBhvr>
                                      <p:to>
                                        <p:strVal val="visible"/>
                                      </p:to>
                                    </p:set>
                                    <p:animEffect transition="in" filter="slide(fromLeft)">
                                      <p:cBhvr>
                                        <p:cTn id="408" dur="500"/>
                                        <p:tgtEl>
                                          <p:spTgt spid="359442"/>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22" presetClass="entr" presetSubtype="8" fill="hold" nodeType="clickEffect">
                                  <p:stCondLst>
                                    <p:cond delay="0"/>
                                  </p:stCondLst>
                                  <p:childTnLst>
                                    <p:set>
                                      <p:cBhvr>
                                        <p:cTn id="412" dur="1" fill="hold">
                                          <p:stCondLst>
                                            <p:cond delay="0"/>
                                          </p:stCondLst>
                                        </p:cTn>
                                        <p:tgtEl>
                                          <p:spTgt spid="359443"/>
                                        </p:tgtEl>
                                        <p:attrNameLst>
                                          <p:attrName>style.visibility</p:attrName>
                                        </p:attrNameLst>
                                      </p:cBhvr>
                                      <p:to>
                                        <p:strVal val="visible"/>
                                      </p:to>
                                    </p:set>
                                    <p:animEffect transition="in" filter="wipe(left)">
                                      <p:cBhvr>
                                        <p:cTn id="413" dur="500"/>
                                        <p:tgtEl>
                                          <p:spTgt spid="359443"/>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359605"/>
                                        </p:tgtEl>
                                        <p:attrNameLst>
                                          <p:attrName>style.visibility</p:attrName>
                                        </p:attrNameLst>
                                      </p:cBhvr>
                                      <p:to>
                                        <p:strVal val="visible"/>
                                      </p:to>
                                    </p:set>
                                    <p:animEffect transition="in" filter="dissolve">
                                      <p:cBhvr>
                                        <p:cTn id="418" dur="500"/>
                                        <p:tgtEl>
                                          <p:spTgt spid="359605"/>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grpId="0" nodeType="clickEffect">
                                  <p:stCondLst>
                                    <p:cond delay="0"/>
                                  </p:stCondLst>
                                  <p:childTnLst>
                                    <p:set>
                                      <p:cBhvr>
                                        <p:cTn id="422" dur="1" fill="hold">
                                          <p:stCondLst>
                                            <p:cond delay="0"/>
                                          </p:stCondLst>
                                        </p:cTn>
                                        <p:tgtEl>
                                          <p:spTgt spid="359606"/>
                                        </p:tgtEl>
                                        <p:attrNameLst>
                                          <p:attrName>style.visibility</p:attrName>
                                        </p:attrNameLst>
                                      </p:cBhvr>
                                      <p:to>
                                        <p:strVal val="visible"/>
                                      </p:to>
                                    </p:set>
                                    <p:animEffect transition="in" filter="dissolve">
                                      <p:cBhvr>
                                        <p:cTn id="423" dur="500"/>
                                        <p:tgtEl>
                                          <p:spTgt spid="359606"/>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2" presetClass="entr" presetSubtype="2" fill="hold" nodeType="clickEffect">
                                  <p:stCondLst>
                                    <p:cond delay="0"/>
                                  </p:stCondLst>
                                  <p:childTnLst>
                                    <p:set>
                                      <p:cBhvr>
                                        <p:cTn id="427" dur="1" fill="hold">
                                          <p:stCondLst>
                                            <p:cond delay="0"/>
                                          </p:stCondLst>
                                        </p:cTn>
                                        <p:tgtEl>
                                          <p:spTgt spid="359444"/>
                                        </p:tgtEl>
                                        <p:attrNameLst>
                                          <p:attrName>style.visibility</p:attrName>
                                        </p:attrNameLst>
                                      </p:cBhvr>
                                      <p:to>
                                        <p:strVal val="visible"/>
                                      </p:to>
                                    </p:set>
                                    <p:animEffect transition="in" filter="slide(fromRight)">
                                      <p:cBhvr>
                                        <p:cTn id="428" dur="500"/>
                                        <p:tgtEl>
                                          <p:spTgt spid="359444"/>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8" fill="hold" nodeType="clickEffect">
                                  <p:stCondLst>
                                    <p:cond delay="0"/>
                                  </p:stCondLst>
                                  <p:childTnLst>
                                    <p:set>
                                      <p:cBhvr>
                                        <p:cTn id="432" dur="1" fill="hold">
                                          <p:stCondLst>
                                            <p:cond delay="0"/>
                                          </p:stCondLst>
                                        </p:cTn>
                                        <p:tgtEl>
                                          <p:spTgt spid="359445"/>
                                        </p:tgtEl>
                                        <p:attrNameLst>
                                          <p:attrName>style.visibility</p:attrName>
                                        </p:attrNameLst>
                                      </p:cBhvr>
                                      <p:to>
                                        <p:strVal val="visible"/>
                                      </p:to>
                                    </p:set>
                                    <p:animEffect transition="in" filter="slide(fromLeft)">
                                      <p:cBhvr>
                                        <p:cTn id="433" dur="500"/>
                                        <p:tgtEl>
                                          <p:spTgt spid="359445"/>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22" presetClass="entr" presetSubtype="8" fill="hold" nodeType="clickEffect">
                                  <p:stCondLst>
                                    <p:cond delay="0"/>
                                  </p:stCondLst>
                                  <p:childTnLst>
                                    <p:set>
                                      <p:cBhvr>
                                        <p:cTn id="437" dur="1" fill="hold">
                                          <p:stCondLst>
                                            <p:cond delay="0"/>
                                          </p:stCondLst>
                                        </p:cTn>
                                        <p:tgtEl>
                                          <p:spTgt spid="359446"/>
                                        </p:tgtEl>
                                        <p:attrNameLst>
                                          <p:attrName>style.visibility</p:attrName>
                                        </p:attrNameLst>
                                      </p:cBhvr>
                                      <p:to>
                                        <p:strVal val="visible"/>
                                      </p:to>
                                    </p:set>
                                    <p:animEffect transition="in" filter="wipe(left)">
                                      <p:cBhvr>
                                        <p:cTn id="438" dur="500"/>
                                        <p:tgtEl>
                                          <p:spTgt spid="359446"/>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359617"/>
                                        </p:tgtEl>
                                        <p:attrNameLst>
                                          <p:attrName>style.visibility</p:attrName>
                                        </p:attrNameLst>
                                      </p:cBhvr>
                                      <p:to>
                                        <p:strVal val="visible"/>
                                      </p:to>
                                    </p:set>
                                    <p:animEffect transition="in" filter="dissolve">
                                      <p:cBhvr>
                                        <p:cTn id="443" dur="500"/>
                                        <p:tgtEl>
                                          <p:spTgt spid="359617"/>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359618"/>
                                        </p:tgtEl>
                                        <p:attrNameLst>
                                          <p:attrName>style.visibility</p:attrName>
                                        </p:attrNameLst>
                                      </p:cBhvr>
                                      <p:to>
                                        <p:strVal val="visible"/>
                                      </p:to>
                                    </p:set>
                                    <p:animEffect transition="in" filter="dissolve">
                                      <p:cBhvr>
                                        <p:cTn id="448" dur="500"/>
                                        <p:tgtEl>
                                          <p:spTgt spid="359618"/>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22" presetClass="entr" presetSubtype="8" fill="hold" nodeType="clickEffect">
                                  <p:stCondLst>
                                    <p:cond delay="0"/>
                                  </p:stCondLst>
                                  <p:childTnLst>
                                    <p:set>
                                      <p:cBhvr>
                                        <p:cTn id="452" dur="1" fill="hold">
                                          <p:stCondLst>
                                            <p:cond delay="0"/>
                                          </p:stCondLst>
                                        </p:cTn>
                                        <p:tgtEl>
                                          <p:spTgt spid="359447"/>
                                        </p:tgtEl>
                                        <p:attrNameLst>
                                          <p:attrName>style.visibility</p:attrName>
                                        </p:attrNameLst>
                                      </p:cBhvr>
                                      <p:to>
                                        <p:strVal val="visible"/>
                                      </p:to>
                                    </p:set>
                                    <p:animEffect transition="in" filter="wipe(left)">
                                      <p:cBhvr>
                                        <p:cTn id="453" dur="500"/>
                                        <p:tgtEl>
                                          <p:spTgt spid="359447"/>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359626"/>
                                        </p:tgtEl>
                                        <p:attrNameLst>
                                          <p:attrName>style.visibility</p:attrName>
                                        </p:attrNameLst>
                                      </p:cBhvr>
                                      <p:to>
                                        <p:strVal val="visible"/>
                                      </p:to>
                                    </p:set>
                                    <p:animEffect transition="in" filter="dissolve">
                                      <p:cBhvr>
                                        <p:cTn id="458" dur="500"/>
                                        <p:tgtEl>
                                          <p:spTgt spid="359626"/>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359627"/>
                                        </p:tgtEl>
                                        <p:attrNameLst>
                                          <p:attrName>style.visibility</p:attrName>
                                        </p:attrNameLst>
                                      </p:cBhvr>
                                      <p:to>
                                        <p:strVal val="visible"/>
                                      </p:to>
                                    </p:set>
                                    <p:animEffect transition="in" filter="dissolve">
                                      <p:cBhvr>
                                        <p:cTn id="463" dur="500"/>
                                        <p:tgtEl>
                                          <p:spTgt spid="359627"/>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22" presetClass="entr" presetSubtype="8" fill="hold" nodeType="clickEffect">
                                  <p:stCondLst>
                                    <p:cond delay="0"/>
                                  </p:stCondLst>
                                  <p:childTnLst>
                                    <p:set>
                                      <p:cBhvr>
                                        <p:cTn id="467" dur="1" fill="hold">
                                          <p:stCondLst>
                                            <p:cond delay="0"/>
                                          </p:stCondLst>
                                        </p:cTn>
                                        <p:tgtEl>
                                          <p:spTgt spid="359449"/>
                                        </p:tgtEl>
                                        <p:attrNameLst>
                                          <p:attrName>style.visibility</p:attrName>
                                        </p:attrNameLst>
                                      </p:cBhvr>
                                      <p:to>
                                        <p:strVal val="visible"/>
                                      </p:to>
                                    </p:set>
                                    <p:animEffect transition="in" filter="wipe(left)">
                                      <p:cBhvr>
                                        <p:cTn id="468" dur="500"/>
                                        <p:tgtEl>
                                          <p:spTgt spid="359449"/>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9" presetClass="entr" presetSubtype="0" fill="hold" grpId="0" nodeType="clickEffect">
                                  <p:stCondLst>
                                    <p:cond delay="0"/>
                                  </p:stCondLst>
                                  <p:childTnLst>
                                    <p:set>
                                      <p:cBhvr>
                                        <p:cTn id="472" dur="1" fill="hold">
                                          <p:stCondLst>
                                            <p:cond delay="0"/>
                                          </p:stCondLst>
                                        </p:cTn>
                                        <p:tgtEl>
                                          <p:spTgt spid="359635"/>
                                        </p:tgtEl>
                                        <p:attrNameLst>
                                          <p:attrName>style.visibility</p:attrName>
                                        </p:attrNameLst>
                                      </p:cBhvr>
                                      <p:to>
                                        <p:strVal val="visible"/>
                                      </p:to>
                                    </p:set>
                                    <p:animEffect transition="in" filter="dissolve">
                                      <p:cBhvr>
                                        <p:cTn id="473" dur="500"/>
                                        <p:tgtEl>
                                          <p:spTgt spid="359635"/>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359636"/>
                                        </p:tgtEl>
                                        <p:attrNameLst>
                                          <p:attrName>style.visibility</p:attrName>
                                        </p:attrNameLst>
                                      </p:cBhvr>
                                      <p:to>
                                        <p:strVal val="visible"/>
                                      </p:to>
                                    </p:set>
                                    <p:animEffect transition="in" filter="dissolve">
                                      <p:cBhvr>
                                        <p:cTn id="478" dur="500"/>
                                        <p:tgtEl>
                                          <p:spTgt spid="359636"/>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nodeType="clickEffect">
                                  <p:stCondLst>
                                    <p:cond delay="0"/>
                                  </p:stCondLst>
                                  <p:childTnLst>
                                    <p:set>
                                      <p:cBhvr>
                                        <p:cTn id="482" dur="1" fill="hold">
                                          <p:stCondLst>
                                            <p:cond delay="0"/>
                                          </p:stCondLst>
                                        </p:cTn>
                                        <p:tgtEl>
                                          <p:spTgt spid="359451"/>
                                        </p:tgtEl>
                                        <p:attrNameLst>
                                          <p:attrName>style.visibility</p:attrName>
                                        </p:attrNameLst>
                                      </p:cBhvr>
                                      <p:to>
                                        <p:strVal val="visible"/>
                                      </p:to>
                                    </p:set>
                                    <p:animEffect transition="in" filter="dissolve">
                                      <p:cBhvr>
                                        <p:cTn id="483" dur="500"/>
                                        <p:tgtEl>
                                          <p:spTgt spid="359451"/>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23" presetClass="entr" presetSubtype="288" fill="hold" grpId="0" nodeType="clickEffect">
                                  <p:stCondLst>
                                    <p:cond delay="0"/>
                                  </p:stCondLst>
                                  <p:childTnLst>
                                    <p:set>
                                      <p:cBhvr>
                                        <p:cTn id="487" dur="1" fill="hold">
                                          <p:stCondLst>
                                            <p:cond delay="0"/>
                                          </p:stCondLst>
                                        </p:cTn>
                                        <p:tgtEl>
                                          <p:spTgt spid="359640"/>
                                        </p:tgtEl>
                                        <p:attrNameLst>
                                          <p:attrName>style.visibility</p:attrName>
                                        </p:attrNameLst>
                                      </p:cBhvr>
                                      <p:to>
                                        <p:strVal val="visible"/>
                                      </p:to>
                                    </p:set>
                                    <p:anim calcmode="lin" valueType="num">
                                      <p:cBhvr>
                                        <p:cTn id="488" dur="500" fill="hold"/>
                                        <p:tgtEl>
                                          <p:spTgt spid="359640"/>
                                        </p:tgtEl>
                                        <p:attrNameLst>
                                          <p:attrName>ppt_w</p:attrName>
                                        </p:attrNameLst>
                                      </p:cBhvr>
                                      <p:tavLst>
                                        <p:tav tm="0">
                                          <p:val>
                                            <p:strVal val="4/3*#ppt_w"/>
                                          </p:val>
                                        </p:tav>
                                        <p:tav tm="100000">
                                          <p:val>
                                            <p:strVal val="#ppt_w"/>
                                          </p:val>
                                        </p:tav>
                                      </p:tavLst>
                                    </p:anim>
                                    <p:anim calcmode="lin" valueType="num">
                                      <p:cBhvr>
                                        <p:cTn id="489" dur="500" fill="hold"/>
                                        <p:tgtEl>
                                          <p:spTgt spid="359640"/>
                                        </p:tgtEl>
                                        <p:attrNameLst>
                                          <p:attrName>ppt_h</p:attrName>
                                        </p:attrNameLst>
                                      </p:cBhvr>
                                      <p:tavLst>
                                        <p:tav tm="0">
                                          <p:val>
                                            <p:strVal val="4/3*#ppt_h"/>
                                          </p:val>
                                        </p:tav>
                                        <p:tav tm="100000">
                                          <p:val>
                                            <p:strVal val="#ppt_h"/>
                                          </p:val>
                                        </p:tav>
                                      </p:tavLst>
                                    </p:anim>
                                  </p:childTnLst>
                                </p:cTn>
                              </p:par>
                            </p:childTnLst>
                          </p:cTn>
                        </p:par>
                      </p:childTnLst>
                    </p:cTn>
                  </p:par>
                  <p:par>
                    <p:cTn id="490" fill="hold" nodeType="clickPar">
                      <p:stCondLst>
                        <p:cond delay="indefinite"/>
                      </p:stCondLst>
                      <p:childTnLst>
                        <p:par>
                          <p:cTn id="491" fill="hold" nodeType="withGroup">
                            <p:stCondLst>
                              <p:cond delay="0"/>
                            </p:stCondLst>
                            <p:childTnLst>
                              <p:par>
                                <p:cTn id="492" presetID="22" presetClass="entr" presetSubtype="8" fill="hold" nodeType="clickEffect">
                                  <p:stCondLst>
                                    <p:cond delay="0"/>
                                  </p:stCondLst>
                                  <p:childTnLst>
                                    <p:set>
                                      <p:cBhvr>
                                        <p:cTn id="493" dur="1" fill="hold">
                                          <p:stCondLst>
                                            <p:cond delay="0"/>
                                          </p:stCondLst>
                                        </p:cTn>
                                        <p:tgtEl>
                                          <p:spTgt spid="359452"/>
                                        </p:tgtEl>
                                        <p:attrNameLst>
                                          <p:attrName>style.visibility</p:attrName>
                                        </p:attrNameLst>
                                      </p:cBhvr>
                                      <p:to>
                                        <p:strVal val="visible"/>
                                      </p:to>
                                    </p:set>
                                    <p:animEffect transition="in" filter="wipe(left)">
                                      <p:cBhvr>
                                        <p:cTn id="494" dur="500"/>
                                        <p:tgtEl>
                                          <p:spTgt spid="359452"/>
                                        </p:tgtEl>
                                      </p:cBhvr>
                                    </p:animEffect>
                                  </p:childTnLst>
                                </p:cTn>
                              </p:par>
                            </p:childTnLst>
                          </p:cTn>
                        </p:par>
                      </p:childTnLst>
                    </p:cTn>
                  </p:par>
                  <p:par>
                    <p:cTn id="495" fill="hold" nodeType="clickPar">
                      <p:stCondLst>
                        <p:cond delay="indefinite"/>
                      </p:stCondLst>
                      <p:childTnLst>
                        <p:par>
                          <p:cTn id="496" fill="hold" nodeType="withGroup">
                            <p:stCondLst>
                              <p:cond delay="0"/>
                            </p:stCondLst>
                            <p:childTnLst>
                              <p:par>
                                <p:cTn id="497" presetID="17" presetClass="entr" presetSubtype="10" fill="hold" grpId="0" nodeType="clickEffect">
                                  <p:stCondLst>
                                    <p:cond delay="0"/>
                                  </p:stCondLst>
                                  <p:childTnLst>
                                    <p:set>
                                      <p:cBhvr>
                                        <p:cTn id="498" dur="1" fill="hold">
                                          <p:stCondLst>
                                            <p:cond delay="0"/>
                                          </p:stCondLst>
                                        </p:cTn>
                                        <p:tgtEl>
                                          <p:spTgt spid="359705"/>
                                        </p:tgtEl>
                                        <p:attrNameLst>
                                          <p:attrName>style.visibility</p:attrName>
                                        </p:attrNameLst>
                                      </p:cBhvr>
                                      <p:to>
                                        <p:strVal val="visible"/>
                                      </p:to>
                                    </p:set>
                                    <p:anim calcmode="lin" valueType="num">
                                      <p:cBhvr>
                                        <p:cTn id="499" dur="500" fill="hold"/>
                                        <p:tgtEl>
                                          <p:spTgt spid="359705"/>
                                        </p:tgtEl>
                                        <p:attrNameLst>
                                          <p:attrName>ppt_w</p:attrName>
                                        </p:attrNameLst>
                                      </p:cBhvr>
                                      <p:tavLst>
                                        <p:tav tm="0">
                                          <p:val>
                                            <p:fltVal val="0"/>
                                          </p:val>
                                        </p:tav>
                                        <p:tav tm="100000">
                                          <p:val>
                                            <p:strVal val="#ppt_w"/>
                                          </p:val>
                                        </p:tav>
                                      </p:tavLst>
                                    </p:anim>
                                    <p:anim calcmode="lin" valueType="num">
                                      <p:cBhvr>
                                        <p:cTn id="500" dur="500" fill="hold"/>
                                        <p:tgtEl>
                                          <p:spTgt spid="359705"/>
                                        </p:tgtEl>
                                        <p:attrNameLst>
                                          <p:attrName>ppt_h</p:attrName>
                                        </p:attrNameLst>
                                      </p:cBhvr>
                                      <p:tavLst>
                                        <p:tav tm="0">
                                          <p:val>
                                            <p:strVal val="#ppt_h"/>
                                          </p:val>
                                        </p:tav>
                                        <p:tav tm="100000">
                                          <p:val>
                                            <p:strVal val="#ppt_h"/>
                                          </p:val>
                                        </p:tav>
                                      </p:tavLst>
                                    </p:anim>
                                  </p:childTnLst>
                                </p:cTn>
                              </p:par>
                            </p:childTnLst>
                          </p:cTn>
                        </p:par>
                      </p:childTnLst>
                    </p:cTn>
                  </p:par>
                  <p:par>
                    <p:cTn id="501" fill="hold" nodeType="clickPar">
                      <p:stCondLst>
                        <p:cond delay="indefinite"/>
                      </p:stCondLst>
                      <p:childTnLst>
                        <p:par>
                          <p:cTn id="502" fill="hold" nodeType="withGroup">
                            <p:stCondLst>
                              <p:cond delay="0"/>
                            </p:stCondLst>
                            <p:childTnLst>
                              <p:par>
                                <p:cTn id="503" presetID="7" presetClass="entr" presetSubtype="8" fill="hold" nodeType="clickEffect">
                                  <p:stCondLst>
                                    <p:cond delay="0"/>
                                  </p:stCondLst>
                                  <p:childTnLst>
                                    <p:set>
                                      <p:cBhvr>
                                        <p:cTn id="504" dur="1" fill="hold">
                                          <p:stCondLst>
                                            <p:cond delay="0"/>
                                          </p:stCondLst>
                                        </p:cTn>
                                        <p:tgtEl>
                                          <p:spTgt spid="359469"/>
                                        </p:tgtEl>
                                        <p:attrNameLst>
                                          <p:attrName>style.visibility</p:attrName>
                                        </p:attrNameLst>
                                      </p:cBhvr>
                                      <p:to>
                                        <p:strVal val="visible"/>
                                      </p:to>
                                    </p:set>
                                    <p:anim calcmode="lin" valueType="num">
                                      <p:cBhvr additive="base">
                                        <p:cTn id="505" dur="5000" fill="hold"/>
                                        <p:tgtEl>
                                          <p:spTgt spid="359469"/>
                                        </p:tgtEl>
                                        <p:attrNameLst>
                                          <p:attrName>ppt_x</p:attrName>
                                        </p:attrNameLst>
                                      </p:cBhvr>
                                      <p:tavLst>
                                        <p:tav tm="0">
                                          <p:val>
                                            <p:strVal val="0-#ppt_w/2"/>
                                          </p:val>
                                        </p:tav>
                                        <p:tav tm="100000">
                                          <p:val>
                                            <p:strVal val="#ppt_x"/>
                                          </p:val>
                                        </p:tav>
                                      </p:tavLst>
                                    </p:anim>
                                    <p:anim calcmode="lin" valueType="num">
                                      <p:cBhvr additive="base">
                                        <p:cTn id="506" dur="5000" fill="hold"/>
                                        <p:tgtEl>
                                          <p:spTgt spid="359469"/>
                                        </p:tgtEl>
                                        <p:attrNameLst>
                                          <p:attrName>ppt_y</p:attrName>
                                        </p:attrNameLst>
                                      </p:cBhvr>
                                      <p:tavLst>
                                        <p:tav tm="0">
                                          <p:val>
                                            <p:strVal val="#ppt_y"/>
                                          </p:val>
                                        </p:tav>
                                        <p:tav tm="100000">
                                          <p:val>
                                            <p:strVal val="#ppt_y"/>
                                          </p:val>
                                        </p:tav>
                                      </p:tavLst>
                                    </p:anim>
                                  </p:childTnLst>
                                </p:cTn>
                              </p:par>
                            </p:childTnLst>
                          </p:cTn>
                        </p:par>
                      </p:childTnLst>
                    </p:cTn>
                  </p:par>
                  <p:par>
                    <p:cTn id="507" fill="hold" nodeType="clickPar">
                      <p:stCondLst>
                        <p:cond delay="indefinite"/>
                      </p:stCondLst>
                      <p:childTnLst>
                        <p:par>
                          <p:cTn id="508" fill="hold" nodeType="withGroup">
                            <p:stCondLst>
                              <p:cond delay="0"/>
                            </p:stCondLst>
                            <p:childTnLst>
                              <p:par>
                                <p:cTn id="509" presetID="2" presetClass="entr" presetSubtype="4" fill="hold" nodeType="clickEffect">
                                  <p:stCondLst>
                                    <p:cond delay="0"/>
                                  </p:stCondLst>
                                  <p:childTnLst>
                                    <p:set>
                                      <p:cBhvr>
                                        <p:cTn id="510" dur="1" fill="hold">
                                          <p:stCondLst>
                                            <p:cond delay="0"/>
                                          </p:stCondLst>
                                        </p:cTn>
                                        <p:tgtEl>
                                          <p:spTgt spid="359467"/>
                                        </p:tgtEl>
                                        <p:attrNameLst>
                                          <p:attrName>style.visibility</p:attrName>
                                        </p:attrNameLst>
                                      </p:cBhvr>
                                      <p:to>
                                        <p:strVal val="visible"/>
                                      </p:to>
                                    </p:set>
                                    <p:anim calcmode="lin" valueType="num">
                                      <p:cBhvr additive="base">
                                        <p:cTn id="511" dur="500" fill="hold"/>
                                        <p:tgtEl>
                                          <p:spTgt spid="359467"/>
                                        </p:tgtEl>
                                        <p:attrNameLst>
                                          <p:attrName>ppt_x</p:attrName>
                                        </p:attrNameLst>
                                      </p:cBhvr>
                                      <p:tavLst>
                                        <p:tav tm="0">
                                          <p:val>
                                            <p:strVal val="#ppt_x"/>
                                          </p:val>
                                        </p:tav>
                                        <p:tav tm="100000">
                                          <p:val>
                                            <p:strVal val="#ppt_x"/>
                                          </p:val>
                                        </p:tav>
                                      </p:tavLst>
                                    </p:anim>
                                    <p:anim calcmode="lin" valueType="num">
                                      <p:cBhvr additive="base">
                                        <p:cTn id="512" dur="500" fill="hold"/>
                                        <p:tgtEl>
                                          <p:spTgt spid="359467"/>
                                        </p:tgtEl>
                                        <p:attrNameLst>
                                          <p:attrName>ppt_y</p:attrName>
                                        </p:attrNameLst>
                                      </p:cBhvr>
                                      <p:tavLst>
                                        <p:tav tm="0">
                                          <p:val>
                                            <p:strVal val="1+#ppt_h/2"/>
                                          </p:val>
                                        </p:tav>
                                        <p:tav tm="100000">
                                          <p:val>
                                            <p:strVal val="#ppt_y"/>
                                          </p:val>
                                        </p:tav>
                                      </p:tavLst>
                                    </p:anim>
                                  </p:childTnLst>
                                </p:cTn>
                              </p:par>
                            </p:childTnLst>
                          </p:cTn>
                        </p:par>
                      </p:childTnLst>
                    </p:cTn>
                  </p:par>
                  <p:par>
                    <p:cTn id="513" fill="hold" nodeType="clickPar">
                      <p:stCondLst>
                        <p:cond delay="indefinite"/>
                      </p:stCondLst>
                      <p:childTnLst>
                        <p:par>
                          <p:cTn id="514" fill="hold" nodeType="withGroup">
                            <p:stCondLst>
                              <p:cond delay="0"/>
                            </p:stCondLst>
                            <p:childTnLst>
                              <p:par>
                                <p:cTn id="515" presetID="9" presetClass="entr" presetSubtype="0" fill="hold" nodeType="clickEffect">
                                  <p:stCondLst>
                                    <p:cond delay="0"/>
                                  </p:stCondLst>
                                  <p:childTnLst>
                                    <p:set>
                                      <p:cBhvr>
                                        <p:cTn id="516" dur="1" fill="hold">
                                          <p:stCondLst>
                                            <p:cond delay="0"/>
                                          </p:stCondLst>
                                        </p:cTn>
                                        <p:tgtEl>
                                          <p:spTgt spid="359455"/>
                                        </p:tgtEl>
                                        <p:attrNameLst>
                                          <p:attrName>style.visibility</p:attrName>
                                        </p:attrNameLst>
                                      </p:cBhvr>
                                      <p:to>
                                        <p:strVal val="visible"/>
                                      </p:to>
                                    </p:set>
                                    <p:animEffect transition="in" filter="dissolve">
                                      <p:cBhvr>
                                        <p:cTn id="517" dur="500"/>
                                        <p:tgtEl>
                                          <p:spTgt spid="359455"/>
                                        </p:tgtEl>
                                      </p:cBhvr>
                                    </p:animEffect>
                                  </p:childTnLst>
                                </p:cTn>
                              </p:par>
                            </p:childTnLst>
                          </p:cTn>
                        </p:par>
                      </p:childTnLst>
                    </p:cTn>
                  </p:par>
                  <p:par>
                    <p:cTn id="518" fill="hold" nodeType="clickPar">
                      <p:stCondLst>
                        <p:cond delay="indefinite"/>
                      </p:stCondLst>
                      <p:childTnLst>
                        <p:par>
                          <p:cTn id="519" fill="hold" nodeType="withGroup">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359647"/>
                                        </p:tgtEl>
                                        <p:attrNameLst>
                                          <p:attrName>style.visibility</p:attrName>
                                        </p:attrNameLst>
                                      </p:cBhvr>
                                      <p:to>
                                        <p:strVal val="visible"/>
                                      </p:to>
                                    </p:set>
                                    <p:animEffect transition="in" filter="wipe(left)">
                                      <p:cBhvr>
                                        <p:cTn id="522" dur="500"/>
                                        <p:tgtEl>
                                          <p:spTgt spid="359647"/>
                                        </p:tgtEl>
                                      </p:cBhvr>
                                    </p:animEffect>
                                  </p:childTnLst>
                                </p:cTn>
                              </p:par>
                            </p:childTnLst>
                          </p:cTn>
                        </p:par>
                      </p:childTnLst>
                    </p:cTn>
                  </p:par>
                  <p:par>
                    <p:cTn id="523" fill="hold" nodeType="clickPar">
                      <p:stCondLst>
                        <p:cond delay="indefinite"/>
                      </p:stCondLst>
                      <p:childTnLst>
                        <p:par>
                          <p:cTn id="524" fill="hold" nodeType="withGroup">
                            <p:stCondLst>
                              <p:cond delay="0"/>
                            </p:stCondLst>
                            <p:childTnLst>
                              <p:par>
                                <p:cTn id="525" presetID="12" presetClass="entr" presetSubtype="4" fill="hold" grpId="0" nodeType="clickEffect">
                                  <p:stCondLst>
                                    <p:cond delay="0"/>
                                  </p:stCondLst>
                                  <p:childTnLst>
                                    <p:set>
                                      <p:cBhvr>
                                        <p:cTn id="526" dur="1" fill="hold">
                                          <p:stCondLst>
                                            <p:cond delay="0"/>
                                          </p:stCondLst>
                                        </p:cTn>
                                        <p:tgtEl>
                                          <p:spTgt spid="359648"/>
                                        </p:tgtEl>
                                        <p:attrNameLst>
                                          <p:attrName>style.visibility</p:attrName>
                                        </p:attrNameLst>
                                      </p:cBhvr>
                                      <p:to>
                                        <p:strVal val="visible"/>
                                      </p:to>
                                    </p:set>
                                    <p:animEffect transition="in" filter="slide(fromBottom)">
                                      <p:cBhvr>
                                        <p:cTn id="527" dur="500"/>
                                        <p:tgtEl>
                                          <p:spTgt spid="359648"/>
                                        </p:tgtEl>
                                      </p:cBhvr>
                                    </p:animEffect>
                                  </p:childTnLst>
                                </p:cTn>
                              </p:par>
                            </p:childTnLst>
                          </p:cTn>
                        </p:par>
                      </p:childTnLst>
                    </p:cTn>
                  </p:par>
                  <p:par>
                    <p:cTn id="528" fill="hold" nodeType="clickPar">
                      <p:stCondLst>
                        <p:cond delay="indefinite"/>
                      </p:stCondLst>
                      <p:childTnLst>
                        <p:par>
                          <p:cTn id="529" fill="hold" nodeType="withGroup">
                            <p:stCondLst>
                              <p:cond delay="0"/>
                            </p:stCondLst>
                            <p:childTnLst>
                              <p:par>
                                <p:cTn id="530" presetID="12" presetClass="entr" presetSubtype="4" fill="hold" grpId="0" nodeType="clickEffect">
                                  <p:stCondLst>
                                    <p:cond delay="0"/>
                                  </p:stCondLst>
                                  <p:childTnLst>
                                    <p:set>
                                      <p:cBhvr>
                                        <p:cTn id="531" dur="1" fill="hold">
                                          <p:stCondLst>
                                            <p:cond delay="0"/>
                                          </p:stCondLst>
                                        </p:cTn>
                                        <p:tgtEl>
                                          <p:spTgt spid="359649"/>
                                        </p:tgtEl>
                                        <p:attrNameLst>
                                          <p:attrName>style.visibility</p:attrName>
                                        </p:attrNameLst>
                                      </p:cBhvr>
                                      <p:to>
                                        <p:strVal val="visible"/>
                                      </p:to>
                                    </p:set>
                                    <p:animEffect transition="in" filter="slide(fromBottom)">
                                      <p:cBhvr>
                                        <p:cTn id="532" dur="500"/>
                                        <p:tgtEl>
                                          <p:spTgt spid="359649"/>
                                        </p:tgtEl>
                                      </p:cBhvr>
                                    </p:animEffect>
                                  </p:childTnLst>
                                </p:cTn>
                              </p:par>
                            </p:childTnLst>
                          </p:cTn>
                        </p:par>
                      </p:childTnLst>
                    </p:cTn>
                  </p:par>
                  <p:par>
                    <p:cTn id="533" fill="hold" nodeType="clickPar">
                      <p:stCondLst>
                        <p:cond delay="indefinite"/>
                      </p:stCondLst>
                      <p:childTnLst>
                        <p:par>
                          <p:cTn id="534" fill="hold" nodeType="withGroup">
                            <p:stCondLst>
                              <p:cond delay="0"/>
                            </p:stCondLst>
                            <p:childTnLst>
                              <p:par>
                                <p:cTn id="535" presetID="9" presetClass="entr" presetSubtype="0" fill="hold" grpId="0" nodeType="clickEffect">
                                  <p:stCondLst>
                                    <p:cond delay="0"/>
                                  </p:stCondLst>
                                  <p:childTnLst>
                                    <p:set>
                                      <p:cBhvr>
                                        <p:cTn id="536" dur="1" fill="hold">
                                          <p:stCondLst>
                                            <p:cond delay="0"/>
                                          </p:stCondLst>
                                        </p:cTn>
                                        <p:tgtEl>
                                          <p:spTgt spid="359650"/>
                                        </p:tgtEl>
                                        <p:attrNameLst>
                                          <p:attrName>style.visibility</p:attrName>
                                        </p:attrNameLst>
                                      </p:cBhvr>
                                      <p:to>
                                        <p:strVal val="visible"/>
                                      </p:to>
                                    </p:set>
                                    <p:animEffect transition="in" filter="dissolve">
                                      <p:cBhvr>
                                        <p:cTn id="537" dur="500"/>
                                        <p:tgtEl>
                                          <p:spTgt spid="359650"/>
                                        </p:tgtEl>
                                      </p:cBhvr>
                                    </p:animEffect>
                                  </p:childTnLst>
                                </p:cTn>
                              </p:par>
                            </p:childTnLst>
                          </p:cTn>
                        </p:par>
                      </p:childTnLst>
                    </p:cTn>
                  </p:par>
                  <p:par>
                    <p:cTn id="538" fill="hold" nodeType="clickPar">
                      <p:stCondLst>
                        <p:cond delay="indefinite"/>
                      </p:stCondLst>
                      <p:childTnLst>
                        <p:par>
                          <p:cTn id="539" fill="hold" nodeType="withGroup">
                            <p:stCondLst>
                              <p:cond delay="0"/>
                            </p:stCondLst>
                            <p:childTnLst>
                              <p:par>
                                <p:cTn id="540" presetID="9" presetClass="entr" presetSubtype="0" fill="hold" grpId="0" nodeType="clickEffect">
                                  <p:stCondLst>
                                    <p:cond delay="0"/>
                                  </p:stCondLst>
                                  <p:childTnLst>
                                    <p:set>
                                      <p:cBhvr>
                                        <p:cTn id="541" dur="1" fill="hold">
                                          <p:stCondLst>
                                            <p:cond delay="0"/>
                                          </p:stCondLst>
                                        </p:cTn>
                                        <p:tgtEl>
                                          <p:spTgt spid="359651"/>
                                        </p:tgtEl>
                                        <p:attrNameLst>
                                          <p:attrName>style.visibility</p:attrName>
                                        </p:attrNameLst>
                                      </p:cBhvr>
                                      <p:to>
                                        <p:strVal val="visible"/>
                                      </p:to>
                                    </p:set>
                                    <p:animEffect transition="in" filter="dissolve">
                                      <p:cBhvr>
                                        <p:cTn id="542" dur="500"/>
                                        <p:tgtEl>
                                          <p:spTgt spid="359651"/>
                                        </p:tgtEl>
                                      </p:cBhvr>
                                    </p:animEffect>
                                  </p:childTnLst>
                                </p:cTn>
                              </p:par>
                            </p:childTnLst>
                          </p:cTn>
                        </p:par>
                      </p:childTnLst>
                    </p:cTn>
                  </p:par>
                  <p:par>
                    <p:cTn id="543" fill="hold" nodeType="clickPar">
                      <p:stCondLst>
                        <p:cond delay="indefinite"/>
                      </p:stCondLst>
                      <p:childTnLst>
                        <p:par>
                          <p:cTn id="544" fill="hold" nodeType="withGroup">
                            <p:stCondLst>
                              <p:cond delay="0"/>
                            </p:stCondLst>
                            <p:childTnLst>
                              <p:par>
                                <p:cTn id="545" presetID="22" presetClass="entr" presetSubtype="8" fill="hold" nodeType="clickEffect">
                                  <p:stCondLst>
                                    <p:cond delay="0"/>
                                  </p:stCondLst>
                                  <p:childTnLst>
                                    <p:set>
                                      <p:cBhvr>
                                        <p:cTn id="546" dur="1" fill="hold">
                                          <p:stCondLst>
                                            <p:cond delay="0"/>
                                          </p:stCondLst>
                                        </p:cTn>
                                        <p:tgtEl>
                                          <p:spTgt spid="359456"/>
                                        </p:tgtEl>
                                        <p:attrNameLst>
                                          <p:attrName>style.visibility</p:attrName>
                                        </p:attrNameLst>
                                      </p:cBhvr>
                                      <p:to>
                                        <p:strVal val="visible"/>
                                      </p:to>
                                    </p:set>
                                    <p:animEffect transition="in" filter="wipe(left)">
                                      <p:cBhvr>
                                        <p:cTn id="547" dur="500"/>
                                        <p:tgtEl>
                                          <p:spTgt spid="359456"/>
                                        </p:tgtEl>
                                      </p:cBhvr>
                                    </p:animEffect>
                                  </p:childTnLst>
                                </p:cTn>
                              </p:par>
                            </p:childTnLst>
                          </p:cTn>
                        </p:par>
                      </p:childTnLst>
                    </p:cTn>
                  </p:par>
                  <p:par>
                    <p:cTn id="548" fill="hold" nodeType="clickPar">
                      <p:stCondLst>
                        <p:cond delay="indefinite"/>
                      </p:stCondLst>
                      <p:childTnLst>
                        <p:par>
                          <p:cTn id="549" fill="hold" nodeType="withGroup">
                            <p:stCondLst>
                              <p:cond delay="0"/>
                            </p:stCondLst>
                            <p:childTnLst>
                              <p:par>
                                <p:cTn id="550" presetID="9" presetClass="entr" presetSubtype="0" fill="hold" grpId="0" nodeType="clickEffect">
                                  <p:stCondLst>
                                    <p:cond delay="0"/>
                                  </p:stCondLst>
                                  <p:childTnLst>
                                    <p:set>
                                      <p:cBhvr>
                                        <p:cTn id="551" dur="1" fill="hold">
                                          <p:stCondLst>
                                            <p:cond delay="0"/>
                                          </p:stCondLst>
                                        </p:cTn>
                                        <p:tgtEl>
                                          <p:spTgt spid="359659"/>
                                        </p:tgtEl>
                                        <p:attrNameLst>
                                          <p:attrName>style.visibility</p:attrName>
                                        </p:attrNameLst>
                                      </p:cBhvr>
                                      <p:to>
                                        <p:strVal val="visible"/>
                                      </p:to>
                                    </p:set>
                                    <p:animEffect transition="in" filter="dissolve">
                                      <p:cBhvr>
                                        <p:cTn id="552" dur="500"/>
                                        <p:tgtEl>
                                          <p:spTgt spid="359659"/>
                                        </p:tgtEl>
                                      </p:cBhvr>
                                    </p:animEffect>
                                  </p:childTnLst>
                                </p:cTn>
                              </p:par>
                            </p:childTnLst>
                          </p:cTn>
                        </p:par>
                      </p:childTnLst>
                    </p:cTn>
                  </p:par>
                  <p:par>
                    <p:cTn id="553" fill="hold" nodeType="clickPar">
                      <p:stCondLst>
                        <p:cond delay="indefinite"/>
                      </p:stCondLst>
                      <p:childTnLst>
                        <p:par>
                          <p:cTn id="554" fill="hold" nodeType="withGroup">
                            <p:stCondLst>
                              <p:cond delay="0"/>
                            </p:stCondLst>
                            <p:childTnLst>
                              <p:par>
                                <p:cTn id="555" presetID="9" presetClass="entr" presetSubtype="0" fill="hold" grpId="0" nodeType="clickEffect">
                                  <p:stCondLst>
                                    <p:cond delay="0"/>
                                  </p:stCondLst>
                                  <p:childTnLst>
                                    <p:set>
                                      <p:cBhvr>
                                        <p:cTn id="556" dur="1" fill="hold">
                                          <p:stCondLst>
                                            <p:cond delay="0"/>
                                          </p:stCondLst>
                                        </p:cTn>
                                        <p:tgtEl>
                                          <p:spTgt spid="359660"/>
                                        </p:tgtEl>
                                        <p:attrNameLst>
                                          <p:attrName>style.visibility</p:attrName>
                                        </p:attrNameLst>
                                      </p:cBhvr>
                                      <p:to>
                                        <p:strVal val="visible"/>
                                      </p:to>
                                    </p:set>
                                    <p:animEffect transition="in" filter="dissolve">
                                      <p:cBhvr>
                                        <p:cTn id="557" dur="500"/>
                                        <p:tgtEl>
                                          <p:spTgt spid="359660"/>
                                        </p:tgtEl>
                                      </p:cBhvr>
                                    </p:animEffect>
                                  </p:childTnLst>
                                </p:cTn>
                              </p:par>
                            </p:childTnLst>
                          </p:cTn>
                        </p:par>
                      </p:childTnLst>
                    </p:cTn>
                  </p:par>
                  <p:par>
                    <p:cTn id="558" fill="hold" nodeType="clickPar">
                      <p:stCondLst>
                        <p:cond delay="indefinite"/>
                      </p:stCondLst>
                      <p:childTnLst>
                        <p:par>
                          <p:cTn id="559" fill="hold" nodeType="withGroup">
                            <p:stCondLst>
                              <p:cond delay="0"/>
                            </p:stCondLst>
                            <p:childTnLst>
                              <p:par>
                                <p:cTn id="560" presetID="22" presetClass="entr" presetSubtype="8" fill="hold" nodeType="clickEffect">
                                  <p:stCondLst>
                                    <p:cond delay="0"/>
                                  </p:stCondLst>
                                  <p:childTnLst>
                                    <p:set>
                                      <p:cBhvr>
                                        <p:cTn id="561" dur="1" fill="hold">
                                          <p:stCondLst>
                                            <p:cond delay="0"/>
                                          </p:stCondLst>
                                        </p:cTn>
                                        <p:tgtEl>
                                          <p:spTgt spid="359458"/>
                                        </p:tgtEl>
                                        <p:attrNameLst>
                                          <p:attrName>style.visibility</p:attrName>
                                        </p:attrNameLst>
                                      </p:cBhvr>
                                      <p:to>
                                        <p:strVal val="visible"/>
                                      </p:to>
                                    </p:set>
                                    <p:animEffect transition="in" filter="wipe(left)">
                                      <p:cBhvr>
                                        <p:cTn id="562" dur="500"/>
                                        <p:tgtEl>
                                          <p:spTgt spid="359458"/>
                                        </p:tgtEl>
                                      </p:cBhvr>
                                    </p:animEffect>
                                  </p:childTnLst>
                                </p:cTn>
                              </p:par>
                            </p:childTnLst>
                          </p:cTn>
                        </p:par>
                      </p:childTnLst>
                    </p:cTn>
                  </p:par>
                  <p:par>
                    <p:cTn id="563" fill="hold" nodeType="clickPar">
                      <p:stCondLst>
                        <p:cond delay="indefinite"/>
                      </p:stCondLst>
                      <p:childTnLst>
                        <p:par>
                          <p:cTn id="564" fill="hold" nodeType="withGroup">
                            <p:stCondLst>
                              <p:cond delay="0"/>
                            </p:stCondLst>
                            <p:childTnLst>
                              <p:par>
                                <p:cTn id="565" presetID="9" presetClass="entr" presetSubtype="0" fill="hold" grpId="0" nodeType="clickEffect">
                                  <p:stCondLst>
                                    <p:cond delay="0"/>
                                  </p:stCondLst>
                                  <p:childTnLst>
                                    <p:set>
                                      <p:cBhvr>
                                        <p:cTn id="566" dur="1" fill="hold">
                                          <p:stCondLst>
                                            <p:cond delay="0"/>
                                          </p:stCondLst>
                                        </p:cTn>
                                        <p:tgtEl>
                                          <p:spTgt spid="359668"/>
                                        </p:tgtEl>
                                        <p:attrNameLst>
                                          <p:attrName>style.visibility</p:attrName>
                                        </p:attrNameLst>
                                      </p:cBhvr>
                                      <p:to>
                                        <p:strVal val="visible"/>
                                      </p:to>
                                    </p:set>
                                    <p:animEffect transition="in" filter="dissolve">
                                      <p:cBhvr>
                                        <p:cTn id="567" dur="500"/>
                                        <p:tgtEl>
                                          <p:spTgt spid="359668"/>
                                        </p:tgtEl>
                                      </p:cBhvr>
                                    </p:animEffect>
                                  </p:childTnLst>
                                </p:cTn>
                              </p:par>
                            </p:childTnLst>
                          </p:cTn>
                        </p:par>
                      </p:childTnLst>
                    </p:cTn>
                  </p:par>
                  <p:par>
                    <p:cTn id="568" fill="hold" nodeType="clickPar">
                      <p:stCondLst>
                        <p:cond delay="indefinite"/>
                      </p:stCondLst>
                      <p:childTnLst>
                        <p:par>
                          <p:cTn id="569" fill="hold" nodeType="withGroup">
                            <p:stCondLst>
                              <p:cond delay="0"/>
                            </p:stCondLst>
                            <p:childTnLst>
                              <p:par>
                                <p:cTn id="570" presetID="9" presetClass="entr" presetSubtype="0" fill="hold" grpId="0" nodeType="clickEffect">
                                  <p:stCondLst>
                                    <p:cond delay="0"/>
                                  </p:stCondLst>
                                  <p:childTnLst>
                                    <p:set>
                                      <p:cBhvr>
                                        <p:cTn id="571" dur="1" fill="hold">
                                          <p:stCondLst>
                                            <p:cond delay="0"/>
                                          </p:stCondLst>
                                        </p:cTn>
                                        <p:tgtEl>
                                          <p:spTgt spid="359669"/>
                                        </p:tgtEl>
                                        <p:attrNameLst>
                                          <p:attrName>style.visibility</p:attrName>
                                        </p:attrNameLst>
                                      </p:cBhvr>
                                      <p:to>
                                        <p:strVal val="visible"/>
                                      </p:to>
                                    </p:set>
                                    <p:animEffect transition="in" filter="dissolve">
                                      <p:cBhvr>
                                        <p:cTn id="572" dur="500"/>
                                        <p:tgtEl>
                                          <p:spTgt spid="359669"/>
                                        </p:tgtEl>
                                      </p:cBhvr>
                                    </p:animEffect>
                                  </p:childTnLst>
                                </p:cTn>
                              </p:par>
                            </p:childTnLst>
                          </p:cTn>
                        </p:par>
                      </p:childTnLst>
                    </p:cTn>
                  </p:par>
                  <p:par>
                    <p:cTn id="573" fill="hold" nodeType="clickPar">
                      <p:stCondLst>
                        <p:cond delay="indefinite"/>
                      </p:stCondLst>
                      <p:childTnLst>
                        <p:par>
                          <p:cTn id="574" fill="hold" nodeType="withGroup">
                            <p:stCondLst>
                              <p:cond delay="0"/>
                            </p:stCondLst>
                            <p:childTnLst>
                              <p:par>
                                <p:cTn id="575" presetID="22" presetClass="entr" presetSubtype="8" fill="hold" nodeType="clickEffect">
                                  <p:stCondLst>
                                    <p:cond delay="0"/>
                                  </p:stCondLst>
                                  <p:childTnLst>
                                    <p:set>
                                      <p:cBhvr>
                                        <p:cTn id="576" dur="1" fill="hold">
                                          <p:stCondLst>
                                            <p:cond delay="0"/>
                                          </p:stCondLst>
                                        </p:cTn>
                                        <p:tgtEl>
                                          <p:spTgt spid="359460"/>
                                        </p:tgtEl>
                                        <p:attrNameLst>
                                          <p:attrName>style.visibility</p:attrName>
                                        </p:attrNameLst>
                                      </p:cBhvr>
                                      <p:to>
                                        <p:strVal val="visible"/>
                                      </p:to>
                                    </p:set>
                                    <p:animEffect transition="in" filter="wipe(left)">
                                      <p:cBhvr>
                                        <p:cTn id="577" dur="500"/>
                                        <p:tgtEl>
                                          <p:spTgt spid="359460"/>
                                        </p:tgtEl>
                                      </p:cBhvr>
                                    </p:animEffect>
                                  </p:childTnLst>
                                </p:cTn>
                              </p:par>
                            </p:childTnLst>
                          </p:cTn>
                        </p:par>
                      </p:childTnLst>
                    </p:cTn>
                  </p:par>
                  <p:par>
                    <p:cTn id="578" fill="hold" nodeType="clickPar">
                      <p:stCondLst>
                        <p:cond delay="indefinite"/>
                      </p:stCondLst>
                      <p:childTnLst>
                        <p:par>
                          <p:cTn id="579" fill="hold" nodeType="withGroup">
                            <p:stCondLst>
                              <p:cond delay="0"/>
                            </p:stCondLst>
                            <p:childTnLst>
                              <p:par>
                                <p:cTn id="580" presetID="23" presetClass="entr" presetSubtype="288" fill="hold" grpId="0" nodeType="clickEffect">
                                  <p:stCondLst>
                                    <p:cond delay="0"/>
                                  </p:stCondLst>
                                  <p:childTnLst>
                                    <p:set>
                                      <p:cBhvr>
                                        <p:cTn id="581" dur="1" fill="hold">
                                          <p:stCondLst>
                                            <p:cond delay="0"/>
                                          </p:stCondLst>
                                        </p:cTn>
                                        <p:tgtEl>
                                          <p:spTgt spid="359677"/>
                                        </p:tgtEl>
                                        <p:attrNameLst>
                                          <p:attrName>style.visibility</p:attrName>
                                        </p:attrNameLst>
                                      </p:cBhvr>
                                      <p:to>
                                        <p:strVal val="visible"/>
                                      </p:to>
                                    </p:set>
                                    <p:anim calcmode="lin" valueType="num">
                                      <p:cBhvr>
                                        <p:cTn id="582" dur="500" fill="hold"/>
                                        <p:tgtEl>
                                          <p:spTgt spid="359677"/>
                                        </p:tgtEl>
                                        <p:attrNameLst>
                                          <p:attrName>ppt_w</p:attrName>
                                        </p:attrNameLst>
                                      </p:cBhvr>
                                      <p:tavLst>
                                        <p:tav tm="0">
                                          <p:val>
                                            <p:strVal val="4/3*#ppt_w"/>
                                          </p:val>
                                        </p:tav>
                                        <p:tav tm="100000">
                                          <p:val>
                                            <p:strVal val="#ppt_w"/>
                                          </p:val>
                                        </p:tav>
                                      </p:tavLst>
                                    </p:anim>
                                    <p:anim calcmode="lin" valueType="num">
                                      <p:cBhvr>
                                        <p:cTn id="583" dur="500" fill="hold"/>
                                        <p:tgtEl>
                                          <p:spTgt spid="359677"/>
                                        </p:tgtEl>
                                        <p:attrNameLst>
                                          <p:attrName>ppt_h</p:attrName>
                                        </p:attrNameLst>
                                      </p:cBhvr>
                                      <p:tavLst>
                                        <p:tav tm="0">
                                          <p:val>
                                            <p:strVal val="4/3*#ppt_h"/>
                                          </p:val>
                                        </p:tav>
                                        <p:tav tm="100000">
                                          <p:val>
                                            <p:strVal val="#ppt_h"/>
                                          </p:val>
                                        </p:tav>
                                      </p:tavLst>
                                    </p:anim>
                                  </p:childTnLst>
                                </p:cTn>
                              </p:par>
                            </p:childTnLst>
                          </p:cTn>
                        </p:par>
                      </p:childTnLst>
                    </p:cTn>
                  </p:par>
                  <p:par>
                    <p:cTn id="584" fill="hold" nodeType="clickPar">
                      <p:stCondLst>
                        <p:cond delay="indefinite"/>
                      </p:stCondLst>
                      <p:childTnLst>
                        <p:par>
                          <p:cTn id="585" fill="hold" nodeType="withGroup">
                            <p:stCondLst>
                              <p:cond delay="0"/>
                            </p:stCondLst>
                            <p:childTnLst>
                              <p:par>
                                <p:cTn id="586" presetID="22" presetClass="entr" presetSubtype="8" fill="hold" nodeType="clickEffect">
                                  <p:stCondLst>
                                    <p:cond delay="0"/>
                                  </p:stCondLst>
                                  <p:childTnLst>
                                    <p:set>
                                      <p:cBhvr>
                                        <p:cTn id="587" dur="1" fill="hold">
                                          <p:stCondLst>
                                            <p:cond delay="0"/>
                                          </p:stCondLst>
                                        </p:cTn>
                                        <p:tgtEl>
                                          <p:spTgt spid="359462"/>
                                        </p:tgtEl>
                                        <p:attrNameLst>
                                          <p:attrName>style.visibility</p:attrName>
                                        </p:attrNameLst>
                                      </p:cBhvr>
                                      <p:to>
                                        <p:strVal val="visible"/>
                                      </p:to>
                                    </p:set>
                                    <p:animEffect transition="in" filter="wipe(left)">
                                      <p:cBhvr>
                                        <p:cTn id="588" dur="500"/>
                                        <p:tgtEl>
                                          <p:spTgt spid="359462"/>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22" presetClass="entr" presetSubtype="2" fill="hold" nodeType="clickEffect">
                                  <p:stCondLst>
                                    <p:cond delay="0"/>
                                  </p:stCondLst>
                                  <p:childTnLst>
                                    <p:set>
                                      <p:cBhvr>
                                        <p:cTn id="592" dur="1" fill="hold">
                                          <p:stCondLst>
                                            <p:cond delay="0"/>
                                          </p:stCondLst>
                                        </p:cTn>
                                        <p:tgtEl>
                                          <p:spTgt spid="359463"/>
                                        </p:tgtEl>
                                        <p:attrNameLst>
                                          <p:attrName>style.visibility</p:attrName>
                                        </p:attrNameLst>
                                      </p:cBhvr>
                                      <p:to>
                                        <p:strVal val="visible"/>
                                      </p:to>
                                    </p:set>
                                    <p:animEffect transition="in" filter="wipe(right)">
                                      <p:cBhvr>
                                        <p:cTn id="593" dur="500"/>
                                        <p:tgtEl>
                                          <p:spTgt spid="35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9" grpId="0" autoUpdateAnimBg="0"/>
      <p:bldP spid="359430" grpId="0" autoUpdateAnimBg="0"/>
      <p:bldP spid="359431" grpId="0" autoUpdateAnimBg="0"/>
      <p:bldP spid="359436" grpId="0" animBg="1"/>
      <p:bldP spid="359437" grpId="0" animBg="1"/>
      <p:bldP spid="359453" grpId="0" animBg="1"/>
      <p:bldP spid="359454" grpId="0" animBg="1"/>
      <p:bldP spid="359465" grpId="0" animBg="1"/>
      <p:bldP spid="359466" grpId="0" animBg="1"/>
      <p:bldP spid="359477" grpId="0" animBg="1"/>
      <p:bldP spid="359478" grpId="0" animBg="1"/>
      <p:bldP spid="359489" grpId="0" animBg="1"/>
      <p:bldP spid="359490" grpId="0" animBg="1"/>
      <p:bldP spid="359501" grpId="0" animBg="1"/>
      <p:bldP spid="359502" grpId="0" animBg="1"/>
      <p:bldP spid="359509" grpId="0" animBg="1"/>
      <p:bldP spid="359516" grpId="0" animBg="1"/>
      <p:bldP spid="359517" grpId="0" autoUpdateAnimBg="0"/>
      <p:bldP spid="359518" grpId="0" autoUpdateAnimBg="0"/>
      <p:bldP spid="359519" grpId="0" animBg="1"/>
      <p:bldP spid="359520" grpId="0" animBg="1"/>
      <p:bldP spid="359531" grpId="0" animBg="1"/>
      <p:bldP spid="359532" grpId="0" animBg="1"/>
      <p:bldP spid="359543" grpId="0" animBg="1"/>
      <p:bldP spid="359544" grpId="0" animBg="1"/>
      <p:bldP spid="359555" grpId="0" animBg="1"/>
      <p:bldP spid="359556" grpId="0" animBg="1"/>
      <p:bldP spid="359565" grpId="0" animBg="1"/>
      <p:bldP spid="359566" grpId="0" animBg="1"/>
      <p:bldP spid="359575" grpId="0" animBg="1"/>
      <p:bldP spid="359576" grpId="0" animBg="1"/>
      <p:bldP spid="359583" grpId="0" animBg="1"/>
      <p:bldP spid="359590" grpId="0" animBg="1"/>
      <p:bldP spid="359591" grpId="0" autoUpdateAnimBg="0"/>
      <p:bldP spid="359592" grpId="0" autoUpdateAnimBg="0"/>
      <p:bldP spid="359593" grpId="0" animBg="1"/>
      <p:bldP spid="359594" grpId="0" animBg="1"/>
      <p:bldP spid="359605" grpId="0" animBg="1"/>
      <p:bldP spid="359606" grpId="0" animBg="1"/>
      <p:bldP spid="359617" grpId="0" animBg="1"/>
      <p:bldP spid="359618" grpId="0" animBg="1"/>
      <p:bldP spid="359626" grpId="0" animBg="1"/>
      <p:bldP spid="359627" grpId="0" animBg="1"/>
      <p:bldP spid="359635" grpId="0" animBg="1"/>
      <p:bldP spid="359636" grpId="0" animBg="1"/>
      <p:bldP spid="359640" grpId="0" animBg="1"/>
      <p:bldP spid="359647" grpId="0" animBg="1"/>
      <p:bldP spid="359648" grpId="0" autoUpdateAnimBg="0"/>
      <p:bldP spid="359649" grpId="0" autoUpdateAnimBg="0"/>
      <p:bldP spid="359650" grpId="0" animBg="1"/>
      <p:bldP spid="359651" grpId="0" animBg="1"/>
      <p:bldP spid="359659" grpId="0" animBg="1"/>
      <p:bldP spid="359660" grpId="0" animBg="1"/>
      <p:bldP spid="359668" grpId="0" animBg="1"/>
      <p:bldP spid="359669" grpId="0" animBg="1"/>
      <p:bldP spid="359677" grpId="0" animBg="1"/>
      <p:bldP spid="359702" grpId="0" animBg="1"/>
      <p:bldP spid="359703" grpId="0" animBg="1"/>
      <p:bldP spid="359704" grpId="0" animBg="1"/>
      <p:bldP spid="3597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8"/>
          <p:cNvGrpSpPr>
            <a:grpSpLocks/>
          </p:cNvGrpSpPr>
          <p:nvPr/>
        </p:nvGrpSpPr>
        <p:grpSpPr bwMode="auto">
          <a:xfrm>
            <a:off x="762000" y="1524000"/>
            <a:ext cx="7924800" cy="1828800"/>
            <a:chOff x="480" y="960"/>
            <a:chExt cx="4992" cy="1152"/>
          </a:xfrm>
        </p:grpSpPr>
        <p:sp>
          <p:nvSpPr>
            <p:cNvPr id="35858" name="Rectangle 144"/>
            <p:cNvSpPr>
              <a:spLocks noChangeArrowheads="1"/>
            </p:cNvSpPr>
            <p:nvPr/>
          </p:nvSpPr>
          <p:spPr bwMode="auto">
            <a:xfrm>
              <a:off x="480" y="960"/>
              <a:ext cx="4992" cy="1152"/>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143684" dir="2700000" algn="ctr" rotWithShape="0">
                <a:srgbClr val="C0C0C0"/>
              </a:outerShdw>
            </a:effectLst>
          </p:spPr>
          <p:txBody>
            <a:bodyPr wrap="none" anchor="ctr"/>
            <a:lstStyle/>
            <a:p>
              <a:pPr eaLnBrk="1" hangingPunct="1"/>
              <a:endParaRPr lang="zh-CN" altLang="en-US"/>
            </a:p>
          </p:txBody>
        </p:sp>
        <p:sp>
          <p:nvSpPr>
            <p:cNvPr id="35859" name="Text Box 145"/>
            <p:cNvSpPr txBox="1">
              <a:spLocks noChangeArrowheads="1"/>
            </p:cNvSpPr>
            <p:nvPr/>
          </p:nvSpPr>
          <p:spPr bwMode="auto">
            <a:xfrm>
              <a:off x="1198" y="1219"/>
              <a:ext cx="346" cy="634"/>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eaLnBrk="1" hangingPunct="1"/>
              <a:r>
                <a:rPr lang="en-US" altLang="zh-CN" sz="6000">
                  <a:solidFill>
                    <a:srgbClr val="FFFF00"/>
                  </a:solidFill>
                  <a:latin typeface="Times New Roman" pitchFamily="18" charset="0"/>
                  <a:ea typeface="宋体" charset="-122"/>
                  <a:cs typeface="Times New Roman" pitchFamily="18" charset="0"/>
                </a:rPr>
                <a:t>{</a:t>
              </a:r>
            </a:p>
          </p:txBody>
        </p:sp>
        <p:sp>
          <p:nvSpPr>
            <p:cNvPr id="35860" name="Text Box 146"/>
            <p:cNvSpPr txBox="1">
              <a:spLocks noChangeArrowheads="1"/>
            </p:cNvSpPr>
            <p:nvPr/>
          </p:nvSpPr>
          <p:spPr bwMode="auto">
            <a:xfrm>
              <a:off x="698" y="1164"/>
              <a:ext cx="4774" cy="8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600" b="1">
                  <a:solidFill>
                    <a:srgbClr val="FFFF00"/>
                  </a:solidFill>
                  <a:latin typeface="Times New Roman" pitchFamily="18" charset="0"/>
                  <a:ea typeface="宋体" charset="-122"/>
                </a:rPr>
                <a:t>              0</a:t>
              </a:r>
              <a:r>
                <a:rPr lang="en-US" altLang="zh-CN" sz="2600" b="1">
                  <a:solidFill>
                    <a:srgbClr val="FFFF00"/>
                  </a:solidFill>
                  <a:latin typeface="宋体" charset="-122"/>
                  <a:ea typeface="宋体" charset="-122"/>
                </a:rPr>
                <a:t> </a:t>
              </a:r>
              <a:r>
                <a:rPr lang="zh-CN" altLang="en-US" sz="2600" b="1">
                  <a:solidFill>
                    <a:srgbClr val="FFFF00"/>
                  </a:solidFill>
                  <a:latin typeface="幼圆" pitchFamily="49" charset="-122"/>
                  <a:ea typeface="幼圆" pitchFamily="49" charset="-122"/>
                </a:rPr>
                <a:t>某趟排序过程中无元素交换位置的动作</a:t>
              </a:r>
            </a:p>
            <a:p>
              <a:pPr eaLnBrk="1" hangingPunct="1"/>
              <a:r>
                <a:rPr lang="en-US" altLang="zh-CN" sz="2600" b="1">
                  <a:solidFill>
                    <a:srgbClr val="FFFF00"/>
                  </a:solidFill>
                  <a:latin typeface="Times New Roman" pitchFamily="18" charset="0"/>
                  <a:ea typeface="宋体" charset="-122"/>
                </a:rPr>
                <a:t>flag </a:t>
              </a:r>
              <a:r>
                <a:rPr lang="en-US" altLang="zh-CN" sz="2600" b="1">
                  <a:solidFill>
                    <a:srgbClr val="FFFF00"/>
                  </a:solidFill>
                  <a:latin typeface="宋体" charset="-122"/>
                  <a:ea typeface="宋体" charset="-122"/>
                </a:rPr>
                <a:t>=</a:t>
              </a:r>
              <a:r>
                <a:rPr lang="en-US" altLang="zh-CN" sz="2600" b="1">
                  <a:solidFill>
                    <a:srgbClr val="FFFF00"/>
                  </a:solidFill>
                  <a:latin typeface="楷体_GB2312" pitchFamily="49" charset="-122"/>
                  <a:ea typeface="楷体_GB2312" pitchFamily="49" charset="-122"/>
                </a:rPr>
                <a:t>  </a:t>
              </a:r>
            </a:p>
            <a:p>
              <a:pPr eaLnBrk="1" hangingPunct="1"/>
              <a:r>
                <a:rPr lang="en-US" altLang="zh-CN" sz="2600" b="1">
                  <a:solidFill>
                    <a:srgbClr val="FFFF00"/>
                  </a:solidFill>
                  <a:latin typeface="楷体_GB2312" pitchFamily="49" charset="-122"/>
                  <a:ea typeface="楷体_GB2312" pitchFamily="49" charset="-122"/>
                </a:rPr>
                <a:t>       </a:t>
              </a:r>
              <a:r>
                <a:rPr lang="en-US" altLang="zh-CN" sz="2600" b="1">
                  <a:solidFill>
                    <a:srgbClr val="FFFF00"/>
                  </a:solidFill>
                  <a:latin typeface="Times New Roman" pitchFamily="18" charset="0"/>
                  <a:ea typeface="宋体" charset="-122"/>
                </a:rPr>
                <a:t>1</a:t>
              </a:r>
              <a:r>
                <a:rPr lang="en-US" altLang="zh-CN" sz="2600" b="1">
                  <a:solidFill>
                    <a:srgbClr val="FFFF00"/>
                  </a:solidFill>
                  <a:latin typeface="楷体_GB2312" pitchFamily="49" charset="-122"/>
                  <a:ea typeface="楷体_GB2312" pitchFamily="49" charset="-122"/>
                </a:rPr>
                <a:t> </a:t>
              </a:r>
              <a:r>
                <a:rPr lang="zh-CN" altLang="en-US" sz="2600" b="1">
                  <a:solidFill>
                    <a:srgbClr val="FFFF00"/>
                  </a:solidFill>
                  <a:latin typeface="幼圆" pitchFamily="49" charset="-122"/>
                  <a:ea typeface="幼圆" pitchFamily="49" charset="-122"/>
                </a:rPr>
                <a:t>某趟排序过程中有元素交换位置的动作</a:t>
              </a:r>
            </a:p>
          </p:txBody>
        </p:sp>
      </p:grpSp>
      <p:grpSp>
        <p:nvGrpSpPr>
          <p:cNvPr id="3" name="Group 239"/>
          <p:cNvGrpSpPr>
            <a:grpSpLocks/>
          </p:cNvGrpSpPr>
          <p:nvPr/>
        </p:nvGrpSpPr>
        <p:grpSpPr bwMode="auto">
          <a:xfrm>
            <a:off x="1090613" y="3992563"/>
            <a:ext cx="2905125" cy="1308100"/>
            <a:chOff x="687" y="2515"/>
            <a:chExt cx="1830" cy="824"/>
          </a:xfrm>
        </p:grpSpPr>
        <p:sp>
          <p:nvSpPr>
            <p:cNvPr id="35856" name="AutoShape 148"/>
            <p:cNvSpPr>
              <a:spLocks noChangeArrowheads="1"/>
            </p:cNvSpPr>
            <p:nvPr/>
          </p:nvSpPr>
          <p:spPr bwMode="auto">
            <a:xfrm>
              <a:off x="687" y="2515"/>
              <a:ext cx="1830" cy="824"/>
            </a:xfrm>
            <a:prstGeom prst="wedgeRoundRectCallout">
              <a:avLst>
                <a:gd name="adj1" fmla="val -32676"/>
                <a:gd name="adj2" fmla="val -129370"/>
                <a:gd name="adj3" fmla="val 16667"/>
              </a:avLst>
            </a:prstGeom>
            <a:noFill/>
            <a:ln w="76200" cap="sq">
              <a:solidFill>
                <a:srgbClr val="2DB6B3"/>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5857" name="Text Box 149"/>
            <p:cNvSpPr txBox="1">
              <a:spLocks noChangeArrowheads="1"/>
            </p:cNvSpPr>
            <p:nvPr/>
          </p:nvSpPr>
          <p:spPr bwMode="auto">
            <a:xfrm>
              <a:off x="789" y="2594"/>
              <a:ext cx="1637" cy="706"/>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每一趟趟排序前置</a:t>
              </a:r>
            </a:p>
            <a:p>
              <a:pPr eaLnBrk="1" hangingPunct="1">
                <a:lnSpc>
                  <a:spcPct val="80000"/>
                </a:lnSpc>
              </a:pPr>
              <a:r>
                <a:rPr lang="en-US" altLang="zh-CN" sz="2100" b="1">
                  <a:solidFill>
                    <a:schemeClr val="accent2"/>
                  </a:solidFill>
                  <a:latin typeface="Times New Roman" pitchFamily="18" charset="0"/>
                </a:rPr>
                <a:t>flag</a:t>
              </a:r>
              <a:r>
                <a:rPr lang="zh-CN" altLang="zh-CN" sz="2100" b="1">
                  <a:solidFill>
                    <a:schemeClr val="accent2"/>
                  </a:solidFill>
                </a:rPr>
                <a:t>为</a:t>
              </a:r>
              <a:r>
                <a:rPr lang="zh-CN" altLang="zh-CN" sz="2100" b="1">
                  <a:solidFill>
                    <a:schemeClr val="accent2"/>
                  </a:solidFill>
                  <a:latin typeface="Times New Roman" pitchFamily="18" charset="0"/>
                </a:rPr>
                <a:t>0</a:t>
              </a:r>
              <a:r>
                <a:rPr lang="en-US" altLang="zh-CN" sz="2100" b="1">
                  <a:solidFill>
                    <a:schemeClr val="accent2"/>
                  </a:solidFill>
                </a:rPr>
                <a:t>,</a:t>
              </a:r>
              <a:r>
                <a:rPr lang="zh-CN" altLang="zh-CN" sz="2100" b="1">
                  <a:solidFill>
                    <a:schemeClr val="accent2"/>
                  </a:solidFill>
                </a:rPr>
                <a:t>排序过程中</a:t>
              </a:r>
              <a:endParaRPr lang="zh-CN" altLang="en-US" sz="2100" b="1">
                <a:solidFill>
                  <a:schemeClr val="accent2"/>
                </a:solidFill>
              </a:endParaRPr>
            </a:p>
            <a:p>
              <a:pPr eaLnBrk="1" hangingPunct="1">
                <a:lnSpc>
                  <a:spcPct val="80000"/>
                </a:lnSpc>
              </a:pPr>
              <a:r>
                <a:rPr lang="zh-CN" altLang="zh-CN" sz="2100" b="1">
                  <a:solidFill>
                    <a:schemeClr val="accent2"/>
                  </a:solidFill>
                </a:rPr>
                <a:t>出现元素交换动作，</a:t>
              </a:r>
              <a:endParaRPr lang="zh-CN" altLang="en-US" sz="2100" b="1">
                <a:solidFill>
                  <a:schemeClr val="accent2"/>
                </a:solidFill>
              </a:endParaRPr>
            </a:p>
            <a:p>
              <a:pPr eaLnBrk="1" hangingPunct="1">
                <a:lnSpc>
                  <a:spcPct val="80000"/>
                </a:lnSpc>
              </a:pPr>
              <a:r>
                <a:rPr lang="zh-CN" altLang="zh-CN" sz="2100" b="1">
                  <a:solidFill>
                    <a:schemeClr val="accent2"/>
                  </a:solidFill>
                </a:rPr>
                <a:t>置</a:t>
              </a:r>
              <a:r>
                <a:rPr lang="en-US" altLang="zh-CN" sz="2100" b="1">
                  <a:solidFill>
                    <a:schemeClr val="accent2"/>
                  </a:solidFill>
                  <a:latin typeface="Times New Roman" pitchFamily="18" charset="0"/>
                </a:rPr>
                <a:t>flag</a:t>
              </a:r>
              <a:r>
                <a:rPr lang="zh-CN" altLang="zh-CN" sz="2100" b="1">
                  <a:solidFill>
                    <a:schemeClr val="accent2"/>
                  </a:solidFill>
                  <a:latin typeface="Times New Roman" pitchFamily="18" charset="0"/>
                </a:rPr>
                <a:t>为1</a:t>
              </a:r>
              <a:r>
                <a:rPr lang="zh-CN" altLang="zh-CN" sz="2100" b="1">
                  <a:solidFill>
                    <a:schemeClr val="accent2"/>
                  </a:solidFill>
                </a:rPr>
                <a:t>。</a:t>
              </a:r>
              <a:endParaRPr lang="zh-CN" altLang="en-US" sz="2100" b="1">
                <a:solidFill>
                  <a:schemeClr val="accent2"/>
                </a:solidFill>
              </a:endParaRPr>
            </a:p>
          </p:txBody>
        </p:sp>
      </p:grpSp>
      <p:grpSp>
        <p:nvGrpSpPr>
          <p:cNvPr id="4" name="Group 237"/>
          <p:cNvGrpSpPr>
            <a:grpSpLocks/>
          </p:cNvGrpSpPr>
          <p:nvPr/>
        </p:nvGrpSpPr>
        <p:grpSpPr bwMode="auto">
          <a:xfrm>
            <a:off x="2971800" y="533400"/>
            <a:ext cx="3124200" cy="838200"/>
            <a:chOff x="1872" y="336"/>
            <a:chExt cx="1968" cy="528"/>
          </a:xfrm>
        </p:grpSpPr>
        <p:sp>
          <p:nvSpPr>
            <p:cNvPr id="35854" name="Cloud"/>
            <p:cNvSpPr>
              <a:spLocks noChangeAspect="1" noEditPoints="1" noChangeArrowheads="1"/>
            </p:cNvSpPr>
            <p:nvPr/>
          </p:nvSpPr>
          <p:spPr bwMode="auto">
            <a:xfrm>
              <a:off x="1872" y="336"/>
              <a:ext cx="1968" cy="528"/>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4 w 21600"/>
                <a:gd name="T13" fmla="*/ 3273 h 21600"/>
                <a:gd name="T14" fmla="*/ 17089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2225">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5855" name="Text Box 157"/>
            <p:cNvSpPr txBox="1">
              <a:spLocks noChangeArrowheads="1"/>
            </p:cNvSpPr>
            <p:nvPr/>
          </p:nvSpPr>
          <p:spPr bwMode="auto">
            <a:xfrm>
              <a:off x="2068" y="441"/>
              <a:ext cx="1628" cy="319"/>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eaLnBrk="1" hangingPunct="1">
                <a:lnSpc>
                  <a:spcPct val="80000"/>
                </a:lnSpc>
              </a:pPr>
              <a:r>
                <a:rPr lang="zh-CN" altLang="en-US" sz="3400" b="1">
                  <a:solidFill>
                    <a:srgbClr val="FF3300"/>
                  </a:solidFill>
                  <a:latin typeface="Times New Roman" pitchFamily="18" charset="0"/>
                  <a:ea typeface="华文新魏" pitchFamily="2" charset="-122"/>
                </a:rPr>
                <a:t>设置一标志</a:t>
              </a:r>
            </a:p>
          </p:txBody>
        </p:sp>
      </p:grpSp>
      <p:grpSp>
        <p:nvGrpSpPr>
          <p:cNvPr id="5" name="Group 236"/>
          <p:cNvGrpSpPr>
            <a:grpSpLocks/>
          </p:cNvGrpSpPr>
          <p:nvPr/>
        </p:nvGrpSpPr>
        <p:grpSpPr bwMode="auto">
          <a:xfrm>
            <a:off x="4603750" y="3860800"/>
            <a:ext cx="3352800" cy="1633538"/>
            <a:chOff x="2718" y="2537"/>
            <a:chExt cx="2112" cy="1029"/>
          </a:xfrm>
        </p:grpSpPr>
        <p:grpSp>
          <p:nvGrpSpPr>
            <p:cNvPr id="6" name="Group 168"/>
            <p:cNvGrpSpPr>
              <a:grpSpLocks/>
            </p:cNvGrpSpPr>
            <p:nvPr/>
          </p:nvGrpSpPr>
          <p:grpSpPr bwMode="auto">
            <a:xfrm flipH="1">
              <a:off x="2718" y="2537"/>
              <a:ext cx="2112" cy="1029"/>
              <a:chOff x="3008" y="2168"/>
              <a:chExt cx="1153" cy="865"/>
            </a:xfrm>
          </p:grpSpPr>
          <p:sp>
            <p:nvSpPr>
              <p:cNvPr id="35850" name="Freeform 169"/>
              <p:cNvSpPr>
                <a:spLocks/>
              </p:cNvSpPr>
              <p:nvPr/>
            </p:nvSpPr>
            <p:spPr bwMode="auto">
              <a:xfrm>
                <a:off x="3039" y="2189"/>
                <a:ext cx="1099" cy="834"/>
              </a:xfrm>
              <a:custGeom>
                <a:avLst/>
                <a:gdLst>
                  <a:gd name="T0" fmla="*/ 1006 w 1099"/>
                  <a:gd name="T1" fmla="*/ 346 h 834"/>
                  <a:gd name="T2" fmla="*/ 1006 w 1099"/>
                  <a:gd name="T3" fmla="*/ 319 h 834"/>
                  <a:gd name="T4" fmla="*/ 983 w 1099"/>
                  <a:gd name="T5" fmla="*/ 298 h 834"/>
                  <a:gd name="T6" fmla="*/ 975 w 1099"/>
                  <a:gd name="T7" fmla="*/ 283 h 834"/>
                  <a:gd name="T8" fmla="*/ 1029 w 1099"/>
                  <a:gd name="T9" fmla="*/ 225 h 834"/>
                  <a:gd name="T10" fmla="*/ 1013 w 1099"/>
                  <a:gd name="T11" fmla="*/ 157 h 834"/>
                  <a:gd name="T12" fmla="*/ 990 w 1099"/>
                  <a:gd name="T13" fmla="*/ 115 h 834"/>
                  <a:gd name="T14" fmla="*/ 1037 w 1099"/>
                  <a:gd name="T15" fmla="*/ 47 h 834"/>
                  <a:gd name="T16" fmla="*/ 944 w 1099"/>
                  <a:gd name="T17" fmla="*/ 16 h 834"/>
                  <a:gd name="T18" fmla="*/ 875 w 1099"/>
                  <a:gd name="T19" fmla="*/ 37 h 834"/>
                  <a:gd name="T20" fmla="*/ 852 w 1099"/>
                  <a:gd name="T21" fmla="*/ 47 h 834"/>
                  <a:gd name="T22" fmla="*/ 837 w 1099"/>
                  <a:gd name="T23" fmla="*/ 26 h 834"/>
                  <a:gd name="T24" fmla="*/ 775 w 1099"/>
                  <a:gd name="T25" fmla="*/ 47 h 834"/>
                  <a:gd name="T26" fmla="*/ 760 w 1099"/>
                  <a:gd name="T27" fmla="*/ 52 h 834"/>
                  <a:gd name="T28" fmla="*/ 622 w 1099"/>
                  <a:gd name="T29" fmla="*/ 0 h 834"/>
                  <a:gd name="T30" fmla="*/ 476 w 1099"/>
                  <a:gd name="T31" fmla="*/ 26 h 834"/>
                  <a:gd name="T32" fmla="*/ 437 w 1099"/>
                  <a:gd name="T33" fmla="*/ 84 h 834"/>
                  <a:gd name="T34" fmla="*/ 384 w 1099"/>
                  <a:gd name="T35" fmla="*/ 26 h 834"/>
                  <a:gd name="T36" fmla="*/ 315 w 1099"/>
                  <a:gd name="T37" fmla="*/ 52 h 834"/>
                  <a:gd name="T38" fmla="*/ 292 w 1099"/>
                  <a:gd name="T39" fmla="*/ 89 h 834"/>
                  <a:gd name="T40" fmla="*/ 292 w 1099"/>
                  <a:gd name="T41" fmla="*/ 26 h 834"/>
                  <a:gd name="T42" fmla="*/ 199 w 1099"/>
                  <a:gd name="T43" fmla="*/ 10 h 834"/>
                  <a:gd name="T44" fmla="*/ 107 w 1099"/>
                  <a:gd name="T45" fmla="*/ 47 h 834"/>
                  <a:gd name="T46" fmla="*/ 100 w 1099"/>
                  <a:gd name="T47" fmla="*/ 115 h 834"/>
                  <a:gd name="T48" fmla="*/ 115 w 1099"/>
                  <a:gd name="T49" fmla="*/ 131 h 834"/>
                  <a:gd name="T50" fmla="*/ 69 w 1099"/>
                  <a:gd name="T51" fmla="*/ 168 h 834"/>
                  <a:gd name="T52" fmla="*/ 153 w 1099"/>
                  <a:gd name="T53" fmla="*/ 199 h 834"/>
                  <a:gd name="T54" fmla="*/ 38 w 1099"/>
                  <a:gd name="T55" fmla="*/ 225 h 834"/>
                  <a:gd name="T56" fmla="*/ 0 w 1099"/>
                  <a:gd name="T57" fmla="*/ 335 h 834"/>
                  <a:gd name="T58" fmla="*/ 61 w 1099"/>
                  <a:gd name="T59" fmla="*/ 408 h 834"/>
                  <a:gd name="T60" fmla="*/ 92 w 1099"/>
                  <a:gd name="T61" fmla="*/ 435 h 834"/>
                  <a:gd name="T62" fmla="*/ 53 w 1099"/>
                  <a:gd name="T63" fmla="*/ 471 h 834"/>
                  <a:gd name="T64" fmla="*/ 153 w 1099"/>
                  <a:gd name="T65" fmla="*/ 524 h 834"/>
                  <a:gd name="T66" fmla="*/ 115 w 1099"/>
                  <a:gd name="T67" fmla="*/ 534 h 834"/>
                  <a:gd name="T68" fmla="*/ 153 w 1099"/>
                  <a:gd name="T69" fmla="*/ 565 h 834"/>
                  <a:gd name="T70" fmla="*/ 123 w 1099"/>
                  <a:gd name="T71" fmla="*/ 592 h 834"/>
                  <a:gd name="T72" fmla="*/ 53 w 1099"/>
                  <a:gd name="T73" fmla="*/ 634 h 834"/>
                  <a:gd name="T74" fmla="*/ 53 w 1099"/>
                  <a:gd name="T75" fmla="*/ 696 h 834"/>
                  <a:gd name="T76" fmla="*/ 123 w 1099"/>
                  <a:gd name="T77" fmla="*/ 754 h 834"/>
                  <a:gd name="T78" fmla="*/ 253 w 1099"/>
                  <a:gd name="T79" fmla="*/ 733 h 834"/>
                  <a:gd name="T80" fmla="*/ 245 w 1099"/>
                  <a:gd name="T81" fmla="*/ 770 h 834"/>
                  <a:gd name="T82" fmla="*/ 284 w 1099"/>
                  <a:gd name="T83" fmla="*/ 785 h 834"/>
                  <a:gd name="T84" fmla="*/ 353 w 1099"/>
                  <a:gd name="T85" fmla="*/ 764 h 834"/>
                  <a:gd name="T86" fmla="*/ 368 w 1099"/>
                  <a:gd name="T87" fmla="*/ 780 h 834"/>
                  <a:gd name="T88" fmla="*/ 484 w 1099"/>
                  <a:gd name="T89" fmla="*/ 833 h 834"/>
                  <a:gd name="T90" fmla="*/ 629 w 1099"/>
                  <a:gd name="T91" fmla="*/ 791 h 834"/>
                  <a:gd name="T92" fmla="*/ 622 w 1099"/>
                  <a:gd name="T93" fmla="*/ 723 h 834"/>
                  <a:gd name="T94" fmla="*/ 676 w 1099"/>
                  <a:gd name="T95" fmla="*/ 775 h 834"/>
                  <a:gd name="T96" fmla="*/ 737 w 1099"/>
                  <a:gd name="T97" fmla="*/ 780 h 834"/>
                  <a:gd name="T98" fmla="*/ 760 w 1099"/>
                  <a:gd name="T99" fmla="*/ 759 h 834"/>
                  <a:gd name="T100" fmla="*/ 775 w 1099"/>
                  <a:gd name="T101" fmla="*/ 717 h 834"/>
                  <a:gd name="T102" fmla="*/ 845 w 1099"/>
                  <a:gd name="T103" fmla="*/ 759 h 834"/>
                  <a:gd name="T104" fmla="*/ 937 w 1099"/>
                  <a:gd name="T105" fmla="*/ 754 h 834"/>
                  <a:gd name="T106" fmla="*/ 998 w 1099"/>
                  <a:gd name="T107" fmla="*/ 707 h 834"/>
                  <a:gd name="T108" fmla="*/ 998 w 1099"/>
                  <a:gd name="T109" fmla="*/ 660 h 834"/>
                  <a:gd name="T110" fmla="*/ 975 w 1099"/>
                  <a:gd name="T111" fmla="*/ 644 h 834"/>
                  <a:gd name="T112" fmla="*/ 1090 w 1099"/>
                  <a:gd name="T113" fmla="*/ 534 h 834"/>
                  <a:gd name="T114" fmla="*/ 1067 w 1099"/>
                  <a:gd name="T115" fmla="*/ 424 h 834"/>
                  <a:gd name="T116" fmla="*/ 983 w 1099"/>
                  <a:gd name="T117" fmla="*/ 372 h 834"/>
                  <a:gd name="T118" fmla="*/ 983 w 1099"/>
                  <a:gd name="T119" fmla="*/ 356 h 8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99" h="834">
                    <a:moveTo>
                      <a:pt x="983" y="356"/>
                    </a:moveTo>
                    <a:lnTo>
                      <a:pt x="1006" y="346"/>
                    </a:lnTo>
                    <a:lnTo>
                      <a:pt x="1006" y="335"/>
                    </a:lnTo>
                    <a:lnTo>
                      <a:pt x="1006" y="319"/>
                    </a:lnTo>
                    <a:lnTo>
                      <a:pt x="990" y="309"/>
                    </a:lnTo>
                    <a:lnTo>
                      <a:pt x="983" y="298"/>
                    </a:lnTo>
                    <a:lnTo>
                      <a:pt x="929" y="293"/>
                    </a:lnTo>
                    <a:lnTo>
                      <a:pt x="975" y="283"/>
                    </a:lnTo>
                    <a:lnTo>
                      <a:pt x="1006" y="257"/>
                    </a:lnTo>
                    <a:lnTo>
                      <a:pt x="1029" y="225"/>
                    </a:lnTo>
                    <a:lnTo>
                      <a:pt x="1021" y="183"/>
                    </a:lnTo>
                    <a:lnTo>
                      <a:pt x="1013" y="157"/>
                    </a:lnTo>
                    <a:lnTo>
                      <a:pt x="944" y="115"/>
                    </a:lnTo>
                    <a:lnTo>
                      <a:pt x="990" y="115"/>
                    </a:lnTo>
                    <a:lnTo>
                      <a:pt x="1037" y="99"/>
                    </a:lnTo>
                    <a:lnTo>
                      <a:pt x="1037" y="47"/>
                    </a:lnTo>
                    <a:lnTo>
                      <a:pt x="998" y="21"/>
                    </a:lnTo>
                    <a:lnTo>
                      <a:pt x="944" y="16"/>
                    </a:lnTo>
                    <a:lnTo>
                      <a:pt x="906" y="21"/>
                    </a:lnTo>
                    <a:lnTo>
                      <a:pt x="875" y="37"/>
                    </a:lnTo>
                    <a:lnTo>
                      <a:pt x="852" y="58"/>
                    </a:lnTo>
                    <a:lnTo>
                      <a:pt x="852" y="47"/>
                    </a:lnTo>
                    <a:lnTo>
                      <a:pt x="845" y="31"/>
                    </a:lnTo>
                    <a:lnTo>
                      <a:pt x="837" y="26"/>
                    </a:lnTo>
                    <a:lnTo>
                      <a:pt x="806" y="26"/>
                    </a:lnTo>
                    <a:lnTo>
                      <a:pt x="775" y="47"/>
                    </a:lnTo>
                    <a:lnTo>
                      <a:pt x="760" y="78"/>
                    </a:lnTo>
                    <a:lnTo>
                      <a:pt x="760" y="52"/>
                    </a:lnTo>
                    <a:lnTo>
                      <a:pt x="722" y="21"/>
                    </a:lnTo>
                    <a:lnTo>
                      <a:pt x="622" y="0"/>
                    </a:lnTo>
                    <a:lnTo>
                      <a:pt x="545" y="0"/>
                    </a:lnTo>
                    <a:lnTo>
                      <a:pt x="476" y="26"/>
                    </a:lnTo>
                    <a:lnTo>
                      <a:pt x="453" y="52"/>
                    </a:lnTo>
                    <a:lnTo>
                      <a:pt x="437" y="84"/>
                    </a:lnTo>
                    <a:lnTo>
                      <a:pt x="414" y="37"/>
                    </a:lnTo>
                    <a:lnTo>
                      <a:pt x="384" y="26"/>
                    </a:lnTo>
                    <a:lnTo>
                      <a:pt x="338" y="31"/>
                    </a:lnTo>
                    <a:lnTo>
                      <a:pt x="315" y="52"/>
                    </a:lnTo>
                    <a:lnTo>
                      <a:pt x="315" y="84"/>
                    </a:lnTo>
                    <a:lnTo>
                      <a:pt x="292" y="89"/>
                    </a:lnTo>
                    <a:lnTo>
                      <a:pt x="299" y="68"/>
                    </a:lnTo>
                    <a:lnTo>
                      <a:pt x="292" y="26"/>
                    </a:lnTo>
                    <a:lnTo>
                      <a:pt x="253" y="10"/>
                    </a:lnTo>
                    <a:lnTo>
                      <a:pt x="199" y="10"/>
                    </a:lnTo>
                    <a:lnTo>
                      <a:pt x="146" y="21"/>
                    </a:lnTo>
                    <a:lnTo>
                      <a:pt x="107" y="47"/>
                    </a:lnTo>
                    <a:lnTo>
                      <a:pt x="92" y="78"/>
                    </a:lnTo>
                    <a:lnTo>
                      <a:pt x="100" y="115"/>
                    </a:lnTo>
                    <a:lnTo>
                      <a:pt x="161" y="141"/>
                    </a:lnTo>
                    <a:lnTo>
                      <a:pt x="115" y="131"/>
                    </a:lnTo>
                    <a:lnTo>
                      <a:pt x="69" y="141"/>
                    </a:lnTo>
                    <a:lnTo>
                      <a:pt x="69" y="168"/>
                    </a:lnTo>
                    <a:lnTo>
                      <a:pt x="92" y="194"/>
                    </a:lnTo>
                    <a:lnTo>
                      <a:pt x="153" y="199"/>
                    </a:lnTo>
                    <a:lnTo>
                      <a:pt x="77" y="209"/>
                    </a:lnTo>
                    <a:lnTo>
                      <a:pt x="38" y="225"/>
                    </a:lnTo>
                    <a:lnTo>
                      <a:pt x="15" y="262"/>
                    </a:lnTo>
                    <a:lnTo>
                      <a:pt x="0" y="335"/>
                    </a:lnTo>
                    <a:lnTo>
                      <a:pt x="30" y="387"/>
                    </a:lnTo>
                    <a:lnTo>
                      <a:pt x="61" y="408"/>
                    </a:lnTo>
                    <a:lnTo>
                      <a:pt x="123" y="424"/>
                    </a:lnTo>
                    <a:lnTo>
                      <a:pt x="92" y="435"/>
                    </a:lnTo>
                    <a:lnTo>
                      <a:pt x="61" y="450"/>
                    </a:lnTo>
                    <a:lnTo>
                      <a:pt x="53" y="471"/>
                    </a:lnTo>
                    <a:lnTo>
                      <a:pt x="84" y="513"/>
                    </a:lnTo>
                    <a:lnTo>
                      <a:pt x="153" y="524"/>
                    </a:lnTo>
                    <a:lnTo>
                      <a:pt x="123" y="529"/>
                    </a:lnTo>
                    <a:lnTo>
                      <a:pt x="115" y="534"/>
                    </a:lnTo>
                    <a:lnTo>
                      <a:pt x="123" y="550"/>
                    </a:lnTo>
                    <a:lnTo>
                      <a:pt x="153" y="565"/>
                    </a:lnTo>
                    <a:lnTo>
                      <a:pt x="192" y="576"/>
                    </a:lnTo>
                    <a:lnTo>
                      <a:pt x="123" y="592"/>
                    </a:lnTo>
                    <a:lnTo>
                      <a:pt x="84" y="607"/>
                    </a:lnTo>
                    <a:lnTo>
                      <a:pt x="53" y="634"/>
                    </a:lnTo>
                    <a:lnTo>
                      <a:pt x="46" y="670"/>
                    </a:lnTo>
                    <a:lnTo>
                      <a:pt x="53" y="696"/>
                    </a:lnTo>
                    <a:lnTo>
                      <a:pt x="77" y="728"/>
                    </a:lnTo>
                    <a:lnTo>
                      <a:pt x="123" y="754"/>
                    </a:lnTo>
                    <a:lnTo>
                      <a:pt x="199" y="759"/>
                    </a:lnTo>
                    <a:lnTo>
                      <a:pt x="253" y="733"/>
                    </a:lnTo>
                    <a:lnTo>
                      <a:pt x="245" y="759"/>
                    </a:lnTo>
                    <a:lnTo>
                      <a:pt x="245" y="770"/>
                    </a:lnTo>
                    <a:lnTo>
                      <a:pt x="253" y="780"/>
                    </a:lnTo>
                    <a:lnTo>
                      <a:pt x="284" y="785"/>
                    </a:lnTo>
                    <a:lnTo>
                      <a:pt x="322" y="780"/>
                    </a:lnTo>
                    <a:lnTo>
                      <a:pt x="353" y="764"/>
                    </a:lnTo>
                    <a:lnTo>
                      <a:pt x="353" y="744"/>
                    </a:lnTo>
                    <a:lnTo>
                      <a:pt x="368" y="780"/>
                    </a:lnTo>
                    <a:lnTo>
                      <a:pt x="407" y="806"/>
                    </a:lnTo>
                    <a:lnTo>
                      <a:pt x="484" y="833"/>
                    </a:lnTo>
                    <a:lnTo>
                      <a:pt x="560" y="822"/>
                    </a:lnTo>
                    <a:lnTo>
                      <a:pt x="629" y="791"/>
                    </a:lnTo>
                    <a:lnTo>
                      <a:pt x="637" y="770"/>
                    </a:lnTo>
                    <a:lnTo>
                      <a:pt x="622" y="723"/>
                    </a:lnTo>
                    <a:lnTo>
                      <a:pt x="637" y="749"/>
                    </a:lnTo>
                    <a:lnTo>
                      <a:pt x="676" y="775"/>
                    </a:lnTo>
                    <a:lnTo>
                      <a:pt x="699" y="780"/>
                    </a:lnTo>
                    <a:lnTo>
                      <a:pt x="737" y="780"/>
                    </a:lnTo>
                    <a:lnTo>
                      <a:pt x="745" y="775"/>
                    </a:lnTo>
                    <a:lnTo>
                      <a:pt x="760" y="759"/>
                    </a:lnTo>
                    <a:lnTo>
                      <a:pt x="768" y="738"/>
                    </a:lnTo>
                    <a:lnTo>
                      <a:pt x="775" y="717"/>
                    </a:lnTo>
                    <a:lnTo>
                      <a:pt x="806" y="738"/>
                    </a:lnTo>
                    <a:lnTo>
                      <a:pt x="845" y="759"/>
                    </a:lnTo>
                    <a:lnTo>
                      <a:pt x="891" y="759"/>
                    </a:lnTo>
                    <a:lnTo>
                      <a:pt x="937" y="754"/>
                    </a:lnTo>
                    <a:lnTo>
                      <a:pt x="975" y="738"/>
                    </a:lnTo>
                    <a:lnTo>
                      <a:pt x="998" y="707"/>
                    </a:lnTo>
                    <a:lnTo>
                      <a:pt x="1006" y="686"/>
                    </a:lnTo>
                    <a:lnTo>
                      <a:pt x="998" y="660"/>
                    </a:lnTo>
                    <a:lnTo>
                      <a:pt x="990" y="649"/>
                    </a:lnTo>
                    <a:lnTo>
                      <a:pt x="975" y="644"/>
                    </a:lnTo>
                    <a:lnTo>
                      <a:pt x="1075" y="581"/>
                    </a:lnTo>
                    <a:lnTo>
                      <a:pt x="1090" y="534"/>
                    </a:lnTo>
                    <a:lnTo>
                      <a:pt x="1098" y="482"/>
                    </a:lnTo>
                    <a:lnTo>
                      <a:pt x="1067" y="424"/>
                    </a:lnTo>
                    <a:lnTo>
                      <a:pt x="1021" y="387"/>
                    </a:lnTo>
                    <a:lnTo>
                      <a:pt x="983" y="372"/>
                    </a:lnTo>
                    <a:lnTo>
                      <a:pt x="929" y="361"/>
                    </a:lnTo>
                    <a:lnTo>
                      <a:pt x="983" y="356"/>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nvGrpSpPr>
              <p:cNvPr id="7" name="Group 170"/>
              <p:cNvGrpSpPr>
                <a:grpSpLocks/>
              </p:cNvGrpSpPr>
              <p:nvPr/>
            </p:nvGrpSpPr>
            <p:grpSpPr bwMode="auto">
              <a:xfrm>
                <a:off x="3008" y="2168"/>
                <a:ext cx="1153" cy="865"/>
                <a:chOff x="3008" y="2168"/>
                <a:chExt cx="1153" cy="865"/>
              </a:xfrm>
            </p:grpSpPr>
            <p:sp>
              <p:nvSpPr>
                <p:cNvPr id="35852" name="Freeform 171"/>
                <p:cNvSpPr>
                  <a:spLocks/>
                </p:cNvSpPr>
                <p:nvPr/>
              </p:nvSpPr>
              <p:spPr bwMode="auto">
                <a:xfrm>
                  <a:off x="3062" y="2545"/>
                  <a:ext cx="1099" cy="488"/>
                </a:xfrm>
                <a:custGeom>
                  <a:avLst/>
                  <a:gdLst>
                    <a:gd name="T0" fmla="*/ 960 w 1099"/>
                    <a:gd name="T1" fmla="*/ 16 h 488"/>
                    <a:gd name="T2" fmla="*/ 1060 w 1099"/>
                    <a:gd name="T3" fmla="*/ 110 h 488"/>
                    <a:gd name="T4" fmla="*/ 1060 w 1099"/>
                    <a:gd name="T5" fmla="*/ 209 h 488"/>
                    <a:gd name="T6" fmla="*/ 967 w 1099"/>
                    <a:gd name="T7" fmla="*/ 293 h 488"/>
                    <a:gd name="T8" fmla="*/ 975 w 1099"/>
                    <a:gd name="T9" fmla="*/ 351 h 488"/>
                    <a:gd name="T10" fmla="*/ 868 w 1099"/>
                    <a:gd name="T11" fmla="*/ 403 h 488"/>
                    <a:gd name="T12" fmla="*/ 752 w 1099"/>
                    <a:gd name="T13" fmla="*/ 361 h 488"/>
                    <a:gd name="T14" fmla="*/ 714 w 1099"/>
                    <a:gd name="T15" fmla="*/ 424 h 488"/>
                    <a:gd name="T16" fmla="*/ 622 w 1099"/>
                    <a:gd name="T17" fmla="*/ 393 h 488"/>
                    <a:gd name="T18" fmla="*/ 599 w 1099"/>
                    <a:gd name="T19" fmla="*/ 414 h 488"/>
                    <a:gd name="T20" fmla="*/ 507 w 1099"/>
                    <a:gd name="T21" fmla="*/ 466 h 488"/>
                    <a:gd name="T22" fmla="*/ 384 w 1099"/>
                    <a:gd name="T23" fmla="*/ 445 h 488"/>
                    <a:gd name="T24" fmla="*/ 330 w 1099"/>
                    <a:gd name="T25" fmla="*/ 388 h 488"/>
                    <a:gd name="T26" fmla="*/ 299 w 1099"/>
                    <a:gd name="T27" fmla="*/ 424 h 488"/>
                    <a:gd name="T28" fmla="*/ 222 w 1099"/>
                    <a:gd name="T29" fmla="*/ 414 h 488"/>
                    <a:gd name="T30" fmla="*/ 161 w 1099"/>
                    <a:gd name="T31" fmla="*/ 398 h 488"/>
                    <a:gd name="T32" fmla="*/ 46 w 1099"/>
                    <a:gd name="T33" fmla="*/ 335 h 488"/>
                    <a:gd name="T34" fmla="*/ 69 w 1099"/>
                    <a:gd name="T35" fmla="*/ 257 h 488"/>
                    <a:gd name="T36" fmla="*/ 169 w 1099"/>
                    <a:gd name="T37" fmla="*/ 220 h 488"/>
                    <a:gd name="T38" fmla="*/ 92 w 1099"/>
                    <a:gd name="T39" fmla="*/ 178 h 488"/>
                    <a:gd name="T40" fmla="*/ 61 w 1099"/>
                    <a:gd name="T41" fmla="*/ 152 h 488"/>
                    <a:gd name="T42" fmla="*/ 61 w 1099"/>
                    <a:gd name="T43" fmla="*/ 89 h 488"/>
                    <a:gd name="T44" fmla="*/ 46 w 1099"/>
                    <a:gd name="T45" fmla="*/ 52 h 488"/>
                    <a:gd name="T46" fmla="*/ 7 w 1099"/>
                    <a:gd name="T47" fmla="*/ 110 h 488"/>
                    <a:gd name="T48" fmla="*/ 54 w 1099"/>
                    <a:gd name="T49" fmla="*/ 168 h 488"/>
                    <a:gd name="T50" fmla="*/ 84 w 1099"/>
                    <a:gd name="T51" fmla="*/ 215 h 488"/>
                    <a:gd name="T52" fmla="*/ 69 w 1099"/>
                    <a:gd name="T53" fmla="*/ 236 h 488"/>
                    <a:gd name="T54" fmla="*/ 7 w 1099"/>
                    <a:gd name="T55" fmla="*/ 278 h 488"/>
                    <a:gd name="T56" fmla="*/ 15 w 1099"/>
                    <a:gd name="T57" fmla="*/ 361 h 488"/>
                    <a:gd name="T58" fmla="*/ 107 w 1099"/>
                    <a:gd name="T59" fmla="*/ 408 h 488"/>
                    <a:gd name="T60" fmla="*/ 138 w 1099"/>
                    <a:gd name="T61" fmla="*/ 424 h 488"/>
                    <a:gd name="T62" fmla="*/ 176 w 1099"/>
                    <a:gd name="T63" fmla="*/ 435 h 488"/>
                    <a:gd name="T64" fmla="*/ 207 w 1099"/>
                    <a:gd name="T65" fmla="*/ 440 h 488"/>
                    <a:gd name="T66" fmla="*/ 315 w 1099"/>
                    <a:gd name="T67" fmla="*/ 445 h 488"/>
                    <a:gd name="T68" fmla="*/ 384 w 1099"/>
                    <a:gd name="T69" fmla="*/ 471 h 488"/>
                    <a:gd name="T70" fmla="*/ 576 w 1099"/>
                    <a:gd name="T71" fmla="*/ 466 h 488"/>
                    <a:gd name="T72" fmla="*/ 660 w 1099"/>
                    <a:gd name="T73" fmla="*/ 435 h 488"/>
                    <a:gd name="T74" fmla="*/ 729 w 1099"/>
                    <a:gd name="T75" fmla="*/ 440 h 488"/>
                    <a:gd name="T76" fmla="*/ 768 w 1099"/>
                    <a:gd name="T77" fmla="*/ 398 h 488"/>
                    <a:gd name="T78" fmla="*/ 891 w 1099"/>
                    <a:gd name="T79" fmla="*/ 424 h 488"/>
                    <a:gd name="T80" fmla="*/ 1014 w 1099"/>
                    <a:gd name="T81" fmla="*/ 361 h 488"/>
                    <a:gd name="T82" fmla="*/ 1029 w 1099"/>
                    <a:gd name="T83" fmla="*/ 272 h 488"/>
                    <a:gd name="T84" fmla="*/ 1098 w 1099"/>
                    <a:gd name="T85" fmla="*/ 173 h 488"/>
                    <a:gd name="T86" fmla="*/ 1060 w 1099"/>
                    <a:gd name="T87" fmla="*/ 52 h 488"/>
                    <a:gd name="T88" fmla="*/ 960 w 1099"/>
                    <a:gd name="T89" fmla="*/ 0 h 4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99" h="488">
                      <a:moveTo>
                        <a:pt x="960" y="0"/>
                      </a:moveTo>
                      <a:lnTo>
                        <a:pt x="906" y="5"/>
                      </a:lnTo>
                      <a:lnTo>
                        <a:pt x="960" y="16"/>
                      </a:lnTo>
                      <a:lnTo>
                        <a:pt x="998" y="31"/>
                      </a:lnTo>
                      <a:lnTo>
                        <a:pt x="1037" y="68"/>
                      </a:lnTo>
                      <a:lnTo>
                        <a:pt x="1060" y="110"/>
                      </a:lnTo>
                      <a:lnTo>
                        <a:pt x="1067" y="152"/>
                      </a:lnTo>
                      <a:lnTo>
                        <a:pt x="1060" y="194"/>
                      </a:lnTo>
                      <a:lnTo>
                        <a:pt x="1060" y="209"/>
                      </a:lnTo>
                      <a:lnTo>
                        <a:pt x="1052" y="225"/>
                      </a:lnTo>
                      <a:lnTo>
                        <a:pt x="952" y="288"/>
                      </a:lnTo>
                      <a:lnTo>
                        <a:pt x="967" y="293"/>
                      </a:lnTo>
                      <a:lnTo>
                        <a:pt x="975" y="304"/>
                      </a:lnTo>
                      <a:lnTo>
                        <a:pt x="983" y="330"/>
                      </a:lnTo>
                      <a:lnTo>
                        <a:pt x="975" y="351"/>
                      </a:lnTo>
                      <a:lnTo>
                        <a:pt x="952" y="382"/>
                      </a:lnTo>
                      <a:lnTo>
                        <a:pt x="914" y="398"/>
                      </a:lnTo>
                      <a:lnTo>
                        <a:pt x="868" y="403"/>
                      </a:lnTo>
                      <a:lnTo>
                        <a:pt x="822" y="403"/>
                      </a:lnTo>
                      <a:lnTo>
                        <a:pt x="783" y="382"/>
                      </a:lnTo>
                      <a:lnTo>
                        <a:pt x="752" y="361"/>
                      </a:lnTo>
                      <a:lnTo>
                        <a:pt x="745" y="382"/>
                      </a:lnTo>
                      <a:lnTo>
                        <a:pt x="737" y="403"/>
                      </a:lnTo>
                      <a:lnTo>
                        <a:pt x="714" y="424"/>
                      </a:lnTo>
                      <a:lnTo>
                        <a:pt x="676" y="424"/>
                      </a:lnTo>
                      <a:lnTo>
                        <a:pt x="653" y="419"/>
                      </a:lnTo>
                      <a:lnTo>
                        <a:pt x="622" y="393"/>
                      </a:lnTo>
                      <a:lnTo>
                        <a:pt x="599" y="367"/>
                      </a:lnTo>
                      <a:lnTo>
                        <a:pt x="599" y="398"/>
                      </a:lnTo>
                      <a:lnTo>
                        <a:pt x="599" y="414"/>
                      </a:lnTo>
                      <a:lnTo>
                        <a:pt x="599" y="424"/>
                      </a:lnTo>
                      <a:lnTo>
                        <a:pt x="560" y="450"/>
                      </a:lnTo>
                      <a:lnTo>
                        <a:pt x="507" y="466"/>
                      </a:lnTo>
                      <a:lnTo>
                        <a:pt x="453" y="466"/>
                      </a:lnTo>
                      <a:lnTo>
                        <a:pt x="407" y="456"/>
                      </a:lnTo>
                      <a:lnTo>
                        <a:pt x="384" y="445"/>
                      </a:lnTo>
                      <a:lnTo>
                        <a:pt x="353" y="424"/>
                      </a:lnTo>
                      <a:lnTo>
                        <a:pt x="345" y="408"/>
                      </a:lnTo>
                      <a:lnTo>
                        <a:pt x="330" y="388"/>
                      </a:lnTo>
                      <a:lnTo>
                        <a:pt x="322" y="403"/>
                      </a:lnTo>
                      <a:lnTo>
                        <a:pt x="315" y="419"/>
                      </a:lnTo>
                      <a:lnTo>
                        <a:pt x="299" y="424"/>
                      </a:lnTo>
                      <a:lnTo>
                        <a:pt x="261" y="429"/>
                      </a:lnTo>
                      <a:lnTo>
                        <a:pt x="230" y="424"/>
                      </a:lnTo>
                      <a:lnTo>
                        <a:pt x="222" y="414"/>
                      </a:lnTo>
                      <a:lnTo>
                        <a:pt x="222" y="403"/>
                      </a:lnTo>
                      <a:lnTo>
                        <a:pt x="230" y="377"/>
                      </a:lnTo>
                      <a:lnTo>
                        <a:pt x="161" y="398"/>
                      </a:lnTo>
                      <a:lnTo>
                        <a:pt x="84" y="382"/>
                      </a:lnTo>
                      <a:lnTo>
                        <a:pt x="61" y="361"/>
                      </a:lnTo>
                      <a:lnTo>
                        <a:pt x="46" y="335"/>
                      </a:lnTo>
                      <a:lnTo>
                        <a:pt x="38" y="304"/>
                      </a:lnTo>
                      <a:lnTo>
                        <a:pt x="46" y="278"/>
                      </a:lnTo>
                      <a:lnTo>
                        <a:pt x="69" y="257"/>
                      </a:lnTo>
                      <a:lnTo>
                        <a:pt x="100" y="236"/>
                      </a:lnTo>
                      <a:lnTo>
                        <a:pt x="138" y="230"/>
                      </a:lnTo>
                      <a:lnTo>
                        <a:pt x="169" y="220"/>
                      </a:lnTo>
                      <a:lnTo>
                        <a:pt x="130" y="209"/>
                      </a:lnTo>
                      <a:lnTo>
                        <a:pt x="100" y="194"/>
                      </a:lnTo>
                      <a:lnTo>
                        <a:pt x="92" y="178"/>
                      </a:lnTo>
                      <a:lnTo>
                        <a:pt x="100" y="173"/>
                      </a:lnTo>
                      <a:lnTo>
                        <a:pt x="130" y="168"/>
                      </a:lnTo>
                      <a:lnTo>
                        <a:pt x="61" y="152"/>
                      </a:lnTo>
                      <a:lnTo>
                        <a:pt x="38" y="110"/>
                      </a:lnTo>
                      <a:lnTo>
                        <a:pt x="46" y="100"/>
                      </a:lnTo>
                      <a:lnTo>
                        <a:pt x="61" y="89"/>
                      </a:lnTo>
                      <a:lnTo>
                        <a:pt x="100" y="73"/>
                      </a:lnTo>
                      <a:lnTo>
                        <a:pt x="138" y="68"/>
                      </a:lnTo>
                      <a:lnTo>
                        <a:pt x="46" y="52"/>
                      </a:lnTo>
                      <a:lnTo>
                        <a:pt x="23" y="68"/>
                      </a:lnTo>
                      <a:lnTo>
                        <a:pt x="15" y="89"/>
                      </a:lnTo>
                      <a:lnTo>
                        <a:pt x="7" y="110"/>
                      </a:lnTo>
                      <a:lnTo>
                        <a:pt x="7" y="131"/>
                      </a:lnTo>
                      <a:lnTo>
                        <a:pt x="30" y="147"/>
                      </a:lnTo>
                      <a:lnTo>
                        <a:pt x="54" y="168"/>
                      </a:lnTo>
                      <a:lnTo>
                        <a:pt x="54" y="178"/>
                      </a:lnTo>
                      <a:lnTo>
                        <a:pt x="61" y="194"/>
                      </a:lnTo>
                      <a:lnTo>
                        <a:pt x="84" y="215"/>
                      </a:lnTo>
                      <a:lnTo>
                        <a:pt x="115" y="220"/>
                      </a:lnTo>
                      <a:lnTo>
                        <a:pt x="77" y="230"/>
                      </a:lnTo>
                      <a:lnTo>
                        <a:pt x="69" y="236"/>
                      </a:lnTo>
                      <a:lnTo>
                        <a:pt x="61" y="236"/>
                      </a:lnTo>
                      <a:lnTo>
                        <a:pt x="23" y="251"/>
                      </a:lnTo>
                      <a:lnTo>
                        <a:pt x="7" y="278"/>
                      </a:lnTo>
                      <a:lnTo>
                        <a:pt x="0" y="304"/>
                      </a:lnTo>
                      <a:lnTo>
                        <a:pt x="7" y="335"/>
                      </a:lnTo>
                      <a:lnTo>
                        <a:pt x="15" y="361"/>
                      </a:lnTo>
                      <a:lnTo>
                        <a:pt x="46" y="382"/>
                      </a:lnTo>
                      <a:lnTo>
                        <a:pt x="69" y="398"/>
                      </a:lnTo>
                      <a:lnTo>
                        <a:pt x="107" y="408"/>
                      </a:lnTo>
                      <a:lnTo>
                        <a:pt x="123" y="414"/>
                      </a:lnTo>
                      <a:lnTo>
                        <a:pt x="138" y="424"/>
                      </a:lnTo>
                      <a:lnTo>
                        <a:pt x="153" y="424"/>
                      </a:lnTo>
                      <a:lnTo>
                        <a:pt x="169" y="424"/>
                      </a:lnTo>
                      <a:lnTo>
                        <a:pt x="176" y="435"/>
                      </a:lnTo>
                      <a:lnTo>
                        <a:pt x="192" y="435"/>
                      </a:lnTo>
                      <a:lnTo>
                        <a:pt x="199" y="440"/>
                      </a:lnTo>
                      <a:lnTo>
                        <a:pt x="207" y="440"/>
                      </a:lnTo>
                      <a:lnTo>
                        <a:pt x="246" y="445"/>
                      </a:lnTo>
                      <a:lnTo>
                        <a:pt x="292" y="450"/>
                      </a:lnTo>
                      <a:lnTo>
                        <a:pt x="315" y="445"/>
                      </a:lnTo>
                      <a:lnTo>
                        <a:pt x="330" y="435"/>
                      </a:lnTo>
                      <a:lnTo>
                        <a:pt x="338" y="445"/>
                      </a:lnTo>
                      <a:lnTo>
                        <a:pt x="384" y="471"/>
                      </a:lnTo>
                      <a:lnTo>
                        <a:pt x="445" y="487"/>
                      </a:lnTo>
                      <a:lnTo>
                        <a:pt x="514" y="487"/>
                      </a:lnTo>
                      <a:lnTo>
                        <a:pt x="576" y="466"/>
                      </a:lnTo>
                      <a:lnTo>
                        <a:pt x="606" y="450"/>
                      </a:lnTo>
                      <a:lnTo>
                        <a:pt x="630" y="424"/>
                      </a:lnTo>
                      <a:lnTo>
                        <a:pt x="660" y="435"/>
                      </a:lnTo>
                      <a:lnTo>
                        <a:pt x="683" y="445"/>
                      </a:lnTo>
                      <a:lnTo>
                        <a:pt x="706" y="445"/>
                      </a:lnTo>
                      <a:lnTo>
                        <a:pt x="729" y="440"/>
                      </a:lnTo>
                      <a:lnTo>
                        <a:pt x="752" y="429"/>
                      </a:lnTo>
                      <a:lnTo>
                        <a:pt x="760" y="414"/>
                      </a:lnTo>
                      <a:lnTo>
                        <a:pt x="768" y="398"/>
                      </a:lnTo>
                      <a:lnTo>
                        <a:pt x="783" y="403"/>
                      </a:lnTo>
                      <a:lnTo>
                        <a:pt x="837" y="424"/>
                      </a:lnTo>
                      <a:lnTo>
                        <a:pt x="891" y="424"/>
                      </a:lnTo>
                      <a:lnTo>
                        <a:pt x="944" y="414"/>
                      </a:lnTo>
                      <a:lnTo>
                        <a:pt x="998" y="382"/>
                      </a:lnTo>
                      <a:lnTo>
                        <a:pt x="1014" y="361"/>
                      </a:lnTo>
                      <a:lnTo>
                        <a:pt x="1021" y="330"/>
                      </a:lnTo>
                      <a:lnTo>
                        <a:pt x="1006" y="278"/>
                      </a:lnTo>
                      <a:lnTo>
                        <a:pt x="1029" y="272"/>
                      </a:lnTo>
                      <a:lnTo>
                        <a:pt x="1067" y="241"/>
                      </a:lnTo>
                      <a:lnTo>
                        <a:pt x="1090" y="204"/>
                      </a:lnTo>
                      <a:lnTo>
                        <a:pt x="1098" y="173"/>
                      </a:lnTo>
                      <a:lnTo>
                        <a:pt x="1090" y="131"/>
                      </a:lnTo>
                      <a:lnTo>
                        <a:pt x="1083" y="89"/>
                      </a:lnTo>
                      <a:lnTo>
                        <a:pt x="1060" y="52"/>
                      </a:lnTo>
                      <a:lnTo>
                        <a:pt x="1014" y="21"/>
                      </a:lnTo>
                      <a:lnTo>
                        <a:pt x="960" y="0"/>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sp>
              <p:nvSpPr>
                <p:cNvPr id="35853" name="Freeform 172"/>
                <p:cNvSpPr>
                  <a:spLocks/>
                </p:cNvSpPr>
                <p:nvPr/>
              </p:nvSpPr>
              <p:spPr bwMode="auto">
                <a:xfrm>
                  <a:off x="3008" y="2168"/>
                  <a:ext cx="1092" cy="451"/>
                </a:xfrm>
                <a:custGeom>
                  <a:avLst/>
                  <a:gdLst>
                    <a:gd name="T0" fmla="*/ 1068 w 1092"/>
                    <a:gd name="T1" fmla="*/ 382 h 451"/>
                    <a:gd name="T2" fmla="*/ 1068 w 1092"/>
                    <a:gd name="T3" fmla="*/ 325 h 451"/>
                    <a:gd name="T4" fmla="*/ 1075 w 1092"/>
                    <a:gd name="T5" fmla="*/ 278 h 451"/>
                    <a:gd name="T6" fmla="*/ 1068 w 1092"/>
                    <a:gd name="T7" fmla="*/ 194 h 451"/>
                    <a:gd name="T8" fmla="*/ 1091 w 1092"/>
                    <a:gd name="T9" fmla="*/ 99 h 451"/>
                    <a:gd name="T10" fmla="*/ 1021 w 1092"/>
                    <a:gd name="T11" fmla="*/ 21 h 451"/>
                    <a:gd name="T12" fmla="*/ 945 w 1092"/>
                    <a:gd name="T13" fmla="*/ 16 h 451"/>
                    <a:gd name="T14" fmla="*/ 868 w 1092"/>
                    <a:gd name="T15" fmla="*/ 31 h 451"/>
                    <a:gd name="T16" fmla="*/ 799 w 1092"/>
                    <a:gd name="T17" fmla="*/ 47 h 451"/>
                    <a:gd name="T18" fmla="*/ 714 w 1092"/>
                    <a:gd name="T19" fmla="*/ 5 h 451"/>
                    <a:gd name="T20" fmla="*/ 584 w 1092"/>
                    <a:gd name="T21" fmla="*/ 5 h 451"/>
                    <a:gd name="T22" fmla="*/ 461 w 1092"/>
                    <a:gd name="T23" fmla="*/ 42 h 451"/>
                    <a:gd name="T24" fmla="*/ 376 w 1092"/>
                    <a:gd name="T25" fmla="*/ 31 h 451"/>
                    <a:gd name="T26" fmla="*/ 292 w 1092"/>
                    <a:gd name="T27" fmla="*/ 16 h 451"/>
                    <a:gd name="T28" fmla="*/ 146 w 1092"/>
                    <a:gd name="T29" fmla="*/ 26 h 451"/>
                    <a:gd name="T30" fmla="*/ 100 w 1092"/>
                    <a:gd name="T31" fmla="*/ 73 h 451"/>
                    <a:gd name="T32" fmla="*/ 61 w 1092"/>
                    <a:gd name="T33" fmla="*/ 147 h 451"/>
                    <a:gd name="T34" fmla="*/ 77 w 1092"/>
                    <a:gd name="T35" fmla="*/ 194 h 451"/>
                    <a:gd name="T36" fmla="*/ 8 w 1092"/>
                    <a:gd name="T37" fmla="*/ 262 h 451"/>
                    <a:gd name="T38" fmla="*/ 31 w 1092"/>
                    <a:gd name="T39" fmla="*/ 408 h 451"/>
                    <a:gd name="T40" fmla="*/ 69 w 1092"/>
                    <a:gd name="T41" fmla="*/ 414 h 451"/>
                    <a:gd name="T42" fmla="*/ 77 w 1092"/>
                    <a:gd name="T43" fmla="*/ 251 h 451"/>
                    <a:gd name="T44" fmla="*/ 146 w 1092"/>
                    <a:gd name="T45" fmla="*/ 209 h 451"/>
                    <a:gd name="T46" fmla="*/ 115 w 1092"/>
                    <a:gd name="T47" fmla="*/ 168 h 451"/>
                    <a:gd name="T48" fmla="*/ 192 w 1092"/>
                    <a:gd name="T49" fmla="*/ 162 h 451"/>
                    <a:gd name="T50" fmla="*/ 131 w 1092"/>
                    <a:gd name="T51" fmla="*/ 99 h 451"/>
                    <a:gd name="T52" fmla="*/ 207 w 1092"/>
                    <a:gd name="T53" fmla="*/ 42 h 451"/>
                    <a:gd name="T54" fmla="*/ 315 w 1092"/>
                    <a:gd name="T55" fmla="*/ 47 h 451"/>
                    <a:gd name="T56" fmla="*/ 346 w 1092"/>
                    <a:gd name="T57" fmla="*/ 105 h 451"/>
                    <a:gd name="T58" fmla="*/ 407 w 1092"/>
                    <a:gd name="T59" fmla="*/ 52 h 451"/>
                    <a:gd name="T60" fmla="*/ 468 w 1092"/>
                    <a:gd name="T61" fmla="*/ 105 h 451"/>
                    <a:gd name="T62" fmla="*/ 599 w 1092"/>
                    <a:gd name="T63" fmla="*/ 26 h 451"/>
                    <a:gd name="T64" fmla="*/ 776 w 1092"/>
                    <a:gd name="T65" fmla="*/ 68 h 451"/>
                    <a:gd name="T66" fmla="*/ 806 w 1092"/>
                    <a:gd name="T67" fmla="*/ 68 h 451"/>
                    <a:gd name="T68" fmla="*/ 868 w 1092"/>
                    <a:gd name="T69" fmla="*/ 47 h 451"/>
                    <a:gd name="T70" fmla="*/ 883 w 1092"/>
                    <a:gd name="T71" fmla="*/ 79 h 451"/>
                    <a:gd name="T72" fmla="*/ 1029 w 1092"/>
                    <a:gd name="T73" fmla="*/ 47 h 451"/>
                    <a:gd name="T74" fmla="*/ 1060 w 1092"/>
                    <a:gd name="T75" fmla="*/ 105 h 451"/>
                    <a:gd name="T76" fmla="*/ 975 w 1092"/>
                    <a:gd name="T77" fmla="*/ 136 h 451"/>
                    <a:gd name="T78" fmla="*/ 1052 w 1092"/>
                    <a:gd name="T79" fmla="*/ 215 h 451"/>
                    <a:gd name="T80" fmla="*/ 960 w 1092"/>
                    <a:gd name="T81" fmla="*/ 314 h 451"/>
                    <a:gd name="T82" fmla="*/ 1037 w 1092"/>
                    <a:gd name="T83" fmla="*/ 340 h 451"/>
                    <a:gd name="T84" fmla="*/ 1014 w 1092"/>
                    <a:gd name="T85" fmla="*/ 377 h 4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92" h="451">
                      <a:moveTo>
                        <a:pt x="1014" y="377"/>
                      </a:moveTo>
                      <a:lnTo>
                        <a:pt x="1052" y="387"/>
                      </a:lnTo>
                      <a:lnTo>
                        <a:pt x="1068" y="382"/>
                      </a:lnTo>
                      <a:lnTo>
                        <a:pt x="1083" y="361"/>
                      </a:lnTo>
                      <a:lnTo>
                        <a:pt x="1075" y="340"/>
                      </a:lnTo>
                      <a:lnTo>
                        <a:pt x="1068" y="325"/>
                      </a:lnTo>
                      <a:lnTo>
                        <a:pt x="1029" y="304"/>
                      </a:lnTo>
                      <a:lnTo>
                        <a:pt x="1052" y="293"/>
                      </a:lnTo>
                      <a:lnTo>
                        <a:pt x="1075" y="278"/>
                      </a:lnTo>
                      <a:lnTo>
                        <a:pt x="1083" y="241"/>
                      </a:lnTo>
                      <a:lnTo>
                        <a:pt x="1083" y="215"/>
                      </a:lnTo>
                      <a:lnTo>
                        <a:pt x="1068" y="194"/>
                      </a:lnTo>
                      <a:lnTo>
                        <a:pt x="1021" y="152"/>
                      </a:lnTo>
                      <a:lnTo>
                        <a:pt x="1083" y="120"/>
                      </a:lnTo>
                      <a:lnTo>
                        <a:pt x="1091" y="99"/>
                      </a:lnTo>
                      <a:lnTo>
                        <a:pt x="1091" y="73"/>
                      </a:lnTo>
                      <a:lnTo>
                        <a:pt x="1068" y="42"/>
                      </a:lnTo>
                      <a:lnTo>
                        <a:pt x="1021" y="21"/>
                      </a:lnTo>
                      <a:lnTo>
                        <a:pt x="998" y="16"/>
                      </a:lnTo>
                      <a:lnTo>
                        <a:pt x="968" y="16"/>
                      </a:lnTo>
                      <a:lnTo>
                        <a:pt x="945" y="16"/>
                      </a:lnTo>
                      <a:lnTo>
                        <a:pt x="922" y="26"/>
                      </a:lnTo>
                      <a:lnTo>
                        <a:pt x="891" y="37"/>
                      </a:lnTo>
                      <a:lnTo>
                        <a:pt x="868" y="31"/>
                      </a:lnTo>
                      <a:lnTo>
                        <a:pt x="852" y="26"/>
                      </a:lnTo>
                      <a:lnTo>
                        <a:pt x="822" y="37"/>
                      </a:lnTo>
                      <a:lnTo>
                        <a:pt x="799" y="47"/>
                      </a:lnTo>
                      <a:lnTo>
                        <a:pt x="791" y="42"/>
                      </a:lnTo>
                      <a:lnTo>
                        <a:pt x="753" y="21"/>
                      </a:lnTo>
                      <a:lnTo>
                        <a:pt x="714" y="5"/>
                      </a:lnTo>
                      <a:lnTo>
                        <a:pt x="676" y="5"/>
                      </a:lnTo>
                      <a:lnTo>
                        <a:pt x="622" y="0"/>
                      </a:lnTo>
                      <a:lnTo>
                        <a:pt x="584" y="5"/>
                      </a:lnTo>
                      <a:lnTo>
                        <a:pt x="538" y="10"/>
                      </a:lnTo>
                      <a:lnTo>
                        <a:pt x="499" y="26"/>
                      </a:lnTo>
                      <a:lnTo>
                        <a:pt x="461" y="42"/>
                      </a:lnTo>
                      <a:lnTo>
                        <a:pt x="438" y="31"/>
                      </a:lnTo>
                      <a:lnTo>
                        <a:pt x="407" y="31"/>
                      </a:lnTo>
                      <a:lnTo>
                        <a:pt x="376" y="31"/>
                      </a:lnTo>
                      <a:lnTo>
                        <a:pt x="346" y="47"/>
                      </a:lnTo>
                      <a:lnTo>
                        <a:pt x="315" y="26"/>
                      </a:lnTo>
                      <a:lnTo>
                        <a:pt x="292" y="16"/>
                      </a:lnTo>
                      <a:lnTo>
                        <a:pt x="230" y="10"/>
                      </a:lnTo>
                      <a:lnTo>
                        <a:pt x="177" y="16"/>
                      </a:lnTo>
                      <a:lnTo>
                        <a:pt x="146" y="26"/>
                      </a:lnTo>
                      <a:lnTo>
                        <a:pt x="131" y="42"/>
                      </a:lnTo>
                      <a:lnTo>
                        <a:pt x="108" y="58"/>
                      </a:lnTo>
                      <a:lnTo>
                        <a:pt x="100" y="73"/>
                      </a:lnTo>
                      <a:lnTo>
                        <a:pt x="92" y="131"/>
                      </a:lnTo>
                      <a:lnTo>
                        <a:pt x="69" y="136"/>
                      </a:lnTo>
                      <a:lnTo>
                        <a:pt x="61" y="147"/>
                      </a:lnTo>
                      <a:lnTo>
                        <a:pt x="54" y="168"/>
                      </a:lnTo>
                      <a:lnTo>
                        <a:pt x="61" y="183"/>
                      </a:lnTo>
                      <a:lnTo>
                        <a:pt x="77" y="194"/>
                      </a:lnTo>
                      <a:lnTo>
                        <a:pt x="100" y="215"/>
                      </a:lnTo>
                      <a:lnTo>
                        <a:pt x="46" y="236"/>
                      </a:lnTo>
                      <a:lnTo>
                        <a:pt x="8" y="262"/>
                      </a:lnTo>
                      <a:lnTo>
                        <a:pt x="0" y="314"/>
                      </a:lnTo>
                      <a:lnTo>
                        <a:pt x="0" y="361"/>
                      </a:lnTo>
                      <a:lnTo>
                        <a:pt x="31" y="408"/>
                      </a:lnTo>
                      <a:lnTo>
                        <a:pt x="77" y="450"/>
                      </a:lnTo>
                      <a:lnTo>
                        <a:pt x="100" y="429"/>
                      </a:lnTo>
                      <a:lnTo>
                        <a:pt x="69" y="414"/>
                      </a:lnTo>
                      <a:lnTo>
                        <a:pt x="38" y="351"/>
                      </a:lnTo>
                      <a:lnTo>
                        <a:pt x="54" y="283"/>
                      </a:lnTo>
                      <a:lnTo>
                        <a:pt x="77" y="251"/>
                      </a:lnTo>
                      <a:lnTo>
                        <a:pt x="131" y="236"/>
                      </a:lnTo>
                      <a:lnTo>
                        <a:pt x="184" y="220"/>
                      </a:lnTo>
                      <a:lnTo>
                        <a:pt x="146" y="209"/>
                      </a:lnTo>
                      <a:lnTo>
                        <a:pt x="115" y="194"/>
                      </a:lnTo>
                      <a:lnTo>
                        <a:pt x="100" y="183"/>
                      </a:lnTo>
                      <a:lnTo>
                        <a:pt x="115" y="168"/>
                      </a:lnTo>
                      <a:lnTo>
                        <a:pt x="131" y="162"/>
                      </a:lnTo>
                      <a:lnTo>
                        <a:pt x="161" y="157"/>
                      </a:lnTo>
                      <a:lnTo>
                        <a:pt x="192" y="162"/>
                      </a:lnTo>
                      <a:lnTo>
                        <a:pt x="161" y="147"/>
                      </a:lnTo>
                      <a:lnTo>
                        <a:pt x="131" y="126"/>
                      </a:lnTo>
                      <a:lnTo>
                        <a:pt x="131" y="99"/>
                      </a:lnTo>
                      <a:lnTo>
                        <a:pt x="138" y="73"/>
                      </a:lnTo>
                      <a:lnTo>
                        <a:pt x="169" y="52"/>
                      </a:lnTo>
                      <a:lnTo>
                        <a:pt x="207" y="42"/>
                      </a:lnTo>
                      <a:lnTo>
                        <a:pt x="246" y="37"/>
                      </a:lnTo>
                      <a:lnTo>
                        <a:pt x="284" y="42"/>
                      </a:lnTo>
                      <a:lnTo>
                        <a:pt x="315" y="47"/>
                      </a:lnTo>
                      <a:lnTo>
                        <a:pt x="323" y="79"/>
                      </a:lnTo>
                      <a:lnTo>
                        <a:pt x="323" y="110"/>
                      </a:lnTo>
                      <a:lnTo>
                        <a:pt x="346" y="105"/>
                      </a:lnTo>
                      <a:lnTo>
                        <a:pt x="353" y="73"/>
                      </a:lnTo>
                      <a:lnTo>
                        <a:pt x="376" y="58"/>
                      </a:lnTo>
                      <a:lnTo>
                        <a:pt x="407" y="52"/>
                      </a:lnTo>
                      <a:lnTo>
                        <a:pt x="430" y="52"/>
                      </a:lnTo>
                      <a:lnTo>
                        <a:pt x="453" y="79"/>
                      </a:lnTo>
                      <a:lnTo>
                        <a:pt x="468" y="105"/>
                      </a:lnTo>
                      <a:lnTo>
                        <a:pt x="484" y="73"/>
                      </a:lnTo>
                      <a:lnTo>
                        <a:pt x="530" y="42"/>
                      </a:lnTo>
                      <a:lnTo>
                        <a:pt x="599" y="26"/>
                      </a:lnTo>
                      <a:lnTo>
                        <a:pt x="676" y="31"/>
                      </a:lnTo>
                      <a:lnTo>
                        <a:pt x="745" y="47"/>
                      </a:lnTo>
                      <a:lnTo>
                        <a:pt x="776" y="68"/>
                      </a:lnTo>
                      <a:lnTo>
                        <a:pt x="791" y="99"/>
                      </a:lnTo>
                      <a:lnTo>
                        <a:pt x="806" y="84"/>
                      </a:lnTo>
                      <a:lnTo>
                        <a:pt x="806" y="68"/>
                      </a:lnTo>
                      <a:lnTo>
                        <a:pt x="837" y="47"/>
                      </a:lnTo>
                      <a:lnTo>
                        <a:pt x="845" y="47"/>
                      </a:lnTo>
                      <a:lnTo>
                        <a:pt x="868" y="47"/>
                      </a:lnTo>
                      <a:lnTo>
                        <a:pt x="876" y="52"/>
                      </a:lnTo>
                      <a:lnTo>
                        <a:pt x="883" y="68"/>
                      </a:lnTo>
                      <a:lnTo>
                        <a:pt x="883" y="79"/>
                      </a:lnTo>
                      <a:lnTo>
                        <a:pt x="929" y="47"/>
                      </a:lnTo>
                      <a:lnTo>
                        <a:pt x="1006" y="42"/>
                      </a:lnTo>
                      <a:lnTo>
                        <a:pt x="1029" y="47"/>
                      </a:lnTo>
                      <a:lnTo>
                        <a:pt x="1052" y="68"/>
                      </a:lnTo>
                      <a:lnTo>
                        <a:pt x="1060" y="84"/>
                      </a:lnTo>
                      <a:lnTo>
                        <a:pt x="1060" y="105"/>
                      </a:lnTo>
                      <a:lnTo>
                        <a:pt x="1052" y="120"/>
                      </a:lnTo>
                      <a:lnTo>
                        <a:pt x="1021" y="131"/>
                      </a:lnTo>
                      <a:lnTo>
                        <a:pt x="975" y="136"/>
                      </a:lnTo>
                      <a:lnTo>
                        <a:pt x="1006" y="157"/>
                      </a:lnTo>
                      <a:lnTo>
                        <a:pt x="1037" y="183"/>
                      </a:lnTo>
                      <a:lnTo>
                        <a:pt x="1052" y="215"/>
                      </a:lnTo>
                      <a:lnTo>
                        <a:pt x="1052" y="241"/>
                      </a:lnTo>
                      <a:lnTo>
                        <a:pt x="1021" y="283"/>
                      </a:lnTo>
                      <a:lnTo>
                        <a:pt x="960" y="314"/>
                      </a:lnTo>
                      <a:lnTo>
                        <a:pt x="1014" y="319"/>
                      </a:lnTo>
                      <a:lnTo>
                        <a:pt x="1021" y="330"/>
                      </a:lnTo>
                      <a:lnTo>
                        <a:pt x="1037" y="340"/>
                      </a:lnTo>
                      <a:lnTo>
                        <a:pt x="1037" y="356"/>
                      </a:lnTo>
                      <a:lnTo>
                        <a:pt x="1037" y="367"/>
                      </a:lnTo>
                      <a:lnTo>
                        <a:pt x="1014" y="377"/>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grpSp>
        <p:sp>
          <p:nvSpPr>
            <p:cNvPr id="35847" name="Text Box 229"/>
            <p:cNvSpPr txBox="1">
              <a:spLocks noChangeArrowheads="1"/>
            </p:cNvSpPr>
            <p:nvPr/>
          </p:nvSpPr>
          <p:spPr bwMode="auto">
            <a:xfrm>
              <a:off x="3040" y="2716"/>
              <a:ext cx="1632" cy="634"/>
            </a:xfrm>
            <a:prstGeom prst="rect">
              <a:avLst/>
            </a:prstGeom>
            <a:noFill/>
            <a:ln w="12700" cap="sq">
              <a:noFill/>
              <a:miter lim="800000"/>
              <a:headEnd/>
              <a:tailEnd/>
            </a:ln>
          </p:spPr>
          <p:txBody>
            <a:bodyPr>
              <a:spAutoFit/>
            </a:bodyPr>
            <a:lstStyle/>
            <a:p>
              <a:pPr eaLnBrk="1" hangingPunct="1">
                <a:lnSpc>
                  <a:spcPct val="80000"/>
                </a:lnSpc>
              </a:pPr>
              <a:r>
                <a:rPr lang="zh-CN" altLang="en-US" sz="2500" b="1">
                  <a:solidFill>
                    <a:srgbClr val="002D86"/>
                  </a:solidFill>
                </a:rPr>
                <a:t>如何知道某趟</a:t>
              </a:r>
            </a:p>
            <a:p>
              <a:pPr eaLnBrk="1" hangingPunct="1">
                <a:lnSpc>
                  <a:spcPct val="80000"/>
                </a:lnSpc>
              </a:pPr>
              <a:r>
                <a:rPr lang="zh-CN" altLang="en-US" sz="2500" b="1">
                  <a:solidFill>
                    <a:srgbClr val="002D86"/>
                  </a:solidFill>
                </a:rPr>
                <a:t>排序过程中是</a:t>
              </a:r>
            </a:p>
            <a:p>
              <a:pPr eaLnBrk="1" hangingPunct="1">
                <a:lnSpc>
                  <a:spcPct val="80000"/>
                </a:lnSpc>
              </a:pPr>
              <a:r>
                <a:rPr lang="zh-CN" altLang="en-US" sz="2500" b="1">
                  <a:solidFill>
                    <a:srgbClr val="002D86"/>
                  </a:solidFill>
                </a:rPr>
                <a:t>否有交换动作</a:t>
              </a:r>
            </a:p>
          </p:txBody>
        </p:sp>
        <p:sp>
          <p:nvSpPr>
            <p:cNvPr id="35848" name="Freeform 231"/>
            <p:cNvSpPr>
              <a:spLocks/>
            </p:cNvSpPr>
            <p:nvPr/>
          </p:nvSpPr>
          <p:spPr bwMode="auto">
            <a:xfrm rot="1005485">
              <a:off x="4286" y="2793"/>
              <a:ext cx="531" cy="324"/>
            </a:xfrm>
            <a:custGeom>
              <a:avLst/>
              <a:gdLst>
                <a:gd name="T0" fmla="*/ 0 w 577"/>
                <a:gd name="T1" fmla="*/ 66 h 682"/>
                <a:gd name="T2" fmla="*/ 16 w 577"/>
                <a:gd name="T3" fmla="*/ 66 h 682"/>
                <a:gd name="T4" fmla="*/ 78 w 577"/>
                <a:gd name="T5" fmla="*/ 66 h 682"/>
                <a:gd name="T6" fmla="*/ 98 w 577"/>
                <a:gd name="T7" fmla="*/ 66 h 682"/>
                <a:gd name="T8" fmla="*/ 99 w 577"/>
                <a:gd name="T9" fmla="*/ 59 h 682"/>
                <a:gd name="T10" fmla="*/ 107 w 577"/>
                <a:gd name="T11" fmla="*/ 48 h 682"/>
                <a:gd name="T12" fmla="*/ 123 w 577"/>
                <a:gd name="T13" fmla="*/ 37 h 682"/>
                <a:gd name="T14" fmla="*/ 147 w 577"/>
                <a:gd name="T15" fmla="*/ 30 h 682"/>
                <a:gd name="T16" fmla="*/ 180 w 577"/>
                <a:gd name="T17" fmla="*/ 25 h 682"/>
                <a:gd name="T18" fmla="*/ 225 w 577"/>
                <a:gd name="T19" fmla="*/ 22 h 682"/>
                <a:gd name="T20" fmla="*/ 271 w 577"/>
                <a:gd name="T21" fmla="*/ 22 h 682"/>
                <a:gd name="T22" fmla="*/ 310 w 577"/>
                <a:gd name="T23" fmla="*/ 24 h 682"/>
                <a:gd name="T24" fmla="*/ 338 w 577"/>
                <a:gd name="T25" fmla="*/ 28 h 682"/>
                <a:gd name="T26" fmla="*/ 358 w 577"/>
                <a:gd name="T27" fmla="*/ 34 h 682"/>
                <a:gd name="T28" fmla="*/ 375 w 577"/>
                <a:gd name="T29" fmla="*/ 41 h 682"/>
                <a:gd name="T30" fmla="*/ 384 w 577"/>
                <a:gd name="T31" fmla="*/ 50 h 682"/>
                <a:gd name="T32" fmla="*/ 384 w 577"/>
                <a:gd name="T33" fmla="*/ 60 h 682"/>
                <a:gd name="T34" fmla="*/ 372 w 577"/>
                <a:gd name="T35" fmla="*/ 69 h 682"/>
                <a:gd name="T36" fmla="*/ 348 w 577"/>
                <a:gd name="T37" fmla="*/ 78 h 682"/>
                <a:gd name="T38" fmla="*/ 308 w 577"/>
                <a:gd name="T39" fmla="*/ 89 h 682"/>
                <a:gd name="T40" fmla="*/ 268 w 577"/>
                <a:gd name="T41" fmla="*/ 99 h 682"/>
                <a:gd name="T42" fmla="*/ 236 w 577"/>
                <a:gd name="T43" fmla="*/ 109 h 682"/>
                <a:gd name="T44" fmla="*/ 210 w 577"/>
                <a:gd name="T45" fmla="*/ 119 h 682"/>
                <a:gd name="T46" fmla="*/ 196 w 577"/>
                <a:gd name="T47" fmla="*/ 131 h 682"/>
                <a:gd name="T48" fmla="*/ 190 w 577"/>
                <a:gd name="T49" fmla="*/ 139 h 682"/>
                <a:gd name="T50" fmla="*/ 188 w 577"/>
                <a:gd name="T51" fmla="*/ 148 h 682"/>
                <a:gd name="T52" fmla="*/ 187 w 577"/>
                <a:gd name="T53" fmla="*/ 153 h 682"/>
                <a:gd name="T54" fmla="*/ 210 w 577"/>
                <a:gd name="T55" fmla="*/ 154 h 682"/>
                <a:gd name="T56" fmla="*/ 271 w 577"/>
                <a:gd name="T57" fmla="*/ 154 h 682"/>
                <a:gd name="T58" fmla="*/ 284 w 577"/>
                <a:gd name="T59" fmla="*/ 153 h 682"/>
                <a:gd name="T60" fmla="*/ 285 w 577"/>
                <a:gd name="T61" fmla="*/ 145 h 682"/>
                <a:gd name="T62" fmla="*/ 291 w 577"/>
                <a:gd name="T63" fmla="*/ 134 h 682"/>
                <a:gd name="T64" fmla="*/ 305 w 577"/>
                <a:gd name="T65" fmla="*/ 125 h 682"/>
                <a:gd name="T66" fmla="*/ 331 w 577"/>
                <a:gd name="T67" fmla="*/ 116 h 682"/>
                <a:gd name="T68" fmla="*/ 364 w 577"/>
                <a:gd name="T69" fmla="*/ 107 h 682"/>
                <a:gd name="T70" fmla="*/ 408 w 577"/>
                <a:gd name="T71" fmla="*/ 95 h 682"/>
                <a:gd name="T72" fmla="*/ 444 w 577"/>
                <a:gd name="T73" fmla="*/ 86 h 682"/>
                <a:gd name="T74" fmla="*/ 468 w 577"/>
                <a:gd name="T75" fmla="*/ 77 h 682"/>
                <a:gd name="T76" fmla="*/ 480 w 577"/>
                <a:gd name="T77" fmla="*/ 70 h 682"/>
                <a:gd name="T78" fmla="*/ 487 w 577"/>
                <a:gd name="T79" fmla="*/ 62 h 682"/>
                <a:gd name="T80" fmla="*/ 488 w 577"/>
                <a:gd name="T81" fmla="*/ 53 h 682"/>
                <a:gd name="T82" fmla="*/ 484 w 577"/>
                <a:gd name="T83" fmla="*/ 44 h 682"/>
                <a:gd name="T84" fmla="*/ 475 w 577"/>
                <a:gd name="T85" fmla="*/ 36 h 682"/>
                <a:gd name="T86" fmla="*/ 461 w 577"/>
                <a:gd name="T87" fmla="*/ 28 h 682"/>
                <a:gd name="T88" fmla="*/ 441 w 577"/>
                <a:gd name="T89" fmla="*/ 20 h 682"/>
                <a:gd name="T90" fmla="*/ 415 w 577"/>
                <a:gd name="T91" fmla="*/ 14 h 682"/>
                <a:gd name="T92" fmla="*/ 388 w 577"/>
                <a:gd name="T93" fmla="*/ 9 h 682"/>
                <a:gd name="T94" fmla="*/ 360 w 577"/>
                <a:gd name="T95" fmla="*/ 5 h 682"/>
                <a:gd name="T96" fmla="*/ 326 w 577"/>
                <a:gd name="T97" fmla="*/ 2 h 682"/>
                <a:gd name="T98" fmla="*/ 290 w 577"/>
                <a:gd name="T99" fmla="*/ 0 h 682"/>
                <a:gd name="T100" fmla="*/ 252 w 577"/>
                <a:gd name="T101" fmla="*/ 0 h 682"/>
                <a:gd name="T102" fmla="*/ 212 w 577"/>
                <a:gd name="T103" fmla="*/ 0 h 682"/>
                <a:gd name="T104" fmla="*/ 170 w 577"/>
                <a:gd name="T105" fmla="*/ 2 h 682"/>
                <a:gd name="T106" fmla="*/ 133 w 577"/>
                <a:gd name="T107" fmla="*/ 6 h 682"/>
                <a:gd name="T108" fmla="*/ 99 w 577"/>
                <a:gd name="T109" fmla="*/ 11 h 682"/>
                <a:gd name="T110" fmla="*/ 69 w 577"/>
                <a:gd name="T111" fmla="*/ 18 h 682"/>
                <a:gd name="T112" fmla="*/ 45 w 577"/>
                <a:gd name="T113" fmla="*/ 25 h 682"/>
                <a:gd name="T114" fmla="*/ 26 w 577"/>
                <a:gd name="T115" fmla="*/ 34 h 682"/>
                <a:gd name="T116" fmla="*/ 12 w 577"/>
                <a:gd name="T117" fmla="*/ 43 h 682"/>
                <a:gd name="T118" fmla="*/ 5 w 577"/>
                <a:gd name="T119" fmla="*/ 52 h 682"/>
                <a:gd name="T120" fmla="*/ 1 w 577"/>
                <a:gd name="T121" fmla="*/ 61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0000"/>
            </a:solidFill>
            <a:ln w="47625" cap="flat">
              <a:solidFill>
                <a:srgbClr val="FFFF00"/>
              </a:solidFill>
              <a:prstDash val="solid"/>
              <a:round/>
              <a:headEnd/>
              <a:tailEnd/>
            </a:ln>
            <a:effectLst>
              <a:outerShdw dist="43109" dir="4177324" algn="ctr" rotWithShape="0">
                <a:schemeClr val="bg2"/>
              </a:outerShdw>
            </a:effectLst>
          </p:spPr>
          <p:txBody>
            <a:bodyPr anchor="ctr">
              <a:spAutoFit/>
            </a:bodyPr>
            <a:lstStyle/>
            <a:p>
              <a:endParaRPr lang="zh-CN" altLang="en-US"/>
            </a:p>
          </p:txBody>
        </p:sp>
        <p:sp>
          <p:nvSpPr>
            <p:cNvPr id="35849" name="Rectangle 232"/>
            <p:cNvSpPr>
              <a:spLocks noChangeArrowheads="1"/>
            </p:cNvSpPr>
            <p:nvPr/>
          </p:nvSpPr>
          <p:spPr bwMode="auto">
            <a:xfrm rot="1005485">
              <a:off x="4383" y="3193"/>
              <a:ext cx="107" cy="56"/>
            </a:xfrm>
            <a:prstGeom prst="rect">
              <a:avLst/>
            </a:prstGeom>
            <a:solidFill>
              <a:srgbClr val="FF0000"/>
            </a:solidFill>
            <a:ln w="50800">
              <a:solidFill>
                <a:srgbClr val="FFFF00"/>
              </a:solidFill>
              <a:miter lim="800000"/>
              <a:headEnd/>
              <a:tailEnd/>
            </a:ln>
            <a:effectLst>
              <a:outerShdw dist="43109" dir="4177324" algn="ctr" rotWithShape="0">
                <a:schemeClr val="bg2"/>
              </a:outerShdw>
            </a:effectLst>
          </p:spPr>
          <p:txBody>
            <a:bodyPr anchor="ctr">
              <a:spAutoFit/>
            </a:bodyPr>
            <a:lstStyle/>
            <a:p>
              <a:pPr eaLnBrk="1" hangingPunct="1"/>
              <a:endParaRPr lang="zh-CN" alt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2"/>
          <p:cNvSpPr>
            <a:spLocks/>
          </p:cNvSpPr>
          <p:nvPr/>
        </p:nvSpPr>
        <p:spPr bwMode="auto">
          <a:xfrm>
            <a:off x="595313" y="152400"/>
            <a:ext cx="8243887" cy="6019800"/>
          </a:xfrm>
          <a:custGeom>
            <a:avLst/>
            <a:gdLst>
              <a:gd name="T0" fmla="*/ 1086479167 w 4632"/>
              <a:gd name="T1" fmla="*/ 826680478 h 3472"/>
              <a:gd name="T2" fmla="*/ 1764339539 w 4632"/>
              <a:gd name="T3" fmla="*/ 589196594 h 3472"/>
              <a:gd name="T4" fmla="*/ 2147483646 w 4632"/>
              <a:gd name="T5" fmla="*/ 724472180 h 3472"/>
              <a:gd name="T6" fmla="*/ 2147483646 w 4632"/>
              <a:gd name="T7" fmla="*/ 928887042 h 3472"/>
              <a:gd name="T8" fmla="*/ 2147483646 w 4632"/>
              <a:gd name="T9" fmla="*/ 998028051 h 3472"/>
              <a:gd name="T10" fmla="*/ 2147483646 w 4632"/>
              <a:gd name="T11" fmla="*/ 961954331 h 3472"/>
              <a:gd name="T12" fmla="*/ 2147483646 w 4632"/>
              <a:gd name="T13" fmla="*/ 724472180 h 3472"/>
              <a:gd name="T14" fmla="*/ 2147483646 w 4632"/>
              <a:gd name="T15" fmla="*/ 556129306 h 3472"/>
              <a:gd name="T16" fmla="*/ 2147483646 w 4632"/>
              <a:gd name="T17" fmla="*/ 420855453 h 3472"/>
              <a:gd name="T18" fmla="*/ 2147483646 w 4632"/>
              <a:gd name="T19" fmla="*/ 147299582 h 3472"/>
              <a:gd name="T20" fmla="*/ 2147483646 w 4632"/>
              <a:gd name="T21" fmla="*/ 12023996 h 3472"/>
              <a:gd name="T22" fmla="*/ 2147483646 w 4632"/>
              <a:gd name="T23" fmla="*/ 249507880 h 3472"/>
              <a:gd name="T24" fmla="*/ 2147483646 w 4632"/>
              <a:gd name="T25" fmla="*/ 1779617246 h 3472"/>
              <a:gd name="T26" fmla="*/ 2147483646 w 4632"/>
              <a:gd name="T27" fmla="*/ 2147483646 h 3472"/>
              <a:gd name="T28" fmla="*/ 2147483646 w 4632"/>
              <a:gd name="T29" fmla="*/ 2147483646 h 3472"/>
              <a:gd name="T30" fmla="*/ 2147483646 w 4632"/>
              <a:gd name="T31" fmla="*/ 2147483646 h 3472"/>
              <a:gd name="T32" fmla="*/ 2147483646 w 4632"/>
              <a:gd name="T33" fmla="*/ 2147483646 h 3472"/>
              <a:gd name="T34" fmla="*/ 2147483646 w 4632"/>
              <a:gd name="T35" fmla="*/ 2147483646 h 3472"/>
              <a:gd name="T36" fmla="*/ 2147483646 w 4632"/>
              <a:gd name="T37" fmla="*/ 2147483646 h 3472"/>
              <a:gd name="T38" fmla="*/ 2147483646 w 4632"/>
              <a:gd name="T39" fmla="*/ 2147483646 h 3472"/>
              <a:gd name="T40" fmla="*/ 2147483646 w 4632"/>
              <a:gd name="T41" fmla="*/ 2147483646 h 3472"/>
              <a:gd name="T42" fmla="*/ 2147483646 w 4632"/>
              <a:gd name="T43" fmla="*/ 2147483646 h 3472"/>
              <a:gd name="T44" fmla="*/ 2147483646 w 4632"/>
              <a:gd name="T45" fmla="*/ 2147483646 h 3472"/>
              <a:gd name="T46" fmla="*/ 2147483646 w 4632"/>
              <a:gd name="T47" fmla="*/ 2147483646 h 3472"/>
              <a:gd name="T48" fmla="*/ 2147483646 w 4632"/>
              <a:gd name="T49" fmla="*/ 2147483646 h 3472"/>
              <a:gd name="T50" fmla="*/ 2147483646 w 4632"/>
              <a:gd name="T51" fmla="*/ 2147483646 h 3472"/>
              <a:gd name="T52" fmla="*/ 2147483646 w 4632"/>
              <a:gd name="T53" fmla="*/ 2147483646 h 3472"/>
              <a:gd name="T54" fmla="*/ 2147483646 w 4632"/>
              <a:gd name="T55" fmla="*/ 2147483646 h 3472"/>
              <a:gd name="T56" fmla="*/ 2147483646 w 4632"/>
              <a:gd name="T57" fmla="*/ 2147483646 h 3472"/>
              <a:gd name="T58" fmla="*/ 2147483646 w 4632"/>
              <a:gd name="T59" fmla="*/ 2147483646 h 3472"/>
              <a:gd name="T60" fmla="*/ 2147483646 w 4632"/>
              <a:gd name="T61" fmla="*/ 2147483646 h 3472"/>
              <a:gd name="T62" fmla="*/ 2147483646 w 4632"/>
              <a:gd name="T63" fmla="*/ 2147483646 h 3472"/>
              <a:gd name="T64" fmla="*/ 2147483646 w 4632"/>
              <a:gd name="T65" fmla="*/ 2147483646 h 3472"/>
              <a:gd name="T66" fmla="*/ 2147483646 w 4632"/>
              <a:gd name="T67" fmla="*/ 2147483646 h 3472"/>
              <a:gd name="T68" fmla="*/ 2147483646 w 4632"/>
              <a:gd name="T69" fmla="*/ 2147483646 h 3472"/>
              <a:gd name="T70" fmla="*/ 2147483646 w 4632"/>
              <a:gd name="T71" fmla="*/ 2147483646 h 3472"/>
              <a:gd name="T72" fmla="*/ 1799182064 w 4632"/>
              <a:gd name="T73" fmla="*/ 2147483646 h 3472"/>
              <a:gd name="T74" fmla="*/ 655688018 w 4632"/>
              <a:gd name="T75" fmla="*/ 2147483646 h 3472"/>
              <a:gd name="T76" fmla="*/ 620845493 w 4632"/>
              <a:gd name="T77" fmla="*/ 2147483646 h 3472"/>
              <a:gd name="T78" fmla="*/ 513146370 w 4632"/>
              <a:gd name="T79" fmla="*/ 2147483646 h 3472"/>
              <a:gd name="T80" fmla="*/ 297751686 w 4632"/>
              <a:gd name="T81" fmla="*/ 2147483646 h 3472"/>
              <a:gd name="T82" fmla="*/ 332595990 w 4632"/>
              <a:gd name="T83" fmla="*/ 2147483646 h 3472"/>
              <a:gd name="T84" fmla="*/ 440293333 w 4632"/>
              <a:gd name="T85" fmla="*/ 2147483646 h 3472"/>
              <a:gd name="T86" fmla="*/ 478303845 w 4632"/>
              <a:gd name="T87" fmla="*/ 2147483646 h 3472"/>
              <a:gd name="T88" fmla="*/ 690532322 w 4632"/>
              <a:gd name="T89" fmla="*/ 2147483646 h 3472"/>
              <a:gd name="T90" fmla="*/ 547990675 w 4632"/>
              <a:gd name="T91" fmla="*/ 2147483646 h 3472"/>
              <a:gd name="T92" fmla="*/ 478303845 w 4632"/>
              <a:gd name="T93" fmla="*/ 2147483646 h 3472"/>
              <a:gd name="T94" fmla="*/ 405449028 w 4632"/>
              <a:gd name="T95" fmla="*/ 2147483646 h 3472"/>
              <a:gd name="T96" fmla="*/ 978780045 w 4632"/>
              <a:gd name="T97" fmla="*/ 453922742 h 3472"/>
              <a:gd name="T98" fmla="*/ 1621797892 w 4632"/>
              <a:gd name="T99" fmla="*/ 420855453 h 3472"/>
              <a:gd name="T100" fmla="*/ 2049421053 w 4632"/>
              <a:gd name="T101" fmla="*/ 453922742 h 3472"/>
              <a:gd name="T102" fmla="*/ 2049421053 w 4632"/>
              <a:gd name="T103" fmla="*/ 658337603 h 34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632" h="3472">
                <a:moveTo>
                  <a:pt x="343" y="275"/>
                </a:moveTo>
                <a:cubicBezTo>
                  <a:pt x="412" y="233"/>
                  <a:pt x="482" y="223"/>
                  <a:pt x="557" y="196"/>
                </a:cubicBezTo>
                <a:cubicBezTo>
                  <a:pt x="757" y="211"/>
                  <a:pt x="929" y="234"/>
                  <a:pt x="1133" y="241"/>
                </a:cubicBezTo>
                <a:cubicBezTo>
                  <a:pt x="1156" y="264"/>
                  <a:pt x="1169" y="304"/>
                  <a:pt x="1201" y="309"/>
                </a:cubicBezTo>
                <a:cubicBezTo>
                  <a:pt x="1299" y="325"/>
                  <a:pt x="1246" y="317"/>
                  <a:pt x="1359" y="332"/>
                </a:cubicBezTo>
                <a:cubicBezTo>
                  <a:pt x="1653" y="328"/>
                  <a:pt x="1947" y="333"/>
                  <a:pt x="2240" y="320"/>
                </a:cubicBezTo>
                <a:cubicBezTo>
                  <a:pt x="2320" y="316"/>
                  <a:pt x="2397" y="250"/>
                  <a:pt x="2477" y="241"/>
                </a:cubicBezTo>
                <a:cubicBezTo>
                  <a:pt x="2703" y="217"/>
                  <a:pt x="2927" y="200"/>
                  <a:pt x="3155" y="185"/>
                </a:cubicBezTo>
                <a:cubicBezTo>
                  <a:pt x="3218" y="167"/>
                  <a:pt x="3271" y="151"/>
                  <a:pt x="3335" y="140"/>
                </a:cubicBezTo>
                <a:cubicBezTo>
                  <a:pt x="3490" y="77"/>
                  <a:pt x="3644" y="59"/>
                  <a:pt x="3810" y="49"/>
                </a:cubicBezTo>
                <a:cubicBezTo>
                  <a:pt x="3870" y="37"/>
                  <a:pt x="3918" y="15"/>
                  <a:pt x="3979" y="4"/>
                </a:cubicBezTo>
                <a:cubicBezTo>
                  <a:pt x="4241" y="17"/>
                  <a:pt x="4193" y="0"/>
                  <a:pt x="4363" y="83"/>
                </a:cubicBezTo>
                <a:cubicBezTo>
                  <a:pt x="4632" y="17"/>
                  <a:pt x="4476" y="331"/>
                  <a:pt x="4487" y="592"/>
                </a:cubicBezTo>
                <a:cubicBezTo>
                  <a:pt x="4493" y="734"/>
                  <a:pt x="4490" y="899"/>
                  <a:pt x="4555" y="1032"/>
                </a:cubicBezTo>
                <a:cubicBezTo>
                  <a:pt x="4592" y="1239"/>
                  <a:pt x="4581" y="1298"/>
                  <a:pt x="4567" y="1585"/>
                </a:cubicBezTo>
                <a:cubicBezTo>
                  <a:pt x="4565" y="1632"/>
                  <a:pt x="4526" y="1662"/>
                  <a:pt x="4487" y="1676"/>
                </a:cubicBezTo>
                <a:cubicBezTo>
                  <a:pt x="4448" y="1798"/>
                  <a:pt x="4470" y="1834"/>
                  <a:pt x="4476" y="2003"/>
                </a:cubicBezTo>
                <a:cubicBezTo>
                  <a:pt x="4480" y="2116"/>
                  <a:pt x="4481" y="2229"/>
                  <a:pt x="4487" y="2342"/>
                </a:cubicBezTo>
                <a:cubicBezTo>
                  <a:pt x="4489" y="2372"/>
                  <a:pt x="4494" y="2402"/>
                  <a:pt x="4499" y="2432"/>
                </a:cubicBezTo>
                <a:cubicBezTo>
                  <a:pt x="4505" y="2470"/>
                  <a:pt x="4521" y="2545"/>
                  <a:pt x="4521" y="2545"/>
                </a:cubicBezTo>
                <a:cubicBezTo>
                  <a:pt x="4536" y="2712"/>
                  <a:pt x="4587" y="2928"/>
                  <a:pt x="4487" y="3076"/>
                </a:cubicBezTo>
                <a:cubicBezTo>
                  <a:pt x="4483" y="3087"/>
                  <a:pt x="4485" y="3103"/>
                  <a:pt x="4476" y="3110"/>
                </a:cubicBezTo>
                <a:cubicBezTo>
                  <a:pt x="4464" y="3120"/>
                  <a:pt x="4445" y="3115"/>
                  <a:pt x="4431" y="3121"/>
                </a:cubicBezTo>
                <a:cubicBezTo>
                  <a:pt x="4411" y="3130"/>
                  <a:pt x="4396" y="3148"/>
                  <a:pt x="4375" y="3155"/>
                </a:cubicBezTo>
                <a:cubicBezTo>
                  <a:pt x="4335" y="3168"/>
                  <a:pt x="4250" y="3178"/>
                  <a:pt x="4250" y="3178"/>
                </a:cubicBezTo>
                <a:cubicBezTo>
                  <a:pt x="4210" y="3198"/>
                  <a:pt x="4167" y="3217"/>
                  <a:pt x="4126" y="3234"/>
                </a:cubicBezTo>
                <a:cubicBezTo>
                  <a:pt x="4066" y="3258"/>
                  <a:pt x="4011" y="3267"/>
                  <a:pt x="3957" y="3302"/>
                </a:cubicBezTo>
                <a:cubicBezTo>
                  <a:pt x="3842" y="3472"/>
                  <a:pt x="3533" y="3389"/>
                  <a:pt x="3392" y="3392"/>
                </a:cubicBezTo>
                <a:cubicBezTo>
                  <a:pt x="3272" y="3413"/>
                  <a:pt x="3146" y="3388"/>
                  <a:pt x="3031" y="3426"/>
                </a:cubicBezTo>
                <a:cubicBezTo>
                  <a:pt x="2997" y="3419"/>
                  <a:pt x="2959" y="3422"/>
                  <a:pt x="2929" y="3404"/>
                </a:cubicBezTo>
                <a:cubicBezTo>
                  <a:pt x="2916" y="3396"/>
                  <a:pt x="2932" y="3365"/>
                  <a:pt x="2918" y="3359"/>
                </a:cubicBezTo>
                <a:cubicBezTo>
                  <a:pt x="2902" y="3353"/>
                  <a:pt x="2889" y="3378"/>
                  <a:pt x="2872" y="3381"/>
                </a:cubicBezTo>
                <a:cubicBezTo>
                  <a:pt x="2831" y="3389"/>
                  <a:pt x="2789" y="3391"/>
                  <a:pt x="2748" y="3392"/>
                </a:cubicBezTo>
                <a:cubicBezTo>
                  <a:pt x="2417" y="3403"/>
                  <a:pt x="2085" y="3406"/>
                  <a:pt x="1754" y="3415"/>
                </a:cubicBezTo>
                <a:cubicBezTo>
                  <a:pt x="1593" y="3467"/>
                  <a:pt x="1751" y="3420"/>
                  <a:pt x="1325" y="3438"/>
                </a:cubicBezTo>
                <a:cubicBezTo>
                  <a:pt x="1256" y="3441"/>
                  <a:pt x="1159" y="3452"/>
                  <a:pt x="1088" y="3460"/>
                </a:cubicBezTo>
                <a:cubicBezTo>
                  <a:pt x="885" y="3454"/>
                  <a:pt x="751" y="3450"/>
                  <a:pt x="568" y="3426"/>
                </a:cubicBezTo>
                <a:cubicBezTo>
                  <a:pt x="453" y="3388"/>
                  <a:pt x="308" y="3459"/>
                  <a:pt x="207" y="3392"/>
                </a:cubicBezTo>
                <a:cubicBezTo>
                  <a:pt x="151" y="3354"/>
                  <a:pt x="209" y="3255"/>
                  <a:pt x="196" y="3189"/>
                </a:cubicBezTo>
                <a:cubicBezTo>
                  <a:pt x="193" y="3176"/>
                  <a:pt x="173" y="3175"/>
                  <a:pt x="162" y="3167"/>
                </a:cubicBezTo>
                <a:cubicBezTo>
                  <a:pt x="109" y="3130"/>
                  <a:pt x="125" y="3145"/>
                  <a:pt x="94" y="3099"/>
                </a:cubicBezTo>
                <a:cubicBezTo>
                  <a:pt x="98" y="2869"/>
                  <a:pt x="98" y="2640"/>
                  <a:pt x="105" y="2410"/>
                </a:cubicBezTo>
                <a:cubicBezTo>
                  <a:pt x="107" y="2333"/>
                  <a:pt x="129" y="2249"/>
                  <a:pt x="139" y="2173"/>
                </a:cubicBezTo>
                <a:cubicBezTo>
                  <a:pt x="143" y="2147"/>
                  <a:pt x="135" y="2115"/>
                  <a:pt x="151" y="2094"/>
                </a:cubicBezTo>
                <a:cubicBezTo>
                  <a:pt x="165" y="2075"/>
                  <a:pt x="196" y="2079"/>
                  <a:pt x="218" y="2071"/>
                </a:cubicBezTo>
                <a:cubicBezTo>
                  <a:pt x="205" y="2018"/>
                  <a:pt x="187" y="1966"/>
                  <a:pt x="173" y="1913"/>
                </a:cubicBezTo>
                <a:cubicBezTo>
                  <a:pt x="165" y="1883"/>
                  <a:pt x="151" y="1823"/>
                  <a:pt x="151" y="1823"/>
                </a:cubicBezTo>
                <a:cubicBezTo>
                  <a:pt x="136" y="1456"/>
                  <a:pt x="128" y="1317"/>
                  <a:pt x="128" y="885"/>
                </a:cubicBezTo>
                <a:cubicBezTo>
                  <a:pt x="128" y="607"/>
                  <a:pt x="0" y="251"/>
                  <a:pt x="309" y="151"/>
                </a:cubicBezTo>
                <a:cubicBezTo>
                  <a:pt x="390" y="97"/>
                  <a:pt x="330" y="126"/>
                  <a:pt x="512" y="140"/>
                </a:cubicBezTo>
                <a:cubicBezTo>
                  <a:pt x="557" y="143"/>
                  <a:pt x="608" y="128"/>
                  <a:pt x="647" y="151"/>
                </a:cubicBezTo>
                <a:cubicBezTo>
                  <a:pt x="667" y="162"/>
                  <a:pt x="647" y="196"/>
                  <a:pt x="647" y="219"/>
                </a:cubicBezTo>
              </a:path>
            </a:pathLst>
          </a:custGeom>
          <a:solidFill>
            <a:srgbClr val="DDFFDD"/>
          </a:solidFill>
          <a:ln w="12700" cap="sq" cmpd="sng">
            <a:noFill/>
            <a:prstDash val="solid"/>
            <a:round/>
            <a:headEnd type="none" w="sm" len="sm"/>
            <a:tailEnd type="none" w="sm" len="sm"/>
          </a:ln>
          <a:effectLst>
            <a:outerShdw dist="198380" dir="2388334" algn="ctr" rotWithShape="0">
              <a:srgbClr val="B2B2B2"/>
            </a:outerShdw>
          </a:effectLst>
        </p:spPr>
        <p:txBody>
          <a:bodyPr/>
          <a:lstStyle/>
          <a:p>
            <a:endParaRPr lang="zh-CN" altLang="en-US"/>
          </a:p>
        </p:txBody>
      </p:sp>
      <p:sp>
        <p:nvSpPr>
          <p:cNvPr id="164867" name="Text Box 3"/>
          <p:cNvSpPr txBox="1">
            <a:spLocks noChangeArrowheads="1"/>
          </p:cNvSpPr>
          <p:nvPr/>
        </p:nvSpPr>
        <p:spPr bwMode="auto">
          <a:xfrm>
            <a:off x="1143000" y="981075"/>
            <a:ext cx="7772400" cy="449738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D86"/>
                </a:solidFill>
                <a:latin typeface="Times New Roman" pitchFamily="18" charset="0"/>
                <a:ea typeface="MingLiU" pitchFamily="49" charset="-120"/>
              </a:rPr>
              <a:t>void  </a:t>
            </a:r>
            <a:r>
              <a:rPr lang="en-US" altLang="zh-CN" sz="2500" b="1" dirty="0" err="1">
                <a:solidFill>
                  <a:srgbClr val="002D86"/>
                </a:solidFill>
                <a:latin typeface="Times New Roman" pitchFamily="18" charset="0"/>
                <a:ea typeface="宋体" charset="-122"/>
              </a:rPr>
              <a:t>bubbleSort</a:t>
            </a:r>
            <a:r>
              <a:rPr lang="en-US" altLang="zh-CN" sz="2500" b="1" dirty="0">
                <a:solidFill>
                  <a:srgbClr val="002D86"/>
                </a:solidFill>
                <a:latin typeface="Times New Roman" pitchFamily="18" charset="0"/>
                <a:ea typeface="MingLiU" pitchFamily="49" charset="-120"/>
              </a:rPr>
              <a:t>(</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k[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n)</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a:t>
            </a:r>
            <a:r>
              <a:rPr lang="en-US" altLang="zh-CN" sz="2500" b="1" dirty="0">
                <a:solidFill>
                  <a:srgbClr val="002D86"/>
                </a:solidFill>
                <a:latin typeface="Times New Roman" pitchFamily="18" charset="0"/>
                <a:ea typeface="MingLiU" pitchFamily="49" charset="-120"/>
              </a:rPr>
              <a:t>, j, flag=1;</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temp;</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for(</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=n-1;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&gt;0 </a:t>
            </a:r>
            <a:r>
              <a:rPr lang="en-US" altLang="zh-CN" sz="2300" b="1" dirty="0">
                <a:solidFill>
                  <a:srgbClr val="002D86"/>
                </a:solidFill>
                <a:latin typeface="Times New Roman" pitchFamily="18" charset="0"/>
                <a:ea typeface="MingLiU" pitchFamily="49" charset="-120"/>
                <a:sym typeface="Symbol" pitchFamily="18" charset="2"/>
              </a:rPr>
              <a:t>&amp;&amp;</a:t>
            </a: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flag=0;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每趟排序前标志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0</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rPr>
              <a:t>              for(j</a:t>
            </a:r>
            <a:r>
              <a:rPr lang="en-US" altLang="zh-CN" sz="2500" b="1" dirty="0">
                <a:solidFill>
                  <a:srgbClr val="002D86"/>
                </a:solidFill>
                <a:latin typeface="Times New Roman" pitchFamily="18" charset="0"/>
                <a:ea typeface="MingLiU" pitchFamily="49" charset="-120"/>
                <a:sym typeface="Symbol" pitchFamily="18" charset="2"/>
              </a:rPr>
              <a:t>=0;j&lt;</a:t>
            </a:r>
            <a:r>
              <a:rPr lang="en-US" altLang="zh-CN" sz="2500" b="1" dirty="0" err="1">
                <a:solidFill>
                  <a:srgbClr val="002D86"/>
                </a:solidFill>
                <a:latin typeface="Times New Roman" pitchFamily="18" charset="0"/>
                <a:ea typeface="MingLiU" pitchFamily="49" charset="-120"/>
                <a:sym typeface="Symbol" pitchFamily="18" charset="2"/>
              </a:rPr>
              <a:t>i;j</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if(k[j]&gt;k[j+1]){</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temp=k[j];</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k[j]=k[j+1];</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k[j+1]=temp;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Times New Roman" pitchFamily="18" charset="0"/>
                <a:ea typeface="幼圆" pitchFamily="49" charset="-122"/>
                <a:sym typeface="Symbol" pitchFamily="18" charset="2"/>
              </a:rPr>
              <a:t>交换两个元素的位置</a:t>
            </a:r>
            <a:r>
              <a:rPr lang="zh-CN" altLang="en-US" sz="2000" b="1" dirty="0">
                <a:solidFill>
                  <a:srgbClr val="002D86"/>
                </a:solidFill>
                <a:latin typeface="Times New Roman" pitchFamily="18" charset="0"/>
                <a:ea typeface="宋体" charset="-122"/>
                <a:sym typeface="Symbol" pitchFamily="18" charset="2"/>
              </a:rPr>
              <a:t> </a:t>
            </a:r>
            <a:r>
              <a:rPr lang="zh-CN" altLang="en-US" sz="2000" b="1" dirty="0">
                <a:solidFill>
                  <a:srgbClr val="002D86"/>
                </a:solidFill>
                <a:latin typeface="Times New Roman" pitchFamily="18" charset="0"/>
                <a:ea typeface="MingLiU" pitchFamily="49" charset="-120"/>
                <a:sym typeface="Symbol" pitchFamily="18" charset="2"/>
              </a:rPr>
              <a:t>*</a:t>
            </a:r>
            <a:r>
              <a:rPr lang="en-US" altLang="zh-CN" sz="2000" b="1" dirty="0">
                <a:solidFill>
                  <a:srgbClr val="002D86"/>
                </a:solidFill>
                <a:latin typeface="Times New Roman" pitchFamily="18" charset="0"/>
                <a:ea typeface="MingLiU" pitchFamily="49" charset="-120"/>
                <a:sym typeface="Symbol" pitchFamily="18" charset="2"/>
              </a:rPr>
              <a:t>/  </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1</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65000"/>
              </a:lnSpc>
            </a:pPr>
            <a:r>
              <a:rPr lang="en-US" altLang="zh-CN" sz="25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endParaRPr>
          </a:p>
          <a:p>
            <a:pPr eaLnBrk="1" hangingPunct="1">
              <a:lnSpc>
                <a:spcPct val="65000"/>
              </a:lnSpc>
            </a:pPr>
            <a:r>
              <a:rPr lang="en-US" altLang="zh-CN" sz="2500" b="1" dirty="0">
                <a:solidFill>
                  <a:srgbClr val="002D86"/>
                </a:solidFill>
                <a:latin typeface="Times New Roman" pitchFamily="18" charset="0"/>
                <a:ea typeface="MingLiU" pitchFamily="49" charset="-120"/>
              </a:rPr>
              <a:t> }</a:t>
            </a:r>
          </a:p>
        </p:txBody>
      </p:sp>
      <p:grpSp>
        <p:nvGrpSpPr>
          <p:cNvPr id="2" name="Group 222"/>
          <p:cNvGrpSpPr>
            <a:grpSpLocks/>
          </p:cNvGrpSpPr>
          <p:nvPr/>
        </p:nvGrpSpPr>
        <p:grpSpPr bwMode="auto">
          <a:xfrm>
            <a:off x="7248525" y="595313"/>
            <a:ext cx="1281113" cy="1727200"/>
            <a:chOff x="4566" y="375"/>
            <a:chExt cx="807" cy="1088"/>
          </a:xfrm>
        </p:grpSpPr>
        <p:sp>
          <p:nvSpPr>
            <p:cNvPr id="36869" name="AutoShape 5"/>
            <p:cNvSpPr>
              <a:spLocks noChangeArrowheads="1"/>
            </p:cNvSpPr>
            <p:nvPr/>
          </p:nvSpPr>
          <p:spPr bwMode="auto">
            <a:xfrm rot="-4524281">
              <a:off x="4338" y="603"/>
              <a:ext cx="1088" cy="631"/>
            </a:xfrm>
            <a:prstGeom prst="irregularSeal2">
              <a:avLst/>
            </a:prstGeom>
            <a:solidFill>
              <a:srgbClr val="FFE0C1"/>
            </a:solidFill>
            <a:ln w="50800" cap="sq">
              <a:solidFill>
                <a:srgbClr val="FFFF00"/>
              </a:solidFill>
              <a:miter lim="800000"/>
              <a:headEnd type="none" w="sm" len="sm"/>
              <a:tailEnd type="none" w="sm" len="sm"/>
            </a:ln>
            <a:effectLst>
              <a:outerShdw dist="80322" dir="1106097" algn="ctr" rotWithShape="0">
                <a:srgbClr val="B2B2B2"/>
              </a:outerShdw>
            </a:effectLst>
          </p:spPr>
          <p:txBody>
            <a:bodyPr wrap="none" anchor="ctr"/>
            <a:lstStyle/>
            <a:p>
              <a:pPr eaLnBrk="1" hangingPunct="1"/>
              <a:endParaRPr lang="zh-CN" altLang="en-US"/>
            </a:p>
          </p:txBody>
        </p:sp>
        <p:sp>
          <p:nvSpPr>
            <p:cNvPr id="36870" name="Rectangle 221"/>
            <p:cNvSpPr>
              <a:spLocks noChangeArrowheads="1"/>
            </p:cNvSpPr>
            <p:nvPr/>
          </p:nvSpPr>
          <p:spPr bwMode="auto">
            <a:xfrm>
              <a:off x="4659" y="626"/>
              <a:ext cx="714" cy="71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lnSpc>
                  <a:spcPct val="80000"/>
                </a:lnSpc>
              </a:pPr>
              <a:r>
                <a:rPr lang="zh-CN" altLang="en-US" sz="4300" b="1">
                  <a:solidFill>
                    <a:srgbClr val="FF3300"/>
                  </a:solidFill>
                  <a:latin typeface="华文新魏" pitchFamily="2" charset="-122"/>
                  <a:ea typeface="华文新魏" pitchFamily="2" charset="-122"/>
                </a:rPr>
                <a:t>算</a:t>
              </a:r>
            </a:p>
            <a:p>
              <a:pPr eaLnBrk="1" hangingPunct="1">
                <a:lnSpc>
                  <a:spcPct val="80000"/>
                </a:lnSpc>
              </a:pPr>
              <a:r>
                <a:rPr lang="zh-CN" altLang="en-US" sz="4300" b="1">
                  <a:solidFill>
                    <a:srgbClr val="FF3300"/>
                  </a:solidFill>
                  <a:latin typeface="华文新魏" pitchFamily="2" charset="-122"/>
                  <a:ea typeface="华文新魏" pitchFamily="2" charset="-122"/>
                </a:rPr>
                <a:t>法</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dissolve">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9"/>
          <p:cNvGrpSpPr>
            <a:grpSpLocks/>
          </p:cNvGrpSpPr>
          <p:nvPr/>
        </p:nvGrpSpPr>
        <p:grpSpPr bwMode="auto">
          <a:xfrm>
            <a:off x="1109663" y="203200"/>
            <a:ext cx="7207250" cy="1570038"/>
            <a:chOff x="528" y="96"/>
            <a:chExt cx="4540" cy="989"/>
          </a:xfrm>
        </p:grpSpPr>
        <p:sp>
          <p:nvSpPr>
            <p:cNvPr id="37913" name="Rectangle 3"/>
            <p:cNvSpPr>
              <a:spLocks noChangeArrowheads="1"/>
            </p:cNvSpPr>
            <p:nvPr/>
          </p:nvSpPr>
          <p:spPr bwMode="auto">
            <a:xfrm>
              <a:off x="619" y="169"/>
              <a:ext cx="4264" cy="916"/>
            </a:xfrm>
            <a:prstGeom prst="rect">
              <a:avLst/>
            </a:prstGeom>
            <a:noFill/>
            <a:ln w="92075" cap="sq">
              <a:solidFill>
                <a:schemeClr val="accent1"/>
              </a:solidFill>
              <a:miter lim="800000"/>
              <a:headEnd type="none" w="sm" len="sm"/>
              <a:tailEnd type="none" w="sm" len="sm"/>
            </a:ln>
            <a:effectLst>
              <a:outerShdw dist="56796" dir="1593903" algn="ctr" rotWithShape="0">
                <a:srgbClr val="D7D7D7"/>
              </a:outerShdw>
            </a:effectLst>
          </p:spPr>
          <p:txBody>
            <a:bodyPr wrap="none" anchor="ctr"/>
            <a:lstStyle/>
            <a:p>
              <a:pPr eaLnBrk="1" hangingPunct="1"/>
              <a:endParaRPr lang="zh-CN" altLang="en-US"/>
            </a:p>
          </p:txBody>
        </p:sp>
        <p:sp>
          <p:nvSpPr>
            <p:cNvPr id="37914" name="Rectangle 4"/>
            <p:cNvSpPr>
              <a:spLocks noChangeArrowheads="1"/>
            </p:cNvSpPr>
            <p:nvPr/>
          </p:nvSpPr>
          <p:spPr bwMode="auto">
            <a:xfrm>
              <a:off x="528" y="96"/>
              <a:ext cx="4490" cy="960"/>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nchor="ctr"/>
            <a:lstStyle/>
            <a:p>
              <a:pPr eaLnBrk="1" hangingPunct="1"/>
              <a:endParaRPr lang="zh-CN" altLang="en-US"/>
            </a:p>
          </p:txBody>
        </p:sp>
        <p:sp>
          <p:nvSpPr>
            <p:cNvPr id="37915" name="Text Box 5"/>
            <p:cNvSpPr txBox="1">
              <a:spLocks noChangeArrowheads="1"/>
            </p:cNvSpPr>
            <p:nvPr/>
          </p:nvSpPr>
          <p:spPr bwMode="auto">
            <a:xfrm>
              <a:off x="882" y="328"/>
              <a:ext cx="4186" cy="67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500" b="1">
                  <a:solidFill>
                    <a:srgbClr val="000068"/>
                  </a:solidFill>
                </a:rPr>
                <a:t>    </a:t>
              </a:r>
              <a:r>
                <a:rPr lang="zh-CN" altLang="en-US" sz="2500" b="1">
                  <a:solidFill>
                    <a:srgbClr val="FF0000"/>
                  </a:solidFill>
                </a:rPr>
                <a:t>泡排序法</a:t>
              </a:r>
              <a:r>
                <a:rPr lang="zh-CN" altLang="en-US" sz="2500" b="1">
                  <a:solidFill>
                    <a:srgbClr val="000068"/>
                  </a:solidFill>
                </a:rPr>
                <a:t>的排序趟数与原始序列中数</a:t>
              </a:r>
            </a:p>
            <a:p>
              <a:pPr eaLnBrk="1" hangingPunct="1">
                <a:lnSpc>
                  <a:spcPct val="85000"/>
                </a:lnSpc>
              </a:pPr>
              <a:r>
                <a:rPr lang="zh-CN" altLang="en-US" sz="2500" b="1">
                  <a:solidFill>
                    <a:srgbClr val="000068"/>
                  </a:solidFill>
                </a:rPr>
                <a:t>据元素的排列有关，因此，排序的趟数为</a:t>
              </a:r>
            </a:p>
            <a:p>
              <a:pPr eaLnBrk="1" hangingPunct="1">
                <a:lnSpc>
                  <a:spcPct val="85000"/>
                </a:lnSpc>
              </a:pPr>
              <a:r>
                <a:rPr lang="zh-CN" altLang="en-US" sz="2500" b="1">
                  <a:solidFill>
                    <a:srgbClr val="000068"/>
                  </a:solidFill>
                </a:rPr>
                <a:t>一个范围，即</a:t>
              </a:r>
              <a:r>
                <a:rPr lang="en-US" altLang="zh-CN" sz="2500" b="1">
                  <a:solidFill>
                    <a:srgbClr val="000068"/>
                  </a:solidFill>
                  <a:latin typeface="Times New Roman" pitchFamily="18" charset="0"/>
                </a:rPr>
                <a:t>[1..n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rPr>
                <a:t>1]</a:t>
              </a:r>
              <a:r>
                <a:rPr lang="zh-CN" altLang="en-US" sz="2500" b="1">
                  <a:solidFill>
                    <a:srgbClr val="000068"/>
                  </a:solidFill>
                </a:rPr>
                <a:t>。</a:t>
              </a:r>
            </a:p>
          </p:txBody>
        </p:sp>
      </p:grpSp>
      <p:grpSp>
        <p:nvGrpSpPr>
          <p:cNvPr id="3" name="Group 104"/>
          <p:cNvGrpSpPr>
            <a:grpSpLocks/>
          </p:cNvGrpSpPr>
          <p:nvPr/>
        </p:nvGrpSpPr>
        <p:grpSpPr bwMode="auto">
          <a:xfrm>
            <a:off x="423863" y="2243138"/>
            <a:ext cx="6019800" cy="1371600"/>
            <a:chOff x="144" y="1413"/>
            <a:chExt cx="3792" cy="864"/>
          </a:xfrm>
        </p:grpSpPr>
        <p:sp>
          <p:nvSpPr>
            <p:cNvPr id="37907" name="AutoShape 7"/>
            <p:cNvSpPr>
              <a:spLocks noChangeArrowheads="1"/>
            </p:cNvSpPr>
            <p:nvPr/>
          </p:nvSpPr>
          <p:spPr bwMode="auto">
            <a:xfrm>
              <a:off x="144" y="1413"/>
              <a:ext cx="3792" cy="864"/>
            </a:xfrm>
            <a:prstGeom prst="cloudCallout">
              <a:avLst>
                <a:gd name="adj1" fmla="val -19935"/>
                <a:gd name="adj2" fmla="val 31134"/>
              </a:avLst>
            </a:prstGeom>
            <a:solidFill>
              <a:srgbClr val="EAEAEA"/>
            </a:solidFill>
            <a:ln w="19050" cap="sq">
              <a:solidFill>
                <a:srgbClr val="C0C0C0"/>
              </a:solidFill>
              <a:round/>
              <a:headEnd type="none" w="sm" len="sm"/>
              <a:tailEnd type="none" w="sm" len="sm"/>
            </a:ln>
            <a:effectLst>
              <a:outerShdw dist="45791" dir="2021404" algn="ctr" rotWithShape="0">
                <a:srgbClr val="969696"/>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37908" name="Text Box 8"/>
            <p:cNvSpPr txBox="1">
              <a:spLocks noChangeArrowheads="1"/>
            </p:cNvSpPr>
            <p:nvPr/>
          </p:nvSpPr>
          <p:spPr bwMode="auto">
            <a:xfrm>
              <a:off x="624" y="1549"/>
              <a:ext cx="2544" cy="308"/>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0099"/>
                  </a:solidFill>
                  <a:latin typeface="Times New Roman" pitchFamily="18" charset="0"/>
                  <a:ea typeface="幼圆" pitchFamily="49" charset="-122"/>
                </a:rPr>
                <a:t>什么情况下只要排序一趟</a:t>
              </a:r>
            </a:p>
          </p:txBody>
        </p:sp>
        <p:grpSp>
          <p:nvGrpSpPr>
            <p:cNvPr id="4" name="Group 42"/>
            <p:cNvGrpSpPr>
              <a:grpSpLocks/>
            </p:cNvGrpSpPr>
            <p:nvPr/>
          </p:nvGrpSpPr>
          <p:grpSpPr bwMode="auto">
            <a:xfrm rot="906271">
              <a:off x="2995" y="1486"/>
              <a:ext cx="749" cy="576"/>
              <a:chOff x="2995" y="2106"/>
              <a:chExt cx="989" cy="768"/>
            </a:xfrm>
          </p:grpSpPr>
          <p:sp>
            <p:nvSpPr>
              <p:cNvPr id="37910" name="Freeform 43"/>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sp>
            <p:nvSpPr>
              <p:cNvPr id="37911" name="Freeform 44"/>
              <p:cNvSpPr>
                <a:spLocks/>
              </p:cNvSpPr>
              <p:nvPr/>
            </p:nvSpPr>
            <p:spPr bwMode="auto">
              <a:xfrm rot="421002">
                <a:off x="3041" y="2104"/>
                <a:ext cx="882" cy="536"/>
              </a:xfrm>
              <a:custGeom>
                <a:avLst/>
                <a:gdLst>
                  <a:gd name="T0" fmla="*/ 0 w 390"/>
                  <a:gd name="T1" fmla="*/ 305 h 477"/>
                  <a:gd name="T2" fmla="*/ 292 w 390"/>
                  <a:gd name="T3" fmla="*/ 290 h 477"/>
                  <a:gd name="T4" fmla="*/ 455 w 390"/>
                  <a:gd name="T5" fmla="*/ 305 h 477"/>
                  <a:gd name="T6" fmla="*/ 446 w 390"/>
                  <a:gd name="T7" fmla="*/ 221 h 477"/>
                  <a:gd name="T8" fmla="*/ 568 w 390"/>
                  <a:gd name="T9" fmla="*/ 127 h 477"/>
                  <a:gd name="T10" fmla="*/ 1054 w 390"/>
                  <a:gd name="T11" fmla="*/ 93 h 477"/>
                  <a:gd name="T12" fmla="*/ 1285 w 390"/>
                  <a:gd name="T13" fmla="*/ 133 h 477"/>
                  <a:gd name="T14" fmla="*/ 1529 w 390"/>
                  <a:gd name="T15" fmla="*/ 193 h 477"/>
                  <a:gd name="T16" fmla="*/ 1459 w 390"/>
                  <a:gd name="T17" fmla="*/ 299 h 477"/>
                  <a:gd name="T18" fmla="*/ 997 w 390"/>
                  <a:gd name="T19" fmla="*/ 348 h 477"/>
                  <a:gd name="T20" fmla="*/ 875 w 390"/>
                  <a:gd name="T21" fmla="*/ 423 h 477"/>
                  <a:gd name="T22" fmla="*/ 911 w 390"/>
                  <a:gd name="T23" fmla="*/ 499 h 477"/>
                  <a:gd name="T24" fmla="*/ 848 w 390"/>
                  <a:gd name="T25" fmla="*/ 602 h 477"/>
                  <a:gd name="T26" fmla="*/ 1309 w 390"/>
                  <a:gd name="T27" fmla="*/ 602 h 477"/>
                  <a:gd name="T28" fmla="*/ 1370 w 390"/>
                  <a:gd name="T29" fmla="*/ 525 h 477"/>
                  <a:gd name="T30" fmla="*/ 1334 w 390"/>
                  <a:gd name="T31" fmla="*/ 436 h 477"/>
                  <a:gd name="T32" fmla="*/ 1617 w 390"/>
                  <a:gd name="T33" fmla="*/ 388 h 477"/>
                  <a:gd name="T34" fmla="*/ 1832 w 390"/>
                  <a:gd name="T35" fmla="*/ 362 h 477"/>
                  <a:gd name="T36" fmla="*/ 1995 w 390"/>
                  <a:gd name="T37" fmla="*/ 247 h 477"/>
                  <a:gd name="T38" fmla="*/ 1845 w 390"/>
                  <a:gd name="T39" fmla="*/ 124 h 477"/>
                  <a:gd name="T40" fmla="*/ 1350 w 390"/>
                  <a:gd name="T41" fmla="*/ 0 h 477"/>
                  <a:gd name="T42" fmla="*/ 746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37912" name="Freeform 45"/>
              <p:cNvSpPr>
                <a:spLocks/>
              </p:cNvSpPr>
              <p:nvPr/>
            </p:nvSpPr>
            <p:spPr bwMode="auto">
              <a:xfrm rot="421002">
                <a:off x="3331" y="2712"/>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grpSp>
      </p:grpSp>
      <p:sp>
        <p:nvSpPr>
          <p:cNvPr id="82991" name="Text Box 47"/>
          <p:cNvSpPr txBox="1">
            <a:spLocks noChangeArrowheads="1"/>
          </p:cNvSpPr>
          <p:nvPr/>
        </p:nvSpPr>
        <p:spPr bwMode="auto">
          <a:xfrm>
            <a:off x="1158875" y="2843213"/>
            <a:ext cx="4133850" cy="4889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FF3300"/>
                </a:solidFill>
                <a:latin typeface="幼圆" pitchFamily="49" charset="-122"/>
                <a:ea typeface="幼圆" pitchFamily="49" charset="-122"/>
              </a:rPr>
              <a:t>什么情况下要排序</a:t>
            </a:r>
            <a:r>
              <a:rPr lang="en-US" altLang="zh-CN" sz="2600" b="1">
                <a:solidFill>
                  <a:srgbClr val="FF3300"/>
                </a:solidFill>
                <a:latin typeface="幼圆" pitchFamily="49" charset="-122"/>
                <a:ea typeface="幼圆" pitchFamily="49" charset="-122"/>
              </a:rPr>
              <a:t>n-1</a:t>
            </a:r>
            <a:r>
              <a:rPr lang="zh-CN" altLang="zh-CN" sz="2600" b="1">
                <a:solidFill>
                  <a:srgbClr val="FF3300"/>
                </a:solidFill>
                <a:latin typeface="幼圆" pitchFamily="49" charset="-122"/>
                <a:ea typeface="幼圆" pitchFamily="49" charset="-122"/>
              </a:rPr>
              <a:t>趟</a:t>
            </a:r>
            <a:endParaRPr lang="zh-CN" altLang="en-US" sz="2600" b="1">
              <a:solidFill>
                <a:srgbClr val="FF3300"/>
              </a:solidFill>
              <a:latin typeface="幼圆" pitchFamily="49" charset="-122"/>
              <a:ea typeface="幼圆" pitchFamily="49" charset="-122"/>
            </a:endParaRPr>
          </a:p>
        </p:txBody>
      </p:sp>
      <p:sp>
        <p:nvSpPr>
          <p:cNvPr id="82992" name="Text Box 48"/>
          <p:cNvSpPr txBox="1">
            <a:spLocks noChangeArrowheads="1"/>
          </p:cNvSpPr>
          <p:nvPr/>
        </p:nvSpPr>
        <p:spPr bwMode="auto">
          <a:xfrm rot="-918668">
            <a:off x="6913563" y="2373313"/>
            <a:ext cx="1900237" cy="8540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5000" b="1">
                <a:solidFill>
                  <a:srgbClr val="FF3300"/>
                </a:solidFill>
                <a:latin typeface="Times New Roman" pitchFamily="18" charset="0"/>
                <a:ea typeface="宋体" charset="-122"/>
                <a:cs typeface="Times New Roman" pitchFamily="18" charset="0"/>
              </a:rPr>
              <a:t>O</a:t>
            </a:r>
            <a:r>
              <a:rPr lang="en-US" altLang="zh-CN" sz="3800" b="1">
                <a:solidFill>
                  <a:srgbClr val="FF3300"/>
                </a:solidFill>
                <a:latin typeface="Times New Roman" pitchFamily="18" charset="0"/>
                <a:ea typeface="宋体" charset="-122"/>
                <a:cs typeface="Times New Roman" pitchFamily="18" charset="0"/>
              </a:rPr>
              <a:t>(n</a:t>
            </a:r>
            <a:r>
              <a:rPr lang="en-US" altLang="zh-CN" sz="3800" b="1" baseline="30000">
                <a:solidFill>
                  <a:srgbClr val="FF3300"/>
                </a:solidFill>
                <a:latin typeface="Times New Roman" pitchFamily="18" charset="0"/>
                <a:ea typeface="宋体" charset="-122"/>
                <a:cs typeface="Times New Roman" pitchFamily="18" charset="0"/>
              </a:rPr>
              <a:t>2</a:t>
            </a:r>
            <a:r>
              <a:rPr lang="en-US" altLang="zh-CN" sz="3800" b="1">
                <a:solidFill>
                  <a:srgbClr val="FF3300"/>
                </a:solidFill>
                <a:latin typeface="Times New Roman" pitchFamily="18" charset="0"/>
                <a:ea typeface="宋体" charset="-122"/>
              </a:rPr>
              <a:t>)</a:t>
            </a:r>
          </a:p>
        </p:txBody>
      </p:sp>
      <p:grpSp>
        <p:nvGrpSpPr>
          <p:cNvPr id="5" name="Group 112"/>
          <p:cNvGrpSpPr>
            <a:grpSpLocks/>
          </p:cNvGrpSpPr>
          <p:nvPr/>
        </p:nvGrpSpPr>
        <p:grpSpPr bwMode="auto">
          <a:xfrm>
            <a:off x="1841500" y="5627688"/>
            <a:ext cx="5683250" cy="609600"/>
            <a:chOff x="748" y="3545"/>
            <a:chExt cx="3580" cy="384"/>
          </a:xfrm>
        </p:grpSpPr>
        <p:sp>
          <p:nvSpPr>
            <p:cNvPr id="37904"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7905" name="Rectangle 101"/>
            <p:cNvSpPr>
              <a:spLocks noChangeArrowheads="1"/>
            </p:cNvSpPr>
            <p:nvPr/>
          </p:nvSpPr>
          <p:spPr bwMode="auto">
            <a:xfrm>
              <a:off x="1977" y="3552"/>
              <a:ext cx="2173" cy="33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a:solidFill>
                    <a:srgbClr val="FF3300"/>
                  </a:solidFill>
                  <a:latin typeface="Times New Roman" pitchFamily="18" charset="0"/>
                </a:rPr>
                <a:t>稳定性排序方法</a:t>
              </a:r>
              <a:endParaRPr lang="en-US" altLang="zh-CN" sz="2900" b="1">
                <a:solidFill>
                  <a:srgbClr val="FFFF00"/>
                </a:solidFill>
                <a:latin typeface="Times New Roman" pitchFamily="18" charset="0"/>
              </a:endParaRPr>
            </a:p>
          </p:txBody>
        </p:sp>
        <p:sp>
          <p:nvSpPr>
            <p:cNvPr id="37906" name="Rectangle 102"/>
            <p:cNvSpPr>
              <a:spLocks noChangeArrowheads="1"/>
            </p:cNvSpPr>
            <p:nvPr/>
          </p:nvSpPr>
          <p:spPr bwMode="auto">
            <a:xfrm>
              <a:off x="844" y="3581"/>
              <a:ext cx="3484" cy="327"/>
            </a:xfrm>
            <a:prstGeom prst="rect">
              <a:avLst/>
            </a:prstGeom>
            <a:noFill/>
            <a:ln w="12700" cap="sq">
              <a:noFill/>
              <a:miter lim="800000"/>
              <a:headEnd/>
              <a:tailEnd/>
            </a:ln>
          </p:spPr>
          <p:txBody>
            <a:bodyPr>
              <a:spAutoFit/>
            </a:bodyPr>
            <a:lstStyle/>
            <a:p>
              <a:pPr eaLnBrk="1" hangingPunct="1"/>
              <a:r>
                <a:rPr lang="zh-CN" altLang="en-US" sz="2800" b="1">
                  <a:solidFill>
                    <a:srgbClr val="002D86"/>
                  </a:solidFill>
                  <a:latin typeface="Times New Roman" pitchFamily="18" charset="0"/>
                </a:rPr>
                <a:t>泡排序法是                             。</a:t>
              </a:r>
            </a:p>
          </p:txBody>
        </p:sp>
      </p:grpSp>
      <p:grpSp>
        <p:nvGrpSpPr>
          <p:cNvPr id="6" name="Group 120"/>
          <p:cNvGrpSpPr>
            <a:grpSpLocks/>
          </p:cNvGrpSpPr>
          <p:nvPr/>
        </p:nvGrpSpPr>
        <p:grpSpPr bwMode="auto">
          <a:xfrm>
            <a:off x="749300" y="4179888"/>
            <a:ext cx="1530350" cy="750887"/>
            <a:chOff x="472" y="2633"/>
            <a:chExt cx="964" cy="473"/>
          </a:xfrm>
        </p:grpSpPr>
        <p:sp>
          <p:nvSpPr>
            <p:cNvPr id="37902" name="Freeform 107"/>
            <p:cNvSpPr>
              <a:spLocks/>
            </p:cNvSpPr>
            <p:nvPr/>
          </p:nvSpPr>
          <p:spPr bwMode="auto">
            <a:xfrm>
              <a:off x="480" y="2633"/>
              <a:ext cx="812" cy="473"/>
            </a:xfrm>
            <a:custGeom>
              <a:avLst/>
              <a:gdLst>
                <a:gd name="T0" fmla="*/ 235 w 763"/>
                <a:gd name="T1" fmla="*/ 23 h 526"/>
                <a:gd name="T2" fmla="*/ 83 w 763"/>
                <a:gd name="T3" fmla="*/ 32 h 526"/>
                <a:gd name="T4" fmla="*/ 31 w 763"/>
                <a:gd name="T5" fmla="*/ 87 h 526"/>
                <a:gd name="T6" fmla="*/ 18 w 763"/>
                <a:gd name="T7" fmla="*/ 343 h 526"/>
                <a:gd name="T8" fmla="*/ 31 w 763"/>
                <a:gd name="T9" fmla="*/ 370 h 526"/>
                <a:gd name="T10" fmla="*/ 146 w 763"/>
                <a:gd name="T11" fmla="*/ 415 h 526"/>
                <a:gd name="T12" fmla="*/ 760 w 763"/>
                <a:gd name="T13" fmla="*/ 388 h 526"/>
                <a:gd name="T14" fmla="*/ 811 w 763"/>
                <a:gd name="T15" fmla="*/ 261 h 526"/>
                <a:gd name="T16" fmla="*/ 607 w 763"/>
                <a:gd name="T17" fmla="*/ 68 h 526"/>
                <a:gd name="T18" fmla="*/ 351 w 763"/>
                <a:gd name="T19" fmla="*/ 23 h 526"/>
                <a:gd name="T20" fmla="*/ 275 w 763"/>
                <a:gd name="T21" fmla="*/ 4 h 526"/>
                <a:gd name="T22" fmla="*/ 248 w 763"/>
                <a:gd name="T23" fmla="*/ 32 h 526"/>
                <a:gd name="T24" fmla="*/ 235 w 763"/>
                <a:gd name="T25" fmla="*/ 23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3" h="526">
                  <a:moveTo>
                    <a:pt x="208" y="29"/>
                  </a:moveTo>
                  <a:cubicBezTo>
                    <a:pt x="163" y="33"/>
                    <a:pt x="114" y="22"/>
                    <a:pt x="73" y="40"/>
                  </a:cubicBezTo>
                  <a:cubicBezTo>
                    <a:pt x="48" y="51"/>
                    <a:pt x="27" y="108"/>
                    <a:pt x="27" y="108"/>
                  </a:cubicBezTo>
                  <a:cubicBezTo>
                    <a:pt x="5" y="243"/>
                    <a:pt x="0" y="239"/>
                    <a:pt x="16" y="424"/>
                  </a:cubicBezTo>
                  <a:cubicBezTo>
                    <a:pt x="17" y="436"/>
                    <a:pt x="19" y="450"/>
                    <a:pt x="27" y="458"/>
                  </a:cubicBezTo>
                  <a:cubicBezTo>
                    <a:pt x="66" y="497"/>
                    <a:pt x="86" y="500"/>
                    <a:pt x="129" y="514"/>
                  </a:cubicBezTo>
                  <a:cubicBezTo>
                    <a:pt x="515" y="505"/>
                    <a:pt x="458" y="526"/>
                    <a:pt x="671" y="480"/>
                  </a:cubicBezTo>
                  <a:cubicBezTo>
                    <a:pt x="688" y="428"/>
                    <a:pt x="703" y="375"/>
                    <a:pt x="716" y="322"/>
                  </a:cubicBezTo>
                  <a:cubicBezTo>
                    <a:pt x="702" y="74"/>
                    <a:pt x="763" y="101"/>
                    <a:pt x="536" y="85"/>
                  </a:cubicBezTo>
                  <a:cubicBezTo>
                    <a:pt x="506" y="0"/>
                    <a:pt x="387" y="34"/>
                    <a:pt x="310" y="29"/>
                  </a:cubicBezTo>
                  <a:cubicBezTo>
                    <a:pt x="287" y="21"/>
                    <a:pt x="265" y="14"/>
                    <a:pt x="242" y="6"/>
                  </a:cubicBezTo>
                  <a:cubicBezTo>
                    <a:pt x="229" y="2"/>
                    <a:pt x="230" y="32"/>
                    <a:pt x="219" y="40"/>
                  </a:cubicBezTo>
                  <a:cubicBezTo>
                    <a:pt x="215" y="43"/>
                    <a:pt x="212" y="33"/>
                    <a:pt x="208" y="29"/>
                  </a:cubicBezTo>
                  <a:close/>
                </a:path>
              </a:pathLst>
            </a:custGeom>
            <a:solidFill>
              <a:srgbClr val="00CCFF"/>
            </a:solidFill>
            <a:ln w="107950" cap="sq" cmpd="sng">
              <a:noFill/>
              <a:prstDash val="solid"/>
              <a:round/>
              <a:headEnd/>
              <a:tailEnd/>
            </a:ln>
            <a:effectLst>
              <a:outerShdw dist="53882" dir="2700000" algn="ctr" rotWithShape="0">
                <a:srgbClr val="B2B2B2"/>
              </a:outerShdw>
            </a:effectLst>
          </p:spPr>
          <p:txBody>
            <a:bodyPr/>
            <a:lstStyle/>
            <a:p>
              <a:endParaRPr lang="zh-CN" altLang="en-US" sz="3200"/>
            </a:p>
          </p:txBody>
        </p:sp>
        <p:sp>
          <p:nvSpPr>
            <p:cNvPr id="37903" name="Text Box 108"/>
            <p:cNvSpPr txBox="1">
              <a:spLocks noChangeArrowheads="1"/>
            </p:cNvSpPr>
            <p:nvPr/>
          </p:nvSpPr>
          <p:spPr bwMode="auto">
            <a:xfrm>
              <a:off x="472" y="2680"/>
              <a:ext cx="96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200" dirty="0">
                  <a:solidFill>
                    <a:srgbClr val="FF3300"/>
                  </a:solidFill>
                  <a:latin typeface="华文行楷" pitchFamily="2" charset="-122"/>
                  <a:ea typeface="华文行楷" pitchFamily="2" charset="-122"/>
                </a:rPr>
                <a:t>结论</a:t>
              </a:r>
            </a:p>
          </p:txBody>
        </p:sp>
      </p:grpSp>
      <p:grpSp>
        <p:nvGrpSpPr>
          <p:cNvPr id="7" name="Group 113"/>
          <p:cNvGrpSpPr>
            <a:grpSpLocks/>
          </p:cNvGrpSpPr>
          <p:nvPr/>
        </p:nvGrpSpPr>
        <p:grpSpPr bwMode="auto">
          <a:xfrm>
            <a:off x="3276600" y="3797300"/>
            <a:ext cx="4953000" cy="1576388"/>
            <a:chOff x="2208" y="2256"/>
            <a:chExt cx="3120" cy="993"/>
          </a:xfrm>
        </p:grpSpPr>
        <p:sp>
          <p:nvSpPr>
            <p:cNvPr id="37897" name="Cloud"/>
            <p:cNvSpPr>
              <a:spLocks noChangeAspect="1" noEditPoints="1" noChangeArrowheads="1"/>
            </p:cNvSpPr>
            <p:nvPr/>
          </p:nvSpPr>
          <p:spPr bwMode="auto">
            <a:xfrm>
              <a:off x="2208" y="2256"/>
              <a:ext cx="3120" cy="993"/>
            </a:xfrm>
            <a:custGeom>
              <a:avLst/>
              <a:gdLst>
                <a:gd name="T0" fmla="*/ 0 w 21600"/>
                <a:gd name="T1" fmla="*/ 1 h 21600"/>
                <a:gd name="T2" fmla="*/ 33 w 21600"/>
                <a:gd name="T3" fmla="*/ 2 h 21600"/>
                <a:gd name="T4" fmla="*/ 65 w 21600"/>
                <a:gd name="T5" fmla="*/ 1 h 21600"/>
                <a:gd name="T6" fmla="*/ 33 w 21600"/>
                <a:gd name="T7" fmla="*/ 0 h 21600"/>
                <a:gd name="T8" fmla="*/ 0 60000 65536"/>
                <a:gd name="T9" fmla="*/ 0 60000 65536"/>
                <a:gd name="T10" fmla="*/ 0 60000 65536"/>
                <a:gd name="T11" fmla="*/ 0 60000 65536"/>
                <a:gd name="T12" fmla="*/ 2977 w 21600"/>
                <a:gd name="T13" fmla="*/ 3263 h 21600"/>
                <a:gd name="T14" fmla="*/ 17086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CCFF"/>
              </a:solidFill>
              <a:miter lim="800000"/>
              <a:headEnd/>
              <a:tailEnd/>
            </a:ln>
            <a:effectLst>
              <a:outerShdw dist="74053" dir="1857825" algn="ctr" rotWithShape="0">
                <a:srgbClr val="B2B2B2"/>
              </a:outerShdw>
            </a:effectLst>
          </p:spPr>
          <p:txBody>
            <a:bodyPr/>
            <a:lstStyle/>
            <a:p>
              <a:endParaRPr lang="zh-CN" altLang="en-US"/>
            </a:p>
          </p:txBody>
        </p:sp>
        <p:sp>
          <p:nvSpPr>
            <p:cNvPr id="37898" name="Text Box 115"/>
            <p:cNvSpPr txBox="1">
              <a:spLocks noChangeArrowheads="1"/>
            </p:cNvSpPr>
            <p:nvPr/>
          </p:nvSpPr>
          <p:spPr bwMode="auto">
            <a:xfrm>
              <a:off x="2456" y="2411"/>
              <a:ext cx="2697" cy="6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600" b="1">
                  <a:solidFill>
                    <a:schemeClr val="accent2"/>
                  </a:solidFill>
                </a:rPr>
                <a:t>    </a:t>
              </a:r>
              <a:r>
                <a:rPr lang="zh-CN" altLang="en-US" sz="2600" b="1">
                  <a:solidFill>
                    <a:schemeClr val="accent2"/>
                  </a:solidFill>
                </a:rPr>
                <a:t>泡排序方法比较适合于</a:t>
              </a:r>
            </a:p>
            <a:p>
              <a:pPr eaLnBrk="1" hangingPunct="1">
                <a:lnSpc>
                  <a:spcPct val="80000"/>
                </a:lnSpc>
              </a:pPr>
              <a:r>
                <a:rPr lang="zh-CN" altLang="en-US" sz="2600" b="1">
                  <a:solidFill>
                    <a:schemeClr val="accent2"/>
                  </a:solidFill>
                </a:rPr>
                <a:t>参加排序的序列的原始状态</a:t>
              </a:r>
            </a:p>
            <a:p>
              <a:pPr eaLnBrk="1" hangingPunct="1">
                <a:lnSpc>
                  <a:spcPct val="80000"/>
                </a:lnSpc>
              </a:pPr>
              <a:r>
                <a:rPr lang="zh-CN" altLang="en-US" sz="2600" b="1">
                  <a:solidFill>
                    <a:schemeClr val="accent2"/>
                  </a:solidFill>
                </a:rPr>
                <a:t>  基本有序的情况</a:t>
              </a:r>
            </a:p>
          </p:txBody>
        </p:sp>
        <p:grpSp>
          <p:nvGrpSpPr>
            <p:cNvPr id="8" name="Group 116"/>
            <p:cNvGrpSpPr>
              <a:grpSpLocks/>
            </p:cNvGrpSpPr>
            <p:nvPr/>
          </p:nvGrpSpPr>
          <p:grpSpPr bwMode="auto">
            <a:xfrm rot="742817">
              <a:off x="4233" y="2795"/>
              <a:ext cx="144" cy="318"/>
              <a:chOff x="3703" y="3411"/>
              <a:chExt cx="254" cy="414"/>
            </a:xfrm>
          </p:grpSpPr>
          <p:sp>
            <p:nvSpPr>
              <p:cNvPr id="37900" name="Freeform 117"/>
              <p:cNvSpPr>
                <a:spLocks/>
              </p:cNvSpPr>
              <p:nvPr/>
            </p:nvSpPr>
            <p:spPr bwMode="auto">
              <a:xfrm rot="1102032">
                <a:off x="3764" y="3409"/>
                <a:ext cx="191" cy="297"/>
              </a:xfrm>
              <a:custGeom>
                <a:avLst/>
                <a:gdLst>
                  <a:gd name="T0" fmla="*/ 30 w 291"/>
                  <a:gd name="T1" fmla="*/ 23 h 562"/>
                  <a:gd name="T2" fmla="*/ 118 w 291"/>
                  <a:gd name="T3" fmla="*/ 14 h 562"/>
                  <a:gd name="T4" fmla="*/ 114 w 291"/>
                  <a:gd name="T5" fmla="*/ 60 h 562"/>
                  <a:gd name="T6" fmla="*/ 104 w 291"/>
                  <a:gd name="T7" fmla="*/ 78 h 562"/>
                  <a:gd name="T8" fmla="*/ 100 w 291"/>
                  <a:gd name="T9" fmla="*/ 103 h 562"/>
                  <a:gd name="T10" fmla="*/ 90 w 291"/>
                  <a:gd name="T11" fmla="*/ 120 h 562"/>
                  <a:gd name="T12" fmla="*/ 85 w 291"/>
                  <a:gd name="T13" fmla="*/ 148 h 562"/>
                  <a:gd name="T14" fmla="*/ 30 w 291"/>
                  <a:gd name="T15" fmla="*/ 148 h 562"/>
                  <a:gd name="T16" fmla="*/ 15 w 291"/>
                  <a:gd name="T17" fmla="*/ 72 h 562"/>
                  <a:gd name="T18" fmla="*/ 30 w 291"/>
                  <a:gd name="T19" fmla="*/ 2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sp>
            <p:nvSpPr>
              <p:cNvPr id="37901" name="Freeform 118"/>
              <p:cNvSpPr>
                <a:spLocks/>
              </p:cNvSpPr>
              <p:nvPr/>
            </p:nvSpPr>
            <p:spPr bwMode="auto">
              <a:xfrm rot="1102032">
                <a:off x="3700" y="3727"/>
                <a:ext cx="132" cy="98"/>
              </a:xfrm>
              <a:custGeom>
                <a:avLst/>
                <a:gdLst>
                  <a:gd name="T0" fmla="*/ 36 w 200"/>
                  <a:gd name="T1" fmla="*/ 0 h 184"/>
                  <a:gd name="T2" fmla="*/ 13 w 200"/>
                  <a:gd name="T3" fmla="*/ 37 h 184"/>
                  <a:gd name="T4" fmla="*/ 18 w 200"/>
                  <a:gd name="T5" fmla="*/ 46 h 184"/>
                  <a:gd name="T6" fmla="*/ 46 w 200"/>
                  <a:gd name="T7" fmla="*/ 52 h 184"/>
                  <a:gd name="T8" fmla="*/ 79 w 200"/>
                  <a:gd name="T9" fmla="*/ 49 h 184"/>
                  <a:gd name="T10" fmla="*/ 84 w 200"/>
                  <a:gd name="T11" fmla="*/ 40 h 184"/>
                  <a:gd name="T12" fmla="*/ 75 w 200"/>
                  <a:gd name="T13" fmla="*/ 6 h 184"/>
                  <a:gd name="T14" fmla="*/ 3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2991"/>
                                        </p:tgtEl>
                                        <p:attrNameLst>
                                          <p:attrName>style.visibility</p:attrName>
                                        </p:attrNameLst>
                                      </p:cBhvr>
                                      <p:to>
                                        <p:strVal val="visible"/>
                                      </p:to>
                                    </p:set>
                                    <p:animEffect transition="in" filter="dissolve">
                                      <p:cBhvr>
                                        <p:cTn id="20" dur="500"/>
                                        <p:tgtEl>
                                          <p:spTgt spid="82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82992"/>
                                        </p:tgtEl>
                                        <p:attrNameLst>
                                          <p:attrName>style.visibility</p:attrName>
                                        </p:attrNameLst>
                                      </p:cBhvr>
                                      <p:to>
                                        <p:strVal val="visible"/>
                                      </p:to>
                                    </p:set>
                                    <p:anim calcmode="lin" valueType="num">
                                      <p:cBhvr>
                                        <p:cTn id="25" dur="500" fill="hold"/>
                                        <p:tgtEl>
                                          <p:spTgt spid="82992"/>
                                        </p:tgtEl>
                                        <p:attrNameLst>
                                          <p:attrName>ppt_w</p:attrName>
                                        </p:attrNameLst>
                                      </p:cBhvr>
                                      <p:tavLst>
                                        <p:tav tm="0">
                                          <p:val>
                                            <p:strVal val="2/3*#ppt_w"/>
                                          </p:val>
                                        </p:tav>
                                        <p:tav tm="100000">
                                          <p:val>
                                            <p:strVal val="#ppt_w"/>
                                          </p:val>
                                        </p:tav>
                                      </p:tavLst>
                                    </p:anim>
                                    <p:anim calcmode="lin" valueType="num">
                                      <p:cBhvr>
                                        <p:cTn id="26" dur="500" fill="hold"/>
                                        <p:tgtEl>
                                          <p:spTgt spid="82992"/>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utoUpdateAnimBg="0"/>
      <p:bldP spid="8299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（改进）冒泡排序算法分析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35</a:t>
            </a:fld>
            <a:endParaRPr lang="zh-CN" altLang="en-US" dirty="0"/>
          </a:p>
        </p:txBody>
      </p:sp>
      <p:graphicFrame>
        <p:nvGraphicFramePr>
          <p:cNvPr id="4" name="表格 3"/>
          <p:cNvGraphicFramePr>
            <a:graphicFrameLocks noGrp="1"/>
          </p:cNvGraphicFramePr>
          <p:nvPr/>
        </p:nvGraphicFramePr>
        <p:xfrm>
          <a:off x="755576" y="1124744"/>
          <a:ext cx="7560840" cy="356616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449263" indent="-449263">
                        <a:buFont typeface="Wingdings" pitchFamily="2" charset="2"/>
                        <a:buChar char="Ø"/>
                      </a:pPr>
                      <a:r>
                        <a:rPr lang="zh-CN" altLang="en-US" sz="2400" b="1" baseline="0" dirty="0">
                          <a:solidFill>
                            <a:srgbClr val="7030A0"/>
                          </a:solidFill>
                          <a:latin typeface="楷体" pitchFamily="49" charset="-122"/>
                          <a:ea typeface="楷体" pitchFamily="49" charset="-122"/>
                        </a:rPr>
                        <a:t>时间代价：</a:t>
                      </a:r>
                      <a:endParaRPr lang="en-US" altLang="zh-CN" sz="24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a:solidFill>
                            <a:srgbClr val="7030A0"/>
                          </a:solidFill>
                          <a:latin typeface="楷体" pitchFamily="49" charset="-122"/>
                          <a:ea typeface="楷体" pitchFamily="49" charset="-122"/>
                        </a:rPr>
                        <a:t>最小时间代价为</a:t>
                      </a:r>
                      <a:r>
                        <a:rPr lang="en-US" altLang="zh-CN" sz="2400" b="1" baseline="0" dirty="0">
                          <a:solidFill>
                            <a:srgbClr val="7030A0"/>
                          </a:solidFill>
                          <a:latin typeface="楷体" pitchFamily="49" charset="-122"/>
                          <a:ea typeface="楷体" pitchFamily="49" charset="-122"/>
                        </a:rPr>
                        <a:t>O(n)</a:t>
                      </a:r>
                      <a:r>
                        <a:rPr lang="zh-CN" altLang="en-US" sz="2400" b="1" baseline="0" dirty="0">
                          <a:solidFill>
                            <a:srgbClr val="7030A0"/>
                          </a:solidFill>
                          <a:latin typeface="楷体" pitchFamily="49" charset="-122"/>
                          <a:ea typeface="楷体" pitchFamily="49" charset="-122"/>
                        </a:rPr>
                        <a:t>，最佳情况下只运行第一轮循环</a:t>
                      </a:r>
                      <a:endParaRPr lang="en-US" altLang="zh-CN" sz="24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a:solidFill>
                            <a:srgbClr val="7030A0"/>
                          </a:solidFill>
                          <a:latin typeface="楷体" pitchFamily="49" charset="-122"/>
                          <a:ea typeface="楷体" pitchFamily="49" charset="-122"/>
                        </a:rPr>
                        <a:t>一般情况下为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upload.wikimedia.org/wikipedia/commons/3/37/Bubble_sort_animation.gif">
            <a:hlinkClick r:id="rId3"/>
          </p:cNvPr>
          <p:cNvPicPr>
            <a:picLocks noChangeAspect="1" noChangeArrowheads="1"/>
          </p:cNvPicPr>
          <p:nvPr/>
        </p:nvPicPr>
        <p:blipFill>
          <a:blip r:embed="rId4" cstate="print"/>
          <a:srcRect/>
          <a:stretch>
            <a:fillRect/>
          </a:stretch>
        </p:blipFill>
        <p:spPr bwMode="auto">
          <a:xfrm>
            <a:off x="3073400" y="2436813"/>
            <a:ext cx="4516438" cy="3822700"/>
          </a:xfrm>
          <a:prstGeom prst="rect">
            <a:avLst/>
          </a:prstGeom>
          <a:noFill/>
          <a:ln w="9525">
            <a:noFill/>
            <a:miter lim="800000"/>
            <a:headEnd/>
            <a:tailEnd/>
          </a:ln>
        </p:spPr>
      </p:pic>
      <p:cxnSp>
        <p:nvCxnSpPr>
          <p:cNvPr id="4" name="直接箭头连接符 3"/>
          <p:cNvCxnSpPr/>
          <p:nvPr/>
        </p:nvCxnSpPr>
        <p:spPr bwMode="auto">
          <a:xfrm>
            <a:off x="2886075" y="6397625"/>
            <a:ext cx="5040313"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6" name="TextBox 4"/>
          <p:cNvSpPr txBox="1">
            <a:spLocks noChangeArrowheads="1"/>
          </p:cNvSpPr>
          <p:nvPr/>
        </p:nvSpPr>
        <p:spPr bwMode="auto">
          <a:xfrm>
            <a:off x="7926388" y="6043613"/>
            <a:ext cx="539750" cy="708025"/>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8917" name="TextBox 6"/>
          <p:cNvSpPr txBox="1">
            <a:spLocks noChangeArrowheads="1"/>
          </p:cNvSpPr>
          <p:nvPr/>
        </p:nvSpPr>
        <p:spPr bwMode="auto">
          <a:xfrm>
            <a:off x="2187575" y="1239838"/>
            <a:ext cx="1397000" cy="708025"/>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2886075" y="2005013"/>
            <a:ext cx="0" cy="43926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9" name="AutoShape 4"/>
          <p:cNvSpPr>
            <a:spLocks noChangeArrowheads="1"/>
          </p:cNvSpPr>
          <p:nvPr/>
        </p:nvSpPr>
        <p:spPr bwMode="auto">
          <a:xfrm rot="-4896477">
            <a:off x="-244475" y="2990850"/>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8920" name="Text Box 5"/>
          <p:cNvSpPr txBox="1">
            <a:spLocks noChangeArrowheads="1"/>
          </p:cNvSpPr>
          <p:nvPr/>
        </p:nvSpPr>
        <p:spPr bwMode="auto">
          <a:xfrm>
            <a:off x="1000125" y="2668588"/>
            <a:ext cx="762000" cy="286226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grpSp>
        <p:nvGrpSpPr>
          <p:cNvPr id="2" name="Group 39"/>
          <p:cNvGrpSpPr>
            <a:grpSpLocks/>
          </p:cNvGrpSpPr>
          <p:nvPr/>
        </p:nvGrpSpPr>
        <p:grpSpPr bwMode="auto">
          <a:xfrm>
            <a:off x="3203575" y="390525"/>
            <a:ext cx="3579813" cy="849313"/>
            <a:chOff x="528" y="443"/>
            <a:chExt cx="2255" cy="535"/>
          </a:xfrm>
        </p:grpSpPr>
        <p:sp>
          <p:nvSpPr>
            <p:cNvPr id="38922" name="Freeform 20"/>
            <p:cNvSpPr>
              <a:spLocks/>
            </p:cNvSpPr>
            <p:nvPr/>
          </p:nvSpPr>
          <p:spPr bwMode="auto">
            <a:xfrm rot="-818416">
              <a:off x="528" y="480"/>
              <a:ext cx="2112" cy="498"/>
            </a:xfrm>
            <a:custGeom>
              <a:avLst/>
              <a:gdLst>
                <a:gd name="T0" fmla="*/ 268 w 2307"/>
                <a:gd name="T1" fmla="*/ 0 h 498"/>
                <a:gd name="T2" fmla="*/ 1754 w 2307"/>
                <a:gd name="T3" fmla="*/ 57 h 498"/>
                <a:gd name="T4" fmla="*/ 1915 w 2307"/>
                <a:gd name="T5" fmla="*/ 68 h 498"/>
                <a:gd name="T6" fmla="*/ 1878 w 2307"/>
                <a:gd name="T7" fmla="*/ 79 h 498"/>
                <a:gd name="T8" fmla="*/ 1896 w 2307"/>
                <a:gd name="T9" fmla="*/ 125 h 498"/>
                <a:gd name="T10" fmla="*/ 1933 w 2307"/>
                <a:gd name="T11" fmla="*/ 192 h 498"/>
                <a:gd name="T12" fmla="*/ 1933 w 2307"/>
                <a:gd name="T13" fmla="*/ 351 h 498"/>
                <a:gd name="T14" fmla="*/ 1924 w 2307"/>
                <a:gd name="T15" fmla="*/ 407 h 498"/>
                <a:gd name="T16" fmla="*/ 1896 w 2307"/>
                <a:gd name="T17" fmla="*/ 430 h 498"/>
                <a:gd name="T18" fmla="*/ 1878 w 2307"/>
                <a:gd name="T19" fmla="*/ 497 h 498"/>
                <a:gd name="T20" fmla="*/ 116 w 2307"/>
                <a:gd name="T21" fmla="*/ 486 h 498"/>
                <a:gd name="T22" fmla="*/ 154 w 2307"/>
                <a:gd name="T23" fmla="*/ 463 h 498"/>
                <a:gd name="T24" fmla="*/ 145 w 2307"/>
                <a:gd name="T25" fmla="*/ 430 h 498"/>
                <a:gd name="T26" fmla="*/ 174 w 2307"/>
                <a:gd name="T27" fmla="*/ 407 h 498"/>
                <a:gd name="T28" fmla="*/ 107 w 2307"/>
                <a:gd name="T29" fmla="*/ 362 h 498"/>
                <a:gd name="T30" fmla="*/ 116 w 2307"/>
                <a:gd name="T31" fmla="*/ 294 h 498"/>
                <a:gd name="T32" fmla="*/ 174 w 2307"/>
                <a:gd name="T33" fmla="*/ 271 h 498"/>
                <a:gd name="T34" fmla="*/ 202 w 2307"/>
                <a:gd name="T35" fmla="*/ 249 h 498"/>
                <a:gd name="T36" fmla="*/ 230 w 2307"/>
                <a:gd name="T37" fmla="*/ 238 h 498"/>
                <a:gd name="T38" fmla="*/ 145 w 2307"/>
                <a:gd name="T39" fmla="*/ 215 h 498"/>
                <a:gd name="T40" fmla="*/ 116 w 2307"/>
                <a:gd name="T41" fmla="*/ 192 h 498"/>
                <a:gd name="T42" fmla="*/ 88 w 2307"/>
                <a:gd name="T43" fmla="*/ 181 h 498"/>
                <a:gd name="T44" fmla="*/ 154 w 2307"/>
                <a:gd name="T45" fmla="*/ 170 h 498"/>
                <a:gd name="T46" fmla="*/ 125 w 2307"/>
                <a:gd name="T47" fmla="*/ 136 h 498"/>
                <a:gd name="T48" fmla="*/ 88 w 2307"/>
                <a:gd name="T49" fmla="*/ 125 h 498"/>
                <a:gd name="T50" fmla="*/ 164 w 2307"/>
                <a:gd name="T51" fmla="*/ 91 h 498"/>
                <a:gd name="T52" fmla="*/ 69 w 2307"/>
                <a:gd name="T53" fmla="*/ 34 h 498"/>
                <a:gd name="T54" fmla="*/ 183 w 2307"/>
                <a:gd name="T55" fmla="*/ 46 h 498"/>
                <a:gd name="T56" fmla="*/ 211 w 2307"/>
                <a:gd name="T57" fmla="*/ 23 h 498"/>
                <a:gd name="T58" fmla="*/ 268 w 2307"/>
                <a:gd name="T59" fmla="*/ 12 h 498"/>
                <a:gd name="T60" fmla="*/ 268 w 2307"/>
                <a:gd name="T61" fmla="*/ 0 h 49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07" h="498">
                  <a:moveTo>
                    <a:pt x="320" y="0"/>
                  </a:moveTo>
                  <a:cubicBezTo>
                    <a:pt x="887" y="72"/>
                    <a:pt x="1523" y="49"/>
                    <a:pt x="2093" y="57"/>
                  </a:cubicBezTo>
                  <a:cubicBezTo>
                    <a:pt x="2157" y="61"/>
                    <a:pt x="2222" y="59"/>
                    <a:pt x="2285" y="68"/>
                  </a:cubicBezTo>
                  <a:cubicBezTo>
                    <a:pt x="2300" y="70"/>
                    <a:pt x="2246" y="65"/>
                    <a:pt x="2240" y="79"/>
                  </a:cubicBezTo>
                  <a:cubicBezTo>
                    <a:pt x="2234" y="95"/>
                    <a:pt x="2253" y="110"/>
                    <a:pt x="2262" y="125"/>
                  </a:cubicBezTo>
                  <a:cubicBezTo>
                    <a:pt x="2276" y="148"/>
                    <a:pt x="2307" y="192"/>
                    <a:pt x="2307" y="192"/>
                  </a:cubicBezTo>
                  <a:cubicBezTo>
                    <a:pt x="2215" y="225"/>
                    <a:pt x="2286" y="287"/>
                    <a:pt x="2307" y="351"/>
                  </a:cubicBezTo>
                  <a:cubicBezTo>
                    <a:pt x="2303" y="370"/>
                    <a:pt x="2305" y="390"/>
                    <a:pt x="2296" y="407"/>
                  </a:cubicBezTo>
                  <a:cubicBezTo>
                    <a:pt x="2289" y="419"/>
                    <a:pt x="2269" y="418"/>
                    <a:pt x="2262" y="430"/>
                  </a:cubicBezTo>
                  <a:cubicBezTo>
                    <a:pt x="2250" y="450"/>
                    <a:pt x="2247" y="475"/>
                    <a:pt x="2240" y="497"/>
                  </a:cubicBezTo>
                  <a:cubicBezTo>
                    <a:pt x="1540" y="493"/>
                    <a:pt x="839" y="498"/>
                    <a:pt x="139" y="486"/>
                  </a:cubicBezTo>
                  <a:cubicBezTo>
                    <a:pt x="122" y="486"/>
                    <a:pt x="175" y="477"/>
                    <a:pt x="184" y="463"/>
                  </a:cubicBezTo>
                  <a:cubicBezTo>
                    <a:pt x="190" y="453"/>
                    <a:pt x="177" y="441"/>
                    <a:pt x="173" y="430"/>
                  </a:cubicBezTo>
                  <a:cubicBezTo>
                    <a:pt x="184" y="422"/>
                    <a:pt x="210" y="420"/>
                    <a:pt x="207" y="407"/>
                  </a:cubicBezTo>
                  <a:cubicBezTo>
                    <a:pt x="202" y="382"/>
                    <a:pt x="148" y="369"/>
                    <a:pt x="128" y="362"/>
                  </a:cubicBezTo>
                  <a:cubicBezTo>
                    <a:pt x="228" y="330"/>
                    <a:pt x="86" y="388"/>
                    <a:pt x="139" y="294"/>
                  </a:cubicBezTo>
                  <a:cubicBezTo>
                    <a:pt x="151" y="273"/>
                    <a:pt x="184" y="279"/>
                    <a:pt x="207" y="271"/>
                  </a:cubicBezTo>
                  <a:cubicBezTo>
                    <a:pt x="220" y="267"/>
                    <a:pt x="229" y="255"/>
                    <a:pt x="241" y="249"/>
                  </a:cubicBezTo>
                  <a:cubicBezTo>
                    <a:pt x="251" y="244"/>
                    <a:pt x="263" y="242"/>
                    <a:pt x="274" y="238"/>
                  </a:cubicBezTo>
                  <a:cubicBezTo>
                    <a:pt x="241" y="229"/>
                    <a:pt x="205" y="227"/>
                    <a:pt x="173" y="215"/>
                  </a:cubicBezTo>
                  <a:cubicBezTo>
                    <a:pt x="160" y="210"/>
                    <a:pt x="151" y="198"/>
                    <a:pt x="139" y="192"/>
                  </a:cubicBezTo>
                  <a:cubicBezTo>
                    <a:pt x="128" y="187"/>
                    <a:pt x="116" y="185"/>
                    <a:pt x="105" y="181"/>
                  </a:cubicBezTo>
                  <a:cubicBezTo>
                    <a:pt x="131" y="177"/>
                    <a:pt x="165" y="189"/>
                    <a:pt x="184" y="170"/>
                  </a:cubicBezTo>
                  <a:cubicBezTo>
                    <a:pt x="195" y="159"/>
                    <a:pt x="164" y="144"/>
                    <a:pt x="150" y="136"/>
                  </a:cubicBezTo>
                  <a:cubicBezTo>
                    <a:pt x="137" y="128"/>
                    <a:pt x="120" y="129"/>
                    <a:pt x="105" y="125"/>
                  </a:cubicBezTo>
                  <a:cubicBezTo>
                    <a:pt x="12" y="62"/>
                    <a:pt x="132" y="153"/>
                    <a:pt x="195" y="91"/>
                  </a:cubicBezTo>
                  <a:cubicBezTo>
                    <a:pt x="221" y="65"/>
                    <a:pt x="91" y="36"/>
                    <a:pt x="82" y="34"/>
                  </a:cubicBezTo>
                  <a:cubicBezTo>
                    <a:pt x="215" y="2"/>
                    <a:pt x="0" y="46"/>
                    <a:pt x="218" y="46"/>
                  </a:cubicBezTo>
                  <a:cubicBezTo>
                    <a:pt x="232" y="46"/>
                    <a:pt x="239" y="27"/>
                    <a:pt x="252" y="23"/>
                  </a:cubicBezTo>
                  <a:cubicBezTo>
                    <a:pt x="274" y="16"/>
                    <a:pt x="297" y="16"/>
                    <a:pt x="320" y="12"/>
                  </a:cubicBezTo>
                  <a:cubicBezTo>
                    <a:pt x="367" y="27"/>
                    <a:pt x="364" y="30"/>
                    <a:pt x="320" y="0"/>
                  </a:cubicBezTo>
                  <a:close/>
                </a:path>
              </a:pathLst>
            </a:custGeom>
            <a:solidFill>
              <a:srgbClr val="67DCD9"/>
            </a:solidFill>
            <a:ln w="12700" cap="sq" cmpd="sng">
              <a:noFill/>
              <a:prstDash val="solid"/>
              <a:round/>
              <a:headEnd type="none" w="sm" len="sm"/>
              <a:tailEnd type="none" w="sm" len="sm"/>
            </a:ln>
            <a:effectLst>
              <a:outerShdw dist="125080" dir="1437749" algn="ctr" rotWithShape="0">
                <a:srgbClr val="969696"/>
              </a:outerShdw>
            </a:effectLst>
          </p:spPr>
          <p:txBody>
            <a:bodyPr/>
            <a:lstStyle/>
            <a:p>
              <a:endParaRPr lang="zh-CN" altLang="en-US"/>
            </a:p>
          </p:txBody>
        </p:sp>
        <p:sp>
          <p:nvSpPr>
            <p:cNvPr id="38923" name="Rectangle 21"/>
            <p:cNvSpPr>
              <a:spLocks noChangeArrowheads="1"/>
            </p:cNvSpPr>
            <p:nvPr/>
          </p:nvSpPr>
          <p:spPr bwMode="auto">
            <a:xfrm rot="-890375">
              <a:off x="749" y="443"/>
              <a:ext cx="2034" cy="5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en-US" altLang="zh-CN" sz="4600" b="1">
                  <a:solidFill>
                    <a:srgbClr val="FFFF00"/>
                  </a:solidFill>
                  <a:latin typeface="隶书" pitchFamily="49" charset="-122"/>
                  <a:ea typeface="隶书" pitchFamily="49" charset="-122"/>
                </a:rPr>
                <a:t> </a:t>
              </a:r>
              <a:r>
                <a:rPr lang="zh-CN" altLang="en-US" sz="4600" b="1">
                  <a:solidFill>
                    <a:srgbClr val="FFFF00"/>
                  </a:solidFill>
                  <a:latin typeface="隶书" pitchFamily="49" charset="-122"/>
                  <a:ea typeface="隶书" pitchFamily="49" charset="-122"/>
                </a:rPr>
                <a:t>思考题</a:t>
              </a:r>
              <a:r>
                <a:rPr lang="en-US" altLang="zh-CN" sz="4600" b="1">
                  <a:solidFill>
                    <a:srgbClr val="FFFF00"/>
                  </a:solidFill>
                  <a:latin typeface="方正舒体" pitchFamily="2" charset="-122"/>
                  <a:ea typeface="方正舒体" pitchFamily="2" charset="-122"/>
                </a:rPr>
                <a:t> </a:t>
              </a:r>
            </a:p>
          </p:txBody>
        </p:sp>
      </p:gr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a:off x="2865438" y="6122988"/>
            <a:ext cx="504031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39" name="TextBox 4"/>
          <p:cNvSpPr txBox="1">
            <a:spLocks noChangeArrowheads="1"/>
          </p:cNvSpPr>
          <p:nvPr/>
        </p:nvSpPr>
        <p:spPr bwMode="auto">
          <a:xfrm>
            <a:off x="7905750" y="5768975"/>
            <a:ext cx="539750" cy="708025"/>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9940" name="TextBox 6"/>
          <p:cNvSpPr txBox="1">
            <a:spLocks noChangeArrowheads="1"/>
          </p:cNvSpPr>
          <p:nvPr/>
        </p:nvSpPr>
        <p:spPr bwMode="auto">
          <a:xfrm>
            <a:off x="2166938" y="965200"/>
            <a:ext cx="1397000" cy="708025"/>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2865438" y="1730375"/>
            <a:ext cx="0" cy="43926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42" name="AutoShape 4"/>
          <p:cNvSpPr>
            <a:spLocks noChangeArrowheads="1"/>
          </p:cNvSpPr>
          <p:nvPr/>
        </p:nvSpPr>
        <p:spPr bwMode="auto">
          <a:xfrm rot="-4896477">
            <a:off x="-265112" y="2716213"/>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9943" name="Text Box 5"/>
          <p:cNvSpPr txBox="1">
            <a:spLocks noChangeArrowheads="1"/>
          </p:cNvSpPr>
          <p:nvPr/>
        </p:nvSpPr>
        <p:spPr bwMode="auto">
          <a:xfrm>
            <a:off x="979488" y="2393950"/>
            <a:ext cx="762000" cy="286226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pic>
        <p:nvPicPr>
          <p:cNvPr id="39944" name="Picture 2" descr="http://upload.wikimedia.org/wikipedia/commons/4/42/Insertion_sort.gif">
            <a:hlinkClick r:id="rId3"/>
          </p:cNvPr>
          <p:cNvPicPr>
            <a:picLocks noChangeAspect="1" noChangeArrowheads="1"/>
          </p:cNvPicPr>
          <p:nvPr/>
        </p:nvPicPr>
        <p:blipFill>
          <a:blip r:embed="rId4" cstate="print"/>
          <a:srcRect/>
          <a:stretch>
            <a:fillRect/>
          </a:stretch>
        </p:blipFill>
        <p:spPr bwMode="auto">
          <a:xfrm>
            <a:off x="3348038" y="1349375"/>
            <a:ext cx="2879725" cy="4614863"/>
          </a:xfrm>
          <a:prstGeom prst="rect">
            <a:avLst/>
          </a:prstGeom>
          <a:noFill/>
          <a:ln w="9525">
            <a:noFill/>
            <a:miter lim="800000"/>
            <a:headEnd/>
            <a:tailEnd/>
          </a:ln>
        </p:spPr>
      </p:pic>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219200" y="4419600"/>
            <a:ext cx="6248400" cy="1981200"/>
            <a:chOff x="720" y="2832"/>
            <a:chExt cx="3936" cy="1248"/>
          </a:xfrm>
        </p:grpSpPr>
        <p:sp>
          <p:nvSpPr>
            <p:cNvPr id="40976" name="Oval 13"/>
            <p:cNvSpPr>
              <a:spLocks noChangeArrowheads="1"/>
            </p:cNvSpPr>
            <p:nvPr/>
          </p:nvSpPr>
          <p:spPr bwMode="auto">
            <a:xfrm>
              <a:off x="720" y="2832"/>
              <a:ext cx="3936" cy="1248"/>
            </a:xfrm>
            <a:prstGeom prst="ellipse">
              <a:avLst/>
            </a:prstGeom>
            <a:solidFill>
              <a:srgbClr val="FFFFB9"/>
            </a:solidFill>
            <a:ln w="12700" cap="sq">
              <a:noFill/>
              <a:round/>
              <a:headEnd type="none" w="sm" len="sm"/>
              <a:tailEnd type="none" w="sm" len="sm"/>
            </a:ln>
            <a:effectLst>
              <a:outerShdw dist="96720" dir="1391915" algn="ctr" rotWithShape="0">
                <a:srgbClr val="B2B2B2"/>
              </a:outerShdw>
            </a:effectLst>
          </p:spPr>
          <p:txBody>
            <a:bodyPr wrap="none" anchor="ctr"/>
            <a:lstStyle/>
            <a:p>
              <a:pPr eaLnBrk="1" hangingPunct="1"/>
              <a:endParaRPr lang="zh-CN" altLang="en-US"/>
            </a:p>
          </p:txBody>
        </p:sp>
        <p:sp>
          <p:nvSpPr>
            <p:cNvPr id="40977" name="Text Box 14"/>
            <p:cNvSpPr txBox="1">
              <a:spLocks noChangeArrowheads="1"/>
            </p:cNvSpPr>
            <p:nvPr/>
          </p:nvSpPr>
          <p:spPr bwMode="auto">
            <a:xfrm>
              <a:off x="760" y="3328"/>
              <a:ext cx="3215" cy="508"/>
            </a:xfrm>
            <a:prstGeom prst="rect">
              <a:avLst/>
            </a:prstGeom>
            <a:noFill/>
            <a:ln w="12700" cap="sq">
              <a:noFill/>
              <a:miter lim="800000"/>
              <a:headEnd type="none" w="sm" len="sm"/>
              <a:tailEnd type="none" w="sm" len="sm"/>
            </a:ln>
          </p:spPr>
          <p:txBody>
            <a:bodyPr wrap="none">
              <a:spAutoFit/>
            </a:bodyPr>
            <a:lstStyle/>
            <a:p>
              <a:pPr eaLnBrk="1" hangingPunct="1">
                <a:lnSpc>
                  <a:spcPct val="90000"/>
                </a:lnSpc>
              </a:pPr>
              <a:r>
                <a:rPr lang="en-US" altLang="zh-CN" sz="2600" b="1">
                  <a:solidFill>
                    <a:srgbClr val="000099"/>
                  </a:solidFill>
                  <a:latin typeface="宋体" charset="-122"/>
                  <a:ea typeface="宋体" charset="-122"/>
                </a:rPr>
                <a:t>       </a:t>
              </a:r>
              <a:r>
                <a:rPr lang="en-US" altLang="zh-CN" sz="2600" b="1">
                  <a:solidFill>
                    <a:srgbClr val="000099"/>
                  </a:solidFill>
                  <a:latin typeface="Times New Roman" pitchFamily="18" charset="0"/>
                  <a:ea typeface="宋体" charset="-122"/>
                </a:rPr>
                <a:t>gap</a:t>
              </a:r>
              <a:r>
                <a:rPr lang="en-US" altLang="zh-CN" sz="2600" b="1" baseline="-25000">
                  <a:solidFill>
                    <a:srgbClr val="000099"/>
                  </a:solidFill>
                  <a:latin typeface="Times New Roman" pitchFamily="18" charset="0"/>
                  <a:ea typeface="宋体" charset="-122"/>
                </a:rPr>
                <a:t>1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n</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  </a:t>
              </a:r>
              <a:endParaRPr lang="en-US" altLang="zh-CN" sz="2600" b="1">
                <a:solidFill>
                  <a:srgbClr val="000099"/>
                </a:solidFill>
                <a:latin typeface="Times New Roman" pitchFamily="18" charset="0"/>
                <a:ea typeface="宋体" charset="-122"/>
              </a:endParaRPr>
            </a:p>
            <a:p>
              <a:pPr eaLnBrk="1" hangingPunct="1">
                <a:lnSpc>
                  <a:spcPct val="90000"/>
                </a:lnSpc>
              </a:pPr>
              <a:r>
                <a:rPr lang="en-US" altLang="zh-CN" sz="2600" b="1">
                  <a:solidFill>
                    <a:srgbClr val="000099"/>
                  </a:solidFill>
                  <a:latin typeface="Times New Roman" pitchFamily="18" charset="0"/>
                  <a:ea typeface="宋体" charset="-122"/>
                </a:rPr>
                <a:t>              gap</a:t>
              </a:r>
              <a:r>
                <a:rPr lang="en-US" altLang="zh-CN" sz="2600" b="1" baseline="-25000">
                  <a:solidFill>
                    <a:srgbClr val="000099"/>
                  </a:solidFill>
                  <a:latin typeface="Times New Roman" pitchFamily="18" charset="0"/>
                  <a:ea typeface="宋体" charset="-122"/>
                </a:rPr>
                <a:t>i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gap</a:t>
              </a:r>
              <a:r>
                <a:rPr lang="en-US" altLang="zh-CN" sz="2600" b="1" baseline="-25000">
                  <a:solidFill>
                    <a:srgbClr val="000099"/>
                  </a:solidFill>
                  <a:latin typeface="Times New Roman" pitchFamily="18" charset="0"/>
                  <a:ea typeface="宋体" charset="-122"/>
                </a:rPr>
                <a:t>i</a:t>
              </a:r>
              <a:r>
                <a:rPr lang="en-US" altLang="zh-CN" sz="2600" b="1" baseline="-25000">
                  <a:solidFill>
                    <a:srgbClr val="000099"/>
                  </a:solidFill>
                  <a:latin typeface="宋体" charset="-122"/>
                  <a:ea typeface="宋体" charset="-122"/>
                </a:rPr>
                <a:t>-</a:t>
              </a:r>
              <a:r>
                <a:rPr lang="en-US" altLang="zh-CN" sz="2600" b="1" baseline="-25000">
                  <a:solidFill>
                    <a:srgbClr val="000099"/>
                  </a:solidFill>
                  <a:latin typeface="Times New Roman" pitchFamily="18" charset="0"/>
                  <a:ea typeface="宋体" charset="-122"/>
                </a:rPr>
                <a:t>1</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a:t>
              </a:r>
              <a:r>
                <a:rPr lang="en-US" altLang="zh-CN" sz="2400" b="1">
                  <a:solidFill>
                    <a:srgbClr val="000099"/>
                  </a:solidFill>
                  <a:latin typeface="Times New Roman" pitchFamily="18" charset="0"/>
                  <a:ea typeface="宋体" charset="-122"/>
                </a:rPr>
                <a:t>     </a:t>
              </a:r>
              <a:r>
                <a:rPr lang="en-US" altLang="zh-CN" sz="2000" b="1">
                  <a:solidFill>
                    <a:srgbClr val="000099"/>
                  </a:solidFill>
                  <a:latin typeface="Times New Roman" pitchFamily="18" charset="0"/>
                  <a:ea typeface="宋体" charset="-122"/>
                </a:rPr>
                <a:t>i = 2, 3, …</a:t>
              </a:r>
              <a:r>
                <a:rPr lang="en-US" altLang="zh-CN" sz="2400">
                  <a:solidFill>
                    <a:srgbClr val="000099"/>
                  </a:solidFill>
                  <a:latin typeface="Times New Roman" pitchFamily="18" charset="0"/>
                  <a:ea typeface="宋体" charset="-122"/>
                </a:rPr>
                <a:t> </a:t>
              </a:r>
            </a:p>
          </p:txBody>
        </p:sp>
        <p:sp>
          <p:nvSpPr>
            <p:cNvPr id="40978" name="Rectangle 15"/>
            <p:cNvSpPr>
              <a:spLocks noChangeArrowheads="1"/>
            </p:cNvSpPr>
            <p:nvPr/>
          </p:nvSpPr>
          <p:spPr bwMode="auto">
            <a:xfrm>
              <a:off x="1079" y="2974"/>
              <a:ext cx="2704" cy="356"/>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en-US" altLang="zh-CN" sz="3000" b="1">
                  <a:solidFill>
                    <a:srgbClr val="FF3300"/>
                  </a:solidFill>
                </a:rPr>
                <a:t> </a:t>
              </a:r>
              <a:r>
                <a:rPr lang="zh-CN" altLang="en-US" sz="3100" b="1">
                  <a:solidFill>
                    <a:srgbClr val="FF3300"/>
                  </a:solidFill>
                </a:rPr>
                <a:t>一种减小</a:t>
              </a:r>
              <a:r>
                <a:rPr lang="en-US" altLang="zh-CN" sz="3100" b="1">
                  <a:solidFill>
                    <a:srgbClr val="FF3300"/>
                  </a:solidFill>
                  <a:latin typeface="Times New Roman" pitchFamily="18" charset="0"/>
                </a:rPr>
                <a:t>gap</a:t>
              </a:r>
              <a:r>
                <a:rPr lang="zh-CN" altLang="en-US" sz="3100" b="1">
                  <a:solidFill>
                    <a:srgbClr val="FF3300"/>
                  </a:solidFill>
                </a:rPr>
                <a:t>的方法</a:t>
              </a:r>
              <a:r>
                <a:rPr lang="zh-CN" altLang="en-US" sz="2800" b="1">
                  <a:solidFill>
                    <a:srgbClr val="FF3300"/>
                  </a:solidFill>
                  <a:latin typeface="楷体_GB2312" pitchFamily="49" charset="-122"/>
                  <a:ea typeface="楷体_GB2312" pitchFamily="49" charset="-122"/>
                </a:rPr>
                <a:t>： </a:t>
              </a:r>
            </a:p>
          </p:txBody>
        </p:sp>
      </p:grpSp>
      <p:grpSp>
        <p:nvGrpSpPr>
          <p:cNvPr id="3" name="Group 32"/>
          <p:cNvGrpSpPr>
            <a:grpSpLocks/>
          </p:cNvGrpSpPr>
          <p:nvPr/>
        </p:nvGrpSpPr>
        <p:grpSpPr bwMode="auto">
          <a:xfrm>
            <a:off x="252413" y="379413"/>
            <a:ext cx="4967287" cy="611187"/>
            <a:chOff x="159" y="239"/>
            <a:chExt cx="3129" cy="385"/>
          </a:xfrm>
        </p:grpSpPr>
        <p:sp>
          <p:nvSpPr>
            <p:cNvPr id="40974" name="Rectangle 17"/>
            <p:cNvSpPr>
              <a:spLocks noChangeArrowheads="1"/>
            </p:cNvSpPr>
            <p:nvPr/>
          </p:nvSpPr>
          <p:spPr bwMode="auto">
            <a:xfrm>
              <a:off x="159" y="239"/>
              <a:ext cx="2975"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0975" name="Rectangle 18"/>
            <p:cNvSpPr>
              <a:spLocks noChangeArrowheads="1"/>
            </p:cNvSpPr>
            <p:nvPr/>
          </p:nvSpPr>
          <p:spPr bwMode="auto">
            <a:xfrm>
              <a:off x="192" y="249"/>
              <a:ext cx="3096" cy="3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8.5  </a:t>
              </a:r>
              <a:r>
                <a:rPr lang="zh-CN" altLang="en-US" sz="3300" b="1" dirty="0">
                  <a:solidFill>
                    <a:srgbClr val="FF0000"/>
                  </a:solidFill>
                  <a:latin typeface="Times New Roman" pitchFamily="18" charset="0"/>
                  <a:ea typeface="楷体_GB2312" pitchFamily="49" charset="-122"/>
                </a:rPr>
                <a:t>谢尔</a:t>
              </a:r>
              <a:r>
                <a:rPr lang="en-US" altLang="zh-CN" sz="3300" b="1" dirty="0">
                  <a:solidFill>
                    <a:srgbClr val="FF0000"/>
                  </a:solidFill>
                  <a:latin typeface="Times New Roman" pitchFamily="18" charset="0"/>
                  <a:ea typeface="楷体_GB2312" pitchFamily="49" charset="-122"/>
                </a:rPr>
                <a:t>(</a:t>
              </a:r>
              <a:r>
                <a:rPr lang="en-US" altLang="zh-CN" sz="3300" b="1" dirty="0">
                  <a:solidFill>
                    <a:srgbClr val="FF0000"/>
                  </a:solidFill>
                  <a:latin typeface="Times New Roman" pitchFamily="18" charset="0"/>
                  <a:ea typeface="宋体" charset="-122"/>
                </a:rPr>
                <a:t>Shell)</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4" name="Group 33"/>
          <p:cNvGrpSpPr>
            <a:grpSpLocks/>
          </p:cNvGrpSpPr>
          <p:nvPr/>
        </p:nvGrpSpPr>
        <p:grpSpPr bwMode="auto">
          <a:xfrm>
            <a:off x="973138" y="1635125"/>
            <a:ext cx="7775575" cy="2514600"/>
            <a:chOff x="431" y="1030"/>
            <a:chExt cx="4898" cy="1584"/>
          </a:xfrm>
        </p:grpSpPr>
        <p:sp>
          <p:nvSpPr>
            <p:cNvPr id="40971" name="Rectangle 20"/>
            <p:cNvSpPr>
              <a:spLocks noChangeArrowheads="1"/>
            </p:cNvSpPr>
            <p:nvPr/>
          </p:nvSpPr>
          <p:spPr bwMode="auto">
            <a:xfrm>
              <a:off x="431" y="1030"/>
              <a:ext cx="4745" cy="158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40972" name="Text Box 21"/>
            <p:cNvSpPr txBox="1">
              <a:spLocks noChangeArrowheads="1"/>
            </p:cNvSpPr>
            <p:nvPr/>
          </p:nvSpPr>
          <p:spPr bwMode="auto">
            <a:xfrm>
              <a:off x="564" y="1238"/>
              <a:ext cx="4765" cy="120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首先确定一个元素的间隔数</a:t>
              </a:r>
              <a:r>
                <a:rPr lang="en-US" altLang="zh-CN" sz="2400" b="1">
                  <a:solidFill>
                    <a:schemeClr val="accent2"/>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a:t>
              </a:r>
            </a:p>
            <a:p>
              <a:pPr eaLnBrk="1" hangingPunct="1"/>
              <a:r>
                <a:rPr lang="zh-CN" altLang="en-US" sz="2400" b="1">
                  <a:solidFill>
                    <a:srgbClr val="003399"/>
                  </a:solidFill>
                  <a:latin typeface="幼圆" pitchFamily="49" charset="-122"/>
                  <a:ea typeface="幼圆" pitchFamily="49" charset="-122"/>
                </a:rPr>
                <a:t>    将参加排序的元素按照</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分隔成若干个子序列</a:t>
              </a:r>
            </a:p>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即分别把那些位置相隔为</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的元素看作一个子序</a:t>
              </a:r>
            </a:p>
            <a:p>
              <a:pPr eaLnBrk="1" hangingPunct="1"/>
              <a:r>
                <a:rPr lang="zh-CN" altLang="en-US" sz="2400" b="1">
                  <a:solidFill>
                    <a:srgbClr val="003399"/>
                  </a:solidFill>
                  <a:latin typeface="幼圆" pitchFamily="49" charset="-122"/>
                  <a:ea typeface="幼圆" pitchFamily="49" charset="-122"/>
                </a:rPr>
                <a:t>列</a:t>
              </a:r>
              <a:r>
                <a:rPr lang="en-US" altLang="zh-CN" sz="2400" b="1">
                  <a:solidFill>
                    <a:srgbClr val="003399"/>
                  </a:solidFill>
                  <a:latin typeface="幼圆" pitchFamily="49" charset="-122"/>
                  <a:ea typeface="幼圆" pitchFamily="49" charset="-122"/>
                </a:rPr>
                <a:t>),</a:t>
              </a:r>
              <a:r>
                <a:rPr lang="zh-CN" altLang="en-US" sz="2400" b="1">
                  <a:solidFill>
                    <a:srgbClr val="003399"/>
                  </a:solidFill>
                  <a:latin typeface="幼圆" pitchFamily="49" charset="-122"/>
                  <a:ea typeface="幼圆" pitchFamily="49" charset="-122"/>
                </a:rPr>
                <a:t>然后对各个子序列采用               进行排序；此后减小</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值，重复上述过程，直到</a:t>
              </a:r>
              <a:r>
                <a:rPr lang="en-US" altLang="zh-CN" sz="2400" b="1">
                  <a:solidFill>
                    <a:srgbClr val="003399"/>
                  </a:solidFill>
                  <a:latin typeface="Times New Roman" pitchFamily="18" charset="0"/>
                  <a:ea typeface="幼圆" pitchFamily="49" charset="-122"/>
                </a:rPr>
                <a:t>gap&lt;1</a:t>
              </a:r>
              <a:r>
                <a:rPr lang="zh-CN" altLang="en-US" sz="2400" b="1">
                  <a:solidFill>
                    <a:srgbClr val="003399"/>
                  </a:solidFill>
                  <a:latin typeface="幼圆" pitchFamily="49" charset="-122"/>
                  <a:ea typeface="幼圆" pitchFamily="49" charset="-122"/>
                </a:rPr>
                <a:t>。</a:t>
              </a:r>
            </a:p>
          </p:txBody>
        </p:sp>
        <p:sp>
          <p:nvSpPr>
            <p:cNvPr id="40973" name="Rectangle 22"/>
            <p:cNvSpPr>
              <a:spLocks noChangeArrowheads="1"/>
            </p:cNvSpPr>
            <p:nvPr/>
          </p:nvSpPr>
          <p:spPr bwMode="auto">
            <a:xfrm>
              <a:off x="2880" y="1919"/>
              <a:ext cx="1941" cy="29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2500" b="1" i="1">
                  <a:solidFill>
                    <a:srgbClr val="FF3300"/>
                  </a:solidFill>
                </a:rPr>
                <a:t>某一种排序方法</a:t>
              </a:r>
            </a:p>
          </p:txBody>
        </p:sp>
      </p:grpSp>
      <p:grpSp>
        <p:nvGrpSpPr>
          <p:cNvPr id="5" name="Group 26"/>
          <p:cNvGrpSpPr>
            <a:grpSpLocks/>
          </p:cNvGrpSpPr>
          <p:nvPr/>
        </p:nvGrpSpPr>
        <p:grpSpPr bwMode="auto">
          <a:xfrm>
            <a:off x="5334000" y="871538"/>
            <a:ext cx="3505200" cy="685800"/>
            <a:chOff x="3360" y="624"/>
            <a:chExt cx="2208" cy="432"/>
          </a:xfrm>
        </p:grpSpPr>
        <p:sp>
          <p:nvSpPr>
            <p:cNvPr id="40969" name="AutoShape 27"/>
            <p:cNvSpPr>
              <a:spLocks noChangeArrowheads="1"/>
            </p:cNvSpPr>
            <p:nvPr/>
          </p:nvSpPr>
          <p:spPr bwMode="auto">
            <a:xfrm>
              <a:off x="3360" y="624"/>
              <a:ext cx="2208" cy="432"/>
            </a:xfrm>
            <a:prstGeom prst="cloudCallout">
              <a:avLst>
                <a:gd name="adj1" fmla="val -41259"/>
                <a:gd name="adj2" fmla="val 85417"/>
              </a:avLst>
            </a:prstGeom>
            <a:solidFill>
              <a:srgbClr val="F0F0F0"/>
            </a:solidFill>
            <a:ln w="25400" cap="sq">
              <a:solidFill>
                <a:srgbClr val="C0C0C0"/>
              </a:solidFill>
              <a:round/>
              <a:headEnd type="none" w="sm" len="sm"/>
              <a:tailEnd type="none" w="sm" len="sm"/>
            </a:ln>
            <a:effectLst>
              <a:outerShdw dist="119812" dir="1920323" algn="ctr" rotWithShape="0">
                <a:srgbClr val="B2B2B2"/>
              </a:outerShdw>
            </a:effectLst>
          </p:spPr>
          <p:txBody>
            <a:bodyPr/>
            <a:lstStyle/>
            <a:p>
              <a:pPr algn="ctr" eaLnBrk="1" hangingPunct="1"/>
              <a:endParaRPr lang="en-US" altLang="zh-CN" sz="2400" b="1">
                <a:latin typeface="Times New Roman" pitchFamily="18" charset="0"/>
                <a:ea typeface="宋体" charset="-122"/>
              </a:endParaRPr>
            </a:p>
          </p:txBody>
        </p:sp>
        <p:sp>
          <p:nvSpPr>
            <p:cNvPr id="40970" name="Text Box 28"/>
            <p:cNvSpPr txBox="1">
              <a:spLocks noChangeArrowheads="1"/>
            </p:cNvSpPr>
            <p:nvPr/>
          </p:nvSpPr>
          <p:spPr bwMode="auto">
            <a:xfrm>
              <a:off x="3589" y="650"/>
              <a:ext cx="1787"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800" b="1" i="1">
                  <a:solidFill>
                    <a:srgbClr val="FF3300"/>
                  </a:solidFill>
                  <a:latin typeface="Times New Roman" pitchFamily="18" charset="0"/>
                </a:rPr>
                <a:t>缩小增量排序法</a:t>
              </a:r>
            </a:p>
          </p:txBody>
        </p:sp>
      </p:grpSp>
      <p:grpSp>
        <p:nvGrpSpPr>
          <p:cNvPr id="6" name="Group 29"/>
          <p:cNvGrpSpPr>
            <a:grpSpLocks/>
          </p:cNvGrpSpPr>
          <p:nvPr/>
        </p:nvGrpSpPr>
        <p:grpSpPr bwMode="auto">
          <a:xfrm>
            <a:off x="1331913" y="1306513"/>
            <a:ext cx="2514600" cy="609600"/>
            <a:chOff x="249" y="548"/>
            <a:chExt cx="1584" cy="384"/>
          </a:xfrm>
        </p:grpSpPr>
        <p:sp>
          <p:nvSpPr>
            <p:cNvPr id="40967" name="Oval 30"/>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0968" name="Text Box 31"/>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8"/>
          <p:cNvGrpSpPr>
            <a:grpSpLocks/>
          </p:cNvGrpSpPr>
          <p:nvPr/>
        </p:nvGrpSpPr>
        <p:grpSpPr bwMode="auto">
          <a:xfrm>
            <a:off x="147638" y="273050"/>
            <a:ext cx="1057275" cy="854075"/>
            <a:chOff x="93" y="172"/>
            <a:chExt cx="666" cy="538"/>
          </a:xfrm>
        </p:grpSpPr>
        <p:sp>
          <p:nvSpPr>
            <p:cNvPr id="42301" name="AutoShape 3"/>
            <p:cNvSpPr>
              <a:spLocks noChangeArrowheads="1"/>
            </p:cNvSpPr>
            <p:nvPr/>
          </p:nvSpPr>
          <p:spPr bwMode="auto">
            <a:xfrm rot="-602478">
              <a:off x="93" y="203"/>
              <a:ext cx="666" cy="495"/>
            </a:xfrm>
            <a:prstGeom prst="irregularSeal2">
              <a:avLst/>
            </a:prstGeom>
            <a:solidFill>
              <a:srgbClr val="FF3300"/>
            </a:solidFill>
            <a:ln w="53975" cap="sq">
              <a:solidFill>
                <a:srgbClr val="FFCC00"/>
              </a:solidFill>
              <a:miter lim="800000"/>
              <a:headEnd type="none" w="sm" len="sm"/>
              <a:tailEnd type="none" w="sm" len="sm"/>
            </a:ln>
            <a:effectLst>
              <a:outerShdw dist="129515" dir="678596" algn="ctr" rotWithShape="0">
                <a:srgbClr val="B2B2B2"/>
              </a:outerShdw>
            </a:effectLst>
          </p:spPr>
          <p:txBody>
            <a:bodyPr wrap="none" anchor="ctr"/>
            <a:lstStyle/>
            <a:p>
              <a:pPr eaLnBrk="1" hangingPunct="1"/>
              <a:endParaRPr lang="zh-CN" altLang="en-US"/>
            </a:p>
          </p:txBody>
        </p:sp>
        <p:sp>
          <p:nvSpPr>
            <p:cNvPr id="42302" name="Text Box 4"/>
            <p:cNvSpPr txBox="1">
              <a:spLocks noChangeArrowheads="1"/>
            </p:cNvSpPr>
            <p:nvPr/>
          </p:nvSpPr>
          <p:spPr bwMode="auto">
            <a:xfrm rot="33964">
              <a:off x="150" y="172"/>
              <a:ext cx="516"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5000" b="1">
                  <a:solidFill>
                    <a:srgbClr val="FFFFFF"/>
                  </a:solidFill>
                  <a:latin typeface="Times New Roman" pitchFamily="18" charset="0"/>
                  <a:ea typeface="华文新魏" pitchFamily="2" charset="-122"/>
                </a:rPr>
                <a:t>例</a:t>
              </a:r>
            </a:p>
          </p:txBody>
        </p:sp>
      </p:grpSp>
      <p:sp>
        <p:nvSpPr>
          <p:cNvPr id="248837" name="Text Box 5"/>
          <p:cNvSpPr txBox="1">
            <a:spLocks noChangeArrowheads="1"/>
          </p:cNvSpPr>
          <p:nvPr/>
        </p:nvSpPr>
        <p:spPr bwMode="auto">
          <a:xfrm>
            <a:off x="685800" y="1066800"/>
            <a:ext cx="7847013" cy="519113"/>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幼圆" pitchFamily="49" charset="-122"/>
                <a:ea typeface="幼圆" pitchFamily="49" charset="-122"/>
              </a:rPr>
              <a:t>初 始</a:t>
            </a:r>
            <a:r>
              <a:rPr lang="zh-CN" altLang="en-US" sz="2600" b="1">
                <a:solidFill>
                  <a:srgbClr val="FFFFFF"/>
                </a:solidFill>
                <a:latin typeface="楷体_GB2312" pitchFamily="49" charset="-122"/>
                <a:ea typeface="楷体_GB2312" pitchFamily="49" charset="-122"/>
              </a:rPr>
              <a:t>  </a:t>
            </a:r>
            <a:r>
              <a:rPr lang="zh-CN" altLang="en-US" sz="26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49    97    38    50    76    65    13    27    25</a:t>
            </a:r>
          </a:p>
        </p:txBody>
      </p:sp>
      <p:sp>
        <p:nvSpPr>
          <p:cNvPr id="248838" name="Rectangle 6"/>
          <p:cNvSpPr>
            <a:spLocks noChangeArrowheads="1"/>
          </p:cNvSpPr>
          <p:nvPr/>
        </p:nvSpPr>
        <p:spPr bwMode="auto">
          <a:xfrm>
            <a:off x="1676400" y="4410075"/>
            <a:ext cx="666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49    97    38    50    76    65    13    27    25</a:t>
            </a:r>
          </a:p>
        </p:txBody>
      </p:sp>
      <p:grpSp>
        <p:nvGrpSpPr>
          <p:cNvPr id="3" name="Group 7"/>
          <p:cNvGrpSpPr>
            <a:grpSpLocks/>
          </p:cNvGrpSpPr>
          <p:nvPr/>
        </p:nvGrpSpPr>
        <p:grpSpPr bwMode="auto">
          <a:xfrm>
            <a:off x="233363" y="4384675"/>
            <a:ext cx="1295400" cy="568325"/>
            <a:chOff x="59" y="2725"/>
            <a:chExt cx="816" cy="358"/>
          </a:xfrm>
        </p:grpSpPr>
        <p:sp>
          <p:nvSpPr>
            <p:cNvPr id="42299" name="Oval 8"/>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300" name="Rectangle 9"/>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gap=4</a:t>
              </a:r>
            </a:p>
          </p:txBody>
        </p:sp>
      </p:grpSp>
      <p:grpSp>
        <p:nvGrpSpPr>
          <p:cNvPr id="4" name="Group 15"/>
          <p:cNvGrpSpPr>
            <a:grpSpLocks/>
          </p:cNvGrpSpPr>
          <p:nvPr/>
        </p:nvGrpSpPr>
        <p:grpSpPr bwMode="auto">
          <a:xfrm>
            <a:off x="1635125" y="4419600"/>
            <a:ext cx="685800" cy="633413"/>
            <a:chOff x="528" y="3633"/>
            <a:chExt cx="432" cy="399"/>
          </a:xfrm>
        </p:grpSpPr>
        <p:sp>
          <p:nvSpPr>
            <p:cNvPr id="42297" name="Rectangle 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8" name="Rectangle 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5" name="Group 18"/>
          <p:cNvGrpSpPr>
            <a:grpSpLocks/>
          </p:cNvGrpSpPr>
          <p:nvPr/>
        </p:nvGrpSpPr>
        <p:grpSpPr bwMode="auto">
          <a:xfrm>
            <a:off x="4724400" y="4443413"/>
            <a:ext cx="685800" cy="633412"/>
            <a:chOff x="528" y="3633"/>
            <a:chExt cx="432" cy="399"/>
          </a:xfrm>
        </p:grpSpPr>
        <p:sp>
          <p:nvSpPr>
            <p:cNvPr id="42295" name="Rectangle 1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6" name="Rectangle 2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nvGrpSpPr>
          <p:cNvPr id="6" name="Group 21"/>
          <p:cNvGrpSpPr>
            <a:grpSpLocks/>
          </p:cNvGrpSpPr>
          <p:nvPr/>
        </p:nvGrpSpPr>
        <p:grpSpPr bwMode="auto">
          <a:xfrm>
            <a:off x="7685088" y="4408488"/>
            <a:ext cx="685800" cy="633412"/>
            <a:chOff x="528" y="3633"/>
            <a:chExt cx="432" cy="399"/>
          </a:xfrm>
        </p:grpSpPr>
        <p:sp>
          <p:nvSpPr>
            <p:cNvPr id="42293" name="Rectangle 2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4" name="Rectangle 2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7" name="Group 24"/>
          <p:cNvGrpSpPr>
            <a:grpSpLocks/>
          </p:cNvGrpSpPr>
          <p:nvPr/>
        </p:nvGrpSpPr>
        <p:grpSpPr bwMode="auto">
          <a:xfrm>
            <a:off x="2379663" y="4424363"/>
            <a:ext cx="685800" cy="633412"/>
            <a:chOff x="528" y="3633"/>
            <a:chExt cx="432" cy="399"/>
          </a:xfrm>
        </p:grpSpPr>
        <p:sp>
          <p:nvSpPr>
            <p:cNvPr id="42291" name="Rectangle 2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2" name="Rectangle 2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grpSp>
        <p:nvGrpSpPr>
          <p:cNvPr id="8" name="Group 27"/>
          <p:cNvGrpSpPr>
            <a:grpSpLocks/>
          </p:cNvGrpSpPr>
          <p:nvPr/>
        </p:nvGrpSpPr>
        <p:grpSpPr bwMode="auto">
          <a:xfrm>
            <a:off x="5486400" y="4443413"/>
            <a:ext cx="685800" cy="633412"/>
            <a:chOff x="528" y="3633"/>
            <a:chExt cx="432" cy="399"/>
          </a:xfrm>
        </p:grpSpPr>
        <p:sp>
          <p:nvSpPr>
            <p:cNvPr id="42289" name="Rectangle 2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0" name="Rectangle 2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9" name="Group 30"/>
          <p:cNvGrpSpPr>
            <a:grpSpLocks/>
          </p:cNvGrpSpPr>
          <p:nvPr/>
        </p:nvGrpSpPr>
        <p:grpSpPr bwMode="auto">
          <a:xfrm>
            <a:off x="3124200" y="4430713"/>
            <a:ext cx="685800" cy="633412"/>
            <a:chOff x="528" y="3633"/>
            <a:chExt cx="432" cy="399"/>
          </a:xfrm>
        </p:grpSpPr>
        <p:sp>
          <p:nvSpPr>
            <p:cNvPr id="42287" name="Rectangle 3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8" name="Rectangle 3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grpSp>
        <p:nvGrpSpPr>
          <p:cNvPr id="10" name="Group 33"/>
          <p:cNvGrpSpPr>
            <a:grpSpLocks/>
          </p:cNvGrpSpPr>
          <p:nvPr/>
        </p:nvGrpSpPr>
        <p:grpSpPr bwMode="auto">
          <a:xfrm>
            <a:off x="6224588" y="4437063"/>
            <a:ext cx="685800" cy="633412"/>
            <a:chOff x="528" y="3633"/>
            <a:chExt cx="432" cy="399"/>
          </a:xfrm>
        </p:grpSpPr>
        <p:sp>
          <p:nvSpPr>
            <p:cNvPr id="42285" name="Rectangle 3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6" name="Rectangle 3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11" name="Group 36"/>
          <p:cNvGrpSpPr>
            <a:grpSpLocks/>
          </p:cNvGrpSpPr>
          <p:nvPr/>
        </p:nvGrpSpPr>
        <p:grpSpPr bwMode="auto">
          <a:xfrm>
            <a:off x="3903663" y="4419600"/>
            <a:ext cx="685800" cy="633413"/>
            <a:chOff x="528" y="3633"/>
            <a:chExt cx="432" cy="399"/>
          </a:xfrm>
        </p:grpSpPr>
        <p:sp>
          <p:nvSpPr>
            <p:cNvPr id="42283" name="Rectangle 3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4" name="Rectangle 3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12" name="Group 39"/>
          <p:cNvGrpSpPr>
            <a:grpSpLocks/>
          </p:cNvGrpSpPr>
          <p:nvPr/>
        </p:nvGrpSpPr>
        <p:grpSpPr bwMode="auto">
          <a:xfrm>
            <a:off x="6940550" y="4419600"/>
            <a:ext cx="685800" cy="633413"/>
            <a:chOff x="528" y="3633"/>
            <a:chExt cx="432" cy="399"/>
          </a:xfrm>
        </p:grpSpPr>
        <p:sp>
          <p:nvSpPr>
            <p:cNvPr id="42281" name="Rectangle 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2" name="Rectangle 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sp>
        <p:nvSpPr>
          <p:cNvPr id="248877" name="Freeform 45"/>
          <p:cNvSpPr>
            <a:spLocks/>
          </p:cNvSpPr>
          <p:nvPr/>
        </p:nvSpPr>
        <p:spPr bwMode="auto">
          <a:xfrm>
            <a:off x="1735138"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78" name="Freeform 46"/>
          <p:cNvSpPr>
            <a:spLocks/>
          </p:cNvSpPr>
          <p:nvPr/>
        </p:nvSpPr>
        <p:spPr bwMode="auto">
          <a:xfrm>
            <a:off x="4824413"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3" name="Group 53"/>
          <p:cNvGrpSpPr>
            <a:grpSpLocks/>
          </p:cNvGrpSpPr>
          <p:nvPr/>
        </p:nvGrpSpPr>
        <p:grpSpPr bwMode="auto">
          <a:xfrm>
            <a:off x="1635125" y="4433888"/>
            <a:ext cx="3768725" cy="647700"/>
            <a:chOff x="1030" y="2793"/>
            <a:chExt cx="2374" cy="408"/>
          </a:xfrm>
        </p:grpSpPr>
        <p:grpSp>
          <p:nvGrpSpPr>
            <p:cNvPr id="14" name="Group 54"/>
            <p:cNvGrpSpPr>
              <a:grpSpLocks/>
            </p:cNvGrpSpPr>
            <p:nvPr/>
          </p:nvGrpSpPr>
          <p:grpSpPr bwMode="auto">
            <a:xfrm>
              <a:off x="1030" y="2802"/>
              <a:ext cx="432" cy="399"/>
              <a:chOff x="528" y="3633"/>
              <a:chExt cx="432" cy="399"/>
            </a:xfrm>
          </p:grpSpPr>
          <p:sp>
            <p:nvSpPr>
              <p:cNvPr id="42279" name="Rectangle 5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0" name="Rectangle 5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15" name="Group 57"/>
            <p:cNvGrpSpPr>
              <a:grpSpLocks/>
            </p:cNvGrpSpPr>
            <p:nvPr/>
          </p:nvGrpSpPr>
          <p:grpSpPr bwMode="auto">
            <a:xfrm>
              <a:off x="2972" y="2793"/>
              <a:ext cx="432" cy="399"/>
              <a:chOff x="528" y="3633"/>
              <a:chExt cx="432" cy="399"/>
            </a:xfrm>
          </p:grpSpPr>
          <p:sp>
            <p:nvSpPr>
              <p:cNvPr id="42277" name="Rectangle 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8" name="Rectangle 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8892" name="Freeform 60"/>
          <p:cNvSpPr>
            <a:spLocks/>
          </p:cNvSpPr>
          <p:nvPr/>
        </p:nvSpPr>
        <p:spPr bwMode="auto">
          <a:xfrm>
            <a:off x="4813300" y="44545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93" name="Freeform 61"/>
          <p:cNvSpPr>
            <a:spLocks/>
          </p:cNvSpPr>
          <p:nvPr/>
        </p:nvSpPr>
        <p:spPr bwMode="auto">
          <a:xfrm>
            <a:off x="7778750" y="444341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6" name="Group 62"/>
          <p:cNvGrpSpPr>
            <a:grpSpLocks/>
          </p:cNvGrpSpPr>
          <p:nvPr/>
        </p:nvGrpSpPr>
        <p:grpSpPr bwMode="auto">
          <a:xfrm>
            <a:off x="4730750" y="4430713"/>
            <a:ext cx="685800" cy="633412"/>
            <a:chOff x="528" y="3633"/>
            <a:chExt cx="432" cy="399"/>
          </a:xfrm>
        </p:grpSpPr>
        <p:sp>
          <p:nvSpPr>
            <p:cNvPr id="42273" name="Rectangle 6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4" name="Rectangle 6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7" name="Group 65"/>
          <p:cNvGrpSpPr>
            <a:grpSpLocks/>
          </p:cNvGrpSpPr>
          <p:nvPr/>
        </p:nvGrpSpPr>
        <p:grpSpPr bwMode="auto">
          <a:xfrm>
            <a:off x="7689850" y="4419600"/>
            <a:ext cx="685800" cy="633413"/>
            <a:chOff x="528" y="3633"/>
            <a:chExt cx="432" cy="399"/>
          </a:xfrm>
        </p:grpSpPr>
        <p:sp>
          <p:nvSpPr>
            <p:cNvPr id="42271" name="Rectangle 6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2" name="Rectangle 6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00" name="Freeform 68"/>
          <p:cNvSpPr>
            <a:spLocks/>
          </p:cNvSpPr>
          <p:nvPr/>
        </p:nvSpPr>
        <p:spPr bwMode="auto">
          <a:xfrm>
            <a:off x="1711325" y="4483100"/>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1" name="Freeform 69"/>
          <p:cNvSpPr>
            <a:spLocks/>
          </p:cNvSpPr>
          <p:nvPr/>
        </p:nvSpPr>
        <p:spPr bwMode="auto">
          <a:xfrm>
            <a:off x="4806950" y="44719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8" name="Group 70"/>
          <p:cNvGrpSpPr>
            <a:grpSpLocks/>
          </p:cNvGrpSpPr>
          <p:nvPr/>
        </p:nvGrpSpPr>
        <p:grpSpPr bwMode="auto">
          <a:xfrm>
            <a:off x="1652588" y="4454525"/>
            <a:ext cx="685800" cy="633413"/>
            <a:chOff x="528" y="3633"/>
            <a:chExt cx="432" cy="399"/>
          </a:xfrm>
        </p:grpSpPr>
        <p:sp>
          <p:nvSpPr>
            <p:cNvPr id="42269" name="Rectangle 7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0" name="Rectangle 7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9" name="Group 73"/>
          <p:cNvGrpSpPr>
            <a:grpSpLocks/>
          </p:cNvGrpSpPr>
          <p:nvPr/>
        </p:nvGrpSpPr>
        <p:grpSpPr bwMode="auto">
          <a:xfrm>
            <a:off x="4724400" y="4449763"/>
            <a:ext cx="685800" cy="633412"/>
            <a:chOff x="528" y="3633"/>
            <a:chExt cx="432" cy="399"/>
          </a:xfrm>
        </p:grpSpPr>
        <p:sp>
          <p:nvSpPr>
            <p:cNvPr id="42267" name="Rectangle 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8" name="Rectangle 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08" name="Freeform 76"/>
          <p:cNvSpPr>
            <a:spLocks/>
          </p:cNvSpPr>
          <p:nvPr/>
        </p:nvSpPr>
        <p:spPr bwMode="auto">
          <a:xfrm>
            <a:off x="4800600"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9" name="Freeform 77"/>
          <p:cNvSpPr>
            <a:spLocks/>
          </p:cNvSpPr>
          <p:nvPr/>
        </p:nvSpPr>
        <p:spPr bwMode="auto">
          <a:xfrm>
            <a:off x="7778750" y="44608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0" name="Group 78"/>
          <p:cNvGrpSpPr>
            <a:grpSpLocks/>
          </p:cNvGrpSpPr>
          <p:nvPr/>
        </p:nvGrpSpPr>
        <p:grpSpPr bwMode="auto">
          <a:xfrm>
            <a:off x="4706938" y="4441825"/>
            <a:ext cx="685800" cy="633413"/>
            <a:chOff x="528" y="3633"/>
            <a:chExt cx="432" cy="399"/>
          </a:xfrm>
        </p:grpSpPr>
        <p:sp>
          <p:nvSpPr>
            <p:cNvPr id="42265" name="Rectangle 7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6" name="Rectangle 8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1" name="Group 81"/>
          <p:cNvGrpSpPr>
            <a:grpSpLocks/>
          </p:cNvGrpSpPr>
          <p:nvPr/>
        </p:nvGrpSpPr>
        <p:grpSpPr bwMode="auto">
          <a:xfrm>
            <a:off x="7672388" y="4443413"/>
            <a:ext cx="685800" cy="633412"/>
            <a:chOff x="528" y="3633"/>
            <a:chExt cx="432" cy="399"/>
          </a:xfrm>
        </p:grpSpPr>
        <p:sp>
          <p:nvSpPr>
            <p:cNvPr id="42263" name="Rectangle 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4" name="Rectangle 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16" name="Freeform 84"/>
          <p:cNvSpPr>
            <a:spLocks/>
          </p:cNvSpPr>
          <p:nvPr/>
        </p:nvSpPr>
        <p:spPr bwMode="auto">
          <a:xfrm>
            <a:off x="2455863" y="44656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17" name="Freeform 85"/>
          <p:cNvSpPr>
            <a:spLocks/>
          </p:cNvSpPr>
          <p:nvPr/>
        </p:nvSpPr>
        <p:spPr bwMode="auto">
          <a:xfrm>
            <a:off x="5586413" y="4495800"/>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2" name="Group 86"/>
          <p:cNvGrpSpPr>
            <a:grpSpLocks/>
          </p:cNvGrpSpPr>
          <p:nvPr/>
        </p:nvGrpSpPr>
        <p:grpSpPr bwMode="auto">
          <a:xfrm>
            <a:off x="2397125" y="4448175"/>
            <a:ext cx="685800" cy="633413"/>
            <a:chOff x="528" y="3633"/>
            <a:chExt cx="432" cy="399"/>
          </a:xfrm>
        </p:grpSpPr>
        <p:sp>
          <p:nvSpPr>
            <p:cNvPr id="42261" name="Rectangle 8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2" name="Rectangle 8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23" name="Group 89"/>
          <p:cNvGrpSpPr>
            <a:grpSpLocks/>
          </p:cNvGrpSpPr>
          <p:nvPr/>
        </p:nvGrpSpPr>
        <p:grpSpPr bwMode="auto">
          <a:xfrm>
            <a:off x="5486400" y="4449763"/>
            <a:ext cx="685800" cy="633412"/>
            <a:chOff x="528" y="3633"/>
            <a:chExt cx="432" cy="399"/>
          </a:xfrm>
        </p:grpSpPr>
        <p:sp>
          <p:nvSpPr>
            <p:cNvPr id="42259" name="Rectangle 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0" name="Rectangle 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sp>
        <p:nvSpPr>
          <p:cNvPr id="248924" name="Freeform 92"/>
          <p:cNvSpPr>
            <a:spLocks/>
          </p:cNvSpPr>
          <p:nvPr/>
        </p:nvSpPr>
        <p:spPr bwMode="auto">
          <a:xfrm>
            <a:off x="3217863" y="44545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25" name="Freeform 93"/>
          <p:cNvSpPr>
            <a:spLocks/>
          </p:cNvSpPr>
          <p:nvPr/>
        </p:nvSpPr>
        <p:spPr bwMode="auto">
          <a:xfrm>
            <a:off x="6337300"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 name="Group 94"/>
          <p:cNvGrpSpPr>
            <a:grpSpLocks/>
          </p:cNvGrpSpPr>
          <p:nvPr/>
        </p:nvGrpSpPr>
        <p:grpSpPr bwMode="auto">
          <a:xfrm>
            <a:off x="3135313" y="4430713"/>
            <a:ext cx="685800" cy="633412"/>
            <a:chOff x="528" y="3633"/>
            <a:chExt cx="432" cy="399"/>
          </a:xfrm>
        </p:grpSpPr>
        <p:sp>
          <p:nvSpPr>
            <p:cNvPr id="42257" name="Rectangle 9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8" name="Rectangle 9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25" name="Group 97"/>
          <p:cNvGrpSpPr>
            <a:grpSpLocks/>
          </p:cNvGrpSpPr>
          <p:nvPr/>
        </p:nvGrpSpPr>
        <p:grpSpPr bwMode="auto">
          <a:xfrm>
            <a:off x="6213475" y="4449763"/>
            <a:ext cx="685800" cy="633412"/>
            <a:chOff x="528" y="3633"/>
            <a:chExt cx="432" cy="399"/>
          </a:xfrm>
        </p:grpSpPr>
        <p:sp>
          <p:nvSpPr>
            <p:cNvPr id="42255" name="Rectangle 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6" name="Rectangle 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sp>
        <p:nvSpPr>
          <p:cNvPr id="248932" name="Freeform 100"/>
          <p:cNvSpPr>
            <a:spLocks/>
          </p:cNvSpPr>
          <p:nvPr/>
        </p:nvSpPr>
        <p:spPr bwMode="auto">
          <a:xfrm>
            <a:off x="3992563" y="44529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33" name="Freeform 101"/>
          <p:cNvSpPr>
            <a:spLocks/>
          </p:cNvSpPr>
          <p:nvPr/>
        </p:nvSpPr>
        <p:spPr bwMode="auto">
          <a:xfrm>
            <a:off x="7010400" y="44608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6" name="Group 102"/>
          <p:cNvGrpSpPr>
            <a:grpSpLocks/>
          </p:cNvGrpSpPr>
          <p:nvPr/>
        </p:nvGrpSpPr>
        <p:grpSpPr bwMode="auto">
          <a:xfrm>
            <a:off x="3903663" y="4430713"/>
            <a:ext cx="685800" cy="633412"/>
            <a:chOff x="528" y="3633"/>
            <a:chExt cx="432" cy="399"/>
          </a:xfrm>
        </p:grpSpPr>
        <p:sp>
          <p:nvSpPr>
            <p:cNvPr id="42253" name="Rectangle 10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4" name="Rectangle 10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grpSp>
        <p:nvGrpSpPr>
          <p:cNvPr id="27" name="Group 105"/>
          <p:cNvGrpSpPr>
            <a:grpSpLocks/>
          </p:cNvGrpSpPr>
          <p:nvPr/>
        </p:nvGrpSpPr>
        <p:grpSpPr bwMode="auto">
          <a:xfrm>
            <a:off x="6951663" y="4443413"/>
            <a:ext cx="685800" cy="633412"/>
            <a:chOff x="528" y="3633"/>
            <a:chExt cx="432" cy="399"/>
          </a:xfrm>
        </p:grpSpPr>
        <p:sp>
          <p:nvSpPr>
            <p:cNvPr id="42251" name="Rectangle 10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2" name="Rectangle 10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28" name="Group 111"/>
          <p:cNvGrpSpPr>
            <a:grpSpLocks/>
          </p:cNvGrpSpPr>
          <p:nvPr/>
        </p:nvGrpSpPr>
        <p:grpSpPr bwMode="auto">
          <a:xfrm>
            <a:off x="692150" y="1676400"/>
            <a:ext cx="7554913" cy="715963"/>
            <a:chOff x="436" y="1169"/>
            <a:chExt cx="4759" cy="451"/>
          </a:xfrm>
        </p:grpSpPr>
        <p:sp>
          <p:nvSpPr>
            <p:cNvPr id="42248" name="Text Box 108"/>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25    65    13    27    49    97    38    50    76</a:t>
              </a:r>
            </a:p>
          </p:txBody>
        </p:sp>
        <p:sp>
          <p:nvSpPr>
            <p:cNvPr id="42249" name="Text Box 109"/>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1</a:t>
              </a:r>
              <a:r>
                <a:rPr lang="zh-CN" altLang="en-US" sz="2500">
                  <a:solidFill>
                    <a:srgbClr val="003399"/>
                  </a:solidFill>
                </a:rPr>
                <a:t>趟</a:t>
              </a:r>
            </a:p>
          </p:txBody>
        </p:sp>
        <p:sp>
          <p:nvSpPr>
            <p:cNvPr id="42250" name="Rectangle 110"/>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gap=4</a:t>
              </a:r>
            </a:p>
          </p:txBody>
        </p:sp>
      </p:grpSp>
      <p:grpSp>
        <p:nvGrpSpPr>
          <p:cNvPr id="29" name="Group 115"/>
          <p:cNvGrpSpPr>
            <a:grpSpLocks/>
          </p:cNvGrpSpPr>
          <p:nvPr/>
        </p:nvGrpSpPr>
        <p:grpSpPr bwMode="auto">
          <a:xfrm>
            <a:off x="1541463" y="3979863"/>
            <a:ext cx="7010400" cy="1219200"/>
            <a:chOff x="960" y="1680"/>
            <a:chExt cx="4416" cy="768"/>
          </a:xfrm>
        </p:grpSpPr>
        <p:sp>
          <p:nvSpPr>
            <p:cNvPr id="42246" name="Rectangle 113"/>
            <p:cNvSpPr>
              <a:spLocks noChangeArrowheads="1"/>
            </p:cNvSpPr>
            <p:nvPr/>
          </p:nvSpPr>
          <p:spPr bwMode="auto">
            <a:xfrm>
              <a:off x="960" y="1680"/>
              <a:ext cx="4416"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7" name="Rectangle 114"/>
            <p:cNvSpPr>
              <a:spLocks noChangeArrowheads="1"/>
            </p:cNvSpPr>
            <p:nvPr/>
          </p:nvSpPr>
          <p:spPr bwMode="auto">
            <a:xfrm>
              <a:off x="1019" y="1920"/>
              <a:ext cx="41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25    65    13    27    49    97    38    50    76</a:t>
              </a:r>
            </a:p>
          </p:txBody>
        </p:sp>
      </p:grpSp>
      <p:grpSp>
        <p:nvGrpSpPr>
          <p:cNvPr id="30" name="Group 116"/>
          <p:cNvGrpSpPr>
            <a:grpSpLocks/>
          </p:cNvGrpSpPr>
          <p:nvPr/>
        </p:nvGrpSpPr>
        <p:grpSpPr bwMode="auto">
          <a:xfrm>
            <a:off x="228600" y="4384675"/>
            <a:ext cx="1295400" cy="568325"/>
            <a:chOff x="59" y="2725"/>
            <a:chExt cx="816" cy="358"/>
          </a:xfrm>
        </p:grpSpPr>
        <p:sp>
          <p:nvSpPr>
            <p:cNvPr id="42244" name="Oval 117"/>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245" name="Rectangle 118"/>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gap=2</a:t>
              </a:r>
            </a:p>
          </p:txBody>
        </p:sp>
      </p:grpSp>
      <p:grpSp>
        <p:nvGrpSpPr>
          <p:cNvPr id="31" name="Group 119"/>
          <p:cNvGrpSpPr>
            <a:grpSpLocks/>
          </p:cNvGrpSpPr>
          <p:nvPr/>
        </p:nvGrpSpPr>
        <p:grpSpPr bwMode="auto">
          <a:xfrm>
            <a:off x="1576388" y="4354513"/>
            <a:ext cx="685800" cy="633412"/>
            <a:chOff x="528" y="3633"/>
            <a:chExt cx="432" cy="399"/>
          </a:xfrm>
        </p:grpSpPr>
        <p:sp>
          <p:nvSpPr>
            <p:cNvPr id="42242" name="Rectangle 12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3" name="Rectangle 12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32" name="Group 122"/>
          <p:cNvGrpSpPr>
            <a:grpSpLocks/>
          </p:cNvGrpSpPr>
          <p:nvPr/>
        </p:nvGrpSpPr>
        <p:grpSpPr bwMode="auto">
          <a:xfrm>
            <a:off x="3082925" y="4343400"/>
            <a:ext cx="685800" cy="633413"/>
            <a:chOff x="528" y="3633"/>
            <a:chExt cx="432" cy="399"/>
          </a:xfrm>
        </p:grpSpPr>
        <p:sp>
          <p:nvSpPr>
            <p:cNvPr id="42240" name="Rectangle 12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1" name="Rectangle 12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3" name="Group 125"/>
          <p:cNvGrpSpPr>
            <a:grpSpLocks/>
          </p:cNvGrpSpPr>
          <p:nvPr/>
        </p:nvGrpSpPr>
        <p:grpSpPr bwMode="auto">
          <a:xfrm>
            <a:off x="4589463" y="4360863"/>
            <a:ext cx="685800" cy="633412"/>
            <a:chOff x="528" y="3633"/>
            <a:chExt cx="432" cy="399"/>
          </a:xfrm>
        </p:grpSpPr>
        <p:sp>
          <p:nvSpPr>
            <p:cNvPr id="42238" name="Rectangle 12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9" name="Rectangle 12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34" name="Group 131"/>
          <p:cNvGrpSpPr>
            <a:grpSpLocks/>
          </p:cNvGrpSpPr>
          <p:nvPr/>
        </p:nvGrpSpPr>
        <p:grpSpPr bwMode="auto">
          <a:xfrm>
            <a:off x="6084888" y="4343400"/>
            <a:ext cx="685800" cy="633413"/>
            <a:chOff x="528" y="3633"/>
            <a:chExt cx="432" cy="399"/>
          </a:xfrm>
        </p:grpSpPr>
        <p:sp>
          <p:nvSpPr>
            <p:cNvPr id="42236" name="Rectangle 13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7" name="Rectangle 13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35" name="Group 134"/>
          <p:cNvGrpSpPr>
            <a:grpSpLocks/>
          </p:cNvGrpSpPr>
          <p:nvPr/>
        </p:nvGrpSpPr>
        <p:grpSpPr bwMode="auto">
          <a:xfrm>
            <a:off x="7637463" y="4356100"/>
            <a:ext cx="685800" cy="633413"/>
            <a:chOff x="528" y="3633"/>
            <a:chExt cx="432" cy="399"/>
          </a:xfrm>
        </p:grpSpPr>
        <p:sp>
          <p:nvSpPr>
            <p:cNvPr id="42234" name="Rectangle 13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5" name="Rectangle 13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69" name="Freeform 137"/>
          <p:cNvSpPr>
            <a:spLocks/>
          </p:cNvSpPr>
          <p:nvPr/>
        </p:nvSpPr>
        <p:spPr bwMode="auto">
          <a:xfrm>
            <a:off x="1658938" y="43656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0" name="Freeform 138"/>
          <p:cNvSpPr>
            <a:spLocks/>
          </p:cNvSpPr>
          <p:nvPr/>
        </p:nvSpPr>
        <p:spPr bwMode="auto">
          <a:xfrm>
            <a:off x="31654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36" name="Group 139"/>
          <p:cNvGrpSpPr>
            <a:grpSpLocks/>
          </p:cNvGrpSpPr>
          <p:nvPr/>
        </p:nvGrpSpPr>
        <p:grpSpPr bwMode="auto">
          <a:xfrm>
            <a:off x="1558925" y="4354513"/>
            <a:ext cx="685800" cy="633412"/>
            <a:chOff x="528" y="3633"/>
            <a:chExt cx="432" cy="399"/>
          </a:xfrm>
        </p:grpSpPr>
        <p:sp>
          <p:nvSpPr>
            <p:cNvPr id="42232" name="Rectangle 1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3" name="Rectangle 1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9" name="Group 142"/>
          <p:cNvGrpSpPr>
            <a:grpSpLocks/>
          </p:cNvGrpSpPr>
          <p:nvPr/>
        </p:nvGrpSpPr>
        <p:grpSpPr bwMode="auto">
          <a:xfrm>
            <a:off x="3065463" y="4354513"/>
            <a:ext cx="685800" cy="633412"/>
            <a:chOff x="528" y="3633"/>
            <a:chExt cx="432" cy="399"/>
          </a:xfrm>
        </p:grpSpPr>
        <p:sp>
          <p:nvSpPr>
            <p:cNvPr id="42230" name="Rectangle 14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1" name="Rectangle 14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sp>
        <p:nvSpPr>
          <p:cNvPr id="248977" name="Freeform 145"/>
          <p:cNvSpPr>
            <a:spLocks/>
          </p:cNvSpPr>
          <p:nvPr/>
        </p:nvSpPr>
        <p:spPr bwMode="auto">
          <a:xfrm>
            <a:off x="314801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8" name="Freeform 146"/>
          <p:cNvSpPr>
            <a:spLocks/>
          </p:cNvSpPr>
          <p:nvPr/>
        </p:nvSpPr>
        <p:spPr bwMode="auto">
          <a:xfrm>
            <a:off x="467201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0" name="Group 153"/>
          <p:cNvGrpSpPr>
            <a:grpSpLocks/>
          </p:cNvGrpSpPr>
          <p:nvPr/>
        </p:nvGrpSpPr>
        <p:grpSpPr bwMode="auto">
          <a:xfrm>
            <a:off x="3065463" y="4354513"/>
            <a:ext cx="2192337" cy="633412"/>
            <a:chOff x="1931" y="2433"/>
            <a:chExt cx="1381" cy="399"/>
          </a:xfrm>
        </p:grpSpPr>
        <p:grpSp>
          <p:nvGrpSpPr>
            <p:cNvPr id="248841" name="Group 147"/>
            <p:cNvGrpSpPr>
              <a:grpSpLocks/>
            </p:cNvGrpSpPr>
            <p:nvPr/>
          </p:nvGrpSpPr>
          <p:grpSpPr bwMode="auto">
            <a:xfrm>
              <a:off x="1931" y="2433"/>
              <a:ext cx="432" cy="399"/>
              <a:chOff x="528" y="3633"/>
              <a:chExt cx="432" cy="399"/>
            </a:xfrm>
          </p:grpSpPr>
          <p:sp>
            <p:nvSpPr>
              <p:cNvPr id="42228" name="Rectangle 1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9" name="Rectangle 1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42" name="Group 150"/>
            <p:cNvGrpSpPr>
              <a:grpSpLocks/>
            </p:cNvGrpSpPr>
            <p:nvPr/>
          </p:nvGrpSpPr>
          <p:grpSpPr bwMode="auto">
            <a:xfrm>
              <a:off x="2880" y="2433"/>
              <a:ext cx="432" cy="399"/>
              <a:chOff x="528" y="3633"/>
              <a:chExt cx="432" cy="399"/>
            </a:xfrm>
          </p:grpSpPr>
          <p:sp>
            <p:nvSpPr>
              <p:cNvPr id="42226" name="Rectangle 15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7" name="Rectangle 15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sp>
        <p:nvSpPr>
          <p:cNvPr id="248986" name="Freeform 154"/>
          <p:cNvSpPr>
            <a:spLocks/>
          </p:cNvSpPr>
          <p:nvPr/>
        </p:nvSpPr>
        <p:spPr bwMode="auto">
          <a:xfrm>
            <a:off x="46656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87" name="Freeform 155"/>
          <p:cNvSpPr>
            <a:spLocks/>
          </p:cNvSpPr>
          <p:nvPr/>
        </p:nvSpPr>
        <p:spPr bwMode="auto">
          <a:xfrm>
            <a:off x="617220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3" name="Group 156"/>
          <p:cNvGrpSpPr>
            <a:grpSpLocks/>
          </p:cNvGrpSpPr>
          <p:nvPr/>
        </p:nvGrpSpPr>
        <p:grpSpPr bwMode="auto">
          <a:xfrm>
            <a:off x="4554538" y="4348163"/>
            <a:ext cx="685800" cy="633412"/>
            <a:chOff x="528" y="3633"/>
            <a:chExt cx="432" cy="399"/>
          </a:xfrm>
        </p:grpSpPr>
        <p:sp>
          <p:nvSpPr>
            <p:cNvPr id="42222" name="Rectangle 15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3" name="Rectangle 15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44" name="Group 159"/>
          <p:cNvGrpSpPr>
            <a:grpSpLocks/>
          </p:cNvGrpSpPr>
          <p:nvPr/>
        </p:nvGrpSpPr>
        <p:grpSpPr bwMode="auto">
          <a:xfrm>
            <a:off x="6089650" y="4360863"/>
            <a:ext cx="685800" cy="633412"/>
            <a:chOff x="528" y="3633"/>
            <a:chExt cx="432" cy="399"/>
          </a:xfrm>
        </p:grpSpPr>
        <p:sp>
          <p:nvSpPr>
            <p:cNvPr id="42220" name="Rectangle 16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1" name="Rectangle 16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94" name="Freeform 162"/>
          <p:cNvSpPr>
            <a:spLocks/>
          </p:cNvSpPr>
          <p:nvPr/>
        </p:nvSpPr>
        <p:spPr bwMode="auto">
          <a:xfrm>
            <a:off x="6178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95" name="Freeform 163"/>
          <p:cNvSpPr>
            <a:spLocks/>
          </p:cNvSpPr>
          <p:nvPr/>
        </p:nvSpPr>
        <p:spPr bwMode="auto">
          <a:xfrm>
            <a:off x="770255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5" name="Group 170"/>
          <p:cNvGrpSpPr>
            <a:grpSpLocks/>
          </p:cNvGrpSpPr>
          <p:nvPr/>
        </p:nvGrpSpPr>
        <p:grpSpPr bwMode="auto">
          <a:xfrm>
            <a:off x="6072188" y="4341813"/>
            <a:ext cx="2209800" cy="639762"/>
            <a:chOff x="3825" y="2437"/>
            <a:chExt cx="1392" cy="403"/>
          </a:xfrm>
        </p:grpSpPr>
        <p:grpSp>
          <p:nvGrpSpPr>
            <p:cNvPr id="248846" name="Group 164"/>
            <p:cNvGrpSpPr>
              <a:grpSpLocks/>
            </p:cNvGrpSpPr>
            <p:nvPr/>
          </p:nvGrpSpPr>
          <p:grpSpPr bwMode="auto">
            <a:xfrm>
              <a:off x="3825" y="2441"/>
              <a:ext cx="432" cy="399"/>
              <a:chOff x="528" y="3633"/>
              <a:chExt cx="432" cy="399"/>
            </a:xfrm>
          </p:grpSpPr>
          <p:sp>
            <p:nvSpPr>
              <p:cNvPr id="42218" name="Rectangle 16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9" name="Rectangle 16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47" name="Group 167"/>
            <p:cNvGrpSpPr>
              <a:grpSpLocks/>
            </p:cNvGrpSpPr>
            <p:nvPr/>
          </p:nvGrpSpPr>
          <p:grpSpPr bwMode="auto">
            <a:xfrm>
              <a:off x="4785" y="2437"/>
              <a:ext cx="432" cy="399"/>
              <a:chOff x="528" y="3633"/>
              <a:chExt cx="432" cy="399"/>
            </a:xfrm>
          </p:grpSpPr>
          <p:sp>
            <p:nvSpPr>
              <p:cNvPr id="42216" name="Rectangle 16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7" name="Rectangle 16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9003" name="Freeform 171"/>
          <p:cNvSpPr>
            <a:spLocks/>
          </p:cNvSpPr>
          <p:nvPr/>
        </p:nvSpPr>
        <p:spPr bwMode="auto">
          <a:xfrm>
            <a:off x="2409825"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04" name="Freeform 172"/>
          <p:cNvSpPr>
            <a:spLocks/>
          </p:cNvSpPr>
          <p:nvPr/>
        </p:nvSpPr>
        <p:spPr bwMode="auto">
          <a:xfrm>
            <a:off x="3875088"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8" name="Group 173"/>
          <p:cNvGrpSpPr>
            <a:grpSpLocks/>
          </p:cNvGrpSpPr>
          <p:nvPr/>
        </p:nvGrpSpPr>
        <p:grpSpPr bwMode="auto">
          <a:xfrm>
            <a:off x="2303463" y="4354513"/>
            <a:ext cx="685800" cy="633412"/>
            <a:chOff x="528" y="3633"/>
            <a:chExt cx="432" cy="399"/>
          </a:xfrm>
        </p:grpSpPr>
        <p:sp>
          <p:nvSpPr>
            <p:cNvPr id="42212" name="Rectangle 1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3" name="Rectangle 1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49" name="Group 176"/>
          <p:cNvGrpSpPr>
            <a:grpSpLocks/>
          </p:cNvGrpSpPr>
          <p:nvPr/>
        </p:nvGrpSpPr>
        <p:grpSpPr bwMode="auto">
          <a:xfrm>
            <a:off x="3810000" y="4360863"/>
            <a:ext cx="685800" cy="633412"/>
            <a:chOff x="528" y="3633"/>
            <a:chExt cx="432" cy="399"/>
          </a:xfrm>
        </p:grpSpPr>
        <p:sp>
          <p:nvSpPr>
            <p:cNvPr id="42210" name="Rectangle 17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1" name="Rectangle 17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11" name="Freeform 179"/>
          <p:cNvSpPr>
            <a:spLocks/>
          </p:cNvSpPr>
          <p:nvPr/>
        </p:nvSpPr>
        <p:spPr bwMode="auto">
          <a:xfrm>
            <a:off x="3910013"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12" name="Freeform 180"/>
          <p:cNvSpPr>
            <a:spLocks/>
          </p:cNvSpPr>
          <p:nvPr/>
        </p:nvSpPr>
        <p:spPr bwMode="auto">
          <a:xfrm>
            <a:off x="5416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0" name="Group 181"/>
          <p:cNvGrpSpPr>
            <a:grpSpLocks/>
          </p:cNvGrpSpPr>
          <p:nvPr/>
        </p:nvGrpSpPr>
        <p:grpSpPr bwMode="auto">
          <a:xfrm>
            <a:off x="3810000" y="4354513"/>
            <a:ext cx="685800" cy="633412"/>
            <a:chOff x="528" y="3633"/>
            <a:chExt cx="432" cy="399"/>
          </a:xfrm>
        </p:grpSpPr>
        <p:sp>
          <p:nvSpPr>
            <p:cNvPr id="42208" name="Rectangle 1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9" name="Rectangle 1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51" name="Group 184"/>
          <p:cNvGrpSpPr>
            <a:grpSpLocks/>
          </p:cNvGrpSpPr>
          <p:nvPr/>
        </p:nvGrpSpPr>
        <p:grpSpPr bwMode="auto">
          <a:xfrm>
            <a:off x="5334000" y="4360863"/>
            <a:ext cx="685800" cy="633412"/>
            <a:chOff x="528" y="3633"/>
            <a:chExt cx="432" cy="399"/>
          </a:xfrm>
        </p:grpSpPr>
        <p:sp>
          <p:nvSpPr>
            <p:cNvPr id="42206" name="Rectangle 1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7" name="Rectangle 1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19" name="Freeform 187"/>
          <p:cNvSpPr>
            <a:spLocks/>
          </p:cNvSpPr>
          <p:nvPr/>
        </p:nvSpPr>
        <p:spPr bwMode="auto">
          <a:xfrm>
            <a:off x="5386388"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0" name="Freeform 188"/>
          <p:cNvSpPr>
            <a:spLocks/>
          </p:cNvSpPr>
          <p:nvPr/>
        </p:nvSpPr>
        <p:spPr bwMode="auto">
          <a:xfrm>
            <a:off x="693420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2" name="Group 189"/>
          <p:cNvGrpSpPr>
            <a:grpSpLocks/>
          </p:cNvGrpSpPr>
          <p:nvPr/>
        </p:nvGrpSpPr>
        <p:grpSpPr bwMode="auto">
          <a:xfrm>
            <a:off x="5275263" y="4354513"/>
            <a:ext cx="685800" cy="633412"/>
            <a:chOff x="528" y="3633"/>
            <a:chExt cx="432" cy="399"/>
          </a:xfrm>
        </p:grpSpPr>
        <p:sp>
          <p:nvSpPr>
            <p:cNvPr id="42204" name="Rectangle 1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5" name="Rectangle 1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3" name="Group 192"/>
          <p:cNvGrpSpPr>
            <a:grpSpLocks/>
          </p:cNvGrpSpPr>
          <p:nvPr/>
        </p:nvGrpSpPr>
        <p:grpSpPr bwMode="auto">
          <a:xfrm>
            <a:off x="6904038" y="4343400"/>
            <a:ext cx="685800" cy="633413"/>
            <a:chOff x="528" y="3633"/>
            <a:chExt cx="432" cy="399"/>
          </a:xfrm>
        </p:grpSpPr>
        <p:sp>
          <p:nvSpPr>
            <p:cNvPr id="42202" name="Rectangle 19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3" name="Rectangle 19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27" name="Freeform 195"/>
          <p:cNvSpPr>
            <a:spLocks/>
          </p:cNvSpPr>
          <p:nvPr/>
        </p:nvSpPr>
        <p:spPr bwMode="auto">
          <a:xfrm>
            <a:off x="23796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8" name="Freeform 196"/>
          <p:cNvSpPr>
            <a:spLocks/>
          </p:cNvSpPr>
          <p:nvPr/>
        </p:nvSpPr>
        <p:spPr bwMode="auto">
          <a:xfrm>
            <a:off x="3892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4" name="Group 206"/>
          <p:cNvGrpSpPr>
            <a:grpSpLocks/>
          </p:cNvGrpSpPr>
          <p:nvPr/>
        </p:nvGrpSpPr>
        <p:grpSpPr bwMode="auto">
          <a:xfrm>
            <a:off x="2266950" y="4330700"/>
            <a:ext cx="2228850" cy="657225"/>
            <a:chOff x="1439" y="2385"/>
            <a:chExt cx="1404" cy="414"/>
          </a:xfrm>
        </p:grpSpPr>
        <p:grpSp>
          <p:nvGrpSpPr>
            <p:cNvPr id="248855" name="Group 197"/>
            <p:cNvGrpSpPr>
              <a:grpSpLocks/>
            </p:cNvGrpSpPr>
            <p:nvPr/>
          </p:nvGrpSpPr>
          <p:grpSpPr bwMode="auto">
            <a:xfrm>
              <a:off x="1439" y="2385"/>
              <a:ext cx="432" cy="399"/>
              <a:chOff x="528" y="3633"/>
              <a:chExt cx="432" cy="399"/>
            </a:xfrm>
          </p:grpSpPr>
          <p:sp>
            <p:nvSpPr>
              <p:cNvPr id="42200" name="Rectangle 1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1" name="Rectangle 1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56" name="Group 203"/>
            <p:cNvGrpSpPr>
              <a:grpSpLocks/>
            </p:cNvGrpSpPr>
            <p:nvPr/>
          </p:nvGrpSpPr>
          <p:grpSpPr bwMode="auto">
            <a:xfrm>
              <a:off x="2411" y="2400"/>
              <a:ext cx="432" cy="399"/>
              <a:chOff x="528" y="3633"/>
              <a:chExt cx="432" cy="399"/>
            </a:xfrm>
          </p:grpSpPr>
          <p:sp>
            <p:nvSpPr>
              <p:cNvPr id="42198" name="Rectangle 20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9" name="Rectangle 20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sp>
        <p:nvSpPr>
          <p:cNvPr id="249039" name="Freeform 207"/>
          <p:cNvSpPr>
            <a:spLocks/>
          </p:cNvSpPr>
          <p:nvPr/>
        </p:nvSpPr>
        <p:spPr bwMode="auto">
          <a:xfrm>
            <a:off x="38862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0" name="Freeform 208"/>
          <p:cNvSpPr>
            <a:spLocks/>
          </p:cNvSpPr>
          <p:nvPr/>
        </p:nvSpPr>
        <p:spPr bwMode="auto">
          <a:xfrm>
            <a:off x="53641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7" name="Group 209"/>
          <p:cNvGrpSpPr>
            <a:grpSpLocks/>
          </p:cNvGrpSpPr>
          <p:nvPr/>
        </p:nvGrpSpPr>
        <p:grpSpPr bwMode="auto">
          <a:xfrm>
            <a:off x="3797300" y="4348163"/>
            <a:ext cx="685800" cy="633412"/>
            <a:chOff x="528" y="3633"/>
            <a:chExt cx="432" cy="399"/>
          </a:xfrm>
        </p:grpSpPr>
        <p:sp>
          <p:nvSpPr>
            <p:cNvPr id="42194" name="Rectangle 21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5" name="Rectangle 21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8" name="Group 212"/>
          <p:cNvGrpSpPr>
            <a:grpSpLocks/>
          </p:cNvGrpSpPr>
          <p:nvPr/>
        </p:nvGrpSpPr>
        <p:grpSpPr bwMode="auto">
          <a:xfrm>
            <a:off x="5240338" y="4332288"/>
            <a:ext cx="685800" cy="633412"/>
            <a:chOff x="528" y="3633"/>
            <a:chExt cx="432" cy="399"/>
          </a:xfrm>
        </p:grpSpPr>
        <p:sp>
          <p:nvSpPr>
            <p:cNvPr id="42192" name="Rectangle 2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3" name="Rectangle 2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47" name="Freeform 215"/>
          <p:cNvSpPr>
            <a:spLocks/>
          </p:cNvSpPr>
          <p:nvPr/>
        </p:nvSpPr>
        <p:spPr bwMode="auto">
          <a:xfrm>
            <a:off x="533400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8" name="Freeform 216"/>
          <p:cNvSpPr>
            <a:spLocks/>
          </p:cNvSpPr>
          <p:nvPr/>
        </p:nvSpPr>
        <p:spPr bwMode="auto">
          <a:xfrm>
            <a:off x="69992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9" name="Group 224"/>
          <p:cNvGrpSpPr>
            <a:grpSpLocks/>
          </p:cNvGrpSpPr>
          <p:nvPr/>
        </p:nvGrpSpPr>
        <p:grpSpPr bwMode="auto">
          <a:xfrm>
            <a:off x="5227638" y="4343400"/>
            <a:ext cx="2374900" cy="644525"/>
            <a:chOff x="3282" y="2441"/>
            <a:chExt cx="1496" cy="406"/>
          </a:xfrm>
        </p:grpSpPr>
        <p:grpSp>
          <p:nvGrpSpPr>
            <p:cNvPr id="248860" name="Group 217"/>
            <p:cNvGrpSpPr>
              <a:grpSpLocks/>
            </p:cNvGrpSpPr>
            <p:nvPr/>
          </p:nvGrpSpPr>
          <p:grpSpPr bwMode="auto">
            <a:xfrm>
              <a:off x="3282" y="2448"/>
              <a:ext cx="432" cy="399"/>
              <a:chOff x="528" y="3633"/>
              <a:chExt cx="432" cy="399"/>
            </a:xfrm>
          </p:grpSpPr>
          <p:sp>
            <p:nvSpPr>
              <p:cNvPr id="42190" name="Rectangle 21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1" name="Rectangle 21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61" name="Group 220"/>
            <p:cNvGrpSpPr>
              <a:grpSpLocks/>
            </p:cNvGrpSpPr>
            <p:nvPr/>
          </p:nvGrpSpPr>
          <p:grpSpPr bwMode="auto">
            <a:xfrm>
              <a:off x="4346" y="2441"/>
              <a:ext cx="432" cy="399"/>
              <a:chOff x="528" y="3633"/>
              <a:chExt cx="432" cy="399"/>
            </a:xfrm>
          </p:grpSpPr>
          <p:sp>
            <p:nvSpPr>
              <p:cNvPr id="42188" name="Rectangle 22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9" name="Rectangle 22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grpSp>
        <p:nvGrpSpPr>
          <p:cNvPr id="248862" name="Group 225"/>
          <p:cNvGrpSpPr>
            <a:grpSpLocks/>
          </p:cNvGrpSpPr>
          <p:nvPr/>
        </p:nvGrpSpPr>
        <p:grpSpPr bwMode="auto">
          <a:xfrm>
            <a:off x="692150" y="2403475"/>
            <a:ext cx="7554913" cy="715963"/>
            <a:chOff x="436" y="1169"/>
            <a:chExt cx="4759" cy="451"/>
          </a:xfrm>
        </p:grpSpPr>
        <p:sp>
          <p:nvSpPr>
            <p:cNvPr id="42183" name="Text Box 226"/>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13    27    25    50    38    65    49    97    76</a:t>
              </a:r>
            </a:p>
          </p:txBody>
        </p:sp>
        <p:sp>
          <p:nvSpPr>
            <p:cNvPr id="42184" name="Text Box 227"/>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2</a:t>
              </a:r>
              <a:r>
                <a:rPr lang="zh-CN" altLang="en-US" sz="2500">
                  <a:solidFill>
                    <a:srgbClr val="003399"/>
                  </a:solidFill>
                </a:rPr>
                <a:t>趟</a:t>
              </a:r>
            </a:p>
          </p:txBody>
        </p:sp>
        <p:sp>
          <p:nvSpPr>
            <p:cNvPr id="42185" name="Rectangle 228"/>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gap=2</a:t>
              </a:r>
            </a:p>
          </p:txBody>
        </p:sp>
      </p:grpSp>
      <p:grpSp>
        <p:nvGrpSpPr>
          <p:cNvPr id="248863" name="Group 232"/>
          <p:cNvGrpSpPr>
            <a:grpSpLocks/>
          </p:cNvGrpSpPr>
          <p:nvPr/>
        </p:nvGrpSpPr>
        <p:grpSpPr bwMode="auto">
          <a:xfrm>
            <a:off x="1628775" y="4208463"/>
            <a:ext cx="7086600" cy="990600"/>
            <a:chOff x="960" y="2016"/>
            <a:chExt cx="4464" cy="624"/>
          </a:xfrm>
        </p:grpSpPr>
        <p:sp>
          <p:nvSpPr>
            <p:cNvPr id="42181" name="Rectangle 230"/>
            <p:cNvSpPr>
              <a:spLocks noChangeArrowheads="1"/>
            </p:cNvSpPr>
            <p:nvPr/>
          </p:nvSpPr>
          <p:spPr bwMode="auto">
            <a:xfrm>
              <a:off x="960" y="2016"/>
              <a:ext cx="4464"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2" name="Rectangle 231"/>
            <p:cNvSpPr>
              <a:spLocks noChangeArrowheads="1"/>
            </p:cNvSpPr>
            <p:nvPr/>
          </p:nvSpPr>
          <p:spPr bwMode="auto">
            <a:xfrm>
              <a:off x="1001" y="2097"/>
              <a:ext cx="419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13    27    25    50    38    65    49    97    76</a:t>
              </a:r>
            </a:p>
          </p:txBody>
        </p:sp>
      </p:grpSp>
      <p:grpSp>
        <p:nvGrpSpPr>
          <p:cNvPr id="248864" name="Group 233"/>
          <p:cNvGrpSpPr>
            <a:grpSpLocks/>
          </p:cNvGrpSpPr>
          <p:nvPr/>
        </p:nvGrpSpPr>
        <p:grpSpPr bwMode="auto">
          <a:xfrm>
            <a:off x="239713" y="4373563"/>
            <a:ext cx="1295400" cy="568325"/>
            <a:chOff x="59" y="2725"/>
            <a:chExt cx="816" cy="358"/>
          </a:xfrm>
        </p:grpSpPr>
        <p:sp>
          <p:nvSpPr>
            <p:cNvPr id="42179" name="Oval 234"/>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180" name="Rectangle 235"/>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gap=1</a:t>
              </a:r>
            </a:p>
          </p:txBody>
        </p:sp>
      </p:grpSp>
      <p:sp>
        <p:nvSpPr>
          <p:cNvPr id="249068" name="Freeform 236"/>
          <p:cNvSpPr>
            <a:spLocks/>
          </p:cNvSpPr>
          <p:nvPr/>
        </p:nvSpPr>
        <p:spPr bwMode="auto">
          <a:xfrm>
            <a:off x="1711325" y="43656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69" name="Freeform 237"/>
          <p:cNvSpPr>
            <a:spLocks/>
          </p:cNvSpPr>
          <p:nvPr/>
        </p:nvSpPr>
        <p:spPr bwMode="auto">
          <a:xfrm>
            <a:off x="24685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5" name="Group 241"/>
          <p:cNvGrpSpPr>
            <a:grpSpLocks/>
          </p:cNvGrpSpPr>
          <p:nvPr/>
        </p:nvGrpSpPr>
        <p:grpSpPr bwMode="auto">
          <a:xfrm>
            <a:off x="1600200" y="4325938"/>
            <a:ext cx="1717675" cy="609600"/>
            <a:chOff x="1008" y="2429"/>
            <a:chExt cx="1082" cy="384"/>
          </a:xfrm>
        </p:grpSpPr>
        <p:sp>
          <p:nvSpPr>
            <p:cNvPr id="42177" name="Rectangle 239"/>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8" name="Rectangle 240"/>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13    27</a:t>
              </a:r>
            </a:p>
          </p:txBody>
        </p:sp>
      </p:grpSp>
      <p:sp>
        <p:nvSpPr>
          <p:cNvPr id="249074" name="Freeform 242"/>
          <p:cNvSpPr>
            <a:spLocks/>
          </p:cNvSpPr>
          <p:nvPr/>
        </p:nvSpPr>
        <p:spPr bwMode="auto">
          <a:xfrm>
            <a:off x="2486025"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75" name="Freeform 243"/>
          <p:cNvSpPr>
            <a:spLocks/>
          </p:cNvSpPr>
          <p:nvPr/>
        </p:nvSpPr>
        <p:spPr bwMode="auto">
          <a:xfrm>
            <a:off x="320675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6" name="Group 244"/>
          <p:cNvGrpSpPr>
            <a:grpSpLocks/>
          </p:cNvGrpSpPr>
          <p:nvPr/>
        </p:nvGrpSpPr>
        <p:grpSpPr bwMode="auto">
          <a:xfrm>
            <a:off x="2403475" y="4337050"/>
            <a:ext cx="685800" cy="633413"/>
            <a:chOff x="528" y="3633"/>
            <a:chExt cx="432" cy="399"/>
          </a:xfrm>
        </p:grpSpPr>
        <p:sp>
          <p:nvSpPr>
            <p:cNvPr id="42175" name="Rectangle 24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6" name="Rectangle 24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a:t>
              </a:r>
            </a:p>
          </p:txBody>
        </p:sp>
      </p:grpSp>
      <p:grpSp>
        <p:nvGrpSpPr>
          <p:cNvPr id="248867" name="Group 247"/>
          <p:cNvGrpSpPr>
            <a:grpSpLocks/>
          </p:cNvGrpSpPr>
          <p:nvPr/>
        </p:nvGrpSpPr>
        <p:grpSpPr bwMode="auto">
          <a:xfrm>
            <a:off x="3124200" y="4343400"/>
            <a:ext cx="685800" cy="633413"/>
            <a:chOff x="528" y="3633"/>
            <a:chExt cx="432" cy="399"/>
          </a:xfrm>
        </p:grpSpPr>
        <p:sp>
          <p:nvSpPr>
            <p:cNvPr id="42173" name="Rectangle 2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4" name="Rectangle 2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sp>
        <p:nvSpPr>
          <p:cNvPr id="249082" name="Freeform 250"/>
          <p:cNvSpPr>
            <a:spLocks/>
          </p:cNvSpPr>
          <p:nvPr/>
        </p:nvSpPr>
        <p:spPr bwMode="auto">
          <a:xfrm>
            <a:off x="3200400" y="43481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3" name="Freeform 251"/>
          <p:cNvSpPr>
            <a:spLocks/>
          </p:cNvSpPr>
          <p:nvPr/>
        </p:nvSpPr>
        <p:spPr bwMode="auto">
          <a:xfrm>
            <a:off x="3944938" y="43735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8" name="Group 252"/>
          <p:cNvGrpSpPr>
            <a:grpSpLocks/>
          </p:cNvGrpSpPr>
          <p:nvPr/>
        </p:nvGrpSpPr>
        <p:grpSpPr bwMode="auto">
          <a:xfrm>
            <a:off x="3070225" y="4325938"/>
            <a:ext cx="1717675" cy="609600"/>
            <a:chOff x="1008" y="2429"/>
            <a:chExt cx="1082" cy="384"/>
          </a:xfrm>
        </p:grpSpPr>
        <p:sp>
          <p:nvSpPr>
            <p:cNvPr id="42171" name="Rectangle 25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2" name="Rectangle 25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27    50</a:t>
              </a:r>
            </a:p>
          </p:txBody>
        </p:sp>
      </p:grpSp>
      <p:sp>
        <p:nvSpPr>
          <p:cNvPr id="249087" name="Freeform 255"/>
          <p:cNvSpPr>
            <a:spLocks/>
          </p:cNvSpPr>
          <p:nvPr/>
        </p:nvSpPr>
        <p:spPr bwMode="auto">
          <a:xfrm>
            <a:off x="39385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8" name="Freeform 256"/>
          <p:cNvSpPr>
            <a:spLocks/>
          </p:cNvSpPr>
          <p:nvPr/>
        </p:nvSpPr>
        <p:spPr bwMode="auto">
          <a:xfrm>
            <a:off x="47545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9" name="Group 257"/>
          <p:cNvGrpSpPr>
            <a:grpSpLocks/>
          </p:cNvGrpSpPr>
          <p:nvPr/>
        </p:nvGrpSpPr>
        <p:grpSpPr bwMode="auto">
          <a:xfrm>
            <a:off x="3827463" y="4337050"/>
            <a:ext cx="685800" cy="633413"/>
            <a:chOff x="528" y="3633"/>
            <a:chExt cx="432" cy="399"/>
          </a:xfrm>
        </p:grpSpPr>
        <p:sp>
          <p:nvSpPr>
            <p:cNvPr id="42169" name="Rectangle 2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0" name="Rectangle 2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48870" name="Group 260"/>
          <p:cNvGrpSpPr>
            <a:grpSpLocks/>
          </p:cNvGrpSpPr>
          <p:nvPr/>
        </p:nvGrpSpPr>
        <p:grpSpPr bwMode="auto">
          <a:xfrm>
            <a:off x="4659313" y="4343400"/>
            <a:ext cx="685800" cy="633413"/>
            <a:chOff x="528" y="3633"/>
            <a:chExt cx="432" cy="399"/>
          </a:xfrm>
        </p:grpSpPr>
        <p:sp>
          <p:nvSpPr>
            <p:cNvPr id="42167" name="Rectangle 26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8" name="Rectangle 26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096" name="Freeform 264"/>
          <p:cNvSpPr>
            <a:spLocks/>
          </p:cNvSpPr>
          <p:nvPr/>
        </p:nvSpPr>
        <p:spPr bwMode="auto">
          <a:xfrm>
            <a:off x="47244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97" name="Freeform 265"/>
          <p:cNvSpPr>
            <a:spLocks/>
          </p:cNvSpPr>
          <p:nvPr/>
        </p:nvSpPr>
        <p:spPr bwMode="auto">
          <a:xfrm>
            <a:off x="54864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1" name="Group 266"/>
          <p:cNvGrpSpPr>
            <a:grpSpLocks/>
          </p:cNvGrpSpPr>
          <p:nvPr/>
        </p:nvGrpSpPr>
        <p:grpSpPr bwMode="auto">
          <a:xfrm>
            <a:off x="4583113" y="4348163"/>
            <a:ext cx="1717675" cy="609600"/>
            <a:chOff x="1008" y="2429"/>
            <a:chExt cx="1082" cy="384"/>
          </a:xfrm>
        </p:grpSpPr>
        <p:sp>
          <p:nvSpPr>
            <p:cNvPr id="42165" name="Rectangle 267"/>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6" name="Rectangle 268"/>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50    65</a:t>
              </a:r>
            </a:p>
          </p:txBody>
        </p:sp>
      </p:grpSp>
      <p:sp>
        <p:nvSpPr>
          <p:cNvPr id="249101" name="Freeform 269"/>
          <p:cNvSpPr>
            <a:spLocks/>
          </p:cNvSpPr>
          <p:nvPr/>
        </p:nvSpPr>
        <p:spPr bwMode="auto">
          <a:xfrm>
            <a:off x="54514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02" name="Freeform 270"/>
          <p:cNvSpPr>
            <a:spLocks/>
          </p:cNvSpPr>
          <p:nvPr/>
        </p:nvSpPr>
        <p:spPr bwMode="auto">
          <a:xfrm>
            <a:off x="627221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2" name="Group 271"/>
          <p:cNvGrpSpPr>
            <a:grpSpLocks/>
          </p:cNvGrpSpPr>
          <p:nvPr/>
        </p:nvGrpSpPr>
        <p:grpSpPr bwMode="auto">
          <a:xfrm>
            <a:off x="5351463" y="4348163"/>
            <a:ext cx="685800" cy="633412"/>
            <a:chOff x="528" y="3633"/>
            <a:chExt cx="432" cy="399"/>
          </a:xfrm>
        </p:grpSpPr>
        <p:sp>
          <p:nvSpPr>
            <p:cNvPr id="42163" name="Rectangle 27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4" name="Rectangle 27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48873" name="Group 274"/>
          <p:cNvGrpSpPr>
            <a:grpSpLocks/>
          </p:cNvGrpSpPr>
          <p:nvPr/>
        </p:nvGrpSpPr>
        <p:grpSpPr bwMode="auto">
          <a:xfrm>
            <a:off x="6165850" y="4343400"/>
            <a:ext cx="685800" cy="633413"/>
            <a:chOff x="528" y="3633"/>
            <a:chExt cx="432" cy="399"/>
          </a:xfrm>
        </p:grpSpPr>
        <p:sp>
          <p:nvSpPr>
            <p:cNvPr id="42161" name="Rectangle 27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2" name="Rectangle 27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109" name="Freeform 277"/>
          <p:cNvSpPr>
            <a:spLocks/>
          </p:cNvSpPr>
          <p:nvPr/>
        </p:nvSpPr>
        <p:spPr bwMode="auto">
          <a:xfrm>
            <a:off x="625475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0" name="Freeform 278"/>
          <p:cNvSpPr>
            <a:spLocks/>
          </p:cNvSpPr>
          <p:nvPr/>
        </p:nvSpPr>
        <p:spPr bwMode="auto">
          <a:xfrm>
            <a:off x="699293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4" name="Group 279"/>
          <p:cNvGrpSpPr>
            <a:grpSpLocks/>
          </p:cNvGrpSpPr>
          <p:nvPr/>
        </p:nvGrpSpPr>
        <p:grpSpPr bwMode="auto">
          <a:xfrm>
            <a:off x="6107113" y="4365625"/>
            <a:ext cx="1717675" cy="609600"/>
            <a:chOff x="1008" y="2429"/>
            <a:chExt cx="1082" cy="384"/>
          </a:xfrm>
        </p:grpSpPr>
        <p:sp>
          <p:nvSpPr>
            <p:cNvPr id="42159" name="Rectangle 280"/>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0" name="Rectangle 281"/>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65    97</a:t>
              </a:r>
            </a:p>
          </p:txBody>
        </p:sp>
      </p:grpSp>
      <p:sp>
        <p:nvSpPr>
          <p:cNvPr id="249114" name="Freeform 282"/>
          <p:cNvSpPr>
            <a:spLocks/>
          </p:cNvSpPr>
          <p:nvPr/>
        </p:nvSpPr>
        <p:spPr bwMode="auto">
          <a:xfrm>
            <a:off x="6999288"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5" name="Freeform 283"/>
          <p:cNvSpPr>
            <a:spLocks/>
          </p:cNvSpPr>
          <p:nvPr/>
        </p:nvSpPr>
        <p:spPr bwMode="auto">
          <a:xfrm>
            <a:off x="7802563"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5" name="Group 284"/>
          <p:cNvGrpSpPr>
            <a:grpSpLocks/>
          </p:cNvGrpSpPr>
          <p:nvPr/>
        </p:nvGrpSpPr>
        <p:grpSpPr bwMode="auto">
          <a:xfrm>
            <a:off x="6875463" y="4371975"/>
            <a:ext cx="685800" cy="633413"/>
            <a:chOff x="528" y="3633"/>
            <a:chExt cx="432" cy="399"/>
          </a:xfrm>
        </p:grpSpPr>
        <p:sp>
          <p:nvSpPr>
            <p:cNvPr id="42157" name="Rectangle 2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8" name="Rectangle 2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248876" name="Group 287"/>
          <p:cNvGrpSpPr>
            <a:grpSpLocks/>
          </p:cNvGrpSpPr>
          <p:nvPr/>
        </p:nvGrpSpPr>
        <p:grpSpPr bwMode="auto">
          <a:xfrm>
            <a:off x="7720013" y="4349750"/>
            <a:ext cx="685800" cy="633413"/>
            <a:chOff x="528" y="3633"/>
            <a:chExt cx="432" cy="399"/>
          </a:xfrm>
        </p:grpSpPr>
        <p:sp>
          <p:nvSpPr>
            <p:cNvPr id="42155" name="Rectangle 28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6" name="Rectangle 28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122" name="Freeform 290"/>
          <p:cNvSpPr>
            <a:spLocks/>
          </p:cNvSpPr>
          <p:nvPr/>
        </p:nvSpPr>
        <p:spPr bwMode="auto">
          <a:xfrm>
            <a:off x="175260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3" name="Freeform 291"/>
          <p:cNvSpPr>
            <a:spLocks/>
          </p:cNvSpPr>
          <p:nvPr/>
        </p:nvSpPr>
        <p:spPr bwMode="auto">
          <a:xfrm>
            <a:off x="24796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9" name="Group 292"/>
          <p:cNvGrpSpPr>
            <a:grpSpLocks/>
          </p:cNvGrpSpPr>
          <p:nvPr/>
        </p:nvGrpSpPr>
        <p:grpSpPr bwMode="auto">
          <a:xfrm>
            <a:off x="1635125" y="4343400"/>
            <a:ext cx="1717675" cy="609600"/>
            <a:chOff x="1008" y="2429"/>
            <a:chExt cx="1082" cy="384"/>
          </a:xfrm>
        </p:grpSpPr>
        <p:sp>
          <p:nvSpPr>
            <p:cNvPr id="42153" name="Rectangle 29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4" name="Rectangle 29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13    25</a:t>
              </a:r>
            </a:p>
          </p:txBody>
        </p:sp>
      </p:grpSp>
      <p:sp>
        <p:nvSpPr>
          <p:cNvPr id="249127" name="Freeform 295"/>
          <p:cNvSpPr>
            <a:spLocks/>
          </p:cNvSpPr>
          <p:nvPr/>
        </p:nvSpPr>
        <p:spPr bwMode="auto">
          <a:xfrm>
            <a:off x="2514600" y="43910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8" name="Freeform 296"/>
          <p:cNvSpPr>
            <a:spLocks/>
          </p:cNvSpPr>
          <p:nvPr/>
        </p:nvSpPr>
        <p:spPr bwMode="auto">
          <a:xfrm>
            <a:off x="3189288" y="436721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0" name="Group 297"/>
          <p:cNvGrpSpPr>
            <a:grpSpLocks/>
          </p:cNvGrpSpPr>
          <p:nvPr/>
        </p:nvGrpSpPr>
        <p:grpSpPr bwMode="auto">
          <a:xfrm>
            <a:off x="2344738" y="4360863"/>
            <a:ext cx="1717675" cy="609600"/>
            <a:chOff x="1008" y="2429"/>
            <a:chExt cx="1082" cy="384"/>
          </a:xfrm>
        </p:grpSpPr>
        <p:sp>
          <p:nvSpPr>
            <p:cNvPr id="42151" name="Rectangle 29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2" name="Rectangle 29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25    27</a:t>
              </a:r>
            </a:p>
          </p:txBody>
        </p:sp>
      </p:grpSp>
      <p:sp>
        <p:nvSpPr>
          <p:cNvPr id="249132" name="Freeform 300"/>
          <p:cNvSpPr>
            <a:spLocks/>
          </p:cNvSpPr>
          <p:nvPr/>
        </p:nvSpPr>
        <p:spPr bwMode="auto">
          <a:xfrm>
            <a:off x="3176588"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3" name="Freeform 301"/>
          <p:cNvSpPr>
            <a:spLocks/>
          </p:cNvSpPr>
          <p:nvPr/>
        </p:nvSpPr>
        <p:spPr bwMode="auto">
          <a:xfrm>
            <a:off x="39163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1" name="Group 302"/>
          <p:cNvGrpSpPr>
            <a:grpSpLocks/>
          </p:cNvGrpSpPr>
          <p:nvPr/>
        </p:nvGrpSpPr>
        <p:grpSpPr bwMode="auto">
          <a:xfrm>
            <a:off x="3065463" y="4354513"/>
            <a:ext cx="1717675" cy="609600"/>
            <a:chOff x="1008" y="2429"/>
            <a:chExt cx="1082" cy="384"/>
          </a:xfrm>
        </p:grpSpPr>
        <p:sp>
          <p:nvSpPr>
            <p:cNvPr id="42149" name="Rectangle 30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0" name="Rectangle 30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27    38</a:t>
              </a:r>
            </a:p>
          </p:txBody>
        </p:sp>
      </p:grpSp>
      <p:sp>
        <p:nvSpPr>
          <p:cNvPr id="249137" name="Freeform 305"/>
          <p:cNvSpPr>
            <a:spLocks/>
          </p:cNvSpPr>
          <p:nvPr/>
        </p:nvSpPr>
        <p:spPr bwMode="auto">
          <a:xfrm>
            <a:off x="3968750"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8" name="Freeform 306"/>
          <p:cNvSpPr>
            <a:spLocks/>
          </p:cNvSpPr>
          <p:nvPr/>
        </p:nvSpPr>
        <p:spPr bwMode="auto">
          <a:xfrm>
            <a:off x="4713288" y="44021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2" name="Group 307"/>
          <p:cNvGrpSpPr>
            <a:grpSpLocks/>
          </p:cNvGrpSpPr>
          <p:nvPr/>
        </p:nvGrpSpPr>
        <p:grpSpPr bwMode="auto">
          <a:xfrm>
            <a:off x="3844925" y="4354513"/>
            <a:ext cx="1717675" cy="609600"/>
            <a:chOff x="1008" y="2429"/>
            <a:chExt cx="1082" cy="384"/>
          </a:xfrm>
        </p:grpSpPr>
        <p:sp>
          <p:nvSpPr>
            <p:cNvPr id="42147" name="Rectangle 30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8" name="Rectangle 30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38    50</a:t>
              </a:r>
            </a:p>
          </p:txBody>
        </p:sp>
      </p:grpSp>
      <p:sp>
        <p:nvSpPr>
          <p:cNvPr id="249142" name="Freeform 310"/>
          <p:cNvSpPr>
            <a:spLocks/>
          </p:cNvSpPr>
          <p:nvPr/>
        </p:nvSpPr>
        <p:spPr bwMode="auto">
          <a:xfrm>
            <a:off x="4700588" y="4419600"/>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43" name="Freeform 311"/>
          <p:cNvSpPr>
            <a:spLocks/>
          </p:cNvSpPr>
          <p:nvPr/>
        </p:nvSpPr>
        <p:spPr bwMode="auto">
          <a:xfrm>
            <a:off x="543401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3" name="Group 312"/>
          <p:cNvGrpSpPr>
            <a:grpSpLocks/>
          </p:cNvGrpSpPr>
          <p:nvPr/>
        </p:nvGrpSpPr>
        <p:grpSpPr bwMode="auto">
          <a:xfrm>
            <a:off x="4606925" y="4370388"/>
            <a:ext cx="685800" cy="633412"/>
            <a:chOff x="528" y="3633"/>
            <a:chExt cx="432" cy="399"/>
          </a:xfrm>
        </p:grpSpPr>
        <p:sp>
          <p:nvSpPr>
            <p:cNvPr id="42145" name="Rectangle 3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6" name="Rectangle 3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49</a:t>
              </a:r>
            </a:p>
          </p:txBody>
        </p:sp>
      </p:grpSp>
      <p:grpSp>
        <p:nvGrpSpPr>
          <p:cNvPr id="248884" name="Group 315"/>
          <p:cNvGrpSpPr>
            <a:grpSpLocks/>
          </p:cNvGrpSpPr>
          <p:nvPr/>
        </p:nvGrpSpPr>
        <p:grpSpPr bwMode="auto">
          <a:xfrm>
            <a:off x="5368925" y="4365625"/>
            <a:ext cx="685800" cy="633413"/>
            <a:chOff x="528" y="3633"/>
            <a:chExt cx="432" cy="399"/>
          </a:xfrm>
        </p:grpSpPr>
        <p:sp>
          <p:nvSpPr>
            <p:cNvPr id="42143" name="Rectangle 3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4" name="Rectangle 3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150" name="Freeform 318"/>
          <p:cNvSpPr>
            <a:spLocks/>
          </p:cNvSpPr>
          <p:nvPr/>
        </p:nvSpPr>
        <p:spPr bwMode="auto">
          <a:xfrm>
            <a:off x="5457825"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1" name="Freeform 319"/>
          <p:cNvSpPr>
            <a:spLocks/>
          </p:cNvSpPr>
          <p:nvPr/>
        </p:nvSpPr>
        <p:spPr bwMode="auto">
          <a:xfrm>
            <a:off x="6226175"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5" name="Group 320"/>
          <p:cNvGrpSpPr>
            <a:grpSpLocks/>
          </p:cNvGrpSpPr>
          <p:nvPr/>
        </p:nvGrpSpPr>
        <p:grpSpPr bwMode="auto">
          <a:xfrm>
            <a:off x="5338763" y="4360863"/>
            <a:ext cx="1717675" cy="609600"/>
            <a:chOff x="1008" y="2429"/>
            <a:chExt cx="1082" cy="384"/>
          </a:xfrm>
        </p:grpSpPr>
        <p:sp>
          <p:nvSpPr>
            <p:cNvPr id="42141" name="Rectangle 32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2" name="Rectangle 32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50    65</a:t>
              </a:r>
            </a:p>
          </p:txBody>
        </p:sp>
      </p:grpSp>
      <p:sp>
        <p:nvSpPr>
          <p:cNvPr id="249155" name="Freeform 323"/>
          <p:cNvSpPr>
            <a:spLocks/>
          </p:cNvSpPr>
          <p:nvPr/>
        </p:nvSpPr>
        <p:spPr bwMode="auto">
          <a:xfrm>
            <a:off x="6219825" y="4413250"/>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6" name="Freeform 324"/>
          <p:cNvSpPr>
            <a:spLocks/>
          </p:cNvSpPr>
          <p:nvPr/>
        </p:nvSpPr>
        <p:spPr bwMode="auto">
          <a:xfrm>
            <a:off x="6975475"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6" name="Group 325"/>
          <p:cNvGrpSpPr>
            <a:grpSpLocks/>
          </p:cNvGrpSpPr>
          <p:nvPr/>
        </p:nvGrpSpPr>
        <p:grpSpPr bwMode="auto">
          <a:xfrm>
            <a:off x="6083300" y="4360863"/>
            <a:ext cx="1717675" cy="609600"/>
            <a:chOff x="1008" y="2429"/>
            <a:chExt cx="1082" cy="384"/>
          </a:xfrm>
        </p:grpSpPr>
        <p:sp>
          <p:nvSpPr>
            <p:cNvPr id="42139" name="Rectangle 326"/>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0" name="Rectangle 327"/>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65    76</a:t>
              </a:r>
            </a:p>
          </p:txBody>
        </p:sp>
      </p:grpSp>
      <p:sp>
        <p:nvSpPr>
          <p:cNvPr id="249160" name="Freeform 328"/>
          <p:cNvSpPr>
            <a:spLocks/>
          </p:cNvSpPr>
          <p:nvPr/>
        </p:nvSpPr>
        <p:spPr bwMode="auto">
          <a:xfrm>
            <a:off x="6969125"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61" name="Freeform 329"/>
          <p:cNvSpPr>
            <a:spLocks/>
          </p:cNvSpPr>
          <p:nvPr/>
        </p:nvSpPr>
        <p:spPr bwMode="auto">
          <a:xfrm>
            <a:off x="77851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7" name="Group 330"/>
          <p:cNvGrpSpPr>
            <a:grpSpLocks/>
          </p:cNvGrpSpPr>
          <p:nvPr/>
        </p:nvGrpSpPr>
        <p:grpSpPr bwMode="auto">
          <a:xfrm>
            <a:off x="6858000" y="4378325"/>
            <a:ext cx="1717675" cy="609600"/>
            <a:chOff x="1008" y="2429"/>
            <a:chExt cx="1082" cy="384"/>
          </a:xfrm>
        </p:grpSpPr>
        <p:sp>
          <p:nvSpPr>
            <p:cNvPr id="42137" name="Rectangle 33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38" name="Rectangle 33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76    97</a:t>
              </a:r>
            </a:p>
          </p:txBody>
        </p:sp>
      </p:grpSp>
      <p:grpSp>
        <p:nvGrpSpPr>
          <p:cNvPr id="248888" name="Group 333"/>
          <p:cNvGrpSpPr>
            <a:grpSpLocks/>
          </p:cNvGrpSpPr>
          <p:nvPr/>
        </p:nvGrpSpPr>
        <p:grpSpPr bwMode="auto">
          <a:xfrm>
            <a:off x="703263" y="3128963"/>
            <a:ext cx="7554912" cy="715962"/>
            <a:chOff x="436" y="1169"/>
            <a:chExt cx="4759" cy="451"/>
          </a:xfrm>
        </p:grpSpPr>
        <p:sp>
          <p:nvSpPr>
            <p:cNvPr id="42134" name="Text Box 334"/>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13    25    27    38    49    50    65    76    97</a:t>
              </a:r>
            </a:p>
          </p:txBody>
        </p:sp>
        <p:sp>
          <p:nvSpPr>
            <p:cNvPr id="42135" name="Text Box 335"/>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3</a:t>
              </a:r>
              <a:r>
                <a:rPr lang="zh-CN" altLang="en-US" sz="2500">
                  <a:solidFill>
                    <a:srgbClr val="003399"/>
                  </a:solidFill>
                </a:rPr>
                <a:t>趟</a:t>
              </a:r>
            </a:p>
          </p:txBody>
        </p:sp>
        <p:sp>
          <p:nvSpPr>
            <p:cNvPr id="42136" name="Rectangle 336"/>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gap=1</a:t>
              </a:r>
            </a:p>
          </p:txBody>
        </p:sp>
      </p:grpSp>
      <p:grpSp>
        <p:nvGrpSpPr>
          <p:cNvPr id="248889" name="Group 354"/>
          <p:cNvGrpSpPr>
            <a:grpSpLocks/>
          </p:cNvGrpSpPr>
          <p:nvPr/>
        </p:nvGrpSpPr>
        <p:grpSpPr bwMode="auto">
          <a:xfrm>
            <a:off x="1981200" y="3217863"/>
            <a:ext cx="6838950" cy="1169987"/>
            <a:chOff x="1248" y="2027"/>
            <a:chExt cx="4308" cy="737"/>
          </a:xfrm>
        </p:grpSpPr>
        <p:sp>
          <p:nvSpPr>
            <p:cNvPr id="42131" name="Rectangle 355"/>
            <p:cNvSpPr>
              <a:spLocks noChangeArrowheads="1"/>
            </p:cNvSpPr>
            <p:nvPr/>
          </p:nvSpPr>
          <p:spPr bwMode="auto">
            <a:xfrm>
              <a:off x="1248" y="2027"/>
              <a:ext cx="4032" cy="288"/>
            </a:xfrm>
            <a:prstGeom prst="rect">
              <a:avLst/>
            </a:prstGeom>
            <a:noFill/>
            <a:ln w="41275">
              <a:solidFill>
                <a:schemeClr val="accent2"/>
              </a:solidFill>
              <a:prstDash val="lgDash"/>
              <a:miter lim="800000"/>
              <a:headEnd/>
              <a:tailEnd/>
            </a:ln>
          </p:spPr>
          <p:txBody>
            <a:bodyPr wrap="none" anchor="ctr"/>
            <a:lstStyle/>
            <a:p>
              <a:pPr eaLnBrk="1" hangingPunct="1"/>
              <a:endParaRPr lang="zh-CN" altLang="en-US"/>
            </a:p>
          </p:txBody>
        </p:sp>
        <p:sp>
          <p:nvSpPr>
            <p:cNvPr id="42132" name="AutoShape 356"/>
            <p:cNvSpPr>
              <a:spLocks noChangeArrowheads="1"/>
            </p:cNvSpPr>
            <p:nvPr/>
          </p:nvSpPr>
          <p:spPr bwMode="auto">
            <a:xfrm>
              <a:off x="4656" y="2411"/>
              <a:ext cx="720" cy="336"/>
            </a:xfrm>
            <a:prstGeom prst="wedgeRoundRectCallout">
              <a:avLst>
                <a:gd name="adj1" fmla="val -109306"/>
                <a:gd name="adj2" fmla="val -67560"/>
                <a:gd name="adj3" fmla="val 16667"/>
              </a:avLst>
            </a:prstGeom>
            <a:solidFill>
              <a:srgbClr val="8BE9FF"/>
            </a:solidFill>
            <a:ln w="12700" cap="sq">
              <a:noFill/>
              <a:miter lim="800000"/>
              <a:headEnd/>
              <a:tailEnd/>
            </a:ln>
            <a:effectLst>
              <a:outerShdw dist="63500" dir="2212194" algn="ctr" rotWithShape="0">
                <a:srgbClr val="B2B2B2"/>
              </a:outerShdw>
            </a:effectLst>
          </p:spPr>
          <p:txBody>
            <a:bodyPr/>
            <a:lstStyle/>
            <a:p>
              <a:pPr algn="ctr" eaLnBrk="1" hangingPunct="1"/>
              <a:endParaRPr lang="zh-CN" altLang="zh-CN" sz="2800" b="1">
                <a:latin typeface="华文新魏" pitchFamily="2" charset="-122"/>
                <a:ea typeface="华文新魏" pitchFamily="2" charset="-122"/>
              </a:endParaRPr>
            </a:p>
          </p:txBody>
        </p:sp>
        <p:sp>
          <p:nvSpPr>
            <p:cNvPr id="42133" name="Text Box 357"/>
            <p:cNvSpPr txBox="1">
              <a:spLocks noChangeArrowheads="1"/>
            </p:cNvSpPr>
            <p:nvPr/>
          </p:nvSpPr>
          <p:spPr bwMode="auto">
            <a:xfrm>
              <a:off x="4683" y="2380"/>
              <a:ext cx="873"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华文新魏" pitchFamily="2" charset="-122"/>
                  <a:ea typeface="华文新魏" pitchFamily="2" charset="-122"/>
                </a:rPr>
                <a:t>结果</a:t>
              </a:r>
            </a:p>
          </p:txBody>
        </p:sp>
      </p:grpSp>
      <p:grpSp>
        <p:nvGrpSpPr>
          <p:cNvPr id="248890" name="Group 360"/>
          <p:cNvGrpSpPr>
            <a:grpSpLocks/>
          </p:cNvGrpSpPr>
          <p:nvPr/>
        </p:nvGrpSpPr>
        <p:grpSpPr bwMode="auto">
          <a:xfrm>
            <a:off x="3259138" y="5467350"/>
            <a:ext cx="3656012" cy="1008063"/>
            <a:chOff x="2053" y="3444"/>
            <a:chExt cx="2303" cy="635"/>
          </a:xfrm>
        </p:grpSpPr>
        <p:sp>
          <p:nvSpPr>
            <p:cNvPr id="42129" name="Cloud"/>
            <p:cNvSpPr>
              <a:spLocks noChangeAspect="1" noEditPoints="1" noChangeArrowheads="1"/>
            </p:cNvSpPr>
            <p:nvPr/>
          </p:nvSpPr>
          <p:spPr bwMode="auto">
            <a:xfrm>
              <a:off x="2053" y="3444"/>
              <a:ext cx="1860" cy="635"/>
            </a:xfrm>
            <a:custGeom>
              <a:avLst/>
              <a:gdLst>
                <a:gd name="T0" fmla="*/ 0 w 21600"/>
                <a:gd name="T1" fmla="*/ 0 h 21600"/>
                <a:gd name="T2" fmla="*/ 7 w 21600"/>
                <a:gd name="T3" fmla="*/ 1 h 21600"/>
                <a:gd name="T4" fmla="*/ 14 w 21600"/>
                <a:gd name="T5" fmla="*/ 0 h 21600"/>
                <a:gd name="T6" fmla="*/ 7 w 21600"/>
                <a:gd name="T7" fmla="*/ 0 h 21600"/>
                <a:gd name="T8" fmla="*/ 0 60000 65536"/>
                <a:gd name="T9" fmla="*/ 0 60000 65536"/>
                <a:gd name="T10" fmla="*/ 0 60000 65536"/>
                <a:gd name="T11" fmla="*/ 0 60000 65536"/>
                <a:gd name="T12" fmla="*/ 2973 w 21600"/>
                <a:gd name="T13" fmla="*/ 3266 h 21600"/>
                <a:gd name="T14" fmla="*/ 17083 w 21600"/>
                <a:gd name="T15" fmla="*/ 1734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6E6E6"/>
            </a:solidFill>
            <a:ln w="57150">
              <a:solidFill>
                <a:srgbClr val="33CCCC"/>
              </a:solidFill>
              <a:miter lim="800000"/>
              <a:headEnd/>
              <a:tailEnd/>
            </a:ln>
            <a:effectLst>
              <a:outerShdw dist="56796" dir="1593903" algn="ctr" rotWithShape="0">
                <a:srgbClr val="BEBEBE"/>
              </a:outerShdw>
            </a:effectLst>
          </p:spPr>
          <p:txBody>
            <a:bodyPr/>
            <a:lstStyle/>
            <a:p>
              <a:endParaRPr lang="zh-CN" altLang="en-US"/>
            </a:p>
          </p:txBody>
        </p:sp>
        <p:sp>
          <p:nvSpPr>
            <p:cNvPr id="42130" name="Text Box 362"/>
            <p:cNvSpPr txBox="1">
              <a:spLocks noChangeArrowheads="1"/>
            </p:cNvSpPr>
            <p:nvPr/>
          </p:nvSpPr>
          <p:spPr bwMode="auto">
            <a:xfrm>
              <a:off x="2340" y="3533"/>
              <a:ext cx="2016" cy="45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lnSpc>
                  <a:spcPct val="85000"/>
                </a:lnSpc>
              </a:pPr>
              <a:r>
                <a:rPr lang="zh-CN" altLang="en-US" sz="2400" b="1" i="1">
                  <a:solidFill>
                    <a:srgbClr val="FF3300"/>
                  </a:solidFill>
                  <a:latin typeface="Times New Roman" pitchFamily="18" charset="0"/>
                </a:rPr>
                <a:t>子序列内采用</a:t>
              </a:r>
            </a:p>
            <a:p>
              <a:pPr eaLnBrk="1" hangingPunct="1">
                <a:lnSpc>
                  <a:spcPct val="85000"/>
                </a:lnSpc>
              </a:pPr>
              <a:r>
                <a:rPr lang="zh-CN" altLang="en-US" sz="2400" b="1" i="1">
                  <a:solidFill>
                    <a:srgbClr val="FF3300"/>
                  </a:solidFill>
                  <a:latin typeface="Times New Roman" pitchFamily="18" charset="0"/>
                </a:rPr>
                <a:t>泡排序方法</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500"/>
                                        <p:tgtEl>
                                          <p:spTgt spid="248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8838"/>
                                        </p:tgtEl>
                                        <p:attrNameLst>
                                          <p:attrName>style.visibility</p:attrName>
                                        </p:attrNameLst>
                                      </p:cBhvr>
                                      <p:to>
                                        <p:strVal val="visible"/>
                                      </p:to>
                                    </p:set>
                                    <p:animEffect transition="in" filter="slide(fromBottom)">
                                      <p:cBhvr>
                                        <p:cTn id="12" dur="500"/>
                                        <p:tgtEl>
                                          <p:spTgt spid="248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48890"/>
                                        </p:tgtEl>
                                        <p:attrNameLst>
                                          <p:attrName>style.visibility</p:attrName>
                                        </p:attrNameLst>
                                      </p:cBhvr>
                                      <p:to>
                                        <p:strVal val="visible"/>
                                      </p:to>
                                    </p:set>
                                    <p:anim calcmode="lin" valueType="num">
                                      <p:cBhvr additive="base">
                                        <p:cTn id="67" dur="500" fill="hold"/>
                                        <p:tgtEl>
                                          <p:spTgt spid="248890"/>
                                        </p:tgtEl>
                                        <p:attrNameLst>
                                          <p:attrName>ppt_x</p:attrName>
                                        </p:attrNameLst>
                                      </p:cBhvr>
                                      <p:tavLst>
                                        <p:tav tm="0">
                                          <p:val>
                                            <p:strVal val="#ppt_x"/>
                                          </p:val>
                                        </p:tav>
                                        <p:tav tm="100000">
                                          <p:val>
                                            <p:strVal val="#ppt_x"/>
                                          </p:val>
                                        </p:tav>
                                      </p:tavLst>
                                    </p:anim>
                                    <p:anim calcmode="lin" valueType="num">
                                      <p:cBhvr additive="base">
                                        <p:cTn id="68" dur="500" fill="hold"/>
                                        <p:tgtEl>
                                          <p:spTgt spid="24889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48877"/>
                                        </p:tgtEl>
                                        <p:attrNameLst>
                                          <p:attrName>style.visibility</p:attrName>
                                        </p:attrNameLst>
                                      </p:cBhvr>
                                      <p:to>
                                        <p:strVal val="visible"/>
                                      </p:to>
                                    </p:set>
                                    <p:animEffect transition="in" filter="dissolve">
                                      <p:cBhvr>
                                        <p:cTn id="73" dur="500"/>
                                        <p:tgtEl>
                                          <p:spTgt spid="24887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48878"/>
                                        </p:tgtEl>
                                        <p:attrNameLst>
                                          <p:attrName>style.visibility</p:attrName>
                                        </p:attrNameLst>
                                      </p:cBhvr>
                                      <p:to>
                                        <p:strVal val="visible"/>
                                      </p:to>
                                    </p:set>
                                    <p:animEffect transition="in" filter="dissolve">
                                      <p:cBhvr>
                                        <p:cTn id="78" dur="500"/>
                                        <p:tgtEl>
                                          <p:spTgt spid="24887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dissolve">
                                      <p:cBhvr>
                                        <p:cTn id="83" dur="500"/>
                                        <p:tgtEl>
                                          <p:spTgt spid="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48892"/>
                                        </p:tgtEl>
                                        <p:attrNameLst>
                                          <p:attrName>style.visibility</p:attrName>
                                        </p:attrNameLst>
                                      </p:cBhvr>
                                      <p:to>
                                        <p:strVal val="visible"/>
                                      </p:to>
                                    </p:set>
                                    <p:animEffect transition="in" filter="dissolve">
                                      <p:cBhvr>
                                        <p:cTn id="88" dur="500"/>
                                        <p:tgtEl>
                                          <p:spTgt spid="2488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48893"/>
                                        </p:tgtEl>
                                        <p:attrNameLst>
                                          <p:attrName>style.visibility</p:attrName>
                                        </p:attrNameLst>
                                      </p:cBhvr>
                                      <p:to>
                                        <p:strVal val="visible"/>
                                      </p:to>
                                    </p:set>
                                    <p:animEffect transition="in" filter="dissolve">
                                      <p:cBhvr>
                                        <p:cTn id="93" dur="500"/>
                                        <p:tgtEl>
                                          <p:spTgt spid="24889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2" fill="hold"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slide(fromRight)">
                                      <p:cBhvr>
                                        <p:cTn id="98" dur="500"/>
                                        <p:tgtEl>
                                          <p:spTgt spid="1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slide(fromLeft)">
                                      <p:cBhvr>
                                        <p:cTn id="103" dur="500"/>
                                        <p:tgtEl>
                                          <p:spTgt spid="1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48900"/>
                                        </p:tgtEl>
                                        <p:attrNameLst>
                                          <p:attrName>style.visibility</p:attrName>
                                        </p:attrNameLst>
                                      </p:cBhvr>
                                      <p:to>
                                        <p:strVal val="visible"/>
                                      </p:to>
                                    </p:set>
                                    <p:animEffect transition="in" filter="dissolve">
                                      <p:cBhvr>
                                        <p:cTn id="108" dur="500"/>
                                        <p:tgtEl>
                                          <p:spTgt spid="24890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248901"/>
                                        </p:tgtEl>
                                        <p:attrNameLst>
                                          <p:attrName>style.visibility</p:attrName>
                                        </p:attrNameLst>
                                      </p:cBhvr>
                                      <p:to>
                                        <p:strVal val="visible"/>
                                      </p:to>
                                    </p:set>
                                    <p:animEffect transition="in" filter="dissolve">
                                      <p:cBhvr>
                                        <p:cTn id="113" dur="500"/>
                                        <p:tgtEl>
                                          <p:spTgt spid="2489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2" fill="hold"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slide(fromRight)">
                                      <p:cBhvr>
                                        <p:cTn id="118" dur="500"/>
                                        <p:tgtEl>
                                          <p:spTgt spid="1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8" fill="hold"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slide(fromLeft)">
                                      <p:cBhvr>
                                        <p:cTn id="123" dur="500"/>
                                        <p:tgtEl>
                                          <p:spTgt spid="1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248908"/>
                                        </p:tgtEl>
                                        <p:attrNameLst>
                                          <p:attrName>style.visibility</p:attrName>
                                        </p:attrNameLst>
                                      </p:cBhvr>
                                      <p:to>
                                        <p:strVal val="visible"/>
                                      </p:to>
                                    </p:set>
                                    <p:animEffect transition="in" filter="dissolve">
                                      <p:cBhvr>
                                        <p:cTn id="128" dur="500"/>
                                        <p:tgtEl>
                                          <p:spTgt spid="24890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48909"/>
                                        </p:tgtEl>
                                        <p:attrNameLst>
                                          <p:attrName>style.visibility</p:attrName>
                                        </p:attrNameLst>
                                      </p:cBhvr>
                                      <p:to>
                                        <p:strVal val="visible"/>
                                      </p:to>
                                    </p:set>
                                    <p:animEffect transition="in" filter="dissolve">
                                      <p:cBhvr>
                                        <p:cTn id="133" dur="500"/>
                                        <p:tgtEl>
                                          <p:spTgt spid="24890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dissolve">
                                      <p:cBhvr>
                                        <p:cTn id="138" dur="500"/>
                                        <p:tgtEl>
                                          <p:spTgt spid="2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nodeType="clickEffect">
                                  <p:stCondLst>
                                    <p:cond delay="0"/>
                                  </p:stCondLst>
                                  <p:childTnLst>
                                    <p:set>
                                      <p:cBhvr>
                                        <p:cTn id="142" dur="1" fill="hold">
                                          <p:stCondLst>
                                            <p:cond delay="0"/>
                                          </p:stCondLst>
                                        </p:cTn>
                                        <p:tgtEl>
                                          <p:spTgt spid="21"/>
                                        </p:tgtEl>
                                        <p:attrNameLst>
                                          <p:attrName>style.visibility</p:attrName>
                                        </p:attrNameLst>
                                      </p:cBhvr>
                                      <p:to>
                                        <p:strVal val="visible"/>
                                      </p:to>
                                    </p:set>
                                    <p:animEffect transition="in" filter="dissolve">
                                      <p:cBhvr>
                                        <p:cTn id="143" dur="500"/>
                                        <p:tgtEl>
                                          <p:spTgt spid="2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248916"/>
                                        </p:tgtEl>
                                        <p:attrNameLst>
                                          <p:attrName>style.visibility</p:attrName>
                                        </p:attrNameLst>
                                      </p:cBhvr>
                                      <p:to>
                                        <p:strVal val="visible"/>
                                      </p:to>
                                    </p:set>
                                    <p:animEffect transition="in" filter="dissolve">
                                      <p:cBhvr>
                                        <p:cTn id="148" dur="500"/>
                                        <p:tgtEl>
                                          <p:spTgt spid="24891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248917"/>
                                        </p:tgtEl>
                                        <p:attrNameLst>
                                          <p:attrName>style.visibility</p:attrName>
                                        </p:attrNameLst>
                                      </p:cBhvr>
                                      <p:to>
                                        <p:strVal val="visible"/>
                                      </p:to>
                                    </p:set>
                                    <p:animEffect transition="in" filter="dissolve">
                                      <p:cBhvr>
                                        <p:cTn id="153" dur="500"/>
                                        <p:tgtEl>
                                          <p:spTgt spid="24891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2" presetClass="entr" presetSubtype="2" fill="hold"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slide(fromRight)">
                                      <p:cBhvr>
                                        <p:cTn id="158" dur="500"/>
                                        <p:tgtEl>
                                          <p:spTgt spid="2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2" presetClass="entr" presetSubtype="8" fill="hold" nodeType="click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slide(fromLeft)">
                                      <p:cBhvr>
                                        <p:cTn id="163" dur="500"/>
                                        <p:tgtEl>
                                          <p:spTgt spid="2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248924"/>
                                        </p:tgtEl>
                                        <p:attrNameLst>
                                          <p:attrName>style.visibility</p:attrName>
                                        </p:attrNameLst>
                                      </p:cBhvr>
                                      <p:to>
                                        <p:strVal val="visible"/>
                                      </p:to>
                                    </p:set>
                                    <p:animEffect transition="in" filter="dissolve">
                                      <p:cBhvr>
                                        <p:cTn id="168" dur="500"/>
                                        <p:tgtEl>
                                          <p:spTgt spid="24892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248925"/>
                                        </p:tgtEl>
                                        <p:attrNameLst>
                                          <p:attrName>style.visibility</p:attrName>
                                        </p:attrNameLst>
                                      </p:cBhvr>
                                      <p:to>
                                        <p:strVal val="visible"/>
                                      </p:to>
                                    </p:set>
                                    <p:animEffect transition="in" filter="dissolve">
                                      <p:cBhvr>
                                        <p:cTn id="173" dur="500"/>
                                        <p:tgtEl>
                                          <p:spTgt spid="248925"/>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2" presetClass="entr" presetSubtype="2" fill="hold" nodeType="clickEffect">
                                  <p:stCondLst>
                                    <p:cond delay="0"/>
                                  </p:stCondLst>
                                  <p:childTnLst>
                                    <p:set>
                                      <p:cBhvr>
                                        <p:cTn id="177" dur="1" fill="hold">
                                          <p:stCondLst>
                                            <p:cond delay="0"/>
                                          </p:stCondLst>
                                        </p:cTn>
                                        <p:tgtEl>
                                          <p:spTgt spid="24"/>
                                        </p:tgtEl>
                                        <p:attrNameLst>
                                          <p:attrName>style.visibility</p:attrName>
                                        </p:attrNameLst>
                                      </p:cBhvr>
                                      <p:to>
                                        <p:strVal val="visible"/>
                                      </p:to>
                                    </p:set>
                                    <p:animEffect transition="in" filter="slide(fromRight)">
                                      <p:cBhvr>
                                        <p:cTn id="178" dur="500"/>
                                        <p:tgtEl>
                                          <p:spTgt spid="24"/>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2" presetClass="entr" presetSubtype="8" fill="hold" nodeType="click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slide(fromLeft)">
                                      <p:cBhvr>
                                        <p:cTn id="183" dur="500"/>
                                        <p:tgtEl>
                                          <p:spTgt spid="2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48932"/>
                                        </p:tgtEl>
                                        <p:attrNameLst>
                                          <p:attrName>style.visibility</p:attrName>
                                        </p:attrNameLst>
                                      </p:cBhvr>
                                      <p:to>
                                        <p:strVal val="visible"/>
                                      </p:to>
                                    </p:set>
                                    <p:animEffect transition="in" filter="dissolve">
                                      <p:cBhvr>
                                        <p:cTn id="188" dur="500"/>
                                        <p:tgtEl>
                                          <p:spTgt spid="24893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248933"/>
                                        </p:tgtEl>
                                        <p:attrNameLst>
                                          <p:attrName>style.visibility</p:attrName>
                                        </p:attrNameLst>
                                      </p:cBhvr>
                                      <p:to>
                                        <p:strVal val="visible"/>
                                      </p:to>
                                    </p:set>
                                    <p:animEffect transition="in" filter="dissolve">
                                      <p:cBhvr>
                                        <p:cTn id="193" dur="500"/>
                                        <p:tgtEl>
                                          <p:spTgt spid="24893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2" presetClass="entr" presetSubtype="2" fill="hold" nodeType="clickEffect">
                                  <p:stCondLst>
                                    <p:cond delay="0"/>
                                  </p:stCondLst>
                                  <p:childTnLst>
                                    <p:set>
                                      <p:cBhvr>
                                        <p:cTn id="197" dur="1" fill="hold">
                                          <p:stCondLst>
                                            <p:cond delay="0"/>
                                          </p:stCondLst>
                                        </p:cTn>
                                        <p:tgtEl>
                                          <p:spTgt spid="26"/>
                                        </p:tgtEl>
                                        <p:attrNameLst>
                                          <p:attrName>style.visibility</p:attrName>
                                        </p:attrNameLst>
                                      </p:cBhvr>
                                      <p:to>
                                        <p:strVal val="visible"/>
                                      </p:to>
                                    </p:set>
                                    <p:animEffect transition="in" filter="slide(fromRight)">
                                      <p:cBhvr>
                                        <p:cTn id="198" dur="500"/>
                                        <p:tgtEl>
                                          <p:spTgt spid="2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2" presetClass="entr" presetSubtype="8" fill="hold" nodeType="clickEffect">
                                  <p:stCondLst>
                                    <p:cond delay="0"/>
                                  </p:stCondLst>
                                  <p:childTnLst>
                                    <p:set>
                                      <p:cBhvr>
                                        <p:cTn id="202" dur="1" fill="hold">
                                          <p:stCondLst>
                                            <p:cond delay="0"/>
                                          </p:stCondLst>
                                        </p:cTn>
                                        <p:tgtEl>
                                          <p:spTgt spid="27"/>
                                        </p:tgtEl>
                                        <p:attrNameLst>
                                          <p:attrName>style.visibility</p:attrName>
                                        </p:attrNameLst>
                                      </p:cBhvr>
                                      <p:to>
                                        <p:strVal val="visible"/>
                                      </p:to>
                                    </p:set>
                                    <p:animEffect transition="in" filter="slide(fromLeft)">
                                      <p:cBhvr>
                                        <p:cTn id="203" dur="500"/>
                                        <p:tgtEl>
                                          <p:spTgt spid="27"/>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28"/>
                                        </p:tgtEl>
                                        <p:attrNameLst>
                                          <p:attrName>style.visibility</p:attrName>
                                        </p:attrNameLst>
                                      </p:cBhvr>
                                      <p:to>
                                        <p:strVal val="visible"/>
                                      </p:to>
                                    </p:set>
                                    <p:animEffect transition="in" filter="wipe(left)">
                                      <p:cBhvr>
                                        <p:cTn id="208" dur="500"/>
                                        <p:tgtEl>
                                          <p:spTgt spid="2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4" fill="hold" nodeType="clickEffect">
                                  <p:stCondLst>
                                    <p:cond delay="0"/>
                                  </p:stCondLst>
                                  <p:childTnLst>
                                    <p:set>
                                      <p:cBhvr>
                                        <p:cTn id="212" dur="1" fill="hold">
                                          <p:stCondLst>
                                            <p:cond delay="0"/>
                                          </p:stCondLst>
                                        </p:cTn>
                                        <p:tgtEl>
                                          <p:spTgt spid="29"/>
                                        </p:tgtEl>
                                        <p:attrNameLst>
                                          <p:attrName>style.visibility</p:attrName>
                                        </p:attrNameLst>
                                      </p:cBhvr>
                                      <p:to>
                                        <p:strVal val="visible"/>
                                      </p:to>
                                    </p:set>
                                    <p:animEffect transition="in" filter="slide(fromBottom)">
                                      <p:cBhvr>
                                        <p:cTn id="213" dur="500"/>
                                        <p:tgtEl>
                                          <p:spTgt spid="29"/>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6" presetClass="entr" presetSubtype="21" fill="hold" nodeType="clickEffect">
                                  <p:stCondLst>
                                    <p:cond delay="0"/>
                                  </p:stCondLst>
                                  <p:childTnLst>
                                    <p:set>
                                      <p:cBhvr>
                                        <p:cTn id="217" dur="1" fill="hold">
                                          <p:stCondLst>
                                            <p:cond delay="0"/>
                                          </p:stCondLst>
                                        </p:cTn>
                                        <p:tgtEl>
                                          <p:spTgt spid="30"/>
                                        </p:tgtEl>
                                        <p:attrNameLst>
                                          <p:attrName>style.visibility</p:attrName>
                                        </p:attrNameLst>
                                      </p:cBhvr>
                                      <p:to>
                                        <p:strVal val="visible"/>
                                      </p:to>
                                    </p:set>
                                    <p:animEffect transition="in" filter="barn(inVertical)">
                                      <p:cBhvr>
                                        <p:cTn id="218" dur="500"/>
                                        <p:tgtEl>
                                          <p:spTgt spid="30"/>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9" presetClass="entr" presetSubtype="0"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dissolve">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9" presetClass="entr" presetSubtype="0" fill="hold" nodeType="clickEffect">
                                  <p:stCondLst>
                                    <p:cond delay="0"/>
                                  </p:stCondLst>
                                  <p:childTnLst>
                                    <p:set>
                                      <p:cBhvr>
                                        <p:cTn id="227" dur="1" fill="hold">
                                          <p:stCondLst>
                                            <p:cond delay="0"/>
                                          </p:stCondLst>
                                        </p:cTn>
                                        <p:tgtEl>
                                          <p:spTgt spid="248832"/>
                                        </p:tgtEl>
                                        <p:attrNameLst>
                                          <p:attrName>style.visibility</p:attrName>
                                        </p:attrNameLst>
                                      </p:cBhvr>
                                      <p:to>
                                        <p:strVal val="visible"/>
                                      </p:to>
                                    </p:set>
                                    <p:animEffect transition="in" filter="dissolve">
                                      <p:cBhvr>
                                        <p:cTn id="228" dur="500"/>
                                        <p:tgtEl>
                                          <p:spTgt spid="248832"/>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9" presetClass="entr" presetSubtype="0" fill="hold" nodeType="clickEffect">
                                  <p:stCondLst>
                                    <p:cond delay="0"/>
                                  </p:stCondLst>
                                  <p:childTnLst>
                                    <p:set>
                                      <p:cBhvr>
                                        <p:cTn id="232" dur="1" fill="hold">
                                          <p:stCondLst>
                                            <p:cond delay="0"/>
                                          </p:stCondLst>
                                        </p:cTn>
                                        <p:tgtEl>
                                          <p:spTgt spid="248833"/>
                                        </p:tgtEl>
                                        <p:attrNameLst>
                                          <p:attrName>style.visibility</p:attrName>
                                        </p:attrNameLst>
                                      </p:cBhvr>
                                      <p:to>
                                        <p:strVal val="visible"/>
                                      </p:to>
                                    </p:set>
                                    <p:animEffect transition="in" filter="dissolve">
                                      <p:cBhvr>
                                        <p:cTn id="233" dur="500"/>
                                        <p:tgtEl>
                                          <p:spTgt spid="248833"/>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9" presetClass="entr" presetSubtype="0" fill="hold" nodeType="clickEffect">
                                  <p:stCondLst>
                                    <p:cond delay="0"/>
                                  </p:stCondLst>
                                  <p:childTnLst>
                                    <p:set>
                                      <p:cBhvr>
                                        <p:cTn id="237" dur="1" fill="hold">
                                          <p:stCondLst>
                                            <p:cond delay="0"/>
                                          </p:stCondLst>
                                        </p:cTn>
                                        <p:tgtEl>
                                          <p:spTgt spid="248834"/>
                                        </p:tgtEl>
                                        <p:attrNameLst>
                                          <p:attrName>style.visibility</p:attrName>
                                        </p:attrNameLst>
                                      </p:cBhvr>
                                      <p:to>
                                        <p:strVal val="visible"/>
                                      </p:to>
                                    </p:set>
                                    <p:animEffect transition="in" filter="dissolve">
                                      <p:cBhvr>
                                        <p:cTn id="238" dur="500"/>
                                        <p:tgtEl>
                                          <p:spTgt spid="248834"/>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9" presetClass="entr" presetSubtype="0" fill="hold" nodeType="clickEffect">
                                  <p:stCondLst>
                                    <p:cond delay="0"/>
                                  </p:stCondLst>
                                  <p:childTnLst>
                                    <p:set>
                                      <p:cBhvr>
                                        <p:cTn id="242" dur="1" fill="hold">
                                          <p:stCondLst>
                                            <p:cond delay="0"/>
                                          </p:stCondLst>
                                        </p:cTn>
                                        <p:tgtEl>
                                          <p:spTgt spid="248835"/>
                                        </p:tgtEl>
                                        <p:attrNameLst>
                                          <p:attrName>style.visibility</p:attrName>
                                        </p:attrNameLst>
                                      </p:cBhvr>
                                      <p:to>
                                        <p:strVal val="visible"/>
                                      </p:to>
                                    </p:set>
                                    <p:animEffect transition="in" filter="dissolve">
                                      <p:cBhvr>
                                        <p:cTn id="243" dur="500"/>
                                        <p:tgtEl>
                                          <p:spTgt spid="248835"/>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248969"/>
                                        </p:tgtEl>
                                        <p:attrNameLst>
                                          <p:attrName>style.visibility</p:attrName>
                                        </p:attrNameLst>
                                      </p:cBhvr>
                                      <p:to>
                                        <p:strVal val="visible"/>
                                      </p:to>
                                    </p:set>
                                    <p:animEffect transition="in" filter="dissolve">
                                      <p:cBhvr>
                                        <p:cTn id="248" dur="500"/>
                                        <p:tgtEl>
                                          <p:spTgt spid="248969"/>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248970"/>
                                        </p:tgtEl>
                                        <p:attrNameLst>
                                          <p:attrName>style.visibility</p:attrName>
                                        </p:attrNameLst>
                                      </p:cBhvr>
                                      <p:to>
                                        <p:strVal val="visible"/>
                                      </p:to>
                                    </p:set>
                                    <p:animEffect transition="in" filter="dissolve">
                                      <p:cBhvr>
                                        <p:cTn id="253" dur="500"/>
                                        <p:tgtEl>
                                          <p:spTgt spid="248970"/>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2" presetClass="entr" presetSubtype="2" fill="hold" nodeType="clickEffect">
                                  <p:stCondLst>
                                    <p:cond delay="0"/>
                                  </p:stCondLst>
                                  <p:childTnLst>
                                    <p:set>
                                      <p:cBhvr>
                                        <p:cTn id="257" dur="1" fill="hold">
                                          <p:stCondLst>
                                            <p:cond delay="0"/>
                                          </p:stCondLst>
                                        </p:cTn>
                                        <p:tgtEl>
                                          <p:spTgt spid="248836"/>
                                        </p:tgtEl>
                                        <p:attrNameLst>
                                          <p:attrName>style.visibility</p:attrName>
                                        </p:attrNameLst>
                                      </p:cBhvr>
                                      <p:to>
                                        <p:strVal val="visible"/>
                                      </p:to>
                                    </p:set>
                                    <p:animEffect transition="in" filter="slide(fromRight)">
                                      <p:cBhvr>
                                        <p:cTn id="258" dur="500"/>
                                        <p:tgtEl>
                                          <p:spTgt spid="248836"/>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2" presetClass="entr" presetSubtype="8" fill="hold" nodeType="clickEffect">
                                  <p:stCondLst>
                                    <p:cond delay="0"/>
                                  </p:stCondLst>
                                  <p:childTnLst>
                                    <p:set>
                                      <p:cBhvr>
                                        <p:cTn id="262" dur="1" fill="hold">
                                          <p:stCondLst>
                                            <p:cond delay="0"/>
                                          </p:stCondLst>
                                        </p:cTn>
                                        <p:tgtEl>
                                          <p:spTgt spid="248839"/>
                                        </p:tgtEl>
                                        <p:attrNameLst>
                                          <p:attrName>style.visibility</p:attrName>
                                        </p:attrNameLst>
                                      </p:cBhvr>
                                      <p:to>
                                        <p:strVal val="visible"/>
                                      </p:to>
                                    </p:set>
                                    <p:animEffect transition="in" filter="slide(fromLeft)">
                                      <p:cBhvr>
                                        <p:cTn id="263" dur="500"/>
                                        <p:tgtEl>
                                          <p:spTgt spid="248839"/>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248977"/>
                                        </p:tgtEl>
                                        <p:attrNameLst>
                                          <p:attrName>style.visibility</p:attrName>
                                        </p:attrNameLst>
                                      </p:cBhvr>
                                      <p:to>
                                        <p:strVal val="visible"/>
                                      </p:to>
                                    </p:set>
                                    <p:animEffect transition="in" filter="dissolve">
                                      <p:cBhvr>
                                        <p:cTn id="268" dur="500"/>
                                        <p:tgtEl>
                                          <p:spTgt spid="24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248978"/>
                                        </p:tgtEl>
                                        <p:attrNameLst>
                                          <p:attrName>style.visibility</p:attrName>
                                        </p:attrNameLst>
                                      </p:cBhvr>
                                      <p:to>
                                        <p:strVal val="visible"/>
                                      </p:to>
                                    </p:set>
                                    <p:animEffect transition="in" filter="dissolve">
                                      <p:cBhvr>
                                        <p:cTn id="273" dur="500"/>
                                        <p:tgtEl>
                                          <p:spTgt spid="24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248840"/>
                                        </p:tgtEl>
                                        <p:attrNameLst>
                                          <p:attrName>style.visibility</p:attrName>
                                        </p:attrNameLst>
                                      </p:cBhvr>
                                      <p:to>
                                        <p:strVal val="visible"/>
                                      </p:to>
                                    </p:set>
                                    <p:animEffect transition="in" filter="dissolve">
                                      <p:cBhvr>
                                        <p:cTn id="278" dur="500"/>
                                        <p:tgtEl>
                                          <p:spTgt spid="248840"/>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248986"/>
                                        </p:tgtEl>
                                        <p:attrNameLst>
                                          <p:attrName>style.visibility</p:attrName>
                                        </p:attrNameLst>
                                      </p:cBhvr>
                                      <p:to>
                                        <p:strVal val="visible"/>
                                      </p:to>
                                    </p:set>
                                    <p:animEffect transition="in" filter="dissolve">
                                      <p:cBhvr>
                                        <p:cTn id="283" dur="500"/>
                                        <p:tgtEl>
                                          <p:spTgt spid="248986"/>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248987"/>
                                        </p:tgtEl>
                                        <p:attrNameLst>
                                          <p:attrName>style.visibility</p:attrName>
                                        </p:attrNameLst>
                                      </p:cBhvr>
                                      <p:to>
                                        <p:strVal val="visible"/>
                                      </p:to>
                                    </p:set>
                                    <p:animEffect transition="in" filter="dissolve">
                                      <p:cBhvr>
                                        <p:cTn id="288" dur="500"/>
                                        <p:tgtEl>
                                          <p:spTgt spid="248987"/>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2" presetClass="entr" presetSubtype="2" fill="hold" nodeType="clickEffect">
                                  <p:stCondLst>
                                    <p:cond delay="0"/>
                                  </p:stCondLst>
                                  <p:childTnLst>
                                    <p:set>
                                      <p:cBhvr>
                                        <p:cTn id="292" dur="1" fill="hold">
                                          <p:stCondLst>
                                            <p:cond delay="0"/>
                                          </p:stCondLst>
                                        </p:cTn>
                                        <p:tgtEl>
                                          <p:spTgt spid="248843"/>
                                        </p:tgtEl>
                                        <p:attrNameLst>
                                          <p:attrName>style.visibility</p:attrName>
                                        </p:attrNameLst>
                                      </p:cBhvr>
                                      <p:to>
                                        <p:strVal val="visible"/>
                                      </p:to>
                                    </p:set>
                                    <p:animEffect transition="in" filter="slide(fromRight)">
                                      <p:cBhvr>
                                        <p:cTn id="293" dur="500"/>
                                        <p:tgtEl>
                                          <p:spTgt spid="248843"/>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2" presetClass="entr" presetSubtype="8" fill="hold" nodeType="clickEffect">
                                  <p:stCondLst>
                                    <p:cond delay="0"/>
                                  </p:stCondLst>
                                  <p:childTnLst>
                                    <p:set>
                                      <p:cBhvr>
                                        <p:cTn id="297" dur="1" fill="hold">
                                          <p:stCondLst>
                                            <p:cond delay="0"/>
                                          </p:stCondLst>
                                        </p:cTn>
                                        <p:tgtEl>
                                          <p:spTgt spid="248844"/>
                                        </p:tgtEl>
                                        <p:attrNameLst>
                                          <p:attrName>style.visibility</p:attrName>
                                        </p:attrNameLst>
                                      </p:cBhvr>
                                      <p:to>
                                        <p:strVal val="visible"/>
                                      </p:to>
                                    </p:set>
                                    <p:animEffect transition="in" filter="slide(fromLeft)">
                                      <p:cBhvr>
                                        <p:cTn id="298" dur="500"/>
                                        <p:tgtEl>
                                          <p:spTgt spid="248844"/>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9" presetClass="entr" presetSubtype="0" fill="hold" grpId="0" nodeType="clickEffect">
                                  <p:stCondLst>
                                    <p:cond delay="0"/>
                                  </p:stCondLst>
                                  <p:childTnLst>
                                    <p:set>
                                      <p:cBhvr>
                                        <p:cTn id="302" dur="1" fill="hold">
                                          <p:stCondLst>
                                            <p:cond delay="0"/>
                                          </p:stCondLst>
                                        </p:cTn>
                                        <p:tgtEl>
                                          <p:spTgt spid="248994"/>
                                        </p:tgtEl>
                                        <p:attrNameLst>
                                          <p:attrName>style.visibility</p:attrName>
                                        </p:attrNameLst>
                                      </p:cBhvr>
                                      <p:to>
                                        <p:strVal val="visible"/>
                                      </p:to>
                                    </p:set>
                                    <p:animEffect transition="in" filter="dissolve">
                                      <p:cBhvr>
                                        <p:cTn id="303" dur="500"/>
                                        <p:tgtEl>
                                          <p:spTgt spid="248994"/>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248995"/>
                                        </p:tgtEl>
                                        <p:attrNameLst>
                                          <p:attrName>style.visibility</p:attrName>
                                        </p:attrNameLst>
                                      </p:cBhvr>
                                      <p:to>
                                        <p:strVal val="visible"/>
                                      </p:to>
                                    </p:set>
                                    <p:animEffect transition="in" filter="dissolve">
                                      <p:cBhvr>
                                        <p:cTn id="308" dur="500"/>
                                        <p:tgtEl>
                                          <p:spTgt spid="248995"/>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9" presetClass="entr" presetSubtype="0" fill="hold" nodeType="clickEffect">
                                  <p:stCondLst>
                                    <p:cond delay="0"/>
                                  </p:stCondLst>
                                  <p:childTnLst>
                                    <p:set>
                                      <p:cBhvr>
                                        <p:cTn id="312" dur="1" fill="hold">
                                          <p:stCondLst>
                                            <p:cond delay="0"/>
                                          </p:stCondLst>
                                        </p:cTn>
                                        <p:tgtEl>
                                          <p:spTgt spid="248845"/>
                                        </p:tgtEl>
                                        <p:attrNameLst>
                                          <p:attrName>style.visibility</p:attrName>
                                        </p:attrNameLst>
                                      </p:cBhvr>
                                      <p:to>
                                        <p:strVal val="visible"/>
                                      </p:to>
                                    </p:set>
                                    <p:animEffect transition="in" filter="dissolve">
                                      <p:cBhvr>
                                        <p:cTn id="313" dur="500"/>
                                        <p:tgtEl>
                                          <p:spTgt spid="24884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249003"/>
                                        </p:tgtEl>
                                        <p:attrNameLst>
                                          <p:attrName>style.visibility</p:attrName>
                                        </p:attrNameLst>
                                      </p:cBhvr>
                                      <p:to>
                                        <p:strVal val="visible"/>
                                      </p:to>
                                    </p:set>
                                    <p:animEffect transition="in" filter="dissolve">
                                      <p:cBhvr>
                                        <p:cTn id="318" dur="500"/>
                                        <p:tgtEl>
                                          <p:spTgt spid="249003"/>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249004"/>
                                        </p:tgtEl>
                                        <p:attrNameLst>
                                          <p:attrName>style.visibility</p:attrName>
                                        </p:attrNameLst>
                                      </p:cBhvr>
                                      <p:to>
                                        <p:strVal val="visible"/>
                                      </p:to>
                                    </p:set>
                                    <p:animEffect transition="in" filter="dissolve">
                                      <p:cBhvr>
                                        <p:cTn id="323" dur="500"/>
                                        <p:tgtEl>
                                          <p:spTgt spid="249004"/>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2" presetClass="entr" presetSubtype="2" fill="hold" nodeType="clickEffect">
                                  <p:stCondLst>
                                    <p:cond delay="0"/>
                                  </p:stCondLst>
                                  <p:childTnLst>
                                    <p:set>
                                      <p:cBhvr>
                                        <p:cTn id="327" dur="1" fill="hold">
                                          <p:stCondLst>
                                            <p:cond delay="0"/>
                                          </p:stCondLst>
                                        </p:cTn>
                                        <p:tgtEl>
                                          <p:spTgt spid="248848"/>
                                        </p:tgtEl>
                                        <p:attrNameLst>
                                          <p:attrName>style.visibility</p:attrName>
                                        </p:attrNameLst>
                                      </p:cBhvr>
                                      <p:to>
                                        <p:strVal val="visible"/>
                                      </p:to>
                                    </p:set>
                                    <p:animEffect transition="in" filter="slide(fromRight)">
                                      <p:cBhvr>
                                        <p:cTn id="328" dur="500"/>
                                        <p:tgtEl>
                                          <p:spTgt spid="248848"/>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2" presetClass="entr" presetSubtype="8" fill="hold" nodeType="clickEffect">
                                  <p:stCondLst>
                                    <p:cond delay="0"/>
                                  </p:stCondLst>
                                  <p:childTnLst>
                                    <p:set>
                                      <p:cBhvr>
                                        <p:cTn id="332" dur="1" fill="hold">
                                          <p:stCondLst>
                                            <p:cond delay="0"/>
                                          </p:stCondLst>
                                        </p:cTn>
                                        <p:tgtEl>
                                          <p:spTgt spid="248849"/>
                                        </p:tgtEl>
                                        <p:attrNameLst>
                                          <p:attrName>style.visibility</p:attrName>
                                        </p:attrNameLst>
                                      </p:cBhvr>
                                      <p:to>
                                        <p:strVal val="visible"/>
                                      </p:to>
                                    </p:set>
                                    <p:animEffect transition="in" filter="slide(fromLeft)">
                                      <p:cBhvr>
                                        <p:cTn id="333" dur="500"/>
                                        <p:tgtEl>
                                          <p:spTgt spid="248849"/>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249011"/>
                                        </p:tgtEl>
                                        <p:attrNameLst>
                                          <p:attrName>style.visibility</p:attrName>
                                        </p:attrNameLst>
                                      </p:cBhvr>
                                      <p:to>
                                        <p:strVal val="visible"/>
                                      </p:to>
                                    </p:set>
                                    <p:animEffect transition="in" filter="dissolve">
                                      <p:cBhvr>
                                        <p:cTn id="338" dur="500"/>
                                        <p:tgtEl>
                                          <p:spTgt spid="249011"/>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249012"/>
                                        </p:tgtEl>
                                        <p:attrNameLst>
                                          <p:attrName>style.visibility</p:attrName>
                                        </p:attrNameLst>
                                      </p:cBhvr>
                                      <p:to>
                                        <p:strVal val="visible"/>
                                      </p:to>
                                    </p:set>
                                    <p:animEffect transition="in" filter="dissolve">
                                      <p:cBhvr>
                                        <p:cTn id="343" dur="500"/>
                                        <p:tgtEl>
                                          <p:spTgt spid="249012"/>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nodeType="clickEffect">
                                  <p:stCondLst>
                                    <p:cond delay="0"/>
                                  </p:stCondLst>
                                  <p:childTnLst>
                                    <p:set>
                                      <p:cBhvr>
                                        <p:cTn id="347" dur="1" fill="hold">
                                          <p:stCondLst>
                                            <p:cond delay="0"/>
                                          </p:stCondLst>
                                        </p:cTn>
                                        <p:tgtEl>
                                          <p:spTgt spid="248850"/>
                                        </p:tgtEl>
                                        <p:attrNameLst>
                                          <p:attrName>style.visibility</p:attrName>
                                        </p:attrNameLst>
                                      </p:cBhvr>
                                      <p:to>
                                        <p:strVal val="visible"/>
                                      </p:to>
                                    </p:set>
                                    <p:animEffect transition="in" filter="dissolve">
                                      <p:cBhvr>
                                        <p:cTn id="348" dur="500"/>
                                        <p:tgtEl>
                                          <p:spTgt spid="248850"/>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9" presetClass="entr" presetSubtype="0" fill="hold" nodeType="clickEffect">
                                  <p:stCondLst>
                                    <p:cond delay="0"/>
                                  </p:stCondLst>
                                  <p:childTnLst>
                                    <p:set>
                                      <p:cBhvr>
                                        <p:cTn id="352" dur="1" fill="hold">
                                          <p:stCondLst>
                                            <p:cond delay="0"/>
                                          </p:stCondLst>
                                        </p:cTn>
                                        <p:tgtEl>
                                          <p:spTgt spid="248851"/>
                                        </p:tgtEl>
                                        <p:attrNameLst>
                                          <p:attrName>style.visibility</p:attrName>
                                        </p:attrNameLst>
                                      </p:cBhvr>
                                      <p:to>
                                        <p:strVal val="visible"/>
                                      </p:to>
                                    </p:set>
                                    <p:animEffect transition="in" filter="dissolve">
                                      <p:cBhvr>
                                        <p:cTn id="353" dur="500"/>
                                        <p:tgtEl>
                                          <p:spTgt spid="248851"/>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9" presetClass="entr" presetSubtype="0" fill="hold" grpId="0" nodeType="clickEffect">
                                  <p:stCondLst>
                                    <p:cond delay="0"/>
                                  </p:stCondLst>
                                  <p:childTnLst>
                                    <p:set>
                                      <p:cBhvr>
                                        <p:cTn id="357" dur="1" fill="hold">
                                          <p:stCondLst>
                                            <p:cond delay="0"/>
                                          </p:stCondLst>
                                        </p:cTn>
                                        <p:tgtEl>
                                          <p:spTgt spid="249019"/>
                                        </p:tgtEl>
                                        <p:attrNameLst>
                                          <p:attrName>style.visibility</p:attrName>
                                        </p:attrNameLst>
                                      </p:cBhvr>
                                      <p:to>
                                        <p:strVal val="visible"/>
                                      </p:to>
                                    </p:set>
                                    <p:animEffect transition="in" filter="dissolve">
                                      <p:cBhvr>
                                        <p:cTn id="358" dur="500"/>
                                        <p:tgtEl>
                                          <p:spTgt spid="249019"/>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9" presetClass="entr" presetSubtype="0" fill="hold" grpId="0" nodeType="clickEffect">
                                  <p:stCondLst>
                                    <p:cond delay="0"/>
                                  </p:stCondLst>
                                  <p:childTnLst>
                                    <p:set>
                                      <p:cBhvr>
                                        <p:cTn id="362" dur="1" fill="hold">
                                          <p:stCondLst>
                                            <p:cond delay="0"/>
                                          </p:stCondLst>
                                        </p:cTn>
                                        <p:tgtEl>
                                          <p:spTgt spid="249020"/>
                                        </p:tgtEl>
                                        <p:attrNameLst>
                                          <p:attrName>style.visibility</p:attrName>
                                        </p:attrNameLst>
                                      </p:cBhvr>
                                      <p:to>
                                        <p:strVal val="visible"/>
                                      </p:to>
                                    </p:set>
                                    <p:animEffect transition="in" filter="dissolve">
                                      <p:cBhvr>
                                        <p:cTn id="363" dur="500"/>
                                        <p:tgtEl>
                                          <p:spTgt spid="249020"/>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12" presetClass="entr" presetSubtype="2" fill="hold" nodeType="clickEffect">
                                  <p:stCondLst>
                                    <p:cond delay="0"/>
                                  </p:stCondLst>
                                  <p:childTnLst>
                                    <p:set>
                                      <p:cBhvr>
                                        <p:cTn id="367" dur="1" fill="hold">
                                          <p:stCondLst>
                                            <p:cond delay="0"/>
                                          </p:stCondLst>
                                        </p:cTn>
                                        <p:tgtEl>
                                          <p:spTgt spid="248852"/>
                                        </p:tgtEl>
                                        <p:attrNameLst>
                                          <p:attrName>style.visibility</p:attrName>
                                        </p:attrNameLst>
                                      </p:cBhvr>
                                      <p:to>
                                        <p:strVal val="visible"/>
                                      </p:to>
                                    </p:set>
                                    <p:animEffect transition="in" filter="slide(fromRight)">
                                      <p:cBhvr>
                                        <p:cTn id="368" dur="500"/>
                                        <p:tgtEl>
                                          <p:spTgt spid="248852"/>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nodeType="clickEffect">
                                  <p:stCondLst>
                                    <p:cond delay="0"/>
                                  </p:stCondLst>
                                  <p:childTnLst>
                                    <p:set>
                                      <p:cBhvr>
                                        <p:cTn id="372" dur="1" fill="hold">
                                          <p:stCondLst>
                                            <p:cond delay="0"/>
                                          </p:stCondLst>
                                        </p:cTn>
                                        <p:tgtEl>
                                          <p:spTgt spid="248853"/>
                                        </p:tgtEl>
                                        <p:attrNameLst>
                                          <p:attrName>style.visibility</p:attrName>
                                        </p:attrNameLst>
                                      </p:cBhvr>
                                      <p:to>
                                        <p:strVal val="visible"/>
                                      </p:to>
                                    </p:set>
                                    <p:animEffect transition="in" filter="slide(fromLeft)">
                                      <p:cBhvr>
                                        <p:cTn id="373" dur="500"/>
                                        <p:tgtEl>
                                          <p:spTgt spid="248853"/>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249027"/>
                                        </p:tgtEl>
                                        <p:attrNameLst>
                                          <p:attrName>style.visibility</p:attrName>
                                        </p:attrNameLst>
                                      </p:cBhvr>
                                      <p:to>
                                        <p:strVal val="visible"/>
                                      </p:to>
                                    </p:set>
                                    <p:animEffect transition="in" filter="dissolve">
                                      <p:cBhvr>
                                        <p:cTn id="378" dur="500"/>
                                        <p:tgtEl>
                                          <p:spTgt spid="249027"/>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249028"/>
                                        </p:tgtEl>
                                        <p:attrNameLst>
                                          <p:attrName>style.visibility</p:attrName>
                                        </p:attrNameLst>
                                      </p:cBhvr>
                                      <p:to>
                                        <p:strVal val="visible"/>
                                      </p:to>
                                    </p:set>
                                    <p:animEffect transition="in" filter="dissolve">
                                      <p:cBhvr>
                                        <p:cTn id="383" dur="500"/>
                                        <p:tgtEl>
                                          <p:spTgt spid="249028"/>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9" presetClass="entr" presetSubtype="0" fill="hold" nodeType="clickEffect">
                                  <p:stCondLst>
                                    <p:cond delay="0"/>
                                  </p:stCondLst>
                                  <p:childTnLst>
                                    <p:set>
                                      <p:cBhvr>
                                        <p:cTn id="387" dur="1" fill="hold">
                                          <p:stCondLst>
                                            <p:cond delay="0"/>
                                          </p:stCondLst>
                                        </p:cTn>
                                        <p:tgtEl>
                                          <p:spTgt spid="248854"/>
                                        </p:tgtEl>
                                        <p:attrNameLst>
                                          <p:attrName>style.visibility</p:attrName>
                                        </p:attrNameLst>
                                      </p:cBhvr>
                                      <p:to>
                                        <p:strVal val="visible"/>
                                      </p:to>
                                    </p:set>
                                    <p:animEffect transition="in" filter="dissolve">
                                      <p:cBhvr>
                                        <p:cTn id="388" dur="500"/>
                                        <p:tgtEl>
                                          <p:spTgt spid="248854"/>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249039"/>
                                        </p:tgtEl>
                                        <p:attrNameLst>
                                          <p:attrName>style.visibility</p:attrName>
                                        </p:attrNameLst>
                                      </p:cBhvr>
                                      <p:to>
                                        <p:strVal val="visible"/>
                                      </p:to>
                                    </p:set>
                                    <p:animEffect transition="in" filter="dissolve">
                                      <p:cBhvr>
                                        <p:cTn id="393" dur="500"/>
                                        <p:tgtEl>
                                          <p:spTgt spid="249039"/>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249040"/>
                                        </p:tgtEl>
                                        <p:attrNameLst>
                                          <p:attrName>style.visibility</p:attrName>
                                        </p:attrNameLst>
                                      </p:cBhvr>
                                      <p:to>
                                        <p:strVal val="visible"/>
                                      </p:to>
                                    </p:set>
                                    <p:animEffect transition="in" filter="dissolve">
                                      <p:cBhvr>
                                        <p:cTn id="398" dur="500"/>
                                        <p:tgtEl>
                                          <p:spTgt spid="249040"/>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248857"/>
                                        </p:tgtEl>
                                        <p:attrNameLst>
                                          <p:attrName>style.visibility</p:attrName>
                                        </p:attrNameLst>
                                      </p:cBhvr>
                                      <p:to>
                                        <p:strVal val="visible"/>
                                      </p:to>
                                    </p:set>
                                    <p:animEffect transition="in" filter="slide(fromRight)">
                                      <p:cBhvr>
                                        <p:cTn id="403" dur="500"/>
                                        <p:tgtEl>
                                          <p:spTgt spid="248857"/>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248858"/>
                                        </p:tgtEl>
                                        <p:attrNameLst>
                                          <p:attrName>style.visibility</p:attrName>
                                        </p:attrNameLst>
                                      </p:cBhvr>
                                      <p:to>
                                        <p:strVal val="visible"/>
                                      </p:to>
                                    </p:set>
                                    <p:animEffect transition="in" filter="slide(fromLeft)">
                                      <p:cBhvr>
                                        <p:cTn id="408" dur="500"/>
                                        <p:tgtEl>
                                          <p:spTgt spid="248858"/>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9" presetClass="entr" presetSubtype="0" fill="hold" grpId="0" nodeType="clickEffect">
                                  <p:stCondLst>
                                    <p:cond delay="0"/>
                                  </p:stCondLst>
                                  <p:childTnLst>
                                    <p:set>
                                      <p:cBhvr>
                                        <p:cTn id="412" dur="1" fill="hold">
                                          <p:stCondLst>
                                            <p:cond delay="0"/>
                                          </p:stCondLst>
                                        </p:cTn>
                                        <p:tgtEl>
                                          <p:spTgt spid="249047"/>
                                        </p:tgtEl>
                                        <p:attrNameLst>
                                          <p:attrName>style.visibility</p:attrName>
                                        </p:attrNameLst>
                                      </p:cBhvr>
                                      <p:to>
                                        <p:strVal val="visible"/>
                                      </p:to>
                                    </p:set>
                                    <p:animEffect transition="in" filter="dissolve">
                                      <p:cBhvr>
                                        <p:cTn id="413" dur="500"/>
                                        <p:tgtEl>
                                          <p:spTgt spid="249047"/>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249048"/>
                                        </p:tgtEl>
                                        <p:attrNameLst>
                                          <p:attrName>style.visibility</p:attrName>
                                        </p:attrNameLst>
                                      </p:cBhvr>
                                      <p:to>
                                        <p:strVal val="visible"/>
                                      </p:to>
                                    </p:set>
                                    <p:animEffect transition="in" filter="dissolve">
                                      <p:cBhvr>
                                        <p:cTn id="418" dur="500"/>
                                        <p:tgtEl>
                                          <p:spTgt spid="249048"/>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nodeType="clickEffect">
                                  <p:stCondLst>
                                    <p:cond delay="0"/>
                                  </p:stCondLst>
                                  <p:childTnLst>
                                    <p:set>
                                      <p:cBhvr>
                                        <p:cTn id="422" dur="1" fill="hold">
                                          <p:stCondLst>
                                            <p:cond delay="0"/>
                                          </p:stCondLst>
                                        </p:cTn>
                                        <p:tgtEl>
                                          <p:spTgt spid="248859"/>
                                        </p:tgtEl>
                                        <p:attrNameLst>
                                          <p:attrName>style.visibility</p:attrName>
                                        </p:attrNameLst>
                                      </p:cBhvr>
                                      <p:to>
                                        <p:strVal val="visible"/>
                                      </p:to>
                                    </p:set>
                                    <p:animEffect transition="in" filter="dissolve">
                                      <p:cBhvr>
                                        <p:cTn id="423" dur="500"/>
                                        <p:tgtEl>
                                          <p:spTgt spid="248859"/>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22" presetClass="entr" presetSubtype="8" fill="hold" nodeType="clickEffect">
                                  <p:stCondLst>
                                    <p:cond delay="0"/>
                                  </p:stCondLst>
                                  <p:childTnLst>
                                    <p:set>
                                      <p:cBhvr>
                                        <p:cTn id="427" dur="1" fill="hold">
                                          <p:stCondLst>
                                            <p:cond delay="0"/>
                                          </p:stCondLst>
                                        </p:cTn>
                                        <p:tgtEl>
                                          <p:spTgt spid="248862"/>
                                        </p:tgtEl>
                                        <p:attrNameLst>
                                          <p:attrName>style.visibility</p:attrName>
                                        </p:attrNameLst>
                                      </p:cBhvr>
                                      <p:to>
                                        <p:strVal val="visible"/>
                                      </p:to>
                                    </p:set>
                                    <p:animEffect transition="in" filter="wipe(left)">
                                      <p:cBhvr>
                                        <p:cTn id="428" dur="500"/>
                                        <p:tgtEl>
                                          <p:spTgt spid="248862"/>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4" fill="hold" nodeType="clickEffect">
                                  <p:stCondLst>
                                    <p:cond delay="0"/>
                                  </p:stCondLst>
                                  <p:childTnLst>
                                    <p:set>
                                      <p:cBhvr>
                                        <p:cTn id="432" dur="1" fill="hold">
                                          <p:stCondLst>
                                            <p:cond delay="0"/>
                                          </p:stCondLst>
                                        </p:cTn>
                                        <p:tgtEl>
                                          <p:spTgt spid="248863"/>
                                        </p:tgtEl>
                                        <p:attrNameLst>
                                          <p:attrName>style.visibility</p:attrName>
                                        </p:attrNameLst>
                                      </p:cBhvr>
                                      <p:to>
                                        <p:strVal val="visible"/>
                                      </p:to>
                                    </p:set>
                                    <p:animEffect transition="in" filter="slide(fromBottom)">
                                      <p:cBhvr>
                                        <p:cTn id="433" dur="500"/>
                                        <p:tgtEl>
                                          <p:spTgt spid="248863"/>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16" presetClass="entr" presetSubtype="21" fill="hold" nodeType="clickEffect">
                                  <p:stCondLst>
                                    <p:cond delay="0"/>
                                  </p:stCondLst>
                                  <p:childTnLst>
                                    <p:set>
                                      <p:cBhvr>
                                        <p:cTn id="437" dur="1" fill="hold">
                                          <p:stCondLst>
                                            <p:cond delay="0"/>
                                          </p:stCondLst>
                                        </p:cTn>
                                        <p:tgtEl>
                                          <p:spTgt spid="248864"/>
                                        </p:tgtEl>
                                        <p:attrNameLst>
                                          <p:attrName>style.visibility</p:attrName>
                                        </p:attrNameLst>
                                      </p:cBhvr>
                                      <p:to>
                                        <p:strVal val="visible"/>
                                      </p:to>
                                    </p:set>
                                    <p:animEffect transition="in" filter="barn(inVertical)">
                                      <p:cBhvr>
                                        <p:cTn id="438" dur="500"/>
                                        <p:tgtEl>
                                          <p:spTgt spid="248864"/>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249068"/>
                                        </p:tgtEl>
                                        <p:attrNameLst>
                                          <p:attrName>style.visibility</p:attrName>
                                        </p:attrNameLst>
                                      </p:cBhvr>
                                      <p:to>
                                        <p:strVal val="visible"/>
                                      </p:to>
                                    </p:set>
                                    <p:animEffect transition="in" filter="dissolve">
                                      <p:cBhvr>
                                        <p:cTn id="443" dur="500"/>
                                        <p:tgtEl>
                                          <p:spTgt spid="249068"/>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249069"/>
                                        </p:tgtEl>
                                        <p:attrNameLst>
                                          <p:attrName>style.visibility</p:attrName>
                                        </p:attrNameLst>
                                      </p:cBhvr>
                                      <p:to>
                                        <p:strVal val="visible"/>
                                      </p:to>
                                    </p:set>
                                    <p:animEffect transition="in" filter="dissolve">
                                      <p:cBhvr>
                                        <p:cTn id="448" dur="500"/>
                                        <p:tgtEl>
                                          <p:spTgt spid="249069"/>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9" presetClass="entr" presetSubtype="0" fill="hold" nodeType="clickEffect">
                                  <p:stCondLst>
                                    <p:cond delay="0"/>
                                  </p:stCondLst>
                                  <p:childTnLst>
                                    <p:set>
                                      <p:cBhvr>
                                        <p:cTn id="452" dur="1" fill="hold">
                                          <p:stCondLst>
                                            <p:cond delay="0"/>
                                          </p:stCondLst>
                                        </p:cTn>
                                        <p:tgtEl>
                                          <p:spTgt spid="248865"/>
                                        </p:tgtEl>
                                        <p:attrNameLst>
                                          <p:attrName>style.visibility</p:attrName>
                                        </p:attrNameLst>
                                      </p:cBhvr>
                                      <p:to>
                                        <p:strVal val="visible"/>
                                      </p:to>
                                    </p:set>
                                    <p:animEffect transition="in" filter="dissolve">
                                      <p:cBhvr>
                                        <p:cTn id="453" dur="500"/>
                                        <p:tgtEl>
                                          <p:spTgt spid="248865"/>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249074"/>
                                        </p:tgtEl>
                                        <p:attrNameLst>
                                          <p:attrName>style.visibility</p:attrName>
                                        </p:attrNameLst>
                                      </p:cBhvr>
                                      <p:to>
                                        <p:strVal val="visible"/>
                                      </p:to>
                                    </p:set>
                                    <p:animEffect transition="in" filter="dissolve">
                                      <p:cBhvr>
                                        <p:cTn id="458" dur="500"/>
                                        <p:tgtEl>
                                          <p:spTgt spid="249074"/>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249075"/>
                                        </p:tgtEl>
                                        <p:attrNameLst>
                                          <p:attrName>style.visibility</p:attrName>
                                        </p:attrNameLst>
                                      </p:cBhvr>
                                      <p:to>
                                        <p:strVal val="visible"/>
                                      </p:to>
                                    </p:set>
                                    <p:animEffect transition="in" filter="dissolve">
                                      <p:cBhvr>
                                        <p:cTn id="463" dur="500"/>
                                        <p:tgtEl>
                                          <p:spTgt spid="249075"/>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12" presetClass="entr" presetSubtype="2" fill="hold" nodeType="clickEffect">
                                  <p:stCondLst>
                                    <p:cond delay="0"/>
                                  </p:stCondLst>
                                  <p:childTnLst>
                                    <p:set>
                                      <p:cBhvr>
                                        <p:cTn id="467" dur="1" fill="hold">
                                          <p:stCondLst>
                                            <p:cond delay="0"/>
                                          </p:stCondLst>
                                        </p:cTn>
                                        <p:tgtEl>
                                          <p:spTgt spid="248866"/>
                                        </p:tgtEl>
                                        <p:attrNameLst>
                                          <p:attrName>style.visibility</p:attrName>
                                        </p:attrNameLst>
                                      </p:cBhvr>
                                      <p:to>
                                        <p:strVal val="visible"/>
                                      </p:to>
                                    </p:set>
                                    <p:animEffect transition="in" filter="slide(fromRight)">
                                      <p:cBhvr>
                                        <p:cTn id="468" dur="500"/>
                                        <p:tgtEl>
                                          <p:spTgt spid="248866"/>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12" presetClass="entr" presetSubtype="8" fill="hold" nodeType="clickEffect">
                                  <p:stCondLst>
                                    <p:cond delay="0"/>
                                  </p:stCondLst>
                                  <p:childTnLst>
                                    <p:set>
                                      <p:cBhvr>
                                        <p:cTn id="472" dur="1" fill="hold">
                                          <p:stCondLst>
                                            <p:cond delay="0"/>
                                          </p:stCondLst>
                                        </p:cTn>
                                        <p:tgtEl>
                                          <p:spTgt spid="248867"/>
                                        </p:tgtEl>
                                        <p:attrNameLst>
                                          <p:attrName>style.visibility</p:attrName>
                                        </p:attrNameLst>
                                      </p:cBhvr>
                                      <p:to>
                                        <p:strVal val="visible"/>
                                      </p:to>
                                    </p:set>
                                    <p:animEffect transition="in" filter="slide(fromLeft)">
                                      <p:cBhvr>
                                        <p:cTn id="473" dur="500"/>
                                        <p:tgtEl>
                                          <p:spTgt spid="248867"/>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49082"/>
                                        </p:tgtEl>
                                        <p:attrNameLst>
                                          <p:attrName>style.visibility</p:attrName>
                                        </p:attrNameLst>
                                      </p:cBhvr>
                                      <p:to>
                                        <p:strVal val="visible"/>
                                      </p:to>
                                    </p:set>
                                    <p:animEffect transition="in" filter="dissolve">
                                      <p:cBhvr>
                                        <p:cTn id="478" dur="500"/>
                                        <p:tgtEl>
                                          <p:spTgt spid="249082"/>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249083"/>
                                        </p:tgtEl>
                                        <p:attrNameLst>
                                          <p:attrName>style.visibility</p:attrName>
                                        </p:attrNameLst>
                                      </p:cBhvr>
                                      <p:to>
                                        <p:strVal val="visible"/>
                                      </p:to>
                                    </p:set>
                                    <p:animEffect transition="in" filter="dissolve">
                                      <p:cBhvr>
                                        <p:cTn id="483" dur="500"/>
                                        <p:tgtEl>
                                          <p:spTgt spid="249083"/>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9" presetClass="entr" presetSubtype="0" fill="hold" nodeType="clickEffect">
                                  <p:stCondLst>
                                    <p:cond delay="0"/>
                                  </p:stCondLst>
                                  <p:childTnLst>
                                    <p:set>
                                      <p:cBhvr>
                                        <p:cTn id="487" dur="1" fill="hold">
                                          <p:stCondLst>
                                            <p:cond delay="0"/>
                                          </p:stCondLst>
                                        </p:cTn>
                                        <p:tgtEl>
                                          <p:spTgt spid="248868"/>
                                        </p:tgtEl>
                                        <p:attrNameLst>
                                          <p:attrName>style.visibility</p:attrName>
                                        </p:attrNameLst>
                                      </p:cBhvr>
                                      <p:to>
                                        <p:strVal val="visible"/>
                                      </p:to>
                                    </p:set>
                                    <p:animEffect transition="in" filter="dissolve">
                                      <p:cBhvr>
                                        <p:cTn id="488" dur="500"/>
                                        <p:tgtEl>
                                          <p:spTgt spid="248868"/>
                                        </p:tgtEl>
                                      </p:cBhvr>
                                    </p:animEffec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9" presetClass="entr" presetSubtype="0" fill="hold" grpId="0" nodeType="clickEffect">
                                  <p:stCondLst>
                                    <p:cond delay="0"/>
                                  </p:stCondLst>
                                  <p:childTnLst>
                                    <p:set>
                                      <p:cBhvr>
                                        <p:cTn id="492" dur="1" fill="hold">
                                          <p:stCondLst>
                                            <p:cond delay="0"/>
                                          </p:stCondLst>
                                        </p:cTn>
                                        <p:tgtEl>
                                          <p:spTgt spid="249087"/>
                                        </p:tgtEl>
                                        <p:attrNameLst>
                                          <p:attrName>style.visibility</p:attrName>
                                        </p:attrNameLst>
                                      </p:cBhvr>
                                      <p:to>
                                        <p:strVal val="visible"/>
                                      </p:to>
                                    </p:set>
                                    <p:animEffect transition="in" filter="dissolve">
                                      <p:cBhvr>
                                        <p:cTn id="493" dur="500"/>
                                        <p:tgtEl>
                                          <p:spTgt spid="249087"/>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9" presetClass="entr" presetSubtype="0" fill="hold" grpId="0" nodeType="clickEffect">
                                  <p:stCondLst>
                                    <p:cond delay="0"/>
                                  </p:stCondLst>
                                  <p:childTnLst>
                                    <p:set>
                                      <p:cBhvr>
                                        <p:cTn id="497" dur="1" fill="hold">
                                          <p:stCondLst>
                                            <p:cond delay="0"/>
                                          </p:stCondLst>
                                        </p:cTn>
                                        <p:tgtEl>
                                          <p:spTgt spid="249088"/>
                                        </p:tgtEl>
                                        <p:attrNameLst>
                                          <p:attrName>style.visibility</p:attrName>
                                        </p:attrNameLst>
                                      </p:cBhvr>
                                      <p:to>
                                        <p:strVal val="visible"/>
                                      </p:to>
                                    </p:set>
                                    <p:animEffect transition="in" filter="dissolve">
                                      <p:cBhvr>
                                        <p:cTn id="498" dur="500"/>
                                        <p:tgtEl>
                                          <p:spTgt spid="249088"/>
                                        </p:tgtEl>
                                      </p:cBhvr>
                                    </p:animEffect>
                                  </p:childTnLst>
                                </p:cTn>
                              </p:par>
                            </p:childTnLst>
                          </p:cTn>
                        </p:par>
                      </p:childTnLst>
                    </p:cTn>
                  </p:par>
                  <p:par>
                    <p:cTn id="499" fill="hold" nodeType="clickPar">
                      <p:stCondLst>
                        <p:cond delay="indefinite"/>
                      </p:stCondLst>
                      <p:childTnLst>
                        <p:par>
                          <p:cTn id="500" fill="hold" nodeType="withGroup">
                            <p:stCondLst>
                              <p:cond delay="0"/>
                            </p:stCondLst>
                            <p:childTnLst>
                              <p:par>
                                <p:cTn id="501" presetID="12" presetClass="entr" presetSubtype="2" fill="hold" nodeType="clickEffect">
                                  <p:stCondLst>
                                    <p:cond delay="0"/>
                                  </p:stCondLst>
                                  <p:childTnLst>
                                    <p:set>
                                      <p:cBhvr>
                                        <p:cTn id="502" dur="1" fill="hold">
                                          <p:stCondLst>
                                            <p:cond delay="0"/>
                                          </p:stCondLst>
                                        </p:cTn>
                                        <p:tgtEl>
                                          <p:spTgt spid="248869"/>
                                        </p:tgtEl>
                                        <p:attrNameLst>
                                          <p:attrName>style.visibility</p:attrName>
                                        </p:attrNameLst>
                                      </p:cBhvr>
                                      <p:to>
                                        <p:strVal val="visible"/>
                                      </p:to>
                                    </p:set>
                                    <p:animEffect transition="in" filter="slide(fromRight)">
                                      <p:cBhvr>
                                        <p:cTn id="503" dur="500"/>
                                        <p:tgtEl>
                                          <p:spTgt spid="248869"/>
                                        </p:tgtEl>
                                      </p:cBhvr>
                                    </p:animEffect>
                                  </p:childTnLst>
                                </p:cTn>
                              </p:par>
                            </p:childTnLst>
                          </p:cTn>
                        </p:par>
                      </p:childTnLst>
                    </p:cTn>
                  </p:par>
                  <p:par>
                    <p:cTn id="504" fill="hold" nodeType="clickPar">
                      <p:stCondLst>
                        <p:cond delay="indefinite"/>
                      </p:stCondLst>
                      <p:childTnLst>
                        <p:par>
                          <p:cTn id="505" fill="hold" nodeType="withGroup">
                            <p:stCondLst>
                              <p:cond delay="0"/>
                            </p:stCondLst>
                            <p:childTnLst>
                              <p:par>
                                <p:cTn id="506" presetID="12" presetClass="entr" presetSubtype="8" fill="hold" nodeType="clickEffect">
                                  <p:stCondLst>
                                    <p:cond delay="0"/>
                                  </p:stCondLst>
                                  <p:childTnLst>
                                    <p:set>
                                      <p:cBhvr>
                                        <p:cTn id="507" dur="1" fill="hold">
                                          <p:stCondLst>
                                            <p:cond delay="0"/>
                                          </p:stCondLst>
                                        </p:cTn>
                                        <p:tgtEl>
                                          <p:spTgt spid="248870"/>
                                        </p:tgtEl>
                                        <p:attrNameLst>
                                          <p:attrName>style.visibility</p:attrName>
                                        </p:attrNameLst>
                                      </p:cBhvr>
                                      <p:to>
                                        <p:strVal val="visible"/>
                                      </p:to>
                                    </p:set>
                                    <p:animEffect transition="in" filter="slide(fromLeft)">
                                      <p:cBhvr>
                                        <p:cTn id="508" dur="500"/>
                                        <p:tgtEl>
                                          <p:spTgt spid="248870"/>
                                        </p:tgtEl>
                                      </p:cBhvr>
                                    </p:animEffect>
                                  </p:childTnLst>
                                </p:cTn>
                              </p:par>
                            </p:childTnLst>
                          </p:cTn>
                        </p:par>
                      </p:childTnLst>
                    </p:cTn>
                  </p:par>
                  <p:par>
                    <p:cTn id="509" fill="hold" nodeType="clickPar">
                      <p:stCondLst>
                        <p:cond delay="indefinite"/>
                      </p:stCondLst>
                      <p:childTnLst>
                        <p:par>
                          <p:cTn id="510" fill="hold" nodeType="withGroup">
                            <p:stCondLst>
                              <p:cond delay="0"/>
                            </p:stCondLst>
                            <p:childTnLst>
                              <p:par>
                                <p:cTn id="511" presetID="9" presetClass="entr" presetSubtype="0" fill="hold" grpId="0" nodeType="clickEffect">
                                  <p:stCondLst>
                                    <p:cond delay="0"/>
                                  </p:stCondLst>
                                  <p:childTnLst>
                                    <p:set>
                                      <p:cBhvr>
                                        <p:cTn id="512" dur="1" fill="hold">
                                          <p:stCondLst>
                                            <p:cond delay="0"/>
                                          </p:stCondLst>
                                        </p:cTn>
                                        <p:tgtEl>
                                          <p:spTgt spid="249096"/>
                                        </p:tgtEl>
                                        <p:attrNameLst>
                                          <p:attrName>style.visibility</p:attrName>
                                        </p:attrNameLst>
                                      </p:cBhvr>
                                      <p:to>
                                        <p:strVal val="visible"/>
                                      </p:to>
                                    </p:set>
                                    <p:animEffect transition="in" filter="dissolve">
                                      <p:cBhvr>
                                        <p:cTn id="513" dur="500"/>
                                        <p:tgtEl>
                                          <p:spTgt spid="249096"/>
                                        </p:tgtEl>
                                      </p:cBhvr>
                                    </p:animEffect>
                                  </p:childTnLst>
                                </p:cTn>
                              </p:par>
                            </p:childTnLst>
                          </p:cTn>
                        </p:par>
                      </p:childTnLst>
                    </p:cTn>
                  </p:par>
                  <p:par>
                    <p:cTn id="514" fill="hold" nodeType="clickPar">
                      <p:stCondLst>
                        <p:cond delay="indefinite"/>
                      </p:stCondLst>
                      <p:childTnLst>
                        <p:par>
                          <p:cTn id="515" fill="hold" nodeType="withGroup">
                            <p:stCondLst>
                              <p:cond delay="0"/>
                            </p:stCondLst>
                            <p:childTnLst>
                              <p:par>
                                <p:cTn id="516" presetID="9" presetClass="entr" presetSubtype="0" fill="hold" grpId="0" nodeType="clickEffect">
                                  <p:stCondLst>
                                    <p:cond delay="0"/>
                                  </p:stCondLst>
                                  <p:childTnLst>
                                    <p:set>
                                      <p:cBhvr>
                                        <p:cTn id="517" dur="1" fill="hold">
                                          <p:stCondLst>
                                            <p:cond delay="0"/>
                                          </p:stCondLst>
                                        </p:cTn>
                                        <p:tgtEl>
                                          <p:spTgt spid="249097"/>
                                        </p:tgtEl>
                                        <p:attrNameLst>
                                          <p:attrName>style.visibility</p:attrName>
                                        </p:attrNameLst>
                                      </p:cBhvr>
                                      <p:to>
                                        <p:strVal val="visible"/>
                                      </p:to>
                                    </p:set>
                                    <p:animEffect transition="in" filter="dissolve">
                                      <p:cBhvr>
                                        <p:cTn id="518" dur="500"/>
                                        <p:tgtEl>
                                          <p:spTgt spid="249097"/>
                                        </p:tgtEl>
                                      </p:cBhvr>
                                    </p:animEffect>
                                  </p:childTnLst>
                                </p:cTn>
                              </p:par>
                            </p:childTnLst>
                          </p:cTn>
                        </p:par>
                      </p:childTnLst>
                    </p:cTn>
                  </p:par>
                  <p:par>
                    <p:cTn id="519" fill="hold" nodeType="clickPar">
                      <p:stCondLst>
                        <p:cond delay="indefinite"/>
                      </p:stCondLst>
                      <p:childTnLst>
                        <p:par>
                          <p:cTn id="520" fill="hold" nodeType="withGroup">
                            <p:stCondLst>
                              <p:cond delay="0"/>
                            </p:stCondLst>
                            <p:childTnLst>
                              <p:par>
                                <p:cTn id="521" presetID="9" presetClass="entr" presetSubtype="0" fill="hold" nodeType="clickEffect">
                                  <p:stCondLst>
                                    <p:cond delay="0"/>
                                  </p:stCondLst>
                                  <p:childTnLst>
                                    <p:set>
                                      <p:cBhvr>
                                        <p:cTn id="522" dur="1" fill="hold">
                                          <p:stCondLst>
                                            <p:cond delay="0"/>
                                          </p:stCondLst>
                                        </p:cTn>
                                        <p:tgtEl>
                                          <p:spTgt spid="248871"/>
                                        </p:tgtEl>
                                        <p:attrNameLst>
                                          <p:attrName>style.visibility</p:attrName>
                                        </p:attrNameLst>
                                      </p:cBhvr>
                                      <p:to>
                                        <p:strVal val="visible"/>
                                      </p:to>
                                    </p:set>
                                    <p:animEffect transition="in" filter="dissolve">
                                      <p:cBhvr>
                                        <p:cTn id="523" dur="500"/>
                                        <p:tgtEl>
                                          <p:spTgt spid="248871"/>
                                        </p:tgtEl>
                                      </p:cBhvr>
                                    </p:animEffect>
                                  </p:childTnLst>
                                </p:cTn>
                              </p:par>
                            </p:childTnLst>
                          </p:cTn>
                        </p:par>
                      </p:childTnLst>
                    </p:cTn>
                  </p:par>
                  <p:par>
                    <p:cTn id="524" fill="hold" nodeType="clickPar">
                      <p:stCondLst>
                        <p:cond delay="indefinite"/>
                      </p:stCondLst>
                      <p:childTnLst>
                        <p:par>
                          <p:cTn id="525" fill="hold" nodeType="withGroup">
                            <p:stCondLst>
                              <p:cond delay="0"/>
                            </p:stCondLst>
                            <p:childTnLst>
                              <p:par>
                                <p:cTn id="526" presetID="9" presetClass="entr" presetSubtype="0" fill="hold" grpId="0" nodeType="clickEffect">
                                  <p:stCondLst>
                                    <p:cond delay="0"/>
                                  </p:stCondLst>
                                  <p:childTnLst>
                                    <p:set>
                                      <p:cBhvr>
                                        <p:cTn id="527" dur="1" fill="hold">
                                          <p:stCondLst>
                                            <p:cond delay="0"/>
                                          </p:stCondLst>
                                        </p:cTn>
                                        <p:tgtEl>
                                          <p:spTgt spid="249101"/>
                                        </p:tgtEl>
                                        <p:attrNameLst>
                                          <p:attrName>style.visibility</p:attrName>
                                        </p:attrNameLst>
                                      </p:cBhvr>
                                      <p:to>
                                        <p:strVal val="visible"/>
                                      </p:to>
                                    </p:set>
                                    <p:animEffect transition="in" filter="dissolve">
                                      <p:cBhvr>
                                        <p:cTn id="528" dur="500"/>
                                        <p:tgtEl>
                                          <p:spTgt spid="249101"/>
                                        </p:tgtEl>
                                      </p:cBhvr>
                                    </p:animEffect>
                                  </p:childTnLst>
                                </p:cTn>
                              </p:par>
                            </p:childTnLst>
                          </p:cTn>
                        </p:par>
                      </p:childTnLst>
                    </p:cTn>
                  </p:par>
                  <p:par>
                    <p:cTn id="529" fill="hold" nodeType="clickPar">
                      <p:stCondLst>
                        <p:cond delay="indefinite"/>
                      </p:stCondLst>
                      <p:childTnLst>
                        <p:par>
                          <p:cTn id="530" fill="hold" nodeType="withGroup">
                            <p:stCondLst>
                              <p:cond delay="0"/>
                            </p:stCondLst>
                            <p:childTnLst>
                              <p:par>
                                <p:cTn id="531" presetID="9" presetClass="entr" presetSubtype="0" fill="hold" grpId="0" nodeType="clickEffect">
                                  <p:stCondLst>
                                    <p:cond delay="0"/>
                                  </p:stCondLst>
                                  <p:childTnLst>
                                    <p:set>
                                      <p:cBhvr>
                                        <p:cTn id="532" dur="1" fill="hold">
                                          <p:stCondLst>
                                            <p:cond delay="0"/>
                                          </p:stCondLst>
                                        </p:cTn>
                                        <p:tgtEl>
                                          <p:spTgt spid="249102"/>
                                        </p:tgtEl>
                                        <p:attrNameLst>
                                          <p:attrName>style.visibility</p:attrName>
                                        </p:attrNameLst>
                                      </p:cBhvr>
                                      <p:to>
                                        <p:strVal val="visible"/>
                                      </p:to>
                                    </p:set>
                                    <p:animEffect transition="in" filter="dissolve">
                                      <p:cBhvr>
                                        <p:cTn id="533" dur="500"/>
                                        <p:tgtEl>
                                          <p:spTgt spid="249102"/>
                                        </p:tgtEl>
                                      </p:cBhvr>
                                    </p:animEffect>
                                  </p:childTnLst>
                                </p:cTn>
                              </p:par>
                            </p:childTnLst>
                          </p:cTn>
                        </p:par>
                      </p:childTnLst>
                    </p:cTn>
                  </p:par>
                  <p:par>
                    <p:cTn id="534" fill="hold" nodeType="clickPar">
                      <p:stCondLst>
                        <p:cond delay="indefinite"/>
                      </p:stCondLst>
                      <p:childTnLst>
                        <p:par>
                          <p:cTn id="535" fill="hold" nodeType="withGroup">
                            <p:stCondLst>
                              <p:cond delay="0"/>
                            </p:stCondLst>
                            <p:childTnLst>
                              <p:par>
                                <p:cTn id="536" presetID="12" presetClass="entr" presetSubtype="2" fill="hold" nodeType="clickEffect">
                                  <p:stCondLst>
                                    <p:cond delay="0"/>
                                  </p:stCondLst>
                                  <p:childTnLst>
                                    <p:set>
                                      <p:cBhvr>
                                        <p:cTn id="537" dur="1" fill="hold">
                                          <p:stCondLst>
                                            <p:cond delay="0"/>
                                          </p:stCondLst>
                                        </p:cTn>
                                        <p:tgtEl>
                                          <p:spTgt spid="248872"/>
                                        </p:tgtEl>
                                        <p:attrNameLst>
                                          <p:attrName>style.visibility</p:attrName>
                                        </p:attrNameLst>
                                      </p:cBhvr>
                                      <p:to>
                                        <p:strVal val="visible"/>
                                      </p:to>
                                    </p:set>
                                    <p:animEffect transition="in" filter="slide(fromRight)">
                                      <p:cBhvr>
                                        <p:cTn id="538" dur="500"/>
                                        <p:tgtEl>
                                          <p:spTgt spid="248872"/>
                                        </p:tgtEl>
                                      </p:cBhvr>
                                    </p:animEffect>
                                  </p:childTnLst>
                                </p:cTn>
                              </p:par>
                            </p:childTnLst>
                          </p:cTn>
                        </p:par>
                      </p:childTnLst>
                    </p:cTn>
                  </p:par>
                  <p:par>
                    <p:cTn id="539" fill="hold" nodeType="clickPar">
                      <p:stCondLst>
                        <p:cond delay="indefinite"/>
                      </p:stCondLst>
                      <p:childTnLst>
                        <p:par>
                          <p:cTn id="540" fill="hold" nodeType="withGroup">
                            <p:stCondLst>
                              <p:cond delay="0"/>
                            </p:stCondLst>
                            <p:childTnLst>
                              <p:par>
                                <p:cTn id="541" presetID="12" presetClass="entr" presetSubtype="8" fill="hold" nodeType="clickEffect">
                                  <p:stCondLst>
                                    <p:cond delay="0"/>
                                  </p:stCondLst>
                                  <p:childTnLst>
                                    <p:set>
                                      <p:cBhvr>
                                        <p:cTn id="542" dur="1" fill="hold">
                                          <p:stCondLst>
                                            <p:cond delay="0"/>
                                          </p:stCondLst>
                                        </p:cTn>
                                        <p:tgtEl>
                                          <p:spTgt spid="248873"/>
                                        </p:tgtEl>
                                        <p:attrNameLst>
                                          <p:attrName>style.visibility</p:attrName>
                                        </p:attrNameLst>
                                      </p:cBhvr>
                                      <p:to>
                                        <p:strVal val="visible"/>
                                      </p:to>
                                    </p:set>
                                    <p:animEffect transition="in" filter="slide(fromLeft)">
                                      <p:cBhvr>
                                        <p:cTn id="543" dur="500"/>
                                        <p:tgtEl>
                                          <p:spTgt spid="248873"/>
                                        </p:tgtEl>
                                      </p:cBhvr>
                                    </p:animEffect>
                                  </p:childTnLst>
                                </p:cTn>
                              </p:par>
                            </p:childTnLst>
                          </p:cTn>
                        </p:par>
                      </p:childTnLst>
                    </p:cTn>
                  </p:par>
                  <p:par>
                    <p:cTn id="544" fill="hold" nodeType="clickPar">
                      <p:stCondLst>
                        <p:cond delay="indefinite"/>
                      </p:stCondLst>
                      <p:childTnLst>
                        <p:par>
                          <p:cTn id="545" fill="hold" nodeType="withGroup">
                            <p:stCondLst>
                              <p:cond delay="0"/>
                            </p:stCondLst>
                            <p:childTnLst>
                              <p:par>
                                <p:cTn id="546" presetID="9" presetClass="entr" presetSubtype="0" fill="hold" grpId="0" nodeType="clickEffect">
                                  <p:stCondLst>
                                    <p:cond delay="0"/>
                                  </p:stCondLst>
                                  <p:childTnLst>
                                    <p:set>
                                      <p:cBhvr>
                                        <p:cTn id="547" dur="1" fill="hold">
                                          <p:stCondLst>
                                            <p:cond delay="0"/>
                                          </p:stCondLst>
                                        </p:cTn>
                                        <p:tgtEl>
                                          <p:spTgt spid="249109"/>
                                        </p:tgtEl>
                                        <p:attrNameLst>
                                          <p:attrName>style.visibility</p:attrName>
                                        </p:attrNameLst>
                                      </p:cBhvr>
                                      <p:to>
                                        <p:strVal val="visible"/>
                                      </p:to>
                                    </p:set>
                                    <p:animEffect transition="in" filter="dissolve">
                                      <p:cBhvr>
                                        <p:cTn id="548" dur="500"/>
                                        <p:tgtEl>
                                          <p:spTgt spid="249109"/>
                                        </p:tgtEl>
                                      </p:cBhvr>
                                    </p:animEffect>
                                  </p:childTnLst>
                                </p:cTn>
                              </p:par>
                            </p:childTnLst>
                          </p:cTn>
                        </p:par>
                      </p:childTnLst>
                    </p:cTn>
                  </p:par>
                  <p:par>
                    <p:cTn id="549" fill="hold" nodeType="clickPar">
                      <p:stCondLst>
                        <p:cond delay="indefinite"/>
                      </p:stCondLst>
                      <p:childTnLst>
                        <p:par>
                          <p:cTn id="550" fill="hold" nodeType="withGroup">
                            <p:stCondLst>
                              <p:cond delay="0"/>
                            </p:stCondLst>
                            <p:childTnLst>
                              <p:par>
                                <p:cTn id="551" presetID="9" presetClass="entr" presetSubtype="0" fill="hold" grpId="0" nodeType="clickEffect">
                                  <p:stCondLst>
                                    <p:cond delay="0"/>
                                  </p:stCondLst>
                                  <p:childTnLst>
                                    <p:set>
                                      <p:cBhvr>
                                        <p:cTn id="552" dur="1" fill="hold">
                                          <p:stCondLst>
                                            <p:cond delay="0"/>
                                          </p:stCondLst>
                                        </p:cTn>
                                        <p:tgtEl>
                                          <p:spTgt spid="249110"/>
                                        </p:tgtEl>
                                        <p:attrNameLst>
                                          <p:attrName>style.visibility</p:attrName>
                                        </p:attrNameLst>
                                      </p:cBhvr>
                                      <p:to>
                                        <p:strVal val="visible"/>
                                      </p:to>
                                    </p:set>
                                    <p:animEffect transition="in" filter="dissolve">
                                      <p:cBhvr>
                                        <p:cTn id="553" dur="500"/>
                                        <p:tgtEl>
                                          <p:spTgt spid="249110"/>
                                        </p:tgtEl>
                                      </p:cBhvr>
                                    </p:animEffect>
                                  </p:childTnLst>
                                </p:cTn>
                              </p:par>
                            </p:childTnLst>
                          </p:cTn>
                        </p:par>
                      </p:childTnLst>
                    </p:cTn>
                  </p:par>
                  <p:par>
                    <p:cTn id="554" fill="hold" nodeType="clickPar">
                      <p:stCondLst>
                        <p:cond delay="indefinite"/>
                      </p:stCondLst>
                      <p:childTnLst>
                        <p:par>
                          <p:cTn id="555" fill="hold" nodeType="withGroup">
                            <p:stCondLst>
                              <p:cond delay="0"/>
                            </p:stCondLst>
                            <p:childTnLst>
                              <p:par>
                                <p:cTn id="556" presetID="9" presetClass="entr" presetSubtype="0" fill="hold" nodeType="clickEffect">
                                  <p:stCondLst>
                                    <p:cond delay="0"/>
                                  </p:stCondLst>
                                  <p:childTnLst>
                                    <p:set>
                                      <p:cBhvr>
                                        <p:cTn id="557" dur="1" fill="hold">
                                          <p:stCondLst>
                                            <p:cond delay="0"/>
                                          </p:stCondLst>
                                        </p:cTn>
                                        <p:tgtEl>
                                          <p:spTgt spid="248874"/>
                                        </p:tgtEl>
                                        <p:attrNameLst>
                                          <p:attrName>style.visibility</p:attrName>
                                        </p:attrNameLst>
                                      </p:cBhvr>
                                      <p:to>
                                        <p:strVal val="visible"/>
                                      </p:to>
                                    </p:set>
                                    <p:animEffect transition="in" filter="dissolve">
                                      <p:cBhvr>
                                        <p:cTn id="558" dur="500"/>
                                        <p:tgtEl>
                                          <p:spTgt spid="248874"/>
                                        </p:tgtEl>
                                      </p:cBhvr>
                                    </p:animEffect>
                                  </p:childTnLst>
                                </p:cTn>
                              </p:par>
                            </p:childTnLst>
                          </p:cTn>
                        </p:par>
                      </p:childTnLst>
                    </p:cTn>
                  </p:par>
                  <p:par>
                    <p:cTn id="559" fill="hold" nodeType="clickPar">
                      <p:stCondLst>
                        <p:cond delay="indefinite"/>
                      </p:stCondLst>
                      <p:childTnLst>
                        <p:par>
                          <p:cTn id="560" fill="hold" nodeType="withGroup">
                            <p:stCondLst>
                              <p:cond delay="0"/>
                            </p:stCondLst>
                            <p:childTnLst>
                              <p:par>
                                <p:cTn id="561" presetID="9" presetClass="entr" presetSubtype="0" fill="hold" grpId="0" nodeType="clickEffect">
                                  <p:stCondLst>
                                    <p:cond delay="0"/>
                                  </p:stCondLst>
                                  <p:childTnLst>
                                    <p:set>
                                      <p:cBhvr>
                                        <p:cTn id="562" dur="1" fill="hold">
                                          <p:stCondLst>
                                            <p:cond delay="0"/>
                                          </p:stCondLst>
                                        </p:cTn>
                                        <p:tgtEl>
                                          <p:spTgt spid="249114"/>
                                        </p:tgtEl>
                                        <p:attrNameLst>
                                          <p:attrName>style.visibility</p:attrName>
                                        </p:attrNameLst>
                                      </p:cBhvr>
                                      <p:to>
                                        <p:strVal val="visible"/>
                                      </p:to>
                                    </p:set>
                                    <p:animEffect transition="in" filter="dissolve">
                                      <p:cBhvr>
                                        <p:cTn id="563" dur="500"/>
                                        <p:tgtEl>
                                          <p:spTgt spid="249114"/>
                                        </p:tgtEl>
                                      </p:cBhvr>
                                    </p:animEffect>
                                  </p:childTnLst>
                                </p:cTn>
                              </p:par>
                            </p:childTnLst>
                          </p:cTn>
                        </p:par>
                      </p:childTnLst>
                    </p:cTn>
                  </p:par>
                  <p:par>
                    <p:cTn id="564" fill="hold" nodeType="clickPar">
                      <p:stCondLst>
                        <p:cond delay="indefinite"/>
                      </p:stCondLst>
                      <p:childTnLst>
                        <p:par>
                          <p:cTn id="565" fill="hold" nodeType="withGroup">
                            <p:stCondLst>
                              <p:cond delay="0"/>
                            </p:stCondLst>
                            <p:childTnLst>
                              <p:par>
                                <p:cTn id="566" presetID="9" presetClass="entr" presetSubtype="0" fill="hold" grpId="0" nodeType="clickEffect">
                                  <p:stCondLst>
                                    <p:cond delay="0"/>
                                  </p:stCondLst>
                                  <p:childTnLst>
                                    <p:set>
                                      <p:cBhvr>
                                        <p:cTn id="567" dur="1" fill="hold">
                                          <p:stCondLst>
                                            <p:cond delay="0"/>
                                          </p:stCondLst>
                                        </p:cTn>
                                        <p:tgtEl>
                                          <p:spTgt spid="249115"/>
                                        </p:tgtEl>
                                        <p:attrNameLst>
                                          <p:attrName>style.visibility</p:attrName>
                                        </p:attrNameLst>
                                      </p:cBhvr>
                                      <p:to>
                                        <p:strVal val="visible"/>
                                      </p:to>
                                    </p:set>
                                    <p:animEffect transition="in" filter="dissolve">
                                      <p:cBhvr>
                                        <p:cTn id="568" dur="500"/>
                                        <p:tgtEl>
                                          <p:spTgt spid="249115"/>
                                        </p:tgtEl>
                                      </p:cBhvr>
                                    </p:animEffect>
                                  </p:childTnLst>
                                </p:cTn>
                              </p:par>
                            </p:childTnLst>
                          </p:cTn>
                        </p:par>
                      </p:childTnLst>
                    </p:cTn>
                  </p:par>
                  <p:par>
                    <p:cTn id="569" fill="hold" nodeType="clickPar">
                      <p:stCondLst>
                        <p:cond delay="indefinite"/>
                      </p:stCondLst>
                      <p:childTnLst>
                        <p:par>
                          <p:cTn id="570" fill="hold" nodeType="withGroup">
                            <p:stCondLst>
                              <p:cond delay="0"/>
                            </p:stCondLst>
                            <p:childTnLst>
                              <p:par>
                                <p:cTn id="571" presetID="12" presetClass="entr" presetSubtype="2" fill="hold" nodeType="clickEffect">
                                  <p:stCondLst>
                                    <p:cond delay="0"/>
                                  </p:stCondLst>
                                  <p:childTnLst>
                                    <p:set>
                                      <p:cBhvr>
                                        <p:cTn id="572" dur="1" fill="hold">
                                          <p:stCondLst>
                                            <p:cond delay="0"/>
                                          </p:stCondLst>
                                        </p:cTn>
                                        <p:tgtEl>
                                          <p:spTgt spid="248875"/>
                                        </p:tgtEl>
                                        <p:attrNameLst>
                                          <p:attrName>style.visibility</p:attrName>
                                        </p:attrNameLst>
                                      </p:cBhvr>
                                      <p:to>
                                        <p:strVal val="visible"/>
                                      </p:to>
                                    </p:set>
                                    <p:animEffect transition="in" filter="slide(fromRight)">
                                      <p:cBhvr>
                                        <p:cTn id="573" dur="500"/>
                                        <p:tgtEl>
                                          <p:spTgt spid="248875"/>
                                        </p:tgtEl>
                                      </p:cBhvr>
                                    </p:animEffect>
                                  </p:childTnLst>
                                </p:cTn>
                              </p:par>
                            </p:childTnLst>
                          </p:cTn>
                        </p:par>
                      </p:childTnLst>
                    </p:cTn>
                  </p:par>
                  <p:par>
                    <p:cTn id="574" fill="hold" nodeType="clickPar">
                      <p:stCondLst>
                        <p:cond delay="indefinite"/>
                      </p:stCondLst>
                      <p:childTnLst>
                        <p:par>
                          <p:cTn id="575" fill="hold" nodeType="withGroup">
                            <p:stCondLst>
                              <p:cond delay="0"/>
                            </p:stCondLst>
                            <p:childTnLst>
                              <p:par>
                                <p:cTn id="576" presetID="12" presetClass="entr" presetSubtype="8" fill="hold" nodeType="clickEffect">
                                  <p:stCondLst>
                                    <p:cond delay="0"/>
                                  </p:stCondLst>
                                  <p:childTnLst>
                                    <p:set>
                                      <p:cBhvr>
                                        <p:cTn id="577" dur="1" fill="hold">
                                          <p:stCondLst>
                                            <p:cond delay="0"/>
                                          </p:stCondLst>
                                        </p:cTn>
                                        <p:tgtEl>
                                          <p:spTgt spid="248876"/>
                                        </p:tgtEl>
                                        <p:attrNameLst>
                                          <p:attrName>style.visibility</p:attrName>
                                        </p:attrNameLst>
                                      </p:cBhvr>
                                      <p:to>
                                        <p:strVal val="visible"/>
                                      </p:to>
                                    </p:set>
                                    <p:animEffect transition="in" filter="slide(fromLeft)">
                                      <p:cBhvr>
                                        <p:cTn id="578" dur="500"/>
                                        <p:tgtEl>
                                          <p:spTgt spid="248876"/>
                                        </p:tgtEl>
                                      </p:cBhvr>
                                    </p:animEffect>
                                  </p:childTnLst>
                                </p:cTn>
                              </p:par>
                            </p:childTnLst>
                          </p:cTn>
                        </p:par>
                      </p:childTnLst>
                    </p:cTn>
                  </p:par>
                  <p:par>
                    <p:cTn id="579" fill="hold" nodeType="clickPar">
                      <p:stCondLst>
                        <p:cond delay="indefinite"/>
                      </p:stCondLst>
                      <p:childTnLst>
                        <p:par>
                          <p:cTn id="580" fill="hold" nodeType="withGroup">
                            <p:stCondLst>
                              <p:cond delay="0"/>
                            </p:stCondLst>
                            <p:childTnLst>
                              <p:par>
                                <p:cTn id="581" presetID="9" presetClass="entr" presetSubtype="0" fill="hold" grpId="0" nodeType="clickEffect">
                                  <p:stCondLst>
                                    <p:cond delay="0"/>
                                  </p:stCondLst>
                                  <p:childTnLst>
                                    <p:set>
                                      <p:cBhvr>
                                        <p:cTn id="582" dur="1" fill="hold">
                                          <p:stCondLst>
                                            <p:cond delay="0"/>
                                          </p:stCondLst>
                                        </p:cTn>
                                        <p:tgtEl>
                                          <p:spTgt spid="249122"/>
                                        </p:tgtEl>
                                        <p:attrNameLst>
                                          <p:attrName>style.visibility</p:attrName>
                                        </p:attrNameLst>
                                      </p:cBhvr>
                                      <p:to>
                                        <p:strVal val="visible"/>
                                      </p:to>
                                    </p:set>
                                    <p:animEffect transition="in" filter="dissolve">
                                      <p:cBhvr>
                                        <p:cTn id="583" dur="500"/>
                                        <p:tgtEl>
                                          <p:spTgt spid="249122"/>
                                        </p:tgtEl>
                                      </p:cBhvr>
                                    </p:animEffect>
                                  </p:childTnLst>
                                </p:cTn>
                              </p:par>
                            </p:childTnLst>
                          </p:cTn>
                        </p:par>
                      </p:childTnLst>
                    </p:cTn>
                  </p:par>
                  <p:par>
                    <p:cTn id="584" fill="hold" nodeType="clickPar">
                      <p:stCondLst>
                        <p:cond delay="indefinite"/>
                      </p:stCondLst>
                      <p:childTnLst>
                        <p:par>
                          <p:cTn id="585" fill="hold" nodeType="withGroup">
                            <p:stCondLst>
                              <p:cond delay="0"/>
                            </p:stCondLst>
                            <p:childTnLst>
                              <p:par>
                                <p:cTn id="586" presetID="9" presetClass="entr" presetSubtype="0" fill="hold" grpId="0" nodeType="clickEffect">
                                  <p:stCondLst>
                                    <p:cond delay="0"/>
                                  </p:stCondLst>
                                  <p:childTnLst>
                                    <p:set>
                                      <p:cBhvr>
                                        <p:cTn id="587" dur="1" fill="hold">
                                          <p:stCondLst>
                                            <p:cond delay="0"/>
                                          </p:stCondLst>
                                        </p:cTn>
                                        <p:tgtEl>
                                          <p:spTgt spid="249123"/>
                                        </p:tgtEl>
                                        <p:attrNameLst>
                                          <p:attrName>style.visibility</p:attrName>
                                        </p:attrNameLst>
                                      </p:cBhvr>
                                      <p:to>
                                        <p:strVal val="visible"/>
                                      </p:to>
                                    </p:set>
                                    <p:animEffect transition="in" filter="dissolve">
                                      <p:cBhvr>
                                        <p:cTn id="588" dur="500"/>
                                        <p:tgtEl>
                                          <p:spTgt spid="249123"/>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9" presetClass="entr" presetSubtype="0" fill="hold" nodeType="clickEffect">
                                  <p:stCondLst>
                                    <p:cond delay="0"/>
                                  </p:stCondLst>
                                  <p:childTnLst>
                                    <p:set>
                                      <p:cBhvr>
                                        <p:cTn id="592" dur="1" fill="hold">
                                          <p:stCondLst>
                                            <p:cond delay="0"/>
                                          </p:stCondLst>
                                        </p:cTn>
                                        <p:tgtEl>
                                          <p:spTgt spid="248879"/>
                                        </p:tgtEl>
                                        <p:attrNameLst>
                                          <p:attrName>style.visibility</p:attrName>
                                        </p:attrNameLst>
                                      </p:cBhvr>
                                      <p:to>
                                        <p:strVal val="visible"/>
                                      </p:to>
                                    </p:set>
                                    <p:animEffect transition="in" filter="dissolve">
                                      <p:cBhvr>
                                        <p:cTn id="593" dur="500"/>
                                        <p:tgtEl>
                                          <p:spTgt spid="248879"/>
                                        </p:tgtEl>
                                      </p:cBhvr>
                                    </p:animEffect>
                                  </p:childTnLst>
                                </p:cTn>
                              </p:par>
                            </p:childTnLst>
                          </p:cTn>
                        </p:par>
                      </p:childTnLst>
                    </p:cTn>
                  </p:par>
                  <p:par>
                    <p:cTn id="594" fill="hold" nodeType="clickPar">
                      <p:stCondLst>
                        <p:cond delay="indefinite"/>
                      </p:stCondLst>
                      <p:childTnLst>
                        <p:par>
                          <p:cTn id="595" fill="hold" nodeType="withGroup">
                            <p:stCondLst>
                              <p:cond delay="0"/>
                            </p:stCondLst>
                            <p:childTnLst>
                              <p:par>
                                <p:cTn id="596" presetID="9" presetClass="entr" presetSubtype="0" fill="hold" grpId="0" nodeType="clickEffect">
                                  <p:stCondLst>
                                    <p:cond delay="0"/>
                                  </p:stCondLst>
                                  <p:childTnLst>
                                    <p:set>
                                      <p:cBhvr>
                                        <p:cTn id="597" dur="1" fill="hold">
                                          <p:stCondLst>
                                            <p:cond delay="0"/>
                                          </p:stCondLst>
                                        </p:cTn>
                                        <p:tgtEl>
                                          <p:spTgt spid="249127"/>
                                        </p:tgtEl>
                                        <p:attrNameLst>
                                          <p:attrName>style.visibility</p:attrName>
                                        </p:attrNameLst>
                                      </p:cBhvr>
                                      <p:to>
                                        <p:strVal val="visible"/>
                                      </p:to>
                                    </p:set>
                                    <p:animEffect transition="in" filter="dissolve">
                                      <p:cBhvr>
                                        <p:cTn id="598" dur="500"/>
                                        <p:tgtEl>
                                          <p:spTgt spid="249127"/>
                                        </p:tgtEl>
                                      </p:cBhvr>
                                    </p:animEffect>
                                  </p:childTnLst>
                                </p:cTn>
                              </p:par>
                            </p:childTnLst>
                          </p:cTn>
                        </p:par>
                      </p:childTnLst>
                    </p:cTn>
                  </p:par>
                  <p:par>
                    <p:cTn id="599" fill="hold" nodeType="clickPar">
                      <p:stCondLst>
                        <p:cond delay="indefinite"/>
                      </p:stCondLst>
                      <p:childTnLst>
                        <p:par>
                          <p:cTn id="600" fill="hold" nodeType="withGroup">
                            <p:stCondLst>
                              <p:cond delay="0"/>
                            </p:stCondLst>
                            <p:childTnLst>
                              <p:par>
                                <p:cTn id="601" presetID="9" presetClass="entr" presetSubtype="0" fill="hold" grpId="0" nodeType="clickEffect">
                                  <p:stCondLst>
                                    <p:cond delay="0"/>
                                  </p:stCondLst>
                                  <p:childTnLst>
                                    <p:set>
                                      <p:cBhvr>
                                        <p:cTn id="602" dur="1" fill="hold">
                                          <p:stCondLst>
                                            <p:cond delay="0"/>
                                          </p:stCondLst>
                                        </p:cTn>
                                        <p:tgtEl>
                                          <p:spTgt spid="249128"/>
                                        </p:tgtEl>
                                        <p:attrNameLst>
                                          <p:attrName>style.visibility</p:attrName>
                                        </p:attrNameLst>
                                      </p:cBhvr>
                                      <p:to>
                                        <p:strVal val="visible"/>
                                      </p:to>
                                    </p:set>
                                    <p:animEffect transition="in" filter="dissolve">
                                      <p:cBhvr>
                                        <p:cTn id="603" dur="500"/>
                                        <p:tgtEl>
                                          <p:spTgt spid="249128"/>
                                        </p:tgtEl>
                                      </p:cBhvr>
                                    </p:animEffect>
                                  </p:childTnLst>
                                </p:cTn>
                              </p:par>
                            </p:childTnLst>
                          </p:cTn>
                        </p:par>
                      </p:childTnLst>
                    </p:cTn>
                  </p:par>
                  <p:par>
                    <p:cTn id="604" fill="hold" nodeType="clickPar">
                      <p:stCondLst>
                        <p:cond delay="indefinite"/>
                      </p:stCondLst>
                      <p:childTnLst>
                        <p:par>
                          <p:cTn id="605" fill="hold" nodeType="withGroup">
                            <p:stCondLst>
                              <p:cond delay="0"/>
                            </p:stCondLst>
                            <p:childTnLst>
                              <p:par>
                                <p:cTn id="606" presetID="9" presetClass="entr" presetSubtype="0" fill="hold" nodeType="clickEffect">
                                  <p:stCondLst>
                                    <p:cond delay="0"/>
                                  </p:stCondLst>
                                  <p:childTnLst>
                                    <p:set>
                                      <p:cBhvr>
                                        <p:cTn id="607" dur="1" fill="hold">
                                          <p:stCondLst>
                                            <p:cond delay="0"/>
                                          </p:stCondLst>
                                        </p:cTn>
                                        <p:tgtEl>
                                          <p:spTgt spid="248880"/>
                                        </p:tgtEl>
                                        <p:attrNameLst>
                                          <p:attrName>style.visibility</p:attrName>
                                        </p:attrNameLst>
                                      </p:cBhvr>
                                      <p:to>
                                        <p:strVal val="visible"/>
                                      </p:to>
                                    </p:set>
                                    <p:animEffect transition="in" filter="dissolve">
                                      <p:cBhvr>
                                        <p:cTn id="608" dur="500"/>
                                        <p:tgtEl>
                                          <p:spTgt spid="248880"/>
                                        </p:tgtEl>
                                      </p:cBhvr>
                                    </p:animEffect>
                                  </p:childTnLst>
                                </p:cTn>
                              </p:par>
                            </p:childTnLst>
                          </p:cTn>
                        </p:par>
                      </p:childTnLst>
                    </p:cTn>
                  </p:par>
                  <p:par>
                    <p:cTn id="609" fill="hold" nodeType="clickPar">
                      <p:stCondLst>
                        <p:cond delay="indefinite"/>
                      </p:stCondLst>
                      <p:childTnLst>
                        <p:par>
                          <p:cTn id="610" fill="hold" nodeType="withGroup">
                            <p:stCondLst>
                              <p:cond delay="0"/>
                            </p:stCondLst>
                            <p:childTnLst>
                              <p:par>
                                <p:cTn id="611" presetID="9" presetClass="entr" presetSubtype="0" fill="hold" grpId="0" nodeType="clickEffect">
                                  <p:stCondLst>
                                    <p:cond delay="0"/>
                                  </p:stCondLst>
                                  <p:childTnLst>
                                    <p:set>
                                      <p:cBhvr>
                                        <p:cTn id="612" dur="1" fill="hold">
                                          <p:stCondLst>
                                            <p:cond delay="0"/>
                                          </p:stCondLst>
                                        </p:cTn>
                                        <p:tgtEl>
                                          <p:spTgt spid="249132"/>
                                        </p:tgtEl>
                                        <p:attrNameLst>
                                          <p:attrName>style.visibility</p:attrName>
                                        </p:attrNameLst>
                                      </p:cBhvr>
                                      <p:to>
                                        <p:strVal val="visible"/>
                                      </p:to>
                                    </p:set>
                                    <p:animEffect transition="in" filter="dissolve">
                                      <p:cBhvr>
                                        <p:cTn id="613" dur="500"/>
                                        <p:tgtEl>
                                          <p:spTgt spid="249132"/>
                                        </p:tgtEl>
                                      </p:cBhvr>
                                    </p:animEffect>
                                  </p:childTnLst>
                                </p:cTn>
                              </p:par>
                            </p:childTnLst>
                          </p:cTn>
                        </p:par>
                      </p:childTnLst>
                    </p:cTn>
                  </p:par>
                  <p:par>
                    <p:cTn id="614" fill="hold" nodeType="clickPar">
                      <p:stCondLst>
                        <p:cond delay="indefinite"/>
                      </p:stCondLst>
                      <p:childTnLst>
                        <p:par>
                          <p:cTn id="615" fill="hold" nodeType="withGroup">
                            <p:stCondLst>
                              <p:cond delay="0"/>
                            </p:stCondLst>
                            <p:childTnLst>
                              <p:par>
                                <p:cTn id="616" presetID="9" presetClass="entr" presetSubtype="0" fill="hold" grpId="0" nodeType="clickEffect">
                                  <p:stCondLst>
                                    <p:cond delay="0"/>
                                  </p:stCondLst>
                                  <p:childTnLst>
                                    <p:set>
                                      <p:cBhvr>
                                        <p:cTn id="617" dur="1" fill="hold">
                                          <p:stCondLst>
                                            <p:cond delay="0"/>
                                          </p:stCondLst>
                                        </p:cTn>
                                        <p:tgtEl>
                                          <p:spTgt spid="249133"/>
                                        </p:tgtEl>
                                        <p:attrNameLst>
                                          <p:attrName>style.visibility</p:attrName>
                                        </p:attrNameLst>
                                      </p:cBhvr>
                                      <p:to>
                                        <p:strVal val="visible"/>
                                      </p:to>
                                    </p:set>
                                    <p:animEffect transition="in" filter="dissolve">
                                      <p:cBhvr>
                                        <p:cTn id="618" dur="500"/>
                                        <p:tgtEl>
                                          <p:spTgt spid="249133"/>
                                        </p:tgtEl>
                                      </p:cBhvr>
                                    </p:animEffect>
                                  </p:childTnLst>
                                </p:cTn>
                              </p:par>
                            </p:childTnLst>
                          </p:cTn>
                        </p:par>
                      </p:childTnLst>
                    </p:cTn>
                  </p:par>
                  <p:par>
                    <p:cTn id="619" fill="hold" nodeType="clickPar">
                      <p:stCondLst>
                        <p:cond delay="indefinite"/>
                      </p:stCondLst>
                      <p:childTnLst>
                        <p:par>
                          <p:cTn id="620" fill="hold" nodeType="withGroup">
                            <p:stCondLst>
                              <p:cond delay="0"/>
                            </p:stCondLst>
                            <p:childTnLst>
                              <p:par>
                                <p:cTn id="621" presetID="9" presetClass="entr" presetSubtype="0" fill="hold" nodeType="clickEffect">
                                  <p:stCondLst>
                                    <p:cond delay="0"/>
                                  </p:stCondLst>
                                  <p:childTnLst>
                                    <p:set>
                                      <p:cBhvr>
                                        <p:cTn id="622" dur="1" fill="hold">
                                          <p:stCondLst>
                                            <p:cond delay="0"/>
                                          </p:stCondLst>
                                        </p:cTn>
                                        <p:tgtEl>
                                          <p:spTgt spid="248881"/>
                                        </p:tgtEl>
                                        <p:attrNameLst>
                                          <p:attrName>style.visibility</p:attrName>
                                        </p:attrNameLst>
                                      </p:cBhvr>
                                      <p:to>
                                        <p:strVal val="visible"/>
                                      </p:to>
                                    </p:set>
                                    <p:animEffect transition="in" filter="dissolve">
                                      <p:cBhvr>
                                        <p:cTn id="623" dur="500"/>
                                        <p:tgtEl>
                                          <p:spTgt spid="248881"/>
                                        </p:tgtEl>
                                      </p:cBhvr>
                                    </p:animEffect>
                                  </p:childTnLst>
                                </p:cTn>
                              </p:par>
                            </p:childTnLst>
                          </p:cTn>
                        </p:par>
                      </p:childTnLst>
                    </p:cTn>
                  </p:par>
                  <p:par>
                    <p:cTn id="624" fill="hold" nodeType="clickPar">
                      <p:stCondLst>
                        <p:cond delay="indefinite"/>
                      </p:stCondLst>
                      <p:childTnLst>
                        <p:par>
                          <p:cTn id="625" fill="hold" nodeType="withGroup">
                            <p:stCondLst>
                              <p:cond delay="0"/>
                            </p:stCondLst>
                            <p:childTnLst>
                              <p:par>
                                <p:cTn id="626" presetID="9" presetClass="entr" presetSubtype="0" fill="hold" grpId="0" nodeType="clickEffect">
                                  <p:stCondLst>
                                    <p:cond delay="0"/>
                                  </p:stCondLst>
                                  <p:childTnLst>
                                    <p:set>
                                      <p:cBhvr>
                                        <p:cTn id="627" dur="1" fill="hold">
                                          <p:stCondLst>
                                            <p:cond delay="0"/>
                                          </p:stCondLst>
                                        </p:cTn>
                                        <p:tgtEl>
                                          <p:spTgt spid="249137"/>
                                        </p:tgtEl>
                                        <p:attrNameLst>
                                          <p:attrName>style.visibility</p:attrName>
                                        </p:attrNameLst>
                                      </p:cBhvr>
                                      <p:to>
                                        <p:strVal val="visible"/>
                                      </p:to>
                                    </p:set>
                                    <p:animEffect transition="in" filter="dissolve">
                                      <p:cBhvr>
                                        <p:cTn id="628" dur="500"/>
                                        <p:tgtEl>
                                          <p:spTgt spid="249137"/>
                                        </p:tgtEl>
                                      </p:cBhvr>
                                    </p:animEffect>
                                  </p:childTnLst>
                                </p:cTn>
                              </p:par>
                            </p:childTnLst>
                          </p:cTn>
                        </p:par>
                      </p:childTnLst>
                    </p:cTn>
                  </p:par>
                  <p:par>
                    <p:cTn id="629" fill="hold" nodeType="clickPar">
                      <p:stCondLst>
                        <p:cond delay="indefinite"/>
                      </p:stCondLst>
                      <p:childTnLst>
                        <p:par>
                          <p:cTn id="630" fill="hold" nodeType="withGroup">
                            <p:stCondLst>
                              <p:cond delay="0"/>
                            </p:stCondLst>
                            <p:childTnLst>
                              <p:par>
                                <p:cTn id="631" presetID="9" presetClass="entr" presetSubtype="0" fill="hold" grpId="0" nodeType="clickEffect">
                                  <p:stCondLst>
                                    <p:cond delay="0"/>
                                  </p:stCondLst>
                                  <p:childTnLst>
                                    <p:set>
                                      <p:cBhvr>
                                        <p:cTn id="632" dur="1" fill="hold">
                                          <p:stCondLst>
                                            <p:cond delay="0"/>
                                          </p:stCondLst>
                                        </p:cTn>
                                        <p:tgtEl>
                                          <p:spTgt spid="249138"/>
                                        </p:tgtEl>
                                        <p:attrNameLst>
                                          <p:attrName>style.visibility</p:attrName>
                                        </p:attrNameLst>
                                      </p:cBhvr>
                                      <p:to>
                                        <p:strVal val="visible"/>
                                      </p:to>
                                    </p:set>
                                    <p:animEffect transition="in" filter="dissolve">
                                      <p:cBhvr>
                                        <p:cTn id="633" dur="500"/>
                                        <p:tgtEl>
                                          <p:spTgt spid="249138"/>
                                        </p:tgtEl>
                                      </p:cBhvr>
                                    </p:animEffect>
                                  </p:childTnLst>
                                </p:cTn>
                              </p:par>
                            </p:childTnLst>
                          </p:cTn>
                        </p:par>
                      </p:childTnLst>
                    </p:cTn>
                  </p:par>
                  <p:par>
                    <p:cTn id="634" fill="hold" nodeType="clickPar">
                      <p:stCondLst>
                        <p:cond delay="indefinite"/>
                      </p:stCondLst>
                      <p:childTnLst>
                        <p:par>
                          <p:cTn id="635" fill="hold" nodeType="withGroup">
                            <p:stCondLst>
                              <p:cond delay="0"/>
                            </p:stCondLst>
                            <p:childTnLst>
                              <p:par>
                                <p:cTn id="636" presetID="9" presetClass="entr" presetSubtype="0" fill="hold" nodeType="clickEffect">
                                  <p:stCondLst>
                                    <p:cond delay="0"/>
                                  </p:stCondLst>
                                  <p:childTnLst>
                                    <p:set>
                                      <p:cBhvr>
                                        <p:cTn id="637" dur="1" fill="hold">
                                          <p:stCondLst>
                                            <p:cond delay="0"/>
                                          </p:stCondLst>
                                        </p:cTn>
                                        <p:tgtEl>
                                          <p:spTgt spid="248882"/>
                                        </p:tgtEl>
                                        <p:attrNameLst>
                                          <p:attrName>style.visibility</p:attrName>
                                        </p:attrNameLst>
                                      </p:cBhvr>
                                      <p:to>
                                        <p:strVal val="visible"/>
                                      </p:to>
                                    </p:set>
                                    <p:animEffect transition="in" filter="dissolve">
                                      <p:cBhvr>
                                        <p:cTn id="638" dur="500"/>
                                        <p:tgtEl>
                                          <p:spTgt spid="248882"/>
                                        </p:tgtEl>
                                      </p:cBhvr>
                                    </p:animEffect>
                                  </p:childTnLst>
                                </p:cTn>
                              </p:par>
                            </p:childTnLst>
                          </p:cTn>
                        </p:par>
                      </p:childTnLst>
                    </p:cTn>
                  </p:par>
                  <p:par>
                    <p:cTn id="639" fill="hold" nodeType="clickPar">
                      <p:stCondLst>
                        <p:cond delay="indefinite"/>
                      </p:stCondLst>
                      <p:childTnLst>
                        <p:par>
                          <p:cTn id="640" fill="hold" nodeType="withGroup">
                            <p:stCondLst>
                              <p:cond delay="0"/>
                            </p:stCondLst>
                            <p:childTnLst>
                              <p:par>
                                <p:cTn id="641" presetID="9" presetClass="entr" presetSubtype="0" fill="hold" grpId="0" nodeType="clickEffect">
                                  <p:stCondLst>
                                    <p:cond delay="0"/>
                                  </p:stCondLst>
                                  <p:childTnLst>
                                    <p:set>
                                      <p:cBhvr>
                                        <p:cTn id="642" dur="1" fill="hold">
                                          <p:stCondLst>
                                            <p:cond delay="0"/>
                                          </p:stCondLst>
                                        </p:cTn>
                                        <p:tgtEl>
                                          <p:spTgt spid="249142"/>
                                        </p:tgtEl>
                                        <p:attrNameLst>
                                          <p:attrName>style.visibility</p:attrName>
                                        </p:attrNameLst>
                                      </p:cBhvr>
                                      <p:to>
                                        <p:strVal val="visible"/>
                                      </p:to>
                                    </p:set>
                                    <p:animEffect transition="in" filter="dissolve">
                                      <p:cBhvr>
                                        <p:cTn id="643" dur="500"/>
                                        <p:tgtEl>
                                          <p:spTgt spid="249142"/>
                                        </p:tgtEl>
                                      </p:cBhvr>
                                    </p:animEffect>
                                  </p:childTnLst>
                                </p:cTn>
                              </p:par>
                            </p:childTnLst>
                          </p:cTn>
                        </p:par>
                      </p:childTnLst>
                    </p:cTn>
                  </p:par>
                  <p:par>
                    <p:cTn id="644" fill="hold" nodeType="clickPar">
                      <p:stCondLst>
                        <p:cond delay="indefinite"/>
                      </p:stCondLst>
                      <p:childTnLst>
                        <p:par>
                          <p:cTn id="645" fill="hold" nodeType="withGroup">
                            <p:stCondLst>
                              <p:cond delay="0"/>
                            </p:stCondLst>
                            <p:childTnLst>
                              <p:par>
                                <p:cTn id="646" presetID="9" presetClass="entr" presetSubtype="0" fill="hold" grpId="0" nodeType="clickEffect">
                                  <p:stCondLst>
                                    <p:cond delay="0"/>
                                  </p:stCondLst>
                                  <p:childTnLst>
                                    <p:set>
                                      <p:cBhvr>
                                        <p:cTn id="647" dur="1" fill="hold">
                                          <p:stCondLst>
                                            <p:cond delay="0"/>
                                          </p:stCondLst>
                                        </p:cTn>
                                        <p:tgtEl>
                                          <p:spTgt spid="249143"/>
                                        </p:tgtEl>
                                        <p:attrNameLst>
                                          <p:attrName>style.visibility</p:attrName>
                                        </p:attrNameLst>
                                      </p:cBhvr>
                                      <p:to>
                                        <p:strVal val="visible"/>
                                      </p:to>
                                    </p:set>
                                    <p:animEffect transition="in" filter="dissolve">
                                      <p:cBhvr>
                                        <p:cTn id="648" dur="500"/>
                                        <p:tgtEl>
                                          <p:spTgt spid="249143"/>
                                        </p:tgtEl>
                                      </p:cBhvr>
                                    </p:animEffect>
                                  </p:childTnLst>
                                </p:cTn>
                              </p:par>
                            </p:childTnLst>
                          </p:cTn>
                        </p:par>
                      </p:childTnLst>
                    </p:cTn>
                  </p:par>
                  <p:par>
                    <p:cTn id="649" fill="hold" nodeType="clickPar">
                      <p:stCondLst>
                        <p:cond delay="indefinite"/>
                      </p:stCondLst>
                      <p:childTnLst>
                        <p:par>
                          <p:cTn id="650" fill="hold" nodeType="withGroup">
                            <p:stCondLst>
                              <p:cond delay="0"/>
                            </p:stCondLst>
                            <p:childTnLst>
                              <p:par>
                                <p:cTn id="651" presetID="12" presetClass="entr" presetSubtype="2" fill="hold" nodeType="clickEffect">
                                  <p:stCondLst>
                                    <p:cond delay="0"/>
                                  </p:stCondLst>
                                  <p:childTnLst>
                                    <p:set>
                                      <p:cBhvr>
                                        <p:cTn id="652" dur="1" fill="hold">
                                          <p:stCondLst>
                                            <p:cond delay="0"/>
                                          </p:stCondLst>
                                        </p:cTn>
                                        <p:tgtEl>
                                          <p:spTgt spid="248883"/>
                                        </p:tgtEl>
                                        <p:attrNameLst>
                                          <p:attrName>style.visibility</p:attrName>
                                        </p:attrNameLst>
                                      </p:cBhvr>
                                      <p:to>
                                        <p:strVal val="visible"/>
                                      </p:to>
                                    </p:set>
                                    <p:animEffect transition="in" filter="slide(fromRight)">
                                      <p:cBhvr>
                                        <p:cTn id="653" dur="500"/>
                                        <p:tgtEl>
                                          <p:spTgt spid="248883"/>
                                        </p:tgtEl>
                                      </p:cBhvr>
                                    </p:animEffect>
                                  </p:childTnLst>
                                </p:cTn>
                              </p:par>
                            </p:childTnLst>
                          </p:cTn>
                        </p:par>
                      </p:childTnLst>
                    </p:cTn>
                  </p:par>
                  <p:par>
                    <p:cTn id="654" fill="hold" nodeType="clickPar">
                      <p:stCondLst>
                        <p:cond delay="indefinite"/>
                      </p:stCondLst>
                      <p:childTnLst>
                        <p:par>
                          <p:cTn id="655" fill="hold" nodeType="withGroup">
                            <p:stCondLst>
                              <p:cond delay="0"/>
                            </p:stCondLst>
                            <p:childTnLst>
                              <p:par>
                                <p:cTn id="656" presetID="12" presetClass="entr" presetSubtype="8" fill="hold" nodeType="clickEffect">
                                  <p:stCondLst>
                                    <p:cond delay="0"/>
                                  </p:stCondLst>
                                  <p:childTnLst>
                                    <p:set>
                                      <p:cBhvr>
                                        <p:cTn id="657" dur="1" fill="hold">
                                          <p:stCondLst>
                                            <p:cond delay="0"/>
                                          </p:stCondLst>
                                        </p:cTn>
                                        <p:tgtEl>
                                          <p:spTgt spid="248884"/>
                                        </p:tgtEl>
                                        <p:attrNameLst>
                                          <p:attrName>style.visibility</p:attrName>
                                        </p:attrNameLst>
                                      </p:cBhvr>
                                      <p:to>
                                        <p:strVal val="visible"/>
                                      </p:to>
                                    </p:set>
                                    <p:animEffect transition="in" filter="slide(fromLeft)">
                                      <p:cBhvr>
                                        <p:cTn id="658" dur="500"/>
                                        <p:tgtEl>
                                          <p:spTgt spid="248884"/>
                                        </p:tgtEl>
                                      </p:cBhvr>
                                    </p:animEffect>
                                  </p:childTnLst>
                                </p:cTn>
                              </p:par>
                            </p:childTnLst>
                          </p:cTn>
                        </p:par>
                      </p:childTnLst>
                    </p:cTn>
                  </p:par>
                  <p:par>
                    <p:cTn id="659" fill="hold" nodeType="clickPar">
                      <p:stCondLst>
                        <p:cond delay="indefinite"/>
                      </p:stCondLst>
                      <p:childTnLst>
                        <p:par>
                          <p:cTn id="660" fill="hold" nodeType="withGroup">
                            <p:stCondLst>
                              <p:cond delay="0"/>
                            </p:stCondLst>
                            <p:childTnLst>
                              <p:par>
                                <p:cTn id="661" presetID="9" presetClass="entr" presetSubtype="0" fill="hold" grpId="0" nodeType="clickEffect">
                                  <p:stCondLst>
                                    <p:cond delay="0"/>
                                  </p:stCondLst>
                                  <p:childTnLst>
                                    <p:set>
                                      <p:cBhvr>
                                        <p:cTn id="662" dur="1" fill="hold">
                                          <p:stCondLst>
                                            <p:cond delay="0"/>
                                          </p:stCondLst>
                                        </p:cTn>
                                        <p:tgtEl>
                                          <p:spTgt spid="249150"/>
                                        </p:tgtEl>
                                        <p:attrNameLst>
                                          <p:attrName>style.visibility</p:attrName>
                                        </p:attrNameLst>
                                      </p:cBhvr>
                                      <p:to>
                                        <p:strVal val="visible"/>
                                      </p:to>
                                    </p:set>
                                    <p:animEffect transition="in" filter="dissolve">
                                      <p:cBhvr>
                                        <p:cTn id="663" dur="500"/>
                                        <p:tgtEl>
                                          <p:spTgt spid="249150"/>
                                        </p:tgtEl>
                                      </p:cBhvr>
                                    </p:animEffect>
                                  </p:childTnLst>
                                </p:cTn>
                              </p:par>
                            </p:childTnLst>
                          </p:cTn>
                        </p:par>
                      </p:childTnLst>
                    </p:cTn>
                  </p:par>
                  <p:par>
                    <p:cTn id="664" fill="hold" nodeType="clickPar">
                      <p:stCondLst>
                        <p:cond delay="indefinite"/>
                      </p:stCondLst>
                      <p:childTnLst>
                        <p:par>
                          <p:cTn id="665" fill="hold" nodeType="withGroup">
                            <p:stCondLst>
                              <p:cond delay="0"/>
                            </p:stCondLst>
                            <p:childTnLst>
                              <p:par>
                                <p:cTn id="666" presetID="9" presetClass="entr" presetSubtype="0" fill="hold" grpId="0" nodeType="clickEffect">
                                  <p:stCondLst>
                                    <p:cond delay="0"/>
                                  </p:stCondLst>
                                  <p:childTnLst>
                                    <p:set>
                                      <p:cBhvr>
                                        <p:cTn id="667" dur="1" fill="hold">
                                          <p:stCondLst>
                                            <p:cond delay="0"/>
                                          </p:stCondLst>
                                        </p:cTn>
                                        <p:tgtEl>
                                          <p:spTgt spid="249151"/>
                                        </p:tgtEl>
                                        <p:attrNameLst>
                                          <p:attrName>style.visibility</p:attrName>
                                        </p:attrNameLst>
                                      </p:cBhvr>
                                      <p:to>
                                        <p:strVal val="visible"/>
                                      </p:to>
                                    </p:set>
                                    <p:animEffect transition="in" filter="dissolve">
                                      <p:cBhvr>
                                        <p:cTn id="668" dur="500"/>
                                        <p:tgtEl>
                                          <p:spTgt spid="249151"/>
                                        </p:tgtEl>
                                      </p:cBhvr>
                                    </p:animEffect>
                                  </p:childTnLst>
                                </p:cTn>
                              </p:par>
                            </p:childTnLst>
                          </p:cTn>
                        </p:par>
                      </p:childTnLst>
                    </p:cTn>
                  </p:par>
                  <p:par>
                    <p:cTn id="669" fill="hold" nodeType="clickPar">
                      <p:stCondLst>
                        <p:cond delay="indefinite"/>
                      </p:stCondLst>
                      <p:childTnLst>
                        <p:par>
                          <p:cTn id="670" fill="hold" nodeType="withGroup">
                            <p:stCondLst>
                              <p:cond delay="0"/>
                            </p:stCondLst>
                            <p:childTnLst>
                              <p:par>
                                <p:cTn id="671" presetID="9" presetClass="entr" presetSubtype="0" fill="hold" nodeType="clickEffect">
                                  <p:stCondLst>
                                    <p:cond delay="0"/>
                                  </p:stCondLst>
                                  <p:childTnLst>
                                    <p:set>
                                      <p:cBhvr>
                                        <p:cTn id="672" dur="1" fill="hold">
                                          <p:stCondLst>
                                            <p:cond delay="0"/>
                                          </p:stCondLst>
                                        </p:cTn>
                                        <p:tgtEl>
                                          <p:spTgt spid="248885"/>
                                        </p:tgtEl>
                                        <p:attrNameLst>
                                          <p:attrName>style.visibility</p:attrName>
                                        </p:attrNameLst>
                                      </p:cBhvr>
                                      <p:to>
                                        <p:strVal val="visible"/>
                                      </p:to>
                                    </p:set>
                                    <p:animEffect transition="in" filter="dissolve">
                                      <p:cBhvr>
                                        <p:cTn id="673" dur="500"/>
                                        <p:tgtEl>
                                          <p:spTgt spid="248885"/>
                                        </p:tgtEl>
                                      </p:cBhvr>
                                    </p:animEffect>
                                  </p:childTnLst>
                                </p:cTn>
                              </p:par>
                            </p:childTnLst>
                          </p:cTn>
                        </p:par>
                      </p:childTnLst>
                    </p:cTn>
                  </p:par>
                  <p:par>
                    <p:cTn id="674" fill="hold" nodeType="clickPar">
                      <p:stCondLst>
                        <p:cond delay="indefinite"/>
                      </p:stCondLst>
                      <p:childTnLst>
                        <p:par>
                          <p:cTn id="675" fill="hold" nodeType="withGroup">
                            <p:stCondLst>
                              <p:cond delay="0"/>
                            </p:stCondLst>
                            <p:childTnLst>
                              <p:par>
                                <p:cTn id="676" presetID="9" presetClass="entr" presetSubtype="0" fill="hold" grpId="0" nodeType="clickEffect">
                                  <p:stCondLst>
                                    <p:cond delay="0"/>
                                  </p:stCondLst>
                                  <p:childTnLst>
                                    <p:set>
                                      <p:cBhvr>
                                        <p:cTn id="677" dur="1" fill="hold">
                                          <p:stCondLst>
                                            <p:cond delay="0"/>
                                          </p:stCondLst>
                                        </p:cTn>
                                        <p:tgtEl>
                                          <p:spTgt spid="249155"/>
                                        </p:tgtEl>
                                        <p:attrNameLst>
                                          <p:attrName>style.visibility</p:attrName>
                                        </p:attrNameLst>
                                      </p:cBhvr>
                                      <p:to>
                                        <p:strVal val="visible"/>
                                      </p:to>
                                    </p:set>
                                    <p:animEffect transition="in" filter="dissolve">
                                      <p:cBhvr>
                                        <p:cTn id="678" dur="500"/>
                                        <p:tgtEl>
                                          <p:spTgt spid="249155"/>
                                        </p:tgtEl>
                                      </p:cBhvr>
                                    </p:animEffect>
                                  </p:childTnLst>
                                </p:cTn>
                              </p:par>
                            </p:childTnLst>
                          </p:cTn>
                        </p:par>
                      </p:childTnLst>
                    </p:cTn>
                  </p:par>
                  <p:par>
                    <p:cTn id="679" fill="hold" nodeType="clickPar">
                      <p:stCondLst>
                        <p:cond delay="indefinite"/>
                      </p:stCondLst>
                      <p:childTnLst>
                        <p:par>
                          <p:cTn id="680" fill="hold" nodeType="withGroup">
                            <p:stCondLst>
                              <p:cond delay="0"/>
                            </p:stCondLst>
                            <p:childTnLst>
                              <p:par>
                                <p:cTn id="681" presetID="9" presetClass="entr" presetSubtype="0" fill="hold" grpId="0" nodeType="clickEffect">
                                  <p:stCondLst>
                                    <p:cond delay="0"/>
                                  </p:stCondLst>
                                  <p:childTnLst>
                                    <p:set>
                                      <p:cBhvr>
                                        <p:cTn id="682" dur="1" fill="hold">
                                          <p:stCondLst>
                                            <p:cond delay="0"/>
                                          </p:stCondLst>
                                        </p:cTn>
                                        <p:tgtEl>
                                          <p:spTgt spid="249156"/>
                                        </p:tgtEl>
                                        <p:attrNameLst>
                                          <p:attrName>style.visibility</p:attrName>
                                        </p:attrNameLst>
                                      </p:cBhvr>
                                      <p:to>
                                        <p:strVal val="visible"/>
                                      </p:to>
                                    </p:set>
                                    <p:animEffect transition="in" filter="dissolve">
                                      <p:cBhvr>
                                        <p:cTn id="683" dur="500"/>
                                        <p:tgtEl>
                                          <p:spTgt spid="249156"/>
                                        </p:tgtEl>
                                      </p:cBhvr>
                                    </p:animEffect>
                                  </p:childTnLst>
                                </p:cTn>
                              </p:par>
                            </p:childTnLst>
                          </p:cTn>
                        </p:par>
                      </p:childTnLst>
                    </p:cTn>
                  </p:par>
                  <p:par>
                    <p:cTn id="684" fill="hold" nodeType="clickPar">
                      <p:stCondLst>
                        <p:cond delay="indefinite"/>
                      </p:stCondLst>
                      <p:childTnLst>
                        <p:par>
                          <p:cTn id="685" fill="hold" nodeType="withGroup">
                            <p:stCondLst>
                              <p:cond delay="0"/>
                            </p:stCondLst>
                            <p:childTnLst>
                              <p:par>
                                <p:cTn id="686" presetID="9" presetClass="entr" presetSubtype="0" fill="hold" nodeType="clickEffect">
                                  <p:stCondLst>
                                    <p:cond delay="0"/>
                                  </p:stCondLst>
                                  <p:childTnLst>
                                    <p:set>
                                      <p:cBhvr>
                                        <p:cTn id="687" dur="1" fill="hold">
                                          <p:stCondLst>
                                            <p:cond delay="0"/>
                                          </p:stCondLst>
                                        </p:cTn>
                                        <p:tgtEl>
                                          <p:spTgt spid="248886"/>
                                        </p:tgtEl>
                                        <p:attrNameLst>
                                          <p:attrName>style.visibility</p:attrName>
                                        </p:attrNameLst>
                                      </p:cBhvr>
                                      <p:to>
                                        <p:strVal val="visible"/>
                                      </p:to>
                                    </p:set>
                                    <p:animEffect transition="in" filter="dissolve">
                                      <p:cBhvr>
                                        <p:cTn id="688" dur="500"/>
                                        <p:tgtEl>
                                          <p:spTgt spid="248886"/>
                                        </p:tgtEl>
                                      </p:cBhvr>
                                    </p:animEffect>
                                  </p:childTnLst>
                                </p:cTn>
                              </p:par>
                            </p:childTnLst>
                          </p:cTn>
                        </p:par>
                      </p:childTnLst>
                    </p:cTn>
                  </p:par>
                  <p:par>
                    <p:cTn id="689" fill="hold" nodeType="clickPar">
                      <p:stCondLst>
                        <p:cond delay="indefinite"/>
                      </p:stCondLst>
                      <p:childTnLst>
                        <p:par>
                          <p:cTn id="690" fill="hold" nodeType="withGroup">
                            <p:stCondLst>
                              <p:cond delay="0"/>
                            </p:stCondLst>
                            <p:childTnLst>
                              <p:par>
                                <p:cTn id="691" presetID="9" presetClass="entr" presetSubtype="0" fill="hold" grpId="0" nodeType="clickEffect">
                                  <p:stCondLst>
                                    <p:cond delay="0"/>
                                  </p:stCondLst>
                                  <p:childTnLst>
                                    <p:set>
                                      <p:cBhvr>
                                        <p:cTn id="692" dur="1" fill="hold">
                                          <p:stCondLst>
                                            <p:cond delay="0"/>
                                          </p:stCondLst>
                                        </p:cTn>
                                        <p:tgtEl>
                                          <p:spTgt spid="249160"/>
                                        </p:tgtEl>
                                        <p:attrNameLst>
                                          <p:attrName>style.visibility</p:attrName>
                                        </p:attrNameLst>
                                      </p:cBhvr>
                                      <p:to>
                                        <p:strVal val="visible"/>
                                      </p:to>
                                    </p:set>
                                    <p:animEffect transition="in" filter="dissolve">
                                      <p:cBhvr>
                                        <p:cTn id="693" dur="500"/>
                                        <p:tgtEl>
                                          <p:spTgt spid="249160"/>
                                        </p:tgtEl>
                                      </p:cBhvr>
                                    </p:animEffect>
                                  </p:childTnLst>
                                </p:cTn>
                              </p:par>
                            </p:childTnLst>
                          </p:cTn>
                        </p:par>
                      </p:childTnLst>
                    </p:cTn>
                  </p:par>
                  <p:par>
                    <p:cTn id="694" fill="hold" nodeType="clickPar">
                      <p:stCondLst>
                        <p:cond delay="indefinite"/>
                      </p:stCondLst>
                      <p:childTnLst>
                        <p:par>
                          <p:cTn id="695" fill="hold" nodeType="withGroup">
                            <p:stCondLst>
                              <p:cond delay="0"/>
                            </p:stCondLst>
                            <p:childTnLst>
                              <p:par>
                                <p:cTn id="696" presetID="9" presetClass="entr" presetSubtype="0" fill="hold" grpId="0" nodeType="clickEffect">
                                  <p:stCondLst>
                                    <p:cond delay="0"/>
                                  </p:stCondLst>
                                  <p:childTnLst>
                                    <p:set>
                                      <p:cBhvr>
                                        <p:cTn id="697" dur="1" fill="hold">
                                          <p:stCondLst>
                                            <p:cond delay="0"/>
                                          </p:stCondLst>
                                        </p:cTn>
                                        <p:tgtEl>
                                          <p:spTgt spid="249161"/>
                                        </p:tgtEl>
                                        <p:attrNameLst>
                                          <p:attrName>style.visibility</p:attrName>
                                        </p:attrNameLst>
                                      </p:cBhvr>
                                      <p:to>
                                        <p:strVal val="visible"/>
                                      </p:to>
                                    </p:set>
                                    <p:animEffect transition="in" filter="dissolve">
                                      <p:cBhvr>
                                        <p:cTn id="698" dur="500"/>
                                        <p:tgtEl>
                                          <p:spTgt spid="249161"/>
                                        </p:tgtEl>
                                      </p:cBhvr>
                                    </p:animEffect>
                                  </p:childTnLst>
                                </p:cTn>
                              </p:par>
                            </p:childTnLst>
                          </p:cTn>
                        </p:par>
                      </p:childTnLst>
                    </p:cTn>
                  </p:par>
                  <p:par>
                    <p:cTn id="699" fill="hold" nodeType="clickPar">
                      <p:stCondLst>
                        <p:cond delay="indefinite"/>
                      </p:stCondLst>
                      <p:childTnLst>
                        <p:par>
                          <p:cTn id="700" fill="hold" nodeType="withGroup">
                            <p:stCondLst>
                              <p:cond delay="0"/>
                            </p:stCondLst>
                            <p:childTnLst>
                              <p:par>
                                <p:cTn id="701" presetID="9" presetClass="entr" presetSubtype="0" fill="hold" nodeType="clickEffect">
                                  <p:stCondLst>
                                    <p:cond delay="0"/>
                                  </p:stCondLst>
                                  <p:childTnLst>
                                    <p:set>
                                      <p:cBhvr>
                                        <p:cTn id="702" dur="1" fill="hold">
                                          <p:stCondLst>
                                            <p:cond delay="0"/>
                                          </p:stCondLst>
                                        </p:cTn>
                                        <p:tgtEl>
                                          <p:spTgt spid="248887"/>
                                        </p:tgtEl>
                                        <p:attrNameLst>
                                          <p:attrName>style.visibility</p:attrName>
                                        </p:attrNameLst>
                                      </p:cBhvr>
                                      <p:to>
                                        <p:strVal val="visible"/>
                                      </p:to>
                                    </p:set>
                                    <p:animEffect transition="in" filter="dissolve">
                                      <p:cBhvr>
                                        <p:cTn id="703" dur="500"/>
                                        <p:tgtEl>
                                          <p:spTgt spid="248887"/>
                                        </p:tgtEl>
                                      </p:cBhvr>
                                    </p:animEffect>
                                  </p:childTnLst>
                                </p:cTn>
                              </p:par>
                            </p:childTnLst>
                          </p:cTn>
                        </p:par>
                      </p:childTnLst>
                    </p:cTn>
                  </p:par>
                  <p:par>
                    <p:cTn id="704" fill="hold" nodeType="clickPar">
                      <p:stCondLst>
                        <p:cond delay="indefinite"/>
                      </p:stCondLst>
                      <p:childTnLst>
                        <p:par>
                          <p:cTn id="705" fill="hold" nodeType="withGroup">
                            <p:stCondLst>
                              <p:cond delay="0"/>
                            </p:stCondLst>
                            <p:childTnLst>
                              <p:par>
                                <p:cTn id="706" presetID="22" presetClass="entr" presetSubtype="2" fill="hold" nodeType="clickEffect">
                                  <p:stCondLst>
                                    <p:cond delay="0"/>
                                  </p:stCondLst>
                                  <p:childTnLst>
                                    <p:set>
                                      <p:cBhvr>
                                        <p:cTn id="707" dur="1" fill="hold">
                                          <p:stCondLst>
                                            <p:cond delay="0"/>
                                          </p:stCondLst>
                                        </p:cTn>
                                        <p:tgtEl>
                                          <p:spTgt spid="248888"/>
                                        </p:tgtEl>
                                        <p:attrNameLst>
                                          <p:attrName>style.visibility</p:attrName>
                                        </p:attrNameLst>
                                      </p:cBhvr>
                                      <p:to>
                                        <p:strVal val="visible"/>
                                      </p:to>
                                    </p:set>
                                    <p:animEffect transition="in" filter="wipe(right)">
                                      <p:cBhvr>
                                        <p:cTn id="708" dur="500"/>
                                        <p:tgtEl>
                                          <p:spTgt spid="248888"/>
                                        </p:tgtEl>
                                      </p:cBhvr>
                                    </p:animEffect>
                                  </p:childTnLst>
                                </p:cTn>
                              </p:par>
                            </p:childTnLst>
                          </p:cTn>
                        </p:par>
                      </p:childTnLst>
                    </p:cTn>
                  </p:par>
                  <p:par>
                    <p:cTn id="709" fill="hold" nodeType="clickPar">
                      <p:stCondLst>
                        <p:cond delay="indefinite"/>
                      </p:stCondLst>
                      <p:childTnLst>
                        <p:par>
                          <p:cTn id="710" fill="hold" nodeType="withGroup">
                            <p:stCondLst>
                              <p:cond delay="0"/>
                            </p:stCondLst>
                            <p:childTnLst>
                              <p:par>
                                <p:cTn id="711" presetID="23" presetClass="entr" presetSubtype="288" fill="hold" nodeType="clickEffect">
                                  <p:stCondLst>
                                    <p:cond delay="0"/>
                                  </p:stCondLst>
                                  <p:childTnLst>
                                    <p:set>
                                      <p:cBhvr>
                                        <p:cTn id="712" dur="1" fill="hold">
                                          <p:stCondLst>
                                            <p:cond delay="0"/>
                                          </p:stCondLst>
                                        </p:cTn>
                                        <p:tgtEl>
                                          <p:spTgt spid="248889"/>
                                        </p:tgtEl>
                                        <p:attrNameLst>
                                          <p:attrName>style.visibility</p:attrName>
                                        </p:attrNameLst>
                                      </p:cBhvr>
                                      <p:to>
                                        <p:strVal val="visible"/>
                                      </p:to>
                                    </p:set>
                                    <p:anim calcmode="lin" valueType="num">
                                      <p:cBhvr>
                                        <p:cTn id="713" dur="500" fill="hold"/>
                                        <p:tgtEl>
                                          <p:spTgt spid="248889"/>
                                        </p:tgtEl>
                                        <p:attrNameLst>
                                          <p:attrName>ppt_w</p:attrName>
                                        </p:attrNameLst>
                                      </p:cBhvr>
                                      <p:tavLst>
                                        <p:tav tm="0">
                                          <p:val>
                                            <p:strVal val="4/3*#ppt_w"/>
                                          </p:val>
                                        </p:tav>
                                        <p:tav tm="100000">
                                          <p:val>
                                            <p:strVal val="#ppt_w"/>
                                          </p:val>
                                        </p:tav>
                                      </p:tavLst>
                                    </p:anim>
                                    <p:anim calcmode="lin" valueType="num">
                                      <p:cBhvr>
                                        <p:cTn id="714" dur="500" fill="hold"/>
                                        <p:tgtEl>
                                          <p:spTgt spid="24888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utoUpdateAnimBg="0"/>
      <p:bldP spid="248838" grpId="0" autoUpdateAnimBg="0"/>
      <p:bldP spid="248877" grpId="0" animBg="1"/>
      <p:bldP spid="248878" grpId="0" animBg="1"/>
      <p:bldP spid="248892" grpId="0" animBg="1"/>
      <p:bldP spid="248893" grpId="0" animBg="1"/>
      <p:bldP spid="248900" grpId="0" animBg="1"/>
      <p:bldP spid="248901" grpId="0" animBg="1"/>
      <p:bldP spid="248908" grpId="0" animBg="1"/>
      <p:bldP spid="248909" grpId="0" animBg="1"/>
      <p:bldP spid="248916" grpId="0" animBg="1"/>
      <p:bldP spid="248917" grpId="0" animBg="1"/>
      <p:bldP spid="248924" grpId="0" animBg="1"/>
      <p:bldP spid="248925" grpId="0" animBg="1"/>
      <p:bldP spid="248932" grpId="0" animBg="1"/>
      <p:bldP spid="248933" grpId="0" animBg="1"/>
      <p:bldP spid="248969" grpId="0" animBg="1"/>
      <p:bldP spid="248970" grpId="0" animBg="1"/>
      <p:bldP spid="248977" grpId="0" animBg="1"/>
      <p:bldP spid="248978" grpId="0" animBg="1"/>
      <p:bldP spid="248986" grpId="0" animBg="1"/>
      <p:bldP spid="248987" grpId="0" animBg="1"/>
      <p:bldP spid="248994" grpId="0" animBg="1"/>
      <p:bldP spid="248995" grpId="0" animBg="1"/>
      <p:bldP spid="249003" grpId="0" animBg="1"/>
      <p:bldP spid="249004" grpId="0" animBg="1"/>
      <p:bldP spid="249011" grpId="0" animBg="1"/>
      <p:bldP spid="249012" grpId="0" animBg="1"/>
      <p:bldP spid="249019" grpId="0" animBg="1"/>
      <p:bldP spid="249020" grpId="0" animBg="1"/>
      <p:bldP spid="249027" grpId="0" animBg="1"/>
      <p:bldP spid="249028" grpId="0" animBg="1"/>
      <p:bldP spid="249039" grpId="0" animBg="1"/>
      <p:bldP spid="249040" grpId="0" animBg="1"/>
      <p:bldP spid="249047" grpId="0" animBg="1"/>
      <p:bldP spid="249048" grpId="0" animBg="1"/>
      <p:bldP spid="249068" grpId="0" animBg="1"/>
      <p:bldP spid="249069" grpId="0" animBg="1"/>
      <p:bldP spid="249074" grpId="0" animBg="1"/>
      <p:bldP spid="249075" grpId="0" animBg="1"/>
      <p:bldP spid="249082" grpId="0" animBg="1"/>
      <p:bldP spid="249083" grpId="0" animBg="1"/>
      <p:bldP spid="249087" grpId="0" animBg="1"/>
      <p:bldP spid="249088" grpId="0" animBg="1"/>
      <p:bldP spid="249096" grpId="0" animBg="1"/>
      <p:bldP spid="249097" grpId="0" animBg="1"/>
      <p:bldP spid="249101" grpId="0" animBg="1"/>
      <p:bldP spid="249102" grpId="0" animBg="1"/>
      <p:bldP spid="249109" grpId="0" animBg="1"/>
      <p:bldP spid="249110" grpId="0" animBg="1"/>
      <p:bldP spid="249114" grpId="0" animBg="1"/>
      <p:bldP spid="249115" grpId="0" animBg="1"/>
      <p:bldP spid="249122" grpId="0" animBg="1"/>
      <p:bldP spid="249123" grpId="0" animBg="1"/>
      <p:bldP spid="249127" grpId="0" animBg="1"/>
      <p:bldP spid="249128" grpId="0" animBg="1"/>
      <p:bldP spid="249132" grpId="0" animBg="1"/>
      <p:bldP spid="249133" grpId="0" animBg="1"/>
      <p:bldP spid="249137" grpId="0" animBg="1"/>
      <p:bldP spid="249138" grpId="0" animBg="1"/>
      <p:bldP spid="249142" grpId="0" animBg="1"/>
      <p:bldP spid="249143" grpId="0" animBg="1"/>
      <p:bldP spid="249150" grpId="0" animBg="1"/>
      <p:bldP spid="249151" grpId="0" animBg="1"/>
      <p:bldP spid="249155" grpId="0" animBg="1"/>
      <p:bldP spid="249156" grpId="0" animBg="1"/>
      <p:bldP spid="249160" grpId="0" animBg="1"/>
      <p:bldP spid="2491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1384" t="9770" r="3397" b="2644"/>
          <a:stretch>
            <a:fillRect/>
          </a:stretch>
        </p:blipFill>
        <p:spPr bwMode="auto">
          <a:xfrm>
            <a:off x="1042988" y="-11113"/>
            <a:ext cx="6665912" cy="6708776"/>
          </a:xfrm>
          <a:prstGeom prst="rect">
            <a:avLst/>
          </a:prstGeom>
          <a:noFill/>
          <a:ln w="12700" cap="sq">
            <a:noFill/>
            <a:miter lim="800000"/>
            <a:headEnd/>
            <a:tailEnd/>
          </a:ln>
        </p:spPr>
      </p:pic>
    </p:spTree>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251520" y="764704"/>
            <a:ext cx="7750175" cy="522604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400" b="1" dirty="0">
                <a:solidFill>
                  <a:srgbClr val="003399"/>
                </a:solidFill>
                <a:latin typeface="Times New Roman" pitchFamily="18" charset="0"/>
                <a:ea typeface="楷体_GB2312" pitchFamily="49" charset="-122"/>
              </a:rPr>
              <a:t>void  </a:t>
            </a:r>
            <a:r>
              <a:rPr lang="en-US" altLang="zh-CN" sz="2400" b="1" dirty="0" err="1">
                <a:solidFill>
                  <a:srgbClr val="003399"/>
                </a:solidFill>
                <a:latin typeface="Times New Roman" pitchFamily="18" charset="0"/>
                <a:ea typeface="楷体_GB2312" pitchFamily="49" charset="-122"/>
              </a:rPr>
              <a:t>shellSort</a:t>
            </a:r>
            <a:r>
              <a:rPr lang="en-US" altLang="zh-CN" sz="2400" b="1" dirty="0">
                <a:solidFill>
                  <a:srgbClr val="003399"/>
                </a:solidFill>
                <a:latin typeface="Times New Roman" pitchFamily="18" charset="0"/>
                <a:ea typeface="楷体_GB2312" pitchFamily="49" charset="-122"/>
              </a:rPr>
              <a:t>(</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k[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a:t>
            </a:r>
            <a:r>
              <a:rPr lang="en-US" altLang="zh-CN" sz="2400" b="1" dirty="0">
                <a:solidFill>
                  <a:srgbClr val="003399"/>
                </a:solidFill>
                <a:latin typeface="Times New Roman" pitchFamily="18" charset="0"/>
                <a:ea typeface="楷体_GB2312" pitchFamily="49" charset="-122"/>
              </a:rPr>
              <a:t>, j, flag, gap=n;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4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400" b="1" dirty="0">
                <a:solidFill>
                  <a:srgbClr val="003399"/>
                </a:solidFill>
                <a:latin typeface="Times New Roman" pitchFamily="18" charset="0"/>
                <a:ea typeface="楷体_GB2312" pitchFamily="49" charset="-122"/>
              </a:rPr>
              <a:t>              gap</a:t>
            </a:r>
            <a:r>
              <a:rPr lang="en-US" altLang="zh-CN" sz="2400" b="1" dirty="0">
                <a:solidFill>
                  <a:srgbClr val="003399"/>
                </a:solidFill>
                <a:latin typeface="Times New Roman" pitchFamily="18" charset="0"/>
                <a:ea typeface="楷体_GB2312" pitchFamily="49" charset="-122"/>
                <a:sym typeface="Symbol" pitchFamily="18" charset="2"/>
              </a:rPr>
              <a:t>=gap/2;</a:t>
            </a:r>
            <a:endParaRPr lang="en-US" altLang="zh-CN" sz="2400"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do{</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flag=0;                  </a:t>
            </a:r>
            <a:r>
              <a:rPr lang="en-US" altLang="zh-CN" b="1" dirty="0">
                <a:solidFill>
                  <a:srgbClr val="003399"/>
                </a:solidFill>
                <a:latin typeface="Times New Roman" pitchFamily="18" charset="0"/>
                <a:ea typeface="MingLiU" pitchFamily="49" charset="-120"/>
                <a:sym typeface="Symbol" pitchFamily="18" charset="2"/>
              </a:rPr>
              <a:t>/* </a:t>
            </a:r>
            <a:r>
              <a:rPr lang="zh-CN" altLang="en-US" b="1" dirty="0">
                <a:solidFill>
                  <a:srgbClr val="003399"/>
                </a:solidFill>
                <a:latin typeface="幼圆" pitchFamily="49" charset="-122"/>
                <a:ea typeface="幼圆" pitchFamily="49" charset="-122"/>
                <a:sym typeface="Symbol" pitchFamily="18" charset="2"/>
              </a:rPr>
              <a:t>每趟排序前</a:t>
            </a:r>
            <a:r>
              <a:rPr lang="en-US" altLang="zh-CN" b="1" dirty="0">
                <a:solidFill>
                  <a:srgbClr val="003399"/>
                </a:solidFill>
                <a:latin typeface="幼圆" pitchFamily="49" charset="-122"/>
                <a:ea typeface="幼圆" pitchFamily="49" charset="-122"/>
                <a:sym typeface="Symbol" pitchFamily="18" charset="2"/>
              </a:rPr>
              <a:t>,</a:t>
            </a:r>
            <a:r>
              <a:rPr lang="zh-CN" altLang="en-US" b="1" dirty="0">
                <a:solidFill>
                  <a:srgbClr val="003399"/>
                </a:solidFill>
                <a:latin typeface="幼圆" pitchFamily="49" charset="-122"/>
                <a:ea typeface="幼圆" pitchFamily="49" charset="-122"/>
                <a:sym typeface="Symbol" pitchFamily="18" charset="2"/>
              </a:rPr>
              <a:t>标志</a:t>
            </a:r>
            <a:r>
              <a:rPr lang="en-US" altLang="zh-CN" b="1" dirty="0">
                <a:solidFill>
                  <a:srgbClr val="003399"/>
                </a:solidFill>
                <a:latin typeface="Times New Roman" pitchFamily="18" charset="0"/>
                <a:ea typeface="幼圆" pitchFamily="49" charset="-122"/>
                <a:sym typeface="Symbol" pitchFamily="18" charset="2"/>
              </a:rPr>
              <a:t>flag</a:t>
            </a:r>
            <a:r>
              <a:rPr lang="zh-CN" altLang="en-US" b="1" dirty="0">
                <a:solidFill>
                  <a:srgbClr val="003399"/>
                </a:solidFill>
                <a:latin typeface="幼圆" pitchFamily="49" charset="-122"/>
                <a:ea typeface="幼圆" pitchFamily="49" charset="-122"/>
                <a:sym typeface="Symbol" pitchFamily="18" charset="2"/>
              </a:rPr>
              <a:t>置</a:t>
            </a:r>
            <a:r>
              <a:rPr lang="en-US" altLang="zh-CN" b="1" dirty="0">
                <a:solidFill>
                  <a:srgbClr val="003399"/>
                </a:solidFill>
                <a:latin typeface="Times New Roman" pitchFamily="18" charset="0"/>
                <a:ea typeface="幼圆" pitchFamily="49" charset="-122"/>
                <a:sym typeface="Symbol" pitchFamily="18" charset="2"/>
              </a:rPr>
              <a:t>0</a:t>
            </a:r>
            <a:r>
              <a:rPr lang="en-US" altLang="zh-CN" b="1" dirty="0">
                <a:solidFill>
                  <a:srgbClr val="003399"/>
                </a:solidFill>
                <a:latin typeface="Times New Roman" pitchFamily="18" charset="0"/>
                <a:ea typeface="宋体" charset="-122"/>
                <a:sym typeface="Symbol" pitchFamily="18" charset="2"/>
              </a:rPr>
              <a:t>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for(</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=0;i&lt;n</a:t>
            </a:r>
            <a:r>
              <a:rPr lang="en-US" altLang="zh-CN" sz="2400" b="1" dirty="0">
                <a:solidFill>
                  <a:srgbClr val="003399"/>
                </a:solidFill>
                <a:latin typeface="Times New Roman" pitchFamily="18" charset="0"/>
                <a:ea typeface="MingLiU" pitchFamily="49" charset="-120"/>
                <a:sym typeface="Symbol" pitchFamily="18" charset="2"/>
              </a:rPr>
              <a:t>–</a:t>
            </a:r>
            <a:r>
              <a:rPr lang="en-US" altLang="zh-CN" sz="2400" b="1" dirty="0" err="1">
                <a:solidFill>
                  <a:srgbClr val="003399"/>
                </a:solidFill>
                <a:latin typeface="Times New Roman" pitchFamily="18" charset="0"/>
                <a:ea typeface="楷体_GB2312" pitchFamily="49" charset="-122"/>
                <a:sym typeface="Symbol" pitchFamily="18" charset="2"/>
              </a:rPr>
              <a:t>gap;i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j=</a:t>
            </a:r>
            <a:r>
              <a:rPr lang="en-US" altLang="zh-CN" sz="2400" b="1" dirty="0" err="1">
                <a:solidFill>
                  <a:srgbClr val="003399"/>
                </a:solidFill>
                <a:latin typeface="Times New Roman" pitchFamily="18" charset="0"/>
                <a:ea typeface="楷体_GB2312" pitchFamily="49" charset="-122"/>
                <a:sym typeface="Symbol" pitchFamily="18" charset="2"/>
              </a:rPr>
              <a:t>i+gap</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if(k[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]&gt;k[j]){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temp=k[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k[j]=temp;</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flag=1;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}while(flag!=0);</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a:t>
            </a:r>
          </a:p>
        </p:txBody>
      </p:sp>
      <p:sp>
        <p:nvSpPr>
          <p:cNvPr id="43011" name="AutoShape 4"/>
          <p:cNvSpPr>
            <a:spLocks noChangeArrowheads="1"/>
          </p:cNvSpPr>
          <p:nvPr/>
        </p:nvSpPr>
        <p:spPr bwMode="auto">
          <a:xfrm rot="-4896477">
            <a:off x="-272845" y="2705615"/>
            <a:ext cx="1887538" cy="1077912"/>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p>
        </p:txBody>
      </p:sp>
      <p:sp>
        <p:nvSpPr>
          <p:cNvPr id="43012" name="Text Box 5"/>
          <p:cNvSpPr txBox="1">
            <a:spLocks noChangeArrowheads="1"/>
          </p:cNvSpPr>
          <p:nvPr/>
        </p:nvSpPr>
        <p:spPr bwMode="auto">
          <a:xfrm>
            <a:off x="251519" y="2852936"/>
            <a:ext cx="755650" cy="119062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dirty="0">
                <a:solidFill>
                  <a:srgbClr val="00FFFF"/>
                </a:solidFill>
                <a:latin typeface="Times New Roman" pitchFamily="18" charset="0"/>
                <a:ea typeface="华文新魏" pitchFamily="2" charset="-122"/>
              </a:rPr>
              <a:t>算</a:t>
            </a:r>
          </a:p>
          <a:p>
            <a:pPr eaLnBrk="1" hangingPunct="1">
              <a:lnSpc>
                <a:spcPct val="80000"/>
              </a:lnSpc>
            </a:pPr>
            <a:r>
              <a:rPr lang="zh-CN" altLang="en-US" sz="4500" b="1" dirty="0">
                <a:solidFill>
                  <a:srgbClr val="00FFFF"/>
                </a:solidFill>
                <a:latin typeface="Times New Roman" pitchFamily="18" charset="0"/>
                <a:ea typeface="华文新魏" pitchFamily="2" charset="-122"/>
              </a:rPr>
              <a:t>法</a:t>
            </a:r>
          </a:p>
        </p:txBody>
      </p:sp>
      <p:sp>
        <p:nvSpPr>
          <p:cNvPr id="353286" name="Text Box 6"/>
          <p:cNvSpPr txBox="1">
            <a:spLocks noChangeArrowheads="1"/>
          </p:cNvSpPr>
          <p:nvPr/>
        </p:nvSpPr>
        <p:spPr bwMode="auto">
          <a:xfrm rot="-933494">
            <a:off x="5685344" y="5139421"/>
            <a:ext cx="339725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700" b="1">
                <a:solidFill>
                  <a:schemeClr val="accent2"/>
                </a:solidFill>
              </a:rPr>
              <a:t>经过</a:t>
            </a:r>
            <a:r>
              <a:rPr lang="zh-CN" altLang="en-US" sz="2700" b="1">
                <a:solidFill>
                  <a:schemeClr val="accent2"/>
                </a:solidFill>
                <a:sym typeface="Symbol" pitchFamily="18" charset="2"/>
              </a:rPr>
              <a:t></a:t>
            </a:r>
            <a:r>
              <a:rPr lang="en-US" altLang="zh-CN" sz="2700" b="1">
                <a:solidFill>
                  <a:schemeClr val="accent2"/>
                </a:solidFill>
                <a:latin typeface="Times New Roman" pitchFamily="18" charset="0"/>
                <a:sym typeface="Symbol" pitchFamily="18" charset="2"/>
              </a:rPr>
              <a:t>log</a:t>
            </a:r>
            <a:r>
              <a:rPr lang="en-US" altLang="zh-CN" sz="2700" b="1" baseline="-20000">
                <a:solidFill>
                  <a:schemeClr val="accent2"/>
                </a:solidFill>
                <a:latin typeface="Times New Roman" pitchFamily="18" charset="0"/>
                <a:sym typeface="Symbol" pitchFamily="18" charset="2"/>
              </a:rPr>
              <a:t>2</a:t>
            </a:r>
            <a:r>
              <a:rPr lang="en-US" altLang="zh-CN" sz="2700" b="1">
                <a:solidFill>
                  <a:schemeClr val="accent2"/>
                </a:solidFill>
                <a:latin typeface="Times New Roman" pitchFamily="18" charset="0"/>
                <a:sym typeface="Symbol" pitchFamily="18" charset="2"/>
              </a:rPr>
              <a:t>n</a:t>
            </a:r>
            <a:r>
              <a:rPr lang="en-US" altLang="zh-CN" sz="2700" b="1">
                <a:solidFill>
                  <a:schemeClr val="accent2"/>
                </a:solidFill>
                <a:sym typeface="Symbol" pitchFamily="18" charset="2"/>
              </a:rPr>
              <a:t></a:t>
            </a:r>
            <a:r>
              <a:rPr lang="zh-CN" altLang="en-US" sz="2700" b="1">
                <a:solidFill>
                  <a:schemeClr val="accent2"/>
                </a:solidFill>
                <a:sym typeface="Symbol" pitchFamily="18" charset="2"/>
              </a:rPr>
              <a:t>趟排序</a:t>
            </a:r>
            <a:endParaRPr lang="zh-CN" altLang="en-US" sz="2700" b="1">
              <a:solidFill>
                <a:schemeClr val="accent2"/>
              </a:solidFill>
            </a:endParaRPr>
          </a:p>
        </p:txBody>
      </p:sp>
      <p:sp>
        <p:nvSpPr>
          <p:cNvPr id="353287" name="Text Box 7"/>
          <p:cNvSpPr txBox="1">
            <a:spLocks noChangeArrowheads="1"/>
          </p:cNvSpPr>
          <p:nvPr/>
        </p:nvSpPr>
        <p:spPr bwMode="auto">
          <a:xfrm rot="-918668">
            <a:off x="5323394" y="5829983"/>
            <a:ext cx="3817938" cy="53340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cs typeface="Times New Roman" pitchFamily="18" charset="0"/>
              </a:rPr>
              <a:t>(nlog</a:t>
            </a:r>
            <a:r>
              <a:rPr lang="en-US" altLang="zh-CN" sz="2700" b="1" baseline="-18000" dirty="0">
                <a:solidFill>
                  <a:srgbClr val="FF3300"/>
                </a:solidFill>
                <a:latin typeface="Times New Roman" pitchFamily="18" charset="0"/>
                <a:ea typeface="宋体" charset="-122"/>
                <a:cs typeface="Times New Roman" pitchFamily="18" charset="0"/>
              </a:rPr>
              <a:t>2</a:t>
            </a:r>
            <a:r>
              <a:rPr lang="en-US" altLang="zh-CN" sz="2700" b="1" dirty="0">
                <a:solidFill>
                  <a:srgbClr val="FF3300"/>
                </a:solidFill>
                <a:latin typeface="Times New Roman" pitchFamily="18" charset="0"/>
                <a:ea typeface="宋体" charset="-122"/>
                <a:cs typeface="Times New Roman" pitchFamily="18" charset="0"/>
              </a:rPr>
              <a:t>n)</a:t>
            </a:r>
            <a:r>
              <a:rPr lang="zh-CN" altLang="en-US" sz="2700" b="1" dirty="0">
                <a:solidFill>
                  <a:srgbClr val="FF3300"/>
                </a:solidFill>
                <a:latin typeface="Times New Roman" pitchFamily="18" charset="0"/>
                <a:cs typeface="Times New Roman" pitchFamily="18" charset="0"/>
              </a:rPr>
              <a:t>与</a:t>
            </a:r>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rPr>
              <a:t>(n</a:t>
            </a:r>
            <a:r>
              <a:rPr lang="en-US" altLang="zh-CN" sz="2700" b="1" baseline="30000" dirty="0">
                <a:solidFill>
                  <a:srgbClr val="FF3300"/>
                </a:solidFill>
                <a:latin typeface="Times New Roman" pitchFamily="18" charset="0"/>
                <a:ea typeface="宋体" charset="-122"/>
              </a:rPr>
              <a:t>2</a:t>
            </a:r>
            <a:r>
              <a:rPr lang="en-US" altLang="zh-CN" sz="2700" b="1" dirty="0">
                <a:solidFill>
                  <a:srgbClr val="FF3300"/>
                </a:solidFill>
                <a:latin typeface="Times New Roman" pitchFamily="18" charset="0"/>
                <a:ea typeface="宋体" charset="-122"/>
              </a:rPr>
              <a:t>)</a:t>
            </a:r>
            <a:r>
              <a:rPr lang="zh-CN" altLang="en-US" sz="2700" b="1" dirty="0">
                <a:solidFill>
                  <a:srgbClr val="FF3300"/>
                </a:solidFill>
                <a:latin typeface="Times New Roman" pitchFamily="18" charset="0"/>
              </a:rPr>
              <a:t>之间</a:t>
            </a:r>
          </a:p>
        </p:txBody>
      </p:sp>
      <p:sp>
        <p:nvSpPr>
          <p:cNvPr id="353299" name="Text Box 19"/>
          <p:cNvSpPr txBox="1">
            <a:spLocks noChangeArrowheads="1"/>
          </p:cNvSpPr>
          <p:nvPr/>
        </p:nvSpPr>
        <p:spPr bwMode="auto">
          <a:xfrm rot="-918668">
            <a:off x="7020432" y="6003021"/>
            <a:ext cx="2087562" cy="53340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ea typeface="宋体" charset="-122"/>
                <a:cs typeface="Times New Roman" pitchFamily="18" charset="0"/>
              </a:rPr>
              <a:t>通常</a:t>
            </a:r>
            <a:r>
              <a:rPr lang="en-US" altLang="zh-CN" sz="2900" b="1" dirty="0">
                <a:solidFill>
                  <a:srgbClr val="FF3300"/>
                </a:solidFill>
                <a:latin typeface="Times New Roman" pitchFamily="18" charset="0"/>
                <a:ea typeface="宋体" charset="-122"/>
                <a:cs typeface="Times New Roman" pitchFamily="18" charset="0"/>
              </a:rPr>
              <a:t>&lt;O</a:t>
            </a:r>
            <a:r>
              <a:rPr lang="en-US" altLang="zh-CN" sz="2700" b="1" dirty="0">
                <a:solidFill>
                  <a:srgbClr val="FF3300"/>
                </a:solidFill>
                <a:latin typeface="Times New Roman" pitchFamily="18" charset="0"/>
                <a:ea typeface="宋体" charset="-122"/>
                <a:cs typeface="Times New Roman" pitchFamily="18" charset="0"/>
              </a:rPr>
              <a:t>(n</a:t>
            </a:r>
            <a:r>
              <a:rPr lang="en-US" altLang="zh-CN" sz="2700" b="1" baseline="30000" dirty="0">
                <a:solidFill>
                  <a:srgbClr val="FF3300"/>
                </a:solidFill>
                <a:latin typeface="Times New Roman" pitchFamily="18" charset="0"/>
                <a:ea typeface="宋体" charset="-122"/>
                <a:cs typeface="Times New Roman" pitchFamily="18" charset="0"/>
              </a:rPr>
              <a:t>3/2</a:t>
            </a:r>
            <a:r>
              <a:rPr lang="en-US" altLang="zh-CN" sz="2700" b="1" dirty="0">
                <a:solidFill>
                  <a:srgbClr val="FF3300"/>
                </a:solidFill>
                <a:latin typeface="Times New Roman" pitchFamily="18" charset="0"/>
                <a:ea typeface="宋体" charset="-122"/>
                <a:cs typeface="Times New Roman" pitchFamily="18" charset="0"/>
              </a:rPr>
              <a:t>)</a:t>
            </a:r>
            <a:endParaRPr lang="en-US" altLang="zh-CN" sz="2700" b="1" dirty="0">
              <a:solidFill>
                <a:srgbClr val="FF3300"/>
              </a:solidFill>
              <a:latin typeface="Times New Roman" pitchFamily="18" charset="0"/>
              <a:cs typeface="Times New Roman" pitchFamily="18" charset="0"/>
            </a:endParaRPr>
          </a:p>
        </p:txBody>
      </p:sp>
      <p:sp>
        <p:nvSpPr>
          <p:cNvPr id="353300" name="Line 20"/>
          <p:cNvSpPr>
            <a:spLocks noChangeShapeType="1"/>
          </p:cNvSpPr>
          <p:nvPr/>
        </p:nvSpPr>
        <p:spPr bwMode="auto">
          <a:xfrm>
            <a:off x="2915816" y="2996952"/>
            <a:ext cx="1008063" cy="0"/>
          </a:xfrm>
          <a:prstGeom prst="line">
            <a:avLst/>
          </a:prstGeom>
          <a:noFill/>
          <a:ln w="53975" cap="sq">
            <a:solidFill>
              <a:srgbClr val="FF0000"/>
            </a:solidFill>
            <a:round/>
            <a:headEnd/>
            <a:tailEnd/>
          </a:ln>
        </p:spPr>
        <p:txBody>
          <a:bodyPr/>
          <a:lstStyle/>
          <a:p>
            <a:endParaRPr lang="zh-CN" altLang="en-US"/>
          </a:p>
        </p:txBody>
      </p:sp>
      <p:sp>
        <p:nvSpPr>
          <p:cNvPr id="9" name="TextBox 8"/>
          <p:cNvSpPr txBox="1"/>
          <p:nvPr/>
        </p:nvSpPr>
        <p:spPr>
          <a:xfrm>
            <a:off x="4644008" y="0"/>
            <a:ext cx="4499992" cy="313932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void  </a:t>
            </a:r>
            <a:r>
              <a:rPr lang="en-US" altLang="zh-CN" dirty="0" err="1"/>
              <a:t>shellSort</a:t>
            </a:r>
            <a:r>
              <a:rPr lang="en-US" altLang="zh-CN" dirty="0"/>
              <a:t>(</a:t>
            </a:r>
            <a:r>
              <a:rPr lang="en-US" altLang="zh-CN" dirty="0" err="1"/>
              <a:t>int</a:t>
            </a:r>
            <a:r>
              <a:rPr lang="en-US" altLang="zh-CN" dirty="0"/>
              <a:t> v[ ], </a:t>
            </a:r>
            <a:r>
              <a:rPr lang="en-US" altLang="zh-CN" dirty="0" err="1"/>
              <a:t>int</a:t>
            </a:r>
            <a:r>
              <a:rPr lang="en-US" altLang="zh-CN" dirty="0"/>
              <a:t> n)  //from K &amp; R</a:t>
            </a:r>
          </a:p>
          <a:p>
            <a:r>
              <a:rPr lang="en-US" altLang="zh-CN" dirty="0"/>
              <a:t>{</a:t>
            </a:r>
          </a:p>
          <a:p>
            <a:r>
              <a:rPr lang="en-US" altLang="zh-CN" dirty="0"/>
              <a:t>    </a:t>
            </a:r>
            <a:r>
              <a:rPr lang="en-US" altLang="zh-CN" dirty="0" err="1"/>
              <a:t>int</a:t>
            </a:r>
            <a:r>
              <a:rPr lang="en-US" altLang="zh-CN" dirty="0"/>
              <a:t> gap, </a:t>
            </a:r>
            <a:r>
              <a:rPr lang="en-US" altLang="zh-CN" dirty="0" err="1"/>
              <a:t>i</a:t>
            </a:r>
            <a:r>
              <a:rPr lang="en-US" altLang="zh-CN" dirty="0"/>
              <a:t>, j, temp;</a:t>
            </a:r>
          </a:p>
          <a:p>
            <a:r>
              <a:rPr lang="en-US" altLang="zh-CN" dirty="0"/>
              <a:t>    for( gap = n/2; gap &gt;0; gap /= 2)</a:t>
            </a:r>
          </a:p>
          <a:p>
            <a:r>
              <a:rPr lang="en-US" altLang="zh-CN" dirty="0"/>
              <a:t>        for(</a:t>
            </a:r>
            <a:r>
              <a:rPr lang="en-US" altLang="zh-CN" dirty="0" err="1"/>
              <a:t>i</a:t>
            </a:r>
            <a:r>
              <a:rPr lang="en-US" altLang="zh-CN" dirty="0"/>
              <a:t>=gap; </a:t>
            </a:r>
            <a:r>
              <a:rPr lang="en-US" altLang="zh-CN" dirty="0" err="1"/>
              <a:t>i</a:t>
            </a:r>
            <a:r>
              <a:rPr lang="en-US" altLang="zh-CN" dirty="0"/>
              <a:t>&lt;n; </a:t>
            </a:r>
            <a:r>
              <a:rPr lang="en-US" altLang="zh-CN" dirty="0" err="1"/>
              <a:t>i</a:t>
            </a:r>
            <a:r>
              <a:rPr lang="en-US" altLang="zh-CN" dirty="0"/>
              <a:t>++)</a:t>
            </a:r>
          </a:p>
          <a:p>
            <a:r>
              <a:rPr lang="en-US" altLang="zh-CN" dirty="0"/>
              <a:t>            for(j=</a:t>
            </a:r>
            <a:r>
              <a:rPr lang="en-US" altLang="zh-CN" dirty="0" err="1"/>
              <a:t>i</a:t>
            </a:r>
            <a:r>
              <a:rPr lang="en-US" altLang="zh-CN" dirty="0"/>
              <a:t>-gap; j&gt;=0 &amp;&amp; v[j]&gt;v[</a:t>
            </a:r>
            <a:r>
              <a:rPr lang="en-US" altLang="zh-CN" dirty="0" err="1"/>
              <a:t>j+gap</a:t>
            </a:r>
            <a:r>
              <a:rPr lang="en-US" altLang="zh-CN" dirty="0"/>
              <a:t>]; j -= gap){</a:t>
            </a:r>
          </a:p>
          <a:p>
            <a:r>
              <a:rPr lang="en-US" altLang="zh-CN" dirty="0"/>
              <a:t>                temp = v[j];</a:t>
            </a:r>
          </a:p>
          <a:p>
            <a:r>
              <a:rPr lang="en-US" altLang="zh-CN" dirty="0"/>
              <a:t>                v[j] = v[</a:t>
            </a:r>
            <a:r>
              <a:rPr lang="en-US" altLang="zh-CN" dirty="0" err="1"/>
              <a:t>j+gap</a:t>
            </a:r>
            <a:r>
              <a:rPr lang="en-US" altLang="zh-CN" dirty="0"/>
              <a:t>];</a:t>
            </a:r>
          </a:p>
          <a:p>
            <a:r>
              <a:rPr lang="en-US" altLang="zh-CN" dirty="0"/>
              <a:t>                v[</a:t>
            </a:r>
            <a:r>
              <a:rPr lang="en-US" altLang="zh-CN" dirty="0" err="1"/>
              <a:t>j+gap</a:t>
            </a:r>
            <a:r>
              <a:rPr lang="en-US" altLang="zh-CN" dirty="0"/>
              <a:t>] = temp;</a:t>
            </a:r>
          </a:p>
          <a:p>
            <a:r>
              <a:rPr lang="en-US" altLang="zh-CN" dirty="0"/>
              <a:t>            }</a:t>
            </a:r>
          </a:p>
          <a:p>
            <a:r>
              <a:rPr lang="en-US" altLang="zh-CN" dirty="0"/>
              <a:t>}</a:t>
            </a:r>
            <a:endParaRPr lang="zh-CN" altLang="en-US" dirty="0"/>
          </a:p>
        </p:txBody>
      </p:sp>
      <p:grpSp>
        <p:nvGrpSpPr>
          <p:cNvPr id="10" name="Group 112"/>
          <p:cNvGrpSpPr>
            <a:grpSpLocks/>
          </p:cNvGrpSpPr>
          <p:nvPr/>
        </p:nvGrpSpPr>
        <p:grpSpPr bwMode="auto">
          <a:xfrm>
            <a:off x="0" y="6248400"/>
            <a:ext cx="5530850" cy="609600"/>
            <a:chOff x="748" y="3545"/>
            <a:chExt cx="3484" cy="384"/>
          </a:xfrm>
        </p:grpSpPr>
        <p:sp>
          <p:nvSpPr>
            <p:cNvPr id="11"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2"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13"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shell</a:t>
              </a:r>
              <a:r>
                <a:rPr lang="zh-CN" altLang="en-US" sz="2800" b="1" dirty="0">
                  <a:solidFill>
                    <a:srgbClr val="002D86"/>
                  </a:solidFill>
                  <a:latin typeface="Times New Roman" pitchFamily="18" charset="0"/>
                </a:rPr>
                <a:t>排序是                     。</a:t>
              </a:r>
            </a:p>
          </p:txBody>
        </p:sp>
      </p:grpSp>
      <p:grpSp>
        <p:nvGrpSpPr>
          <p:cNvPr id="14" name="Group 120"/>
          <p:cNvGrpSpPr>
            <a:grpSpLocks/>
          </p:cNvGrpSpPr>
          <p:nvPr/>
        </p:nvGrpSpPr>
        <p:grpSpPr bwMode="auto">
          <a:xfrm>
            <a:off x="6983760" y="2348880"/>
            <a:ext cx="2160240" cy="723900"/>
            <a:chOff x="3624" y="2907"/>
            <a:chExt cx="1705" cy="456"/>
          </a:xfrm>
        </p:grpSpPr>
        <p:sp>
          <p:nvSpPr>
            <p:cNvPr id="15"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500" b="1" dirty="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animEffect transition="in" filter="dissolve">
                                      <p:cBhvr>
                                        <p:cTn id="7" dur="500"/>
                                        <p:tgtEl>
                                          <p:spTgt spid="353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0"/>
                                        </p:tgtEl>
                                        <p:attrNameLst>
                                          <p:attrName>style.visibility</p:attrName>
                                        </p:attrNameLst>
                                      </p:cBhvr>
                                      <p:to>
                                        <p:strVal val="visible"/>
                                      </p:to>
                                    </p:set>
                                    <p:animEffect transition="in" filter="wipe(left)">
                                      <p:cBhvr>
                                        <p:cTn id="12" dur="1000"/>
                                        <p:tgtEl>
                                          <p:spTgt spid="353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353286"/>
                                        </p:tgtEl>
                                        <p:attrNameLst>
                                          <p:attrName>style.visibility</p:attrName>
                                        </p:attrNameLst>
                                      </p:cBhvr>
                                      <p:to>
                                        <p:strVal val="visible"/>
                                      </p:to>
                                    </p:set>
                                    <p:anim calcmode="lin" valueType="num">
                                      <p:cBhvr>
                                        <p:cTn id="17" dur="500" fill="hold"/>
                                        <p:tgtEl>
                                          <p:spTgt spid="353286"/>
                                        </p:tgtEl>
                                        <p:attrNameLst>
                                          <p:attrName>ppt_w</p:attrName>
                                        </p:attrNameLst>
                                      </p:cBhvr>
                                      <p:tavLst>
                                        <p:tav tm="0">
                                          <p:val>
                                            <p:strVal val="4/3*#ppt_w"/>
                                          </p:val>
                                        </p:tav>
                                        <p:tav tm="100000">
                                          <p:val>
                                            <p:strVal val="#ppt_w"/>
                                          </p:val>
                                        </p:tav>
                                      </p:tavLst>
                                    </p:anim>
                                    <p:anim calcmode="lin" valueType="num">
                                      <p:cBhvr>
                                        <p:cTn id="18" dur="500" fill="hold"/>
                                        <p:tgtEl>
                                          <p:spTgt spid="353286"/>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353287"/>
                                        </p:tgtEl>
                                        <p:attrNameLst>
                                          <p:attrName>style.visibility</p:attrName>
                                        </p:attrNameLst>
                                      </p:cBhvr>
                                      <p:to>
                                        <p:strVal val="visible"/>
                                      </p:to>
                                    </p:set>
                                    <p:anim calcmode="lin" valueType="num">
                                      <p:cBhvr>
                                        <p:cTn id="23" dur="500" fill="hold"/>
                                        <p:tgtEl>
                                          <p:spTgt spid="353287"/>
                                        </p:tgtEl>
                                        <p:attrNameLst>
                                          <p:attrName>ppt_w</p:attrName>
                                        </p:attrNameLst>
                                      </p:cBhvr>
                                      <p:tavLst>
                                        <p:tav tm="0">
                                          <p:val>
                                            <p:strVal val="2/3*#ppt_w"/>
                                          </p:val>
                                        </p:tav>
                                        <p:tav tm="100000">
                                          <p:val>
                                            <p:strVal val="#ppt_w"/>
                                          </p:val>
                                        </p:tav>
                                      </p:tavLst>
                                    </p:anim>
                                    <p:anim calcmode="lin" valueType="num">
                                      <p:cBhvr>
                                        <p:cTn id="24" dur="500" fill="hold"/>
                                        <p:tgtEl>
                                          <p:spTgt spid="353287"/>
                                        </p:tgtEl>
                                        <p:attrNameLst>
                                          <p:attrName>ppt_h</p:attrName>
                                        </p:attrNameLst>
                                      </p:cBhvr>
                                      <p:tavLst>
                                        <p:tav tm="0">
                                          <p:val>
                                            <p:strVal val="2/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53299"/>
                                        </p:tgtEl>
                                        <p:attrNameLst>
                                          <p:attrName>style.visibility</p:attrName>
                                        </p:attrNameLst>
                                      </p:cBhvr>
                                      <p:to>
                                        <p:strVal val="visible"/>
                                      </p:to>
                                    </p:set>
                                    <p:animEffect transition="in" filter="wipe(right)">
                                      <p:cBhvr>
                                        <p:cTn id="29" dur="500"/>
                                        <p:tgtEl>
                                          <p:spTgt spid="35329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righ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utoUpdateAnimBg="0"/>
      <p:bldP spid="353286" grpId="0" autoUpdateAnimBg="0"/>
      <p:bldP spid="353287" grpId="0" autoUpdateAnimBg="0"/>
      <p:bldP spid="353299" grpId="0"/>
      <p:bldP spid="353300"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300038" y="1412875"/>
            <a:ext cx="8569325" cy="4362450"/>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楷体_GB2312" pitchFamily="49" charset="-122"/>
              </a:rPr>
              <a:t>void  </a:t>
            </a:r>
            <a:r>
              <a:rPr lang="en-US" altLang="zh-CN" sz="2500" b="1" dirty="0" err="1">
                <a:solidFill>
                  <a:srgbClr val="003399"/>
                </a:solidFill>
                <a:latin typeface="Times New Roman" pitchFamily="18" charset="0"/>
                <a:ea typeface="楷体_GB2312" pitchFamily="49" charset="-122"/>
              </a:rPr>
              <a:t>shellSort</a:t>
            </a:r>
            <a:r>
              <a:rPr lang="en-US" altLang="zh-CN" sz="2500" b="1" dirty="0">
                <a:solidFill>
                  <a:srgbClr val="003399"/>
                </a:solidFill>
                <a:latin typeface="Times New Roman" pitchFamily="18" charset="0"/>
                <a:ea typeface="楷体_GB2312" pitchFamily="49" charset="-122"/>
              </a:rPr>
              <a:t>(</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k[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a:t>
            </a:r>
            <a:r>
              <a:rPr lang="en-US" altLang="zh-CN" sz="2500" b="1" dirty="0">
                <a:solidFill>
                  <a:srgbClr val="003399"/>
                </a:solidFill>
                <a:latin typeface="Times New Roman" pitchFamily="18" charset="0"/>
                <a:ea typeface="楷体_GB2312" pitchFamily="49" charset="-122"/>
              </a:rPr>
              <a:t>, j, gap=n;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5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500" b="1" dirty="0">
                <a:solidFill>
                  <a:srgbClr val="003399"/>
                </a:solidFill>
                <a:latin typeface="Times New Roman" pitchFamily="18" charset="0"/>
                <a:ea typeface="楷体_GB2312" pitchFamily="49" charset="-122"/>
              </a:rPr>
              <a:t>            gap</a:t>
            </a:r>
            <a:r>
              <a:rPr lang="en-US" altLang="zh-CN" sz="2500" b="1" dirty="0">
                <a:solidFill>
                  <a:srgbClr val="003399"/>
                </a:solidFill>
                <a:latin typeface="Times New Roman" pitchFamily="18" charset="0"/>
                <a:ea typeface="楷体_GB2312" pitchFamily="49" charset="-122"/>
                <a:sym typeface="Symbol" pitchFamily="18" charset="2"/>
              </a:rPr>
              <a:t>=gap/2;</a:t>
            </a:r>
          </a:p>
          <a:p>
            <a:pPr eaLnBrk="1" hangingPunct="1">
              <a:lnSpc>
                <a:spcPct val="75000"/>
              </a:lnSpc>
            </a:pPr>
            <a:endParaRPr lang="en-US" altLang="zh-CN" sz="25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r>
              <a:rPr lang="en-US" altLang="zh-CN" sz="2500" b="1" dirty="0">
                <a:solidFill>
                  <a:srgbClr val="FF0000"/>
                </a:solidFill>
                <a:latin typeface="Times New Roman" pitchFamily="18" charset="0"/>
                <a:ea typeface="楷体_GB2312" pitchFamily="49" charset="-122"/>
                <a:sym typeface="Symbol" pitchFamily="18" charset="2"/>
              </a:rPr>
              <a:t>// </a:t>
            </a:r>
            <a:r>
              <a:rPr lang="zh-CN" altLang="en-US" sz="2500" b="1" dirty="0">
                <a:solidFill>
                  <a:srgbClr val="FF0000"/>
                </a:solidFill>
                <a:latin typeface="Times New Roman" pitchFamily="18" charset="0"/>
                <a:ea typeface="楷体_GB2312" pitchFamily="49" charset="-122"/>
                <a:sym typeface="Symbol" pitchFamily="18" charset="2"/>
              </a:rPr>
              <a:t>使用插入排序实现子序列排序</a:t>
            </a:r>
            <a:endParaRPr lang="en-US" altLang="zh-CN" sz="2500" b="1" dirty="0">
              <a:solidFill>
                <a:srgbClr val="FF0000"/>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gap;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&lt; n;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temp = k[</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(j =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j &gt;= gap &amp;&amp; k[j - gap] &gt; temp; 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k[j] = k[j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k[j] = temp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a:t>
            </a: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500" b="1" dirty="0">
                <a:solidFill>
                  <a:srgbClr val="003399"/>
                </a:solidFill>
                <a:latin typeface="Times New Roman" pitchFamily="18" charset="0"/>
                <a:ea typeface="楷体_GB2312" pitchFamily="49" charset="-122"/>
                <a:sym typeface="Symbol" pitchFamily="18" charset="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3282">
                                            <p:txEl>
                                              <p:pRg st="7" end="7"/>
                                            </p:txEl>
                                          </p:spTgt>
                                        </p:tgtEl>
                                        <p:attrNameLst>
                                          <p:attrName>style.visibility</p:attrName>
                                        </p:attrNameLst>
                                      </p:cBhvr>
                                      <p:to>
                                        <p:strVal val="visible"/>
                                      </p:to>
                                    </p:set>
                                    <p:anim calcmode="lin" valueType="num">
                                      <p:cBhvr additive="base">
                                        <p:cTn id="7" dur="500" fill="hold"/>
                                        <p:tgtEl>
                                          <p:spTgt spid="35328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2">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3282">
                                            <p:txEl>
                                              <p:pRg st="8" end="8"/>
                                            </p:txEl>
                                          </p:spTgt>
                                        </p:tgtEl>
                                        <p:attrNameLst>
                                          <p:attrName>style.visibility</p:attrName>
                                        </p:attrNameLst>
                                      </p:cBhvr>
                                      <p:to>
                                        <p:strVal val="visible"/>
                                      </p:to>
                                    </p:set>
                                    <p:anim calcmode="lin" valueType="num">
                                      <p:cBhvr additive="base">
                                        <p:cTn id="11" dur="500" fill="hold"/>
                                        <p:tgtEl>
                                          <p:spTgt spid="353282">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3282">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3282">
                                            <p:txEl>
                                              <p:pRg st="9" end="9"/>
                                            </p:txEl>
                                          </p:spTgt>
                                        </p:tgtEl>
                                        <p:attrNameLst>
                                          <p:attrName>style.visibility</p:attrName>
                                        </p:attrNameLst>
                                      </p:cBhvr>
                                      <p:to>
                                        <p:strVal val="visible"/>
                                      </p:to>
                                    </p:set>
                                    <p:anim calcmode="lin" valueType="num">
                                      <p:cBhvr additive="base">
                                        <p:cTn id="15" dur="500" fill="hold"/>
                                        <p:tgtEl>
                                          <p:spTgt spid="353282">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3282">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3282">
                                            <p:txEl>
                                              <p:pRg st="10" end="10"/>
                                            </p:txEl>
                                          </p:spTgt>
                                        </p:tgtEl>
                                        <p:attrNameLst>
                                          <p:attrName>style.visibility</p:attrName>
                                        </p:attrNameLst>
                                      </p:cBhvr>
                                      <p:to>
                                        <p:strVal val="visible"/>
                                      </p:to>
                                    </p:set>
                                    <p:anim calcmode="lin" valueType="num">
                                      <p:cBhvr additive="base">
                                        <p:cTn id="19" dur="500" fill="hold"/>
                                        <p:tgtEl>
                                          <p:spTgt spid="353282">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3282">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3282">
                                            <p:txEl>
                                              <p:pRg st="11" end="11"/>
                                            </p:txEl>
                                          </p:spTgt>
                                        </p:tgtEl>
                                        <p:attrNameLst>
                                          <p:attrName>style.visibility</p:attrName>
                                        </p:attrNameLst>
                                      </p:cBhvr>
                                      <p:to>
                                        <p:strVal val="visible"/>
                                      </p:to>
                                    </p:set>
                                    <p:anim calcmode="lin" valueType="num">
                                      <p:cBhvr additive="base">
                                        <p:cTn id="23" dur="500" fill="hold"/>
                                        <p:tgtEl>
                                          <p:spTgt spid="353282">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3282">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3282">
                                            <p:txEl>
                                              <p:pRg st="12" end="12"/>
                                            </p:txEl>
                                          </p:spTgt>
                                        </p:tgtEl>
                                        <p:attrNameLst>
                                          <p:attrName>style.visibility</p:attrName>
                                        </p:attrNameLst>
                                      </p:cBhvr>
                                      <p:to>
                                        <p:strVal val="visible"/>
                                      </p:to>
                                    </p:set>
                                    <p:anim calcmode="lin" valueType="num">
                                      <p:cBhvr additive="base">
                                        <p:cTn id="27" dur="500" fill="hold"/>
                                        <p:tgtEl>
                                          <p:spTgt spid="353282">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328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42</a:t>
            </a:fld>
            <a:endParaRPr lang="zh-CN" altLang="en-US" dirty="0"/>
          </a:p>
        </p:txBody>
      </p:sp>
      <p:graphicFrame>
        <p:nvGraphicFramePr>
          <p:cNvPr id="4" name="表格 3"/>
          <p:cNvGraphicFramePr>
            <a:graphicFrameLocks noGrp="1"/>
          </p:cNvGraphicFramePr>
          <p:nvPr/>
        </p:nvGraphicFramePr>
        <p:xfrm>
          <a:off x="755576" y="1124744"/>
          <a:ext cx="7560840" cy="252984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r>
                        <a:rPr lang="zh-CN" altLang="en-US" sz="2400" b="1" dirty="0">
                          <a:solidFill>
                            <a:srgbClr val="FF3300"/>
                          </a:solidFill>
                          <a:latin typeface="Times New Roman" pitchFamily="18" charset="0"/>
                          <a:cs typeface="Times New Roman" pitchFamily="18" charset="0"/>
                        </a:rPr>
                        <a:t>与</a:t>
                      </a: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rPr>
                        <a:t>(n</a:t>
                      </a:r>
                      <a:r>
                        <a:rPr lang="en-US" altLang="zh-CN" sz="2400" b="1" baseline="30000" dirty="0">
                          <a:solidFill>
                            <a:srgbClr val="FF3300"/>
                          </a:solidFill>
                          <a:latin typeface="Times New Roman" pitchFamily="18" charset="0"/>
                          <a:ea typeface="宋体" charset="-122"/>
                        </a:rPr>
                        <a:t>2</a:t>
                      </a:r>
                      <a:r>
                        <a:rPr lang="en-US" altLang="zh-CN" sz="2400" b="1" dirty="0">
                          <a:solidFill>
                            <a:srgbClr val="FF3300"/>
                          </a:solidFill>
                          <a:latin typeface="Times New Roman" pitchFamily="18" charset="0"/>
                          <a:ea typeface="宋体" charset="-122"/>
                        </a:rPr>
                        <a:t>)</a:t>
                      </a:r>
                      <a:r>
                        <a:rPr lang="zh-CN" altLang="en-US" sz="2400" b="1" dirty="0">
                          <a:solidFill>
                            <a:srgbClr val="FF3300"/>
                          </a:solidFill>
                          <a:latin typeface="Times New Roman" pitchFamily="18" charset="0"/>
                        </a:rPr>
                        <a:t>之间</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Times New Roman" pitchFamily="18" charset="0"/>
                          <a:ea typeface="宋体" charset="-122"/>
                          <a:cs typeface="Times New Roman" pitchFamily="18" charset="0"/>
                        </a:rPr>
                        <a:t>（通常</a:t>
                      </a:r>
                      <a:r>
                        <a:rPr lang="en-US" altLang="zh-CN" sz="2400" b="1" dirty="0">
                          <a:solidFill>
                            <a:srgbClr val="FF3300"/>
                          </a:solidFill>
                          <a:latin typeface="Times New Roman" pitchFamily="18" charset="0"/>
                          <a:ea typeface="宋体" charset="-122"/>
                          <a:cs typeface="Times New Roman" pitchFamily="18" charset="0"/>
                        </a:rPr>
                        <a:t>&lt;O</a:t>
                      </a:r>
                      <a:r>
                        <a:rPr lang="en-US" altLang="zh-CN" sz="2000" b="1" dirty="0">
                          <a:solidFill>
                            <a:srgbClr val="FF3300"/>
                          </a:solidFill>
                          <a:latin typeface="Times New Roman" pitchFamily="18" charset="0"/>
                          <a:ea typeface="宋体" charset="-122"/>
                          <a:cs typeface="Times New Roman" pitchFamily="18" charset="0"/>
                        </a:rPr>
                        <a:t>(n</a:t>
                      </a:r>
                      <a:r>
                        <a:rPr lang="en-US" altLang="zh-CN" sz="2000" b="1" baseline="30000" dirty="0">
                          <a:solidFill>
                            <a:srgbClr val="FF3300"/>
                          </a:solidFill>
                          <a:latin typeface="Times New Roman" pitchFamily="18" charset="0"/>
                          <a:ea typeface="宋体" charset="-122"/>
                          <a:cs typeface="Times New Roman" pitchFamily="18" charset="0"/>
                        </a:rPr>
                        <a:t>3/2</a:t>
                      </a:r>
                      <a:r>
                        <a:rPr lang="en-US" altLang="zh-CN" sz="2000" b="1" dirty="0">
                          <a:solidFill>
                            <a:srgbClr val="FF3300"/>
                          </a:solidFill>
                          <a:latin typeface="Times New Roman" pitchFamily="18" charset="0"/>
                          <a:ea typeface="宋体" charset="-122"/>
                          <a:cs typeface="Times New Roman" pitchFamily="18" charset="0"/>
                        </a:rPr>
                        <a:t>)</a:t>
                      </a:r>
                      <a:r>
                        <a:rPr lang="zh-CN" altLang="en-US" sz="2000" b="1" dirty="0">
                          <a:solidFill>
                            <a:srgbClr val="FF3300"/>
                          </a:solidFill>
                          <a:latin typeface="Times New Roman" pitchFamily="18" charset="0"/>
                          <a:ea typeface="宋体" charset="-122"/>
                          <a:cs typeface="Times New Roman" pitchFamily="18" charset="0"/>
                        </a:rPr>
                        <a:t>）</a:t>
                      </a:r>
                      <a:endParaRPr lang="en-US" altLang="zh-CN" sz="2000" b="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图表 9"/>
          <p:cNvGraphicFramePr>
            <a:graphicFrameLocks/>
          </p:cNvGraphicFramePr>
          <p:nvPr/>
        </p:nvGraphicFramePr>
        <p:xfrm>
          <a:off x="344488" y="354013"/>
          <a:ext cx="8599487" cy="3054350"/>
        </p:xfrm>
        <a:graphic>
          <a:graphicData uri="http://schemas.openxmlformats.org/presentationml/2006/ole">
            <mc:AlternateContent xmlns:mc="http://schemas.openxmlformats.org/markup-compatibility/2006">
              <mc:Choice xmlns:v="urn:schemas-microsoft-com:vml" Requires="v">
                <p:oleObj spid="_x0000_s1040" r:id="rId3" imgW="8596105" imgH="3054361" progId="Excel.Sheet.8">
                  <p:embed/>
                </p:oleObj>
              </mc:Choice>
              <mc:Fallback>
                <p:oleObj r:id="rId3" imgW="8596105" imgH="3054361" progId="Excel.Sheet.8">
                  <p:embed/>
                  <p:pic>
                    <p:nvPicPr>
                      <p:cNvPr id="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88" y="354013"/>
                        <a:ext cx="8599487" cy="305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图表 11"/>
          <p:cNvGraphicFramePr>
            <a:graphicFrameLocks/>
          </p:cNvGraphicFramePr>
          <p:nvPr/>
        </p:nvGraphicFramePr>
        <p:xfrm>
          <a:off x="417513" y="3665538"/>
          <a:ext cx="8526462" cy="2844800"/>
        </p:xfrm>
        <a:graphic>
          <a:graphicData uri="http://schemas.openxmlformats.org/presentationml/2006/ole">
            <mc:AlternateContent xmlns:mc="http://schemas.openxmlformats.org/markup-compatibility/2006">
              <mc:Choice xmlns:v="urn:schemas-microsoft-com:vml" Requires="v">
                <p:oleObj spid="_x0000_s1041" r:id="rId5" imgW="8529043" imgH="2847079" progId="Excel.Sheet.8">
                  <p:embed/>
                </p:oleObj>
              </mc:Choice>
              <mc:Fallback>
                <p:oleObj r:id="rId5" imgW="8529043" imgH="2847079" progId="Excel.Sheet.8">
                  <p:embed/>
                  <p:pic>
                    <p:nvPicPr>
                      <p:cNvPr id="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513" y="3665538"/>
                        <a:ext cx="8526462"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0038" y="193675"/>
            <a:ext cx="4776018" cy="609600"/>
            <a:chOff x="207" y="325"/>
            <a:chExt cx="2441" cy="384"/>
          </a:xfrm>
        </p:grpSpPr>
        <p:sp>
          <p:nvSpPr>
            <p:cNvPr id="53273"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53274"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8.6</a:t>
              </a:r>
              <a:r>
                <a:rPr lang="en-US" altLang="zh-CN" sz="3200" b="1" dirty="0">
                  <a:solidFill>
                    <a:srgbClr val="FF0000"/>
                  </a:solidFill>
                  <a:latin typeface="楷体_GB2312" pitchFamily="49" charset="-122"/>
                  <a:ea typeface="楷体_GB2312" pitchFamily="49" charset="-122"/>
                </a:rPr>
                <a:t> </a:t>
              </a:r>
              <a:r>
                <a:rPr lang="zh-CN" altLang="en-US" sz="3200" b="1" dirty="0">
                  <a:solidFill>
                    <a:srgbClr val="FF0000"/>
                  </a:solidFill>
                  <a:latin typeface="楷体_GB2312" pitchFamily="49" charset="-122"/>
                  <a:ea typeface="楷体_GB2312" pitchFamily="49" charset="-122"/>
                </a:rPr>
                <a:t>堆</a:t>
              </a:r>
              <a:r>
                <a:rPr lang="en-US" altLang="zh-CN" sz="3200" b="1" dirty="0">
                  <a:solidFill>
                    <a:srgbClr val="FF0000"/>
                  </a:solidFill>
                  <a:latin typeface="楷体_GB2312" pitchFamily="49" charset="-122"/>
                  <a:ea typeface="楷体_GB2312" pitchFamily="49" charset="-122"/>
                </a:rPr>
                <a:t>(Heap)</a:t>
              </a:r>
              <a:r>
                <a:rPr lang="zh-CN" altLang="en-US" sz="3200" b="1" dirty="0">
                  <a:solidFill>
                    <a:srgbClr val="FF0000"/>
                  </a:solidFill>
                  <a:latin typeface="楷体_GB2312" pitchFamily="49" charset="-122"/>
                  <a:ea typeface="楷体_GB2312" pitchFamily="49" charset="-122"/>
                </a:rPr>
                <a:t>排序法</a:t>
              </a:r>
            </a:p>
          </p:txBody>
        </p:sp>
      </p:grpSp>
      <p:grpSp>
        <p:nvGrpSpPr>
          <p:cNvPr id="3" name="Group 37"/>
          <p:cNvGrpSpPr>
            <a:grpSpLocks/>
          </p:cNvGrpSpPr>
          <p:nvPr/>
        </p:nvGrpSpPr>
        <p:grpSpPr bwMode="auto">
          <a:xfrm>
            <a:off x="685800" y="977900"/>
            <a:ext cx="2811463" cy="506413"/>
            <a:chOff x="432" y="616"/>
            <a:chExt cx="1771" cy="319"/>
          </a:xfrm>
        </p:grpSpPr>
        <p:sp>
          <p:nvSpPr>
            <p:cNvPr id="53271" name="Rectangle 6"/>
            <p:cNvSpPr>
              <a:spLocks noChangeArrowheads="1"/>
            </p:cNvSpPr>
            <p:nvPr/>
          </p:nvSpPr>
          <p:spPr bwMode="auto">
            <a:xfrm>
              <a:off x="432" y="616"/>
              <a:ext cx="1722" cy="319"/>
            </a:xfrm>
            <a:prstGeom prst="rect">
              <a:avLst/>
            </a:prstGeom>
            <a:solidFill>
              <a:srgbClr val="FFFFB9"/>
            </a:solidFill>
            <a:ln w="12700" cap="sq">
              <a:noFill/>
              <a:miter lim="800000"/>
              <a:headEnd type="none" w="sm" len="sm"/>
              <a:tailEnd type="none" w="sm" len="sm"/>
            </a:ln>
            <a:effectLst>
              <a:outerShdw dist="53882" dir="2700000" algn="ctr" rotWithShape="0">
                <a:srgbClr val="969696"/>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3272" name="Text Box 7"/>
            <p:cNvSpPr txBox="1">
              <a:spLocks noChangeArrowheads="1"/>
            </p:cNvSpPr>
            <p:nvPr/>
          </p:nvSpPr>
          <p:spPr bwMode="auto">
            <a:xfrm>
              <a:off x="491" y="618"/>
              <a:ext cx="171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dirty="0">
                  <a:solidFill>
                    <a:srgbClr val="002B80"/>
                  </a:solidFill>
                </a:rPr>
                <a:t>一</a:t>
              </a:r>
              <a:r>
                <a:rPr lang="en-US" altLang="zh-CN" sz="2700" b="1" dirty="0">
                  <a:solidFill>
                    <a:srgbClr val="002B80"/>
                  </a:solidFill>
                </a:rPr>
                <a:t>.</a:t>
              </a:r>
              <a:r>
                <a:rPr lang="zh-CN" altLang="en-US" sz="2700" b="1" dirty="0">
                  <a:solidFill>
                    <a:srgbClr val="002B80"/>
                  </a:solidFill>
                </a:rPr>
                <a:t>堆的定义</a:t>
              </a:r>
            </a:p>
          </p:txBody>
        </p:sp>
      </p:grpSp>
      <p:grpSp>
        <p:nvGrpSpPr>
          <p:cNvPr id="4" name="Group 38"/>
          <p:cNvGrpSpPr>
            <a:grpSpLocks/>
          </p:cNvGrpSpPr>
          <p:nvPr/>
        </p:nvGrpSpPr>
        <p:grpSpPr bwMode="auto">
          <a:xfrm>
            <a:off x="1187450" y="1628775"/>
            <a:ext cx="7345363" cy="2087563"/>
            <a:chOff x="748" y="1026"/>
            <a:chExt cx="4627" cy="1315"/>
          </a:xfrm>
        </p:grpSpPr>
        <p:sp>
          <p:nvSpPr>
            <p:cNvPr id="53268" name="Rectangle 9"/>
            <p:cNvSpPr>
              <a:spLocks noChangeArrowheads="1"/>
            </p:cNvSpPr>
            <p:nvPr/>
          </p:nvSpPr>
          <p:spPr bwMode="auto">
            <a:xfrm>
              <a:off x="748" y="1026"/>
              <a:ext cx="4536" cy="1315"/>
            </a:xfrm>
            <a:prstGeom prst="rect">
              <a:avLst/>
            </a:prstGeom>
            <a:solidFill>
              <a:srgbClr val="CCFFFF"/>
            </a:solidFill>
            <a:ln w="12700" cap="sq">
              <a:noFill/>
              <a:miter lim="800000"/>
              <a:headEnd type="none" w="sm" len="sm"/>
              <a:tailEnd type="none" w="sm" len="sm"/>
            </a:ln>
            <a:effectLst>
              <a:outerShdw dist="117088" dir="2436078" algn="ctr" rotWithShape="0">
                <a:srgbClr val="BEBEBE"/>
              </a:outerShdw>
            </a:effectLst>
          </p:spPr>
          <p:txBody>
            <a:bodyPr wrap="none" anchor="ctr"/>
            <a:lstStyle/>
            <a:p>
              <a:pPr eaLnBrk="1" hangingPunct="1"/>
              <a:endParaRPr lang="zh-CN" altLang="en-US"/>
            </a:p>
          </p:txBody>
        </p:sp>
        <p:sp>
          <p:nvSpPr>
            <p:cNvPr id="53269" name="Text Box 10"/>
            <p:cNvSpPr txBox="1">
              <a:spLocks noChangeArrowheads="1"/>
            </p:cNvSpPr>
            <p:nvPr/>
          </p:nvSpPr>
          <p:spPr bwMode="auto">
            <a:xfrm>
              <a:off x="995" y="1159"/>
              <a:ext cx="4380" cy="1119"/>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a:solidFill>
                    <a:srgbClr val="002B80"/>
                  </a:solidFill>
                  <a:latin typeface="Times New Roman" pitchFamily="18" charset="0"/>
                  <a:ea typeface="幼圆" pitchFamily="49" charset="-122"/>
                </a:rPr>
                <a:t>1.  n</a:t>
              </a:r>
              <a:r>
                <a:rPr lang="zh-CN" altLang="en-US" sz="2300" b="1">
                  <a:solidFill>
                    <a:srgbClr val="002B80"/>
                  </a:solidFill>
                  <a:latin typeface="幼圆" pitchFamily="49" charset="-122"/>
                  <a:ea typeface="幼圆" pitchFamily="49" charset="-122"/>
                </a:rPr>
                <a:t>个元素的序列</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1</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2</a:t>
              </a:r>
              <a:r>
                <a:rPr lang="en-US" altLang="zh-CN" sz="2300" b="1">
                  <a:solidFill>
                    <a:srgbClr val="002B80"/>
                  </a:solidFill>
                  <a:latin typeface="Times New Roman" pitchFamily="18" charset="0"/>
                  <a:ea typeface="幼圆" pitchFamily="49" charset="-122"/>
                </a:rPr>
                <a:t>, … , k</a:t>
              </a:r>
              <a:r>
                <a:rPr lang="en-US" altLang="zh-CN" sz="2300" b="1" baseline="-25000">
                  <a:solidFill>
                    <a:srgbClr val="002B80"/>
                  </a:solidFill>
                  <a:latin typeface="Times New Roman" pitchFamily="18" charset="0"/>
                  <a:ea typeface="幼圆" pitchFamily="49" charset="-122"/>
                </a:rPr>
                <a:t>n</a:t>
              </a:r>
              <a:r>
                <a:rPr lang="en-US" altLang="zh-CN" sz="2300" b="1">
                  <a:solidFill>
                    <a:srgbClr val="002B80"/>
                  </a:solidFill>
                  <a:latin typeface="Times New Roman" pitchFamily="18" charset="0"/>
                  <a:ea typeface="幼圆" pitchFamily="49" charset="-122"/>
                </a:rPr>
                <a:t>)</a:t>
              </a:r>
              <a:r>
                <a:rPr lang="zh-CN" altLang="en-US" sz="2300" b="1">
                  <a:solidFill>
                    <a:srgbClr val="002B80"/>
                  </a:solidFill>
                  <a:latin typeface="幼圆" pitchFamily="49" charset="-122"/>
                  <a:ea typeface="幼圆" pitchFamily="49" charset="-122"/>
                </a:rPr>
                <a:t>，当且仅当满足  </a:t>
              </a:r>
            </a:p>
            <a:p>
              <a:pPr eaLnBrk="1" hangingPunct="1">
                <a:lnSpc>
                  <a:spcPct val="85000"/>
                </a:lnSpc>
                <a:spcBef>
                  <a:spcPct val="10000"/>
                </a:spcBef>
              </a:pPr>
              <a:r>
                <a:rPr lang="zh-CN" altLang="en-US" sz="2300" b="1">
                  <a:solidFill>
                    <a:srgbClr val="002B80"/>
                  </a:solidFill>
                  <a:latin typeface="Times New Roman" pitchFamily="18" charset="0"/>
                  <a:ea typeface="幼圆" pitchFamily="49" charset="-122"/>
                </a:rPr>
                <a:t>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 </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a:t>
              </a:r>
              <a:endParaRPr lang="en-US" altLang="zh-CN" sz="2300" b="1">
                <a:solidFill>
                  <a:srgbClr val="002B80"/>
                </a:solidFill>
                <a:latin typeface="Times New Roman" pitchFamily="18" charset="0"/>
                <a:ea typeface="幼圆" pitchFamily="49" charset="-122"/>
              </a:endParaRPr>
            </a:p>
            <a:p>
              <a:pPr eaLnBrk="1" hangingPunct="1">
                <a:lnSpc>
                  <a:spcPct val="85000"/>
                </a:lnSpc>
              </a:pP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p>
            <a:p>
              <a:pPr eaLnBrk="1" hangingPunct="1">
                <a:lnSpc>
                  <a:spcPct val="85000"/>
                </a:lnSpc>
                <a:spcBef>
                  <a:spcPct val="30000"/>
                </a:spcBef>
              </a:pPr>
              <a:r>
                <a:rPr lang="en-US" altLang="zh-CN" sz="2000" b="1" baseline="-25000">
                  <a:solidFill>
                    <a:srgbClr val="002B80"/>
                  </a:solidFill>
                  <a:latin typeface="Times New Roman" pitchFamily="18" charset="0"/>
                  <a:ea typeface="幼圆" pitchFamily="49" charset="-122"/>
                </a:rPr>
                <a:t>                                                  </a:t>
              </a:r>
              <a:r>
                <a:rPr lang="en-US" altLang="zh-CN" sz="2000" b="1">
                  <a:solidFill>
                    <a:srgbClr val="002B80"/>
                  </a:solidFill>
                  <a:latin typeface="Times New Roman" pitchFamily="18" charset="0"/>
                  <a:ea typeface="幼圆" pitchFamily="49" charset="-122"/>
                </a:rPr>
                <a:t>i=1, 2, 3, …, </a:t>
              </a:r>
              <a:r>
                <a:rPr lang="en-US" altLang="zh-CN" sz="2000">
                  <a:solidFill>
                    <a:srgbClr val="002B80"/>
                  </a:solidFill>
                  <a:latin typeface="Times New Roman" pitchFamily="18" charset="0"/>
                  <a:ea typeface="幼圆" pitchFamily="49" charset="-122"/>
                  <a:sym typeface="Symbol" pitchFamily="18" charset="2"/>
                </a:rPr>
                <a:t></a:t>
              </a:r>
              <a:r>
                <a:rPr lang="en-US" altLang="zh-CN" sz="2000" b="1">
                  <a:solidFill>
                    <a:srgbClr val="002B80"/>
                  </a:solidFill>
                  <a:latin typeface="Times New Roman" pitchFamily="18" charset="0"/>
                  <a:ea typeface="幼圆" pitchFamily="49" charset="-122"/>
                </a:rPr>
                <a:t>n/2</a:t>
              </a:r>
              <a:r>
                <a:rPr lang="en-US" altLang="zh-CN" sz="2000">
                  <a:solidFill>
                    <a:srgbClr val="002B80"/>
                  </a:solidFill>
                  <a:latin typeface="Times New Roman" pitchFamily="18" charset="0"/>
                  <a:ea typeface="幼圆" pitchFamily="49" charset="-122"/>
                  <a:sym typeface="Symbol" pitchFamily="18" charset="2"/>
                </a:rPr>
                <a:t></a:t>
              </a:r>
              <a:r>
                <a:rPr lang="en-US" altLang="zh-CN" sz="2300">
                  <a:solidFill>
                    <a:srgbClr val="002B80"/>
                  </a:solidFill>
                  <a:latin typeface="Times New Roman" pitchFamily="18" charset="0"/>
                  <a:ea typeface="幼圆" pitchFamily="49" charset="-122"/>
                  <a:sym typeface="Symbol" pitchFamily="18" charset="2"/>
                </a:rPr>
                <a:t> </a:t>
              </a:r>
            </a:p>
            <a:p>
              <a:pPr eaLnBrk="1" hangingPunct="1">
                <a:lnSpc>
                  <a:spcPct val="85000"/>
                </a:lnSpc>
                <a:spcBef>
                  <a:spcPct val="15000"/>
                </a:spcBef>
              </a:pPr>
              <a:r>
                <a:rPr lang="zh-CN" altLang="en-US" sz="2300" b="1">
                  <a:solidFill>
                    <a:srgbClr val="002B80"/>
                  </a:solidFill>
                  <a:latin typeface="幼圆" pitchFamily="49" charset="-122"/>
                  <a:ea typeface="幼圆" pitchFamily="49" charset="-122"/>
                  <a:sym typeface="Symbol" pitchFamily="18" charset="2"/>
                </a:rPr>
                <a:t>称该序列为一个</a:t>
              </a:r>
              <a:r>
                <a:rPr lang="zh-CN" altLang="en-US" sz="2300" b="1">
                  <a:solidFill>
                    <a:srgbClr val="FF3300"/>
                  </a:solidFill>
                  <a:sym typeface="Symbol" pitchFamily="18" charset="2"/>
                </a:rPr>
                <a:t>堆积</a:t>
              </a:r>
              <a:r>
                <a:rPr lang="en-US" altLang="zh-CN" sz="2300" b="1">
                  <a:solidFill>
                    <a:srgbClr val="002B80"/>
                  </a:solidFill>
                  <a:latin typeface="Times New Roman" pitchFamily="18" charset="0"/>
                  <a:ea typeface="幼圆" pitchFamily="49" charset="-122"/>
                  <a:sym typeface="Symbol" pitchFamily="18" charset="2"/>
                </a:rPr>
                <a:t>(heap)</a:t>
              </a:r>
              <a:r>
                <a:rPr lang="zh-CN" altLang="en-US" sz="2300" b="1">
                  <a:solidFill>
                    <a:srgbClr val="002B80"/>
                  </a:solidFill>
                  <a:latin typeface="Times New Roman" pitchFamily="18" charset="0"/>
                  <a:ea typeface="幼圆" pitchFamily="49" charset="-122"/>
                  <a:sym typeface="Symbol" pitchFamily="18" charset="2"/>
                </a:rPr>
                <a:t>，简称</a:t>
              </a:r>
              <a:r>
                <a:rPr lang="zh-CN" altLang="en-US" sz="2300" b="1">
                  <a:solidFill>
                    <a:srgbClr val="FF3300"/>
                  </a:solidFill>
                  <a:latin typeface="Times New Roman" pitchFamily="18" charset="0"/>
                  <a:sym typeface="Symbol" pitchFamily="18" charset="2"/>
                </a:rPr>
                <a:t>堆</a:t>
              </a:r>
              <a:r>
                <a:rPr lang="zh-CN" altLang="en-US" sz="2300" b="1">
                  <a:solidFill>
                    <a:srgbClr val="002B80"/>
                  </a:solidFill>
                  <a:latin typeface="幼圆" pitchFamily="49" charset="-122"/>
                  <a:ea typeface="幼圆" pitchFamily="49" charset="-122"/>
                  <a:sym typeface="Symbol" pitchFamily="18" charset="2"/>
                </a:rPr>
                <a:t>。</a:t>
              </a:r>
              <a:endParaRPr lang="zh-CN" altLang="en-US" sz="2300" b="1">
                <a:solidFill>
                  <a:srgbClr val="002B80"/>
                </a:solidFill>
                <a:latin typeface="幼圆" pitchFamily="49" charset="-122"/>
                <a:ea typeface="幼圆" pitchFamily="49" charset="-122"/>
              </a:endParaRPr>
            </a:p>
          </p:txBody>
        </p:sp>
        <p:sp>
          <p:nvSpPr>
            <p:cNvPr id="53270" name="Text Box 11"/>
            <p:cNvSpPr txBox="1">
              <a:spLocks noChangeArrowheads="1"/>
            </p:cNvSpPr>
            <p:nvPr/>
          </p:nvSpPr>
          <p:spPr bwMode="auto">
            <a:xfrm>
              <a:off x="1361" y="1368"/>
              <a:ext cx="3396" cy="365"/>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58"/>
                  </a:solidFill>
                  <a:latin typeface="Times New Roman" pitchFamily="18" charset="0"/>
                  <a:ea typeface="宋体" charset="-122"/>
                </a:rPr>
                <a:t>  (1)  </a:t>
              </a:r>
              <a:r>
                <a:rPr lang="en-US" altLang="zh-CN" sz="3200" b="1">
                  <a:solidFill>
                    <a:srgbClr val="000058"/>
                  </a:solidFill>
                  <a:latin typeface="Times New Roman" pitchFamily="18" charset="0"/>
                  <a:ea typeface="宋体" charset="-122"/>
                </a:rPr>
                <a:t>{ </a:t>
              </a:r>
              <a:r>
                <a:rPr lang="en-US" altLang="zh-CN" sz="2300" b="1">
                  <a:solidFill>
                    <a:srgbClr val="000058"/>
                  </a:solidFill>
                  <a:latin typeface="Times New Roman" pitchFamily="18" charset="0"/>
                  <a:ea typeface="宋体" charset="-122"/>
                </a:rPr>
                <a:t>                  </a:t>
              </a:r>
              <a:r>
                <a:rPr lang="zh-CN" altLang="en-US" sz="2300" b="1">
                  <a:solidFill>
                    <a:srgbClr val="000058"/>
                  </a:solidFill>
                  <a:latin typeface="Times New Roman" pitchFamily="18" charset="0"/>
                  <a:ea typeface="幼圆" pitchFamily="49" charset="-122"/>
                </a:rPr>
                <a:t>或者</a:t>
              </a:r>
              <a:r>
                <a:rPr lang="zh-CN" altLang="en-US" sz="2300" b="1">
                  <a:solidFill>
                    <a:srgbClr val="000058"/>
                  </a:solidFill>
                  <a:latin typeface="Times New Roman" pitchFamily="18" charset="0"/>
                  <a:ea typeface="楷体_GB2312" pitchFamily="49" charset="-122"/>
                </a:rPr>
                <a:t>    </a:t>
              </a:r>
              <a:r>
                <a:rPr lang="en-US" altLang="zh-CN" sz="2300" b="1">
                  <a:solidFill>
                    <a:srgbClr val="000058"/>
                  </a:solidFill>
                  <a:latin typeface="Times New Roman" pitchFamily="18" charset="0"/>
                  <a:ea typeface="楷体_GB2312" pitchFamily="49" charset="-122"/>
                </a:rPr>
                <a:t>(2) </a:t>
              </a:r>
              <a:r>
                <a:rPr lang="en-US" altLang="zh-CN" sz="2800" b="1">
                  <a:solidFill>
                    <a:srgbClr val="000058"/>
                  </a:solidFill>
                  <a:latin typeface="Times New Roman" pitchFamily="18" charset="0"/>
                  <a:ea typeface="楷体_GB2312" pitchFamily="49" charset="-122"/>
                </a:rPr>
                <a:t> </a:t>
              </a:r>
              <a:r>
                <a:rPr lang="en-US" altLang="zh-CN" sz="3200" b="1">
                  <a:solidFill>
                    <a:srgbClr val="000058"/>
                  </a:solidFill>
                  <a:latin typeface="Times New Roman" pitchFamily="18" charset="0"/>
                  <a:ea typeface="宋体" charset="-122"/>
                </a:rPr>
                <a:t>{</a:t>
              </a:r>
            </a:p>
          </p:txBody>
        </p:sp>
      </p:grpSp>
      <p:grpSp>
        <p:nvGrpSpPr>
          <p:cNvPr id="5" name="Group 40"/>
          <p:cNvGrpSpPr>
            <a:grpSpLocks/>
          </p:cNvGrpSpPr>
          <p:nvPr/>
        </p:nvGrpSpPr>
        <p:grpSpPr bwMode="auto">
          <a:xfrm>
            <a:off x="862013" y="3860800"/>
            <a:ext cx="8102600" cy="893763"/>
            <a:chOff x="464" y="2478"/>
            <a:chExt cx="5104" cy="563"/>
          </a:xfrm>
        </p:grpSpPr>
        <p:sp>
          <p:nvSpPr>
            <p:cNvPr id="53265" name="Text Box 13"/>
            <p:cNvSpPr txBox="1">
              <a:spLocks noChangeArrowheads="1"/>
            </p:cNvSpPr>
            <p:nvPr/>
          </p:nvSpPr>
          <p:spPr bwMode="auto">
            <a:xfrm>
              <a:off x="464" y="2494"/>
              <a:ext cx="5104" cy="544"/>
            </a:xfrm>
            <a:prstGeom prst="rect">
              <a:avLst/>
            </a:prstGeom>
            <a:noFill/>
            <a:ln w="12700" cap="sq">
              <a:noFill/>
              <a:miter lim="800000"/>
              <a:headEnd type="none" w="sm" len="sm"/>
              <a:tailEnd type="none" w="sm" len="sm"/>
            </a:ln>
          </p:spPr>
          <p:txBody>
            <a:bodyPr>
              <a:spAutoFit/>
            </a:bodyPr>
            <a:lstStyle/>
            <a:p>
              <a:pPr eaLnBrk="1" hangingPunct="1">
                <a:lnSpc>
                  <a:spcPct val="110000"/>
                </a:lnSpc>
              </a:pPr>
              <a:r>
                <a:rPr lang="en-US" altLang="zh-CN" sz="2300" dirty="0">
                  <a:solidFill>
                    <a:srgbClr val="000099"/>
                  </a:solidFill>
                  <a:latin typeface="幼圆" pitchFamily="49" charset="-122"/>
                  <a:ea typeface="幼圆" pitchFamily="49" charset="-122"/>
                </a:rPr>
                <a:t>    </a:t>
              </a:r>
              <a:r>
                <a:rPr lang="zh-CN" altLang="en-US" sz="2300" b="1" dirty="0">
                  <a:solidFill>
                    <a:srgbClr val="000099"/>
                  </a:solidFill>
                  <a:latin typeface="幼圆" pitchFamily="49" charset="-122"/>
                  <a:ea typeface="幼圆" pitchFamily="49" charset="-122"/>
                </a:rPr>
                <a:t>称满足条件</a:t>
              </a:r>
              <a:r>
                <a:rPr lang="en-US" altLang="zh-CN" sz="2300" b="1" dirty="0">
                  <a:solidFill>
                    <a:srgbClr val="000099"/>
                  </a:solidFill>
                  <a:latin typeface="Times New Roman" pitchFamily="18" charset="0"/>
                  <a:ea typeface="幼圆" pitchFamily="49" charset="-122"/>
                </a:rPr>
                <a:t>(1)</a:t>
              </a:r>
              <a:r>
                <a:rPr lang="zh-CN" altLang="en-US" sz="2300" b="1" dirty="0">
                  <a:solidFill>
                    <a:srgbClr val="000099"/>
                  </a:solidFill>
                  <a:latin typeface="幼圆" pitchFamily="49" charset="-122"/>
                  <a:ea typeface="幼圆" pitchFamily="49" charset="-122"/>
                </a:rPr>
                <a:t>的堆为         ，称满足条件</a:t>
              </a:r>
              <a:r>
                <a:rPr lang="en-US" altLang="zh-CN" sz="2300" b="1" dirty="0">
                  <a:solidFill>
                    <a:srgbClr val="000099"/>
                  </a:solidFill>
                  <a:latin typeface="Times New Roman" pitchFamily="18" charset="0"/>
                  <a:ea typeface="幼圆" pitchFamily="49" charset="-122"/>
                </a:rPr>
                <a:t>(2)</a:t>
              </a:r>
              <a:r>
                <a:rPr lang="zh-CN" altLang="en-US" sz="2300" b="1" dirty="0">
                  <a:solidFill>
                    <a:srgbClr val="000099"/>
                  </a:solidFill>
                  <a:latin typeface="幼圆" pitchFamily="49" charset="-122"/>
                  <a:ea typeface="幼圆" pitchFamily="49" charset="-122"/>
                </a:rPr>
                <a:t>的堆</a:t>
              </a:r>
            </a:p>
            <a:p>
              <a:pPr eaLnBrk="1" hangingPunct="1">
                <a:lnSpc>
                  <a:spcPct val="110000"/>
                </a:lnSpc>
              </a:pPr>
              <a:r>
                <a:rPr lang="zh-CN" altLang="en-US" sz="2300" b="1" dirty="0">
                  <a:solidFill>
                    <a:srgbClr val="000099"/>
                  </a:solidFill>
                  <a:latin typeface="幼圆" pitchFamily="49" charset="-122"/>
                  <a:ea typeface="幼圆" pitchFamily="49" charset="-122"/>
                </a:rPr>
                <a:t>为         </a:t>
              </a:r>
              <a:r>
                <a:rPr lang="zh-CN" altLang="en-US" sz="2300" b="1" dirty="0">
                  <a:solidFill>
                    <a:srgbClr val="000099"/>
                  </a:solidFill>
                  <a:latin typeface="楷体_GB2312" pitchFamily="49" charset="-122"/>
                  <a:ea typeface="楷体_GB2312" pitchFamily="49" charset="-122"/>
                </a:rPr>
                <a:t>。</a:t>
              </a:r>
            </a:p>
          </p:txBody>
        </p:sp>
        <p:sp>
          <p:nvSpPr>
            <p:cNvPr id="53266" name="Rectangle 14"/>
            <p:cNvSpPr>
              <a:spLocks noChangeArrowheads="1"/>
            </p:cNvSpPr>
            <p:nvPr/>
          </p:nvSpPr>
          <p:spPr bwMode="auto">
            <a:xfrm>
              <a:off x="2688" y="2478"/>
              <a:ext cx="1280"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大顶堆</a:t>
              </a:r>
            </a:p>
          </p:txBody>
        </p:sp>
        <p:sp>
          <p:nvSpPr>
            <p:cNvPr id="53267" name="Rectangle 15"/>
            <p:cNvSpPr>
              <a:spLocks noChangeArrowheads="1"/>
            </p:cNvSpPr>
            <p:nvPr/>
          </p:nvSpPr>
          <p:spPr bwMode="auto">
            <a:xfrm>
              <a:off x="811" y="2733"/>
              <a:ext cx="1425"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小顶堆</a:t>
              </a:r>
            </a:p>
          </p:txBody>
        </p:sp>
      </p:grpSp>
      <p:grpSp>
        <p:nvGrpSpPr>
          <p:cNvPr id="6" name="Group 39"/>
          <p:cNvGrpSpPr>
            <a:grpSpLocks/>
          </p:cNvGrpSpPr>
          <p:nvPr/>
        </p:nvGrpSpPr>
        <p:grpSpPr bwMode="auto">
          <a:xfrm>
            <a:off x="2195736" y="548680"/>
            <a:ext cx="3600450" cy="2363788"/>
            <a:chOff x="2789" y="329"/>
            <a:chExt cx="2268" cy="1489"/>
          </a:xfrm>
        </p:grpSpPr>
        <p:sp>
          <p:nvSpPr>
            <p:cNvPr id="53262" name="AutoShape 17"/>
            <p:cNvSpPr>
              <a:spLocks noChangeArrowheads="1"/>
            </p:cNvSpPr>
            <p:nvPr/>
          </p:nvSpPr>
          <p:spPr bwMode="auto">
            <a:xfrm>
              <a:off x="2897" y="329"/>
              <a:ext cx="2160" cy="742"/>
            </a:xfrm>
            <a:prstGeom prst="irregularSeal1">
              <a:avLst/>
            </a:prstGeom>
            <a:gradFill rotWithShape="0">
              <a:gsLst>
                <a:gs pos="0">
                  <a:srgbClr val="FF0000"/>
                </a:gs>
                <a:gs pos="100000">
                  <a:srgbClr val="760000"/>
                </a:gs>
              </a:gsLst>
              <a:lin ang="2700000" scaled="1"/>
            </a:gradFill>
            <a:ln w="63500" cap="sq">
              <a:solidFill>
                <a:srgbClr val="FFFF00"/>
              </a:solidFill>
              <a:miter lim="800000"/>
              <a:headEnd type="none" w="sm" len="sm"/>
              <a:tailEnd type="none" w="sm" len="sm"/>
            </a:ln>
            <a:effectLst>
              <a:outerShdw dist="117088" dir="751728" algn="ctr" rotWithShape="0">
                <a:srgbClr val="969696"/>
              </a:outerShdw>
            </a:effectLst>
          </p:spPr>
          <p:txBody>
            <a:bodyPr wrap="none" anchor="ctr"/>
            <a:lstStyle/>
            <a:p>
              <a:pPr eaLnBrk="1" hangingPunct="1"/>
              <a:endParaRPr lang="zh-CN" altLang="en-US"/>
            </a:p>
          </p:txBody>
        </p:sp>
        <p:sp>
          <p:nvSpPr>
            <p:cNvPr id="53263" name="Rectangle 18"/>
            <p:cNvSpPr>
              <a:spLocks noChangeArrowheads="1"/>
            </p:cNvSpPr>
            <p:nvPr/>
          </p:nvSpPr>
          <p:spPr bwMode="auto">
            <a:xfrm>
              <a:off x="2789" y="1374"/>
              <a:ext cx="1740" cy="444"/>
            </a:xfrm>
            <a:prstGeom prst="rect">
              <a:avLst/>
            </a:prstGeom>
            <a:solidFill>
              <a:srgbClr val="111111">
                <a:alpha val="50195"/>
              </a:srgbClr>
            </a:solidFill>
            <a:ln w="12700" cap="sq">
              <a:noFill/>
              <a:miter lim="800000"/>
              <a:headEnd type="none" w="sm" len="sm"/>
              <a:tailEnd type="none" w="sm" len="sm"/>
            </a:ln>
          </p:spPr>
          <p:txBody>
            <a:bodyPr wrap="none" anchor="ctr"/>
            <a:lstStyle/>
            <a:p>
              <a:pPr eaLnBrk="1" hangingPunct="1"/>
              <a:endParaRPr lang="zh-CN" altLang="en-US"/>
            </a:p>
          </p:txBody>
        </p:sp>
        <p:sp>
          <p:nvSpPr>
            <p:cNvPr id="53264" name="Rectangle 19"/>
            <p:cNvSpPr>
              <a:spLocks noChangeArrowheads="1"/>
            </p:cNvSpPr>
            <p:nvPr/>
          </p:nvSpPr>
          <p:spPr bwMode="auto">
            <a:xfrm>
              <a:off x="3314" y="529"/>
              <a:ext cx="1481" cy="29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2500" b="1">
                  <a:solidFill>
                    <a:srgbClr val="FFFFFF"/>
                  </a:solidFill>
                </a:rPr>
                <a:t>本课程选择</a:t>
              </a:r>
              <a:r>
                <a:rPr lang="en-US" altLang="zh-CN" sz="2500" b="1">
                  <a:solidFill>
                    <a:srgbClr val="FFFFFF"/>
                  </a:solidFill>
                  <a:latin typeface="Times New Roman" pitchFamily="18" charset="0"/>
                </a:rPr>
                <a:t>(1)</a:t>
              </a:r>
            </a:p>
          </p:txBody>
        </p:sp>
      </p:grpSp>
      <p:grpSp>
        <p:nvGrpSpPr>
          <p:cNvPr id="7" name="Group 44"/>
          <p:cNvGrpSpPr>
            <a:grpSpLocks/>
          </p:cNvGrpSpPr>
          <p:nvPr/>
        </p:nvGrpSpPr>
        <p:grpSpPr bwMode="auto">
          <a:xfrm>
            <a:off x="827088" y="5105400"/>
            <a:ext cx="7345362" cy="1131888"/>
            <a:chOff x="340" y="3113"/>
            <a:chExt cx="4627" cy="713"/>
          </a:xfrm>
        </p:grpSpPr>
        <p:sp>
          <p:nvSpPr>
            <p:cNvPr id="53256" name="Text Box 34"/>
            <p:cNvSpPr txBox="1">
              <a:spLocks noChangeArrowheads="1"/>
            </p:cNvSpPr>
            <p:nvPr/>
          </p:nvSpPr>
          <p:spPr bwMode="auto">
            <a:xfrm>
              <a:off x="1223" y="3203"/>
              <a:ext cx="3744"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chemeClr val="accent2"/>
                  </a:solidFill>
                  <a:latin typeface="Times New Roman" pitchFamily="18" charset="0"/>
                  <a:ea typeface="宋体" charset="-122"/>
                </a:rPr>
                <a:t>50   23   41   20   19   36   4   12   18</a:t>
              </a:r>
            </a:p>
          </p:txBody>
        </p:sp>
        <p:sp>
          <p:nvSpPr>
            <p:cNvPr id="53257" name="Line 35"/>
            <p:cNvSpPr>
              <a:spLocks noChangeShapeType="1"/>
            </p:cNvSpPr>
            <p:nvPr/>
          </p:nvSpPr>
          <p:spPr bwMode="auto">
            <a:xfrm flipV="1">
              <a:off x="1202" y="3566"/>
              <a:ext cx="3266" cy="0"/>
            </a:xfrm>
            <a:prstGeom prst="line">
              <a:avLst/>
            </a:prstGeom>
            <a:noFill/>
            <a:ln w="50800" cap="sq">
              <a:solidFill>
                <a:srgbClr val="33CCCC"/>
              </a:solidFill>
              <a:round/>
              <a:headEnd/>
              <a:tailEnd/>
            </a:ln>
          </p:spPr>
          <p:txBody>
            <a:bodyPr/>
            <a:lstStyle/>
            <a:p>
              <a:endParaRPr lang="zh-CN" altLang="en-US"/>
            </a:p>
          </p:txBody>
        </p:sp>
        <p:sp>
          <p:nvSpPr>
            <p:cNvPr id="53258" name="Text Box 36"/>
            <p:cNvSpPr txBox="1">
              <a:spLocks noChangeArrowheads="1"/>
            </p:cNvSpPr>
            <p:nvPr/>
          </p:nvSpPr>
          <p:spPr bwMode="auto">
            <a:xfrm>
              <a:off x="2081" y="3566"/>
              <a:ext cx="1978" cy="260"/>
            </a:xfrm>
            <a:prstGeom prst="rect">
              <a:avLst/>
            </a:prstGeom>
            <a:noFill/>
            <a:ln w="12700" cap="sq">
              <a:noFill/>
              <a:miter lim="800000"/>
              <a:headEnd/>
              <a:tailEnd/>
            </a:ln>
          </p:spPr>
          <p:txBody>
            <a:bodyPr>
              <a:spAutoFit/>
            </a:bodyPr>
            <a:lstStyle/>
            <a:p>
              <a:pPr eaLnBrk="1" hangingPunct="1"/>
              <a:r>
                <a:rPr lang="zh-CN" altLang="en-US" sz="2100" b="1" dirty="0">
                  <a:solidFill>
                    <a:srgbClr val="003399"/>
                  </a:solidFill>
                </a:rPr>
                <a:t>一个</a:t>
              </a:r>
              <a:r>
                <a:rPr lang="en-US" altLang="zh-CN" sz="2100" b="1" dirty="0">
                  <a:solidFill>
                    <a:srgbClr val="003399"/>
                  </a:solidFill>
                </a:rPr>
                <a:t>(</a:t>
              </a:r>
              <a:r>
                <a:rPr lang="zh-CN" altLang="en-US" sz="2100" b="1" dirty="0">
                  <a:solidFill>
                    <a:srgbClr val="003399"/>
                  </a:solidFill>
                </a:rPr>
                <a:t>大顶</a:t>
              </a:r>
              <a:r>
                <a:rPr lang="en-US" altLang="zh-CN" sz="2100" b="1" dirty="0">
                  <a:solidFill>
                    <a:srgbClr val="003399"/>
                  </a:solidFill>
                </a:rPr>
                <a:t>)</a:t>
              </a:r>
              <a:r>
                <a:rPr lang="zh-CN" altLang="en-US" sz="2100" b="1" dirty="0">
                  <a:solidFill>
                    <a:srgbClr val="003399"/>
                  </a:solidFill>
                </a:rPr>
                <a:t>堆</a:t>
              </a:r>
            </a:p>
          </p:txBody>
        </p:sp>
        <p:grpSp>
          <p:nvGrpSpPr>
            <p:cNvPr id="8" name="Group 43"/>
            <p:cNvGrpSpPr>
              <a:grpSpLocks/>
            </p:cNvGrpSpPr>
            <p:nvPr/>
          </p:nvGrpSpPr>
          <p:grpSpPr bwMode="auto">
            <a:xfrm>
              <a:off x="340" y="3113"/>
              <a:ext cx="576" cy="576"/>
              <a:chOff x="431" y="3430"/>
              <a:chExt cx="576" cy="576"/>
            </a:xfrm>
          </p:grpSpPr>
          <p:sp>
            <p:nvSpPr>
              <p:cNvPr id="53260" name="AutoShape 41"/>
              <p:cNvSpPr>
                <a:spLocks noChangeArrowheads="1"/>
              </p:cNvSpPr>
              <p:nvPr/>
            </p:nvSpPr>
            <p:spPr bwMode="auto">
              <a:xfrm>
                <a:off x="431" y="3430"/>
                <a:ext cx="576"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53261" name="Text Box 42"/>
              <p:cNvSpPr txBox="1">
                <a:spLocks noChangeArrowheads="1"/>
              </p:cNvSpPr>
              <p:nvPr/>
            </p:nvSpPr>
            <p:spPr bwMode="auto">
              <a:xfrm>
                <a:off x="476" y="3465"/>
                <a:ext cx="442"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4500" b="1">
                    <a:solidFill>
                      <a:srgbClr val="FF0000"/>
                    </a:solidFill>
                    <a:latin typeface="Times New Roman" pitchFamily="18" charset="0"/>
                    <a:ea typeface="华文新魏" pitchFamily="2" charset="-122"/>
                  </a:rPr>
                  <a:t>例</a:t>
                </a:r>
              </a:p>
            </p:txBody>
          </p:sp>
        </p:grpSp>
      </p:grpSp>
      <p:grpSp>
        <p:nvGrpSpPr>
          <p:cNvPr id="27" name="Group 48"/>
          <p:cNvGrpSpPr>
            <a:grpSpLocks/>
          </p:cNvGrpSpPr>
          <p:nvPr/>
        </p:nvGrpSpPr>
        <p:grpSpPr bwMode="auto">
          <a:xfrm>
            <a:off x="5652120" y="188640"/>
            <a:ext cx="3276600" cy="838200"/>
            <a:chOff x="3312" y="1510"/>
            <a:chExt cx="2064" cy="528"/>
          </a:xfrm>
        </p:grpSpPr>
        <p:sp>
          <p:nvSpPr>
            <p:cNvPr id="28"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9" name="Text Box 50"/>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由</a:t>
              </a:r>
              <a:r>
                <a:rPr lang="en-US" altLang="zh-CN" sz="2400" b="1" dirty="0">
                  <a:solidFill>
                    <a:srgbClr val="FF3300"/>
                  </a:solidFill>
                  <a:ea typeface="幼圆" pitchFamily="49" charset="-122"/>
                </a:rPr>
                <a:t>John Williams</a:t>
              </a:r>
              <a:r>
                <a:rPr lang="zh-CN" altLang="en-US" sz="2400" b="1" dirty="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0" fill="hold"/>
                                        <p:tgtEl>
                                          <p:spTgt spid="27"/>
                                        </p:tgtEl>
                                        <p:attrNameLst>
                                          <p:attrName>ppt_x</p:attrName>
                                        </p:attrNameLst>
                                      </p:cBhvr>
                                      <p:tavLst>
                                        <p:tav tm="0">
                                          <p:val>
                                            <p:strVal val="1+#ppt_w/2"/>
                                          </p:val>
                                        </p:tav>
                                        <p:tav tm="100000">
                                          <p:val>
                                            <p:strVal val="#ppt_x"/>
                                          </p:val>
                                        </p:tav>
                                      </p:tavLst>
                                    </p:anim>
                                    <p:anim calcmode="lin" valueType="num">
                                      <p:cBhvr additive="base">
                                        <p:cTn id="28" dur="5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228600"/>
            <a:ext cx="7345362" cy="1544638"/>
            <a:chOff x="612" y="144"/>
            <a:chExt cx="4627" cy="973"/>
          </a:xfrm>
        </p:grpSpPr>
        <p:sp>
          <p:nvSpPr>
            <p:cNvPr id="54329" name="Rectangle 3"/>
            <p:cNvSpPr>
              <a:spLocks noChangeArrowheads="1"/>
            </p:cNvSpPr>
            <p:nvPr/>
          </p:nvSpPr>
          <p:spPr bwMode="auto">
            <a:xfrm>
              <a:off x="612" y="144"/>
              <a:ext cx="4400" cy="973"/>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wrap="none" anchor="ctr"/>
            <a:lstStyle/>
            <a:p>
              <a:pPr eaLnBrk="1" hangingPunct="1"/>
              <a:endParaRPr lang="zh-CN" altLang="en-US"/>
            </a:p>
          </p:txBody>
        </p:sp>
        <p:sp>
          <p:nvSpPr>
            <p:cNvPr id="54330" name="Text Box 4"/>
            <p:cNvSpPr txBox="1">
              <a:spLocks noChangeArrowheads="1"/>
            </p:cNvSpPr>
            <p:nvPr/>
          </p:nvSpPr>
          <p:spPr bwMode="auto">
            <a:xfrm>
              <a:off x="709" y="310"/>
              <a:ext cx="4530" cy="65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300" dirty="0">
                  <a:solidFill>
                    <a:srgbClr val="002B80"/>
                  </a:solidFill>
                  <a:latin typeface="幼圆" pitchFamily="49" charset="-122"/>
                  <a:ea typeface="幼圆" pitchFamily="49" charset="-122"/>
                </a:rPr>
                <a:t>  </a:t>
              </a:r>
              <a:r>
                <a:rPr lang="en-US" altLang="zh-CN" sz="2300" b="1" dirty="0">
                  <a:solidFill>
                    <a:srgbClr val="002B80"/>
                  </a:solidFill>
                  <a:latin typeface="Times New Roman" pitchFamily="18" charset="0"/>
                  <a:ea typeface="幼圆" pitchFamily="49" charset="-122"/>
                </a:rPr>
                <a:t>2</a:t>
              </a:r>
              <a:r>
                <a:rPr lang="en-US" altLang="zh-CN" sz="2300" b="1" dirty="0">
                  <a:solidFill>
                    <a:srgbClr val="002B80"/>
                  </a:solidFill>
                  <a:latin typeface="幼圆" pitchFamily="49" charset="-122"/>
                  <a:ea typeface="幼圆" pitchFamily="49" charset="-122"/>
                </a:rPr>
                <a:t>.</a:t>
              </a:r>
              <a:r>
                <a:rPr lang="zh-CN" altLang="en-US" sz="2300" b="1" dirty="0">
                  <a:solidFill>
                    <a:srgbClr val="002B80"/>
                  </a:solidFill>
                  <a:latin typeface="幼圆" pitchFamily="49" charset="-122"/>
                  <a:ea typeface="幼圆" pitchFamily="49" charset="-122"/>
                </a:rPr>
                <a:t>堆是一棵完全二叉树，二叉树中任何一个</a:t>
              </a:r>
            </a:p>
            <a:p>
              <a:pPr eaLnBrk="1" hangingPunct="1">
                <a:lnSpc>
                  <a:spcPct val="90000"/>
                </a:lnSpc>
              </a:pPr>
              <a:r>
                <a:rPr lang="zh-CN" altLang="en-US" sz="2300" b="1" dirty="0">
                  <a:solidFill>
                    <a:srgbClr val="002B80"/>
                  </a:solidFill>
                  <a:latin typeface="幼圆" pitchFamily="49" charset="-122"/>
                  <a:ea typeface="幼圆" pitchFamily="49" charset="-122"/>
                </a:rPr>
                <a:t>    分支结点的值都大于或者等于它的孩子结点</a:t>
              </a:r>
            </a:p>
            <a:p>
              <a:pPr eaLnBrk="1" hangingPunct="1">
                <a:lnSpc>
                  <a:spcPct val="90000"/>
                </a:lnSpc>
              </a:pPr>
              <a:r>
                <a:rPr lang="zh-CN" altLang="en-US" sz="2300" b="1" dirty="0">
                  <a:solidFill>
                    <a:srgbClr val="002B80"/>
                  </a:solidFill>
                  <a:latin typeface="幼圆" pitchFamily="49" charset="-122"/>
                  <a:ea typeface="幼圆" pitchFamily="49" charset="-122"/>
                </a:rPr>
                <a:t>    的值，并且每一棵子树也满足堆的特性。</a:t>
              </a:r>
            </a:p>
          </p:txBody>
        </p:sp>
      </p:grpSp>
      <p:sp>
        <p:nvSpPr>
          <p:cNvPr id="375813" name="Text Box 5"/>
          <p:cNvSpPr txBox="1">
            <a:spLocks noChangeArrowheads="1"/>
          </p:cNvSpPr>
          <p:nvPr/>
        </p:nvSpPr>
        <p:spPr bwMode="auto">
          <a:xfrm>
            <a:off x="1981200" y="5918200"/>
            <a:ext cx="56388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99"/>
                </a:solidFill>
                <a:latin typeface="Times New Roman" pitchFamily="18" charset="0"/>
                <a:ea typeface="宋体" charset="-122"/>
              </a:rPr>
              <a:t>50   23   41   20   19   36   4   12   18</a:t>
            </a:r>
          </a:p>
        </p:txBody>
      </p:sp>
      <p:sp>
        <p:nvSpPr>
          <p:cNvPr id="375814" name="Oval 6"/>
          <p:cNvSpPr>
            <a:spLocks noChangeArrowheads="1"/>
          </p:cNvSpPr>
          <p:nvPr/>
        </p:nvSpPr>
        <p:spPr bwMode="auto">
          <a:xfrm>
            <a:off x="1946275" y="5902325"/>
            <a:ext cx="568325" cy="527050"/>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sp>
        <p:nvSpPr>
          <p:cNvPr id="375815" name="Oval 7"/>
          <p:cNvSpPr>
            <a:spLocks noChangeArrowheads="1"/>
          </p:cNvSpPr>
          <p:nvPr/>
        </p:nvSpPr>
        <p:spPr bwMode="auto">
          <a:xfrm>
            <a:off x="3757613" y="2454275"/>
            <a:ext cx="627062" cy="547688"/>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grpSp>
        <p:nvGrpSpPr>
          <p:cNvPr id="3" name="Group 8"/>
          <p:cNvGrpSpPr>
            <a:grpSpLocks/>
          </p:cNvGrpSpPr>
          <p:nvPr/>
        </p:nvGrpSpPr>
        <p:grpSpPr bwMode="auto">
          <a:xfrm>
            <a:off x="5364163" y="4535488"/>
            <a:ext cx="3262312" cy="622300"/>
            <a:chOff x="3379" y="2857"/>
            <a:chExt cx="2055" cy="392"/>
          </a:xfrm>
        </p:grpSpPr>
        <p:sp>
          <p:nvSpPr>
            <p:cNvPr id="54323" name="AutoShape 9"/>
            <p:cNvSpPr>
              <a:spLocks noChangeArrowheads="1"/>
            </p:cNvSpPr>
            <p:nvPr/>
          </p:nvSpPr>
          <p:spPr bwMode="auto">
            <a:xfrm>
              <a:off x="3379" y="2857"/>
              <a:ext cx="1814" cy="392"/>
            </a:xfrm>
            <a:prstGeom prst="cloudCallout">
              <a:avLst>
                <a:gd name="adj1" fmla="val -58491"/>
                <a:gd name="adj2" fmla="val 42856"/>
              </a:avLst>
            </a:prstGeom>
            <a:noFill/>
            <a:ln w="44450"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4324" name="Text Box 10"/>
            <p:cNvSpPr txBox="1">
              <a:spLocks noChangeArrowheads="1"/>
            </p:cNvSpPr>
            <p:nvPr/>
          </p:nvSpPr>
          <p:spPr bwMode="auto">
            <a:xfrm>
              <a:off x="3470" y="2892"/>
              <a:ext cx="1964" cy="28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400" b="1" i="1" dirty="0">
                  <a:solidFill>
                    <a:srgbClr val="FF3300"/>
                  </a:solidFill>
                  <a:latin typeface="Times New Roman" pitchFamily="18" charset="0"/>
                </a:rPr>
                <a:t>堆有什么特点</a:t>
              </a:r>
            </a:p>
          </p:txBody>
        </p:sp>
        <p:grpSp>
          <p:nvGrpSpPr>
            <p:cNvPr id="4" name="Group 11"/>
            <p:cNvGrpSpPr>
              <a:grpSpLocks/>
            </p:cNvGrpSpPr>
            <p:nvPr/>
          </p:nvGrpSpPr>
          <p:grpSpPr bwMode="auto">
            <a:xfrm rot="648454">
              <a:off x="4883" y="2875"/>
              <a:ext cx="425" cy="329"/>
              <a:chOff x="2995" y="2106"/>
              <a:chExt cx="989" cy="768"/>
            </a:xfrm>
          </p:grpSpPr>
          <p:sp>
            <p:nvSpPr>
              <p:cNvPr id="54326" name="Freeform 12"/>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sp>
            <p:nvSpPr>
              <p:cNvPr id="54327" name="Freeform 13"/>
              <p:cNvSpPr>
                <a:spLocks/>
              </p:cNvSpPr>
              <p:nvPr/>
            </p:nvSpPr>
            <p:spPr bwMode="auto">
              <a:xfrm rot="421002">
                <a:off x="3043" y="2105"/>
                <a:ext cx="880" cy="535"/>
              </a:xfrm>
              <a:custGeom>
                <a:avLst/>
                <a:gdLst>
                  <a:gd name="T0" fmla="*/ 0 w 390"/>
                  <a:gd name="T1" fmla="*/ 303 h 477"/>
                  <a:gd name="T2" fmla="*/ 291 w 390"/>
                  <a:gd name="T3" fmla="*/ 289 h 477"/>
                  <a:gd name="T4" fmla="*/ 454 w 390"/>
                  <a:gd name="T5" fmla="*/ 303 h 477"/>
                  <a:gd name="T6" fmla="*/ 442 w 390"/>
                  <a:gd name="T7" fmla="*/ 220 h 477"/>
                  <a:gd name="T8" fmla="*/ 564 w 390"/>
                  <a:gd name="T9" fmla="*/ 127 h 477"/>
                  <a:gd name="T10" fmla="*/ 1049 w 390"/>
                  <a:gd name="T11" fmla="*/ 93 h 477"/>
                  <a:gd name="T12" fmla="*/ 1277 w 390"/>
                  <a:gd name="T13" fmla="*/ 132 h 477"/>
                  <a:gd name="T14" fmla="*/ 1523 w 390"/>
                  <a:gd name="T15" fmla="*/ 193 h 477"/>
                  <a:gd name="T16" fmla="*/ 1451 w 390"/>
                  <a:gd name="T17" fmla="*/ 298 h 477"/>
                  <a:gd name="T18" fmla="*/ 993 w 390"/>
                  <a:gd name="T19" fmla="*/ 348 h 477"/>
                  <a:gd name="T20" fmla="*/ 871 w 390"/>
                  <a:gd name="T21" fmla="*/ 422 h 477"/>
                  <a:gd name="T22" fmla="*/ 907 w 390"/>
                  <a:gd name="T23" fmla="*/ 497 h 477"/>
                  <a:gd name="T24" fmla="*/ 846 w 390"/>
                  <a:gd name="T25" fmla="*/ 600 h 477"/>
                  <a:gd name="T26" fmla="*/ 1304 w 390"/>
                  <a:gd name="T27" fmla="*/ 600 h 477"/>
                  <a:gd name="T28" fmla="*/ 1365 w 390"/>
                  <a:gd name="T29" fmla="*/ 524 h 477"/>
                  <a:gd name="T30" fmla="*/ 1329 w 390"/>
                  <a:gd name="T31" fmla="*/ 434 h 477"/>
                  <a:gd name="T32" fmla="*/ 1609 w 390"/>
                  <a:gd name="T33" fmla="*/ 386 h 477"/>
                  <a:gd name="T34" fmla="*/ 1823 w 390"/>
                  <a:gd name="T35" fmla="*/ 361 h 477"/>
                  <a:gd name="T36" fmla="*/ 1986 w 390"/>
                  <a:gd name="T37" fmla="*/ 247 h 477"/>
                  <a:gd name="T38" fmla="*/ 1839 w 390"/>
                  <a:gd name="T39" fmla="*/ 123 h 477"/>
                  <a:gd name="T40" fmla="*/ 1345 w 390"/>
                  <a:gd name="T41" fmla="*/ 0 h 477"/>
                  <a:gd name="T42" fmla="*/ 742 w 390"/>
                  <a:gd name="T43" fmla="*/ 10 h 477"/>
                  <a:gd name="T44" fmla="*/ 259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17961" dir="2700000" algn="ctr" rotWithShape="0">
                  <a:srgbClr val="000000"/>
                </a:outerShdw>
              </a:effectLst>
            </p:spPr>
            <p:txBody>
              <a:bodyPr/>
              <a:lstStyle/>
              <a:p>
                <a:endParaRPr lang="zh-CN" altLang="en-US"/>
              </a:p>
            </p:txBody>
          </p:sp>
          <p:sp>
            <p:nvSpPr>
              <p:cNvPr id="54328" name="Freeform 14"/>
              <p:cNvSpPr>
                <a:spLocks/>
              </p:cNvSpPr>
              <p:nvPr/>
            </p:nvSpPr>
            <p:spPr bwMode="auto">
              <a:xfrm rot="421002">
                <a:off x="3333" y="2709"/>
                <a:ext cx="284" cy="121"/>
              </a:xfrm>
              <a:custGeom>
                <a:avLst/>
                <a:gdLst>
                  <a:gd name="T0" fmla="*/ 228 w 126"/>
                  <a:gd name="T1" fmla="*/ 0 h 109"/>
                  <a:gd name="T2" fmla="*/ 45 w 126"/>
                  <a:gd name="T3" fmla="*/ 24 h 109"/>
                  <a:gd name="T4" fmla="*/ 0 w 126"/>
                  <a:gd name="T5" fmla="*/ 90 h 109"/>
                  <a:gd name="T6" fmla="*/ 142 w 126"/>
                  <a:gd name="T7" fmla="*/ 134 h 109"/>
                  <a:gd name="T8" fmla="*/ 498 w 126"/>
                  <a:gd name="T9" fmla="*/ 134 h 109"/>
                  <a:gd name="T10" fmla="*/ 640 w 126"/>
                  <a:gd name="T11" fmla="*/ 81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grpSp>
      </p:grpSp>
      <p:grpSp>
        <p:nvGrpSpPr>
          <p:cNvPr id="5" name="Group 15"/>
          <p:cNvGrpSpPr>
            <a:grpSpLocks/>
          </p:cNvGrpSpPr>
          <p:nvPr/>
        </p:nvGrpSpPr>
        <p:grpSpPr bwMode="auto">
          <a:xfrm>
            <a:off x="284163" y="3835400"/>
            <a:ext cx="1752600" cy="457200"/>
            <a:chOff x="179" y="2416"/>
            <a:chExt cx="1104" cy="288"/>
          </a:xfrm>
        </p:grpSpPr>
        <p:sp>
          <p:nvSpPr>
            <p:cNvPr id="54321" name="AutoShape 16"/>
            <p:cNvSpPr>
              <a:spLocks noChangeArrowheads="1"/>
            </p:cNvSpPr>
            <p:nvPr/>
          </p:nvSpPr>
          <p:spPr bwMode="auto">
            <a:xfrm>
              <a:off x="179" y="2416"/>
              <a:ext cx="1104" cy="288"/>
            </a:xfrm>
            <a:prstGeom prst="wedgeRectCallout">
              <a:avLst>
                <a:gd name="adj1" fmla="val 67574"/>
                <a:gd name="adj2" fmla="val 46181"/>
              </a:avLst>
            </a:prstGeom>
            <a:noFill/>
            <a:ln w="476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2" name="Text Box 17"/>
            <p:cNvSpPr txBox="1">
              <a:spLocks noChangeArrowheads="1"/>
            </p:cNvSpPr>
            <p:nvPr/>
          </p:nvSpPr>
          <p:spPr bwMode="auto">
            <a:xfrm>
              <a:off x="231" y="2416"/>
              <a:ext cx="1052" cy="26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200" b="1">
                  <a:solidFill>
                    <a:srgbClr val="FF0000"/>
                  </a:solidFill>
                  <a:latin typeface="Times New Roman" pitchFamily="18" charset="0"/>
                </a:rPr>
                <a:t>完全二叉树</a:t>
              </a:r>
            </a:p>
          </p:txBody>
        </p:sp>
      </p:grpSp>
      <p:grpSp>
        <p:nvGrpSpPr>
          <p:cNvPr id="6" name="Group 18"/>
          <p:cNvGrpSpPr>
            <a:grpSpLocks/>
          </p:cNvGrpSpPr>
          <p:nvPr/>
        </p:nvGrpSpPr>
        <p:grpSpPr bwMode="auto">
          <a:xfrm>
            <a:off x="323850" y="5124450"/>
            <a:ext cx="1733550" cy="493713"/>
            <a:chOff x="204" y="3228"/>
            <a:chExt cx="1092" cy="311"/>
          </a:xfrm>
        </p:grpSpPr>
        <p:sp>
          <p:nvSpPr>
            <p:cNvPr id="54319" name="AutoShape 19"/>
            <p:cNvSpPr>
              <a:spLocks noChangeArrowheads="1"/>
            </p:cNvSpPr>
            <p:nvPr/>
          </p:nvSpPr>
          <p:spPr bwMode="auto">
            <a:xfrm>
              <a:off x="204" y="3251"/>
              <a:ext cx="986" cy="288"/>
            </a:xfrm>
            <a:prstGeom prst="wedgeRectCallout">
              <a:avLst>
                <a:gd name="adj1" fmla="val 59532"/>
                <a:gd name="adj2" fmla="val 116667"/>
              </a:avLst>
            </a:prstGeom>
            <a:noFill/>
            <a:ln w="50800"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0" name="Text Box 20"/>
            <p:cNvSpPr txBox="1">
              <a:spLocks noChangeArrowheads="1"/>
            </p:cNvSpPr>
            <p:nvPr/>
          </p:nvSpPr>
          <p:spPr bwMode="auto">
            <a:xfrm>
              <a:off x="244" y="3228"/>
              <a:ext cx="1052"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400" b="1">
                  <a:solidFill>
                    <a:srgbClr val="FF0000"/>
                  </a:solidFill>
                  <a:latin typeface="Times New Roman" pitchFamily="18" charset="0"/>
                </a:rPr>
                <a:t>序列形式</a:t>
              </a:r>
            </a:p>
          </p:txBody>
        </p:sp>
      </p:grpSp>
      <p:grpSp>
        <p:nvGrpSpPr>
          <p:cNvPr id="7" name="Group 27"/>
          <p:cNvGrpSpPr>
            <a:grpSpLocks/>
          </p:cNvGrpSpPr>
          <p:nvPr/>
        </p:nvGrpSpPr>
        <p:grpSpPr bwMode="auto">
          <a:xfrm>
            <a:off x="819150" y="2189163"/>
            <a:ext cx="4743450" cy="2857500"/>
            <a:chOff x="516" y="1379"/>
            <a:chExt cx="2988" cy="1800"/>
          </a:xfrm>
        </p:grpSpPr>
        <p:sp>
          <p:nvSpPr>
            <p:cNvPr id="54288" name="Oval 28"/>
            <p:cNvSpPr>
              <a:spLocks noChangeArrowheads="1"/>
            </p:cNvSpPr>
            <p:nvPr/>
          </p:nvSpPr>
          <p:spPr bwMode="auto">
            <a:xfrm>
              <a:off x="2415" y="159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89" name="Oval 29"/>
            <p:cNvSpPr>
              <a:spLocks noChangeArrowheads="1"/>
            </p:cNvSpPr>
            <p:nvPr/>
          </p:nvSpPr>
          <p:spPr bwMode="auto">
            <a:xfrm>
              <a:off x="148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0" name="Oval 30"/>
            <p:cNvSpPr>
              <a:spLocks noChangeArrowheads="1"/>
            </p:cNvSpPr>
            <p:nvPr/>
          </p:nvSpPr>
          <p:spPr bwMode="auto">
            <a:xfrm>
              <a:off x="2640" y="245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1" name="Oval 31"/>
            <p:cNvSpPr>
              <a:spLocks noChangeArrowheads="1"/>
            </p:cNvSpPr>
            <p:nvPr/>
          </p:nvSpPr>
          <p:spPr bwMode="auto">
            <a:xfrm>
              <a:off x="220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2" name="Oval 32"/>
            <p:cNvSpPr>
              <a:spLocks noChangeArrowheads="1"/>
            </p:cNvSpPr>
            <p:nvPr/>
          </p:nvSpPr>
          <p:spPr bwMode="auto">
            <a:xfrm>
              <a:off x="3216" y="2452"/>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3" name="Oval 33"/>
            <p:cNvSpPr>
              <a:spLocks noChangeArrowheads="1"/>
            </p:cNvSpPr>
            <p:nvPr/>
          </p:nvSpPr>
          <p:spPr bwMode="auto">
            <a:xfrm>
              <a:off x="1850" y="2046"/>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4" name="Oval 34"/>
            <p:cNvSpPr>
              <a:spLocks noChangeArrowheads="1"/>
            </p:cNvSpPr>
            <p:nvPr/>
          </p:nvSpPr>
          <p:spPr bwMode="auto">
            <a:xfrm>
              <a:off x="2928" y="2057"/>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5" name="Oval 35"/>
            <p:cNvSpPr>
              <a:spLocks noChangeArrowheads="1"/>
            </p:cNvSpPr>
            <p:nvPr/>
          </p:nvSpPr>
          <p:spPr bwMode="auto">
            <a:xfrm>
              <a:off x="2016"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6" name="Oval 36"/>
            <p:cNvSpPr>
              <a:spLocks noChangeArrowheads="1"/>
            </p:cNvSpPr>
            <p:nvPr/>
          </p:nvSpPr>
          <p:spPr bwMode="auto">
            <a:xfrm>
              <a:off x="1680"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7" name="Oval 37"/>
            <p:cNvSpPr>
              <a:spLocks noChangeArrowheads="1"/>
            </p:cNvSpPr>
            <p:nvPr/>
          </p:nvSpPr>
          <p:spPr bwMode="auto">
            <a:xfrm>
              <a:off x="1248"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8" name="Line 38"/>
            <p:cNvSpPr>
              <a:spLocks noChangeShapeType="1"/>
            </p:cNvSpPr>
            <p:nvPr/>
          </p:nvSpPr>
          <p:spPr bwMode="auto">
            <a:xfrm flipH="1">
              <a:off x="2112" y="1817"/>
              <a:ext cx="336" cy="288"/>
            </a:xfrm>
            <a:prstGeom prst="line">
              <a:avLst/>
            </a:prstGeom>
            <a:noFill/>
            <a:ln w="25400" cap="sq">
              <a:solidFill>
                <a:srgbClr val="4D4D4D"/>
              </a:solidFill>
              <a:round/>
              <a:headEnd type="none" w="sm" len="sm"/>
              <a:tailEnd type="none" w="sm" len="sm"/>
            </a:ln>
          </p:spPr>
          <p:txBody>
            <a:bodyPr/>
            <a:lstStyle/>
            <a:p>
              <a:endParaRPr lang="zh-CN" altLang="en-US"/>
            </a:p>
          </p:txBody>
        </p:sp>
        <p:sp>
          <p:nvSpPr>
            <p:cNvPr id="54299" name="Line 39"/>
            <p:cNvSpPr>
              <a:spLocks noChangeShapeType="1"/>
            </p:cNvSpPr>
            <p:nvPr/>
          </p:nvSpPr>
          <p:spPr bwMode="auto">
            <a:xfrm>
              <a:off x="2666" y="1795"/>
              <a:ext cx="336" cy="28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54300" name="Line 40"/>
            <p:cNvSpPr>
              <a:spLocks noChangeShapeType="1"/>
            </p:cNvSpPr>
            <p:nvPr/>
          </p:nvSpPr>
          <p:spPr bwMode="auto">
            <a:xfrm flipH="1">
              <a:off x="1717" y="2286"/>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1" name="Line 41"/>
            <p:cNvSpPr>
              <a:spLocks noChangeShapeType="1"/>
            </p:cNvSpPr>
            <p:nvPr/>
          </p:nvSpPr>
          <p:spPr bwMode="auto">
            <a:xfrm>
              <a:off x="2090" y="2264"/>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2" name="Line 42"/>
            <p:cNvSpPr>
              <a:spLocks noChangeShapeType="1"/>
            </p:cNvSpPr>
            <p:nvPr/>
          </p:nvSpPr>
          <p:spPr bwMode="auto">
            <a:xfrm flipH="1">
              <a:off x="144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3" name="Line 43"/>
            <p:cNvSpPr>
              <a:spLocks noChangeShapeType="1"/>
            </p:cNvSpPr>
            <p:nvPr/>
          </p:nvSpPr>
          <p:spPr bwMode="auto">
            <a:xfrm>
              <a:off x="168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4" name="Line 44"/>
            <p:cNvSpPr>
              <a:spLocks noChangeShapeType="1"/>
            </p:cNvSpPr>
            <p:nvPr/>
          </p:nvSpPr>
          <p:spPr bwMode="auto">
            <a:xfrm flipH="1">
              <a:off x="2880" y="2297"/>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5" name="Line 45"/>
            <p:cNvSpPr>
              <a:spLocks noChangeShapeType="1"/>
            </p:cNvSpPr>
            <p:nvPr/>
          </p:nvSpPr>
          <p:spPr bwMode="auto">
            <a:xfrm>
              <a:off x="3157" y="2260"/>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6" name="Line 46"/>
            <p:cNvSpPr>
              <a:spLocks noChangeShapeType="1"/>
            </p:cNvSpPr>
            <p:nvPr/>
          </p:nvSpPr>
          <p:spPr bwMode="auto">
            <a:xfrm flipH="1">
              <a:off x="2208" y="2681"/>
              <a:ext cx="96" cy="240"/>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7" name="Rectangle 47"/>
            <p:cNvSpPr>
              <a:spLocks noChangeArrowheads="1"/>
            </p:cNvSpPr>
            <p:nvPr/>
          </p:nvSpPr>
          <p:spPr bwMode="auto">
            <a:xfrm>
              <a:off x="2411" y="157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50</a:t>
              </a:r>
            </a:p>
          </p:txBody>
        </p:sp>
        <p:sp>
          <p:nvSpPr>
            <p:cNvPr id="54308" name="Rectangle 48"/>
            <p:cNvSpPr>
              <a:spLocks noChangeArrowheads="1"/>
            </p:cNvSpPr>
            <p:nvPr/>
          </p:nvSpPr>
          <p:spPr bwMode="auto">
            <a:xfrm>
              <a:off x="1850" y="202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23</a:t>
              </a:r>
            </a:p>
          </p:txBody>
        </p:sp>
        <p:sp>
          <p:nvSpPr>
            <p:cNvPr id="54309" name="Rectangle 49"/>
            <p:cNvSpPr>
              <a:spLocks noChangeArrowheads="1"/>
            </p:cNvSpPr>
            <p:nvPr/>
          </p:nvSpPr>
          <p:spPr bwMode="auto">
            <a:xfrm>
              <a:off x="2917" y="20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41</a:t>
              </a:r>
            </a:p>
          </p:txBody>
        </p:sp>
        <p:sp>
          <p:nvSpPr>
            <p:cNvPr id="54310" name="Rectangle 50"/>
            <p:cNvSpPr>
              <a:spLocks noChangeArrowheads="1"/>
            </p:cNvSpPr>
            <p:nvPr/>
          </p:nvSpPr>
          <p:spPr bwMode="auto">
            <a:xfrm>
              <a:off x="1490" y="241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20</a:t>
              </a:r>
            </a:p>
          </p:txBody>
        </p:sp>
        <p:sp>
          <p:nvSpPr>
            <p:cNvPr id="54311" name="Rectangle 51"/>
            <p:cNvSpPr>
              <a:spLocks noChangeArrowheads="1"/>
            </p:cNvSpPr>
            <p:nvPr/>
          </p:nvSpPr>
          <p:spPr bwMode="auto">
            <a:xfrm>
              <a:off x="2197" y="241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19</a:t>
              </a:r>
            </a:p>
          </p:txBody>
        </p:sp>
        <p:sp>
          <p:nvSpPr>
            <p:cNvPr id="54312" name="Rectangle 52"/>
            <p:cNvSpPr>
              <a:spLocks noChangeArrowheads="1"/>
            </p:cNvSpPr>
            <p:nvPr/>
          </p:nvSpPr>
          <p:spPr bwMode="auto">
            <a:xfrm>
              <a:off x="2640" y="242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36</a:t>
              </a:r>
            </a:p>
          </p:txBody>
        </p:sp>
        <p:sp>
          <p:nvSpPr>
            <p:cNvPr id="54313" name="Rectangle 53"/>
            <p:cNvSpPr>
              <a:spLocks noChangeArrowheads="1"/>
            </p:cNvSpPr>
            <p:nvPr/>
          </p:nvSpPr>
          <p:spPr bwMode="auto">
            <a:xfrm>
              <a:off x="3255" y="2426"/>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a:t>
              </a:r>
            </a:p>
          </p:txBody>
        </p:sp>
        <p:sp>
          <p:nvSpPr>
            <p:cNvPr id="54314" name="Rectangle 54"/>
            <p:cNvSpPr>
              <a:spLocks noChangeArrowheads="1"/>
            </p:cNvSpPr>
            <p:nvPr/>
          </p:nvSpPr>
          <p:spPr bwMode="auto">
            <a:xfrm>
              <a:off x="1235" y="28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12</a:t>
              </a:r>
            </a:p>
          </p:txBody>
        </p:sp>
        <p:sp>
          <p:nvSpPr>
            <p:cNvPr id="54315" name="Rectangle 55"/>
            <p:cNvSpPr>
              <a:spLocks noChangeArrowheads="1"/>
            </p:cNvSpPr>
            <p:nvPr/>
          </p:nvSpPr>
          <p:spPr bwMode="auto">
            <a:xfrm>
              <a:off x="1669" y="289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18</a:t>
              </a:r>
            </a:p>
          </p:txBody>
        </p:sp>
        <p:sp>
          <p:nvSpPr>
            <p:cNvPr id="54316" name="Text Box 56"/>
            <p:cNvSpPr txBox="1">
              <a:spLocks noChangeArrowheads="1"/>
            </p:cNvSpPr>
            <p:nvPr/>
          </p:nvSpPr>
          <p:spPr bwMode="auto">
            <a:xfrm>
              <a:off x="2005" y="28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10</a:t>
              </a:r>
            </a:p>
          </p:txBody>
        </p:sp>
        <p:sp>
          <p:nvSpPr>
            <p:cNvPr id="54317" name="AutoShape 57"/>
            <p:cNvSpPr>
              <a:spLocks noChangeArrowheads="1"/>
            </p:cNvSpPr>
            <p:nvPr/>
          </p:nvSpPr>
          <p:spPr bwMode="auto">
            <a:xfrm rot="-602478">
              <a:off x="516" y="1379"/>
              <a:ext cx="595" cy="541"/>
            </a:xfrm>
            <a:prstGeom prst="irregularSeal2">
              <a:avLst/>
            </a:prstGeom>
            <a:solidFill>
              <a:srgbClr val="FF3300"/>
            </a:solidFill>
            <a:ln w="50800" cap="sq">
              <a:solidFill>
                <a:srgbClr val="FFFF00"/>
              </a:solidFill>
              <a:miter lim="800000"/>
              <a:headEnd type="none" w="sm" len="sm"/>
              <a:tailEnd type="none" w="sm" len="sm"/>
            </a:ln>
            <a:effectLst>
              <a:outerShdw dist="120483" dir="1106097" algn="ctr" rotWithShape="0">
                <a:srgbClr val="B2B2B2"/>
              </a:outerShdw>
            </a:effectLst>
          </p:spPr>
          <p:txBody>
            <a:bodyPr wrap="none" anchor="ctr"/>
            <a:lstStyle/>
            <a:p>
              <a:pPr eaLnBrk="1" hangingPunct="1"/>
              <a:endParaRPr lang="zh-CN" altLang="en-US"/>
            </a:p>
          </p:txBody>
        </p:sp>
        <p:sp>
          <p:nvSpPr>
            <p:cNvPr id="54318" name="Text Box 58"/>
            <p:cNvSpPr txBox="1">
              <a:spLocks noChangeArrowheads="1"/>
            </p:cNvSpPr>
            <p:nvPr/>
          </p:nvSpPr>
          <p:spPr bwMode="auto">
            <a:xfrm rot="33964">
              <a:off x="554" y="1398"/>
              <a:ext cx="476" cy="49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4500" b="1">
                  <a:solidFill>
                    <a:srgbClr val="FFFFFF"/>
                  </a:solidFill>
                  <a:latin typeface="Times New Roman" pitchFamily="18" charset="0"/>
                  <a:ea typeface="华文新魏" pitchFamily="2" charset="-122"/>
                </a:rPr>
                <a:t>例</a:t>
              </a:r>
            </a:p>
          </p:txBody>
        </p:sp>
      </p:grpSp>
      <p:grpSp>
        <p:nvGrpSpPr>
          <p:cNvPr id="8" name="Group 69"/>
          <p:cNvGrpSpPr>
            <a:grpSpLocks/>
          </p:cNvGrpSpPr>
          <p:nvPr/>
        </p:nvGrpSpPr>
        <p:grpSpPr bwMode="auto">
          <a:xfrm>
            <a:off x="5332413" y="2095500"/>
            <a:ext cx="3375025" cy="1522413"/>
            <a:chOff x="3359" y="1320"/>
            <a:chExt cx="2126" cy="959"/>
          </a:xfrm>
        </p:grpSpPr>
        <p:sp>
          <p:nvSpPr>
            <p:cNvPr id="54283" name="AutoShape 70"/>
            <p:cNvSpPr>
              <a:spLocks noChangeArrowheads="1"/>
            </p:cNvSpPr>
            <p:nvPr/>
          </p:nvSpPr>
          <p:spPr bwMode="auto">
            <a:xfrm rot="621834">
              <a:off x="3359" y="1320"/>
              <a:ext cx="2126" cy="959"/>
            </a:xfrm>
            <a:prstGeom prst="irregularSeal2">
              <a:avLst/>
            </a:prstGeom>
            <a:solidFill>
              <a:schemeClr val="accent2"/>
            </a:solidFill>
            <a:ln w="63500" cap="sq">
              <a:solidFill>
                <a:srgbClr val="FFFF00"/>
              </a:solidFill>
              <a:miter lim="800000"/>
              <a:headEnd/>
              <a:tailEnd/>
            </a:ln>
            <a:effectLst>
              <a:outerShdw dist="162639" dir="2319588" algn="ctr" rotWithShape="0">
                <a:srgbClr val="969696"/>
              </a:outerShdw>
            </a:effectLst>
          </p:spPr>
          <p:txBody>
            <a:bodyPr wrap="none" anchor="ctr"/>
            <a:lstStyle/>
            <a:p>
              <a:pPr eaLnBrk="1" hangingPunct="1"/>
              <a:endParaRPr lang="zh-CN" altLang="en-US"/>
            </a:p>
          </p:txBody>
        </p:sp>
        <p:sp>
          <p:nvSpPr>
            <p:cNvPr id="54284" name="Text Box 71"/>
            <p:cNvSpPr txBox="1">
              <a:spLocks noChangeArrowheads="1"/>
            </p:cNvSpPr>
            <p:nvPr/>
          </p:nvSpPr>
          <p:spPr bwMode="auto">
            <a:xfrm>
              <a:off x="3666" y="1563"/>
              <a:ext cx="1623" cy="469"/>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lnSpc>
                  <a:spcPct val="75000"/>
                </a:lnSpc>
              </a:pPr>
              <a:r>
                <a:rPr lang="en-US" altLang="zh-CN" sz="1900" b="1">
                  <a:solidFill>
                    <a:srgbClr val="FFFFFF"/>
                  </a:solidFill>
                </a:rPr>
                <a:t>    </a:t>
              </a:r>
              <a:r>
                <a:rPr lang="zh-CN" altLang="en-US" sz="1900" b="1">
                  <a:solidFill>
                    <a:srgbClr val="FFFFFF"/>
                  </a:solidFill>
                </a:rPr>
                <a:t>序列的第一个</a:t>
              </a:r>
            </a:p>
            <a:p>
              <a:pPr eaLnBrk="1" hangingPunct="1">
                <a:lnSpc>
                  <a:spcPct val="75000"/>
                </a:lnSpc>
              </a:pPr>
              <a:r>
                <a:rPr lang="zh-CN" altLang="en-US" sz="1900" b="1">
                  <a:solidFill>
                    <a:srgbClr val="FFFFFF"/>
                  </a:solidFill>
                </a:rPr>
                <a:t>元素或者二叉树的</a:t>
              </a:r>
            </a:p>
            <a:p>
              <a:pPr eaLnBrk="1" hangingPunct="1">
                <a:lnSpc>
                  <a:spcPct val="75000"/>
                </a:lnSpc>
              </a:pPr>
              <a:r>
                <a:rPr lang="zh-CN" altLang="en-US" sz="1900" b="1">
                  <a:solidFill>
                    <a:srgbClr val="FFFFFF"/>
                  </a:solidFill>
                </a:rPr>
                <a:t>根结点的值最大</a:t>
              </a:r>
            </a:p>
          </p:txBody>
        </p:sp>
        <p:grpSp>
          <p:nvGrpSpPr>
            <p:cNvPr id="9" name="Group 72"/>
            <p:cNvGrpSpPr>
              <a:grpSpLocks/>
            </p:cNvGrpSpPr>
            <p:nvPr/>
          </p:nvGrpSpPr>
          <p:grpSpPr bwMode="auto">
            <a:xfrm>
              <a:off x="5024" y="1616"/>
              <a:ext cx="348" cy="436"/>
              <a:chOff x="4979" y="2997"/>
              <a:chExt cx="346" cy="507"/>
            </a:xfrm>
          </p:grpSpPr>
          <p:sp>
            <p:nvSpPr>
              <p:cNvPr id="54286" name="Freeform 73"/>
              <p:cNvSpPr>
                <a:spLocks/>
              </p:cNvSpPr>
              <p:nvPr/>
            </p:nvSpPr>
            <p:spPr bwMode="auto">
              <a:xfrm rot="1653698">
                <a:off x="5125" y="299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73025"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4287" name="Freeform 74"/>
              <p:cNvSpPr>
                <a:spLocks/>
              </p:cNvSpPr>
              <p:nvPr/>
            </p:nvSpPr>
            <p:spPr bwMode="auto">
              <a:xfrm rot="1653698">
                <a:off x="4979" y="336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00"/>
              </a:solidFill>
              <a:ln w="76200"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5813"/>
                                        </p:tgtEl>
                                        <p:attrNameLst>
                                          <p:attrName>style.visibility</p:attrName>
                                        </p:attrNameLst>
                                      </p:cBhvr>
                                      <p:to>
                                        <p:strVal val="visible"/>
                                      </p:to>
                                    </p:set>
                                    <p:animEffect transition="in" filter="slide(fromBottom)">
                                      <p:cBhvr>
                                        <p:cTn id="17" dur="500"/>
                                        <p:tgtEl>
                                          <p:spTgt spid="375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5814"/>
                                        </p:tgtEl>
                                        <p:attrNameLst>
                                          <p:attrName>style.visibility</p:attrName>
                                        </p:attrNameLst>
                                      </p:cBhvr>
                                      <p:to>
                                        <p:strVal val="visible"/>
                                      </p:to>
                                    </p:set>
                                    <p:animEffect transition="in" filter="dissolve">
                                      <p:cBhvr>
                                        <p:cTn id="32" dur="500"/>
                                        <p:tgtEl>
                                          <p:spTgt spid="3758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5815"/>
                                        </p:tgtEl>
                                        <p:attrNameLst>
                                          <p:attrName>style.visibility</p:attrName>
                                        </p:attrNameLst>
                                      </p:cBhvr>
                                      <p:to>
                                        <p:strVal val="visible"/>
                                      </p:to>
                                    </p:set>
                                    <p:animEffect transition="in" filter="dissolve">
                                      <p:cBhvr>
                                        <p:cTn id="37" dur="500"/>
                                        <p:tgtEl>
                                          <p:spTgt spid="3758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7" presetClass="entr" presetSubtype="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0" fill="hold"/>
                                        <p:tgtEl>
                                          <p:spTgt spid="3"/>
                                        </p:tgtEl>
                                        <p:attrNameLst>
                                          <p:attrName>ppt_x</p:attrName>
                                        </p:attrNameLst>
                                      </p:cBhvr>
                                      <p:tavLst>
                                        <p:tav tm="0">
                                          <p:val>
                                            <p:strVal val="1+#ppt_w/2"/>
                                          </p:val>
                                        </p:tav>
                                        <p:tav tm="100000">
                                          <p:val>
                                            <p:strVal val="#ppt_x"/>
                                          </p:val>
                                        </p:tav>
                                      </p:tavLst>
                                    </p:anim>
                                    <p:anim calcmode="lin" valueType="num">
                                      <p:cBhvr additive="base">
                                        <p:cTn id="43"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 calcmode="lin" valueType="num">
                                      <p:cBhvr>
                                        <p:cTn id="50" dur="500" fill="hold"/>
                                        <p:tgtEl>
                                          <p:spTgt spid="8"/>
                                        </p:tgtEl>
                                        <p:attrNameLst>
                                          <p:attrName>ppt_x</p:attrName>
                                        </p:attrNameLst>
                                      </p:cBhvr>
                                      <p:tavLst>
                                        <p:tav tm="0">
                                          <p:val>
                                            <p:fltVal val="0.5"/>
                                          </p:val>
                                        </p:tav>
                                        <p:tav tm="100000">
                                          <p:val>
                                            <p:strVal val="#ppt_x"/>
                                          </p:val>
                                        </p:tav>
                                      </p:tavLst>
                                    </p:anim>
                                    <p:anim calcmode="lin" valueType="num">
                                      <p:cBhvr>
                                        <p:cTn id="51"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3" grpId="0" autoUpdateAnimBg="0"/>
      <p:bldP spid="375814" grpId="0" animBg="1"/>
      <p:bldP spid="3758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955675" y="3792538"/>
            <a:ext cx="5715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D88"/>
                </a:solidFill>
                <a:latin typeface="Times New Roman" pitchFamily="18" charset="0"/>
                <a:ea typeface="幼圆" pitchFamily="49" charset="-122"/>
              </a:rPr>
              <a:t>1</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将原始序列</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为第一个堆。</a:t>
            </a:r>
          </a:p>
        </p:txBody>
      </p:sp>
      <p:sp>
        <p:nvSpPr>
          <p:cNvPr id="253955" name="Text Box 3"/>
          <p:cNvSpPr txBox="1">
            <a:spLocks noChangeArrowheads="1"/>
          </p:cNvSpPr>
          <p:nvPr/>
        </p:nvSpPr>
        <p:spPr bwMode="auto">
          <a:xfrm>
            <a:off x="968375" y="4248150"/>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2</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将堆的第一个元素与堆积的最后那个元素交</a:t>
            </a:r>
          </a:p>
          <a:p>
            <a:pPr eaLnBrk="1" hangingPunct="1">
              <a:lnSpc>
                <a:spcPct val="90000"/>
              </a:lnSpc>
            </a:pPr>
            <a:r>
              <a:rPr lang="zh-CN" altLang="en-US" sz="2600" b="1" dirty="0">
                <a:solidFill>
                  <a:srgbClr val="002D88"/>
                </a:solidFill>
                <a:latin typeface="幼圆" pitchFamily="49" charset="-122"/>
                <a:ea typeface="幼圆" pitchFamily="49" charset="-122"/>
              </a:rPr>
              <a:t>   换位置。</a:t>
            </a:r>
            <a:r>
              <a:rPr lang="en-US" altLang="zh-CN" sz="2600" b="1" dirty="0">
                <a:solidFill>
                  <a:srgbClr val="002D88"/>
                </a:solidFill>
                <a:latin typeface="幼圆" pitchFamily="49" charset="-122"/>
                <a:ea typeface="幼圆" pitchFamily="49" charset="-122"/>
              </a:rPr>
              <a:t>(</a:t>
            </a:r>
            <a:r>
              <a:rPr lang="zh-CN" altLang="en-US" sz="2600" b="1" dirty="0">
                <a:solidFill>
                  <a:srgbClr val="002D88"/>
                </a:solidFill>
                <a:latin typeface="幼圆" pitchFamily="49" charset="-122"/>
                <a:ea typeface="幼圆" pitchFamily="49" charset="-122"/>
              </a:rPr>
              <a:t>即</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a:t>
            </a:r>
          </a:p>
        </p:txBody>
      </p:sp>
      <p:sp>
        <p:nvSpPr>
          <p:cNvPr id="253956" name="Text Box 4"/>
          <p:cNvSpPr txBox="1">
            <a:spLocks noChangeArrowheads="1"/>
          </p:cNvSpPr>
          <p:nvPr/>
        </p:nvSpPr>
        <p:spPr bwMode="auto">
          <a:xfrm>
            <a:off x="968375" y="5013325"/>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3</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最大值元素后剩下的元素组成的子序</a:t>
            </a:r>
          </a:p>
          <a:p>
            <a:pPr eaLnBrk="1" hangingPunct="1">
              <a:lnSpc>
                <a:spcPct val="90000"/>
              </a:lnSpc>
            </a:pPr>
            <a:r>
              <a:rPr lang="zh-CN" altLang="en-US" sz="2600" b="1" dirty="0">
                <a:solidFill>
                  <a:srgbClr val="002D88"/>
                </a:solidFill>
                <a:latin typeface="幼圆" pitchFamily="49" charset="-122"/>
                <a:ea typeface="幼圆" pitchFamily="49" charset="-122"/>
              </a:rPr>
              <a:t>   列重新</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一个新的堆。</a:t>
            </a:r>
          </a:p>
        </p:txBody>
      </p:sp>
      <p:sp>
        <p:nvSpPr>
          <p:cNvPr id="253957" name="Text Box 5"/>
          <p:cNvSpPr txBox="1">
            <a:spLocks noChangeArrowheads="1"/>
          </p:cNvSpPr>
          <p:nvPr/>
        </p:nvSpPr>
        <p:spPr bwMode="auto">
          <a:xfrm>
            <a:off x="957263" y="5773738"/>
            <a:ext cx="64944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D88"/>
                </a:solidFill>
                <a:latin typeface="Times New Roman" pitchFamily="18" charset="0"/>
                <a:ea typeface="楷体_GB2312" pitchFamily="49" charset="-122"/>
              </a:rPr>
              <a:t>4</a:t>
            </a:r>
            <a:r>
              <a:rPr lang="en-US" altLang="zh-CN" sz="2600" b="1">
                <a:solidFill>
                  <a:srgbClr val="002D88"/>
                </a:solidFill>
                <a:latin typeface="楷体_GB2312" pitchFamily="49" charset="-122"/>
                <a:ea typeface="楷体_GB2312" pitchFamily="49" charset="-122"/>
              </a:rPr>
              <a:t>. </a:t>
            </a:r>
            <a:r>
              <a:rPr lang="zh-CN" altLang="en-US" sz="2600" b="1">
                <a:solidFill>
                  <a:srgbClr val="002D88"/>
                </a:solidFill>
                <a:latin typeface="幼圆" pitchFamily="49" charset="-122"/>
                <a:ea typeface="幼圆" pitchFamily="49" charset="-122"/>
              </a:rPr>
              <a:t>重复上述过程的第</a:t>
            </a:r>
            <a:r>
              <a:rPr lang="en-US" altLang="zh-CN" sz="2600" b="1">
                <a:solidFill>
                  <a:srgbClr val="002D88"/>
                </a:solidFill>
                <a:latin typeface="Times New Roman" pitchFamily="18" charset="0"/>
                <a:ea typeface="幼圆" pitchFamily="49" charset="-122"/>
              </a:rPr>
              <a:t>2</a:t>
            </a:r>
            <a:r>
              <a:rPr lang="zh-CN" altLang="en-US" sz="2600" b="1">
                <a:solidFill>
                  <a:srgbClr val="002D88"/>
                </a:solidFill>
                <a:latin typeface="幼圆" pitchFamily="49" charset="-122"/>
                <a:ea typeface="幼圆" pitchFamily="49" charset="-122"/>
              </a:rPr>
              <a:t>至第</a:t>
            </a:r>
            <a:r>
              <a:rPr lang="en-US" altLang="zh-CN" sz="2600" b="1">
                <a:solidFill>
                  <a:srgbClr val="002D88"/>
                </a:solidFill>
                <a:latin typeface="Times New Roman" pitchFamily="18" charset="0"/>
                <a:ea typeface="幼圆" pitchFamily="49" charset="-122"/>
              </a:rPr>
              <a:t>3</a:t>
            </a:r>
            <a:r>
              <a:rPr lang="zh-CN" altLang="en-US" sz="2600" b="1">
                <a:solidFill>
                  <a:srgbClr val="002D88"/>
                </a:solidFill>
                <a:latin typeface="幼圆" pitchFamily="49" charset="-122"/>
                <a:ea typeface="幼圆" pitchFamily="49" charset="-122"/>
              </a:rPr>
              <a:t>步</a:t>
            </a:r>
            <a:r>
              <a:rPr lang="en-US" altLang="zh-CN" sz="2600" b="1">
                <a:solidFill>
                  <a:srgbClr val="002D88"/>
                </a:solidFill>
                <a:latin typeface="Times New Roman" pitchFamily="18" charset="0"/>
                <a:ea typeface="幼圆" pitchFamily="49" charset="-122"/>
              </a:rPr>
              <a:t>n</a:t>
            </a:r>
            <a:r>
              <a:rPr lang="en-US" altLang="zh-CN" sz="2600" b="1">
                <a:solidFill>
                  <a:srgbClr val="002D88"/>
                </a:solidFill>
                <a:latin typeface="Times New Roman" pitchFamily="18" charset="0"/>
                <a:ea typeface="幼圆" pitchFamily="49" charset="-122"/>
                <a:sym typeface="Symbol" pitchFamily="18" charset="2"/>
              </a:rPr>
              <a:t></a:t>
            </a:r>
            <a:r>
              <a:rPr lang="en-US" altLang="zh-CN" sz="2600" b="1">
                <a:solidFill>
                  <a:srgbClr val="002D88"/>
                </a:solidFill>
                <a:latin typeface="Times New Roman" pitchFamily="18" charset="0"/>
                <a:ea typeface="幼圆" pitchFamily="49" charset="-122"/>
              </a:rPr>
              <a:t>1</a:t>
            </a:r>
            <a:r>
              <a:rPr lang="zh-CN" altLang="en-US" sz="2600" b="1">
                <a:solidFill>
                  <a:srgbClr val="002D88"/>
                </a:solidFill>
                <a:latin typeface="幼圆" pitchFamily="49" charset="-122"/>
                <a:ea typeface="幼圆" pitchFamily="49" charset="-122"/>
              </a:rPr>
              <a:t>次。</a:t>
            </a:r>
          </a:p>
        </p:txBody>
      </p:sp>
      <p:sp>
        <p:nvSpPr>
          <p:cNvPr id="253958" name="Oval 6"/>
          <p:cNvSpPr>
            <a:spLocks noChangeArrowheads="1"/>
          </p:cNvSpPr>
          <p:nvPr/>
        </p:nvSpPr>
        <p:spPr bwMode="auto">
          <a:xfrm>
            <a:off x="915988" y="3865563"/>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sp>
        <p:nvSpPr>
          <p:cNvPr id="253959" name="Oval 7"/>
          <p:cNvSpPr>
            <a:spLocks noChangeArrowheads="1"/>
          </p:cNvSpPr>
          <p:nvPr/>
        </p:nvSpPr>
        <p:spPr bwMode="auto">
          <a:xfrm>
            <a:off x="915988" y="5048250"/>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grpSp>
        <p:nvGrpSpPr>
          <p:cNvPr id="2" name="Group 52"/>
          <p:cNvGrpSpPr>
            <a:grpSpLocks/>
          </p:cNvGrpSpPr>
          <p:nvPr/>
        </p:nvGrpSpPr>
        <p:grpSpPr bwMode="auto">
          <a:xfrm>
            <a:off x="369888" y="295275"/>
            <a:ext cx="3810000" cy="541338"/>
            <a:chOff x="233" y="186"/>
            <a:chExt cx="2400" cy="341"/>
          </a:xfrm>
        </p:grpSpPr>
        <p:sp>
          <p:nvSpPr>
            <p:cNvPr id="55318" name="Rectangle 29"/>
            <p:cNvSpPr>
              <a:spLocks noChangeArrowheads="1"/>
            </p:cNvSpPr>
            <p:nvPr/>
          </p:nvSpPr>
          <p:spPr bwMode="auto">
            <a:xfrm>
              <a:off x="244" y="195"/>
              <a:ext cx="2182" cy="332"/>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5319" name="Text Box 31"/>
            <p:cNvSpPr txBox="1">
              <a:spLocks noChangeArrowheads="1"/>
            </p:cNvSpPr>
            <p:nvPr/>
          </p:nvSpPr>
          <p:spPr bwMode="auto">
            <a:xfrm>
              <a:off x="233" y="186"/>
              <a:ext cx="2400"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B80"/>
                  </a:solidFill>
                  <a:latin typeface="楷体_GB2312" pitchFamily="49" charset="-122"/>
                  <a:ea typeface="楷体_GB2312" pitchFamily="49" charset="-122"/>
                </a:rPr>
                <a:t> </a:t>
              </a:r>
              <a:r>
                <a:rPr lang="zh-CN" altLang="en-US" sz="2700" b="1">
                  <a:solidFill>
                    <a:srgbClr val="002B80"/>
                  </a:solidFill>
                </a:rPr>
                <a:t>二</a:t>
              </a:r>
              <a:r>
                <a:rPr lang="en-US" altLang="zh-CN" sz="2700" b="1">
                  <a:solidFill>
                    <a:srgbClr val="002B80"/>
                  </a:solidFill>
                </a:rPr>
                <a:t>.</a:t>
              </a:r>
              <a:r>
                <a:rPr lang="zh-CN" altLang="en-US" sz="2700" b="1">
                  <a:solidFill>
                    <a:srgbClr val="002B80"/>
                  </a:solidFill>
                </a:rPr>
                <a:t>排序的核心思想</a:t>
              </a:r>
            </a:p>
          </p:txBody>
        </p:sp>
      </p:grpSp>
      <p:grpSp>
        <p:nvGrpSpPr>
          <p:cNvPr id="3" name="Group 53"/>
          <p:cNvGrpSpPr>
            <a:grpSpLocks/>
          </p:cNvGrpSpPr>
          <p:nvPr/>
        </p:nvGrpSpPr>
        <p:grpSpPr bwMode="auto">
          <a:xfrm>
            <a:off x="479425" y="3127375"/>
            <a:ext cx="2674938" cy="517525"/>
            <a:chOff x="302" y="2016"/>
            <a:chExt cx="1685" cy="326"/>
          </a:xfrm>
        </p:grpSpPr>
        <p:sp>
          <p:nvSpPr>
            <p:cNvPr id="55316" name="Rectangle 41"/>
            <p:cNvSpPr>
              <a:spLocks noChangeArrowheads="1"/>
            </p:cNvSpPr>
            <p:nvPr/>
          </p:nvSpPr>
          <p:spPr bwMode="auto">
            <a:xfrm>
              <a:off x="325" y="2016"/>
              <a:ext cx="1557" cy="325"/>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rgbClr val="002D88"/>
                </a:solidFill>
                <a:latin typeface="Times New Roman" pitchFamily="18" charset="0"/>
                <a:ea typeface="MingLiU" pitchFamily="49" charset="-120"/>
                <a:sym typeface="Symbol" pitchFamily="18" charset="2"/>
              </a:endParaRPr>
            </a:p>
          </p:txBody>
        </p:sp>
        <p:sp>
          <p:nvSpPr>
            <p:cNvPr id="55317" name="Text Box 42"/>
            <p:cNvSpPr txBox="1">
              <a:spLocks noChangeArrowheads="1"/>
            </p:cNvSpPr>
            <p:nvPr/>
          </p:nvSpPr>
          <p:spPr bwMode="auto">
            <a:xfrm>
              <a:off x="302" y="2025"/>
              <a:ext cx="1685"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D88"/>
                  </a:solidFill>
                  <a:latin typeface="楷体_GB2312" pitchFamily="49" charset="-122"/>
                  <a:ea typeface="楷体_GB2312" pitchFamily="49" charset="-122"/>
                </a:rPr>
                <a:t> </a:t>
              </a:r>
              <a:r>
                <a:rPr lang="zh-CN" altLang="en-US" sz="2700" b="1">
                  <a:solidFill>
                    <a:srgbClr val="002D88"/>
                  </a:solidFill>
                </a:rPr>
                <a:t>三</a:t>
              </a:r>
              <a:r>
                <a:rPr lang="en-US" altLang="zh-CN" sz="2700" b="1">
                  <a:solidFill>
                    <a:srgbClr val="002D88"/>
                  </a:solidFill>
                </a:rPr>
                <a:t>.</a:t>
              </a:r>
              <a:r>
                <a:rPr lang="zh-CN" altLang="en-US" sz="2700" b="1">
                  <a:solidFill>
                    <a:srgbClr val="002D88"/>
                  </a:solidFill>
                </a:rPr>
                <a:t>排序步骤</a:t>
              </a:r>
            </a:p>
          </p:txBody>
        </p:sp>
      </p:grpSp>
      <p:grpSp>
        <p:nvGrpSpPr>
          <p:cNvPr id="4" name="Group 46"/>
          <p:cNvGrpSpPr>
            <a:grpSpLocks/>
          </p:cNvGrpSpPr>
          <p:nvPr/>
        </p:nvGrpSpPr>
        <p:grpSpPr bwMode="auto">
          <a:xfrm>
            <a:off x="6227763" y="3081338"/>
            <a:ext cx="2276475" cy="503237"/>
            <a:chOff x="3969" y="2069"/>
            <a:chExt cx="1434" cy="317"/>
          </a:xfrm>
        </p:grpSpPr>
        <p:sp>
          <p:nvSpPr>
            <p:cNvPr id="55314" name="Text Box 44"/>
            <p:cNvSpPr txBox="1">
              <a:spLocks noChangeArrowheads="1"/>
            </p:cNvSpPr>
            <p:nvPr/>
          </p:nvSpPr>
          <p:spPr bwMode="auto">
            <a:xfrm>
              <a:off x="4042" y="2069"/>
              <a:ext cx="1361" cy="288"/>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zh-CN" altLang="en-US" sz="2400" b="1">
                  <a:solidFill>
                    <a:srgbClr val="FF0000"/>
                  </a:solidFill>
                </a:rPr>
                <a:t>建初始堆积</a:t>
              </a:r>
            </a:p>
          </p:txBody>
        </p:sp>
        <p:sp>
          <p:nvSpPr>
            <p:cNvPr id="55315" name="AutoShape 45"/>
            <p:cNvSpPr>
              <a:spLocks noChangeArrowheads="1"/>
            </p:cNvSpPr>
            <p:nvPr/>
          </p:nvSpPr>
          <p:spPr bwMode="auto">
            <a:xfrm>
              <a:off x="3969" y="2069"/>
              <a:ext cx="1270" cy="317"/>
            </a:xfrm>
            <a:prstGeom prst="wedgeRoundRectCallout">
              <a:avLst>
                <a:gd name="adj1" fmla="val -57875"/>
                <a:gd name="adj2" fmla="val 104259"/>
                <a:gd name="adj3" fmla="val 16667"/>
              </a:avLst>
            </a:prstGeom>
            <a:noFill/>
            <a:ln w="60325" cap="sq">
              <a:solidFill>
                <a:srgbClr val="99CCFF"/>
              </a:solidFill>
              <a:miter lim="800000"/>
              <a:headEnd/>
              <a:tailEnd/>
            </a:ln>
            <a:effectLst>
              <a:outerShdw dist="17961" dir="2700000" algn="ctr" rotWithShape="0">
                <a:srgbClr val="C0C0C0"/>
              </a:outerShdw>
            </a:effectLst>
          </p:spPr>
          <p:txBody>
            <a:bodyPr/>
            <a:lstStyle/>
            <a:p>
              <a:pPr algn="ctr" eaLnBrk="1" hangingPunct="1"/>
              <a:endParaRPr lang="zh-CN" altLang="zh-CN"/>
            </a:p>
          </p:txBody>
        </p:sp>
      </p:grpSp>
      <p:grpSp>
        <p:nvGrpSpPr>
          <p:cNvPr id="5" name="Group 51"/>
          <p:cNvGrpSpPr>
            <a:grpSpLocks/>
          </p:cNvGrpSpPr>
          <p:nvPr/>
        </p:nvGrpSpPr>
        <p:grpSpPr bwMode="auto">
          <a:xfrm>
            <a:off x="428625" y="4737100"/>
            <a:ext cx="1406525" cy="1074738"/>
            <a:chOff x="180" y="3101"/>
            <a:chExt cx="886" cy="677"/>
          </a:xfrm>
        </p:grpSpPr>
        <p:sp>
          <p:nvSpPr>
            <p:cNvPr id="55312" name="Arc 49"/>
            <p:cNvSpPr>
              <a:spLocks/>
            </p:cNvSpPr>
            <p:nvPr/>
          </p:nvSpPr>
          <p:spPr bwMode="auto">
            <a:xfrm rot="-8178415">
              <a:off x="180" y="3101"/>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sp>
          <p:nvSpPr>
            <p:cNvPr id="55313" name="Arc 50"/>
            <p:cNvSpPr>
              <a:spLocks/>
            </p:cNvSpPr>
            <p:nvPr/>
          </p:nvSpPr>
          <p:spPr bwMode="auto">
            <a:xfrm rot="2849341">
              <a:off x="415" y="3128"/>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grpSp>
      <p:grpSp>
        <p:nvGrpSpPr>
          <p:cNvPr id="6" name="Group 54"/>
          <p:cNvGrpSpPr>
            <a:grpSpLocks/>
          </p:cNvGrpSpPr>
          <p:nvPr/>
        </p:nvGrpSpPr>
        <p:grpSpPr bwMode="auto">
          <a:xfrm>
            <a:off x="1071563" y="1028700"/>
            <a:ext cx="7483475" cy="1752600"/>
            <a:chOff x="518" y="648"/>
            <a:chExt cx="4714" cy="1104"/>
          </a:xfrm>
        </p:grpSpPr>
        <p:sp>
          <p:nvSpPr>
            <p:cNvPr id="55309" name="Rectangle 55"/>
            <p:cNvSpPr>
              <a:spLocks noChangeArrowheads="1"/>
            </p:cNvSpPr>
            <p:nvPr/>
          </p:nvSpPr>
          <p:spPr bwMode="auto">
            <a:xfrm>
              <a:off x="518" y="648"/>
              <a:ext cx="4585" cy="1104"/>
            </a:xfrm>
            <a:prstGeom prst="rect">
              <a:avLst/>
            </a:prstGeom>
            <a:noFill/>
            <a:ln w="98425" cap="sq">
              <a:solidFill>
                <a:srgbClr val="00CCFF"/>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55310" name="Text Box 56"/>
            <p:cNvSpPr txBox="1">
              <a:spLocks noChangeArrowheads="1"/>
            </p:cNvSpPr>
            <p:nvPr/>
          </p:nvSpPr>
          <p:spPr bwMode="auto">
            <a:xfrm>
              <a:off x="698" y="786"/>
              <a:ext cx="4534"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B80"/>
                  </a:solidFill>
                  <a:latin typeface="幼圆" pitchFamily="49" charset="-122"/>
                  <a:ea typeface="幼圆" pitchFamily="49" charset="-122"/>
                </a:rPr>
                <a:t>    </a:t>
              </a:r>
              <a:r>
                <a:rPr lang="zh-CN" altLang="en-US" sz="2600" b="1" dirty="0">
                  <a:solidFill>
                    <a:srgbClr val="002B80"/>
                  </a:solidFill>
                  <a:latin typeface="幼圆" pitchFamily="49" charset="-122"/>
                  <a:ea typeface="幼圆" pitchFamily="49" charset="-122"/>
                </a:rPr>
                <a:t>第</a:t>
              </a:r>
              <a:r>
                <a:rPr lang="en-US" altLang="zh-CN" sz="2600" b="1" dirty="0" err="1">
                  <a:solidFill>
                    <a:schemeClr val="accent2"/>
                  </a:solidFill>
                  <a:latin typeface="Times New Roman" pitchFamily="18" charset="0"/>
                  <a:ea typeface="幼圆" pitchFamily="49" charset="-122"/>
                </a:rPr>
                <a:t>i</a:t>
              </a:r>
              <a:r>
                <a:rPr lang="zh-CN" altLang="en-US" sz="2600" b="1" dirty="0">
                  <a:solidFill>
                    <a:srgbClr val="002B80"/>
                  </a:solidFill>
                  <a:latin typeface="幼圆" pitchFamily="49" charset="-122"/>
                  <a:ea typeface="幼圆" pitchFamily="49" charset="-122"/>
                </a:rPr>
                <a:t>趟排序将序列的</a:t>
              </a:r>
              <a:r>
                <a:rPr lang="zh-CN" altLang="en-US" sz="2600" b="1" dirty="0">
                  <a:solidFill>
                    <a:schemeClr val="accent2"/>
                  </a:solidFill>
                  <a:latin typeface="幼圆" pitchFamily="49" charset="-122"/>
                  <a:ea typeface="幼圆" pitchFamily="49" charset="-122"/>
                </a:rPr>
                <a:t>前</a:t>
              </a:r>
              <a:r>
                <a:rPr lang="en-US" altLang="zh-CN" sz="2600" b="1" dirty="0">
                  <a:solidFill>
                    <a:schemeClr val="accent2"/>
                  </a:solidFill>
                  <a:latin typeface="Times New Roman" pitchFamily="18" charset="0"/>
                  <a:ea typeface="幼圆" pitchFamily="49" charset="-122"/>
                </a:rPr>
                <a:t>n-i+1</a:t>
              </a:r>
              <a:r>
                <a:rPr lang="zh-CN" altLang="en-US" sz="2600" b="1" dirty="0">
                  <a:solidFill>
                    <a:schemeClr val="accent2"/>
                  </a:solidFill>
                  <a:latin typeface="幼圆" pitchFamily="49" charset="-122"/>
                  <a:ea typeface="幼圆" pitchFamily="49" charset="-122"/>
                </a:rPr>
                <a:t>个</a:t>
              </a:r>
              <a:r>
                <a:rPr lang="zh-CN" altLang="en-US" sz="2600" b="1" dirty="0">
                  <a:solidFill>
                    <a:srgbClr val="002B80"/>
                  </a:solidFill>
                  <a:latin typeface="幼圆" pitchFamily="49" charset="-122"/>
                  <a:ea typeface="幼圆" pitchFamily="49" charset="-122"/>
                </a:rPr>
                <a:t>元素组成的</a:t>
              </a:r>
            </a:p>
            <a:p>
              <a:pPr eaLnBrk="1" hangingPunct="1"/>
              <a:r>
                <a:rPr lang="zh-CN" altLang="en-US" sz="2600" b="1" dirty="0">
                  <a:solidFill>
                    <a:srgbClr val="002B80"/>
                  </a:solidFill>
                  <a:latin typeface="幼圆" pitchFamily="49" charset="-122"/>
                  <a:ea typeface="幼圆" pitchFamily="49" charset="-122"/>
                </a:rPr>
                <a:t>子序列     为一个</a:t>
              </a:r>
              <a:r>
                <a:rPr lang="zh-CN" altLang="en-US" sz="2600" b="1" dirty="0">
                  <a:solidFill>
                    <a:srgbClr val="FF3300"/>
                  </a:solidFill>
                </a:rPr>
                <a:t>堆积</a:t>
              </a:r>
              <a:r>
                <a:rPr lang="zh-CN" altLang="en-US" sz="2600" b="1" dirty="0">
                  <a:solidFill>
                    <a:srgbClr val="002B80"/>
                  </a:solidFill>
                  <a:latin typeface="幼圆" pitchFamily="49" charset="-122"/>
                  <a:ea typeface="幼圆" pitchFamily="49" charset="-122"/>
                </a:rPr>
                <a:t>，然后将堆的第一</a:t>
              </a:r>
            </a:p>
            <a:p>
              <a:pPr eaLnBrk="1" hangingPunct="1"/>
              <a:r>
                <a:rPr lang="zh-CN" altLang="en-US" sz="2600" b="1" dirty="0">
                  <a:solidFill>
                    <a:srgbClr val="002B80"/>
                  </a:solidFill>
                  <a:latin typeface="幼圆" pitchFamily="49" charset="-122"/>
                  <a:ea typeface="幼圆" pitchFamily="49" charset="-122"/>
                </a:rPr>
                <a:t>个元素与堆的最后那个元素交换位置。</a:t>
              </a:r>
            </a:p>
          </p:txBody>
        </p:sp>
        <p:sp>
          <p:nvSpPr>
            <p:cNvPr id="55311" name="Rectangle 57"/>
            <p:cNvSpPr>
              <a:spLocks noChangeArrowheads="1"/>
            </p:cNvSpPr>
            <p:nvPr/>
          </p:nvSpPr>
          <p:spPr bwMode="auto">
            <a:xfrm>
              <a:off x="1352" y="1015"/>
              <a:ext cx="823" cy="34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000" b="1">
                  <a:solidFill>
                    <a:srgbClr val="FF3300"/>
                  </a:solidFill>
                </a:rPr>
                <a:t>转换</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53954"/>
                                        </p:tgtEl>
                                        <p:attrNameLst>
                                          <p:attrName>style.visibility</p:attrName>
                                        </p:attrNameLst>
                                      </p:cBhvr>
                                      <p:to>
                                        <p:strVal val="visible"/>
                                      </p:to>
                                    </p:set>
                                    <p:animEffect transition="in" filter="wipe(right)">
                                      <p:cBhvr>
                                        <p:cTn id="17" dur="500"/>
                                        <p:tgtEl>
                                          <p:spTgt spid="253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5"/>
                                        </p:tgtEl>
                                        <p:attrNameLst>
                                          <p:attrName>style.visibility</p:attrName>
                                        </p:attrNameLst>
                                      </p:cBhvr>
                                      <p:to>
                                        <p:strVal val="visible"/>
                                      </p:to>
                                    </p:set>
                                    <p:animEffect transition="in" filter="wipe(left)">
                                      <p:cBhvr>
                                        <p:cTn id="27" dur="500"/>
                                        <p:tgtEl>
                                          <p:spTgt spid="253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3956"/>
                                        </p:tgtEl>
                                        <p:attrNameLst>
                                          <p:attrName>style.visibility</p:attrName>
                                        </p:attrNameLst>
                                      </p:cBhvr>
                                      <p:to>
                                        <p:strVal val="visible"/>
                                      </p:to>
                                    </p:set>
                                    <p:animEffect transition="in" filter="wipe(right)">
                                      <p:cBhvr>
                                        <p:cTn id="32" dur="500"/>
                                        <p:tgtEl>
                                          <p:spTgt spid="253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57"/>
                                        </p:tgtEl>
                                        <p:attrNameLst>
                                          <p:attrName>style.visibility</p:attrName>
                                        </p:attrNameLst>
                                      </p:cBhvr>
                                      <p:to>
                                        <p:strVal val="visible"/>
                                      </p:to>
                                    </p:set>
                                    <p:animEffect transition="in" filter="wipe(left)">
                                      <p:cBhvr>
                                        <p:cTn id="37" dur="500"/>
                                        <p:tgtEl>
                                          <p:spTgt spid="253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3958"/>
                                        </p:tgtEl>
                                        <p:attrNameLst>
                                          <p:attrName>style.visibility</p:attrName>
                                        </p:attrNameLst>
                                      </p:cBhvr>
                                      <p:to>
                                        <p:strVal val="visible"/>
                                      </p:to>
                                    </p:set>
                                    <p:animEffect transition="in" filter="box(in)">
                                      <p:cBhvr>
                                        <p:cTn id="47" dur="500"/>
                                        <p:tgtEl>
                                          <p:spTgt spid="2539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3959"/>
                                        </p:tgtEl>
                                        <p:attrNameLst>
                                          <p:attrName>style.visibility</p:attrName>
                                        </p:attrNameLst>
                                      </p:cBhvr>
                                      <p:to>
                                        <p:strVal val="visible"/>
                                      </p:to>
                                    </p:set>
                                    <p:animEffect transition="in" filter="box(in)">
                                      <p:cBhvr>
                                        <p:cTn id="52" dur="500"/>
                                        <p:tgtEl>
                                          <p:spTgt spid="253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55" grpId="0" autoUpdateAnimBg="0"/>
      <p:bldP spid="253956" grpId="0" autoUpdateAnimBg="0"/>
      <p:bldP spid="253957" grpId="0" autoUpdateAnimBg="0"/>
      <p:bldP spid="253958" grpId="0" animBg="1"/>
      <p:bldP spid="2539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9738" y="381000"/>
            <a:ext cx="3598862" cy="2532063"/>
            <a:chOff x="277" y="325"/>
            <a:chExt cx="2267" cy="1595"/>
          </a:xfrm>
        </p:grpSpPr>
        <p:sp>
          <p:nvSpPr>
            <p:cNvPr id="56394" name="Oval 3"/>
            <p:cNvSpPr>
              <a:spLocks noChangeArrowheads="1"/>
            </p:cNvSpPr>
            <p:nvPr/>
          </p:nvSpPr>
          <p:spPr bwMode="auto">
            <a:xfrm>
              <a:off x="1440" y="35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5" name="Oval 4"/>
            <p:cNvSpPr>
              <a:spLocks noChangeArrowheads="1"/>
            </p:cNvSpPr>
            <p:nvPr/>
          </p:nvSpPr>
          <p:spPr bwMode="auto">
            <a:xfrm>
              <a:off x="52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6" name="Oval 5"/>
            <p:cNvSpPr>
              <a:spLocks noChangeArrowheads="1"/>
            </p:cNvSpPr>
            <p:nvPr/>
          </p:nvSpPr>
          <p:spPr bwMode="auto">
            <a:xfrm>
              <a:off x="1680"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7" name="Oval 6"/>
            <p:cNvSpPr>
              <a:spLocks noChangeArrowheads="1"/>
            </p:cNvSpPr>
            <p:nvPr/>
          </p:nvSpPr>
          <p:spPr bwMode="auto">
            <a:xfrm>
              <a:off x="124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8" name="Oval 7"/>
            <p:cNvSpPr>
              <a:spLocks noChangeArrowheads="1"/>
            </p:cNvSpPr>
            <p:nvPr/>
          </p:nvSpPr>
          <p:spPr bwMode="auto">
            <a:xfrm>
              <a:off x="2256"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9" name="Oval 8"/>
            <p:cNvSpPr>
              <a:spLocks noChangeArrowheads="1"/>
            </p:cNvSpPr>
            <p:nvPr/>
          </p:nvSpPr>
          <p:spPr bwMode="auto">
            <a:xfrm>
              <a:off x="912"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0" name="Oval 9"/>
            <p:cNvSpPr>
              <a:spLocks noChangeArrowheads="1"/>
            </p:cNvSpPr>
            <p:nvPr/>
          </p:nvSpPr>
          <p:spPr bwMode="auto">
            <a:xfrm>
              <a:off x="1968"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1" name="Oval 10"/>
            <p:cNvSpPr>
              <a:spLocks noChangeArrowheads="1"/>
            </p:cNvSpPr>
            <p:nvPr/>
          </p:nvSpPr>
          <p:spPr bwMode="auto">
            <a:xfrm>
              <a:off x="1056"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2" name="Oval 11"/>
            <p:cNvSpPr>
              <a:spLocks noChangeArrowheads="1"/>
            </p:cNvSpPr>
            <p:nvPr/>
          </p:nvSpPr>
          <p:spPr bwMode="auto">
            <a:xfrm>
              <a:off x="720"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3" name="Oval 12"/>
            <p:cNvSpPr>
              <a:spLocks noChangeArrowheads="1"/>
            </p:cNvSpPr>
            <p:nvPr/>
          </p:nvSpPr>
          <p:spPr bwMode="auto">
            <a:xfrm>
              <a:off x="288"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4" name="Line 13"/>
            <p:cNvSpPr>
              <a:spLocks noChangeShapeType="1"/>
            </p:cNvSpPr>
            <p:nvPr/>
          </p:nvSpPr>
          <p:spPr bwMode="auto">
            <a:xfrm flipH="1">
              <a:off x="1152" y="554"/>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5" name="Line 14"/>
            <p:cNvSpPr>
              <a:spLocks noChangeShapeType="1"/>
            </p:cNvSpPr>
            <p:nvPr/>
          </p:nvSpPr>
          <p:spPr bwMode="auto">
            <a:xfrm>
              <a:off x="1717" y="543"/>
              <a:ext cx="288"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6" name="Line 15"/>
            <p:cNvSpPr>
              <a:spLocks noChangeShapeType="1"/>
            </p:cNvSpPr>
            <p:nvPr/>
          </p:nvSpPr>
          <p:spPr bwMode="auto">
            <a:xfrm flipH="1">
              <a:off x="768" y="1034"/>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7" name="Line 16"/>
            <p:cNvSpPr>
              <a:spLocks noChangeShapeType="1"/>
            </p:cNvSpPr>
            <p:nvPr/>
          </p:nvSpPr>
          <p:spPr bwMode="auto">
            <a:xfrm>
              <a:off x="1163" y="99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8" name="Line 17"/>
            <p:cNvSpPr>
              <a:spLocks noChangeShapeType="1"/>
            </p:cNvSpPr>
            <p:nvPr/>
          </p:nvSpPr>
          <p:spPr bwMode="auto">
            <a:xfrm flipH="1">
              <a:off x="48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9" name="Line 18"/>
            <p:cNvSpPr>
              <a:spLocks noChangeShapeType="1"/>
            </p:cNvSpPr>
            <p:nvPr/>
          </p:nvSpPr>
          <p:spPr bwMode="auto">
            <a:xfrm>
              <a:off x="72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0" name="Line 19"/>
            <p:cNvSpPr>
              <a:spLocks noChangeShapeType="1"/>
            </p:cNvSpPr>
            <p:nvPr/>
          </p:nvSpPr>
          <p:spPr bwMode="auto">
            <a:xfrm flipH="1">
              <a:off x="1920" y="1034"/>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1" name="Line 20"/>
            <p:cNvSpPr>
              <a:spLocks noChangeShapeType="1"/>
            </p:cNvSpPr>
            <p:nvPr/>
          </p:nvSpPr>
          <p:spPr bwMode="auto">
            <a:xfrm>
              <a:off x="2197" y="1012"/>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2" name="Line 21"/>
            <p:cNvSpPr>
              <a:spLocks noChangeShapeType="1"/>
            </p:cNvSpPr>
            <p:nvPr/>
          </p:nvSpPr>
          <p:spPr bwMode="auto">
            <a:xfrm flipH="1">
              <a:off x="1248" y="1418"/>
              <a:ext cx="9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6413" name="Text Box 22"/>
            <p:cNvSpPr txBox="1">
              <a:spLocks noChangeArrowheads="1"/>
            </p:cNvSpPr>
            <p:nvPr/>
          </p:nvSpPr>
          <p:spPr bwMode="auto">
            <a:xfrm>
              <a:off x="1045"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414" name="Rectangle 23"/>
            <p:cNvSpPr>
              <a:spLocks noChangeArrowheads="1"/>
            </p:cNvSpPr>
            <p:nvPr/>
          </p:nvSpPr>
          <p:spPr bwMode="auto">
            <a:xfrm>
              <a:off x="1435" y="3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FF0000"/>
                  </a:solidFill>
                  <a:latin typeface="Times New Roman" pitchFamily="18" charset="0"/>
                  <a:ea typeface="宋体" charset="-122"/>
                </a:rPr>
                <a:t>50</a:t>
              </a:r>
            </a:p>
          </p:txBody>
        </p:sp>
        <p:sp>
          <p:nvSpPr>
            <p:cNvPr id="56415" name="Rectangle 24"/>
            <p:cNvSpPr>
              <a:spLocks noChangeArrowheads="1"/>
            </p:cNvSpPr>
            <p:nvPr/>
          </p:nvSpPr>
          <p:spPr bwMode="auto">
            <a:xfrm>
              <a:off x="903" y="75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23</a:t>
              </a:r>
            </a:p>
          </p:txBody>
        </p:sp>
        <p:sp>
          <p:nvSpPr>
            <p:cNvPr id="56416" name="Rectangle 25"/>
            <p:cNvSpPr>
              <a:spLocks noChangeArrowheads="1"/>
            </p:cNvSpPr>
            <p:nvPr/>
          </p:nvSpPr>
          <p:spPr bwMode="auto">
            <a:xfrm>
              <a:off x="1968" y="76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417" name="Rectangle 26"/>
            <p:cNvSpPr>
              <a:spLocks noChangeArrowheads="1"/>
            </p:cNvSpPr>
            <p:nvPr/>
          </p:nvSpPr>
          <p:spPr bwMode="auto">
            <a:xfrm>
              <a:off x="519"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20</a:t>
              </a:r>
            </a:p>
          </p:txBody>
        </p:sp>
        <p:sp>
          <p:nvSpPr>
            <p:cNvPr id="56418" name="Rectangle 27"/>
            <p:cNvSpPr>
              <a:spLocks noChangeArrowheads="1"/>
            </p:cNvSpPr>
            <p:nvPr/>
          </p:nvSpPr>
          <p:spPr bwMode="auto">
            <a:xfrm>
              <a:off x="1237"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419" name="Rectangle 28"/>
            <p:cNvSpPr>
              <a:spLocks noChangeArrowheads="1"/>
            </p:cNvSpPr>
            <p:nvPr/>
          </p:nvSpPr>
          <p:spPr bwMode="auto">
            <a:xfrm>
              <a:off x="1671"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420" name="Rectangle 29"/>
            <p:cNvSpPr>
              <a:spLocks noChangeArrowheads="1"/>
            </p:cNvSpPr>
            <p:nvPr/>
          </p:nvSpPr>
          <p:spPr bwMode="auto">
            <a:xfrm>
              <a:off x="2286" y="1145"/>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421" name="Rectangle 30"/>
            <p:cNvSpPr>
              <a:spLocks noChangeArrowheads="1"/>
            </p:cNvSpPr>
            <p:nvPr/>
          </p:nvSpPr>
          <p:spPr bwMode="auto">
            <a:xfrm>
              <a:off x="277" y="16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422" name="Rectangle 31"/>
            <p:cNvSpPr>
              <a:spLocks noChangeArrowheads="1"/>
            </p:cNvSpPr>
            <p:nvPr/>
          </p:nvSpPr>
          <p:spPr bwMode="auto">
            <a:xfrm>
              <a:off x="698"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56323" name="Text Box 32"/>
          <p:cNvSpPr txBox="1">
            <a:spLocks noChangeArrowheads="1"/>
          </p:cNvSpPr>
          <p:nvPr/>
        </p:nvSpPr>
        <p:spPr bwMode="auto">
          <a:xfrm>
            <a:off x="304800" y="3109913"/>
            <a:ext cx="4724400" cy="1030287"/>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sym typeface="Symbol" pitchFamily="18" charset="2"/>
              </a:rPr>
              <a:t>                     </a:t>
            </a:r>
            <a:r>
              <a:rPr lang="en-US" altLang="zh-CN" sz="2800" b="1">
                <a:solidFill>
                  <a:srgbClr val="000099"/>
                </a:solidFill>
                <a:latin typeface="Times New Roman" pitchFamily="18" charset="0"/>
                <a:ea typeface="宋体" charset="-122"/>
                <a:cs typeface="Times New Roman" pitchFamily="18" charset="0"/>
              </a:rPr>
              <a:t>… …</a:t>
            </a:r>
            <a:endParaRPr lang="en-US" altLang="zh-CN" sz="2800" b="1">
              <a:solidFill>
                <a:srgbClr val="000099"/>
              </a:solidFill>
              <a:latin typeface="Times New Roman" pitchFamily="18" charset="0"/>
              <a:ea typeface="宋体" charset="-122"/>
            </a:endParaRPr>
          </a:p>
          <a:p>
            <a:pPr eaLnBrk="1" hangingPunct="1">
              <a:spcBef>
                <a:spcPct val="40000"/>
              </a:spcBef>
            </a:pPr>
            <a:r>
              <a:rPr lang="en-US" altLang="zh-CN" sz="2400" b="1">
                <a:solidFill>
                  <a:schemeClr val="accent2"/>
                </a:solidFill>
                <a:latin typeface="Times New Roman" pitchFamily="18" charset="0"/>
                <a:ea typeface="宋体" charset="-122"/>
              </a:rPr>
              <a:t>50</a:t>
            </a:r>
            <a:r>
              <a:rPr lang="en-US" altLang="zh-CN" sz="2400" b="1">
                <a:solidFill>
                  <a:srgbClr val="000099"/>
                </a:solidFill>
                <a:latin typeface="Times New Roman" pitchFamily="18" charset="0"/>
                <a:ea typeface="宋体" charset="-122"/>
              </a:rPr>
              <a:t>  23  41  20  19  36  4  12  18  10</a:t>
            </a:r>
          </a:p>
        </p:txBody>
      </p:sp>
      <p:sp>
        <p:nvSpPr>
          <p:cNvPr id="273441" name="Text Box 33"/>
          <p:cNvSpPr txBox="1">
            <a:spLocks noChangeArrowheads="1"/>
          </p:cNvSpPr>
          <p:nvPr/>
        </p:nvSpPr>
        <p:spPr bwMode="auto">
          <a:xfrm>
            <a:off x="304800" y="3962400"/>
            <a:ext cx="49530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10  23  41  20  19  36  4  12  18  </a:t>
            </a:r>
            <a:r>
              <a:rPr lang="en-US" altLang="zh-CN" sz="2400" b="1">
                <a:solidFill>
                  <a:srgbClr val="FF3300"/>
                </a:solidFill>
                <a:latin typeface="Times New Roman" pitchFamily="18" charset="0"/>
                <a:ea typeface="宋体" charset="-122"/>
              </a:rPr>
              <a:t>50</a:t>
            </a:r>
          </a:p>
        </p:txBody>
      </p:sp>
      <p:grpSp>
        <p:nvGrpSpPr>
          <p:cNvPr id="3" name="Group 113"/>
          <p:cNvGrpSpPr>
            <a:grpSpLocks/>
          </p:cNvGrpSpPr>
          <p:nvPr/>
        </p:nvGrpSpPr>
        <p:grpSpPr bwMode="auto">
          <a:xfrm>
            <a:off x="5029200" y="3640138"/>
            <a:ext cx="1752600" cy="444500"/>
            <a:chOff x="3072" y="2293"/>
            <a:chExt cx="1104" cy="280"/>
          </a:xfrm>
        </p:grpSpPr>
        <p:sp>
          <p:nvSpPr>
            <p:cNvPr id="56392" name="AutoShape 35"/>
            <p:cNvSpPr>
              <a:spLocks noChangeArrowheads="1"/>
            </p:cNvSpPr>
            <p:nvPr/>
          </p:nvSpPr>
          <p:spPr bwMode="auto">
            <a:xfrm>
              <a:off x="3072" y="2304"/>
              <a:ext cx="1104" cy="269"/>
            </a:xfrm>
            <a:prstGeom prst="wedgeEllipseCallout">
              <a:avLst>
                <a:gd name="adj1" fmla="val -57245"/>
                <a:gd name="adj2" fmla="val 70444"/>
              </a:avLst>
            </a:prstGeom>
            <a:noFill/>
            <a:ln w="57150" cap="sq">
              <a:solidFill>
                <a:srgbClr val="2CB3B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6393" name="Text Box 36"/>
            <p:cNvSpPr txBox="1">
              <a:spLocks noChangeArrowheads="1"/>
            </p:cNvSpPr>
            <p:nvPr/>
          </p:nvSpPr>
          <p:spPr bwMode="auto">
            <a:xfrm>
              <a:off x="3120" y="2293"/>
              <a:ext cx="1056" cy="27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300" b="1" i="1">
                  <a:solidFill>
                    <a:srgbClr val="FF0000"/>
                  </a:solidFill>
                  <a:latin typeface="Times New Roman" pitchFamily="18" charset="0"/>
                </a:rPr>
                <a:t>一趟结束</a:t>
              </a:r>
              <a:endParaRPr lang="zh-CN" altLang="en-US" sz="2300">
                <a:solidFill>
                  <a:srgbClr val="00FF00"/>
                </a:solidFill>
                <a:latin typeface="Times New Roman" pitchFamily="18" charset="0"/>
                <a:ea typeface="楷体_GB2312" pitchFamily="49" charset="-122"/>
              </a:endParaRPr>
            </a:p>
          </p:txBody>
        </p:sp>
      </p:grpSp>
      <p:sp>
        <p:nvSpPr>
          <p:cNvPr id="273445" name="Line 37"/>
          <p:cNvSpPr>
            <a:spLocks noChangeShapeType="1"/>
          </p:cNvSpPr>
          <p:nvPr/>
        </p:nvSpPr>
        <p:spPr bwMode="auto">
          <a:xfrm>
            <a:off x="304800" y="4378325"/>
            <a:ext cx="3962400" cy="0"/>
          </a:xfrm>
          <a:prstGeom prst="line">
            <a:avLst/>
          </a:prstGeom>
          <a:noFill/>
          <a:ln w="31750" cap="sq">
            <a:solidFill>
              <a:schemeClr val="accent2"/>
            </a:solidFill>
            <a:round/>
            <a:headEnd type="none" w="sm" len="sm"/>
            <a:tailEnd type="none" w="sm" len="sm"/>
          </a:ln>
        </p:spPr>
        <p:txBody>
          <a:bodyPr/>
          <a:lstStyle/>
          <a:p>
            <a:endParaRPr lang="zh-CN" altLang="en-US"/>
          </a:p>
        </p:txBody>
      </p:sp>
      <p:grpSp>
        <p:nvGrpSpPr>
          <p:cNvPr id="4" name="Group 38"/>
          <p:cNvGrpSpPr>
            <a:grpSpLocks/>
          </p:cNvGrpSpPr>
          <p:nvPr/>
        </p:nvGrpSpPr>
        <p:grpSpPr bwMode="auto">
          <a:xfrm>
            <a:off x="5067300" y="304800"/>
            <a:ext cx="3619500" cy="2514600"/>
            <a:chOff x="3192" y="251"/>
            <a:chExt cx="2280" cy="1584"/>
          </a:xfrm>
        </p:grpSpPr>
        <p:sp>
          <p:nvSpPr>
            <p:cNvPr id="56366" name="Oval 39"/>
            <p:cNvSpPr>
              <a:spLocks noChangeArrowheads="1"/>
            </p:cNvSpPr>
            <p:nvPr/>
          </p:nvSpPr>
          <p:spPr bwMode="auto">
            <a:xfrm>
              <a:off x="4368" y="27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7" name="Oval 40"/>
            <p:cNvSpPr>
              <a:spLocks noChangeArrowheads="1"/>
            </p:cNvSpPr>
            <p:nvPr/>
          </p:nvSpPr>
          <p:spPr bwMode="auto">
            <a:xfrm>
              <a:off x="345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8" name="Oval 41"/>
            <p:cNvSpPr>
              <a:spLocks noChangeArrowheads="1"/>
            </p:cNvSpPr>
            <p:nvPr/>
          </p:nvSpPr>
          <p:spPr bwMode="auto">
            <a:xfrm>
              <a:off x="4608"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9" name="Oval 42"/>
            <p:cNvSpPr>
              <a:spLocks noChangeArrowheads="1"/>
            </p:cNvSpPr>
            <p:nvPr/>
          </p:nvSpPr>
          <p:spPr bwMode="auto">
            <a:xfrm>
              <a:off x="417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0" name="Oval 43"/>
            <p:cNvSpPr>
              <a:spLocks noChangeArrowheads="1"/>
            </p:cNvSpPr>
            <p:nvPr/>
          </p:nvSpPr>
          <p:spPr bwMode="auto">
            <a:xfrm>
              <a:off x="5184"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1" name="Oval 44"/>
            <p:cNvSpPr>
              <a:spLocks noChangeArrowheads="1"/>
            </p:cNvSpPr>
            <p:nvPr/>
          </p:nvSpPr>
          <p:spPr bwMode="auto">
            <a:xfrm>
              <a:off x="3840"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2" name="Oval 45"/>
            <p:cNvSpPr>
              <a:spLocks noChangeArrowheads="1"/>
            </p:cNvSpPr>
            <p:nvPr/>
          </p:nvSpPr>
          <p:spPr bwMode="auto">
            <a:xfrm>
              <a:off x="4896"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3" name="Oval 46"/>
            <p:cNvSpPr>
              <a:spLocks noChangeArrowheads="1"/>
            </p:cNvSpPr>
            <p:nvPr/>
          </p:nvSpPr>
          <p:spPr bwMode="auto">
            <a:xfrm>
              <a:off x="3648"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4" name="Oval 47"/>
            <p:cNvSpPr>
              <a:spLocks noChangeArrowheads="1"/>
            </p:cNvSpPr>
            <p:nvPr/>
          </p:nvSpPr>
          <p:spPr bwMode="auto">
            <a:xfrm>
              <a:off x="3216"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5" name="Line 48"/>
            <p:cNvSpPr>
              <a:spLocks noChangeShapeType="1"/>
            </p:cNvSpPr>
            <p:nvPr/>
          </p:nvSpPr>
          <p:spPr bwMode="auto">
            <a:xfrm flipH="1">
              <a:off x="4080" y="469"/>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6" name="Line 49"/>
            <p:cNvSpPr>
              <a:spLocks noChangeShapeType="1"/>
            </p:cNvSpPr>
            <p:nvPr/>
          </p:nvSpPr>
          <p:spPr bwMode="auto">
            <a:xfrm>
              <a:off x="4656" y="469"/>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7" name="Line 50"/>
            <p:cNvSpPr>
              <a:spLocks noChangeShapeType="1"/>
            </p:cNvSpPr>
            <p:nvPr/>
          </p:nvSpPr>
          <p:spPr bwMode="auto">
            <a:xfrm flipH="1">
              <a:off x="3696" y="94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8" name="Line 51"/>
            <p:cNvSpPr>
              <a:spLocks noChangeShapeType="1"/>
            </p:cNvSpPr>
            <p:nvPr/>
          </p:nvSpPr>
          <p:spPr bwMode="auto">
            <a:xfrm>
              <a:off x="4080" y="949"/>
              <a:ext cx="155" cy="155"/>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9" name="Line 52"/>
            <p:cNvSpPr>
              <a:spLocks noChangeShapeType="1"/>
            </p:cNvSpPr>
            <p:nvPr/>
          </p:nvSpPr>
          <p:spPr bwMode="auto">
            <a:xfrm flipH="1">
              <a:off x="3408" y="1333"/>
              <a:ext cx="144" cy="24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80" name="Line 53"/>
            <p:cNvSpPr>
              <a:spLocks noChangeShapeType="1"/>
            </p:cNvSpPr>
            <p:nvPr/>
          </p:nvSpPr>
          <p:spPr bwMode="auto">
            <a:xfrm>
              <a:off x="3648" y="1333"/>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1" name="Line 54"/>
            <p:cNvSpPr>
              <a:spLocks noChangeShapeType="1"/>
            </p:cNvSpPr>
            <p:nvPr/>
          </p:nvSpPr>
          <p:spPr bwMode="auto">
            <a:xfrm flipH="1">
              <a:off x="4848" y="949"/>
              <a:ext cx="144" cy="192"/>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6382" name="Line 55"/>
            <p:cNvSpPr>
              <a:spLocks noChangeShapeType="1"/>
            </p:cNvSpPr>
            <p:nvPr/>
          </p:nvSpPr>
          <p:spPr bwMode="auto">
            <a:xfrm>
              <a:off x="5151" y="916"/>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3" name="Rectangle 56"/>
            <p:cNvSpPr>
              <a:spLocks noChangeArrowheads="1"/>
            </p:cNvSpPr>
            <p:nvPr/>
          </p:nvSpPr>
          <p:spPr bwMode="auto">
            <a:xfrm>
              <a:off x="4348" y="25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10</a:t>
              </a:r>
            </a:p>
          </p:txBody>
        </p:sp>
        <p:sp>
          <p:nvSpPr>
            <p:cNvPr id="56384" name="Rectangle 57"/>
            <p:cNvSpPr>
              <a:spLocks noChangeArrowheads="1"/>
            </p:cNvSpPr>
            <p:nvPr/>
          </p:nvSpPr>
          <p:spPr bwMode="auto">
            <a:xfrm>
              <a:off x="3842" y="68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85" name="Rectangle 58"/>
            <p:cNvSpPr>
              <a:spLocks noChangeArrowheads="1"/>
            </p:cNvSpPr>
            <p:nvPr/>
          </p:nvSpPr>
          <p:spPr bwMode="auto">
            <a:xfrm>
              <a:off x="4896" y="68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386" name="Rectangle 59"/>
            <p:cNvSpPr>
              <a:spLocks noChangeArrowheads="1"/>
            </p:cNvSpPr>
            <p:nvPr/>
          </p:nvSpPr>
          <p:spPr bwMode="auto">
            <a:xfrm>
              <a:off x="3454" y="10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87" name="Rectangle 60"/>
            <p:cNvSpPr>
              <a:spLocks noChangeArrowheads="1"/>
            </p:cNvSpPr>
            <p:nvPr/>
          </p:nvSpPr>
          <p:spPr bwMode="auto">
            <a:xfrm>
              <a:off x="4154"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88" name="Rectangle 61"/>
            <p:cNvSpPr>
              <a:spLocks noChangeArrowheads="1"/>
            </p:cNvSpPr>
            <p:nvPr/>
          </p:nvSpPr>
          <p:spPr bwMode="auto">
            <a:xfrm>
              <a:off x="4610"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89" name="Rectangle 62"/>
            <p:cNvSpPr>
              <a:spLocks noChangeArrowheads="1"/>
            </p:cNvSpPr>
            <p:nvPr/>
          </p:nvSpPr>
          <p:spPr bwMode="auto">
            <a:xfrm>
              <a:off x="5212" y="1071"/>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90" name="Rectangle 63"/>
            <p:cNvSpPr>
              <a:spLocks noChangeArrowheads="1"/>
            </p:cNvSpPr>
            <p:nvPr/>
          </p:nvSpPr>
          <p:spPr bwMode="auto">
            <a:xfrm>
              <a:off x="3192" y="15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91" name="Rectangle 64"/>
            <p:cNvSpPr>
              <a:spLocks noChangeArrowheads="1"/>
            </p:cNvSpPr>
            <p:nvPr/>
          </p:nvSpPr>
          <p:spPr bwMode="auto">
            <a:xfrm>
              <a:off x="3648" y="154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grpSp>
        <p:nvGrpSpPr>
          <p:cNvPr id="5" name="Group 65"/>
          <p:cNvGrpSpPr>
            <a:grpSpLocks/>
          </p:cNvGrpSpPr>
          <p:nvPr/>
        </p:nvGrpSpPr>
        <p:grpSpPr bwMode="auto">
          <a:xfrm>
            <a:off x="5319713" y="3844925"/>
            <a:ext cx="3613150" cy="2520950"/>
            <a:chOff x="3351" y="2422"/>
            <a:chExt cx="2276" cy="1588"/>
          </a:xfrm>
        </p:grpSpPr>
        <p:sp>
          <p:nvSpPr>
            <p:cNvPr id="56340" name="Oval 66"/>
            <p:cNvSpPr>
              <a:spLocks noChangeArrowheads="1"/>
            </p:cNvSpPr>
            <p:nvPr/>
          </p:nvSpPr>
          <p:spPr bwMode="auto">
            <a:xfrm>
              <a:off x="4512" y="244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1" name="Oval 67"/>
            <p:cNvSpPr>
              <a:spLocks noChangeArrowheads="1"/>
            </p:cNvSpPr>
            <p:nvPr/>
          </p:nvSpPr>
          <p:spPr bwMode="auto">
            <a:xfrm>
              <a:off x="360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2" name="Oval 68"/>
            <p:cNvSpPr>
              <a:spLocks noChangeArrowheads="1"/>
            </p:cNvSpPr>
            <p:nvPr/>
          </p:nvSpPr>
          <p:spPr bwMode="auto">
            <a:xfrm>
              <a:off x="4752"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3" name="Oval 69"/>
            <p:cNvSpPr>
              <a:spLocks noChangeArrowheads="1"/>
            </p:cNvSpPr>
            <p:nvPr/>
          </p:nvSpPr>
          <p:spPr bwMode="auto">
            <a:xfrm>
              <a:off x="432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4" name="Oval 70"/>
            <p:cNvSpPr>
              <a:spLocks noChangeArrowheads="1"/>
            </p:cNvSpPr>
            <p:nvPr/>
          </p:nvSpPr>
          <p:spPr bwMode="auto">
            <a:xfrm>
              <a:off x="5339"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5" name="Oval 71"/>
            <p:cNvSpPr>
              <a:spLocks noChangeArrowheads="1"/>
            </p:cNvSpPr>
            <p:nvPr/>
          </p:nvSpPr>
          <p:spPr bwMode="auto">
            <a:xfrm>
              <a:off x="3984"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6" name="Oval 72"/>
            <p:cNvSpPr>
              <a:spLocks noChangeArrowheads="1"/>
            </p:cNvSpPr>
            <p:nvPr/>
          </p:nvSpPr>
          <p:spPr bwMode="auto">
            <a:xfrm>
              <a:off x="5040"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7" name="Oval 73"/>
            <p:cNvSpPr>
              <a:spLocks noChangeArrowheads="1"/>
            </p:cNvSpPr>
            <p:nvPr/>
          </p:nvSpPr>
          <p:spPr bwMode="auto">
            <a:xfrm>
              <a:off x="3814"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8" name="Oval 74"/>
            <p:cNvSpPr>
              <a:spLocks noChangeArrowheads="1"/>
            </p:cNvSpPr>
            <p:nvPr/>
          </p:nvSpPr>
          <p:spPr bwMode="auto">
            <a:xfrm>
              <a:off x="3360"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9" name="Line 75"/>
            <p:cNvSpPr>
              <a:spLocks noChangeShapeType="1"/>
            </p:cNvSpPr>
            <p:nvPr/>
          </p:nvSpPr>
          <p:spPr bwMode="auto">
            <a:xfrm flipH="1">
              <a:off x="4224" y="2640"/>
              <a:ext cx="336" cy="288"/>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50" name="Line 76"/>
            <p:cNvSpPr>
              <a:spLocks noChangeShapeType="1"/>
            </p:cNvSpPr>
            <p:nvPr/>
          </p:nvSpPr>
          <p:spPr bwMode="auto">
            <a:xfrm>
              <a:off x="4800" y="2640"/>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1" name="Line 77"/>
            <p:cNvSpPr>
              <a:spLocks noChangeShapeType="1"/>
            </p:cNvSpPr>
            <p:nvPr/>
          </p:nvSpPr>
          <p:spPr bwMode="auto">
            <a:xfrm flipH="1">
              <a:off x="3840" y="310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2" name="Line 78"/>
            <p:cNvSpPr>
              <a:spLocks noChangeShapeType="1"/>
            </p:cNvSpPr>
            <p:nvPr/>
          </p:nvSpPr>
          <p:spPr bwMode="auto">
            <a:xfrm>
              <a:off x="4213" y="3098"/>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3" name="Line 79"/>
            <p:cNvSpPr>
              <a:spLocks noChangeShapeType="1"/>
            </p:cNvSpPr>
            <p:nvPr/>
          </p:nvSpPr>
          <p:spPr bwMode="auto">
            <a:xfrm flipH="1">
              <a:off x="355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4" name="Line 80"/>
            <p:cNvSpPr>
              <a:spLocks noChangeShapeType="1"/>
            </p:cNvSpPr>
            <p:nvPr/>
          </p:nvSpPr>
          <p:spPr bwMode="auto">
            <a:xfrm>
              <a:off x="379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5" name="Line 81"/>
            <p:cNvSpPr>
              <a:spLocks noChangeShapeType="1"/>
            </p:cNvSpPr>
            <p:nvPr/>
          </p:nvSpPr>
          <p:spPr bwMode="auto">
            <a:xfrm flipH="1">
              <a:off x="4981" y="3109"/>
              <a:ext cx="144" cy="192"/>
            </a:xfrm>
            <a:prstGeom prst="line">
              <a:avLst/>
            </a:prstGeom>
            <a:noFill/>
            <a:ln w="25400" cap="sq">
              <a:solidFill>
                <a:srgbClr val="333399"/>
              </a:solidFill>
              <a:round/>
              <a:headEnd type="none" w="sm" len="sm"/>
              <a:tailEnd type="none" w="sm" len="sm"/>
            </a:ln>
          </p:spPr>
          <p:txBody>
            <a:bodyPr/>
            <a:lstStyle/>
            <a:p>
              <a:endParaRPr lang="zh-CN" altLang="en-US"/>
            </a:p>
          </p:txBody>
        </p:sp>
        <p:sp>
          <p:nvSpPr>
            <p:cNvPr id="56356" name="Line 82"/>
            <p:cNvSpPr>
              <a:spLocks noChangeShapeType="1"/>
            </p:cNvSpPr>
            <p:nvPr/>
          </p:nvSpPr>
          <p:spPr bwMode="auto">
            <a:xfrm>
              <a:off x="5291" y="308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7" name="Rectangle 83"/>
            <p:cNvSpPr>
              <a:spLocks noChangeArrowheads="1"/>
            </p:cNvSpPr>
            <p:nvPr/>
          </p:nvSpPr>
          <p:spPr bwMode="auto">
            <a:xfrm>
              <a:off x="4507" y="24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FF0000"/>
                  </a:solidFill>
                  <a:latin typeface="Times New Roman" pitchFamily="18" charset="0"/>
                  <a:ea typeface="宋体" charset="-122"/>
                </a:rPr>
                <a:t>41</a:t>
              </a:r>
            </a:p>
          </p:txBody>
        </p:sp>
        <p:sp>
          <p:nvSpPr>
            <p:cNvPr id="56358" name="Rectangle 84"/>
            <p:cNvSpPr>
              <a:spLocks noChangeArrowheads="1"/>
            </p:cNvSpPr>
            <p:nvPr/>
          </p:nvSpPr>
          <p:spPr bwMode="auto">
            <a:xfrm>
              <a:off x="3973" y="284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59" name="Rectangle 85"/>
            <p:cNvSpPr>
              <a:spLocks noChangeArrowheads="1"/>
            </p:cNvSpPr>
            <p:nvPr/>
          </p:nvSpPr>
          <p:spPr bwMode="auto">
            <a:xfrm>
              <a:off x="5027" y="28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60" name="Rectangle 86"/>
            <p:cNvSpPr>
              <a:spLocks noChangeArrowheads="1"/>
            </p:cNvSpPr>
            <p:nvPr/>
          </p:nvSpPr>
          <p:spPr bwMode="auto">
            <a:xfrm>
              <a:off x="3602"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61" name="Rectangle 87"/>
            <p:cNvSpPr>
              <a:spLocks noChangeArrowheads="1"/>
            </p:cNvSpPr>
            <p:nvPr/>
          </p:nvSpPr>
          <p:spPr bwMode="auto">
            <a:xfrm>
              <a:off x="4298" y="323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62" name="Rectangle 88"/>
            <p:cNvSpPr>
              <a:spLocks noChangeArrowheads="1"/>
            </p:cNvSpPr>
            <p:nvPr/>
          </p:nvSpPr>
          <p:spPr bwMode="auto">
            <a:xfrm>
              <a:off x="4743"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363" name="Rectangle 89"/>
            <p:cNvSpPr>
              <a:spLocks noChangeArrowheads="1"/>
            </p:cNvSpPr>
            <p:nvPr/>
          </p:nvSpPr>
          <p:spPr bwMode="auto">
            <a:xfrm>
              <a:off x="5367" y="3238"/>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64" name="Rectangle 90"/>
            <p:cNvSpPr>
              <a:spLocks noChangeArrowheads="1"/>
            </p:cNvSpPr>
            <p:nvPr/>
          </p:nvSpPr>
          <p:spPr bwMode="auto">
            <a:xfrm>
              <a:off x="3351" y="371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65" name="Rectangle 91"/>
            <p:cNvSpPr>
              <a:spLocks noChangeArrowheads="1"/>
            </p:cNvSpPr>
            <p:nvPr/>
          </p:nvSpPr>
          <p:spPr bwMode="auto">
            <a:xfrm>
              <a:off x="3803" y="37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273500" name="Text Box 92"/>
          <p:cNvSpPr txBox="1">
            <a:spLocks noChangeArrowheads="1"/>
          </p:cNvSpPr>
          <p:nvPr/>
        </p:nvSpPr>
        <p:spPr bwMode="auto">
          <a:xfrm>
            <a:off x="304800" y="4495800"/>
            <a:ext cx="51816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41</a:t>
            </a:r>
            <a:r>
              <a:rPr lang="en-US" altLang="zh-CN" sz="2400" b="1">
                <a:solidFill>
                  <a:srgbClr val="000099"/>
                </a:solidFill>
                <a:latin typeface="Times New Roman" pitchFamily="18" charset="0"/>
                <a:ea typeface="宋体" charset="-122"/>
              </a:rPr>
              <a:t>  23  36  20  19  10  4  12  18  </a:t>
            </a:r>
            <a:r>
              <a:rPr lang="en-US" altLang="zh-CN" sz="2400" b="1">
                <a:solidFill>
                  <a:srgbClr val="FF3300"/>
                </a:solidFill>
                <a:latin typeface="Times New Roman" pitchFamily="18" charset="0"/>
                <a:ea typeface="宋体" charset="-122"/>
              </a:rPr>
              <a:t>50</a:t>
            </a:r>
          </a:p>
        </p:txBody>
      </p:sp>
      <p:sp>
        <p:nvSpPr>
          <p:cNvPr id="273501" name="Text Box 93"/>
          <p:cNvSpPr txBox="1">
            <a:spLocks noChangeArrowheads="1"/>
          </p:cNvSpPr>
          <p:nvPr/>
        </p:nvSpPr>
        <p:spPr bwMode="auto">
          <a:xfrm>
            <a:off x="304800" y="48006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18  23  36  20  19  10  4  12</a:t>
            </a:r>
            <a:r>
              <a:rPr lang="en-US" altLang="zh-CN" sz="2400" b="1">
                <a:solidFill>
                  <a:srgbClr val="FF3300"/>
                </a:solidFill>
                <a:latin typeface="Times New Roman" pitchFamily="18" charset="0"/>
                <a:ea typeface="宋体" charset="-122"/>
              </a:rPr>
              <a:t>  41  50</a:t>
            </a:r>
          </a:p>
        </p:txBody>
      </p:sp>
      <p:sp>
        <p:nvSpPr>
          <p:cNvPr id="273502" name="Line 94"/>
          <p:cNvSpPr>
            <a:spLocks noChangeShapeType="1"/>
          </p:cNvSpPr>
          <p:nvPr/>
        </p:nvSpPr>
        <p:spPr bwMode="auto">
          <a:xfrm>
            <a:off x="339725" y="5216525"/>
            <a:ext cx="3352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3" name="Text Box 95"/>
          <p:cNvSpPr txBox="1">
            <a:spLocks noChangeArrowheads="1"/>
          </p:cNvSpPr>
          <p:nvPr/>
        </p:nvSpPr>
        <p:spPr bwMode="auto">
          <a:xfrm>
            <a:off x="304800" y="53340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36</a:t>
            </a:r>
            <a:r>
              <a:rPr lang="en-US" altLang="zh-CN" sz="2400" b="1">
                <a:solidFill>
                  <a:srgbClr val="000099"/>
                </a:solidFill>
                <a:latin typeface="Times New Roman" pitchFamily="18" charset="0"/>
                <a:ea typeface="宋体" charset="-122"/>
              </a:rPr>
              <a:t>  23  18  20  19  10  4  12  </a:t>
            </a:r>
            <a:r>
              <a:rPr lang="en-US" altLang="zh-CN" sz="2400" b="1">
                <a:solidFill>
                  <a:srgbClr val="FF3300"/>
                </a:solidFill>
                <a:latin typeface="Times New Roman" pitchFamily="18" charset="0"/>
                <a:ea typeface="宋体" charset="-122"/>
              </a:rPr>
              <a:t>41  50</a:t>
            </a:r>
          </a:p>
        </p:txBody>
      </p:sp>
      <p:sp>
        <p:nvSpPr>
          <p:cNvPr id="273504" name="Text Box 96"/>
          <p:cNvSpPr txBox="1">
            <a:spLocks noChangeArrowheads="1"/>
          </p:cNvSpPr>
          <p:nvPr/>
        </p:nvSpPr>
        <p:spPr bwMode="auto">
          <a:xfrm>
            <a:off x="304800" y="5638800"/>
            <a:ext cx="51054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12  23  18  20  19  10  4</a:t>
            </a:r>
            <a:r>
              <a:rPr lang="en-US" altLang="zh-CN" sz="2400" b="1">
                <a:solidFill>
                  <a:srgbClr val="FF3300"/>
                </a:solidFill>
                <a:latin typeface="Times New Roman" pitchFamily="18" charset="0"/>
                <a:ea typeface="宋体" charset="-122"/>
              </a:rPr>
              <a:t>  36  41  50</a:t>
            </a:r>
          </a:p>
        </p:txBody>
      </p:sp>
      <p:sp>
        <p:nvSpPr>
          <p:cNvPr id="273505" name="Line 97"/>
          <p:cNvSpPr>
            <a:spLocks noChangeShapeType="1"/>
          </p:cNvSpPr>
          <p:nvPr/>
        </p:nvSpPr>
        <p:spPr bwMode="auto">
          <a:xfrm>
            <a:off x="328613" y="6037263"/>
            <a:ext cx="2971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6" name="Text Box 98"/>
          <p:cNvSpPr txBox="1">
            <a:spLocks noChangeArrowheads="1"/>
          </p:cNvSpPr>
          <p:nvPr/>
        </p:nvSpPr>
        <p:spPr bwMode="auto">
          <a:xfrm>
            <a:off x="1855788" y="6016625"/>
            <a:ext cx="1636712" cy="549275"/>
          </a:xfrm>
          <a:prstGeom prst="rect">
            <a:avLst/>
          </a:prstGeom>
          <a:noFill/>
          <a:ln w="12700" cap="sq">
            <a:noFill/>
            <a:miter lim="800000"/>
            <a:headEnd type="none" w="sm" len="sm"/>
            <a:tailEnd type="none" w="sm" len="sm"/>
          </a:ln>
        </p:spPr>
        <p:txBody>
          <a:bodyPr>
            <a:spAutoFit/>
          </a:bodyPr>
          <a:lstStyle/>
          <a:p>
            <a:pPr eaLnBrk="1" hangingPunct="1"/>
            <a:r>
              <a:rPr lang="en-US" altLang="zh-CN" sz="3000" b="1">
                <a:solidFill>
                  <a:srgbClr val="000099"/>
                </a:solidFill>
                <a:latin typeface="Times New Roman" pitchFamily="18" charset="0"/>
                <a:ea typeface="宋体" charset="-122"/>
                <a:cs typeface="Times New Roman" pitchFamily="18" charset="0"/>
              </a:rPr>
              <a:t>… …</a:t>
            </a:r>
          </a:p>
        </p:txBody>
      </p:sp>
      <p:grpSp>
        <p:nvGrpSpPr>
          <p:cNvPr id="6" name="Group 115"/>
          <p:cNvGrpSpPr>
            <a:grpSpLocks/>
          </p:cNvGrpSpPr>
          <p:nvPr/>
        </p:nvGrpSpPr>
        <p:grpSpPr bwMode="auto">
          <a:xfrm>
            <a:off x="5011738" y="2895600"/>
            <a:ext cx="3997325" cy="533400"/>
            <a:chOff x="3157" y="1824"/>
            <a:chExt cx="2518" cy="336"/>
          </a:xfrm>
        </p:grpSpPr>
        <p:sp>
          <p:nvSpPr>
            <p:cNvPr id="56338" name="Rectangle 110"/>
            <p:cNvSpPr>
              <a:spLocks noChangeArrowheads="1"/>
            </p:cNvSpPr>
            <p:nvPr/>
          </p:nvSpPr>
          <p:spPr bwMode="auto">
            <a:xfrm>
              <a:off x="3157" y="1824"/>
              <a:ext cx="2399" cy="336"/>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53882" dir="2700000" algn="ctr" rotWithShape="0">
                <a:srgbClr val="C0C0C0"/>
              </a:outerShdw>
            </a:effectLst>
          </p:spPr>
          <p:txBody>
            <a:bodyPr wrap="none" anchor="ctr"/>
            <a:lstStyle/>
            <a:p>
              <a:pPr eaLnBrk="1" hangingPunct="1"/>
              <a:endParaRPr lang="zh-CN" altLang="en-US"/>
            </a:p>
          </p:txBody>
        </p:sp>
        <p:sp>
          <p:nvSpPr>
            <p:cNvPr id="56339" name="Text Box 111"/>
            <p:cNvSpPr txBox="1">
              <a:spLocks noChangeArrowheads="1"/>
            </p:cNvSpPr>
            <p:nvPr/>
          </p:nvSpPr>
          <p:spPr bwMode="auto">
            <a:xfrm>
              <a:off x="3180" y="1862"/>
              <a:ext cx="2495" cy="288"/>
            </a:xfrm>
            <a:prstGeom prst="rect">
              <a:avLst/>
            </a:prstGeom>
            <a:noFill/>
            <a:ln w="635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2400" b="1">
                  <a:solidFill>
                    <a:srgbClr val="FFFF00"/>
                  </a:solidFill>
                  <a:latin typeface="Times New Roman" pitchFamily="18" charset="0"/>
                  <a:ea typeface="宋体" charset="-122"/>
                </a:rPr>
                <a:t> </a:t>
              </a:r>
              <a:r>
                <a:rPr lang="zh-CN" altLang="en-US" sz="2400" b="1">
                  <a:solidFill>
                    <a:srgbClr val="FFFF00"/>
                  </a:solidFill>
                  <a:latin typeface="Times New Roman" pitchFamily="18" charset="0"/>
                </a:rPr>
                <a:t>将根结点</a:t>
              </a:r>
              <a:r>
                <a:rPr lang="zh-CN" altLang="en-US" sz="2400" b="1">
                  <a:solidFill>
                    <a:srgbClr val="FFFFFF"/>
                  </a:solidFill>
                  <a:latin typeface="Times New Roman" pitchFamily="18" charset="0"/>
                </a:rPr>
                <a:t>往叶结点方向</a:t>
              </a:r>
              <a:r>
                <a:rPr lang="zh-CN" altLang="en-US" sz="2400" b="1">
                  <a:solidFill>
                    <a:srgbClr val="FFFF00"/>
                  </a:solidFill>
                  <a:latin typeface="Times New Roman" pitchFamily="18" charset="0"/>
                </a:rPr>
                <a:t>移</a:t>
              </a:r>
              <a:r>
                <a:rPr lang="zh-CN" altLang="en-US" sz="2400" b="1">
                  <a:solidFill>
                    <a:srgbClr val="FFFF00"/>
                  </a:solidFill>
                  <a:latin typeface="Times New Roman" pitchFamily="18" charset="0"/>
                  <a:ea typeface="宋体" charset="-122"/>
                </a:rPr>
                <a:t> </a:t>
              </a:r>
            </a:p>
          </p:txBody>
        </p:sp>
      </p:grpSp>
      <p:sp>
        <p:nvSpPr>
          <p:cNvPr id="273520" name="Freeform 112"/>
          <p:cNvSpPr>
            <a:spLocks/>
          </p:cNvSpPr>
          <p:nvPr/>
        </p:nvSpPr>
        <p:spPr bwMode="auto">
          <a:xfrm>
            <a:off x="6840538" y="211138"/>
            <a:ext cx="692150" cy="628650"/>
          </a:xfrm>
          <a:custGeom>
            <a:avLst/>
            <a:gdLst>
              <a:gd name="T0" fmla="*/ 2147483646 w 338"/>
              <a:gd name="T1" fmla="*/ 2147483646 h 259"/>
              <a:gd name="T2" fmla="*/ 2147483646 w 338"/>
              <a:gd name="T3" fmla="*/ 2147483646 h 259"/>
              <a:gd name="T4" fmla="*/ 0 w 338"/>
              <a:gd name="T5" fmla="*/ 2147483646 h 259"/>
              <a:gd name="T6" fmla="*/ 2147483646 w 338"/>
              <a:gd name="T7" fmla="*/ 2147483646 h 259"/>
              <a:gd name="T8" fmla="*/ 2147483646 w 338"/>
              <a:gd name="T9" fmla="*/ 2147483646 h 259"/>
              <a:gd name="T10" fmla="*/ 2147483646 w 338"/>
              <a:gd name="T11" fmla="*/ 2147483646 h 259"/>
              <a:gd name="T12" fmla="*/ 2147483646 w 338"/>
              <a:gd name="T13" fmla="*/ 2147483646 h 259"/>
              <a:gd name="T14" fmla="*/ 0 60000 65536"/>
              <a:gd name="T15" fmla="*/ 0 60000 65536"/>
              <a:gd name="T16" fmla="*/ 0 60000 65536"/>
              <a:gd name="T17" fmla="*/ 0 60000 65536"/>
              <a:gd name="T18" fmla="*/ 0 60000 65536"/>
              <a:gd name="T19" fmla="*/ 0 60000 65536"/>
              <a:gd name="T20" fmla="*/ 0 60000 65536"/>
              <a:gd name="T21" fmla="*/ 0 w 338"/>
              <a:gd name="T22" fmla="*/ 0 h 259"/>
              <a:gd name="T23" fmla="*/ 338 w 338"/>
              <a:gd name="T24" fmla="*/ 259 h 2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8" h="259">
                <a:moveTo>
                  <a:pt x="192" y="7"/>
                </a:moveTo>
                <a:cubicBezTo>
                  <a:pt x="147" y="11"/>
                  <a:pt x="98" y="0"/>
                  <a:pt x="56" y="18"/>
                </a:cubicBezTo>
                <a:cubicBezTo>
                  <a:pt x="25" y="31"/>
                  <a:pt x="10" y="88"/>
                  <a:pt x="0" y="120"/>
                </a:cubicBezTo>
                <a:cubicBezTo>
                  <a:pt x="14" y="205"/>
                  <a:pt x="31" y="228"/>
                  <a:pt x="112" y="255"/>
                </a:cubicBezTo>
                <a:cubicBezTo>
                  <a:pt x="249" y="244"/>
                  <a:pt x="268" y="259"/>
                  <a:pt x="338" y="154"/>
                </a:cubicBezTo>
                <a:cubicBezTo>
                  <a:pt x="337" y="145"/>
                  <a:pt x="326" y="59"/>
                  <a:pt x="316" y="52"/>
                </a:cubicBezTo>
                <a:cubicBezTo>
                  <a:pt x="280" y="26"/>
                  <a:pt x="223" y="38"/>
                  <a:pt x="192" y="7"/>
                </a:cubicBezTo>
                <a:close/>
              </a:path>
            </a:pathLst>
          </a:custGeom>
          <a:noFill/>
          <a:ln w="57150" cap="sq" cmpd="sng">
            <a:solidFill>
              <a:srgbClr val="FF0000"/>
            </a:solidFill>
            <a:prstDash val="solid"/>
            <a:round/>
            <a:headEnd/>
            <a:tailEnd/>
          </a:ln>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3441"/>
                                        </p:tgtEl>
                                        <p:attrNameLst>
                                          <p:attrName>style.visibility</p:attrName>
                                        </p:attrNameLst>
                                      </p:cBhvr>
                                      <p:to>
                                        <p:strVal val="visible"/>
                                      </p:to>
                                    </p:set>
                                    <p:animEffect transition="in" filter="dissolve">
                                      <p:cBhvr>
                                        <p:cTn id="13" dur="500"/>
                                        <p:tgtEl>
                                          <p:spTgt spid="2734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3445"/>
                                        </p:tgtEl>
                                        <p:attrNameLst>
                                          <p:attrName>style.visibility</p:attrName>
                                        </p:attrNameLst>
                                      </p:cBhvr>
                                      <p:to>
                                        <p:strVal val="visible"/>
                                      </p:to>
                                    </p:set>
                                    <p:anim calcmode="lin" valueType="num">
                                      <p:cBhvr>
                                        <p:cTn id="23" dur="500" fill="hold"/>
                                        <p:tgtEl>
                                          <p:spTgt spid="273445"/>
                                        </p:tgtEl>
                                        <p:attrNameLst>
                                          <p:attrName>ppt_w</p:attrName>
                                        </p:attrNameLst>
                                      </p:cBhvr>
                                      <p:tavLst>
                                        <p:tav tm="0">
                                          <p:val>
                                            <p:fltVal val="0"/>
                                          </p:val>
                                        </p:tav>
                                        <p:tav tm="100000">
                                          <p:val>
                                            <p:strVal val="#ppt_w"/>
                                          </p:val>
                                        </p:tav>
                                      </p:tavLst>
                                    </p:anim>
                                    <p:anim calcmode="lin" valueType="num">
                                      <p:cBhvr>
                                        <p:cTn id="24" dur="500" fill="hold"/>
                                        <p:tgtEl>
                                          <p:spTgt spid="27344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273520"/>
                                        </p:tgtEl>
                                        <p:attrNameLst>
                                          <p:attrName>style.visibility</p:attrName>
                                        </p:attrNameLst>
                                      </p:cBhvr>
                                      <p:to>
                                        <p:strVal val="visible"/>
                                      </p:to>
                                    </p:set>
                                    <p:anim calcmode="lin" valueType="num">
                                      <p:cBhvr>
                                        <p:cTn id="35" dur="500" fill="hold"/>
                                        <p:tgtEl>
                                          <p:spTgt spid="273520"/>
                                        </p:tgtEl>
                                        <p:attrNameLst>
                                          <p:attrName>ppt_w</p:attrName>
                                        </p:attrNameLst>
                                      </p:cBhvr>
                                      <p:tavLst>
                                        <p:tav tm="0">
                                          <p:val>
                                            <p:strVal val="4/3*#ppt_w"/>
                                          </p:val>
                                        </p:tav>
                                        <p:tav tm="100000">
                                          <p:val>
                                            <p:strVal val="#ppt_w"/>
                                          </p:val>
                                        </p:tav>
                                      </p:tavLst>
                                    </p:anim>
                                    <p:anim calcmode="lin" valueType="num">
                                      <p:cBhvr>
                                        <p:cTn id="36" dur="500" fill="hold"/>
                                        <p:tgtEl>
                                          <p:spTgt spid="273520"/>
                                        </p:tgtEl>
                                        <p:attrNameLst>
                                          <p:attrName>ppt_h</p:attrName>
                                        </p:attrNameLst>
                                      </p:cBhvr>
                                      <p:tavLst>
                                        <p:tav tm="0">
                                          <p:val>
                                            <p:strVal val="4/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arn(outVertic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Top)">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3500"/>
                                        </p:tgtEl>
                                        <p:attrNameLst>
                                          <p:attrName>style.visibility</p:attrName>
                                        </p:attrNameLst>
                                      </p:cBhvr>
                                      <p:to>
                                        <p:strVal val="visible"/>
                                      </p:to>
                                    </p:set>
                                    <p:animEffect transition="in" filter="dissolve">
                                      <p:cBhvr>
                                        <p:cTn id="51" dur="500"/>
                                        <p:tgtEl>
                                          <p:spTgt spid="273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73501"/>
                                        </p:tgtEl>
                                        <p:attrNameLst>
                                          <p:attrName>style.visibility</p:attrName>
                                        </p:attrNameLst>
                                      </p:cBhvr>
                                      <p:to>
                                        <p:strVal val="visible"/>
                                      </p:to>
                                    </p:set>
                                    <p:animEffect transition="in" filter="dissolve">
                                      <p:cBhvr>
                                        <p:cTn id="56" dur="500"/>
                                        <p:tgtEl>
                                          <p:spTgt spid="2735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273502"/>
                                        </p:tgtEl>
                                        <p:attrNameLst>
                                          <p:attrName>style.visibility</p:attrName>
                                        </p:attrNameLst>
                                      </p:cBhvr>
                                      <p:to>
                                        <p:strVal val="visible"/>
                                      </p:to>
                                    </p:set>
                                    <p:anim calcmode="lin" valueType="num">
                                      <p:cBhvr>
                                        <p:cTn id="61" dur="500" fill="hold"/>
                                        <p:tgtEl>
                                          <p:spTgt spid="273502"/>
                                        </p:tgtEl>
                                        <p:attrNameLst>
                                          <p:attrName>ppt_w</p:attrName>
                                        </p:attrNameLst>
                                      </p:cBhvr>
                                      <p:tavLst>
                                        <p:tav tm="0">
                                          <p:val>
                                            <p:fltVal val="0"/>
                                          </p:val>
                                        </p:tav>
                                        <p:tav tm="100000">
                                          <p:val>
                                            <p:strVal val="#ppt_w"/>
                                          </p:val>
                                        </p:tav>
                                      </p:tavLst>
                                    </p:anim>
                                    <p:anim calcmode="lin" valueType="num">
                                      <p:cBhvr>
                                        <p:cTn id="62" dur="500" fill="hold"/>
                                        <p:tgtEl>
                                          <p:spTgt spid="273502"/>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3503"/>
                                        </p:tgtEl>
                                        <p:attrNameLst>
                                          <p:attrName>style.visibility</p:attrName>
                                        </p:attrNameLst>
                                      </p:cBhvr>
                                      <p:to>
                                        <p:strVal val="visible"/>
                                      </p:to>
                                    </p:set>
                                    <p:animEffect transition="in" filter="dissolve">
                                      <p:cBhvr>
                                        <p:cTn id="67" dur="500"/>
                                        <p:tgtEl>
                                          <p:spTgt spid="2735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73504"/>
                                        </p:tgtEl>
                                        <p:attrNameLst>
                                          <p:attrName>style.visibility</p:attrName>
                                        </p:attrNameLst>
                                      </p:cBhvr>
                                      <p:to>
                                        <p:strVal val="visible"/>
                                      </p:to>
                                    </p:set>
                                    <p:animEffect transition="in" filter="dissolve">
                                      <p:cBhvr>
                                        <p:cTn id="72" dur="500"/>
                                        <p:tgtEl>
                                          <p:spTgt spid="2735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273505"/>
                                        </p:tgtEl>
                                        <p:attrNameLst>
                                          <p:attrName>style.visibility</p:attrName>
                                        </p:attrNameLst>
                                      </p:cBhvr>
                                      <p:to>
                                        <p:strVal val="visible"/>
                                      </p:to>
                                    </p:set>
                                    <p:anim calcmode="lin" valueType="num">
                                      <p:cBhvr>
                                        <p:cTn id="77" dur="500" fill="hold"/>
                                        <p:tgtEl>
                                          <p:spTgt spid="273505"/>
                                        </p:tgtEl>
                                        <p:attrNameLst>
                                          <p:attrName>ppt_w</p:attrName>
                                        </p:attrNameLst>
                                      </p:cBhvr>
                                      <p:tavLst>
                                        <p:tav tm="0">
                                          <p:val>
                                            <p:fltVal val="0"/>
                                          </p:val>
                                        </p:tav>
                                        <p:tav tm="100000">
                                          <p:val>
                                            <p:strVal val="#ppt_w"/>
                                          </p:val>
                                        </p:tav>
                                      </p:tavLst>
                                    </p:anim>
                                    <p:anim calcmode="lin" valueType="num">
                                      <p:cBhvr>
                                        <p:cTn id="78" dur="500" fill="hold"/>
                                        <p:tgtEl>
                                          <p:spTgt spid="273505"/>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73506"/>
                                        </p:tgtEl>
                                        <p:attrNameLst>
                                          <p:attrName>style.visibility</p:attrName>
                                        </p:attrNameLst>
                                      </p:cBhvr>
                                      <p:to>
                                        <p:strVal val="visible"/>
                                      </p:to>
                                    </p:set>
                                    <p:anim calcmode="lin" valueType="num">
                                      <p:cBhvr additive="base">
                                        <p:cTn id="83" dur="500" fill="hold"/>
                                        <p:tgtEl>
                                          <p:spTgt spid="273506"/>
                                        </p:tgtEl>
                                        <p:attrNameLst>
                                          <p:attrName>ppt_x</p:attrName>
                                        </p:attrNameLst>
                                      </p:cBhvr>
                                      <p:tavLst>
                                        <p:tav tm="0">
                                          <p:val>
                                            <p:strVal val="#ppt_x"/>
                                          </p:val>
                                        </p:tav>
                                        <p:tav tm="100000">
                                          <p:val>
                                            <p:strVal val="#ppt_x"/>
                                          </p:val>
                                        </p:tav>
                                      </p:tavLst>
                                    </p:anim>
                                    <p:anim calcmode="lin" valueType="num">
                                      <p:cBhvr additive="base">
                                        <p:cTn id="84" dur="500" fill="hold"/>
                                        <p:tgtEl>
                                          <p:spTgt spid="273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41" grpId="0" autoUpdateAnimBg="0"/>
      <p:bldP spid="273445" grpId="0" animBg="1"/>
      <p:bldP spid="273500" grpId="0" autoUpdateAnimBg="0"/>
      <p:bldP spid="273501" grpId="0" autoUpdateAnimBg="0"/>
      <p:bldP spid="273502" grpId="0" animBg="1"/>
      <p:bldP spid="273503" grpId="0" autoUpdateAnimBg="0"/>
      <p:bldP spid="273504" grpId="0" autoUpdateAnimBg="0"/>
      <p:bldP spid="273505" grpId="0" animBg="1"/>
      <p:bldP spid="273506" grpId="0" autoUpdateAnimBg="0"/>
      <p:bldP spid="2735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1327150" y="457200"/>
            <a:ext cx="6629400" cy="5715000"/>
            <a:chOff x="720" y="288"/>
            <a:chExt cx="4176" cy="3600"/>
          </a:xfrm>
        </p:grpSpPr>
        <p:sp>
          <p:nvSpPr>
            <p:cNvPr id="57357" name="Rectangle 3"/>
            <p:cNvSpPr>
              <a:spLocks noChangeArrowheads="1"/>
            </p:cNvSpPr>
            <p:nvPr/>
          </p:nvSpPr>
          <p:spPr bwMode="auto">
            <a:xfrm>
              <a:off x="720" y="288"/>
              <a:ext cx="4176" cy="3600"/>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sp>
          <p:nvSpPr>
            <p:cNvPr id="57358" name="Text Box 4"/>
            <p:cNvSpPr txBox="1">
              <a:spLocks noChangeArrowheads="1"/>
            </p:cNvSpPr>
            <p:nvPr/>
          </p:nvSpPr>
          <p:spPr bwMode="auto">
            <a:xfrm>
              <a:off x="958" y="500"/>
              <a:ext cx="3782" cy="328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dirty="0">
                  <a:solidFill>
                    <a:srgbClr val="000058"/>
                  </a:solidFill>
                  <a:latin typeface="Times New Roman" pitchFamily="18" charset="0"/>
                  <a:ea typeface="宋体" charset="-122"/>
                </a:rPr>
                <a:t>void  adjust(</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k[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i,int</a:t>
              </a:r>
              <a:r>
                <a:rPr lang="en-US" altLang="zh-CN" sz="2300" b="1" dirty="0">
                  <a:solidFill>
                    <a:srgbClr val="000058"/>
                  </a:solidFill>
                  <a:latin typeface="Times New Roman" pitchFamily="18" charset="0"/>
                  <a:ea typeface="宋体" charset="-122"/>
                </a:rPr>
                <a:t> n)</a:t>
              </a:r>
            </a:p>
            <a:p>
              <a:pPr eaLnBrk="1" hangingPunct="1">
                <a:lnSpc>
                  <a:spcPct val="85000"/>
                </a:lnSpc>
              </a:pPr>
              <a:r>
                <a:rPr lang="en-US" altLang="zh-CN" sz="2300" b="1" dirty="0">
                  <a:solidFill>
                    <a:srgbClr val="000058"/>
                  </a:solidFill>
                  <a:latin typeface="Times New Roman" pitchFamily="18" charset="0"/>
                  <a:ea typeface="宋体" charset="-122"/>
                </a:rPr>
                <a:t>{</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j;</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temp;</a:t>
              </a:r>
            </a:p>
            <a:p>
              <a:pPr eaLnBrk="1" hangingPunct="1">
                <a:lnSpc>
                  <a:spcPct val="85000"/>
                </a:lnSpc>
              </a:pPr>
              <a:r>
                <a:rPr lang="en-US" altLang="zh-CN" sz="2300" b="1" dirty="0">
                  <a:solidFill>
                    <a:srgbClr val="000058"/>
                  </a:solidFill>
                  <a:latin typeface="Times New Roman" pitchFamily="18" charset="0"/>
                  <a:ea typeface="宋体" charset="-122"/>
                </a:rPr>
                <a:t>        temp</a:t>
              </a:r>
              <a:r>
                <a:rPr lang="en-US" altLang="zh-CN" sz="2300" b="1" dirty="0">
                  <a:solidFill>
                    <a:srgbClr val="000058"/>
                  </a:solidFill>
                  <a:latin typeface="Times New Roman" pitchFamily="18" charset="0"/>
                  <a:ea typeface="宋体" charset="-122"/>
                  <a:sym typeface="Symbol" pitchFamily="18" charset="2"/>
                </a:rPr>
                <a:t>=k[</a:t>
              </a:r>
              <a:r>
                <a:rPr lang="en-US" altLang="zh-CN" sz="2300" b="1" dirty="0" err="1">
                  <a:solidFill>
                    <a:srgbClr val="000058"/>
                  </a:solidFill>
                  <a:latin typeface="Times New Roman" pitchFamily="18" charset="0"/>
                  <a:ea typeface="宋体" charset="-122"/>
                  <a:sym typeface="Symbol" pitchFamily="18" charset="2"/>
                </a:rPr>
                <a:t>i</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a:t>
              </a:r>
              <a:r>
                <a:rPr lang="en-US" altLang="zh-CN" sz="2300" b="1" dirty="0">
                  <a:solidFill>
                    <a:srgbClr val="000058"/>
                  </a:solidFill>
                  <a:latin typeface="Times New Roman" pitchFamily="18" charset="0"/>
                  <a:ea typeface="宋体" charset="-122"/>
                  <a:cs typeface="Times New Roman" pitchFamily="18" charset="0"/>
                  <a:sym typeface="Symbol" pitchFamily="18" charset="2"/>
                </a:rPr>
                <a:t>*</a:t>
              </a:r>
              <a:r>
                <a:rPr lang="en-US" altLang="zh-CN" sz="2300" b="1" dirty="0">
                  <a:solidFill>
                    <a:srgbClr val="000058"/>
                  </a:solidFill>
                  <a:latin typeface="Times New Roman" pitchFamily="18" charset="0"/>
                  <a:ea typeface="宋体" charset="-122"/>
                  <a:sym typeface="Symbol" pitchFamily="18" charset="2"/>
                </a:rPr>
                <a:t>i+1;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while(j&lt;n){</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if(j+1&lt;n &amp;&amp; k[j]&lt;k[j+1])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if(temp&lt;k[j])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k[j/2]=k[j];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else break;</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k[(j-1)/2]=temp;</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a:t>
              </a:r>
            </a:p>
          </p:txBody>
        </p:sp>
      </p:grpSp>
      <p:grpSp>
        <p:nvGrpSpPr>
          <p:cNvPr id="3" name="Group 34"/>
          <p:cNvGrpSpPr>
            <a:grpSpLocks/>
          </p:cNvGrpSpPr>
          <p:nvPr/>
        </p:nvGrpSpPr>
        <p:grpSpPr bwMode="auto">
          <a:xfrm>
            <a:off x="414338" y="458788"/>
            <a:ext cx="844550" cy="2400300"/>
            <a:chOff x="261" y="289"/>
            <a:chExt cx="532" cy="1512"/>
          </a:xfrm>
        </p:grpSpPr>
        <p:sp>
          <p:nvSpPr>
            <p:cNvPr id="57355" name="Rectangle 6"/>
            <p:cNvSpPr>
              <a:spLocks noChangeArrowheads="1"/>
            </p:cNvSpPr>
            <p:nvPr/>
          </p:nvSpPr>
          <p:spPr bwMode="auto">
            <a:xfrm>
              <a:off x="261" y="289"/>
              <a:ext cx="340" cy="1512"/>
            </a:xfrm>
            <a:prstGeom prst="rect">
              <a:avLst/>
            </a:prstGeom>
            <a:solidFill>
              <a:srgbClr val="FFFF9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eaLnBrk="1" hangingPunct="1"/>
              <a:endParaRPr lang="zh-CN" altLang="en-US"/>
            </a:p>
          </p:txBody>
        </p:sp>
        <p:sp>
          <p:nvSpPr>
            <p:cNvPr id="57356" name="Text Box 7"/>
            <p:cNvSpPr txBox="1">
              <a:spLocks noChangeArrowheads="1"/>
            </p:cNvSpPr>
            <p:nvPr/>
          </p:nvSpPr>
          <p:spPr bwMode="auto">
            <a:xfrm>
              <a:off x="265" y="356"/>
              <a:ext cx="528" cy="1378"/>
            </a:xfrm>
            <a:prstGeom prst="rect">
              <a:avLst/>
            </a:prstGeom>
            <a:noFill/>
            <a:ln w="12700" cap="sq">
              <a:noFill/>
              <a:miter lim="800000"/>
              <a:headEnd type="none" w="sm" len="sm"/>
              <a:tailEnd type="none" w="sm" len="sm"/>
            </a:ln>
          </p:spPr>
          <p:txBody>
            <a:bodyPr>
              <a:spAutoFit/>
            </a:bodyPr>
            <a:lstStyle/>
            <a:p>
              <a:pPr eaLnBrk="1" hangingPunct="1">
                <a:lnSpc>
                  <a:spcPct val="80000"/>
                </a:lnSpc>
                <a:spcAft>
                  <a:spcPct val="30000"/>
                </a:spcAft>
              </a:pPr>
              <a:r>
                <a:rPr lang="zh-CN" altLang="en-US" sz="2700" b="1">
                  <a:solidFill>
                    <a:srgbClr val="002D88"/>
                  </a:solidFill>
                </a:rPr>
                <a:t>四</a:t>
              </a:r>
              <a:r>
                <a:rPr lang="en-US" altLang="zh-CN" sz="2700" b="1">
                  <a:solidFill>
                    <a:srgbClr val="002D88"/>
                  </a:solidFill>
                </a:rPr>
                <a:t>.</a:t>
              </a:r>
            </a:p>
            <a:p>
              <a:pPr eaLnBrk="1" hangingPunct="1">
                <a:lnSpc>
                  <a:spcPct val="80000"/>
                </a:lnSpc>
              </a:pPr>
              <a:r>
                <a:rPr lang="zh-CN" altLang="en-US" sz="2700" b="1">
                  <a:solidFill>
                    <a:srgbClr val="002D88"/>
                  </a:solidFill>
                </a:rPr>
                <a:t>调</a:t>
              </a:r>
            </a:p>
            <a:p>
              <a:pPr eaLnBrk="1" hangingPunct="1">
                <a:lnSpc>
                  <a:spcPct val="80000"/>
                </a:lnSpc>
              </a:pPr>
              <a:r>
                <a:rPr lang="zh-CN" altLang="en-US" sz="2700" b="1">
                  <a:solidFill>
                    <a:srgbClr val="002D88"/>
                  </a:solidFill>
                </a:rPr>
                <a:t>整</a:t>
              </a:r>
            </a:p>
            <a:p>
              <a:pPr eaLnBrk="1" hangingPunct="1">
                <a:lnSpc>
                  <a:spcPct val="80000"/>
                </a:lnSpc>
              </a:pPr>
              <a:r>
                <a:rPr lang="zh-CN" altLang="en-US" sz="2700" b="1">
                  <a:solidFill>
                    <a:srgbClr val="002D88"/>
                  </a:solidFill>
                </a:rPr>
                <a:t>子</a:t>
              </a:r>
            </a:p>
            <a:p>
              <a:pPr eaLnBrk="1" hangingPunct="1">
                <a:lnSpc>
                  <a:spcPct val="80000"/>
                </a:lnSpc>
              </a:pPr>
              <a:r>
                <a:rPr lang="zh-CN" altLang="en-US" sz="2700" b="1">
                  <a:solidFill>
                    <a:srgbClr val="002D88"/>
                  </a:solidFill>
                </a:rPr>
                <a:t>算</a:t>
              </a:r>
            </a:p>
            <a:p>
              <a:pPr eaLnBrk="1" hangingPunct="1">
                <a:lnSpc>
                  <a:spcPct val="80000"/>
                </a:lnSpc>
              </a:pPr>
              <a:r>
                <a:rPr lang="zh-CN" altLang="en-US" sz="2700" b="1">
                  <a:solidFill>
                    <a:srgbClr val="002D88"/>
                  </a:solidFill>
                </a:rPr>
                <a:t>法</a:t>
              </a:r>
            </a:p>
          </p:txBody>
        </p:sp>
      </p:grpSp>
      <p:grpSp>
        <p:nvGrpSpPr>
          <p:cNvPr id="4" name="Group 36"/>
          <p:cNvGrpSpPr>
            <a:grpSpLocks/>
          </p:cNvGrpSpPr>
          <p:nvPr/>
        </p:nvGrpSpPr>
        <p:grpSpPr bwMode="auto">
          <a:xfrm>
            <a:off x="5148265" y="1268760"/>
            <a:ext cx="3995739" cy="1606203"/>
            <a:chOff x="3016" y="890"/>
            <a:chExt cx="2517" cy="875"/>
          </a:xfrm>
        </p:grpSpPr>
        <p:sp>
          <p:nvSpPr>
            <p:cNvPr id="57352" name="Rectangle 9"/>
            <p:cNvSpPr>
              <a:spLocks noChangeArrowheads="1"/>
            </p:cNvSpPr>
            <p:nvPr/>
          </p:nvSpPr>
          <p:spPr bwMode="auto">
            <a:xfrm>
              <a:off x="3061" y="890"/>
              <a:ext cx="2472" cy="824"/>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7353" name="Text Box 10"/>
            <p:cNvSpPr txBox="1">
              <a:spLocks noChangeArrowheads="1"/>
            </p:cNvSpPr>
            <p:nvPr/>
          </p:nvSpPr>
          <p:spPr bwMode="auto">
            <a:xfrm>
              <a:off x="3379" y="980"/>
              <a:ext cx="2154" cy="785"/>
            </a:xfrm>
            <a:prstGeom prst="rect">
              <a:avLst/>
            </a:prstGeom>
            <a:noFill/>
            <a:ln w="12700" cap="sq">
              <a:noFill/>
              <a:miter lim="800000"/>
              <a:headEnd type="none" w="sm" len="sm"/>
              <a:tailEnd type="none" w="sm" len="sm"/>
            </a:ln>
          </p:spPr>
          <p:txBody>
            <a:bodyPr wrap="square">
              <a:spAutoFit/>
            </a:bodyPr>
            <a:lstStyle/>
            <a:p>
              <a:pPr>
                <a:lnSpc>
                  <a:spcPct val="75000"/>
                </a:lnSpc>
              </a:pPr>
              <a:r>
                <a:rPr lang="zh-CN" altLang="en-US" b="1" dirty="0">
                  <a:solidFill>
                    <a:srgbClr val="003399"/>
                  </a:solidFill>
                </a:rPr>
                <a:t>向下</a:t>
              </a:r>
              <a:r>
                <a:rPr lang="zh-CN" altLang="en-US" sz="2000" b="1" dirty="0">
                  <a:solidFill>
                    <a:srgbClr val="003399"/>
                  </a:solidFill>
                </a:rPr>
                <a:t>调整结点</a:t>
              </a:r>
              <a:r>
                <a:rPr lang="en-US" altLang="zh-CN" sz="2000" b="1" dirty="0" err="1">
                  <a:solidFill>
                    <a:srgbClr val="003399"/>
                  </a:solidFill>
                </a:rPr>
                <a:t>i</a:t>
              </a:r>
              <a:r>
                <a:rPr lang="zh-CN" altLang="en-US" sz="2000" b="1" dirty="0">
                  <a:solidFill>
                    <a:srgbClr val="003399"/>
                  </a:solidFill>
                </a:rPr>
                <a:t>的位置，使得其祖先结点值 都比其大</a:t>
              </a:r>
              <a:r>
                <a:rPr lang="zh-CN" altLang="zh-CN" sz="2000" b="1" dirty="0">
                  <a:solidFill>
                    <a:srgbClr val="003399"/>
                  </a:solidFill>
                </a:rPr>
                <a:t>。</a:t>
              </a:r>
              <a:r>
                <a:rPr lang="zh-CN" altLang="en-US" sz="2000" b="1" dirty="0">
                  <a:solidFill>
                    <a:srgbClr val="C00000"/>
                  </a:solidFill>
                </a:rPr>
                <a:t>如果一棵树仅根结点</a:t>
              </a:r>
              <a:r>
                <a:rPr lang="en-US" altLang="zh-CN" sz="2000" b="1" dirty="0" err="1">
                  <a:solidFill>
                    <a:srgbClr val="C00000"/>
                  </a:solidFill>
                </a:rPr>
                <a:t>i</a:t>
              </a:r>
              <a:r>
                <a:rPr lang="zh-CN" altLang="en-US" sz="2000" b="1" dirty="0">
                  <a:solidFill>
                    <a:srgbClr val="C00000"/>
                  </a:solidFill>
                </a:rPr>
                <a:t>不满足堆条件，通过该函数可将其调整为一个堆。</a:t>
              </a:r>
              <a:endParaRPr lang="zh-CN" altLang="en-US" sz="2000" b="1" dirty="0">
                <a:solidFill>
                  <a:srgbClr val="003399"/>
                </a:solidFill>
              </a:endParaRPr>
            </a:p>
          </p:txBody>
        </p:sp>
        <p:sp>
          <p:nvSpPr>
            <p:cNvPr id="57354" name="Rectangle 11"/>
            <p:cNvSpPr>
              <a:spLocks noChangeArrowheads="1"/>
            </p:cNvSpPr>
            <p:nvPr/>
          </p:nvSpPr>
          <p:spPr bwMode="auto">
            <a:xfrm>
              <a:off x="3016" y="980"/>
              <a:ext cx="364"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3100" b="1" dirty="0">
                  <a:solidFill>
                    <a:srgbClr val="FF3300"/>
                  </a:solidFill>
                  <a:latin typeface="华文新魏" pitchFamily="2" charset="-122"/>
                  <a:ea typeface="华文新魏" pitchFamily="2" charset="-122"/>
                </a:rPr>
                <a:t>功</a:t>
              </a:r>
            </a:p>
            <a:p>
              <a:pPr eaLnBrk="1" hangingPunct="1">
                <a:lnSpc>
                  <a:spcPct val="65000"/>
                </a:lnSpc>
              </a:pPr>
              <a:r>
                <a:rPr lang="zh-CN" altLang="en-US" sz="3100" b="1" dirty="0">
                  <a:solidFill>
                    <a:srgbClr val="FF3300"/>
                  </a:solidFill>
                  <a:latin typeface="华文新魏" pitchFamily="2" charset="-122"/>
                  <a:ea typeface="华文新魏" pitchFamily="2" charset="-122"/>
                </a:rPr>
                <a:t>能</a:t>
              </a:r>
            </a:p>
          </p:txBody>
        </p:sp>
      </p:grpSp>
      <p:grpSp>
        <p:nvGrpSpPr>
          <p:cNvPr id="5" name="Group 30"/>
          <p:cNvGrpSpPr>
            <a:grpSpLocks/>
          </p:cNvGrpSpPr>
          <p:nvPr/>
        </p:nvGrpSpPr>
        <p:grpSpPr bwMode="auto">
          <a:xfrm>
            <a:off x="4724400" y="4059238"/>
            <a:ext cx="4440238" cy="1371600"/>
            <a:chOff x="2976" y="2557"/>
            <a:chExt cx="2797" cy="864"/>
          </a:xfrm>
        </p:grpSpPr>
        <p:sp>
          <p:nvSpPr>
            <p:cNvPr id="57350" name="Oval 13"/>
            <p:cNvSpPr>
              <a:spLocks noChangeArrowheads="1"/>
            </p:cNvSpPr>
            <p:nvPr/>
          </p:nvSpPr>
          <p:spPr bwMode="auto">
            <a:xfrm>
              <a:off x="2976" y="2557"/>
              <a:ext cx="2640" cy="864"/>
            </a:xfrm>
            <a:prstGeom prst="ellipse">
              <a:avLst/>
            </a:prstGeom>
            <a:solidFill>
              <a:srgbClr val="FFFF8B"/>
            </a:solidFill>
            <a:ln w="12700" cap="sq">
              <a:noFill/>
              <a:round/>
              <a:headEnd type="none" w="sm" len="sm"/>
              <a:tailEnd type="none" w="sm" len="sm"/>
            </a:ln>
            <a:effectLst>
              <a:outerShdw dist="28398" dir="3806097" algn="ctr" rotWithShape="0">
                <a:srgbClr val="C0C0C0"/>
              </a:outerShdw>
            </a:effectLst>
          </p:spPr>
          <p:txBody>
            <a:bodyPr wrap="none" anchor="ctr"/>
            <a:lstStyle/>
            <a:p>
              <a:pPr eaLnBrk="1" hangingPunct="1"/>
              <a:endParaRPr lang="zh-CN" altLang="en-US"/>
            </a:p>
          </p:txBody>
        </p:sp>
        <p:sp>
          <p:nvSpPr>
            <p:cNvPr id="57351" name="Text Box 14"/>
            <p:cNvSpPr txBox="1">
              <a:spLocks noChangeArrowheads="1"/>
            </p:cNvSpPr>
            <p:nvPr/>
          </p:nvSpPr>
          <p:spPr bwMode="auto">
            <a:xfrm>
              <a:off x="3189" y="2738"/>
              <a:ext cx="2584" cy="52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000" b="1">
                  <a:solidFill>
                    <a:srgbClr val="002D88"/>
                  </a:solidFill>
                  <a:latin typeface="Times New Roman" pitchFamily="18" charset="0"/>
                  <a:ea typeface="楷体_GB2312" pitchFamily="49" charset="-122"/>
                </a:rPr>
                <a:t>K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序列</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i </a:t>
              </a:r>
              <a:r>
                <a:rPr lang="en-US" altLang="zh-CN" sz="2000" b="1">
                  <a:solidFill>
                    <a:srgbClr val="002D88"/>
                  </a:solidFill>
                  <a:latin typeface="楷体_GB2312" pitchFamily="49" charset="-122"/>
                  <a:ea typeface="楷体_GB2312" pitchFamily="49" charset="-122"/>
                </a:rPr>
                <a:t>: </a:t>
              </a:r>
              <a:r>
                <a:rPr lang="zh-CN" altLang="en-US" sz="2000" b="1">
                  <a:solidFill>
                    <a:srgbClr val="002D88"/>
                  </a:solidFill>
                </a:rPr>
                <a:t>被调整的二叉树的根的序号</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n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被调整的二叉树的结点数目</a:t>
              </a:r>
              <a:endParaRPr lang="zh-CN" altLang="en-US" sz="2000">
                <a:solidFill>
                  <a:srgbClr val="002D88"/>
                </a:solidFill>
                <a:latin typeface="楷体_GB2312" pitchFamily="49" charset="-122"/>
                <a:ea typeface="楷体_GB2312" pitchFamily="49" charset="-122"/>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211960" y="692696"/>
            <a:ext cx="5562600" cy="469667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dirty="0">
                <a:solidFill>
                  <a:srgbClr val="002D88"/>
                </a:solidFill>
                <a:latin typeface="Times New Roman" pitchFamily="18" charset="0"/>
                <a:ea typeface="宋体" charset="-122"/>
              </a:rPr>
              <a:t>void adjust(</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k[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i,int</a:t>
            </a:r>
            <a:r>
              <a:rPr lang="en-US" altLang="zh-CN" sz="2200" b="1" dirty="0">
                <a:solidFill>
                  <a:srgbClr val="002D88"/>
                </a:solidFill>
                <a:latin typeface="Times New Roman" pitchFamily="18" charset="0"/>
                <a:ea typeface="宋体" charset="-122"/>
              </a:rPr>
              <a:t> n)</a:t>
            </a:r>
          </a:p>
          <a:p>
            <a:pPr eaLnBrk="1" hangingPunct="1">
              <a:lnSpc>
                <a:spcPct val="80000"/>
              </a:lnSpc>
            </a:pPr>
            <a:r>
              <a:rPr lang="en-US" altLang="zh-CN" sz="2200" b="1" dirty="0">
                <a:solidFill>
                  <a:srgbClr val="002D88"/>
                </a:solidFill>
                <a:latin typeface="Times New Roman" pitchFamily="18" charset="0"/>
                <a:ea typeface="宋体" charset="-122"/>
              </a:rPr>
              <a:t>{</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j;</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temp;</a:t>
            </a:r>
          </a:p>
          <a:p>
            <a:pPr eaLnBrk="1" hangingPunct="1">
              <a:lnSpc>
                <a:spcPct val="80000"/>
              </a:lnSpc>
            </a:pPr>
            <a:r>
              <a:rPr lang="en-US" altLang="zh-CN" sz="2200" b="1" dirty="0">
                <a:solidFill>
                  <a:srgbClr val="002D88"/>
                </a:solidFill>
                <a:latin typeface="Times New Roman" pitchFamily="18" charset="0"/>
                <a:ea typeface="宋体" charset="-122"/>
              </a:rPr>
              <a:t>        temp</a:t>
            </a:r>
            <a:r>
              <a:rPr lang="en-US" altLang="zh-CN" sz="2200" b="1" dirty="0">
                <a:solidFill>
                  <a:srgbClr val="002D88"/>
                </a:solidFill>
                <a:latin typeface="Times New Roman" pitchFamily="18" charset="0"/>
                <a:ea typeface="宋体" charset="-122"/>
                <a:sym typeface="Symbol" pitchFamily="18" charset="2"/>
              </a:rPr>
              <a:t>=k[</a:t>
            </a:r>
            <a:r>
              <a:rPr lang="en-US" altLang="zh-CN" sz="2200" b="1" dirty="0" err="1">
                <a:solidFill>
                  <a:srgbClr val="002D88"/>
                </a:solidFill>
                <a:latin typeface="Times New Roman" pitchFamily="18" charset="0"/>
                <a:ea typeface="宋体" charset="-122"/>
                <a:sym typeface="Symbol" pitchFamily="18" charset="2"/>
              </a:rPr>
              <a:t>i</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a:t>
            </a:r>
            <a:r>
              <a:rPr lang="en-US" altLang="zh-CN" sz="2200" b="1" dirty="0">
                <a:solidFill>
                  <a:srgbClr val="002D88"/>
                </a:solidFill>
                <a:latin typeface="Times New Roman" pitchFamily="18" charset="0"/>
                <a:ea typeface="宋体" charset="-122"/>
                <a:cs typeface="Times New Roman" pitchFamily="18" charset="0"/>
                <a:sym typeface="Symbol" pitchFamily="18" charset="2"/>
              </a:rPr>
              <a:t>*</a:t>
            </a:r>
            <a:r>
              <a:rPr lang="en-US" altLang="zh-CN" sz="2200" b="1" dirty="0">
                <a:solidFill>
                  <a:srgbClr val="002D88"/>
                </a:solidFill>
                <a:latin typeface="Times New Roman" pitchFamily="18" charset="0"/>
                <a:ea typeface="宋体" charset="-122"/>
                <a:sym typeface="Symbol" pitchFamily="18" charset="2"/>
              </a:rPr>
              <a:t>i+1;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while(j&lt;n){</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if(j+1&lt;n &amp;&amp; k[j]&lt;k[j+1])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if(temp&lt;k[j])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k[j/2]=k[j];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else break;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k[(j-1)/2]=temp;</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p:txBody>
      </p:sp>
      <p:grpSp>
        <p:nvGrpSpPr>
          <p:cNvPr id="2" name="Group 30"/>
          <p:cNvGrpSpPr>
            <a:grpSpLocks/>
          </p:cNvGrpSpPr>
          <p:nvPr/>
        </p:nvGrpSpPr>
        <p:grpSpPr bwMode="auto">
          <a:xfrm>
            <a:off x="211138" y="2355850"/>
            <a:ext cx="3598862" cy="2527300"/>
            <a:chOff x="133" y="1484"/>
            <a:chExt cx="2267" cy="1592"/>
          </a:xfrm>
        </p:grpSpPr>
        <p:sp>
          <p:nvSpPr>
            <p:cNvPr id="58407" name="Oval 4"/>
            <p:cNvSpPr>
              <a:spLocks noChangeArrowheads="1"/>
            </p:cNvSpPr>
            <p:nvPr/>
          </p:nvSpPr>
          <p:spPr bwMode="auto">
            <a:xfrm>
              <a:off x="1296" y="151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8" name="Oval 5"/>
            <p:cNvSpPr>
              <a:spLocks noChangeArrowheads="1"/>
            </p:cNvSpPr>
            <p:nvPr/>
          </p:nvSpPr>
          <p:spPr bwMode="auto">
            <a:xfrm>
              <a:off x="38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9" name="Oval 6"/>
            <p:cNvSpPr>
              <a:spLocks noChangeArrowheads="1"/>
            </p:cNvSpPr>
            <p:nvPr/>
          </p:nvSpPr>
          <p:spPr bwMode="auto">
            <a:xfrm>
              <a:off x="1536"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0" name="Oval 7"/>
            <p:cNvSpPr>
              <a:spLocks noChangeArrowheads="1"/>
            </p:cNvSpPr>
            <p:nvPr/>
          </p:nvSpPr>
          <p:spPr bwMode="auto">
            <a:xfrm>
              <a:off x="110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1" name="Oval 8"/>
            <p:cNvSpPr>
              <a:spLocks noChangeArrowheads="1"/>
            </p:cNvSpPr>
            <p:nvPr/>
          </p:nvSpPr>
          <p:spPr bwMode="auto">
            <a:xfrm>
              <a:off x="2112" y="234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2" name="Oval 9"/>
            <p:cNvSpPr>
              <a:spLocks noChangeArrowheads="1"/>
            </p:cNvSpPr>
            <p:nvPr/>
          </p:nvSpPr>
          <p:spPr bwMode="auto">
            <a:xfrm>
              <a:off x="768"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3" name="Oval 10"/>
            <p:cNvSpPr>
              <a:spLocks noChangeArrowheads="1"/>
            </p:cNvSpPr>
            <p:nvPr/>
          </p:nvSpPr>
          <p:spPr bwMode="auto">
            <a:xfrm>
              <a:off x="1824"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4" name="Oval 11"/>
            <p:cNvSpPr>
              <a:spLocks noChangeArrowheads="1"/>
            </p:cNvSpPr>
            <p:nvPr/>
          </p:nvSpPr>
          <p:spPr bwMode="auto">
            <a:xfrm>
              <a:off x="598"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5" name="Oval 12"/>
            <p:cNvSpPr>
              <a:spLocks noChangeArrowheads="1"/>
            </p:cNvSpPr>
            <p:nvPr/>
          </p:nvSpPr>
          <p:spPr bwMode="auto">
            <a:xfrm>
              <a:off x="144"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6" name="Line 13"/>
            <p:cNvSpPr>
              <a:spLocks noChangeShapeType="1"/>
            </p:cNvSpPr>
            <p:nvPr/>
          </p:nvSpPr>
          <p:spPr bwMode="auto">
            <a:xfrm flipH="1">
              <a:off x="1008" y="1728"/>
              <a:ext cx="336" cy="266"/>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7" name="Line 14"/>
            <p:cNvSpPr>
              <a:spLocks noChangeShapeType="1"/>
            </p:cNvSpPr>
            <p:nvPr/>
          </p:nvSpPr>
          <p:spPr bwMode="auto">
            <a:xfrm>
              <a:off x="1584" y="1706"/>
              <a:ext cx="288" cy="26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8" name="Line 15"/>
            <p:cNvSpPr>
              <a:spLocks noChangeShapeType="1"/>
            </p:cNvSpPr>
            <p:nvPr/>
          </p:nvSpPr>
          <p:spPr bwMode="auto">
            <a:xfrm flipH="1">
              <a:off x="624" y="2186"/>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9" name="Line 16"/>
            <p:cNvSpPr>
              <a:spLocks noChangeShapeType="1"/>
            </p:cNvSpPr>
            <p:nvPr/>
          </p:nvSpPr>
          <p:spPr bwMode="auto">
            <a:xfrm>
              <a:off x="1008" y="2186"/>
              <a:ext cx="155" cy="1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0" name="Line 17"/>
            <p:cNvSpPr>
              <a:spLocks noChangeShapeType="1"/>
            </p:cNvSpPr>
            <p:nvPr/>
          </p:nvSpPr>
          <p:spPr bwMode="auto">
            <a:xfrm flipH="1">
              <a:off x="325"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1" name="Line 18"/>
            <p:cNvSpPr>
              <a:spLocks noChangeShapeType="1"/>
            </p:cNvSpPr>
            <p:nvPr/>
          </p:nvSpPr>
          <p:spPr bwMode="auto">
            <a:xfrm>
              <a:off x="587"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2" name="Line 19"/>
            <p:cNvSpPr>
              <a:spLocks noChangeShapeType="1"/>
            </p:cNvSpPr>
            <p:nvPr/>
          </p:nvSpPr>
          <p:spPr bwMode="auto">
            <a:xfrm flipH="1">
              <a:off x="1776" y="2186"/>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3" name="Line 20"/>
            <p:cNvSpPr>
              <a:spLocks noChangeShapeType="1"/>
            </p:cNvSpPr>
            <p:nvPr/>
          </p:nvSpPr>
          <p:spPr bwMode="auto">
            <a:xfrm>
              <a:off x="2079" y="2153"/>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4" name="Rectangle 21"/>
            <p:cNvSpPr>
              <a:spLocks noChangeArrowheads="1"/>
            </p:cNvSpPr>
            <p:nvPr/>
          </p:nvSpPr>
          <p:spPr bwMode="auto">
            <a:xfrm>
              <a:off x="1285" y="14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sp>
          <p:nvSpPr>
            <p:cNvPr id="58425" name="Rectangle 22"/>
            <p:cNvSpPr>
              <a:spLocks noChangeArrowheads="1"/>
            </p:cNvSpPr>
            <p:nvPr/>
          </p:nvSpPr>
          <p:spPr bwMode="auto">
            <a:xfrm>
              <a:off x="768"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23</a:t>
              </a:r>
            </a:p>
          </p:txBody>
        </p:sp>
        <p:sp>
          <p:nvSpPr>
            <p:cNvPr id="58426" name="Rectangle 23"/>
            <p:cNvSpPr>
              <a:spLocks noChangeArrowheads="1"/>
            </p:cNvSpPr>
            <p:nvPr/>
          </p:nvSpPr>
          <p:spPr bwMode="auto">
            <a:xfrm>
              <a:off x="1824"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sp>
          <p:nvSpPr>
            <p:cNvPr id="58427" name="Rectangle 24"/>
            <p:cNvSpPr>
              <a:spLocks noChangeArrowheads="1"/>
            </p:cNvSpPr>
            <p:nvPr/>
          </p:nvSpPr>
          <p:spPr bwMode="auto">
            <a:xfrm>
              <a:off x="384" y="230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20</a:t>
              </a:r>
            </a:p>
          </p:txBody>
        </p:sp>
        <p:sp>
          <p:nvSpPr>
            <p:cNvPr id="58428" name="Rectangle 25"/>
            <p:cNvSpPr>
              <a:spLocks noChangeArrowheads="1"/>
            </p:cNvSpPr>
            <p:nvPr/>
          </p:nvSpPr>
          <p:spPr bwMode="auto">
            <a:xfrm>
              <a:off x="1093" y="230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19</a:t>
              </a:r>
            </a:p>
          </p:txBody>
        </p:sp>
        <p:sp>
          <p:nvSpPr>
            <p:cNvPr id="58429" name="Rectangle 26"/>
            <p:cNvSpPr>
              <a:spLocks noChangeArrowheads="1"/>
            </p:cNvSpPr>
            <p:nvPr/>
          </p:nvSpPr>
          <p:spPr bwMode="auto">
            <a:xfrm>
              <a:off x="1536" y="2311"/>
              <a:ext cx="300" cy="279"/>
            </a:xfrm>
            <a:prstGeom prst="rect">
              <a:avLst/>
            </a:prstGeom>
            <a:noFill/>
            <a:ln w="12700" cap="sq">
              <a:noFill/>
              <a:miter lim="800000"/>
              <a:headEnd type="none" w="sm" len="sm"/>
              <a:tailEnd type="none" w="sm" len="sm"/>
            </a:ln>
          </p:spPr>
          <p:txBody>
            <a:bodyPr wrap="none">
              <a:spAutoFit/>
            </a:bodyPr>
            <a:lstStyle/>
            <a:p>
              <a:pPr eaLnBrk="1" hangingPunct="1"/>
              <a:r>
                <a:rPr lang="en-US" altLang="zh-CN" sz="2300" b="1">
                  <a:solidFill>
                    <a:srgbClr val="002D88"/>
                  </a:solidFill>
                  <a:latin typeface="Times New Roman" pitchFamily="18" charset="0"/>
                  <a:ea typeface="宋体" charset="-122"/>
                </a:rPr>
                <a:t>36</a:t>
              </a:r>
            </a:p>
          </p:txBody>
        </p:sp>
        <p:sp>
          <p:nvSpPr>
            <p:cNvPr id="58430" name="Rectangle 27"/>
            <p:cNvSpPr>
              <a:spLocks noChangeArrowheads="1"/>
            </p:cNvSpPr>
            <p:nvPr/>
          </p:nvSpPr>
          <p:spPr bwMode="auto">
            <a:xfrm>
              <a:off x="2151" y="2319"/>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a:t>
              </a:r>
            </a:p>
          </p:txBody>
        </p:sp>
        <p:sp>
          <p:nvSpPr>
            <p:cNvPr id="58431" name="Rectangle 28"/>
            <p:cNvSpPr>
              <a:spLocks noChangeArrowheads="1"/>
            </p:cNvSpPr>
            <p:nvPr/>
          </p:nvSpPr>
          <p:spPr bwMode="auto">
            <a:xfrm>
              <a:off x="133" y="27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12</a:t>
              </a:r>
            </a:p>
          </p:txBody>
        </p:sp>
        <p:sp>
          <p:nvSpPr>
            <p:cNvPr id="58432" name="Rectangle 29"/>
            <p:cNvSpPr>
              <a:spLocks noChangeArrowheads="1"/>
            </p:cNvSpPr>
            <p:nvPr/>
          </p:nvSpPr>
          <p:spPr bwMode="auto">
            <a:xfrm>
              <a:off x="587" y="27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18</a:t>
              </a:r>
            </a:p>
          </p:txBody>
        </p:sp>
      </p:grpSp>
      <p:sp>
        <p:nvSpPr>
          <p:cNvPr id="299039" name="Text Box 31"/>
          <p:cNvSpPr txBox="1">
            <a:spLocks noChangeArrowheads="1"/>
          </p:cNvSpPr>
          <p:nvPr/>
        </p:nvSpPr>
        <p:spPr bwMode="auto">
          <a:xfrm>
            <a:off x="1868488" y="5791200"/>
            <a:ext cx="1408112" cy="5794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r>
              <a:rPr lang="en-US" altLang="zh-CN" sz="3200" b="1">
                <a:solidFill>
                  <a:schemeClr val="accent2"/>
                </a:solidFill>
                <a:latin typeface="Times New Roman" pitchFamily="18" charset="0"/>
                <a:ea typeface="宋体" charset="-122"/>
              </a:rPr>
              <a:t>n=10</a:t>
            </a:r>
          </a:p>
        </p:txBody>
      </p:sp>
      <p:grpSp>
        <p:nvGrpSpPr>
          <p:cNvPr id="3" name="Group 36"/>
          <p:cNvGrpSpPr>
            <a:grpSpLocks/>
          </p:cNvGrpSpPr>
          <p:nvPr/>
        </p:nvGrpSpPr>
        <p:grpSpPr bwMode="auto">
          <a:xfrm>
            <a:off x="304800" y="5483225"/>
            <a:ext cx="796925" cy="841375"/>
            <a:chOff x="432" y="3434"/>
            <a:chExt cx="502" cy="530"/>
          </a:xfrm>
        </p:grpSpPr>
        <p:sp>
          <p:nvSpPr>
            <p:cNvPr id="58404" name="Rectangle 33"/>
            <p:cNvSpPr>
              <a:spLocks noChangeArrowheads="1"/>
            </p:cNvSpPr>
            <p:nvPr/>
          </p:nvSpPr>
          <p:spPr bwMode="auto">
            <a:xfrm>
              <a:off x="550" y="3696"/>
              <a:ext cx="384" cy="240"/>
            </a:xfrm>
            <a:prstGeom prst="rect">
              <a:avLst/>
            </a:prstGeom>
            <a:noFill/>
            <a:ln w="25400" cap="sq">
              <a:solidFill>
                <a:schemeClr val="accent2"/>
              </a:solidFill>
              <a:miter lim="800000"/>
              <a:headEnd type="none" w="sm" len="sm"/>
              <a:tailEnd type="none" w="sm" len="sm"/>
            </a:ln>
          </p:spPr>
          <p:txBody>
            <a:bodyPr wrap="none" anchor="ctr"/>
            <a:lstStyle/>
            <a:p>
              <a:pPr eaLnBrk="1" hangingPunct="1"/>
              <a:endParaRPr lang="zh-CN" altLang="en-US"/>
            </a:p>
          </p:txBody>
        </p:sp>
        <p:sp>
          <p:nvSpPr>
            <p:cNvPr id="58405" name="Rectangle 34"/>
            <p:cNvSpPr>
              <a:spLocks noChangeArrowheads="1"/>
            </p:cNvSpPr>
            <p:nvPr/>
          </p:nvSpPr>
          <p:spPr bwMode="auto">
            <a:xfrm>
              <a:off x="580" y="3666"/>
              <a:ext cx="316"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r>
                <a:rPr lang="en-US" altLang="zh-CN" sz="2500" b="1">
                  <a:solidFill>
                    <a:srgbClr val="FF3300"/>
                  </a:solidFill>
                  <a:latin typeface="Times New Roman" pitchFamily="18" charset="0"/>
                  <a:ea typeface="宋体" charset="-122"/>
                </a:rPr>
                <a:t>10</a:t>
              </a:r>
            </a:p>
          </p:txBody>
        </p:sp>
        <p:sp>
          <p:nvSpPr>
            <p:cNvPr id="58406" name="Text Box 35"/>
            <p:cNvSpPr txBox="1">
              <a:spLocks noChangeArrowheads="1"/>
            </p:cNvSpPr>
            <p:nvPr/>
          </p:nvSpPr>
          <p:spPr bwMode="auto">
            <a:xfrm>
              <a:off x="432" y="3434"/>
              <a:ext cx="498" cy="269"/>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grpSp>
      <p:sp>
        <p:nvSpPr>
          <p:cNvPr id="299045" name="Text Box 37"/>
          <p:cNvSpPr txBox="1">
            <a:spLocks noChangeArrowheads="1"/>
          </p:cNvSpPr>
          <p:nvPr/>
        </p:nvSpPr>
        <p:spPr bwMode="auto">
          <a:xfrm>
            <a:off x="2039938" y="1963738"/>
            <a:ext cx="703262"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err="1">
                <a:solidFill>
                  <a:schemeClr val="accent2"/>
                </a:solidFill>
                <a:latin typeface="Times New Roman" pitchFamily="18" charset="0"/>
                <a:ea typeface="宋体" charset="-122"/>
              </a:rPr>
              <a:t>i</a:t>
            </a:r>
            <a:r>
              <a:rPr lang="en-US" altLang="zh-CN" sz="2400" b="1" dirty="0">
                <a:solidFill>
                  <a:schemeClr val="accent2"/>
                </a:solidFill>
                <a:latin typeface="Times New Roman" pitchFamily="18" charset="0"/>
                <a:ea typeface="宋体" charset="-122"/>
              </a:rPr>
              <a:t>=0</a:t>
            </a:r>
          </a:p>
        </p:txBody>
      </p:sp>
      <p:sp>
        <p:nvSpPr>
          <p:cNvPr id="299046" name="Text Box 38"/>
          <p:cNvSpPr txBox="1">
            <a:spLocks noChangeArrowheads="1"/>
          </p:cNvSpPr>
          <p:nvPr/>
        </p:nvSpPr>
        <p:spPr bwMode="auto">
          <a:xfrm>
            <a:off x="1174750" y="2716213"/>
            <a:ext cx="654050" cy="396875"/>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a:t>
            </a:r>
          </a:p>
        </p:txBody>
      </p:sp>
      <p:grpSp>
        <p:nvGrpSpPr>
          <p:cNvPr id="4" name="Group 42"/>
          <p:cNvGrpSpPr>
            <a:grpSpLocks/>
          </p:cNvGrpSpPr>
          <p:nvPr/>
        </p:nvGrpSpPr>
        <p:grpSpPr bwMode="auto">
          <a:xfrm>
            <a:off x="1259632" y="2708920"/>
            <a:ext cx="2438400" cy="401638"/>
            <a:chOff x="768" y="1692"/>
            <a:chExt cx="1536" cy="253"/>
          </a:xfrm>
        </p:grpSpPr>
        <p:sp>
          <p:nvSpPr>
            <p:cNvPr id="58402" name="Rectangle 43"/>
            <p:cNvSpPr>
              <a:spLocks noChangeArrowheads="1"/>
            </p:cNvSpPr>
            <p:nvPr/>
          </p:nvSpPr>
          <p:spPr bwMode="auto">
            <a:xfrm>
              <a:off x="768" y="1753"/>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403" name="Text Box 44"/>
            <p:cNvSpPr txBox="1">
              <a:spLocks noChangeArrowheads="1"/>
            </p:cNvSpPr>
            <p:nvPr/>
          </p:nvSpPr>
          <p:spPr bwMode="auto">
            <a:xfrm>
              <a:off x="1867" y="1692"/>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j=2</a:t>
              </a:r>
            </a:p>
          </p:txBody>
        </p:sp>
      </p:grpSp>
      <p:grpSp>
        <p:nvGrpSpPr>
          <p:cNvPr id="5" name="Group 51"/>
          <p:cNvGrpSpPr>
            <a:grpSpLocks/>
          </p:cNvGrpSpPr>
          <p:nvPr/>
        </p:nvGrpSpPr>
        <p:grpSpPr bwMode="auto">
          <a:xfrm>
            <a:off x="2057400" y="2362200"/>
            <a:ext cx="488950" cy="457200"/>
            <a:chOff x="1292" y="1484"/>
            <a:chExt cx="308" cy="288"/>
          </a:xfrm>
        </p:grpSpPr>
        <p:sp>
          <p:nvSpPr>
            <p:cNvPr id="58400" name="Rectangle 46"/>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401" name="Rectangle 47"/>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grpSp>
      <p:grpSp>
        <p:nvGrpSpPr>
          <p:cNvPr id="6" name="Group 55"/>
          <p:cNvGrpSpPr>
            <a:grpSpLocks/>
          </p:cNvGrpSpPr>
          <p:nvPr/>
        </p:nvGrpSpPr>
        <p:grpSpPr bwMode="auto">
          <a:xfrm>
            <a:off x="2424113" y="2743200"/>
            <a:ext cx="1022350" cy="1000125"/>
            <a:chOff x="1516" y="1728"/>
            <a:chExt cx="644" cy="630"/>
          </a:xfrm>
        </p:grpSpPr>
        <p:sp>
          <p:nvSpPr>
            <p:cNvPr id="58398" name="Rectangle 53"/>
            <p:cNvSpPr>
              <a:spLocks noChangeArrowheads="1"/>
            </p:cNvSpPr>
            <p:nvPr/>
          </p:nvSpPr>
          <p:spPr bwMode="auto">
            <a:xfrm>
              <a:off x="1872" y="1728"/>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9" name="Text Box 54"/>
            <p:cNvSpPr txBox="1">
              <a:spLocks noChangeArrowheads="1"/>
            </p:cNvSpPr>
            <p:nvPr/>
          </p:nvSpPr>
          <p:spPr bwMode="auto">
            <a:xfrm>
              <a:off x="1516" y="210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j=5</a:t>
              </a:r>
            </a:p>
          </p:txBody>
        </p:sp>
      </p:grpSp>
      <p:grpSp>
        <p:nvGrpSpPr>
          <p:cNvPr id="7" name="Group 56"/>
          <p:cNvGrpSpPr>
            <a:grpSpLocks/>
          </p:cNvGrpSpPr>
          <p:nvPr/>
        </p:nvGrpSpPr>
        <p:grpSpPr bwMode="auto">
          <a:xfrm>
            <a:off x="2884488" y="3065463"/>
            <a:ext cx="488950" cy="457200"/>
            <a:chOff x="1292" y="1484"/>
            <a:chExt cx="308" cy="288"/>
          </a:xfrm>
        </p:grpSpPr>
        <p:sp>
          <p:nvSpPr>
            <p:cNvPr id="58396" name="Rectangle 57"/>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7" name="Rectangle 58"/>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36</a:t>
              </a:r>
            </a:p>
          </p:txBody>
        </p:sp>
      </p:grpSp>
      <p:grpSp>
        <p:nvGrpSpPr>
          <p:cNvPr id="8" name="Group 66"/>
          <p:cNvGrpSpPr>
            <a:grpSpLocks/>
          </p:cNvGrpSpPr>
          <p:nvPr/>
        </p:nvGrpSpPr>
        <p:grpSpPr bwMode="auto">
          <a:xfrm>
            <a:off x="2051720" y="3429000"/>
            <a:ext cx="835025" cy="1268412"/>
            <a:chOff x="1274" y="2129"/>
            <a:chExt cx="526" cy="799"/>
          </a:xfrm>
        </p:grpSpPr>
        <p:sp>
          <p:nvSpPr>
            <p:cNvPr id="58394" name="Rectangle 60"/>
            <p:cNvSpPr>
              <a:spLocks noChangeArrowheads="1"/>
            </p:cNvSpPr>
            <p:nvPr/>
          </p:nvSpPr>
          <p:spPr bwMode="auto">
            <a:xfrm>
              <a:off x="1512" y="2129"/>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5" name="Text Box 61"/>
            <p:cNvSpPr txBox="1">
              <a:spLocks noChangeArrowheads="1"/>
            </p:cNvSpPr>
            <p:nvPr/>
          </p:nvSpPr>
          <p:spPr bwMode="auto">
            <a:xfrm>
              <a:off x="1274" y="267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j=11</a:t>
              </a:r>
            </a:p>
          </p:txBody>
        </p:sp>
      </p:grpSp>
      <p:grpSp>
        <p:nvGrpSpPr>
          <p:cNvPr id="9" name="Group 67"/>
          <p:cNvGrpSpPr>
            <a:grpSpLocks/>
          </p:cNvGrpSpPr>
          <p:nvPr/>
        </p:nvGrpSpPr>
        <p:grpSpPr bwMode="auto">
          <a:xfrm>
            <a:off x="1905000" y="4038600"/>
            <a:ext cx="1892300" cy="854075"/>
            <a:chOff x="1200" y="2544"/>
            <a:chExt cx="1192" cy="538"/>
          </a:xfrm>
        </p:grpSpPr>
        <p:sp>
          <p:nvSpPr>
            <p:cNvPr id="58392" name="Oval 64"/>
            <p:cNvSpPr>
              <a:spLocks noChangeArrowheads="1"/>
            </p:cNvSpPr>
            <p:nvPr/>
          </p:nvSpPr>
          <p:spPr bwMode="auto">
            <a:xfrm>
              <a:off x="1200" y="2677"/>
              <a:ext cx="576" cy="288"/>
            </a:xfrm>
            <a:prstGeom prst="ellipse">
              <a:avLst/>
            </a:prstGeom>
            <a:noFill/>
            <a:ln w="38100">
              <a:solidFill>
                <a:srgbClr val="FF0000"/>
              </a:solidFill>
              <a:round/>
              <a:headEnd type="none" w="sm" len="sm"/>
              <a:tailEnd type="none" w="sm" len="sm"/>
            </a:ln>
            <a:effectLst>
              <a:outerShdw dist="12700" dir="5400000" algn="ctr" rotWithShape="0">
                <a:srgbClr val="000000"/>
              </a:outerShdw>
            </a:effectLst>
          </p:spPr>
          <p:txBody>
            <a:bodyPr wrap="none" anchor="ctr"/>
            <a:lstStyle/>
            <a:p>
              <a:pPr eaLnBrk="1" hangingPunct="1"/>
              <a:endParaRPr lang="zh-CN" altLang="en-US"/>
            </a:p>
          </p:txBody>
        </p:sp>
        <p:sp>
          <p:nvSpPr>
            <p:cNvPr id="58393" name="Text Box 65"/>
            <p:cNvSpPr txBox="1">
              <a:spLocks noChangeArrowheads="1"/>
            </p:cNvSpPr>
            <p:nvPr/>
          </p:nvSpPr>
          <p:spPr bwMode="auto">
            <a:xfrm>
              <a:off x="1776" y="2544"/>
              <a:ext cx="616" cy="538"/>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eaLnBrk="1" hangingPunct="1"/>
              <a:r>
                <a:rPr lang="en-US" altLang="zh-CN" sz="5000" b="1">
                  <a:solidFill>
                    <a:srgbClr val="FF3300"/>
                  </a:solidFill>
                  <a:latin typeface="Times New Roman" pitchFamily="18" charset="0"/>
                  <a:ea typeface="宋体" charset="-122"/>
                  <a:sym typeface="Symbol" pitchFamily="18" charset="2"/>
                </a:rPr>
                <a:t></a:t>
              </a:r>
              <a:r>
                <a:rPr lang="en-US" altLang="zh-CN" sz="3500" b="1">
                  <a:solidFill>
                    <a:srgbClr val="FF3300"/>
                  </a:solidFill>
                  <a:latin typeface="Times New Roman" pitchFamily="18" charset="0"/>
                  <a:ea typeface="宋体" charset="-122"/>
                  <a:sym typeface="Symbol" pitchFamily="18" charset="2"/>
                </a:rPr>
                <a:t>10</a:t>
              </a:r>
              <a:endParaRPr lang="en-US" altLang="zh-CN" sz="3500" b="1">
                <a:solidFill>
                  <a:srgbClr val="FF3300"/>
                </a:solidFill>
                <a:latin typeface="Times New Roman" pitchFamily="18" charset="0"/>
                <a:ea typeface="宋体" charset="-122"/>
              </a:endParaRPr>
            </a:p>
          </p:txBody>
        </p:sp>
      </p:grpSp>
      <p:grpSp>
        <p:nvGrpSpPr>
          <p:cNvPr id="10" name="Group 68"/>
          <p:cNvGrpSpPr>
            <a:grpSpLocks/>
          </p:cNvGrpSpPr>
          <p:nvPr/>
        </p:nvGrpSpPr>
        <p:grpSpPr bwMode="auto">
          <a:xfrm>
            <a:off x="2438400" y="3657600"/>
            <a:ext cx="488950" cy="457200"/>
            <a:chOff x="1292" y="1484"/>
            <a:chExt cx="308" cy="288"/>
          </a:xfrm>
        </p:grpSpPr>
        <p:sp>
          <p:nvSpPr>
            <p:cNvPr id="58390" name="Rectangle 69"/>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1" name="Rectangle 70"/>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grpSp>
      <p:grpSp>
        <p:nvGrpSpPr>
          <p:cNvPr id="11" name="Group 102"/>
          <p:cNvGrpSpPr>
            <a:grpSpLocks/>
          </p:cNvGrpSpPr>
          <p:nvPr/>
        </p:nvGrpSpPr>
        <p:grpSpPr bwMode="auto">
          <a:xfrm rot="356060">
            <a:off x="461963" y="619125"/>
            <a:ext cx="3030537" cy="1082675"/>
            <a:chOff x="155" y="390"/>
            <a:chExt cx="1909" cy="682"/>
          </a:xfrm>
        </p:grpSpPr>
        <p:sp>
          <p:nvSpPr>
            <p:cNvPr id="58388" name="AutoShape 72"/>
            <p:cNvSpPr>
              <a:spLocks noChangeArrowheads="1"/>
            </p:cNvSpPr>
            <p:nvPr/>
          </p:nvSpPr>
          <p:spPr bwMode="auto">
            <a:xfrm rot="-364061">
              <a:off x="155" y="388"/>
              <a:ext cx="1865" cy="682"/>
            </a:xfrm>
            <a:prstGeom prst="irregularSeal2">
              <a:avLst/>
            </a:prstGeom>
            <a:solidFill>
              <a:srgbClr val="FF0000"/>
            </a:solidFill>
            <a:ln w="66675">
              <a:solidFill>
                <a:srgbClr val="FFFF00"/>
              </a:solidFill>
              <a:miter lim="800000"/>
              <a:headEnd type="none" w="sm" len="sm"/>
              <a:tailEnd type="none" w="sm" len="sm"/>
            </a:ln>
            <a:effectLst>
              <a:outerShdw dist="99190" dir="2388334" algn="ctr" rotWithShape="0">
                <a:srgbClr val="C0C0C0"/>
              </a:outerShdw>
            </a:effectLst>
          </p:spPr>
          <p:txBody>
            <a:bodyPr wrap="none" anchor="ctr"/>
            <a:lstStyle/>
            <a:p>
              <a:pPr eaLnBrk="1" hangingPunct="1"/>
              <a:endParaRPr lang="zh-CN" altLang="en-US"/>
            </a:p>
          </p:txBody>
        </p:sp>
        <p:sp>
          <p:nvSpPr>
            <p:cNvPr id="58389" name="Text Box 73"/>
            <p:cNvSpPr txBox="1">
              <a:spLocks noChangeArrowheads="1"/>
            </p:cNvSpPr>
            <p:nvPr/>
          </p:nvSpPr>
          <p:spPr bwMode="auto">
            <a:xfrm rot="-1042586">
              <a:off x="257" y="553"/>
              <a:ext cx="1807"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00FFFF"/>
                  </a:solidFill>
                  <a:latin typeface="Times New Roman" pitchFamily="18" charset="0"/>
                </a:rPr>
                <a:t>一个新的堆积</a:t>
              </a:r>
            </a:p>
          </p:txBody>
        </p:sp>
      </p:grpSp>
      <p:grpSp>
        <p:nvGrpSpPr>
          <p:cNvPr id="12" name="Group 108"/>
          <p:cNvGrpSpPr>
            <a:grpSpLocks/>
          </p:cNvGrpSpPr>
          <p:nvPr/>
        </p:nvGrpSpPr>
        <p:grpSpPr bwMode="auto">
          <a:xfrm>
            <a:off x="5148064" y="5311844"/>
            <a:ext cx="3528392" cy="1546156"/>
            <a:chOff x="2503" y="3549"/>
            <a:chExt cx="1783" cy="640"/>
          </a:xfrm>
        </p:grpSpPr>
        <p:sp>
          <p:nvSpPr>
            <p:cNvPr id="58385" name="Rectangle 104"/>
            <p:cNvSpPr>
              <a:spLocks noChangeArrowheads="1"/>
            </p:cNvSpPr>
            <p:nvPr/>
          </p:nvSpPr>
          <p:spPr bwMode="auto">
            <a:xfrm>
              <a:off x="2503" y="3549"/>
              <a:ext cx="1769" cy="589"/>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8386" name="Text Box 105"/>
            <p:cNvSpPr txBox="1">
              <a:spLocks noChangeArrowheads="1"/>
            </p:cNvSpPr>
            <p:nvPr/>
          </p:nvSpPr>
          <p:spPr bwMode="auto">
            <a:xfrm>
              <a:off x="2862" y="3645"/>
              <a:ext cx="1424" cy="544"/>
            </a:xfrm>
            <a:prstGeom prst="rect">
              <a:avLst/>
            </a:prstGeom>
            <a:noFill/>
            <a:ln w="12700" cap="sq">
              <a:noFill/>
              <a:miter lim="800000"/>
              <a:headEnd type="none" w="sm" len="sm"/>
              <a:tailEnd type="none" w="sm" len="sm"/>
            </a:ln>
          </p:spPr>
          <p:txBody>
            <a:bodyPr>
              <a:spAutoFit/>
            </a:bodyPr>
            <a:lstStyle/>
            <a:p>
              <a:pPr>
                <a:lnSpc>
                  <a:spcPct val="75000"/>
                </a:lnSpc>
              </a:pPr>
              <a:r>
                <a:rPr lang="zh-CN" altLang="en-US" b="1" dirty="0">
                  <a:solidFill>
                    <a:srgbClr val="003399"/>
                  </a:solidFill>
                </a:rPr>
                <a:t>向下调整结点</a:t>
              </a:r>
              <a:r>
                <a:rPr lang="en-US" altLang="zh-CN" b="1" dirty="0" err="1">
                  <a:solidFill>
                    <a:srgbClr val="003399"/>
                  </a:solidFill>
                </a:rPr>
                <a:t>i</a:t>
              </a:r>
              <a:r>
                <a:rPr lang="zh-CN" altLang="en-US" b="1" dirty="0">
                  <a:solidFill>
                    <a:srgbClr val="003399"/>
                  </a:solidFill>
                </a:rPr>
                <a:t>的位置，使得其祖先结点值 都比其大</a:t>
              </a:r>
              <a:r>
                <a:rPr lang="zh-CN" altLang="zh-CN" b="1" dirty="0">
                  <a:solidFill>
                    <a:srgbClr val="003399"/>
                  </a:solidFill>
                </a:rPr>
                <a:t>。</a:t>
              </a:r>
              <a:r>
                <a:rPr lang="zh-CN" altLang="en-US" b="1" dirty="0">
                  <a:solidFill>
                    <a:srgbClr val="C00000"/>
                  </a:solidFill>
                </a:rPr>
                <a:t>如果一棵树仅根节点不满足堆条件，通过该函数可将其调整为一个堆。</a:t>
              </a:r>
            </a:p>
          </p:txBody>
        </p:sp>
        <p:sp>
          <p:nvSpPr>
            <p:cNvPr id="58387" name="Rectangle 106"/>
            <p:cNvSpPr>
              <a:spLocks noChangeArrowheads="1"/>
            </p:cNvSpPr>
            <p:nvPr/>
          </p:nvSpPr>
          <p:spPr bwMode="auto">
            <a:xfrm>
              <a:off x="2585" y="3638"/>
              <a:ext cx="340" cy="4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2800" b="1">
                  <a:solidFill>
                    <a:srgbClr val="FF3300"/>
                  </a:solidFill>
                  <a:latin typeface="华文新魏" pitchFamily="2" charset="-122"/>
                  <a:ea typeface="华文新魏" pitchFamily="2" charset="-122"/>
                </a:rPr>
                <a:t>功</a:t>
              </a:r>
            </a:p>
            <a:p>
              <a:pPr eaLnBrk="1" hangingPunct="1">
                <a:lnSpc>
                  <a:spcPct val="65000"/>
                </a:lnSpc>
              </a:pPr>
              <a:r>
                <a:rPr lang="zh-CN" altLang="en-US" sz="2800" b="1">
                  <a:solidFill>
                    <a:srgbClr val="FF3300"/>
                  </a:solidFill>
                  <a:latin typeface="华文新魏" pitchFamily="2" charset="-122"/>
                  <a:ea typeface="华文新魏" pitchFamily="2" charset="-122"/>
                </a:rPr>
                <a:t>能</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9039"/>
                                        </p:tgtEl>
                                        <p:attrNameLst>
                                          <p:attrName>style.visibility</p:attrName>
                                        </p:attrNameLst>
                                      </p:cBhvr>
                                      <p:to>
                                        <p:strVal val="visible"/>
                                      </p:to>
                                    </p:set>
                                    <p:anim calcmode="lin" valueType="num">
                                      <p:cBhvr>
                                        <p:cTn id="13" dur="500" fill="hold"/>
                                        <p:tgtEl>
                                          <p:spTgt spid="299039"/>
                                        </p:tgtEl>
                                        <p:attrNameLst>
                                          <p:attrName>ppt_w</p:attrName>
                                        </p:attrNameLst>
                                      </p:cBhvr>
                                      <p:tavLst>
                                        <p:tav tm="0">
                                          <p:val>
                                            <p:fltVal val="0"/>
                                          </p:val>
                                        </p:tav>
                                        <p:tav tm="100000">
                                          <p:val>
                                            <p:strVal val="#ppt_w"/>
                                          </p:val>
                                        </p:tav>
                                      </p:tavLst>
                                    </p:anim>
                                    <p:anim calcmode="lin" valueType="num">
                                      <p:cBhvr>
                                        <p:cTn id="14" dur="500" fill="hold"/>
                                        <p:tgtEl>
                                          <p:spTgt spid="29903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99045"/>
                                        </p:tgtEl>
                                        <p:attrNameLst>
                                          <p:attrName>style.visibility</p:attrName>
                                        </p:attrNameLst>
                                      </p:cBhvr>
                                      <p:to>
                                        <p:strVal val="visible"/>
                                      </p:to>
                                    </p:set>
                                    <p:animEffect transition="in" filter="dissolve">
                                      <p:cBhvr>
                                        <p:cTn id="24" dur="500"/>
                                        <p:tgtEl>
                                          <p:spTgt spid="2990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9046"/>
                                        </p:tgtEl>
                                        <p:attrNameLst>
                                          <p:attrName>style.visibility</p:attrName>
                                        </p:attrNameLst>
                                      </p:cBhvr>
                                      <p:to>
                                        <p:strVal val="visible"/>
                                      </p:to>
                                    </p:set>
                                    <p:animEffect transition="in" filter="dissolve">
                                      <p:cBhvr>
                                        <p:cTn id="29" dur="500"/>
                                        <p:tgtEl>
                                          <p:spTgt spid="2990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strVal val="4/3*#ppt_w"/>
                                          </p:val>
                                        </p:tav>
                                        <p:tav tm="100000">
                                          <p:val>
                                            <p:strVal val="#ppt_w"/>
                                          </p:val>
                                        </p:tav>
                                      </p:tavLst>
                                    </p:anim>
                                    <p:anim calcmode="lin" valueType="num">
                                      <p:cBhvr>
                                        <p:cTn id="60"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12"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52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 calcmode="lin" valueType="num">
                                      <p:cBhvr>
                                        <p:cTn id="73" dur="500" fill="hold"/>
                                        <p:tgtEl>
                                          <p:spTgt spid="11"/>
                                        </p:tgtEl>
                                        <p:attrNameLst>
                                          <p:attrName>ppt_x</p:attrName>
                                        </p:attrNameLst>
                                      </p:cBhvr>
                                      <p:tavLst>
                                        <p:tav tm="0">
                                          <p:val>
                                            <p:fltVal val="0.5"/>
                                          </p:val>
                                        </p:tav>
                                        <p:tav tm="100000">
                                          <p:val>
                                            <p:strVal val="#ppt_x"/>
                                          </p:val>
                                        </p:tav>
                                      </p:tavLst>
                                    </p:anim>
                                    <p:anim calcmode="lin" valueType="num">
                                      <p:cBhvr>
                                        <p:cTn id="74"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9" grpId="0" autoUpdateAnimBg="0"/>
      <p:bldP spid="299045" grpId="0" autoUpdateAnimBg="0"/>
      <p:bldP spid="2990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58774" y="304800"/>
            <a:ext cx="5653386" cy="1119188"/>
            <a:chOff x="215" y="517"/>
            <a:chExt cx="2981" cy="705"/>
          </a:xfrm>
        </p:grpSpPr>
        <p:sp>
          <p:nvSpPr>
            <p:cNvPr id="10257" name="Rectangle 3"/>
            <p:cNvSpPr>
              <a:spLocks noChangeArrowheads="1"/>
            </p:cNvSpPr>
            <p:nvPr/>
          </p:nvSpPr>
          <p:spPr bwMode="auto">
            <a:xfrm>
              <a:off x="215" y="517"/>
              <a:ext cx="2832" cy="384"/>
            </a:xfrm>
            <a:prstGeom prst="rect">
              <a:avLst/>
            </a:prstGeom>
            <a:solidFill>
              <a:srgbClr val="B5F1FF"/>
            </a:solidFill>
            <a:ln w="12700" cap="sq">
              <a:noFill/>
              <a:miter lim="800000"/>
              <a:headEnd/>
              <a:tailEnd/>
            </a:ln>
            <a:effectLst>
              <a:outerShdw dist="81320" dir="2319588" algn="ctr" rotWithShape="0">
                <a:srgbClr val="969696"/>
              </a:outerShdw>
            </a:effectLst>
          </p:spPr>
          <p:txBody>
            <a:bodyPr wrap="none" anchor="ctr"/>
            <a:lstStyle/>
            <a:p>
              <a:pPr eaLnBrk="1" hangingPunct="1"/>
              <a:endParaRPr lang="zh-CN" altLang="en-US"/>
            </a:p>
          </p:txBody>
        </p:sp>
        <p:sp>
          <p:nvSpPr>
            <p:cNvPr id="10258" name="Text Box 4"/>
            <p:cNvSpPr txBox="1">
              <a:spLocks noChangeArrowheads="1"/>
            </p:cNvSpPr>
            <p:nvPr/>
          </p:nvSpPr>
          <p:spPr bwMode="auto">
            <a:xfrm>
              <a:off x="262" y="524"/>
              <a:ext cx="2934"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8.1</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排序</a:t>
              </a:r>
              <a:r>
                <a:rPr lang="en-US" altLang="zh-CN" sz="3300" b="1" dirty="0">
                  <a:solidFill>
                    <a:srgbClr val="FF0000"/>
                  </a:solidFill>
                  <a:latin typeface="楷体_GB2312" pitchFamily="49" charset="-122"/>
                  <a:ea typeface="楷体_GB2312" pitchFamily="49" charset="-122"/>
                </a:rPr>
                <a:t>(Sort)</a:t>
              </a:r>
              <a:r>
                <a:rPr lang="zh-CN" altLang="en-US" sz="3300" b="1" dirty="0">
                  <a:solidFill>
                    <a:srgbClr val="FF0000"/>
                  </a:solidFill>
                  <a:latin typeface="楷体_GB2312" pitchFamily="49" charset="-122"/>
                  <a:ea typeface="楷体_GB2312" pitchFamily="49" charset="-122"/>
                </a:rPr>
                <a:t>的基本概念</a:t>
              </a:r>
              <a:endParaRPr lang="zh-CN" altLang="en-US" sz="3300" b="1" dirty="0">
                <a:solidFill>
                  <a:srgbClr val="000000"/>
                </a:solidFill>
                <a:latin typeface="楷体_GB2312" pitchFamily="49" charset="-122"/>
                <a:ea typeface="楷体_GB2312" pitchFamily="49" charset="-122"/>
              </a:endParaRPr>
            </a:p>
          </p:txBody>
        </p:sp>
      </p:grpSp>
      <p:grpSp>
        <p:nvGrpSpPr>
          <p:cNvPr id="3" name="Group 44"/>
          <p:cNvGrpSpPr>
            <a:grpSpLocks/>
          </p:cNvGrpSpPr>
          <p:nvPr/>
        </p:nvGrpSpPr>
        <p:grpSpPr bwMode="auto">
          <a:xfrm>
            <a:off x="514350" y="1066800"/>
            <a:ext cx="3371850" cy="633413"/>
            <a:chOff x="324" y="672"/>
            <a:chExt cx="2124" cy="399"/>
          </a:xfrm>
        </p:grpSpPr>
        <p:sp>
          <p:nvSpPr>
            <p:cNvPr id="10255" name="Cloud"/>
            <p:cNvSpPr>
              <a:spLocks noChangeAspect="1" noEditPoints="1" noChangeArrowheads="1"/>
            </p:cNvSpPr>
            <p:nvPr/>
          </p:nvSpPr>
          <p:spPr bwMode="auto">
            <a:xfrm>
              <a:off x="324" y="672"/>
              <a:ext cx="1987" cy="399"/>
            </a:xfrm>
            <a:custGeom>
              <a:avLst/>
              <a:gdLst>
                <a:gd name="T0" fmla="*/ 0 w 21600"/>
                <a:gd name="T1" fmla="*/ 0 h 21600"/>
                <a:gd name="T2" fmla="*/ 8 w 21600"/>
                <a:gd name="T3" fmla="*/ 0 h 21600"/>
                <a:gd name="T4" fmla="*/ 17 w 21600"/>
                <a:gd name="T5" fmla="*/ 0 h 21600"/>
                <a:gd name="T6" fmla="*/ 8 w 21600"/>
                <a:gd name="T7" fmla="*/ 0 h 21600"/>
                <a:gd name="T8" fmla="*/ 0 60000 65536"/>
                <a:gd name="T9" fmla="*/ 0 60000 65536"/>
                <a:gd name="T10" fmla="*/ 0 60000 65536"/>
                <a:gd name="T11" fmla="*/ 0 60000 65536"/>
                <a:gd name="T12" fmla="*/ 2979 w 21600"/>
                <a:gd name="T13" fmla="*/ 3248 h 21600"/>
                <a:gd name="T14" fmla="*/ 17089 w 21600"/>
                <a:gd name="T15" fmla="*/ 1732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9525">
              <a:noFill/>
              <a:miter lim="800000"/>
              <a:headEnd/>
              <a:tailEnd/>
            </a:ln>
            <a:effectLst>
              <a:outerShdw dist="99190" dir="2388334" algn="ctr" rotWithShape="0">
                <a:srgbClr val="B2B2B2"/>
              </a:outerShdw>
            </a:effectLst>
          </p:spPr>
          <p:txBody>
            <a:bodyPr/>
            <a:lstStyle/>
            <a:p>
              <a:endParaRPr lang="zh-CN" altLang="en-US"/>
            </a:p>
          </p:txBody>
        </p:sp>
        <p:sp>
          <p:nvSpPr>
            <p:cNvPr id="10256" name="Text Box 8"/>
            <p:cNvSpPr txBox="1">
              <a:spLocks noChangeArrowheads="1"/>
            </p:cNvSpPr>
            <p:nvPr/>
          </p:nvSpPr>
          <p:spPr bwMode="auto">
            <a:xfrm>
              <a:off x="468" y="715"/>
              <a:ext cx="1980"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D88"/>
                  </a:solidFill>
                </a:rPr>
                <a:t>一</a:t>
              </a:r>
              <a:r>
                <a:rPr lang="en-US" altLang="zh-CN" sz="2700" b="1">
                  <a:solidFill>
                    <a:srgbClr val="002D88"/>
                  </a:solidFill>
                </a:rPr>
                <a:t>.</a:t>
              </a:r>
              <a:r>
                <a:rPr lang="zh-CN" altLang="en-US" sz="2700" b="1">
                  <a:solidFill>
                    <a:srgbClr val="002D88"/>
                  </a:solidFill>
                </a:rPr>
                <a:t>排序的定义</a:t>
              </a:r>
            </a:p>
          </p:txBody>
        </p:sp>
      </p:grpSp>
      <p:grpSp>
        <p:nvGrpSpPr>
          <p:cNvPr id="4" name="Group 35"/>
          <p:cNvGrpSpPr>
            <a:grpSpLocks/>
          </p:cNvGrpSpPr>
          <p:nvPr/>
        </p:nvGrpSpPr>
        <p:grpSpPr bwMode="auto">
          <a:xfrm>
            <a:off x="685800" y="1905000"/>
            <a:ext cx="8001000" cy="4267200"/>
            <a:chOff x="432" y="1200"/>
            <a:chExt cx="5040" cy="2688"/>
          </a:xfrm>
        </p:grpSpPr>
        <p:grpSp>
          <p:nvGrpSpPr>
            <p:cNvPr id="5" name="Group 14"/>
            <p:cNvGrpSpPr>
              <a:grpSpLocks/>
            </p:cNvGrpSpPr>
            <p:nvPr/>
          </p:nvGrpSpPr>
          <p:grpSpPr bwMode="auto">
            <a:xfrm>
              <a:off x="432" y="1200"/>
              <a:ext cx="5040" cy="2688"/>
              <a:chOff x="432" y="1200"/>
              <a:chExt cx="5040" cy="2688"/>
            </a:xfrm>
          </p:grpSpPr>
          <p:sp>
            <p:nvSpPr>
              <p:cNvPr id="10253" name="Text Box 12"/>
              <p:cNvSpPr txBox="1">
                <a:spLocks noChangeArrowheads="1"/>
              </p:cNvSpPr>
              <p:nvPr/>
            </p:nvSpPr>
            <p:spPr bwMode="auto">
              <a:xfrm>
                <a:off x="620" y="1367"/>
                <a:ext cx="4852" cy="2362"/>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对于含有</a:t>
                </a:r>
                <a:r>
                  <a:rPr lang="en-US" altLang="zh-CN" sz="2500" b="1" dirty="0">
                    <a:solidFill>
                      <a:srgbClr val="002D88"/>
                    </a:solidFill>
                    <a:latin typeface="幼圆" pitchFamily="49" charset="-122"/>
                    <a:ea typeface="幼圆" pitchFamily="49" charset="-122"/>
                  </a:rPr>
                  <a:t>n</a:t>
                </a:r>
                <a:r>
                  <a:rPr lang="zh-CN" altLang="en-US" sz="2500" b="1" dirty="0">
                    <a:solidFill>
                      <a:srgbClr val="002D88"/>
                    </a:solidFill>
                    <a:latin typeface="幼圆" pitchFamily="49" charset="-122"/>
                    <a:ea typeface="幼圆" pitchFamily="49" charset="-122"/>
                  </a:rPr>
                  <a:t>个记录的序列</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R</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对应</a:t>
                </a:r>
              </a:p>
              <a:p>
                <a:pPr eaLnBrk="1" hangingPunct="1">
                  <a:lnSpc>
                    <a:spcPct val="90000"/>
                  </a:lnSpc>
                </a:pPr>
                <a:r>
                  <a:rPr lang="zh-CN" altLang="en-US" sz="2500" b="1" dirty="0">
                    <a:solidFill>
                      <a:srgbClr val="002D88"/>
                    </a:solidFill>
                    <a:latin typeface="幼圆" pitchFamily="49" charset="-122"/>
                    <a:ea typeface="幼圆" pitchFamily="49" charset="-122"/>
                  </a:rPr>
                  <a:t>的关键字序列为</a:t>
                </a:r>
                <a:r>
                  <a:rPr lang="en-US" altLang="zh-CN" sz="2500" b="1" dirty="0">
                    <a:solidFill>
                      <a:srgbClr val="002D88"/>
                    </a:solidFill>
                    <a:latin typeface="楷体_GB2312" pitchFamily="49" charset="-122"/>
                    <a:ea typeface="楷体_GB2312" pitchFamily="49" charset="-122"/>
                  </a:rPr>
                  <a:t>{</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k</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确定一种置换关系</a:t>
                </a:r>
              </a:p>
              <a:p>
                <a:pPr eaLnBrk="1" hangingPunct="1">
                  <a:lnSpc>
                    <a:spcPct val="90000"/>
                  </a:lnSpc>
                  <a:spcBef>
                    <a:spcPct val="10000"/>
                  </a:spcBef>
                  <a:spcAft>
                    <a:spcPct val="10000"/>
                  </a:spcAft>
                </a:pPr>
                <a:r>
                  <a:rPr lang="zh-CN" altLang="en-US" sz="2500" b="1" dirty="0">
                    <a:solidFill>
                      <a:srgbClr val="002D88"/>
                    </a:solidFill>
                    <a:latin typeface="Times New Roman" pitchFamily="18" charset="0"/>
                    <a:ea typeface="楷体_GB2312" pitchFamily="49" charset="-122"/>
                  </a:rPr>
                  <a:t>                          </a:t>
                </a:r>
                <a:r>
                  <a:rPr lang="zh-CN" altLang="en-US"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sym typeface="Symbol" pitchFamily="18" charset="2"/>
                  </a:rPr>
                  <a:t>(1),  (2),   ,  (n)</a:t>
                </a:r>
                <a:endParaRPr lang="en-US" altLang="zh-CN" sz="2500" b="1" dirty="0">
                  <a:solidFill>
                    <a:srgbClr val="002D88"/>
                  </a:solidFill>
                  <a:latin typeface="Times New Roman" pitchFamily="18" charset="0"/>
                  <a:ea typeface="宋体" charset="-122"/>
                </a:endParaRPr>
              </a:p>
              <a:p>
                <a:pPr eaLnBrk="1" hangingPunct="1">
                  <a:lnSpc>
                    <a:spcPct val="90000"/>
                  </a:lnSpc>
                </a:pPr>
                <a:r>
                  <a:rPr lang="zh-CN" altLang="en-US" sz="2500" b="1" dirty="0">
                    <a:solidFill>
                      <a:srgbClr val="002D88"/>
                    </a:solidFill>
                    <a:latin typeface="幼圆" pitchFamily="49" charset="-122"/>
                    <a:ea typeface="幼圆" pitchFamily="49" charset="-122"/>
                  </a:rPr>
                  <a:t>使得关键字序列满足</a:t>
                </a:r>
                <a:r>
                  <a:rPr lang="zh-CN" altLang="en-US" sz="2500" b="1" dirty="0">
                    <a:solidFill>
                      <a:srgbClr val="002D88"/>
                    </a:solidFill>
                    <a:latin typeface="楷体_GB2312" pitchFamily="49" charset="-122"/>
                    <a:ea typeface="楷体_GB2312" pitchFamily="49" charset="-122"/>
                  </a:rPr>
                  <a:t>：</a:t>
                </a:r>
              </a:p>
              <a:p>
                <a:pPr eaLnBrk="1" hangingPunct="1">
                  <a:lnSpc>
                    <a:spcPct val="90000"/>
                  </a:lnSpc>
                  <a:spcBef>
                    <a:spcPct val="10000"/>
                  </a:spcBef>
                </a:pPr>
                <a:r>
                  <a:rPr lang="zh-CN" altLang="en-US" sz="2500" b="1" dirty="0">
                    <a:solidFill>
                      <a:srgbClr val="002D88"/>
                    </a:solidFill>
                    <a:latin typeface="宋体" charset="-122"/>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dirty="0">
                    <a:solidFill>
                      <a:srgbClr val="002D88"/>
                    </a:solidFill>
                    <a:latin typeface="Times New Roman" pitchFamily="18" charset="0"/>
                    <a:ea typeface="宋体" charset="-122"/>
                    <a:sym typeface="Symbol" pitchFamily="18" charset="2"/>
                  </a:rPr>
                  <a:t> </a:t>
                </a:r>
                <a:r>
                  <a:rPr lang="en-US" altLang="zh-CN" sz="2500" b="1" baseline="-20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sym typeface="Symbol" pitchFamily="18" charset="2"/>
                  </a:rPr>
                  <a:t>或者</a:t>
                </a:r>
              </a:p>
              <a:p>
                <a:pPr eaLnBrk="1" hangingPunct="1">
                  <a:lnSpc>
                    <a:spcPct val="90000"/>
                  </a:lnSpc>
                  <a:spcAft>
                    <a:spcPct val="10000"/>
                  </a:spcAft>
                </a:pPr>
                <a:r>
                  <a:rPr lang="zh-CN" altLang="en-US"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baseline="-18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rPr>
                  <a:t>相应文件成为按关键字值有序的文件</a:t>
                </a:r>
              </a:p>
              <a:p>
                <a:pPr eaLnBrk="1" hangingPunct="1">
                  <a:lnSpc>
                    <a:spcPct val="90000"/>
                  </a:lnSpc>
                  <a:spcBef>
                    <a:spcPct val="10000"/>
                  </a:spcBef>
                  <a:spcAft>
                    <a:spcPct val="10000"/>
                  </a:spcAft>
                </a:pPr>
                <a:r>
                  <a:rPr lang="zh-CN" altLang="en-US" sz="2500" b="1" dirty="0">
                    <a:solidFill>
                      <a:srgbClr val="002D88"/>
                    </a:solidFill>
                    <a:latin typeface="楷体_GB2312" pitchFamily="49" charset="-122"/>
                    <a:ea typeface="楷体_GB2312" pitchFamily="49" charset="-122"/>
                  </a:rPr>
                  <a:t>            </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sym typeface="Symbol" pitchFamily="18" charset="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(n) </a:t>
                </a:r>
                <a:r>
                  <a:rPr lang="en-US" altLang="zh-CN" sz="2500" b="1" dirty="0">
                    <a:solidFill>
                      <a:srgbClr val="002D88"/>
                    </a:solidFill>
                    <a:latin typeface="Times New Roman" pitchFamily="18" charset="0"/>
                    <a:ea typeface="楷体_GB2312" pitchFamily="49" charset="-122"/>
                  </a:rPr>
                  <a:t>}</a:t>
                </a:r>
              </a:p>
              <a:p>
                <a:pPr eaLnBrk="1" hangingPunct="1">
                  <a:lnSpc>
                    <a:spcPct val="90000"/>
                  </a:lnSpc>
                </a:pPr>
                <a:r>
                  <a:rPr lang="zh-CN" altLang="en-US" sz="2500" b="1" dirty="0">
                    <a:solidFill>
                      <a:srgbClr val="002D88"/>
                    </a:solidFill>
                    <a:latin typeface="幼圆" pitchFamily="49" charset="-122"/>
                    <a:ea typeface="幼圆" pitchFamily="49" charset="-122"/>
                  </a:rPr>
                  <a:t>这一过程称为    </a:t>
                </a:r>
                <a:r>
                  <a:rPr lang="zh-CN" altLang="en-US" sz="2500" b="1" dirty="0">
                    <a:solidFill>
                      <a:srgbClr val="002D88"/>
                    </a:solidFill>
                    <a:latin typeface="楷体_GB2312" pitchFamily="49" charset="-122"/>
                    <a:ea typeface="楷体_GB2312" pitchFamily="49" charset="-122"/>
                  </a:rPr>
                  <a:t>。</a:t>
                </a:r>
              </a:p>
            </p:txBody>
          </p:sp>
          <p:sp>
            <p:nvSpPr>
              <p:cNvPr id="10254" name="Rectangle 13"/>
              <p:cNvSpPr>
                <a:spLocks noChangeArrowheads="1"/>
              </p:cNvSpPr>
              <p:nvPr/>
            </p:nvSpPr>
            <p:spPr bwMode="auto">
              <a:xfrm>
                <a:off x="432" y="1200"/>
                <a:ext cx="4992" cy="2688"/>
              </a:xfrm>
              <a:prstGeom prst="rect">
                <a:avLst/>
              </a:prstGeom>
              <a:noFill/>
              <a:ln w="76200" cap="sq">
                <a:solidFill>
                  <a:srgbClr val="00CCFF"/>
                </a:solid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grpSp>
        <p:sp>
          <p:nvSpPr>
            <p:cNvPr id="10252" name="Rectangle 34"/>
            <p:cNvSpPr>
              <a:spLocks noChangeArrowheads="1"/>
            </p:cNvSpPr>
            <p:nvPr/>
          </p:nvSpPr>
          <p:spPr bwMode="auto">
            <a:xfrm>
              <a:off x="1815" y="3424"/>
              <a:ext cx="884" cy="31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700" b="1">
                  <a:solidFill>
                    <a:srgbClr val="FF3300"/>
                  </a:solidFill>
                </a:rPr>
                <a:t>排序</a:t>
              </a:r>
            </a:p>
          </p:txBody>
        </p:sp>
      </p:grpSp>
      <p:grpSp>
        <p:nvGrpSpPr>
          <p:cNvPr id="6" name="Group 40"/>
          <p:cNvGrpSpPr>
            <a:grpSpLocks/>
          </p:cNvGrpSpPr>
          <p:nvPr/>
        </p:nvGrpSpPr>
        <p:grpSpPr bwMode="auto">
          <a:xfrm>
            <a:off x="6362700" y="3721100"/>
            <a:ext cx="2430463" cy="1147763"/>
            <a:chOff x="4148" y="2275"/>
            <a:chExt cx="1531" cy="723"/>
          </a:xfrm>
        </p:grpSpPr>
        <p:sp>
          <p:nvSpPr>
            <p:cNvPr id="10249" name="Text Box 38"/>
            <p:cNvSpPr txBox="1">
              <a:spLocks noChangeArrowheads="1"/>
            </p:cNvSpPr>
            <p:nvPr/>
          </p:nvSpPr>
          <p:spPr bwMode="auto">
            <a:xfrm>
              <a:off x="4195" y="2416"/>
              <a:ext cx="1484" cy="41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lnSpc>
                  <a:spcPct val="75000"/>
                </a:lnSpc>
              </a:pPr>
              <a:r>
                <a:rPr lang="en-US" altLang="zh-CN" sz="2500" b="1" i="1">
                  <a:solidFill>
                    <a:srgbClr val="FF3300"/>
                  </a:solidFill>
                  <a:latin typeface="Times New Roman" pitchFamily="18" charset="0"/>
                </a:rPr>
                <a:t>  </a:t>
              </a:r>
              <a:r>
                <a:rPr lang="zh-CN" altLang="en-US" sz="2500" b="1" i="1">
                  <a:solidFill>
                    <a:srgbClr val="FF3300"/>
                  </a:solidFill>
                  <a:latin typeface="Times New Roman" pitchFamily="18" charset="0"/>
                </a:rPr>
                <a:t>基于文件</a:t>
              </a:r>
            </a:p>
            <a:p>
              <a:pPr eaLnBrk="1" hangingPunct="1">
                <a:lnSpc>
                  <a:spcPct val="75000"/>
                </a:lnSpc>
              </a:pPr>
              <a:r>
                <a:rPr lang="zh-CN" altLang="en-US" sz="2500" b="1" i="1">
                  <a:solidFill>
                    <a:srgbClr val="FF3300"/>
                  </a:solidFill>
                  <a:latin typeface="Times New Roman" pitchFamily="18" charset="0"/>
                </a:rPr>
                <a:t>提出的概念</a:t>
              </a:r>
            </a:p>
          </p:txBody>
        </p:sp>
        <p:sp>
          <p:nvSpPr>
            <p:cNvPr id="10250" name="Freeform 39"/>
            <p:cNvSpPr>
              <a:spLocks/>
            </p:cNvSpPr>
            <p:nvPr/>
          </p:nvSpPr>
          <p:spPr bwMode="auto">
            <a:xfrm>
              <a:off x="4148" y="2275"/>
              <a:ext cx="1303" cy="723"/>
            </a:xfrm>
            <a:custGeom>
              <a:avLst/>
              <a:gdLst>
                <a:gd name="T0" fmla="*/ 44 w 2121"/>
                <a:gd name="T1" fmla="*/ 201 h 905"/>
                <a:gd name="T2" fmla="*/ 6 w 2121"/>
                <a:gd name="T3" fmla="*/ 243 h 905"/>
                <a:gd name="T4" fmla="*/ 0 w 2121"/>
                <a:gd name="T5" fmla="*/ 272 h 905"/>
                <a:gd name="T6" fmla="*/ 11 w 2121"/>
                <a:gd name="T7" fmla="*/ 312 h 905"/>
                <a:gd name="T8" fmla="*/ 39 w 2121"/>
                <a:gd name="T9" fmla="*/ 338 h 905"/>
                <a:gd name="T10" fmla="*/ 22 w 2121"/>
                <a:gd name="T11" fmla="*/ 365 h 905"/>
                <a:gd name="T12" fmla="*/ 17 w 2121"/>
                <a:gd name="T13" fmla="*/ 392 h 905"/>
                <a:gd name="T14" fmla="*/ 22 w 2121"/>
                <a:gd name="T15" fmla="*/ 425 h 905"/>
                <a:gd name="T16" fmla="*/ 67 w 2121"/>
                <a:gd name="T17" fmla="*/ 467 h 905"/>
                <a:gd name="T18" fmla="*/ 97 w 2121"/>
                <a:gd name="T19" fmla="*/ 473 h 905"/>
                <a:gd name="T20" fmla="*/ 108 w 2121"/>
                <a:gd name="T21" fmla="*/ 473 h 905"/>
                <a:gd name="T22" fmla="*/ 131 w 2121"/>
                <a:gd name="T23" fmla="*/ 503 h 905"/>
                <a:gd name="T24" fmla="*/ 194 w 2121"/>
                <a:gd name="T25" fmla="*/ 535 h 905"/>
                <a:gd name="T26" fmla="*/ 270 w 2121"/>
                <a:gd name="T27" fmla="*/ 538 h 905"/>
                <a:gd name="T28" fmla="*/ 306 w 2121"/>
                <a:gd name="T29" fmla="*/ 523 h 905"/>
                <a:gd name="T30" fmla="*/ 350 w 2121"/>
                <a:gd name="T31" fmla="*/ 562 h 905"/>
                <a:gd name="T32" fmla="*/ 409 w 2121"/>
                <a:gd name="T33" fmla="*/ 578 h 905"/>
                <a:gd name="T34" fmla="*/ 447 w 2121"/>
                <a:gd name="T35" fmla="*/ 571 h 905"/>
                <a:gd name="T36" fmla="*/ 511 w 2121"/>
                <a:gd name="T37" fmla="*/ 526 h 905"/>
                <a:gd name="T38" fmla="*/ 528 w 2121"/>
                <a:gd name="T39" fmla="*/ 491 h 905"/>
                <a:gd name="T40" fmla="*/ 556 w 2121"/>
                <a:gd name="T41" fmla="*/ 503 h 905"/>
                <a:gd name="T42" fmla="*/ 608 w 2121"/>
                <a:gd name="T43" fmla="*/ 503 h 905"/>
                <a:gd name="T44" fmla="*/ 644 w 2121"/>
                <a:gd name="T45" fmla="*/ 487 h 905"/>
                <a:gd name="T46" fmla="*/ 675 w 2121"/>
                <a:gd name="T47" fmla="*/ 461 h 905"/>
                <a:gd name="T48" fmla="*/ 689 w 2121"/>
                <a:gd name="T49" fmla="*/ 422 h 905"/>
                <a:gd name="T50" fmla="*/ 692 w 2121"/>
                <a:gd name="T51" fmla="*/ 401 h 905"/>
                <a:gd name="T52" fmla="*/ 734 w 2121"/>
                <a:gd name="T53" fmla="*/ 386 h 905"/>
                <a:gd name="T54" fmla="*/ 770 w 2121"/>
                <a:gd name="T55" fmla="*/ 360 h 905"/>
                <a:gd name="T56" fmla="*/ 792 w 2121"/>
                <a:gd name="T57" fmla="*/ 323 h 905"/>
                <a:gd name="T58" fmla="*/ 800 w 2121"/>
                <a:gd name="T59" fmla="*/ 281 h 905"/>
                <a:gd name="T60" fmla="*/ 795 w 2121"/>
                <a:gd name="T61" fmla="*/ 240 h 905"/>
                <a:gd name="T62" fmla="*/ 775 w 2121"/>
                <a:gd name="T63" fmla="*/ 204 h 905"/>
                <a:gd name="T64" fmla="*/ 778 w 2121"/>
                <a:gd name="T65" fmla="*/ 185 h 905"/>
                <a:gd name="T66" fmla="*/ 775 w 2121"/>
                <a:gd name="T67" fmla="*/ 135 h 905"/>
                <a:gd name="T68" fmla="*/ 739 w 2121"/>
                <a:gd name="T69" fmla="*/ 87 h 905"/>
                <a:gd name="T70" fmla="*/ 709 w 2121"/>
                <a:gd name="T71" fmla="*/ 72 h 905"/>
                <a:gd name="T72" fmla="*/ 697 w 2121"/>
                <a:gd name="T73" fmla="*/ 42 h 905"/>
                <a:gd name="T74" fmla="*/ 653 w 2121"/>
                <a:gd name="T75" fmla="*/ 6 h 905"/>
                <a:gd name="T76" fmla="*/ 600 w 2121"/>
                <a:gd name="T77" fmla="*/ 3 h 905"/>
                <a:gd name="T78" fmla="*/ 567 w 2121"/>
                <a:gd name="T79" fmla="*/ 18 h 905"/>
                <a:gd name="T80" fmla="*/ 553 w 2121"/>
                <a:gd name="T81" fmla="*/ 30 h 905"/>
                <a:gd name="T82" fmla="*/ 525 w 2121"/>
                <a:gd name="T83" fmla="*/ 9 h 905"/>
                <a:gd name="T84" fmla="*/ 489 w 2121"/>
                <a:gd name="T85" fmla="*/ 0 h 905"/>
                <a:gd name="T86" fmla="*/ 447 w 2121"/>
                <a:gd name="T87" fmla="*/ 12 h 905"/>
                <a:gd name="T88" fmla="*/ 417 w 2121"/>
                <a:gd name="T89" fmla="*/ 46 h 905"/>
                <a:gd name="T90" fmla="*/ 400 w 2121"/>
                <a:gd name="T91" fmla="*/ 34 h 905"/>
                <a:gd name="T92" fmla="*/ 367 w 2121"/>
                <a:gd name="T93" fmla="*/ 21 h 905"/>
                <a:gd name="T94" fmla="*/ 323 w 2121"/>
                <a:gd name="T95" fmla="*/ 21 h 905"/>
                <a:gd name="T96" fmla="*/ 275 w 2121"/>
                <a:gd name="T97" fmla="*/ 48 h 905"/>
                <a:gd name="T98" fmla="*/ 259 w 2121"/>
                <a:gd name="T99" fmla="*/ 69 h 905"/>
                <a:gd name="T100" fmla="*/ 197 w 2121"/>
                <a:gd name="T101" fmla="*/ 54 h 905"/>
                <a:gd name="T102" fmla="*/ 147 w 2121"/>
                <a:gd name="T103" fmla="*/ 63 h 905"/>
                <a:gd name="T104" fmla="*/ 108 w 2121"/>
                <a:gd name="T105" fmla="*/ 90 h 905"/>
                <a:gd name="T106" fmla="*/ 80 w 2121"/>
                <a:gd name="T107" fmla="*/ 129 h 905"/>
                <a:gd name="T108" fmla="*/ 69 w 2121"/>
                <a:gd name="T109" fmla="*/ 177 h 905"/>
                <a:gd name="T110" fmla="*/ 72 w 2121"/>
                <a:gd name="T111" fmla="*/ 192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CC99FF"/>
              </a:solidFill>
              <a:prstDash val="solid"/>
              <a:round/>
              <a:headEnd/>
              <a:tailEnd/>
            </a:ln>
            <a:effectLst>
              <a:outerShdw dist="56796" dir="1593903" algn="ctr" rotWithShape="0">
                <a:srgbClr val="B2B2B2"/>
              </a:outerShdw>
            </a:effectLst>
          </p:spPr>
          <p:txBody>
            <a:bodyPr/>
            <a:lstStyle/>
            <a:p>
              <a:endParaRPr lang="zh-CN" altLang="en-US"/>
            </a:p>
          </p:txBody>
        </p:sp>
      </p:grpSp>
      <p:grpSp>
        <p:nvGrpSpPr>
          <p:cNvPr id="7" name="Group 43"/>
          <p:cNvGrpSpPr>
            <a:grpSpLocks/>
          </p:cNvGrpSpPr>
          <p:nvPr/>
        </p:nvGrpSpPr>
        <p:grpSpPr bwMode="auto">
          <a:xfrm>
            <a:off x="5580063" y="620713"/>
            <a:ext cx="3048000" cy="1011237"/>
            <a:chOff x="3515" y="391"/>
            <a:chExt cx="1920" cy="637"/>
          </a:xfrm>
        </p:grpSpPr>
        <p:sp>
          <p:nvSpPr>
            <p:cNvPr id="10247" name="AutoShape 41"/>
            <p:cNvSpPr>
              <a:spLocks noChangeArrowheads="1"/>
            </p:cNvSpPr>
            <p:nvPr/>
          </p:nvSpPr>
          <p:spPr bwMode="auto">
            <a:xfrm>
              <a:off x="3515" y="391"/>
              <a:ext cx="1920" cy="637"/>
            </a:xfrm>
            <a:prstGeom prst="wedgeRectCallout">
              <a:avLst>
                <a:gd name="adj1" fmla="val -39477"/>
                <a:gd name="adj2" fmla="val 90505"/>
              </a:avLst>
            </a:prstGeom>
            <a:noFill/>
            <a:ln w="76200" cap="sq">
              <a:solidFill>
                <a:srgbClr val="FF9900"/>
              </a:solidFill>
              <a:miter lim="800000"/>
              <a:headEnd type="none" w="sm" len="sm"/>
              <a:tailEnd type="none" w="sm" len="sm"/>
            </a:ln>
            <a:effectLst>
              <a:outerShdw dist="127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10248" name="Rectangle 42"/>
            <p:cNvSpPr>
              <a:spLocks noChangeArrowheads="1"/>
            </p:cNvSpPr>
            <p:nvPr/>
          </p:nvSpPr>
          <p:spPr bwMode="auto">
            <a:xfrm>
              <a:off x="3546" y="463"/>
              <a:ext cx="1880" cy="514"/>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zh-CN" altLang="en-US" sz="2100" b="1" i="1">
                  <a:solidFill>
                    <a:srgbClr val="00008A"/>
                  </a:solidFill>
                </a:rPr>
                <a:t>将一个按值任意的数据元素序列转换为一个按值有序的数据元素序列。</a:t>
              </a:r>
              <a:endParaRPr lang="en-US" altLang="zh-CN" sz="2100" b="1" i="1">
                <a:solidFill>
                  <a:srgbClr val="00008A"/>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3"/>
          <p:cNvGrpSpPr>
            <a:grpSpLocks/>
          </p:cNvGrpSpPr>
          <p:nvPr/>
        </p:nvGrpSpPr>
        <p:grpSpPr bwMode="auto">
          <a:xfrm>
            <a:off x="414338" y="138113"/>
            <a:ext cx="2822575" cy="488950"/>
            <a:chOff x="261" y="87"/>
            <a:chExt cx="1778" cy="308"/>
          </a:xfrm>
        </p:grpSpPr>
        <p:sp>
          <p:nvSpPr>
            <p:cNvPr id="59491" name="Rectangle 3"/>
            <p:cNvSpPr>
              <a:spLocks noChangeArrowheads="1"/>
            </p:cNvSpPr>
            <p:nvPr/>
          </p:nvSpPr>
          <p:spPr bwMode="auto">
            <a:xfrm>
              <a:off x="280" y="103"/>
              <a:ext cx="1693" cy="288"/>
            </a:xfrm>
            <a:prstGeom prst="rect">
              <a:avLst/>
            </a:prstGeom>
            <a:solidFill>
              <a:srgbClr val="FFFFC1"/>
            </a:solidFill>
            <a:ln w="12700" cap="sq">
              <a:noFill/>
              <a:miter lim="800000"/>
              <a:headEnd type="none" w="sm" len="sm"/>
              <a:tailEnd type="none" w="sm" len="sm"/>
            </a:ln>
            <a:effectLst>
              <a:outerShdw dist="53882" dir="2700000" algn="ctr" rotWithShape="0">
                <a:srgbClr val="969696"/>
              </a:outerShdw>
            </a:effectLst>
          </p:spPr>
          <p:txBody>
            <a:bodyPr wrap="none" anchor="ctr"/>
            <a:lstStyle/>
            <a:p>
              <a:pPr eaLnBrk="1" hangingPunct="1"/>
              <a:endParaRPr lang="zh-CN" altLang="en-US"/>
            </a:p>
          </p:txBody>
        </p:sp>
        <p:sp>
          <p:nvSpPr>
            <p:cNvPr id="59492" name="Text Box 4"/>
            <p:cNvSpPr txBox="1">
              <a:spLocks noChangeArrowheads="1"/>
            </p:cNvSpPr>
            <p:nvPr/>
          </p:nvSpPr>
          <p:spPr bwMode="auto">
            <a:xfrm>
              <a:off x="261" y="87"/>
              <a:ext cx="1778"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3399"/>
                  </a:solidFill>
                  <a:latin typeface="楷体_GB2312" pitchFamily="49" charset="-122"/>
                  <a:ea typeface="楷体_GB2312" pitchFamily="49" charset="-122"/>
                </a:rPr>
                <a:t> </a:t>
              </a:r>
              <a:r>
                <a:rPr lang="zh-CN" altLang="en-US" sz="2600" b="1" dirty="0">
                  <a:solidFill>
                    <a:srgbClr val="003399"/>
                  </a:solidFill>
                </a:rPr>
                <a:t>五</a:t>
              </a:r>
              <a:r>
                <a:rPr lang="en-US" altLang="zh-CN" sz="2600" b="1" dirty="0">
                  <a:solidFill>
                    <a:srgbClr val="003399"/>
                  </a:solidFill>
                </a:rPr>
                <a:t>.</a:t>
              </a:r>
              <a:r>
                <a:rPr lang="zh-CN" altLang="en-US" sz="2600" b="1" dirty="0">
                  <a:solidFill>
                    <a:srgbClr val="003399"/>
                  </a:solidFill>
                </a:rPr>
                <a:t>建初始堆</a:t>
              </a:r>
            </a:p>
          </p:txBody>
        </p:sp>
      </p:grpSp>
      <p:grpSp>
        <p:nvGrpSpPr>
          <p:cNvPr id="3" name="Group 150"/>
          <p:cNvGrpSpPr>
            <a:grpSpLocks/>
          </p:cNvGrpSpPr>
          <p:nvPr/>
        </p:nvGrpSpPr>
        <p:grpSpPr bwMode="auto">
          <a:xfrm>
            <a:off x="801688" y="787400"/>
            <a:ext cx="7707312" cy="1722438"/>
            <a:chOff x="384" y="576"/>
            <a:chExt cx="4855" cy="1085"/>
          </a:xfrm>
        </p:grpSpPr>
        <p:sp>
          <p:nvSpPr>
            <p:cNvPr id="301065" name="Rectangle 9"/>
            <p:cNvSpPr>
              <a:spLocks noChangeArrowheads="1"/>
            </p:cNvSpPr>
            <p:nvPr/>
          </p:nvSpPr>
          <p:spPr bwMode="auto">
            <a:xfrm>
              <a:off x="384" y="576"/>
              <a:ext cx="4855" cy="1085"/>
            </a:xfrm>
            <a:prstGeom prst="rect">
              <a:avLst/>
            </a:prstGeom>
            <a:gradFill rotWithShape="1">
              <a:gsLst>
                <a:gs pos="0">
                  <a:schemeClr val="accent2"/>
                </a:gs>
                <a:gs pos="50000">
                  <a:schemeClr val="accent2">
                    <a:gamma/>
                    <a:shade val="46275"/>
                    <a:invGamma/>
                  </a:schemeClr>
                </a:gs>
                <a:gs pos="100000">
                  <a:schemeClr val="accent2"/>
                </a:gs>
              </a:gsLst>
              <a:lin ang="18900000" scaled="1"/>
            </a:gradFill>
            <a:ln w="12700" cap="sq">
              <a:noFill/>
              <a:miter lim="800000"/>
              <a:headEnd type="none" w="sm" len="sm"/>
              <a:tailEnd type="none" w="sm" len="sm"/>
            </a:ln>
            <a:effectLst>
              <a:outerShdw dist="117088" dir="2436078" algn="ctr" rotWithShape="0">
                <a:srgbClr val="C0C0C0"/>
              </a:outerShdw>
            </a:effectLst>
          </p:spPr>
          <p:txBody>
            <a:bodyPr wrap="none" anchor="ctr"/>
            <a:lstStyle/>
            <a:p>
              <a:pPr eaLnBrk="1" hangingPunct="1">
                <a:defRPr/>
              </a:pPr>
              <a:endParaRPr lang="zh-CN" altLang="en-US"/>
            </a:p>
          </p:txBody>
        </p:sp>
        <p:sp>
          <p:nvSpPr>
            <p:cNvPr id="59490" name="Text Box 10"/>
            <p:cNvSpPr txBox="1">
              <a:spLocks noChangeArrowheads="1"/>
            </p:cNvSpPr>
            <p:nvPr/>
          </p:nvSpPr>
          <p:spPr bwMode="auto">
            <a:xfrm>
              <a:off x="600" y="657"/>
              <a:ext cx="4478" cy="47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400">
                  <a:latin typeface="幼圆" pitchFamily="49" charset="-122"/>
                  <a:ea typeface="幼圆" pitchFamily="49" charset="-122"/>
                </a:rPr>
                <a:t>    </a:t>
              </a:r>
              <a:r>
                <a:rPr lang="zh-CN" altLang="en-US" sz="2400" b="1">
                  <a:solidFill>
                    <a:srgbClr val="FFFFFF"/>
                  </a:solidFill>
                  <a:latin typeface="幼圆" pitchFamily="49" charset="-122"/>
                  <a:ea typeface="幼圆" pitchFamily="49" charset="-122"/>
                </a:rPr>
                <a:t>从二叉树的最后那个分支结点</a:t>
              </a:r>
              <a:r>
                <a:rPr lang="en-US" altLang="zh-CN" sz="2400" b="1">
                  <a:solidFill>
                    <a:srgbClr val="FFFFFF"/>
                  </a:solidFill>
                  <a:latin typeface="幼圆" pitchFamily="49" charset="-122"/>
                  <a:ea typeface="幼圆" pitchFamily="49" charset="-122"/>
                </a:rPr>
                <a:t>(</a:t>
              </a:r>
              <a:r>
                <a:rPr lang="zh-CN" altLang="en-US" sz="2400" b="1">
                  <a:solidFill>
                    <a:srgbClr val="FFFFFF"/>
                  </a:solidFill>
                  <a:latin typeface="幼圆" pitchFamily="49" charset="-122"/>
                  <a:ea typeface="幼圆" pitchFamily="49" charset="-122"/>
                </a:rPr>
                <a:t>编号为      </a:t>
              </a:r>
              <a:r>
                <a:rPr lang="en-US" altLang="zh-CN" sz="2400" b="1">
                  <a:solidFill>
                    <a:srgbClr val="FFFFFF"/>
                  </a:solidFill>
                  <a:latin typeface="幼圆" pitchFamily="49" charset="-122"/>
                  <a:ea typeface="幼圆" pitchFamily="49" charset="-122"/>
                </a:rPr>
                <a:t>)</a:t>
              </a:r>
            </a:p>
            <a:p>
              <a:pPr eaLnBrk="1" hangingPunct="1">
                <a:lnSpc>
                  <a:spcPct val="90000"/>
                </a:lnSpc>
              </a:pPr>
              <a:r>
                <a:rPr lang="zh-CN" altLang="en-US" sz="2400" b="1">
                  <a:solidFill>
                    <a:srgbClr val="FFFFFF"/>
                  </a:solidFill>
                  <a:latin typeface="幼圆" pitchFamily="49" charset="-122"/>
                  <a:ea typeface="幼圆" pitchFamily="49" charset="-122"/>
                </a:rPr>
                <a:t>开始</a:t>
              </a:r>
              <a:r>
                <a:rPr lang="en-US" altLang="zh-CN" sz="2400" b="1">
                  <a:solidFill>
                    <a:srgbClr val="FFFFFF"/>
                  </a:solidFill>
                  <a:latin typeface="幼圆" pitchFamily="49" charset="-122"/>
                  <a:ea typeface="幼圆" pitchFamily="49" charset="-122"/>
                </a:rPr>
                <a:t>,</a:t>
              </a:r>
            </a:p>
          </p:txBody>
        </p:sp>
      </p:grpSp>
      <p:sp>
        <p:nvSpPr>
          <p:cNvPr id="301067" name="Rectangle 11"/>
          <p:cNvSpPr>
            <a:spLocks noChangeArrowheads="1"/>
          </p:cNvSpPr>
          <p:nvPr/>
        </p:nvSpPr>
        <p:spPr bwMode="auto">
          <a:xfrm>
            <a:off x="1171575" y="1270000"/>
            <a:ext cx="8153400" cy="11350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5000"/>
              </a:lnSpc>
            </a:pPr>
            <a:r>
              <a:rPr lang="en-US" altLang="zh-CN" sz="2400" b="1" dirty="0">
                <a:solidFill>
                  <a:srgbClr val="FFFFFF"/>
                </a:solidFill>
                <a:latin typeface="幼圆" pitchFamily="49" charset="-122"/>
                <a:ea typeface="幼圆" pitchFamily="49" charset="-122"/>
              </a:rPr>
              <a:t>     </a:t>
            </a:r>
            <a:r>
              <a:rPr lang="zh-CN" altLang="en-US" sz="2400" b="1" dirty="0">
                <a:solidFill>
                  <a:srgbClr val="FFFFFF"/>
                </a:solidFill>
                <a:latin typeface="幼圆" pitchFamily="49" charset="-122"/>
                <a:ea typeface="幼圆" pitchFamily="49" charset="-122"/>
              </a:rPr>
              <a:t>依次将编号为</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的结点为根的二叉树</a:t>
            </a:r>
            <a:r>
              <a:rPr lang="zh-CN" altLang="en-US" sz="2400" b="1" dirty="0">
                <a:solidFill>
                  <a:srgbClr val="FFFF00"/>
                </a:solidFill>
              </a:rPr>
              <a:t>转换</a:t>
            </a:r>
            <a:r>
              <a:rPr lang="zh-CN" altLang="en-US" sz="2400" b="1" dirty="0">
                <a:solidFill>
                  <a:srgbClr val="FFFFFF"/>
                </a:solidFill>
                <a:latin typeface="幼圆" pitchFamily="49" charset="-122"/>
                <a:ea typeface="幼圆" pitchFamily="49" charset="-122"/>
              </a:rPr>
              <a:t>为一</a:t>
            </a:r>
          </a:p>
          <a:p>
            <a:pPr eaLnBrk="1" hangingPunct="1">
              <a:lnSpc>
                <a:spcPct val="95000"/>
              </a:lnSpc>
            </a:pPr>
            <a:r>
              <a:rPr lang="zh-CN" altLang="en-US" sz="2400" b="1" dirty="0">
                <a:solidFill>
                  <a:srgbClr val="FFFFFF"/>
                </a:solidFill>
                <a:latin typeface="幼圆" pitchFamily="49" charset="-122"/>
                <a:ea typeface="幼圆" pitchFamily="49" charset="-122"/>
              </a:rPr>
              <a:t>个堆，每转换一棵子树，做一次</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减</a:t>
            </a:r>
            <a:r>
              <a:rPr lang="en-US" altLang="zh-CN" sz="2400" b="1" dirty="0">
                <a:solidFill>
                  <a:srgbClr val="FFFFFF"/>
                </a:solidFill>
                <a:latin typeface="Times New Roman" pitchFamily="18" charset="0"/>
                <a:ea typeface="幼圆" pitchFamily="49" charset="-122"/>
              </a:rPr>
              <a:t>1</a:t>
            </a:r>
            <a:r>
              <a:rPr lang="zh-CN" altLang="en-US" sz="2400" b="1" dirty="0">
                <a:solidFill>
                  <a:srgbClr val="FFFFFF"/>
                </a:solidFill>
                <a:latin typeface="幼圆" pitchFamily="49" charset="-122"/>
                <a:ea typeface="幼圆" pitchFamily="49" charset="-122"/>
              </a:rPr>
              <a:t>，重复上述</a:t>
            </a:r>
          </a:p>
          <a:p>
            <a:pPr eaLnBrk="1" hangingPunct="1">
              <a:lnSpc>
                <a:spcPct val="95000"/>
              </a:lnSpc>
            </a:pPr>
            <a:r>
              <a:rPr lang="zh-CN" altLang="en-US" sz="2400" b="1" dirty="0">
                <a:solidFill>
                  <a:srgbClr val="FFFFFF"/>
                </a:solidFill>
                <a:latin typeface="幼圆" pitchFamily="49" charset="-122"/>
                <a:ea typeface="幼圆" pitchFamily="49" charset="-122"/>
              </a:rPr>
              <a:t>过程，直到将</a:t>
            </a:r>
            <a:r>
              <a:rPr lang="en-US" altLang="zh-CN" sz="2400" b="1" dirty="0" err="1">
                <a:solidFill>
                  <a:srgbClr val="FFFFFF"/>
                </a:solidFill>
                <a:latin typeface="Times New Roman" pitchFamily="18" charset="0"/>
                <a:ea typeface="幼圆" pitchFamily="49" charset="-122"/>
              </a:rPr>
              <a:t>i</a:t>
            </a:r>
            <a:r>
              <a:rPr lang="en-US" altLang="zh-CN" sz="2400" b="1" dirty="0">
                <a:solidFill>
                  <a:srgbClr val="FFFFFF"/>
                </a:solidFill>
                <a:latin typeface="Times New Roman" pitchFamily="18" charset="0"/>
                <a:ea typeface="幼圆" pitchFamily="49" charset="-122"/>
              </a:rPr>
              <a:t>=1</a:t>
            </a:r>
            <a:r>
              <a:rPr lang="zh-CN" altLang="en-US" sz="2400" b="1" dirty="0">
                <a:solidFill>
                  <a:srgbClr val="FFFFFF"/>
                </a:solidFill>
                <a:latin typeface="幼圆" pitchFamily="49" charset="-122"/>
                <a:ea typeface="幼圆" pitchFamily="49" charset="-122"/>
              </a:rPr>
              <a:t>的结点为根的二叉树转换为堆。</a:t>
            </a:r>
          </a:p>
        </p:txBody>
      </p:sp>
      <p:sp>
        <p:nvSpPr>
          <p:cNvPr id="301068" name="Rectangle 12"/>
          <p:cNvSpPr>
            <a:spLocks noChangeArrowheads="1"/>
          </p:cNvSpPr>
          <p:nvPr/>
        </p:nvSpPr>
        <p:spPr bwMode="auto">
          <a:xfrm>
            <a:off x="6813550" y="909638"/>
            <a:ext cx="1484313"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FFFF00"/>
                </a:solidFill>
                <a:latin typeface="Times New Roman" pitchFamily="18" charset="0"/>
                <a:ea typeface="楷体_GB2312" pitchFamily="49" charset="-122"/>
              </a:rPr>
              <a:t>i=</a:t>
            </a:r>
            <a:r>
              <a:rPr lang="en-US" altLang="zh-CN" sz="2400">
                <a:solidFill>
                  <a:srgbClr val="FFFF00"/>
                </a:solidFill>
                <a:latin typeface="Times New Roman" pitchFamily="18" charset="0"/>
                <a:ea typeface="楷体_GB2312" pitchFamily="49" charset="-122"/>
                <a:sym typeface="Symbol" pitchFamily="18" charset="2"/>
              </a:rPr>
              <a:t></a:t>
            </a:r>
            <a:r>
              <a:rPr lang="en-US" altLang="zh-CN" sz="2400" b="1">
                <a:solidFill>
                  <a:srgbClr val="FFFF00"/>
                </a:solidFill>
                <a:latin typeface="Times New Roman" pitchFamily="18" charset="0"/>
                <a:ea typeface="楷体_GB2312" pitchFamily="49" charset="-122"/>
              </a:rPr>
              <a:t>n/2</a:t>
            </a:r>
            <a:r>
              <a:rPr lang="en-US" altLang="zh-CN" sz="2400">
                <a:solidFill>
                  <a:srgbClr val="FFFF00"/>
                </a:solidFill>
                <a:latin typeface="Times New Roman" pitchFamily="18" charset="0"/>
                <a:ea typeface="楷体_GB2312" pitchFamily="49" charset="-122"/>
                <a:sym typeface="Symbol" pitchFamily="18" charset="2"/>
              </a:rPr>
              <a:t></a:t>
            </a:r>
            <a:endParaRPr lang="en-US" altLang="zh-CN" sz="2400">
              <a:solidFill>
                <a:srgbClr val="00FF00"/>
              </a:solidFill>
              <a:latin typeface="Times New Roman" pitchFamily="18" charset="0"/>
              <a:ea typeface="楷体_GB2312" pitchFamily="49" charset="-122"/>
              <a:sym typeface="Symbol" pitchFamily="18" charset="2"/>
            </a:endParaRPr>
          </a:p>
        </p:txBody>
      </p:sp>
      <p:grpSp>
        <p:nvGrpSpPr>
          <p:cNvPr id="4" name="Group 151"/>
          <p:cNvGrpSpPr>
            <a:grpSpLocks/>
          </p:cNvGrpSpPr>
          <p:nvPr/>
        </p:nvGrpSpPr>
        <p:grpSpPr bwMode="auto">
          <a:xfrm>
            <a:off x="257175" y="3684588"/>
            <a:ext cx="1089025" cy="823912"/>
            <a:chOff x="162" y="2047"/>
            <a:chExt cx="686" cy="519"/>
          </a:xfrm>
        </p:grpSpPr>
        <p:sp>
          <p:nvSpPr>
            <p:cNvPr id="59487" name="AutoShape 14"/>
            <p:cNvSpPr>
              <a:spLocks noChangeArrowheads="1"/>
            </p:cNvSpPr>
            <p:nvPr/>
          </p:nvSpPr>
          <p:spPr bwMode="auto">
            <a:xfrm rot="-602478">
              <a:off x="162" y="2049"/>
              <a:ext cx="686" cy="508"/>
            </a:xfrm>
            <a:prstGeom prst="irregularSeal2">
              <a:avLst/>
            </a:prstGeom>
            <a:solidFill>
              <a:srgbClr val="00CCFF"/>
            </a:solidFill>
            <a:ln w="508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pPr eaLnBrk="1" hangingPunct="1"/>
              <a:endParaRPr lang="zh-CN" altLang="en-US"/>
            </a:p>
          </p:txBody>
        </p:sp>
        <p:sp>
          <p:nvSpPr>
            <p:cNvPr id="59488" name="Text Box 15"/>
            <p:cNvSpPr txBox="1">
              <a:spLocks noChangeArrowheads="1"/>
            </p:cNvSpPr>
            <p:nvPr/>
          </p:nvSpPr>
          <p:spPr bwMode="auto">
            <a:xfrm rot="33964">
              <a:off x="221" y="2047"/>
              <a:ext cx="500" cy="51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eaLnBrk="1" hangingPunct="1"/>
              <a:r>
                <a:rPr lang="zh-CN" altLang="en-US" sz="4800" b="1">
                  <a:solidFill>
                    <a:srgbClr val="FF0000"/>
                  </a:solidFill>
                  <a:latin typeface="Times New Roman" pitchFamily="18" charset="0"/>
                  <a:ea typeface="华文新魏" pitchFamily="2" charset="-122"/>
                </a:rPr>
                <a:t>例</a:t>
              </a:r>
            </a:p>
          </p:txBody>
        </p:sp>
      </p:grpSp>
      <p:sp>
        <p:nvSpPr>
          <p:cNvPr id="301073" name="Text Box 17"/>
          <p:cNvSpPr txBox="1">
            <a:spLocks noChangeArrowheads="1"/>
          </p:cNvSpPr>
          <p:nvPr/>
        </p:nvSpPr>
        <p:spPr bwMode="auto">
          <a:xfrm>
            <a:off x="1979613" y="2708275"/>
            <a:ext cx="66611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75   36   18   53   80   30   48   90   15   37</a:t>
            </a:r>
          </a:p>
        </p:txBody>
      </p:sp>
      <p:grpSp>
        <p:nvGrpSpPr>
          <p:cNvPr id="5" name="Group 48"/>
          <p:cNvGrpSpPr>
            <a:grpSpLocks/>
          </p:cNvGrpSpPr>
          <p:nvPr/>
        </p:nvGrpSpPr>
        <p:grpSpPr bwMode="auto">
          <a:xfrm>
            <a:off x="1765300" y="4040188"/>
            <a:ext cx="3886200" cy="2552700"/>
            <a:chOff x="960" y="2597"/>
            <a:chExt cx="2448" cy="1608"/>
          </a:xfrm>
        </p:grpSpPr>
        <p:sp>
          <p:nvSpPr>
            <p:cNvPr id="59458"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59"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0"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1"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2"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3"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4"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5"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6"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7"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8"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69"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0"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1"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2"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3"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4"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5"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6"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7" name="Rectangle 38"/>
            <p:cNvSpPr>
              <a:spLocks noChangeArrowheads="1"/>
            </p:cNvSpPr>
            <p:nvPr/>
          </p:nvSpPr>
          <p:spPr bwMode="auto">
            <a:xfrm>
              <a:off x="2208" y="259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sp>
          <p:nvSpPr>
            <p:cNvPr id="59478" name="Rectangle 39"/>
            <p:cNvSpPr>
              <a:spLocks noChangeArrowheads="1"/>
            </p:cNvSpPr>
            <p:nvPr/>
          </p:nvSpPr>
          <p:spPr bwMode="auto">
            <a:xfrm>
              <a:off x="1632" y="2988"/>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sp>
          <p:nvSpPr>
            <p:cNvPr id="59479" name="Rectangle 40"/>
            <p:cNvSpPr>
              <a:spLocks noChangeArrowheads="1"/>
            </p:cNvSpPr>
            <p:nvPr/>
          </p:nvSpPr>
          <p:spPr bwMode="auto">
            <a:xfrm>
              <a:off x="2783" y="298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sp>
          <p:nvSpPr>
            <p:cNvPr id="59480" name="Rectangle 41"/>
            <p:cNvSpPr>
              <a:spLocks noChangeArrowheads="1"/>
            </p:cNvSpPr>
            <p:nvPr/>
          </p:nvSpPr>
          <p:spPr bwMode="auto">
            <a:xfrm>
              <a:off x="1207" y="341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sp>
          <p:nvSpPr>
            <p:cNvPr id="59481" name="Rectangle 42"/>
            <p:cNvSpPr>
              <a:spLocks noChangeArrowheads="1"/>
            </p:cNvSpPr>
            <p:nvPr/>
          </p:nvSpPr>
          <p:spPr bwMode="auto">
            <a:xfrm>
              <a:off x="2026" y="341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sp>
          <p:nvSpPr>
            <p:cNvPr id="59482" name="Rectangle 43"/>
            <p:cNvSpPr>
              <a:spLocks noChangeArrowheads="1"/>
            </p:cNvSpPr>
            <p:nvPr/>
          </p:nvSpPr>
          <p:spPr bwMode="auto">
            <a:xfrm>
              <a:off x="2496" y="340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30</a:t>
              </a:r>
            </a:p>
          </p:txBody>
        </p:sp>
        <p:sp>
          <p:nvSpPr>
            <p:cNvPr id="59483" name="Rectangle 44"/>
            <p:cNvSpPr>
              <a:spLocks noChangeArrowheads="1"/>
            </p:cNvSpPr>
            <p:nvPr/>
          </p:nvSpPr>
          <p:spPr bwMode="auto">
            <a:xfrm>
              <a:off x="3115" y="3406"/>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sp>
          <p:nvSpPr>
            <p:cNvPr id="59484" name="Rectangle 45"/>
            <p:cNvSpPr>
              <a:spLocks noChangeArrowheads="1"/>
            </p:cNvSpPr>
            <p:nvPr/>
          </p:nvSpPr>
          <p:spPr bwMode="auto">
            <a:xfrm>
              <a:off x="973" y="393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sp>
          <p:nvSpPr>
            <p:cNvPr id="59485" name="Rectangle 46"/>
            <p:cNvSpPr>
              <a:spLocks noChangeArrowheads="1"/>
            </p:cNvSpPr>
            <p:nvPr/>
          </p:nvSpPr>
          <p:spPr bwMode="auto">
            <a:xfrm>
              <a:off x="1392" y="394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15</a:t>
              </a:r>
            </a:p>
          </p:txBody>
        </p:sp>
        <p:sp>
          <p:nvSpPr>
            <p:cNvPr id="59486" name="Rectangle 47"/>
            <p:cNvSpPr>
              <a:spLocks noChangeArrowheads="1"/>
            </p:cNvSpPr>
            <p:nvPr/>
          </p:nvSpPr>
          <p:spPr bwMode="auto">
            <a:xfrm>
              <a:off x="1787" y="3933"/>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37</a:t>
              </a:r>
            </a:p>
          </p:txBody>
        </p:sp>
      </p:grpSp>
      <p:sp>
        <p:nvSpPr>
          <p:cNvPr id="301105" name="Text Box 49"/>
          <p:cNvSpPr txBox="1">
            <a:spLocks noChangeArrowheads="1"/>
          </p:cNvSpPr>
          <p:nvPr/>
        </p:nvSpPr>
        <p:spPr bwMode="auto">
          <a:xfrm>
            <a:off x="3529013" y="5022850"/>
            <a:ext cx="598487" cy="366713"/>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=4</a:t>
            </a:r>
          </a:p>
        </p:txBody>
      </p:sp>
      <p:grpSp>
        <p:nvGrpSpPr>
          <p:cNvPr id="6" name="Group 53"/>
          <p:cNvGrpSpPr>
            <a:grpSpLocks/>
          </p:cNvGrpSpPr>
          <p:nvPr/>
        </p:nvGrpSpPr>
        <p:grpSpPr bwMode="auto">
          <a:xfrm>
            <a:off x="2123728" y="5013176"/>
            <a:ext cx="1911350" cy="366712"/>
            <a:chOff x="1148" y="3205"/>
            <a:chExt cx="1204" cy="231"/>
          </a:xfrm>
        </p:grpSpPr>
        <p:sp>
          <p:nvSpPr>
            <p:cNvPr id="59456" name="Text Box 54"/>
            <p:cNvSpPr txBox="1">
              <a:spLocks noChangeArrowheads="1"/>
            </p:cNvSpPr>
            <p:nvPr/>
          </p:nvSpPr>
          <p:spPr bwMode="auto">
            <a:xfrm>
              <a:off x="1148" y="3205"/>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=3</a:t>
              </a:r>
            </a:p>
          </p:txBody>
        </p:sp>
        <p:sp>
          <p:nvSpPr>
            <p:cNvPr id="59457" name="Rectangle 55"/>
            <p:cNvSpPr>
              <a:spLocks noChangeArrowheads="1"/>
            </p:cNvSpPr>
            <p:nvPr/>
          </p:nvSpPr>
          <p:spPr bwMode="auto">
            <a:xfrm>
              <a:off x="2112" y="3230"/>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7" name="Group 61"/>
          <p:cNvGrpSpPr>
            <a:grpSpLocks/>
          </p:cNvGrpSpPr>
          <p:nvPr/>
        </p:nvGrpSpPr>
        <p:grpSpPr bwMode="auto">
          <a:xfrm>
            <a:off x="2163763" y="5345113"/>
            <a:ext cx="450850" cy="412750"/>
            <a:chOff x="1211" y="3419"/>
            <a:chExt cx="284" cy="260"/>
          </a:xfrm>
        </p:grpSpPr>
        <p:sp>
          <p:nvSpPr>
            <p:cNvPr id="59454" name="Rectangle 59"/>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5" name="Rectangle 60"/>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8" name="Group 65"/>
          <p:cNvGrpSpPr>
            <a:grpSpLocks/>
          </p:cNvGrpSpPr>
          <p:nvPr/>
        </p:nvGrpSpPr>
        <p:grpSpPr bwMode="auto">
          <a:xfrm>
            <a:off x="1765300" y="6159500"/>
            <a:ext cx="450850" cy="412750"/>
            <a:chOff x="960" y="3932"/>
            <a:chExt cx="284" cy="260"/>
          </a:xfrm>
        </p:grpSpPr>
        <p:sp>
          <p:nvSpPr>
            <p:cNvPr id="59452" name="Rectangle 63"/>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3" name="Rectangle 64"/>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9" name="Group 68"/>
          <p:cNvGrpSpPr>
            <a:grpSpLocks/>
          </p:cNvGrpSpPr>
          <p:nvPr/>
        </p:nvGrpSpPr>
        <p:grpSpPr bwMode="auto">
          <a:xfrm>
            <a:off x="2123728" y="4365104"/>
            <a:ext cx="3224212" cy="990600"/>
            <a:chOff x="1185" y="2784"/>
            <a:chExt cx="2031" cy="624"/>
          </a:xfrm>
        </p:grpSpPr>
        <p:sp>
          <p:nvSpPr>
            <p:cNvPr id="59450" name="Rectangle 69"/>
            <p:cNvSpPr>
              <a:spLocks noChangeArrowheads="1"/>
            </p:cNvSpPr>
            <p:nvPr/>
          </p:nvSpPr>
          <p:spPr bwMode="auto">
            <a:xfrm>
              <a:off x="1185" y="3216"/>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1" name="Text Box 70"/>
            <p:cNvSpPr txBox="1">
              <a:spLocks noChangeArrowheads="1"/>
            </p:cNvSpPr>
            <p:nvPr/>
          </p:nvSpPr>
          <p:spPr bwMode="auto">
            <a:xfrm>
              <a:off x="2839" y="2784"/>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=2</a:t>
              </a:r>
            </a:p>
          </p:txBody>
        </p:sp>
      </p:grpSp>
      <p:grpSp>
        <p:nvGrpSpPr>
          <p:cNvPr id="10" name="Group 71"/>
          <p:cNvGrpSpPr>
            <a:grpSpLocks/>
          </p:cNvGrpSpPr>
          <p:nvPr/>
        </p:nvGrpSpPr>
        <p:grpSpPr bwMode="auto">
          <a:xfrm>
            <a:off x="4667250" y="4654550"/>
            <a:ext cx="450850" cy="412750"/>
            <a:chOff x="960" y="3932"/>
            <a:chExt cx="284" cy="260"/>
          </a:xfrm>
        </p:grpSpPr>
        <p:sp>
          <p:nvSpPr>
            <p:cNvPr id="59448" name="Rectangle 72"/>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9" name="Rectangle 73"/>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grpSp>
      <p:grpSp>
        <p:nvGrpSpPr>
          <p:cNvPr id="11" name="Group 77"/>
          <p:cNvGrpSpPr>
            <a:grpSpLocks/>
          </p:cNvGrpSpPr>
          <p:nvPr/>
        </p:nvGrpSpPr>
        <p:grpSpPr bwMode="auto">
          <a:xfrm>
            <a:off x="5183188" y="5327650"/>
            <a:ext cx="450850" cy="412750"/>
            <a:chOff x="3113" y="3408"/>
            <a:chExt cx="284" cy="260"/>
          </a:xfrm>
        </p:grpSpPr>
        <p:sp>
          <p:nvSpPr>
            <p:cNvPr id="59446" name="Rectangle 75"/>
            <p:cNvSpPr>
              <a:spLocks noChangeArrowheads="1"/>
            </p:cNvSpPr>
            <p:nvPr/>
          </p:nvSpPr>
          <p:spPr bwMode="auto">
            <a:xfrm>
              <a:off x="3179" y="3462"/>
              <a:ext cx="170" cy="17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7" name="Rectangle 76"/>
            <p:cNvSpPr>
              <a:spLocks noChangeArrowheads="1"/>
            </p:cNvSpPr>
            <p:nvPr/>
          </p:nvSpPr>
          <p:spPr bwMode="auto">
            <a:xfrm>
              <a:off x="3113" y="3408"/>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grpSp>
      <p:grpSp>
        <p:nvGrpSpPr>
          <p:cNvPr id="12" name="Group 80"/>
          <p:cNvGrpSpPr>
            <a:grpSpLocks/>
          </p:cNvGrpSpPr>
          <p:nvPr/>
        </p:nvGrpSpPr>
        <p:grpSpPr bwMode="auto">
          <a:xfrm>
            <a:off x="2771800" y="4365104"/>
            <a:ext cx="2392363" cy="381000"/>
            <a:chOff x="1602" y="2784"/>
            <a:chExt cx="1507" cy="240"/>
          </a:xfrm>
        </p:grpSpPr>
        <p:sp>
          <p:nvSpPr>
            <p:cNvPr id="59444" name="Text Box 81"/>
            <p:cNvSpPr txBox="1">
              <a:spLocks noChangeArrowheads="1"/>
            </p:cNvSpPr>
            <p:nvPr/>
          </p:nvSpPr>
          <p:spPr bwMode="auto">
            <a:xfrm>
              <a:off x="1602" y="27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=1</a:t>
              </a:r>
            </a:p>
          </p:txBody>
        </p:sp>
        <p:sp>
          <p:nvSpPr>
            <p:cNvPr id="59445" name="Rectangle 82"/>
            <p:cNvSpPr>
              <a:spLocks noChangeArrowheads="1"/>
            </p:cNvSpPr>
            <p:nvPr/>
          </p:nvSpPr>
          <p:spPr bwMode="auto">
            <a:xfrm>
              <a:off x="2869" y="2784"/>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3" name="Group 83"/>
          <p:cNvGrpSpPr>
            <a:grpSpLocks/>
          </p:cNvGrpSpPr>
          <p:nvPr/>
        </p:nvGrpSpPr>
        <p:grpSpPr bwMode="auto">
          <a:xfrm>
            <a:off x="2862263" y="4683125"/>
            <a:ext cx="450850" cy="412750"/>
            <a:chOff x="1211" y="3419"/>
            <a:chExt cx="284" cy="260"/>
          </a:xfrm>
        </p:grpSpPr>
        <p:sp>
          <p:nvSpPr>
            <p:cNvPr id="59442" name="Rectangle 8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3" name="Rectangle 8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4" name="Group 86"/>
          <p:cNvGrpSpPr>
            <a:grpSpLocks/>
          </p:cNvGrpSpPr>
          <p:nvPr/>
        </p:nvGrpSpPr>
        <p:grpSpPr bwMode="auto">
          <a:xfrm>
            <a:off x="2181225" y="5345113"/>
            <a:ext cx="450850" cy="412750"/>
            <a:chOff x="1211" y="3419"/>
            <a:chExt cx="284" cy="260"/>
          </a:xfrm>
        </p:grpSpPr>
        <p:sp>
          <p:nvSpPr>
            <p:cNvPr id="59440" name="Rectangle 8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1" name="Rectangle 8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5" name="Group 95"/>
          <p:cNvGrpSpPr>
            <a:grpSpLocks/>
          </p:cNvGrpSpPr>
          <p:nvPr/>
        </p:nvGrpSpPr>
        <p:grpSpPr bwMode="auto">
          <a:xfrm>
            <a:off x="2163763" y="5345113"/>
            <a:ext cx="450850" cy="412750"/>
            <a:chOff x="624" y="3214"/>
            <a:chExt cx="284" cy="260"/>
          </a:xfrm>
        </p:grpSpPr>
        <p:sp>
          <p:nvSpPr>
            <p:cNvPr id="59438" name="Rectangle 90"/>
            <p:cNvSpPr>
              <a:spLocks noChangeArrowheads="1"/>
            </p:cNvSpPr>
            <p:nvPr/>
          </p:nvSpPr>
          <p:spPr bwMode="auto">
            <a:xfrm>
              <a:off x="683" y="3279"/>
              <a:ext cx="175" cy="16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9" name="Rectangle 91"/>
            <p:cNvSpPr>
              <a:spLocks noChangeArrowheads="1"/>
            </p:cNvSpPr>
            <p:nvPr/>
          </p:nvSpPr>
          <p:spPr bwMode="auto">
            <a:xfrm>
              <a:off x="624" y="3214"/>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16" name="Group 92"/>
          <p:cNvGrpSpPr>
            <a:grpSpLocks/>
          </p:cNvGrpSpPr>
          <p:nvPr/>
        </p:nvGrpSpPr>
        <p:grpSpPr bwMode="auto">
          <a:xfrm>
            <a:off x="1800225" y="6194425"/>
            <a:ext cx="450850" cy="412750"/>
            <a:chOff x="1211" y="3419"/>
            <a:chExt cx="284" cy="260"/>
          </a:xfrm>
        </p:grpSpPr>
        <p:sp>
          <p:nvSpPr>
            <p:cNvPr id="59436" name="Rectangle 93"/>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7" name="Rectangle 94"/>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7" name="Group 97"/>
          <p:cNvGrpSpPr>
            <a:grpSpLocks/>
          </p:cNvGrpSpPr>
          <p:nvPr/>
        </p:nvGrpSpPr>
        <p:grpSpPr bwMode="auto">
          <a:xfrm>
            <a:off x="2771800" y="3717032"/>
            <a:ext cx="1489076" cy="936626"/>
            <a:chOff x="1647" y="2393"/>
            <a:chExt cx="938" cy="590"/>
          </a:xfrm>
        </p:grpSpPr>
        <p:sp>
          <p:nvSpPr>
            <p:cNvPr id="59434" name="Rectangle 98"/>
            <p:cNvSpPr>
              <a:spLocks noChangeArrowheads="1"/>
            </p:cNvSpPr>
            <p:nvPr/>
          </p:nvSpPr>
          <p:spPr bwMode="auto">
            <a:xfrm>
              <a:off x="1647" y="2791"/>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5" name="Text Box 99"/>
            <p:cNvSpPr txBox="1">
              <a:spLocks noChangeArrowheads="1"/>
            </p:cNvSpPr>
            <p:nvPr/>
          </p:nvSpPr>
          <p:spPr bwMode="auto">
            <a:xfrm>
              <a:off x="2208" y="23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=0</a:t>
              </a:r>
            </a:p>
          </p:txBody>
        </p:sp>
      </p:grpSp>
      <p:grpSp>
        <p:nvGrpSpPr>
          <p:cNvPr id="18" name="Group 100"/>
          <p:cNvGrpSpPr>
            <a:grpSpLocks/>
          </p:cNvGrpSpPr>
          <p:nvPr/>
        </p:nvGrpSpPr>
        <p:grpSpPr bwMode="auto">
          <a:xfrm>
            <a:off x="3781425" y="4038600"/>
            <a:ext cx="450850" cy="412750"/>
            <a:chOff x="1211" y="3419"/>
            <a:chExt cx="284" cy="260"/>
          </a:xfrm>
        </p:grpSpPr>
        <p:sp>
          <p:nvSpPr>
            <p:cNvPr id="59432" name="Rectangle 101"/>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3" name="Rectangle 102"/>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9" name="Group 103"/>
          <p:cNvGrpSpPr>
            <a:grpSpLocks/>
          </p:cNvGrpSpPr>
          <p:nvPr/>
        </p:nvGrpSpPr>
        <p:grpSpPr bwMode="auto">
          <a:xfrm>
            <a:off x="2867025" y="4676775"/>
            <a:ext cx="450850" cy="412750"/>
            <a:chOff x="1211" y="3419"/>
            <a:chExt cx="284" cy="260"/>
          </a:xfrm>
        </p:grpSpPr>
        <p:sp>
          <p:nvSpPr>
            <p:cNvPr id="59430" name="Rectangle 10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1" name="Rectangle 10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grpSp>
        <p:nvGrpSpPr>
          <p:cNvPr id="20" name="Group 106"/>
          <p:cNvGrpSpPr>
            <a:grpSpLocks/>
          </p:cNvGrpSpPr>
          <p:nvPr/>
        </p:nvGrpSpPr>
        <p:grpSpPr bwMode="auto">
          <a:xfrm>
            <a:off x="2873375" y="4665663"/>
            <a:ext cx="450850" cy="412750"/>
            <a:chOff x="1211" y="3419"/>
            <a:chExt cx="284" cy="260"/>
          </a:xfrm>
        </p:grpSpPr>
        <p:sp>
          <p:nvSpPr>
            <p:cNvPr id="59428" name="Rectangle 10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9" name="Rectangle 10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grpSp>
      <p:grpSp>
        <p:nvGrpSpPr>
          <p:cNvPr id="21" name="Group 109"/>
          <p:cNvGrpSpPr>
            <a:grpSpLocks/>
          </p:cNvGrpSpPr>
          <p:nvPr/>
        </p:nvGrpSpPr>
        <p:grpSpPr bwMode="auto">
          <a:xfrm>
            <a:off x="3482975" y="5337175"/>
            <a:ext cx="450850" cy="412750"/>
            <a:chOff x="1211" y="3419"/>
            <a:chExt cx="284" cy="260"/>
          </a:xfrm>
        </p:grpSpPr>
        <p:sp>
          <p:nvSpPr>
            <p:cNvPr id="59426" name="Rectangle 110"/>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7" name="Rectangle 111"/>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sp>
        <p:nvSpPr>
          <p:cNvPr id="301168" name="Text Box 112"/>
          <p:cNvSpPr txBox="1">
            <a:spLocks noChangeArrowheads="1"/>
          </p:cNvSpPr>
          <p:nvPr/>
        </p:nvSpPr>
        <p:spPr bwMode="auto">
          <a:xfrm>
            <a:off x="1979613" y="3068638"/>
            <a:ext cx="62039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90</a:t>
            </a:r>
            <a:r>
              <a:rPr lang="en-US" altLang="zh-CN" sz="2600" b="1">
                <a:solidFill>
                  <a:schemeClr val="accent1"/>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80   48   53   75   30   18   36   15   37</a:t>
            </a:r>
          </a:p>
        </p:txBody>
      </p:sp>
      <p:grpSp>
        <p:nvGrpSpPr>
          <p:cNvPr id="22" name="Group 140"/>
          <p:cNvGrpSpPr>
            <a:grpSpLocks/>
          </p:cNvGrpSpPr>
          <p:nvPr/>
        </p:nvGrpSpPr>
        <p:grpSpPr bwMode="auto">
          <a:xfrm>
            <a:off x="1863725" y="3141663"/>
            <a:ext cx="6242050" cy="1504950"/>
            <a:chOff x="1492" y="2171"/>
            <a:chExt cx="3932" cy="948"/>
          </a:xfrm>
        </p:grpSpPr>
        <p:sp>
          <p:nvSpPr>
            <p:cNvPr id="59420" name="AutoShape 141"/>
            <p:cNvSpPr>
              <a:spLocks noChangeArrowheads="1"/>
            </p:cNvSpPr>
            <p:nvPr/>
          </p:nvSpPr>
          <p:spPr bwMode="auto">
            <a:xfrm>
              <a:off x="4129" y="2783"/>
              <a:ext cx="1152" cy="336"/>
            </a:xfrm>
            <a:prstGeom prst="wedgeRectCallout">
              <a:avLst>
                <a:gd name="adj1" fmla="val -88282"/>
                <a:gd name="adj2" fmla="val 145833"/>
              </a:avLst>
            </a:prstGeom>
            <a:solidFill>
              <a:srgbClr val="ADFFEF"/>
            </a:solidFill>
            <a:ln w="12700" cap="sq">
              <a:noFill/>
              <a:miter lim="800000"/>
              <a:headEnd type="none" w="sm" len="sm"/>
              <a:tailEnd type="none" w="sm" len="sm"/>
            </a:ln>
            <a:effectLst>
              <a:outerShdw dist="35921" dir="2700000" algn="ctr" rotWithShape="0">
                <a:srgbClr val="969696"/>
              </a:outerShdw>
            </a:effectLst>
          </p:spPr>
          <p:txBody>
            <a:bodyPr/>
            <a:lstStyle/>
            <a:p>
              <a:pPr algn="ctr" eaLnBrk="1" hangingPunct="1"/>
              <a:endParaRPr lang="en-US" altLang="zh-CN" sz="2400">
                <a:latin typeface="Times New Roman" pitchFamily="18" charset="0"/>
                <a:ea typeface="宋体" charset="-122"/>
              </a:endParaRPr>
            </a:p>
          </p:txBody>
        </p:sp>
        <p:sp>
          <p:nvSpPr>
            <p:cNvPr id="59421" name="Line 142"/>
            <p:cNvSpPr>
              <a:spLocks noChangeShapeType="1"/>
            </p:cNvSpPr>
            <p:nvPr/>
          </p:nvSpPr>
          <p:spPr bwMode="auto">
            <a:xfrm>
              <a:off x="3862" y="2459"/>
              <a:ext cx="746" cy="325"/>
            </a:xfrm>
            <a:prstGeom prst="line">
              <a:avLst/>
            </a:prstGeom>
            <a:noFill/>
            <a:ln w="31750" cap="sq">
              <a:solidFill>
                <a:srgbClr val="B2B2B2"/>
              </a:solidFill>
              <a:round/>
              <a:headEnd/>
              <a:tailEnd/>
            </a:ln>
          </p:spPr>
          <p:txBody>
            <a:bodyPr/>
            <a:lstStyle/>
            <a:p>
              <a:endParaRPr lang="zh-CN" altLang="en-US"/>
            </a:p>
          </p:txBody>
        </p:sp>
        <p:sp>
          <p:nvSpPr>
            <p:cNvPr id="59422" name="AutoShape 143"/>
            <p:cNvSpPr>
              <a:spLocks noChangeArrowheads="1"/>
            </p:cNvSpPr>
            <p:nvPr/>
          </p:nvSpPr>
          <p:spPr bwMode="auto">
            <a:xfrm rot="-9393704">
              <a:off x="3718" y="2603"/>
              <a:ext cx="912" cy="168"/>
            </a:xfrm>
            <a:prstGeom prst="rtTriangle">
              <a:avLst/>
            </a:prstGeom>
            <a:solidFill>
              <a:srgbClr val="ADFFEF"/>
            </a:solidFill>
            <a:ln w="12700" cap="sq">
              <a:noFill/>
              <a:miter lim="800000"/>
              <a:headEnd/>
              <a:tailEnd/>
            </a:ln>
          </p:spPr>
          <p:txBody>
            <a:bodyPr wrap="none" anchor="ctr"/>
            <a:lstStyle/>
            <a:p>
              <a:pPr eaLnBrk="1" hangingPunct="1"/>
              <a:endParaRPr lang="zh-CN" altLang="en-US"/>
            </a:p>
          </p:txBody>
        </p:sp>
        <p:sp>
          <p:nvSpPr>
            <p:cNvPr id="59423" name="Text Box 144"/>
            <p:cNvSpPr txBox="1">
              <a:spLocks noChangeArrowheads="1"/>
            </p:cNvSpPr>
            <p:nvPr/>
          </p:nvSpPr>
          <p:spPr bwMode="auto">
            <a:xfrm>
              <a:off x="4144" y="2778"/>
              <a:ext cx="1280" cy="33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2900" b="1" i="1">
                  <a:solidFill>
                    <a:srgbClr val="FF3300"/>
                  </a:solidFill>
                  <a:latin typeface="Times New Roman" pitchFamily="18" charset="0"/>
                </a:rPr>
                <a:t>初始堆积</a:t>
              </a:r>
            </a:p>
          </p:txBody>
        </p:sp>
        <p:sp>
          <p:nvSpPr>
            <p:cNvPr id="59424" name="Rectangle 145"/>
            <p:cNvSpPr>
              <a:spLocks noChangeArrowheads="1"/>
            </p:cNvSpPr>
            <p:nvPr/>
          </p:nvSpPr>
          <p:spPr bwMode="auto">
            <a:xfrm>
              <a:off x="2248" y="2389"/>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5" name="Rectangle 146"/>
            <p:cNvSpPr>
              <a:spLocks noChangeArrowheads="1"/>
            </p:cNvSpPr>
            <p:nvPr/>
          </p:nvSpPr>
          <p:spPr bwMode="auto">
            <a:xfrm>
              <a:off x="1492" y="2171"/>
              <a:ext cx="3751" cy="240"/>
            </a:xfrm>
            <a:prstGeom prst="rect">
              <a:avLst/>
            </a:prstGeom>
            <a:noFill/>
            <a:ln w="47625" cap="sq">
              <a:solidFill>
                <a:srgbClr val="FF0000"/>
              </a:solidFill>
              <a:miter lim="800000"/>
              <a:headEnd/>
              <a:tailEnd/>
            </a:ln>
          </p:spPr>
          <p:txBody>
            <a:bodyPr wrap="none" anchor="ctr"/>
            <a:lstStyle/>
            <a:p>
              <a:pPr eaLnBrk="1" hangingPunct="1"/>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01068"/>
                                        </p:tgtEl>
                                        <p:attrNameLst>
                                          <p:attrName>style.visibility</p:attrName>
                                        </p:attrNameLst>
                                      </p:cBhvr>
                                      <p:to>
                                        <p:strVal val="visible"/>
                                      </p:to>
                                    </p:set>
                                    <p:animEffect transition="in" filter="slide(fromTop)">
                                      <p:cBhvr>
                                        <p:cTn id="12" dur="500"/>
                                        <p:tgtEl>
                                          <p:spTgt spid="301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01067"/>
                                        </p:tgtEl>
                                        <p:attrNameLst>
                                          <p:attrName>style.visibility</p:attrName>
                                        </p:attrNameLst>
                                      </p:cBhvr>
                                      <p:to>
                                        <p:strVal val="visible"/>
                                      </p:to>
                                    </p:set>
                                    <p:animEffect transition="in" filter="wipe(right)">
                                      <p:cBhvr>
                                        <p:cTn id="17" dur="500"/>
                                        <p:tgtEl>
                                          <p:spTgt spid="301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1073"/>
                                        </p:tgtEl>
                                        <p:attrNameLst>
                                          <p:attrName>style.visibility</p:attrName>
                                        </p:attrNameLst>
                                      </p:cBhvr>
                                      <p:to>
                                        <p:strVal val="visible"/>
                                      </p:to>
                                    </p:set>
                                    <p:animEffect transition="in" filter="wipe(left)">
                                      <p:cBhvr>
                                        <p:cTn id="30" dur="500"/>
                                        <p:tgtEl>
                                          <p:spTgt spid="301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strVal val="2/3*#ppt_w"/>
                                          </p:val>
                                        </p:tav>
                                        <p:tav tm="100000">
                                          <p:val>
                                            <p:strVal val="#ppt_w"/>
                                          </p:val>
                                        </p:tav>
                                      </p:tavLst>
                                    </p:anim>
                                    <p:anim calcmode="lin" valueType="num">
                                      <p:cBhvr>
                                        <p:cTn id="36"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01105"/>
                                        </p:tgtEl>
                                        <p:attrNameLst>
                                          <p:attrName>style.visibility</p:attrName>
                                        </p:attrNameLst>
                                      </p:cBhvr>
                                      <p:to>
                                        <p:strVal val="visible"/>
                                      </p:to>
                                    </p:set>
                                    <p:animEffect transition="in" filter="dissolve">
                                      <p:cBhvr>
                                        <p:cTn id="41" dur="500"/>
                                        <p:tgtEl>
                                          <p:spTgt spid="3011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dissolve">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right)">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dissolve">
                                      <p:cBhvr>
                                        <p:cTn id="81" dur="500"/>
                                        <p:tgtEl>
                                          <p:spTgt spid="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dissolve">
                                      <p:cBhvr>
                                        <p:cTn id="86" dur="500"/>
                                        <p:tgtEl>
                                          <p:spTgt spid="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dissolve">
                                      <p:cBhvr>
                                        <p:cTn id="91" dur="500"/>
                                        <p:tgtEl>
                                          <p:spTgt spid="1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dissolve">
                                      <p:cBhvr>
                                        <p:cTn id="96" dur="500"/>
                                        <p:tgtEl>
                                          <p:spTgt spid="1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down)">
                                      <p:cBhvr>
                                        <p:cTn id="101" dur="500"/>
                                        <p:tgtEl>
                                          <p:spTgt spid="1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dissolve">
                                      <p:cBhvr>
                                        <p:cTn id="106" dur="500"/>
                                        <p:tgtEl>
                                          <p:spTgt spid="1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dissolve">
                                      <p:cBhvr>
                                        <p:cTn id="111" dur="500"/>
                                        <p:tgtEl>
                                          <p:spTgt spid="1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dissolve">
                                      <p:cBhvr>
                                        <p:cTn id="116" dur="500"/>
                                        <p:tgtEl>
                                          <p:spTgt spid="2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dissolve">
                                      <p:cBhvr>
                                        <p:cTn id="121" dur="500"/>
                                        <p:tgtEl>
                                          <p:spTgt spid="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301168"/>
                                        </p:tgtEl>
                                        <p:attrNameLst>
                                          <p:attrName>style.visibility</p:attrName>
                                        </p:attrNameLst>
                                      </p:cBhvr>
                                      <p:to>
                                        <p:strVal val="visible"/>
                                      </p:to>
                                    </p:set>
                                    <p:animEffect transition="in" filter="wipe(left)">
                                      <p:cBhvr>
                                        <p:cTn id="126" dur="500"/>
                                        <p:tgtEl>
                                          <p:spTgt spid="30116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wipe(right)">
                                      <p:cBhvr>
                                        <p:cTn id="1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7" grpId="0" autoUpdateAnimBg="0"/>
      <p:bldP spid="301068" grpId="0" autoUpdateAnimBg="0"/>
      <p:bldP spid="301073" grpId="0" autoUpdateAnimBg="0"/>
      <p:bldP spid="30110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8094663" y="2781300"/>
            <a:ext cx="550862" cy="2447925"/>
          </a:xfrm>
          <a:prstGeom prst="rect">
            <a:avLst/>
          </a:prstGeom>
          <a:gradFill rotWithShape="1">
            <a:gsLst>
              <a:gs pos="0">
                <a:srgbClr val="3366FF"/>
              </a:gs>
              <a:gs pos="50000">
                <a:srgbClr val="182F76"/>
              </a:gs>
              <a:gs pos="100000">
                <a:srgbClr val="3366FF"/>
              </a:gs>
            </a:gsLst>
            <a:lin ang="0" scaled="1"/>
          </a:gradFill>
          <a:ln w="12700" cap="sq">
            <a:no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60419" name="Text Box 4"/>
          <p:cNvSpPr txBox="1">
            <a:spLocks noChangeArrowheads="1"/>
          </p:cNvSpPr>
          <p:nvPr/>
        </p:nvSpPr>
        <p:spPr bwMode="auto">
          <a:xfrm>
            <a:off x="8088313" y="2917825"/>
            <a:ext cx="539750" cy="213995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80000"/>
              </a:lnSpc>
            </a:pPr>
            <a:r>
              <a:rPr lang="zh-CN" altLang="en-US" sz="2800" b="1">
                <a:solidFill>
                  <a:srgbClr val="FFFFFF"/>
                </a:solidFill>
                <a:latin typeface="华文新魏" pitchFamily="2" charset="-122"/>
                <a:ea typeface="华文新魏" pitchFamily="2" charset="-122"/>
              </a:rPr>
              <a:t>一</a:t>
            </a:r>
          </a:p>
          <a:p>
            <a:pPr eaLnBrk="1" hangingPunct="1">
              <a:lnSpc>
                <a:spcPct val="80000"/>
              </a:lnSpc>
            </a:pPr>
            <a:r>
              <a:rPr lang="zh-CN" altLang="en-US" sz="2800" b="1">
                <a:solidFill>
                  <a:srgbClr val="FFFFFF"/>
                </a:solidFill>
                <a:latin typeface="华文新魏" pitchFamily="2" charset="-122"/>
                <a:ea typeface="华文新魏" pitchFamily="2" charset="-122"/>
              </a:rPr>
              <a:t>个</a:t>
            </a:r>
          </a:p>
          <a:p>
            <a:pPr eaLnBrk="1" hangingPunct="1">
              <a:lnSpc>
                <a:spcPct val="80000"/>
              </a:lnSpc>
            </a:pPr>
            <a:r>
              <a:rPr lang="zh-CN" altLang="en-US" sz="2800" b="1">
                <a:solidFill>
                  <a:srgbClr val="FFFFFF"/>
                </a:solidFill>
                <a:latin typeface="华文新魏" pitchFamily="2" charset="-122"/>
                <a:ea typeface="华文新魏" pitchFamily="2" charset="-122"/>
              </a:rPr>
              <a:t>完</a:t>
            </a:r>
          </a:p>
          <a:p>
            <a:pPr eaLnBrk="1" hangingPunct="1">
              <a:lnSpc>
                <a:spcPct val="80000"/>
              </a:lnSpc>
            </a:pPr>
            <a:r>
              <a:rPr lang="zh-CN" altLang="en-US" sz="2800" b="1">
                <a:solidFill>
                  <a:srgbClr val="FFFFFF"/>
                </a:solidFill>
                <a:latin typeface="华文新魏" pitchFamily="2" charset="-122"/>
                <a:ea typeface="华文新魏" pitchFamily="2" charset="-122"/>
              </a:rPr>
              <a:t>整</a:t>
            </a:r>
          </a:p>
          <a:p>
            <a:pPr eaLnBrk="1" hangingPunct="1">
              <a:lnSpc>
                <a:spcPct val="80000"/>
              </a:lnSpc>
            </a:pPr>
            <a:r>
              <a:rPr lang="zh-CN" altLang="en-US" sz="2800" b="1">
                <a:solidFill>
                  <a:srgbClr val="FFFFFF"/>
                </a:solidFill>
                <a:latin typeface="华文新魏" pitchFamily="2" charset="-122"/>
                <a:ea typeface="华文新魏" pitchFamily="2" charset="-122"/>
              </a:rPr>
              <a:t>过</a:t>
            </a:r>
          </a:p>
          <a:p>
            <a:pPr eaLnBrk="1" hangingPunct="1">
              <a:lnSpc>
                <a:spcPct val="80000"/>
              </a:lnSpc>
            </a:pPr>
            <a:r>
              <a:rPr lang="zh-CN" altLang="en-US" sz="2800" b="1">
                <a:solidFill>
                  <a:srgbClr val="FFFFFF"/>
                </a:solidFill>
                <a:latin typeface="华文新魏" pitchFamily="2" charset="-122"/>
                <a:ea typeface="华文新魏" pitchFamily="2" charset="-122"/>
              </a:rPr>
              <a:t>程</a:t>
            </a:r>
          </a:p>
        </p:txBody>
      </p:sp>
      <p:sp>
        <p:nvSpPr>
          <p:cNvPr id="258053" name="Text Box 5"/>
          <p:cNvSpPr txBox="1">
            <a:spLocks noChangeArrowheads="1"/>
          </p:cNvSpPr>
          <p:nvPr/>
        </p:nvSpPr>
        <p:spPr bwMode="auto">
          <a:xfrm>
            <a:off x="1327150" y="457200"/>
            <a:ext cx="636905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99"/>
                </a:solidFill>
                <a:latin typeface="Times New Roman" pitchFamily="18" charset="0"/>
                <a:ea typeface="宋体" charset="-122"/>
              </a:rPr>
              <a:t>75   36   18   53   80   30   48   90   15   37</a:t>
            </a:r>
          </a:p>
        </p:txBody>
      </p:sp>
      <p:sp>
        <p:nvSpPr>
          <p:cNvPr id="258054" name="Text Box 6"/>
          <p:cNvSpPr txBox="1">
            <a:spLocks noChangeArrowheads="1"/>
          </p:cNvSpPr>
          <p:nvPr/>
        </p:nvSpPr>
        <p:spPr bwMode="auto">
          <a:xfrm>
            <a:off x="381000" y="477838"/>
            <a:ext cx="1084263"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原 始</a:t>
            </a:r>
          </a:p>
        </p:txBody>
      </p:sp>
      <p:sp>
        <p:nvSpPr>
          <p:cNvPr id="258055" name="Line 7"/>
          <p:cNvSpPr>
            <a:spLocks noChangeShapeType="1"/>
          </p:cNvSpPr>
          <p:nvPr/>
        </p:nvSpPr>
        <p:spPr bwMode="auto">
          <a:xfrm>
            <a:off x="1412875" y="914400"/>
            <a:ext cx="59436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56" name="Text Box 8"/>
          <p:cNvSpPr txBox="1">
            <a:spLocks noChangeArrowheads="1"/>
          </p:cNvSpPr>
          <p:nvPr/>
        </p:nvSpPr>
        <p:spPr bwMode="auto">
          <a:xfrm>
            <a:off x="1325563" y="990600"/>
            <a:ext cx="652303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90</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80   48   53   75   30   18   36   15   37</a:t>
            </a:r>
          </a:p>
        </p:txBody>
      </p:sp>
      <p:grpSp>
        <p:nvGrpSpPr>
          <p:cNvPr id="2" name="Group 108"/>
          <p:cNvGrpSpPr>
            <a:grpSpLocks/>
          </p:cNvGrpSpPr>
          <p:nvPr/>
        </p:nvGrpSpPr>
        <p:grpSpPr bwMode="auto">
          <a:xfrm>
            <a:off x="8077200" y="304800"/>
            <a:ext cx="609600" cy="2057400"/>
            <a:chOff x="5040" y="192"/>
            <a:chExt cx="384" cy="1296"/>
          </a:xfrm>
        </p:grpSpPr>
        <p:sp>
          <p:nvSpPr>
            <p:cNvPr id="60510" name="AutoShape 10"/>
            <p:cNvSpPr>
              <a:spLocks noChangeArrowheads="1"/>
            </p:cNvSpPr>
            <p:nvPr/>
          </p:nvSpPr>
          <p:spPr bwMode="auto">
            <a:xfrm>
              <a:off x="5040" y="192"/>
              <a:ext cx="362" cy="1296"/>
            </a:xfrm>
            <a:prstGeom prst="cloudCallout">
              <a:avLst>
                <a:gd name="adj1" fmla="val -142819"/>
                <a:gd name="adj2" fmla="val -3782"/>
              </a:avLst>
            </a:prstGeom>
            <a:noFill/>
            <a:ln w="53975"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0511" name="Text Box 11"/>
            <p:cNvSpPr txBox="1">
              <a:spLocks noChangeArrowheads="1"/>
            </p:cNvSpPr>
            <p:nvPr/>
          </p:nvSpPr>
          <p:spPr bwMode="auto">
            <a:xfrm>
              <a:off x="5040" y="422"/>
              <a:ext cx="384" cy="8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500" b="1">
                  <a:solidFill>
                    <a:srgbClr val="FF0000"/>
                  </a:solidFill>
                  <a:latin typeface="Times New Roman" pitchFamily="18" charset="0"/>
                </a:rPr>
                <a:t>初</a:t>
              </a:r>
            </a:p>
            <a:p>
              <a:pPr eaLnBrk="1" hangingPunct="1">
                <a:lnSpc>
                  <a:spcPct val="80000"/>
                </a:lnSpc>
              </a:pPr>
              <a:r>
                <a:rPr lang="zh-CN" altLang="en-US" sz="2500" b="1">
                  <a:solidFill>
                    <a:srgbClr val="FF0000"/>
                  </a:solidFill>
                  <a:latin typeface="Times New Roman" pitchFamily="18" charset="0"/>
                </a:rPr>
                <a:t>始</a:t>
              </a:r>
            </a:p>
            <a:p>
              <a:pPr eaLnBrk="1" hangingPunct="1">
                <a:lnSpc>
                  <a:spcPct val="80000"/>
                </a:lnSpc>
              </a:pPr>
              <a:r>
                <a:rPr lang="zh-CN" altLang="en-US" sz="2500" b="1">
                  <a:solidFill>
                    <a:srgbClr val="FF0000"/>
                  </a:solidFill>
                  <a:latin typeface="Times New Roman" pitchFamily="18" charset="0"/>
                </a:rPr>
                <a:t>堆</a:t>
              </a:r>
            </a:p>
            <a:p>
              <a:pPr eaLnBrk="1" hangingPunct="1">
                <a:lnSpc>
                  <a:spcPct val="80000"/>
                </a:lnSpc>
              </a:pPr>
              <a:r>
                <a:rPr lang="zh-CN" altLang="en-US" sz="2500" b="1">
                  <a:solidFill>
                    <a:srgbClr val="FF0000"/>
                  </a:solidFill>
                  <a:latin typeface="Times New Roman" pitchFamily="18" charset="0"/>
                </a:rPr>
                <a:t>积</a:t>
              </a:r>
              <a:endParaRPr lang="zh-CN" altLang="en-US" sz="2500" b="1">
                <a:solidFill>
                  <a:srgbClr val="00CCFF"/>
                </a:solidFill>
                <a:latin typeface="Times New Roman" pitchFamily="18" charset="0"/>
              </a:endParaRPr>
            </a:p>
          </p:txBody>
        </p:sp>
      </p:grpSp>
      <p:grpSp>
        <p:nvGrpSpPr>
          <p:cNvPr id="3" name="Group 12"/>
          <p:cNvGrpSpPr>
            <a:grpSpLocks/>
          </p:cNvGrpSpPr>
          <p:nvPr/>
        </p:nvGrpSpPr>
        <p:grpSpPr bwMode="auto">
          <a:xfrm>
            <a:off x="1306513" y="990600"/>
            <a:ext cx="563562" cy="550863"/>
            <a:chOff x="720" y="1573"/>
            <a:chExt cx="355" cy="347"/>
          </a:xfrm>
        </p:grpSpPr>
        <p:sp>
          <p:nvSpPr>
            <p:cNvPr id="60508" name="Rectangle 1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9" name="Rectangle 1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37</a:t>
              </a:r>
            </a:p>
          </p:txBody>
        </p:sp>
      </p:grpSp>
      <p:grpSp>
        <p:nvGrpSpPr>
          <p:cNvPr id="4" name="Group 15"/>
          <p:cNvGrpSpPr>
            <a:grpSpLocks/>
          </p:cNvGrpSpPr>
          <p:nvPr/>
        </p:nvGrpSpPr>
        <p:grpSpPr bwMode="auto">
          <a:xfrm>
            <a:off x="6938963" y="990600"/>
            <a:ext cx="563562" cy="550863"/>
            <a:chOff x="720" y="1573"/>
            <a:chExt cx="355" cy="347"/>
          </a:xfrm>
        </p:grpSpPr>
        <p:sp>
          <p:nvSpPr>
            <p:cNvPr id="60506" name="Rectangle 1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7" name="Rectangle 1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90</a:t>
              </a:r>
            </a:p>
          </p:txBody>
        </p:sp>
      </p:grpSp>
      <p:sp>
        <p:nvSpPr>
          <p:cNvPr id="258066" name="Text Box 18"/>
          <p:cNvSpPr txBox="1">
            <a:spLocks noChangeArrowheads="1"/>
          </p:cNvSpPr>
          <p:nvPr/>
        </p:nvSpPr>
        <p:spPr bwMode="auto">
          <a:xfrm>
            <a:off x="374650" y="10493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1</a:t>
            </a:r>
            <a:r>
              <a:rPr lang="zh-CN" altLang="en-US" sz="2300" b="1">
                <a:solidFill>
                  <a:schemeClr val="accent2"/>
                </a:solidFill>
              </a:rPr>
              <a:t>趟</a:t>
            </a:r>
          </a:p>
        </p:txBody>
      </p:sp>
      <p:sp>
        <p:nvSpPr>
          <p:cNvPr id="258067" name="Text Box 19"/>
          <p:cNvSpPr txBox="1">
            <a:spLocks noChangeArrowheads="1"/>
          </p:cNvSpPr>
          <p:nvPr/>
        </p:nvSpPr>
        <p:spPr bwMode="auto">
          <a:xfrm>
            <a:off x="1330325" y="1524000"/>
            <a:ext cx="659447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80</a:t>
            </a:r>
            <a:r>
              <a:rPr lang="en-US" altLang="zh-CN" sz="2800" b="1">
                <a:solidFill>
                  <a:srgbClr val="FF3300"/>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  75   48   53   37   30   18   36   15   </a:t>
            </a:r>
            <a:r>
              <a:rPr lang="en-US" altLang="zh-CN" sz="2800" b="1">
                <a:solidFill>
                  <a:srgbClr val="FF3300"/>
                </a:solidFill>
                <a:latin typeface="Times New Roman" pitchFamily="18" charset="0"/>
                <a:ea typeface="宋体" charset="-122"/>
              </a:rPr>
              <a:t>90</a:t>
            </a:r>
          </a:p>
        </p:txBody>
      </p:sp>
      <p:sp>
        <p:nvSpPr>
          <p:cNvPr id="258068" name="Line 20"/>
          <p:cNvSpPr>
            <a:spLocks noChangeShapeType="1"/>
          </p:cNvSpPr>
          <p:nvPr/>
        </p:nvSpPr>
        <p:spPr bwMode="auto">
          <a:xfrm>
            <a:off x="1447800" y="1447800"/>
            <a:ext cx="5334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grpSp>
        <p:nvGrpSpPr>
          <p:cNvPr id="5" name="Group 21"/>
          <p:cNvGrpSpPr>
            <a:grpSpLocks/>
          </p:cNvGrpSpPr>
          <p:nvPr/>
        </p:nvGrpSpPr>
        <p:grpSpPr bwMode="auto">
          <a:xfrm>
            <a:off x="1295400" y="1524000"/>
            <a:ext cx="563563" cy="550863"/>
            <a:chOff x="720" y="1573"/>
            <a:chExt cx="355" cy="347"/>
          </a:xfrm>
        </p:grpSpPr>
        <p:sp>
          <p:nvSpPr>
            <p:cNvPr id="60504" name="Rectangle 2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5" name="Rectangle 2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6" name="Group 24"/>
          <p:cNvGrpSpPr>
            <a:grpSpLocks/>
          </p:cNvGrpSpPr>
          <p:nvPr/>
        </p:nvGrpSpPr>
        <p:grpSpPr bwMode="auto">
          <a:xfrm>
            <a:off x="6324600" y="1541463"/>
            <a:ext cx="563563" cy="550862"/>
            <a:chOff x="720" y="1573"/>
            <a:chExt cx="355" cy="347"/>
          </a:xfrm>
        </p:grpSpPr>
        <p:sp>
          <p:nvSpPr>
            <p:cNvPr id="60502" name="Rectangle 2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3" name="Rectangle 2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80</a:t>
              </a:r>
            </a:p>
          </p:txBody>
        </p:sp>
      </p:grpSp>
      <p:sp>
        <p:nvSpPr>
          <p:cNvPr id="258075" name="Text Box 27"/>
          <p:cNvSpPr txBox="1">
            <a:spLocks noChangeArrowheads="1"/>
          </p:cNvSpPr>
          <p:nvPr/>
        </p:nvSpPr>
        <p:spPr bwMode="auto">
          <a:xfrm>
            <a:off x="381000" y="15827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2</a:t>
            </a:r>
            <a:r>
              <a:rPr lang="zh-CN" altLang="en-US" sz="2300" b="1">
                <a:solidFill>
                  <a:schemeClr val="accent2"/>
                </a:solidFill>
              </a:rPr>
              <a:t>趟</a:t>
            </a:r>
          </a:p>
        </p:txBody>
      </p:sp>
      <p:sp>
        <p:nvSpPr>
          <p:cNvPr id="258076" name="Line 28"/>
          <p:cNvSpPr>
            <a:spLocks noChangeShapeType="1"/>
          </p:cNvSpPr>
          <p:nvPr/>
        </p:nvSpPr>
        <p:spPr bwMode="auto">
          <a:xfrm>
            <a:off x="1471613" y="1981200"/>
            <a:ext cx="4648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77" name="Text Box 29"/>
          <p:cNvSpPr txBox="1">
            <a:spLocks noChangeArrowheads="1"/>
          </p:cNvSpPr>
          <p:nvPr/>
        </p:nvSpPr>
        <p:spPr bwMode="auto">
          <a:xfrm>
            <a:off x="1344613" y="2057400"/>
            <a:ext cx="65039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75 </a:t>
            </a:r>
            <a:r>
              <a:rPr lang="en-US" altLang="zh-CN" sz="2800" b="1">
                <a:solidFill>
                  <a:srgbClr val="000099"/>
                </a:solidFill>
                <a:latin typeface="Times New Roman" pitchFamily="18" charset="0"/>
                <a:ea typeface="宋体" charset="-122"/>
              </a:rPr>
              <a:t>  53   48   36   37   30   18   15   </a:t>
            </a:r>
            <a:r>
              <a:rPr lang="en-US" altLang="zh-CN" sz="2800" b="1">
                <a:solidFill>
                  <a:srgbClr val="FF3300"/>
                </a:solidFill>
                <a:latin typeface="Times New Roman" pitchFamily="18" charset="0"/>
                <a:ea typeface="宋体" charset="-122"/>
              </a:rPr>
              <a:t>80   90</a:t>
            </a:r>
          </a:p>
        </p:txBody>
      </p:sp>
      <p:grpSp>
        <p:nvGrpSpPr>
          <p:cNvPr id="7" name="Group 30"/>
          <p:cNvGrpSpPr>
            <a:grpSpLocks/>
          </p:cNvGrpSpPr>
          <p:nvPr/>
        </p:nvGrpSpPr>
        <p:grpSpPr bwMode="auto">
          <a:xfrm>
            <a:off x="1295400" y="2057400"/>
            <a:ext cx="563563" cy="550863"/>
            <a:chOff x="720" y="1573"/>
            <a:chExt cx="355" cy="347"/>
          </a:xfrm>
        </p:grpSpPr>
        <p:sp>
          <p:nvSpPr>
            <p:cNvPr id="60500" name="Rectangle 3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1" name="Rectangle 3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8" name="Group 33"/>
          <p:cNvGrpSpPr>
            <a:grpSpLocks/>
          </p:cNvGrpSpPr>
          <p:nvPr/>
        </p:nvGrpSpPr>
        <p:grpSpPr bwMode="auto">
          <a:xfrm>
            <a:off x="5703888" y="2057400"/>
            <a:ext cx="563562" cy="550863"/>
            <a:chOff x="720" y="1573"/>
            <a:chExt cx="355" cy="347"/>
          </a:xfrm>
        </p:grpSpPr>
        <p:sp>
          <p:nvSpPr>
            <p:cNvPr id="60498" name="Rectangle 34"/>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9" name="Rectangle 35"/>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75</a:t>
              </a:r>
            </a:p>
          </p:txBody>
        </p:sp>
      </p:grpSp>
      <p:sp>
        <p:nvSpPr>
          <p:cNvPr id="258084" name="Text Box 36"/>
          <p:cNvSpPr txBox="1">
            <a:spLocks noChangeArrowheads="1"/>
          </p:cNvSpPr>
          <p:nvPr/>
        </p:nvSpPr>
        <p:spPr bwMode="auto">
          <a:xfrm>
            <a:off x="369888" y="2133600"/>
            <a:ext cx="1074737"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3</a:t>
            </a:r>
            <a:r>
              <a:rPr lang="zh-CN" altLang="en-US" sz="2300" b="1">
                <a:solidFill>
                  <a:schemeClr val="accent2"/>
                </a:solidFill>
              </a:rPr>
              <a:t>趟</a:t>
            </a:r>
          </a:p>
        </p:txBody>
      </p:sp>
      <p:sp>
        <p:nvSpPr>
          <p:cNvPr id="258085" name="Line 37"/>
          <p:cNvSpPr>
            <a:spLocks noChangeShapeType="1"/>
          </p:cNvSpPr>
          <p:nvPr/>
        </p:nvSpPr>
        <p:spPr bwMode="auto">
          <a:xfrm>
            <a:off x="1447800" y="2514600"/>
            <a:ext cx="41148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86" name="Text Box 38"/>
          <p:cNvSpPr txBox="1">
            <a:spLocks noChangeArrowheads="1"/>
          </p:cNvSpPr>
          <p:nvPr/>
        </p:nvSpPr>
        <p:spPr bwMode="auto">
          <a:xfrm>
            <a:off x="1336675" y="2632075"/>
            <a:ext cx="658812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53</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37   48   36   15   30   18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75   80   90</a:t>
            </a:r>
          </a:p>
        </p:txBody>
      </p:sp>
      <p:grpSp>
        <p:nvGrpSpPr>
          <p:cNvPr id="9" name="Group 39"/>
          <p:cNvGrpSpPr>
            <a:grpSpLocks/>
          </p:cNvGrpSpPr>
          <p:nvPr/>
        </p:nvGrpSpPr>
        <p:grpSpPr bwMode="auto">
          <a:xfrm>
            <a:off x="1312863" y="2632075"/>
            <a:ext cx="563562" cy="550863"/>
            <a:chOff x="720" y="1573"/>
            <a:chExt cx="355" cy="347"/>
          </a:xfrm>
        </p:grpSpPr>
        <p:sp>
          <p:nvSpPr>
            <p:cNvPr id="60496" name="Rectangle 4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7" name="Rectangle 4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0" name="Group 42"/>
          <p:cNvGrpSpPr>
            <a:grpSpLocks/>
          </p:cNvGrpSpPr>
          <p:nvPr/>
        </p:nvGrpSpPr>
        <p:grpSpPr bwMode="auto">
          <a:xfrm>
            <a:off x="5105400" y="2649538"/>
            <a:ext cx="563563" cy="550862"/>
            <a:chOff x="720" y="1573"/>
            <a:chExt cx="355" cy="347"/>
          </a:xfrm>
        </p:grpSpPr>
        <p:sp>
          <p:nvSpPr>
            <p:cNvPr id="60494" name="Rectangle 4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5" name="Rectangle 4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53</a:t>
              </a:r>
            </a:p>
          </p:txBody>
        </p:sp>
      </p:grpSp>
      <p:sp>
        <p:nvSpPr>
          <p:cNvPr id="258093" name="Text Box 45"/>
          <p:cNvSpPr txBox="1">
            <a:spLocks noChangeArrowheads="1"/>
          </p:cNvSpPr>
          <p:nvPr/>
        </p:nvSpPr>
        <p:spPr bwMode="auto">
          <a:xfrm>
            <a:off x="376238" y="271621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4</a:t>
            </a:r>
            <a:r>
              <a:rPr lang="zh-CN" altLang="en-US" sz="2300" b="1">
                <a:solidFill>
                  <a:schemeClr val="accent2"/>
                </a:solidFill>
              </a:rPr>
              <a:t>趟</a:t>
            </a:r>
          </a:p>
        </p:txBody>
      </p:sp>
      <p:sp>
        <p:nvSpPr>
          <p:cNvPr id="258094" name="Line 46"/>
          <p:cNvSpPr>
            <a:spLocks noChangeShapeType="1"/>
          </p:cNvSpPr>
          <p:nvPr/>
        </p:nvSpPr>
        <p:spPr bwMode="auto">
          <a:xfrm flipV="1">
            <a:off x="1447800" y="3124200"/>
            <a:ext cx="3505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95" name="Text Box 47"/>
          <p:cNvSpPr txBox="1">
            <a:spLocks noChangeArrowheads="1"/>
          </p:cNvSpPr>
          <p:nvPr/>
        </p:nvSpPr>
        <p:spPr bwMode="auto">
          <a:xfrm>
            <a:off x="1344613" y="3190875"/>
            <a:ext cx="65801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48</a:t>
            </a:r>
            <a:r>
              <a:rPr lang="en-US" altLang="zh-CN" sz="2800" b="1">
                <a:solidFill>
                  <a:srgbClr val="000099"/>
                </a:solidFill>
                <a:latin typeface="Times New Roman" pitchFamily="18" charset="0"/>
                <a:ea typeface="宋体" charset="-122"/>
              </a:rPr>
              <a:t>   37   30   36   15   18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53   75   80   90</a:t>
            </a:r>
          </a:p>
        </p:txBody>
      </p:sp>
      <p:grpSp>
        <p:nvGrpSpPr>
          <p:cNvPr id="11" name="Group 48"/>
          <p:cNvGrpSpPr>
            <a:grpSpLocks/>
          </p:cNvGrpSpPr>
          <p:nvPr/>
        </p:nvGrpSpPr>
        <p:grpSpPr bwMode="auto">
          <a:xfrm>
            <a:off x="1336675" y="3222625"/>
            <a:ext cx="563563" cy="550863"/>
            <a:chOff x="720" y="1573"/>
            <a:chExt cx="355" cy="347"/>
          </a:xfrm>
        </p:grpSpPr>
        <p:sp>
          <p:nvSpPr>
            <p:cNvPr id="60492" name="Rectangle 4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3" name="Rectangle 5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2" name="Group 51"/>
          <p:cNvGrpSpPr>
            <a:grpSpLocks/>
          </p:cNvGrpSpPr>
          <p:nvPr/>
        </p:nvGrpSpPr>
        <p:grpSpPr bwMode="auto">
          <a:xfrm>
            <a:off x="4460875" y="3182938"/>
            <a:ext cx="563563" cy="550862"/>
            <a:chOff x="720" y="1573"/>
            <a:chExt cx="355" cy="347"/>
          </a:xfrm>
        </p:grpSpPr>
        <p:sp>
          <p:nvSpPr>
            <p:cNvPr id="60490" name="Rectangle 5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1" name="Rectangle 5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48</a:t>
              </a:r>
            </a:p>
          </p:txBody>
        </p:sp>
      </p:grpSp>
      <p:sp>
        <p:nvSpPr>
          <p:cNvPr id="258102" name="Text Box 54"/>
          <p:cNvSpPr txBox="1">
            <a:spLocks noChangeArrowheads="1"/>
          </p:cNvSpPr>
          <p:nvPr/>
        </p:nvSpPr>
        <p:spPr bwMode="auto">
          <a:xfrm>
            <a:off x="381000" y="3289300"/>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5</a:t>
            </a:r>
            <a:r>
              <a:rPr lang="zh-CN" altLang="en-US" sz="2300" b="1">
                <a:solidFill>
                  <a:schemeClr val="accent2"/>
                </a:solidFill>
              </a:rPr>
              <a:t>趟</a:t>
            </a:r>
          </a:p>
        </p:txBody>
      </p:sp>
      <p:sp>
        <p:nvSpPr>
          <p:cNvPr id="258103" name="Line 55"/>
          <p:cNvSpPr>
            <a:spLocks noChangeShapeType="1"/>
          </p:cNvSpPr>
          <p:nvPr/>
        </p:nvSpPr>
        <p:spPr bwMode="auto">
          <a:xfrm>
            <a:off x="1471613" y="3657600"/>
            <a:ext cx="2819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04" name="Text Box 56"/>
          <p:cNvSpPr txBox="1">
            <a:spLocks noChangeArrowheads="1"/>
          </p:cNvSpPr>
          <p:nvPr/>
        </p:nvSpPr>
        <p:spPr bwMode="auto">
          <a:xfrm>
            <a:off x="1371600" y="3759200"/>
            <a:ext cx="64770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37</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36   30   18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48   53   75   80   90</a:t>
            </a:r>
          </a:p>
        </p:txBody>
      </p:sp>
      <p:grpSp>
        <p:nvGrpSpPr>
          <p:cNvPr id="13" name="Group 57"/>
          <p:cNvGrpSpPr>
            <a:grpSpLocks/>
          </p:cNvGrpSpPr>
          <p:nvPr/>
        </p:nvGrpSpPr>
        <p:grpSpPr bwMode="auto">
          <a:xfrm>
            <a:off x="1341438" y="3760788"/>
            <a:ext cx="563562" cy="550862"/>
            <a:chOff x="720" y="1573"/>
            <a:chExt cx="355" cy="347"/>
          </a:xfrm>
        </p:grpSpPr>
        <p:sp>
          <p:nvSpPr>
            <p:cNvPr id="60488" name="Rectangle 5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9" name="Rectangle 5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4" name="Group 60"/>
          <p:cNvGrpSpPr>
            <a:grpSpLocks/>
          </p:cNvGrpSpPr>
          <p:nvPr/>
        </p:nvGrpSpPr>
        <p:grpSpPr bwMode="auto">
          <a:xfrm>
            <a:off x="3862388" y="3763963"/>
            <a:ext cx="563562" cy="550862"/>
            <a:chOff x="720" y="1573"/>
            <a:chExt cx="355" cy="347"/>
          </a:xfrm>
        </p:grpSpPr>
        <p:sp>
          <p:nvSpPr>
            <p:cNvPr id="60486" name="Rectangle 6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7" name="Rectangle 6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37</a:t>
              </a:r>
            </a:p>
          </p:txBody>
        </p:sp>
      </p:grpSp>
      <p:sp>
        <p:nvSpPr>
          <p:cNvPr id="258111" name="Text Box 63"/>
          <p:cNvSpPr txBox="1">
            <a:spLocks noChangeArrowheads="1"/>
          </p:cNvSpPr>
          <p:nvPr/>
        </p:nvSpPr>
        <p:spPr bwMode="auto">
          <a:xfrm>
            <a:off x="381000" y="38179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6</a:t>
            </a:r>
            <a:r>
              <a:rPr lang="zh-CN" altLang="en-US" sz="2300" b="1">
                <a:solidFill>
                  <a:schemeClr val="accent2"/>
                </a:solidFill>
              </a:rPr>
              <a:t>趟</a:t>
            </a:r>
          </a:p>
        </p:txBody>
      </p:sp>
      <p:sp>
        <p:nvSpPr>
          <p:cNvPr id="258112" name="Line 64"/>
          <p:cNvSpPr>
            <a:spLocks noChangeShapeType="1"/>
          </p:cNvSpPr>
          <p:nvPr/>
        </p:nvSpPr>
        <p:spPr bwMode="auto">
          <a:xfrm flipV="1">
            <a:off x="1447800" y="4225925"/>
            <a:ext cx="2286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13" name="Text Box 65"/>
          <p:cNvSpPr txBox="1">
            <a:spLocks noChangeArrowheads="1"/>
          </p:cNvSpPr>
          <p:nvPr/>
        </p:nvSpPr>
        <p:spPr bwMode="auto">
          <a:xfrm>
            <a:off x="1371600" y="4292600"/>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36</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18   30   15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37   48   53   75   80   90</a:t>
            </a:r>
          </a:p>
        </p:txBody>
      </p:sp>
      <p:grpSp>
        <p:nvGrpSpPr>
          <p:cNvPr id="15" name="Group 66"/>
          <p:cNvGrpSpPr>
            <a:grpSpLocks/>
          </p:cNvGrpSpPr>
          <p:nvPr/>
        </p:nvGrpSpPr>
        <p:grpSpPr bwMode="auto">
          <a:xfrm>
            <a:off x="1354138" y="4284663"/>
            <a:ext cx="563562" cy="550862"/>
            <a:chOff x="720" y="1573"/>
            <a:chExt cx="355" cy="347"/>
          </a:xfrm>
        </p:grpSpPr>
        <p:sp>
          <p:nvSpPr>
            <p:cNvPr id="60484" name="Rectangle 67"/>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5" name="Rectangle 68"/>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6" name="Group 69"/>
          <p:cNvGrpSpPr>
            <a:grpSpLocks/>
          </p:cNvGrpSpPr>
          <p:nvPr/>
        </p:nvGrpSpPr>
        <p:grpSpPr bwMode="auto">
          <a:xfrm>
            <a:off x="3259138" y="4308475"/>
            <a:ext cx="563562" cy="550863"/>
            <a:chOff x="720" y="1573"/>
            <a:chExt cx="355" cy="347"/>
          </a:xfrm>
        </p:grpSpPr>
        <p:sp>
          <p:nvSpPr>
            <p:cNvPr id="60482" name="Rectangle 7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3" name="Rectangle 7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36</a:t>
              </a:r>
            </a:p>
          </p:txBody>
        </p:sp>
      </p:grpSp>
      <p:sp>
        <p:nvSpPr>
          <p:cNvPr id="258120" name="Text Box 72"/>
          <p:cNvSpPr txBox="1">
            <a:spLocks noChangeArrowheads="1"/>
          </p:cNvSpPr>
          <p:nvPr/>
        </p:nvSpPr>
        <p:spPr bwMode="auto">
          <a:xfrm>
            <a:off x="368300" y="435768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7</a:t>
            </a:r>
            <a:r>
              <a:rPr lang="zh-CN" altLang="en-US" sz="2300" b="1">
                <a:solidFill>
                  <a:schemeClr val="accent2"/>
                </a:solidFill>
              </a:rPr>
              <a:t>趟</a:t>
            </a:r>
          </a:p>
        </p:txBody>
      </p:sp>
      <p:sp>
        <p:nvSpPr>
          <p:cNvPr id="258121" name="Line 73"/>
          <p:cNvSpPr>
            <a:spLocks noChangeShapeType="1"/>
          </p:cNvSpPr>
          <p:nvPr/>
        </p:nvSpPr>
        <p:spPr bwMode="auto">
          <a:xfrm flipV="1">
            <a:off x="1447800" y="4759325"/>
            <a:ext cx="1676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22" name="Text Box 74"/>
          <p:cNvSpPr txBox="1">
            <a:spLocks noChangeArrowheads="1"/>
          </p:cNvSpPr>
          <p:nvPr/>
        </p:nvSpPr>
        <p:spPr bwMode="auto">
          <a:xfrm>
            <a:off x="1371600" y="4876800"/>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30 </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36   37   48   53   75   80   90</a:t>
            </a:r>
          </a:p>
        </p:txBody>
      </p:sp>
      <p:grpSp>
        <p:nvGrpSpPr>
          <p:cNvPr id="17" name="Group 75"/>
          <p:cNvGrpSpPr>
            <a:grpSpLocks/>
          </p:cNvGrpSpPr>
          <p:nvPr/>
        </p:nvGrpSpPr>
        <p:grpSpPr bwMode="auto">
          <a:xfrm>
            <a:off x="1336675" y="4876800"/>
            <a:ext cx="563563" cy="550863"/>
            <a:chOff x="720" y="1573"/>
            <a:chExt cx="355" cy="347"/>
          </a:xfrm>
        </p:grpSpPr>
        <p:sp>
          <p:nvSpPr>
            <p:cNvPr id="60480" name="Rectangle 7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1" name="Rectangle 7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8" name="Group 78"/>
          <p:cNvGrpSpPr>
            <a:grpSpLocks/>
          </p:cNvGrpSpPr>
          <p:nvPr/>
        </p:nvGrpSpPr>
        <p:grpSpPr bwMode="auto">
          <a:xfrm>
            <a:off x="2619375" y="4894263"/>
            <a:ext cx="563563" cy="550862"/>
            <a:chOff x="720" y="1573"/>
            <a:chExt cx="355" cy="347"/>
          </a:xfrm>
        </p:grpSpPr>
        <p:sp>
          <p:nvSpPr>
            <p:cNvPr id="60478" name="Rectangle 7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9" name="Rectangle 8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30</a:t>
              </a:r>
            </a:p>
          </p:txBody>
        </p:sp>
      </p:grpSp>
      <p:sp>
        <p:nvSpPr>
          <p:cNvPr id="258129" name="Text Box 81"/>
          <p:cNvSpPr txBox="1">
            <a:spLocks noChangeArrowheads="1"/>
          </p:cNvSpPr>
          <p:nvPr/>
        </p:nvSpPr>
        <p:spPr bwMode="auto">
          <a:xfrm>
            <a:off x="381000" y="4914900"/>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8</a:t>
            </a:r>
            <a:r>
              <a:rPr lang="zh-CN" altLang="en-US" sz="2300" b="1">
                <a:solidFill>
                  <a:schemeClr val="accent2"/>
                </a:solidFill>
              </a:rPr>
              <a:t>趟</a:t>
            </a:r>
          </a:p>
        </p:txBody>
      </p:sp>
      <p:sp>
        <p:nvSpPr>
          <p:cNvPr id="258130" name="Line 82"/>
          <p:cNvSpPr>
            <a:spLocks noChangeShapeType="1"/>
          </p:cNvSpPr>
          <p:nvPr/>
        </p:nvSpPr>
        <p:spPr bwMode="auto">
          <a:xfrm flipV="1">
            <a:off x="1389063" y="5334000"/>
            <a:ext cx="1143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31" name="Text Box 83"/>
          <p:cNvSpPr txBox="1">
            <a:spLocks noChangeArrowheads="1"/>
          </p:cNvSpPr>
          <p:nvPr/>
        </p:nvSpPr>
        <p:spPr bwMode="auto">
          <a:xfrm>
            <a:off x="1358900" y="5410200"/>
            <a:ext cx="64897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30   36   37   48   53   75   80   90</a:t>
            </a:r>
          </a:p>
        </p:txBody>
      </p:sp>
      <p:grpSp>
        <p:nvGrpSpPr>
          <p:cNvPr id="19" name="Group 84"/>
          <p:cNvGrpSpPr>
            <a:grpSpLocks/>
          </p:cNvGrpSpPr>
          <p:nvPr/>
        </p:nvGrpSpPr>
        <p:grpSpPr bwMode="auto">
          <a:xfrm>
            <a:off x="1336675" y="5445125"/>
            <a:ext cx="563563" cy="550863"/>
            <a:chOff x="720" y="1573"/>
            <a:chExt cx="355" cy="347"/>
          </a:xfrm>
        </p:grpSpPr>
        <p:sp>
          <p:nvSpPr>
            <p:cNvPr id="60476" name="Rectangle 8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7" name="Rectangle 8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20" name="Group 87"/>
          <p:cNvGrpSpPr>
            <a:grpSpLocks/>
          </p:cNvGrpSpPr>
          <p:nvPr/>
        </p:nvGrpSpPr>
        <p:grpSpPr bwMode="auto">
          <a:xfrm>
            <a:off x="2005013" y="5456238"/>
            <a:ext cx="563562" cy="550862"/>
            <a:chOff x="720" y="1573"/>
            <a:chExt cx="355" cy="347"/>
          </a:xfrm>
        </p:grpSpPr>
        <p:sp>
          <p:nvSpPr>
            <p:cNvPr id="60474" name="Rectangle 8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5" name="Rectangle 8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18</a:t>
              </a:r>
            </a:p>
          </p:txBody>
        </p:sp>
      </p:grpSp>
      <p:sp>
        <p:nvSpPr>
          <p:cNvPr id="258138" name="Text Box 90"/>
          <p:cNvSpPr txBox="1">
            <a:spLocks noChangeArrowheads="1"/>
          </p:cNvSpPr>
          <p:nvPr/>
        </p:nvSpPr>
        <p:spPr bwMode="auto">
          <a:xfrm>
            <a:off x="379413" y="546576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9</a:t>
            </a:r>
            <a:r>
              <a:rPr lang="zh-CN" altLang="en-US" sz="2300" b="1">
                <a:solidFill>
                  <a:schemeClr val="accent2"/>
                </a:solidFill>
              </a:rPr>
              <a:t>趟</a:t>
            </a:r>
          </a:p>
        </p:txBody>
      </p:sp>
      <p:grpSp>
        <p:nvGrpSpPr>
          <p:cNvPr id="21" name="Group 109"/>
          <p:cNvGrpSpPr>
            <a:grpSpLocks/>
          </p:cNvGrpSpPr>
          <p:nvPr/>
        </p:nvGrpSpPr>
        <p:grpSpPr bwMode="auto">
          <a:xfrm>
            <a:off x="1290638" y="5411788"/>
            <a:ext cx="6391275" cy="1247775"/>
            <a:chOff x="813" y="3409"/>
            <a:chExt cx="4026" cy="786"/>
          </a:xfrm>
        </p:grpSpPr>
        <p:sp>
          <p:nvSpPr>
            <p:cNvPr id="60470" name="Freeform 110"/>
            <p:cNvSpPr>
              <a:spLocks/>
            </p:cNvSpPr>
            <p:nvPr/>
          </p:nvSpPr>
          <p:spPr bwMode="auto">
            <a:xfrm>
              <a:off x="813" y="3409"/>
              <a:ext cx="4026" cy="311"/>
            </a:xfrm>
            <a:custGeom>
              <a:avLst/>
              <a:gdLst>
                <a:gd name="T0" fmla="*/ 91 w 4026"/>
                <a:gd name="T1" fmla="*/ 192 h 360"/>
                <a:gd name="T2" fmla="*/ 3796 w 4026"/>
                <a:gd name="T3" fmla="*/ 192 h 360"/>
                <a:gd name="T4" fmla="*/ 3999 w 4026"/>
                <a:gd name="T5" fmla="*/ 155 h 360"/>
                <a:gd name="T6" fmla="*/ 4021 w 4026"/>
                <a:gd name="T7" fmla="*/ 117 h 360"/>
                <a:gd name="T8" fmla="*/ 3863 w 4026"/>
                <a:gd name="T9" fmla="*/ 16 h 360"/>
                <a:gd name="T10" fmla="*/ 2858 w 4026"/>
                <a:gd name="T11" fmla="*/ 10 h 360"/>
                <a:gd name="T12" fmla="*/ 2293 w 4026"/>
                <a:gd name="T13" fmla="*/ 10 h 360"/>
                <a:gd name="T14" fmla="*/ 2022 w 4026"/>
                <a:gd name="T15" fmla="*/ 22 h 360"/>
                <a:gd name="T16" fmla="*/ 1887 w 4026"/>
                <a:gd name="T17" fmla="*/ 29 h 360"/>
                <a:gd name="T18" fmla="*/ 1288 w 4026"/>
                <a:gd name="T19" fmla="*/ 10 h 360"/>
                <a:gd name="T20" fmla="*/ 69 w 4026"/>
                <a:gd name="T21" fmla="*/ 35 h 360"/>
                <a:gd name="T22" fmla="*/ 1 w 4026"/>
                <a:gd name="T23" fmla="*/ 85 h 360"/>
                <a:gd name="T24" fmla="*/ 12 w 4026"/>
                <a:gd name="T25" fmla="*/ 142 h 360"/>
                <a:gd name="T26" fmla="*/ 46 w 4026"/>
                <a:gd name="T27" fmla="*/ 155 h 360"/>
                <a:gd name="T28" fmla="*/ 57 w 4026"/>
                <a:gd name="T29" fmla="*/ 174 h 360"/>
                <a:gd name="T30" fmla="*/ 91 w 4026"/>
                <a:gd name="T31" fmla="*/ 192 h 3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26"/>
                <a:gd name="T49" fmla="*/ 0 h 360"/>
                <a:gd name="T50" fmla="*/ 4026 w 4026"/>
                <a:gd name="T51" fmla="*/ 360 h 3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26" h="360">
                  <a:moveTo>
                    <a:pt x="91" y="345"/>
                  </a:moveTo>
                  <a:cubicBezTo>
                    <a:pt x="1324" y="295"/>
                    <a:pt x="2562" y="335"/>
                    <a:pt x="3796" y="345"/>
                  </a:cubicBezTo>
                  <a:cubicBezTo>
                    <a:pt x="3911" y="336"/>
                    <a:pt x="3944" y="360"/>
                    <a:pt x="3999" y="278"/>
                  </a:cubicBezTo>
                  <a:cubicBezTo>
                    <a:pt x="4006" y="255"/>
                    <a:pt x="4026" y="233"/>
                    <a:pt x="4021" y="210"/>
                  </a:cubicBezTo>
                  <a:cubicBezTo>
                    <a:pt x="4007" y="136"/>
                    <a:pt x="3956" y="30"/>
                    <a:pt x="3863" y="29"/>
                  </a:cubicBezTo>
                  <a:cubicBezTo>
                    <a:pt x="3528" y="25"/>
                    <a:pt x="3193" y="22"/>
                    <a:pt x="2858" y="18"/>
                  </a:cubicBezTo>
                  <a:cubicBezTo>
                    <a:pt x="2596" y="1"/>
                    <a:pt x="2655" y="0"/>
                    <a:pt x="2293" y="18"/>
                  </a:cubicBezTo>
                  <a:cubicBezTo>
                    <a:pt x="2202" y="23"/>
                    <a:pt x="2112" y="33"/>
                    <a:pt x="2022" y="41"/>
                  </a:cubicBezTo>
                  <a:cubicBezTo>
                    <a:pt x="1977" y="45"/>
                    <a:pt x="1887" y="52"/>
                    <a:pt x="1887" y="52"/>
                  </a:cubicBezTo>
                  <a:cubicBezTo>
                    <a:pt x="1673" y="46"/>
                    <a:pt x="1495" y="31"/>
                    <a:pt x="1288" y="18"/>
                  </a:cubicBezTo>
                  <a:cubicBezTo>
                    <a:pt x="865" y="25"/>
                    <a:pt x="486" y="53"/>
                    <a:pt x="69" y="63"/>
                  </a:cubicBezTo>
                  <a:cubicBezTo>
                    <a:pt x="0" y="80"/>
                    <a:pt x="17" y="86"/>
                    <a:pt x="1" y="153"/>
                  </a:cubicBezTo>
                  <a:cubicBezTo>
                    <a:pt x="5" y="187"/>
                    <a:pt x="0" y="223"/>
                    <a:pt x="12" y="255"/>
                  </a:cubicBezTo>
                  <a:cubicBezTo>
                    <a:pt x="17" y="268"/>
                    <a:pt x="38" y="267"/>
                    <a:pt x="46" y="278"/>
                  </a:cubicBezTo>
                  <a:cubicBezTo>
                    <a:pt x="53" y="287"/>
                    <a:pt x="50" y="303"/>
                    <a:pt x="57" y="312"/>
                  </a:cubicBezTo>
                  <a:cubicBezTo>
                    <a:pt x="94" y="358"/>
                    <a:pt x="91" y="314"/>
                    <a:pt x="91" y="345"/>
                  </a:cubicBezTo>
                  <a:close/>
                </a:path>
              </a:pathLst>
            </a:custGeom>
            <a:noFill/>
            <a:ln w="63500" cap="sq" cmpd="sng">
              <a:solidFill>
                <a:schemeClr val="hlink"/>
              </a:solidFill>
              <a:prstDash val="solid"/>
              <a:round/>
              <a:headEnd/>
              <a:tailEnd/>
            </a:ln>
          </p:spPr>
          <p:txBody>
            <a:bodyPr/>
            <a:lstStyle/>
            <a:p>
              <a:endParaRPr lang="zh-CN" altLang="en-US"/>
            </a:p>
          </p:txBody>
        </p:sp>
        <p:sp>
          <p:nvSpPr>
            <p:cNvPr id="60471" name="Freeform 111"/>
            <p:cNvSpPr>
              <a:spLocks/>
            </p:cNvSpPr>
            <p:nvPr/>
          </p:nvSpPr>
          <p:spPr bwMode="auto">
            <a:xfrm>
              <a:off x="2311" y="3740"/>
              <a:ext cx="713" cy="455"/>
            </a:xfrm>
            <a:custGeom>
              <a:avLst/>
              <a:gdLst>
                <a:gd name="T0" fmla="*/ 111 w 650"/>
                <a:gd name="T1" fmla="*/ 125 h 455"/>
                <a:gd name="T2" fmla="*/ 57 w 650"/>
                <a:gd name="T3" fmla="*/ 192 h 455"/>
                <a:gd name="T4" fmla="*/ 42 w 650"/>
                <a:gd name="T5" fmla="*/ 238 h 455"/>
                <a:gd name="T6" fmla="*/ 151 w 650"/>
                <a:gd name="T7" fmla="*/ 396 h 455"/>
                <a:gd name="T8" fmla="*/ 423 w 650"/>
                <a:gd name="T9" fmla="*/ 384 h 455"/>
                <a:gd name="T10" fmla="*/ 709 w 650"/>
                <a:gd name="T11" fmla="*/ 339 h 455"/>
                <a:gd name="T12" fmla="*/ 749 w 650"/>
                <a:gd name="T13" fmla="*/ 272 h 455"/>
                <a:gd name="T14" fmla="*/ 709 w 650"/>
                <a:gd name="T15" fmla="*/ 0 h 455"/>
                <a:gd name="T16" fmla="*/ 450 w 650"/>
                <a:gd name="T17" fmla="*/ 12 h 455"/>
                <a:gd name="T18" fmla="*/ 355 w 650"/>
                <a:gd name="T19" fmla="*/ 68 h 455"/>
                <a:gd name="T20" fmla="*/ 124 w 650"/>
                <a:gd name="T21" fmla="*/ 80 h 455"/>
                <a:gd name="T22" fmla="*/ 111 w 650"/>
                <a:gd name="T23" fmla="*/ 125 h 4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0" h="455">
                  <a:moveTo>
                    <a:pt x="92" y="125"/>
                  </a:moveTo>
                  <a:cubicBezTo>
                    <a:pt x="59" y="228"/>
                    <a:pt x="113" y="79"/>
                    <a:pt x="47" y="192"/>
                  </a:cubicBezTo>
                  <a:cubicBezTo>
                    <a:pt x="39" y="206"/>
                    <a:pt x="39" y="223"/>
                    <a:pt x="35" y="238"/>
                  </a:cubicBezTo>
                  <a:cubicBezTo>
                    <a:pt x="65" y="455"/>
                    <a:pt x="0" y="406"/>
                    <a:pt x="126" y="396"/>
                  </a:cubicBezTo>
                  <a:cubicBezTo>
                    <a:pt x="201" y="390"/>
                    <a:pt x="277" y="388"/>
                    <a:pt x="352" y="384"/>
                  </a:cubicBezTo>
                  <a:cubicBezTo>
                    <a:pt x="431" y="331"/>
                    <a:pt x="476" y="347"/>
                    <a:pt x="589" y="339"/>
                  </a:cubicBezTo>
                  <a:cubicBezTo>
                    <a:pt x="597" y="315"/>
                    <a:pt x="622" y="297"/>
                    <a:pt x="623" y="272"/>
                  </a:cubicBezTo>
                  <a:cubicBezTo>
                    <a:pt x="632" y="54"/>
                    <a:pt x="650" y="95"/>
                    <a:pt x="589" y="0"/>
                  </a:cubicBezTo>
                  <a:cubicBezTo>
                    <a:pt x="517" y="4"/>
                    <a:pt x="445" y="5"/>
                    <a:pt x="374" y="12"/>
                  </a:cubicBezTo>
                  <a:cubicBezTo>
                    <a:pt x="315" y="17"/>
                    <a:pt x="354" y="62"/>
                    <a:pt x="295" y="68"/>
                  </a:cubicBezTo>
                  <a:cubicBezTo>
                    <a:pt x="231" y="74"/>
                    <a:pt x="167" y="76"/>
                    <a:pt x="103" y="80"/>
                  </a:cubicBezTo>
                  <a:cubicBezTo>
                    <a:pt x="91" y="117"/>
                    <a:pt x="92" y="101"/>
                    <a:pt x="92" y="125"/>
                  </a:cubicBezTo>
                  <a:close/>
                </a:path>
              </a:pathLst>
            </a:custGeom>
            <a:solidFill>
              <a:srgbClr val="ADFFEF"/>
            </a:solidFill>
            <a:ln w="12700" cap="sq" cmpd="sng">
              <a:noFill/>
              <a:prstDash val="solid"/>
              <a:round/>
              <a:headEnd/>
              <a:tailEnd/>
            </a:ln>
            <a:effectLst>
              <a:outerShdw dist="53882" dir="2700000" algn="ctr" rotWithShape="0">
                <a:srgbClr val="969696"/>
              </a:outerShdw>
            </a:effectLst>
          </p:spPr>
          <p:txBody>
            <a:bodyPr/>
            <a:lstStyle/>
            <a:p>
              <a:endParaRPr lang="zh-CN" altLang="en-US"/>
            </a:p>
          </p:txBody>
        </p:sp>
        <p:sp>
          <p:nvSpPr>
            <p:cNvPr id="60472" name="Rectangle 112"/>
            <p:cNvSpPr>
              <a:spLocks noChangeArrowheads="1"/>
            </p:cNvSpPr>
            <p:nvPr/>
          </p:nvSpPr>
          <p:spPr bwMode="auto">
            <a:xfrm>
              <a:off x="2344" y="3781"/>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结</a:t>
              </a:r>
            </a:p>
          </p:txBody>
        </p:sp>
        <p:sp>
          <p:nvSpPr>
            <p:cNvPr id="60473" name="Rectangle 113"/>
            <p:cNvSpPr>
              <a:spLocks noChangeArrowheads="1"/>
            </p:cNvSpPr>
            <p:nvPr/>
          </p:nvSpPr>
          <p:spPr bwMode="auto">
            <a:xfrm>
              <a:off x="2618" y="3700"/>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果</a:t>
              </a:r>
            </a:p>
          </p:txBody>
        </p:sp>
      </p:grpSp>
      <p:sp>
        <p:nvSpPr>
          <p:cNvPr id="258173" name="Freeform 125"/>
          <p:cNvSpPr>
            <a:spLocks/>
          </p:cNvSpPr>
          <p:nvPr/>
        </p:nvSpPr>
        <p:spPr bwMode="auto">
          <a:xfrm>
            <a:off x="379413" y="5418138"/>
            <a:ext cx="990600" cy="566737"/>
          </a:xfrm>
          <a:custGeom>
            <a:avLst/>
            <a:gdLst>
              <a:gd name="T0" fmla="*/ 2147483646 w 624"/>
              <a:gd name="T1" fmla="*/ 0 h 357"/>
              <a:gd name="T2" fmla="*/ 2147483646 w 624"/>
              <a:gd name="T3" fmla="*/ 2147483646 h 357"/>
              <a:gd name="T4" fmla="*/ 2147483646 w 624"/>
              <a:gd name="T5" fmla="*/ 2147483646 h 357"/>
              <a:gd name="T6" fmla="*/ 2147483646 w 624"/>
              <a:gd name="T7" fmla="*/ 2147483646 h 357"/>
              <a:gd name="T8" fmla="*/ 2147483646 w 624"/>
              <a:gd name="T9" fmla="*/ 2147483646 h 357"/>
              <a:gd name="T10" fmla="*/ 0 w 624"/>
              <a:gd name="T11" fmla="*/ 2147483646 h 357"/>
              <a:gd name="T12" fmla="*/ 2147483646 w 624"/>
              <a:gd name="T13" fmla="*/ 2147483646 h 357"/>
              <a:gd name="T14" fmla="*/ 2147483646 w 624"/>
              <a:gd name="T15" fmla="*/ 2147483646 h 357"/>
              <a:gd name="T16" fmla="*/ 2147483646 w 624"/>
              <a:gd name="T17" fmla="*/ 2147483646 h 357"/>
              <a:gd name="T18" fmla="*/ 2147483646 w 624"/>
              <a:gd name="T19" fmla="*/ 2147483646 h 357"/>
              <a:gd name="T20" fmla="*/ 2147483646 w 624"/>
              <a:gd name="T21" fmla="*/ 2147483646 h 357"/>
              <a:gd name="T22" fmla="*/ 2147483646 w 624"/>
              <a:gd name="T23" fmla="*/ 2147483646 h 357"/>
              <a:gd name="T24" fmla="*/ 2147483646 w 624"/>
              <a:gd name="T25" fmla="*/ 2147483646 h 357"/>
              <a:gd name="T26" fmla="*/ 2147483646 w 624"/>
              <a:gd name="T27" fmla="*/ 2147483646 h 357"/>
              <a:gd name="T28" fmla="*/ 2147483646 w 624"/>
              <a:gd name="T29" fmla="*/ 0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4"/>
              <a:gd name="T46" fmla="*/ 0 h 357"/>
              <a:gd name="T47" fmla="*/ 624 w 624"/>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4" h="357">
                <a:moveTo>
                  <a:pt x="487" y="0"/>
                </a:moveTo>
                <a:cubicBezTo>
                  <a:pt x="441" y="5"/>
                  <a:pt x="388" y="26"/>
                  <a:pt x="343" y="28"/>
                </a:cubicBezTo>
                <a:cubicBezTo>
                  <a:pt x="265" y="32"/>
                  <a:pt x="188" y="33"/>
                  <a:pt x="110" y="35"/>
                </a:cubicBezTo>
                <a:cubicBezTo>
                  <a:pt x="94" y="37"/>
                  <a:pt x="75" y="32"/>
                  <a:pt x="62" y="42"/>
                </a:cubicBezTo>
                <a:cubicBezTo>
                  <a:pt x="46" y="55"/>
                  <a:pt x="46" y="79"/>
                  <a:pt x="35" y="96"/>
                </a:cubicBezTo>
                <a:cubicBezTo>
                  <a:pt x="3" y="144"/>
                  <a:pt x="13" y="122"/>
                  <a:pt x="0" y="158"/>
                </a:cubicBezTo>
                <a:cubicBezTo>
                  <a:pt x="2" y="176"/>
                  <a:pt x="2" y="195"/>
                  <a:pt x="7" y="213"/>
                </a:cubicBezTo>
                <a:cubicBezTo>
                  <a:pt x="16" y="248"/>
                  <a:pt x="63" y="304"/>
                  <a:pt x="96" y="316"/>
                </a:cubicBezTo>
                <a:cubicBezTo>
                  <a:pt x="131" y="341"/>
                  <a:pt x="166" y="343"/>
                  <a:pt x="206" y="357"/>
                </a:cubicBezTo>
                <a:cubicBezTo>
                  <a:pt x="238" y="355"/>
                  <a:pt x="270" y="354"/>
                  <a:pt x="302" y="350"/>
                </a:cubicBezTo>
                <a:cubicBezTo>
                  <a:pt x="346" y="345"/>
                  <a:pt x="382" y="306"/>
                  <a:pt x="426" y="295"/>
                </a:cubicBezTo>
                <a:cubicBezTo>
                  <a:pt x="468" y="268"/>
                  <a:pt x="517" y="283"/>
                  <a:pt x="563" y="268"/>
                </a:cubicBezTo>
                <a:cubicBezTo>
                  <a:pt x="603" y="240"/>
                  <a:pt x="600" y="204"/>
                  <a:pt x="624" y="165"/>
                </a:cubicBezTo>
                <a:cubicBezTo>
                  <a:pt x="622" y="133"/>
                  <a:pt x="623" y="101"/>
                  <a:pt x="618" y="69"/>
                </a:cubicBezTo>
                <a:cubicBezTo>
                  <a:pt x="611" y="29"/>
                  <a:pt x="521" y="7"/>
                  <a:pt x="487" y="0"/>
                </a:cubicBezTo>
                <a:close/>
              </a:path>
            </a:pathLst>
          </a:custGeom>
          <a:noFill/>
          <a:ln w="66675" cap="sq" cmpd="sng">
            <a:solidFill>
              <a:srgbClr val="00CCFF"/>
            </a:solidFill>
            <a:prstDash val="solid"/>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ppt_x"/>
                                          </p:val>
                                        </p:tav>
                                        <p:tav tm="100000">
                                          <p:val>
                                            <p:strVal val="#ppt_x"/>
                                          </p:val>
                                        </p:tav>
                                      </p:tavLst>
                                    </p:anim>
                                    <p:anim calcmode="lin" valueType="num">
                                      <p:cBhvr additive="base">
                                        <p:cTn id="8" dur="500" fill="hold"/>
                                        <p:tgtEl>
                                          <p:spTgt spid="25805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Effect transition="in" filter="dissolve">
                                      <p:cBhvr>
                                        <p:cTn id="13" dur="500"/>
                                        <p:tgtEl>
                                          <p:spTgt spid="2580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8055"/>
                                        </p:tgtEl>
                                        <p:attrNameLst>
                                          <p:attrName>style.visibility</p:attrName>
                                        </p:attrNameLst>
                                      </p:cBhvr>
                                      <p:to>
                                        <p:strVal val="visible"/>
                                      </p:to>
                                    </p:set>
                                    <p:animEffect transition="in" filter="wipe(left)">
                                      <p:cBhvr>
                                        <p:cTn id="18" dur="500"/>
                                        <p:tgtEl>
                                          <p:spTgt spid="2580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8056"/>
                                        </p:tgtEl>
                                        <p:attrNameLst>
                                          <p:attrName>style.visibility</p:attrName>
                                        </p:attrNameLst>
                                      </p:cBhvr>
                                      <p:to>
                                        <p:strVal val="visible"/>
                                      </p:to>
                                    </p:set>
                                    <p:animEffect transition="in" filter="dissolve">
                                      <p:cBhvr>
                                        <p:cTn id="23" dur="500"/>
                                        <p:tgtEl>
                                          <p:spTgt spid="2580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fltVal val="0"/>
                                          </p:val>
                                        </p:tav>
                                        <p:tav tm="100000">
                                          <p:val>
                                            <p:strVal val="#ppt_w"/>
                                          </p:val>
                                        </p:tav>
                                      </p:tavLst>
                                    </p:anim>
                                    <p:anim calcmode="lin" valueType="num">
                                      <p:cBhvr>
                                        <p:cTn id="34" dur="1000" fill="hold"/>
                                        <p:tgtEl>
                                          <p:spTgt spid="3"/>
                                        </p:tgtEl>
                                        <p:attrNameLst>
                                          <p:attrName>ppt_h</p:attrName>
                                        </p:attrNameLst>
                                      </p:cBhvr>
                                      <p:tavLst>
                                        <p:tav tm="0">
                                          <p:val>
                                            <p:fltVal val="0"/>
                                          </p:val>
                                        </p:tav>
                                        <p:tav tm="100000">
                                          <p:val>
                                            <p:strVal val="#ppt_h"/>
                                          </p:val>
                                        </p:tav>
                                      </p:tavLst>
                                    </p:anim>
                                    <p:anim calcmode="lin" valueType="num">
                                      <p:cBhvr>
                                        <p:cTn id="3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8066"/>
                                        </p:tgtEl>
                                        <p:attrNameLst>
                                          <p:attrName>style.visibility</p:attrName>
                                        </p:attrNameLst>
                                      </p:cBhvr>
                                      <p:to>
                                        <p:strVal val="visible"/>
                                      </p:to>
                                    </p:set>
                                    <p:anim calcmode="lin" valueType="num">
                                      <p:cBhvr additive="base">
                                        <p:cTn id="49" dur="500" fill="hold"/>
                                        <p:tgtEl>
                                          <p:spTgt spid="258066"/>
                                        </p:tgtEl>
                                        <p:attrNameLst>
                                          <p:attrName>ppt_x</p:attrName>
                                        </p:attrNameLst>
                                      </p:cBhvr>
                                      <p:tavLst>
                                        <p:tav tm="0">
                                          <p:val>
                                            <p:strVal val="0-#ppt_w/2"/>
                                          </p:val>
                                        </p:tav>
                                        <p:tav tm="100000">
                                          <p:val>
                                            <p:strVal val="#ppt_x"/>
                                          </p:val>
                                        </p:tav>
                                      </p:tavLst>
                                    </p:anim>
                                    <p:anim calcmode="lin" valueType="num">
                                      <p:cBhvr additive="base">
                                        <p:cTn id="50" dur="500" fill="hold"/>
                                        <p:tgtEl>
                                          <p:spTgt spid="2580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8068"/>
                                        </p:tgtEl>
                                        <p:attrNameLst>
                                          <p:attrName>style.visibility</p:attrName>
                                        </p:attrNameLst>
                                      </p:cBhvr>
                                      <p:to>
                                        <p:strVal val="visible"/>
                                      </p:to>
                                    </p:set>
                                    <p:animEffect transition="in" filter="wipe(left)">
                                      <p:cBhvr>
                                        <p:cTn id="55" dur="500"/>
                                        <p:tgtEl>
                                          <p:spTgt spid="2580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8067"/>
                                        </p:tgtEl>
                                        <p:attrNameLst>
                                          <p:attrName>style.visibility</p:attrName>
                                        </p:attrNameLst>
                                      </p:cBhvr>
                                      <p:to>
                                        <p:strVal val="visible"/>
                                      </p:to>
                                    </p:set>
                                    <p:animEffect transition="in" filter="dissolve">
                                      <p:cBhvr>
                                        <p:cTn id="60" dur="500"/>
                                        <p:tgtEl>
                                          <p:spTgt spid="2580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ppt_w</p:attrName>
                                        </p:attrNameLst>
                                      </p:cBhvr>
                                      <p:tavLst>
                                        <p:tav tm="0">
                                          <p:val>
                                            <p:fltVal val="0"/>
                                          </p:val>
                                        </p:tav>
                                        <p:tav tm="100000">
                                          <p:val>
                                            <p:strVal val="#ppt_w"/>
                                          </p:val>
                                        </p:tav>
                                      </p:tavLst>
                                    </p:anim>
                                    <p:anim calcmode="lin" valueType="num">
                                      <p:cBhvr>
                                        <p:cTn id="66" dur="1000" fill="hold"/>
                                        <p:tgtEl>
                                          <p:spTgt spid="5"/>
                                        </p:tgtEl>
                                        <p:attrNameLst>
                                          <p:attrName>ppt_h</p:attrName>
                                        </p:attrNameLst>
                                      </p:cBhvr>
                                      <p:tavLst>
                                        <p:tav tm="0">
                                          <p:val>
                                            <p:fltVal val="0"/>
                                          </p:val>
                                        </p:tav>
                                        <p:tav tm="100000">
                                          <p:val>
                                            <p:strVal val="#ppt_h"/>
                                          </p:val>
                                        </p:tav>
                                      </p:tavLst>
                                    </p:anim>
                                    <p:anim calcmode="lin" valueType="num">
                                      <p:cBhvr>
                                        <p:cTn id="6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5"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1000" fill="hold"/>
                                        <p:tgtEl>
                                          <p:spTgt spid="6"/>
                                        </p:tgtEl>
                                        <p:attrNameLst>
                                          <p:attrName>ppt_w</p:attrName>
                                        </p:attrNameLst>
                                      </p:cBhvr>
                                      <p:tavLst>
                                        <p:tav tm="0">
                                          <p:val>
                                            <p:fltVal val="0"/>
                                          </p:val>
                                        </p:tav>
                                        <p:tav tm="100000">
                                          <p:val>
                                            <p:strVal val="#ppt_w"/>
                                          </p:val>
                                        </p:tav>
                                      </p:tavLst>
                                    </p:anim>
                                    <p:anim calcmode="lin" valueType="num">
                                      <p:cBhvr>
                                        <p:cTn id="74" dur="1000" fill="hold"/>
                                        <p:tgtEl>
                                          <p:spTgt spid="6"/>
                                        </p:tgtEl>
                                        <p:attrNameLst>
                                          <p:attrName>ppt_h</p:attrName>
                                        </p:attrNameLst>
                                      </p:cBhvr>
                                      <p:tavLst>
                                        <p:tav tm="0">
                                          <p:val>
                                            <p:fltVal val="0"/>
                                          </p:val>
                                        </p:tav>
                                        <p:tav tm="100000">
                                          <p:val>
                                            <p:strVal val="#ppt_h"/>
                                          </p:val>
                                        </p:tav>
                                      </p:tavLst>
                                    </p:anim>
                                    <p:anim calcmode="lin" valueType="num">
                                      <p:cBhvr>
                                        <p:cTn id="7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58075"/>
                                        </p:tgtEl>
                                        <p:attrNameLst>
                                          <p:attrName>style.visibility</p:attrName>
                                        </p:attrNameLst>
                                      </p:cBhvr>
                                      <p:to>
                                        <p:strVal val="visible"/>
                                      </p:to>
                                    </p:set>
                                    <p:anim calcmode="lin" valueType="num">
                                      <p:cBhvr additive="base">
                                        <p:cTn id="81" dur="500" fill="hold"/>
                                        <p:tgtEl>
                                          <p:spTgt spid="258075"/>
                                        </p:tgtEl>
                                        <p:attrNameLst>
                                          <p:attrName>ppt_x</p:attrName>
                                        </p:attrNameLst>
                                      </p:cBhvr>
                                      <p:tavLst>
                                        <p:tav tm="0">
                                          <p:val>
                                            <p:strVal val="0-#ppt_w/2"/>
                                          </p:val>
                                        </p:tav>
                                        <p:tav tm="100000">
                                          <p:val>
                                            <p:strVal val="#ppt_x"/>
                                          </p:val>
                                        </p:tav>
                                      </p:tavLst>
                                    </p:anim>
                                    <p:anim calcmode="lin" valueType="num">
                                      <p:cBhvr additive="base">
                                        <p:cTn id="82" dur="500" fill="hold"/>
                                        <p:tgtEl>
                                          <p:spTgt spid="258075"/>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8076"/>
                                        </p:tgtEl>
                                        <p:attrNameLst>
                                          <p:attrName>style.visibility</p:attrName>
                                        </p:attrNameLst>
                                      </p:cBhvr>
                                      <p:to>
                                        <p:strVal val="visible"/>
                                      </p:to>
                                    </p:set>
                                    <p:animEffect transition="in" filter="wipe(left)">
                                      <p:cBhvr>
                                        <p:cTn id="87" dur="500"/>
                                        <p:tgtEl>
                                          <p:spTgt spid="2580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58077"/>
                                        </p:tgtEl>
                                        <p:attrNameLst>
                                          <p:attrName>style.visibility</p:attrName>
                                        </p:attrNameLst>
                                      </p:cBhvr>
                                      <p:to>
                                        <p:strVal val="visible"/>
                                      </p:to>
                                    </p:set>
                                    <p:animEffect transition="in" filter="dissolve">
                                      <p:cBhvr>
                                        <p:cTn id="92" dur="500"/>
                                        <p:tgtEl>
                                          <p:spTgt spid="25807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5" presetClass="entr" presetSubtype="0"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p:cTn id="97" dur="1000" fill="hold"/>
                                        <p:tgtEl>
                                          <p:spTgt spid="7"/>
                                        </p:tgtEl>
                                        <p:attrNameLst>
                                          <p:attrName>ppt_w</p:attrName>
                                        </p:attrNameLst>
                                      </p:cBhvr>
                                      <p:tavLst>
                                        <p:tav tm="0">
                                          <p:val>
                                            <p:fltVal val="0"/>
                                          </p:val>
                                        </p:tav>
                                        <p:tav tm="100000">
                                          <p:val>
                                            <p:strVal val="#ppt_w"/>
                                          </p:val>
                                        </p:tav>
                                      </p:tavLst>
                                    </p:anim>
                                    <p:anim calcmode="lin" valueType="num">
                                      <p:cBhvr>
                                        <p:cTn id="98" dur="1000" fill="hold"/>
                                        <p:tgtEl>
                                          <p:spTgt spid="7"/>
                                        </p:tgtEl>
                                        <p:attrNameLst>
                                          <p:attrName>ppt_h</p:attrName>
                                        </p:attrNameLst>
                                      </p:cBhvr>
                                      <p:tavLst>
                                        <p:tav tm="0">
                                          <p:val>
                                            <p:fltVal val="0"/>
                                          </p:val>
                                        </p:tav>
                                        <p:tav tm="100000">
                                          <p:val>
                                            <p:strVal val="#ppt_h"/>
                                          </p:val>
                                        </p:tav>
                                      </p:tavLst>
                                    </p:anim>
                                    <p:anim calcmode="lin" valueType="num">
                                      <p:cBhvr>
                                        <p:cTn id="9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5"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1000" fill="hold"/>
                                        <p:tgtEl>
                                          <p:spTgt spid="8"/>
                                        </p:tgtEl>
                                        <p:attrNameLst>
                                          <p:attrName>ppt_w</p:attrName>
                                        </p:attrNameLst>
                                      </p:cBhvr>
                                      <p:tavLst>
                                        <p:tav tm="0">
                                          <p:val>
                                            <p:fltVal val="0"/>
                                          </p:val>
                                        </p:tav>
                                        <p:tav tm="100000">
                                          <p:val>
                                            <p:strVal val="#ppt_w"/>
                                          </p:val>
                                        </p:tav>
                                      </p:tavLst>
                                    </p:anim>
                                    <p:anim calcmode="lin" valueType="num">
                                      <p:cBhvr>
                                        <p:cTn id="106" dur="1000" fill="hold"/>
                                        <p:tgtEl>
                                          <p:spTgt spid="8"/>
                                        </p:tgtEl>
                                        <p:attrNameLst>
                                          <p:attrName>ppt_h</p:attrName>
                                        </p:attrNameLst>
                                      </p:cBhvr>
                                      <p:tavLst>
                                        <p:tav tm="0">
                                          <p:val>
                                            <p:fltVal val="0"/>
                                          </p:val>
                                        </p:tav>
                                        <p:tav tm="100000">
                                          <p:val>
                                            <p:strVal val="#ppt_h"/>
                                          </p:val>
                                        </p:tav>
                                      </p:tavLst>
                                    </p:anim>
                                    <p:anim calcmode="lin" valueType="num">
                                      <p:cBhvr>
                                        <p:cTn id="10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258084"/>
                                        </p:tgtEl>
                                        <p:attrNameLst>
                                          <p:attrName>style.visibility</p:attrName>
                                        </p:attrNameLst>
                                      </p:cBhvr>
                                      <p:to>
                                        <p:strVal val="visible"/>
                                      </p:to>
                                    </p:set>
                                    <p:anim calcmode="lin" valueType="num">
                                      <p:cBhvr additive="base">
                                        <p:cTn id="113" dur="500" fill="hold"/>
                                        <p:tgtEl>
                                          <p:spTgt spid="258084"/>
                                        </p:tgtEl>
                                        <p:attrNameLst>
                                          <p:attrName>ppt_x</p:attrName>
                                        </p:attrNameLst>
                                      </p:cBhvr>
                                      <p:tavLst>
                                        <p:tav tm="0">
                                          <p:val>
                                            <p:strVal val="0-#ppt_w/2"/>
                                          </p:val>
                                        </p:tav>
                                        <p:tav tm="100000">
                                          <p:val>
                                            <p:strVal val="#ppt_x"/>
                                          </p:val>
                                        </p:tav>
                                      </p:tavLst>
                                    </p:anim>
                                    <p:anim calcmode="lin" valueType="num">
                                      <p:cBhvr additive="base">
                                        <p:cTn id="114" dur="500" fill="hold"/>
                                        <p:tgtEl>
                                          <p:spTgt spid="258084"/>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58085"/>
                                        </p:tgtEl>
                                        <p:attrNameLst>
                                          <p:attrName>style.visibility</p:attrName>
                                        </p:attrNameLst>
                                      </p:cBhvr>
                                      <p:to>
                                        <p:strVal val="visible"/>
                                      </p:to>
                                    </p:set>
                                    <p:animEffect transition="in" filter="wipe(left)">
                                      <p:cBhvr>
                                        <p:cTn id="119" dur="500"/>
                                        <p:tgtEl>
                                          <p:spTgt spid="25808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58086"/>
                                        </p:tgtEl>
                                        <p:attrNameLst>
                                          <p:attrName>style.visibility</p:attrName>
                                        </p:attrNameLst>
                                      </p:cBhvr>
                                      <p:to>
                                        <p:strVal val="visible"/>
                                      </p:to>
                                    </p:set>
                                    <p:animEffect transition="in" filter="dissolve">
                                      <p:cBhvr>
                                        <p:cTn id="124" dur="500"/>
                                        <p:tgtEl>
                                          <p:spTgt spid="25808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5" presetClass="entr" presetSubtype="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 calcmode="lin" valueType="num">
                                      <p:cBhvr>
                                        <p:cTn id="129" dur="1000" fill="hold"/>
                                        <p:tgtEl>
                                          <p:spTgt spid="9"/>
                                        </p:tgtEl>
                                        <p:attrNameLst>
                                          <p:attrName>ppt_w</p:attrName>
                                        </p:attrNameLst>
                                      </p:cBhvr>
                                      <p:tavLst>
                                        <p:tav tm="0">
                                          <p:val>
                                            <p:fltVal val="0"/>
                                          </p:val>
                                        </p:tav>
                                        <p:tav tm="100000">
                                          <p:val>
                                            <p:strVal val="#ppt_w"/>
                                          </p:val>
                                        </p:tav>
                                      </p:tavLst>
                                    </p:anim>
                                    <p:anim calcmode="lin" valueType="num">
                                      <p:cBhvr>
                                        <p:cTn id="130" dur="1000" fill="hold"/>
                                        <p:tgtEl>
                                          <p:spTgt spid="9"/>
                                        </p:tgtEl>
                                        <p:attrNameLst>
                                          <p:attrName>ppt_h</p:attrName>
                                        </p:attrNameLst>
                                      </p:cBhvr>
                                      <p:tavLst>
                                        <p:tav tm="0">
                                          <p:val>
                                            <p:fltVal val="0"/>
                                          </p:val>
                                        </p:tav>
                                        <p:tav tm="100000">
                                          <p:val>
                                            <p:strVal val="#ppt_h"/>
                                          </p:val>
                                        </p:tav>
                                      </p:tavLst>
                                    </p:anim>
                                    <p:anim calcmode="lin" valueType="num">
                                      <p:cBhvr>
                                        <p:cTn id="13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5" presetClass="entr" presetSubtype="0" fill="hold" nodeType="clickEffect">
                                  <p:stCondLst>
                                    <p:cond delay="0"/>
                                  </p:stCondLst>
                                  <p:childTnLst>
                                    <p:set>
                                      <p:cBhvr>
                                        <p:cTn id="136" dur="1" fill="hold">
                                          <p:stCondLst>
                                            <p:cond delay="0"/>
                                          </p:stCondLst>
                                        </p:cTn>
                                        <p:tgtEl>
                                          <p:spTgt spid="10"/>
                                        </p:tgtEl>
                                        <p:attrNameLst>
                                          <p:attrName>style.visibility</p:attrName>
                                        </p:attrNameLst>
                                      </p:cBhvr>
                                      <p:to>
                                        <p:strVal val="visible"/>
                                      </p:to>
                                    </p:set>
                                    <p:anim calcmode="lin" valueType="num">
                                      <p:cBhvr>
                                        <p:cTn id="137" dur="1000" fill="hold"/>
                                        <p:tgtEl>
                                          <p:spTgt spid="10"/>
                                        </p:tgtEl>
                                        <p:attrNameLst>
                                          <p:attrName>ppt_w</p:attrName>
                                        </p:attrNameLst>
                                      </p:cBhvr>
                                      <p:tavLst>
                                        <p:tav tm="0">
                                          <p:val>
                                            <p:fltVal val="0"/>
                                          </p:val>
                                        </p:tav>
                                        <p:tav tm="100000">
                                          <p:val>
                                            <p:strVal val="#ppt_w"/>
                                          </p:val>
                                        </p:tav>
                                      </p:tavLst>
                                    </p:anim>
                                    <p:anim calcmode="lin" valueType="num">
                                      <p:cBhvr>
                                        <p:cTn id="138" dur="1000" fill="hold"/>
                                        <p:tgtEl>
                                          <p:spTgt spid="10"/>
                                        </p:tgtEl>
                                        <p:attrNameLst>
                                          <p:attrName>ppt_h</p:attrName>
                                        </p:attrNameLst>
                                      </p:cBhvr>
                                      <p:tavLst>
                                        <p:tav tm="0">
                                          <p:val>
                                            <p:fltVal val="0"/>
                                          </p:val>
                                        </p:tav>
                                        <p:tav tm="100000">
                                          <p:val>
                                            <p:strVal val="#ppt_h"/>
                                          </p:val>
                                        </p:tav>
                                      </p:tavLst>
                                    </p:anim>
                                    <p:anim calcmode="lin" valueType="num">
                                      <p:cBhvr>
                                        <p:cTn id="13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58093"/>
                                        </p:tgtEl>
                                        <p:attrNameLst>
                                          <p:attrName>style.visibility</p:attrName>
                                        </p:attrNameLst>
                                      </p:cBhvr>
                                      <p:to>
                                        <p:strVal val="visible"/>
                                      </p:to>
                                    </p:set>
                                    <p:anim calcmode="lin" valueType="num">
                                      <p:cBhvr additive="base">
                                        <p:cTn id="145" dur="500" fill="hold"/>
                                        <p:tgtEl>
                                          <p:spTgt spid="258093"/>
                                        </p:tgtEl>
                                        <p:attrNameLst>
                                          <p:attrName>ppt_x</p:attrName>
                                        </p:attrNameLst>
                                      </p:cBhvr>
                                      <p:tavLst>
                                        <p:tav tm="0">
                                          <p:val>
                                            <p:strVal val="0-#ppt_w/2"/>
                                          </p:val>
                                        </p:tav>
                                        <p:tav tm="100000">
                                          <p:val>
                                            <p:strVal val="#ppt_x"/>
                                          </p:val>
                                        </p:tav>
                                      </p:tavLst>
                                    </p:anim>
                                    <p:anim calcmode="lin" valueType="num">
                                      <p:cBhvr additive="base">
                                        <p:cTn id="146" dur="500" fill="hold"/>
                                        <p:tgtEl>
                                          <p:spTgt spid="25809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8094"/>
                                        </p:tgtEl>
                                        <p:attrNameLst>
                                          <p:attrName>style.visibility</p:attrName>
                                        </p:attrNameLst>
                                      </p:cBhvr>
                                      <p:to>
                                        <p:strVal val="visible"/>
                                      </p:to>
                                    </p:set>
                                    <p:animEffect transition="in" filter="wipe(left)">
                                      <p:cBhvr>
                                        <p:cTn id="151" dur="500"/>
                                        <p:tgtEl>
                                          <p:spTgt spid="258094"/>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258095"/>
                                        </p:tgtEl>
                                        <p:attrNameLst>
                                          <p:attrName>style.visibility</p:attrName>
                                        </p:attrNameLst>
                                      </p:cBhvr>
                                      <p:to>
                                        <p:strVal val="visible"/>
                                      </p:to>
                                    </p:set>
                                    <p:animEffect transition="in" filter="dissolve">
                                      <p:cBhvr>
                                        <p:cTn id="156" dur="500"/>
                                        <p:tgtEl>
                                          <p:spTgt spid="258095"/>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5" presetClass="entr" presetSubtype="0" fill="hold" nodeType="click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p:cTn id="161" dur="1000" fill="hold"/>
                                        <p:tgtEl>
                                          <p:spTgt spid="11"/>
                                        </p:tgtEl>
                                        <p:attrNameLst>
                                          <p:attrName>ppt_w</p:attrName>
                                        </p:attrNameLst>
                                      </p:cBhvr>
                                      <p:tavLst>
                                        <p:tav tm="0">
                                          <p:val>
                                            <p:fltVal val="0"/>
                                          </p:val>
                                        </p:tav>
                                        <p:tav tm="100000">
                                          <p:val>
                                            <p:strVal val="#ppt_w"/>
                                          </p:val>
                                        </p:tav>
                                      </p:tavLst>
                                    </p:anim>
                                    <p:anim calcmode="lin" valueType="num">
                                      <p:cBhvr>
                                        <p:cTn id="162" dur="1000" fill="hold"/>
                                        <p:tgtEl>
                                          <p:spTgt spid="11"/>
                                        </p:tgtEl>
                                        <p:attrNameLst>
                                          <p:attrName>ppt_h</p:attrName>
                                        </p:attrNameLst>
                                      </p:cBhvr>
                                      <p:tavLst>
                                        <p:tav tm="0">
                                          <p:val>
                                            <p:fltVal val="0"/>
                                          </p:val>
                                        </p:tav>
                                        <p:tav tm="100000">
                                          <p:val>
                                            <p:strVal val="#ppt_h"/>
                                          </p:val>
                                        </p:tav>
                                      </p:tavLst>
                                    </p:anim>
                                    <p:anim calcmode="lin" valueType="num">
                                      <p:cBhvr>
                                        <p:cTn id="16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5" presetClass="entr" presetSubtype="0" fill="hold" nodeType="clickEffect">
                                  <p:stCondLst>
                                    <p:cond delay="0"/>
                                  </p:stCondLst>
                                  <p:childTnLst>
                                    <p:set>
                                      <p:cBhvr>
                                        <p:cTn id="168" dur="1" fill="hold">
                                          <p:stCondLst>
                                            <p:cond delay="0"/>
                                          </p:stCondLst>
                                        </p:cTn>
                                        <p:tgtEl>
                                          <p:spTgt spid="12"/>
                                        </p:tgtEl>
                                        <p:attrNameLst>
                                          <p:attrName>style.visibility</p:attrName>
                                        </p:attrNameLst>
                                      </p:cBhvr>
                                      <p:to>
                                        <p:strVal val="visible"/>
                                      </p:to>
                                    </p:set>
                                    <p:anim calcmode="lin" valueType="num">
                                      <p:cBhvr>
                                        <p:cTn id="169" dur="1000" fill="hold"/>
                                        <p:tgtEl>
                                          <p:spTgt spid="12"/>
                                        </p:tgtEl>
                                        <p:attrNameLst>
                                          <p:attrName>ppt_w</p:attrName>
                                        </p:attrNameLst>
                                      </p:cBhvr>
                                      <p:tavLst>
                                        <p:tav tm="0">
                                          <p:val>
                                            <p:fltVal val="0"/>
                                          </p:val>
                                        </p:tav>
                                        <p:tav tm="100000">
                                          <p:val>
                                            <p:strVal val="#ppt_w"/>
                                          </p:val>
                                        </p:tav>
                                      </p:tavLst>
                                    </p:anim>
                                    <p:anim calcmode="lin" valueType="num">
                                      <p:cBhvr>
                                        <p:cTn id="170" dur="1000" fill="hold"/>
                                        <p:tgtEl>
                                          <p:spTgt spid="12"/>
                                        </p:tgtEl>
                                        <p:attrNameLst>
                                          <p:attrName>ppt_h</p:attrName>
                                        </p:attrNameLst>
                                      </p:cBhvr>
                                      <p:tavLst>
                                        <p:tav tm="0">
                                          <p:val>
                                            <p:fltVal val="0"/>
                                          </p:val>
                                        </p:tav>
                                        <p:tav tm="100000">
                                          <p:val>
                                            <p:strVal val="#ppt_h"/>
                                          </p:val>
                                        </p:tav>
                                      </p:tavLst>
                                    </p:anim>
                                    <p:anim calcmode="lin" valueType="num">
                                      <p:cBhvr>
                                        <p:cTn id="17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7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258102"/>
                                        </p:tgtEl>
                                        <p:attrNameLst>
                                          <p:attrName>style.visibility</p:attrName>
                                        </p:attrNameLst>
                                      </p:cBhvr>
                                      <p:to>
                                        <p:strVal val="visible"/>
                                      </p:to>
                                    </p:set>
                                    <p:anim calcmode="lin" valueType="num">
                                      <p:cBhvr additive="base">
                                        <p:cTn id="177" dur="500" fill="hold"/>
                                        <p:tgtEl>
                                          <p:spTgt spid="258102"/>
                                        </p:tgtEl>
                                        <p:attrNameLst>
                                          <p:attrName>ppt_x</p:attrName>
                                        </p:attrNameLst>
                                      </p:cBhvr>
                                      <p:tavLst>
                                        <p:tav tm="0">
                                          <p:val>
                                            <p:strVal val="0-#ppt_w/2"/>
                                          </p:val>
                                        </p:tav>
                                        <p:tav tm="100000">
                                          <p:val>
                                            <p:strVal val="#ppt_x"/>
                                          </p:val>
                                        </p:tav>
                                      </p:tavLst>
                                    </p:anim>
                                    <p:anim calcmode="lin" valueType="num">
                                      <p:cBhvr additive="base">
                                        <p:cTn id="178" dur="500" fill="hold"/>
                                        <p:tgtEl>
                                          <p:spTgt spid="258102"/>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58103"/>
                                        </p:tgtEl>
                                        <p:attrNameLst>
                                          <p:attrName>style.visibility</p:attrName>
                                        </p:attrNameLst>
                                      </p:cBhvr>
                                      <p:to>
                                        <p:strVal val="visible"/>
                                      </p:to>
                                    </p:set>
                                    <p:animEffect transition="in" filter="wipe(left)">
                                      <p:cBhvr>
                                        <p:cTn id="183" dur="500"/>
                                        <p:tgtEl>
                                          <p:spTgt spid="258103"/>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58104"/>
                                        </p:tgtEl>
                                        <p:attrNameLst>
                                          <p:attrName>style.visibility</p:attrName>
                                        </p:attrNameLst>
                                      </p:cBhvr>
                                      <p:to>
                                        <p:strVal val="visible"/>
                                      </p:to>
                                    </p:set>
                                    <p:animEffect transition="in" filter="dissolve">
                                      <p:cBhvr>
                                        <p:cTn id="188" dur="500"/>
                                        <p:tgtEl>
                                          <p:spTgt spid="258104"/>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5" presetClass="entr" presetSubtype="0" fill="hold" nodeType="clickEffect">
                                  <p:stCondLst>
                                    <p:cond delay="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1000" fill="hold"/>
                                        <p:tgtEl>
                                          <p:spTgt spid="13"/>
                                        </p:tgtEl>
                                        <p:attrNameLst>
                                          <p:attrName>ppt_w</p:attrName>
                                        </p:attrNameLst>
                                      </p:cBhvr>
                                      <p:tavLst>
                                        <p:tav tm="0">
                                          <p:val>
                                            <p:fltVal val="0"/>
                                          </p:val>
                                        </p:tav>
                                        <p:tav tm="100000">
                                          <p:val>
                                            <p:strVal val="#ppt_w"/>
                                          </p:val>
                                        </p:tav>
                                      </p:tavLst>
                                    </p:anim>
                                    <p:anim calcmode="lin" valueType="num">
                                      <p:cBhvr>
                                        <p:cTn id="194" dur="1000" fill="hold"/>
                                        <p:tgtEl>
                                          <p:spTgt spid="13"/>
                                        </p:tgtEl>
                                        <p:attrNameLst>
                                          <p:attrName>ppt_h</p:attrName>
                                        </p:attrNameLst>
                                      </p:cBhvr>
                                      <p:tavLst>
                                        <p:tav tm="0">
                                          <p:val>
                                            <p:fltVal val="0"/>
                                          </p:val>
                                        </p:tav>
                                        <p:tav tm="100000">
                                          <p:val>
                                            <p:strVal val="#ppt_h"/>
                                          </p:val>
                                        </p:tav>
                                      </p:tavLst>
                                    </p:anim>
                                    <p:anim calcmode="lin" valueType="num">
                                      <p:cBhvr>
                                        <p:cTn id="19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14"/>
                                        </p:tgtEl>
                                        <p:attrNameLst>
                                          <p:attrName>style.visibility</p:attrName>
                                        </p:attrNameLst>
                                      </p:cBhvr>
                                      <p:to>
                                        <p:strVal val="visible"/>
                                      </p:to>
                                    </p:set>
                                    <p:anim calcmode="lin" valueType="num">
                                      <p:cBhvr>
                                        <p:cTn id="201" dur="1000" fill="hold"/>
                                        <p:tgtEl>
                                          <p:spTgt spid="14"/>
                                        </p:tgtEl>
                                        <p:attrNameLst>
                                          <p:attrName>ppt_w</p:attrName>
                                        </p:attrNameLst>
                                      </p:cBhvr>
                                      <p:tavLst>
                                        <p:tav tm="0">
                                          <p:val>
                                            <p:fltVal val="0"/>
                                          </p:val>
                                        </p:tav>
                                        <p:tav tm="100000">
                                          <p:val>
                                            <p:strVal val="#ppt_w"/>
                                          </p:val>
                                        </p:tav>
                                      </p:tavLst>
                                    </p:anim>
                                    <p:anim calcmode="lin" valueType="num">
                                      <p:cBhvr>
                                        <p:cTn id="202" dur="1000" fill="hold"/>
                                        <p:tgtEl>
                                          <p:spTgt spid="14"/>
                                        </p:tgtEl>
                                        <p:attrNameLst>
                                          <p:attrName>ppt_h</p:attrName>
                                        </p:attrNameLst>
                                      </p:cBhvr>
                                      <p:tavLst>
                                        <p:tav tm="0">
                                          <p:val>
                                            <p:fltVal val="0"/>
                                          </p:val>
                                        </p:tav>
                                        <p:tav tm="100000">
                                          <p:val>
                                            <p:strVal val="#ppt_h"/>
                                          </p:val>
                                        </p:tav>
                                      </p:tavLst>
                                    </p:anim>
                                    <p:anim calcmode="lin" valueType="num">
                                      <p:cBhvr>
                                        <p:cTn id="203"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258111"/>
                                        </p:tgtEl>
                                        <p:attrNameLst>
                                          <p:attrName>style.visibility</p:attrName>
                                        </p:attrNameLst>
                                      </p:cBhvr>
                                      <p:to>
                                        <p:strVal val="visible"/>
                                      </p:to>
                                    </p:set>
                                    <p:anim calcmode="lin" valueType="num">
                                      <p:cBhvr additive="base">
                                        <p:cTn id="209" dur="500" fill="hold"/>
                                        <p:tgtEl>
                                          <p:spTgt spid="258111"/>
                                        </p:tgtEl>
                                        <p:attrNameLst>
                                          <p:attrName>ppt_x</p:attrName>
                                        </p:attrNameLst>
                                      </p:cBhvr>
                                      <p:tavLst>
                                        <p:tav tm="0">
                                          <p:val>
                                            <p:strVal val="0-#ppt_w/2"/>
                                          </p:val>
                                        </p:tav>
                                        <p:tav tm="100000">
                                          <p:val>
                                            <p:strVal val="#ppt_x"/>
                                          </p:val>
                                        </p:tav>
                                      </p:tavLst>
                                    </p:anim>
                                    <p:anim calcmode="lin" valueType="num">
                                      <p:cBhvr additive="base">
                                        <p:cTn id="210" dur="500" fill="hold"/>
                                        <p:tgtEl>
                                          <p:spTgt spid="258111"/>
                                        </p:tgtEl>
                                        <p:attrNameLst>
                                          <p:attrName>ppt_y</p:attrName>
                                        </p:attrNameLst>
                                      </p:cBhvr>
                                      <p:tavLst>
                                        <p:tav tm="0">
                                          <p:val>
                                            <p:strVal val="#ppt_y"/>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58112"/>
                                        </p:tgtEl>
                                        <p:attrNameLst>
                                          <p:attrName>style.visibility</p:attrName>
                                        </p:attrNameLst>
                                      </p:cBhvr>
                                      <p:to>
                                        <p:strVal val="visible"/>
                                      </p:to>
                                    </p:set>
                                    <p:animEffect transition="in" filter="wipe(left)">
                                      <p:cBhvr>
                                        <p:cTn id="215" dur="500"/>
                                        <p:tgtEl>
                                          <p:spTgt spid="258112"/>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258113"/>
                                        </p:tgtEl>
                                        <p:attrNameLst>
                                          <p:attrName>style.visibility</p:attrName>
                                        </p:attrNameLst>
                                      </p:cBhvr>
                                      <p:to>
                                        <p:strVal val="visible"/>
                                      </p:to>
                                    </p:set>
                                    <p:animEffect transition="in" filter="dissolve">
                                      <p:cBhvr>
                                        <p:cTn id="220" dur="500"/>
                                        <p:tgtEl>
                                          <p:spTgt spid="258113"/>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5" presetClass="entr" presetSubtype="0" fill="hold" nodeType="clickEffect">
                                  <p:stCondLst>
                                    <p:cond delay="0"/>
                                  </p:stCondLst>
                                  <p:childTnLst>
                                    <p:set>
                                      <p:cBhvr>
                                        <p:cTn id="224" dur="1" fill="hold">
                                          <p:stCondLst>
                                            <p:cond delay="0"/>
                                          </p:stCondLst>
                                        </p:cTn>
                                        <p:tgtEl>
                                          <p:spTgt spid="15"/>
                                        </p:tgtEl>
                                        <p:attrNameLst>
                                          <p:attrName>style.visibility</p:attrName>
                                        </p:attrNameLst>
                                      </p:cBhvr>
                                      <p:to>
                                        <p:strVal val="visible"/>
                                      </p:to>
                                    </p:set>
                                    <p:anim calcmode="lin" valueType="num">
                                      <p:cBhvr>
                                        <p:cTn id="225" dur="1000" fill="hold"/>
                                        <p:tgtEl>
                                          <p:spTgt spid="15"/>
                                        </p:tgtEl>
                                        <p:attrNameLst>
                                          <p:attrName>ppt_w</p:attrName>
                                        </p:attrNameLst>
                                      </p:cBhvr>
                                      <p:tavLst>
                                        <p:tav tm="0">
                                          <p:val>
                                            <p:fltVal val="0"/>
                                          </p:val>
                                        </p:tav>
                                        <p:tav tm="100000">
                                          <p:val>
                                            <p:strVal val="#ppt_w"/>
                                          </p:val>
                                        </p:tav>
                                      </p:tavLst>
                                    </p:anim>
                                    <p:anim calcmode="lin" valueType="num">
                                      <p:cBhvr>
                                        <p:cTn id="226" dur="1000" fill="hold"/>
                                        <p:tgtEl>
                                          <p:spTgt spid="15"/>
                                        </p:tgtEl>
                                        <p:attrNameLst>
                                          <p:attrName>ppt_h</p:attrName>
                                        </p:attrNameLst>
                                      </p:cBhvr>
                                      <p:tavLst>
                                        <p:tav tm="0">
                                          <p:val>
                                            <p:fltVal val="0"/>
                                          </p:val>
                                        </p:tav>
                                        <p:tav tm="100000">
                                          <p:val>
                                            <p:strVal val="#ppt_h"/>
                                          </p:val>
                                        </p:tav>
                                      </p:tavLst>
                                    </p:anim>
                                    <p:anim calcmode="lin" valueType="num">
                                      <p:cBhvr>
                                        <p:cTn id="22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5" presetClass="entr" presetSubtype="0" fill="hold" nodeType="clickEffect">
                                  <p:stCondLst>
                                    <p:cond delay="0"/>
                                  </p:stCondLst>
                                  <p:childTnLst>
                                    <p:set>
                                      <p:cBhvr>
                                        <p:cTn id="232" dur="1" fill="hold">
                                          <p:stCondLst>
                                            <p:cond delay="0"/>
                                          </p:stCondLst>
                                        </p:cTn>
                                        <p:tgtEl>
                                          <p:spTgt spid="16"/>
                                        </p:tgtEl>
                                        <p:attrNameLst>
                                          <p:attrName>style.visibility</p:attrName>
                                        </p:attrNameLst>
                                      </p:cBhvr>
                                      <p:to>
                                        <p:strVal val="visible"/>
                                      </p:to>
                                    </p:set>
                                    <p:anim calcmode="lin" valueType="num">
                                      <p:cBhvr>
                                        <p:cTn id="233" dur="1000" fill="hold"/>
                                        <p:tgtEl>
                                          <p:spTgt spid="16"/>
                                        </p:tgtEl>
                                        <p:attrNameLst>
                                          <p:attrName>ppt_w</p:attrName>
                                        </p:attrNameLst>
                                      </p:cBhvr>
                                      <p:tavLst>
                                        <p:tav tm="0">
                                          <p:val>
                                            <p:fltVal val="0"/>
                                          </p:val>
                                        </p:tav>
                                        <p:tav tm="100000">
                                          <p:val>
                                            <p:strVal val="#ppt_w"/>
                                          </p:val>
                                        </p:tav>
                                      </p:tavLst>
                                    </p:anim>
                                    <p:anim calcmode="lin" valueType="num">
                                      <p:cBhvr>
                                        <p:cTn id="234" dur="1000" fill="hold"/>
                                        <p:tgtEl>
                                          <p:spTgt spid="16"/>
                                        </p:tgtEl>
                                        <p:attrNameLst>
                                          <p:attrName>ppt_h</p:attrName>
                                        </p:attrNameLst>
                                      </p:cBhvr>
                                      <p:tavLst>
                                        <p:tav tm="0">
                                          <p:val>
                                            <p:fltVal val="0"/>
                                          </p:val>
                                        </p:tav>
                                        <p:tav tm="100000">
                                          <p:val>
                                            <p:strVal val="#ppt_h"/>
                                          </p:val>
                                        </p:tav>
                                      </p:tavLst>
                                    </p:anim>
                                    <p:anim calcmode="lin" valueType="num">
                                      <p:cBhvr>
                                        <p:cTn id="23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258120"/>
                                        </p:tgtEl>
                                        <p:attrNameLst>
                                          <p:attrName>style.visibility</p:attrName>
                                        </p:attrNameLst>
                                      </p:cBhvr>
                                      <p:to>
                                        <p:strVal val="visible"/>
                                      </p:to>
                                    </p:set>
                                    <p:anim calcmode="lin" valueType="num">
                                      <p:cBhvr additive="base">
                                        <p:cTn id="241" dur="500" fill="hold"/>
                                        <p:tgtEl>
                                          <p:spTgt spid="258120"/>
                                        </p:tgtEl>
                                        <p:attrNameLst>
                                          <p:attrName>ppt_x</p:attrName>
                                        </p:attrNameLst>
                                      </p:cBhvr>
                                      <p:tavLst>
                                        <p:tav tm="0">
                                          <p:val>
                                            <p:strVal val="0-#ppt_w/2"/>
                                          </p:val>
                                        </p:tav>
                                        <p:tav tm="100000">
                                          <p:val>
                                            <p:strVal val="#ppt_x"/>
                                          </p:val>
                                        </p:tav>
                                      </p:tavLst>
                                    </p:anim>
                                    <p:anim calcmode="lin" valueType="num">
                                      <p:cBhvr additive="base">
                                        <p:cTn id="242" dur="500" fill="hold"/>
                                        <p:tgtEl>
                                          <p:spTgt spid="258120"/>
                                        </p:tgtEl>
                                        <p:attrNameLst>
                                          <p:attrName>ppt_y</p:attrName>
                                        </p:attrNameLst>
                                      </p:cBhvr>
                                      <p:tavLst>
                                        <p:tav tm="0">
                                          <p:val>
                                            <p:strVal val="#ppt_y"/>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258121"/>
                                        </p:tgtEl>
                                        <p:attrNameLst>
                                          <p:attrName>style.visibility</p:attrName>
                                        </p:attrNameLst>
                                      </p:cBhvr>
                                      <p:to>
                                        <p:strVal val="visible"/>
                                      </p:to>
                                    </p:set>
                                    <p:animEffect transition="in" filter="wipe(left)">
                                      <p:cBhvr>
                                        <p:cTn id="247" dur="500"/>
                                        <p:tgtEl>
                                          <p:spTgt spid="258121"/>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258122"/>
                                        </p:tgtEl>
                                        <p:attrNameLst>
                                          <p:attrName>style.visibility</p:attrName>
                                        </p:attrNameLst>
                                      </p:cBhvr>
                                      <p:to>
                                        <p:strVal val="visible"/>
                                      </p:to>
                                    </p:set>
                                    <p:animEffect transition="in" filter="dissolve">
                                      <p:cBhvr>
                                        <p:cTn id="252" dur="500"/>
                                        <p:tgtEl>
                                          <p:spTgt spid="258122"/>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5" presetClass="entr" presetSubtype="0" fill="hold" nodeType="clickEffect">
                                  <p:stCondLst>
                                    <p:cond delay="0"/>
                                  </p:stCondLst>
                                  <p:childTnLst>
                                    <p:set>
                                      <p:cBhvr>
                                        <p:cTn id="256" dur="1" fill="hold">
                                          <p:stCondLst>
                                            <p:cond delay="0"/>
                                          </p:stCondLst>
                                        </p:cTn>
                                        <p:tgtEl>
                                          <p:spTgt spid="17"/>
                                        </p:tgtEl>
                                        <p:attrNameLst>
                                          <p:attrName>style.visibility</p:attrName>
                                        </p:attrNameLst>
                                      </p:cBhvr>
                                      <p:to>
                                        <p:strVal val="visible"/>
                                      </p:to>
                                    </p:set>
                                    <p:anim calcmode="lin" valueType="num">
                                      <p:cBhvr>
                                        <p:cTn id="257" dur="1000" fill="hold"/>
                                        <p:tgtEl>
                                          <p:spTgt spid="17"/>
                                        </p:tgtEl>
                                        <p:attrNameLst>
                                          <p:attrName>ppt_w</p:attrName>
                                        </p:attrNameLst>
                                      </p:cBhvr>
                                      <p:tavLst>
                                        <p:tav tm="0">
                                          <p:val>
                                            <p:fltVal val="0"/>
                                          </p:val>
                                        </p:tav>
                                        <p:tav tm="100000">
                                          <p:val>
                                            <p:strVal val="#ppt_w"/>
                                          </p:val>
                                        </p:tav>
                                      </p:tavLst>
                                    </p:anim>
                                    <p:anim calcmode="lin" valueType="num">
                                      <p:cBhvr>
                                        <p:cTn id="258" dur="1000" fill="hold"/>
                                        <p:tgtEl>
                                          <p:spTgt spid="17"/>
                                        </p:tgtEl>
                                        <p:attrNameLst>
                                          <p:attrName>ppt_h</p:attrName>
                                        </p:attrNameLst>
                                      </p:cBhvr>
                                      <p:tavLst>
                                        <p:tav tm="0">
                                          <p:val>
                                            <p:fltVal val="0"/>
                                          </p:val>
                                        </p:tav>
                                        <p:tav tm="100000">
                                          <p:val>
                                            <p:strVal val="#ppt_h"/>
                                          </p:val>
                                        </p:tav>
                                      </p:tavLst>
                                    </p:anim>
                                    <p:anim calcmode="lin" valueType="num">
                                      <p:cBhvr>
                                        <p:cTn id="25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5" presetClass="entr" presetSubtype="0" fill="hold" nodeType="clickEffect">
                                  <p:stCondLst>
                                    <p:cond delay="0"/>
                                  </p:stCondLst>
                                  <p:childTnLst>
                                    <p:set>
                                      <p:cBhvr>
                                        <p:cTn id="264" dur="1" fill="hold">
                                          <p:stCondLst>
                                            <p:cond delay="0"/>
                                          </p:stCondLst>
                                        </p:cTn>
                                        <p:tgtEl>
                                          <p:spTgt spid="18"/>
                                        </p:tgtEl>
                                        <p:attrNameLst>
                                          <p:attrName>style.visibility</p:attrName>
                                        </p:attrNameLst>
                                      </p:cBhvr>
                                      <p:to>
                                        <p:strVal val="visible"/>
                                      </p:to>
                                    </p:set>
                                    <p:anim calcmode="lin" valueType="num">
                                      <p:cBhvr>
                                        <p:cTn id="265" dur="1000" fill="hold"/>
                                        <p:tgtEl>
                                          <p:spTgt spid="18"/>
                                        </p:tgtEl>
                                        <p:attrNameLst>
                                          <p:attrName>ppt_w</p:attrName>
                                        </p:attrNameLst>
                                      </p:cBhvr>
                                      <p:tavLst>
                                        <p:tav tm="0">
                                          <p:val>
                                            <p:fltVal val="0"/>
                                          </p:val>
                                        </p:tav>
                                        <p:tav tm="100000">
                                          <p:val>
                                            <p:strVal val="#ppt_w"/>
                                          </p:val>
                                        </p:tav>
                                      </p:tavLst>
                                    </p:anim>
                                    <p:anim calcmode="lin" valueType="num">
                                      <p:cBhvr>
                                        <p:cTn id="266" dur="1000" fill="hold"/>
                                        <p:tgtEl>
                                          <p:spTgt spid="18"/>
                                        </p:tgtEl>
                                        <p:attrNameLst>
                                          <p:attrName>ppt_h</p:attrName>
                                        </p:attrNameLst>
                                      </p:cBhvr>
                                      <p:tavLst>
                                        <p:tav tm="0">
                                          <p:val>
                                            <p:fltVal val="0"/>
                                          </p:val>
                                        </p:tav>
                                        <p:tav tm="100000">
                                          <p:val>
                                            <p:strVal val="#ppt_h"/>
                                          </p:val>
                                        </p:tav>
                                      </p:tavLst>
                                    </p:anim>
                                    <p:anim calcmode="lin" valueType="num">
                                      <p:cBhvr>
                                        <p:cTn id="26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8" fill="hold" grpId="0" nodeType="clickEffect">
                                  <p:stCondLst>
                                    <p:cond delay="0"/>
                                  </p:stCondLst>
                                  <p:childTnLst>
                                    <p:set>
                                      <p:cBhvr>
                                        <p:cTn id="272" dur="1" fill="hold">
                                          <p:stCondLst>
                                            <p:cond delay="0"/>
                                          </p:stCondLst>
                                        </p:cTn>
                                        <p:tgtEl>
                                          <p:spTgt spid="258129"/>
                                        </p:tgtEl>
                                        <p:attrNameLst>
                                          <p:attrName>style.visibility</p:attrName>
                                        </p:attrNameLst>
                                      </p:cBhvr>
                                      <p:to>
                                        <p:strVal val="visible"/>
                                      </p:to>
                                    </p:set>
                                    <p:anim calcmode="lin" valueType="num">
                                      <p:cBhvr additive="base">
                                        <p:cTn id="273" dur="500" fill="hold"/>
                                        <p:tgtEl>
                                          <p:spTgt spid="258129"/>
                                        </p:tgtEl>
                                        <p:attrNameLst>
                                          <p:attrName>ppt_x</p:attrName>
                                        </p:attrNameLst>
                                      </p:cBhvr>
                                      <p:tavLst>
                                        <p:tav tm="0">
                                          <p:val>
                                            <p:strVal val="0-#ppt_w/2"/>
                                          </p:val>
                                        </p:tav>
                                        <p:tav tm="100000">
                                          <p:val>
                                            <p:strVal val="#ppt_x"/>
                                          </p:val>
                                        </p:tav>
                                      </p:tavLst>
                                    </p:anim>
                                    <p:anim calcmode="lin" valueType="num">
                                      <p:cBhvr additive="base">
                                        <p:cTn id="274" dur="500" fill="hold"/>
                                        <p:tgtEl>
                                          <p:spTgt spid="258129"/>
                                        </p:tgtEl>
                                        <p:attrNameLst>
                                          <p:attrName>ppt_y</p:attrName>
                                        </p:attrNameLst>
                                      </p:cBhvr>
                                      <p:tavLst>
                                        <p:tav tm="0">
                                          <p:val>
                                            <p:strVal val="#ppt_y"/>
                                          </p:val>
                                        </p:tav>
                                        <p:tav tm="100000">
                                          <p:val>
                                            <p:strVal val="#ppt_y"/>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258130"/>
                                        </p:tgtEl>
                                        <p:attrNameLst>
                                          <p:attrName>style.visibility</p:attrName>
                                        </p:attrNameLst>
                                      </p:cBhvr>
                                      <p:to>
                                        <p:strVal val="visible"/>
                                      </p:to>
                                    </p:set>
                                    <p:animEffect transition="in" filter="wipe(left)">
                                      <p:cBhvr>
                                        <p:cTn id="279" dur="500"/>
                                        <p:tgtEl>
                                          <p:spTgt spid="258130"/>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58131"/>
                                        </p:tgtEl>
                                        <p:attrNameLst>
                                          <p:attrName>style.visibility</p:attrName>
                                        </p:attrNameLst>
                                      </p:cBhvr>
                                      <p:to>
                                        <p:strVal val="visible"/>
                                      </p:to>
                                    </p:set>
                                    <p:animEffect transition="in" filter="dissolve">
                                      <p:cBhvr>
                                        <p:cTn id="284" dur="500"/>
                                        <p:tgtEl>
                                          <p:spTgt spid="258131"/>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5" presetClass="entr" presetSubtype="0" fill="hold" nodeType="clickEffect">
                                  <p:stCondLst>
                                    <p:cond delay="0"/>
                                  </p:stCondLst>
                                  <p:childTnLst>
                                    <p:set>
                                      <p:cBhvr>
                                        <p:cTn id="288" dur="1" fill="hold">
                                          <p:stCondLst>
                                            <p:cond delay="0"/>
                                          </p:stCondLst>
                                        </p:cTn>
                                        <p:tgtEl>
                                          <p:spTgt spid="19"/>
                                        </p:tgtEl>
                                        <p:attrNameLst>
                                          <p:attrName>style.visibility</p:attrName>
                                        </p:attrNameLst>
                                      </p:cBhvr>
                                      <p:to>
                                        <p:strVal val="visible"/>
                                      </p:to>
                                    </p:set>
                                    <p:anim calcmode="lin" valueType="num">
                                      <p:cBhvr>
                                        <p:cTn id="289" dur="1000" fill="hold"/>
                                        <p:tgtEl>
                                          <p:spTgt spid="19"/>
                                        </p:tgtEl>
                                        <p:attrNameLst>
                                          <p:attrName>ppt_w</p:attrName>
                                        </p:attrNameLst>
                                      </p:cBhvr>
                                      <p:tavLst>
                                        <p:tav tm="0">
                                          <p:val>
                                            <p:fltVal val="0"/>
                                          </p:val>
                                        </p:tav>
                                        <p:tav tm="100000">
                                          <p:val>
                                            <p:strVal val="#ppt_w"/>
                                          </p:val>
                                        </p:tav>
                                      </p:tavLst>
                                    </p:anim>
                                    <p:anim calcmode="lin" valueType="num">
                                      <p:cBhvr>
                                        <p:cTn id="290" dur="1000" fill="hold"/>
                                        <p:tgtEl>
                                          <p:spTgt spid="19"/>
                                        </p:tgtEl>
                                        <p:attrNameLst>
                                          <p:attrName>ppt_h</p:attrName>
                                        </p:attrNameLst>
                                      </p:cBhvr>
                                      <p:tavLst>
                                        <p:tav tm="0">
                                          <p:val>
                                            <p:fltVal val="0"/>
                                          </p:val>
                                        </p:tav>
                                        <p:tav tm="100000">
                                          <p:val>
                                            <p:strVal val="#ppt_h"/>
                                          </p:val>
                                        </p:tav>
                                      </p:tavLst>
                                    </p:anim>
                                    <p:anim calcmode="lin" valueType="num">
                                      <p:cBhvr>
                                        <p:cTn id="291"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92"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5" presetClass="entr" presetSubtype="0" fill="hold" nodeType="clickEffect">
                                  <p:stCondLst>
                                    <p:cond delay="0"/>
                                  </p:stCondLst>
                                  <p:childTnLst>
                                    <p:set>
                                      <p:cBhvr>
                                        <p:cTn id="296" dur="1" fill="hold">
                                          <p:stCondLst>
                                            <p:cond delay="0"/>
                                          </p:stCondLst>
                                        </p:cTn>
                                        <p:tgtEl>
                                          <p:spTgt spid="20"/>
                                        </p:tgtEl>
                                        <p:attrNameLst>
                                          <p:attrName>style.visibility</p:attrName>
                                        </p:attrNameLst>
                                      </p:cBhvr>
                                      <p:to>
                                        <p:strVal val="visible"/>
                                      </p:to>
                                    </p:set>
                                    <p:anim calcmode="lin" valueType="num">
                                      <p:cBhvr>
                                        <p:cTn id="297" dur="1000" fill="hold"/>
                                        <p:tgtEl>
                                          <p:spTgt spid="20"/>
                                        </p:tgtEl>
                                        <p:attrNameLst>
                                          <p:attrName>ppt_w</p:attrName>
                                        </p:attrNameLst>
                                      </p:cBhvr>
                                      <p:tavLst>
                                        <p:tav tm="0">
                                          <p:val>
                                            <p:fltVal val="0"/>
                                          </p:val>
                                        </p:tav>
                                        <p:tav tm="100000">
                                          <p:val>
                                            <p:strVal val="#ppt_w"/>
                                          </p:val>
                                        </p:tav>
                                      </p:tavLst>
                                    </p:anim>
                                    <p:anim calcmode="lin" valueType="num">
                                      <p:cBhvr>
                                        <p:cTn id="298" dur="1000" fill="hold"/>
                                        <p:tgtEl>
                                          <p:spTgt spid="20"/>
                                        </p:tgtEl>
                                        <p:attrNameLst>
                                          <p:attrName>ppt_h</p:attrName>
                                        </p:attrNameLst>
                                      </p:cBhvr>
                                      <p:tavLst>
                                        <p:tav tm="0">
                                          <p:val>
                                            <p:fltVal val="0"/>
                                          </p:val>
                                        </p:tav>
                                        <p:tav tm="100000">
                                          <p:val>
                                            <p:strVal val="#ppt_h"/>
                                          </p:val>
                                        </p:tav>
                                      </p:tavLst>
                                    </p:anim>
                                    <p:anim calcmode="lin" valueType="num">
                                      <p:cBhvr>
                                        <p:cTn id="29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0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 presetClass="entr" presetSubtype="8" fill="hold" grpId="0" nodeType="clickEffect">
                                  <p:stCondLst>
                                    <p:cond delay="0"/>
                                  </p:stCondLst>
                                  <p:childTnLst>
                                    <p:set>
                                      <p:cBhvr>
                                        <p:cTn id="304" dur="1" fill="hold">
                                          <p:stCondLst>
                                            <p:cond delay="0"/>
                                          </p:stCondLst>
                                        </p:cTn>
                                        <p:tgtEl>
                                          <p:spTgt spid="258138"/>
                                        </p:tgtEl>
                                        <p:attrNameLst>
                                          <p:attrName>style.visibility</p:attrName>
                                        </p:attrNameLst>
                                      </p:cBhvr>
                                      <p:to>
                                        <p:strVal val="visible"/>
                                      </p:to>
                                    </p:set>
                                    <p:anim calcmode="lin" valueType="num">
                                      <p:cBhvr additive="base">
                                        <p:cTn id="305" dur="500" fill="hold"/>
                                        <p:tgtEl>
                                          <p:spTgt spid="258138"/>
                                        </p:tgtEl>
                                        <p:attrNameLst>
                                          <p:attrName>ppt_x</p:attrName>
                                        </p:attrNameLst>
                                      </p:cBhvr>
                                      <p:tavLst>
                                        <p:tav tm="0">
                                          <p:val>
                                            <p:strVal val="0-#ppt_w/2"/>
                                          </p:val>
                                        </p:tav>
                                        <p:tav tm="100000">
                                          <p:val>
                                            <p:strVal val="#ppt_x"/>
                                          </p:val>
                                        </p:tav>
                                      </p:tavLst>
                                    </p:anim>
                                    <p:anim calcmode="lin" valueType="num">
                                      <p:cBhvr additive="base">
                                        <p:cTn id="306" dur="500" fill="hold"/>
                                        <p:tgtEl>
                                          <p:spTgt spid="258138"/>
                                        </p:tgtEl>
                                        <p:attrNameLst>
                                          <p:attrName>ppt_y</p:attrName>
                                        </p:attrNameLst>
                                      </p:cBhvr>
                                      <p:tavLst>
                                        <p:tav tm="0">
                                          <p:val>
                                            <p:strVal val="#ppt_y"/>
                                          </p:val>
                                        </p:tav>
                                        <p:tav tm="100000">
                                          <p:val>
                                            <p:strVal val="#ppt_y"/>
                                          </p:val>
                                        </p:tav>
                                      </p:tavLst>
                                    </p:anim>
                                  </p:childTnLst>
                                </p:cTn>
                              </p:par>
                            </p:childTnLst>
                          </p:cTn>
                        </p:par>
                      </p:childTnLst>
                    </p:cTn>
                  </p:par>
                  <p:par>
                    <p:cTn id="307" fill="hold" nodeType="clickPar">
                      <p:stCondLst>
                        <p:cond delay="indefinite"/>
                      </p:stCondLst>
                      <p:childTnLst>
                        <p:par>
                          <p:cTn id="308" fill="hold" nodeType="withGroup">
                            <p:stCondLst>
                              <p:cond delay="0"/>
                            </p:stCondLst>
                            <p:childTnLst>
                              <p:par>
                                <p:cTn id="309" presetID="22" presetClass="entr" presetSubtype="2" fill="hold" nodeType="clickEffect">
                                  <p:stCondLst>
                                    <p:cond delay="0"/>
                                  </p:stCondLst>
                                  <p:childTnLst>
                                    <p:set>
                                      <p:cBhvr>
                                        <p:cTn id="310" dur="1" fill="hold">
                                          <p:stCondLst>
                                            <p:cond delay="0"/>
                                          </p:stCondLst>
                                        </p:cTn>
                                        <p:tgtEl>
                                          <p:spTgt spid="21"/>
                                        </p:tgtEl>
                                        <p:attrNameLst>
                                          <p:attrName>style.visibility</p:attrName>
                                        </p:attrNameLst>
                                      </p:cBhvr>
                                      <p:to>
                                        <p:strVal val="visible"/>
                                      </p:to>
                                    </p:set>
                                    <p:animEffect transition="in" filter="wipe(right)">
                                      <p:cBhvr>
                                        <p:cTn id="311" dur="500"/>
                                        <p:tgtEl>
                                          <p:spTgt spid="21"/>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258173"/>
                                        </p:tgtEl>
                                        <p:attrNameLst>
                                          <p:attrName>style.visibility</p:attrName>
                                        </p:attrNameLst>
                                      </p:cBhvr>
                                      <p:to>
                                        <p:strVal val="visible"/>
                                      </p:to>
                                    </p:set>
                                    <p:animEffect transition="in" filter="wipe(left)">
                                      <p:cBhvr>
                                        <p:cTn id="316" dur="500"/>
                                        <p:tgtEl>
                                          <p:spTgt spid="258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utoUpdateAnimBg="0"/>
      <p:bldP spid="258054" grpId="0" autoUpdateAnimBg="0"/>
      <p:bldP spid="258055" grpId="0" animBg="1"/>
      <p:bldP spid="258056" grpId="0" autoUpdateAnimBg="0"/>
      <p:bldP spid="258066" grpId="0" autoUpdateAnimBg="0"/>
      <p:bldP spid="258067" grpId="0" autoUpdateAnimBg="0"/>
      <p:bldP spid="258068" grpId="0" animBg="1"/>
      <p:bldP spid="258075" grpId="0" autoUpdateAnimBg="0"/>
      <p:bldP spid="258076" grpId="0" animBg="1"/>
      <p:bldP spid="258077" grpId="0" autoUpdateAnimBg="0"/>
      <p:bldP spid="258084" grpId="0" autoUpdateAnimBg="0"/>
      <p:bldP spid="258085" grpId="0" animBg="1"/>
      <p:bldP spid="258086" grpId="0" autoUpdateAnimBg="0"/>
      <p:bldP spid="258093" grpId="0" autoUpdateAnimBg="0"/>
      <p:bldP spid="258094" grpId="0" animBg="1"/>
      <p:bldP spid="258095" grpId="0" autoUpdateAnimBg="0"/>
      <p:bldP spid="258102" grpId="0" autoUpdateAnimBg="0"/>
      <p:bldP spid="258103" grpId="0" animBg="1"/>
      <p:bldP spid="258104" grpId="0" autoUpdateAnimBg="0"/>
      <p:bldP spid="258111" grpId="0" autoUpdateAnimBg="0"/>
      <p:bldP spid="258112" grpId="0" animBg="1"/>
      <p:bldP spid="258113" grpId="0" autoUpdateAnimBg="0"/>
      <p:bldP spid="258120" grpId="0" autoUpdateAnimBg="0"/>
      <p:bldP spid="258121" grpId="0" animBg="1"/>
      <p:bldP spid="258122" grpId="0" autoUpdateAnimBg="0"/>
      <p:bldP spid="258129" grpId="0" autoUpdateAnimBg="0"/>
      <p:bldP spid="258130" grpId="0" animBg="1"/>
      <p:bldP spid="258131" grpId="0" autoUpdateAnimBg="0"/>
      <p:bldP spid="258138" grpId="0" autoUpdateAnimBg="0"/>
      <p:bldP spid="25817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609600" y="1008063"/>
            <a:ext cx="8001000" cy="5257800"/>
            <a:chOff x="384" y="635"/>
            <a:chExt cx="5040" cy="3312"/>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687" y="779"/>
              <a:ext cx="4416" cy="297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1089" y="981"/>
              <a:ext cx="3696" cy="252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void </a:t>
              </a:r>
              <a:r>
                <a:rPr lang="en-US" altLang="zh-CN" sz="2500" b="1" dirty="0" err="1">
                  <a:solidFill>
                    <a:srgbClr val="00007E"/>
                  </a:solidFill>
                  <a:latin typeface="Times New Roman" pitchFamily="18" charset="0"/>
                  <a:ea typeface="宋体" charset="-122"/>
                </a:rPr>
                <a:t>heapSort</a:t>
              </a:r>
              <a:r>
                <a:rPr lang="en-US" altLang="zh-CN" sz="2500" b="1" dirty="0">
                  <a:solidFill>
                    <a:srgbClr val="00007E"/>
                  </a:solidFill>
                  <a:latin typeface="Times New Roman" pitchFamily="18" charset="0"/>
                  <a:ea typeface="宋体" charset="-122"/>
                </a:rPr>
                <a:t>(</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k[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n)</a:t>
              </a:r>
            </a:p>
            <a:p>
              <a:pPr eaLnBrk="1" hangingPunct="1">
                <a:lnSpc>
                  <a:spcPct val="80000"/>
                </a:lnSpc>
              </a:pPr>
              <a:r>
                <a:rPr lang="en-US" altLang="zh-CN" sz="2500" b="1" dirty="0">
                  <a:solidFill>
                    <a:srgbClr val="00007E"/>
                  </a:solidFill>
                  <a:latin typeface="Times New Roman" pitchFamily="18" charset="0"/>
                  <a:ea typeface="宋体" charset="-122"/>
                </a:rPr>
                <a:t>{</a:t>
              </a:r>
            </a:p>
            <a:p>
              <a:pPr eaLnBrk="1" hangingPunct="1">
                <a:lnSpc>
                  <a:spcPct val="80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rPr>
                <a:t>,</a:t>
              </a:r>
            </a:p>
            <a:p>
              <a:pPr eaLnBrk="1" hangingPunct="1">
                <a:lnSpc>
                  <a:spcPct val="85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temp;</a:t>
              </a:r>
            </a:p>
            <a:p>
              <a:pPr eaLnBrk="1" hangingPunct="1">
                <a:lnSpc>
                  <a:spcPct val="85000"/>
                </a:lnSpc>
              </a:pPr>
              <a:r>
                <a:rPr lang="en-US" altLang="zh-CN" sz="2500" b="1" dirty="0">
                  <a:solidFill>
                    <a:srgbClr val="00007E"/>
                  </a:solidFill>
                  <a:latin typeface="Times New Roman" pitchFamily="18" charset="0"/>
                  <a:ea typeface="宋体" charset="-122"/>
                </a:rPr>
                <a:t>       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en-US" altLang="zh-CN" sz="2500" b="1" dirty="0">
                  <a:solidFill>
                    <a:srgbClr val="00007E"/>
                  </a:solidFill>
                  <a:latin typeface="Times New Roman" pitchFamily="18" charset="0"/>
                  <a:ea typeface="宋体" charset="-122"/>
                  <a:sym typeface="Symbol" pitchFamily="18" charset="2"/>
                </a:rPr>
                <a:t>              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for(</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=n–1;i&gt;=1;i– –){</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temp=k[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]=k[0];</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k[0]=temp;</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adjust(k,0,i);</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p:txBody>
        </p:sp>
      </p:grpSp>
      <p:grpSp>
        <p:nvGrpSpPr>
          <p:cNvPr id="3" name="Group 7"/>
          <p:cNvGrpSpPr>
            <a:grpSpLocks/>
          </p:cNvGrpSpPr>
          <p:nvPr/>
        </p:nvGrpSpPr>
        <p:grpSpPr bwMode="auto">
          <a:xfrm>
            <a:off x="381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六</a:t>
              </a:r>
              <a:r>
                <a:rPr lang="en-US" altLang="zh-CN" sz="3000" b="1" dirty="0">
                  <a:solidFill>
                    <a:srgbClr val="003399"/>
                  </a:solidFill>
                </a:rPr>
                <a:t>.</a:t>
              </a:r>
              <a:r>
                <a:rPr lang="zh-CN" altLang="en-US" sz="3000" b="1" dirty="0">
                  <a:solidFill>
                    <a:srgbClr val="003399"/>
                  </a:solidFill>
                </a:rPr>
                <a:t>堆排序算法</a:t>
              </a:r>
            </a:p>
          </p:txBody>
        </p:sp>
      </p:grpSp>
      <p:grpSp>
        <p:nvGrpSpPr>
          <p:cNvPr id="4" name="Group 37"/>
          <p:cNvGrpSpPr>
            <a:grpSpLocks/>
          </p:cNvGrpSpPr>
          <p:nvPr/>
        </p:nvGrpSpPr>
        <p:grpSpPr bwMode="auto">
          <a:xfrm>
            <a:off x="2268538" y="2082800"/>
            <a:ext cx="5583237" cy="1368425"/>
            <a:chOff x="1429" y="1312"/>
            <a:chExt cx="3517" cy="862"/>
          </a:xfrm>
        </p:grpSpPr>
        <p:sp>
          <p:nvSpPr>
            <p:cNvPr id="61453" name="Rectangle 34"/>
            <p:cNvSpPr>
              <a:spLocks noChangeArrowheads="1"/>
            </p:cNvSpPr>
            <p:nvPr/>
          </p:nvSpPr>
          <p:spPr bwMode="auto">
            <a:xfrm>
              <a:off x="1429" y="1809"/>
              <a:ext cx="2177" cy="365"/>
            </a:xfrm>
            <a:prstGeom prst="rect">
              <a:avLst/>
            </a:prstGeom>
            <a:noFill/>
            <a:ln w="4445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61454" name="AutoShape 35"/>
            <p:cNvSpPr>
              <a:spLocks noChangeArrowheads="1"/>
            </p:cNvSpPr>
            <p:nvPr/>
          </p:nvSpPr>
          <p:spPr bwMode="auto">
            <a:xfrm>
              <a:off x="3637" y="1323"/>
              <a:ext cx="1148" cy="288"/>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5" name="Text Box 36"/>
            <p:cNvSpPr txBox="1">
              <a:spLocks noChangeArrowheads="1"/>
            </p:cNvSpPr>
            <p:nvPr/>
          </p:nvSpPr>
          <p:spPr bwMode="auto">
            <a:xfrm>
              <a:off x="3680" y="1312"/>
              <a:ext cx="1266" cy="27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a:t>
              </a:r>
            </a:p>
          </p:txBody>
        </p:sp>
      </p:grpSp>
      <p:grpSp>
        <p:nvGrpSpPr>
          <p:cNvPr id="5" name="Group 42"/>
          <p:cNvGrpSpPr>
            <a:grpSpLocks/>
          </p:cNvGrpSpPr>
          <p:nvPr/>
        </p:nvGrpSpPr>
        <p:grpSpPr bwMode="auto">
          <a:xfrm>
            <a:off x="2273300" y="3368675"/>
            <a:ext cx="5443538" cy="1644650"/>
            <a:chOff x="1418" y="2122"/>
            <a:chExt cx="3429" cy="1036"/>
          </a:xfrm>
        </p:grpSpPr>
        <p:sp>
          <p:nvSpPr>
            <p:cNvPr id="61450" name="Rectangle 39"/>
            <p:cNvSpPr>
              <a:spLocks noChangeArrowheads="1"/>
            </p:cNvSpPr>
            <p:nvPr/>
          </p:nvSpPr>
          <p:spPr bwMode="auto">
            <a:xfrm>
              <a:off x="1418" y="2205"/>
              <a:ext cx="2233" cy="953"/>
            </a:xfrm>
            <a:prstGeom prst="rect">
              <a:avLst/>
            </a:prstGeom>
            <a:noFill/>
            <a:ln w="44450">
              <a:solidFill>
                <a:srgbClr val="008000"/>
              </a:solidFill>
              <a:prstDash val="lgDash"/>
              <a:miter lim="800000"/>
              <a:headEnd type="none" w="sm" len="sm"/>
              <a:tailEnd type="none" w="sm" len="sm"/>
            </a:ln>
          </p:spPr>
          <p:txBody>
            <a:bodyPr wrap="none" anchor="ctr"/>
            <a:lstStyle/>
            <a:p>
              <a:pPr eaLnBrk="1" hangingPunct="1"/>
              <a:endParaRPr lang="zh-CN" altLang="en-US"/>
            </a:p>
          </p:txBody>
        </p:sp>
        <p:sp>
          <p:nvSpPr>
            <p:cNvPr id="61451" name="AutoShape 40"/>
            <p:cNvSpPr>
              <a:spLocks noChangeArrowheads="1"/>
            </p:cNvSpPr>
            <p:nvPr/>
          </p:nvSpPr>
          <p:spPr bwMode="auto">
            <a:xfrm>
              <a:off x="3787" y="2137"/>
              <a:ext cx="870" cy="288"/>
            </a:xfrm>
            <a:prstGeom prst="wedgeRectCallout">
              <a:avLst>
                <a:gd name="adj1" fmla="val -55287"/>
                <a:gd name="adj2" fmla="val 103819"/>
              </a:avLst>
            </a:prstGeom>
            <a:noFill/>
            <a:ln w="50800" cap="sq">
              <a:solidFill>
                <a:srgbClr val="008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2" name="Text Box 41"/>
            <p:cNvSpPr txBox="1">
              <a:spLocks noChangeArrowheads="1"/>
            </p:cNvSpPr>
            <p:nvPr/>
          </p:nvSpPr>
          <p:spPr bwMode="auto">
            <a:xfrm>
              <a:off x="3791" y="2122"/>
              <a:ext cx="1056" cy="26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200" b="1">
                  <a:solidFill>
                    <a:srgbClr val="FF3300"/>
                  </a:solidFill>
                  <a:latin typeface="Times New Roman" pitchFamily="18" charset="0"/>
                </a:rPr>
                <a:t>具体排序</a:t>
              </a:r>
            </a:p>
          </p:txBody>
        </p:sp>
      </p:grpSp>
      <p:grpSp>
        <p:nvGrpSpPr>
          <p:cNvPr id="6" name="Group 46"/>
          <p:cNvGrpSpPr>
            <a:grpSpLocks/>
          </p:cNvGrpSpPr>
          <p:nvPr/>
        </p:nvGrpSpPr>
        <p:grpSpPr bwMode="auto">
          <a:xfrm>
            <a:off x="6107113" y="4076700"/>
            <a:ext cx="2066925" cy="841375"/>
            <a:chOff x="3847" y="2568"/>
            <a:chExt cx="1302" cy="530"/>
          </a:xfrm>
        </p:grpSpPr>
        <p:sp>
          <p:nvSpPr>
            <p:cNvPr id="61448" name="Text Box 44"/>
            <p:cNvSpPr txBox="1">
              <a:spLocks noChangeArrowheads="1"/>
            </p:cNvSpPr>
            <p:nvPr/>
          </p:nvSpPr>
          <p:spPr bwMode="auto">
            <a:xfrm rot="-817397">
              <a:off x="3859" y="2661"/>
              <a:ext cx="1290" cy="28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en-US" altLang="zh-CN" sz="2400" b="1">
                  <a:solidFill>
                    <a:srgbClr val="FF3300"/>
                  </a:solidFill>
                  <a:latin typeface="Times New Roman" pitchFamily="18" charset="0"/>
                </a:rPr>
                <a:t>n</a:t>
              </a:r>
              <a:r>
                <a:rPr lang="en-US" altLang="zh-CN" sz="2400" b="1">
                  <a:solidFill>
                    <a:srgbClr val="FF3300"/>
                  </a:solidFill>
                  <a:latin typeface="宋体" charset="-122"/>
                  <a:ea typeface="宋体" charset="-122"/>
                </a:rPr>
                <a:t>-</a:t>
              </a:r>
              <a:r>
                <a:rPr lang="en-US" altLang="zh-CN" sz="2400" b="1">
                  <a:solidFill>
                    <a:srgbClr val="FF3300"/>
                  </a:solidFill>
                  <a:latin typeface="Times New Roman" pitchFamily="18" charset="0"/>
                </a:rPr>
                <a:t>1</a:t>
              </a:r>
              <a:r>
                <a:rPr lang="zh-CN" altLang="en-US" sz="2400" b="1">
                  <a:solidFill>
                    <a:srgbClr val="FF3300"/>
                  </a:solidFill>
                </a:rPr>
                <a:t>趟排序</a:t>
              </a:r>
            </a:p>
          </p:txBody>
        </p:sp>
        <p:sp>
          <p:nvSpPr>
            <p:cNvPr id="61449" name="Freeform 45"/>
            <p:cNvSpPr>
              <a:spLocks/>
            </p:cNvSpPr>
            <p:nvPr/>
          </p:nvSpPr>
          <p:spPr bwMode="auto">
            <a:xfrm rot="-5829">
              <a:off x="3847" y="2568"/>
              <a:ext cx="1088" cy="530"/>
            </a:xfrm>
            <a:custGeom>
              <a:avLst/>
              <a:gdLst>
                <a:gd name="T0" fmla="*/ 46 w 1344"/>
                <a:gd name="T1" fmla="*/ 172 h 618"/>
                <a:gd name="T2" fmla="*/ 114 w 1344"/>
                <a:gd name="T3" fmla="*/ 111 h 618"/>
                <a:gd name="T4" fmla="*/ 143 w 1344"/>
                <a:gd name="T5" fmla="*/ 99 h 618"/>
                <a:gd name="T6" fmla="*/ 181 w 1344"/>
                <a:gd name="T7" fmla="*/ 75 h 618"/>
                <a:gd name="T8" fmla="*/ 202 w 1344"/>
                <a:gd name="T9" fmla="*/ 69 h 618"/>
                <a:gd name="T10" fmla="*/ 414 w 1344"/>
                <a:gd name="T11" fmla="*/ 13 h 618"/>
                <a:gd name="T12" fmla="*/ 531 w 1344"/>
                <a:gd name="T13" fmla="*/ 25 h 618"/>
                <a:gd name="T14" fmla="*/ 555 w 1344"/>
                <a:gd name="T15" fmla="*/ 148 h 618"/>
                <a:gd name="T16" fmla="*/ 507 w 1344"/>
                <a:gd name="T17" fmla="*/ 178 h 618"/>
                <a:gd name="T18" fmla="*/ 458 w 1344"/>
                <a:gd name="T19" fmla="*/ 209 h 618"/>
                <a:gd name="T20" fmla="*/ 429 w 1344"/>
                <a:gd name="T21" fmla="*/ 221 h 618"/>
                <a:gd name="T22" fmla="*/ 380 w 1344"/>
                <a:gd name="T23" fmla="*/ 245 h 618"/>
                <a:gd name="T24" fmla="*/ 283 w 1344"/>
                <a:gd name="T25" fmla="*/ 288 h 618"/>
                <a:gd name="T26" fmla="*/ 236 w 1344"/>
                <a:gd name="T27" fmla="*/ 312 h 618"/>
                <a:gd name="T28" fmla="*/ 104 w 1344"/>
                <a:gd name="T29" fmla="*/ 318 h 618"/>
                <a:gd name="T30" fmla="*/ 17 w 1344"/>
                <a:gd name="T31" fmla="*/ 325 h 618"/>
                <a:gd name="T32" fmla="*/ 17 w 1344"/>
                <a:gd name="T33" fmla="*/ 184 h 618"/>
                <a:gd name="T34" fmla="*/ 46 w 1344"/>
                <a:gd name="T35" fmla="*/ 172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4"/>
                <a:gd name="T55" fmla="*/ 0 h 618"/>
                <a:gd name="T56" fmla="*/ 1344 w 1344"/>
                <a:gd name="T57" fmla="*/ 618 h 6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53975" cap="sq" cmpd="sng">
              <a:solidFill>
                <a:srgbClr val="3366FF"/>
              </a:solidFill>
              <a:prstDash val="solid"/>
              <a:round/>
              <a:headEnd/>
              <a:tailEnd/>
            </a:ln>
          </p:spPr>
          <p:txBody>
            <a:bodyPr/>
            <a:lstStyle/>
            <a:p>
              <a:endParaRPr lang="zh-CN" altLang="en-US"/>
            </a:p>
          </p:txBody>
        </p:sp>
      </p:grpSp>
      <p:sp>
        <p:nvSpPr>
          <p:cNvPr id="327727" name="Rectangle 47"/>
          <p:cNvSpPr>
            <a:spLocks noChangeArrowheads="1"/>
          </p:cNvSpPr>
          <p:nvPr/>
        </p:nvSpPr>
        <p:spPr bwMode="auto">
          <a:xfrm rot="-816705">
            <a:off x="6030913" y="4797425"/>
            <a:ext cx="2286000" cy="519113"/>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2800" b="1">
                <a:solidFill>
                  <a:srgbClr val="FF0000"/>
                </a:solidFill>
                <a:latin typeface="Times New Roman" pitchFamily="18" charset="0"/>
                <a:ea typeface="宋体" charset="-122"/>
                <a:cs typeface="Times New Roman" pitchFamily="18" charset="0"/>
              </a:rPr>
              <a:t>O(nlog</a:t>
            </a:r>
            <a:r>
              <a:rPr lang="en-US" altLang="zh-CN" sz="2800" b="1" baseline="-18000">
                <a:solidFill>
                  <a:srgbClr val="FF0000"/>
                </a:solidFill>
                <a:latin typeface="Times New Roman" pitchFamily="18" charset="0"/>
                <a:ea typeface="宋体" charset="-122"/>
                <a:cs typeface="Times New Roman" pitchFamily="18" charset="0"/>
              </a:rPr>
              <a:t>2</a:t>
            </a:r>
            <a:r>
              <a:rPr lang="en-US" altLang="zh-CN" sz="2800" b="1">
                <a:solidFill>
                  <a:srgbClr val="FF0000"/>
                </a:solidFill>
                <a:latin typeface="Times New Roman" pitchFamily="18" charset="0"/>
                <a:ea typeface="宋体" charset="-122"/>
                <a:cs typeface="Times New Roman" pitchFamily="18" charset="0"/>
              </a:rPr>
              <a:t>n)</a:t>
            </a:r>
          </a:p>
        </p:txBody>
      </p:sp>
      <p:grpSp>
        <p:nvGrpSpPr>
          <p:cNvPr id="22" name="Group 112"/>
          <p:cNvGrpSpPr>
            <a:grpSpLocks/>
          </p:cNvGrpSpPr>
          <p:nvPr/>
        </p:nvGrpSpPr>
        <p:grpSpPr bwMode="auto">
          <a:xfrm>
            <a:off x="0" y="6248400"/>
            <a:ext cx="5530850" cy="609600"/>
            <a:chOff x="748" y="3545"/>
            <a:chExt cx="3484" cy="384"/>
          </a:xfrm>
        </p:grpSpPr>
        <p:sp>
          <p:nvSpPr>
            <p:cNvPr id="23"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4"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5"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heap</a:t>
              </a:r>
              <a:r>
                <a:rPr lang="zh-CN" altLang="en-US" sz="2800" b="1" dirty="0">
                  <a:solidFill>
                    <a:srgbClr val="002D86"/>
                  </a:solidFill>
                  <a:latin typeface="Times New Roman" pitchFamily="18" charset="0"/>
                </a:rPr>
                <a:t>排序是                     。</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327727"/>
                                        </p:tgtEl>
                                        <p:attrNameLst>
                                          <p:attrName>style.visibility</p:attrName>
                                        </p:attrNameLst>
                                      </p:cBhvr>
                                      <p:to>
                                        <p:strVal val="visible"/>
                                      </p:to>
                                    </p:set>
                                    <p:anim calcmode="lin" valueType="num">
                                      <p:cBhvr>
                                        <p:cTn id="30" dur="500" fill="hold"/>
                                        <p:tgtEl>
                                          <p:spTgt spid="327727"/>
                                        </p:tgtEl>
                                        <p:attrNameLst>
                                          <p:attrName>ppt_w</p:attrName>
                                        </p:attrNameLst>
                                      </p:cBhvr>
                                      <p:tavLst>
                                        <p:tav tm="0">
                                          <p:val>
                                            <p:fltVal val="0"/>
                                          </p:val>
                                        </p:tav>
                                        <p:tav tm="100000">
                                          <p:val>
                                            <p:strVal val="#ppt_w"/>
                                          </p:val>
                                        </p:tav>
                                      </p:tavLst>
                                    </p:anim>
                                    <p:anim calcmode="lin" valueType="num">
                                      <p:cBhvr>
                                        <p:cTn id="31" dur="500" fill="hold"/>
                                        <p:tgtEl>
                                          <p:spTgt spid="327727"/>
                                        </p:tgtEl>
                                        <p:attrNameLst>
                                          <p:attrName>ppt_h</p:attrName>
                                        </p:attrNameLst>
                                      </p:cBhvr>
                                      <p:tavLst>
                                        <p:tav tm="0">
                                          <p:val>
                                            <p:fltVal val="0"/>
                                          </p:val>
                                        </p:tav>
                                        <p:tav tm="100000">
                                          <p:val>
                                            <p:strVal val="#ppt_h"/>
                                          </p:val>
                                        </p:tav>
                                      </p:tavLst>
                                    </p:anim>
                                    <p:anim calcmode="lin" valueType="num">
                                      <p:cBhvr>
                                        <p:cTn id="32" dur="500" fill="hold"/>
                                        <p:tgtEl>
                                          <p:spTgt spid="327727"/>
                                        </p:tgtEl>
                                        <p:attrNameLst>
                                          <p:attrName>ppt_x</p:attrName>
                                        </p:attrNameLst>
                                      </p:cBhvr>
                                      <p:tavLst>
                                        <p:tav tm="0">
                                          <p:val>
                                            <p:fltVal val="0.5"/>
                                          </p:val>
                                        </p:tav>
                                        <p:tav tm="100000">
                                          <p:val>
                                            <p:strVal val="#ppt_x"/>
                                          </p:val>
                                        </p:tav>
                                      </p:tavLst>
                                    </p:anim>
                                    <p:anim calcmode="lin" valueType="num">
                                      <p:cBhvr>
                                        <p:cTn id="33" dur="500" fill="hold"/>
                                        <p:tgtEl>
                                          <p:spTgt spid="327727"/>
                                        </p:tgtEl>
                                        <p:attrNameLst>
                                          <p:attrName>ppt_y</p:attrName>
                                        </p:attrNameLst>
                                      </p:cBhvr>
                                      <p:tavLst>
                                        <p:tav tm="0">
                                          <p:val>
                                            <p:fltVal val="0.5"/>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428625" y="287338"/>
            <a:ext cx="8001000" cy="6138862"/>
            <a:chOff x="384" y="635"/>
            <a:chExt cx="5040" cy="3867"/>
          </a:xfrm>
        </p:grpSpPr>
        <p:pic>
          <p:nvPicPr>
            <p:cNvPr id="62526"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2527" name="Rectangle 4" descr="编织物"/>
            <p:cNvSpPr>
              <a:spLocks noChangeArrowheads="1"/>
            </p:cNvSpPr>
            <p:nvPr/>
          </p:nvSpPr>
          <p:spPr bwMode="auto">
            <a:xfrm>
              <a:off x="384" y="635"/>
              <a:ext cx="5040" cy="3867"/>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2528" name="Rectangle 5"/>
            <p:cNvSpPr>
              <a:spLocks noChangeArrowheads="1"/>
            </p:cNvSpPr>
            <p:nvPr/>
          </p:nvSpPr>
          <p:spPr bwMode="auto">
            <a:xfrm>
              <a:off x="687" y="779"/>
              <a:ext cx="4416" cy="74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2529" name="Text Box 6"/>
            <p:cNvSpPr txBox="1">
              <a:spLocks noChangeArrowheads="1"/>
            </p:cNvSpPr>
            <p:nvPr/>
          </p:nvSpPr>
          <p:spPr bwMode="auto">
            <a:xfrm>
              <a:off x="1089" y="981"/>
              <a:ext cx="3696" cy="4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zh-CN" altLang="en-US" sz="2500" b="1" dirty="0">
                  <a:solidFill>
                    <a:srgbClr val="00007E"/>
                  </a:solidFill>
                  <a:latin typeface="Times New Roman" pitchFamily="18" charset="0"/>
                  <a:ea typeface="宋体" charset="-122"/>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p:txBody>
        </p:sp>
      </p:grpSp>
      <p:sp>
        <p:nvSpPr>
          <p:cNvPr id="62467" name="AutoShape 35"/>
          <p:cNvSpPr>
            <a:spLocks noChangeArrowheads="1"/>
          </p:cNvSpPr>
          <p:nvPr/>
        </p:nvSpPr>
        <p:spPr bwMode="auto">
          <a:xfrm>
            <a:off x="4895850" y="547688"/>
            <a:ext cx="2519363" cy="457200"/>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2468" name="Text Box 36"/>
          <p:cNvSpPr txBox="1">
            <a:spLocks noChangeArrowheads="1"/>
          </p:cNvSpPr>
          <p:nvPr/>
        </p:nvSpPr>
        <p:spPr bwMode="auto">
          <a:xfrm>
            <a:off x="4868863" y="547688"/>
            <a:ext cx="2690812" cy="44608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建初始堆积复杂度</a:t>
            </a:r>
          </a:p>
        </p:txBody>
      </p:sp>
      <p:grpSp>
        <p:nvGrpSpPr>
          <p:cNvPr id="3" name="组合 24"/>
          <p:cNvGrpSpPr>
            <a:grpSpLocks/>
          </p:cNvGrpSpPr>
          <p:nvPr/>
        </p:nvGrpSpPr>
        <p:grpSpPr bwMode="auto">
          <a:xfrm>
            <a:off x="900113" y="1916113"/>
            <a:ext cx="7272337" cy="4465637"/>
            <a:chOff x="272484" y="2708920"/>
            <a:chExt cx="5523652" cy="3116724"/>
          </a:xfrm>
        </p:grpSpPr>
        <p:sp>
          <p:nvSpPr>
            <p:cNvPr id="62523" name="Rectangle 3"/>
            <p:cNvSpPr>
              <a:spLocks noChangeArrowheads="1"/>
            </p:cNvSpPr>
            <p:nvPr/>
          </p:nvSpPr>
          <p:spPr bwMode="auto">
            <a:xfrm>
              <a:off x="272484" y="2708920"/>
              <a:ext cx="5523652" cy="3116724"/>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pic>
          <p:nvPicPr>
            <p:cNvPr id="62524" name="Picture 3" descr="\le \left\lceil 2^{\left(\lg n - h\right) - 1} \right\rceil = \left\lceil \frac{2^{\lg n}}{2^{h+1}}\right\rceil = \left\lceil\frac{n}{2^{h+1}}\right\rceil"/>
            <p:cNvPicPr>
              <a:picLocks noChangeAspect="1" noChangeArrowheads="1"/>
            </p:cNvPicPr>
            <p:nvPr/>
          </p:nvPicPr>
          <p:blipFill>
            <a:blip r:embed="rId4" cstate="print"/>
            <a:srcRect/>
            <a:stretch>
              <a:fillRect/>
            </a:stretch>
          </p:blipFill>
          <p:spPr bwMode="auto">
            <a:xfrm>
              <a:off x="2187799" y="3043808"/>
              <a:ext cx="2752725" cy="485775"/>
            </a:xfrm>
            <a:prstGeom prst="rect">
              <a:avLst/>
            </a:prstGeom>
            <a:noFill/>
            <a:ln w="9525">
              <a:noFill/>
              <a:miter lim="800000"/>
              <a:headEnd/>
              <a:tailEnd/>
            </a:ln>
          </p:spPr>
        </p:pic>
        <p:pic>
          <p:nvPicPr>
            <p:cNvPr id="62525" name="Picture 4" descr="&#10;\begin{align}&#10;\sum_{h=0}^{\lceil \lg n \rceil} \frac{n}{2^{h+1}}O(h) &amp; =&#10;O\left(n\sum_{h=0}^{\lceil \lg n \rceil} \frac{h}{2^{h + 1}}\right) \\&#10;&amp; \le O\left(n\sum_{h=0}^{\infty} \frac{h}{2^h}\right) \\&#10;&amp; = O(n)&#10;&#10;\end{align}&#10;"/>
            <p:cNvPicPr>
              <a:picLocks noChangeAspect="1" noChangeArrowheads="1"/>
            </p:cNvPicPr>
            <p:nvPr/>
          </p:nvPicPr>
          <p:blipFill>
            <a:blip r:embed="rId5" cstate="print"/>
            <a:srcRect/>
            <a:stretch>
              <a:fillRect/>
            </a:stretch>
          </p:blipFill>
          <p:spPr bwMode="auto">
            <a:xfrm>
              <a:off x="2195736" y="3501008"/>
              <a:ext cx="2733675" cy="1590675"/>
            </a:xfrm>
            <a:prstGeom prst="rect">
              <a:avLst/>
            </a:prstGeom>
            <a:noFill/>
            <a:ln w="9525">
              <a:noFill/>
              <a:miter lim="800000"/>
              <a:headEnd/>
              <a:tailEnd/>
            </a:ln>
          </p:spPr>
        </p:pic>
      </p:grpSp>
      <p:sp>
        <p:nvSpPr>
          <p:cNvPr id="27" name="TextBox 26"/>
          <p:cNvSpPr txBox="1"/>
          <p:nvPr/>
        </p:nvSpPr>
        <p:spPr>
          <a:xfrm>
            <a:off x="1187450" y="2492375"/>
            <a:ext cx="2520950" cy="523875"/>
          </a:xfrm>
          <a:prstGeom prst="rect">
            <a:avLst/>
          </a:prstGeom>
          <a:noFill/>
        </p:spPr>
        <p:txBody>
          <a:bodyPr>
            <a:spAutoFit/>
          </a:bodyPr>
          <a:lstStyle/>
          <a:p>
            <a:pPr eaLnBrk="1" hangingPunct="1">
              <a:defRPr/>
            </a:pPr>
            <a:r>
              <a:rPr lang="zh-CN" altLang="en-US" sz="2800" dirty="0">
                <a:latin typeface="+mj-lt"/>
              </a:rPr>
              <a:t>第</a:t>
            </a:r>
            <a:r>
              <a:rPr lang="en-US" altLang="zh-CN" sz="2800" i="1" dirty="0">
                <a:latin typeface="+mj-lt"/>
              </a:rPr>
              <a:t>h</a:t>
            </a:r>
            <a:r>
              <a:rPr lang="zh-CN" altLang="en-US" sz="2800" dirty="0">
                <a:latin typeface="+mj-lt"/>
              </a:rPr>
              <a:t>层节点数</a:t>
            </a:r>
          </a:p>
        </p:txBody>
      </p:sp>
      <p:sp>
        <p:nvSpPr>
          <p:cNvPr id="28" name="TextBox 27"/>
          <p:cNvSpPr txBox="1"/>
          <p:nvPr/>
        </p:nvSpPr>
        <p:spPr>
          <a:xfrm>
            <a:off x="1258888" y="3284538"/>
            <a:ext cx="2520950" cy="523875"/>
          </a:xfrm>
          <a:prstGeom prst="rect">
            <a:avLst/>
          </a:prstGeom>
          <a:noFill/>
        </p:spPr>
        <p:txBody>
          <a:bodyPr>
            <a:spAutoFit/>
          </a:bodyPr>
          <a:lstStyle/>
          <a:p>
            <a:pPr eaLnBrk="1" hangingPunct="1">
              <a:defRPr/>
            </a:pPr>
            <a:r>
              <a:rPr lang="zh-CN" altLang="en-US" sz="2800" dirty="0">
                <a:latin typeface="+mj-lt"/>
              </a:rPr>
              <a:t>时间复杂度</a:t>
            </a:r>
            <a:r>
              <a:rPr lang="en-US" altLang="zh-CN" sz="2800" dirty="0">
                <a:latin typeface="+mj-lt"/>
              </a:rPr>
              <a:t>=</a:t>
            </a:r>
            <a:endParaRPr lang="zh-CN" altLang="en-US" sz="2800" dirty="0">
              <a:latin typeface="+mj-lt"/>
            </a:endParaRPr>
          </a:p>
        </p:txBody>
      </p:sp>
      <p:grpSp>
        <p:nvGrpSpPr>
          <p:cNvPr id="4" name="组合 107"/>
          <p:cNvGrpSpPr>
            <a:grpSpLocks/>
          </p:cNvGrpSpPr>
          <p:nvPr/>
        </p:nvGrpSpPr>
        <p:grpSpPr bwMode="auto">
          <a:xfrm>
            <a:off x="1187450" y="4376738"/>
            <a:ext cx="2724150" cy="1806575"/>
            <a:chOff x="1765300" y="4040189"/>
            <a:chExt cx="3886200" cy="2579688"/>
          </a:xfrm>
        </p:grpSpPr>
        <p:grpSp>
          <p:nvGrpSpPr>
            <p:cNvPr id="5" name="Group 48"/>
            <p:cNvGrpSpPr>
              <a:grpSpLocks/>
            </p:cNvGrpSpPr>
            <p:nvPr/>
          </p:nvGrpSpPr>
          <p:grpSpPr bwMode="auto">
            <a:xfrm>
              <a:off x="1765300" y="4040189"/>
              <a:ext cx="3886200" cy="2579688"/>
              <a:chOff x="960" y="2597"/>
              <a:chExt cx="2448" cy="1625"/>
            </a:xfrm>
          </p:grpSpPr>
          <p:sp>
            <p:nvSpPr>
              <p:cNvPr id="62496"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7"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8"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9"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0"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1"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2"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3"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4"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5"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6"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7"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8"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9"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0"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1"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2"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3"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4"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5" name="Rectangle 38"/>
              <p:cNvSpPr>
                <a:spLocks noChangeArrowheads="1"/>
              </p:cNvSpPr>
              <p:nvPr/>
            </p:nvSpPr>
            <p:spPr bwMode="auto">
              <a:xfrm>
                <a:off x="2208" y="259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a:t>
                </a:r>
              </a:p>
            </p:txBody>
          </p:sp>
          <p:sp>
            <p:nvSpPr>
              <p:cNvPr id="62516" name="Rectangle 39"/>
              <p:cNvSpPr>
                <a:spLocks noChangeArrowheads="1"/>
              </p:cNvSpPr>
              <p:nvPr/>
            </p:nvSpPr>
            <p:spPr bwMode="auto">
              <a:xfrm>
                <a:off x="1632" y="2988"/>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2</a:t>
                </a:r>
              </a:p>
            </p:txBody>
          </p:sp>
          <p:sp>
            <p:nvSpPr>
              <p:cNvPr id="62517" name="Rectangle 40"/>
              <p:cNvSpPr>
                <a:spLocks noChangeArrowheads="1"/>
              </p:cNvSpPr>
              <p:nvPr/>
            </p:nvSpPr>
            <p:spPr bwMode="auto">
              <a:xfrm>
                <a:off x="2783" y="298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3</a:t>
                </a:r>
              </a:p>
            </p:txBody>
          </p:sp>
          <p:sp>
            <p:nvSpPr>
              <p:cNvPr id="62518" name="Rectangle 41"/>
              <p:cNvSpPr>
                <a:spLocks noChangeArrowheads="1"/>
              </p:cNvSpPr>
              <p:nvPr/>
            </p:nvSpPr>
            <p:spPr bwMode="auto">
              <a:xfrm>
                <a:off x="1207" y="341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4</a:t>
                </a:r>
              </a:p>
            </p:txBody>
          </p:sp>
          <p:sp>
            <p:nvSpPr>
              <p:cNvPr id="62519" name="Rectangle 43"/>
              <p:cNvSpPr>
                <a:spLocks noChangeArrowheads="1"/>
              </p:cNvSpPr>
              <p:nvPr/>
            </p:nvSpPr>
            <p:spPr bwMode="auto">
              <a:xfrm>
                <a:off x="2496" y="340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6</a:t>
                </a:r>
              </a:p>
            </p:txBody>
          </p:sp>
          <p:sp>
            <p:nvSpPr>
              <p:cNvPr id="62520" name="Rectangle 44"/>
              <p:cNvSpPr>
                <a:spLocks noChangeArrowheads="1"/>
              </p:cNvSpPr>
              <p:nvPr/>
            </p:nvSpPr>
            <p:spPr bwMode="auto">
              <a:xfrm>
                <a:off x="3115" y="3406"/>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7</a:t>
                </a:r>
              </a:p>
            </p:txBody>
          </p:sp>
          <p:sp>
            <p:nvSpPr>
              <p:cNvPr id="62521" name="Rectangle 45"/>
              <p:cNvSpPr>
                <a:spLocks noChangeArrowheads="1"/>
              </p:cNvSpPr>
              <p:nvPr/>
            </p:nvSpPr>
            <p:spPr bwMode="auto">
              <a:xfrm>
                <a:off x="973" y="393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8</a:t>
                </a:r>
              </a:p>
            </p:txBody>
          </p:sp>
          <p:sp>
            <p:nvSpPr>
              <p:cNvPr id="62522" name="Rectangle 46"/>
              <p:cNvSpPr>
                <a:spLocks noChangeArrowheads="1"/>
              </p:cNvSpPr>
              <p:nvPr/>
            </p:nvSpPr>
            <p:spPr bwMode="auto">
              <a:xfrm>
                <a:off x="1392" y="394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9</a:t>
                </a:r>
              </a:p>
            </p:txBody>
          </p:sp>
        </p:grpSp>
        <p:sp>
          <p:nvSpPr>
            <p:cNvPr id="62495" name="Rectangle 111"/>
            <p:cNvSpPr>
              <a:spLocks noChangeArrowheads="1"/>
            </p:cNvSpPr>
            <p:nvPr/>
          </p:nvSpPr>
          <p:spPr bwMode="auto">
            <a:xfrm>
              <a:off x="3482977" y="5337183"/>
              <a:ext cx="391572" cy="439148"/>
            </a:xfrm>
            <a:prstGeom prst="rect">
              <a:avLst/>
            </a:prstGeom>
            <a:noFill/>
            <a:ln w="12700" cap="sq">
              <a:noFill/>
              <a:miter lim="800000"/>
              <a:headEnd/>
              <a:tailEnd/>
            </a:ln>
          </p:spPr>
          <p:txBody>
            <a:bodyPr wrap="none">
              <a:spAutoFit/>
            </a:bodyPr>
            <a:lstStyle/>
            <a:p>
              <a:pPr eaLnBrk="1" hangingPunct="1"/>
              <a:r>
                <a:rPr lang="en-US" altLang="zh-CN" sz="1400" b="1">
                  <a:solidFill>
                    <a:srgbClr val="003399"/>
                  </a:solidFill>
                  <a:latin typeface="Times New Roman" pitchFamily="18" charset="0"/>
                  <a:ea typeface="宋体" charset="-122"/>
                </a:rPr>
                <a:t>5</a:t>
              </a:r>
            </a:p>
          </p:txBody>
        </p:sp>
      </p:grpSp>
      <p:sp>
        <p:nvSpPr>
          <p:cNvPr id="62473" name="Text Box 49"/>
          <p:cNvSpPr txBox="1">
            <a:spLocks noChangeArrowheads="1"/>
          </p:cNvSpPr>
          <p:nvPr/>
        </p:nvSpPr>
        <p:spPr bwMode="auto">
          <a:xfrm>
            <a:off x="4152900" y="58769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=0</a:t>
            </a:r>
          </a:p>
        </p:txBody>
      </p:sp>
      <p:sp>
        <p:nvSpPr>
          <p:cNvPr id="62474" name="Text Box 49"/>
          <p:cNvSpPr txBox="1">
            <a:spLocks noChangeArrowheads="1"/>
          </p:cNvSpPr>
          <p:nvPr/>
        </p:nvSpPr>
        <p:spPr bwMode="auto">
          <a:xfrm>
            <a:off x="4152900" y="47974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=2</a:t>
            </a:r>
          </a:p>
        </p:txBody>
      </p:sp>
      <p:sp>
        <p:nvSpPr>
          <p:cNvPr id="62475" name="Text Box 49"/>
          <p:cNvSpPr txBox="1">
            <a:spLocks noChangeArrowheads="1"/>
          </p:cNvSpPr>
          <p:nvPr/>
        </p:nvSpPr>
        <p:spPr bwMode="auto">
          <a:xfrm>
            <a:off x="4152900" y="4365625"/>
            <a:ext cx="419100" cy="260350"/>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=3</a:t>
            </a:r>
          </a:p>
        </p:txBody>
      </p:sp>
      <p:sp>
        <p:nvSpPr>
          <p:cNvPr id="62476" name="Rectangle 47"/>
          <p:cNvSpPr>
            <a:spLocks noChangeArrowheads="1"/>
          </p:cNvSpPr>
          <p:nvPr/>
        </p:nvSpPr>
        <p:spPr bwMode="auto">
          <a:xfrm>
            <a:off x="2767013"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12</a:t>
            </a:r>
          </a:p>
        </p:txBody>
      </p:sp>
      <p:sp>
        <p:nvSpPr>
          <p:cNvPr id="62477" name="Rectangle 47"/>
          <p:cNvSpPr>
            <a:spLocks noChangeArrowheads="1"/>
          </p:cNvSpPr>
          <p:nvPr/>
        </p:nvSpPr>
        <p:spPr bwMode="auto">
          <a:xfrm>
            <a:off x="3127375"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13</a:t>
            </a:r>
          </a:p>
        </p:txBody>
      </p:sp>
      <p:sp>
        <p:nvSpPr>
          <p:cNvPr id="62478" name="Rectangle 47"/>
          <p:cNvSpPr>
            <a:spLocks noChangeArrowheads="1"/>
          </p:cNvSpPr>
          <p:nvPr/>
        </p:nvSpPr>
        <p:spPr bwMode="auto">
          <a:xfrm>
            <a:off x="3492500" y="5876925"/>
            <a:ext cx="363538"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14</a:t>
            </a:r>
          </a:p>
        </p:txBody>
      </p:sp>
      <p:sp>
        <p:nvSpPr>
          <p:cNvPr id="62479" name="Rectangle 47"/>
          <p:cNvSpPr>
            <a:spLocks noChangeArrowheads="1"/>
          </p:cNvSpPr>
          <p:nvPr/>
        </p:nvSpPr>
        <p:spPr bwMode="auto">
          <a:xfrm>
            <a:off x="3851275" y="585787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15</a:t>
            </a:r>
          </a:p>
        </p:txBody>
      </p:sp>
      <p:sp>
        <p:nvSpPr>
          <p:cNvPr id="62480" name="Line 36"/>
          <p:cNvSpPr>
            <a:spLocks noChangeShapeType="1"/>
          </p:cNvSpPr>
          <p:nvPr/>
        </p:nvSpPr>
        <p:spPr bwMode="auto">
          <a:xfrm>
            <a:off x="2555875"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1" name="Line 36"/>
          <p:cNvSpPr>
            <a:spLocks noChangeShapeType="1"/>
          </p:cNvSpPr>
          <p:nvPr/>
        </p:nvSpPr>
        <p:spPr bwMode="auto">
          <a:xfrm>
            <a:off x="3114675"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2" name="Line 36"/>
          <p:cNvSpPr>
            <a:spLocks noChangeShapeType="1"/>
          </p:cNvSpPr>
          <p:nvPr/>
        </p:nvSpPr>
        <p:spPr bwMode="auto">
          <a:xfrm>
            <a:off x="3856038"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3" name="Text Box 49"/>
          <p:cNvSpPr txBox="1">
            <a:spLocks noChangeArrowheads="1"/>
          </p:cNvSpPr>
          <p:nvPr/>
        </p:nvSpPr>
        <p:spPr bwMode="auto">
          <a:xfrm>
            <a:off x="4152900" y="5300663"/>
            <a:ext cx="419100" cy="261937"/>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=1</a:t>
            </a:r>
          </a:p>
        </p:txBody>
      </p:sp>
      <p:sp>
        <p:nvSpPr>
          <p:cNvPr id="62484" name="Line 37"/>
          <p:cNvSpPr>
            <a:spLocks noChangeShapeType="1"/>
          </p:cNvSpPr>
          <p:nvPr/>
        </p:nvSpPr>
        <p:spPr bwMode="auto">
          <a:xfrm flipH="1">
            <a:off x="2843213" y="5589588"/>
            <a:ext cx="160337"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5" name="Line 37"/>
          <p:cNvSpPr>
            <a:spLocks noChangeShapeType="1"/>
          </p:cNvSpPr>
          <p:nvPr/>
        </p:nvSpPr>
        <p:spPr bwMode="auto">
          <a:xfrm flipH="1">
            <a:off x="3619500" y="5589588"/>
            <a:ext cx="160338"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6" name="Oval 28"/>
          <p:cNvSpPr>
            <a:spLocks noChangeArrowheads="1"/>
          </p:cNvSpPr>
          <p:nvPr/>
        </p:nvSpPr>
        <p:spPr bwMode="auto">
          <a:xfrm>
            <a:off x="2484438" y="5897563"/>
            <a:ext cx="319087" cy="268287"/>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7" name="Oval 28"/>
          <p:cNvSpPr>
            <a:spLocks noChangeArrowheads="1"/>
          </p:cNvSpPr>
          <p:nvPr/>
        </p:nvSpPr>
        <p:spPr bwMode="auto">
          <a:xfrm>
            <a:off x="3132138"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8" name="Rectangle 47"/>
          <p:cNvSpPr>
            <a:spLocks noChangeArrowheads="1"/>
          </p:cNvSpPr>
          <p:nvPr/>
        </p:nvSpPr>
        <p:spPr bwMode="auto">
          <a:xfrm>
            <a:off x="2051050"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10</a:t>
            </a:r>
          </a:p>
        </p:txBody>
      </p:sp>
      <p:sp>
        <p:nvSpPr>
          <p:cNvPr id="62489" name="Oval 28"/>
          <p:cNvSpPr>
            <a:spLocks noChangeArrowheads="1"/>
          </p:cNvSpPr>
          <p:nvPr/>
        </p:nvSpPr>
        <p:spPr bwMode="auto">
          <a:xfrm>
            <a:off x="2771775"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0" name="Oval 28"/>
          <p:cNvSpPr>
            <a:spLocks noChangeArrowheads="1"/>
          </p:cNvSpPr>
          <p:nvPr/>
        </p:nvSpPr>
        <p:spPr bwMode="auto">
          <a:xfrm>
            <a:off x="3532188" y="5876925"/>
            <a:ext cx="319087"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1" name="Oval 28"/>
          <p:cNvSpPr>
            <a:spLocks noChangeArrowheads="1"/>
          </p:cNvSpPr>
          <p:nvPr/>
        </p:nvSpPr>
        <p:spPr bwMode="auto">
          <a:xfrm>
            <a:off x="3851275"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2" name="Rectangle 47"/>
          <p:cNvSpPr>
            <a:spLocks noChangeArrowheads="1"/>
          </p:cNvSpPr>
          <p:nvPr/>
        </p:nvSpPr>
        <p:spPr bwMode="auto">
          <a:xfrm>
            <a:off x="2479675" y="5876925"/>
            <a:ext cx="354013"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11</a:t>
            </a:r>
          </a:p>
        </p:txBody>
      </p:sp>
      <p:sp>
        <p:nvSpPr>
          <p:cNvPr id="62493" name="矩形 136"/>
          <p:cNvSpPr>
            <a:spLocks noChangeArrowheads="1"/>
          </p:cNvSpPr>
          <p:nvPr/>
        </p:nvSpPr>
        <p:spPr bwMode="auto">
          <a:xfrm>
            <a:off x="2987675" y="6524625"/>
            <a:ext cx="6156325" cy="339725"/>
          </a:xfrm>
          <a:prstGeom prst="rect">
            <a:avLst/>
          </a:prstGeom>
          <a:noFill/>
          <a:ln w="9525">
            <a:noFill/>
            <a:miter lim="800000"/>
            <a:headEnd/>
            <a:tailEnd/>
          </a:ln>
        </p:spPr>
        <p:txBody>
          <a:bodyPr>
            <a:spAutoFit/>
          </a:bodyPr>
          <a:lstStyle/>
          <a:p>
            <a:pPr eaLnBrk="1" hangingPunct="1"/>
            <a:r>
              <a:rPr lang="en-US" altLang="zh-CN" sz="1600">
                <a:solidFill>
                  <a:schemeClr val="bg1"/>
                </a:solidFill>
              </a:rPr>
              <a:t>Reference: http://en.wikipedia.org/wiki/Binary_heap</a:t>
            </a:r>
            <a:endParaRPr lang="zh-CN" altLang="en-US" sz="1600">
              <a:solidFill>
                <a:schemeClr val="bg1"/>
              </a:solidFill>
            </a:endParaRPr>
          </a:p>
        </p:txBody>
      </p:sp>
    </p:spTree>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54</a:t>
            </a:fld>
            <a:endParaRPr lang="zh-CN" altLang="en-US" dirty="0"/>
          </a:p>
        </p:txBody>
      </p:sp>
      <p:graphicFrame>
        <p:nvGraphicFramePr>
          <p:cNvPr id="4" name="表格 3"/>
          <p:cNvGraphicFramePr>
            <a:graphicFrameLocks noGrp="1"/>
          </p:cNvGraphicFramePr>
          <p:nvPr/>
        </p:nvGraphicFramePr>
        <p:xfrm>
          <a:off x="755576" y="1124744"/>
          <a:ext cx="7560840" cy="216408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endParaRPr lang="en-US" altLang="zh-CN" sz="2000" b="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922338" y="3440113"/>
            <a:ext cx="40306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s+1</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s+2</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u </a:t>
            </a:r>
            <a:r>
              <a:rPr lang="en-US" altLang="zh-CN" sz="2300" b="1">
                <a:solidFill>
                  <a:srgbClr val="002570"/>
                </a:solidFill>
                <a:latin typeface="Times New Roman" pitchFamily="18" charset="0"/>
                <a:ea typeface="宋体" charset="-122"/>
              </a:rPr>
              <a:t>)</a:t>
            </a:r>
          </a:p>
        </p:txBody>
      </p:sp>
      <p:sp>
        <p:nvSpPr>
          <p:cNvPr id="36870" name="Text Box 6"/>
          <p:cNvSpPr txBox="1">
            <a:spLocks noChangeArrowheads="1"/>
          </p:cNvSpPr>
          <p:nvPr/>
        </p:nvSpPr>
        <p:spPr bwMode="auto">
          <a:xfrm>
            <a:off x="4376738" y="3440113"/>
            <a:ext cx="43100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u+2</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u+3</a:t>
            </a:r>
            <a:r>
              <a:rPr lang="en-US" altLang="zh-CN" sz="2300" b="1">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v </a:t>
            </a:r>
            <a:r>
              <a:rPr lang="en-US" altLang="zh-CN" sz="2300" b="1">
                <a:solidFill>
                  <a:srgbClr val="0000DC"/>
                </a:solidFill>
                <a:latin typeface="Times New Roman" pitchFamily="18" charset="0"/>
                <a:ea typeface="宋体" charset="-122"/>
              </a:rPr>
              <a:t>)</a:t>
            </a:r>
          </a:p>
        </p:txBody>
      </p:sp>
      <p:grpSp>
        <p:nvGrpSpPr>
          <p:cNvPr id="2" name="Group 163"/>
          <p:cNvGrpSpPr>
            <a:grpSpLocks/>
          </p:cNvGrpSpPr>
          <p:nvPr/>
        </p:nvGrpSpPr>
        <p:grpSpPr bwMode="auto">
          <a:xfrm>
            <a:off x="1066800" y="3886200"/>
            <a:ext cx="6781800" cy="550863"/>
            <a:chOff x="672" y="2448"/>
            <a:chExt cx="4272" cy="347"/>
          </a:xfrm>
        </p:grpSpPr>
        <p:sp>
          <p:nvSpPr>
            <p:cNvPr id="63508" name="Line 7"/>
            <p:cNvSpPr>
              <a:spLocks noChangeShapeType="1"/>
            </p:cNvSpPr>
            <p:nvPr/>
          </p:nvSpPr>
          <p:spPr bwMode="auto">
            <a:xfrm>
              <a:off x="672" y="2448"/>
              <a:ext cx="2016" cy="0"/>
            </a:xfrm>
            <a:prstGeom prst="line">
              <a:avLst/>
            </a:prstGeom>
            <a:noFill/>
            <a:ln w="28575" cap="sq">
              <a:solidFill>
                <a:srgbClr val="003366"/>
              </a:solidFill>
              <a:round/>
              <a:headEnd type="none" w="sm" len="sm"/>
              <a:tailEnd type="none" w="sm" len="sm"/>
            </a:ln>
          </p:spPr>
          <p:txBody>
            <a:bodyPr/>
            <a:lstStyle/>
            <a:p>
              <a:endParaRPr lang="zh-CN" altLang="en-US"/>
            </a:p>
          </p:txBody>
        </p:sp>
        <p:sp>
          <p:nvSpPr>
            <p:cNvPr id="63509" name="Line 8"/>
            <p:cNvSpPr>
              <a:spLocks noChangeShapeType="1"/>
            </p:cNvSpPr>
            <p:nvPr/>
          </p:nvSpPr>
          <p:spPr bwMode="auto">
            <a:xfrm>
              <a:off x="2928" y="2448"/>
              <a:ext cx="2016" cy="0"/>
            </a:xfrm>
            <a:prstGeom prst="line">
              <a:avLst/>
            </a:prstGeom>
            <a:noFill/>
            <a:ln w="28575" cap="sq">
              <a:solidFill>
                <a:srgbClr val="0000DC"/>
              </a:solidFill>
              <a:round/>
              <a:headEnd type="none" w="sm" len="sm"/>
              <a:tailEnd type="none" w="sm" len="sm"/>
            </a:ln>
          </p:spPr>
          <p:txBody>
            <a:bodyPr/>
            <a:lstStyle/>
            <a:p>
              <a:endParaRPr lang="zh-CN" altLang="en-US"/>
            </a:p>
          </p:txBody>
        </p:sp>
        <p:sp>
          <p:nvSpPr>
            <p:cNvPr id="63510" name="AutoShape 9"/>
            <p:cNvSpPr>
              <a:spLocks/>
            </p:cNvSpPr>
            <p:nvPr/>
          </p:nvSpPr>
          <p:spPr bwMode="auto">
            <a:xfrm rot="5400000" flipH="1" flipV="1">
              <a:off x="2664" y="1187"/>
              <a:ext cx="336" cy="2880"/>
            </a:xfrm>
            <a:prstGeom prst="leftBrace">
              <a:avLst>
                <a:gd name="adj1" fmla="val 71429"/>
                <a:gd name="adj2" fmla="val 50000"/>
              </a:avLst>
            </a:prstGeom>
            <a:noFill/>
            <a:ln w="25400" cap="sq">
              <a:solidFill>
                <a:srgbClr val="FF3300"/>
              </a:solidFill>
              <a:round/>
              <a:headEnd type="none" w="sm" len="sm"/>
              <a:tailEnd type="none" w="sm" len="sm"/>
            </a:ln>
          </p:spPr>
          <p:txBody>
            <a:bodyPr wrap="none" anchor="ctr"/>
            <a:lstStyle/>
            <a:p>
              <a:pPr eaLnBrk="1" hangingPunct="1"/>
              <a:endParaRPr lang="zh-CN" altLang="en-US"/>
            </a:p>
          </p:txBody>
        </p:sp>
      </p:grpSp>
      <p:sp>
        <p:nvSpPr>
          <p:cNvPr id="36875" name="Text Box 11"/>
          <p:cNvSpPr txBox="1">
            <a:spLocks noChangeArrowheads="1"/>
          </p:cNvSpPr>
          <p:nvPr/>
        </p:nvSpPr>
        <p:spPr bwMode="auto">
          <a:xfrm>
            <a:off x="2362200" y="4430713"/>
            <a:ext cx="46482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EC2D00"/>
                </a:solidFill>
                <a:latin typeface="Times New Roman" pitchFamily="18" charset="0"/>
                <a:ea typeface="宋体" charset="-122"/>
              </a:rPr>
              <a:t>( X</a:t>
            </a:r>
            <a:r>
              <a:rPr lang="en-US" altLang="zh-CN" sz="2400" b="1" baseline="-24000">
                <a:solidFill>
                  <a:srgbClr val="EC2D00"/>
                </a:solidFill>
                <a:latin typeface="Times New Roman" pitchFamily="18" charset="0"/>
                <a:ea typeface="宋体" charset="-122"/>
              </a:rPr>
              <a:t>s</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s+1</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s+2</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s+3</a:t>
            </a:r>
            <a:r>
              <a:rPr lang="en-US" altLang="zh-CN" sz="2400" b="1">
                <a:solidFill>
                  <a:srgbClr val="EC2D00"/>
                </a:solidFill>
                <a:latin typeface="Times New Roman" pitchFamily="18" charset="0"/>
                <a:ea typeface="宋体" charset="-122"/>
              </a:rPr>
              <a:t>, </a:t>
            </a:r>
            <a:r>
              <a:rPr lang="en-US" altLang="zh-CN" sz="2400" b="1">
                <a:solidFill>
                  <a:srgbClr val="EC2D00"/>
                </a:solidFill>
                <a:latin typeface="Times New Roman" pitchFamily="18" charset="0"/>
                <a:ea typeface="宋体" charset="-122"/>
                <a:cs typeface="Times New Roman" pitchFamily="18" charset="0"/>
              </a:rPr>
              <a:t>……,</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v </a:t>
            </a:r>
            <a:r>
              <a:rPr lang="en-US" altLang="zh-CN" sz="2400" b="1">
                <a:solidFill>
                  <a:srgbClr val="EC2D00"/>
                </a:solidFill>
                <a:latin typeface="Times New Roman" pitchFamily="18" charset="0"/>
                <a:ea typeface="宋体" charset="-122"/>
              </a:rPr>
              <a:t>)</a:t>
            </a:r>
          </a:p>
        </p:txBody>
      </p:sp>
      <p:sp>
        <p:nvSpPr>
          <p:cNvPr id="36877" name="Text Box 13"/>
          <p:cNvSpPr txBox="1">
            <a:spLocks noChangeArrowheads="1"/>
          </p:cNvSpPr>
          <p:nvPr/>
        </p:nvSpPr>
        <p:spPr bwMode="auto">
          <a:xfrm>
            <a:off x="1731963" y="5568950"/>
            <a:ext cx="4495800" cy="442913"/>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 </a:t>
            </a:r>
            <a:r>
              <a:rPr lang="en-US" altLang="zh-CN" sz="2300" b="1">
                <a:solidFill>
                  <a:srgbClr val="0000DC"/>
                </a:solidFill>
                <a:latin typeface="Times New Roman" pitchFamily="18" charset="0"/>
                <a:ea typeface="宋体" charset="-122"/>
                <a:sym typeface="Symbol" pitchFamily="18" charset="2"/>
              </a:rPr>
              <a:t></a:t>
            </a:r>
            <a:r>
              <a:rPr lang="en-US" altLang="zh-CN" sz="2300" b="1" baseline="-24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u+2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u+3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 </a:t>
            </a:r>
            <a:r>
              <a:rPr lang="en-US" altLang="zh-CN" sz="2300" b="1">
                <a:solidFill>
                  <a:srgbClr val="0000DC"/>
                </a:solidFill>
                <a:latin typeface="Times New Roman" pitchFamily="18" charset="0"/>
                <a:ea typeface="宋体" charset="-122"/>
                <a:sym typeface="Symbol" pitchFamily="18" charset="2"/>
              </a:rPr>
              <a:t></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v</a:t>
            </a:r>
            <a:endParaRPr lang="en-US" altLang="zh-CN" sz="2300" b="1">
              <a:solidFill>
                <a:srgbClr val="0000DC"/>
              </a:solidFill>
              <a:latin typeface="Times New Roman" pitchFamily="18" charset="0"/>
              <a:ea typeface="宋体" charset="-122"/>
            </a:endParaRPr>
          </a:p>
        </p:txBody>
      </p:sp>
      <p:sp>
        <p:nvSpPr>
          <p:cNvPr id="36878" name="Text Box 14"/>
          <p:cNvSpPr txBox="1">
            <a:spLocks noChangeArrowheads="1"/>
          </p:cNvSpPr>
          <p:nvPr/>
        </p:nvSpPr>
        <p:spPr bwMode="auto">
          <a:xfrm>
            <a:off x="1731963" y="5961063"/>
            <a:ext cx="4495800"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EC2D00"/>
                </a:solidFill>
                <a:latin typeface="Times New Roman" pitchFamily="18" charset="0"/>
                <a:ea typeface="宋体" charset="-122"/>
              </a:rPr>
              <a:t> X</a:t>
            </a:r>
            <a:r>
              <a:rPr lang="en-US" altLang="zh-CN" sz="2300" b="1" baseline="-24000">
                <a:solidFill>
                  <a:srgbClr val="EC2D00"/>
                </a:solidFill>
                <a:latin typeface="Times New Roman" pitchFamily="18" charset="0"/>
                <a:ea typeface="宋体" charset="-122"/>
              </a:rPr>
              <a:t>s </a:t>
            </a:r>
            <a:r>
              <a:rPr lang="en-US" altLang="zh-CN" sz="2300" b="1">
                <a:solidFill>
                  <a:srgbClr val="EC2D00"/>
                </a:solidFill>
                <a:latin typeface="Times New Roman" pitchFamily="18" charset="0"/>
                <a:ea typeface="宋体" charset="-122"/>
                <a:sym typeface="Symbol" pitchFamily="18" charset="2"/>
              </a:rPr>
              <a:t></a:t>
            </a:r>
            <a:r>
              <a:rPr lang="en-US" altLang="zh-CN" sz="2300" b="1" baseline="-24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s+1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s+2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s+3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cs typeface="Times New Roman" pitchFamily="18" charset="0"/>
              </a:rPr>
              <a:t>…… </a:t>
            </a:r>
            <a:r>
              <a:rPr lang="en-US" altLang="zh-CN" sz="2300" b="1">
                <a:solidFill>
                  <a:srgbClr val="EC2D00"/>
                </a:solidFill>
                <a:latin typeface="Times New Roman" pitchFamily="18" charset="0"/>
                <a:ea typeface="宋体" charset="-122"/>
                <a:sym typeface="Symbol" pitchFamily="18" charset="2"/>
              </a:rPr>
              <a:t></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v</a:t>
            </a:r>
            <a:endParaRPr lang="en-US" altLang="zh-CN" sz="2300" b="1">
              <a:solidFill>
                <a:srgbClr val="EC2D00"/>
              </a:solidFill>
              <a:latin typeface="Times New Roman" pitchFamily="18" charset="0"/>
              <a:ea typeface="宋体" charset="-122"/>
            </a:endParaRPr>
          </a:p>
        </p:txBody>
      </p:sp>
      <p:grpSp>
        <p:nvGrpSpPr>
          <p:cNvPr id="3" name="Group 162"/>
          <p:cNvGrpSpPr>
            <a:grpSpLocks/>
          </p:cNvGrpSpPr>
          <p:nvPr/>
        </p:nvGrpSpPr>
        <p:grpSpPr bwMode="auto">
          <a:xfrm>
            <a:off x="1020763" y="1711325"/>
            <a:ext cx="7894637" cy="1524000"/>
            <a:chOff x="499" y="1078"/>
            <a:chExt cx="4973" cy="960"/>
          </a:xfrm>
        </p:grpSpPr>
        <p:sp>
          <p:nvSpPr>
            <p:cNvPr id="63506" name="Rectangle 149"/>
            <p:cNvSpPr>
              <a:spLocks noChangeArrowheads="1"/>
            </p:cNvSpPr>
            <p:nvPr/>
          </p:nvSpPr>
          <p:spPr bwMode="auto">
            <a:xfrm>
              <a:off x="499" y="1078"/>
              <a:ext cx="4685" cy="960"/>
            </a:xfrm>
            <a:prstGeom prst="rect">
              <a:avLst/>
            </a:prstGeom>
            <a:noFill/>
            <a:ln w="95250" cap="sq">
              <a:solidFill>
                <a:srgbClr val="00CCFF"/>
              </a:solidFill>
              <a:miter lim="800000"/>
              <a:headEnd type="none" w="sm" len="sm"/>
              <a:tailEnd type="none" w="sm" len="sm"/>
            </a:ln>
            <a:effectLst>
              <a:outerShdw dist="63500" dir="2212194" algn="ctr" rotWithShape="0">
                <a:srgbClr val="C0C0C0"/>
              </a:outerShdw>
            </a:effectLst>
          </p:spPr>
          <p:txBody>
            <a:bodyPr wrap="none" anchor="ctr"/>
            <a:lstStyle/>
            <a:p>
              <a:pPr eaLnBrk="1" hangingPunct="1"/>
              <a:endParaRPr lang="zh-CN" altLang="en-US"/>
            </a:p>
          </p:txBody>
        </p:sp>
        <p:sp>
          <p:nvSpPr>
            <p:cNvPr id="63507" name="Text Box 150"/>
            <p:cNvSpPr txBox="1">
              <a:spLocks noChangeArrowheads="1"/>
            </p:cNvSpPr>
            <p:nvPr/>
          </p:nvSpPr>
          <p:spPr bwMode="auto">
            <a:xfrm>
              <a:off x="720" y="1205"/>
              <a:ext cx="4752" cy="75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a:solidFill>
                    <a:srgbClr val="003296"/>
                  </a:solidFill>
                  <a:latin typeface="幼圆" pitchFamily="49" charset="-122"/>
                  <a:ea typeface="幼圆" pitchFamily="49" charset="-122"/>
                </a:rPr>
                <a:t>    </a:t>
              </a:r>
              <a:r>
                <a:rPr lang="zh-CN" altLang="en-US" sz="2700" b="1">
                  <a:solidFill>
                    <a:srgbClr val="003296"/>
                  </a:solidFill>
                  <a:latin typeface="幼圆" pitchFamily="49" charset="-122"/>
                  <a:ea typeface="幼圆" pitchFamily="49" charset="-122"/>
                </a:rPr>
                <a:t>将两个位置相邻、并且各自按值有序的</a:t>
              </a:r>
            </a:p>
            <a:p>
              <a:pPr eaLnBrk="1" hangingPunct="1">
                <a:lnSpc>
                  <a:spcPct val="90000"/>
                </a:lnSpc>
              </a:pPr>
              <a:r>
                <a:rPr lang="zh-CN" altLang="en-US" sz="2700" b="1">
                  <a:solidFill>
                    <a:srgbClr val="003296"/>
                  </a:solidFill>
                  <a:latin typeface="幼圆" pitchFamily="49" charset="-122"/>
                  <a:ea typeface="幼圆" pitchFamily="49" charset="-122"/>
                </a:rPr>
                <a:t>子序列合并为一个按值有序的子序列的过程</a:t>
              </a:r>
            </a:p>
            <a:p>
              <a:pPr eaLnBrk="1" hangingPunct="1">
                <a:lnSpc>
                  <a:spcPct val="90000"/>
                </a:lnSpc>
              </a:pPr>
              <a:r>
                <a:rPr lang="zh-CN" altLang="en-US" sz="2700" b="1">
                  <a:solidFill>
                    <a:srgbClr val="003296"/>
                  </a:solidFill>
                  <a:latin typeface="幼圆" pitchFamily="49" charset="-122"/>
                  <a:ea typeface="幼圆" pitchFamily="49" charset="-122"/>
                </a:rPr>
                <a:t>称为</a:t>
              </a:r>
              <a:r>
                <a:rPr lang="zh-CN" altLang="en-US" sz="2700" b="1">
                  <a:solidFill>
                    <a:srgbClr val="FF3300"/>
                  </a:solidFill>
                </a:rPr>
                <a:t>二路归并</a:t>
              </a:r>
              <a:r>
                <a:rPr lang="zh-CN" altLang="en-US" sz="2700" b="1">
                  <a:solidFill>
                    <a:srgbClr val="003296"/>
                  </a:solidFill>
                  <a:latin typeface="幼圆" pitchFamily="49" charset="-122"/>
                  <a:ea typeface="幼圆" pitchFamily="49" charset="-122"/>
                </a:rPr>
                <a:t>。</a:t>
              </a:r>
            </a:p>
          </p:txBody>
        </p:sp>
      </p:grpSp>
      <p:grpSp>
        <p:nvGrpSpPr>
          <p:cNvPr id="4" name="Group 164"/>
          <p:cNvGrpSpPr>
            <a:grpSpLocks/>
          </p:cNvGrpSpPr>
          <p:nvPr/>
        </p:nvGrpSpPr>
        <p:grpSpPr bwMode="auto">
          <a:xfrm>
            <a:off x="969963" y="5135563"/>
            <a:ext cx="4800600" cy="503237"/>
            <a:chOff x="480" y="3235"/>
            <a:chExt cx="3024" cy="317"/>
          </a:xfrm>
        </p:grpSpPr>
        <p:sp>
          <p:nvSpPr>
            <p:cNvPr id="63504" name="Text Box 12"/>
            <p:cNvSpPr txBox="1">
              <a:spLocks noChangeArrowheads="1"/>
            </p:cNvSpPr>
            <p:nvPr/>
          </p:nvSpPr>
          <p:spPr bwMode="auto">
            <a:xfrm>
              <a:off x="960" y="3259"/>
              <a:ext cx="2544" cy="279"/>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s+1 </a:t>
              </a:r>
              <a:r>
                <a:rPr lang="en-US" altLang="zh-CN" sz="2300" b="1">
                  <a:solidFill>
                    <a:srgbClr val="002570"/>
                  </a:solidFill>
                  <a:latin typeface="Times New Roman" pitchFamily="18" charset="0"/>
                  <a:ea typeface="宋体" charset="-122"/>
                  <a:sym typeface="Symbol" pitchFamily="18" charset="2"/>
                </a:rPr>
                <a:t></a:t>
              </a:r>
              <a:r>
                <a:rPr lang="en-US" altLang="zh-CN" sz="2300" b="1" baseline="-25000">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s+2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u</a:t>
              </a:r>
              <a:r>
                <a:rPr lang="en-US" altLang="zh-CN" sz="2300" b="1" baseline="-25000">
                  <a:solidFill>
                    <a:srgbClr val="000099"/>
                  </a:solidFill>
                  <a:latin typeface="Times New Roman" pitchFamily="18" charset="0"/>
                  <a:ea typeface="宋体" charset="-122"/>
                </a:rPr>
                <a:t> </a:t>
              </a:r>
              <a:endParaRPr lang="en-US" altLang="zh-CN" sz="2300" b="1">
                <a:solidFill>
                  <a:srgbClr val="000099"/>
                </a:solidFill>
                <a:latin typeface="Times New Roman" pitchFamily="18" charset="0"/>
                <a:ea typeface="宋体" charset="-122"/>
              </a:endParaRPr>
            </a:p>
          </p:txBody>
        </p:sp>
        <p:sp>
          <p:nvSpPr>
            <p:cNvPr id="63505" name="Text Box 152"/>
            <p:cNvSpPr txBox="1">
              <a:spLocks noChangeArrowheads="1"/>
            </p:cNvSpPr>
            <p:nvPr/>
          </p:nvSpPr>
          <p:spPr bwMode="auto">
            <a:xfrm>
              <a:off x="480" y="3235"/>
              <a:ext cx="720" cy="317"/>
            </a:xfrm>
            <a:prstGeom prst="rect">
              <a:avLst/>
            </a:prstGeom>
            <a:noFill/>
            <a:ln w="12700" cap="sq">
              <a:noFill/>
              <a:miter lim="800000"/>
              <a:headEnd/>
              <a:tailEnd/>
            </a:ln>
          </p:spPr>
          <p:txBody>
            <a:bodyPr>
              <a:spAutoFit/>
            </a:bodyPr>
            <a:lstStyle/>
            <a:p>
              <a:pPr eaLnBrk="1" hangingPunct="1"/>
              <a:r>
                <a:rPr lang="zh-CN" altLang="en-US" sz="2700" b="1">
                  <a:solidFill>
                    <a:srgbClr val="000000"/>
                  </a:solidFill>
                  <a:latin typeface="幼圆" pitchFamily="49" charset="-122"/>
                  <a:ea typeface="幼圆" pitchFamily="49" charset="-122"/>
                </a:rPr>
                <a:t>其中</a:t>
              </a:r>
            </a:p>
          </p:txBody>
        </p:sp>
      </p:grpSp>
      <p:grpSp>
        <p:nvGrpSpPr>
          <p:cNvPr id="5" name="Group 158"/>
          <p:cNvGrpSpPr>
            <a:grpSpLocks/>
          </p:cNvGrpSpPr>
          <p:nvPr/>
        </p:nvGrpSpPr>
        <p:grpSpPr bwMode="auto">
          <a:xfrm>
            <a:off x="300038" y="228600"/>
            <a:ext cx="5712122" cy="614363"/>
            <a:chOff x="189" y="144"/>
            <a:chExt cx="2857" cy="387"/>
          </a:xfrm>
        </p:grpSpPr>
        <p:sp>
          <p:nvSpPr>
            <p:cNvPr id="63502" name="Rectangle 155"/>
            <p:cNvSpPr>
              <a:spLocks noChangeArrowheads="1"/>
            </p:cNvSpPr>
            <p:nvPr/>
          </p:nvSpPr>
          <p:spPr bwMode="auto">
            <a:xfrm>
              <a:off x="189" y="144"/>
              <a:ext cx="2739"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63503" name="Rectangle 157"/>
            <p:cNvSpPr>
              <a:spLocks noChangeArrowheads="1"/>
            </p:cNvSpPr>
            <p:nvPr/>
          </p:nvSpPr>
          <p:spPr bwMode="auto">
            <a:xfrm>
              <a:off x="214" y="163"/>
              <a:ext cx="2832"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200" b="1" dirty="0">
                  <a:solidFill>
                    <a:srgbClr val="FF3300"/>
                  </a:solidFill>
                  <a:latin typeface="Times New Roman" pitchFamily="18" charset="0"/>
                  <a:ea typeface="楷体_GB2312" pitchFamily="49" charset="-122"/>
                </a:rPr>
                <a:t> 8.7</a:t>
              </a:r>
              <a:r>
                <a:rPr lang="en-US" altLang="zh-CN" sz="3200" b="1" dirty="0">
                  <a:solidFill>
                    <a:srgbClr val="FF3300"/>
                  </a:solidFill>
                  <a:latin typeface="楷体_GB2312" pitchFamily="49" charset="-122"/>
                  <a:ea typeface="楷体_GB2312" pitchFamily="49" charset="-122"/>
                </a:rPr>
                <a:t> </a:t>
              </a:r>
              <a:r>
                <a:rPr lang="zh-CN" altLang="en-US" sz="3200" b="1" dirty="0">
                  <a:solidFill>
                    <a:srgbClr val="FF3300"/>
                  </a:solidFill>
                  <a:latin typeface="楷体_GB2312" pitchFamily="49" charset="-122"/>
                  <a:ea typeface="楷体_GB2312" pitchFamily="49" charset="-122"/>
                </a:rPr>
                <a:t>二路归并</a:t>
              </a:r>
              <a:r>
                <a:rPr lang="en-US" altLang="zh-CN" sz="3200" b="1" dirty="0">
                  <a:solidFill>
                    <a:srgbClr val="FF3300"/>
                  </a:solidFill>
                  <a:latin typeface="楷体_GB2312" pitchFamily="49" charset="-122"/>
                  <a:ea typeface="楷体_GB2312" pitchFamily="49" charset="-122"/>
                </a:rPr>
                <a:t>(Merge)</a:t>
              </a:r>
              <a:r>
                <a:rPr lang="zh-CN" altLang="en-US" sz="3200" b="1" dirty="0">
                  <a:solidFill>
                    <a:srgbClr val="FF3300"/>
                  </a:solidFill>
                  <a:latin typeface="楷体_GB2312" pitchFamily="49" charset="-122"/>
                  <a:ea typeface="楷体_GB2312" pitchFamily="49" charset="-122"/>
                </a:rPr>
                <a:t>排序法</a:t>
              </a:r>
            </a:p>
          </p:txBody>
        </p:sp>
      </p:grpSp>
      <p:grpSp>
        <p:nvGrpSpPr>
          <p:cNvPr id="6" name="Group 161"/>
          <p:cNvGrpSpPr>
            <a:grpSpLocks/>
          </p:cNvGrpSpPr>
          <p:nvPr/>
        </p:nvGrpSpPr>
        <p:grpSpPr bwMode="auto">
          <a:xfrm>
            <a:off x="557213" y="1042988"/>
            <a:ext cx="3886200" cy="533400"/>
            <a:chOff x="2016" y="720"/>
            <a:chExt cx="2448" cy="336"/>
          </a:xfrm>
        </p:grpSpPr>
        <p:sp>
          <p:nvSpPr>
            <p:cNvPr id="63500" name="Rectangle 159"/>
            <p:cNvSpPr>
              <a:spLocks noChangeArrowheads="1"/>
            </p:cNvSpPr>
            <p:nvPr/>
          </p:nvSpPr>
          <p:spPr bwMode="auto">
            <a:xfrm>
              <a:off x="2016" y="720"/>
              <a:ext cx="2352" cy="336"/>
            </a:xfrm>
            <a:prstGeom prst="rect">
              <a:avLst/>
            </a:prstGeom>
            <a:solidFill>
              <a:srgbClr val="FFFFB9"/>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p>
          </p:txBody>
        </p:sp>
        <p:sp>
          <p:nvSpPr>
            <p:cNvPr id="63501" name="Text Box 160"/>
            <p:cNvSpPr txBox="1">
              <a:spLocks noChangeArrowheads="1"/>
            </p:cNvSpPr>
            <p:nvPr/>
          </p:nvSpPr>
          <p:spPr bwMode="auto">
            <a:xfrm>
              <a:off x="2112" y="720"/>
              <a:ext cx="235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3296"/>
                  </a:solidFill>
                </a:rPr>
                <a:t>一</a:t>
              </a:r>
              <a:r>
                <a:rPr lang="en-US" altLang="zh-CN" sz="2700" b="1">
                  <a:solidFill>
                    <a:srgbClr val="003296"/>
                  </a:solidFill>
                </a:rPr>
                <a:t>.</a:t>
              </a:r>
              <a:r>
                <a:rPr lang="zh-CN" altLang="en-US" sz="2700" b="1">
                  <a:solidFill>
                    <a:srgbClr val="003296"/>
                  </a:solidFill>
                </a:rPr>
                <a:t>什么是二路归并？</a:t>
              </a:r>
            </a:p>
          </p:txBody>
        </p:sp>
      </p:grpSp>
      <p:grpSp>
        <p:nvGrpSpPr>
          <p:cNvPr id="23" name="Group 48"/>
          <p:cNvGrpSpPr>
            <a:grpSpLocks/>
          </p:cNvGrpSpPr>
          <p:nvPr/>
        </p:nvGrpSpPr>
        <p:grpSpPr bwMode="auto">
          <a:xfrm>
            <a:off x="5652120" y="692696"/>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000" b="1" dirty="0">
                  <a:solidFill>
                    <a:srgbClr val="FF3300"/>
                  </a:solidFill>
                  <a:ea typeface="幼圆" pitchFamily="49" charset="-122"/>
                </a:rPr>
                <a:t>由</a:t>
              </a:r>
              <a:r>
                <a:rPr lang="en-US" altLang="zh-CN" sz="2000" b="1" dirty="0">
                  <a:solidFill>
                    <a:srgbClr val="FF3300"/>
                  </a:solidFill>
                  <a:ea typeface="幼圆" pitchFamily="49" charset="-122"/>
                </a:rPr>
                <a:t>John von Neumann</a:t>
              </a:r>
              <a:r>
                <a:rPr lang="zh-CN" altLang="en-US" sz="2000" b="1" dirty="0">
                  <a:solidFill>
                    <a:srgbClr val="FF3300"/>
                  </a:solidFill>
                  <a:ea typeface="幼圆" pitchFamily="49" charset="-122"/>
                </a:rPr>
                <a:t>提出</a:t>
              </a:r>
              <a:endParaRPr lang="zh-CN" altLang="en-US" b="1" dirty="0">
                <a:solidFill>
                  <a:srgbClr val="FF3300"/>
                </a:solidFill>
                <a:ea typeface="幼圆"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wipe(left)">
                                      <p:cBhvr>
                                        <p:cTn id="22" dur="500"/>
                                        <p:tgtEl>
                                          <p:spTgt spid="36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6875"/>
                                        </p:tgtEl>
                                        <p:attrNameLst>
                                          <p:attrName>style.visibility</p:attrName>
                                        </p:attrNameLst>
                                      </p:cBhvr>
                                      <p:to>
                                        <p:strVal val="visible"/>
                                      </p:to>
                                    </p:set>
                                    <p:animEffect transition="in" filter="wipe(right)">
                                      <p:cBhvr>
                                        <p:cTn id="32" dur="500"/>
                                        <p:tgtEl>
                                          <p:spTgt spid="368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8"/>
                                        </p:tgtEl>
                                        <p:attrNameLst>
                                          <p:attrName>style.visibility</p:attrName>
                                        </p:attrNameLst>
                                      </p:cBhvr>
                                      <p:to>
                                        <p:strVal val="visible"/>
                                      </p:to>
                                    </p:set>
                                    <p:animEffect transition="in" filter="wipe(left)">
                                      <p:cBhvr>
                                        <p:cTn id="37" dur="500"/>
                                        <p:tgtEl>
                                          <p:spTgt spid="36878"/>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ntr" presetSubtype="2"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0" fill="hold"/>
                                        <p:tgtEl>
                                          <p:spTgt spid="23"/>
                                        </p:tgtEl>
                                        <p:attrNameLst>
                                          <p:attrName>ppt_x</p:attrName>
                                        </p:attrNameLst>
                                      </p:cBhvr>
                                      <p:tavLst>
                                        <p:tav tm="0">
                                          <p:val>
                                            <p:strVal val="1+#ppt_w/2"/>
                                          </p:val>
                                        </p:tav>
                                        <p:tav tm="100000">
                                          <p:val>
                                            <p:strVal val="#ppt_x"/>
                                          </p:val>
                                        </p:tav>
                                      </p:tavLst>
                                    </p:anim>
                                    <p:anim calcmode="lin" valueType="num">
                                      <p:cBhvr additive="base">
                                        <p:cTn id="43" dur="5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utoUpdateAnimBg="0"/>
      <p:bldP spid="36875" grpId="0" autoUpdateAnimBg="0"/>
      <p:bldP spid="36877" grpId="0" autoUpdateAnimBg="0"/>
      <p:bldP spid="3687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252413" y="723900"/>
            <a:ext cx="1225550" cy="990600"/>
            <a:chOff x="159" y="456"/>
            <a:chExt cx="772" cy="624"/>
          </a:xfrm>
        </p:grpSpPr>
        <p:sp>
          <p:nvSpPr>
            <p:cNvPr id="64525" name="AutoShape 3"/>
            <p:cNvSpPr>
              <a:spLocks noChangeArrowheads="1"/>
            </p:cNvSpPr>
            <p:nvPr/>
          </p:nvSpPr>
          <p:spPr bwMode="auto">
            <a:xfrm rot="-602478">
              <a:off x="159" y="456"/>
              <a:ext cx="772" cy="624"/>
            </a:xfrm>
            <a:prstGeom prst="irregularSeal2">
              <a:avLst/>
            </a:prstGeom>
            <a:solidFill>
              <a:srgbClr val="00CCFF"/>
            </a:solidFill>
            <a:ln w="66675"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4526" name="Text Box 4"/>
            <p:cNvSpPr txBox="1">
              <a:spLocks noChangeArrowheads="1"/>
            </p:cNvSpPr>
            <p:nvPr/>
          </p:nvSpPr>
          <p:spPr bwMode="auto">
            <a:xfrm rot="33964">
              <a:off x="265" y="495"/>
              <a:ext cx="516" cy="538"/>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eaLnBrk="1" hangingPunct="1"/>
              <a:r>
                <a:rPr lang="zh-CN" altLang="en-US" sz="5000" b="1">
                  <a:solidFill>
                    <a:srgbClr val="FF0000"/>
                  </a:solidFill>
                  <a:latin typeface="Times New Roman" pitchFamily="18" charset="0"/>
                  <a:ea typeface="华文新魏" pitchFamily="2" charset="-122"/>
                </a:rPr>
                <a:t>例</a:t>
              </a:r>
            </a:p>
          </p:txBody>
        </p:sp>
      </p:grpSp>
      <p:sp>
        <p:nvSpPr>
          <p:cNvPr id="333829" name="Text Box 5"/>
          <p:cNvSpPr txBox="1">
            <a:spLocks noChangeArrowheads="1"/>
          </p:cNvSpPr>
          <p:nvPr/>
        </p:nvSpPr>
        <p:spPr bwMode="auto">
          <a:xfrm>
            <a:off x="1447800" y="2182813"/>
            <a:ext cx="4038600" cy="488950"/>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Times New Roman" pitchFamily="18" charset="0"/>
                <a:ea typeface="宋体" charset="-122"/>
              </a:rPr>
              <a:t>（</a:t>
            </a:r>
            <a:r>
              <a:rPr lang="en-US" altLang="zh-CN" sz="2600" b="1">
                <a:solidFill>
                  <a:srgbClr val="003399"/>
                </a:solidFill>
                <a:latin typeface="Times New Roman" pitchFamily="18" charset="0"/>
                <a:ea typeface="宋体" charset="-122"/>
              </a:rPr>
              <a:t>12, 45, 78, 90, 100, 125)</a:t>
            </a:r>
          </a:p>
        </p:txBody>
      </p:sp>
      <p:sp>
        <p:nvSpPr>
          <p:cNvPr id="333830" name="Text Box 6"/>
          <p:cNvSpPr txBox="1">
            <a:spLocks noChangeArrowheads="1"/>
          </p:cNvSpPr>
          <p:nvPr/>
        </p:nvSpPr>
        <p:spPr bwMode="auto">
          <a:xfrm>
            <a:off x="5105400" y="2182813"/>
            <a:ext cx="2667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DC"/>
                </a:solidFill>
                <a:latin typeface="Times New Roman" pitchFamily="18" charset="0"/>
                <a:ea typeface="宋体" charset="-122"/>
              </a:rPr>
              <a:t>(27, 32, 51, 93 )</a:t>
            </a:r>
          </a:p>
        </p:txBody>
      </p:sp>
      <p:sp>
        <p:nvSpPr>
          <p:cNvPr id="333831" name="Line 7"/>
          <p:cNvSpPr>
            <a:spLocks noChangeShapeType="1"/>
          </p:cNvSpPr>
          <p:nvPr/>
        </p:nvSpPr>
        <p:spPr bwMode="auto">
          <a:xfrm>
            <a:off x="1828800" y="2665413"/>
            <a:ext cx="3124200" cy="0"/>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33832" name="Line 8"/>
          <p:cNvSpPr>
            <a:spLocks noChangeShapeType="1"/>
          </p:cNvSpPr>
          <p:nvPr/>
        </p:nvSpPr>
        <p:spPr bwMode="auto">
          <a:xfrm>
            <a:off x="5210175" y="2665413"/>
            <a:ext cx="2057400" cy="0"/>
          </a:xfrm>
          <a:prstGeom prst="line">
            <a:avLst/>
          </a:prstGeom>
          <a:noFill/>
          <a:ln w="31750" cap="sq">
            <a:solidFill>
              <a:srgbClr val="003399"/>
            </a:solidFill>
            <a:round/>
            <a:headEnd type="none" w="sm" len="sm"/>
            <a:tailEnd type="none" w="sm" len="sm"/>
          </a:ln>
        </p:spPr>
        <p:txBody>
          <a:bodyPr/>
          <a:lstStyle/>
          <a:p>
            <a:endParaRPr lang="zh-CN" altLang="en-US"/>
          </a:p>
        </p:txBody>
      </p:sp>
      <p:sp>
        <p:nvSpPr>
          <p:cNvPr id="333833" name="AutoShape 9"/>
          <p:cNvSpPr>
            <a:spLocks noChangeArrowheads="1"/>
          </p:cNvSpPr>
          <p:nvPr/>
        </p:nvSpPr>
        <p:spPr bwMode="auto">
          <a:xfrm>
            <a:off x="3886200" y="2982913"/>
            <a:ext cx="1524000" cy="1216025"/>
          </a:xfrm>
          <a:prstGeom prst="downArrow">
            <a:avLst>
              <a:gd name="adj1" fmla="val 50000"/>
              <a:gd name="adj2" fmla="val 25000"/>
            </a:avLst>
          </a:prstGeom>
          <a:gradFill rotWithShape="0">
            <a:gsLst>
              <a:gs pos="0">
                <a:srgbClr val="FF0000"/>
              </a:gs>
              <a:gs pos="100000">
                <a:srgbClr val="760000"/>
              </a:gs>
            </a:gsLst>
            <a:lin ang="0" scaled="1"/>
          </a:gradFill>
          <a:ln w="66675" cap="sq">
            <a:solidFill>
              <a:srgbClr val="36ECB8"/>
            </a:solidFill>
            <a:miter lim="800000"/>
            <a:headEnd type="none" w="sm" len="sm"/>
            <a:tailEnd type="none" w="sm" len="sm"/>
          </a:ln>
          <a:effectLst>
            <a:outerShdw dist="74053" dir="1857825" algn="ctr" rotWithShape="0">
              <a:srgbClr val="B2B2B2"/>
            </a:outerShdw>
          </a:effectLst>
        </p:spPr>
        <p:txBody>
          <a:bodyPr wrap="none" anchor="ctr"/>
          <a:lstStyle/>
          <a:p>
            <a:pPr eaLnBrk="1" hangingPunct="1"/>
            <a:endParaRPr lang="zh-CN" altLang="en-US"/>
          </a:p>
        </p:txBody>
      </p:sp>
      <p:sp>
        <p:nvSpPr>
          <p:cNvPr id="333834" name="Text Box 10"/>
          <p:cNvSpPr txBox="1">
            <a:spLocks noChangeArrowheads="1"/>
          </p:cNvSpPr>
          <p:nvPr/>
        </p:nvSpPr>
        <p:spPr bwMode="auto">
          <a:xfrm>
            <a:off x="1524000" y="4427538"/>
            <a:ext cx="6359525"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( 12, 27, 32, 45, 51, 78, 90, 93, 100, 125 )</a:t>
            </a:r>
          </a:p>
        </p:txBody>
      </p:sp>
      <p:grpSp>
        <p:nvGrpSpPr>
          <p:cNvPr id="3" name="Group 27"/>
          <p:cNvGrpSpPr>
            <a:grpSpLocks/>
          </p:cNvGrpSpPr>
          <p:nvPr/>
        </p:nvGrpSpPr>
        <p:grpSpPr bwMode="auto">
          <a:xfrm>
            <a:off x="3459163" y="5384800"/>
            <a:ext cx="2697162" cy="636588"/>
            <a:chOff x="2179" y="3242"/>
            <a:chExt cx="1699" cy="401"/>
          </a:xfrm>
        </p:grpSpPr>
        <p:sp>
          <p:nvSpPr>
            <p:cNvPr id="64523" name="Oval 22"/>
            <p:cNvSpPr>
              <a:spLocks noChangeArrowheads="1"/>
            </p:cNvSpPr>
            <p:nvPr/>
          </p:nvSpPr>
          <p:spPr bwMode="auto">
            <a:xfrm>
              <a:off x="2179" y="3242"/>
              <a:ext cx="1343" cy="401"/>
            </a:xfrm>
            <a:prstGeom prst="ellipse">
              <a:avLst/>
            </a:prstGeom>
            <a:solidFill>
              <a:srgbClr val="00CCFF"/>
            </a:solidFill>
            <a:ln w="12700" cap="sq">
              <a:noFill/>
              <a:round/>
              <a:headEnd/>
              <a:tailEnd/>
            </a:ln>
            <a:effectLst>
              <a:outerShdw dist="45791" dir="2021404" algn="ctr" rotWithShape="0">
                <a:srgbClr val="969696"/>
              </a:outerShdw>
            </a:effectLst>
          </p:spPr>
          <p:txBody>
            <a:bodyPr wrap="none" anchor="ctr"/>
            <a:lstStyle/>
            <a:p>
              <a:pPr eaLnBrk="1" hangingPunct="1"/>
              <a:endParaRPr lang="zh-CN" altLang="en-US"/>
            </a:p>
          </p:txBody>
        </p:sp>
        <p:sp>
          <p:nvSpPr>
            <p:cNvPr id="64524" name="Text Box 23"/>
            <p:cNvSpPr txBox="1">
              <a:spLocks noChangeArrowheads="1"/>
            </p:cNvSpPr>
            <p:nvPr/>
          </p:nvSpPr>
          <p:spPr bwMode="auto">
            <a:xfrm>
              <a:off x="2246" y="3249"/>
              <a:ext cx="1632" cy="39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500" b="1">
                  <a:solidFill>
                    <a:srgbClr val="FF3300"/>
                  </a:solidFill>
                  <a:latin typeface="华文新魏" pitchFamily="2" charset="-122"/>
                  <a:ea typeface="华文新魏" pitchFamily="2" charset="-122"/>
                </a:rPr>
                <a:t>二路归并</a:t>
              </a:r>
            </a:p>
          </p:txBody>
        </p:sp>
      </p:grpSp>
      <p:sp>
        <p:nvSpPr>
          <p:cNvPr id="333848" name="Rectangle 24"/>
          <p:cNvSpPr>
            <a:spLocks noChangeArrowheads="1"/>
          </p:cNvSpPr>
          <p:nvPr/>
        </p:nvSpPr>
        <p:spPr bwMode="auto">
          <a:xfrm>
            <a:off x="1492250" y="1765300"/>
            <a:ext cx="6696075" cy="350838"/>
          </a:xfrm>
          <a:prstGeom prst="rect">
            <a:avLst/>
          </a:prstGeom>
          <a:noFill/>
          <a:ln w="12700" cap="sq">
            <a:noFill/>
            <a:miter lim="800000"/>
            <a:headEnd/>
            <a:tailEnd/>
          </a:ln>
        </p:spPr>
        <p:txBody>
          <a:bodyPr>
            <a:spAutoFit/>
          </a:bodyPr>
          <a:lstStyle/>
          <a:p>
            <a:pPr eaLnBrk="1" hangingPunct="1"/>
            <a:r>
              <a:rPr lang="en-US" altLang="zh-CN" sz="1700" b="1">
                <a:solidFill>
                  <a:schemeClr val="accent2"/>
                </a:solidFill>
                <a:latin typeface="Times New Roman" pitchFamily="18" charset="0"/>
              </a:rPr>
              <a:t>…</a:t>
            </a:r>
            <a:r>
              <a:rPr lang="en-US" altLang="zh-CN" sz="1700" b="1">
                <a:solidFill>
                  <a:schemeClr val="accent2"/>
                </a:solidFill>
              </a:rPr>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s+1</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s+2</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s+3</a:t>
            </a:r>
            <a:r>
              <a:rPr lang="en-US" altLang="zh-CN" sz="1700" b="1">
                <a:solidFill>
                  <a:schemeClr val="accent2"/>
                </a:solidFill>
                <a:latin typeface="Times New Roman" pitchFamily="18" charset="0"/>
              </a:rPr>
              <a:t>, </a:t>
            </a:r>
            <a:r>
              <a:rPr lang="en-US" altLang="zh-CN" sz="1700"/>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s+4</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s+5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s+6</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s+7</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s+8</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s+9    </a:t>
            </a:r>
            <a:r>
              <a:rPr lang="en-US" altLang="zh-CN" sz="1700" b="1">
                <a:solidFill>
                  <a:schemeClr val="accent2"/>
                </a:solidFill>
                <a:latin typeface="Times New Roman" pitchFamily="18" charset="0"/>
              </a:rPr>
              <a:t>…</a:t>
            </a:r>
            <a:endParaRPr lang="en-US" altLang="zh-CN" sz="1700" b="1">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wipe(left)">
                                      <p:cBhvr>
                                        <p:cTn id="7" dur="500"/>
                                        <p:tgtEl>
                                          <p:spTgt spid="333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31"/>
                                        </p:tgtEl>
                                        <p:attrNameLst>
                                          <p:attrName>style.visibility</p:attrName>
                                        </p:attrNameLst>
                                      </p:cBhvr>
                                      <p:to>
                                        <p:strVal val="visible"/>
                                      </p:to>
                                    </p:set>
                                    <p:animEffect transition="in" filter="wipe(left)">
                                      <p:cBhvr>
                                        <p:cTn id="12" dur="500"/>
                                        <p:tgtEl>
                                          <p:spTgt spid="333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3830"/>
                                        </p:tgtEl>
                                        <p:attrNameLst>
                                          <p:attrName>style.visibility</p:attrName>
                                        </p:attrNameLst>
                                      </p:cBhvr>
                                      <p:to>
                                        <p:strVal val="visible"/>
                                      </p:to>
                                    </p:set>
                                    <p:animEffect transition="in" filter="wipe(left)">
                                      <p:cBhvr>
                                        <p:cTn id="17" dur="500"/>
                                        <p:tgtEl>
                                          <p:spTgt spid="33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3832"/>
                                        </p:tgtEl>
                                        <p:attrNameLst>
                                          <p:attrName>style.visibility</p:attrName>
                                        </p:attrNameLst>
                                      </p:cBhvr>
                                      <p:to>
                                        <p:strVal val="visible"/>
                                      </p:to>
                                    </p:set>
                                    <p:animEffect transition="in" filter="wipe(left)">
                                      <p:cBhvr>
                                        <p:cTn id="22" dur="500"/>
                                        <p:tgtEl>
                                          <p:spTgt spid="333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3848"/>
                                        </p:tgtEl>
                                        <p:attrNameLst>
                                          <p:attrName>style.visibility</p:attrName>
                                        </p:attrNameLst>
                                      </p:cBhvr>
                                      <p:to>
                                        <p:strVal val="visible"/>
                                      </p:to>
                                    </p:set>
                                    <p:animEffect transition="in" filter="wipe(left)">
                                      <p:cBhvr>
                                        <p:cTn id="27" dur="500"/>
                                        <p:tgtEl>
                                          <p:spTgt spid="333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3833"/>
                                        </p:tgtEl>
                                        <p:attrNameLst>
                                          <p:attrName>style.visibility</p:attrName>
                                        </p:attrNameLst>
                                      </p:cBhvr>
                                      <p:to>
                                        <p:strVal val="visible"/>
                                      </p:to>
                                    </p:set>
                                    <p:animEffect transition="in" filter="wipe(up)">
                                      <p:cBhvr>
                                        <p:cTn id="32" dur="500"/>
                                        <p:tgtEl>
                                          <p:spTgt spid="3338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3834"/>
                                        </p:tgtEl>
                                        <p:attrNameLst>
                                          <p:attrName>style.visibility</p:attrName>
                                        </p:attrNameLst>
                                      </p:cBhvr>
                                      <p:to>
                                        <p:strVal val="visible"/>
                                      </p:to>
                                    </p:set>
                                    <p:animEffect transition="in" filter="wipe(left)">
                                      <p:cBhvr>
                                        <p:cTn id="37" dur="500"/>
                                        <p:tgtEl>
                                          <p:spTgt spid="3338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52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 calcmode="lin" valueType="num">
                                      <p:cBhvr>
                                        <p:cTn id="44" dur="500" fill="hold"/>
                                        <p:tgtEl>
                                          <p:spTgt spid="3"/>
                                        </p:tgtEl>
                                        <p:attrNameLst>
                                          <p:attrName>ppt_x</p:attrName>
                                        </p:attrNameLst>
                                      </p:cBhvr>
                                      <p:tavLst>
                                        <p:tav tm="0">
                                          <p:val>
                                            <p:fltVal val="0.5"/>
                                          </p:val>
                                        </p:tav>
                                        <p:tav tm="100000">
                                          <p:val>
                                            <p:strVal val="#ppt_x"/>
                                          </p:val>
                                        </p:tav>
                                      </p:tavLst>
                                    </p:anim>
                                    <p:anim calcmode="lin" valueType="num">
                                      <p:cBhvr>
                                        <p:cTn id="4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utoUpdateAnimBg="0"/>
      <p:bldP spid="333830" grpId="0" autoUpdateAnimBg="0"/>
      <p:bldP spid="333831" grpId="0" animBg="1"/>
      <p:bldP spid="333832" grpId="0" animBg="1"/>
      <p:bldP spid="333833" grpId="0" animBg="1"/>
      <p:bldP spid="333834" grpId="0" autoUpdateAnimBg="0"/>
      <p:bldP spid="3338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96938" y="1889125"/>
            <a:ext cx="6945312" cy="2149475"/>
            <a:chOff x="661" y="1190"/>
            <a:chExt cx="4375" cy="1354"/>
          </a:xfrm>
        </p:grpSpPr>
        <p:sp>
          <p:nvSpPr>
            <p:cNvPr id="65611" name="Text Box 3"/>
            <p:cNvSpPr txBox="1">
              <a:spLocks noChangeArrowheads="1"/>
            </p:cNvSpPr>
            <p:nvPr/>
          </p:nvSpPr>
          <p:spPr bwMode="auto">
            <a:xfrm>
              <a:off x="661" y="1200"/>
              <a:ext cx="2784" cy="327"/>
            </a:xfrm>
            <a:prstGeom prst="rect">
              <a:avLst/>
            </a:prstGeom>
            <a:noFill/>
            <a:ln w="12700" cap="sq">
              <a:noFill/>
              <a:miter lim="800000"/>
              <a:headEnd type="none" w="sm" len="sm"/>
              <a:tailEnd type="none" w="sm" len="sm"/>
            </a:ln>
          </p:spPr>
          <p:txBody>
            <a:bodyPr>
              <a:spAutoFit/>
            </a:bodyPr>
            <a:lstStyle/>
            <a:p>
              <a:pPr eaLnBrk="1" hangingPunct="1"/>
              <a:r>
                <a:rPr lang="zh-CN" altLang="en-US" sz="2800" b="1">
                  <a:solidFill>
                    <a:srgbClr val="003399"/>
                  </a:solidFill>
                  <a:latin typeface="Times New Roman" pitchFamily="18" charset="0"/>
                  <a:ea typeface="宋体" charset="-122"/>
                </a:rPr>
                <a:t>（</a:t>
              </a:r>
              <a:r>
                <a:rPr lang="en-US" altLang="zh-CN" sz="2800" b="1">
                  <a:solidFill>
                    <a:srgbClr val="003399"/>
                  </a:solidFill>
                  <a:latin typeface="Times New Roman" pitchFamily="18" charset="0"/>
                  <a:ea typeface="宋体" charset="-122"/>
                </a:rPr>
                <a:t>12, 45, 78, 90, 100, 125</a:t>
              </a:r>
              <a:r>
                <a:rPr lang="en-US" altLang="zh-CN" sz="2800" b="1">
                  <a:solidFill>
                    <a:srgbClr val="003399"/>
                  </a:solidFill>
                  <a:latin typeface="宋体" charset="-122"/>
                  <a:ea typeface="宋体" charset="-122"/>
                </a:rPr>
                <a:t> )</a:t>
              </a:r>
            </a:p>
          </p:txBody>
        </p:sp>
        <p:sp>
          <p:nvSpPr>
            <p:cNvPr id="65612" name="Line 4"/>
            <p:cNvSpPr>
              <a:spLocks noChangeShapeType="1"/>
            </p:cNvSpPr>
            <p:nvPr/>
          </p:nvSpPr>
          <p:spPr bwMode="auto">
            <a:xfrm>
              <a:off x="975" y="1520"/>
              <a:ext cx="211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3" name="Text Box 5"/>
            <p:cNvSpPr txBox="1">
              <a:spLocks noChangeArrowheads="1"/>
            </p:cNvSpPr>
            <p:nvPr/>
          </p:nvSpPr>
          <p:spPr bwMode="auto">
            <a:xfrm>
              <a:off x="3205" y="1190"/>
              <a:ext cx="1831"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DC"/>
                  </a:solidFill>
                  <a:latin typeface="宋体" charset="-122"/>
                  <a:ea typeface="宋体" charset="-122"/>
                </a:rPr>
                <a:t>(</a:t>
              </a:r>
              <a:r>
                <a:rPr lang="en-US" altLang="zh-CN" sz="2800" b="1">
                  <a:solidFill>
                    <a:srgbClr val="0000DC"/>
                  </a:solidFill>
                  <a:latin typeface="Times New Roman" pitchFamily="18" charset="0"/>
                  <a:ea typeface="宋体" charset="-122"/>
                </a:rPr>
                <a:t> 27, 32, 51, 93 </a:t>
              </a:r>
              <a:r>
                <a:rPr lang="en-US" altLang="zh-CN" sz="2800" b="1">
                  <a:solidFill>
                    <a:srgbClr val="0000DC"/>
                  </a:solidFill>
                  <a:latin typeface="宋体" charset="-122"/>
                  <a:ea typeface="宋体" charset="-122"/>
                </a:rPr>
                <a:t>)</a:t>
              </a:r>
            </a:p>
          </p:txBody>
        </p:sp>
        <p:sp>
          <p:nvSpPr>
            <p:cNvPr id="65614" name="Line 6"/>
            <p:cNvSpPr>
              <a:spLocks noChangeShapeType="1"/>
            </p:cNvSpPr>
            <p:nvPr/>
          </p:nvSpPr>
          <p:spPr bwMode="auto">
            <a:xfrm>
              <a:off x="3426" y="1509"/>
              <a:ext cx="120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5" name="Text Box 7"/>
            <p:cNvSpPr txBox="1">
              <a:spLocks noChangeArrowheads="1"/>
            </p:cNvSpPr>
            <p:nvPr/>
          </p:nvSpPr>
          <p:spPr bwMode="auto">
            <a:xfrm>
              <a:off x="801" y="2236"/>
              <a:ext cx="408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宋体" charset="-122"/>
                  <a:ea typeface="宋体" charset="-122"/>
                </a:rPr>
                <a:t>(                                  )</a:t>
              </a:r>
            </a:p>
          </p:txBody>
        </p:sp>
      </p:grpSp>
      <p:sp>
        <p:nvSpPr>
          <p:cNvPr id="306185" name="Text Box 9"/>
          <p:cNvSpPr txBox="1">
            <a:spLocks noChangeArrowheads="1"/>
          </p:cNvSpPr>
          <p:nvPr/>
        </p:nvSpPr>
        <p:spPr bwMode="auto">
          <a:xfrm>
            <a:off x="1389063" y="2409825"/>
            <a:ext cx="300037" cy="595313"/>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sp>
        <p:nvSpPr>
          <p:cNvPr id="306186" name="Text Box 10"/>
          <p:cNvSpPr txBox="1">
            <a:spLocks noChangeArrowheads="1"/>
          </p:cNvSpPr>
          <p:nvPr/>
        </p:nvSpPr>
        <p:spPr bwMode="auto">
          <a:xfrm>
            <a:off x="5303838" y="2422525"/>
            <a:ext cx="311150" cy="5492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sp>
        <p:nvSpPr>
          <p:cNvPr id="306187" name="Text Box 11"/>
          <p:cNvSpPr txBox="1">
            <a:spLocks noChangeArrowheads="1"/>
          </p:cNvSpPr>
          <p:nvPr/>
        </p:nvSpPr>
        <p:spPr bwMode="auto">
          <a:xfrm>
            <a:off x="1441450" y="3886200"/>
            <a:ext cx="388938" cy="533400"/>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sp>
        <p:nvSpPr>
          <p:cNvPr id="306188" name="Rectangle 12"/>
          <p:cNvSpPr>
            <a:spLocks noChangeArrowheads="1"/>
          </p:cNvSpPr>
          <p:nvPr/>
        </p:nvSpPr>
        <p:spPr bwMode="auto">
          <a:xfrm>
            <a:off x="1371600" y="3557588"/>
            <a:ext cx="8556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12,</a:t>
            </a:r>
          </a:p>
        </p:txBody>
      </p:sp>
      <p:grpSp>
        <p:nvGrpSpPr>
          <p:cNvPr id="3" name="Group 15"/>
          <p:cNvGrpSpPr>
            <a:grpSpLocks/>
          </p:cNvGrpSpPr>
          <p:nvPr/>
        </p:nvGrpSpPr>
        <p:grpSpPr bwMode="auto">
          <a:xfrm>
            <a:off x="1465263" y="3890963"/>
            <a:ext cx="885825" cy="587375"/>
            <a:chOff x="1008" y="2451"/>
            <a:chExt cx="558" cy="370"/>
          </a:xfrm>
        </p:grpSpPr>
        <p:sp>
          <p:nvSpPr>
            <p:cNvPr id="65609" name="Rectangle 1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10" name="Text Box 1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4" name="Group 24"/>
          <p:cNvGrpSpPr>
            <a:grpSpLocks/>
          </p:cNvGrpSpPr>
          <p:nvPr/>
        </p:nvGrpSpPr>
        <p:grpSpPr bwMode="auto">
          <a:xfrm>
            <a:off x="1336675" y="2403475"/>
            <a:ext cx="908050" cy="595313"/>
            <a:chOff x="949" y="1514"/>
            <a:chExt cx="572" cy="375"/>
          </a:xfrm>
        </p:grpSpPr>
        <p:sp>
          <p:nvSpPr>
            <p:cNvPr id="65607" name="Rectangle 25"/>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8" name="Text Box 26"/>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03" name="Rectangle 27"/>
          <p:cNvSpPr>
            <a:spLocks noChangeArrowheads="1"/>
          </p:cNvSpPr>
          <p:nvPr/>
        </p:nvSpPr>
        <p:spPr bwMode="auto">
          <a:xfrm>
            <a:off x="1900238" y="3560763"/>
            <a:ext cx="10128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27,</a:t>
            </a:r>
          </a:p>
        </p:txBody>
      </p:sp>
      <p:grpSp>
        <p:nvGrpSpPr>
          <p:cNvPr id="5" name="Group 28"/>
          <p:cNvGrpSpPr>
            <a:grpSpLocks/>
          </p:cNvGrpSpPr>
          <p:nvPr/>
        </p:nvGrpSpPr>
        <p:grpSpPr bwMode="auto">
          <a:xfrm>
            <a:off x="1992313" y="3868738"/>
            <a:ext cx="885825" cy="587375"/>
            <a:chOff x="1008" y="2451"/>
            <a:chExt cx="558" cy="370"/>
          </a:xfrm>
        </p:grpSpPr>
        <p:sp>
          <p:nvSpPr>
            <p:cNvPr id="65605" name="Rectangle 2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6" name="Text Box 3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6" name="Group 33"/>
          <p:cNvGrpSpPr>
            <a:grpSpLocks/>
          </p:cNvGrpSpPr>
          <p:nvPr/>
        </p:nvGrpSpPr>
        <p:grpSpPr bwMode="auto">
          <a:xfrm>
            <a:off x="5257800" y="2420938"/>
            <a:ext cx="949325" cy="550862"/>
            <a:chOff x="3408" y="1525"/>
            <a:chExt cx="598" cy="347"/>
          </a:xfrm>
        </p:grpSpPr>
        <p:sp>
          <p:nvSpPr>
            <p:cNvPr id="65603" name="Rectangle 34"/>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4" name="Text Box 35"/>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2" name="Rectangle 36"/>
          <p:cNvSpPr>
            <a:spLocks noChangeArrowheads="1"/>
          </p:cNvSpPr>
          <p:nvPr/>
        </p:nvSpPr>
        <p:spPr bwMode="auto">
          <a:xfrm>
            <a:off x="2438400" y="3560763"/>
            <a:ext cx="11604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32,</a:t>
            </a:r>
          </a:p>
        </p:txBody>
      </p:sp>
      <p:grpSp>
        <p:nvGrpSpPr>
          <p:cNvPr id="7" name="Group 37"/>
          <p:cNvGrpSpPr>
            <a:grpSpLocks/>
          </p:cNvGrpSpPr>
          <p:nvPr/>
        </p:nvGrpSpPr>
        <p:grpSpPr bwMode="auto">
          <a:xfrm>
            <a:off x="2519363" y="3886200"/>
            <a:ext cx="885825" cy="587375"/>
            <a:chOff x="1008" y="2451"/>
            <a:chExt cx="558" cy="370"/>
          </a:xfrm>
        </p:grpSpPr>
        <p:sp>
          <p:nvSpPr>
            <p:cNvPr id="65601" name="Rectangle 38"/>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2" name="Text Box 39"/>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8" name="Group 40"/>
          <p:cNvGrpSpPr>
            <a:grpSpLocks/>
          </p:cNvGrpSpPr>
          <p:nvPr/>
        </p:nvGrpSpPr>
        <p:grpSpPr bwMode="auto">
          <a:xfrm>
            <a:off x="5780088" y="2409825"/>
            <a:ext cx="949325" cy="550863"/>
            <a:chOff x="3408" y="1525"/>
            <a:chExt cx="598" cy="347"/>
          </a:xfrm>
        </p:grpSpPr>
        <p:sp>
          <p:nvSpPr>
            <p:cNvPr id="65599" name="Rectangle 41"/>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0" name="Text Box 42"/>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9" name="Rectangle 43"/>
          <p:cNvSpPr>
            <a:spLocks noChangeArrowheads="1"/>
          </p:cNvSpPr>
          <p:nvPr/>
        </p:nvSpPr>
        <p:spPr bwMode="auto">
          <a:xfrm>
            <a:off x="2960688" y="3554413"/>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45,</a:t>
            </a:r>
          </a:p>
        </p:txBody>
      </p:sp>
      <p:grpSp>
        <p:nvGrpSpPr>
          <p:cNvPr id="9" name="Group 44"/>
          <p:cNvGrpSpPr>
            <a:grpSpLocks/>
          </p:cNvGrpSpPr>
          <p:nvPr/>
        </p:nvGrpSpPr>
        <p:grpSpPr bwMode="auto">
          <a:xfrm>
            <a:off x="3059113" y="3875088"/>
            <a:ext cx="885825" cy="587375"/>
            <a:chOff x="1008" y="2451"/>
            <a:chExt cx="558" cy="370"/>
          </a:xfrm>
        </p:grpSpPr>
        <p:sp>
          <p:nvSpPr>
            <p:cNvPr id="65597" name="Rectangle 45"/>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8" name="Text Box 46"/>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0" name="Group 47"/>
          <p:cNvGrpSpPr>
            <a:grpSpLocks/>
          </p:cNvGrpSpPr>
          <p:nvPr/>
        </p:nvGrpSpPr>
        <p:grpSpPr bwMode="auto">
          <a:xfrm>
            <a:off x="1852613" y="2386013"/>
            <a:ext cx="908050" cy="595312"/>
            <a:chOff x="949" y="1514"/>
            <a:chExt cx="572" cy="375"/>
          </a:xfrm>
        </p:grpSpPr>
        <p:sp>
          <p:nvSpPr>
            <p:cNvPr id="65595" name="Rectangle 48"/>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6" name="Text Box 49"/>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26" name="Rectangle 50"/>
          <p:cNvSpPr>
            <a:spLocks noChangeArrowheads="1"/>
          </p:cNvSpPr>
          <p:nvPr/>
        </p:nvSpPr>
        <p:spPr bwMode="auto">
          <a:xfrm>
            <a:off x="3498850" y="3557588"/>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51,</a:t>
            </a:r>
          </a:p>
        </p:txBody>
      </p:sp>
      <p:grpSp>
        <p:nvGrpSpPr>
          <p:cNvPr id="11" name="Group 51"/>
          <p:cNvGrpSpPr>
            <a:grpSpLocks/>
          </p:cNvGrpSpPr>
          <p:nvPr/>
        </p:nvGrpSpPr>
        <p:grpSpPr bwMode="auto">
          <a:xfrm>
            <a:off x="3557588" y="3886200"/>
            <a:ext cx="885825" cy="587375"/>
            <a:chOff x="1008" y="2451"/>
            <a:chExt cx="558" cy="370"/>
          </a:xfrm>
        </p:grpSpPr>
        <p:sp>
          <p:nvSpPr>
            <p:cNvPr id="65593" name="Rectangle 52"/>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4" name="Text Box 53"/>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2" name="Group 54"/>
          <p:cNvGrpSpPr>
            <a:grpSpLocks/>
          </p:cNvGrpSpPr>
          <p:nvPr/>
        </p:nvGrpSpPr>
        <p:grpSpPr bwMode="auto">
          <a:xfrm>
            <a:off x="6324600" y="2403475"/>
            <a:ext cx="949325" cy="550863"/>
            <a:chOff x="3408" y="1525"/>
            <a:chExt cx="598" cy="347"/>
          </a:xfrm>
        </p:grpSpPr>
        <p:sp>
          <p:nvSpPr>
            <p:cNvPr id="65591" name="Rectangle 55"/>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2" name="Text Box 56"/>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33" name="Rectangle 57"/>
          <p:cNvSpPr>
            <a:spLocks noChangeArrowheads="1"/>
          </p:cNvSpPr>
          <p:nvPr/>
        </p:nvSpPr>
        <p:spPr bwMode="auto">
          <a:xfrm>
            <a:off x="3986213" y="3560763"/>
            <a:ext cx="10763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78,</a:t>
            </a:r>
          </a:p>
        </p:txBody>
      </p:sp>
      <p:grpSp>
        <p:nvGrpSpPr>
          <p:cNvPr id="13" name="Group 58"/>
          <p:cNvGrpSpPr>
            <a:grpSpLocks/>
          </p:cNvGrpSpPr>
          <p:nvPr/>
        </p:nvGrpSpPr>
        <p:grpSpPr bwMode="auto">
          <a:xfrm>
            <a:off x="4025900" y="3886200"/>
            <a:ext cx="885825" cy="587375"/>
            <a:chOff x="1008" y="2451"/>
            <a:chExt cx="558" cy="370"/>
          </a:xfrm>
        </p:grpSpPr>
        <p:sp>
          <p:nvSpPr>
            <p:cNvPr id="65589" name="Rectangle 5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0" name="Text Box 6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4" name="Group 61"/>
          <p:cNvGrpSpPr>
            <a:grpSpLocks/>
          </p:cNvGrpSpPr>
          <p:nvPr/>
        </p:nvGrpSpPr>
        <p:grpSpPr bwMode="auto">
          <a:xfrm>
            <a:off x="2386013" y="2379663"/>
            <a:ext cx="908050" cy="595312"/>
            <a:chOff x="949" y="1514"/>
            <a:chExt cx="572" cy="375"/>
          </a:xfrm>
        </p:grpSpPr>
        <p:sp>
          <p:nvSpPr>
            <p:cNvPr id="65587" name="Rectangle 62"/>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8" name="Text Box 63"/>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0" name="Rectangle 64"/>
          <p:cNvSpPr>
            <a:spLocks noChangeArrowheads="1"/>
          </p:cNvSpPr>
          <p:nvPr/>
        </p:nvSpPr>
        <p:spPr bwMode="auto">
          <a:xfrm>
            <a:off x="4511675" y="3554413"/>
            <a:ext cx="1144588"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90,</a:t>
            </a:r>
          </a:p>
        </p:txBody>
      </p:sp>
      <p:grpSp>
        <p:nvGrpSpPr>
          <p:cNvPr id="15" name="Group 65"/>
          <p:cNvGrpSpPr>
            <a:grpSpLocks/>
          </p:cNvGrpSpPr>
          <p:nvPr/>
        </p:nvGrpSpPr>
        <p:grpSpPr bwMode="auto">
          <a:xfrm>
            <a:off x="4537075" y="3886200"/>
            <a:ext cx="885825" cy="587375"/>
            <a:chOff x="1008" y="2451"/>
            <a:chExt cx="558" cy="370"/>
          </a:xfrm>
        </p:grpSpPr>
        <p:sp>
          <p:nvSpPr>
            <p:cNvPr id="65585" name="Rectangle 6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6" name="Text Box 6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6" name="Group 68"/>
          <p:cNvGrpSpPr>
            <a:grpSpLocks/>
          </p:cNvGrpSpPr>
          <p:nvPr/>
        </p:nvGrpSpPr>
        <p:grpSpPr bwMode="auto">
          <a:xfrm>
            <a:off x="2989263" y="2386013"/>
            <a:ext cx="908050" cy="595312"/>
            <a:chOff x="949" y="1514"/>
            <a:chExt cx="572" cy="375"/>
          </a:xfrm>
        </p:grpSpPr>
        <p:sp>
          <p:nvSpPr>
            <p:cNvPr id="65583" name="Rectangle 69"/>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4" name="Text Box 70"/>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7" name="Rectangle 71"/>
          <p:cNvSpPr>
            <a:spLocks noChangeArrowheads="1"/>
          </p:cNvSpPr>
          <p:nvPr/>
        </p:nvSpPr>
        <p:spPr bwMode="auto">
          <a:xfrm>
            <a:off x="5011738" y="3560763"/>
            <a:ext cx="87947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93</a:t>
            </a:r>
          </a:p>
        </p:txBody>
      </p:sp>
      <p:grpSp>
        <p:nvGrpSpPr>
          <p:cNvPr id="17" name="Group 87"/>
          <p:cNvGrpSpPr>
            <a:grpSpLocks/>
          </p:cNvGrpSpPr>
          <p:nvPr/>
        </p:nvGrpSpPr>
        <p:grpSpPr bwMode="auto">
          <a:xfrm>
            <a:off x="5087938" y="3881438"/>
            <a:ext cx="914400" cy="587375"/>
            <a:chOff x="3194" y="2894"/>
            <a:chExt cx="576" cy="370"/>
          </a:xfrm>
        </p:grpSpPr>
        <p:sp>
          <p:nvSpPr>
            <p:cNvPr id="65581" name="Rectangle 73"/>
            <p:cNvSpPr>
              <a:spLocks noChangeArrowheads="1"/>
            </p:cNvSpPr>
            <p:nvPr/>
          </p:nvSpPr>
          <p:spPr bwMode="auto">
            <a:xfrm>
              <a:off x="3194" y="2976"/>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2" name="Text Box 74"/>
            <p:cNvSpPr txBox="1">
              <a:spLocks noChangeArrowheads="1"/>
            </p:cNvSpPr>
            <p:nvPr/>
          </p:nvSpPr>
          <p:spPr bwMode="auto">
            <a:xfrm>
              <a:off x="3525" y="2894"/>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8" name="Group 75"/>
          <p:cNvGrpSpPr>
            <a:grpSpLocks/>
          </p:cNvGrpSpPr>
          <p:nvPr/>
        </p:nvGrpSpPr>
        <p:grpSpPr bwMode="auto">
          <a:xfrm>
            <a:off x="6899275" y="2384425"/>
            <a:ext cx="949325" cy="550863"/>
            <a:chOff x="3408" y="1525"/>
            <a:chExt cx="598" cy="347"/>
          </a:xfrm>
        </p:grpSpPr>
        <p:sp>
          <p:nvSpPr>
            <p:cNvPr id="65579" name="Rectangle 76"/>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0" name="Text Box 77"/>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grpSp>
        <p:nvGrpSpPr>
          <p:cNvPr id="19" name="Group 92"/>
          <p:cNvGrpSpPr>
            <a:grpSpLocks/>
          </p:cNvGrpSpPr>
          <p:nvPr/>
        </p:nvGrpSpPr>
        <p:grpSpPr bwMode="auto">
          <a:xfrm>
            <a:off x="3335338" y="1787525"/>
            <a:ext cx="4056062" cy="2297113"/>
            <a:chOff x="2101" y="1126"/>
            <a:chExt cx="2555" cy="1447"/>
          </a:xfrm>
        </p:grpSpPr>
        <p:sp>
          <p:nvSpPr>
            <p:cNvPr id="65576" name="Freeform 93"/>
            <p:cNvSpPr>
              <a:spLocks/>
            </p:cNvSpPr>
            <p:nvPr/>
          </p:nvSpPr>
          <p:spPr bwMode="auto">
            <a:xfrm>
              <a:off x="2101" y="1126"/>
              <a:ext cx="1008" cy="384"/>
            </a:xfrm>
            <a:custGeom>
              <a:avLst/>
              <a:gdLst>
                <a:gd name="T0" fmla="*/ 633 w 486"/>
                <a:gd name="T1" fmla="*/ 454 h 248"/>
                <a:gd name="T2" fmla="*/ 8995 w 486"/>
                <a:gd name="T3" fmla="*/ 847 h 248"/>
                <a:gd name="T4" fmla="*/ 7309 w 486"/>
                <a:gd name="T5" fmla="*/ 1426 h 248"/>
                <a:gd name="T6" fmla="*/ 1894 w 486"/>
                <a:gd name="T7" fmla="*/ 1361 h 248"/>
                <a:gd name="T8" fmla="*/ 633 w 486"/>
                <a:gd name="T9" fmla="*/ 1229 h 248"/>
                <a:gd name="T10" fmla="*/ 0 w 486"/>
                <a:gd name="T11" fmla="*/ 1166 h 248"/>
                <a:gd name="T12" fmla="*/ 429 w 486"/>
                <a:gd name="T13" fmla="*/ 712 h 248"/>
                <a:gd name="T14" fmla="*/ 830 w 486"/>
                <a:gd name="T15" fmla="*/ 516 h 248"/>
                <a:gd name="T16" fmla="*/ 633 w 486"/>
                <a:gd name="T17" fmla="*/ 454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248"/>
                <a:gd name="T29" fmla="*/ 486 w 486"/>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248">
                  <a:moveTo>
                    <a:pt x="34" y="79"/>
                  </a:moveTo>
                  <a:cubicBezTo>
                    <a:pt x="51" y="79"/>
                    <a:pt x="434" y="0"/>
                    <a:pt x="486" y="147"/>
                  </a:cubicBezTo>
                  <a:cubicBezTo>
                    <a:pt x="469" y="229"/>
                    <a:pt x="479" y="232"/>
                    <a:pt x="395" y="248"/>
                  </a:cubicBezTo>
                  <a:cubicBezTo>
                    <a:pt x="297" y="244"/>
                    <a:pt x="199" y="246"/>
                    <a:pt x="102" y="237"/>
                  </a:cubicBezTo>
                  <a:cubicBezTo>
                    <a:pt x="78" y="235"/>
                    <a:pt x="57" y="222"/>
                    <a:pt x="34" y="214"/>
                  </a:cubicBezTo>
                  <a:cubicBezTo>
                    <a:pt x="23" y="210"/>
                    <a:pt x="0" y="203"/>
                    <a:pt x="0" y="203"/>
                  </a:cubicBezTo>
                  <a:cubicBezTo>
                    <a:pt x="5" y="182"/>
                    <a:pt x="13" y="145"/>
                    <a:pt x="23" y="124"/>
                  </a:cubicBezTo>
                  <a:cubicBezTo>
                    <a:pt x="29" y="112"/>
                    <a:pt x="42" y="103"/>
                    <a:pt x="45" y="90"/>
                  </a:cubicBezTo>
                  <a:cubicBezTo>
                    <a:pt x="46" y="85"/>
                    <a:pt x="38" y="83"/>
                    <a:pt x="34" y="79"/>
                  </a:cubicBezTo>
                  <a:close/>
                </a:path>
              </a:pathLst>
            </a:custGeom>
            <a:noFill/>
            <a:ln w="63500" cap="sq" cmpd="sng">
              <a:solidFill>
                <a:srgbClr val="FF3300"/>
              </a:solidFill>
              <a:prstDash val="solid"/>
              <a:round/>
              <a:headEnd/>
              <a:tailEnd/>
            </a:ln>
          </p:spPr>
          <p:txBody>
            <a:bodyPr/>
            <a:lstStyle/>
            <a:p>
              <a:endParaRPr lang="zh-CN" altLang="en-US"/>
            </a:p>
          </p:txBody>
        </p:sp>
        <p:sp>
          <p:nvSpPr>
            <p:cNvPr id="65577" name="AutoShape 94"/>
            <p:cNvSpPr>
              <a:spLocks noChangeArrowheads="1"/>
            </p:cNvSpPr>
            <p:nvPr/>
          </p:nvSpPr>
          <p:spPr bwMode="auto">
            <a:xfrm rot="-8966022">
              <a:off x="2640" y="1824"/>
              <a:ext cx="1296" cy="288"/>
            </a:xfrm>
            <a:prstGeom prst="leftArrow">
              <a:avLst>
                <a:gd name="adj1" fmla="val 50000"/>
                <a:gd name="adj2" fmla="val 112500"/>
              </a:avLst>
            </a:prstGeom>
            <a:solidFill>
              <a:srgbClr val="FF3300"/>
            </a:solidFill>
            <a:ln w="53975" cap="sq">
              <a:solidFill>
                <a:srgbClr val="FFFF00"/>
              </a:solidFill>
              <a:miter lim="800000"/>
              <a:headEnd type="none" w="sm" len="sm"/>
              <a:tailEnd type="none" w="sm" len="sm"/>
            </a:ln>
            <a:effectLst>
              <a:outerShdw dist="38100" algn="ctr" rotWithShape="0">
                <a:srgbClr val="969696"/>
              </a:outerShdw>
            </a:effectLst>
          </p:spPr>
          <p:txBody>
            <a:bodyPr rot="10800000" wrap="none" anchor="ctr"/>
            <a:lstStyle/>
            <a:p>
              <a:pPr algn="ctr" eaLnBrk="1" hangingPunct="1"/>
              <a:endParaRPr lang="zh-CN" altLang="zh-CN" sz="2400">
                <a:latin typeface="Times New Roman" pitchFamily="18" charset="0"/>
                <a:ea typeface="宋体" charset="-122"/>
              </a:endParaRPr>
            </a:p>
          </p:txBody>
        </p:sp>
        <p:sp>
          <p:nvSpPr>
            <p:cNvPr id="65578" name="Rectangle 95"/>
            <p:cNvSpPr>
              <a:spLocks noChangeArrowheads="1"/>
            </p:cNvSpPr>
            <p:nvPr/>
          </p:nvSpPr>
          <p:spPr bwMode="auto">
            <a:xfrm>
              <a:off x="3382" y="2246"/>
              <a:ext cx="127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100, 125</a:t>
              </a:r>
            </a:p>
          </p:txBody>
        </p:sp>
      </p:grpSp>
      <p:grpSp>
        <p:nvGrpSpPr>
          <p:cNvPr id="20" name="Group 100"/>
          <p:cNvGrpSpPr>
            <a:grpSpLocks/>
          </p:cNvGrpSpPr>
          <p:nvPr/>
        </p:nvGrpSpPr>
        <p:grpSpPr bwMode="auto">
          <a:xfrm>
            <a:off x="5767388" y="4038600"/>
            <a:ext cx="2538412" cy="990600"/>
            <a:chOff x="3633" y="2544"/>
            <a:chExt cx="1599" cy="624"/>
          </a:xfrm>
        </p:grpSpPr>
        <p:sp>
          <p:nvSpPr>
            <p:cNvPr id="65573" name="Line 97"/>
            <p:cNvSpPr>
              <a:spLocks noChangeShapeType="1"/>
            </p:cNvSpPr>
            <p:nvPr/>
          </p:nvSpPr>
          <p:spPr bwMode="auto">
            <a:xfrm>
              <a:off x="3633" y="2544"/>
              <a:ext cx="720" cy="0"/>
            </a:xfrm>
            <a:prstGeom prst="line">
              <a:avLst/>
            </a:prstGeom>
            <a:noFill/>
            <a:ln w="53975" cap="sq">
              <a:solidFill>
                <a:srgbClr val="00B2DC"/>
              </a:solidFill>
              <a:round/>
              <a:headEnd/>
              <a:tailEnd/>
            </a:ln>
          </p:spPr>
          <p:txBody>
            <a:bodyPr/>
            <a:lstStyle/>
            <a:p>
              <a:endParaRPr lang="zh-CN" altLang="en-US"/>
            </a:p>
          </p:txBody>
        </p:sp>
        <p:sp>
          <p:nvSpPr>
            <p:cNvPr id="65574" name="AutoShape 98"/>
            <p:cNvSpPr>
              <a:spLocks noChangeArrowheads="1"/>
            </p:cNvSpPr>
            <p:nvPr/>
          </p:nvSpPr>
          <p:spPr bwMode="auto">
            <a:xfrm>
              <a:off x="4032" y="2832"/>
              <a:ext cx="1200" cy="336"/>
            </a:xfrm>
            <a:prstGeom prst="wedgeRoundRectCallout">
              <a:avLst>
                <a:gd name="adj1" fmla="val -49750"/>
                <a:gd name="adj2" fmla="val -116069"/>
                <a:gd name="adj3" fmla="val 16667"/>
              </a:avLst>
            </a:prstGeom>
            <a:noFill/>
            <a:ln w="57150" cap="sq">
              <a:solidFill>
                <a:srgbClr val="00B2DC"/>
              </a:solidFill>
              <a:miter lim="800000"/>
              <a:headEnd/>
              <a:tailEnd/>
            </a:ln>
          </p:spPr>
          <p:txBody>
            <a:bodyPr/>
            <a:lstStyle/>
            <a:p>
              <a:pPr algn="ctr" eaLnBrk="1" hangingPunct="1"/>
              <a:endParaRPr lang="zh-CN" altLang="zh-CN" sz="2900" b="1"/>
            </a:p>
          </p:txBody>
        </p:sp>
        <p:sp>
          <p:nvSpPr>
            <p:cNvPr id="65575" name="Text Box 99"/>
            <p:cNvSpPr txBox="1">
              <a:spLocks noChangeArrowheads="1"/>
            </p:cNvSpPr>
            <p:nvPr/>
          </p:nvSpPr>
          <p:spPr bwMode="auto">
            <a:xfrm>
              <a:off x="4124" y="2832"/>
              <a:ext cx="1104" cy="317"/>
            </a:xfrm>
            <a:prstGeom prst="rect">
              <a:avLst/>
            </a:prstGeom>
            <a:noFill/>
            <a:ln w="12700" cap="sq">
              <a:noFill/>
              <a:miter lim="800000"/>
              <a:headEnd/>
              <a:tailEnd/>
            </a:ln>
          </p:spPr>
          <p:txBody>
            <a:bodyPr>
              <a:spAutoFit/>
            </a:bodyPr>
            <a:lstStyle/>
            <a:p>
              <a:pPr eaLnBrk="1" hangingPunct="1"/>
              <a:r>
                <a:rPr lang="zh-CN" altLang="en-US" sz="2700" b="1">
                  <a:solidFill>
                    <a:srgbClr val="003399"/>
                  </a:solidFill>
                </a:rPr>
                <a:t>依次复制</a:t>
              </a:r>
            </a:p>
          </p:txBody>
        </p:sp>
      </p:grpSp>
      <p:grpSp>
        <p:nvGrpSpPr>
          <p:cNvPr id="21" name="Group 112"/>
          <p:cNvGrpSpPr>
            <a:grpSpLocks/>
          </p:cNvGrpSpPr>
          <p:nvPr/>
        </p:nvGrpSpPr>
        <p:grpSpPr bwMode="auto">
          <a:xfrm>
            <a:off x="7443788" y="1811338"/>
            <a:ext cx="1589087" cy="1119187"/>
            <a:chOff x="4689" y="1141"/>
            <a:chExt cx="1001" cy="705"/>
          </a:xfrm>
        </p:grpSpPr>
        <p:grpSp>
          <p:nvGrpSpPr>
            <p:cNvPr id="22" name="Group 82"/>
            <p:cNvGrpSpPr>
              <a:grpSpLocks/>
            </p:cNvGrpSpPr>
            <p:nvPr/>
          </p:nvGrpSpPr>
          <p:grpSpPr bwMode="auto">
            <a:xfrm>
              <a:off x="4994" y="1141"/>
              <a:ext cx="696" cy="534"/>
              <a:chOff x="4944" y="1183"/>
              <a:chExt cx="696" cy="534"/>
            </a:xfrm>
          </p:grpSpPr>
          <p:sp>
            <p:nvSpPr>
              <p:cNvPr id="65571" name="AutoShape 79"/>
              <p:cNvSpPr>
                <a:spLocks noChangeArrowheads="1"/>
              </p:cNvSpPr>
              <p:nvPr/>
            </p:nvSpPr>
            <p:spPr bwMode="auto">
              <a:xfrm rot="-1434641">
                <a:off x="4944" y="1440"/>
                <a:ext cx="336" cy="162"/>
              </a:xfrm>
              <a:prstGeom prst="leftArrow">
                <a:avLst>
                  <a:gd name="adj1" fmla="val 50000"/>
                  <a:gd name="adj2" fmla="val 51852"/>
                </a:avLst>
              </a:prstGeom>
              <a:solidFill>
                <a:srgbClr val="FF3300"/>
              </a:solidFill>
              <a:ln w="44450" cap="sq">
                <a:solidFill>
                  <a:srgbClr val="00CCFF"/>
                </a:solidFill>
                <a:miter lim="800000"/>
                <a:headEnd type="none" w="sm" len="sm"/>
                <a:tailEnd type="none" w="sm" len="sm"/>
              </a:ln>
              <a:effectLst>
                <a:outerShdw dist="28398" dir="1593903" algn="ctr" rotWithShape="0">
                  <a:srgbClr val="B2B2B2"/>
                </a:outerShdw>
              </a:effectLst>
            </p:spPr>
            <p:txBody>
              <a:bodyPr wrap="none" anchor="ctr"/>
              <a:lstStyle/>
              <a:p>
                <a:pPr algn="ctr" eaLnBrk="1" hangingPunct="1"/>
                <a:endParaRPr lang="zh-CN" altLang="zh-CN" sz="2400">
                  <a:latin typeface="Times New Roman" pitchFamily="18" charset="0"/>
                  <a:ea typeface="宋体" charset="-122"/>
                </a:endParaRPr>
              </a:p>
            </p:txBody>
          </p:sp>
          <p:sp>
            <p:nvSpPr>
              <p:cNvPr id="65572" name="Text Box 80"/>
              <p:cNvSpPr txBox="1">
                <a:spLocks noChangeArrowheads="1"/>
              </p:cNvSpPr>
              <p:nvPr/>
            </p:nvSpPr>
            <p:spPr bwMode="auto">
              <a:xfrm>
                <a:off x="5260" y="1183"/>
                <a:ext cx="380" cy="534"/>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eaLnBrk="1" hangingPunct="1">
                  <a:lnSpc>
                    <a:spcPct val="75000"/>
                  </a:lnSpc>
                </a:pPr>
                <a:r>
                  <a:rPr lang="zh-CN" altLang="en-US" sz="3300" b="1">
                    <a:solidFill>
                      <a:srgbClr val="FF3300"/>
                    </a:solidFill>
                    <a:latin typeface="华文新魏" pitchFamily="2" charset="-122"/>
                    <a:ea typeface="华文新魏" pitchFamily="2" charset="-122"/>
                  </a:rPr>
                  <a:t>越</a:t>
                </a:r>
              </a:p>
              <a:p>
                <a:pPr eaLnBrk="1" hangingPunct="1">
                  <a:lnSpc>
                    <a:spcPct val="75000"/>
                  </a:lnSpc>
                </a:pPr>
                <a:r>
                  <a:rPr lang="zh-CN" altLang="en-US" sz="3300" b="1">
                    <a:solidFill>
                      <a:srgbClr val="FF3300"/>
                    </a:solidFill>
                    <a:latin typeface="华文新魏" pitchFamily="2" charset="-122"/>
                    <a:ea typeface="华文新魏" pitchFamily="2" charset="-122"/>
                  </a:rPr>
                  <a:t>界</a:t>
                </a:r>
              </a:p>
            </p:txBody>
          </p:sp>
        </p:grpSp>
        <p:sp>
          <p:nvSpPr>
            <p:cNvPr id="65570" name="Freeform 111"/>
            <p:cNvSpPr>
              <a:spLocks/>
            </p:cNvSpPr>
            <p:nvPr/>
          </p:nvSpPr>
          <p:spPr bwMode="auto">
            <a:xfrm>
              <a:off x="4689" y="1525"/>
              <a:ext cx="294" cy="321"/>
            </a:xfrm>
            <a:custGeom>
              <a:avLst/>
              <a:gdLst>
                <a:gd name="T0" fmla="*/ 226 w 294"/>
                <a:gd name="T1" fmla="*/ 94 h 281"/>
                <a:gd name="T2" fmla="*/ 237 w 294"/>
                <a:gd name="T3" fmla="*/ 35 h 281"/>
                <a:gd name="T4" fmla="*/ 203 w 294"/>
                <a:gd name="T5" fmla="*/ 17 h 281"/>
                <a:gd name="T6" fmla="*/ 34 w 294"/>
                <a:gd name="T7" fmla="*/ 35 h 281"/>
                <a:gd name="T8" fmla="*/ 11 w 294"/>
                <a:gd name="T9" fmla="*/ 112 h 281"/>
                <a:gd name="T10" fmla="*/ 147 w 294"/>
                <a:gd name="T11" fmla="*/ 479 h 281"/>
                <a:gd name="T12" fmla="*/ 248 w 294"/>
                <a:gd name="T13" fmla="*/ 458 h 281"/>
                <a:gd name="T14" fmla="*/ 293 w 294"/>
                <a:gd name="T15" fmla="*/ 248 h 281"/>
                <a:gd name="T16" fmla="*/ 282 w 294"/>
                <a:gd name="T17" fmla="*/ 73 h 281"/>
                <a:gd name="T18" fmla="*/ 248 w 294"/>
                <a:gd name="T19" fmla="*/ 35 h 281"/>
                <a:gd name="T20" fmla="*/ 214 w 294"/>
                <a:gd name="T21" fmla="*/ 17 h 281"/>
                <a:gd name="T22" fmla="*/ 226 w 294"/>
                <a:gd name="T23" fmla="*/ 94 h 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4"/>
                <a:gd name="T37" fmla="*/ 0 h 281"/>
                <a:gd name="T38" fmla="*/ 294 w 294"/>
                <a:gd name="T39" fmla="*/ 281 h 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4" h="281">
                  <a:moveTo>
                    <a:pt x="226" y="55"/>
                  </a:moveTo>
                  <a:cubicBezTo>
                    <a:pt x="230" y="44"/>
                    <a:pt x="242" y="32"/>
                    <a:pt x="237" y="21"/>
                  </a:cubicBezTo>
                  <a:cubicBezTo>
                    <a:pt x="232" y="10"/>
                    <a:pt x="215" y="10"/>
                    <a:pt x="203" y="10"/>
                  </a:cubicBezTo>
                  <a:cubicBezTo>
                    <a:pt x="147" y="10"/>
                    <a:pt x="90" y="17"/>
                    <a:pt x="34" y="21"/>
                  </a:cubicBezTo>
                  <a:cubicBezTo>
                    <a:pt x="26" y="36"/>
                    <a:pt x="12" y="49"/>
                    <a:pt x="11" y="66"/>
                  </a:cubicBezTo>
                  <a:cubicBezTo>
                    <a:pt x="0" y="237"/>
                    <a:pt x="20" y="236"/>
                    <a:pt x="147" y="281"/>
                  </a:cubicBezTo>
                  <a:cubicBezTo>
                    <a:pt x="181" y="277"/>
                    <a:pt x="216" y="281"/>
                    <a:pt x="248" y="269"/>
                  </a:cubicBezTo>
                  <a:cubicBezTo>
                    <a:pt x="283" y="256"/>
                    <a:pt x="283" y="175"/>
                    <a:pt x="293" y="145"/>
                  </a:cubicBezTo>
                  <a:cubicBezTo>
                    <a:pt x="289" y="111"/>
                    <a:pt x="294" y="75"/>
                    <a:pt x="282" y="43"/>
                  </a:cubicBezTo>
                  <a:cubicBezTo>
                    <a:pt x="277" y="30"/>
                    <a:pt x="260" y="27"/>
                    <a:pt x="248" y="21"/>
                  </a:cubicBezTo>
                  <a:cubicBezTo>
                    <a:pt x="237" y="16"/>
                    <a:pt x="220" y="0"/>
                    <a:pt x="214" y="10"/>
                  </a:cubicBezTo>
                  <a:cubicBezTo>
                    <a:pt x="206" y="23"/>
                    <a:pt x="222" y="40"/>
                    <a:pt x="226" y="55"/>
                  </a:cubicBezTo>
                  <a:close/>
                </a:path>
              </a:pathLst>
            </a:custGeom>
            <a:noFill/>
            <a:ln w="63500" cap="sq" cmpd="sng">
              <a:solidFill>
                <a:srgbClr val="0000E0"/>
              </a:solidFill>
              <a:prstDash val="solid"/>
              <a:round/>
              <a:headEnd/>
              <a:tailE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85"/>
                                        </p:tgtEl>
                                        <p:attrNameLst>
                                          <p:attrName>style.visibility</p:attrName>
                                        </p:attrNameLst>
                                      </p:cBhvr>
                                      <p:to>
                                        <p:strVal val="visible"/>
                                      </p:to>
                                    </p:set>
                                    <p:anim calcmode="lin" valueType="num">
                                      <p:cBhvr additive="base">
                                        <p:cTn id="7" dur="500" fill="hold"/>
                                        <p:tgtEl>
                                          <p:spTgt spid="306185"/>
                                        </p:tgtEl>
                                        <p:attrNameLst>
                                          <p:attrName>ppt_x</p:attrName>
                                        </p:attrNameLst>
                                      </p:cBhvr>
                                      <p:tavLst>
                                        <p:tav tm="0">
                                          <p:val>
                                            <p:strVal val="0-#ppt_w/2"/>
                                          </p:val>
                                        </p:tav>
                                        <p:tav tm="100000">
                                          <p:val>
                                            <p:strVal val="#ppt_x"/>
                                          </p:val>
                                        </p:tav>
                                      </p:tavLst>
                                    </p:anim>
                                    <p:anim calcmode="lin" valueType="num">
                                      <p:cBhvr additive="base">
                                        <p:cTn id="8" dur="500" fill="hold"/>
                                        <p:tgtEl>
                                          <p:spTgt spid="3061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6186"/>
                                        </p:tgtEl>
                                        <p:attrNameLst>
                                          <p:attrName>style.visibility</p:attrName>
                                        </p:attrNameLst>
                                      </p:cBhvr>
                                      <p:to>
                                        <p:strVal val="visible"/>
                                      </p:to>
                                    </p:set>
                                    <p:anim calcmode="lin" valueType="num">
                                      <p:cBhvr additive="base">
                                        <p:cTn id="13" dur="500" fill="hold"/>
                                        <p:tgtEl>
                                          <p:spTgt spid="306186"/>
                                        </p:tgtEl>
                                        <p:attrNameLst>
                                          <p:attrName>ppt_x</p:attrName>
                                        </p:attrNameLst>
                                      </p:cBhvr>
                                      <p:tavLst>
                                        <p:tav tm="0">
                                          <p:val>
                                            <p:strVal val="1+#ppt_w/2"/>
                                          </p:val>
                                        </p:tav>
                                        <p:tav tm="100000">
                                          <p:val>
                                            <p:strVal val="#ppt_x"/>
                                          </p:val>
                                        </p:tav>
                                      </p:tavLst>
                                    </p:anim>
                                    <p:anim calcmode="lin" valueType="num">
                                      <p:cBhvr additive="base">
                                        <p:cTn id="14" dur="500" fill="hold"/>
                                        <p:tgtEl>
                                          <p:spTgt spid="3061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6187"/>
                                        </p:tgtEl>
                                        <p:attrNameLst>
                                          <p:attrName>style.visibility</p:attrName>
                                        </p:attrNameLst>
                                      </p:cBhvr>
                                      <p:to>
                                        <p:strVal val="visible"/>
                                      </p:to>
                                    </p:set>
                                    <p:animEffect transition="in" filter="slide(fromBottom)">
                                      <p:cBhvr>
                                        <p:cTn id="19" dur="500"/>
                                        <p:tgtEl>
                                          <p:spTgt spid="3061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06188"/>
                                        </p:tgtEl>
                                        <p:attrNameLst>
                                          <p:attrName>style.visibility</p:attrName>
                                        </p:attrNameLst>
                                      </p:cBhvr>
                                      <p:to>
                                        <p:strVal val="visible"/>
                                      </p:to>
                                    </p:set>
                                    <p:anim calcmode="lin" valueType="num">
                                      <p:cBhvr>
                                        <p:cTn id="24" dur="1000" fill="hold"/>
                                        <p:tgtEl>
                                          <p:spTgt spid="306188"/>
                                        </p:tgtEl>
                                        <p:attrNameLst>
                                          <p:attrName>ppt_w</p:attrName>
                                        </p:attrNameLst>
                                      </p:cBhvr>
                                      <p:tavLst>
                                        <p:tav tm="0">
                                          <p:val>
                                            <p:fltVal val="0"/>
                                          </p:val>
                                        </p:tav>
                                        <p:tav tm="100000">
                                          <p:val>
                                            <p:strVal val="#ppt_w"/>
                                          </p:val>
                                        </p:tav>
                                      </p:tavLst>
                                    </p:anim>
                                    <p:anim calcmode="lin" valueType="num">
                                      <p:cBhvr>
                                        <p:cTn id="25" dur="1000" fill="hold"/>
                                        <p:tgtEl>
                                          <p:spTgt spid="306188"/>
                                        </p:tgtEl>
                                        <p:attrNameLst>
                                          <p:attrName>ppt_h</p:attrName>
                                        </p:attrNameLst>
                                      </p:cBhvr>
                                      <p:tavLst>
                                        <p:tav tm="0">
                                          <p:val>
                                            <p:fltVal val="0"/>
                                          </p:val>
                                        </p:tav>
                                        <p:tav tm="100000">
                                          <p:val>
                                            <p:strVal val="#ppt_h"/>
                                          </p:val>
                                        </p:tav>
                                      </p:tavLst>
                                    </p:anim>
                                    <p:anim calcmode="lin" valueType="num">
                                      <p:cBhvr>
                                        <p:cTn id="26" dur="1000" fill="hold"/>
                                        <p:tgtEl>
                                          <p:spTgt spid="30618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061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306203"/>
                                        </p:tgtEl>
                                        <p:attrNameLst>
                                          <p:attrName>style.visibility</p:attrName>
                                        </p:attrNameLst>
                                      </p:cBhvr>
                                      <p:to>
                                        <p:strVal val="visible"/>
                                      </p:to>
                                    </p:set>
                                    <p:anim calcmode="lin" valueType="num">
                                      <p:cBhvr>
                                        <p:cTn id="42" dur="1000" fill="hold"/>
                                        <p:tgtEl>
                                          <p:spTgt spid="306203"/>
                                        </p:tgtEl>
                                        <p:attrNameLst>
                                          <p:attrName>ppt_w</p:attrName>
                                        </p:attrNameLst>
                                      </p:cBhvr>
                                      <p:tavLst>
                                        <p:tav tm="0">
                                          <p:val>
                                            <p:fltVal val="0"/>
                                          </p:val>
                                        </p:tav>
                                        <p:tav tm="100000">
                                          <p:val>
                                            <p:strVal val="#ppt_w"/>
                                          </p:val>
                                        </p:tav>
                                      </p:tavLst>
                                    </p:anim>
                                    <p:anim calcmode="lin" valueType="num">
                                      <p:cBhvr>
                                        <p:cTn id="43" dur="1000" fill="hold"/>
                                        <p:tgtEl>
                                          <p:spTgt spid="306203"/>
                                        </p:tgtEl>
                                        <p:attrNameLst>
                                          <p:attrName>ppt_h</p:attrName>
                                        </p:attrNameLst>
                                      </p:cBhvr>
                                      <p:tavLst>
                                        <p:tav tm="0">
                                          <p:val>
                                            <p:fltVal val="0"/>
                                          </p:val>
                                        </p:tav>
                                        <p:tav tm="100000">
                                          <p:val>
                                            <p:strVal val="#ppt_h"/>
                                          </p:val>
                                        </p:tav>
                                      </p:tavLst>
                                    </p:anim>
                                    <p:anim calcmode="lin" valueType="num">
                                      <p:cBhvr>
                                        <p:cTn id="44" dur="1000" fill="hold"/>
                                        <p:tgtEl>
                                          <p:spTgt spid="30620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306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306212"/>
                                        </p:tgtEl>
                                        <p:attrNameLst>
                                          <p:attrName>style.visibility</p:attrName>
                                        </p:attrNameLst>
                                      </p:cBhvr>
                                      <p:to>
                                        <p:strVal val="visible"/>
                                      </p:to>
                                    </p:set>
                                    <p:anim calcmode="lin" valueType="num">
                                      <p:cBhvr>
                                        <p:cTn id="60" dur="1000" fill="hold"/>
                                        <p:tgtEl>
                                          <p:spTgt spid="306212"/>
                                        </p:tgtEl>
                                        <p:attrNameLst>
                                          <p:attrName>ppt_w</p:attrName>
                                        </p:attrNameLst>
                                      </p:cBhvr>
                                      <p:tavLst>
                                        <p:tav tm="0">
                                          <p:val>
                                            <p:fltVal val="0"/>
                                          </p:val>
                                        </p:tav>
                                        <p:tav tm="100000">
                                          <p:val>
                                            <p:strVal val="#ppt_w"/>
                                          </p:val>
                                        </p:tav>
                                      </p:tavLst>
                                    </p:anim>
                                    <p:anim calcmode="lin" valueType="num">
                                      <p:cBhvr>
                                        <p:cTn id="61" dur="1000" fill="hold"/>
                                        <p:tgtEl>
                                          <p:spTgt spid="306212"/>
                                        </p:tgtEl>
                                        <p:attrNameLst>
                                          <p:attrName>ppt_h</p:attrName>
                                        </p:attrNameLst>
                                      </p:cBhvr>
                                      <p:tavLst>
                                        <p:tav tm="0">
                                          <p:val>
                                            <p:fltVal val="0"/>
                                          </p:val>
                                        </p:tav>
                                        <p:tav tm="100000">
                                          <p:val>
                                            <p:strVal val="#ppt_h"/>
                                          </p:val>
                                        </p:tav>
                                      </p:tavLst>
                                    </p:anim>
                                    <p:anim calcmode="lin" valueType="num">
                                      <p:cBhvr>
                                        <p:cTn id="62" dur="1000" fill="hold"/>
                                        <p:tgtEl>
                                          <p:spTgt spid="306212"/>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3062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306219"/>
                                        </p:tgtEl>
                                        <p:attrNameLst>
                                          <p:attrName>style.visibility</p:attrName>
                                        </p:attrNameLst>
                                      </p:cBhvr>
                                      <p:to>
                                        <p:strVal val="visible"/>
                                      </p:to>
                                    </p:set>
                                    <p:anim calcmode="lin" valueType="num">
                                      <p:cBhvr>
                                        <p:cTn id="78" dur="1000" fill="hold"/>
                                        <p:tgtEl>
                                          <p:spTgt spid="306219"/>
                                        </p:tgtEl>
                                        <p:attrNameLst>
                                          <p:attrName>ppt_w</p:attrName>
                                        </p:attrNameLst>
                                      </p:cBhvr>
                                      <p:tavLst>
                                        <p:tav tm="0">
                                          <p:val>
                                            <p:fltVal val="0"/>
                                          </p:val>
                                        </p:tav>
                                        <p:tav tm="100000">
                                          <p:val>
                                            <p:strVal val="#ppt_w"/>
                                          </p:val>
                                        </p:tav>
                                      </p:tavLst>
                                    </p:anim>
                                    <p:anim calcmode="lin" valueType="num">
                                      <p:cBhvr>
                                        <p:cTn id="79" dur="1000" fill="hold"/>
                                        <p:tgtEl>
                                          <p:spTgt spid="306219"/>
                                        </p:tgtEl>
                                        <p:attrNameLst>
                                          <p:attrName>ppt_h</p:attrName>
                                        </p:attrNameLst>
                                      </p:cBhvr>
                                      <p:tavLst>
                                        <p:tav tm="0">
                                          <p:val>
                                            <p:fltVal val="0"/>
                                          </p:val>
                                        </p:tav>
                                        <p:tav tm="100000">
                                          <p:val>
                                            <p:strVal val="#ppt_h"/>
                                          </p:val>
                                        </p:tav>
                                      </p:tavLst>
                                    </p:anim>
                                    <p:anim calcmode="lin" valueType="num">
                                      <p:cBhvr>
                                        <p:cTn id="80" dur="1000" fill="hold"/>
                                        <p:tgtEl>
                                          <p:spTgt spid="306219"/>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3062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306226"/>
                                        </p:tgtEl>
                                        <p:attrNameLst>
                                          <p:attrName>style.visibility</p:attrName>
                                        </p:attrNameLst>
                                      </p:cBhvr>
                                      <p:to>
                                        <p:strVal val="visible"/>
                                      </p:to>
                                    </p:set>
                                    <p:anim calcmode="lin" valueType="num">
                                      <p:cBhvr>
                                        <p:cTn id="96" dur="1000" fill="hold"/>
                                        <p:tgtEl>
                                          <p:spTgt spid="306226"/>
                                        </p:tgtEl>
                                        <p:attrNameLst>
                                          <p:attrName>ppt_w</p:attrName>
                                        </p:attrNameLst>
                                      </p:cBhvr>
                                      <p:tavLst>
                                        <p:tav tm="0">
                                          <p:val>
                                            <p:fltVal val="0"/>
                                          </p:val>
                                        </p:tav>
                                        <p:tav tm="100000">
                                          <p:val>
                                            <p:strVal val="#ppt_w"/>
                                          </p:val>
                                        </p:tav>
                                      </p:tavLst>
                                    </p:anim>
                                    <p:anim calcmode="lin" valueType="num">
                                      <p:cBhvr>
                                        <p:cTn id="97" dur="1000" fill="hold"/>
                                        <p:tgtEl>
                                          <p:spTgt spid="306226"/>
                                        </p:tgtEl>
                                        <p:attrNameLst>
                                          <p:attrName>ppt_h</p:attrName>
                                        </p:attrNameLst>
                                      </p:cBhvr>
                                      <p:tavLst>
                                        <p:tav tm="0">
                                          <p:val>
                                            <p:fltVal val="0"/>
                                          </p:val>
                                        </p:tav>
                                        <p:tav tm="100000">
                                          <p:val>
                                            <p:strVal val="#ppt_h"/>
                                          </p:val>
                                        </p:tav>
                                      </p:tavLst>
                                    </p:anim>
                                    <p:anim calcmode="lin" valueType="num">
                                      <p:cBhvr>
                                        <p:cTn id="98" dur="1000" fill="hold"/>
                                        <p:tgtEl>
                                          <p:spTgt spid="306226"/>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3062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left)">
                                      <p:cBhvr>
                                        <p:cTn id="104" dur="500"/>
                                        <p:tgtEl>
                                          <p:spTgt spid="1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5" presetClass="entr" presetSubtype="0" fill="hold" grpId="0" nodeType="clickEffect">
                                  <p:stCondLst>
                                    <p:cond delay="0"/>
                                  </p:stCondLst>
                                  <p:childTnLst>
                                    <p:set>
                                      <p:cBhvr>
                                        <p:cTn id="113" dur="1" fill="hold">
                                          <p:stCondLst>
                                            <p:cond delay="0"/>
                                          </p:stCondLst>
                                        </p:cTn>
                                        <p:tgtEl>
                                          <p:spTgt spid="306233"/>
                                        </p:tgtEl>
                                        <p:attrNameLst>
                                          <p:attrName>style.visibility</p:attrName>
                                        </p:attrNameLst>
                                      </p:cBhvr>
                                      <p:to>
                                        <p:strVal val="visible"/>
                                      </p:to>
                                    </p:set>
                                    <p:anim calcmode="lin" valueType="num">
                                      <p:cBhvr>
                                        <p:cTn id="114" dur="1000" fill="hold"/>
                                        <p:tgtEl>
                                          <p:spTgt spid="306233"/>
                                        </p:tgtEl>
                                        <p:attrNameLst>
                                          <p:attrName>ppt_w</p:attrName>
                                        </p:attrNameLst>
                                      </p:cBhvr>
                                      <p:tavLst>
                                        <p:tav tm="0">
                                          <p:val>
                                            <p:fltVal val="0"/>
                                          </p:val>
                                        </p:tav>
                                        <p:tav tm="100000">
                                          <p:val>
                                            <p:strVal val="#ppt_w"/>
                                          </p:val>
                                        </p:tav>
                                      </p:tavLst>
                                    </p:anim>
                                    <p:anim calcmode="lin" valueType="num">
                                      <p:cBhvr>
                                        <p:cTn id="115" dur="1000" fill="hold"/>
                                        <p:tgtEl>
                                          <p:spTgt spid="306233"/>
                                        </p:tgtEl>
                                        <p:attrNameLst>
                                          <p:attrName>ppt_h</p:attrName>
                                        </p:attrNameLst>
                                      </p:cBhvr>
                                      <p:tavLst>
                                        <p:tav tm="0">
                                          <p:val>
                                            <p:fltVal val="0"/>
                                          </p:val>
                                        </p:tav>
                                        <p:tav tm="100000">
                                          <p:val>
                                            <p:strVal val="#ppt_h"/>
                                          </p:val>
                                        </p:tav>
                                      </p:tavLst>
                                    </p:anim>
                                    <p:anim calcmode="lin" valueType="num">
                                      <p:cBhvr>
                                        <p:cTn id="116" dur="1000" fill="hold"/>
                                        <p:tgtEl>
                                          <p:spTgt spid="306233"/>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306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left)">
                                      <p:cBhvr>
                                        <p:cTn id="122" dur="500"/>
                                        <p:tgtEl>
                                          <p:spTgt spid="1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left)">
                                      <p:cBhvr>
                                        <p:cTn id="127" dur="500"/>
                                        <p:tgtEl>
                                          <p:spTgt spid="1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5" presetClass="entr" presetSubtype="0" fill="hold" grpId="0" nodeType="clickEffect">
                                  <p:stCondLst>
                                    <p:cond delay="0"/>
                                  </p:stCondLst>
                                  <p:childTnLst>
                                    <p:set>
                                      <p:cBhvr>
                                        <p:cTn id="131" dur="1" fill="hold">
                                          <p:stCondLst>
                                            <p:cond delay="0"/>
                                          </p:stCondLst>
                                        </p:cTn>
                                        <p:tgtEl>
                                          <p:spTgt spid="306240"/>
                                        </p:tgtEl>
                                        <p:attrNameLst>
                                          <p:attrName>style.visibility</p:attrName>
                                        </p:attrNameLst>
                                      </p:cBhvr>
                                      <p:to>
                                        <p:strVal val="visible"/>
                                      </p:to>
                                    </p:set>
                                    <p:anim calcmode="lin" valueType="num">
                                      <p:cBhvr>
                                        <p:cTn id="132" dur="1000" fill="hold"/>
                                        <p:tgtEl>
                                          <p:spTgt spid="306240"/>
                                        </p:tgtEl>
                                        <p:attrNameLst>
                                          <p:attrName>ppt_w</p:attrName>
                                        </p:attrNameLst>
                                      </p:cBhvr>
                                      <p:tavLst>
                                        <p:tav tm="0">
                                          <p:val>
                                            <p:fltVal val="0"/>
                                          </p:val>
                                        </p:tav>
                                        <p:tav tm="100000">
                                          <p:val>
                                            <p:strVal val="#ppt_w"/>
                                          </p:val>
                                        </p:tav>
                                      </p:tavLst>
                                    </p:anim>
                                    <p:anim calcmode="lin" valueType="num">
                                      <p:cBhvr>
                                        <p:cTn id="133" dur="1000" fill="hold"/>
                                        <p:tgtEl>
                                          <p:spTgt spid="306240"/>
                                        </p:tgtEl>
                                        <p:attrNameLst>
                                          <p:attrName>ppt_h</p:attrName>
                                        </p:attrNameLst>
                                      </p:cBhvr>
                                      <p:tavLst>
                                        <p:tav tm="0">
                                          <p:val>
                                            <p:fltVal val="0"/>
                                          </p:val>
                                        </p:tav>
                                        <p:tav tm="100000">
                                          <p:val>
                                            <p:strVal val="#ppt_h"/>
                                          </p:val>
                                        </p:tav>
                                      </p:tavLst>
                                    </p:anim>
                                    <p:anim calcmode="lin" valueType="num">
                                      <p:cBhvr>
                                        <p:cTn id="134" dur="1000" fill="hold"/>
                                        <p:tgtEl>
                                          <p:spTgt spid="306240"/>
                                        </p:tgtEl>
                                        <p:attrNameLst>
                                          <p:attrName>ppt_x</p:attrName>
                                        </p:attrNameLst>
                                      </p:cBhvr>
                                      <p:tavLst>
                                        <p:tav tm="0" fmla="#ppt_x+(cos(-2*pi*(1-$))*-#ppt_x-sin(-2*pi*(1-$))*(1-#ppt_y))*(1-$)">
                                          <p:val>
                                            <p:fltVal val="0"/>
                                          </p:val>
                                        </p:tav>
                                        <p:tav tm="100000">
                                          <p:val>
                                            <p:fltVal val="1"/>
                                          </p:val>
                                        </p:tav>
                                      </p:tavLst>
                                    </p:anim>
                                    <p:anim calcmode="lin" valueType="num">
                                      <p:cBhvr>
                                        <p:cTn id="135" dur="1000" fill="hold"/>
                                        <p:tgtEl>
                                          <p:spTgt spid="3062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wipe(left)">
                                      <p:cBhvr>
                                        <p:cTn id="140" dur="500"/>
                                        <p:tgtEl>
                                          <p:spTgt spid="1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Effect transition="in" filter="wipe(left)">
                                      <p:cBhvr>
                                        <p:cTn id="145" dur="500"/>
                                        <p:tgtEl>
                                          <p:spTgt spid="1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5" presetClass="entr" presetSubtype="0" fill="hold" grpId="0" nodeType="clickEffect">
                                  <p:stCondLst>
                                    <p:cond delay="0"/>
                                  </p:stCondLst>
                                  <p:childTnLst>
                                    <p:set>
                                      <p:cBhvr>
                                        <p:cTn id="149" dur="1" fill="hold">
                                          <p:stCondLst>
                                            <p:cond delay="0"/>
                                          </p:stCondLst>
                                        </p:cTn>
                                        <p:tgtEl>
                                          <p:spTgt spid="306247"/>
                                        </p:tgtEl>
                                        <p:attrNameLst>
                                          <p:attrName>style.visibility</p:attrName>
                                        </p:attrNameLst>
                                      </p:cBhvr>
                                      <p:to>
                                        <p:strVal val="visible"/>
                                      </p:to>
                                    </p:set>
                                    <p:anim calcmode="lin" valueType="num">
                                      <p:cBhvr>
                                        <p:cTn id="150" dur="1000" fill="hold"/>
                                        <p:tgtEl>
                                          <p:spTgt spid="306247"/>
                                        </p:tgtEl>
                                        <p:attrNameLst>
                                          <p:attrName>ppt_w</p:attrName>
                                        </p:attrNameLst>
                                      </p:cBhvr>
                                      <p:tavLst>
                                        <p:tav tm="0">
                                          <p:val>
                                            <p:fltVal val="0"/>
                                          </p:val>
                                        </p:tav>
                                        <p:tav tm="100000">
                                          <p:val>
                                            <p:strVal val="#ppt_w"/>
                                          </p:val>
                                        </p:tav>
                                      </p:tavLst>
                                    </p:anim>
                                    <p:anim calcmode="lin" valueType="num">
                                      <p:cBhvr>
                                        <p:cTn id="151" dur="1000" fill="hold"/>
                                        <p:tgtEl>
                                          <p:spTgt spid="306247"/>
                                        </p:tgtEl>
                                        <p:attrNameLst>
                                          <p:attrName>ppt_h</p:attrName>
                                        </p:attrNameLst>
                                      </p:cBhvr>
                                      <p:tavLst>
                                        <p:tav tm="0">
                                          <p:val>
                                            <p:fltVal val="0"/>
                                          </p:val>
                                        </p:tav>
                                        <p:tav tm="100000">
                                          <p:val>
                                            <p:strVal val="#ppt_h"/>
                                          </p:val>
                                        </p:tav>
                                      </p:tavLst>
                                    </p:anim>
                                    <p:anim calcmode="lin" valueType="num">
                                      <p:cBhvr>
                                        <p:cTn id="152" dur="1000" fill="hold"/>
                                        <p:tgtEl>
                                          <p:spTgt spid="306247"/>
                                        </p:tgtEl>
                                        <p:attrNameLst>
                                          <p:attrName>ppt_x</p:attrName>
                                        </p:attrNameLst>
                                      </p:cBhvr>
                                      <p:tavLst>
                                        <p:tav tm="0" fmla="#ppt_x+(cos(-2*pi*(1-$))*-#ppt_x-sin(-2*pi*(1-$))*(1-#ppt_y))*(1-$)">
                                          <p:val>
                                            <p:fltVal val="0"/>
                                          </p:val>
                                        </p:tav>
                                        <p:tav tm="100000">
                                          <p:val>
                                            <p:fltVal val="1"/>
                                          </p:val>
                                        </p:tav>
                                      </p:tavLst>
                                    </p:anim>
                                    <p:anim calcmode="lin" valueType="num">
                                      <p:cBhvr>
                                        <p:cTn id="153" dur="1000" fill="hold"/>
                                        <p:tgtEl>
                                          <p:spTgt spid="3062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wipe(left)">
                                      <p:cBhvr>
                                        <p:cTn id="158" dur="500"/>
                                        <p:tgtEl>
                                          <p:spTgt spid="1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nodeType="clickEffect">
                                  <p:stCondLst>
                                    <p:cond delay="0"/>
                                  </p:stCondLst>
                                  <p:childTnLst>
                                    <p:set>
                                      <p:cBhvr>
                                        <p:cTn id="162" dur="1" fill="hold">
                                          <p:stCondLst>
                                            <p:cond delay="0"/>
                                          </p:stCondLst>
                                        </p:cTn>
                                        <p:tgtEl>
                                          <p:spTgt spid="18"/>
                                        </p:tgtEl>
                                        <p:attrNameLst>
                                          <p:attrName>style.visibility</p:attrName>
                                        </p:attrNameLst>
                                      </p:cBhvr>
                                      <p:to>
                                        <p:strVal val="visible"/>
                                      </p:to>
                                    </p:set>
                                    <p:animEffect transition="in" filter="wipe(left)">
                                      <p:cBhvr>
                                        <p:cTn id="163" dur="500"/>
                                        <p:tgtEl>
                                          <p:spTgt spid="1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nodeType="click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dissolve">
                                      <p:cBhvr>
                                        <p:cTn id="168" dur="500"/>
                                        <p:tgtEl>
                                          <p:spTgt spid="2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19"/>
                                        </p:tgtEl>
                                        <p:attrNameLst>
                                          <p:attrName>style.visibility</p:attrName>
                                        </p:attrNameLst>
                                      </p:cBhvr>
                                      <p:to>
                                        <p:strVal val="visible"/>
                                      </p:to>
                                    </p:set>
                                    <p:animEffect transition="in" filter="wipe(left)">
                                      <p:cBhvr>
                                        <p:cTn id="173" dur="500"/>
                                        <p:tgtEl>
                                          <p:spTgt spid="19"/>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20"/>
                                        </p:tgtEl>
                                        <p:attrNameLst>
                                          <p:attrName>style.visibility</p:attrName>
                                        </p:attrNameLst>
                                      </p:cBhvr>
                                      <p:to>
                                        <p:strVal val="visible"/>
                                      </p:to>
                                    </p:set>
                                    <p:animEffect transition="in" filter="wipe(down)">
                                      <p:cBhvr>
                                        <p:cTn id="1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autoUpdateAnimBg="0"/>
      <p:bldP spid="306186" grpId="0" autoUpdateAnimBg="0"/>
      <p:bldP spid="306187" grpId="0" autoUpdateAnimBg="0"/>
      <p:bldP spid="306188" grpId="0" autoUpdateAnimBg="0"/>
      <p:bldP spid="306203" grpId="0" autoUpdateAnimBg="0"/>
      <p:bldP spid="306212" grpId="0" autoUpdateAnimBg="0"/>
      <p:bldP spid="306219" grpId="0" autoUpdateAnimBg="0"/>
      <p:bldP spid="306226" grpId="0" autoUpdateAnimBg="0"/>
      <p:bldP spid="306233" grpId="0" autoUpdateAnimBg="0"/>
      <p:bldP spid="306240" grpId="0" autoUpdateAnimBg="0"/>
      <p:bldP spid="30624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83568" y="260648"/>
            <a:ext cx="8001000" cy="6062663"/>
            <a:chOff x="288" y="144"/>
            <a:chExt cx="5040" cy="3819"/>
          </a:xfrm>
        </p:grpSpPr>
        <p:sp>
          <p:nvSpPr>
            <p:cNvPr id="66580" name="Freeform 3"/>
            <p:cNvSpPr>
              <a:spLocks/>
            </p:cNvSpPr>
            <p:nvPr/>
          </p:nvSpPr>
          <p:spPr bwMode="auto">
            <a:xfrm>
              <a:off x="288" y="144"/>
              <a:ext cx="5040" cy="3819"/>
            </a:xfrm>
            <a:custGeom>
              <a:avLst/>
              <a:gdLst>
                <a:gd name="T0" fmla="*/ 64 w 3439"/>
                <a:gd name="T1" fmla="*/ 21 h 3819"/>
                <a:gd name="T2" fmla="*/ 234 w 3439"/>
                <a:gd name="T3" fmla="*/ 258 h 3819"/>
                <a:gd name="T4" fmla="*/ 283 w 3439"/>
                <a:gd name="T5" fmla="*/ 326 h 3819"/>
                <a:gd name="T6" fmla="*/ 331 w 3439"/>
                <a:gd name="T7" fmla="*/ 416 h 3819"/>
                <a:gd name="T8" fmla="*/ 161 w 3439"/>
                <a:gd name="T9" fmla="*/ 721 h 3819"/>
                <a:gd name="T10" fmla="*/ 211 w 3439"/>
                <a:gd name="T11" fmla="*/ 992 h 3819"/>
                <a:gd name="T12" fmla="*/ 234 w 3439"/>
                <a:gd name="T13" fmla="*/ 2008 h 3819"/>
                <a:gd name="T14" fmla="*/ 283 w 3439"/>
                <a:gd name="T15" fmla="*/ 2054 h 3819"/>
                <a:gd name="T16" fmla="*/ 308 w 3439"/>
                <a:gd name="T17" fmla="*/ 2088 h 3819"/>
                <a:gd name="T18" fmla="*/ 404 w 3439"/>
                <a:gd name="T19" fmla="*/ 2573 h 3819"/>
                <a:gd name="T20" fmla="*/ 356 w 3439"/>
                <a:gd name="T21" fmla="*/ 3341 h 3819"/>
                <a:gd name="T22" fmla="*/ 234 w 3439"/>
                <a:gd name="T23" fmla="*/ 3612 h 3819"/>
                <a:gd name="T24" fmla="*/ 259 w 3439"/>
                <a:gd name="T25" fmla="*/ 3703 h 3819"/>
                <a:gd name="T26" fmla="*/ 769 w 3439"/>
                <a:gd name="T27" fmla="*/ 3748 h 3819"/>
                <a:gd name="T28" fmla="*/ 1496 w 3439"/>
                <a:gd name="T29" fmla="*/ 3736 h 3819"/>
                <a:gd name="T30" fmla="*/ 1740 w 3439"/>
                <a:gd name="T31" fmla="*/ 3691 h 3819"/>
                <a:gd name="T32" fmla="*/ 2053 w 3439"/>
                <a:gd name="T33" fmla="*/ 3669 h 3819"/>
                <a:gd name="T34" fmla="*/ 2345 w 3439"/>
                <a:gd name="T35" fmla="*/ 3680 h 3819"/>
                <a:gd name="T36" fmla="*/ 2418 w 3439"/>
                <a:gd name="T37" fmla="*/ 3703 h 3819"/>
                <a:gd name="T38" fmla="*/ 2782 w 3439"/>
                <a:gd name="T39" fmla="*/ 3691 h 3819"/>
                <a:gd name="T40" fmla="*/ 3390 w 3439"/>
                <a:gd name="T41" fmla="*/ 3680 h 3819"/>
                <a:gd name="T42" fmla="*/ 3995 w 3439"/>
                <a:gd name="T43" fmla="*/ 3714 h 3819"/>
                <a:gd name="T44" fmla="*/ 4820 w 3439"/>
                <a:gd name="T45" fmla="*/ 3759 h 3819"/>
                <a:gd name="T46" fmla="*/ 5572 w 3439"/>
                <a:gd name="T47" fmla="*/ 3748 h 3819"/>
                <a:gd name="T48" fmla="*/ 6034 w 3439"/>
                <a:gd name="T49" fmla="*/ 3680 h 3819"/>
                <a:gd name="T50" fmla="*/ 7341 w 3439"/>
                <a:gd name="T51" fmla="*/ 3669 h 3819"/>
                <a:gd name="T52" fmla="*/ 7271 w 3439"/>
                <a:gd name="T53" fmla="*/ 3601 h 3819"/>
                <a:gd name="T54" fmla="*/ 7171 w 3439"/>
                <a:gd name="T55" fmla="*/ 3488 h 3819"/>
                <a:gd name="T56" fmla="*/ 7101 w 3439"/>
                <a:gd name="T57" fmla="*/ 3194 h 3819"/>
                <a:gd name="T58" fmla="*/ 7101 w 3439"/>
                <a:gd name="T59" fmla="*/ 992 h 3819"/>
                <a:gd name="T60" fmla="*/ 7074 w 3439"/>
                <a:gd name="T61" fmla="*/ 653 h 3819"/>
                <a:gd name="T62" fmla="*/ 7051 w 3439"/>
                <a:gd name="T63" fmla="*/ 518 h 3819"/>
                <a:gd name="T64" fmla="*/ 6906 w 3439"/>
                <a:gd name="T65" fmla="*/ 427 h 3819"/>
                <a:gd name="T66" fmla="*/ 6857 w 3439"/>
                <a:gd name="T67" fmla="*/ 213 h 3819"/>
                <a:gd name="T68" fmla="*/ 6759 w 3439"/>
                <a:gd name="T69" fmla="*/ 190 h 3819"/>
                <a:gd name="T70" fmla="*/ 6689 w 3439"/>
                <a:gd name="T71" fmla="*/ 168 h 3819"/>
                <a:gd name="T72" fmla="*/ 6057 w 3439"/>
                <a:gd name="T73" fmla="*/ 77 h 3819"/>
                <a:gd name="T74" fmla="*/ 5814 w 3439"/>
                <a:gd name="T75" fmla="*/ 88 h 3819"/>
                <a:gd name="T76" fmla="*/ 5402 w 3439"/>
                <a:gd name="T77" fmla="*/ 145 h 3819"/>
                <a:gd name="T78" fmla="*/ 4407 w 3439"/>
                <a:gd name="T79" fmla="*/ 201 h 3819"/>
                <a:gd name="T80" fmla="*/ 3703 w 3439"/>
                <a:gd name="T81" fmla="*/ 145 h 3819"/>
                <a:gd name="T82" fmla="*/ 2053 w 3439"/>
                <a:gd name="T83" fmla="*/ 55 h 3819"/>
                <a:gd name="T84" fmla="*/ 1181 w 3439"/>
                <a:gd name="T85" fmla="*/ 122 h 3819"/>
                <a:gd name="T86" fmla="*/ 1060 w 3439"/>
                <a:gd name="T87" fmla="*/ 111 h 3819"/>
                <a:gd name="T88" fmla="*/ 1035 w 3439"/>
                <a:gd name="T89" fmla="*/ 43 h 3819"/>
                <a:gd name="T90" fmla="*/ 259 w 3439"/>
                <a:gd name="T91" fmla="*/ 32 h 3819"/>
                <a:gd name="T92" fmla="*/ 91 w 3439"/>
                <a:gd name="T93" fmla="*/ 21 h 3819"/>
                <a:gd name="T94" fmla="*/ 18 w 3439"/>
                <a:gd name="T95" fmla="*/ 9 h 3819"/>
                <a:gd name="T96" fmla="*/ 64 w 3439"/>
                <a:gd name="T97" fmla="*/ 21 h 38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39" h="3819">
                  <a:moveTo>
                    <a:pt x="30" y="21"/>
                  </a:moveTo>
                  <a:cubicBezTo>
                    <a:pt x="45" y="105"/>
                    <a:pt x="78" y="179"/>
                    <a:pt x="109" y="258"/>
                  </a:cubicBezTo>
                  <a:cubicBezTo>
                    <a:pt x="118" y="280"/>
                    <a:pt x="124" y="303"/>
                    <a:pt x="132" y="326"/>
                  </a:cubicBezTo>
                  <a:cubicBezTo>
                    <a:pt x="142" y="355"/>
                    <a:pt x="154" y="416"/>
                    <a:pt x="154" y="416"/>
                  </a:cubicBezTo>
                  <a:cubicBezTo>
                    <a:pt x="137" y="528"/>
                    <a:pt x="116" y="619"/>
                    <a:pt x="75" y="721"/>
                  </a:cubicBezTo>
                  <a:cubicBezTo>
                    <a:pt x="80" y="812"/>
                    <a:pt x="96" y="901"/>
                    <a:pt x="98" y="992"/>
                  </a:cubicBezTo>
                  <a:cubicBezTo>
                    <a:pt x="105" y="1331"/>
                    <a:pt x="98" y="1669"/>
                    <a:pt x="109" y="2008"/>
                  </a:cubicBezTo>
                  <a:cubicBezTo>
                    <a:pt x="110" y="2025"/>
                    <a:pt x="125" y="2038"/>
                    <a:pt x="132" y="2054"/>
                  </a:cubicBezTo>
                  <a:cubicBezTo>
                    <a:pt x="137" y="2065"/>
                    <a:pt x="139" y="2077"/>
                    <a:pt x="143" y="2088"/>
                  </a:cubicBezTo>
                  <a:cubicBezTo>
                    <a:pt x="148" y="2259"/>
                    <a:pt x="114" y="2422"/>
                    <a:pt x="188" y="2573"/>
                  </a:cubicBezTo>
                  <a:cubicBezTo>
                    <a:pt x="222" y="2827"/>
                    <a:pt x="227" y="3090"/>
                    <a:pt x="166" y="3341"/>
                  </a:cubicBezTo>
                  <a:cubicBezTo>
                    <a:pt x="155" y="3441"/>
                    <a:pt x="142" y="3519"/>
                    <a:pt x="109" y="3612"/>
                  </a:cubicBezTo>
                  <a:cubicBezTo>
                    <a:pt x="113" y="3642"/>
                    <a:pt x="108" y="3675"/>
                    <a:pt x="121" y="3703"/>
                  </a:cubicBezTo>
                  <a:cubicBezTo>
                    <a:pt x="148" y="3763"/>
                    <a:pt x="305" y="3745"/>
                    <a:pt x="358" y="3748"/>
                  </a:cubicBezTo>
                  <a:cubicBezTo>
                    <a:pt x="471" y="3744"/>
                    <a:pt x="584" y="3746"/>
                    <a:pt x="697" y="3736"/>
                  </a:cubicBezTo>
                  <a:cubicBezTo>
                    <a:pt x="737" y="3732"/>
                    <a:pt x="772" y="3704"/>
                    <a:pt x="810" y="3691"/>
                  </a:cubicBezTo>
                  <a:cubicBezTo>
                    <a:pt x="856" y="3675"/>
                    <a:pt x="910" y="3674"/>
                    <a:pt x="956" y="3669"/>
                  </a:cubicBezTo>
                  <a:cubicBezTo>
                    <a:pt x="1001" y="3673"/>
                    <a:pt x="1047" y="3671"/>
                    <a:pt x="1092" y="3680"/>
                  </a:cubicBezTo>
                  <a:cubicBezTo>
                    <a:pt x="1105" y="3683"/>
                    <a:pt x="1112" y="3702"/>
                    <a:pt x="1126" y="3703"/>
                  </a:cubicBezTo>
                  <a:cubicBezTo>
                    <a:pt x="1182" y="3706"/>
                    <a:pt x="1239" y="3695"/>
                    <a:pt x="1295" y="3691"/>
                  </a:cubicBezTo>
                  <a:cubicBezTo>
                    <a:pt x="1410" y="3672"/>
                    <a:pt x="1441" y="3671"/>
                    <a:pt x="1578" y="3680"/>
                  </a:cubicBezTo>
                  <a:cubicBezTo>
                    <a:pt x="1801" y="3731"/>
                    <a:pt x="1535" y="3676"/>
                    <a:pt x="1860" y="3714"/>
                  </a:cubicBezTo>
                  <a:cubicBezTo>
                    <a:pt x="2357" y="3772"/>
                    <a:pt x="1788" y="3731"/>
                    <a:pt x="2244" y="3759"/>
                  </a:cubicBezTo>
                  <a:cubicBezTo>
                    <a:pt x="2362" y="3819"/>
                    <a:pt x="2472" y="3778"/>
                    <a:pt x="2594" y="3748"/>
                  </a:cubicBezTo>
                  <a:cubicBezTo>
                    <a:pt x="2662" y="3713"/>
                    <a:pt x="2737" y="3703"/>
                    <a:pt x="2809" y="3680"/>
                  </a:cubicBezTo>
                  <a:cubicBezTo>
                    <a:pt x="2821" y="3681"/>
                    <a:pt x="3308" y="3739"/>
                    <a:pt x="3418" y="3669"/>
                  </a:cubicBezTo>
                  <a:cubicBezTo>
                    <a:pt x="3439" y="3655"/>
                    <a:pt x="3395" y="3624"/>
                    <a:pt x="3385" y="3601"/>
                  </a:cubicBezTo>
                  <a:cubicBezTo>
                    <a:pt x="3369" y="3564"/>
                    <a:pt x="3339" y="3488"/>
                    <a:pt x="3339" y="3488"/>
                  </a:cubicBezTo>
                  <a:cubicBezTo>
                    <a:pt x="3309" y="3300"/>
                    <a:pt x="3320" y="3398"/>
                    <a:pt x="3306" y="3194"/>
                  </a:cubicBezTo>
                  <a:cubicBezTo>
                    <a:pt x="3283" y="2462"/>
                    <a:pt x="3209" y="1722"/>
                    <a:pt x="3306" y="992"/>
                  </a:cubicBezTo>
                  <a:cubicBezTo>
                    <a:pt x="3302" y="879"/>
                    <a:pt x="3299" y="766"/>
                    <a:pt x="3294" y="653"/>
                  </a:cubicBezTo>
                  <a:cubicBezTo>
                    <a:pt x="3292" y="608"/>
                    <a:pt x="3298" y="561"/>
                    <a:pt x="3283" y="518"/>
                  </a:cubicBezTo>
                  <a:cubicBezTo>
                    <a:pt x="3271" y="482"/>
                    <a:pt x="3215" y="427"/>
                    <a:pt x="3215" y="427"/>
                  </a:cubicBezTo>
                  <a:cubicBezTo>
                    <a:pt x="3198" y="357"/>
                    <a:pt x="3213" y="282"/>
                    <a:pt x="3193" y="213"/>
                  </a:cubicBezTo>
                  <a:cubicBezTo>
                    <a:pt x="3188" y="197"/>
                    <a:pt x="3162" y="198"/>
                    <a:pt x="3147" y="190"/>
                  </a:cubicBezTo>
                  <a:cubicBezTo>
                    <a:pt x="3136" y="183"/>
                    <a:pt x="3126" y="173"/>
                    <a:pt x="3114" y="168"/>
                  </a:cubicBezTo>
                  <a:cubicBezTo>
                    <a:pt x="3022" y="127"/>
                    <a:pt x="2920" y="91"/>
                    <a:pt x="2820" y="77"/>
                  </a:cubicBezTo>
                  <a:cubicBezTo>
                    <a:pt x="2782" y="81"/>
                    <a:pt x="2744" y="81"/>
                    <a:pt x="2707" y="88"/>
                  </a:cubicBezTo>
                  <a:cubicBezTo>
                    <a:pt x="2642" y="100"/>
                    <a:pt x="2581" y="132"/>
                    <a:pt x="2515" y="145"/>
                  </a:cubicBezTo>
                  <a:cubicBezTo>
                    <a:pt x="2354" y="306"/>
                    <a:pt x="2479" y="214"/>
                    <a:pt x="2052" y="201"/>
                  </a:cubicBezTo>
                  <a:cubicBezTo>
                    <a:pt x="1941" y="189"/>
                    <a:pt x="1834" y="159"/>
                    <a:pt x="1724" y="145"/>
                  </a:cubicBezTo>
                  <a:cubicBezTo>
                    <a:pt x="1469" y="112"/>
                    <a:pt x="1213" y="72"/>
                    <a:pt x="956" y="55"/>
                  </a:cubicBezTo>
                  <a:cubicBezTo>
                    <a:pt x="701" y="63"/>
                    <a:pt x="672" y="0"/>
                    <a:pt x="550" y="122"/>
                  </a:cubicBezTo>
                  <a:cubicBezTo>
                    <a:pt x="531" y="118"/>
                    <a:pt x="506" y="126"/>
                    <a:pt x="493" y="111"/>
                  </a:cubicBezTo>
                  <a:cubicBezTo>
                    <a:pt x="478" y="94"/>
                    <a:pt x="504" y="48"/>
                    <a:pt x="482" y="43"/>
                  </a:cubicBezTo>
                  <a:cubicBezTo>
                    <a:pt x="364" y="18"/>
                    <a:pt x="241" y="36"/>
                    <a:pt x="121" y="32"/>
                  </a:cubicBezTo>
                  <a:cubicBezTo>
                    <a:pt x="95" y="28"/>
                    <a:pt x="68" y="26"/>
                    <a:pt x="42" y="21"/>
                  </a:cubicBezTo>
                  <a:cubicBezTo>
                    <a:pt x="30" y="19"/>
                    <a:pt x="20" y="9"/>
                    <a:pt x="8" y="9"/>
                  </a:cubicBezTo>
                  <a:cubicBezTo>
                    <a:pt x="0" y="9"/>
                    <a:pt x="23" y="17"/>
                    <a:pt x="30" y="21"/>
                  </a:cubicBezTo>
                  <a:close/>
                </a:path>
              </a:pathLst>
            </a:custGeom>
            <a:solidFill>
              <a:srgbClr val="CCFFFF"/>
            </a:solidFill>
            <a:ln w="12700" cap="sq" cmpd="sng">
              <a:noFill/>
              <a:prstDash val="solid"/>
              <a:round/>
              <a:headEnd type="none" w="sm" len="sm"/>
              <a:tailEnd type="none" w="sm" len="sm"/>
            </a:ln>
            <a:effectLst>
              <a:outerShdw dist="206741" dir="2550627" algn="ctr" rotWithShape="0">
                <a:srgbClr val="B2B2B2"/>
              </a:outerShdw>
            </a:effectLst>
          </p:spPr>
          <p:txBody>
            <a:bodyPr/>
            <a:lstStyle/>
            <a:p>
              <a:endParaRPr lang="zh-CN" altLang="en-US"/>
            </a:p>
          </p:txBody>
        </p:sp>
        <p:sp>
          <p:nvSpPr>
            <p:cNvPr id="66581" name="Text Box 4"/>
            <p:cNvSpPr txBox="1">
              <a:spLocks noChangeArrowheads="1"/>
            </p:cNvSpPr>
            <p:nvPr/>
          </p:nvSpPr>
          <p:spPr bwMode="auto">
            <a:xfrm>
              <a:off x="674" y="495"/>
              <a:ext cx="4149" cy="180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solidFill>
                    <a:srgbClr val="003399"/>
                  </a:solidFill>
                  <a:latin typeface="Times New Roman" pitchFamily="18" charset="0"/>
                  <a:ea typeface="宋体" charset="-122"/>
                </a:rPr>
                <a:t>void merge(</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x[ ],</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leftend,int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rightend</a:t>
              </a:r>
              <a:r>
                <a:rPr lang="en-US" altLang="zh-CN" sz="2500" b="1" dirty="0">
                  <a:solidFill>
                    <a:srgbClr val="003399"/>
                  </a:solidFill>
                  <a:latin typeface="Times New Roman" pitchFamily="18" charset="0"/>
                  <a:ea typeface="宋体" charset="-122"/>
                </a:rPr>
                <a:t>)</a:t>
              </a:r>
            </a:p>
            <a:p>
              <a:pPr eaLnBrk="1" hangingPunct="1">
                <a:lnSpc>
                  <a:spcPct val="80000"/>
                </a:lnSpc>
              </a:pP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=left, j=leftend+1, q=left;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while(</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a:t>
              </a:r>
              <a:r>
                <a:rPr lang="en-US" altLang="zh-CN" sz="2500" b="1" dirty="0" err="1">
                  <a:solidFill>
                    <a:srgbClr val="003399"/>
                  </a:solidFill>
                  <a:latin typeface="Times New Roman" pitchFamily="18" charset="0"/>
                  <a:ea typeface="宋体" charset="-122"/>
                  <a:sym typeface="Symbol" pitchFamily="18" charset="2"/>
                </a:rPr>
                <a:t>leftend</a:t>
              </a:r>
              <a:r>
                <a:rPr lang="en-US" altLang="zh-CN" sz="2500" b="1" dirty="0">
                  <a:solidFill>
                    <a:srgbClr val="003399"/>
                  </a:solidFill>
                  <a:latin typeface="Times New Roman" pitchFamily="18" charset="0"/>
                  <a:ea typeface="宋体" charset="-122"/>
                  <a:sym typeface="Symbol" pitchFamily="18" charset="2"/>
                </a:rPr>
                <a:t> &amp;&amp; j&lt;=</a:t>
              </a:r>
              <a:r>
                <a:rPr lang="en-US" altLang="zh-CN" sz="2500" b="1" dirty="0" err="1">
                  <a:solidFill>
                    <a:srgbClr val="003399"/>
                  </a:solidFill>
                  <a:latin typeface="Times New Roman" pitchFamily="18" charset="0"/>
                  <a:ea typeface="宋体" charset="-122"/>
                  <a:sym typeface="Symbol" pitchFamily="18" charset="2"/>
                </a:rPr>
                <a:t>rightend</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if(x[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]&lt;=x[j]) </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[q++]=x[j++];</a:t>
              </a:r>
            </a:p>
          </p:txBody>
        </p:sp>
      </p:grpSp>
      <p:sp>
        <p:nvSpPr>
          <p:cNvPr id="308230" name="Text Box 6"/>
          <p:cNvSpPr txBox="1">
            <a:spLocks noChangeArrowheads="1"/>
          </p:cNvSpPr>
          <p:nvPr/>
        </p:nvSpPr>
        <p:spPr bwMode="auto">
          <a:xfrm>
            <a:off x="1717675" y="3616325"/>
            <a:ext cx="3194050" cy="7016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EC2D00"/>
                </a:solidFill>
                <a:latin typeface="Times New Roman" pitchFamily="18" charset="0"/>
                <a:ea typeface="宋体" charset="-122"/>
              </a:rPr>
              <a:t>while(</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&lt;=</a:t>
            </a:r>
            <a:r>
              <a:rPr lang="en-US" altLang="zh-CN" sz="2500" b="1" dirty="0" err="1">
                <a:solidFill>
                  <a:srgbClr val="EC2D00"/>
                </a:solidFill>
                <a:latin typeface="Times New Roman" pitchFamily="18" charset="0"/>
                <a:ea typeface="宋体" charset="-122"/>
              </a:rPr>
              <a:t>leftend</a:t>
            </a:r>
            <a:r>
              <a:rPr lang="en-US" altLang="zh-CN" sz="2500" b="1" dirty="0">
                <a:solidFill>
                  <a:srgbClr val="EC2D00"/>
                </a:solidFill>
                <a:latin typeface="Times New Roman" pitchFamily="18" charset="0"/>
                <a:ea typeface="宋体" charset="-122"/>
              </a:rPr>
              <a:t>)</a:t>
            </a:r>
          </a:p>
          <a:p>
            <a:pPr eaLnBrk="1" hangingPunct="1">
              <a:lnSpc>
                <a:spcPct val="80000"/>
              </a:lnSpc>
            </a:pPr>
            <a:r>
              <a:rPr lang="en-US" altLang="zh-CN" sz="2500" b="1" dirty="0">
                <a:solidFill>
                  <a:srgbClr val="EC2D00"/>
                </a:solidFill>
                <a:latin typeface="Times New Roman" pitchFamily="18" charset="0"/>
                <a:ea typeface="宋体" charset="-122"/>
              </a:rPr>
              <a:t>      </a:t>
            </a:r>
            <a:r>
              <a:rPr lang="en-US" altLang="zh-CN" sz="2500" b="1" dirty="0" err="1">
                <a:solidFill>
                  <a:srgbClr val="EC2D00"/>
                </a:solidFill>
                <a:latin typeface="Times New Roman" pitchFamily="18" charset="0"/>
                <a:ea typeface="宋体" charset="-122"/>
              </a:rPr>
              <a:t>tmp</a:t>
            </a:r>
            <a:r>
              <a:rPr lang="en-US" altLang="zh-CN" sz="2500" b="1" dirty="0">
                <a:solidFill>
                  <a:srgbClr val="EC2D00"/>
                </a:solidFill>
                <a:latin typeface="Times New Roman" pitchFamily="18" charset="0"/>
                <a:ea typeface="宋体" charset="-122"/>
              </a:rPr>
              <a:t>[q++]=x[</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a:t>
            </a:r>
          </a:p>
        </p:txBody>
      </p:sp>
      <p:sp>
        <p:nvSpPr>
          <p:cNvPr id="308231" name="Text Box 7"/>
          <p:cNvSpPr txBox="1">
            <a:spLocks noChangeArrowheads="1"/>
          </p:cNvSpPr>
          <p:nvPr/>
        </p:nvSpPr>
        <p:spPr bwMode="auto">
          <a:xfrm>
            <a:off x="1336675" y="4359275"/>
            <a:ext cx="3616325" cy="10064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chemeClr val="bg1">
                    <a:lumMod val="50000"/>
                  </a:schemeClr>
                </a:solidFill>
                <a:latin typeface="Times New Roman" pitchFamily="18" charset="0"/>
                <a:ea typeface="宋体" charset="-122"/>
              </a:rPr>
              <a:t>     </a:t>
            </a:r>
            <a:r>
              <a:rPr lang="en-US" altLang="zh-CN" sz="2500" b="1" dirty="0">
                <a:solidFill>
                  <a:srgbClr val="7030A0"/>
                </a:solidFill>
                <a:latin typeface="Times New Roman" pitchFamily="18" charset="0"/>
                <a:ea typeface="宋体" charset="-122"/>
              </a:rPr>
              <a:t>while(j&lt;=</a:t>
            </a:r>
            <a:r>
              <a:rPr lang="en-US" altLang="zh-CN" sz="2500" b="1" dirty="0" err="1">
                <a:solidFill>
                  <a:srgbClr val="7030A0"/>
                </a:solidFill>
                <a:latin typeface="Times New Roman" pitchFamily="18" charset="0"/>
                <a:ea typeface="宋体" charset="-122"/>
              </a:rPr>
              <a:t>rightend</a:t>
            </a:r>
            <a:r>
              <a:rPr lang="en-US" altLang="zh-CN" sz="2500" b="1" dirty="0">
                <a:solidFill>
                  <a:srgbClr val="7030A0"/>
                </a:solidFill>
                <a:latin typeface="Times New Roman" pitchFamily="18" charset="0"/>
                <a:ea typeface="宋体" charset="-122"/>
              </a:rPr>
              <a:t>)</a:t>
            </a:r>
          </a:p>
          <a:p>
            <a:pPr eaLnBrk="1" hangingPunct="1">
              <a:lnSpc>
                <a:spcPct val="80000"/>
              </a:lnSpc>
            </a:pPr>
            <a:r>
              <a:rPr lang="en-US" altLang="zh-CN" sz="2500" b="1" dirty="0">
                <a:solidFill>
                  <a:srgbClr val="7030A0"/>
                </a:solidFill>
                <a:latin typeface="Times New Roman" pitchFamily="18" charset="0"/>
                <a:ea typeface="宋体" charset="-122"/>
              </a:rPr>
              <a:t>           </a:t>
            </a:r>
            <a:r>
              <a:rPr lang="en-US" altLang="zh-CN" sz="2500" b="1" dirty="0" err="1">
                <a:solidFill>
                  <a:srgbClr val="7030A0"/>
                </a:solidFill>
                <a:latin typeface="Times New Roman" pitchFamily="18" charset="0"/>
                <a:ea typeface="宋体" charset="-122"/>
              </a:rPr>
              <a:t>tmp</a:t>
            </a:r>
            <a:r>
              <a:rPr lang="en-US" altLang="zh-CN" sz="2500" b="1" dirty="0">
                <a:solidFill>
                  <a:srgbClr val="7030A0"/>
                </a:solidFill>
                <a:latin typeface="Times New Roman" pitchFamily="18" charset="0"/>
                <a:ea typeface="宋体" charset="-122"/>
              </a:rPr>
              <a:t>[q++]=x[j++];</a:t>
            </a:r>
          </a:p>
          <a:p>
            <a:pPr eaLnBrk="1" hangingPunct="1">
              <a:lnSpc>
                <a:spcPct val="80000"/>
              </a:lnSpc>
            </a:pPr>
            <a:endParaRPr lang="en-US" altLang="zh-CN" sz="2500" b="1" dirty="0">
              <a:solidFill>
                <a:schemeClr val="bg1">
                  <a:lumMod val="50000"/>
                </a:schemeClr>
              </a:solidFill>
              <a:latin typeface="Times New Roman" pitchFamily="18" charset="0"/>
              <a:ea typeface="宋体" charset="-122"/>
            </a:endParaRPr>
          </a:p>
        </p:txBody>
      </p:sp>
      <p:grpSp>
        <p:nvGrpSpPr>
          <p:cNvPr id="3" name="Group 54"/>
          <p:cNvGrpSpPr>
            <a:grpSpLocks/>
          </p:cNvGrpSpPr>
          <p:nvPr/>
        </p:nvGrpSpPr>
        <p:grpSpPr bwMode="auto">
          <a:xfrm>
            <a:off x="5578475" y="1481138"/>
            <a:ext cx="3314700" cy="1476375"/>
            <a:chOff x="3514" y="933"/>
            <a:chExt cx="2088" cy="930"/>
          </a:xfrm>
        </p:grpSpPr>
        <p:sp>
          <p:nvSpPr>
            <p:cNvPr id="66577" name="AutoShape 9"/>
            <p:cNvSpPr>
              <a:spLocks noChangeArrowheads="1"/>
            </p:cNvSpPr>
            <p:nvPr/>
          </p:nvSpPr>
          <p:spPr bwMode="auto">
            <a:xfrm>
              <a:off x="3514" y="933"/>
              <a:ext cx="2009" cy="930"/>
            </a:xfrm>
            <a:prstGeom prst="cloudCallout">
              <a:avLst>
                <a:gd name="adj1" fmla="val -59708"/>
                <a:gd name="adj2" fmla="val 42259"/>
              </a:avLst>
            </a:prstGeom>
            <a:solidFill>
              <a:srgbClr val="FFFF99"/>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6578" name="Text Box 10"/>
            <p:cNvSpPr txBox="1">
              <a:spLocks noChangeArrowheads="1"/>
            </p:cNvSpPr>
            <p:nvPr/>
          </p:nvSpPr>
          <p:spPr bwMode="auto">
            <a:xfrm>
              <a:off x="3672" y="1097"/>
              <a:ext cx="1930" cy="642"/>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1900" b="1">
                  <a:solidFill>
                    <a:srgbClr val="00007E"/>
                  </a:solidFill>
                  <a:latin typeface="幼圆" pitchFamily="49" charset="-122"/>
                  <a:ea typeface="幼圆" pitchFamily="49" charset="-122"/>
                </a:rPr>
                <a:t>        </a:t>
              </a:r>
              <a:r>
                <a:rPr lang="zh-CN" altLang="en-US" sz="1900" b="1">
                  <a:solidFill>
                    <a:srgbClr val="00007E"/>
                  </a:solidFill>
                  <a:latin typeface="幼圆" pitchFamily="49" charset="-122"/>
                  <a:ea typeface="幼圆" pitchFamily="49" charset="-122"/>
                </a:rPr>
                <a:t>将两个位置</a:t>
              </a:r>
            </a:p>
            <a:p>
              <a:pPr eaLnBrk="1" hangingPunct="1">
                <a:lnSpc>
                  <a:spcPct val="80000"/>
                </a:lnSpc>
              </a:pPr>
              <a:r>
                <a:rPr lang="zh-CN" altLang="en-US" sz="1900" b="1">
                  <a:solidFill>
                    <a:srgbClr val="00007E"/>
                  </a:solidFill>
                  <a:latin typeface="幼圆" pitchFamily="49" charset="-122"/>
                  <a:ea typeface="幼圆" pitchFamily="49" charset="-122"/>
                </a:rPr>
                <a:t>相邻且按值有序子序列 </a:t>
              </a:r>
            </a:p>
            <a:p>
              <a:pPr eaLnBrk="1" hangingPunct="1">
                <a:lnSpc>
                  <a:spcPct val="80000"/>
                </a:lnSpc>
              </a:pPr>
              <a:r>
                <a:rPr lang="zh-CN" altLang="en-US" sz="1900" b="1">
                  <a:solidFill>
                    <a:srgbClr val="00007E"/>
                  </a:solidFill>
                  <a:latin typeface="幼圆" pitchFamily="49" charset="-122"/>
                  <a:ea typeface="幼圆" pitchFamily="49" charset="-122"/>
                </a:rPr>
                <a:t>  合并为一个按值有</a:t>
              </a:r>
            </a:p>
            <a:p>
              <a:pPr eaLnBrk="1" hangingPunct="1">
                <a:lnSpc>
                  <a:spcPct val="80000"/>
                </a:lnSpc>
              </a:pPr>
              <a:r>
                <a:rPr lang="zh-CN" altLang="en-US" sz="1900" b="1">
                  <a:solidFill>
                    <a:srgbClr val="00007E"/>
                  </a:solidFill>
                  <a:latin typeface="幼圆" pitchFamily="49" charset="-122"/>
                  <a:ea typeface="幼圆" pitchFamily="49" charset="-122"/>
                </a:rPr>
                <a:t>    序的序列</a:t>
              </a:r>
            </a:p>
          </p:txBody>
        </p:sp>
        <p:sp>
          <p:nvSpPr>
            <p:cNvPr id="66579" name="Text Box 11"/>
            <p:cNvSpPr txBox="1">
              <a:spLocks noChangeArrowheads="1"/>
            </p:cNvSpPr>
            <p:nvPr/>
          </p:nvSpPr>
          <p:spPr bwMode="auto">
            <a:xfrm>
              <a:off x="3871" y="1029"/>
              <a:ext cx="576" cy="27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eaLnBrk="1" hangingPunct="1"/>
              <a:r>
                <a:rPr lang="zh-CN" altLang="en-US" sz="2300" b="1">
                  <a:solidFill>
                    <a:srgbClr val="FF3300"/>
                  </a:solidFill>
                </a:rPr>
                <a:t>功能 </a:t>
              </a:r>
            </a:p>
          </p:txBody>
        </p:sp>
      </p:grpSp>
      <p:grpSp>
        <p:nvGrpSpPr>
          <p:cNvPr id="4" name="Group 23"/>
          <p:cNvGrpSpPr>
            <a:grpSpLocks/>
          </p:cNvGrpSpPr>
          <p:nvPr/>
        </p:nvGrpSpPr>
        <p:grpSpPr bwMode="auto">
          <a:xfrm>
            <a:off x="1693863" y="3571875"/>
            <a:ext cx="6154737" cy="906463"/>
            <a:chOff x="1067" y="2261"/>
            <a:chExt cx="3877" cy="571"/>
          </a:xfrm>
        </p:grpSpPr>
        <p:sp>
          <p:nvSpPr>
            <p:cNvPr id="66574" name="AutoShape 24"/>
            <p:cNvSpPr>
              <a:spLocks noChangeArrowheads="1"/>
            </p:cNvSpPr>
            <p:nvPr/>
          </p:nvSpPr>
          <p:spPr bwMode="auto">
            <a:xfrm>
              <a:off x="3312" y="2352"/>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5" name="Text Box 25"/>
            <p:cNvSpPr txBox="1">
              <a:spLocks noChangeArrowheads="1"/>
            </p:cNvSpPr>
            <p:nvPr/>
          </p:nvSpPr>
          <p:spPr bwMode="auto">
            <a:xfrm>
              <a:off x="3360" y="2370"/>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复制第一个子</a:t>
              </a:r>
            </a:p>
            <a:p>
              <a:pPr eaLnBrk="1" hangingPunct="1">
                <a:lnSpc>
                  <a:spcPct val="90000"/>
                </a:lnSpc>
              </a:pPr>
              <a:r>
                <a:rPr lang="zh-CN" altLang="en-US" sz="2200" b="1">
                  <a:solidFill>
                    <a:srgbClr val="FF3300"/>
                  </a:solidFill>
                </a:rPr>
                <a:t>序列的剩余部分</a:t>
              </a:r>
            </a:p>
          </p:txBody>
        </p:sp>
        <p:sp>
          <p:nvSpPr>
            <p:cNvPr id="66576" name="Rectangle 26"/>
            <p:cNvSpPr>
              <a:spLocks noChangeArrowheads="1"/>
            </p:cNvSpPr>
            <p:nvPr/>
          </p:nvSpPr>
          <p:spPr bwMode="auto">
            <a:xfrm>
              <a:off x="1067" y="2261"/>
              <a:ext cx="1776" cy="486"/>
            </a:xfrm>
            <a:prstGeom prst="rect">
              <a:avLst/>
            </a:prstGeom>
            <a:noFill/>
            <a:ln w="41275">
              <a:solidFill>
                <a:srgbClr val="FF0000"/>
              </a:solidFill>
              <a:miter lim="800000"/>
              <a:headEnd type="none" w="sm" len="sm"/>
              <a:tailEnd type="none" w="sm" len="sm"/>
            </a:ln>
          </p:spPr>
          <p:txBody>
            <a:bodyPr wrap="none" anchor="ctr"/>
            <a:lstStyle/>
            <a:p>
              <a:pPr eaLnBrk="1" hangingPunct="1"/>
              <a:endParaRPr lang="zh-CN" altLang="en-US"/>
            </a:p>
          </p:txBody>
        </p:sp>
      </p:grpSp>
      <p:grpSp>
        <p:nvGrpSpPr>
          <p:cNvPr id="5" name="Group 53"/>
          <p:cNvGrpSpPr>
            <a:grpSpLocks/>
          </p:cNvGrpSpPr>
          <p:nvPr/>
        </p:nvGrpSpPr>
        <p:grpSpPr bwMode="auto">
          <a:xfrm>
            <a:off x="420688" y="2578100"/>
            <a:ext cx="644525" cy="1736725"/>
            <a:chOff x="265" y="1624"/>
            <a:chExt cx="406" cy="1094"/>
          </a:xfrm>
        </p:grpSpPr>
        <p:sp>
          <p:nvSpPr>
            <p:cNvPr id="66572" name="Oval 34"/>
            <p:cNvSpPr>
              <a:spLocks noChangeArrowheads="1"/>
            </p:cNvSpPr>
            <p:nvPr/>
          </p:nvSpPr>
          <p:spPr bwMode="auto">
            <a:xfrm>
              <a:off x="265" y="1624"/>
              <a:ext cx="406" cy="1094"/>
            </a:xfrm>
            <a:prstGeom prst="ellipse">
              <a:avLst/>
            </a:prstGeom>
            <a:gradFill rotWithShape="0">
              <a:gsLst>
                <a:gs pos="0">
                  <a:srgbClr val="FF0000"/>
                </a:gs>
                <a:gs pos="50000">
                  <a:srgbClr val="760000"/>
                </a:gs>
                <a:gs pos="100000">
                  <a:srgbClr val="FF0000"/>
                </a:gs>
              </a:gsLst>
              <a:lin ang="0" scaled="1"/>
            </a:gradFill>
            <a:ln w="12700" cap="sq">
              <a:noFill/>
              <a:round/>
              <a:headEnd type="none" w="sm" len="sm"/>
              <a:tailEnd type="none" w="sm" len="sm"/>
            </a:ln>
            <a:effectLst>
              <a:outerShdw dist="40161" dir="1106097" algn="ctr" rotWithShape="0">
                <a:srgbClr val="B2B2B2"/>
              </a:outerShdw>
            </a:effectLst>
          </p:spPr>
          <p:txBody>
            <a:bodyPr wrap="none" anchor="ctr"/>
            <a:lstStyle/>
            <a:p>
              <a:pPr algn="ctr" eaLnBrk="1" hangingPunct="1"/>
              <a:endParaRPr lang="zh-CN" altLang="zh-CN" sz="2700" b="1">
                <a:solidFill>
                  <a:srgbClr val="FFFC00"/>
                </a:solidFill>
                <a:latin typeface="Times New Roman" pitchFamily="18" charset="0"/>
                <a:ea typeface="楷体_GB2312" pitchFamily="49" charset="-122"/>
              </a:endParaRPr>
            </a:p>
          </p:txBody>
        </p:sp>
        <p:sp>
          <p:nvSpPr>
            <p:cNvPr id="66573" name="Rectangle 35"/>
            <p:cNvSpPr>
              <a:spLocks noChangeArrowheads="1"/>
            </p:cNvSpPr>
            <p:nvPr/>
          </p:nvSpPr>
          <p:spPr bwMode="auto">
            <a:xfrm>
              <a:off x="314" y="1693"/>
              <a:ext cx="324" cy="9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85000"/>
                </a:lnSpc>
              </a:pPr>
              <a:r>
                <a:rPr lang="zh-CN" altLang="en-US" sz="2600" b="1">
                  <a:solidFill>
                    <a:srgbClr val="FFFC00"/>
                  </a:solidFill>
                  <a:latin typeface="Times New Roman" pitchFamily="18" charset="0"/>
                </a:rPr>
                <a:t>合</a:t>
              </a:r>
            </a:p>
            <a:p>
              <a:pPr eaLnBrk="1" hangingPunct="1">
                <a:lnSpc>
                  <a:spcPct val="85000"/>
                </a:lnSpc>
              </a:pPr>
              <a:r>
                <a:rPr lang="zh-CN" altLang="en-US" sz="2600" b="1">
                  <a:solidFill>
                    <a:srgbClr val="FFFC00"/>
                  </a:solidFill>
                  <a:latin typeface="Times New Roman" pitchFamily="18" charset="0"/>
                </a:rPr>
                <a:t>并</a:t>
              </a:r>
            </a:p>
            <a:p>
              <a:pPr eaLnBrk="1" hangingPunct="1">
                <a:lnSpc>
                  <a:spcPct val="85000"/>
                </a:lnSpc>
              </a:pPr>
              <a:r>
                <a:rPr lang="zh-CN" altLang="en-US" sz="2600" b="1">
                  <a:solidFill>
                    <a:srgbClr val="FFFC00"/>
                  </a:solidFill>
                  <a:latin typeface="Times New Roman" pitchFamily="18" charset="0"/>
                </a:rPr>
                <a:t>算</a:t>
              </a:r>
            </a:p>
            <a:p>
              <a:pPr eaLnBrk="1" hangingPunct="1">
                <a:lnSpc>
                  <a:spcPct val="85000"/>
                </a:lnSpc>
              </a:pPr>
              <a:r>
                <a:rPr lang="zh-CN" altLang="en-US" sz="2600" b="1">
                  <a:solidFill>
                    <a:srgbClr val="FFFC00"/>
                  </a:solidFill>
                  <a:latin typeface="Times New Roman" pitchFamily="18" charset="0"/>
                </a:rPr>
                <a:t>法</a:t>
              </a:r>
            </a:p>
          </p:txBody>
        </p:sp>
      </p:grpSp>
      <p:grpSp>
        <p:nvGrpSpPr>
          <p:cNvPr id="6" name="Group 38"/>
          <p:cNvGrpSpPr>
            <a:grpSpLocks/>
          </p:cNvGrpSpPr>
          <p:nvPr/>
        </p:nvGrpSpPr>
        <p:grpSpPr bwMode="auto">
          <a:xfrm>
            <a:off x="1693863" y="4392613"/>
            <a:ext cx="6172200" cy="1035050"/>
            <a:chOff x="1067" y="2767"/>
            <a:chExt cx="3888" cy="652"/>
          </a:xfrm>
        </p:grpSpPr>
        <p:sp>
          <p:nvSpPr>
            <p:cNvPr id="66569" name="Rectangle 39"/>
            <p:cNvSpPr>
              <a:spLocks noChangeArrowheads="1"/>
            </p:cNvSpPr>
            <p:nvPr/>
          </p:nvSpPr>
          <p:spPr bwMode="auto">
            <a:xfrm>
              <a:off x="1067" y="2767"/>
              <a:ext cx="1776" cy="486"/>
            </a:xfrm>
            <a:prstGeom prst="rect">
              <a:avLst/>
            </a:prstGeom>
            <a:noFill/>
            <a:ln w="41275">
              <a:solidFill>
                <a:srgbClr val="00BCE8"/>
              </a:solidFill>
              <a:miter lim="800000"/>
              <a:headEnd type="none" w="sm" len="sm"/>
              <a:tailEnd type="none" w="sm" len="sm"/>
            </a:ln>
          </p:spPr>
          <p:txBody>
            <a:bodyPr wrap="none" anchor="ctr"/>
            <a:lstStyle/>
            <a:p>
              <a:pPr eaLnBrk="1" hangingPunct="1"/>
              <a:endParaRPr lang="zh-CN" altLang="en-US"/>
            </a:p>
          </p:txBody>
        </p:sp>
        <p:sp>
          <p:nvSpPr>
            <p:cNvPr id="66570" name="AutoShape 40"/>
            <p:cNvSpPr>
              <a:spLocks noChangeArrowheads="1"/>
            </p:cNvSpPr>
            <p:nvPr/>
          </p:nvSpPr>
          <p:spPr bwMode="auto">
            <a:xfrm>
              <a:off x="3323" y="2939"/>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1" name="Text Box 41"/>
            <p:cNvSpPr txBox="1">
              <a:spLocks noChangeArrowheads="1"/>
            </p:cNvSpPr>
            <p:nvPr/>
          </p:nvSpPr>
          <p:spPr bwMode="auto">
            <a:xfrm>
              <a:off x="3371" y="2957"/>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复制第二个子</a:t>
              </a:r>
            </a:p>
            <a:p>
              <a:pPr eaLnBrk="1" hangingPunct="1">
                <a:lnSpc>
                  <a:spcPct val="90000"/>
                </a:lnSpc>
              </a:pPr>
              <a:r>
                <a:rPr lang="zh-CN" altLang="en-US" sz="2200" b="1">
                  <a:solidFill>
                    <a:srgbClr val="FF3300"/>
                  </a:solidFill>
                </a:rPr>
                <a:t>序列的剩余部分</a:t>
              </a:r>
            </a:p>
          </p:txBody>
        </p:sp>
      </p:grpSp>
      <p:sp>
        <p:nvSpPr>
          <p:cNvPr id="22" name="Text Box 7"/>
          <p:cNvSpPr txBox="1">
            <a:spLocks noChangeArrowheads="1"/>
          </p:cNvSpPr>
          <p:nvPr/>
        </p:nvSpPr>
        <p:spPr bwMode="auto">
          <a:xfrm>
            <a:off x="1331640" y="5157192"/>
            <a:ext cx="5904656" cy="101566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latin typeface="Times New Roman" pitchFamily="18" charset="0"/>
                <a:ea typeface="宋体" charset="-122"/>
              </a:rPr>
              <a:t>     for(</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=left;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&lt;=</a:t>
            </a:r>
            <a:r>
              <a:rPr lang="en-US" altLang="zh-CN" sz="2500" b="1" dirty="0" err="1">
                <a:latin typeface="Times New Roman" pitchFamily="18" charset="0"/>
                <a:ea typeface="宋体" charset="-122"/>
              </a:rPr>
              <a:t>rightend</a:t>
            </a:r>
            <a:r>
              <a:rPr lang="en-US" altLang="zh-CN" sz="2500" b="1" dirty="0">
                <a:latin typeface="Times New Roman" pitchFamily="18" charset="0"/>
                <a:ea typeface="宋体" charset="-122"/>
              </a:rPr>
              <a: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           x[</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tmp</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a:t>
            </a:r>
          </a:p>
        </p:txBody>
      </p:sp>
      <p:sp>
        <p:nvSpPr>
          <p:cNvPr id="24" name="AutoShape 40"/>
          <p:cNvSpPr>
            <a:spLocks noChangeArrowheads="1"/>
          </p:cNvSpPr>
          <p:nvPr/>
        </p:nvSpPr>
        <p:spPr bwMode="auto">
          <a:xfrm>
            <a:off x="5868144" y="5733256"/>
            <a:ext cx="2362200" cy="76200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5" name="TextBox 24"/>
          <p:cNvSpPr txBox="1"/>
          <p:nvPr/>
        </p:nvSpPr>
        <p:spPr>
          <a:xfrm>
            <a:off x="6012160" y="5877272"/>
            <a:ext cx="2232247" cy="646331"/>
          </a:xfrm>
          <a:prstGeom prst="rect">
            <a:avLst/>
          </a:prstGeom>
          <a:noFill/>
        </p:spPr>
        <p:txBody>
          <a:bodyPr wrap="square" rtlCol="0">
            <a:spAutoFit/>
          </a:bodyPr>
          <a:lstStyle/>
          <a:p>
            <a:r>
              <a:rPr lang="zh-CN" altLang="en-US" b="1" dirty="0"/>
              <a:t>将合并后内容复制回原数组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8230"/>
                                        </p:tgtEl>
                                        <p:attrNameLst>
                                          <p:attrName>style.visibility</p:attrName>
                                        </p:attrNameLst>
                                      </p:cBhvr>
                                      <p:to>
                                        <p:strVal val="visible"/>
                                      </p:to>
                                    </p:set>
                                    <p:animEffect transition="in" filter="dissolve">
                                      <p:cBhvr>
                                        <p:cTn id="12" dur="500"/>
                                        <p:tgtEl>
                                          <p:spTgt spid="308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dissolve">
                                      <p:cBhvr>
                                        <p:cTn id="17" dur="500"/>
                                        <p:tgtEl>
                                          <p:spTgt spid="308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0" grpId="0" autoUpdateAnimBg="0"/>
      <p:bldP spid="308231" grpId="0" autoUpdateAnimBg="0"/>
      <p:bldP spid="22" grpId="0" autoUpdateAnimBg="0"/>
      <p:bldP spid="24" grpId="0" animBg="1"/>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542925" y="193675"/>
            <a:ext cx="3190875" cy="533400"/>
            <a:chOff x="342" y="122"/>
            <a:chExt cx="2010" cy="336"/>
          </a:xfrm>
        </p:grpSpPr>
        <p:sp>
          <p:nvSpPr>
            <p:cNvPr id="67646" name="Rectangle 3"/>
            <p:cNvSpPr>
              <a:spLocks noChangeArrowheads="1"/>
            </p:cNvSpPr>
            <p:nvPr/>
          </p:nvSpPr>
          <p:spPr bwMode="auto">
            <a:xfrm>
              <a:off x="342" y="122"/>
              <a:ext cx="1463" cy="336"/>
            </a:xfrm>
            <a:prstGeom prst="rect">
              <a:avLst/>
            </a:prstGeom>
            <a:solidFill>
              <a:srgbClr val="FFFFB9"/>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67647" name="Text Box 7"/>
            <p:cNvSpPr txBox="1">
              <a:spLocks noChangeArrowheads="1"/>
            </p:cNvSpPr>
            <p:nvPr/>
          </p:nvSpPr>
          <p:spPr bwMode="auto">
            <a:xfrm>
              <a:off x="417" y="122"/>
              <a:ext cx="1935"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C84"/>
                  </a:solidFill>
                </a:rPr>
                <a:t>二</a:t>
              </a:r>
              <a:r>
                <a:rPr lang="en-US" altLang="zh-CN" sz="2700" b="1">
                  <a:solidFill>
                    <a:srgbClr val="002C84"/>
                  </a:solidFill>
                </a:rPr>
                <a:t>.</a:t>
              </a:r>
              <a:r>
                <a:rPr lang="zh-CN" altLang="en-US" sz="2700" b="1">
                  <a:solidFill>
                    <a:srgbClr val="002C84"/>
                  </a:solidFill>
                </a:rPr>
                <a:t>核心思想</a:t>
              </a:r>
            </a:p>
          </p:txBody>
        </p:sp>
      </p:grpSp>
      <p:grpSp>
        <p:nvGrpSpPr>
          <p:cNvPr id="3" name="Group 96"/>
          <p:cNvGrpSpPr>
            <a:grpSpLocks/>
          </p:cNvGrpSpPr>
          <p:nvPr/>
        </p:nvGrpSpPr>
        <p:grpSpPr bwMode="auto">
          <a:xfrm>
            <a:off x="1187450" y="836613"/>
            <a:ext cx="7351713" cy="1654175"/>
            <a:chOff x="426" y="556"/>
            <a:chExt cx="4631" cy="1042"/>
          </a:xfrm>
        </p:grpSpPr>
        <p:sp>
          <p:nvSpPr>
            <p:cNvPr id="67638" name="Rectangle 10"/>
            <p:cNvSpPr>
              <a:spLocks noChangeArrowheads="1"/>
            </p:cNvSpPr>
            <p:nvPr/>
          </p:nvSpPr>
          <p:spPr bwMode="auto">
            <a:xfrm>
              <a:off x="426" y="556"/>
              <a:ext cx="4600" cy="1042"/>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wrap="none" anchor="ctr"/>
            <a:lstStyle/>
            <a:p>
              <a:pPr eaLnBrk="1" hangingPunct="1"/>
              <a:endParaRPr lang="zh-CN" altLang="en-US"/>
            </a:p>
          </p:txBody>
        </p:sp>
        <p:sp>
          <p:nvSpPr>
            <p:cNvPr id="67639" name="Text Box 11"/>
            <p:cNvSpPr txBox="1">
              <a:spLocks noChangeArrowheads="1"/>
            </p:cNvSpPr>
            <p:nvPr/>
          </p:nvSpPr>
          <p:spPr bwMode="auto">
            <a:xfrm>
              <a:off x="598" y="704"/>
              <a:ext cx="4459"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幼圆" pitchFamily="49" charset="-122"/>
                  <a:ea typeface="幼圆" pitchFamily="49" charset="-122"/>
                </a:rPr>
                <a:t>     </a:t>
              </a:r>
              <a:r>
                <a:rPr lang="zh-CN" altLang="en-US" sz="2500" b="1">
                  <a:solidFill>
                    <a:srgbClr val="002C84"/>
                  </a:solidFill>
                  <a:latin typeface="幼圆" pitchFamily="49" charset="-122"/>
                  <a:ea typeface="幼圆" pitchFamily="49" charset="-122"/>
                </a:rPr>
                <a:t>第</a:t>
              </a:r>
              <a:r>
                <a:rPr lang="en-US" altLang="zh-CN" sz="2500" b="1">
                  <a:solidFill>
                    <a:srgbClr val="002C84"/>
                  </a:solidFill>
                  <a:latin typeface="Times New Roman" pitchFamily="18" charset="0"/>
                  <a:ea typeface="幼圆" pitchFamily="49" charset="-122"/>
                </a:rPr>
                <a:t>i</a:t>
              </a:r>
              <a:r>
                <a:rPr lang="zh-CN" altLang="en-US" sz="2500" b="1">
                  <a:solidFill>
                    <a:srgbClr val="002C84"/>
                  </a:solidFill>
                  <a:latin typeface="幼圆" pitchFamily="49" charset="-122"/>
                  <a:ea typeface="幼圆" pitchFamily="49" charset="-122"/>
                </a:rPr>
                <a:t>趟排序将序列的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r>
                <a:rPr lang="en-US" altLang="zh-CN" sz="2500" b="1" baseline="30000">
                  <a:solidFill>
                    <a:srgbClr val="002C84"/>
                  </a:solidFill>
                  <a:latin typeface="宋体" charset="-122"/>
                  <a:ea typeface="宋体" charset="-122"/>
                </a:rPr>
                <a:t>-</a:t>
              </a:r>
              <a:r>
                <a:rPr lang="en-US" altLang="zh-CN" sz="2500" b="1" baseline="30000">
                  <a:solidFill>
                    <a:srgbClr val="002C84"/>
                  </a:solidFill>
                  <a:latin typeface="Times New Roman" pitchFamily="18" charset="0"/>
                  <a:ea typeface="幼圆" pitchFamily="49" charset="-122"/>
                </a:rPr>
                <a:t>1</a:t>
              </a:r>
              <a:r>
                <a:rPr lang="zh-CN" altLang="en-US" sz="2500" b="1">
                  <a:solidFill>
                    <a:srgbClr val="002C84"/>
                  </a:solidFill>
                  <a:latin typeface="幼圆" pitchFamily="49" charset="-122"/>
                  <a:ea typeface="幼圆" pitchFamily="49" charset="-122"/>
                </a:rPr>
                <a:t>的按</a:t>
              </a:r>
            </a:p>
            <a:p>
              <a:pPr eaLnBrk="1" hangingPunct="1"/>
              <a:r>
                <a:rPr lang="zh-CN" altLang="en-US" sz="2500" b="1">
                  <a:solidFill>
                    <a:srgbClr val="002C84"/>
                  </a:solidFill>
                  <a:latin typeface="幼圆" pitchFamily="49" charset="-122"/>
                  <a:ea typeface="幼圆" pitchFamily="49" charset="-122"/>
                </a:rPr>
                <a:t>值有序的子序列依次两两合并为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p>
            <a:p>
              <a:pPr eaLnBrk="1" hangingPunct="1"/>
              <a:r>
                <a:rPr lang="zh-CN" altLang="en-US" sz="2500" b="1">
                  <a:solidFill>
                    <a:srgbClr val="002C84"/>
                  </a:solidFill>
                  <a:latin typeface="幼圆" pitchFamily="49" charset="-122"/>
                  <a:ea typeface="幼圆" pitchFamily="49" charset="-122"/>
                </a:rPr>
                <a:t>的按值有序的子序列。</a:t>
              </a:r>
            </a:p>
          </p:txBody>
        </p:sp>
        <p:sp>
          <p:nvSpPr>
            <p:cNvPr id="67640" name="Text Box 12"/>
            <p:cNvSpPr txBox="1">
              <a:spLocks noChangeArrowheads="1"/>
            </p:cNvSpPr>
            <p:nvPr/>
          </p:nvSpPr>
          <p:spPr bwMode="auto">
            <a:xfrm>
              <a:off x="3515" y="982"/>
              <a:ext cx="514" cy="37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35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35000"/>
                </a:spcBef>
              </a:pPr>
              <a:r>
                <a:rPr lang="en-US" altLang="zh-CN" sz="2100" b="1">
                  <a:solidFill>
                    <a:srgbClr val="002C84"/>
                  </a:solidFill>
                  <a:latin typeface="Times New Roman" pitchFamily="18" charset="0"/>
                  <a:ea typeface="宋体" charset="-122"/>
                </a:rPr>
                <a:t> 2</a:t>
              </a:r>
              <a:r>
                <a:rPr lang="en-US" altLang="zh-CN" sz="2100" b="1" baseline="30000">
                  <a:solidFill>
                    <a:srgbClr val="002C84"/>
                  </a:solidFill>
                  <a:latin typeface="Times New Roman" pitchFamily="18" charset="0"/>
                  <a:ea typeface="宋体" charset="-122"/>
                </a:rPr>
                <a:t>i</a:t>
              </a:r>
            </a:p>
          </p:txBody>
        </p:sp>
        <p:sp>
          <p:nvSpPr>
            <p:cNvPr id="67641" name="Line 13"/>
            <p:cNvSpPr>
              <a:spLocks noChangeShapeType="1"/>
            </p:cNvSpPr>
            <p:nvPr/>
          </p:nvSpPr>
          <p:spPr bwMode="auto">
            <a:xfrm>
              <a:off x="3535" y="1142"/>
              <a:ext cx="240"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2" name="Text Box 14"/>
            <p:cNvSpPr txBox="1">
              <a:spLocks noChangeArrowheads="1"/>
            </p:cNvSpPr>
            <p:nvPr/>
          </p:nvSpPr>
          <p:spPr bwMode="auto">
            <a:xfrm>
              <a:off x="3426" y="963"/>
              <a:ext cx="79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sym typeface="Symbol" pitchFamily="18" charset="2"/>
                </a:rPr>
                <a:t>    </a:t>
              </a:r>
              <a:endParaRPr lang="en-US" altLang="zh-CN" sz="2600" b="1">
                <a:solidFill>
                  <a:srgbClr val="002C84"/>
                </a:solidFill>
                <a:latin typeface="Times New Roman" pitchFamily="18" charset="0"/>
                <a:ea typeface="宋体" charset="-122"/>
              </a:endParaRPr>
            </a:p>
          </p:txBody>
        </p:sp>
        <p:sp>
          <p:nvSpPr>
            <p:cNvPr id="67643" name="Text Box 15"/>
            <p:cNvSpPr txBox="1">
              <a:spLocks noChangeArrowheads="1"/>
            </p:cNvSpPr>
            <p:nvPr/>
          </p:nvSpPr>
          <p:spPr bwMode="auto">
            <a:xfrm>
              <a:off x="2917" y="674"/>
              <a:ext cx="514" cy="38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40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40000"/>
                </a:spcBef>
              </a:pPr>
              <a:r>
                <a:rPr lang="en-US" altLang="zh-CN" sz="2100" b="1">
                  <a:solidFill>
                    <a:srgbClr val="002C84"/>
                  </a:solidFill>
                  <a:latin typeface="Times New Roman" pitchFamily="18" charset="0"/>
                  <a:ea typeface="宋体" charset="-122"/>
                </a:rPr>
                <a:t>2</a:t>
              </a:r>
              <a:r>
                <a:rPr lang="en-US" altLang="zh-CN" sz="2100" b="1" baseline="30000">
                  <a:solidFill>
                    <a:srgbClr val="002C84"/>
                  </a:solidFill>
                  <a:latin typeface="Times New Roman" pitchFamily="18" charset="0"/>
                  <a:ea typeface="宋体" charset="-122"/>
                </a:rPr>
                <a:t>i-1</a:t>
              </a:r>
            </a:p>
          </p:txBody>
        </p:sp>
        <p:sp>
          <p:nvSpPr>
            <p:cNvPr id="67644" name="Line 16"/>
            <p:cNvSpPr>
              <a:spLocks noChangeShapeType="1"/>
            </p:cNvSpPr>
            <p:nvPr/>
          </p:nvSpPr>
          <p:spPr bwMode="auto">
            <a:xfrm flipV="1">
              <a:off x="2925" y="845"/>
              <a:ext cx="288"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5" name="Text Box 17"/>
            <p:cNvSpPr txBox="1">
              <a:spLocks noChangeArrowheads="1"/>
            </p:cNvSpPr>
            <p:nvPr/>
          </p:nvSpPr>
          <p:spPr bwMode="auto">
            <a:xfrm>
              <a:off x="2793" y="709"/>
              <a:ext cx="823" cy="29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Times New Roman" pitchFamily="18" charset="0"/>
                  <a:ea typeface="宋体" charset="-122"/>
                  <a:sym typeface="Symbol" pitchFamily="18" charset="2"/>
                </a:rPr>
                <a:t>      </a:t>
              </a:r>
              <a:endParaRPr lang="en-US" altLang="zh-CN" sz="2500" b="1">
                <a:solidFill>
                  <a:srgbClr val="002C84"/>
                </a:solidFill>
                <a:latin typeface="Times New Roman" pitchFamily="18" charset="0"/>
                <a:ea typeface="宋体" charset="-122"/>
              </a:endParaRPr>
            </a:p>
          </p:txBody>
        </p:sp>
      </p:grpSp>
      <p:grpSp>
        <p:nvGrpSpPr>
          <p:cNvPr id="4" name="Group 97"/>
          <p:cNvGrpSpPr>
            <a:grpSpLocks/>
          </p:cNvGrpSpPr>
          <p:nvPr/>
        </p:nvGrpSpPr>
        <p:grpSpPr bwMode="auto">
          <a:xfrm>
            <a:off x="361950" y="2781300"/>
            <a:ext cx="1085850" cy="877888"/>
            <a:chOff x="228" y="1858"/>
            <a:chExt cx="684" cy="553"/>
          </a:xfrm>
        </p:grpSpPr>
        <p:sp>
          <p:nvSpPr>
            <p:cNvPr id="67636" name="AutoShape 20"/>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7637" name="Text Box 21"/>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10295" name="Text Box 23"/>
          <p:cNvSpPr txBox="1">
            <a:spLocks noChangeArrowheads="1"/>
          </p:cNvSpPr>
          <p:nvPr/>
        </p:nvSpPr>
        <p:spPr bwMode="auto">
          <a:xfrm>
            <a:off x="2166938" y="3241675"/>
            <a:ext cx="55292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39    12    48    27    62    94    80    33</a:t>
            </a:r>
          </a:p>
        </p:txBody>
      </p:sp>
      <p:grpSp>
        <p:nvGrpSpPr>
          <p:cNvPr id="5" name="Group 34"/>
          <p:cNvGrpSpPr>
            <a:grpSpLocks/>
          </p:cNvGrpSpPr>
          <p:nvPr/>
        </p:nvGrpSpPr>
        <p:grpSpPr bwMode="auto">
          <a:xfrm>
            <a:off x="2181225" y="3683000"/>
            <a:ext cx="5092700" cy="0"/>
            <a:chOff x="1470" y="2603"/>
            <a:chExt cx="3208" cy="0"/>
          </a:xfrm>
        </p:grpSpPr>
        <p:sp>
          <p:nvSpPr>
            <p:cNvPr id="67628" name="Line 25"/>
            <p:cNvSpPr>
              <a:spLocks noChangeShapeType="1"/>
            </p:cNvSpPr>
            <p:nvPr/>
          </p:nvSpPr>
          <p:spPr bwMode="auto">
            <a:xfrm>
              <a:off x="147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29" name="Line 26"/>
            <p:cNvSpPr>
              <a:spLocks noChangeShapeType="1"/>
            </p:cNvSpPr>
            <p:nvPr/>
          </p:nvSpPr>
          <p:spPr bwMode="auto">
            <a:xfrm>
              <a:off x="1898"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0" name="Line 27"/>
            <p:cNvSpPr>
              <a:spLocks noChangeShapeType="1"/>
            </p:cNvSpPr>
            <p:nvPr/>
          </p:nvSpPr>
          <p:spPr bwMode="auto">
            <a:xfrm>
              <a:off x="2326"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1" name="Line 28"/>
            <p:cNvSpPr>
              <a:spLocks noChangeShapeType="1"/>
            </p:cNvSpPr>
            <p:nvPr/>
          </p:nvSpPr>
          <p:spPr bwMode="auto">
            <a:xfrm>
              <a:off x="273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2" name="Line 29"/>
            <p:cNvSpPr>
              <a:spLocks noChangeShapeType="1"/>
            </p:cNvSpPr>
            <p:nvPr/>
          </p:nvSpPr>
          <p:spPr bwMode="auto">
            <a:xfrm>
              <a:off x="3135"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3" name="Line 30"/>
            <p:cNvSpPr>
              <a:spLocks noChangeShapeType="1"/>
            </p:cNvSpPr>
            <p:nvPr/>
          </p:nvSpPr>
          <p:spPr bwMode="auto">
            <a:xfrm>
              <a:off x="355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4" name="Line 31"/>
            <p:cNvSpPr>
              <a:spLocks noChangeShapeType="1"/>
            </p:cNvSpPr>
            <p:nvPr/>
          </p:nvSpPr>
          <p:spPr bwMode="auto">
            <a:xfrm>
              <a:off x="3969"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5" name="Line 32"/>
            <p:cNvSpPr>
              <a:spLocks noChangeShapeType="1"/>
            </p:cNvSpPr>
            <p:nvPr/>
          </p:nvSpPr>
          <p:spPr bwMode="auto">
            <a:xfrm>
              <a:off x="439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98"/>
          <p:cNvGrpSpPr>
            <a:grpSpLocks/>
          </p:cNvGrpSpPr>
          <p:nvPr/>
        </p:nvGrpSpPr>
        <p:grpSpPr bwMode="auto">
          <a:xfrm>
            <a:off x="5924550" y="2205038"/>
            <a:ext cx="2751138" cy="863600"/>
            <a:chOff x="3732" y="1319"/>
            <a:chExt cx="1733" cy="544"/>
          </a:xfrm>
        </p:grpSpPr>
        <p:sp>
          <p:nvSpPr>
            <p:cNvPr id="67626" name="AutoShape 36"/>
            <p:cNvSpPr>
              <a:spLocks noChangeArrowheads="1"/>
            </p:cNvSpPr>
            <p:nvPr/>
          </p:nvSpPr>
          <p:spPr bwMode="auto">
            <a:xfrm>
              <a:off x="3732" y="1319"/>
              <a:ext cx="1733" cy="544"/>
            </a:xfrm>
            <a:prstGeom prst="cloudCallout">
              <a:avLst>
                <a:gd name="adj1" fmla="val -52421"/>
                <a:gd name="adj2" fmla="val 62685"/>
              </a:avLst>
            </a:prstGeom>
            <a:solidFill>
              <a:srgbClr val="FFFFC5"/>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7627" name="Text Box 37"/>
            <p:cNvSpPr txBox="1">
              <a:spLocks noChangeArrowheads="1"/>
            </p:cNvSpPr>
            <p:nvPr/>
          </p:nvSpPr>
          <p:spPr bwMode="auto">
            <a:xfrm>
              <a:off x="3924" y="1391"/>
              <a:ext cx="1502" cy="36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000" b="1">
                  <a:solidFill>
                    <a:srgbClr val="FF0000"/>
                  </a:solidFill>
                  <a:latin typeface="幼圆" pitchFamily="49" charset="-122"/>
                  <a:ea typeface="幼圆" pitchFamily="49" charset="-122"/>
                </a:rPr>
                <a:t>分别看成</a:t>
              </a:r>
              <a:r>
                <a:rPr lang="en-US" altLang="zh-CN" sz="2000" b="1">
                  <a:solidFill>
                    <a:srgbClr val="FF0000"/>
                  </a:solidFill>
                  <a:latin typeface="幼圆" pitchFamily="49" charset="-122"/>
                  <a:ea typeface="幼圆" pitchFamily="49" charset="-122"/>
                </a:rPr>
                <a:t>8</a:t>
              </a:r>
              <a:r>
                <a:rPr lang="zh-CN" altLang="en-US" sz="2000" b="1">
                  <a:solidFill>
                    <a:srgbClr val="FF0000"/>
                  </a:solidFill>
                  <a:latin typeface="幼圆" pitchFamily="49" charset="-122"/>
                  <a:ea typeface="幼圆" pitchFamily="49" charset="-122"/>
                </a:rPr>
                <a:t>个大小</a:t>
              </a:r>
            </a:p>
            <a:p>
              <a:pPr eaLnBrk="1" hangingPunct="1">
                <a:lnSpc>
                  <a:spcPct val="80000"/>
                </a:lnSpc>
              </a:pPr>
              <a:r>
                <a:rPr lang="zh-CN" altLang="en-US" sz="2000" b="1">
                  <a:solidFill>
                    <a:srgbClr val="FF0000"/>
                  </a:solidFill>
                  <a:latin typeface="幼圆" pitchFamily="49" charset="-122"/>
                  <a:ea typeface="幼圆" pitchFamily="49" charset="-122"/>
                </a:rPr>
                <a:t>为</a:t>
              </a:r>
              <a:r>
                <a:rPr lang="en-US" altLang="zh-CN" sz="2000" b="1">
                  <a:solidFill>
                    <a:srgbClr val="FF0000"/>
                  </a:solidFill>
                  <a:latin typeface="幼圆" pitchFamily="49" charset="-122"/>
                  <a:ea typeface="幼圆" pitchFamily="49" charset="-122"/>
                </a:rPr>
                <a:t>1</a:t>
              </a:r>
              <a:r>
                <a:rPr lang="zh-CN" altLang="en-US" sz="2000" b="1">
                  <a:solidFill>
                    <a:srgbClr val="FF0000"/>
                  </a:solidFill>
                  <a:latin typeface="幼圆" pitchFamily="49" charset="-122"/>
                  <a:ea typeface="幼圆" pitchFamily="49" charset="-122"/>
                </a:rPr>
                <a:t>的有序子序列</a:t>
              </a:r>
            </a:p>
          </p:txBody>
        </p:sp>
      </p:grpSp>
      <p:sp>
        <p:nvSpPr>
          <p:cNvPr id="310311" name="AutoShape 39"/>
          <p:cNvSpPr>
            <a:spLocks noChangeArrowheads="1"/>
          </p:cNvSpPr>
          <p:nvPr/>
        </p:nvSpPr>
        <p:spPr bwMode="auto">
          <a:xfrm>
            <a:off x="2474913"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7" name="Group 51"/>
          <p:cNvGrpSpPr>
            <a:grpSpLocks/>
          </p:cNvGrpSpPr>
          <p:nvPr/>
        </p:nvGrpSpPr>
        <p:grpSpPr bwMode="auto">
          <a:xfrm>
            <a:off x="2151063" y="4024313"/>
            <a:ext cx="1743075" cy="488950"/>
            <a:chOff x="1451" y="2653"/>
            <a:chExt cx="1098" cy="308"/>
          </a:xfrm>
        </p:grpSpPr>
        <p:sp>
          <p:nvSpPr>
            <p:cNvPr id="67624" name="Rectangle 40"/>
            <p:cNvSpPr>
              <a:spLocks noChangeArrowheads="1"/>
            </p:cNvSpPr>
            <p:nvPr/>
          </p:nvSpPr>
          <p:spPr bwMode="auto">
            <a:xfrm>
              <a:off x="1451" y="265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12    39</a:t>
              </a:r>
            </a:p>
          </p:txBody>
        </p:sp>
        <p:sp>
          <p:nvSpPr>
            <p:cNvPr id="67625" name="Line 41"/>
            <p:cNvSpPr>
              <a:spLocks noChangeShapeType="1"/>
            </p:cNvSpPr>
            <p:nvPr/>
          </p:nvSpPr>
          <p:spPr bwMode="auto">
            <a:xfrm>
              <a:off x="1540"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4" name="AutoShape 42"/>
          <p:cNvSpPr>
            <a:spLocks noChangeArrowheads="1"/>
          </p:cNvSpPr>
          <p:nvPr/>
        </p:nvSpPr>
        <p:spPr bwMode="auto">
          <a:xfrm>
            <a:off x="3857625"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8" name="Group 52"/>
          <p:cNvGrpSpPr>
            <a:grpSpLocks/>
          </p:cNvGrpSpPr>
          <p:nvPr/>
        </p:nvGrpSpPr>
        <p:grpSpPr bwMode="auto">
          <a:xfrm>
            <a:off x="3503613" y="4016375"/>
            <a:ext cx="1743075" cy="488950"/>
            <a:chOff x="2303" y="2648"/>
            <a:chExt cx="1098" cy="308"/>
          </a:xfrm>
        </p:grpSpPr>
        <p:sp>
          <p:nvSpPr>
            <p:cNvPr id="67622" name="Rectangle 43"/>
            <p:cNvSpPr>
              <a:spLocks noChangeArrowheads="1"/>
            </p:cNvSpPr>
            <p:nvPr/>
          </p:nvSpPr>
          <p:spPr bwMode="auto">
            <a:xfrm>
              <a:off x="2303" y="2648"/>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27    48</a:t>
              </a:r>
            </a:p>
          </p:txBody>
        </p:sp>
        <p:sp>
          <p:nvSpPr>
            <p:cNvPr id="67623" name="Line 44"/>
            <p:cNvSpPr>
              <a:spLocks noChangeShapeType="1"/>
            </p:cNvSpPr>
            <p:nvPr/>
          </p:nvSpPr>
          <p:spPr bwMode="auto">
            <a:xfrm>
              <a:off x="2381"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7" name="AutoShape 45"/>
          <p:cNvSpPr>
            <a:spLocks noChangeArrowheads="1"/>
          </p:cNvSpPr>
          <p:nvPr/>
        </p:nvSpPr>
        <p:spPr bwMode="auto">
          <a:xfrm>
            <a:off x="5111750" y="3757613"/>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9" name="Group 53"/>
          <p:cNvGrpSpPr>
            <a:grpSpLocks/>
          </p:cNvGrpSpPr>
          <p:nvPr/>
        </p:nvGrpSpPr>
        <p:grpSpPr bwMode="auto">
          <a:xfrm>
            <a:off x="4827588" y="3992563"/>
            <a:ext cx="1743075" cy="488950"/>
            <a:chOff x="3137" y="2633"/>
            <a:chExt cx="1098" cy="308"/>
          </a:xfrm>
        </p:grpSpPr>
        <p:sp>
          <p:nvSpPr>
            <p:cNvPr id="67620" name="Rectangle 46"/>
            <p:cNvSpPr>
              <a:spLocks noChangeArrowheads="1"/>
            </p:cNvSpPr>
            <p:nvPr/>
          </p:nvSpPr>
          <p:spPr bwMode="auto">
            <a:xfrm>
              <a:off x="3137"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62    94</a:t>
              </a:r>
            </a:p>
          </p:txBody>
        </p:sp>
        <p:sp>
          <p:nvSpPr>
            <p:cNvPr id="67621" name="Line 47"/>
            <p:cNvSpPr>
              <a:spLocks noChangeShapeType="1"/>
            </p:cNvSpPr>
            <p:nvPr/>
          </p:nvSpPr>
          <p:spPr bwMode="auto">
            <a:xfrm>
              <a:off x="3194"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0" name="AutoShape 48"/>
          <p:cNvSpPr>
            <a:spLocks noChangeArrowheads="1"/>
          </p:cNvSpPr>
          <p:nvPr/>
        </p:nvSpPr>
        <p:spPr bwMode="auto">
          <a:xfrm>
            <a:off x="6448425"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0" name="Group 54"/>
          <p:cNvGrpSpPr>
            <a:grpSpLocks/>
          </p:cNvGrpSpPr>
          <p:nvPr/>
        </p:nvGrpSpPr>
        <p:grpSpPr bwMode="auto">
          <a:xfrm>
            <a:off x="6146800" y="3992563"/>
            <a:ext cx="1743075" cy="488950"/>
            <a:chOff x="3968" y="2633"/>
            <a:chExt cx="1098" cy="308"/>
          </a:xfrm>
        </p:grpSpPr>
        <p:sp>
          <p:nvSpPr>
            <p:cNvPr id="67618" name="Rectangle 49"/>
            <p:cNvSpPr>
              <a:spLocks noChangeArrowheads="1"/>
            </p:cNvSpPr>
            <p:nvPr/>
          </p:nvSpPr>
          <p:spPr bwMode="auto">
            <a:xfrm>
              <a:off x="3968"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33    80</a:t>
              </a:r>
            </a:p>
          </p:txBody>
        </p:sp>
        <p:sp>
          <p:nvSpPr>
            <p:cNvPr id="67619" name="Line 50"/>
            <p:cNvSpPr>
              <a:spLocks noChangeShapeType="1"/>
            </p:cNvSpPr>
            <p:nvPr/>
          </p:nvSpPr>
          <p:spPr bwMode="auto">
            <a:xfrm>
              <a:off x="4032" y="2917"/>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7" name="Text Box 55"/>
          <p:cNvSpPr txBox="1">
            <a:spLocks noChangeArrowheads="1"/>
          </p:cNvSpPr>
          <p:nvPr/>
        </p:nvSpPr>
        <p:spPr bwMode="auto">
          <a:xfrm>
            <a:off x="1039813" y="409733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1</a:t>
            </a:r>
            <a:r>
              <a:rPr lang="zh-CN" altLang="en-US" sz="2200" b="1">
                <a:solidFill>
                  <a:srgbClr val="002C84"/>
                </a:solidFill>
              </a:rPr>
              <a:t>趟</a:t>
            </a:r>
          </a:p>
        </p:txBody>
      </p:sp>
      <p:sp>
        <p:nvSpPr>
          <p:cNvPr id="310328" name="AutoShape 56"/>
          <p:cNvSpPr>
            <a:spLocks noChangeArrowheads="1"/>
          </p:cNvSpPr>
          <p:nvPr/>
        </p:nvSpPr>
        <p:spPr bwMode="auto">
          <a:xfrm>
            <a:off x="3060700" y="4572000"/>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1" name="Group 59"/>
          <p:cNvGrpSpPr>
            <a:grpSpLocks/>
          </p:cNvGrpSpPr>
          <p:nvPr/>
        </p:nvGrpSpPr>
        <p:grpSpPr bwMode="auto">
          <a:xfrm>
            <a:off x="2174875" y="4857750"/>
            <a:ext cx="2701925" cy="488950"/>
            <a:chOff x="1466" y="3178"/>
            <a:chExt cx="1702" cy="308"/>
          </a:xfrm>
        </p:grpSpPr>
        <p:sp>
          <p:nvSpPr>
            <p:cNvPr id="67616" name="Rectangle 57"/>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12    27    39    48</a:t>
              </a:r>
            </a:p>
          </p:txBody>
        </p:sp>
        <p:sp>
          <p:nvSpPr>
            <p:cNvPr id="67617" name="Line 58"/>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2" name="AutoShape 60"/>
          <p:cNvSpPr>
            <a:spLocks noChangeArrowheads="1"/>
          </p:cNvSpPr>
          <p:nvPr/>
        </p:nvSpPr>
        <p:spPr bwMode="auto">
          <a:xfrm>
            <a:off x="5686425" y="4543425"/>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2" name="Group 61"/>
          <p:cNvGrpSpPr>
            <a:grpSpLocks/>
          </p:cNvGrpSpPr>
          <p:nvPr/>
        </p:nvGrpSpPr>
        <p:grpSpPr bwMode="auto">
          <a:xfrm>
            <a:off x="4841875" y="4852988"/>
            <a:ext cx="2701925" cy="488950"/>
            <a:chOff x="1466" y="3178"/>
            <a:chExt cx="1702" cy="308"/>
          </a:xfrm>
        </p:grpSpPr>
        <p:sp>
          <p:nvSpPr>
            <p:cNvPr id="67614" name="Rectangle 62"/>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33    62    80    94</a:t>
              </a:r>
            </a:p>
          </p:txBody>
        </p:sp>
        <p:sp>
          <p:nvSpPr>
            <p:cNvPr id="67615" name="Line 63"/>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6" name="Text Box 64"/>
          <p:cNvSpPr txBox="1">
            <a:spLocks noChangeArrowheads="1"/>
          </p:cNvSpPr>
          <p:nvPr/>
        </p:nvSpPr>
        <p:spPr bwMode="auto">
          <a:xfrm>
            <a:off x="1063625" y="492918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2</a:t>
            </a:r>
            <a:r>
              <a:rPr lang="zh-CN" altLang="en-US" sz="2200" b="1">
                <a:solidFill>
                  <a:srgbClr val="002C84"/>
                </a:solidFill>
              </a:rPr>
              <a:t>趟</a:t>
            </a:r>
          </a:p>
        </p:txBody>
      </p:sp>
      <p:sp>
        <p:nvSpPr>
          <p:cNvPr id="310337" name="AutoShape 65"/>
          <p:cNvSpPr>
            <a:spLocks noChangeArrowheads="1"/>
          </p:cNvSpPr>
          <p:nvPr/>
        </p:nvSpPr>
        <p:spPr bwMode="auto">
          <a:xfrm>
            <a:off x="4191000" y="5381625"/>
            <a:ext cx="1143000" cy="37465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45791" dir="2021404" algn="ctr" rotWithShape="0">
              <a:srgbClr val="969696"/>
            </a:outerShdw>
          </a:effectLst>
        </p:spPr>
        <p:txBody>
          <a:bodyPr vert="eaVert" wrap="none" anchor="ctr"/>
          <a:lstStyle/>
          <a:p>
            <a:pPr eaLnBrk="1" hangingPunct="1"/>
            <a:endParaRPr lang="zh-CN" altLang="en-US"/>
          </a:p>
        </p:txBody>
      </p:sp>
      <p:grpSp>
        <p:nvGrpSpPr>
          <p:cNvPr id="13" name="Group 68"/>
          <p:cNvGrpSpPr>
            <a:grpSpLocks/>
          </p:cNvGrpSpPr>
          <p:nvPr/>
        </p:nvGrpSpPr>
        <p:grpSpPr bwMode="auto">
          <a:xfrm>
            <a:off x="2151063" y="5724525"/>
            <a:ext cx="5451475" cy="488950"/>
            <a:chOff x="1451" y="3661"/>
            <a:chExt cx="3434" cy="308"/>
          </a:xfrm>
        </p:grpSpPr>
        <p:sp>
          <p:nvSpPr>
            <p:cNvPr id="67612" name="Text Box 66"/>
            <p:cNvSpPr txBox="1">
              <a:spLocks noChangeArrowheads="1"/>
            </p:cNvSpPr>
            <p:nvPr/>
          </p:nvSpPr>
          <p:spPr bwMode="auto">
            <a:xfrm>
              <a:off x="1451" y="3661"/>
              <a:ext cx="3434"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12    27    33    39    48    62    80    94</a:t>
              </a:r>
            </a:p>
          </p:txBody>
        </p:sp>
        <p:sp>
          <p:nvSpPr>
            <p:cNvPr id="67613" name="Line 67"/>
            <p:cNvSpPr>
              <a:spLocks noChangeShapeType="1"/>
            </p:cNvSpPr>
            <p:nvPr/>
          </p:nvSpPr>
          <p:spPr bwMode="auto">
            <a:xfrm flipV="1">
              <a:off x="1503" y="3947"/>
              <a:ext cx="3120" cy="4"/>
            </a:xfrm>
            <a:prstGeom prst="line">
              <a:avLst/>
            </a:prstGeom>
            <a:noFill/>
            <a:ln w="34925" cap="sq">
              <a:solidFill>
                <a:srgbClr val="FF3300"/>
              </a:solidFill>
              <a:round/>
              <a:headEnd/>
              <a:tailEnd/>
            </a:ln>
          </p:spPr>
          <p:txBody>
            <a:bodyPr/>
            <a:lstStyle/>
            <a:p>
              <a:endParaRPr lang="zh-CN" altLang="en-US"/>
            </a:p>
          </p:txBody>
        </p:sp>
      </p:grpSp>
      <p:sp>
        <p:nvSpPr>
          <p:cNvPr id="310341" name="Text Box 69"/>
          <p:cNvSpPr txBox="1">
            <a:spLocks noChangeArrowheads="1"/>
          </p:cNvSpPr>
          <p:nvPr/>
        </p:nvSpPr>
        <p:spPr bwMode="auto">
          <a:xfrm>
            <a:off x="1060450" y="578643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3</a:t>
            </a:r>
            <a:r>
              <a:rPr lang="zh-CN" altLang="en-US" sz="2200" b="1">
                <a:solidFill>
                  <a:srgbClr val="002C84"/>
                </a:solidFill>
              </a:rPr>
              <a:t>趟</a:t>
            </a:r>
          </a:p>
        </p:txBody>
      </p:sp>
      <p:grpSp>
        <p:nvGrpSpPr>
          <p:cNvPr id="14" name="Group 99"/>
          <p:cNvGrpSpPr>
            <a:grpSpLocks/>
          </p:cNvGrpSpPr>
          <p:nvPr/>
        </p:nvGrpSpPr>
        <p:grpSpPr bwMode="auto">
          <a:xfrm>
            <a:off x="7467600" y="4999038"/>
            <a:ext cx="1325563" cy="549275"/>
            <a:chOff x="4704" y="3149"/>
            <a:chExt cx="835" cy="346"/>
          </a:xfrm>
        </p:grpSpPr>
        <p:sp>
          <p:nvSpPr>
            <p:cNvPr id="67610" name="AutoShape 71"/>
            <p:cNvSpPr>
              <a:spLocks noChangeArrowheads="1"/>
            </p:cNvSpPr>
            <p:nvPr/>
          </p:nvSpPr>
          <p:spPr bwMode="auto">
            <a:xfrm>
              <a:off x="4704" y="3203"/>
              <a:ext cx="716" cy="250"/>
            </a:xfrm>
            <a:prstGeom prst="wedgeEllipseCallout">
              <a:avLst>
                <a:gd name="adj1" fmla="val -59778"/>
                <a:gd name="adj2" fmla="val 108398"/>
              </a:avLst>
            </a:prstGeom>
            <a:noFill/>
            <a:ln w="50800" cap="sq">
              <a:solidFill>
                <a:srgbClr val="00B5E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7611" name="Text Box 72"/>
            <p:cNvSpPr txBox="1">
              <a:spLocks noChangeArrowheads="1"/>
            </p:cNvSpPr>
            <p:nvPr/>
          </p:nvSpPr>
          <p:spPr bwMode="auto">
            <a:xfrm>
              <a:off x="4738" y="3149"/>
              <a:ext cx="80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000" b="1">
                  <a:solidFill>
                    <a:srgbClr val="FF3300"/>
                  </a:solidFill>
                  <a:latin typeface="Times New Roman" pitchFamily="18" charset="0"/>
                  <a:ea typeface="华文新魏" pitchFamily="2" charset="-122"/>
                </a:rPr>
                <a:t>结果</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10295"/>
                                        </p:tgtEl>
                                        <p:attrNameLst>
                                          <p:attrName>style.visibility</p:attrName>
                                        </p:attrNameLst>
                                      </p:cBhvr>
                                      <p:to>
                                        <p:strVal val="visible"/>
                                      </p:to>
                                    </p:set>
                                    <p:animEffect transition="in" filter="wipe(right)">
                                      <p:cBhvr>
                                        <p:cTn id="20" dur="500"/>
                                        <p:tgtEl>
                                          <p:spTgt spid="3102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0311"/>
                                        </p:tgtEl>
                                        <p:attrNameLst>
                                          <p:attrName>style.visibility</p:attrName>
                                        </p:attrNameLst>
                                      </p:cBhvr>
                                      <p:to>
                                        <p:strVal val="visible"/>
                                      </p:to>
                                    </p:set>
                                    <p:animEffect transition="in" filter="wipe(up)">
                                      <p:cBhvr>
                                        <p:cTn id="35" dur="500"/>
                                        <p:tgtEl>
                                          <p:spTgt spid="3103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10314"/>
                                        </p:tgtEl>
                                        <p:attrNameLst>
                                          <p:attrName>style.visibility</p:attrName>
                                        </p:attrNameLst>
                                      </p:cBhvr>
                                      <p:to>
                                        <p:strVal val="visible"/>
                                      </p:to>
                                    </p:set>
                                    <p:animEffect transition="in" filter="wipe(up)">
                                      <p:cBhvr>
                                        <p:cTn id="45" dur="500"/>
                                        <p:tgtEl>
                                          <p:spTgt spid="3103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10317"/>
                                        </p:tgtEl>
                                        <p:attrNameLst>
                                          <p:attrName>style.visibility</p:attrName>
                                        </p:attrNameLst>
                                      </p:cBhvr>
                                      <p:to>
                                        <p:strVal val="visible"/>
                                      </p:to>
                                    </p:set>
                                    <p:animEffect transition="in" filter="wipe(up)">
                                      <p:cBhvr>
                                        <p:cTn id="55" dur="500"/>
                                        <p:tgtEl>
                                          <p:spTgt spid="3103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10320"/>
                                        </p:tgtEl>
                                        <p:attrNameLst>
                                          <p:attrName>style.visibility</p:attrName>
                                        </p:attrNameLst>
                                      </p:cBhvr>
                                      <p:to>
                                        <p:strVal val="visible"/>
                                      </p:to>
                                    </p:set>
                                    <p:animEffect transition="in" filter="wipe(up)">
                                      <p:cBhvr>
                                        <p:cTn id="65" dur="500"/>
                                        <p:tgtEl>
                                          <p:spTgt spid="3103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310327"/>
                                        </p:tgtEl>
                                        <p:attrNameLst>
                                          <p:attrName>style.visibility</p:attrName>
                                        </p:attrNameLst>
                                      </p:cBhvr>
                                      <p:to>
                                        <p:strVal val="visible"/>
                                      </p:to>
                                    </p:set>
                                    <p:animEffect transition="in" filter="slide(fromLeft)">
                                      <p:cBhvr>
                                        <p:cTn id="75" dur="500"/>
                                        <p:tgtEl>
                                          <p:spTgt spid="31032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10328"/>
                                        </p:tgtEl>
                                        <p:attrNameLst>
                                          <p:attrName>style.visibility</p:attrName>
                                        </p:attrNameLst>
                                      </p:cBhvr>
                                      <p:to>
                                        <p:strVal val="visible"/>
                                      </p:to>
                                    </p:set>
                                    <p:animEffect transition="in" filter="wipe(up)">
                                      <p:cBhvr>
                                        <p:cTn id="80" dur="500"/>
                                        <p:tgtEl>
                                          <p:spTgt spid="31032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310332"/>
                                        </p:tgtEl>
                                        <p:attrNameLst>
                                          <p:attrName>style.visibility</p:attrName>
                                        </p:attrNameLst>
                                      </p:cBhvr>
                                      <p:to>
                                        <p:strVal val="visible"/>
                                      </p:to>
                                    </p:set>
                                    <p:animEffect transition="in" filter="wipe(up)">
                                      <p:cBhvr>
                                        <p:cTn id="90" dur="500"/>
                                        <p:tgtEl>
                                          <p:spTgt spid="3103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wipe(left)">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10336"/>
                                        </p:tgtEl>
                                        <p:attrNameLst>
                                          <p:attrName>style.visibility</p:attrName>
                                        </p:attrNameLst>
                                      </p:cBhvr>
                                      <p:to>
                                        <p:strVal val="visible"/>
                                      </p:to>
                                    </p:set>
                                    <p:animEffect transition="in" filter="slide(fromLeft)">
                                      <p:cBhvr>
                                        <p:cTn id="100" dur="500"/>
                                        <p:tgtEl>
                                          <p:spTgt spid="31033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310337"/>
                                        </p:tgtEl>
                                        <p:attrNameLst>
                                          <p:attrName>style.visibility</p:attrName>
                                        </p:attrNameLst>
                                      </p:cBhvr>
                                      <p:to>
                                        <p:strVal val="visible"/>
                                      </p:to>
                                    </p:set>
                                    <p:animEffect transition="in" filter="wipe(up)">
                                      <p:cBhvr>
                                        <p:cTn id="105" dur="500"/>
                                        <p:tgtEl>
                                          <p:spTgt spid="31033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ipe(left)">
                                      <p:cBhvr>
                                        <p:cTn id="110" dur="500"/>
                                        <p:tgtEl>
                                          <p:spTgt spid="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310341"/>
                                        </p:tgtEl>
                                        <p:attrNameLst>
                                          <p:attrName>style.visibility</p:attrName>
                                        </p:attrNameLst>
                                      </p:cBhvr>
                                      <p:to>
                                        <p:strVal val="visible"/>
                                      </p:to>
                                    </p:set>
                                    <p:animEffect transition="in" filter="slide(fromLeft)">
                                      <p:cBhvr>
                                        <p:cTn id="115" dur="500"/>
                                        <p:tgtEl>
                                          <p:spTgt spid="31034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up)">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95" grpId="0" autoUpdateAnimBg="0"/>
      <p:bldP spid="310311" grpId="0" animBg="1"/>
      <p:bldP spid="310314" grpId="0" animBg="1"/>
      <p:bldP spid="310317" grpId="0" animBg="1"/>
      <p:bldP spid="310320" grpId="0" animBg="1"/>
      <p:bldP spid="310327" grpId="0" autoUpdateAnimBg="0"/>
      <p:bldP spid="310328" grpId="0" animBg="1"/>
      <p:bldP spid="310332" grpId="0" animBg="1"/>
      <p:bldP spid="310336" grpId="0" autoUpdateAnimBg="0"/>
      <p:bldP spid="310337" grpId="0" animBg="1"/>
      <p:bldP spid="31034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260350"/>
            <a:ext cx="3430588" cy="573088"/>
            <a:chOff x="447" y="393"/>
            <a:chExt cx="2161" cy="361"/>
          </a:xfrm>
        </p:grpSpPr>
        <p:sp>
          <p:nvSpPr>
            <p:cNvPr id="11287" name="Cloud"/>
            <p:cNvSpPr>
              <a:spLocks noChangeAspect="1" noEditPoints="1" noChangeArrowheads="1"/>
            </p:cNvSpPr>
            <p:nvPr/>
          </p:nvSpPr>
          <p:spPr bwMode="auto">
            <a:xfrm>
              <a:off x="447" y="393"/>
              <a:ext cx="1843" cy="361"/>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77 w 21600"/>
                <a:gd name="T13" fmla="*/ 3291 h 21600"/>
                <a:gd name="T14" fmla="*/ 17088 w 21600"/>
                <a:gd name="T15" fmla="*/ 1735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15875">
              <a:noFill/>
              <a:miter lim="800000"/>
              <a:headEnd/>
              <a:tailEnd/>
            </a:ln>
            <a:effectLst>
              <a:outerShdw dist="89803" dir="2700000" algn="ctr" rotWithShape="0">
                <a:srgbClr val="B2B2B2"/>
              </a:outerShdw>
            </a:effectLst>
          </p:spPr>
          <p:txBody>
            <a:bodyPr/>
            <a:lstStyle/>
            <a:p>
              <a:endParaRPr lang="zh-CN" altLang="en-US"/>
            </a:p>
          </p:txBody>
        </p:sp>
        <p:sp>
          <p:nvSpPr>
            <p:cNvPr id="11288" name="Text Box 4"/>
            <p:cNvSpPr txBox="1">
              <a:spLocks noChangeArrowheads="1"/>
            </p:cNvSpPr>
            <p:nvPr/>
          </p:nvSpPr>
          <p:spPr bwMode="auto">
            <a:xfrm>
              <a:off x="625" y="423"/>
              <a:ext cx="198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2D88"/>
                  </a:solidFill>
                </a:rPr>
                <a:t>二</a:t>
              </a:r>
              <a:r>
                <a:rPr lang="en-US" altLang="zh-CN" sz="2500" b="1">
                  <a:solidFill>
                    <a:srgbClr val="002D88"/>
                  </a:solidFill>
                </a:rPr>
                <a:t>.</a:t>
              </a:r>
              <a:r>
                <a:rPr lang="zh-CN" altLang="en-US" sz="2500" b="1">
                  <a:solidFill>
                    <a:srgbClr val="002D88"/>
                  </a:solidFill>
                </a:rPr>
                <a:t>排序的功能</a:t>
              </a:r>
            </a:p>
          </p:txBody>
        </p:sp>
      </p:grpSp>
      <p:sp>
        <p:nvSpPr>
          <p:cNvPr id="372741" name="Rectangle 5"/>
          <p:cNvSpPr>
            <a:spLocks noChangeArrowheads="1"/>
          </p:cNvSpPr>
          <p:nvPr/>
        </p:nvSpPr>
        <p:spPr bwMode="auto">
          <a:xfrm>
            <a:off x="944563" y="1052736"/>
            <a:ext cx="7672387" cy="758825"/>
          </a:xfrm>
          <a:prstGeom prst="rect">
            <a:avLst/>
          </a:prstGeom>
          <a:noFill/>
          <a:ln w="12700" cap="sq">
            <a:noFill/>
            <a:miter lim="800000"/>
            <a:headEnd/>
            <a:tailEnd/>
          </a:ln>
        </p:spPr>
        <p:txBody>
          <a:bodyPr>
            <a:spAutoFit/>
          </a:bodyPr>
          <a:lstStyle/>
          <a:p>
            <a:pPr eaLnBrk="1" hangingPunct="1">
              <a:lnSpc>
                <a:spcPct val="95000"/>
              </a:lnSpc>
            </a:pPr>
            <a:r>
              <a:rPr lang="en-US" altLang="zh-CN" sz="2300" b="1" dirty="0">
                <a:solidFill>
                  <a:srgbClr val="002D86"/>
                </a:solidFill>
                <a:latin typeface="Times New Roman" pitchFamily="18" charset="0"/>
                <a:ea typeface="楷体_GB2312" pitchFamily="49" charset="-122"/>
              </a:rPr>
              <a:t> 1.    </a:t>
            </a:r>
            <a:r>
              <a:rPr lang="zh-CN" altLang="en-US" sz="2300" b="1" dirty="0">
                <a:solidFill>
                  <a:srgbClr val="002D86"/>
                </a:solidFill>
                <a:latin typeface="幼圆" pitchFamily="49" charset="-122"/>
                <a:ea typeface="幼圆" pitchFamily="49" charset="-122"/>
              </a:rPr>
              <a:t>能够将记录按关键字值任意排列的数据文件转换为</a:t>
            </a:r>
          </a:p>
          <a:p>
            <a:pPr eaLnBrk="1" hangingPunct="1">
              <a:lnSpc>
                <a:spcPct val="95000"/>
              </a:lnSpc>
            </a:pPr>
            <a:r>
              <a:rPr lang="zh-CN" altLang="en-US" sz="2300" b="1" dirty="0">
                <a:solidFill>
                  <a:srgbClr val="002D86"/>
                </a:solidFill>
                <a:latin typeface="幼圆" pitchFamily="49" charset="-122"/>
                <a:ea typeface="幼圆" pitchFamily="49" charset="-122"/>
              </a:rPr>
              <a:t>    一个记录按关键字值有序排列的数据文件</a:t>
            </a:r>
            <a:r>
              <a:rPr lang="zh-CN" altLang="en-US" sz="2300" b="1" dirty="0">
                <a:solidFill>
                  <a:srgbClr val="002D86"/>
                </a:solidFill>
                <a:latin typeface="楷体_GB2312" pitchFamily="49" charset="-122"/>
                <a:ea typeface="楷体_GB2312" pitchFamily="49" charset="-122"/>
              </a:rPr>
              <a:t>。</a:t>
            </a:r>
          </a:p>
        </p:txBody>
      </p:sp>
      <p:sp>
        <p:nvSpPr>
          <p:cNvPr id="372742" name="Rectangle 6"/>
          <p:cNvSpPr>
            <a:spLocks noChangeArrowheads="1"/>
          </p:cNvSpPr>
          <p:nvPr/>
        </p:nvSpPr>
        <p:spPr bwMode="auto">
          <a:xfrm>
            <a:off x="1425575" y="1649413"/>
            <a:ext cx="7467600" cy="1144587"/>
          </a:xfrm>
          <a:prstGeom prst="rect">
            <a:avLst/>
          </a:prstGeom>
          <a:noFill/>
          <a:ln w="12700" cap="sq">
            <a:noFill/>
            <a:miter lim="800000"/>
            <a:headEnd/>
            <a:tailEnd/>
          </a:ln>
        </p:spPr>
        <p:txBody>
          <a:bodyPr>
            <a:spAutoFit/>
          </a:bodyPr>
          <a:lstStyle/>
          <a:p>
            <a:pPr eaLnBrk="1" hangingPunct="1"/>
            <a:r>
              <a:rPr lang="en-US" altLang="zh-CN" sz="2300" b="1">
                <a:solidFill>
                  <a:schemeClr val="accent2"/>
                </a:solidFill>
                <a:latin typeface="楷体_GB2312" pitchFamily="49" charset="-122"/>
                <a:ea typeface="楷体_GB2312" pitchFamily="49" charset="-122"/>
              </a:rPr>
              <a:t> </a:t>
            </a:r>
            <a:r>
              <a:rPr lang="zh-CN" altLang="en-US" sz="2300" b="1">
                <a:solidFill>
                  <a:srgbClr val="FF3300"/>
                </a:solidFill>
              </a:rPr>
              <a:t>或者</a:t>
            </a:r>
          </a:p>
          <a:p>
            <a:pPr eaLnBrk="1" hangingPunct="1"/>
            <a:r>
              <a:rPr lang="zh-CN" altLang="en-US"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能够将一个按值任意排列的数据元素序列转换为一</a:t>
            </a:r>
          </a:p>
          <a:p>
            <a:pPr eaLnBrk="1" hangingPunct="1"/>
            <a:r>
              <a:rPr lang="zh-CN" altLang="en-US" sz="2300" b="1">
                <a:solidFill>
                  <a:srgbClr val="002D88"/>
                </a:solidFill>
                <a:latin typeface="幼圆" pitchFamily="49" charset="-122"/>
                <a:ea typeface="幼圆" pitchFamily="49" charset="-122"/>
              </a:rPr>
              <a:t> 个按值有序排列的数据元素序列</a:t>
            </a:r>
            <a:r>
              <a:rPr lang="zh-CN" altLang="en-US" sz="2300" b="1">
                <a:solidFill>
                  <a:srgbClr val="002D88"/>
                </a:solidFill>
                <a:latin typeface="楷体_GB2312" pitchFamily="49" charset="-122"/>
                <a:ea typeface="楷体_GB2312" pitchFamily="49" charset="-122"/>
              </a:rPr>
              <a:t>。</a:t>
            </a:r>
          </a:p>
        </p:txBody>
      </p:sp>
      <p:sp>
        <p:nvSpPr>
          <p:cNvPr id="372743" name="Rectangle 7"/>
          <p:cNvSpPr>
            <a:spLocks noChangeArrowheads="1"/>
          </p:cNvSpPr>
          <p:nvPr/>
        </p:nvSpPr>
        <p:spPr bwMode="auto">
          <a:xfrm>
            <a:off x="1084263" y="2801938"/>
            <a:ext cx="5022850" cy="442912"/>
          </a:xfrm>
          <a:prstGeom prst="rect">
            <a:avLst/>
          </a:prstGeom>
          <a:noFill/>
          <a:ln w="12700" cap="sq">
            <a:noFill/>
            <a:miter lim="800000"/>
            <a:headEnd/>
            <a:tailEnd/>
          </a:ln>
        </p:spPr>
        <p:txBody>
          <a:bodyPr>
            <a:spAutoFit/>
          </a:bodyPr>
          <a:lstStyle/>
          <a:p>
            <a:pPr eaLnBrk="1" hangingPunct="1"/>
            <a:r>
              <a:rPr lang="en-US" altLang="zh-CN" sz="2300" b="1">
                <a:solidFill>
                  <a:srgbClr val="002D88"/>
                </a:solidFill>
                <a:latin typeface="Times New Roman" pitchFamily="18" charset="0"/>
                <a:ea typeface="楷体_GB2312" pitchFamily="49" charset="-122"/>
              </a:rPr>
              <a:t>2</a:t>
            </a:r>
            <a:r>
              <a:rPr lang="en-US" altLang="zh-CN"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能够提高查找的时间效率</a:t>
            </a:r>
            <a:r>
              <a:rPr lang="zh-CN" altLang="en-US" sz="2300" b="1">
                <a:solidFill>
                  <a:srgbClr val="002D88"/>
                </a:solidFill>
                <a:latin typeface="楷体_GB2312" pitchFamily="49" charset="-122"/>
                <a:ea typeface="楷体_GB2312" pitchFamily="49" charset="-122"/>
              </a:rPr>
              <a:t>。</a:t>
            </a:r>
          </a:p>
        </p:txBody>
      </p:sp>
      <p:grpSp>
        <p:nvGrpSpPr>
          <p:cNvPr id="3" name="Group 8"/>
          <p:cNvGrpSpPr>
            <a:grpSpLocks/>
          </p:cNvGrpSpPr>
          <p:nvPr/>
        </p:nvGrpSpPr>
        <p:grpSpPr bwMode="auto">
          <a:xfrm>
            <a:off x="5795963" y="2514600"/>
            <a:ext cx="2663825" cy="771525"/>
            <a:chOff x="3651" y="1752"/>
            <a:chExt cx="1678" cy="486"/>
          </a:xfrm>
        </p:grpSpPr>
        <p:sp>
          <p:nvSpPr>
            <p:cNvPr id="11285" name="AutoShape 9"/>
            <p:cNvSpPr>
              <a:spLocks noChangeArrowheads="1"/>
            </p:cNvSpPr>
            <p:nvPr/>
          </p:nvSpPr>
          <p:spPr bwMode="auto">
            <a:xfrm>
              <a:off x="3651" y="1752"/>
              <a:ext cx="1678" cy="486"/>
            </a:xfrm>
            <a:prstGeom prst="wedgeEllipseCallout">
              <a:avLst>
                <a:gd name="adj1" fmla="val -77593"/>
                <a:gd name="adj2" fmla="val 13375"/>
              </a:avLst>
            </a:prstGeom>
            <a:noFill/>
            <a:ln w="63500" cap="sq">
              <a:solidFill>
                <a:srgbClr val="2AADAA"/>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1286" name="Text Box 10"/>
            <p:cNvSpPr txBox="1">
              <a:spLocks noChangeArrowheads="1"/>
            </p:cNvSpPr>
            <p:nvPr/>
          </p:nvSpPr>
          <p:spPr bwMode="auto">
            <a:xfrm>
              <a:off x="3651" y="1818"/>
              <a:ext cx="1633" cy="36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eaLnBrk="1" hangingPunct="1">
                <a:lnSpc>
                  <a:spcPct val="80000"/>
                </a:lnSpc>
              </a:pPr>
              <a:r>
                <a:rPr lang="zh-CN" altLang="en-US" sz="2000" b="1">
                  <a:solidFill>
                    <a:srgbClr val="FF3300"/>
                  </a:solidFill>
                  <a:latin typeface="Times New Roman" pitchFamily="18" charset="0"/>
                </a:rPr>
                <a:t>作为提高查找操作</a:t>
              </a:r>
            </a:p>
            <a:p>
              <a:pPr algn="ctr" eaLnBrk="1" hangingPunct="1">
                <a:lnSpc>
                  <a:spcPct val="80000"/>
                </a:lnSpc>
              </a:pPr>
              <a:r>
                <a:rPr lang="zh-CN" altLang="en-US" sz="2000" b="1">
                  <a:solidFill>
                    <a:srgbClr val="FF3300"/>
                  </a:solidFill>
                  <a:latin typeface="Times New Roman" pitchFamily="18" charset="0"/>
                </a:rPr>
                <a:t>时间效率的手段</a:t>
              </a:r>
            </a:p>
          </p:txBody>
        </p:sp>
      </p:grpSp>
      <p:grpSp>
        <p:nvGrpSpPr>
          <p:cNvPr id="4" name="Group 11"/>
          <p:cNvGrpSpPr>
            <a:grpSpLocks/>
          </p:cNvGrpSpPr>
          <p:nvPr/>
        </p:nvGrpSpPr>
        <p:grpSpPr bwMode="auto">
          <a:xfrm>
            <a:off x="323850" y="3441700"/>
            <a:ext cx="3343275" cy="635000"/>
            <a:chOff x="204" y="2221"/>
            <a:chExt cx="2106" cy="400"/>
          </a:xfrm>
        </p:grpSpPr>
        <p:sp>
          <p:nvSpPr>
            <p:cNvPr id="11283" name="Cloud"/>
            <p:cNvSpPr>
              <a:spLocks noChangeAspect="1" noEditPoints="1" noChangeArrowheads="1"/>
            </p:cNvSpPr>
            <p:nvPr/>
          </p:nvSpPr>
          <p:spPr bwMode="auto">
            <a:xfrm>
              <a:off x="204" y="2221"/>
              <a:ext cx="1880" cy="400"/>
            </a:xfrm>
            <a:custGeom>
              <a:avLst/>
              <a:gdLst>
                <a:gd name="T0" fmla="*/ 0 w 21600"/>
                <a:gd name="T1" fmla="*/ 0 h 21600"/>
                <a:gd name="T2" fmla="*/ 7 w 21600"/>
                <a:gd name="T3" fmla="*/ 0 h 21600"/>
                <a:gd name="T4" fmla="*/ 14 w 21600"/>
                <a:gd name="T5" fmla="*/ 0 h 21600"/>
                <a:gd name="T6" fmla="*/ 7 w 21600"/>
                <a:gd name="T7" fmla="*/ 0 h 21600"/>
                <a:gd name="T8" fmla="*/ 0 60000 65536"/>
                <a:gd name="T9" fmla="*/ 0 60000 65536"/>
                <a:gd name="T10" fmla="*/ 0 60000 65536"/>
                <a:gd name="T11" fmla="*/ 0 60000 65536"/>
                <a:gd name="T12" fmla="*/ 2976 w 21600"/>
                <a:gd name="T13" fmla="*/ 3240 h 21600"/>
                <a:gd name="T14" fmla="*/ 17085 w 21600"/>
                <a:gd name="T15" fmla="*/ 1733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noFill/>
              <a:miter lim="800000"/>
              <a:headEnd/>
              <a:tailEnd/>
            </a:ln>
            <a:effectLst>
              <a:outerShdw dist="91581" dir="2021404" algn="ctr" rotWithShape="0">
                <a:srgbClr val="B2B2B2"/>
              </a:outerShdw>
            </a:effectLst>
          </p:spPr>
          <p:txBody>
            <a:bodyPr/>
            <a:lstStyle/>
            <a:p>
              <a:endParaRPr lang="zh-CN" altLang="en-US"/>
            </a:p>
          </p:txBody>
        </p:sp>
        <p:sp>
          <p:nvSpPr>
            <p:cNvPr id="11284" name="Text Box 13"/>
            <p:cNvSpPr txBox="1">
              <a:spLocks noChangeArrowheads="1"/>
            </p:cNvSpPr>
            <p:nvPr/>
          </p:nvSpPr>
          <p:spPr bwMode="auto">
            <a:xfrm>
              <a:off x="416" y="2248"/>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三</a:t>
              </a:r>
              <a:r>
                <a:rPr lang="en-US" altLang="zh-CN" sz="2500" b="1">
                  <a:solidFill>
                    <a:srgbClr val="003399"/>
                  </a:solidFill>
                </a:rPr>
                <a:t>.</a:t>
              </a:r>
              <a:r>
                <a:rPr lang="zh-CN" altLang="en-US" sz="2500" b="1">
                  <a:solidFill>
                    <a:srgbClr val="003399"/>
                  </a:solidFill>
                </a:rPr>
                <a:t>排序的分类</a:t>
              </a:r>
            </a:p>
          </p:txBody>
        </p:sp>
      </p:grpSp>
      <p:grpSp>
        <p:nvGrpSpPr>
          <p:cNvPr id="8" name="组合 7"/>
          <p:cNvGrpSpPr/>
          <p:nvPr/>
        </p:nvGrpSpPr>
        <p:grpSpPr>
          <a:xfrm>
            <a:off x="739775" y="4214813"/>
            <a:ext cx="7796213" cy="727075"/>
            <a:chOff x="739775" y="4214813"/>
            <a:chExt cx="7796213" cy="727075"/>
          </a:xfrm>
        </p:grpSpPr>
        <p:grpSp>
          <p:nvGrpSpPr>
            <p:cNvPr id="5" name="Group 14"/>
            <p:cNvGrpSpPr>
              <a:grpSpLocks/>
            </p:cNvGrpSpPr>
            <p:nvPr/>
          </p:nvGrpSpPr>
          <p:grpSpPr bwMode="auto">
            <a:xfrm>
              <a:off x="739775" y="4217988"/>
              <a:ext cx="1595438" cy="457200"/>
              <a:chOff x="480" y="2762"/>
              <a:chExt cx="1005" cy="288"/>
            </a:xfrm>
          </p:grpSpPr>
          <p:sp>
            <p:nvSpPr>
              <p:cNvPr id="11281" name="Oval 15"/>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2" name="Text Box 16"/>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内排序</a:t>
                </a:r>
              </a:p>
            </p:txBody>
          </p:sp>
        </p:grpSp>
        <p:sp>
          <p:nvSpPr>
            <p:cNvPr id="372756" name="Text Box 20"/>
            <p:cNvSpPr txBox="1">
              <a:spLocks noChangeArrowheads="1"/>
            </p:cNvSpPr>
            <p:nvPr/>
          </p:nvSpPr>
          <p:spPr bwMode="auto">
            <a:xfrm>
              <a:off x="1525588" y="4214813"/>
              <a:ext cx="7010400" cy="727075"/>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参加排序的数据量不大，以致于能够一次将  </a:t>
              </a:r>
            </a:p>
            <a:p>
              <a:pPr eaLnBrk="1" hangingPunct="1">
                <a:lnSpc>
                  <a:spcPct val="95000"/>
                </a:lnSpc>
              </a:pPr>
              <a:r>
                <a:rPr lang="zh-CN" altLang="en-US" sz="2200" b="1">
                  <a:solidFill>
                    <a:srgbClr val="002D86"/>
                  </a:solidFill>
                  <a:latin typeface="幼圆" pitchFamily="49" charset="-122"/>
                  <a:ea typeface="幼圆" pitchFamily="49" charset="-122"/>
                </a:rPr>
                <a:t>         参加排序的数据全部装入内存实现排序。</a:t>
              </a:r>
            </a:p>
          </p:txBody>
        </p:sp>
      </p:grpSp>
      <p:grpSp>
        <p:nvGrpSpPr>
          <p:cNvPr id="9" name="组合 8"/>
          <p:cNvGrpSpPr/>
          <p:nvPr/>
        </p:nvGrpSpPr>
        <p:grpSpPr>
          <a:xfrm>
            <a:off x="755650" y="5080000"/>
            <a:ext cx="8239125" cy="1366838"/>
            <a:chOff x="755650" y="5080000"/>
            <a:chExt cx="8239125" cy="1366838"/>
          </a:xfrm>
        </p:grpSpPr>
        <p:grpSp>
          <p:nvGrpSpPr>
            <p:cNvPr id="6" name="Group 17"/>
            <p:cNvGrpSpPr>
              <a:grpSpLocks/>
            </p:cNvGrpSpPr>
            <p:nvPr/>
          </p:nvGrpSpPr>
          <p:grpSpPr bwMode="auto">
            <a:xfrm>
              <a:off x="755650" y="5080000"/>
              <a:ext cx="1595438" cy="457200"/>
              <a:chOff x="480" y="2762"/>
              <a:chExt cx="1005" cy="288"/>
            </a:xfrm>
          </p:grpSpPr>
          <p:sp>
            <p:nvSpPr>
              <p:cNvPr id="11279" name="Oval 18"/>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0" name="Text Box 19"/>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外排序</a:t>
                </a:r>
              </a:p>
            </p:txBody>
          </p:sp>
        </p:grpSp>
        <p:sp>
          <p:nvSpPr>
            <p:cNvPr id="372757" name="Text Box 21"/>
            <p:cNvSpPr txBox="1">
              <a:spLocks noChangeArrowheads="1"/>
            </p:cNvSpPr>
            <p:nvPr/>
          </p:nvSpPr>
          <p:spPr bwMode="auto">
            <a:xfrm>
              <a:off x="1552575" y="5084763"/>
              <a:ext cx="7442200" cy="1362075"/>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当参加排序的数据量很大，以致于不能够一</a:t>
              </a:r>
            </a:p>
            <a:p>
              <a:pPr eaLnBrk="1" hangingPunct="1">
                <a:lnSpc>
                  <a:spcPct val="95000"/>
                </a:lnSpc>
              </a:pPr>
              <a:r>
                <a:rPr lang="zh-CN" altLang="en-US" sz="2200" b="1">
                  <a:solidFill>
                    <a:srgbClr val="002D86"/>
                  </a:solidFill>
                  <a:latin typeface="幼圆" pitchFamily="49" charset="-122"/>
                  <a:ea typeface="幼圆" pitchFamily="49" charset="-122"/>
                </a:rPr>
                <a:t>         次将参加排序的数据全部装入内存，排序过</a:t>
              </a:r>
            </a:p>
            <a:p>
              <a:pPr eaLnBrk="1" hangingPunct="1">
                <a:lnSpc>
                  <a:spcPct val="95000"/>
                </a:lnSpc>
              </a:pPr>
              <a:r>
                <a:rPr lang="zh-CN" altLang="en-US" sz="2200" b="1">
                  <a:solidFill>
                    <a:srgbClr val="002D86"/>
                  </a:solidFill>
                  <a:latin typeface="幼圆" pitchFamily="49" charset="-122"/>
                  <a:ea typeface="幼圆" pitchFamily="49" charset="-122"/>
                </a:rPr>
                <a:t>         程中需要不断地通过内存与外存之间的数据</a:t>
              </a:r>
            </a:p>
            <a:p>
              <a:pPr eaLnBrk="1" hangingPunct="1">
                <a:lnSpc>
                  <a:spcPct val="95000"/>
                </a:lnSpc>
              </a:pPr>
              <a:r>
                <a:rPr lang="zh-CN" altLang="en-US" sz="2200" b="1">
                  <a:solidFill>
                    <a:srgbClr val="002D86"/>
                  </a:solidFill>
                  <a:latin typeface="幼圆" pitchFamily="49" charset="-122"/>
                  <a:ea typeface="幼圆" pitchFamily="49" charset="-122"/>
                </a:rPr>
                <a:t>         交换达到排序目的。</a:t>
              </a:r>
            </a:p>
          </p:txBody>
        </p:sp>
      </p:grpSp>
      <p:grpSp>
        <p:nvGrpSpPr>
          <p:cNvPr id="7" name="Group 174"/>
          <p:cNvGrpSpPr>
            <a:grpSpLocks/>
          </p:cNvGrpSpPr>
          <p:nvPr/>
        </p:nvGrpSpPr>
        <p:grpSpPr bwMode="auto">
          <a:xfrm>
            <a:off x="3681413" y="3378200"/>
            <a:ext cx="3006725" cy="762000"/>
            <a:chOff x="3360" y="336"/>
            <a:chExt cx="1894" cy="480"/>
          </a:xfrm>
        </p:grpSpPr>
        <p:sp>
          <p:nvSpPr>
            <p:cNvPr id="11277" name="AutoShape 165"/>
            <p:cNvSpPr>
              <a:spLocks noChangeArrowheads="1"/>
            </p:cNvSpPr>
            <p:nvPr/>
          </p:nvSpPr>
          <p:spPr bwMode="auto">
            <a:xfrm>
              <a:off x="3360" y="336"/>
              <a:ext cx="1894" cy="480"/>
            </a:xfrm>
            <a:prstGeom prst="wedgeEllipseCallout">
              <a:avLst>
                <a:gd name="adj1" fmla="val -56866"/>
                <a:gd name="adj2" fmla="val 46042"/>
              </a:avLst>
            </a:prstGeom>
            <a:noFill/>
            <a:ln w="63500" cap="sq">
              <a:solidFill>
                <a:srgbClr val="2AADAA"/>
              </a:solidFill>
              <a:miter lim="800000"/>
              <a:headEnd type="none" w="sm" len="sm"/>
              <a:tailEnd type="none" w="sm" len="sm"/>
            </a:ln>
          </p:spPr>
          <p:txBody>
            <a:bodyPr/>
            <a:lstStyle/>
            <a:p>
              <a:pPr algn="ctr" eaLnBrk="1" hangingPunct="1"/>
              <a:endParaRPr lang="en-US" altLang="zh-CN" sz="2500">
                <a:latin typeface="Times New Roman" pitchFamily="18" charset="0"/>
                <a:ea typeface="宋体" charset="-122"/>
              </a:endParaRPr>
            </a:p>
          </p:txBody>
        </p:sp>
        <p:sp>
          <p:nvSpPr>
            <p:cNvPr id="11278" name="Text Box 166"/>
            <p:cNvSpPr txBox="1">
              <a:spLocks noChangeArrowheads="1"/>
            </p:cNvSpPr>
            <p:nvPr/>
          </p:nvSpPr>
          <p:spPr bwMode="auto">
            <a:xfrm>
              <a:off x="3427" y="421"/>
              <a:ext cx="1824"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marL="457200" indent="-457200" eaLnBrk="1" hangingPunct="1"/>
              <a:r>
                <a:rPr lang="zh-CN" altLang="en-US" sz="2500" b="1">
                  <a:solidFill>
                    <a:srgbClr val="FF3300"/>
                  </a:solidFill>
                </a:rPr>
                <a:t>按存储器的结构分</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animEffect transition="in" filter="wipe(left)">
                                      <p:cBhvr>
                                        <p:cTn id="7" dur="500"/>
                                        <p:tgtEl>
                                          <p:spTgt spid="372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72742"/>
                                        </p:tgtEl>
                                        <p:attrNameLst>
                                          <p:attrName>style.visibility</p:attrName>
                                        </p:attrNameLst>
                                      </p:cBhvr>
                                      <p:to>
                                        <p:strVal val="visible"/>
                                      </p:to>
                                    </p:set>
                                    <p:animEffect transition="in" filter="wipe(right)">
                                      <p:cBhvr>
                                        <p:cTn id="12" dur="500"/>
                                        <p:tgtEl>
                                          <p:spTgt spid="372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2743"/>
                                        </p:tgtEl>
                                        <p:attrNameLst>
                                          <p:attrName>style.visibility</p:attrName>
                                        </p:attrNameLst>
                                      </p:cBhvr>
                                      <p:to>
                                        <p:strVal val="visible"/>
                                      </p:to>
                                    </p:set>
                                    <p:animEffect transition="in" filter="wipe(left)">
                                      <p:cBhvr>
                                        <p:cTn id="17" dur="500"/>
                                        <p:tgtEl>
                                          <p:spTgt spid="3727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p:bldP spid="372742" grpId="0"/>
      <p:bldP spid="37274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597525" y="271463"/>
            <a:ext cx="2455863" cy="855662"/>
            <a:chOff x="3526" y="384"/>
            <a:chExt cx="1547" cy="539"/>
          </a:xfrm>
        </p:grpSpPr>
        <p:sp>
          <p:nvSpPr>
            <p:cNvPr id="68683" name="Cloud"/>
            <p:cNvSpPr>
              <a:spLocks noChangeAspect="1" noEditPoints="1" noChangeArrowheads="1"/>
            </p:cNvSpPr>
            <p:nvPr/>
          </p:nvSpPr>
          <p:spPr bwMode="auto">
            <a:xfrm>
              <a:off x="3526" y="395"/>
              <a:ext cx="1392" cy="528"/>
            </a:xfrm>
            <a:custGeom>
              <a:avLst/>
              <a:gdLst>
                <a:gd name="T0" fmla="*/ 0 w 21600"/>
                <a:gd name="T1" fmla="*/ 0 h 21600"/>
                <a:gd name="T2" fmla="*/ 3 w 21600"/>
                <a:gd name="T3" fmla="*/ 0 h 21600"/>
                <a:gd name="T4" fmla="*/ 6 w 21600"/>
                <a:gd name="T5" fmla="*/ 0 h 21600"/>
                <a:gd name="T6" fmla="*/ 3 w 21600"/>
                <a:gd name="T7" fmla="*/ 0 h 21600"/>
                <a:gd name="T8" fmla="*/ 0 60000 65536"/>
                <a:gd name="T9" fmla="*/ 0 60000 65536"/>
                <a:gd name="T10" fmla="*/ 0 60000 65536"/>
                <a:gd name="T11" fmla="*/ 0 60000 65536"/>
                <a:gd name="T12" fmla="*/ 2979 w 21600"/>
                <a:gd name="T13" fmla="*/ 3273 h 21600"/>
                <a:gd name="T14" fmla="*/ 17084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BCE8"/>
              </a:solidFill>
              <a:miter lim="800000"/>
              <a:headEnd/>
              <a:tailEnd/>
            </a:ln>
            <a:effectLst>
              <a:outerShdw dist="64758" dir="678596" algn="ctr" rotWithShape="0">
                <a:srgbClr val="B2B2B2"/>
              </a:outerShdw>
            </a:effectLst>
          </p:spPr>
          <p:txBody>
            <a:bodyPr/>
            <a:lstStyle/>
            <a:p>
              <a:endParaRPr lang="zh-CN" altLang="en-US"/>
            </a:p>
          </p:txBody>
        </p:sp>
        <p:sp>
          <p:nvSpPr>
            <p:cNvPr id="68684" name="Text Box 3"/>
            <p:cNvSpPr txBox="1">
              <a:spLocks noChangeArrowheads="1"/>
            </p:cNvSpPr>
            <p:nvPr/>
          </p:nvSpPr>
          <p:spPr bwMode="auto">
            <a:xfrm>
              <a:off x="3770" y="384"/>
              <a:ext cx="1303" cy="49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4500" b="1">
                  <a:solidFill>
                    <a:srgbClr val="FF3300"/>
                  </a:solidFill>
                  <a:latin typeface="Times New Roman" pitchFamily="18" charset="0"/>
                </a:rPr>
                <a:t>n   2</a:t>
              </a:r>
              <a:r>
                <a:rPr lang="en-US" altLang="zh-CN" sz="4500" b="1" baseline="30000">
                  <a:solidFill>
                    <a:srgbClr val="FF3300"/>
                  </a:solidFill>
                  <a:latin typeface="Times New Roman" pitchFamily="18" charset="0"/>
                </a:rPr>
                <a:t>k</a:t>
              </a:r>
            </a:p>
          </p:txBody>
        </p:sp>
        <p:sp>
          <p:nvSpPr>
            <p:cNvPr id="68685" name="Line 8"/>
            <p:cNvSpPr>
              <a:spLocks noChangeShapeType="1"/>
            </p:cNvSpPr>
            <p:nvPr/>
          </p:nvSpPr>
          <p:spPr bwMode="auto">
            <a:xfrm>
              <a:off x="4076" y="650"/>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sp>
          <p:nvSpPr>
            <p:cNvPr id="68686" name="Line 9"/>
            <p:cNvSpPr>
              <a:spLocks noChangeShapeType="1"/>
            </p:cNvSpPr>
            <p:nvPr/>
          </p:nvSpPr>
          <p:spPr bwMode="auto">
            <a:xfrm>
              <a:off x="4080" y="702"/>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grpSp>
      <p:grpSp>
        <p:nvGrpSpPr>
          <p:cNvPr id="3" name="Group 65"/>
          <p:cNvGrpSpPr>
            <a:grpSpLocks/>
          </p:cNvGrpSpPr>
          <p:nvPr/>
        </p:nvGrpSpPr>
        <p:grpSpPr bwMode="auto">
          <a:xfrm>
            <a:off x="6570663" y="423863"/>
            <a:ext cx="2039937" cy="719137"/>
            <a:chOff x="4139" y="481"/>
            <a:chExt cx="1285" cy="453"/>
          </a:xfrm>
        </p:grpSpPr>
        <p:sp>
          <p:nvSpPr>
            <p:cNvPr id="68680" name="Line 11"/>
            <p:cNvSpPr>
              <a:spLocks noChangeShapeType="1"/>
            </p:cNvSpPr>
            <p:nvPr/>
          </p:nvSpPr>
          <p:spPr bwMode="auto">
            <a:xfrm flipH="1">
              <a:off x="4139" y="587"/>
              <a:ext cx="85" cy="159"/>
            </a:xfrm>
            <a:prstGeom prst="line">
              <a:avLst/>
            </a:prstGeom>
            <a:noFill/>
            <a:ln w="34925" cap="sq">
              <a:solidFill>
                <a:srgbClr val="FF3300"/>
              </a:solidFill>
              <a:round/>
              <a:headEnd/>
              <a:tailEnd/>
            </a:ln>
            <a:effectLst>
              <a:outerShdw dist="25400" dir="5400000" algn="ctr" rotWithShape="0">
                <a:schemeClr val="bg1"/>
              </a:outerShdw>
            </a:effectLst>
          </p:spPr>
          <p:txBody>
            <a:bodyPr/>
            <a:lstStyle/>
            <a:p>
              <a:endParaRPr lang="zh-CN" altLang="en-US"/>
            </a:p>
          </p:txBody>
        </p:sp>
        <p:sp>
          <p:nvSpPr>
            <p:cNvPr id="68681" name="Freeform 12"/>
            <p:cNvSpPr>
              <a:spLocks/>
            </p:cNvSpPr>
            <p:nvPr/>
          </p:nvSpPr>
          <p:spPr bwMode="auto">
            <a:xfrm rot="907942">
              <a:off x="4846" y="481"/>
              <a:ext cx="578" cy="304"/>
            </a:xfrm>
            <a:custGeom>
              <a:avLst/>
              <a:gdLst>
                <a:gd name="T0" fmla="*/ 0 w 577"/>
                <a:gd name="T1" fmla="*/ 58 h 682"/>
                <a:gd name="T2" fmla="*/ 18 w 577"/>
                <a:gd name="T3" fmla="*/ 58 h 682"/>
                <a:gd name="T4" fmla="*/ 92 w 577"/>
                <a:gd name="T5" fmla="*/ 58 h 682"/>
                <a:gd name="T6" fmla="*/ 115 w 577"/>
                <a:gd name="T7" fmla="*/ 58 h 682"/>
                <a:gd name="T8" fmla="*/ 117 w 577"/>
                <a:gd name="T9" fmla="*/ 52 h 682"/>
                <a:gd name="T10" fmla="*/ 126 w 577"/>
                <a:gd name="T11" fmla="*/ 42 h 682"/>
                <a:gd name="T12" fmla="*/ 146 w 577"/>
                <a:gd name="T13" fmla="*/ 33 h 682"/>
                <a:gd name="T14" fmla="*/ 174 w 577"/>
                <a:gd name="T15" fmla="*/ 26 h 682"/>
                <a:gd name="T16" fmla="*/ 213 w 577"/>
                <a:gd name="T17" fmla="*/ 22 h 682"/>
                <a:gd name="T18" fmla="*/ 266 w 577"/>
                <a:gd name="T19" fmla="*/ 20 h 682"/>
                <a:gd name="T20" fmla="*/ 323 w 577"/>
                <a:gd name="T21" fmla="*/ 20 h 682"/>
                <a:gd name="T22" fmla="*/ 368 w 577"/>
                <a:gd name="T23" fmla="*/ 21 h 682"/>
                <a:gd name="T24" fmla="*/ 401 w 577"/>
                <a:gd name="T25" fmla="*/ 25 h 682"/>
                <a:gd name="T26" fmla="*/ 425 w 577"/>
                <a:gd name="T27" fmla="*/ 29 h 682"/>
                <a:gd name="T28" fmla="*/ 444 w 577"/>
                <a:gd name="T29" fmla="*/ 36 h 682"/>
                <a:gd name="T30" fmla="*/ 455 w 577"/>
                <a:gd name="T31" fmla="*/ 44 h 682"/>
                <a:gd name="T32" fmla="*/ 455 w 577"/>
                <a:gd name="T33" fmla="*/ 53 h 682"/>
                <a:gd name="T34" fmla="*/ 441 w 577"/>
                <a:gd name="T35" fmla="*/ 61 h 682"/>
                <a:gd name="T36" fmla="*/ 413 w 577"/>
                <a:gd name="T37" fmla="*/ 69 h 682"/>
                <a:gd name="T38" fmla="*/ 366 w 577"/>
                <a:gd name="T39" fmla="*/ 78 h 682"/>
                <a:gd name="T40" fmla="*/ 318 w 577"/>
                <a:gd name="T41" fmla="*/ 87 h 682"/>
                <a:gd name="T42" fmla="*/ 278 w 577"/>
                <a:gd name="T43" fmla="*/ 95 h 682"/>
                <a:gd name="T44" fmla="*/ 248 w 577"/>
                <a:gd name="T45" fmla="*/ 105 h 682"/>
                <a:gd name="T46" fmla="*/ 231 w 577"/>
                <a:gd name="T47" fmla="*/ 115 h 682"/>
                <a:gd name="T48" fmla="*/ 225 w 577"/>
                <a:gd name="T49" fmla="*/ 122 h 682"/>
                <a:gd name="T50" fmla="*/ 222 w 577"/>
                <a:gd name="T51" fmla="*/ 130 h 682"/>
                <a:gd name="T52" fmla="*/ 221 w 577"/>
                <a:gd name="T53" fmla="*/ 135 h 682"/>
                <a:gd name="T54" fmla="*/ 248 w 577"/>
                <a:gd name="T55" fmla="*/ 136 h 682"/>
                <a:gd name="T56" fmla="*/ 323 w 577"/>
                <a:gd name="T57" fmla="*/ 136 h 682"/>
                <a:gd name="T58" fmla="*/ 338 w 577"/>
                <a:gd name="T59" fmla="*/ 135 h 682"/>
                <a:gd name="T60" fmla="*/ 339 w 577"/>
                <a:gd name="T61" fmla="*/ 127 h 682"/>
                <a:gd name="T62" fmla="*/ 345 w 577"/>
                <a:gd name="T63" fmla="*/ 118 h 682"/>
                <a:gd name="T64" fmla="*/ 362 w 577"/>
                <a:gd name="T65" fmla="*/ 110 h 682"/>
                <a:gd name="T66" fmla="*/ 393 w 577"/>
                <a:gd name="T67" fmla="*/ 102 h 682"/>
                <a:gd name="T68" fmla="*/ 432 w 577"/>
                <a:gd name="T69" fmla="*/ 94 h 682"/>
                <a:gd name="T70" fmla="*/ 483 w 577"/>
                <a:gd name="T71" fmla="*/ 84 h 682"/>
                <a:gd name="T72" fmla="*/ 526 w 577"/>
                <a:gd name="T73" fmla="*/ 75 h 682"/>
                <a:gd name="T74" fmla="*/ 554 w 577"/>
                <a:gd name="T75" fmla="*/ 68 h 682"/>
                <a:gd name="T76" fmla="*/ 569 w 577"/>
                <a:gd name="T77" fmla="*/ 62 h 682"/>
                <a:gd name="T78" fmla="*/ 577 w 577"/>
                <a:gd name="T79" fmla="*/ 55 h 682"/>
                <a:gd name="T80" fmla="*/ 578 w 577"/>
                <a:gd name="T81" fmla="*/ 46 h 682"/>
                <a:gd name="T82" fmla="*/ 574 w 577"/>
                <a:gd name="T83" fmla="*/ 39 h 682"/>
                <a:gd name="T84" fmla="*/ 563 w 577"/>
                <a:gd name="T85" fmla="*/ 31 h 682"/>
                <a:gd name="T86" fmla="*/ 546 w 577"/>
                <a:gd name="T87" fmla="*/ 24 h 682"/>
                <a:gd name="T88" fmla="*/ 523 w 577"/>
                <a:gd name="T89" fmla="*/ 18 h 682"/>
                <a:gd name="T90" fmla="*/ 492 w 577"/>
                <a:gd name="T91" fmla="*/ 12 h 682"/>
                <a:gd name="T92" fmla="*/ 461 w 577"/>
                <a:gd name="T93" fmla="*/ 8 h 682"/>
                <a:gd name="T94" fmla="*/ 427 w 577"/>
                <a:gd name="T95" fmla="*/ 4 h 682"/>
                <a:gd name="T96" fmla="*/ 387 w 577"/>
                <a:gd name="T97" fmla="*/ 2 h 682"/>
                <a:gd name="T98" fmla="*/ 344 w 577"/>
                <a:gd name="T99" fmla="*/ 0 h 682"/>
                <a:gd name="T100" fmla="*/ 300 w 577"/>
                <a:gd name="T101" fmla="*/ 0 h 682"/>
                <a:gd name="T102" fmla="*/ 250 w 577"/>
                <a:gd name="T103" fmla="*/ 0 h 682"/>
                <a:gd name="T104" fmla="*/ 201 w 577"/>
                <a:gd name="T105" fmla="*/ 2 h 682"/>
                <a:gd name="T106" fmla="*/ 156 w 577"/>
                <a:gd name="T107" fmla="*/ 5 h 682"/>
                <a:gd name="T108" fmla="*/ 117 w 577"/>
                <a:gd name="T109" fmla="*/ 9 h 682"/>
                <a:gd name="T110" fmla="*/ 82 w 577"/>
                <a:gd name="T111" fmla="*/ 15 h 682"/>
                <a:gd name="T112" fmla="*/ 53 w 577"/>
                <a:gd name="T113" fmla="*/ 22 h 682"/>
                <a:gd name="T114" fmla="*/ 30 w 577"/>
                <a:gd name="T115" fmla="*/ 30 h 682"/>
                <a:gd name="T116" fmla="*/ 14 w 577"/>
                <a:gd name="T117" fmla="*/ 38 h 682"/>
                <a:gd name="T118" fmla="*/ 5 w 577"/>
                <a:gd name="T119" fmla="*/ 46 h 682"/>
                <a:gd name="T120" fmla="*/ 1 w 577"/>
                <a:gd name="T121" fmla="*/ 53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3300"/>
            </a:solidFill>
            <a:ln w="44450" cap="flat">
              <a:solidFill>
                <a:srgbClr val="FFFF00"/>
              </a:solidFill>
              <a:prstDash val="solid"/>
              <a:round/>
              <a:headEnd/>
              <a:tailEnd/>
            </a:ln>
            <a:effectLst>
              <a:outerShdw dist="57150" dir="2700000" algn="ctr" rotWithShape="0">
                <a:srgbClr val="000000"/>
              </a:outerShdw>
            </a:effectLst>
          </p:spPr>
          <p:txBody>
            <a:bodyPr wrap="none" anchor="ctr">
              <a:spAutoFit/>
            </a:bodyPr>
            <a:lstStyle/>
            <a:p>
              <a:endParaRPr lang="zh-CN" altLang="en-US"/>
            </a:p>
          </p:txBody>
        </p:sp>
        <p:sp>
          <p:nvSpPr>
            <p:cNvPr id="68682" name="Rectangle 13"/>
            <p:cNvSpPr>
              <a:spLocks noChangeArrowheads="1"/>
            </p:cNvSpPr>
            <p:nvPr/>
          </p:nvSpPr>
          <p:spPr bwMode="auto">
            <a:xfrm rot="870915">
              <a:off x="4972" y="839"/>
              <a:ext cx="113" cy="95"/>
            </a:xfrm>
            <a:prstGeom prst="rect">
              <a:avLst/>
            </a:prstGeom>
            <a:solidFill>
              <a:srgbClr val="FF3300"/>
            </a:solidFill>
            <a:ln w="50800">
              <a:solidFill>
                <a:srgbClr val="FFFF00"/>
              </a:solidFill>
              <a:miter lim="800000"/>
              <a:headEnd/>
              <a:tailEnd/>
            </a:ln>
            <a:effectLst>
              <a:outerShdw dist="57150" dir="2700000" algn="ctr" rotWithShape="0">
                <a:srgbClr val="666666"/>
              </a:outerShdw>
            </a:effectLst>
          </p:spPr>
          <p:txBody>
            <a:bodyPr anchor="ctr">
              <a:spAutoFit/>
            </a:bodyPr>
            <a:lstStyle/>
            <a:p>
              <a:pPr eaLnBrk="1" hangingPunct="1"/>
              <a:endParaRPr lang="zh-CN" altLang="en-US"/>
            </a:p>
          </p:txBody>
        </p:sp>
      </p:grpSp>
      <p:sp>
        <p:nvSpPr>
          <p:cNvPr id="313362" name="Text Box 18"/>
          <p:cNvSpPr txBox="1">
            <a:spLocks noChangeArrowheads="1"/>
          </p:cNvSpPr>
          <p:nvPr/>
        </p:nvSpPr>
        <p:spPr bwMode="auto">
          <a:xfrm>
            <a:off x="1219200" y="1219200"/>
            <a:ext cx="66294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39    12    48    27    62    94    80    33    50     9   </a:t>
            </a:r>
          </a:p>
        </p:txBody>
      </p:sp>
      <p:grpSp>
        <p:nvGrpSpPr>
          <p:cNvPr id="4" name="Group 124"/>
          <p:cNvGrpSpPr>
            <a:grpSpLocks/>
          </p:cNvGrpSpPr>
          <p:nvPr/>
        </p:nvGrpSpPr>
        <p:grpSpPr bwMode="auto">
          <a:xfrm>
            <a:off x="2886075" y="358775"/>
            <a:ext cx="1901825" cy="549275"/>
            <a:chOff x="1546" y="192"/>
            <a:chExt cx="1198" cy="346"/>
          </a:xfrm>
        </p:grpSpPr>
        <p:sp>
          <p:nvSpPr>
            <p:cNvPr id="68678" name="Oval 20"/>
            <p:cNvSpPr>
              <a:spLocks noChangeArrowheads="1"/>
            </p:cNvSpPr>
            <p:nvPr/>
          </p:nvSpPr>
          <p:spPr bwMode="auto">
            <a:xfrm>
              <a:off x="1546" y="214"/>
              <a:ext cx="894" cy="320"/>
            </a:xfrm>
            <a:prstGeom prst="ellipse">
              <a:avLst/>
            </a:prstGeom>
            <a:solidFill>
              <a:srgbClr val="CCFFFF"/>
            </a:solidFill>
            <a:ln w="12700" cap="sq">
              <a:noFill/>
              <a:round/>
              <a:headEnd/>
              <a:tailEnd/>
            </a:ln>
            <a:effectLst>
              <a:outerShdw dist="28398" dir="1593903" algn="ctr" rotWithShape="0">
                <a:srgbClr val="777777"/>
              </a:outerShdw>
            </a:effectLst>
          </p:spPr>
          <p:txBody>
            <a:bodyPr wrap="none" anchor="ctr"/>
            <a:lstStyle/>
            <a:p>
              <a:pPr eaLnBrk="1" hangingPunct="1"/>
              <a:endParaRPr lang="zh-CN" altLang="en-US"/>
            </a:p>
          </p:txBody>
        </p:sp>
        <p:sp>
          <p:nvSpPr>
            <p:cNvPr id="68679" name="Text Box 21"/>
            <p:cNvSpPr txBox="1">
              <a:spLocks noChangeArrowheads="1"/>
            </p:cNvSpPr>
            <p:nvPr/>
          </p:nvSpPr>
          <p:spPr bwMode="auto">
            <a:xfrm>
              <a:off x="1680" y="192"/>
              <a:ext cx="1064"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3300"/>
                  </a:solidFill>
                  <a:latin typeface="Times New Roman" pitchFamily="18" charset="0"/>
                  <a:ea typeface="宋体" charset="-122"/>
                </a:rPr>
                <a:t>n=10</a:t>
              </a:r>
            </a:p>
          </p:txBody>
        </p:sp>
      </p:grpSp>
      <p:grpSp>
        <p:nvGrpSpPr>
          <p:cNvPr id="5" name="Group 34"/>
          <p:cNvGrpSpPr>
            <a:grpSpLocks/>
          </p:cNvGrpSpPr>
          <p:nvPr/>
        </p:nvGrpSpPr>
        <p:grpSpPr bwMode="auto">
          <a:xfrm>
            <a:off x="1231900" y="1676400"/>
            <a:ext cx="6423025" cy="0"/>
            <a:chOff x="787" y="1440"/>
            <a:chExt cx="4046" cy="0"/>
          </a:xfrm>
        </p:grpSpPr>
        <p:sp>
          <p:nvSpPr>
            <p:cNvPr id="68668" name="Line 24"/>
            <p:cNvSpPr>
              <a:spLocks noChangeShapeType="1"/>
            </p:cNvSpPr>
            <p:nvPr/>
          </p:nvSpPr>
          <p:spPr bwMode="auto">
            <a:xfrm>
              <a:off x="78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69" name="Line 25"/>
            <p:cNvSpPr>
              <a:spLocks noChangeShapeType="1"/>
            </p:cNvSpPr>
            <p:nvPr/>
          </p:nvSpPr>
          <p:spPr bwMode="auto">
            <a:xfrm>
              <a:off x="164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0" name="Line 26"/>
            <p:cNvSpPr>
              <a:spLocks noChangeShapeType="1"/>
            </p:cNvSpPr>
            <p:nvPr/>
          </p:nvSpPr>
          <p:spPr bwMode="auto">
            <a:xfrm>
              <a:off x="204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1" name="Line 27"/>
            <p:cNvSpPr>
              <a:spLocks noChangeShapeType="1"/>
            </p:cNvSpPr>
            <p:nvPr/>
          </p:nvSpPr>
          <p:spPr bwMode="auto">
            <a:xfrm>
              <a:off x="244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2" name="Line 28"/>
            <p:cNvSpPr>
              <a:spLocks noChangeShapeType="1"/>
            </p:cNvSpPr>
            <p:nvPr/>
          </p:nvSpPr>
          <p:spPr bwMode="auto">
            <a:xfrm>
              <a:off x="285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3" name="Line 29"/>
            <p:cNvSpPr>
              <a:spLocks noChangeShapeType="1"/>
            </p:cNvSpPr>
            <p:nvPr/>
          </p:nvSpPr>
          <p:spPr bwMode="auto">
            <a:xfrm>
              <a:off x="3290"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4" name="Line 30"/>
            <p:cNvSpPr>
              <a:spLocks noChangeShapeType="1"/>
            </p:cNvSpPr>
            <p:nvPr/>
          </p:nvSpPr>
          <p:spPr bwMode="auto">
            <a:xfrm>
              <a:off x="370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5" name="Line 31"/>
            <p:cNvSpPr>
              <a:spLocks noChangeShapeType="1"/>
            </p:cNvSpPr>
            <p:nvPr/>
          </p:nvSpPr>
          <p:spPr bwMode="auto">
            <a:xfrm>
              <a:off x="4139"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6" name="Line 32"/>
            <p:cNvSpPr>
              <a:spLocks noChangeShapeType="1"/>
            </p:cNvSpPr>
            <p:nvPr/>
          </p:nvSpPr>
          <p:spPr bwMode="auto">
            <a:xfrm>
              <a:off x="4545"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7" name="Line 33"/>
            <p:cNvSpPr>
              <a:spLocks noChangeShapeType="1"/>
            </p:cNvSpPr>
            <p:nvPr/>
          </p:nvSpPr>
          <p:spPr bwMode="auto">
            <a:xfrm>
              <a:off x="122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50"/>
          <p:cNvGrpSpPr>
            <a:grpSpLocks/>
          </p:cNvGrpSpPr>
          <p:nvPr/>
        </p:nvGrpSpPr>
        <p:grpSpPr bwMode="auto">
          <a:xfrm>
            <a:off x="1236663" y="1752600"/>
            <a:ext cx="6858000" cy="990600"/>
            <a:chOff x="779" y="1440"/>
            <a:chExt cx="4320" cy="624"/>
          </a:xfrm>
        </p:grpSpPr>
        <p:grpSp>
          <p:nvGrpSpPr>
            <p:cNvPr id="7" name="Group 41"/>
            <p:cNvGrpSpPr>
              <a:grpSpLocks/>
            </p:cNvGrpSpPr>
            <p:nvPr/>
          </p:nvGrpSpPr>
          <p:grpSpPr bwMode="auto">
            <a:xfrm>
              <a:off x="949" y="1440"/>
              <a:ext cx="3714" cy="262"/>
              <a:chOff x="949" y="1440"/>
              <a:chExt cx="3714" cy="262"/>
            </a:xfrm>
          </p:grpSpPr>
          <p:sp>
            <p:nvSpPr>
              <p:cNvPr id="68663" name="AutoShape 35"/>
              <p:cNvSpPr>
                <a:spLocks noChangeArrowheads="1"/>
              </p:cNvSpPr>
              <p:nvPr/>
            </p:nvSpPr>
            <p:spPr bwMode="auto">
              <a:xfrm>
                <a:off x="949" y="1462"/>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4" name="AutoShape 36"/>
              <p:cNvSpPr>
                <a:spLocks noChangeArrowheads="1"/>
              </p:cNvSpPr>
              <p:nvPr/>
            </p:nvSpPr>
            <p:spPr bwMode="auto">
              <a:xfrm>
                <a:off x="179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5" name="AutoShape 37"/>
              <p:cNvSpPr>
                <a:spLocks noChangeArrowheads="1"/>
              </p:cNvSpPr>
              <p:nvPr/>
            </p:nvSpPr>
            <p:spPr bwMode="auto">
              <a:xfrm>
                <a:off x="261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6" name="AutoShape 38"/>
              <p:cNvSpPr>
                <a:spLocks noChangeArrowheads="1"/>
              </p:cNvSpPr>
              <p:nvPr/>
            </p:nvSpPr>
            <p:spPr bwMode="auto">
              <a:xfrm>
                <a:off x="3452"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7" name="AutoShape 39"/>
              <p:cNvSpPr>
                <a:spLocks noChangeArrowheads="1"/>
              </p:cNvSpPr>
              <p:nvPr/>
            </p:nvSpPr>
            <p:spPr bwMode="auto">
              <a:xfrm>
                <a:off x="4279"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grpSp>
        <p:grpSp>
          <p:nvGrpSpPr>
            <p:cNvPr id="8" name="Group 49"/>
            <p:cNvGrpSpPr>
              <a:grpSpLocks/>
            </p:cNvGrpSpPr>
            <p:nvPr/>
          </p:nvGrpSpPr>
          <p:grpSpPr bwMode="auto">
            <a:xfrm>
              <a:off x="779" y="1756"/>
              <a:ext cx="4320" cy="308"/>
              <a:chOff x="779" y="1756"/>
              <a:chExt cx="4320" cy="308"/>
            </a:xfrm>
          </p:grpSpPr>
          <p:sp>
            <p:nvSpPr>
              <p:cNvPr id="68657" name="Text Box 42"/>
              <p:cNvSpPr txBox="1">
                <a:spLocks noChangeArrowheads="1"/>
              </p:cNvSpPr>
              <p:nvPr/>
            </p:nvSpPr>
            <p:spPr bwMode="auto">
              <a:xfrm>
                <a:off x="779" y="1756"/>
                <a:ext cx="432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12    39    27    48    62    94    33    80     9     50    </a:t>
                </a:r>
              </a:p>
            </p:txBody>
          </p:sp>
          <p:sp>
            <p:nvSpPr>
              <p:cNvPr id="68658" name="Line 43"/>
              <p:cNvSpPr>
                <a:spLocks noChangeShapeType="1"/>
              </p:cNvSpPr>
              <p:nvPr/>
            </p:nvSpPr>
            <p:spPr bwMode="auto">
              <a:xfrm>
                <a:off x="871" y="2042"/>
                <a:ext cx="528" cy="0"/>
              </a:xfrm>
              <a:prstGeom prst="line">
                <a:avLst/>
              </a:prstGeom>
              <a:noFill/>
              <a:ln w="38100" cap="sq">
                <a:solidFill>
                  <a:srgbClr val="FF3300"/>
                </a:solidFill>
                <a:round/>
                <a:headEnd/>
                <a:tailEnd/>
              </a:ln>
            </p:spPr>
            <p:txBody>
              <a:bodyPr/>
              <a:lstStyle/>
              <a:p>
                <a:endParaRPr lang="zh-CN" altLang="en-US"/>
              </a:p>
            </p:txBody>
          </p:sp>
          <p:sp>
            <p:nvSpPr>
              <p:cNvPr id="68659" name="Line 44"/>
              <p:cNvSpPr>
                <a:spLocks noChangeShapeType="1"/>
              </p:cNvSpPr>
              <p:nvPr/>
            </p:nvSpPr>
            <p:spPr bwMode="auto">
              <a:xfrm>
                <a:off x="1706" y="2042"/>
                <a:ext cx="528" cy="0"/>
              </a:xfrm>
              <a:prstGeom prst="line">
                <a:avLst/>
              </a:prstGeom>
              <a:noFill/>
              <a:ln w="38100" cap="sq">
                <a:solidFill>
                  <a:srgbClr val="FF3300"/>
                </a:solidFill>
                <a:round/>
                <a:headEnd/>
                <a:tailEnd/>
              </a:ln>
            </p:spPr>
            <p:txBody>
              <a:bodyPr/>
              <a:lstStyle/>
              <a:p>
                <a:endParaRPr lang="zh-CN" altLang="en-US"/>
              </a:p>
            </p:txBody>
          </p:sp>
          <p:sp>
            <p:nvSpPr>
              <p:cNvPr id="68660" name="Line 45"/>
              <p:cNvSpPr>
                <a:spLocks noChangeShapeType="1"/>
              </p:cNvSpPr>
              <p:nvPr/>
            </p:nvSpPr>
            <p:spPr bwMode="auto">
              <a:xfrm>
                <a:off x="2544" y="2042"/>
                <a:ext cx="528" cy="0"/>
              </a:xfrm>
              <a:prstGeom prst="line">
                <a:avLst/>
              </a:prstGeom>
              <a:noFill/>
              <a:ln w="38100" cap="sq">
                <a:solidFill>
                  <a:srgbClr val="FF3300"/>
                </a:solidFill>
                <a:round/>
                <a:headEnd/>
                <a:tailEnd/>
              </a:ln>
            </p:spPr>
            <p:txBody>
              <a:bodyPr/>
              <a:lstStyle/>
              <a:p>
                <a:endParaRPr lang="zh-CN" altLang="en-US"/>
              </a:p>
            </p:txBody>
          </p:sp>
          <p:sp>
            <p:nvSpPr>
              <p:cNvPr id="68661" name="Line 46"/>
              <p:cNvSpPr>
                <a:spLocks noChangeShapeType="1"/>
              </p:cNvSpPr>
              <p:nvPr/>
            </p:nvSpPr>
            <p:spPr bwMode="auto">
              <a:xfrm>
                <a:off x="3375" y="2042"/>
                <a:ext cx="528" cy="0"/>
              </a:xfrm>
              <a:prstGeom prst="line">
                <a:avLst/>
              </a:prstGeom>
              <a:noFill/>
              <a:ln w="38100" cap="sq">
                <a:solidFill>
                  <a:srgbClr val="FF3300"/>
                </a:solidFill>
                <a:round/>
                <a:headEnd/>
                <a:tailEnd/>
              </a:ln>
            </p:spPr>
            <p:txBody>
              <a:bodyPr/>
              <a:lstStyle/>
              <a:p>
                <a:endParaRPr lang="zh-CN" altLang="en-US"/>
              </a:p>
            </p:txBody>
          </p:sp>
          <p:sp>
            <p:nvSpPr>
              <p:cNvPr id="68662" name="Line 47"/>
              <p:cNvSpPr>
                <a:spLocks noChangeShapeType="1"/>
              </p:cNvSpPr>
              <p:nvPr/>
            </p:nvSpPr>
            <p:spPr bwMode="auto">
              <a:xfrm>
                <a:off x="4220" y="2042"/>
                <a:ext cx="528" cy="0"/>
              </a:xfrm>
              <a:prstGeom prst="line">
                <a:avLst/>
              </a:prstGeom>
              <a:noFill/>
              <a:ln w="38100" cap="sq">
                <a:solidFill>
                  <a:srgbClr val="FF3300"/>
                </a:solidFill>
                <a:round/>
                <a:headEnd/>
                <a:tailEnd/>
              </a:ln>
            </p:spPr>
            <p:txBody>
              <a:bodyPr/>
              <a:lstStyle/>
              <a:p>
                <a:endParaRPr lang="zh-CN" altLang="en-US"/>
              </a:p>
            </p:txBody>
          </p:sp>
        </p:grpSp>
      </p:grpSp>
      <p:grpSp>
        <p:nvGrpSpPr>
          <p:cNvPr id="9" name="Group 80"/>
          <p:cNvGrpSpPr>
            <a:grpSpLocks/>
          </p:cNvGrpSpPr>
          <p:nvPr/>
        </p:nvGrpSpPr>
        <p:grpSpPr bwMode="auto">
          <a:xfrm>
            <a:off x="1254125" y="2871788"/>
            <a:ext cx="5756275" cy="969962"/>
            <a:chOff x="790" y="1809"/>
            <a:chExt cx="3626" cy="611"/>
          </a:xfrm>
        </p:grpSpPr>
        <p:sp>
          <p:nvSpPr>
            <p:cNvPr id="68649" name="Text Box 53"/>
            <p:cNvSpPr txBox="1">
              <a:spLocks noChangeArrowheads="1"/>
            </p:cNvSpPr>
            <p:nvPr/>
          </p:nvSpPr>
          <p:spPr bwMode="auto">
            <a:xfrm>
              <a:off x="790" y="2112"/>
              <a:ext cx="3626"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12    27    39    48    33    62    80    94</a:t>
              </a:r>
            </a:p>
          </p:txBody>
        </p:sp>
        <p:grpSp>
          <p:nvGrpSpPr>
            <p:cNvPr id="10" name="Group 57"/>
            <p:cNvGrpSpPr>
              <a:grpSpLocks/>
            </p:cNvGrpSpPr>
            <p:nvPr/>
          </p:nvGrpSpPr>
          <p:grpSpPr bwMode="auto">
            <a:xfrm>
              <a:off x="875" y="1809"/>
              <a:ext cx="3061" cy="591"/>
              <a:chOff x="875" y="2101"/>
              <a:chExt cx="3061" cy="591"/>
            </a:xfrm>
          </p:grpSpPr>
          <p:sp>
            <p:nvSpPr>
              <p:cNvPr id="68651" name="AutoShape 51"/>
              <p:cNvSpPr>
                <a:spLocks noChangeArrowheads="1"/>
              </p:cNvSpPr>
              <p:nvPr/>
            </p:nvSpPr>
            <p:spPr bwMode="auto">
              <a:xfrm>
                <a:off x="1248" y="2112"/>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2" name="AutoShape 52"/>
              <p:cNvSpPr>
                <a:spLocks noChangeArrowheads="1"/>
              </p:cNvSpPr>
              <p:nvPr/>
            </p:nvSpPr>
            <p:spPr bwMode="auto">
              <a:xfrm>
                <a:off x="2939" y="2101"/>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3" name="Line 55"/>
              <p:cNvSpPr>
                <a:spLocks noChangeShapeType="1"/>
              </p:cNvSpPr>
              <p:nvPr/>
            </p:nvSpPr>
            <p:spPr bwMode="auto">
              <a:xfrm>
                <a:off x="875" y="2692"/>
                <a:ext cx="1392" cy="0"/>
              </a:xfrm>
              <a:prstGeom prst="line">
                <a:avLst/>
              </a:prstGeom>
              <a:noFill/>
              <a:ln w="38100" cap="sq">
                <a:solidFill>
                  <a:srgbClr val="FF3300"/>
                </a:solidFill>
                <a:round/>
                <a:headEnd/>
                <a:tailEnd/>
              </a:ln>
            </p:spPr>
            <p:txBody>
              <a:bodyPr/>
              <a:lstStyle/>
              <a:p>
                <a:endParaRPr lang="zh-CN" altLang="en-US"/>
              </a:p>
            </p:txBody>
          </p:sp>
          <p:sp>
            <p:nvSpPr>
              <p:cNvPr id="68654" name="Line 56"/>
              <p:cNvSpPr>
                <a:spLocks noChangeShapeType="1"/>
              </p:cNvSpPr>
              <p:nvPr/>
            </p:nvSpPr>
            <p:spPr bwMode="auto">
              <a:xfrm>
                <a:off x="2544" y="2688"/>
                <a:ext cx="1392" cy="0"/>
              </a:xfrm>
              <a:prstGeom prst="line">
                <a:avLst/>
              </a:prstGeom>
              <a:noFill/>
              <a:ln w="38100" cap="sq">
                <a:solidFill>
                  <a:srgbClr val="FF3300"/>
                </a:solidFill>
                <a:round/>
                <a:headEnd/>
                <a:tailEnd/>
              </a:ln>
            </p:spPr>
            <p:txBody>
              <a:bodyPr/>
              <a:lstStyle/>
              <a:p>
                <a:endParaRPr lang="zh-CN" altLang="en-US"/>
              </a:p>
            </p:txBody>
          </p:sp>
        </p:grpSp>
      </p:grpSp>
      <p:grpSp>
        <p:nvGrpSpPr>
          <p:cNvPr id="11" name="Group 63"/>
          <p:cNvGrpSpPr>
            <a:grpSpLocks/>
          </p:cNvGrpSpPr>
          <p:nvPr/>
        </p:nvGrpSpPr>
        <p:grpSpPr bwMode="auto">
          <a:xfrm>
            <a:off x="6616700" y="2895600"/>
            <a:ext cx="1422400" cy="946150"/>
            <a:chOff x="4168" y="2112"/>
            <a:chExt cx="896" cy="596"/>
          </a:xfrm>
        </p:grpSpPr>
        <p:sp>
          <p:nvSpPr>
            <p:cNvPr id="68646" name="Rectangle 54"/>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7" name="AutoShape 58"/>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8" name="Line 59"/>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grpSp>
        <p:nvGrpSpPr>
          <p:cNvPr id="12" name="Group 68"/>
          <p:cNvGrpSpPr>
            <a:grpSpLocks/>
          </p:cNvGrpSpPr>
          <p:nvPr/>
        </p:nvGrpSpPr>
        <p:grpSpPr bwMode="auto">
          <a:xfrm>
            <a:off x="1260475" y="3944938"/>
            <a:ext cx="6224588" cy="922337"/>
            <a:chOff x="794" y="2773"/>
            <a:chExt cx="3921" cy="581"/>
          </a:xfrm>
        </p:grpSpPr>
        <p:sp>
          <p:nvSpPr>
            <p:cNvPr id="68643" name="Line 48"/>
            <p:cNvSpPr>
              <a:spLocks noChangeShapeType="1"/>
            </p:cNvSpPr>
            <p:nvPr/>
          </p:nvSpPr>
          <p:spPr bwMode="auto">
            <a:xfrm flipV="1">
              <a:off x="809" y="3316"/>
              <a:ext cx="3120" cy="0"/>
            </a:xfrm>
            <a:prstGeom prst="line">
              <a:avLst/>
            </a:prstGeom>
            <a:noFill/>
            <a:ln w="38100" cap="sq">
              <a:solidFill>
                <a:srgbClr val="FF3300"/>
              </a:solidFill>
              <a:round/>
              <a:headEnd/>
              <a:tailEnd/>
            </a:ln>
          </p:spPr>
          <p:txBody>
            <a:bodyPr/>
            <a:lstStyle/>
            <a:p>
              <a:endParaRPr lang="zh-CN" altLang="en-US"/>
            </a:p>
          </p:txBody>
        </p:sp>
        <p:sp>
          <p:nvSpPr>
            <p:cNvPr id="68644" name="AutoShape 66"/>
            <p:cNvSpPr>
              <a:spLocks noChangeArrowheads="1"/>
            </p:cNvSpPr>
            <p:nvPr/>
          </p:nvSpPr>
          <p:spPr bwMode="auto">
            <a:xfrm>
              <a:off x="1939" y="2773"/>
              <a:ext cx="982"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sp>
          <p:nvSpPr>
            <p:cNvPr id="68645" name="Text Box 67"/>
            <p:cNvSpPr txBox="1">
              <a:spLocks noChangeArrowheads="1"/>
            </p:cNvSpPr>
            <p:nvPr/>
          </p:nvSpPr>
          <p:spPr bwMode="auto">
            <a:xfrm>
              <a:off x="794" y="3046"/>
              <a:ext cx="3921"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12    27    33    39    48    62    80    94</a:t>
              </a:r>
            </a:p>
          </p:txBody>
        </p:sp>
      </p:grpSp>
      <p:grpSp>
        <p:nvGrpSpPr>
          <p:cNvPr id="13" name="Group 70"/>
          <p:cNvGrpSpPr>
            <a:grpSpLocks/>
          </p:cNvGrpSpPr>
          <p:nvPr/>
        </p:nvGrpSpPr>
        <p:grpSpPr bwMode="auto">
          <a:xfrm>
            <a:off x="6623050" y="3906838"/>
            <a:ext cx="1422400" cy="946150"/>
            <a:chOff x="4168" y="2112"/>
            <a:chExt cx="896" cy="596"/>
          </a:xfrm>
        </p:grpSpPr>
        <p:sp>
          <p:nvSpPr>
            <p:cNvPr id="68640" name="Rectangle 71"/>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1" name="AutoShape 72"/>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2" name="Line 73"/>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sp>
        <p:nvSpPr>
          <p:cNvPr id="313422" name="Text Box 78"/>
          <p:cNvSpPr txBox="1">
            <a:spLocks noChangeArrowheads="1"/>
          </p:cNvSpPr>
          <p:nvPr/>
        </p:nvSpPr>
        <p:spPr bwMode="auto">
          <a:xfrm>
            <a:off x="1130300" y="5368925"/>
            <a:ext cx="70866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   9    12    27    33    39    48    50    62    80    94    </a:t>
            </a:r>
          </a:p>
        </p:txBody>
      </p:sp>
      <p:sp>
        <p:nvSpPr>
          <p:cNvPr id="313423" name="AutoShape 79"/>
          <p:cNvSpPr>
            <a:spLocks noChangeArrowheads="1"/>
          </p:cNvSpPr>
          <p:nvPr/>
        </p:nvSpPr>
        <p:spPr bwMode="auto">
          <a:xfrm>
            <a:off x="4267200" y="4876800"/>
            <a:ext cx="2362200" cy="53340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grpSp>
        <p:nvGrpSpPr>
          <p:cNvPr id="14" name="Group 114"/>
          <p:cNvGrpSpPr>
            <a:grpSpLocks/>
          </p:cNvGrpSpPr>
          <p:nvPr/>
        </p:nvGrpSpPr>
        <p:grpSpPr bwMode="auto">
          <a:xfrm>
            <a:off x="5097463" y="5876925"/>
            <a:ext cx="3435350" cy="762000"/>
            <a:chOff x="2576" y="3736"/>
            <a:chExt cx="2164" cy="480"/>
          </a:xfrm>
        </p:grpSpPr>
        <p:sp>
          <p:nvSpPr>
            <p:cNvPr id="68638" name="Cloud"/>
            <p:cNvSpPr>
              <a:spLocks noChangeAspect="1" noEditPoints="1" noChangeArrowheads="1"/>
            </p:cNvSpPr>
            <p:nvPr/>
          </p:nvSpPr>
          <p:spPr bwMode="auto">
            <a:xfrm>
              <a:off x="2576" y="3736"/>
              <a:ext cx="1951" cy="480"/>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8 w 21600"/>
                <a:gd name="T13" fmla="*/ 3240 h 21600"/>
                <a:gd name="T14" fmla="*/ 17083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3975">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9" name="Text Box 90"/>
            <p:cNvSpPr txBox="1">
              <a:spLocks noChangeArrowheads="1"/>
            </p:cNvSpPr>
            <p:nvPr/>
          </p:nvSpPr>
          <p:spPr bwMode="auto">
            <a:xfrm>
              <a:off x="2765" y="3840"/>
              <a:ext cx="1975" cy="2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lnSpc>
                  <a:spcPct val="85000"/>
                </a:lnSpc>
              </a:pPr>
              <a:r>
                <a:rPr lang="zh-CN" altLang="en-US" sz="2300" b="1">
                  <a:solidFill>
                    <a:srgbClr val="FF3300"/>
                  </a:solidFill>
                </a:rPr>
                <a:t>排序趟数为</a:t>
              </a:r>
              <a:r>
                <a:rPr lang="zh-CN" altLang="en-US" sz="2300">
                  <a:solidFill>
                    <a:srgbClr val="FF3300"/>
                  </a:solidFill>
                  <a:latin typeface="楷体_GB2312" pitchFamily="49" charset="-122"/>
                  <a:ea typeface="楷体_GB2312" pitchFamily="49" charset="-122"/>
                  <a:sym typeface="Symbol" pitchFamily="18" charset="2"/>
                </a:rPr>
                <a:t></a:t>
              </a:r>
              <a:r>
                <a:rPr lang="en-US" altLang="zh-CN" sz="2300" b="1">
                  <a:solidFill>
                    <a:srgbClr val="FF3300"/>
                  </a:solidFill>
                  <a:latin typeface="Times New Roman" pitchFamily="18" charset="0"/>
                  <a:ea typeface="楷体_GB2312" pitchFamily="49" charset="-122"/>
                </a:rPr>
                <a:t>log</a:t>
              </a:r>
              <a:r>
                <a:rPr lang="en-US" altLang="zh-CN" sz="2300" b="1" baseline="-25000">
                  <a:solidFill>
                    <a:srgbClr val="FF3300"/>
                  </a:solidFill>
                  <a:latin typeface="Times New Roman" pitchFamily="18" charset="0"/>
                  <a:ea typeface="楷体_GB2312" pitchFamily="49" charset="-122"/>
                </a:rPr>
                <a:t>2</a:t>
              </a:r>
              <a:r>
                <a:rPr lang="en-US" altLang="zh-CN" sz="2300" b="1">
                  <a:solidFill>
                    <a:srgbClr val="FF3300"/>
                  </a:solidFill>
                  <a:latin typeface="Times New Roman" pitchFamily="18" charset="0"/>
                  <a:ea typeface="楷体_GB2312" pitchFamily="49" charset="-122"/>
                </a:rPr>
                <a:t>n</a:t>
              </a:r>
              <a:r>
                <a:rPr lang="en-US" altLang="zh-CN" sz="2300">
                  <a:solidFill>
                    <a:srgbClr val="FF3300"/>
                  </a:solidFill>
                  <a:latin typeface="Times New Roman" pitchFamily="18" charset="0"/>
                  <a:ea typeface="楷体_GB2312" pitchFamily="49" charset="-122"/>
                  <a:sym typeface="Symbol" pitchFamily="18" charset="2"/>
                </a:rPr>
                <a:t></a:t>
              </a:r>
              <a:endParaRPr lang="en-US" altLang="zh-CN" sz="2300" b="1">
                <a:solidFill>
                  <a:srgbClr val="FF3300"/>
                </a:solidFill>
                <a:latin typeface="Times New Roman" pitchFamily="18" charset="0"/>
                <a:ea typeface="楷体_GB2312" pitchFamily="49" charset="-122"/>
              </a:endParaRPr>
            </a:p>
          </p:txBody>
        </p:sp>
      </p:grpSp>
      <p:grpSp>
        <p:nvGrpSpPr>
          <p:cNvPr id="15" name="Group 103"/>
          <p:cNvGrpSpPr>
            <a:grpSpLocks/>
          </p:cNvGrpSpPr>
          <p:nvPr/>
        </p:nvGrpSpPr>
        <p:grpSpPr bwMode="auto">
          <a:xfrm>
            <a:off x="250825" y="260350"/>
            <a:ext cx="1085850" cy="877888"/>
            <a:chOff x="228" y="1858"/>
            <a:chExt cx="684" cy="553"/>
          </a:xfrm>
        </p:grpSpPr>
        <p:sp>
          <p:nvSpPr>
            <p:cNvPr id="68636" name="AutoShape 104"/>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8637" name="Text Box 105"/>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grpSp>
        <p:nvGrpSpPr>
          <p:cNvPr id="16" name="Group 108"/>
          <p:cNvGrpSpPr>
            <a:grpSpLocks/>
          </p:cNvGrpSpPr>
          <p:nvPr/>
        </p:nvGrpSpPr>
        <p:grpSpPr bwMode="auto">
          <a:xfrm>
            <a:off x="6423025" y="2071688"/>
            <a:ext cx="2744788" cy="1846262"/>
            <a:chOff x="4046" y="1305"/>
            <a:chExt cx="1729" cy="1163"/>
          </a:xfrm>
        </p:grpSpPr>
        <p:sp>
          <p:nvSpPr>
            <p:cNvPr id="68633" name="Freeform 109"/>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4" name="AutoShape 110"/>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8635" name="Text Box 111"/>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grpSp>
        <p:nvGrpSpPr>
          <p:cNvPr id="17" name="Group 113"/>
          <p:cNvGrpSpPr>
            <a:grpSpLocks/>
          </p:cNvGrpSpPr>
          <p:nvPr/>
        </p:nvGrpSpPr>
        <p:grpSpPr bwMode="auto">
          <a:xfrm>
            <a:off x="1582738" y="5805488"/>
            <a:ext cx="3060700" cy="923925"/>
            <a:chOff x="331" y="3701"/>
            <a:chExt cx="1928" cy="582"/>
          </a:xfrm>
        </p:grpSpPr>
        <p:sp>
          <p:nvSpPr>
            <p:cNvPr id="68631" name="Cloud"/>
            <p:cNvSpPr>
              <a:spLocks noChangeAspect="1" noEditPoints="1" noChangeArrowheads="1"/>
            </p:cNvSpPr>
            <p:nvPr/>
          </p:nvSpPr>
          <p:spPr bwMode="auto">
            <a:xfrm>
              <a:off x="331" y="3701"/>
              <a:ext cx="1928" cy="582"/>
            </a:xfrm>
            <a:custGeom>
              <a:avLst/>
              <a:gdLst>
                <a:gd name="T0" fmla="*/ 0 w 21600"/>
                <a:gd name="T1" fmla="*/ 0 h 21600"/>
                <a:gd name="T2" fmla="*/ 8 w 21600"/>
                <a:gd name="T3" fmla="*/ 0 h 21600"/>
                <a:gd name="T4" fmla="*/ 15 w 21600"/>
                <a:gd name="T5" fmla="*/ 0 h 21600"/>
                <a:gd name="T6" fmla="*/ 8 w 21600"/>
                <a:gd name="T7" fmla="*/ 0 h 21600"/>
                <a:gd name="T8" fmla="*/ 0 60000 65536"/>
                <a:gd name="T9" fmla="*/ 0 60000 65536"/>
                <a:gd name="T10" fmla="*/ 0 60000 65536"/>
                <a:gd name="T11" fmla="*/ 0 60000 65536"/>
                <a:gd name="T12" fmla="*/ 2980 w 21600"/>
                <a:gd name="T13" fmla="*/ 3266 h 21600"/>
                <a:gd name="T14" fmla="*/ 17085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7150">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2" name="Text Box 112"/>
            <p:cNvSpPr txBox="1">
              <a:spLocks noChangeArrowheads="1"/>
            </p:cNvSpPr>
            <p:nvPr/>
          </p:nvSpPr>
          <p:spPr bwMode="auto">
            <a:xfrm>
              <a:off x="524" y="3801"/>
              <a:ext cx="1724" cy="38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100" b="1">
                  <a:solidFill>
                    <a:srgbClr val="FF3300"/>
                  </a:solidFill>
                  <a:latin typeface="楷体_GB2312" pitchFamily="49" charset="-122"/>
                </a:rPr>
                <a:t>最后一趟在两个不</a:t>
              </a:r>
            </a:p>
            <a:p>
              <a:pPr eaLnBrk="1" hangingPunct="1">
                <a:lnSpc>
                  <a:spcPct val="80000"/>
                </a:lnSpc>
              </a:pPr>
              <a:r>
                <a:rPr lang="zh-CN" altLang="en-US" sz="2100" b="1">
                  <a:solidFill>
                    <a:srgbClr val="FF3300"/>
                  </a:solidFill>
                  <a:latin typeface="楷体_GB2312" pitchFamily="49" charset="-122"/>
                </a:rPr>
                <a:t>等长的序列中进行</a:t>
              </a:r>
              <a:endParaRPr lang="zh-CN" altLang="en-US" sz="2100" b="1">
                <a:solidFill>
                  <a:srgbClr val="FF3300"/>
                </a:solidFill>
                <a:latin typeface="Times New Roman" pitchFamily="18" charset="0"/>
              </a:endParaRPr>
            </a:p>
          </p:txBody>
        </p:sp>
      </p:grpSp>
      <p:grpSp>
        <p:nvGrpSpPr>
          <p:cNvPr id="18" name="Group 119"/>
          <p:cNvGrpSpPr>
            <a:grpSpLocks/>
          </p:cNvGrpSpPr>
          <p:nvPr/>
        </p:nvGrpSpPr>
        <p:grpSpPr bwMode="auto">
          <a:xfrm>
            <a:off x="6438900" y="3213100"/>
            <a:ext cx="2744788" cy="1846263"/>
            <a:chOff x="4046" y="1305"/>
            <a:chExt cx="1729" cy="1163"/>
          </a:xfrm>
        </p:grpSpPr>
        <p:grpSp>
          <p:nvGrpSpPr>
            <p:cNvPr id="19" name="Group 120"/>
            <p:cNvGrpSpPr>
              <a:grpSpLocks/>
            </p:cNvGrpSpPr>
            <p:nvPr/>
          </p:nvGrpSpPr>
          <p:grpSpPr bwMode="auto">
            <a:xfrm>
              <a:off x="4046" y="1330"/>
              <a:ext cx="1510" cy="1138"/>
              <a:chOff x="4046" y="1330"/>
              <a:chExt cx="1510" cy="1138"/>
            </a:xfrm>
          </p:grpSpPr>
          <p:sp>
            <p:nvSpPr>
              <p:cNvPr id="68629" name="Freeform 121"/>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0" name="AutoShape 122"/>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grpSp>
        <p:sp>
          <p:nvSpPr>
            <p:cNvPr id="68628" name="Text Box 123"/>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3362"/>
                                        </p:tgtEl>
                                        <p:attrNameLst>
                                          <p:attrName>style.visibility</p:attrName>
                                        </p:attrNameLst>
                                      </p:cBhvr>
                                      <p:to>
                                        <p:strVal val="visible"/>
                                      </p:to>
                                    </p:set>
                                    <p:animEffect transition="in" filter="wipe(left)">
                                      <p:cBhvr>
                                        <p:cTn id="18" dur="500"/>
                                        <p:tgtEl>
                                          <p:spTgt spid="3133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7"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0" fill="hold"/>
                                        <p:tgtEl>
                                          <p:spTgt spid="17"/>
                                        </p:tgtEl>
                                        <p:attrNameLst>
                                          <p:attrName>ppt_x</p:attrName>
                                        </p:attrNameLst>
                                      </p:cBhvr>
                                      <p:tavLst>
                                        <p:tav tm="0">
                                          <p:val>
                                            <p:strVal val="#ppt_x"/>
                                          </p:val>
                                        </p:tav>
                                        <p:tav tm="100000">
                                          <p:val>
                                            <p:strVal val="#ppt_x"/>
                                          </p:val>
                                        </p:tav>
                                      </p:tavLst>
                                    </p:anim>
                                    <p:anim calcmode="lin" valueType="num">
                                      <p:cBhvr additive="base">
                                        <p:cTn id="70" dur="5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13423"/>
                                        </p:tgtEl>
                                        <p:attrNameLst>
                                          <p:attrName>style.visibility</p:attrName>
                                        </p:attrNameLst>
                                      </p:cBhvr>
                                      <p:to>
                                        <p:strVal val="visible"/>
                                      </p:to>
                                    </p:set>
                                    <p:animEffect transition="in" filter="wipe(up)">
                                      <p:cBhvr>
                                        <p:cTn id="75" dur="500"/>
                                        <p:tgtEl>
                                          <p:spTgt spid="3134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13422"/>
                                        </p:tgtEl>
                                        <p:attrNameLst>
                                          <p:attrName>style.visibility</p:attrName>
                                        </p:attrNameLst>
                                      </p:cBhvr>
                                      <p:to>
                                        <p:strVal val="visible"/>
                                      </p:to>
                                    </p:set>
                                    <p:animEffect transition="in" filter="wipe(left)">
                                      <p:cBhvr>
                                        <p:cTn id="80" dur="500"/>
                                        <p:tgtEl>
                                          <p:spTgt spid="31342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 calcmode="lin" valueType="num">
                                      <p:cBhvr>
                                        <p:cTn id="87" dur="500" fill="hold"/>
                                        <p:tgtEl>
                                          <p:spTgt spid="14"/>
                                        </p:tgtEl>
                                        <p:attrNameLst>
                                          <p:attrName>ppt_x</p:attrName>
                                        </p:attrNameLst>
                                      </p:cBhvr>
                                      <p:tavLst>
                                        <p:tav tm="0">
                                          <p:val>
                                            <p:fltVal val="0.5"/>
                                          </p:val>
                                        </p:tav>
                                        <p:tav tm="100000">
                                          <p:val>
                                            <p:strVal val="#ppt_x"/>
                                          </p:val>
                                        </p:tav>
                                      </p:tavLst>
                                    </p:anim>
                                    <p:anim calcmode="lin" valueType="num">
                                      <p:cBhvr>
                                        <p:cTn id="88"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2" grpId="0" autoUpdateAnimBg="0"/>
      <p:bldP spid="313422" grpId="0" autoUpdateAnimBg="0"/>
      <p:bldP spid="3134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609600" y="1008063"/>
            <a:ext cx="8001000" cy="5589289"/>
            <a:chOff x="384" y="635"/>
            <a:chExt cx="5040" cy="3343"/>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476" y="663"/>
              <a:ext cx="4581" cy="3315"/>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a:solidFill>
                    <a:srgbClr val="00007E"/>
                  </a:solidFill>
                  <a:latin typeface="Times New Roman" pitchFamily="18" charset="0"/>
                  <a:ea typeface="宋体" charset="-122"/>
                </a:rPr>
                <a:t>mergeSort</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k[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n)</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malloc</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sizeof</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 n);</a:t>
              </a:r>
            </a:p>
            <a:p>
              <a:pPr eaLnBrk="1" hangingPunct="1">
                <a:lnSpc>
                  <a:spcPct val="80000"/>
                </a:lnSpc>
              </a:pPr>
              <a:r>
                <a:rPr lang="en-US" altLang="zh-CN" sz="2000" dirty="0">
                  <a:solidFill>
                    <a:srgbClr val="00007E"/>
                  </a:solidFill>
                  <a:latin typeface="Times New Roman" pitchFamily="18" charset="0"/>
                  <a:ea typeface="宋体" charset="-122"/>
                </a:rPr>
                <a:t>    if(</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 NULL) {</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0, n-1);</a:t>
              </a:r>
            </a:p>
            <a:p>
              <a:pPr eaLnBrk="1" hangingPunct="1">
                <a:lnSpc>
                  <a:spcPct val="80000"/>
                </a:lnSpc>
              </a:pPr>
              <a:r>
                <a:rPr lang="en-US" altLang="zh-CN" sz="2000" dirty="0">
                  <a:solidFill>
                    <a:srgbClr val="00007E"/>
                  </a:solidFill>
                  <a:latin typeface="Times New Roman" pitchFamily="18" charset="0"/>
                  <a:ea typeface="宋体" charset="-122"/>
                </a:rPr>
                <a:t>        free(</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 </a:t>
              </a:r>
            </a:p>
            <a:p>
              <a:pPr eaLnBrk="1" hangingPunct="1">
                <a:lnSpc>
                  <a:spcPct val="80000"/>
                </a:lnSpc>
              </a:pPr>
              <a:r>
                <a:rPr lang="en-US" altLang="zh-CN" sz="2000" dirty="0">
                  <a:solidFill>
                    <a:srgbClr val="00007E"/>
                  </a:solidFill>
                  <a:latin typeface="Times New Roman" pitchFamily="18" charset="0"/>
                  <a:ea typeface="宋体" charset="-122"/>
                </a:rPr>
                <a:t>    else</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printf</a:t>
              </a:r>
              <a:r>
                <a:rPr lang="en-US" altLang="zh-CN" sz="2000" dirty="0">
                  <a:solidFill>
                    <a:srgbClr val="00007E"/>
                  </a:solidFill>
                  <a:latin typeface="Times New Roman" pitchFamily="18" charset="0"/>
                  <a:ea typeface="宋体" charset="-122"/>
                </a:rPr>
                <a:t>(“No space for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array!!!\n”);</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k[],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left,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right)</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center;</a:t>
              </a:r>
            </a:p>
            <a:p>
              <a:pPr eaLnBrk="1" hangingPunct="1">
                <a:lnSpc>
                  <a:spcPct val="80000"/>
                </a:lnSpc>
              </a:pPr>
              <a:r>
                <a:rPr lang="en-US" altLang="zh-CN" sz="2000" dirty="0">
                  <a:solidFill>
                    <a:srgbClr val="00007E"/>
                  </a:solidFill>
                  <a:latin typeface="Times New Roman" pitchFamily="18" charset="0"/>
                  <a:ea typeface="宋体" charset="-122"/>
                </a:rPr>
                <a:t>    if(left &lt; right){</a:t>
              </a:r>
            </a:p>
            <a:p>
              <a:pPr eaLnBrk="1" hangingPunct="1">
                <a:lnSpc>
                  <a:spcPct val="80000"/>
                </a:lnSpc>
              </a:pPr>
              <a:r>
                <a:rPr lang="en-US" altLang="zh-CN" sz="2000" dirty="0">
                  <a:solidFill>
                    <a:srgbClr val="00007E"/>
                  </a:solidFill>
                  <a:latin typeface="Times New Roman" pitchFamily="18" charset="0"/>
                  <a:ea typeface="宋体" charset="-122"/>
                </a:rPr>
                <a:t>        center = (</a:t>
              </a:r>
              <a:r>
                <a:rPr lang="en-US" altLang="zh-CN" sz="2000" dirty="0" err="1">
                  <a:solidFill>
                    <a:srgbClr val="00007E"/>
                  </a:solidFill>
                  <a:latin typeface="Times New Roman" pitchFamily="18" charset="0"/>
                  <a:ea typeface="宋体" charset="-122"/>
                </a:rPr>
                <a:t>left+right</a:t>
              </a:r>
              <a:r>
                <a:rPr lang="en-US" altLang="zh-CN" sz="2000" dirty="0">
                  <a:solidFill>
                    <a:srgbClr val="00007E"/>
                  </a:solidFill>
                  <a:latin typeface="Times New Roman" pitchFamily="18" charset="0"/>
                  <a:ea typeface="宋体" charset="-122"/>
                </a:rPr>
                <a:t>)/2;</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left, center);</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center+1, right);</a:t>
              </a:r>
            </a:p>
            <a:p>
              <a:pPr eaLnBrk="1" hangingPunct="1">
                <a:lnSpc>
                  <a:spcPct val="80000"/>
                </a:lnSpc>
              </a:pPr>
              <a:r>
                <a:rPr lang="en-US" altLang="zh-CN" sz="2000" dirty="0">
                  <a:solidFill>
                    <a:srgbClr val="00007E"/>
                  </a:solidFill>
                  <a:latin typeface="Times New Roman" pitchFamily="18" charset="0"/>
                  <a:ea typeface="宋体" charset="-122"/>
                </a:rPr>
                <a:t>        merge(k,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left,center</a:t>
              </a:r>
              <a:r>
                <a:rPr lang="en-US" altLang="zh-CN" sz="2000" dirty="0">
                  <a:solidFill>
                    <a:srgbClr val="00007E"/>
                  </a:solidFill>
                  <a:latin typeface="Times New Roman" pitchFamily="18" charset="0"/>
                  <a:ea typeface="宋体" charset="-122"/>
                </a:rPr>
                <a:t>, right);</a:t>
              </a:r>
            </a:p>
            <a:p>
              <a:pPr eaLnBrk="1" hangingPunct="1">
                <a:lnSpc>
                  <a:spcPct val="80000"/>
                </a:lnSpc>
              </a:pPr>
              <a:r>
                <a:rPr lang="en-US" altLang="zh-CN" sz="2000" dirty="0">
                  <a:solidFill>
                    <a:srgbClr val="00007E"/>
                  </a:solidFill>
                  <a:latin typeface="Times New Roman" pitchFamily="18" charset="0"/>
                  <a:ea typeface="宋体" charset="-122"/>
                </a:rPr>
                <a:t>    }</a:t>
              </a:r>
            </a:p>
            <a:p>
              <a:pPr eaLnBrk="1" hangingPunct="1">
                <a:lnSpc>
                  <a:spcPct val="80000"/>
                </a:lnSpc>
              </a:pPr>
              <a:r>
                <a:rPr lang="en-US" altLang="zh-CN" sz="2000" dirty="0">
                  <a:solidFill>
                    <a:srgbClr val="00007E"/>
                  </a:solidFill>
                  <a:latin typeface="Times New Roman" pitchFamily="18" charset="0"/>
                  <a:ea typeface="宋体" charset="-122"/>
                </a:rPr>
                <a:t>}</a:t>
              </a:r>
            </a:p>
          </p:txBody>
        </p:sp>
      </p:grpSp>
      <p:grpSp>
        <p:nvGrpSpPr>
          <p:cNvPr id="3" name="Group 7"/>
          <p:cNvGrpSpPr>
            <a:grpSpLocks/>
          </p:cNvGrpSpPr>
          <p:nvPr/>
        </p:nvGrpSpPr>
        <p:grpSpPr bwMode="auto">
          <a:xfrm>
            <a:off x="381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三</a:t>
              </a:r>
              <a:r>
                <a:rPr lang="en-US" altLang="zh-CN" sz="3000" b="1" dirty="0">
                  <a:solidFill>
                    <a:srgbClr val="003399"/>
                  </a:solidFill>
                </a:rPr>
                <a:t>.</a:t>
              </a:r>
              <a:r>
                <a:rPr lang="zh-CN" altLang="en-US" sz="3000" b="1" dirty="0">
                  <a:solidFill>
                    <a:srgbClr val="003399"/>
                  </a:solidFill>
                </a:rPr>
                <a:t>归并排序算法</a:t>
              </a:r>
            </a:p>
          </p:txBody>
        </p:sp>
      </p:grpSp>
      <p:grpSp>
        <p:nvGrpSpPr>
          <p:cNvPr id="22" name="Group 12"/>
          <p:cNvGrpSpPr>
            <a:grpSpLocks/>
          </p:cNvGrpSpPr>
          <p:nvPr/>
        </p:nvGrpSpPr>
        <p:grpSpPr bwMode="auto">
          <a:xfrm>
            <a:off x="5004048" y="4509121"/>
            <a:ext cx="3722390" cy="1800200"/>
            <a:chOff x="1116" y="1196"/>
            <a:chExt cx="3252" cy="1430"/>
          </a:xfrm>
        </p:grpSpPr>
        <p:sp>
          <p:nvSpPr>
            <p:cNvPr id="23" name="Text Box 13"/>
            <p:cNvSpPr txBox="1">
              <a:spLocks noChangeArrowheads="1"/>
            </p:cNvSpPr>
            <p:nvPr/>
          </p:nvSpPr>
          <p:spPr bwMode="auto">
            <a:xfrm>
              <a:off x="2828" y="1547"/>
              <a:ext cx="1322" cy="416"/>
            </a:xfrm>
            <a:prstGeom prst="rect">
              <a:avLst/>
            </a:prstGeom>
            <a:noFill/>
            <a:ln w="12700" cap="sq">
              <a:noFill/>
              <a:miter lim="800000"/>
              <a:headEnd/>
              <a:tailEnd/>
            </a:ln>
          </p:spPr>
          <p:txBody>
            <a:bodyPr>
              <a:spAutoFit/>
            </a:bodyPr>
            <a:lstStyle/>
            <a:p>
              <a:pPr eaLnBrk="1" hangingPunct="1"/>
              <a:r>
                <a:rPr lang="en-US" altLang="zh-CN" sz="2800" b="1" dirty="0">
                  <a:solidFill>
                    <a:srgbClr val="003296"/>
                  </a:solidFill>
                  <a:latin typeface="Times New Roman" pitchFamily="18" charset="0"/>
                  <a:ea typeface="宋体" charset="-122"/>
                  <a:cs typeface="Times New Roman" pitchFamily="18" charset="0"/>
                </a:rPr>
                <a:t>O</a:t>
              </a:r>
              <a:r>
                <a:rPr lang="en-US" altLang="zh-CN" sz="2400" b="1" dirty="0">
                  <a:solidFill>
                    <a:srgbClr val="003296"/>
                  </a:solidFill>
                  <a:latin typeface="Times New Roman" pitchFamily="18" charset="0"/>
                  <a:ea typeface="宋体" charset="-122"/>
                  <a:cs typeface="Times New Roman" pitchFamily="18" charset="0"/>
                </a:rPr>
                <a:t>(nlog</a:t>
              </a:r>
              <a:r>
                <a:rPr lang="en-US" altLang="zh-CN" sz="2400" b="1" baseline="-18000" dirty="0">
                  <a:solidFill>
                    <a:srgbClr val="003296"/>
                  </a:solidFill>
                  <a:latin typeface="Times New Roman" pitchFamily="18" charset="0"/>
                  <a:ea typeface="宋体" charset="-122"/>
                  <a:cs typeface="Times New Roman" pitchFamily="18" charset="0"/>
                </a:rPr>
                <a:t>2</a:t>
              </a:r>
              <a:r>
                <a:rPr lang="en-US" altLang="zh-CN" sz="2400" b="1" dirty="0">
                  <a:solidFill>
                    <a:srgbClr val="003296"/>
                  </a:solidFill>
                  <a:latin typeface="Times New Roman" pitchFamily="18" charset="0"/>
                  <a:ea typeface="宋体" charset="-122"/>
                  <a:cs typeface="Times New Roman" pitchFamily="18" charset="0"/>
                </a:rPr>
                <a:t>n)</a:t>
              </a:r>
              <a:endParaRPr lang="en-US" altLang="zh-CN" sz="2400" dirty="0">
                <a:ea typeface="宋体" charset="-122"/>
                <a:cs typeface="Times New Roman" pitchFamily="18" charset="0"/>
              </a:endParaRPr>
            </a:p>
          </p:txBody>
        </p:sp>
        <p:sp>
          <p:nvSpPr>
            <p:cNvPr id="24" name="Rectangle 14"/>
            <p:cNvSpPr>
              <a:spLocks noChangeArrowheads="1"/>
            </p:cNvSpPr>
            <p:nvPr/>
          </p:nvSpPr>
          <p:spPr bwMode="auto">
            <a:xfrm>
              <a:off x="1392" y="1519"/>
              <a:ext cx="1824"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时间复杂度</a:t>
              </a:r>
              <a:endParaRPr lang="zh-CN" altLang="en-US" sz="3500" b="1" dirty="0">
                <a:solidFill>
                  <a:srgbClr val="FF3300"/>
                </a:solidFill>
              </a:endParaRPr>
            </a:p>
          </p:txBody>
        </p:sp>
        <p:sp>
          <p:nvSpPr>
            <p:cNvPr id="25" name="Text Box 15"/>
            <p:cNvSpPr txBox="1">
              <a:spLocks noChangeArrowheads="1"/>
            </p:cNvSpPr>
            <p:nvPr/>
          </p:nvSpPr>
          <p:spPr bwMode="auto">
            <a:xfrm>
              <a:off x="2832" y="1987"/>
              <a:ext cx="1536" cy="416"/>
            </a:xfrm>
            <a:prstGeom prst="rect">
              <a:avLst/>
            </a:prstGeom>
            <a:noFill/>
            <a:ln w="12700" cap="sq">
              <a:noFill/>
              <a:miter lim="800000"/>
              <a:headEnd/>
              <a:tailEnd/>
            </a:ln>
          </p:spPr>
          <p:txBody>
            <a:bodyPr>
              <a:spAutoFit/>
            </a:bodyPr>
            <a:lstStyle/>
            <a:p>
              <a:pPr eaLnBrk="1" hangingPunct="1"/>
              <a:r>
                <a:rPr lang="en-US" altLang="zh-CN" sz="2800" b="1" dirty="0">
                  <a:solidFill>
                    <a:srgbClr val="003399"/>
                  </a:solidFill>
                  <a:latin typeface="Times New Roman" pitchFamily="18" charset="0"/>
                  <a:ea typeface="宋体" charset="-122"/>
                  <a:cs typeface="Times New Roman" pitchFamily="18" charset="0"/>
                </a:rPr>
                <a:t>O</a:t>
              </a:r>
              <a:r>
                <a:rPr lang="en-US" altLang="zh-CN" sz="2400" b="1" dirty="0">
                  <a:solidFill>
                    <a:srgbClr val="003399"/>
                  </a:solidFill>
                  <a:latin typeface="Times New Roman" pitchFamily="18" charset="0"/>
                  <a:ea typeface="宋体" charset="-122"/>
                  <a:cs typeface="Times New Roman" pitchFamily="18" charset="0"/>
                </a:rPr>
                <a:t>(n)</a:t>
              </a:r>
              <a:endParaRPr lang="en-US" altLang="zh-CN" sz="2400" dirty="0">
                <a:solidFill>
                  <a:srgbClr val="003399"/>
                </a:solidFill>
                <a:ea typeface="宋体" charset="-122"/>
                <a:cs typeface="Times New Roman" pitchFamily="18" charset="0"/>
              </a:endParaRPr>
            </a:p>
          </p:txBody>
        </p:sp>
        <p:sp>
          <p:nvSpPr>
            <p:cNvPr id="26" name="Rectangle 16"/>
            <p:cNvSpPr>
              <a:spLocks noChangeArrowheads="1"/>
            </p:cNvSpPr>
            <p:nvPr/>
          </p:nvSpPr>
          <p:spPr bwMode="auto">
            <a:xfrm>
              <a:off x="1396" y="1957"/>
              <a:ext cx="1872"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空间复杂度</a:t>
              </a:r>
            </a:p>
          </p:txBody>
        </p:sp>
        <p:sp>
          <p:nvSpPr>
            <p:cNvPr id="27" name="Freeform 17"/>
            <p:cNvSpPr>
              <a:spLocks/>
            </p:cNvSpPr>
            <p:nvPr/>
          </p:nvSpPr>
          <p:spPr bwMode="auto">
            <a:xfrm>
              <a:off x="1116" y="1196"/>
              <a:ext cx="3123" cy="1430"/>
            </a:xfrm>
            <a:custGeom>
              <a:avLst/>
              <a:gdLst>
                <a:gd name="T0" fmla="*/ 215 w 3123"/>
                <a:gd name="T1" fmla="*/ 216 h 1430"/>
                <a:gd name="T2" fmla="*/ 79 w 3123"/>
                <a:gd name="T3" fmla="*/ 295 h 1430"/>
                <a:gd name="T4" fmla="*/ 46 w 3123"/>
                <a:gd name="T5" fmla="*/ 419 h 1430"/>
                <a:gd name="T6" fmla="*/ 0 w 3123"/>
                <a:gd name="T7" fmla="*/ 939 h 1430"/>
                <a:gd name="T8" fmla="*/ 12 w 3123"/>
                <a:gd name="T9" fmla="*/ 1131 h 1430"/>
                <a:gd name="T10" fmla="*/ 113 w 3123"/>
                <a:gd name="T11" fmla="*/ 1210 h 1430"/>
                <a:gd name="T12" fmla="*/ 226 w 3123"/>
                <a:gd name="T13" fmla="*/ 1311 h 1430"/>
                <a:gd name="T14" fmla="*/ 463 w 3123"/>
                <a:gd name="T15" fmla="*/ 1323 h 1430"/>
                <a:gd name="T16" fmla="*/ 734 w 3123"/>
                <a:gd name="T17" fmla="*/ 1379 h 1430"/>
                <a:gd name="T18" fmla="*/ 1615 w 3123"/>
                <a:gd name="T19" fmla="*/ 1390 h 1430"/>
                <a:gd name="T20" fmla="*/ 2700 w 3123"/>
                <a:gd name="T21" fmla="*/ 1334 h 1430"/>
                <a:gd name="T22" fmla="*/ 2745 w 3123"/>
                <a:gd name="T23" fmla="*/ 1311 h 1430"/>
                <a:gd name="T24" fmla="*/ 2813 w 3123"/>
                <a:gd name="T25" fmla="*/ 1289 h 1430"/>
                <a:gd name="T26" fmla="*/ 2914 w 3123"/>
                <a:gd name="T27" fmla="*/ 1176 h 1430"/>
                <a:gd name="T28" fmla="*/ 2982 w 3123"/>
                <a:gd name="T29" fmla="*/ 1108 h 1430"/>
                <a:gd name="T30" fmla="*/ 3016 w 3123"/>
                <a:gd name="T31" fmla="*/ 961 h 1430"/>
                <a:gd name="T32" fmla="*/ 3106 w 3123"/>
                <a:gd name="T33" fmla="*/ 622 h 1430"/>
                <a:gd name="T34" fmla="*/ 3095 w 3123"/>
                <a:gd name="T35" fmla="*/ 419 h 1430"/>
                <a:gd name="T36" fmla="*/ 3005 w 3123"/>
                <a:gd name="T37" fmla="*/ 396 h 1430"/>
                <a:gd name="T38" fmla="*/ 2948 w 3123"/>
                <a:gd name="T39" fmla="*/ 295 h 1430"/>
                <a:gd name="T40" fmla="*/ 2734 w 3123"/>
                <a:gd name="T41" fmla="*/ 137 h 1430"/>
                <a:gd name="T42" fmla="*/ 2654 w 3123"/>
                <a:gd name="T43" fmla="*/ 69 h 1430"/>
                <a:gd name="T44" fmla="*/ 2587 w 3123"/>
                <a:gd name="T45" fmla="*/ 46 h 1430"/>
                <a:gd name="T46" fmla="*/ 2553 w 3123"/>
                <a:gd name="T47" fmla="*/ 35 h 1430"/>
                <a:gd name="T48" fmla="*/ 1051 w 3123"/>
                <a:gd name="T49" fmla="*/ 69 h 1430"/>
                <a:gd name="T50" fmla="*/ 565 w 3123"/>
                <a:gd name="T51" fmla="*/ 35 h 1430"/>
                <a:gd name="T52" fmla="*/ 384 w 3123"/>
                <a:gd name="T53" fmla="*/ 46 h 1430"/>
                <a:gd name="T54" fmla="*/ 226 w 3123"/>
                <a:gd name="T55" fmla="*/ 182 h 1430"/>
                <a:gd name="T56" fmla="*/ 215 w 3123"/>
                <a:gd name="T57" fmla="*/ 216 h 14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3" h="1430">
                  <a:moveTo>
                    <a:pt x="215" y="216"/>
                  </a:moveTo>
                  <a:cubicBezTo>
                    <a:pt x="145" y="227"/>
                    <a:pt x="119" y="236"/>
                    <a:pt x="79" y="295"/>
                  </a:cubicBezTo>
                  <a:cubicBezTo>
                    <a:pt x="66" y="336"/>
                    <a:pt x="46" y="419"/>
                    <a:pt x="46" y="419"/>
                  </a:cubicBezTo>
                  <a:cubicBezTo>
                    <a:pt x="28" y="592"/>
                    <a:pt x="15" y="765"/>
                    <a:pt x="0" y="939"/>
                  </a:cubicBezTo>
                  <a:cubicBezTo>
                    <a:pt x="4" y="1003"/>
                    <a:pt x="2" y="1068"/>
                    <a:pt x="12" y="1131"/>
                  </a:cubicBezTo>
                  <a:cubicBezTo>
                    <a:pt x="19" y="1179"/>
                    <a:pt x="86" y="1180"/>
                    <a:pt x="113" y="1210"/>
                  </a:cubicBezTo>
                  <a:cubicBezTo>
                    <a:pt x="175" y="1279"/>
                    <a:pt x="151" y="1305"/>
                    <a:pt x="226" y="1311"/>
                  </a:cubicBezTo>
                  <a:cubicBezTo>
                    <a:pt x="305" y="1317"/>
                    <a:pt x="384" y="1319"/>
                    <a:pt x="463" y="1323"/>
                  </a:cubicBezTo>
                  <a:cubicBezTo>
                    <a:pt x="552" y="1374"/>
                    <a:pt x="631" y="1371"/>
                    <a:pt x="734" y="1379"/>
                  </a:cubicBezTo>
                  <a:cubicBezTo>
                    <a:pt x="1028" y="1368"/>
                    <a:pt x="1321" y="1361"/>
                    <a:pt x="1615" y="1390"/>
                  </a:cubicBezTo>
                  <a:cubicBezTo>
                    <a:pt x="2294" y="1382"/>
                    <a:pt x="2300" y="1430"/>
                    <a:pt x="2700" y="1334"/>
                  </a:cubicBezTo>
                  <a:cubicBezTo>
                    <a:pt x="2715" y="1326"/>
                    <a:pt x="2729" y="1317"/>
                    <a:pt x="2745" y="1311"/>
                  </a:cubicBezTo>
                  <a:cubicBezTo>
                    <a:pt x="2767" y="1302"/>
                    <a:pt x="2813" y="1289"/>
                    <a:pt x="2813" y="1289"/>
                  </a:cubicBezTo>
                  <a:cubicBezTo>
                    <a:pt x="2867" y="1248"/>
                    <a:pt x="2869" y="1221"/>
                    <a:pt x="2914" y="1176"/>
                  </a:cubicBezTo>
                  <a:cubicBezTo>
                    <a:pt x="3013" y="1077"/>
                    <a:pt x="2872" y="1254"/>
                    <a:pt x="2982" y="1108"/>
                  </a:cubicBezTo>
                  <a:cubicBezTo>
                    <a:pt x="2998" y="1060"/>
                    <a:pt x="3003" y="1010"/>
                    <a:pt x="3016" y="961"/>
                  </a:cubicBezTo>
                  <a:cubicBezTo>
                    <a:pt x="3046" y="846"/>
                    <a:pt x="3087" y="740"/>
                    <a:pt x="3106" y="622"/>
                  </a:cubicBezTo>
                  <a:cubicBezTo>
                    <a:pt x="3102" y="554"/>
                    <a:pt x="3123" y="481"/>
                    <a:pt x="3095" y="419"/>
                  </a:cubicBezTo>
                  <a:cubicBezTo>
                    <a:pt x="3082" y="391"/>
                    <a:pt x="3005" y="396"/>
                    <a:pt x="3005" y="396"/>
                  </a:cubicBezTo>
                  <a:cubicBezTo>
                    <a:pt x="2981" y="362"/>
                    <a:pt x="2972" y="328"/>
                    <a:pt x="2948" y="295"/>
                  </a:cubicBezTo>
                  <a:cubicBezTo>
                    <a:pt x="2894" y="221"/>
                    <a:pt x="2821" y="166"/>
                    <a:pt x="2734" y="137"/>
                  </a:cubicBezTo>
                  <a:cubicBezTo>
                    <a:pt x="2710" y="113"/>
                    <a:pt x="2685" y="85"/>
                    <a:pt x="2654" y="69"/>
                  </a:cubicBezTo>
                  <a:cubicBezTo>
                    <a:pt x="2633" y="58"/>
                    <a:pt x="2609" y="54"/>
                    <a:pt x="2587" y="46"/>
                  </a:cubicBezTo>
                  <a:cubicBezTo>
                    <a:pt x="2576" y="42"/>
                    <a:pt x="2553" y="35"/>
                    <a:pt x="2553" y="35"/>
                  </a:cubicBezTo>
                  <a:cubicBezTo>
                    <a:pt x="2148" y="40"/>
                    <a:pt x="1469" y="0"/>
                    <a:pt x="1051" y="69"/>
                  </a:cubicBezTo>
                  <a:cubicBezTo>
                    <a:pt x="888" y="63"/>
                    <a:pt x="726" y="66"/>
                    <a:pt x="565" y="35"/>
                  </a:cubicBezTo>
                  <a:cubicBezTo>
                    <a:pt x="505" y="39"/>
                    <a:pt x="444" y="37"/>
                    <a:pt x="384" y="46"/>
                  </a:cubicBezTo>
                  <a:cubicBezTo>
                    <a:pt x="323" y="56"/>
                    <a:pt x="288" y="162"/>
                    <a:pt x="226" y="182"/>
                  </a:cubicBezTo>
                  <a:cubicBezTo>
                    <a:pt x="190" y="218"/>
                    <a:pt x="100" y="261"/>
                    <a:pt x="215" y="216"/>
                  </a:cubicBezTo>
                  <a:close/>
                </a:path>
              </a:pathLst>
            </a:custGeom>
            <a:noFill/>
            <a:ln w="9525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28" name="Group 33"/>
          <p:cNvGrpSpPr>
            <a:grpSpLocks/>
          </p:cNvGrpSpPr>
          <p:nvPr/>
        </p:nvGrpSpPr>
        <p:grpSpPr bwMode="auto">
          <a:xfrm>
            <a:off x="7740352" y="764704"/>
            <a:ext cx="1023938" cy="1617663"/>
            <a:chOff x="211" y="1611"/>
            <a:chExt cx="645" cy="1019"/>
          </a:xfrm>
        </p:grpSpPr>
        <p:sp>
          <p:nvSpPr>
            <p:cNvPr id="2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3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grpSp>
      <p:grpSp>
        <p:nvGrpSpPr>
          <p:cNvPr id="19" name="Group 112"/>
          <p:cNvGrpSpPr>
            <a:grpSpLocks/>
          </p:cNvGrpSpPr>
          <p:nvPr/>
        </p:nvGrpSpPr>
        <p:grpSpPr bwMode="auto">
          <a:xfrm>
            <a:off x="0" y="6248400"/>
            <a:ext cx="5645150" cy="609600"/>
            <a:chOff x="748" y="3545"/>
            <a:chExt cx="3556" cy="384"/>
          </a:xfrm>
        </p:grpSpPr>
        <p:sp>
          <p:nvSpPr>
            <p:cNvPr id="20"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1" name="Rectangle 101"/>
            <p:cNvSpPr>
              <a:spLocks noChangeArrowheads="1"/>
            </p:cNvSpPr>
            <p:nvPr/>
          </p:nvSpPr>
          <p:spPr bwMode="auto">
            <a:xfrm>
              <a:off x="2131"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稳定的</a:t>
              </a:r>
              <a:endParaRPr lang="en-US" altLang="zh-CN" sz="2900" b="1" dirty="0">
                <a:solidFill>
                  <a:srgbClr val="FFFF00"/>
                </a:solidFill>
                <a:latin typeface="Times New Roman" pitchFamily="18" charset="0"/>
              </a:endParaRPr>
            </a:p>
          </p:txBody>
        </p:sp>
        <p:sp>
          <p:nvSpPr>
            <p:cNvPr id="3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merge</a:t>
              </a:r>
              <a:r>
                <a:rPr lang="zh-CN" altLang="en-US" sz="2800" b="1" dirty="0">
                  <a:solidFill>
                    <a:srgbClr val="002D86"/>
                  </a:solidFill>
                  <a:latin typeface="Times New Roman" pitchFamily="18" charset="0"/>
                </a:rPr>
                <a:t>排序是                  。</a:t>
              </a:r>
            </a:p>
          </p:txBody>
        </p:sp>
      </p:grpSp>
      <p:grpSp>
        <p:nvGrpSpPr>
          <p:cNvPr id="32" name="Group 48"/>
          <p:cNvGrpSpPr>
            <a:grpSpLocks/>
          </p:cNvGrpSpPr>
          <p:nvPr/>
        </p:nvGrpSpPr>
        <p:grpSpPr bwMode="auto">
          <a:xfrm>
            <a:off x="5867400" y="260648"/>
            <a:ext cx="3276600" cy="838200"/>
            <a:chOff x="3312" y="1510"/>
            <a:chExt cx="2064" cy="528"/>
          </a:xfrm>
        </p:grpSpPr>
        <p:sp>
          <p:nvSpPr>
            <p:cNvPr id="33" name="AutoShape 49"/>
            <p:cNvSpPr>
              <a:spLocks noChangeArrowheads="1"/>
            </p:cNvSpPr>
            <p:nvPr/>
          </p:nvSpPr>
          <p:spPr bwMode="auto">
            <a:xfrm>
              <a:off x="3312" y="1510"/>
              <a:ext cx="2064" cy="528"/>
            </a:xfrm>
            <a:prstGeom prst="cloudCallout">
              <a:avLst>
                <a:gd name="adj1" fmla="val -46262"/>
                <a:gd name="adj2" fmla="val 60672"/>
              </a:avLst>
            </a:prstGeom>
            <a:noFill/>
            <a:ln w="63500" cap="sq">
              <a:solidFill>
                <a:srgbClr val="33CCCC"/>
              </a:solidFill>
              <a:round/>
              <a:headEnd type="none" w="sm" len="sm"/>
              <a:tailEnd type="none" w="sm" len="sm"/>
            </a:ln>
          </p:spPr>
          <p:txBody>
            <a:bodyPr/>
            <a:lstStyle/>
            <a:p>
              <a:pPr algn="ctr"/>
              <a:endParaRPr lang="zh-CN" altLang="en-US"/>
            </a:p>
          </p:txBody>
        </p:sp>
        <p:sp>
          <p:nvSpPr>
            <p:cNvPr id="34"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a:solidFill>
                    <a:srgbClr val="FF3300"/>
                  </a:solidFill>
                  <a:ea typeface="幼圆" pitchFamily="49" charset="-122"/>
                </a:rPr>
                <a:t>本质上它是一种</a:t>
              </a:r>
              <a:r>
                <a:rPr lang="zh-CN" altLang="en-US" b="1" dirty="0">
                  <a:solidFill>
                    <a:srgbClr val="7030A0"/>
                  </a:solidFill>
                  <a:ea typeface="幼圆" pitchFamily="49" charset="-122"/>
                </a:rPr>
                <a:t>分治算法</a:t>
              </a:r>
              <a:r>
                <a:rPr lang="zh-CN" altLang="en-US" dirty="0">
                  <a:solidFill>
                    <a:srgbClr val="7030A0"/>
                  </a:solidFill>
                  <a:ea typeface="幼圆" pitchFamily="49" charset="-122"/>
                </a:rPr>
                <a:t>（</a:t>
              </a:r>
              <a:r>
                <a:rPr lang="en-US" altLang="zh-CN" dirty="0">
                  <a:solidFill>
                    <a:srgbClr val="7030A0"/>
                  </a:solidFill>
                  <a:ea typeface="幼圆" pitchFamily="49" charset="-122"/>
                </a:rPr>
                <a:t>divide and conquer algorithm</a:t>
              </a:r>
              <a:r>
                <a:rPr lang="zh-CN" altLang="en-US" dirty="0">
                  <a:solidFill>
                    <a:srgbClr val="7030A0"/>
                  </a:solidFill>
                  <a:ea typeface="幼圆" pitchFamily="49" charset="-122"/>
                </a:rPr>
                <a:t>）</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0" fill="hold"/>
                                        <p:tgtEl>
                                          <p:spTgt spid="32"/>
                                        </p:tgtEl>
                                        <p:attrNameLst>
                                          <p:attrName>ppt_x</p:attrName>
                                        </p:attrNameLst>
                                      </p:cBhvr>
                                      <p:tavLst>
                                        <p:tav tm="0">
                                          <p:val>
                                            <p:strVal val="1+#ppt_w/2"/>
                                          </p:val>
                                        </p:tav>
                                        <p:tav tm="100000">
                                          <p:val>
                                            <p:strVal val="#ppt_x"/>
                                          </p:val>
                                        </p:tav>
                                      </p:tavLst>
                                    </p:anim>
                                    <p:anim calcmode="lin" valueType="num">
                                      <p:cBhvr additive="base">
                                        <p:cTn id="23" dur="5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归并排序算法分析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62</a:t>
            </a:fld>
            <a:endParaRPr lang="zh-CN" altLang="en-US" dirty="0"/>
          </a:p>
        </p:txBody>
      </p:sp>
      <p:graphicFrame>
        <p:nvGraphicFramePr>
          <p:cNvPr id="4" name="表格 3"/>
          <p:cNvGraphicFramePr>
            <a:graphicFrameLocks noGrp="1"/>
          </p:cNvGraphicFramePr>
          <p:nvPr/>
        </p:nvGraphicFramePr>
        <p:xfrm>
          <a:off x="755576" y="1124744"/>
          <a:ext cx="7560840" cy="295656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楷体" pitchFamily="49" charset="-122"/>
                          <a:ea typeface="楷体" pitchFamily="49" charset="-122"/>
                          <a:cs typeface="Times New Roman" pitchFamily="18" charset="0"/>
                        </a:rPr>
                        <a:t>（不依赖于原始数据的输入情况，最大、最小及平均时间代价均为</a:t>
                      </a:r>
                      <a:r>
                        <a:rPr lang="en-US" altLang="zh-CN" sz="2800" b="1" dirty="0">
                          <a:solidFill>
                            <a:srgbClr val="FF3300"/>
                          </a:solidFill>
                          <a:latin typeface="楷体" pitchFamily="49" charset="-122"/>
                          <a:ea typeface="楷体" pitchFamily="49" charset="-122"/>
                          <a:cs typeface="Times New Roman" pitchFamily="18" charset="0"/>
                        </a:rPr>
                        <a:t>O</a:t>
                      </a:r>
                      <a:r>
                        <a:rPr lang="en-US" altLang="zh-CN" sz="2400" b="1" dirty="0">
                          <a:solidFill>
                            <a:srgbClr val="FF3300"/>
                          </a:solidFill>
                          <a:latin typeface="楷体" pitchFamily="49" charset="-122"/>
                          <a:ea typeface="楷体" pitchFamily="49" charset="-122"/>
                          <a:cs typeface="Times New Roman" pitchFamily="18" charset="0"/>
                        </a:rPr>
                        <a:t>(nlog</a:t>
                      </a:r>
                      <a:r>
                        <a:rPr lang="en-US" altLang="zh-CN" sz="2400" b="1" baseline="-18000" dirty="0">
                          <a:solidFill>
                            <a:srgbClr val="FF3300"/>
                          </a:solidFill>
                          <a:latin typeface="楷体" pitchFamily="49" charset="-122"/>
                          <a:ea typeface="楷体" pitchFamily="49" charset="-122"/>
                          <a:cs typeface="Times New Roman" pitchFamily="18" charset="0"/>
                        </a:rPr>
                        <a:t>2</a:t>
                      </a:r>
                      <a:r>
                        <a:rPr lang="en-US" altLang="zh-CN" sz="2400" b="1" dirty="0">
                          <a:solidFill>
                            <a:srgbClr val="FF3300"/>
                          </a:solidFill>
                          <a:latin typeface="楷体" pitchFamily="49" charset="-122"/>
                          <a:ea typeface="楷体" pitchFamily="49" charset="-122"/>
                          <a:cs typeface="Times New Roman" pitchFamily="18" charset="0"/>
                        </a:rPr>
                        <a:t>n)</a:t>
                      </a:r>
                      <a:r>
                        <a:rPr lang="zh-CN" altLang="en-US" sz="2400" b="1" dirty="0">
                          <a:solidFill>
                            <a:srgbClr val="FF3300"/>
                          </a:solidFill>
                          <a:latin typeface="楷体" pitchFamily="49" charset="-122"/>
                          <a:ea typeface="楷体" pitchFamily="49" charset="-122"/>
                          <a:cs typeface="Times New Roman" pitchFamily="18" charset="0"/>
                        </a:rPr>
                        <a:t>）</a:t>
                      </a:r>
                      <a:endParaRPr lang="en-US" altLang="zh-CN" sz="2000" b="1" dirty="0">
                        <a:solidFill>
                          <a:srgbClr val="FF3300"/>
                        </a:solidFill>
                        <a:latin typeface="楷体" pitchFamily="49" charset="-122"/>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O(n)</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2113" y="381000"/>
            <a:ext cx="5260007" cy="609600"/>
            <a:chOff x="207" y="325"/>
            <a:chExt cx="2441" cy="384"/>
          </a:xfrm>
        </p:grpSpPr>
        <p:sp>
          <p:nvSpPr>
            <p:cNvPr id="46102"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6103"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8.8</a:t>
              </a:r>
              <a:r>
                <a:rPr lang="en-US" altLang="zh-CN" sz="3200" b="1" dirty="0">
                  <a:solidFill>
                    <a:srgbClr val="FF0000"/>
                  </a:solidFill>
                  <a:latin typeface="楷体_GB2312" pitchFamily="49" charset="-122"/>
                  <a:ea typeface="楷体_GB2312" pitchFamily="49" charset="-122"/>
                </a:rPr>
                <a:t> </a:t>
              </a:r>
              <a:r>
                <a:rPr lang="zh-CN" altLang="en-US" sz="3200" b="1" dirty="0">
                  <a:solidFill>
                    <a:srgbClr val="FF0000"/>
                  </a:solidFill>
                  <a:latin typeface="楷体_GB2312" pitchFamily="49" charset="-122"/>
                  <a:ea typeface="楷体_GB2312" pitchFamily="49" charset="-122"/>
                </a:rPr>
                <a:t>快速</a:t>
              </a:r>
              <a:r>
                <a:rPr lang="en-US" altLang="zh-CN" sz="3200" b="1" dirty="0">
                  <a:solidFill>
                    <a:srgbClr val="FF0000"/>
                  </a:solidFill>
                  <a:latin typeface="楷体_GB2312" pitchFamily="49" charset="-122"/>
                  <a:ea typeface="楷体_GB2312" pitchFamily="49" charset="-122"/>
                </a:rPr>
                <a:t>(Quick)</a:t>
              </a:r>
              <a:r>
                <a:rPr lang="zh-CN" altLang="en-US" sz="3200" b="1" dirty="0">
                  <a:solidFill>
                    <a:srgbClr val="FF0000"/>
                  </a:solidFill>
                  <a:latin typeface="楷体_GB2312" pitchFamily="49" charset="-122"/>
                  <a:ea typeface="楷体_GB2312" pitchFamily="49" charset="-122"/>
                </a:rPr>
                <a:t>排序法</a:t>
              </a:r>
            </a:p>
          </p:txBody>
        </p:sp>
      </p:grpSp>
      <p:grpSp>
        <p:nvGrpSpPr>
          <p:cNvPr id="3" name="Group 5"/>
          <p:cNvGrpSpPr>
            <a:grpSpLocks/>
          </p:cNvGrpSpPr>
          <p:nvPr/>
        </p:nvGrpSpPr>
        <p:grpSpPr bwMode="auto">
          <a:xfrm>
            <a:off x="619125" y="1203325"/>
            <a:ext cx="3786188" cy="579438"/>
            <a:chOff x="390" y="758"/>
            <a:chExt cx="2385" cy="365"/>
          </a:xfrm>
        </p:grpSpPr>
        <p:sp>
          <p:nvSpPr>
            <p:cNvPr id="46100"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6101"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4" name="Group 8"/>
          <p:cNvGrpSpPr>
            <a:grpSpLocks/>
          </p:cNvGrpSpPr>
          <p:nvPr/>
        </p:nvGrpSpPr>
        <p:grpSpPr bwMode="auto">
          <a:xfrm>
            <a:off x="1043608" y="1988840"/>
            <a:ext cx="7467600" cy="3468687"/>
            <a:chOff x="748" y="1427"/>
            <a:chExt cx="4704" cy="2185"/>
          </a:xfrm>
        </p:grpSpPr>
        <p:sp>
          <p:nvSpPr>
            <p:cNvPr id="46098" name="Rectangle 9"/>
            <p:cNvSpPr>
              <a:spLocks noChangeArrowheads="1"/>
            </p:cNvSpPr>
            <p:nvPr/>
          </p:nvSpPr>
          <p:spPr bwMode="auto">
            <a:xfrm>
              <a:off x="748" y="1427"/>
              <a:ext cx="4445"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46099" name="Text Box 10"/>
            <p:cNvSpPr txBox="1">
              <a:spLocks noChangeArrowheads="1"/>
            </p:cNvSpPr>
            <p:nvPr/>
          </p:nvSpPr>
          <p:spPr bwMode="auto">
            <a:xfrm>
              <a:off x="989" y="1659"/>
              <a:ext cx="4463" cy="1826"/>
            </a:xfrm>
            <a:prstGeom prst="rect">
              <a:avLst/>
            </a:prstGeom>
            <a:noFill/>
            <a:ln w="12700" cap="sq">
              <a:noFill/>
              <a:miter lim="800000"/>
              <a:headEnd type="none" w="sm" len="sm"/>
              <a:tailEnd type="none" w="sm" len="sm"/>
            </a:ln>
          </p:spPr>
          <p:txBody>
            <a:bodyPr>
              <a:spAutoFit/>
            </a:bodyPr>
            <a:lstStyle/>
            <a:p>
              <a:pPr eaLnBrk="1" hangingPunct="1"/>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从当前参加排序的元素中任选一个元素</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通</a:t>
              </a:r>
            </a:p>
            <a:p>
              <a:pPr eaLnBrk="1" hangingPunct="1"/>
              <a:r>
                <a:rPr lang="zh-CN" altLang="en-US" sz="2300" b="1" dirty="0">
                  <a:solidFill>
                    <a:srgbClr val="002F8C"/>
                  </a:solidFill>
                  <a:latin typeface="幼圆" pitchFamily="49" charset="-122"/>
                  <a:ea typeface="幼圆" pitchFamily="49" charset="-122"/>
                </a:rPr>
                <a:t>常称之为</a:t>
              </a:r>
              <a:r>
                <a:rPr lang="zh-CN" altLang="en-US" sz="2300" b="1" dirty="0">
                  <a:solidFill>
                    <a:srgbClr val="FF3300"/>
                  </a:solidFill>
                </a:rPr>
                <a:t>分界元素</a:t>
              </a:r>
              <a:r>
                <a:rPr lang="en-US" altLang="zh-CN" sz="2300" b="1" dirty="0">
                  <a:solidFill>
                    <a:srgbClr val="FF3300"/>
                  </a:solidFill>
                </a:rPr>
                <a:t>pivot</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与当前参加排序的那些元素</a:t>
              </a:r>
            </a:p>
            <a:p>
              <a:pPr eaLnBrk="1" hangingPunct="1"/>
              <a:r>
                <a:rPr lang="zh-CN" altLang="en-US" sz="2300" b="1" dirty="0">
                  <a:solidFill>
                    <a:srgbClr val="002F8C"/>
                  </a:solidFill>
                  <a:latin typeface="幼圆" pitchFamily="49" charset="-122"/>
                  <a:ea typeface="幼圆" pitchFamily="49" charset="-122"/>
                </a:rPr>
                <a:t>进行比较</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凡是小于分界元素的元素都移到分界</a:t>
              </a:r>
            </a:p>
            <a:p>
              <a:pPr eaLnBrk="1" hangingPunct="1"/>
              <a:r>
                <a:rPr lang="zh-CN" altLang="en-US" sz="2300" b="1" dirty="0">
                  <a:solidFill>
                    <a:srgbClr val="002F8C"/>
                  </a:solidFill>
                  <a:latin typeface="幼圆" pitchFamily="49" charset="-122"/>
                  <a:ea typeface="幼圆" pitchFamily="49" charset="-122"/>
                </a:rPr>
                <a:t>元素的前面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凡是大于分界元的元素都移到分界</a:t>
              </a:r>
            </a:p>
            <a:p>
              <a:pPr eaLnBrk="1" hangingPunct="1"/>
              <a:r>
                <a:rPr lang="zh-CN" altLang="en-US" sz="2300" b="1" dirty="0">
                  <a:solidFill>
                    <a:srgbClr val="002F8C"/>
                  </a:solidFill>
                  <a:latin typeface="幼圆" pitchFamily="49" charset="-122"/>
                  <a:ea typeface="幼圆" pitchFamily="49" charset="-122"/>
                </a:rPr>
                <a:t>元素的后面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分界元素将当前参加排序的元素分</a:t>
              </a:r>
            </a:p>
            <a:p>
              <a:pPr eaLnBrk="1" hangingPunct="1"/>
              <a:r>
                <a:rPr lang="zh-CN" altLang="en-US" sz="2300" b="1" dirty="0">
                  <a:solidFill>
                    <a:srgbClr val="002F8C"/>
                  </a:solidFill>
                  <a:latin typeface="幼圆" pitchFamily="49" charset="-122"/>
                  <a:ea typeface="幼圆" pitchFamily="49" charset="-122"/>
                </a:rPr>
                <a:t>成前后两部分</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而分界元素处在排序的</a:t>
              </a:r>
              <a:r>
                <a:rPr lang="zh-CN" altLang="en-US" sz="2300" b="1" dirty="0">
                  <a:solidFill>
                    <a:srgbClr val="FF3300"/>
                  </a:solidFill>
                </a:rPr>
                <a:t>最终位置</a:t>
              </a:r>
              <a:r>
                <a:rPr lang="zh-CN" altLang="en-US" sz="2300" b="1" dirty="0">
                  <a:solidFill>
                    <a:srgbClr val="002F8C"/>
                  </a:solidFill>
                  <a:latin typeface="幼圆" pitchFamily="49" charset="-122"/>
                  <a:ea typeface="幼圆" pitchFamily="49" charset="-122"/>
                </a:rPr>
                <a:t>。</a:t>
              </a:r>
            </a:p>
            <a:p>
              <a:pPr eaLnBrk="1" hangingPunct="1"/>
              <a:r>
                <a:rPr lang="zh-CN" altLang="en-US" sz="2300" b="1" dirty="0">
                  <a:solidFill>
                    <a:srgbClr val="002F8C"/>
                  </a:solidFill>
                  <a:latin typeface="幼圆" pitchFamily="49" charset="-122"/>
                  <a:ea typeface="幼圆" pitchFamily="49" charset="-122"/>
                </a:rPr>
                <a:t>然后，分别对这两部分中大小大于</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的部分重复</a:t>
              </a:r>
            </a:p>
            <a:p>
              <a:pPr eaLnBrk="1" hangingPunct="1"/>
              <a:r>
                <a:rPr lang="zh-CN" altLang="en-US" sz="2300" b="1" dirty="0">
                  <a:solidFill>
                    <a:srgbClr val="002F8C"/>
                  </a:solidFill>
                  <a:latin typeface="幼圆" pitchFamily="49" charset="-122"/>
                  <a:ea typeface="幼圆" pitchFamily="49" charset="-122"/>
                </a:rPr>
                <a:t>上述过程</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直到排序结束。</a:t>
              </a:r>
            </a:p>
          </p:txBody>
        </p:sp>
      </p:grpSp>
      <p:grpSp>
        <p:nvGrpSpPr>
          <p:cNvPr id="5" name="Group 11"/>
          <p:cNvGrpSpPr>
            <a:grpSpLocks/>
          </p:cNvGrpSpPr>
          <p:nvPr/>
        </p:nvGrpSpPr>
        <p:grpSpPr bwMode="auto">
          <a:xfrm>
            <a:off x="2854325" y="1550989"/>
            <a:ext cx="3646488" cy="1589980"/>
            <a:chOff x="1798" y="991"/>
            <a:chExt cx="2297" cy="1166"/>
          </a:xfrm>
        </p:grpSpPr>
        <p:sp>
          <p:nvSpPr>
            <p:cNvPr id="46095" name="Text Box 12"/>
            <p:cNvSpPr txBox="1">
              <a:spLocks noChangeArrowheads="1"/>
            </p:cNvSpPr>
            <p:nvPr/>
          </p:nvSpPr>
          <p:spPr bwMode="auto">
            <a:xfrm>
              <a:off x="1872" y="1044"/>
              <a:ext cx="2223" cy="334"/>
            </a:xfrm>
            <a:prstGeom prst="rect">
              <a:avLst/>
            </a:prstGeom>
            <a:noFill/>
            <a:ln w="12700" cap="sq">
              <a:noFill/>
              <a:miter lim="800000"/>
              <a:headEnd/>
              <a:tailEnd/>
            </a:ln>
          </p:spPr>
          <p:txBody>
            <a:bodyPr>
              <a:spAutoFit/>
            </a:bodyPr>
            <a:lstStyle/>
            <a:p>
              <a:pPr algn="ctr" eaLnBrk="1" hangingPunct="1">
                <a:lnSpc>
                  <a:spcPct val="80000"/>
                </a:lnSpc>
              </a:pPr>
              <a:r>
                <a:rPr lang="zh-CN" altLang="en-US" sz="1800" b="1">
                  <a:solidFill>
                    <a:srgbClr val="00007E"/>
                  </a:solidFill>
                </a:rPr>
                <a:t>划分元素、基准元素、</a:t>
              </a:r>
            </a:p>
            <a:p>
              <a:pPr algn="ctr" eaLnBrk="1" hangingPunct="1">
                <a:lnSpc>
                  <a:spcPct val="80000"/>
                </a:lnSpc>
              </a:pPr>
              <a:r>
                <a:rPr lang="zh-CN" altLang="en-US" sz="1800" b="1">
                  <a:solidFill>
                    <a:srgbClr val="00007E"/>
                  </a:solidFill>
                </a:rPr>
                <a:t>枢轴、轴值、支点  </a:t>
              </a:r>
            </a:p>
          </p:txBody>
        </p:sp>
        <p:sp>
          <p:nvSpPr>
            <p:cNvPr id="46096" name="AutoShape 13"/>
            <p:cNvSpPr>
              <a:spLocks noChangeArrowheads="1"/>
            </p:cNvSpPr>
            <p:nvPr/>
          </p:nvSpPr>
          <p:spPr bwMode="auto">
            <a:xfrm>
              <a:off x="2064" y="991"/>
              <a:ext cx="1769" cy="384"/>
            </a:xfrm>
            <a:prstGeom prst="wedgeEllipseCallout">
              <a:avLst>
                <a:gd name="adj1" fmla="val -25241"/>
                <a:gd name="adj2" fmla="val 185940"/>
              </a:avLst>
            </a:prstGeom>
            <a:noFill/>
            <a:ln w="60325" cap="sq">
              <a:solidFill>
                <a:srgbClr val="FF6600"/>
              </a:solidFill>
              <a:miter lim="800000"/>
              <a:headEnd/>
              <a:tailEnd/>
            </a:ln>
          </p:spPr>
          <p:txBody>
            <a:bodyPr/>
            <a:lstStyle/>
            <a:p>
              <a:pPr algn="ctr" eaLnBrk="1" hangingPunct="1"/>
              <a:endParaRPr lang="zh-CN" altLang="zh-CN"/>
            </a:p>
          </p:txBody>
        </p:sp>
        <p:sp>
          <p:nvSpPr>
            <p:cNvPr id="46097" name="Line 14"/>
            <p:cNvSpPr>
              <a:spLocks noChangeShapeType="1"/>
            </p:cNvSpPr>
            <p:nvPr/>
          </p:nvSpPr>
          <p:spPr bwMode="auto">
            <a:xfrm>
              <a:off x="1798" y="2157"/>
              <a:ext cx="771" cy="0"/>
            </a:xfrm>
            <a:prstGeom prst="line">
              <a:avLst/>
            </a:prstGeom>
            <a:noFill/>
            <a:ln w="57150" cap="sq">
              <a:solidFill>
                <a:srgbClr val="FF0000"/>
              </a:solidFill>
              <a:round/>
              <a:headEnd/>
              <a:tailEnd/>
            </a:ln>
          </p:spPr>
          <p:txBody>
            <a:bodyPr/>
            <a:lstStyle/>
            <a:p>
              <a:endParaRPr lang="zh-CN" altLang="en-US"/>
            </a:p>
          </p:txBody>
        </p:sp>
      </p:grpSp>
      <p:grpSp>
        <p:nvGrpSpPr>
          <p:cNvPr id="6" name="Group 15"/>
          <p:cNvGrpSpPr>
            <a:grpSpLocks/>
          </p:cNvGrpSpPr>
          <p:nvPr/>
        </p:nvGrpSpPr>
        <p:grpSpPr bwMode="auto">
          <a:xfrm>
            <a:off x="6012160" y="404664"/>
            <a:ext cx="3402013" cy="936625"/>
            <a:chOff x="3878" y="391"/>
            <a:chExt cx="2143" cy="590"/>
          </a:xfrm>
        </p:grpSpPr>
        <p:sp>
          <p:nvSpPr>
            <p:cNvPr id="46093" name="Text Box 16"/>
            <p:cNvSpPr txBox="1">
              <a:spLocks noChangeArrowheads="1"/>
            </p:cNvSpPr>
            <p:nvPr/>
          </p:nvSpPr>
          <p:spPr bwMode="auto">
            <a:xfrm>
              <a:off x="3909" y="450"/>
              <a:ext cx="2112" cy="496"/>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zh-CN" altLang="en-US" sz="1900" b="1" dirty="0">
                  <a:solidFill>
                    <a:srgbClr val="003399"/>
                  </a:solidFill>
                </a:rPr>
                <a:t>可以选</a:t>
              </a:r>
              <a:r>
                <a:rPr lang="zh-CN" altLang="en-US" sz="1900" b="1" dirty="0">
                  <a:solidFill>
                    <a:srgbClr val="FF0000"/>
                  </a:solidFill>
                </a:rPr>
                <a:t>第一个</a:t>
              </a:r>
              <a:r>
                <a:rPr lang="zh-CN" altLang="en-US" sz="1900" b="1" dirty="0">
                  <a:solidFill>
                    <a:srgbClr val="003399"/>
                  </a:solidFill>
                </a:rPr>
                <a:t>或者</a:t>
              </a:r>
              <a:r>
                <a:rPr lang="zh-CN" altLang="en-US" sz="1900" b="1" dirty="0">
                  <a:solidFill>
                    <a:srgbClr val="FF0000"/>
                  </a:solidFill>
                </a:rPr>
                <a:t>最后</a:t>
              </a:r>
            </a:p>
            <a:p>
              <a:pPr eaLnBrk="1" hangingPunct="1">
                <a:lnSpc>
                  <a:spcPct val="80000"/>
                </a:lnSpc>
              </a:pPr>
              <a:r>
                <a:rPr lang="zh-CN" altLang="en-US" sz="1900" b="1" dirty="0">
                  <a:solidFill>
                    <a:srgbClr val="FF0000"/>
                  </a:solidFill>
                </a:rPr>
                <a:t>一个</a:t>
              </a:r>
              <a:r>
                <a:rPr lang="zh-CN" altLang="en-US" sz="1900" b="1" dirty="0">
                  <a:solidFill>
                    <a:srgbClr val="003399"/>
                  </a:solidFill>
                </a:rPr>
                <a:t>、或</a:t>
              </a:r>
              <a:r>
                <a:rPr lang="zh-CN" altLang="en-US" sz="1900" b="1" dirty="0">
                  <a:solidFill>
                    <a:srgbClr val="FF0000"/>
                  </a:solidFill>
                </a:rPr>
                <a:t>位置居中</a:t>
              </a:r>
              <a:r>
                <a:rPr lang="zh-CN" altLang="en-US" sz="1900" b="1" dirty="0">
                  <a:solidFill>
                    <a:srgbClr val="003399"/>
                  </a:solidFill>
                </a:rPr>
                <a:t>的那</a:t>
              </a:r>
            </a:p>
            <a:p>
              <a:pPr eaLnBrk="1" hangingPunct="1">
                <a:lnSpc>
                  <a:spcPct val="80000"/>
                </a:lnSpc>
              </a:pPr>
              <a:r>
                <a:rPr lang="zh-CN" altLang="en-US" sz="1900" b="1" dirty="0">
                  <a:solidFill>
                    <a:srgbClr val="003399"/>
                  </a:solidFill>
                </a:rPr>
                <a:t>个元素作为分界元素</a:t>
              </a:r>
            </a:p>
          </p:txBody>
        </p:sp>
        <p:sp>
          <p:nvSpPr>
            <p:cNvPr id="46094" name="AutoShape 17"/>
            <p:cNvSpPr>
              <a:spLocks noChangeArrowheads="1"/>
            </p:cNvSpPr>
            <p:nvPr/>
          </p:nvSpPr>
          <p:spPr bwMode="auto">
            <a:xfrm>
              <a:off x="3878" y="391"/>
              <a:ext cx="1723" cy="590"/>
            </a:xfrm>
            <a:prstGeom prst="wedgeRectCallout">
              <a:avLst>
                <a:gd name="adj1" fmla="val -60505"/>
                <a:gd name="adj2" fmla="val 51019"/>
              </a:avLst>
            </a:prstGeom>
            <a:noFill/>
            <a:ln w="76200" cap="sq">
              <a:solidFill>
                <a:srgbClr val="2AADAA"/>
              </a:solidFill>
              <a:miter lim="800000"/>
              <a:headEnd/>
              <a:tailEnd/>
            </a:ln>
          </p:spPr>
          <p:txBody>
            <a:bodyPr/>
            <a:lstStyle/>
            <a:p>
              <a:pPr algn="ctr" eaLnBrk="1" hangingPunct="1"/>
              <a:endParaRPr lang="zh-CN" altLang="zh-CN"/>
            </a:p>
          </p:txBody>
        </p:sp>
      </p:grpSp>
      <p:grpSp>
        <p:nvGrpSpPr>
          <p:cNvPr id="7" name="Group 18"/>
          <p:cNvGrpSpPr>
            <a:grpSpLocks/>
          </p:cNvGrpSpPr>
          <p:nvPr/>
        </p:nvGrpSpPr>
        <p:grpSpPr bwMode="auto">
          <a:xfrm>
            <a:off x="6012160" y="5301208"/>
            <a:ext cx="2638425" cy="549275"/>
            <a:chOff x="3198" y="3619"/>
            <a:chExt cx="1662" cy="346"/>
          </a:xfrm>
        </p:grpSpPr>
        <p:sp>
          <p:nvSpPr>
            <p:cNvPr id="46091" name="AutoShape 19"/>
            <p:cNvSpPr>
              <a:spLocks noChangeArrowheads="1"/>
            </p:cNvSpPr>
            <p:nvPr/>
          </p:nvSpPr>
          <p:spPr bwMode="auto">
            <a:xfrm>
              <a:off x="3198" y="3657"/>
              <a:ext cx="1416" cy="308"/>
            </a:xfrm>
            <a:prstGeom prst="cloudCallout">
              <a:avLst>
                <a:gd name="adj1" fmla="val -33477"/>
                <a:gd name="adj2" fmla="val -121431"/>
              </a:avLst>
            </a:prstGeom>
            <a:noFill/>
            <a:ln w="57150" cap="sq">
              <a:solidFill>
                <a:srgbClr val="2AADAA"/>
              </a:solidFill>
              <a:round/>
              <a:headEnd/>
              <a:tailEnd/>
            </a:ln>
          </p:spPr>
          <p:txBody>
            <a:bodyPr/>
            <a:lstStyle/>
            <a:p>
              <a:pPr algn="ctr" eaLnBrk="1" hangingPunct="1"/>
              <a:endParaRPr lang="zh-CN" altLang="zh-CN"/>
            </a:p>
          </p:txBody>
        </p:sp>
        <p:sp>
          <p:nvSpPr>
            <p:cNvPr id="46092" name="Text Box 20"/>
            <p:cNvSpPr txBox="1">
              <a:spLocks noChangeArrowheads="1"/>
            </p:cNvSpPr>
            <p:nvPr/>
          </p:nvSpPr>
          <p:spPr bwMode="auto">
            <a:xfrm>
              <a:off x="3376" y="3619"/>
              <a:ext cx="148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2600" b="1" i="1" dirty="0">
                  <a:solidFill>
                    <a:srgbClr val="FF3300"/>
                  </a:solidFill>
                  <a:latin typeface="Times New Roman" pitchFamily="18" charset="0"/>
                </a:rPr>
                <a:t>递归过程</a:t>
              </a:r>
            </a:p>
          </p:txBody>
        </p:sp>
      </p:grpSp>
      <p:grpSp>
        <p:nvGrpSpPr>
          <p:cNvPr id="8" name="Group 21"/>
          <p:cNvGrpSpPr>
            <a:grpSpLocks/>
          </p:cNvGrpSpPr>
          <p:nvPr/>
        </p:nvGrpSpPr>
        <p:grpSpPr bwMode="auto">
          <a:xfrm>
            <a:off x="1691680" y="4869160"/>
            <a:ext cx="6008687" cy="365125"/>
            <a:chOff x="1073" y="3270"/>
            <a:chExt cx="3785" cy="230"/>
          </a:xfrm>
        </p:grpSpPr>
        <p:sp>
          <p:nvSpPr>
            <p:cNvPr id="46089" name="Line 22"/>
            <p:cNvSpPr>
              <a:spLocks noChangeShapeType="1"/>
            </p:cNvSpPr>
            <p:nvPr/>
          </p:nvSpPr>
          <p:spPr bwMode="auto">
            <a:xfrm>
              <a:off x="4450" y="3270"/>
              <a:ext cx="408" cy="0"/>
            </a:xfrm>
            <a:prstGeom prst="line">
              <a:avLst/>
            </a:prstGeom>
            <a:noFill/>
            <a:ln w="57150" cap="sq">
              <a:solidFill>
                <a:srgbClr val="FF0000"/>
              </a:solidFill>
              <a:round/>
              <a:headEnd/>
              <a:tailEnd/>
            </a:ln>
          </p:spPr>
          <p:txBody>
            <a:bodyPr/>
            <a:lstStyle/>
            <a:p>
              <a:endParaRPr lang="zh-CN" altLang="en-US"/>
            </a:p>
          </p:txBody>
        </p:sp>
        <p:sp>
          <p:nvSpPr>
            <p:cNvPr id="46090" name="Line 23"/>
            <p:cNvSpPr>
              <a:spLocks noChangeShapeType="1"/>
            </p:cNvSpPr>
            <p:nvPr/>
          </p:nvSpPr>
          <p:spPr bwMode="auto">
            <a:xfrm>
              <a:off x="1073" y="3500"/>
              <a:ext cx="725" cy="0"/>
            </a:xfrm>
            <a:prstGeom prst="line">
              <a:avLst/>
            </a:prstGeom>
            <a:noFill/>
            <a:ln w="57150" cap="sq">
              <a:solidFill>
                <a:srgbClr val="FF0000"/>
              </a:solidFill>
              <a:round/>
              <a:headEnd/>
              <a:tailEnd/>
            </a:ln>
          </p:spPr>
          <p:txBody>
            <a:bodyPr/>
            <a:lstStyle/>
            <a:p>
              <a:endParaRPr lang="zh-CN" altLang="en-US"/>
            </a:p>
          </p:txBody>
        </p:sp>
      </p:grpSp>
      <p:grpSp>
        <p:nvGrpSpPr>
          <p:cNvPr id="30" name="Group 120"/>
          <p:cNvGrpSpPr>
            <a:grpSpLocks/>
          </p:cNvGrpSpPr>
          <p:nvPr/>
        </p:nvGrpSpPr>
        <p:grpSpPr bwMode="auto">
          <a:xfrm>
            <a:off x="1" y="5445224"/>
            <a:ext cx="6012159" cy="1197867"/>
            <a:chOff x="3624" y="2907"/>
            <a:chExt cx="1705" cy="456"/>
          </a:xfrm>
        </p:grpSpPr>
        <p:sp>
          <p:nvSpPr>
            <p:cNvPr id="3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32" name="Rectangle 122"/>
            <p:cNvSpPr>
              <a:spLocks noChangeArrowheads="1"/>
            </p:cNvSpPr>
            <p:nvPr/>
          </p:nvSpPr>
          <p:spPr bwMode="auto">
            <a:xfrm rot="21569806">
              <a:off x="3625" y="2942"/>
              <a:ext cx="1686" cy="387"/>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b="1" dirty="0">
                  <a:solidFill>
                    <a:srgbClr val="FF3300"/>
                  </a:solidFill>
                  <a:ea typeface="幼圆" pitchFamily="49" charset="-122"/>
                </a:rPr>
                <a:t>快速排序算法</a:t>
              </a:r>
              <a:r>
                <a:rPr lang="zh-CN" altLang="en-US" sz="2000" dirty="0">
                  <a:solidFill>
                    <a:srgbClr val="FF3300"/>
                  </a:solidFill>
                  <a:ea typeface="幼圆" pitchFamily="49" charset="-122"/>
                </a:rPr>
                <a:t>最早由图灵奖获得者</a:t>
              </a:r>
              <a:r>
                <a:rPr lang="en-US" altLang="zh-CN" sz="2000" dirty="0">
                  <a:solidFill>
                    <a:srgbClr val="FF3300"/>
                  </a:solidFill>
                  <a:ea typeface="幼圆" pitchFamily="49" charset="-122"/>
                </a:rPr>
                <a:t>Tony Hoare</a:t>
              </a:r>
              <a:r>
                <a:rPr lang="zh-CN" altLang="en-US" sz="2000" dirty="0">
                  <a:solidFill>
                    <a:srgbClr val="FF3300"/>
                  </a:solidFill>
                  <a:ea typeface="幼圆" pitchFamily="49" charset="-122"/>
                </a:rPr>
                <a:t>设计出来，被列为</a:t>
              </a:r>
              <a:r>
                <a:rPr lang="en-US" altLang="zh-CN" sz="2000" dirty="0">
                  <a:solidFill>
                    <a:srgbClr val="FF3300"/>
                  </a:solidFill>
                  <a:ea typeface="幼圆" pitchFamily="49" charset="-122"/>
                </a:rPr>
                <a:t>20</a:t>
              </a:r>
              <a:r>
                <a:rPr lang="zh-CN" altLang="en-US" sz="2000" dirty="0">
                  <a:solidFill>
                    <a:srgbClr val="FF3300"/>
                  </a:solidFill>
                  <a:ea typeface="幼圆" pitchFamily="49" charset="-122"/>
                </a:rPr>
                <a:t>世纪十大算法之一。也是目前实践中已知最快的排序算法。</a:t>
              </a:r>
              <a:endParaRPr lang="zh-CN" altLang="en-US" sz="2000" baseline="0" dirty="0">
                <a:solidFill>
                  <a:srgbClr val="FF3300"/>
                </a:solidFill>
                <a:ea typeface="幼圆" pitchFamily="49" charset="-122"/>
              </a:endParaRP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116013" y="1762125"/>
            <a:ext cx="7153275" cy="2757488"/>
            <a:chOff x="703" y="1110"/>
            <a:chExt cx="4506" cy="1737"/>
          </a:xfrm>
        </p:grpSpPr>
        <p:sp>
          <p:nvSpPr>
            <p:cNvPr id="47108" name="Freeform 4"/>
            <p:cNvSpPr>
              <a:spLocks/>
            </p:cNvSpPr>
            <p:nvPr/>
          </p:nvSpPr>
          <p:spPr bwMode="auto">
            <a:xfrm rot="-661902">
              <a:off x="703" y="1110"/>
              <a:ext cx="4506" cy="1737"/>
            </a:xfrm>
            <a:custGeom>
              <a:avLst/>
              <a:gdLst>
                <a:gd name="T0" fmla="*/ 434 w 4520"/>
                <a:gd name="T1" fmla="*/ 27 h 2225"/>
                <a:gd name="T2" fmla="*/ 1096 w 4520"/>
                <a:gd name="T3" fmla="*/ 48 h 2225"/>
                <a:gd name="T4" fmla="*/ 1410 w 4520"/>
                <a:gd name="T5" fmla="*/ 41 h 2225"/>
                <a:gd name="T6" fmla="*/ 1487 w 4520"/>
                <a:gd name="T7" fmla="*/ 21 h 2225"/>
                <a:gd name="T8" fmla="*/ 1600 w 4520"/>
                <a:gd name="T9" fmla="*/ 0 h 2225"/>
                <a:gd name="T10" fmla="*/ 2520 w 4520"/>
                <a:gd name="T11" fmla="*/ 13 h 2225"/>
                <a:gd name="T12" fmla="*/ 2543 w 4520"/>
                <a:gd name="T13" fmla="*/ 34 h 2225"/>
                <a:gd name="T14" fmla="*/ 2600 w 4520"/>
                <a:gd name="T15" fmla="*/ 41 h 2225"/>
                <a:gd name="T16" fmla="*/ 2925 w 4520"/>
                <a:gd name="T17" fmla="*/ 48 h 2225"/>
                <a:gd name="T18" fmla="*/ 3284 w 4520"/>
                <a:gd name="T19" fmla="*/ 82 h 2225"/>
                <a:gd name="T20" fmla="*/ 3621 w 4520"/>
                <a:gd name="T21" fmla="*/ 123 h 2225"/>
                <a:gd name="T22" fmla="*/ 3890 w 4520"/>
                <a:gd name="T23" fmla="*/ 199 h 2225"/>
                <a:gd name="T24" fmla="*/ 4361 w 4520"/>
                <a:gd name="T25" fmla="*/ 262 h 2225"/>
                <a:gd name="T26" fmla="*/ 4395 w 4520"/>
                <a:gd name="T27" fmla="*/ 276 h 2225"/>
                <a:gd name="T28" fmla="*/ 4361 w 4520"/>
                <a:gd name="T29" fmla="*/ 289 h 2225"/>
                <a:gd name="T30" fmla="*/ 4339 w 4520"/>
                <a:gd name="T31" fmla="*/ 343 h 2225"/>
                <a:gd name="T32" fmla="*/ 4329 w 4520"/>
                <a:gd name="T33" fmla="*/ 372 h 2225"/>
                <a:gd name="T34" fmla="*/ 4349 w 4520"/>
                <a:gd name="T35" fmla="*/ 413 h 2225"/>
                <a:gd name="T36" fmla="*/ 4361 w 4520"/>
                <a:gd name="T37" fmla="*/ 454 h 2225"/>
                <a:gd name="T38" fmla="*/ 4395 w 4520"/>
                <a:gd name="T39" fmla="*/ 475 h 2225"/>
                <a:gd name="T40" fmla="*/ 4451 w 4520"/>
                <a:gd name="T41" fmla="*/ 543 h 2225"/>
                <a:gd name="T42" fmla="*/ 4451 w 4520"/>
                <a:gd name="T43" fmla="*/ 688 h 2225"/>
                <a:gd name="T44" fmla="*/ 4485 w 4520"/>
                <a:gd name="T45" fmla="*/ 736 h 2225"/>
                <a:gd name="T46" fmla="*/ 4474 w 4520"/>
                <a:gd name="T47" fmla="*/ 799 h 2225"/>
                <a:gd name="T48" fmla="*/ 4406 w 4520"/>
                <a:gd name="T49" fmla="*/ 812 h 2225"/>
                <a:gd name="T50" fmla="*/ 4417 w 4520"/>
                <a:gd name="T51" fmla="*/ 895 h 2225"/>
                <a:gd name="T52" fmla="*/ 4306 w 4520"/>
                <a:gd name="T53" fmla="*/ 943 h 2225"/>
                <a:gd name="T54" fmla="*/ 4318 w 4520"/>
                <a:gd name="T55" fmla="*/ 1308 h 2225"/>
                <a:gd name="T56" fmla="*/ 3823 w 4520"/>
                <a:gd name="T57" fmla="*/ 1266 h 2225"/>
                <a:gd name="T58" fmla="*/ 3666 w 4520"/>
                <a:gd name="T59" fmla="*/ 1246 h 2225"/>
                <a:gd name="T60" fmla="*/ 3576 w 4520"/>
                <a:gd name="T61" fmla="*/ 1232 h 2225"/>
                <a:gd name="T62" fmla="*/ 3081 w 4520"/>
                <a:gd name="T63" fmla="*/ 1273 h 2225"/>
                <a:gd name="T64" fmla="*/ 2970 w 4520"/>
                <a:gd name="T65" fmla="*/ 1308 h 2225"/>
                <a:gd name="T66" fmla="*/ 2778 w 4520"/>
                <a:gd name="T67" fmla="*/ 1356 h 2225"/>
                <a:gd name="T68" fmla="*/ 1085 w 4520"/>
                <a:gd name="T69" fmla="*/ 1246 h 2225"/>
                <a:gd name="T70" fmla="*/ 692 w 4520"/>
                <a:gd name="T71" fmla="*/ 1115 h 2225"/>
                <a:gd name="T72" fmla="*/ 377 w 4520"/>
                <a:gd name="T73" fmla="*/ 1080 h 2225"/>
                <a:gd name="T74" fmla="*/ 321 w 4520"/>
                <a:gd name="T75" fmla="*/ 1074 h 2225"/>
                <a:gd name="T76" fmla="*/ 253 w 4520"/>
                <a:gd name="T77" fmla="*/ 1066 h 2225"/>
                <a:gd name="T78" fmla="*/ 242 w 4520"/>
                <a:gd name="T79" fmla="*/ 1026 h 2225"/>
                <a:gd name="T80" fmla="*/ 230 w 4520"/>
                <a:gd name="T81" fmla="*/ 949 h 2225"/>
                <a:gd name="T82" fmla="*/ 108 w 4520"/>
                <a:gd name="T83" fmla="*/ 675 h 2225"/>
                <a:gd name="T84" fmla="*/ 7 w 4520"/>
                <a:gd name="T85" fmla="*/ 502 h 2225"/>
                <a:gd name="T86" fmla="*/ 40 w 4520"/>
                <a:gd name="T87" fmla="*/ 399 h 2225"/>
                <a:gd name="T88" fmla="*/ 74 w 4520"/>
                <a:gd name="T89" fmla="*/ 337 h 2225"/>
                <a:gd name="T90" fmla="*/ 276 w 4520"/>
                <a:gd name="T91" fmla="*/ 276 h 2225"/>
                <a:gd name="T92" fmla="*/ 287 w 4520"/>
                <a:gd name="T93" fmla="*/ 186 h 2225"/>
                <a:gd name="T94" fmla="*/ 321 w 4520"/>
                <a:gd name="T95" fmla="*/ 76 h 2225"/>
                <a:gd name="T96" fmla="*/ 434 w 4520"/>
                <a:gd name="T97" fmla="*/ 13 h 2225"/>
                <a:gd name="T98" fmla="*/ 434 w 4520"/>
                <a:gd name="T99" fmla="*/ 27 h 22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20" h="2225">
                  <a:moveTo>
                    <a:pt x="436" y="45"/>
                  </a:moveTo>
                  <a:cubicBezTo>
                    <a:pt x="661" y="63"/>
                    <a:pt x="873" y="73"/>
                    <a:pt x="1102" y="79"/>
                  </a:cubicBezTo>
                  <a:cubicBezTo>
                    <a:pt x="1207" y="75"/>
                    <a:pt x="1313" y="75"/>
                    <a:pt x="1418" y="68"/>
                  </a:cubicBezTo>
                  <a:cubicBezTo>
                    <a:pt x="1436" y="67"/>
                    <a:pt x="1486" y="39"/>
                    <a:pt x="1497" y="34"/>
                  </a:cubicBezTo>
                  <a:cubicBezTo>
                    <a:pt x="1547" y="14"/>
                    <a:pt x="1563" y="12"/>
                    <a:pt x="1610" y="0"/>
                  </a:cubicBezTo>
                  <a:cubicBezTo>
                    <a:pt x="1919" y="7"/>
                    <a:pt x="2228" y="4"/>
                    <a:pt x="2536" y="22"/>
                  </a:cubicBezTo>
                  <a:cubicBezTo>
                    <a:pt x="2550" y="23"/>
                    <a:pt x="2547" y="49"/>
                    <a:pt x="2559" y="56"/>
                  </a:cubicBezTo>
                  <a:cubicBezTo>
                    <a:pt x="2576" y="66"/>
                    <a:pt x="2597" y="67"/>
                    <a:pt x="2616" y="68"/>
                  </a:cubicBezTo>
                  <a:cubicBezTo>
                    <a:pt x="2725" y="75"/>
                    <a:pt x="2834" y="75"/>
                    <a:pt x="2943" y="79"/>
                  </a:cubicBezTo>
                  <a:cubicBezTo>
                    <a:pt x="3091" y="115"/>
                    <a:pt x="2973" y="88"/>
                    <a:pt x="3304" y="135"/>
                  </a:cubicBezTo>
                  <a:cubicBezTo>
                    <a:pt x="3419" y="151"/>
                    <a:pt x="3527" y="186"/>
                    <a:pt x="3643" y="203"/>
                  </a:cubicBezTo>
                  <a:cubicBezTo>
                    <a:pt x="3724" y="284"/>
                    <a:pt x="3790" y="297"/>
                    <a:pt x="3914" y="327"/>
                  </a:cubicBezTo>
                  <a:cubicBezTo>
                    <a:pt x="4071" y="365"/>
                    <a:pt x="4389" y="429"/>
                    <a:pt x="4389" y="429"/>
                  </a:cubicBezTo>
                  <a:cubicBezTo>
                    <a:pt x="4400" y="437"/>
                    <a:pt x="4423" y="438"/>
                    <a:pt x="4423" y="452"/>
                  </a:cubicBezTo>
                  <a:cubicBezTo>
                    <a:pt x="4423" y="465"/>
                    <a:pt x="4395" y="462"/>
                    <a:pt x="4389" y="474"/>
                  </a:cubicBezTo>
                  <a:cubicBezTo>
                    <a:pt x="4375" y="502"/>
                    <a:pt x="4374" y="534"/>
                    <a:pt x="4366" y="564"/>
                  </a:cubicBezTo>
                  <a:cubicBezTo>
                    <a:pt x="4362" y="579"/>
                    <a:pt x="4355" y="610"/>
                    <a:pt x="4355" y="610"/>
                  </a:cubicBezTo>
                  <a:cubicBezTo>
                    <a:pt x="4362" y="632"/>
                    <a:pt x="4373" y="654"/>
                    <a:pt x="4377" y="677"/>
                  </a:cubicBezTo>
                  <a:cubicBezTo>
                    <a:pt x="4381" y="700"/>
                    <a:pt x="4380" y="724"/>
                    <a:pt x="4389" y="745"/>
                  </a:cubicBezTo>
                  <a:cubicBezTo>
                    <a:pt x="4396" y="760"/>
                    <a:pt x="4413" y="767"/>
                    <a:pt x="4423" y="779"/>
                  </a:cubicBezTo>
                  <a:cubicBezTo>
                    <a:pt x="4450" y="812"/>
                    <a:pt x="4466" y="852"/>
                    <a:pt x="4479" y="892"/>
                  </a:cubicBezTo>
                  <a:cubicBezTo>
                    <a:pt x="4463" y="993"/>
                    <a:pt x="4457" y="993"/>
                    <a:pt x="4479" y="1129"/>
                  </a:cubicBezTo>
                  <a:cubicBezTo>
                    <a:pt x="4483" y="1157"/>
                    <a:pt x="4504" y="1181"/>
                    <a:pt x="4513" y="1208"/>
                  </a:cubicBezTo>
                  <a:cubicBezTo>
                    <a:pt x="4509" y="1242"/>
                    <a:pt x="4520" y="1281"/>
                    <a:pt x="4502" y="1310"/>
                  </a:cubicBezTo>
                  <a:cubicBezTo>
                    <a:pt x="4489" y="1330"/>
                    <a:pt x="4434" y="1332"/>
                    <a:pt x="4434" y="1332"/>
                  </a:cubicBezTo>
                  <a:cubicBezTo>
                    <a:pt x="4438" y="1377"/>
                    <a:pt x="4450" y="1423"/>
                    <a:pt x="4445" y="1468"/>
                  </a:cubicBezTo>
                  <a:cubicBezTo>
                    <a:pt x="4437" y="1533"/>
                    <a:pt x="4379" y="1536"/>
                    <a:pt x="4332" y="1547"/>
                  </a:cubicBezTo>
                  <a:cubicBezTo>
                    <a:pt x="4355" y="1898"/>
                    <a:pt x="4373" y="1642"/>
                    <a:pt x="4344" y="2146"/>
                  </a:cubicBezTo>
                  <a:cubicBezTo>
                    <a:pt x="4179" y="2122"/>
                    <a:pt x="4011" y="2113"/>
                    <a:pt x="3847" y="2078"/>
                  </a:cubicBezTo>
                  <a:cubicBezTo>
                    <a:pt x="3794" y="2067"/>
                    <a:pt x="3741" y="2056"/>
                    <a:pt x="3688" y="2044"/>
                  </a:cubicBezTo>
                  <a:cubicBezTo>
                    <a:pt x="3658" y="2037"/>
                    <a:pt x="3598" y="2021"/>
                    <a:pt x="3598" y="2021"/>
                  </a:cubicBezTo>
                  <a:cubicBezTo>
                    <a:pt x="3428" y="2030"/>
                    <a:pt x="3264" y="2036"/>
                    <a:pt x="3101" y="2089"/>
                  </a:cubicBezTo>
                  <a:cubicBezTo>
                    <a:pt x="3064" y="2114"/>
                    <a:pt x="3026" y="2122"/>
                    <a:pt x="2988" y="2146"/>
                  </a:cubicBezTo>
                  <a:cubicBezTo>
                    <a:pt x="2902" y="2200"/>
                    <a:pt x="2906" y="2211"/>
                    <a:pt x="2796" y="2225"/>
                  </a:cubicBezTo>
                  <a:cubicBezTo>
                    <a:pt x="2222" y="2212"/>
                    <a:pt x="1652" y="2168"/>
                    <a:pt x="1091" y="2044"/>
                  </a:cubicBezTo>
                  <a:cubicBezTo>
                    <a:pt x="961" y="1964"/>
                    <a:pt x="846" y="1869"/>
                    <a:pt x="696" y="1829"/>
                  </a:cubicBezTo>
                  <a:cubicBezTo>
                    <a:pt x="605" y="1770"/>
                    <a:pt x="483" y="1781"/>
                    <a:pt x="379" y="1773"/>
                  </a:cubicBezTo>
                  <a:cubicBezTo>
                    <a:pt x="360" y="1769"/>
                    <a:pt x="342" y="1765"/>
                    <a:pt x="323" y="1762"/>
                  </a:cubicBezTo>
                  <a:cubicBezTo>
                    <a:pt x="300" y="1758"/>
                    <a:pt x="271" y="1766"/>
                    <a:pt x="255" y="1750"/>
                  </a:cubicBezTo>
                  <a:cubicBezTo>
                    <a:pt x="239" y="1734"/>
                    <a:pt x="247" y="1705"/>
                    <a:pt x="244" y="1683"/>
                  </a:cubicBezTo>
                  <a:cubicBezTo>
                    <a:pt x="239" y="1641"/>
                    <a:pt x="238" y="1599"/>
                    <a:pt x="232" y="1558"/>
                  </a:cubicBezTo>
                  <a:cubicBezTo>
                    <a:pt x="210" y="1405"/>
                    <a:pt x="189" y="1240"/>
                    <a:pt x="108" y="1107"/>
                  </a:cubicBezTo>
                  <a:cubicBezTo>
                    <a:pt x="82" y="983"/>
                    <a:pt x="66" y="926"/>
                    <a:pt x="7" y="824"/>
                  </a:cubicBezTo>
                  <a:cubicBezTo>
                    <a:pt x="28" y="613"/>
                    <a:pt x="0" y="787"/>
                    <a:pt x="40" y="655"/>
                  </a:cubicBezTo>
                  <a:cubicBezTo>
                    <a:pt x="51" y="618"/>
                    <a:pt x="47" y="584"/>
                    <a:pt x="74" y="553"/>
                  </a:cubicBezTo>
                  <a:cubicBezTo>
                    <a:pt x="123" y="496"/>
                    <a:pt x="217" y="492"/>
                    <a:pt x="278" y="452"/>
                  </a:cubicBezTo>
                  <a:cubicBezTo>
                    <a:pt x="320" y="387"/>
                    <a:pt x="312" y="378"/>
                    <a:pt x="289" y="305"/>
                  </a:cubicBezTo>
                  <a:cubicBezTo>
                    <a:pt x="296" y="215"/>
                    <a:pt x="274" y="179"/>
                    <a:pt x="323" y="124"/>
                  </a:cubicBezTo>
                  <a:cubicBezTo>
                    <a:pt x="330" y="116"/>
                    <a:pt x="414" y="27"/>
                    <a:pt x="436" y="22"/>
                  </a:cubicBezTo>
                  <a:cubicBezTo>
                    <a:pt x="443" y="20"/>
                    <a:pt x="436" y="37"/>
                    <a:pt x="436" y="45"/>
                  </a:cubicBezTo>
                  <a:close/>
                </a:path>
              </a:pathLst>
            </a:custGeom>
            <a:gradFill rotWithShape="0">
              <a:gsLst>
                <a:gs pos="0">
                  <a:srgbClr val="760000"/>
                </a:gs>
                <a:gs pos="50000">
                  <a:srgbClr val="FF0000"/>
                </a:gs>
                <a:gs pos="100000">
                  <a:srgbClr val="760000"/>
                </a:gs>
              </a:gsLst>
              <a:lin ang="18900000" scaled="1"/>
            </a:gradFill>
            <a:ln w="12700" cap="sq" cmpd="sng">
              <a:noFill/>
              <a:prstDash val="solid"/>
              <a:round/>
              <a:headEnd type="none" w="sm" len="sm"/>
              <a:tailEnd type="none" w="sm" len="sm"/>
            </a:ln>
            <a:effectLst>
              <a:outerShdw dist="180501" dir="2357364" algn="ctr" rotWithShape="0">
                <a:srgbClr val="BEBEBE"/>
              </a:outerShdw>
            </a:effectLst>
          </p:spPr>
          <p:txBody>
            <a:bodyPr/>
            <a:lstStyle/>
            <a:p>
              <a:endParaRPr lang="zh-CN" altLang="en-US"/>
            </a:p>
          </p:txBody>
        </p:sp>
        <p:sp>
          <p:nvSpPr>
            <p:cNvPr id="47109" name="Text Box 5"/>
            <p:cNvSpPr txBox="1">
              <a:spLocks noChangeArrowheads="1"/>
            </p:cNvSpPr>
            <p:nvPr/>
          </p:nvSpPr>
          <p:spPr bwMode="auto">
            <a:xfrm rot="-661902">
              <a:off x="975" y="1480"/>
              <a:ext cx="3463" cy="8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130000"/>
                </a:lnSpc>
              </a:pPr>
              <a:r>
                <a:rPr lang="en-US" altLang="zh-CN" sz="3200" b="1" i="1">
                  <a:solidFill>
                    <a:srgbClr val="FFFF00"/>
                  </a:solidFill>
                </a:rPr>
                <a:t>  </a:t>
              </a:r>
              <a:r>
                <a:rPr lang="zh-CN" altLang="en-US" sz="3200" b="1" i="1">
                  <a:solidFill>
                    <a:srgbClr val="FFFF00"/>
                  </a:solidFill>
                </a:rPr>
                <a:t>每一次排序         可以</a:t>
              </a:r>
            </a:p>
            <a:p>
              <a:pPr eaLnBrk="1" hangingPunct="1">
                <a:lnSpc>
                  <a:spcPct val="130000"/>
                </a:lnSpc>
              </a:pPr>
              <a:r>
                <a:rPr lang="zh-CN" altLang="en-US" sz="3200" b="1" i="1">
                  <a:solidFill>
                    <a:srgbClr val="FFFF00"/>
                  </a:solidFill>
                </a:rPr>
                <a:t>确定一个元素的            </a:t>
              </a:r>
            </a:p>
          </p:txBody>
        </p:sp>
        <p:sp>
          <p:nvSpPr>
            <p:cNvPr id="47110" name="Text Box 6"/>
            <p:cNvSpPr txBox="1">
              <a:spLocks noChangeArrowheads="1"/>
            </p:cNvSpPr>
            <p:nvPr/>
          </p:nvSpPr>
          <p:spPr bwMode="auto">
            <a:xfrm rot="-661902">
              <a:off x="2538" y="1207"/>
              <a:ext cx="1726" cy="634"/>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a:spAutoFit/>
            </a:bodyPr>
            <a:lstStyle/>
            <a:p>
              <a:pPr eaLnBrk="1" hangingPunct="1"/>
              <a:r>
                <a:rPr lang="zh-CN" altLang="en-US" sz="6000" b="1" i="1">
                  <a:solidFill>
                    <a:srgbClr val="FFFFFF"/>
                  </a:solidFill>
                  <a:latin typeface="Times New Roman" pitchFamily="18" charset="0"/>
                </a:rPr>
                <a:t>至少</a:t>
              </a:r>
            </a:p>
          </p:txBody>
        </p:sp>
        <p:sp>
          <p:nvSpPr>
            <p:cNvPr id="47111" name="Text Box 7"/>
            <p:cNvSpPr txBox="1">
              <a:spLocks noChangeArrowheads="1"/>
            </p:cNvSpPr>
            <p:nvPr/>
          </p:nvSpPr>
          <p:spPr bwMode="auto">
            <a:xfrm rot="-660958">
              <a:off x="2829" y="1648"/>
              <a:ext cx="2169" cy="519"/>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800" b="1" i="1">
                  <a:solidFill>
                    <a:srgbClr val="FFFFFF"/>
                  </a:solidFill>
                  <a:latin typeface="Times New Roman" pitchFamily="18" charset="0"/>
                  <a:ea typeface="华文新魏" pitchFamily="2" charset="-122"/>
                </a:rPr>
                <a:t>最终位置</a:t>
              </a:r>
            </a:p>
          </p:txBody>
        </p:sp>
        <p:grpSp>
          <p:nvGrpSpPr>
            <p:cNvPr id="3" name="Group 28"/>
            <p:cNvGrpSpPr>
              <a:grpSpLocks/>
            </p:cNvGrpSpPr>
            <p:nvPr/>
          </p:nvGrpSpPr>
          <p:grpSpPr bwMode="auto">
            <a:xfrm rot="-1278289">
              <a:off x="4436" y="1389"/>
              <a:ext cx="492" cy="601"/>
              <a:chOff x="4272" y="3072"/>
              <a:chExt cx="251" cy="313"/>
            </a:xfrm>
          </p:grpSpPr>
          <p:sp>
            <p:nvSpPr>
              <p:cNvPr id="47113" name="Freeform 25"/>
              <p:cNvSpPr>
                <a:spLocks/>
              </p:cNvSpPr>
              <p:nvPr/>
            </p:nvSpPr>
            <p:spPr bwMode="auto">
              <a:xfrm rot="1653698">
                <a:off x="4373" y="3071"/>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9207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sp>
            <p:nvSpPr>
              <p:cNvPr id="47114" name="Freeform 26"/>
              <p:cNvSpPr>
                <a:spLocks/>
              </p:cNvSpPr>
              <p:nvPr/>
            </p:nvSpPr>
            <p:spPr bwMode="auto">
              <a:xfrm rot="1653698">
                <a:off x="4272" y="3322"/>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6032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grpSp>
      </p:grpSp>
      <p:sp>
        <p:nvSpPr>
          <p:cNvPr id="159775" name="Freeform 31"/>
          <p:cNvSpPr>
            <a:spLocks/>
          </p:cNvSpPr>
          <p:nvPr/>
        </p:nvSpPr>
        <p:spPr bwMode="auto">
          <a:xfrm>
            <a:off x="4068763" y="2044700"/>
            <a:ext cx="1871662" cy="1093788"/>
          </a:xfrm>
          <a:custGeom>
            <a:avLst/>
            <a:gdLst>
              <a:gd name="T0" fmla="*/ 2147483646 w 1524"/>
              <a:gd name="T1" fmla="*/ 2147483646 h 955"/>
              <a:gd name="T2" fmla="*/ 2147483646 w 1524"/>
              <a:gd name="T3" fmla="*/ 2147483646 h 955"/>
              <a:gd name="T4" fmla="*/ 2147483646 w 1524"/>
              <a:gd name="T5" fmla="*/ 2147483646 h 955"/>
              <a:gd name="T6" fmla="*/ 2147483646 w 1524"/>
              <a:gd name="T7" fmla="*/ 2147483646 h 955"/>
              <a:gd name="T8" fmla="*/ 2147483646 w 1524"/>
              <a:gd name="T9" fmla="*/ 2147483646 h 955"/>
              <a:gd name="T10" fmla="*/ 2147483646 w 1524"/>
              <a:gd name="T11" fmla="*/ 2147483646 h 955"/>
              <a:gd name="T12" fmla="*/ 2147483646 w 1524"/>
              <a:gd name="T13" fmla="*/ 2147483646 h 955"/>
              <a:gd name="T14" fmla="*/ 2147483646 w 1524"/>
              <a:gd name="T15" fmla="*/ 2147483646 h 955"/>
              <a:gd name="T16" fmla="*/ 2147483646 w 1524"/>
              <a:gd name="T17" fmla="*/ 2147483646 h 955"/>
              <a:gd name="T18" fmla="*/ 2147483646 w 1524"/>
              <a:gd name="T19" fmla="*/ 2147483646 h 955"/>
              <a:gd name="T20" fmla="*/ 2147483646 w 1524"/>
              <a:gd name="T21" fmla="*/ 2147483646 h 955"/>
              <a:gd name="T22" fmla="*/ 2147483646 w 1524"/>
              <a:gd name="T23" fmla="*/ 2147483646 h 955"/>
              <a:gd name="T24" fmla="*/ 2147483646 w 1524"/>
              <a:gd name="T25" fmla="*/ 2147483646 h 955"/>
              <a:gd name="T26" fmla="*/ 2147483646 w 1524"/>
              <a:gd name="T27" fmla="*/ 2147483646 h 955"/>
              <a:gd name="T28" fmla="*/ 2147483646 w 1524"/>
              <a:gd name="T29" fmla="*/ 2147483646 h 955"/>
              <a:gd name="T30" fmla="*/ 2147483646 w 1524"/>
              <a:gd name="T31" fmla="*/ 2147483646 h 955"/>
              <a:gd name="T32" fmla="*/ 2147483646 w 1524"/>
              <a:gd name="T33" fmla="*/ 2147483646 h 955"/>
              <a:gd name="T34" fmla="*/ 2147483646 w 1524"/>
              <a:gd name="T35" fmla="*/ 2147483646 h 955"/>
              <a:gd name="T36" fmla="*/ 2147483646 w 1524"/>
              <a:gd name="T37" fmla="*/ 2147483646 h 955"/>
              <a:gd name="T38" fmla="*/ 2147483646 w 1524"/>
              <a:gd name="T39" fmla="*/ 2147483646 h 955"/>
              <a:gd name="T40" fmla="*/ 2147483646 w 1524"/>
              <a:gd name="T41" fmla="*/ 2147483646 h 9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4"/>
              <a:gd name="T64" fmla="*/ 0 h 955"/>
              <a:gd name="T65" fmla="*/ 1524 w 1524"/>
              <a:gd name="T66" fmla="*/ 955 h 9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4" h="955">
                <a:moveTo>
                  <a:pt x="123" y="178"/>
                </a:moveTo>
                <a:cubicBezTo>
                  <a:pt x="159" y="165"/>
                  <a:pt x="188" y="145"/>
                  <a:pt x="225" y="133"/>
                </a:cubicBezTo>
                <a:cubicBezTo>
                  <a:pt x="312" y="74"/>
                  <a:pt x="464" y="92"/>
                  <a:pt x="553" y="87"/>
                </a:cubicBezTo>
                <a:cubicBezTo>
                  <a:pt x="641" y="66"/>
                  <a:pt x="722" y="53"/>
                  <a:pt x="812" y="42"/>
                </a:cubicBezTo>
                <a:cubicBezTo>
                  <a:pt x="942" y="0"/>
                  <a:pt x="1093" y="23"/>
                  <a:pt x="1230" y="8"/>
                </a:cubicBezTo>
                <a:cubicBezTo>
                  <a:pt x="1315" y="17"/>
                  <a:pt x="1348" y="11"/>
                  <a:pt x="1411" y="54"/>
                </a:cubicBezTo>
                <a:cubicBezTo>
                  <a:pt x="1419" y="65"/>
                  <a:pt x="1425" y="78"/>
                  <a:pt x="1434" y="87"/>
                </a:cubicBezTo>
                <a:cubicBezTo>
                  <a:pt x="1443" y="96"/>
                  <a:pt x="1459" y="99"/>
                  <a:pt x="1467" y="110"/>
                </a:cubicBezTo>
                <a:cubicBezTo>
                  <a:pt x="1474" y="119"/>
                  <a:pt x="1474" y="133"/>
                  <a:pt x="1479" y="144"/>
                </a:cubicBezTo>
                <a:cubicBezTo>
                  <a:pt x="1500" y="185"/>
                  <a:pt x="1513" y="211"/>
                  <a:pt x="1524" y="257"/>
                </a:cubicBezTo>
                <a:cubicBezTo>
                  <a:pt x="1520" y="366"/>
                  <a:pt x="1523" y="475"/>
                  <a:pt x="1513" y="584"/>
                </a:cubicBezTo>
                <a:cubicBezTo>
                  <a:pt x="1512" y="598"/>
                  <a:pt x="1499" y="608"/>
                  <a:pt x="1490" y="618"/>
                </a:cubicBezTo>
                <a:cubicBezTo>
                  <a:pt x="1424" y="692"/>
                  <a:pt x="1399" y="720"/>
                  <a:pt x="1309" y="742"/>
                </a:cubicBezTo>
                <a:cubicBezTo>
                  <a:pt x="1149" y="824"/>
                  <a:pt x="938" y="825"/>
                  <a:pt x="767" y="833"/>
                </a:cubicBezTo>
                <a:cubicBezTo>
                  <a:pt x="659" y="854"/>
                  <a:pt x="563" y="879"/>
                  <a:pt x="451" y="889"/>
                </a:cubicBezTo>
                <a:cubicBezTo>
                  <a:pt x="302" y="920"/>
                  <a:pt x="137" y="955"/>
                  <a:pt x="44" y="822"/>
                </a:cubicBezTo>
                <a:cubicBezTo>
                  <a:pt x="17" y="739"/>
                  <a:pt x="28" y="777"/>
                  <a:pt x="10" y="709"/>
                </a:cubicBezTo>
                <a:cubicBezTo>
                  <a:pt x="14" y="609"/>
                  <a:pt x="0" y="469"/>
                  <a:pt x="33" y="358"/>
                </a:cubicBezTo>
                <a:cubicBezTo>
                  <a:pt x="43" y="324"/>
                  <a:pt x="56" y="291"/>
                  <a:pt x="67" y="257"/>
                </a:cubicBezTo>
                <a:cubicBezTo>
                  <a:pt x="71" y="246"/>
                  <a:pt x="68" y="230"/>
                  <a:pt x="78" y="223"/>
                </a:cubicBezTo>
                <a:cubicBezTo>
                  <a:pt x="120" y="195"/>
                  <a:pt x="172" y="201"/>
                  <a:pt x="123" y="178"/>
                </a:cubicBezTo>
                <a:close/>
              </a:path>
            </a:pathLst>
          </a:custGeom>
          <a:noFill/>
          <a:ln w="95250" cap="sq" cmpd="sng">
            <a:solidFill>
              <a:srgbClr val="00FFFF"/>
            </a:solidFill>
            <a:prstDash val="solid"/>
            <a:round/>
            <a:headEnd/>
            <a:tailEnd/>
          </a:ln>
        </p:spPr>
        <p:txBody>
          <a:bodyP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5"/>
                                        </p:tgtEl>
                                        <p:attrNameLst>
                                          <p:attrName>style.visibility</p:attrName>
                                        </p:attrNameLst>
                                      </p:cBhvr>
                                      <p:to>
                                        <p:strVal val="visible"/>
                                      </p:to>
                                    </p:set>
                                    <p:animEffect transition="in" filter="wipe(left)">
                                      <p:cBhvr>
                                        <p:cTn id="7" dur="10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1676400" y="1773238"/>
            <a:ext cx="7143750" cy="162718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800" b="1" dirty="0">
                <a:solidFill>
                  <a:srgbClr val="FF0000"/>
                </a:solidFill>
                <a:latin typeface="Times New Roman" pitchFamily="18" charset="0"/>
                <a:ea typeface="幼圆" pitchFamily="49" charset="-122"/>
              </a:rPr>
              <a:t>left</a:t>
            </a:r>
            <a:r>
              <a:rPr lang="en-US" altLang="zh-CN" sz="2500" b="1" dirty="0">
                <a:solidFill>
                  <a:srgbClr val="002F8C"/>
                </a:solidFill>
                <a:latin typeface="Times New Roman" pitchFamily="18" charset="0"/>
                <a:ea typeface="幼圆" pitchFamily="49" charset="-122"/>
              </a:rPr>
              <a:t> </a:t>
            </a:r>
            <a:r>
              <a:rPr lang="en-US" altLang="zh-CN" sz="2500" b="1" dirty="0">
                <a:solidFill>
                  <a:srgbClr val="002F8C"/>
                </a:solidFill>
                <a:latin typeface="Times New Roman" pitchFamily="18" charset="0"/>
                <a:ea typeface="楷体_GB2312" pitchFamily="49" charset="-122"/>
              </a:rPr>
              <a:t>:</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当前参加排序的那些元素的第一个元素在</a:t>
            </a:r>
          </a:p>
          <a:p>
            <a:pPr eaLnBrk="1" hangingPunct="1">
              <a:lnSpc>
                <a:spcPct val="90000"/>
              </a:lnSpc>
            </a:pPr>
            <a:r>
              <a:rPr lang="zh-CN" altLang="en-US" sz="2500" b="1" dirty="0">
                <a:solidFill>
                  <a:srgbClr val="002F8C"/>
                </a:solidFill>
                <a:latin typeface="幼圆" pitchFamily="49" charset="-122"/>
                <a:ea typeface="幼圆" pitchFamily="49" charset="-122"/>
              </a:rPr>
              <a:t>   序列中的位置，初始值为</a:t>
            </a:r>
            <a:r>
              <a:rPr lang="en-US" altLang="zh-CN" sz="2500" b="1" dirty="0">
                <a:solidFill>
                  <a:srgbClr val="002F8C"/>
                </a:solidFill>
                <a:latin typeface="Times New Roman" pitchFamily="18" charset="0"/>
                <a:ea typeface="幼圆" pitchFamily="49" charset="-122"/>
              </a:rPr>
              <a:t>0</a:t>
            </a:r>
            <a:r>
              <a:rPr lang="zh-CN" altLang="en-US" sz="2500" b="1" dirty="0">
                <a:solidFill>
                  <a:srgbClr val="002F8C"/>
                </a:solidFill>
                <a:latin typeface="幼圆" pitchFamily="49" charset="-122"/>
                <a:ea typeface="幼圆" pitchFamily="49" charset="-122"/>
              </a:rPr>
              <a:t>。</a:t>
            </a:r>
          </a:p>
          <a:p>
            <a:pPr eaLnBrk="1" hangingPunct="1">
              <a:lnSpc>
                <a:spcPct val="90000"/>
              </a:lnSpc>
              <a:spcBef>
                <a:spcPct val="10000"/>
              </a:spcBef>
            </a:pPr>
            <a:r>
              <a:rPr lang="en-US" altLang="zh-CN" sz="2800" b="1" dirty="0">
                <a:solidFill>
                  <a:srgbClr val="FF0000"/>
                </a:solidFill>
                <a:latin typeface="Times New Roman" pitchFamily="18" charset="0"/>
                <a:ea typeface="幼圆" pitchFamily="49" charset="-122"/>
              </a:rPr>
              <a:t>right</a:t>
            </a:r>
            <a:r>
              <a:rPr lang="en-US" altLang="zh-CN" sz="2500" b="1" dirty="0">
                <a:solidFill>
                  <a:srgbClr val="002F8C"/>
                </a:solidFill>
                <a:latin typeface="Times New Roman" pitchFamily="18" charset="0"/>
                <a:ea typeface="楷体_GB2312" pitchFamily="49" charset="-122"/>
              </a:rPr>
              <a:t>:   </a:t>
            </a:r>
            <a:r>
              <a:rPr lang="zh-CN" altLang="en-US" sz="2500" b="1" dirty="0">
                <a:solidFill>
                  <a:srgbClr val="002F8C"/>
                </a:solidFill>
                <a:latin typeface="幼圆" pitchFamily="49" charset="-122"/>
                <a:ea typeface="幼圆" pitchFamily="49" charset="-122"/>
              </a:rPr>
              <a:t>当前参加排序的那些元素的最后那个元素</a:t>
            </a:r>
          </a:p>
          <a:p>
            <a:pPr eaLnBrk="1" hangingPunct="1">
              <a:lnSpc>
                <a:spcPct val="90000"/>
              </a:lnSpc>
              <a:spcBef>
                <a:spcPct val="10000"/>
              </a:spcBef>
            </a:pPr>
            <a:r>
              <a:rPr lang="zh-CN" altLang="en-US" sz="2500" b="1" dirty="0">
                <a:solidFill>
                  <a:srgbClr val="002F8C"/>
                </a:solidFill>
                <a:latin typeface="幼圆" pitchFamily="49" charset="-122"/>
                <a:ea typeface="幼圆" pitchFamily="49" charset="-122"/>
              </a:rPr>
              <a:t>   在序列中的位置</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初始值为</a:t>
            </a:r>
            <a:r>
              <a:rPr lang="en-US" altLang="zh-CN" sz="2500" b="1" dirty="0">
                <a:solidFill>
                  <a:srgbClr val="002F8C"/>
                </a:solidFill>
                <a:latin typeface="Times New Roman" pitchFamily="18" charset="0"/>
                <a:ea typeface="幼圆" pitchFamily="49" charset="-122"/>
              </a:rPr>
              <a:t>n-1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a:t>
            </a:r>
          </a:p>
        </p:txBody>
      </p:sp>
      <p:sp>
        <p:nvSpPr>
          <p:cNvPr id="367619" name="Text Box 3"/>
          <p:cNvSpPr txBox="1">
            <a:spLocks noChangeArrowheads="1"/>
          </p:cNvSpPr>
          <p:nvPr/>
        </p:nvSpPr>
        <p:spPr bwMode="auto">
          <a:xfrm>
            <a:off x="1697038" y="3340100"/>
            <a:ext cx="7267450" cy="523220"/>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err="1">
                <a:solidFill>
                  <a:srgbClr val="FF0000"/>
                </a:solidFill>
                <a:latin typeface="Times New Roman" pitchFamily="18" charset="0"/>
                <a:ea typeface="楷体_GB2312" pitchFamily="49" charset="-122"/>
              </a:rPr>
              <a:t>i</a:t>
            </a:r>
            <a:r>
              <a:rPr lang="en-US" altLang="zh-CN" sz="2500" b="1" dirty="0">
                <a:solidFill>
                  <a:srgbClr val="002F8C"/>
                </a:solidFill>
                <a:latin typeface="Times New Roman" pitchFamily="18" charset="0"/>
                <a:ea typeface="楷体_GB2312" pitchFamily="49" charset="-122"/>
              </a:rPr>
              <a:t>,  </a:t>
            </a:r>
            <a:r>
              <a:rPr lang="en-US" altLang="zh-CN" sz="2800" b="1" dirty="0">
                <a:solidFill>
                  <a:srgbClr val="FF0000"/>
                </a:solidFill>
                <a:latin typeface="Times New Roman" pitchFamily="18" charset="0"/>
                <a:ea typeface="楷体_GB2312" pitchFamily="49" charset="-122"/>
              </a:rPr>
              <a:t>j</a:t>
            </a:r>
            <a:r>
              <a:rPr lang="en-US" altLang="zh-CN" sz="2500" b="1" dirty="0">
                <a:solidFill>
                  <a:srgbClr val="002F8C"/>
                </a:solidFill>
                <a:latin typeface="Times New Roman" pitchFamily="18" charset="0"/>
                <a:ea typeface="楷体_GB2312" pitchFamily="49" charset="-122"/>
              </a:rPr>
              <a:t> :  </a:t>
            </a:r>
            <a:r>
              <a:rPr lang="zh-CN" altLang="en-US" sz="2500" b="1" dirty="0">
                <a:solidFill>
                  <a:srgbClr val="002F8C"/>
                </a:solidFill>
                <a:latin typeface="幼圆" pitchFamily="49" charset="-122"/>
                <a:ea typeface="幼圆" pitchFamily="49" charset="-122"/>
              </a:rPr>
              <a:t>两个位置变量，初始值分别为</a:t>
            </a:r>
            <a:r>
              <a:rPr lang="en-US" altLang="zh-CN" sz="2500" b="1" dirty="0">
                <a:solidFill>
                  <a:srgbClr val="002F8C"/>
                </a:solidFill>
                <a:latin typeface="Times New Roman" pitchFamily="18" charset="0"/>
                <a:ea typeface="楷体_GB2312" pitchFamily="49" charset="-122"/>
              </a:rPr>
              <a:t>left </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楷体_GB2312" pitchFamily="49" charset="-122"/>
              </a:rPr>
              <a:t>right+1</a:t>
            </a:r>
            <a:r>
              <a:rPr lang="zh-CN" altLang="en-US" sz="2500" b="1" dirty="0">
                <a:solidFill>
                  <a:srgbClr val="002F8C"/>
                </a:solidFill>
                <a:latin typeface="Times New Roman" pitchFamily="18" charset="0"/>
                <a:ea typeface="楷体_GB2312" pitchFamily="49" charset="-122"/>
              </a:rPr>
              <a:t>。</a:t>
            </a:r>
          </a:p>
        </p:txBody>
      </p:sp>
      <p:sp>
        <p:nvSpPr>
          <p:cNvPr id="367620" name="Text Box 4"/>
          <p:cNvSpPr txBox="1">
            <a:spLocks noChangeArrowheads="1"/>
          </p:cNvSpPr>
          <p:nvPr/>
        </p:nvSpPr>
        <p:spPr bwMode="auto">
          <a:xfrm>
            <a:off x="1593850" y="5202238"/>
            <a:ext cx="6210300" cy="48895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rgbClr val="0066CC"/>
                </a:solidFill>
                <a:latin typeface="Times New Roman" pitchFamily="18" charset="0"/>
                <a:ea typeface="宋体" charset="-122"/>
                <a:cs typeface="Times New Roman" pitchFamily="18" charset="0"/>
              </a:rPr>
              <a:t>…</a:t>
            </a:r>
            <a:r>
              <a:rPr lang="en-US" altLang="zh-CN" sz="2600" b="1">
                <a:solidFill>
                  <a:srgbClr val="FF3300"/>
                </a:solidFill>
                <a:latin typeface="Times New Roman" pitchFamily="18" charset="0"/>
                <a:ea typeface="宋体" charset="-122"/>
                <a:cs typeface="Times New Roman" pitchFamily="18" charset="0"/>
              </a:rPr>
              <a:t>  </a:t>
            </a:r>
            <a:r>
              <a:rPr lang="en-US" altLang="zh-CN" sz="2600" b="1" u="sng">
                <a:solidFill>
                  <a:srgbClr val="000099"/>
                </a:solidFill>
                <a:latin typeface="Times New Roman" pitchFamily="18" charset="0"/>
                <a:ea typeface="宋体" charset="-122"/>
                <a:cs typeface="Times New Roman" pitchFamily="18" charset="0"/>
              </a:rPr>
              <a:t>49    38    65    97    76    27    13    50</a:t>
            </a:r>
            <a:r>
              <a:rPr lang="en-US" altLang="zh-CN" sz="2600" b="1">
                <a:solidFill>
                  <a:srgbClr val="000099"/>
                </a:solidFill>
                <a:latin typeface="Times New Roman" pitchFamily="18" charset="0"/>
                <a:ea typeface="宋体" charset="-122"/>
                <a:cs typeface="Times New Roman" pitchFamily="18" charset="0"/>
              </a:rPr>
              <a:t>   …</a:t>
            </a:r>
          </a:p>
        </p:txBody>
      </p:sp>
      <p:sp>
        <p:nvSpPr>
          <p:cNvPr id="367621" name="Text Box 5"/>
          <p:cNvSpPr txBox="1">
            <a:spLocks noChangeArrowheads="1"/>
          </p:cNvSpPr>
          <p:nvPr/>
        </p:nvSpPr>
        <p:spPr bwMode="auto">
          <a:xfrm>
            <a:off x="2203450" y="4816475"/>
            <a:ext cx="273050"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i</a:t>
            </a:r>
          </a:p>
        </p:txBody>
      </p:sp>
      <p:sp>
        <p:nvSpPr>
          <p:cNvPr id="367622" name="Text Box 6"/>
          <p:cNvSpPr txBox="1">
            <a:spLocks noChangeArrowheads="1"/>
          </p:cNvSpPr>
          <p:nvPr/>
        </p:nvSpPr>
        <p:spPr bwMode="auto">
          <a:xfrm>
            <a:off x="7191375" y="4762500"/>
            <a:ext cx="1412875"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j=t+1</a:t>
            </a:r>
          </a:p>
        </p:txBody>
      </p:sp>
      <p:grpSp>
        <p:nvGrpSpPr>
          <p:cNvPr id="2" name="Group 7"/>
          <p:cNvGrpSpPr>
            <a:grpSpLocks/>
          </p:cNvGrpSpPr>
          <p:nvPr/>
        </p:nvGrpSpPr>
        <p:grpSpPr bwMode="auto">
          <a:xfrm>
            <a:off x="2151066" y="5757867"/>
            <a:ext cx="665164" cy="700088"/>
            <a:chOff x="879" y="3692"/>
            <a:chExt cx="419" cy="441"/>
          </a:xfrm>
        </p:grpSpPr>
        <p:sp>
          <p:nvSpPr>
            <p:cNvPr id="48150" name="Text Box 8"/>
            <p:cNvSpPr txBox="1">
              <a:spLocks noChangeArrowheads="1"/>
            </p:cNvSpPr>
            <p:nvPr/>
          </p:nvSpPr>
          <p:spPr bwMode="auto">
            <a:xfrm>
              <a:off x="879" y="3813"/>
              <a:ext cx="419" cy="320"/>
            </a:xfrm>
            <a:prstGeom prst="rect">
              <a:avLst/>
            </a:prstGeom>
            <a:noFill/>
            <a:ln w="12700" cap="sq">
              <a:noFill/>
              <a:miter lim="800000"/>
              <a:headEnd type="none" w="sm" len="sm"/>
              <a:tailEnd type="none" w="sm" len="sm"/>
            </a:ln>
          </p:spPr>
          <p:txBody>
            <a:bodyPr wrap="none">
              <a:spAutoFit/>
            </a:bodyPr>
            <a:lstStyle/>
            <a:p>
              <a:pPr eaLnBrk="1" hangingPunct="1"/>
              <a:r>
                <a:rPr lang="en-US" altLang="zh-CN" sz="2700" b="1" dirty="0">
                  <a:solidFill>
                    <a:srgbClr val="FF3300"/>
                  </a:solidFill>
                  <a:latin typeface="Times New Roman" pitchFamily="18" charset="0"/>
                  <a:ea typeface="宋体" charset="-122"/>
                </a:rPr>
                <a:t>left</a:t>
              </a:r>
            </a:p>
          </p:txBody>
        </p:sp>
        <p:sp>
          <p:nvSpPr>
            <p:cNvPr id="48151" name="Line 9"/>
            <p:cNvSpPr>
              <a:spLocks noChangeShapeType="1"/>
            </p:cNvSpPr>
            <p:nvPr/>
          </p:nvSpPr>
          <p:spPr bwMode="auto">
            <a:xfrm flipV="1">
              <a:off x="986" y="3692"/>
              <a:ext cx="0" cy="192"/>
            </a:xfrm>
            <a:prstGeom prst="line">
              <a:avLst/>
            </a:prstGeom>
            <a:noFill/>
            <a:ln w="15875" cap="sq">
              <a:solidFill>
                <a:srgbClr val="FF0000"/>
              </a:solidFill>
              <a:round/>
              <a:headEnd type="none" w="sm" len="sm"/>
              <a:tailEnd type="stealth" w="med" len="lg"/>
            </a:ln>
          </p:spPr>
          <p:txBody>
            <a:bodyPr/>
            <a:lstStyle/>
            <a:p>
              <a:endParaRPr lang="zh-CN" altLang="en-US"/>
            </a:p>
          </p:txBody>
        </p:sp>
      </p:grpSp>
      <p:grpSp>
        <p:nvGrpSpPr>
          <p:cNvPr id="3" name="Group 10"/>
          <p:cNvGrpSpPr>
            <a:grpSpLocks/>
          </p:cNvGrpSpPr>
          <p:nvPr/>
        </p:nvGrpSpPr>
        <p:grpSpPr bwMode="auto">
          <a:xfrm>
            <a:off x="6810378" y="5656263"/>
            <a:ext cx="889002" cy="765175"/>
            <a:chOff x="3814" y="3674"/>
            <a:chExt cx="560" cy="482"/>
          </a:xfrm>
        </p:grpSpPr>
        <p:sp>
          <p:nvSpPr>
            <p:cNvPr id="48148" name="Text Box 11"/>
            <p:cNvSpPr txBox="1">
              <a:spLocks noChangeArrowheads="1"/>
            </p:cNvSpPr>
            <p:nvPr/>
          </p:nvSpPr>
          <p:spPr bwMode="auto">
            <a:xfrm>
              <a:off x="3814" y="3846"/>
              <a:ext cx="560"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rgbClr val="FF3300"/>
                  </a:solidFill>
                  <a:latin typeface="Times New Roman" pitchFamily="18" charset="0"/>
                  <a:ea typeface="宋体" charset="-122"/>
                </a:rPr>
                <a:t>right</a:t>
              </a:r>
            </a:p>
          </p:txBody>
        </p:sp>
        <p:sp>
          <p:nvSpPr>
            <p:cNvPr id="48149" name="Line 12"/>
            <p:cNvSpPr>
              <a:spLocks noChangeShapeType="1"/>
            </p:cNvSpPr>
            <p:nvPr/>
          </p:nvSpPr>
          <p:spPr bwMode="auto">
            <a:xfrm flipV="1">
              <a:off x="3910" y="3674"/>
              <a:ext cx="0" cy="240"/>
            </a:xfrm>
            <a:prstGeom prst="line">
              <a:avLst/>
            </a:prstGeom>
            <a:noFill/>
            <a:ln w="19050" cap="sq">
              <a:solidFill>
                <a:srgbClr val="FF0000"/>
              </a:solidFill>
              <a:round/>
              <a:headEnd type="none" w="sm" len="sm"/>
              <a:tailEnd type="triangle" w="med" len="lg"/>
            </a:ln>
          </p:spPr>
          <p:txBody>
            <a:bodyPr/>
            <a:lstStyle/>
            <a:p>
              <a:endParaRPr lang="zh-CN" altLang="en-US"/>
            </a:p>
          </p:txBody>
        </p:sp>
      </p:grpSp>
      <p:grpSp>
        <p:nvGrpSpPr>
          <p:cNvPr id="4" name="Group 13"/>
          <p:cNvGrpSpPr>
            <a:grpSpLocks/>
          </p:cNvGrpSpPr>
          <p:nvPr/>
        </p:nvGrpSpPr>
        <p:grpSpPr bwMode="auto">
          <a:xfrm>
            <a:off x="1187450" y="1138238"/>
            <a:ext cx="3300413" cy="473075"/>
            <a:chOff x="839" y="717"/>
            <a:chExt cx="2079" cy="298"/>
          </a:xfrm>
        </p:grpSpPr>
        <p:sp>
          <p:nvSpPr>
            <p:cNvPr id="48146" name="Rectangle 14"/>
            <p:cNvSpPr>
              <a:spLocks noChangeArrowheads="1"/>
            </p:cNvSpPr>
            <p:nvPr/>
          </p:nvSpPr>
          <p:spPr bwMode="auto">
            <a:xfrm>
              <a:off x="839" y="740"/>
              <a:ext cx="1814" cy="272"/>
            </a:xfrm>
            <a:prstGeom prst="rect">
              <a:avLst/>
            </a:prstGeom>
            <a:solidFill>
              <a:srgbClr val="C9FFE4"/>
            </a:solidFill>
            <a:ln w="12700" cap="sq">
              <a:noFill/>
              <a:miter lim="800000"/>
              <a:headEnd type="none" w="sm" len="sm"/>
              <a:tailEnd type="none" w="sm" len="sm"/>
            </a:ln>
            <a:effectLst>
              <a:outerShdw dist="45791" dir="3378596" algn="ctr" rotWithShape="0">
                <a:srgbClr val="B2B2B2"/>
              </a:outerShdw>
            </a:effectLst>
          </p:spPr>
          <p:txBody>
            <a:bodyPr wrap="none" anchor="ctr"/>
            <a:lstStyle/>
            <a:p>
              <a:pPr eaLnBrk="1" hangingPunct="1"/>
              <a:endParaRPr lang="zh-CN" altLang="en-US"/>
            </a:p>
          </p:txBody>
        </p:sp>
        <p:sp>
          <p:nvSpPr>
            <p:cNvPr id="48147" name="Text Box 15"/>
            <p:cNvSpPr txBox="1">
              <a:spLocks noChangeArrowheads="1"/>
            </p:cNvSpPr>
            <p:nvPr/>
          </p:nvSpPr>
          <p:spPr bwMode="auto">
            <a:xfrm>
              <a:off x="876" y="717"/>
              <a:ext cx="2042"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a:solidFill>
                    <a:srgbClr val="FF3300"/>
                  </a:solidFill>
                  <a:latin typeface="Times New Roman" pitchFamily="18" charset="0"/>
                </a:rPr>
                <a:t>算法中用到的变量</a:t>
              </a:r>
            </a:p>
          </p:txBody>
        </p:sp>
      </p:grpSp>
      <p:grpSp>
        <p:nvGrpSpPr>
          <p:cNvPr id="5" name="Group 16"/>
          <p:cNvGrpSpPr>
            <a:grpSpLocks/>
          </p:cNvGrpSpPr>
          <p:nvPr/>
        </p:nvGrpSpPr>
        <p:grpSpPr bwMode="auto">
          <a:xfrm>
            <a:off x="1060450" y="4319588"/>
            <a:ext cx="1811338" cy="1354137"/>
            <a:chOff x="192" y="2832"/>
            <a:chExt cx="1141" cy="853"/>
          </a:xfrm>
        </p:grpSpPr>
        <p:sp>
          <p:nvSpPr>
            <p:cNvPr id="48143" name="AutoShape 17"/>
            <p:cNvSpPr>
              <a:spLocks noChangeArrowheads="1"/>
            </p:cNvSpPr>
            <p:nvPr/>
          </p:nvSpPr>
          <p:spPr bwMode="auto">
            <a:xfrm>
              <a:off x="192" y="2832"/>
              <a:ext cx="960" cy="336"/>
            </a:xfrm>
            <a:prstGeom prst="wedgeEllipseCallout">
              <a:avLst>
                <a:gd name="adj1" fmla="val 22606"/>
                <a:gd name="adj2" fmla="val 116667"/>
              </a:avLst>
            </a:prstGeom>
            <a:noFill/>
            <a:ln w="603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48144" name="Text Box 18"/>
            <p:cNvSpPr txBox="1">
              <a:spLocks noChangeArrowheads="1"/>
            </p:cNvSpPr>
            <p:nvPr/>
          </p:nvSpPr>
          <p:spPr bwMode="auto">
            <a:xfrm>
              <a:off x="221" y="2847"/>
              <a:ext cx="1112" cy="279"/>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latin typeface="Times New Roman" pitchFamily="18" charset="0"/>
                </a:rPr>
                <a:t>分界元素</a:t>
              </a:r>
            </a:p>
          </p:txBody>
        </p:sp>
        <p:sp>
          <p:nvSpPr>
            <p:cNvPr id="48145" name="Freeform 19"/>
            <p:cNvSpPr>
              <a:spLocks/>
            </p:cNvSpPr>
            <p:nvPr/>
          </p:nvSpPr>
          <p:spPr bwMode="auto">
            <a:xfrm>
              <a:off x="860" y="3425"/>
              <a:ext cx="336" cy="260"/>
            </a:xfrm>
            <a:custGeom>
              <a:avLst/>
              <a:gdLst>
                <a:gd name="T0" fmla="*/ 0 w 254"/>
                <a:gd name="T1" fmla="*/ 179 h 237"/>
                <a:gd name="T2" fmla="*/ 206 w 254"/>
                <a:gd name="T3" fmla="*/ 0 h 237"/>
                <a:gd name="T4" fmla="*/ 552 w 254"/>
                <a:gd name="T5" fmla="*/ 295 h 237"/>
                <a:gd name="T6" fmla="*/ 345 w 254"/>
                <a:gd name="T7" fmla="*/ 326 h 237"/>
                <a:gd name="T8" fmla="*/ 243 w 254"/>
                <a:gd name="T9" fmla="*/ 343 h 237"/>
                <a:gd name="T10" fmla="*/ 0 w 254"/>
                <a:gd name="T11" fmla="*/ 179 h 237"/>
                <a:gd name="T12" fmla="*/ 0 60000 65536"/>
                <a:gd name="T13" fmla="*/ 0 60000 65536"/>
                <a:gd name="T14" fmla="*/ 0 60000 65536"/>
                <a:gd name="T15" fmla="*/ 0 60000 65536"/>
                <a:gd name="T16" fmla="*/ 0 60000 65536"/>
                <a:gd name="T17" fmla="*/ 0 60000 65536"/>
                <a:gd name="T18" fmla="*/ 0 w 254"/>
                <a:gd name="T19" fmla="*/ 0 h 237"/>
                <a:gd name="T20" fmla="*/ 254 w 25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54" h="237">
                  <a:moveTo>
                    <a:pt x="0" y="124"/>
                  </a:moveTo>
                  <a:cubicBezTo>
                    <a:pt x="9" y="57"/>
                    <a:pt x="2" y="22"/>
                    <a:pt x="67" y="0"/>
                  </a:cubicBezTo>
                  <a:cubicBezTo>
                    <a:pt x="185" y="14"/>
                    <a:pt x="254" y="35"/>
                    <a:pt x="180" y="203"/>
                  </a:cubicBezTo>
                  <a:cubicBezTo>
                    <a:pt x="171" y="225"/>
                    <a:pt x="135" y="218"/>
                    <a:pt x="113" y="225"/>
                  </a:cubicBezTo>
                  <a:cubicBezTo>
                    <a:pt x="102" y="229"/>
                    <a:pt x="79" y="237"/>
                    <a:pt x="79" y="237"/>
                  </a:cubicBezTo>
                  <a:cubicBezTo>
                    <a:pt x="2" y="216"/>
                    <a:pt x="13" y="203"/>
                    <a:pt x="0" y="124"/>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6" name="Group 20"/>
          <p:cNvGrpSpPr>
            <a:grpSpLocks/>
          </p:cNvGrpSpPr>
          <p:nvPr/>
        </p:nvGrpSpPr>
        <p:grpSpPr bwMode="auto">
          <a:xfrm>
            <a:off x="414338" y="379413"/>
            <a:ext cx="3903662" cy="601662"/>
            <a:chOff x="261" y="377"/>
            <a:chExt cx="2459" cy="379"/>
          </a:xfrm>
        </p:grpSpPr>
        <p:sp>
          <p:nvSpPr>
            <p:cNvPr id="48141" name="Oval 21"/>
            <p:cNvSpPr>
              <a:spLocks noChangeArrowheads="1"/>
            </p:cNvSpPr>
            <p:nvPr/>
          </p:nvSpPr>
          <p:spPr bwMode="auto">
            <a:xfrm>
              <a:off x="261" y="377"/>
              <a:ext cx="1914" cy="36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8142" name="Text Box 22"/>
            <p:cNvSpPr txBox="1">
              <a:spLocks noChangeArrowheads="1"/>
            </p:cNvSpPr>
            <p:nvPr/>
          </p:nvSpPr>
          <p:spPr bwMode="auto">
            <a:xfrm>
              <a:off x="335" y="391"/>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二、算法步骤</a:t>
              </a:r>
            </a:p>
          </p:txBody>
        </p:sp>
      </p:grpSp>
      <p:sp>
        <p:nvSpPr>
          <p:cNvPr id="367639" name="Rectangle 23"/>
          <p:cNvSpPr>
            <a:spLocks noChangeArrowheads="1"/>
          </p:cNvSpPr>
          <p:nvPr/>
        </p:nvSpPr>
        <p:spPr bwMode="auto">
          <a:xfrm>
            <a:off x="2085975" y="5253038"/>
            <a:ext cx="5111750" cy="431800"/>
          </a:xfrm>
          <a:prstGeom prst="rect">
            <a:avLst/>
          </a:prstGeom>
          <a:solidFill>
            <a:srgbClr val="F13DA4">
              <a:alpha val="20000"/>
            </a:srgbClr>
          </a:solidFill>
          <a:ln w="12700" cap="sq">
            <a:noFill/>
            <a:miter lim="800000"/>
            <a:headEnd/>
            <a:tailEnd/>
          </a:ln>
        </p:spPr>
        <p:txBody>
          <a:bodyPr wrap="none" anchor="ctr"/>
          <a:lstStyle/>
          <a:p>
            <a:pPr eaLnBrk="1" hangingPunct="1"/>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18"/>
                                        </p:tgtEl>
                                        <p:attrNameLst>
                                          <p:attrName>style.visibility</p:attrName>
                                        </p:attrNameLst>
                                      </p:cBhvr>
                                      <p:to>
                                        <p:strVal val="visible"/>
                                      </p:to>
                                    </p:set>
                                    <p:animEffect transition="in" filter="wipe(left)">
                                      <p:cBhvr>
                                        <p:cTn id="12" dur="500"/>
                                        <p:tgtEl>
                                          <p:spTgt spid="367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67619"/>
                                        </p:tgtEl>
                                        <p:attrNameLst>
                                          <p:attrName>style.visibility</p:attrName>
                                        </p:attrNameLst>
                                      </p:cBhvr>
                                      <p:to>
                                        <p:strVal val="visible"/>
                                      </p:to>
                                    </p:set>
                                    <p:animEffect transition="in" filter="wipe(right)">
                                      <p:cBhvr>
                                        <p:cTn id="17" dur="500"/>
                                        <p:tgtEl>
                                          <p:spTgt spid="367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620"/>
                                        </p:tgtEl>
                                        <p:attrNameLst>
                                          <p:attrName>style.visibility</p:attrName>
                                        </p:attrNameLst>
                                      </p:cBhvr>
                                      <p:to>
                                        <p:strVal val="visible"/>
                                      </p:to>
                                    </p:set>
                                    <p:animEffect transition="in" filter="wipe(left)">
                                      <p:cBhvr>
                                        <p:cTn id="22" dur="500"/>
                                        <p:tgtEl>
                                          <p:spTgt spid="367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7639"/>
                                        </p:tgtEl>
                                        <p:attrNameLst>
                                          <p:attrName>style.visibility</p:attrName>
                                        </p:attrNameLst>
                                      </p:cBhvr>
                                      <p:to>
                                        <p:strVal val="visible"/>
                                      </p:to>
                                    </p:set>
                                    <p:animEffect transition="in" filter="wipe(left)">
                                      <p:cBhvr>
                                        <p:cTn id="37" dur="1000"/>
                                        <p:tgtEl>
                                          <p:spTgt spid="3676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7621"/>
                                        </p:tgtEl>
                                        <p:attrNameLst>
                                          <p:attrName>style.visibility</p:attrName>
                                        </p:attrNameLst>
                                      </p:cBhvr>
                                      <p:to>
                                        <p:strVal val="visible"/>
                                      </p:to>
                                    </p:set>
                                    <p:animEffect transition="in" filter="dissolve">
                                      <p:cBhvr>
                                        <p:cTn id="47" dur="500"/>
                                        <p:tgtEl>
                                          <p:spTgt spid="3676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7622"/>
                                        </p:tgtEl>
                                        <p:attrNameLst>
                                          <p:attrName>style.visibility</p:attrName>
                                        </p:attrNameLst>
                                      </p:cBhvr>
                                      <p:to>
                                        <p:strVal val="visible"/>
                                      </p:to>
                                    </p:set>
                                    <p:animEffect transition="in" filter="dissolve">
                                      <p:cBhvr>
                                        <p:cTn id="52" dur="500"/>
                                        <p:tgtEl>
                                          <p:spTgt spid="367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P spid="367619" grpId="0" autoUpdateAnimBg="0"/>
      <p:bldP spid="367620" grpId="0" autoUpdateAnimBg="0"/>
      <p:bldP spid="367621" grpId="0" autoUpdateAnimBg="0"/>
      <p:bldP spid="367622" grpId="0" autoUpdateAnimBg="0"/>
      <p:bldP spid="3676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812800" y="2085975"/>
            <a:ext cx="7791648" cy="861774"/>
          </a:xfrm>
          <a:prstGeom prst="rect">
            <a:avLst/>
          </a:prstGeom>
          <a:noFill/>
          <a:ln w="12700" cap="sq">
            <a:noFill/>
            <a:miter lim="800000"/>
            <a:headEnd type="none" w="sm" len="sm"/>
            <a:tailEnd type="none" w="sm" len="sm"/>
          </a:ln>
        </p:spPr>
        <p:txBody>
          <a:bodyPr wrap="square">
            <a:spAutoFit/>
          </a:bodyPr>
          <a:lstStyle/>
          <a:p>
            <a:pPr marL="457200" indent="-457200" eaLnBrk="1" hangingPunct="1"/>
            <a:r>
              <a:rPr lang="en-US" altLang="zh-CN" sz="2500" b="1" dirty="0">
                <a:solidFill>
                  <a:srgbClr val="002F8C"/>
                </a:solidFill>
                <a:latin typeface="Times New Roman" pitchFamily="18" charset="0"/>
                <a:ea typeface="幼圆" pitchFamily="49" charset="-122"/>
              </a:rPr>
              <a:t> 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反复执行动作</a:t>
            </a:r>
            <a:r>
              <a:rPr lang="en-US" altLang="zh-CN" sz="2500" b="1" dirty="0">
                <a:solidFill>
                  <a:srgbClr val="002F8C"/>
                </a:solidFill>
                <a:latin typeface="Times New Roman" pitchFamily="18" charset="0"/>
                <a:ea typeface="幼圆" pitchFamily="49" charset="-122"/>
              </a:rPr>
              <a:t>i+1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i</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=right</a:t>
            </a:r>
            <a:r>
              <a:rPr lang="zh-CN" altLang="en-US" sz="2500" b="1" dirty="0">
                <a:solidFill>
                  <a:srgbClr val="002F8C"/>
                </a:solidFill>
                <a:latin typeface="幼圆" pitchFamily="49" charset="-122"/>
                <a:ea typeface="幼圆" pitchFamily="49" charset="-122"/>
                <a:sym typeface="Symbol" pitchFamily="18" charset="2"/>
              </a:rPr>
              <a:t>。</a:t>
            </a:r>
          </a:p>
          <a:p>
            <a:pPr marL="457200" indent="-457200" eaLnBrk="1" hangingPunct="1"/>
            <a:r>
              <a:rPr lang="zh-CN" altLang="en-US" sz="2500" b="1" dirty="0">
                <a:solidFill>
                  <a:srgbClr val="002F8C"/>
                </a:solidFill>
                <a:latin typeface="幼圆" pitchFamily="49" charset="-122"/>
                <a:ea typeface="幼圆" pitchFamily="49" charset="-122"/>
              </a:rPr>
              <a:t>   反复执行动作</a:t>
            </a:r>
            <a:r>
              <a:rPr lang="en-US" altLang="zh-CN" sz="2500" b="1" dirty="0">
                <a:solidFill>
                  <a:srgbClr val="002F8C"/>
                </a:solidFill>
                <a:latin typeface="Times New Roman" pitchFamily="18" charset="0"/>
                <a:ea typeface="幼圆" pitchFamily="49" charset="-122"/>
              </a:rPr>
              <a:t>j</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K[left]K[j]</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a:solidFill>
                  <a:srgbClr val="002F8C"/>
                </a:solidFill>
                <a:latin typeface="Times New Roman" pitchFamily="18" charset="0"/>
                <a:ea typeface="幼圆" pitchFamily="49" charset="-122"/>
                <a:sym typeface="Symbol" pitchFamily="18" charset="2"/>
              </a:rPr>
              <a:t>j=left</a:t>
            </a:r>
            <a:r>
              <a:rPr lang="zh-CN" altLang="en-US" sz="2500" b="1" dirty="0">
                <a:solidFill>
                  <a:srgbClr val="002F8C"/>
                </a:solidFill>
                <a:latin typeface="幼圆" pitchFamily="49" charset="-122"/>
                <a:ea typeface="幼圆" pitchFamily="49" charset="-122"/>
                <a:sym typeface="Symbol" pitchFamily="18" charset="2"/>
              </a:rPr>
              <a:t>。</a:t>
            </a:r>
          </a:p>
        </p:txBody>
      </p:sp>
      <p:sp>
        <p:nvSpPr>
          <p:cNvPr id="368643" name="Text Box 3"/>
          <p:cNvSpPr txBox="1">
            <a:spLocks noChangeArrowheads="1"/>
          </p:cNvSpPr>
          <p:nvPr/>
        </p:nvSpPr>
        <p:spPr bwMode="auto">
          <a:xfrm>
            <a:off x="889000" y="3048000"/>
            <a:ext cx="7156450" cy="473075"/>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F8C"/>
                </a:solidFill>
                <a:latin typeface="Times New Roman" pitchFamily="18" charset="0"/>
                <a:ea typeface="幼圆" pitchFamily="49" charset="-122"/>
              </a:rPr>
              <a:t>2.</a:t>
            </a:r>
            <a:r>
              <a:rPr lang="en-US" altLang="zh-CN" sz="2500" b="1">
                <a:solidFill>
                  <a:srgbClr val="002F8C"/>
                </a:solidFill>
                <a:latin typeface="幼圆" pitchFamily="49" charset="-122"/>
                <a:ea typeface="幼圆" pitchFamily="49" charset="-122"/>
              </a:rPr>
              <a:t> </a:t>
            </a:r>
            <a:r>
              <a:rPr lang="zh-CN" altLang="en-US" sz="2500" b="1">
                <a:solidFill>
                  <a:srgbClr val="002F8C"/>
                </a:solidFill>
                <a:latin typeface="幼圆" pitchFamily="49" charset="-122"/>
                <a:ea typeface="幼圆" pitchFamily="49" charset="-122"/>
              </a:rPr>
              <a:t>若</a:t>
            </a:r>
            <a:r>
              <a:rPr lang="en-US" altLang="zh-CN" sz="2500" b="1">
                <a:solidFill>
                  <a:srgbClr val="002F8C"/>
                </a:solidFill>
                <a:latin typeface="Times New Roman" pitchFamily="18" charset="0"/>
                <a:ea typeface="幼圆" pitchFamily="49" charset="-122"/>
              </a:rPr>
              <a:t>i&lt;j</a:t>
            </a:r>
            <a:r>
              <a:rPr lang="zh-CN" altLang="en-US" sz="2500" b="1">
                <a:solidFill>
                  <a:srgbClr val="002F8C"/>
                </a:solidFill>
                <a:latin typeface="幼圆" pitchFamily="49" charset="-122"/>
                <a:ea typeface="幼圆" pitchFamily="49" charset="-122"/>
              </a:rPr>
              <a:t>，则</a:t>
            </a:r>
            <a:r>
              <a:rPr lang="en-US" altLang="zh-CN" sz="2500" b="1">
                <a:solidFill>
                  <a:srgbClr val="002F8C"/>
                </a:solidFill>
                <a:latin typeface="Times New Roman" pitchFamily="18" charset="0"/>
                <a:ea typeface="幼圆" pitchFamily="49" charset="-122"/>
              </a:rPr>
              <a:t>K[i]</a:t>
            </a:r>
            <a:r>
              <a:rPr lang="zh-CN" altLang="en-US" sz="2500" b="1">
                <a:solidFill>
                  <a:srgbClr val="002F8C"/>
                </a:solidFill>
                <a:latin typeface="幼圆" pitchFamily="49" charset="-122"/>
                <a:ea typeface="幼圆" pitchFamily="49" charset="-122"/>
              </a:rPr>
              <a:t>与</a:t>
            </a:r>
            <a:r>
              <a:rPr lang="en-US" altLang="zh-CN" sz="2500" b="1">
                <a:solidFill>
                  <a:srgbClr val="002F8C"/>
                </a:solidFill>
                <a:latin typeface="Times New Roman" pitchFamily="18" charset="0"/>
                <a:ea typeface="幼圆" pitchFamily="49" charset="-122"/>
              </a:rPr>
              <a:t>K[j]</a:t>
            </a:r>
            <a:r>
              <a:rPr lang="zh-CN" altLang="en-US" sz="2500" b="1">
                <a:solidFill>
                  <a:srgbClr val="002F8C"/>
                </a:solidFill>
                <a:latin typeface="幼圆" pitchFamily="49" charset="-122"/>
                <a:ea typeface="幼圆" pitchFamily="49" charset="-122"/>
              </a:rPr>
              <a:t>交换位置，转到第</a:t>
            </a:r>
            <a:r>
              <a:rPr lang="en-US" altLang="zh-CN" sz="2500" b="1">
                <a:solidFill>
                  <a:srgbClr val="002F8C"/>
                </a:solidFill>
                <a:latin typeface="Times New Roman" pitchFamily="18" charset="0"/>
                <a:ea typeface="幼圆" pitchFamily="49" charset="-122"/>
              </a:rPr>
              <a:t>1</a:t>
            </a:r>
            <a:r>
              <a:rPr lang="zh-CN" altLang="en-US" sz="2500" b="1">
                <a:solidFill>
                  <a:srgbClr val="002F8C"/>
                </a:solidFill>
                <a:latin typeface="幼圆" pitchFamily="49" charset="-122"/>
                <a:ea typeface="幼圆" pitchFamily="49" charset="-122"/>
              </a:rPr>
              <a:t>步。</a:t>
            </a:r>
          </a:p>
        </p:txBody>
      </p:sp>
      <p:sp>
        <p:nvSpPr>
          <p:cNvPr id="368644" name="Rectangle 4"/>
          <p:cNvSpPr>
            <a:spLocks noChangeArrowheads="1"/>
          </p:cNvSpPr>
          <p:nvPr/>
        </p:nvSpPr>
        <p:spPr bwMode="auto">
          <a:xfrm>
            <a:off x="896938" y="3636963"/>
            <a:ext cx="8305800" cy="1235075"/>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2F8C"/>
                </a:solidFill>
                <a:latin typeface="Times New Roman" pitchFamily="18" charset="0"/>
                <a:ea typeface="幼圆" pitchFamily="49" charset="-122"/>
              </a:rPr>
              <a:t>3.</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若</a:t>
            </a:r>
            <a:r>
              <a:rPr lang="en-US" altLang="zh-CN" sz="2500" b="1" dirty="0" err="1">
                <a:solidFill>
                  <a:srgbClr val="002F8C"/>
                </a:solidFill>
                <a:latin typeface="Times New Roman" pitchFamily="18" charset="0"/>
                <a:ea typeface="幼圆" pitchFamily="49" charset="-122"/>
              </a:rPr>
              <a:t>i</a:t>
            </a:r>
            <a:r>
              <a:rPr lang="en-US" altLang="zh-CN" sz="2500" b="1" dirty="0" err="1">
                <a:solidFill>
                  <a:srgbClr val="002F8C"/>
                </a:solidFill>
                <a:latin typeface="Times New Roman" pitchFamily="18" charset="0"/>
                <a:ea typeface="幼圆" pitchFamily="49" charset="-122"/>
                <a:sym typeface="Symbol" pitchFamily="18" charset="2"/>
              </a:rPr>
              <a:t></a:t>
            </a:r>
            <a:r>
              <a:rPr lang="en-US" altLang="zh-CN" sz="2500" b="1" dirty="0" err="1">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，则</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幼圆" pitchFamily="49" charset="-122"/>
              </a:rPr>
              <a:t>K[j]</a:t>
            </a:r>
            <a:r>
              <a:rPr lang="zh-CN" altLang="en-US" sz="2500" b="1" dirty="0">
                <a:solidFill>
                  <a:srgbClr val="002F8C"/>
                </a:solidFill>
                <a:latin typeface="幼圆" pitchFamily="49" charset="-122"/>
                <a:ea typeface="幼圆" pitchFamily="49" charset="-122"/>
              </a:rPr>
              <a:t>交换位置</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到此</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分界元素</a:t>
            </a:r>
            <a:r>
              <a:rPr lang="en-US" altLang="zh-CN" sz="2500" b="1" dirty="0">
                <a:solidFill>
                  <a:srgbClr val="002F8C"/>
                </a:solidFill>
                <a:latin typeface="Times New Roman" pitchFamily="18" charset="0"/>
                <a:ea typeface="幼圆" pitchFamily="49" charset="-122"/>
              </a:rPr>
              <a:t>K[left]</a:t>
            </a:r>
          </a:p>
          <a:p>
            <a:pPr eaLnBrk="1" hangingPunct="1"/>
            <a:r>
              <a:rPr lang="en-US" altLang="zh-CN" sz="2500" b="1" dirty="0">
                <a:solidFill>
                  <a:srgbClr val="002F8C"/>
                </a:solidFill>
                <a:latin typeface="Times New Roman" pitchFamily="18" charset="0"/>
                <a:ea typeface="幼圆" pitchFamily="49" charset="-122"/>
              </a:rPr>
              <a:t>     </a:t>
            </a:r>
            <a:r>
              <a:rPr lang="zh-CN" altLang="en-US" sz="2500" b="1" dirty="0">
                <a:solidFill>
                  <a:srgbClr val="002F8C"/>
                </a:solidFill>
                <a:latin typeface="幼圆" pitchFamily="49" charset="-122"/>
                <a:ea typeface="幼圆" pitchFamily="49" charset="-122"/>
              </a:rPr>
              <a:t>的最终位置已经确定，然后对被</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分成的两部分</a:t>
            </a:r>
          </a:p>
          <a:p>
            <a:pPr eaLnBrk="1" hangingPunct="1"/>
            <a:r>
              <a:rPr lang="zh-CN" altLang="en-US" sz="2500" b="1" dirty="0">
                <a:solidFill>
                  <a:srgbClr val="002F8C"/>
                </a:solidFill>
                <a:latin typeface="幼圆" pitchFamily="49" charset="-122"/>
                <a:ea typeface="幼圆" pitchFamily="49" charset="-122"/>
              </a:rPr>
              <a:t>  中个数大于</a:t>
            </a:r>
            <a:r>
              <a:rPr lang="en-US" altLang="zh-CN" sz="2500" b="1" dirty="0">
                <a:solidFill>
                  <a:srgbClr val="002F8C"/>
                </a:solidFill>
                <a:latin typeface="Times New Roman" pitchFamily="18" charset="0"/>
                <a:ea typeface="幼圆" pitchFamily="49" charset="-122"/>
              </a:rPr>
              <a:t>1 </a:t>
            </a:r>
            <a:r>
              <a:rPr lang="zh-CN" altLang="en-US" sz="2500" b="1" dirty="0">
                <a:solidFill>
                  <a:srgbClr val="002F8C"/>
                </a:solidFill>
                <a:latin typeface="幼圆" pitchFamily="49" charset="-122"/>
                <a:ea typeface="幼圆" pitchFamily="49" charset="-122"/>
              </a:rPr>
              <a:t>的部分重复上述过程，直到排序结束。</a:t>
            </a:r>
          </a:p>
        </p:txBody>
      </p:sp>
      <p:sp>
        <p:nvSpPr>
          <p:cNvPr id="368645" name="Line 5"/>
          <p:cNvSpPr>
            <a:spLocks noChangeShapeType="1"/>
          </p:cNvSpPr>
          <p:nvPr/>
        </p:nvSpPr>
        <p:spPr bwMode="auto">
          <a:xfrm>
            <a:off x="3575050" y="4456113"/>
            <a:ext cx="762000" cy="0"/>
          </a:xfrm>
          <a:prstGeom prst="line">
            <a:avLst/>
          </a:prstGeom>
          <a:noFill/>
          <a:ln w="57150" cap="sq">
            <a:solidFill>
              <a:srgbClr val="FF0000"/>
            </a:solidFill>
            <a:round/>
            <a:headEnd/>
            <a:tailEnd/>
          </a:ln>
        </p:spPr>
        <p:txBody>
          <a:bodyPr/>
          <a:lstStyle/>
          <a:p>
            <a:endParaRPr lang="zh-CN" altLang="en-US"/>
          </a:p>
        </p:txBody>
      </p:sp>
      <p:grpSp>
        <p:nvGrpSpPr>
          <p:cNvPr id="2" name="Group 6"/>
          <p:cNvGrpSpPr>
            <a:grpSpLocks/>
          </p:cNvGrpSpPr>
          <p:nvPr/>
        </p:nvGrpSpPr>
        <p:grpSpPr bwMode="auto">
          <a:xfrm>
            <a:off x="2760663" y="4983163"/>
            <a:ext cx="1125537" cy="731837"/>
            <a:chOff x="1739" y="2947"/>
            <a:chExt cx="709" cy="461"/>
          </a:xfrm>
        </p:grpSpPr>
        <p:sp>
          <p:nvSpPr>
            <p:cNvPr id="49168" name="AutoShape 7"/>
            <p:cNvSpPr>
              <a:spLocks noChangeArrowheads="1"/>
            </p:cNvSpPr>
            <p:nvPr/>
          </p:nvSpPr>
          <p:spPr bwMode="auto">
            <a:xfrm>
              <a:off x="1739" y="3024"/>
              <a:ext cx="709" cy="384"/>
            </a:xfrm>
            <a:prstGeom prst="wedgeEllipseCallout">
              <a:avLst>
                <a:gd name="adj1" fmla="val 44921"/>
                <a:gd name="adj2" fmla="val -127083"/>
              </a:avLst>
            </a:prstGeom>
            <a:solidFill>
              <a:srgbClr val="CCFFFF"/>
            </a:solidFill>
            <a:ln w="38100" cap="sq">
              <a:noFill/>
              <a:miter lim="800000"/>
              <a:headEnd/>
              <a:tailEnd/>
            </a:ln>
            <a:effectLst>
              <a:outerShdw dist="45791" dir="2021404" algn="ctr" rotWithShape="0">
                <a:srgbClr val="969696"/>
              </a:outerShdw>
            </a:effectLst>
          </p:spPr>
          <p:txBody>
            <a:bodyPr/>
            <a:lstStyle/>
            <a:p>
              <a:pPr algn="ctr" eaLnBrk="1" hangingPunct="1"/>
              <a:endParaRPr lang="zh-CN" altLang="zh-CN" sz="2900" b="1"/>
            </a:p>
          </p:txBody>
        </p:sp>
        <p:sp>
          <p:nvSpPr>
            <p:cNvPr id="49169" name="Text Box 8"/>
            <p:cNvSpPr txBox="1">
              <a:spLocks noChangeArrowheads="1"/>
            </p:cNvSpPr>
            <p:nvPr/>
          </p:nvSpPr>
          <p:spPr bwMode="auto">
            <a:xfrm>
              <a:off x="1998" y="2947"/>
              <a:ext cx="306" cy="442"/>
            </a:xfrm>
            <a:prstGeom prst="rect">
              <a:avLst/>
            </a:prstGeom>
            <a:noFill/>
            <a:ln w="12700" cap="sq">
              <a:noFill/>
              <a:miter lim="800000"/>
              <a:headEnd/>
              <a:tailEnd/>
            </a:ln>
            <a:effectLst>
              <a:outerShdw dist="28398" dir="3806097" algn="ctr" rotWithShape="0">
                <a:schemeClr val="bg1"/>
              </a:outerShdw>
            </a:effectLst>
          </p:spPr>
          <p:txBody>
            <a:bodyPr>
              <a:spAutoFit/>
            </a:bodyPr>
            <a:lstStyle/>
            <a:p>
              <a:pPr eaLnBrk="1" hangingPunct="1"/>
              <a:r>
                <a:rPr lang="en-US" altLang="zh-CN" b="1">
                  <a:solidFill>
                    <a:srgbClr val="FF3300"/>
                  </a:solidFill>
                  <a:latin typeface="Times New Roman" pitchFamily="18" charset="0"/>
                </a:rPr>
                <a:t>j</a:t>
              </a:r>
            </a:p>
          </p:txBody>
        </p:sp>
      </p:grpSp>
      <p:grpSp>
        <p:nvGrpSpPr>
          <p:cNvPr id="3" name="Group 9"/>
          <p:cNvGrpSpPr>
            <a:grpSpLocks/>
          </p:cNvGrpSpPr>
          <p:nvPr/>
        </p:nvGrpSpPr>
        <p:grpSpPr bwMode="auto">
          <a:xfrm>
            <a:off x="4876800" y="896938"/>
            <a:ext cx="3176588" cy="717550"/>
            <a:chOff x="3072" y="565"/>
            <a:chExt cx="2001" cy="452"/>
          </a:xfrm>
        </p:grpSpPr>
        <p:sp>
          <p:nvSpPr>
            <p:cNvPr id="49164" name="Oval 10"/>
            <p:cNvSpPr>
              <a:spLocks noChangeArrowheads="1"/>
            </p:cNvSpPr>
            <p:nvPr/>
          </p:nvSpPr>
          <p:spPr bwMode="auto">
            <a:xfrm>
              <a:off x="3072" y="576"/>
              <a:ext cx="2001" cy="432"/>
            </a:xfrm>
            <a:prstGeom prst="ellipse">
              <a:avLst/>
            </a:prstGeom>
            <a:noFill/>
            <a:ln w="76200" cap="sq">
              <a:solidFill>
                <a:srgbClr val="29A6A3"/>
              </a:solidFill>
              <a:round/>
              <a:headEnd/>
              <a:tailEnd/>
            </a:ln>
          </p:spPr>
          <p:txBody>
            <a:bodyPr wrap="none" anchor="ctr"/>
            <a:lstStyle/>
            <a:p>
              <a:pPr eaLnBrk="1" hangingPunct="1"/>
              <a:endParaRPr lang="zh-CN" altLang="en-US"/>
            </a:p>
          </p:txBody>
        </p:sp>
        <p:sp>
          <p:nvSpPr>
            <p:cNvPr id="49165" name="Text Box 11"/>
            <p:cNvSpPr txBox="1">
              <a:spLocks noChangeArrowheads="1"/>
            </p:cNvSpPr>
            <p:nvPr/>
          </p:nvSpPr>
          <p:spPr bwMode="auto">
            <a:xfrm>
              <a:off x="3279" y="610"/>
              <a:ext cx="1520" cy="346"/>
            </a:xfrm>
            <a:prstGeom prst="rect">
              <a:avLst/>
            </a:prstGeom>
            <a:noFill/>
            <a:ln w="12700" cap="sq">
              <a:noFill/>
              <a:miter lim="800000"/>
              <a:headEnd/>
              <a:tailEnd/>
            </a:ln>
            <a:effectLst>
              <a:outerShdw dist="12700" algn="ctr" rotWithShape="0">
                <a:srgbClr val="000000"/>
              </a:outerShdw>
            </a:effectLst>
          </p:spPr>
          <p:txBody>
            <a:bodyPr wrap="none">
              <a:spAutoFit/>
            </a:bodyPr>
            <a:lstStyle/>
            <a:p>
              <a:pPr eaLnBrk="1" hangingPunct="1"/>
              <a:r>
                <a:rPr lang="zh-CN" altLang="en-US" sz="3000" b="1">
                  <a:solidFill>
                    <a:srgbClr val="FF3300"/>
                  </a:solidFill>
                </a:rPr>
                <a:t>分界元素</a:t>
              </a:r>
              <a:r>
                <a:rPr lang="en-US" altLang="zh-CN" sz="3000" b="1">
                  <a:solidFill>
                    <a:srgbClr val="FF3300"/>
                  </a:solidFill>
                  <a:latin typeface="Times New Roman" pitchFamily="18" charset="0"/>
                </a:rPr>
                <a:t>K[s]</a:t>
              </a:r>
            </a:p>
          </p:txBody>
        </p:sp>
        <p:sp>
          <p:nvSpPr>
            <p:cNvPr id="49166" name="Freeform 12"/>
            <p:cNvSpPr>
              <a:spLocks/>
            </p:cNvSpPr>
            <p:nvPr/>
          </p:nvSpPr>
          <p:spPr bwMode="auto">
            <a:xfrm rot="1203695">
              <a:off x="4835" y="565"/>
              <a:ext cx="238" cy="305"/>
            </a:xfrm>
            <a:custGeom>
              <a:avLst/>
              <a:gdLst>
                <a:gd name="T0" fmla="*/ 46 w 291"/>
                <a:gd name="T1" fmla="*/ 25 h 562"/>
                <a:gd name="T2" fmla="*/ 183 w 291"/>
                <a:gd name="T3" fmla="*/ 15 h 562"/>
                <a:gd name="T4" fmla="*/ 177 w 291"/>
                <a:gd name="T5" fmla="*/ 63 h 562"/>
                <a:gd name="T6" fmla="*/ 162 w 291"/>
                <a:gd name="T7" fmla="*/ 82 h 562"/>
                <a:gd name="T8" fmla="*/ 155 w 291"/>
                <a:gd name="T9" fmla="*/ 108 h 562"/>
                <a:gd name="T10" fmla="*/ 140 w 291"/>
                <a:gd name="T11" fmla="*/ 127 h 562"/>
                <a:gd name="T12" fmla="*/ 132 w 291"/>
                <a:gd name="T13" fmla="*/ 156 h 562"/>
                <a:gd name="T14" fmla="*/ 46 w 291"/>
                <a:gd name="T15" fmla="*/ 156 h 562"/>
                <a:gd name="T16" fmla="*/ 24 w 291"/>
                <a:gd name="T17" fmla="*/ 76 h 562"/>
                <a:gd name="T18" fmla="*/ 46 w 291"/>
                <a:gd name="T19" fmla="*/ 25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2"/>
            </a:solidFill>
            <a:ln w="920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49167" name="Freeform 13"/>
            <p:cNvSpPr>
              <a:spLocks/>
            </p:cNvSpPr>
            <p:nvPr/>
          </p:nvSpPr>
          <p:spPr bwMode="auto">
            <a:xfrm rot="1203695">
              <a:off x="4747" y="917"/>
              <a:ext cx="164" cy="100"/>
            </a:xfrm>
            <a:custGeom>
              <a:avLst/>
              <a:gdLst>
                <a:gd name="T0" fmla="*/ 57 w 200"/>
                <a:gd name="T1" fmla="*/ 0 h 184"/>
                <a:gd name="T2" fmla="*/ 21 w 200"/>
                <a:gd name="T3" fmla="*/ 39 h 184"/>
                <a:gd name="T4" fmla="*/ 28 w 200"/>
                <a:gd name="T5" fmla="*/ 48 h 184"/>
                <a:gd name="T6" fmla="*/ 71 w 200"/>
                <a:gd name="T7" fmla="*/ 54 h 184"/>
                <a:gd name="T8" fmla="*/ 122 w 200"/>
                <a:gd name="T9" fmla="*/ 51 h 184"/>
                <a:gd name="T10" fmla="*/ 130 w 200"/>
                <a:gd name="T11" fmla="*/ 42 h 184"/>
                <a:gd name="T12" fmla="*/ 115 w 200"/>
                <a:gd name="T13" fmla="*/ 6 h 184"/>
                <a:gd name="T14" fmla="*/ 5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2"/>
            </a:solidFill>
            <a:ln w="6032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4" name="Group 14"/>
          <p:cNvGrpSpPr>
            <a:grpSpLocks/>
          </p:cNvGrpSpPr>
          <p:nvPr/>
        </p:nvGrpSpPr>
        <p:grpSpPr bwMode="auto">
          <a:xfrm>
            <a:off x="812800" y="577850"/>
            <a:ext cx="1831975" cy="1122363"/>
            <a:chOff x="512" y="364"/>
            <a:chExt cx="1154" cy="707"/>
          </a:xfrm>
        </p:grpSpPr>
        <p:sp>
          <p:nvSpPr>
            <p:cNvPr id="49161" name="AutoShape 15"/>
            <p:cNvSpPr>
              <a:spLocks noChangeArrowheads="1"/>
            </p:cNvSpPr>
            <p:nvPr/>
          </p:nvSpPr>
          <p:spPr bwMode="auto">
            <a:xfrm rot="-602478">
              <a:off x="512" y="390"/>
              <a:ext cx="1103" cy="681"/>
            </a:xfrm>
            <a:prstGeom prst="irregularSeal2">
              <a:avLst/>
            </a:prstGeom>
            <a:solidFill>
              <a:srgbClr val="FF3300"/>
            </a:solidFill>
            <a:ln w="38100" cap="sq">
              <a:solidFill>
                <a:srgbClr val="FFCC00"/>
              </a:solidFill>
              <a:miter lim="800000"/>
              <a:headEnd type="none" w="sm" len="sm"/>
              <a:tailEnd type="none" w="sm" len="sm"/>
            </a:ln>
            <a:effectLst>
              <a:outerShdw dist="104727" dir="842175" algn="ctr" rotWithShape="0">
                <a:srgbClr val="B2B2B2"/>
              </a:outerShdw>
            </a:effectLst>
          </p:spPr>
          <p:txBody>
            <a:bodyPr wrap="none" anchor="ctr"/>
            <a:lstStyle/>
            <a:p>
              <a:pPr eaLnBrk="1" hangingPunct="1"/>
              <a:endParaRPr lang="zh-CN" altLang="en-US"/>
            </a:p>
          </p:txBody>
        </p:sp>
        <p:sp>
          <p:nvSpPr>
            <p:cNvPr id="49162" name="Text Box 16"/>
            <p:cNvSpPr txBox="1">
              <a:spLocks noChangeArrowheads="1"/>
            </p:cNvSpPr>
            <p:nvPr/>
          </p:nvSpPr>
          <p:spPr bwMode="auto">
            <a:xfrm rot="33964">
              <a:off x="657" y="566"/>
              <a:ext cx="782"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骤</a:t>
              </a:r>
            </a:p>
          </p:txBody>
        </p:sp>
        <p:sp>
          <p:nvSpPr>
            <p:cNvPr id="49163" name="Text Box 17"/>
            <p:cNvSpPr txBox="1">
              <a:spLocks noChangeArrowheads="1"/>
            </p:cNvSpPr>
            <p:nvPr/>
          </p:nvSpPr>
          <p:spPr bwMode="auto">
            <a:xfrm rot="33964">
              <a:off x="986" y="364"/>
              <a:ext cx="680"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步</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68642"/>
                                        </p:tgtEl>
                                        <p:attrNameLst>
                                          <p:attrName>style.visibility</p:attrName>
                                        </p:attrNameLst>
                                      </p:cBhvr>
                                      <p:to>
                                        <p:strVal val="visible"/>
                                      </p:to>
                                    </p:set>
                                    <p:anim calcmode="lin" valueType="num">
                                      <p:cBhvr>
                                        <p:cTn id="15" dur="500" fill="hold"/>
                                        <p:tgtEl>
                                          <p:spTgt spid="368642"/>
                                        </p:tgtEl>
                                        <p:attrNameLst>
                                          <p:attrName>ppt_x</p:attrName>
                                        </p:attrNameLst>
                                      </p:cBhvr>
                                      <p:tavLst>
                                        <p:tav tm="0">
                                          <p:val>
                                            <p:strVal val="#ppt_x-#ppt_w/2"/>
                                          </p:val>
                                        </p:tav>
                                        <p:tav tm="100000">
                                          <p:val>
                                            <p:strVal val="#ppt_x"/>
                                          </p:val>
                                        </p:tav>
                                      </p:tavLst>
                                    </p:anim>
                                    <p:anim calcmode="lin" valueType="num">
                                      <p:cBhvr>
                                        <p:cTn id="16" dur="500" fill="hold"/>
                                        <p:tgtEl>
                                          <p:spTgt spid="368642"/>
                                        </p:tgtEl>
                                        <p:attrNameLst>
                                          <p:attrName>ppt_y</p:attrName>
                                        </p:attrNameLst>
                                      </p:cBhvr>
                                      <p:tavLst>
                                        <p:tav tm="0">
                                          <p:val>
                                            <p:strVal val="#ppt_y"/>
                                          </p:val>
                                        </p:tav>
                                        <p:tav tm="100000">
                                          <p:val>
                                            <p:strVal val="#ppt_y"/>
                                          </p:val>
                                        </p:tav>
                                      </p:tavLst>
                                    </p:anim>
                                    <p:anim calcmode="lin" valueType="num">
                                      <p:cBhvr>
                                        <p:cTn id="17" dur="500" fill="hold"/>
                                        <p:tgtEl>
                                          <p:spTgt spid="368642"/>
                                        </p:tgtEl>
                                        <p:attrNameLst>
                                          <p:attrName>ppt_w</p:attrName>
                                        </p:attrNameLst>
                                      </p:cBhvr>
                                      <p:tavLst>
                                        <p:tav tm="0">
                                          <p:val>
                                            <p:fltVal val="0"/>
                                          </p:val>
                                        </p:tav>
                                        <p:tav tm="100000">
                                          <p:val>
                                            <p:strVal val="#ppt_w"/>
                                          </p:val>
                                        </p:tav>
                                      </p:tavLst>
                                    </p:anim>
                                    <p:anim calcmode="lin" valueType="num">
                                      <p:cBhvr>
                                        <p:cTn id="18" dur="500" fill="hold"/>
                                        <p:tgtEl>
                                          <p:spTgt spid="36864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368643"/>
                                        </p:tgtEl>
                                        <p:attrNameLst>
                                          <p:attrName>style.visibility</p:attrName>
                                        </p:attrNameLst>
                                      </p:cBhvr>
                                      <p:to>
                                        <p:strVal val="visible"/>
                                      </p:to>
                                    </p:set>
                                    <p:anim calcmode="lin" valueType="num">
                                      <p:cBhvr>
                                        <p:cTn id="23" dur="500" fill="hold"/>
                                        <p:tgtEl>
                                          <p:spTgt spid="368643"/>
                                        </p:tgtEl>
                                        <p:attrNameLst>
                                          <p:attrName>ppt_x</p:attrName>
                                        </p:attrNameLst>
                                      </p:cBhvr>
                                      <p:tavLst>
                                        <p:tav tm="0">
                                          <p:val>
                                            <p:strVal val="#ppt_x+#ppt_w/2"/>
                                          </p:val>
                                        </p:tav>
                                        <p:tav tm="100000">
                                          <p:val>
                                            <p:strVal val="#ppt_x"/>
                                          </p:val>
                                        </p:tav>
                                      </p:tavLst>
                                    </p:anim>
                                    <p:anim calcmode="lin" valueType="num">
                                      <p:cBhvr>
                                        <p:cTn id="24" dur="500" fill="hold"/>
                                        <p:tgtEl>
                                          <p:spTgt spid="368643"/>
                                        </p:tgtEl>
                                        <p:attrNameLst>
                                          <p:attrName>ppt_y</p:attrName>
                                        </p:attrNameLst>
                                      </p:cBhvr>
                                      <p:tavLst>
                                        <p:tav tm="0">
                                          <p:val>
                                            <p:strVal val="#ppt_y"/>
                                          </p:val>
                                        </p:tav>
                                        <p:tav tm="100000">
                                          <p:val>
                                            <p:strVal val="#ppt_y"/>
                                          </p:val>
                                        </p:tav>
                                      </p:tavLst>
                                    </p:anim>
                                    <p:anim calcmode="lin" valueType="num">
                                      <p:cBhvr>
                                        <p:cTn id="25" dur="500" fill="hold"/>
                                        <p:tgtEl>
                                          <p:spTgt spid="368643"/>
                                        </p:tgtEl>
                                        <p:attrNameLst>
                                          <p:attrName>ppt_w</p:attrName>
                                        </p:attrNameLst>
                                      </p:cBhvr>
                                      <p:tavLst>
                                        <p:tav tm="0">
                                          <p:val>
                                            <p:fltVal val="0"/>
                                          </p:val>
                                        </p:tav>
                                        <p:tav tm="100000">
                                          <p:val>
                                            <p:strVal val="#ppt_w"/>
                                          </p:val>
                                        </p:tav>
                                      </p:tavLst>
                                    </p:anim>
                                    <p:anim calcmode="lin" valueType="num">
                                      <p:cBhvr>
                                        <p:cTn id="26" dur="500" fill="hold"/>
                                        <p:tgtEl>
                                          <p:spTgt spid="36864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68644"/>
                                        </p:tgtEl>
                                        <p:attrNameLst>
                                          <p:attrName>style.visibility</p:attrName>
                                        </p:attrNameLst>
                                      </p:cBhvr>
                                      <p:to>
                                        <p:strVal val="visible"/>
                                      </p:to>
                                    </p:set>
                                    <p:anim calcmode="lin" valueType="num">
                                      <p:cBhvr>
                                        <p:cTn id="31" dur="500" fill="hold"/>
                                        <p:tgtEl>
                                          <p:spTgt spid="368644"/>
                                        </p:tgtEl>
                                        <p:attrNameLst>
                                          <p:attrName>ppt_x</p:attrName>
                                        </p:attrNameLst>
                                      </p:cBhvr>
                                      <p:tavLst>
                                        <p:tav tm="0">
                                          <p:val>
                                            <p:strVal val="#ppt_x-#ppt_w/2"/>
                                          </p:val>
                                        </p:tav>
                                        <p:tav tm="100000">
                                          <p:val>
                                            <p:strVal val="#ppt_x"/>
                                          </p:val>
                                        </p:tav>
                                      </p:tavLst>
                                    </p:anim>
                                    <p:anim calcmode="lin" valueType="num">
                                      <p:cBhvr>
                                        <p:cTn id="32" dur="500" fill="hold"/>
                                        <p:tgtEl>
                                          <p:spTgt spid="368644"/>
                                        </p:tgtEl>
                                        <p:attrNameLst>
                                          <p:attrName>ppt_y</p:attrName>
                                        </p:attrNameLst>
                                      </p:cBhvr>
                                      <p:tavLst>
                                        <p:tav tm="0">
                                          <p:val>
                                            <p:strVal val="#ppt_y"/>
                                          </p:val>
                                        </p:tav>
                                        <p:tav tm="100000">
                                          <p:val>
                                            <p:strVal val="#ppt_y"/>
                                          </p:val>
                                        </p:tav>
                                      </p:tavLst>
                                    </p:anim>
                                    <p:anim calcmode="lin" valueType="num">
                                      <p:cBhvr>
                                        <p:cTn id="33" dur="500" fill="hold"/>
                                        <p:tgtEl>
                                          <p:spTgt spid="368644"/>
                                        </p:tgtEl>
                                        <p:attrNameLst>
                                          <p:attrName>ppt_w</p:attrName>
                                        </p:attrNameLst>
                                      </p:cBhvr>
                                      <p:tavLst>
                                        <p:tav tm="0">
                                          <p:val>
                                            <p:fltVal val="0"/>
                                          </p:val>
                                        </p:tav>
                                        <p:tav tm="100000">
                                          <p:val>
                                            <p:strVal val="#ppt_w"/>
                                          </p:val>
                                        </p:tav>
                                      </p:tavLst>
                                    </p:anim>
                                    <p:anim calcmode="lin" valueType="num">
                                      <p:cBhvr>
                                        <p:cTn id="34" dur="500" fill="hold"/>
                                        <p:tgtEl>
                                          <p:spTgt spid="36864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8645"/>
                                        </p:tgtEl>
                                        <p:attrNameLst>
                                          <p:attrName>style.visibility</p:attrName>
                                        </p:attrNameLst>
                                      </p:cBhvr>
                                      <p:to>
                                        <p:strVal val="visible"/>
                                      </p:to>
                                    </p:set>
                                    <p:animEffect transition="in" filter="wipe(left)">
                                      <p:cBhvr>
                                        <p:cTn id="39" dur="500"/>
                                        <p:tgtEl>
                                          <p:spTgt spid="3686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utoUpdateAnimBg="0"/>
      <p:bldP spid="368643" grpId="0" autoUpdateAnimBg="0"/>
      <p:bldP spid="368644" grpId="0" autoUpdateAnimBg="0"/>
      <p:bldP spid="36864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66800"/>
            <a:ext cx="8153400" cy="2971800"/>
            <a:chOff x="336" y="672"/>
            <a:chExt cx="5136" cy="1872"/>
          </a:xfrm>
        </p:grpSpPr>
        <p:sp>
          <p:nvSpPr>
            <p:cNvPr id="50351" name="Freeform 3"/>
            <p:cNvSpPr>
              <a:spLocks/>
            </p:cNvSpPr>
            <p:nvPr/>
          </p:nvSpPr>
          <p:spPr bwMode="auto">
            <a:xfrm>
              <a:off x="336" y="672"/>
              <a:ext cx="5136" cy="1872"/>
            </a:xfrm>
            <a:custGeom>
              <a:avLst/>
              <a:gdLst>
                <a:gd name="T0" fmla="*/ 307 w 4431"/>
                <a:gd name="T1" fmla="*/ 99 h 1548"/>
                <a:gd name="T2" fmla="*/ 657 w 4431"/>
                <a:gd name="T3" fmla="*/ 34 h 1548"/>
                <a:gd name="T4" fmla="*/ 869 w 4431"/>
                <a:gd name="T5" fmla="*/ 34 h 1548"/>
                <a:gd name="T6" fmla="*/ 1961 w 4431"/>
                <a:gd name="T7" fmla="*/ 50 h 1548"/>
                <a:gd name="T8" fmla="*/ 5816 w 4431"/>
                <a:gd name="T9" fmla="*/ 34 h 1548"/>
                <a:gd name="T10" fmla="*/ 5845 w 4431"/>
                <a:gd name="T11" fmla="*/ 99 h 1548"/>
                <a:gd name="T12" fmla="*/ 5922 w 4431"/>
                <a:gd name="T13" fmla="*/ 629 h 1548"/>
                <a:gd name="T14" fmla="*/ 5937 w 4431"/>
                <a:gd name="T15" fmla="*/ 2082 h 1548"/>
                <a:gd name="T16" fmla="*/ 5845 w 4431"/>
                <a:gd name="T17" fmla="*/ 2230 h 1548"/>
                <a:gd name="T18" fmla="*/ 5756 w 4431"/>
                <a:gd name="T19" fmla="*/ 2264 h 1548"/>
                <a:gd name="T20" fmla="*/ 3 w 4431"/>
                <a:gd name="T21" fmla="*/ 2199 h 1548"/>
                <a:gd name="T22" fmla="*/ 35 w 4431"/>
                <a:gd name="T23" fmla="*/ 18 h 1548"/>
                <a:gd name="T24" fmla="*/ 81 w 4431"/>
                <a:gd name="T25" fmla="*/ 1 h 1548"/>
                <a:gd name="T26" fmla="*/ 520 w 4431"/>
                <a:gd name="T27" fmla="*/ 50 h 1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1" h="1548">
                  <a:moveTo>
                    <a:pt x="229" y="68"/>
                  </a:moveTo>
                  <a:cubicBezTo>
                    <a:pt x="312" y="41"/>
                    <a:pt x="402" y="31"/>
                    <a:pt x="489" y="23"/>
                  </a:cubicBezTo>
                  <a:cubicBezTo>
                    <a:pt x="585" y="0"/>
                    <a:pt x="483" y="19"/>
                    <a:pt x="647" y="23"/>
                  </a:cubicBezTo>
                  <a:cubicBezTo>
                    <a:pt x="918" y="29"/>
                    <a:pt x="1189" y="30"/>
                    <a:pt x="1460" y="34"/>
                  </a:cubicBezTo>
                  <a:cubicBezTo>
                    <a:pt x="2416" y="30"/>
                    <a:pt x="3373" y="12"/>
                    <a:pt x="4329" y="23"/>
                  </a:cubicBezTo>
                  <a:cubicBezTo>
                    <a:pt x="4346" y="23"/>
                    <a:pt x="4347" y="52"/>
                    <a:pt x="4351" y="68"/>
                  </a:cubicBezTo>
                  <a:cubicBezTo>
                    <a:pt x="4383" y="183"/>
                    <a:pt x="4392" y="312"/>
                    <a:pt x="4408" y="430"/>
                  </a:cubicBezTo>
                  <a:cubicBezTo>
                    <a:pt x="4427" y="775"/>
                    <a:pt x="4431" y="1057"/>
                    <a:pt x="4419" y="1424"/>
                  </a:cubicBezTo>
                  <a:cubicBezTo>
                    <a:pt x="4418" y="1451"/>
                    <a:pt x="4372" y="1512"/>
                    <a:pt x="4351" y="1525"/>
                  </a:cubicBezTo>
                  <a:cubicBezTo>
                    <a:pt x="4331" y="1538"/>
                    <a:pt x="4284" y="1548"/>
                    <a:pt x="4284" y="1548"/>
                  </a:cubicBezTo>
                  <a:cubicBezTo>
                    <a:pt x="2871" y="1472"/>
                    <a:pt x="1367" y="1511"/>
                    <a:pt x="3" y="1503"/>
                  </a:cubicBezTo>
                  <a:cubicBezTo>
                    <a:pt x="12" y="1006"/>
                    <a:pt x="0" y="508"/>
                    <a:pt x="26" y="12"/>
                  </a:cubicBezTo>
                  <a:cubicBezTo>
                    <a:pt x="27" y="0"/>
                    <a:pt x="49" y="5"/>
                    <a:pt x="60" y="1"/>
                  </a:cubicBezTo>
                  <a:cubicBezTo>
                    <a:pt x="173" y="13"/>
                    <a:pt x="272" y="34"/>
                    <a:pt x="387" y="34"/>
                  </a:cubicBezTo>
                </a:path>
              </a:pathLst>
            </a:custGeom>
            <a:solidFill>
              <a:srgbClr val="0000FF"/>
            </a:solidFill>
            <a:ln w="12700" cap="sq" cmpd="sng">
              <a:noFill/>
              <a:prstDash val="solid"/>
              <a:round/>
              <a:headEnd/>
              <a:tailEnd/>
            </a:ln>
            <a:effectLst>
              <a:outerShdw dist="190500" dir="2212194" algn="ctr" rotWithShape="0">
                <a:srgbClr val="969696"/>
              </a:outerShdw>
            </a:effectLst>
          </p:spPr>
          <p:txBody>
            <a:bodyPr/>
            <a:lstStyle/>
            <a:p>
              <a:endParaRPr lang="zh-CN" altLang="en-US"/>
            </a:p>
          </p:txBody>
        </p:sp>
        <p:sp>
          <p:nvSpPr>
            <p:cNvPr id="50352" name="Text Box 4"/>
            <p:cNvSpPr txBox="1">
              <a:spLocks noChangeArrowheads="1"/>
            </p:cNvSpPr>
            <p:nvPr/>
          </p:nvSpPr>
          <p:spPr bwMode="auto">
            <a:xfrm>
              <a:off x="722" y="1132"/>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grpSp>
      <p:grpSp>
        <p:nvGrpSpPr>
          <p:cNvPr id="3" name="Group 5"/>
          <p:cNvGrpSpPr>
            <a:grpSpLocks/>
          </p:cNvGrpSpPr>
          <p:nvPr/>
        </p:nvGrpSpPr>
        <p:grpSpPr bwMode="auto">
          <a:xfrm>
            <a:off x="611188" y="76200"/>
            <a:ext cx="1373187" cy="976313"/>
            <a:chOff x="385" y="48"/>
            <a:chExt cx="865" cy="615"/>
          </a:xfrm>
        </p:grpSpPr>
        <p:sp>
          <p:nvSpPr>
            <p:cNvPr id="50349" name="AutoShape 6"/>
            <p:cNvSpPr>
              <a:spLocks noChangeArrowheads="1"/>
            </p:cNvSpPr>
            <p:nvPr/>
          </p:nvSpPr>
          <p:spPr bwMode="auto">
            <a:xfrm>
              <a:off x="385" y="48"/>
              <a:ext cx="771" cy="615"/>
            </a:xfrm>
            <a:prstGeom prst="irregularSeal1">
              <a:avLst/>
            </a:prstGeom>
            <a:solidFill>
              <a:srgbClr val="CCFFFF"/>
            </a:solidFill>
            <a:ln w="57150" cap="sq">
              <a:solidFill>
                <a:srgbClr val="FFFF00"/>
              </a:solidFill>
              <a:miter lim="800000"/>
              <a:headEnd type="none" w="sm" len="sm"/>
              <a:tailEnd type="none" w="sm" len="sm"/>
            </a:ln>
            <a:effectLst>
              <a:outerShdw dist="92457" dir="956724" algn="ctr" rotWithShape="0">
                <a:srgbClr val="B2B2B2"/>
              </a:outerShdw>
            </a:effectLst>
          </p:spPr>
          <p:txBody>
            <a:bodyPr wrap="none" anchor="ctr"/>
            <a:lstStyle/>
            <a:p>
              <a:pPr eaLnBrk="1" hangingPunct="1"/>
              <a:endParaRPr lang="zh-CN" altLang="en-US"/>
            </a:p>
          </p:txBody>
        </p:sp>
        <p:sp>
          <p:nvSpPr>
            <p:cNvPr id="50350" name="Text Box 7"/>
            <p:cNvSpPr txBox="1">
              <a:spLocks noChangeArrowheads="1"/>
            </p:cNvSpPr>
            <p:nvPr/>
          </p:nvSpPr>
          <p:spPr bwMode="auto">
            <a:xfrm>
              <a:off x="507" y="69"/>
              <a:ext cx="743" cy="538"/>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60456" name="Text Box 8"/>
          <p:cNvSpPr txBox="1">
            <a:spLocks noChangeArrowheads="1"/>
          </p:cNvSpPr>
          <p:nvPr/>
        </p:nvSpPr>
        <p:spPr bwMode="auto">
          <a:xfrm>
            <a:off x="1260475" y="1260475"/>
            <a:ext cx="3571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s</a:t>
            </a:r>
          </a:p>
        </p:txBody>
      </p:sp>
      <p:sp>
        <p:nvSpPr>
          <p:cNvPr id="360457" name="Text Box 9"/>
          <p:cNvSpPr txBox="1">
            <a:spLocks noChangeArrowheads="1"/>
          </p:cNvSpPr>
          <p:nvPr/>
        </p:nvSpPr>
        <p:spPr bwMode="auto">
          <a:xfrm>
            <a:off x="7473950" y="1254125"/>
            <a:ext cx="3317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sp>
        <p:nvSpPr>
          <p:cNvPr id="360458" name="Text Box 10"/>
          <p:cNvSpPr txBox="1">
            <a:spLocks noChangeArrowheads="1"/>
          </p:cNvSpPr>
          <p:nvPr/>
        </p:nvSpPr>
        <p:spPr bwMode="auto">
          <a:xfrm>
            <a:off x="1295400" y="2306638"/>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459" name="Text Box 11"/>
          <p:cNvSpPr txBox="1">
            <a:spLocks noChangeArrowheads="1"/>
          </p:cNvSpPr>
          <p:nvPr/>
        </p:nvSpPr>
        <p:spPr bwMode="auto">
          <a:xfrm>
            <a:off x="8070850" y="227965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460" name="Oval 12"/>
          <p:cNvSpPr>
            <a:spLocks noChangeArrowheads="1"/>
          </p:cNvSpPr>
          <p:nvPr/>
        </p:nvSpPr>
        <p:spPr bwMode="auto">
          <a:xfrm>
            <a:off x="1125538" y="1811338"/>
            <a:ext cx="609600" cy="533400"/>
          </a:xfrm>
          <a:prstGeom prst="ellipse">
            <a:avLst/>
          </a:prstGeom>
          <a:noFill/>
          <a:ln w="50800" cap="sq">
            <a:solidFill>
              <a:srgbClr val="FF0000"/>
            </a:solidFill>
            <a:round/>
            <a:headEnd/>
            <a:tailEnd/>
          </a:ln>
        </p:spPr>
        <p:txBody>
          <a:bodyPr wrap="none" anchor="ctr"/>
          <a:lstStyle/>
          <a:p>
            <a:pPr eaLnBrk="1" hangingPunct="1"/>
            <a:endParaRPr lang="zh-CN" altLang="en-US"/>
          </a:p>
        </p:txBody>
      </p:sp>
      <p:grpSp>
        <p:nvGrpSpPr>
          <p:cNvPr id="4" name="Group 13"/>
          <p:cNvGrpSpPr>
            <a:grpSpLocks/>
          </p:cNvGrpSpPr>
          <p:nvPr/>
        </p:nvGrpSpPr>
        <p:grpSpPr bwMode="auto">
          <a:xfrm>
            <a:off x="1143000" y="2322513"/>
            <a:ext cx="1323975" cy="549275"/>
            <a:chOff x="720" y="1452"/>
            <a:chExt cx="834" cy="346"/>
          </a:xfrm>
        </p:grpSpPr>
        <p:sp>
          <p:nvSpPr>
            <p:cNvPr id="50347" name="Rectangle 1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8" name="Text Box 1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 name="Group 16"/>
          <p:cNvGrpSpPr>
            <a:grpSpLocks/>
          </p:cNvGrpSpPr>
          <p:nvPr/>
        </p:nvGrpSpPr>
        <p:grpSpPr bwMode="auto">
          <a:xfrm>
            <a:off x="2070100" y="2286000"/>
            <a:ext cx="1323975" cy="549275"/>
            <a:chOff x="720" y="1452"/>
            <a:chExt cx="834" cy="346"/>
          </a:xfrm>
        </p:grpSpPr>
        <p:sp>
          <p:nvSpPr>
            <p:cNvPr id="50345" name="Rectangle 17"/>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6" name="Text Box 18"/>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6" name="Group 19"/>
          <p:cNvGrpSpPr>
            <a:grpSpLocks/>
          </p:cNvGrpSpPr>
          <p:nvPr/>
        </p:nvGrpSpPr>
        <p:grpSpPr bwMode="auto">
          <a:xfrm>
            <a:off x="7467600" y="2274888"/>
            <a:ext cx="1066800" cy="549275"/>
            <a:chOff x="4704" y="1433"/>
            <a:chExt cx="672" cy="346"/>
          </a:xfrm>
        </p:grpSpPr>
        <p:sp>
          <p:nvSpPr>
            <p:cNvPr id="50343" name="Rectangle 20"/>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4" name="Text Box 21"/>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7" name="Group 22"/>
          <p:cNvGrpSpPr>
            <a:grpSpLocks/>
          </p:cNvGrpSpPr>
          <p:nvPr/>
        </p:nvGrpSpPr>
        <p:grpSpPr bwMode="auto">
          <a:xfrm>
            <a:off x="6670675" y="2322513"/>
            <a:ext cx="1066800" cy="549275"/>
            <a:chOff x="4704" y="1433"/>
            <a:chExt cx="672" cy="346"/>
          </a:xfrm>
        </p:grpSpPr>
        <p:sp>
          <p:nvSpPr>
            <p:cNvPr id="50341" name="Rectangle 23"/>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2" name="Text Box 24"/>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8" name="Group 25"/>
          <p:cNvGrpSpPr>
            <a:grpSpLocks/>
          </p:cNvGrpSpPr>
          <p:nvPr/>
        </p:nvGrpSpPr>
        <p:grpSpPr bwMode="auto">
          <a:xfrm>
            <a:off x="2936875" y="1787525"/>
            <a:ext cx="609600" cy="565150"/>
            <a:chOff x="3456" y="181"/>
            <a:chExt cx="384" cy="356"/>
          </a:xfrm>
        </p:grpSpPr>
        <p:sp>
          <p:nvSpPr>
            <p:cNvPr id="50339" name="Rectangle 26"/>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40" name="Rectangle 27"/>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9" name="Group 28"/>
          <p:cNvGrpSpPr>
            <a:grpSpLocks/>
          </p:cNvGrpSpPr>
          <p:nvPr/>
        </p:nvGrpSpPr>
        <p:grpSpPr bwMode="auto">
          <a:xfrm>
            <a:off x="6453188" y="1814513"/>
            <a:ext cx="609600" cy="565150"/>
            <a:chOff x="3456" y="181"/>
            <a:chExt cx="384" cy="356"/>
          </a:xfrm>
        </p:grpSpPr>
        <p:sp>
          <p:nvSpPr>
            <p:cNvPr id="50337" name="Rectangle 29"/>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8" name="Rectangle 30"/>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10" name="Group 31"/>
          <p:cNvGrpSpPr>
            <a:grpSpLocks/>
          </p:cNvGrpSpPr>
          <p:nvPr/>
        </p:nvGrpSpPr>
        <p:grpSpPr bwMode="auto">
          <a:xfrm>
            <a:off x="2943225" y="2344738"/>
            <a:ext cx="1323975" cy="549275"/>
            <a:chOff x="720" y="1452"/>
            <a:chExt cx="834" cy="346"/>
          </a:xfrm>
        </p:grpSpPr>
        <p:sp>
          <p:nvSpPr>
            <p:cNvPr id="50335" name="Rectangle 32"/>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6" name="Text Box 33"/>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1" name="Group 34"/>
          <p:cNvGrpSpPr>
            <a:grpSpLocks/>
          </p:cNvGrpSpPr>
          <p:nvPr/>
        </p:nvGrpSpPr>
        <p:grpSpPr bwMode="auto">
          <a:xfrm>
            <a:off x="5802313" y="2286000"/>
            <a:ext cx="1066800" cy="549275"/>
            <a:chOff x="4704" y="1433"/>
            <a:chExt cx="672" cy="346"/>
          </a:xfrm>
        </p:grpSpPr>
        <p:sp>
          <p:nvSpPr>
            <p:cNvPr id="50333" name="Rectangle 35"/>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4" name="Text Box 36"/>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2" name="Group 37"/>
          <p:cNvGrpSpPr>
            <a:grpSpLocks/>
          </p:cNvGrpSpPr>
          <p:nvPr/>
        </p:nvGrpSpPr>
        <p:grpSpPr bwMode="auto">
          <a:xfrm>
            <a:off x="5621338" y="1787525"/>
            <a:ext cx="609600" cy="565150"/>
            <a:chOff x="3456" y="181"/>
            <a:chExt cx="384" cy="356"/>
          </a:xfrm>
        </p:grpSpPr>
        <p:sp>
          <p:nvSpPr>
            <p:cNvPr id="50331" name="Rectangle 38"/>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2" name="Rectangle 39"/>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13" name="Group 40"/>
          <p:cNvGrpSpPr>
            <a:grpSpLocks/>
          </p:cNvGrpSpPr>
          <p:nvPr/>
        </p:nvGrpSpPr>
        <p:grpSpPr bwMode="auto">
          <a:xfrm>
            <a:off x="3810000" y="1792288"/>
            <a:ext cx="609600" cy="565150"/>
            <a:chOff x="3456" y="181"/>
            <a:chExt cx="384" cy="356"/>
          </a:xfrm>
        </p:grpSpPr>
        <p:sp>
          <p:nvSpPr>
            <p:cNvPr id="50329" name="Rectangle 41"/>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0" name="Rectangle 42"/>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27</a:t>
              </a:r>
            </a:p>
          </p:txBody>
        </p:sp>
      </p:grpSp>
      <p:grpSp>
        <p:nvGrpSpPr>
          <p:cNvPr id="14" name="Group 43"/>
          <p:cNvGrpSpPr>
            <a:grpSpLocks/>
          </p:cNvGrpSpPr>
          <p:nvPr/>
        </p:nvGrpSpPr>
        <p:grpSpPr bwMode="auto">
          <a:xfrm>
            <a:off x="3857625" y="2351088"/>
            <a:ext cx="1323975" cy="549275"/>
            <a:chOff x="720" y="1452"/>
            <a:chExt cx="834" cy="346"/>
          </a:xfrm>
        </p:grpSpPr>
        <p:sp>
          <p:nvSpPr>
            <p:cNvPr id="50327" name="Rectangle 4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8" name="Text Box 4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5" name="Group 46"/>
          <p:cNvGrpSpPr>
            <a:grpSpLocks/>
          </p:cNvGrpSpPr>
          <p:nvPr/>
        </p:nvGrpSpPr>
        <p:grpSpPr bwMode="auto">
          <a:xfrm>
            <a:off x="4876800" y="2362200"/>
            <a:ext cx="1371600" cy="895350"/>
            <a:chOff x="3072" y="1488"/>
            <a:chExt cx="864" cy="564"/>
          </a:xfrm>
        </p:grpSpPr>
        <p:sp>
          <p:nvSpPr>
            <p:cNvPr id="50325" name="Text Box 47"/>
            <p:cNvSpPr txBox="1">
              <a:spLocks noChangeArrowheads="1"/>
            </p:cNvSpPr>
            <p:nvPr/>
          </p:nvSpPr>
          <p:spPr bwMode="auto">
            <a:xfrm>
              <a:off x="3072" y="170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26" name="Rectangle 48"/>
            <p:cNvSpPr>
              <a:spLocks noChangeArrowheads="1"/>
            </p:cNvSpPr>
            <p:nvPr/>
          </p:nvSpPr>
          <p:spPr bwMode="auto">
            <a:xfrm>
              <a:off x="3552" y="1488"/>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16" name="Group 49"/>
          <p:cNvGrpSpPr>
            <a:grpSpLocks/>
          </p:cNvGrpSpPr>
          <p:nvPr/>
        </p:nvGrpSpPr>
        <p:grpSpPr bwMode="auto">
          <a:xfrm>
            <a:off x="3962400" y="2603500"/>
            <a:ext cx="1371600" cy="673100"/>
            <a:chOff x="2496" y="1640"/>
            <a:chExt cx="864" cy="424"/>
          </a:xfrm>
        </p:grpSpPr>
        <p:sp>
          <p:nvSpPr>
            <p:cNvPr id="50323" name="Rectangle 50"/>
            <p:cNvSpPr>
              <a:spLocks noChangeArrowheads="1"/>
            </p:cNvSpPr>
            <p:nvPr/>
          </p:nvSpPr>
          <p:spPr bwMode="auto">
            <a:xfrm>
              <a:off x="2976" y="1776"/>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4" name="Text Box 51"/>
            <p:cNvSpPr txBox="1">
              <a:spLocks noChangeArrowheads="1"/>
            </p:cNvSpPr>
            <p:nvPr/>
          </p:nvSpPr>
          <p:spPr bwMode="auto">
            <a:xfrm>
              <a:off x="2496" y="1640"/>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7" name="Group 52"/>
          <p:cNvGrpSpPr>
            <a:grpSpLocks/>
          </p:cNvGrpSpPr>
          <p:nvPr/>
        </p:nvGrpSpPr>
        <p:grpSpPr bwMode="auto">
          <a:xfrm>
            <a:off x="1084263" y="1781175"/>
            <a:ext cx="762000" cy="703263"/>
            <a:chOff x="3360" y="181"/>
            <a:chExt cx="480" cy="443"/>
          </a:xfrm>
        </p:grpSpPr>
        <p:sp>
          <p:nvSpPr>
            <p:cNvPr id="50321" name="Rectangle 53"/>
            <p:cNvSpPr>
              <a:spLocks noChangeArrowheads="1"/>
            </p:cNvSpPr>
            <p:nvPr/>
          </p:nvSpPr>
          <p:spPr bwMode="auto">
            <a:xfrm>
              <a:off x="3360" y="192"/>
              <a:ext cx="480" cy="432"/>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2" name="Rectangle 54"/>
            <p:cNvSpPr>
              <a:spLocks noChangeArrowheads="1"/>
            </p:cNvSpPr>
            <p:nvPr/>
          </p:nvSpPr>
          <p:spPr bwMode="auto">
            <a:xfrm>
              <a:off x="3404" y="181"/>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FFFF"/>
                  </a:solidFill>
                  <a:latin typeface="Times New Roman" pitchFamily="18" charset="0"/>
                  <a:ea typeface="宋体" charset="-122"/>
                </a:rPr>
                <a:t>27</a:t>
              </a:r>
            </a:p>
          </p:txBody>
        </p:sp>
      </p:grpSp>
      <p:grpSp>
        <p:nvGrpSpPr>
          <p:cNvPr id="18" name="Group 55"/>
          <p:cNvGrpSpPr>
            <a:grpSpLocks/>
          </p:cNvGrpSpPr>
          <p:nvPr/>
        </p:nvGrpSpPr>
        <p:grpSpPr bwMode="auto">
          <a:xfrm>
            <a:off x="3657600" y="1776413"/>
            <a:ext cx="762000" cy="579437"/>
            <a:chOff x="2208" y="266"/>
            <a:chExt cx="480" cy="365"/>
          </a:xfrm>
        </p:grpSpPr>
        <p:sp>
          <p:nvSpPr>
            <p:cNvPr id="50319" name="Rectangle 56"/>
            <p:cNvSpPr>
              <a:spLocks noChangeArrowheads="1"/>
            </p:cNvSpPr>
            <p:nvPr/>
          </p:nvSpPr>
          <p:spPr bwMode="auto">
            <a:xfrm>
              <a:off x="2208"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0" name="Rectangle 57"/>
            <p:cNvSpPr>
              <a:spLocks noChangeArrowheads="1"/>
            </p:cNvSpPr>
            <p:nvPr/>
          </p:nvSpPr>
          <p:spPr bwMode="auto">
            <a:xfrm>
              <a:off x="2271"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49</a:t>
              </a:r>
            </a:p>
          </p:txBody>
        </p:sp>
      </p:grpSp>
      <p:sp>
        <p:nvSpPr>
          <p:cNvPr id="360506" name="Line 58"/>
          <p:cNvSpPr>
            <a:spLocks noChangeShapeType="1"/>
          </p:cNvSpPr>
          <p:nvPr/>
        </p:nvSpPr>
        <p:spPr bwMode="auto">
          <a:xfrm>
            <a:off x="4783138" y="2362200"/>
            <a:ext cx="3124200" cy="0"/>
          </a:xfrm>
          <a:prstGeom prst="line">
            <a:avLst/>
          </a:prstGeom>
          <a:noFill/>
          <a:ln w="38100" cap="sq">
            <a:solidFill>
              <a:srgbClr val="FF0000"/>
            </a:solidFill>
            <a:round/>
            <a:headEnd/>
            <a:tailEnd/>
          </a:ln>
        </p:spPr>
        <p:txBody>
          <a:bodyPr/>
          <a:lstStyle/>
          <a:p>
            <a:endParaRPr lang="zh-CN" altLang="en-US"/>
          </a:p>
        </p:txBody>
      </p:sp>
      <p:sp>
        <p:nvSpPr>
          <p:cNvPr id="360507" name="Line 59"/>
          <p:cNvSpPr>
            <a:spLocks noChangeShapeType="1"/>
          </p:cNvSpPr>
          <p:nvPr/>
        </p:nvSpPr>
        <p:spPr bwMode="auto">
          <a:xfrm flipV="1">
            <a:off x="1096963" y="2362200"/>
            <a:ext cx="2432050" cy="0"/>
          </a:xfrm>
          <a:prstGeom prst="line">
            <a:avLst/>
          </a:prstGeom>
          <a:noFill/>
          <a:ln w="38100" cap="sq">
            <a:solidFill>
              <a:srgbClr val="FF0000"/>
            </a:solidFill>
            <a:round/>
            <a:headEnd/>
            <a:tailEnd/>
          </a:ln>
        </p:spPr>
        <p:txBody>
          <a:bodyPr/>
          <a:lstStyle/>
          <a:p>
            <a:endParaRPr lang="zh-CN" altLang="en-US"/>
          </a:p>
        </p:txBody>
      </p:sp>
      <p:grpSp>
        <p:nvGrpSpPr>
          <p:cNvPr id="19" name="Group 60"/>
          <p:cNvGrpSpPr>
            <a:grpSpLocks/>
          </p:cNvGrpSpPr>
          <p:nvPr/>
        </p:nvGrpSpPr>
        <p:grpSpPr bwMode="auto">
          <a:xfrm>
            <a:off x="3071813" y="1277938"/>
            <a:ext cx="4894262" cy="625475"/>
            <a:chOff x="1935" y="805"/>
            <a:chExt cx="3083" cy="394"/>
          </a:xfrm>
        </p:grpSpPr>
        <p:sp>
          <p:nvSpPr>
            <p:cNvPr id="50317" name="Rectangle 61"/>
            <p:cNvSpPr>
              <a:spLocks noChangeArrowheads="1"/>
            </p:cNvSpPr>
            <p:nvPr/>
          </p:nvSpPr>
          <p:spPr bwMode="auto">
            <a:xfrm>
              <a:off x="4682" y="827"/>
              <a:ext cx="33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8" name="Text Box 62"/>
            <p:cNvSpPr txBox="1">
              <a:spLocks noChangeArrowheads="1"/>
            </p:cNvSpPr>
            <p:nvPr/>
          </p:nvSpPr>
          <p:spPr bwMode="auto">
            <a:xfrm>
              <a:off x="1935" y="805"/>
              <a:ext cx="209" cy="394"/>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20" name="Group 63"/>
          <p:cNvGrpSpPr>
            <a:grpSpLocks/>
          </p:cNvGrpSpPr>
          <p:nvPr/>
        </p:nvGrpSpPr>
        <p:grpSpPr bwMode="auto">
          <a:xfrm>
            <a:off x="1277938" y="2392363"/>
            <a:ext cx="3827462" cy="995362"/>
            <a:chOff x="805" y="1485"/>
            <a:chExt cx="2411" cy="627"/>
          </a:xfrm>
        </p:grpSpPr>
        <p:sp>
          <p:nvSpPr>
            <p:cNvPr id="50315" name="Text Box 64"/>
            <p:cNvSpPr txBox="1">
              <a:spLocks noChangeArrowheads="1"/>
            </p:cNvSpPr>
            <p:nvPr/>
          </p:nvSpPr>
          <p:spPr bwMode="auto">
            <a:xfrm>
              <a:off x="805" y="148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50316" name="Rectangle 65"/>
            <p:cNvSpPr>
              <a:spLocks noChangeArrowheads="1"/>
            </p:cNvSpPr>
            <p:nvPr/>
          </p:nvSpPr>
          <p:spPr bwMode="auto">
            <a:xfrm>
              <a:off x="2496" y="1536"/>
              <a:ext cx="720" cy="57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sp>
        <p:nvSpPr>
          <p:cNvPr id="360514" name="Text Box 66"/>
          <p:cNvSpPr txBox="1">
            <a:spLocks noChangeArrowheads="1"/>
          </p:cNvSpPr>
          <p:nvPr/>
        </p:nvSpPr>
        <p:spPr bwMode="auto">
          <a:xfrm>
            <a:off x="3962400" y="2362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15" name="Oval 67"/>
          <p:cNvSpPr>
            <a:spLocks noChangeArrowheads="1"/>
          </p:cNvSpPr>
          <p:nvPr/>
        </p:nvSpPr>
        <p:spPr bwMode="auto">
          <a:xfrm>
            <a:off x="1049338" y="1887538"/>
            <a:ext cx="762000" cy="409575"/>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21" name="Group 68"/>
          <p:cNvGrpSpPr>
            <a:grpSpLocks/>
          </p:cNvGrpSpPr>
          <p:nvPr/>
        </p:nvGrpSpPr>
        <p:grpSpPr bwMode="auto">
          <a:xfrm>
            <a:off x="1143000" y="2405063"/>
            <a:ext cx="1357313" cy="549275"/>
            <a:chOff x="720" y="1515"/>
            <a:chExt cx="855" cy="346"/>
          </a:xfrm>
        </p:grpSpPr>
        <p:sp>
          <p:nvSpPr>
            <p:cNvPr id="50313" name="Rectangle 69"/>
            <p:cNvSpPr>
              <a:spLocks noChangeArrowheads="1"/>
            </p:cNvSpPr>
            <p:nvPr/>
          </p:nvSpPr>
          <p:spPr bwMode="auto">
            <a:xfrm>
              <a:off x="720"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14" name="Text Box 70"/>
            <p:cNvSpPr txBox="1">
              <a:spLocks noChangeArrowheads="1"/>
            </p:cNvSpPr>
            <p:nvPr/>
          </p:nvSpPr>
          <p:spPr bwMode="auto">
            <a:xfrm>
              <a:off x="1392" y="151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2" name="Group 71"/>
          <p:cNvGrpSpPr>
            <a:grpSpLocks/>
          </p:cNvGrpSpPr>
          <p:nvPr/>
        </p:nvGrpSpPr>
        <p:grpSpPr bwMode="auto">
          <a:xfrm>
            <a:off x="3113088" y="2403475"/>
            <a:ext cx="1282700" cy="549275"/>
            <a:chOff x="1961" y="1514"/>
            <a:chExt cx="808" cy="346"/>
          </a:xfrm>
        </p:grpSpPr>
        <p:sp>
          <p:nvSpPr>
            <p:cNvPr id="50311" name="Text Box 72"/>
            <p:cNvSpPr txBox="1">
              <a:spLocks noChangeArrowheads="1"/>
            </p:cNvSpPr>
            <p:nvPr/>
          </p:nvSpPr>
          <p:spPr bwMode="auto">
            <a:xfrm>
              <a:off x="1961"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12" name="Rectangle 73"/>
            <p:cNvSpPr>
              <a:spLocks noChangeArrowheads="1"/>
            </p:cNvSpPr>
            <p:nvPr/>
          </p:nvSpPr>
          <p:spPr bwMode="auto">
            <a:xfrm>
              <a:off x="2385"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23" name="Group 74"/>
          <p:cNvGrpSpPr>
            <a:grpSpLocks/>
          </p:cNvGrpSpPr>
          <p:nvPr/>
        </p:nvGrpSpPr>
        <p:grpSpPr bwMode="auto">
          <a:xfrm>
            <a:off x="2039938" y="1784350"/>
            <a:ext cx="615950" cy="565150"/>
            <a:chOff x="1820" y="273"/>
            <a:chExt cx="388" cy="356"/>
          </a:xfrm>
        </p:grpSpPr>
        <p:sp>
          <p:nvSpPr>
            <p:cNvPr id="50309" name="Rectangle 75"/>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0" name="Rectangle 76"/>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4" name="Group 77"/>
          <p:cNvGrpSpPr>
            <a:grpSpLocks/>
          </p:cNvGrpSpPr>
          <p:nvPr/>
        </p:nvGrpSpPr>
        <p:grpSpPr bwMode="auto">
          <a:xfrm>
            <a:off x="2924175" y="1770063"/>
            <a:ext cx="615950" cy="565150"/>
            <a:chOff x="1820" y="273"/>
            <a:chExt cx="388" cy="356"/>
          </a:xfrm>
        </p:grpSpPr>
        <p:sp>
          <p:nvSpPr>
            <p:cNvPr id="50307" name="Rectangle 78"/>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8" name="Rectangle 79"/>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38</a:t>
              </a:r>
            </a:p>
          </p:txBody>
        </p:sp>
      </p:grpSp>
      <p:grpSp>
        <p:nvGrpSpPr>
          <p:cNvPr id="25" name="Group 80"/>
          <p:cNvGrpSpPr>
            <a:grpSpLocks/>
          </p:cNvGrpSpPr>
          <p:nvPr/>
        </p:nvGrpSpPr>
        <p:grpSpPr bwMode="auto">
          <a:xfrm>
            <a:off x="2057400" y="2514600"/>
            <a:ext cx="1341438" cy="871538"/>
            <a:chOff x="1296" y="1584"/>
            <a:chExt cx="845" cy="549"/>
          </a:xfrm>
        </p:grpSpPr>
        <p:sp>
          <p:nvSpPr>
            <p:cNvPr id="50305" name="Rectangle 81"/>
            <p:cNvSpPr>
              <a:spLocks noChangeArrowheads="1"/>
            </p:cNvSpPr>
            <p:nvPr/>
          </p:nvSpPr>
          <p:spPr bwMode="auto">
            <a:xfrm>
              <a:off x="1296"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6" name="Text Box 82"/>
            <p:cNvSpPr txBox="1">
              <a:spLocks noChangeArrowheads="1"/>
            </p:cNvSpPr>
            <p:nvPr/>
          </p:nvSpPr>
          <p:spPr bwMode="auto">
            <a:xfrm>
              <a:off x="1958" y="178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6" name="Group 83"/>
          <p:cNvGrpSpPr>
            <a:grpSpLocks/>
          </p:cNvGrpSpPr>
          <p:nvPr/>
        </p:nvGrpSpPr>
        <p:grpSpPr bwMode="auto">
          <a:xfrm>
            <a:off x="2198688" y="2420938"/>
            <a:ext cx="1412875" cy="549275"/>
            <a:chOff x="1385" y="1514"/>
            <a:chExt cx="890" cy="346"/>
          </a:xfrm>
        </p:grpSpPr>
        <p:sp>
          <p:nvSpPr>
            <p:cNvPr id="50303" name="Rectangle 8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4" name="Text Box 8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27" name="Group 86"/>
          <p:cNvGrpSpPr>
            <a:grpSpLocks/>
          </p:cNvGrpSpPr>
          <p:nvPr/>
        </p:nvGrpSpPr>
        <p:grpSpPr bwMode="auto">
          <a:xfrm>
            <a:off x="1031875" y="1773238"/>
            <a:ext cx="838200" cy="565150"/>
            <a:chOff x="1728" y="288"/>
            <a:chExt cx="528" cy="356"/>
          </a:xfrm>
        </p:grpSpPr>
        <p:sp>
          <p:nvSpPr>
            <p:cNvPr id="50301" name="Rectangle 87"/>
            <p:cNvSpPr>
              <a:spLocks noChangeArrowheads="1"/>
            </p:cNvSpPr>
            <p:nvPr/>
          </p:nvSpPr>
          <p:spPr bwMode="auto">
            <a:xfrm>
              <a:off x="1728" y="325"/>
              <a:ext cx="528" cy="31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2" name="Rectangle 88"/>
            <p:cNvSpPr>
              <a:spLocks noChangeArrowheads="1"/>
            </p:cNvSpPr>
            <p:nvPr/>
          </p:nvSpPr>
          <p:spPr bwMode="auto">
            <a:xfrm>
              <a:off x="1807" y="28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8" name="Group 89"/>
          <p:cNvGrpSpPr>
            <a:grpSpLocks/>
          </p:cNvGrpSpPr>
          <p:nvPr/>
        </p:nvGrpSpPr>
        <p:grpSpPr bwMode="auto">
          <a:xfrm>
            <a:off x="1946275" y="1763713"/>
            <a:ext cx="762000" cy="579437"/>
            <a:chOff x="1824" y="266"/>
            <a:chExt cx="480" cy="365"/>
          </a:xfrm>
        </p:grpSpPr>
        <p:sp>
          <p:nvSpPr>
            <p:cNvPr id="50299" name="Rectangle 90"/>
            <p:cNvSpPr>
              <a:spLocks noChangeArrowheads="1"/>
            </p:cNvSpPr>
            <p:nvPr/>
          </p:nvSpPr>
          <p:spPr bwMode="auto">
            <a:xfrm>
              <a:off x="1824"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0" name="Rectangle 91"/>
            <p:cNvSpPr>
              <a:spLocks noChangeArrowheads="1"/>
            </p:cNvSpPr>
            <p:nvPr/>
          </p:nvSpPr>
          <p:spPr bwMode="auto">
            <a:xfrm>
              <a:off x="1883"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27</a:t>
              </a:r>
            </a:p>
          </p:txBody>
        </p:sp>
      </p:grpSp>
      <p:grpSp>
        <p:nvGrpSpPr>
          <p:cNvPr id="29" name="Group 92"/>
          <p:cNvGrpSpPr>
            <a:grpSpLocks/>
          </p:cNvGrpSpPr>
          <p:nvPr/>
        </p:nvGrpSpPr>
        <p:grpSpPr bwMode="auto">
          <a:xfrm>
            <a:off x="990600" y="2286000"/>
            <a:ext cx="2667000" cy="990600"/>
            <a:chOff x="624" y="1440"/>
            <a:chExt cx="1680" cy="624"/>
          </a:xfrm>
        </p:grpSpPr>
        <p:grpSp>
          <p:nvGrpSpPr>
            <p:cNvPr id="30" name="Group 93"/>
            <p:cNvGrpSpPr>
              <a:grpSpLocks/>
            </p:cNvGrpSpPr>
            <p:nvPr/>
          </p:nvGrpSpPr>
          <p:grpSpPr bwMode="auto">
            <a:xfrm>
              <a:off x="1385" y="1514"/>
              <a:ext cx="890" cy="346"/>
              <a:chOff x="1385" y="1514"/>
              <a:chExt cx="890" cy="346"/>
            </a:xfrm>
          </p:grpSpPr>
          <p:sp>
            <p:nvSpPr>
              <p:cNvPr id="50297" name="Rectangle 9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98" name="Text Box 9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sp>
          <p:nvSpPr>
            <p:cNvPr id="50294" name="Rectangle 96"/>
            <p:cNvSpPr>
              <a:spLocks noChangeArrowheads="1"/>
            </p:cNvSpPr>
            <p:nvPr/>
          </p:nvSpPr>
          <p:spPr bwMode="auto">
            <a:xfrm>
              <a:off x="624" y="1440"/>
              <a:ext cx="1680" cy="624"/>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5" name="Line 97"/>
            <p:cNvSpPr>
              <a:spLocks noChangeShapeType="1"/>
            </p:cNvSpPr>
            <p:nvPr/>
          </p:nvSpPr>
          <p:spPr bwMode="auto">
            <a:xfrm>
              <a:off x="1846" y="1488"/>
              <a:ext cx="336" cy="0"/>
            </a:xfrm>
            <a:prstGeom prst="line">
              <a:avLst/>
            </a:prstGeom>
            <a:noFill/>
            <a:ln w="38100" cap="sq">
              <a:solidFill>
                <a:srgbClr val="FF0000"/>
              </a:solidFill>
              <a:round/>
              <a:headEnd/>
              <a:tailEnd/>
            </a:ln>
          </p:spPr>
          <p:txBody>
            <a:bodyPr/>
            <a:lstStyle/>
            <a:p>
              <a:endParaRPr lang="zh-CN" altLang="en-US"/>
            </a:p>
          </p:txBody>
        </p:sp>
        <p:sp>
          <p:nvSpPr>
            <p:cNvPr id="50296" name="Line 98"/>
            <p:cNvSpPr>
              <a:spLocks noChangeShapeType="1"/>
            </p:cNvSpPr>
            <p:nvPr/>
          </p:nvSpPr>
          <p:spPr bwMode="auto">
            <a:xfrm>
              <a:off x="745" y="1496"/>
              <a:ext cx="336" cy="0"/>
            </a:xfrm>
            <a:prstGeom prst="line">
              <a:avLst/>
            </a:prstGeom>
            <a:noFill/>
            <a:ln w="38100" cap="sq">
              <a:solidFill>
                <a:srgbClr val="FF0000"/>
              </a:solidFill>
              <a:round/>
              <a:headEnd/>
              <a:tailEnd/>
            </a:ln>
          </p:spPr>
          <p:txBody>
            <a:bodyPr/>
            <a:lstStyle/>
            <a:p>
              <a:endParaRPr lang="zh-CN" altLang="en-US"/>
            </a:p>
          </p:txBody>
        </p:sp>
      </p:grpSp>
      <p:grpSp>
        <p:nvGrpSpPr>
          <p:cNvPr id="31" name="Group 99"/>
          <p:cNvGrpSpPr>
            <a:grpSpLocks/>
          </p:cNvGrpSpPr>
          <p:nvPr/>
        </p:nvGrpSpPr>
        <p:grpSpPr bwMode="auto">
          <a:xfrm>
            <a:off x="1143000" y="1295400"/>
            <a:ext cx="6656388" cy="641350"/>
            <a:chOff x="720" y="802"/>
            <a:chExt cx="4193" cy="404"/>
          </a:xfrm>
        </p:grpSpPr>
        <p:sp>
          <p:nvSpPr>
            <p:cNvPr id="50290" name="Rectangle 100"/>
            <p:cNvSpPr>
              <a:spLocks noChangeArrowheads="1"/>
            </p:cNvSpPr>
            <p:nvPr/>
          </p:nvSpPr>
          <p:spPr bwMode="auto">
            <a:xfrm>
              <a:off x="720" y="864"/>
              <a:ext cx="1632"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1" name="Text Box 101"/>
            <p:cNvSpPr txBox="1">
              <a:spLocks noChangeArrowheads="1"/>
            </p:cNvSpPr>
            <p:nvPr/>
          </p:nvSpPr>
          <p:spPr bwMode="auto">
            <a:xfrm>
              <a:off x="3043" y="802"/>
              <a:ext cx="225"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en-US" altLang="zh-CN" sz="3500" b="1">
                  <a:solidFill>
                    <a:srgbClr val="FFFF00"/>
                  </a:solidFill>
                  <a:latin typeface="Times New Roman" pitchFamily="18" charset="0"/>
                </a:rPr>
                <a:t>s</a:t>
              </a:r>
            </a:p>
          </p:txBody>
        </p:sp>
        <p:sp>
          <p:nvSpPr>
            <p:cNvPr id="50292" name="Rectangle 102"/>
            <p:cNvSpPr>
              <a:spLocks noChangeArrowheads="1"/>
            </p:cNvSpPr>
            <p:nvPr/>
          </p:nvSpPr>
          <p:spPr bwMode="auto">
            <a:xfrm>
              <a:off x="4704" y="812"/>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sp>
        <p:nvSpPr>
          <p:cNvPr id="360551" name="Text Box 103"/>
          <p:cNvSpPr txBox="1">
            <a:spLocks noChangeArrowheads="1"/>
          </p:cNvSpPr>
          <p:nvPr/>
        </p:nvSpPr>
        <p:spPr bwMode="auto">
          <a:xfrm>
            <a:off x="4891088" y="2411413"/>
            <a:ext cx="290512"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52" name="Text Box 104"/>
          <p:cNvSpPr txBox="1">
            <a:spLocks noChangeArrowheads="1"/>
          </p:cNvSpPr>
          <p:nvPr/>
        </p:nvSpPr>
        <p:spPr bwMode="auto">
          <a:xfrm>
            <a:off x="8088313" y="2379663"/>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53" name="Oval 105"/>
          <p:cNvSpPr>
            <a:spLocks noChangeArrowheads="1"/>
          </p:cNvSpPr>
          <p:nvPr/>
        </p:nvSpPr>
        <p:spPr bwMode="auto">
          <a:xfrm>
            <a:off x="4676775" y="1828800"/>
            <a:ext cx="685800" cy="45720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240" name="Group 106"/>
          <p:cNvGrpSpPr>
            <a:grpSpLocks/>
          </p:cNvGrpSpPr>
          <p:nvPr/>
        </p:nvGrpSpPr>
        <p:grpSpPr bwMode="auto">
          <a:xfrm>
            <a:off x="4741863" y="2424113"/>
            <a:ext cx="1312862" cy="549275"/>
            <a:chOff x="2987" y="1527"/>
            <a:chExt cx="827" cy="346"/>
          </a:xfrm>
        </p:grpSpPr>
        <p:sp>
          <p:nvSpPr>
            <p:cNvPr id="50288" name="Rectangle 107"/>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9" name="Text Box 108"/>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242" name="Group 109"/>
          <p:cNvGrpSpPr>
            <a:grpSpLocks/>
          </p:cNvGrpSpPr>
          <p:nvPr/>
        </p:nvGrpSpPr>
        <p:grpSpPr bwMode="auto">
          <a:xfrm>
            <a:off x="7467600" y="2374900"/>
            <a:ext cx="990600" cy="590550"/>
            <a:chOff x="4704" y="1496"/>
            <a:chExt cx="624" cy="372"/>
          </a:xfrm>
        </p:grpSpPr>
        <p:sp>
          <p:nvSpPr>
            <p:cNvPr id="50286" name="Rectangle 110"/>
            <p:cNvSpPr>
              <a:spLocks noChangeArrowheads="1"/>
            </p:cNvSpPr>
            <p:nvPr/>
          </p:nvSpPr>
          <p:spPr bwMode="auto">
            <a:xfrm>
              <a:off x="5088" y="1532"/>
              <a:ext cx="24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7" name="Text Box 111"/>
            <p:cNvSpPr txBox="1">
              <a:spLocks noChangeArrowheads="1"/>
            </p:cNvSpPr>
            <p:nvPr/>
          </p:nvSpPr>
          <p:spPr bwMode="auto">
            <a:xfrm>
              <a:off x="4704" y="1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250" name="Group 112"/>
          <p:cNvGrpSpPr>
            <a:grpSpLocks/>
          </p:cNvGrpSpPr>
          <p:nvPr/>
        </p:nvGrpSpPr>
        <p:grpSpPr bwMode="auto">
          <a:xfrm>
            <a:off x="5503863" y="1781175"/>
            <a:ext cx="914400" cy="565150"/>
            <a:chOff x="3216" y="240"/>
            <a:chExt cx="576" cy="356"/>
          </a:xfrm>
        </p:grpSpPr>
        <p:sp>
          <p:nvSpPr>
            <p:cNvPr id="50284" name="Rectangle 113"/>
            <p:cNvSpPr>
              <a:spLocks noChangeArrowheads="1"/>
            </p:cNvSpPr>
            <p:nvPr/>
          </p:nvSpPr>
          <p:spPr bwMode="auto">
            <a:xfrm>
              <a:off x="3216" y="240"/>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5" name="Rectangle 114"/>
            <p:cNvSpPr>
              <a:spLocks noChangeArrowheads="1"/>
            </p:cNvSpPr>
            <p:nvPr/>
          </p:nvSpPr>
          <p:spPr bwMode="auto">
            <a:xfrm>
              <a:off x="3306"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grpSp>
        <p:nvGrpSpPr>
          <p:cNvPr id="50293" name="Group 115"/>
          <p:cNvGrpSpPr>
            <a:grpSpLocks/>
          </p:cNvGrpSpPr>
          <p:nvPr/>
        </p:nvGrpSpPr>
        <p:grpSpPr bwMode="auto">
          <a:xfrm>
            <a:off x="7356475" y="1808163"/>
            <a:ext cx="619125" cy="565150"/>
            <a:chOff x="4820" y="240"/>
            <a:chExt cx="390" cy="356"/>
          </a:xfrm>
        </p:grpSpPr>
        <p:sp>
          <p:nvSpPr>
            <p:cNvPr id="50282" name="Rectangle 116"/>
            <p:cNvSpPr>
              <a:spLocks noChangeArrowheads="1"/>
            </p:cNvSpPr>
            <p:nvPr/>
          </p:nvSpPr>
          <p:spPr bwMode="auto">
            <a:xfrm>
              <a:off x="4826" y="277"/>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3" name="Rectangle 117"/>
            <p:cNvSpPr>
              <a:spLocks noChangeArrowheads="1"/>
            </p:cNvSpPr>
            <p:nvPr/>
          </p:nvSpPr>
          <p:spPr bwMode="auto">
            <a:xfrm>
              <a:off x="4820"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50353" name="Group 118"/>
          <p:cNvGrpSpPr>
            <a:grpSpLocks/>
          </p:cNvGrpSpPr>
          <p:nvPr/>
        </p:nvGrpSpPr>
        <p:grpSpPr bwMode="auto">
          <a:xfrm>
            <a:off x="5614988" y="2444750"/>
            <a:ext cx="1312862" cy="549275"/>
            <a:chOff x="2987" y="1527"/>
            <a:chExt cx="827" cy="346"/>
          </a:xfrm>
        </p:grpSpPr>
        <p:sp>
          <p:nvSpPr>
            <p:cNvPr id="50280" name="Rectangle 119"/>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1" name="Text Box 120"/>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4" name="Group 121"/>
          <p:cNvGrpSpPr>
            <a:grpSpLocks/>
          </p:cNvGrpSpPr>
          <p:nvPr/>
        </p:nvGrpSpPr>
        <p:grpSpPr bwMode="auto">
          <a:xfrm>
            <a:off x="6494463" y="2455863"/>
            <a:ext cx="1293812" cy="912812"/>
            <a:chOff x="4091" y="1547"/>
            <a:chExt cx="815" cy="575"/>
          </a:xfrm>
        </p:grpSpPr>
        <p:sp>
          <p:nvSpPr>
            <p:cNvPr id="50278" name="Rectangle 122"/>
            <p:cNvSpPr>
              <a:spLocks noChangeArrowheads="1"/>
            </p:cNvSpPr>
            <p:nvPr/>
          </p:nvSpPr>
          <p:spPr bwMode="auto">
            <a:xfrm>
              <a:off x="4091"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9" name="Text Box 123"/>
            <p:cNvSpPr txBox="1">
              <a:spLocks noChangeArrowheads="1"/>
            </p:cNvSpPr>
            <p:nvPr/>
          </p:nvSpPr>
          <p:spPr bwMode="auto">
            <a:xfrm>
              <a:off x="4723" y="1776"/>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5" name="Group 124"/>
          <p:cNvGrpSpPr>
            <a:grpSpLocks/>
          </p:cNvGrpSpPr>
          <p:nvPr/>
        </p:nvGrpSpPr>
        <p:grpSpPr bwMode="auto">
          <a:xfrm>
            <a:off x="6611938" y="2362200"/>
            <a:ext cx="1236662" cy="549275"/>
            <a:chOff x="4165" y="1488"/>
            <a:chExt cx="779" cy="346"/>
          </a:xfrm>
        </p:grpSpPr>
        <p:sp>
          <p:nvSpPr>
            <p:cNvPr id="50276" name="Rectangle 125"/>
            <p:cNvSpPr>
              <a:spLocks noChangeArrowheads="1"/>
            </p:cNvSpPr>
            <p:nvPr/>
          </p:nvSpPr>
          <p:spPr bwMode="auto">
            <a:xfrm>
              <a:off x="4656" y="1547"/>
              <a:ext cx="288" cy="28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77" name="Text Box 126"/>
            <p:cNvSpPr txBox="1">
              <a:spLocks noChangeArrowheads="1"/>
            </p:cNvSpPr>
            <p:nvPr/>
          </p:nvSpPr>
          <p:spPr bwMode="auto">
            <a:xfrm>
              <a:off x="4165" y="148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56" name="Group 127"/>
          <p:cNvGrpSpPr>
            <a:grpSpLocks/>
          </p:cNvGrpSpPr>
          <p:nvPr/>
        </p:nvGrpSpPr>
        <p:grpSpPr bwMode="auto">
          <a:xfrm>
            <a:off x="4589463" y="1785938"/>
            <a:ext cx="908050" cy="565150"/>
            <a:chOff x="2928" y="118"/>
            <a:chExt cx="572" cy="356"/>
          </a:xfrm>
        </p:grpSpPr>
        <p:sp>
          <p:nvSpPr>
            <p:cNvPr id="50274" name="Rectangle 128"/>
            <p:cNvSpPr>
              <a:spLocks noChangeArrowheads="1"/>
            </p:cNvSpPr>
            <p:nvPr/>
          </p:nvSpPr>
          <p:spPr bwMode="auto">
            <a:xfrm>
              <a:off x="2928" y="122"/>
              <a:ext cx="572"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5" name="Rectangle 129"/>
            <p:cNvSpPr>
              <a:spLocks noChangeArrowheads="1"/>
            </p:cNvSpPr>
            <p:nvPr/>
          </p:nvSpPr>
          <p:spPr bwMode="auto">
            <a:xfrm>
              <a:off x="3013" y="11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50357" name="Group 130"/>
          <p:cNvGrpSpPr>
            <a:grpSpLocks/>
          </p:cNvGrpSpPr>
          <p:nvPr/>
        </p:nvGrpSpPr>
        <p:grpSpPr bwMode="auto">
          <a:xfrm>
            <a:off x="6365875" y="1800225"/>
            <a:ext cx="762000" cy="579438"/>
            <a:chOff x="3264" y="243"/>
            <a:chExt cx="480" cy="365"/>
          </a:xfrm>
        </p:grpSpPr>
        <p:sp>
          <p:nvSpPr>
            <p:cNvPr id="50272" name="Rectangle 131"/>
            <p:cNvSpPr>
              <a:spLocks noChangeArrowheads="1"/>
            </p:cNvSpPr>
            <p:nvPr/>
          </p:nvSpPr>
          <p:spPr bwMode="auto">
            <a:xfrm>
              <a:off x="3264" y="288"/>
              <a:ext cx="48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3" name="Rectangle 132"/>
            <p:cNvSpPr>
              <a:spLocks noChangeArrowheads="1"/>
            </p:cNvSpPr>
            <p:nvPr/>
          </p:nvSpPr>
          <p:spPr bwMode="auto">
            <a:xfrm>
              <a:off x="3321" y="243"/>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76</a:t>
              </a:r>
            </a:p>
          </p:txBody>
        </p:sp>
      </p:grpSp>
      <p:grpSp>
        <p:nvGrpSpPr>
          <p:cNvPr id="50358" name="Group 133"/>
          <p:cNvGrpSpPr>
            <a:grpSpLocks/>
          </p:cNvGrpSpPr>
          <p:nvPr/>
        </p:nvGrpSpPr>
        <p:grpSpPr bwMode="auto">
          <a:xfrm>
            <a:off x="4724400" y="2303463"/>
            <a:ext cx="3276600" cy="1219200"/>
            <a:chOff x="2976" y="1473"/>
            <a:chExt cx="2064" cy="768"/>
          </a:xfrm>
        </p:grpSpPr>
        <p:sp>
          <p:nvSpPr>
            <p:cNvPr id="50269" name="Rectangle 134"/>
            <p:cNvSpPr>
              <a:spLocks noChangeArrowheads="1"/>
            </p:cNvSpPr>
            <p:nvPr/>
          </p:nvSpPr>
          <p:spPr bwMode="auto">
            <a:xfrm>
              <a:off x="2976" y="1473"/>
              <a:ext cx="2064" cy="76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0" name="Line 135"/>
            <p:cNvSpPr>
              <a:spLocks noChangeShapeType="1"/>
            </p:cNvSpPr>
            <p:nvPr/>
          </p:nvSpPr>
          <p:spPr bwMode="auto">
            <a:xfrm flipV="1">
              <a:off x="4608" y="1503"/>
              <a:ext cx="395" cy="0"/>
            </a:xfrm>
            <a:prstGeom prst="line">
              <a:avLst/>
            </a:prstGeom>
            <a:noFill/>
            <a:ln w="38100" cap="sq">
              <a:solidFill>
                <a:srgbClr val="FF0000"/>
              </a:solidFill>
              <a:round/>
              <a:headEnd/>
              <a:tailEnd/>
            </a:ln>
          </p:spPr>
          <p:txBody>
            <a:bodyPr/>
            <a:lstStyle/>
            <a:p>
              <a:endParaRPr lang="zh-CN" altLang="en-US"/>
            </a:p>
          </p:txBody>
        </p:sp>
        <p:sp>
          <p:nvSpPr>
            <p:cNvPr id="50271" name="Line 136"/>
            <p:cNvSpPr>
              <a:spLocks noChangeShapeType="1"/>
            </p:cNvSpPr>
            <p:nvPr/>
          </p:nvSpPr>
          <p:spPr bwMode="auto">
            <a:xfrm flipV="1">
              <a:off x="3024" y="1503"/>
              <a:ext cx="912" cy="0"/>
            </a:xfrm>
            <a:prstGeom prst="line">
              <a:avLst/>
            </a:prstGeom>
            <a:noFill/>
            <a:ln w="38100" cap="sq">
              <a:solidFill>
                <a:srgbClr val="FF0000"/>
              </a:solidFill>
              <a:round/>
              <a:headEnd/>
              <a:tailEnd/>
            </a:ln>
          </p:spPr>
          <p:txBody>
            <a:bodyPr/>
            <a:lstStyle/>
            <a:p>
              <a:endParaRPr lang="zh-CN" altLang="en-US"/>
            </a:p>
          </p:txBody>
        </p:sp>
      </p:grpSp>
      <p:sp>
        <p:nvSpPr>
          <p:cNvPr id="360585" name="Text Box 137"/>
          <p:cNvSpPr txBox="1">
            <a:spLocks noChangeArrowheads="1"/>
          </p:cNvSpPr>
          <p:nvPr/>
        </p:nvSpPr>
        <p:spPr bwMode="auto">
          <a:xfrm>
            <a:off x="4918075" y="2362200"/>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86" name="Text Box 138"/>
          <p:cNvSpPr txBox="1">
            <a:spLocks noChangeArrowheads="1"/>
          </p:cNvSpPr>
          <p:nvPr/>
        </p:nvSpPr>
        <p:spPr bwMode="auto">
          <a:xfrm>
            <a:off x="6640513" y="2362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87" name="Oval 139"/>
          <p:cNvSpPr>
            <a:spLocks noChangeArrowheads="1"/>
          </p:cNvSpPr>
          <p:nvPr/>
        </p:nvSpPr>
        <p:spPr bwMode="auto">
          <a:xfrm>
            <a:off x="4589463" y="1828800"/>
            <a:ext cx="838200" cy="45085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359" name="Group 140"/>
          <p:cNvGrpSpPr>
            <a:grpSpLocks/>
          </p:cNvGrpSpPr>
          <p:nvPr/>
        </p:nvGrpSpPr>
        <p:grpSpPr bwMode="auto">
          <a:xfrm>
            <a:off x="5756275" y="1301750"/>
            <a:ext cx="2397125" cy="625475"/>
            <a:chOff x="3626" y="820"/>
            <a:chExt cx="1510" cy="394"/>
          </a:xfrm>
        </p:grpSpPr>
        <p:sp>
          <p:nvSpPr>
            <p:cNvPr id="50267" name="Rectangle 141"/>
            <p:cNvSpPr>
              <a:spLocks noChangeArrowheads="1"/>
            </p:cNvSpPr>
            <p:nvPr/>
          </p:nvSpPr>
          <p:spPr bwMode="auto">
            <a:xfrm>
              <a:off x="4560" y="827"/>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8" name="Rectangle 142"/>
            <p:cNvSpPr>
              <a:spLocks noChangeArrowheads="1"/>
            </p:cNvSpPr>
            <p:nvPr/>
          </p:nvSpPr>
          <p:spPr bwMode="auto">
            <a:xfrm>
              <a:off x="3626" y="820"/>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50360" name="Group 143"/>
          <p:cNvGrpSpPr>
            <a:grpSpLocks/>
          </p:cNvGrpSpPr>
          <p:nvPr/>
        </p:nvGrpSpPr>
        <p:grpSpPr bwMode="auto">
          <a:xfrm>
            <a:off x="4759325" y="2386013"/>
            <a:ext cx="1336675" cy="549275"/>
            <a:chOff x="2998" y="1503"/>
            <a:chExt cx="842" cy="346"/>
          </a:xfrm>
        </p:grpSpPr>
        <p:sp>
          <p:nvSpPr>
            <p:cNvPr id="50265" name="Rectangle 144"/>
            <p:cNvSpPr>
              <a:spLocks noChangeArrowheads="1"/>
            </p:cNvSpPr>
            <p:nvPr/>
          </p:nvSpPr>
          <p:spPr bwMode="auto">
            <a:xfrm>
              <a:off x="2998" y="1536"/>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6" name="Text Box 145"/>
            <p:cNvSpPr txBox="1">
              <a:spLocks noChangeArrowheads="1"/>
            </p:cNvSpPr>
            <p:nvPr/>
          </p:nvSpPr>
          <p:spPr bwMode="auto">
            <a:xfrm>
              <a:off x="3657" y="1503"/>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61" name="Group 146"/>
          <p:cNvGrpSpPr>
            <a:grpSpLocks/>
          </p:cNvGrpSpPr>
          <p:nvPr/>
        </p:nvGrpSpPr>
        <p:grpSpPr bwMode="auto">
          <a:xfrm>
            <a:off x="5795963" y="2438400"/>
            <a:ext cx="1214437" cy="854075"/>
            <a:chOff x="3651" y="1536"/>
            <a:chExt cx="765" cy="538"/>
          </a:xfrm>
        </p:grpSpPr>
        <p:sp>
          <p:nvSpPr>
            <p:cNvPr id="50263" name="Rectangle 147"/>
            <p:cNvSpPr>
              <a:spLocks noChangeArrowheads="1"/>
            </p:cNvSpPr>
            <p:nvPr/>
          </p:nvSpPr>
          <p:spPr bwMode="auto">
            <a:xfrm>
              <a:off x="4176" y="1536"/>
              <a:ext cx="24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4" name="Text Box 148"/>
            <p:cNvSpPr txBox="1">
              <a:spLocks noChangeArrowheads="1"/>
            </p:cNvSpPr>
            <p:nvPr/>
          </p:nvSpPr>
          <p:spPr bwMode="auto">
            <a:xfrm>
              <a:off x="3651" y="172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62" name="Group 149"/>
          <p:cNvGrpSpPr>
            <a:grpSpLocks/>
          </p:cNvGrpSpPr>
          <p:nvPr/>
        </p:nvGrpSpPr>
        <p:grpSpPr bwMode="auto">
          <a:xfrm>
            <a:off x="4572000" y="1797050"/>
            <a:ext cx="1066800" cy="565150"/>
            <a:chOff x="2880" y="155"/>
            <a:chExt cx="672" cy="356"/>
          </a:xfrm>
        </p:grpSpPr>
        <p:sp>
          <p:nvSpPr>
            <p:cNvPr id="50261" name="Rectangle 150"/>
            <p:cNvSpPr>
              <a:spLocks noChangeArrowheads="1"/>
            </p:cNvSpPr>
            <p:nvPr/>
          </p:nvSpPr>
          <p:spPr bwMode="auto">
            <a:xfrm>
              <a:off x="2880" y="166"/>
              <a:ext cx="672" cy="32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2" name="Rectangle 151"/>
            <p:cNvSpPr>
              <a:spLocks noChangeArrowheads="1"/>
            </p:cNvSpPr>
            <p:nvPr/>
          </p:nvSpPr>
          <p:spPr bwMode="auto">
            <a:xfrm>
              <a:off x="2994" y="155"/>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sp>
        <p:nvSpPr>
          <p:cNvPr id="360600" name="AutoShape 152"/>
          <p:cNvSpPr>
            <a:spLocks noChangeArrowheads="1"/>
          </p:cNvSpPr>
          <p:nvPr/>
        </p:nvSpPr>
        <p:spPr bwMode="auto">
          <a:xfrm rot="10800000" flipH="1">
            <a:off x="8229600" y="1752600"/>
            <a:ext cx="609600" cy="1519238"/>
          </a:xfrm>
          <a:prstGeom prst="curvedLeftArrow">
            <a:avLst>
              <a:gd name="adj1" fmla="val 49844"/>
              <a:gd name="adj2" fmla="val 99688"/>
              <a:gd name="adj3" fmla="val 33333"/>
            </a:avLst>
          </a:prstGeom>
          <a:gradFill rotWithShape="0">
            <a:gsLst>
              <a:gs pos="0">
                <a:srgbClr val="FF0000"/>
              </a:gs>
              <a:gs pos="50000">
                <a:srgbClr val="760000"/>
              </a:gs>
              <a:gs pos="100000">
                <a:srgbClr val="FF0000"/>
              </a:gs>
            </a:gsLst>
            <a:lin ang="0" scaled="1"/>
          </a:gradFill>
          <a:ln w="47625" cap="sq">
            <a:solidFill>
              <a:srgbClr val="FFFF00"/>
            </a:solidFill>
            <a:miter lim="800000"/>
            <a:headEnd/>
            <a:tailEnd/>
          </a:ln>
          <a:effectLst>
            <a:outerShdw dist="35921" dir="2700000" algn="ctr" rotWithShape="0">
              <a:schemeClr val="bg1"/>
            </a:outerShdw>
          </a:effectLst>
        </p:spPr>
        <p:txBody>
          <a:bodyPr wrap="none" anchor="ctr"/>
          <a:lstStyle/>
          <a:p>
            <a:pPr eaLnBrk="1" hangingPunct="1"/>
            <a:endParaRPr lang="zh-CN" altLang="en-US"/>
          </a:p>
        </p:txBody>
      </p:sp>
      <p:grpSp>
        <p:nvGrpSpPr>
          <p:cNvPr id="50363" name="Group 153"/>
          <p:cNvGrpSpPr>
            <a:grpSpLocks/>
          </p:cNvGrpSpPr>
          <p:nvPr/>
        </p:nvGrpSpPr>
        <p:grpSpPr bwMode="auto">
          <a:xfrm>
            <a:off x="633413" y="2265363"/>
            <a:ext cx="7519987" cy="1371600"/>
            <a:chOff x="399" y="1429"/>
            <a:chExt cx="4737" cy="864"/>
          </a:xfrm>
        </p:grpSpPr>
        <p:sp>
          <p:nvSpPr>
            <p:cNvPr id="50257" name="Rectangle 154"/>
            <p:cNvSpPr>
              <a:spLocks noChangeArrowheads="1"/>
            </p:cNvSpPr>
            <p:nvPr/>
          </p:nvSpPr>
          <p:spPr bwMode="auto">
            <a:xfrm>
              <a:off x="528" y="1440"/>
              <a:ext cx="4608" cy="72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58" name="Text Box 155"/>
            <p:cNvSpPr txBox="1">
              <a:spLocks noChangeArrowheads="1"/>
            </p:cNvSpPr>
            <p:nvPr/>
          </p:nvSpPr>
          <p:spPr bwMode="auto">
            <a:xfrm>
              <a:off x="722" y="1708"/>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sp>
          <p:nvSpPr>
            <p:cNvPr id="50259" name="Oval 156"/>
            <p:cNvSpPr>
              <a:spLocks noChangeArrowheads="1"/>
            </p:cNvSpPr>
            <p:nvPr/>
          </p:nvSpPr>
          <p:spPr bwMode="auto">
            <a:xfrm>
              <a:off x="410" y="1429"/>
              <a:ext cx="288" cy="864"/>
            </a:xfrm>
            <a:prstGeom prst="ellipse">
              <a:avLst/>
            </a:prstGeom>
            <a:solidFill>
              <a:srgbClr val="CCFFFF"/>
            </a:solidFill>
            <a:ln w="12700" cap="sq">
              <a:noFill/>
              <a:round/>
              <a:headEnd/>
              <a:tailEnd/>
            </a:ln>
            <a:effectLst>
              <a:outerShdw dist="45791" dir="2021404" algn="ctr" rotWithShape="0">
                <a:schemeClr val="bg1"/>
              </a:outerShdw>
            </a:effectLst>
          </p:spPr>
          <p:txBody>
            <a:bodyPr wrap="none" anchor="ctr"/>
            <a:lstStyle/>
            <a:p>
              <a:pPr eaLnBrk="1" hangingPunct="1"/>
              <a:endParaRPr lang="zh-CN" altLang="en-US"/>
            </a:p>
          </p:txBody>
        </p:sp>
        <p:sp>
          <p:nvSpPr>
            <p:cNvPr id="50260" name="Text Box 157"/>
            <p:cNvSpPr txBox="1">
              <a:spLocks noChangeArrowheads="1"/>
            </p:cNvSpPr>
            <p:nvPr/>
          </p:nvSpPr>
          <p:spPr bwMode="auto">
            <a:xfrm>
              <a:off x="399" y="1521"/>
              <a:ext cx="277" cy="674"/>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80000"/>
                </a:lnSpc>
              </a:pPr>
              <a:r>
                <a:rPr lang="zh-CN" altLang="en-US" sz="2000" b="1">
                  <a:solidFill>
                    <a:srgbClr val="FF3300"/>
                  </a:solidFill>
                </a:rPr>
                <a:t>原</a:t>
              </a:r>
            </a:p>
            <a:p>
              <a:pPr eaLnBrk="1" hangingPunct="1">
                <a:lnSpc>
                  <a:spcPct val="80000"/>
                </a:lnSpc>
              </a:pPr>
              <a:r>
                <a:rPr lang="zh-CN" altLang="en-US" sz="2000" b="1">
                  <a:solidFill>
                    <a:srgbClr val="FF3300"/>
                  </a:solidFill>
                </a:rPr>
                <a:t>始</a:t>
              </a:r>
            </a:p>
            <a:p>
              <a:pPr eaLnBrk="1" hangingPunct="1">
                <a:lnSpc>
                  <a:spcPct val="80000"/>
                </a:lnSpc>
              </a:pPr>
              <a:r>
                <a:rPr lang="zh-CN" altLang="en-US" sz="2000" b="1">
                  <a:solidFill>
                    <a:srgbClr val="FF3300"/>
                  </a:solidFill>
                </a:rPr>
                <a:t>序</a:t>
              </a:r>
            </a:p>
            <a:p>
              <a:pPr eaLnBrk="1" hangingPunct="1">
                <a:lnSpc>
                  <a:spcPct val="80000"/>
                </a:lnSpc>
              </a:pPr>
              <a:r>
                <a:rPr lang="zh-CN" altLang="en-US" sz="2000" b="1">
                  <a:solidFill>
                    <a:srgbClr val="FF3300"/>
                  </a:solidFill>
                </a:rPr>
                <a:t>列</a:t>
              </a:r>
            </a:p>
          </p:txBody>
        </p:sp>
      </p:grpSp>
      <p:grpSp>
        <p:nvGrpSpPr>
          <p:cNvPr id="50364" name="Group 158"/>
          <p:cNvGrpSpPr>
            <a:grpSpLocks/>
          </p:cNvGrpSpPr>
          <p:nvPr/>
        </p:nvGrpSpPr>
        <p:grpSpPr bwMode="auto">
          <a:xfrm>
            <a:off x="5102225" y="233363"/>
            <a:ext cx="3351213" cy="1111250"/>
            <a:chOff x="3214" y="147"/>
            <a:chExt cx="2111" cy="700"/>
          </a:xfrm>
        </p:grpSpPr>
        <p:sp>
          <p:nvSpPr>
            <p:cNvPr id="50249" name="AutoShape 159"/>
            <p:cNvSpPr>
              <a:spLocks noChangeArrowheads="1"/>
            </p:cNvSpPr>
            <p:nvPr/>
          </p:nvSpPr>
          <p:spPr bwMode="auto">
            <a:xfrm rot="789324">
              <a:off x="3214" y="147"/>
              <a:ext cx="2111" cy="700"/>
            </a:xfrm>
            <a:prstGeom prst="irregularSeal2">
              <a:avLst/>
            </a:prstGeom>
            <a:gradFill rotWithShape="0">
              <a:gsLst>
                <a:gs pos="0">
                  <a:srgbClr val="761800"/>
                </a:gs>
                <a:gs pos="50000">
                  <a:srgbClr val="FF3300"/>
                </a:gs>
                <a:gs pos="100000">
                  <a:srgbClr val="761800"/>
                </a:gs>
              </a:gsLst>
              <a:lin ang="18900000" scaled="1"/>
            </a:gradFill>
            <a:ln w="63500" cap="sq">
              <a:solidFill>
                <a:srgbClr val="FFFF00"/>
              </a:solidFill>
              <a:miter lim="800000"/>
              <a:headEnd/>
              <a:tailEnd/>
            </a:ln>
            <a:effectLst>
              <a:outerShdw dist="157090" dir="842175" algn="ctr" rotWithShape="0">
                <a:srgbClr val="5F5F5F"/>
              </a:outerShdw>
            </a:effectLst>
          </p:spPr>
          <p:txBody>
            <a:bodyPr wrap="none" anchor="ctr"/>
            <a:lstStyle/>
            <a:p>
              <a:pPr eaLnBrk="1" hangingPunct="1"/>
              <a:endParaRPr lang="zh-CN" altLang="en-US"/>
            </a:p>
          </p:txBody>
        </p:sp>
        <p:grpSp>
          <p:nvGrpSpPr>
            <p:cNvPr id="50365" name="Group 160"/>
            <p:cNvGrpSpPr>
              <a:grpSpLocks/>
            </p:cNvGrpSpPr>
            <p:nvPr/>
          </p:nvGrpSpPr>
          <p:grpSpPr bwMode="auto">
            <a:xfrm>
              <a:off x="4694" y="300"/>
              <a:ext cx="346" cy="507"/>
              <a:chOff x="4521" y="327"/>
              <a:chExt cx="346" cy="507"/>
            </a:xfrm>
          </p:grpSpPr>
          <p:sp>
            <p:nvSpPr>
              <p:cNvPr id="50255" name="Freeform 161"/>
              <p:cNvSpPr>
                <a:spLocks/>
              </p:cNvSpPr>
              <p:nvPr/>
            </p:nvSpPr>
            <p:spPr bwMode="auto">
              <a:xfrm rot="1653698">
                <a:off x="4667" y="32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solidFill>
              <a:ln w="73025"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0256" name="Freeform 162"/>
              <p:cNvSpPr>
                <a:spLocks/>
              </p:cNvSpPr>
              <p:nvPr/>
            </p:nvSpPr>
            <p:spPr bwMode="auto">
              <a:xfrm rot="1653698">
                <a:off x="4521" y="69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solidFill>
              <a:ln w="76200"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grpSp>
        <p:sp>
          <p:nvSpPr>
            <p:cNvPr id="50251" name="Text Box 163"/>
            <p:cNvSpPr txBox="1">
              <a:spLocks noChangeArrowheads="1"/>
            </p:cNvSpPr>
            <p:nvPr/>
          </p:nvSpPr>
          <p:spPr bwMode="auto">
            <a:xfrm rot="527726">
              <a:off x="3609" y="209"/>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排</a:t>
              </a:r>
            </a:p>
          </p:txBody>
        </p:sp>
        <p:sp>
          <p:nvSpPr>
            <p:cNvPr id="50252" name="Rectangle 164"/>
            <p:cNvSpPr>
              <a:spLocks noChangeArrowheads="1"/>
            </p:cNvSpPr>
            <p:nvPr/>
          </p:nvSpPr>
          <p:spPr bwMode="auto">
            <a:xfrm rot="527726">
              <a:off x="4126" y="295"/>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结</a:t>
              </a:r>
            </a:p>
          </p:txBody>
        </p:sp>
        <p:sp>
          <p:nvSpPr>
            <p:cNvPr id="50253" name="Rectangle 165"/>
            <p:cNvSpPr>
              <a:spLocks noChangeArrowheads="1"/>
            </p:cNvSpPr>
            <p:nvPr/>
          </p:nvSpPr>
          <p:spPr bwMode="auto">
            <a:xfrm rot="527726">
              <a:off x="3856" y="26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序</a:t>
              </a:r>
            </a:p>
          </p:txBody>
        </p:sp>
        <p:sp>
          <p:nvSpPr>
            <p:cNvPr id="50254" name="Rectangle 166"/>
            <p:cNvSpPr>
              <a:spLocks noChangeArrowheads="1"/>
            </p:cNvSpPr>
            <p:nvPr/>
          </p:nvSpPr>
          <p:spPr bwMode="auto">
            <a:xfrm rot="527726">
              <a:off x="4380" y="34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束</a:t>
              </a:r>
            </a:p>
          </p:txBody>
        </p:sp>
      </p:grpSp>
      <p:grpSp>
        <p:nvGrpSpPr>
          <p:cNvPr id="50366" name="Group 177"/>
          <p:cNvGrpSpPr>
            <a:grpSpLocks/>
          </p:cNvGrpSpPr>
          <p:nvPr/>
        </p:nvGrpSpPr>
        <p:grpSpPr bwMode="auto">
          <a:xfrm>
            <a:off x="971550" y="3357563"/>
            <a:ext cx="7986713" cy="3211512"/>
            <a:chOff x="288" y="2153"/>
            <a:chExt cx="5031" cy="2023"/>
          </a:xfrm>
        </p:grpSpPr>
        <p:sp>
          <p:nvSpPr>
            <p:cNvPr id="50245" name="Text Box 178"/>
            <p:cNvSpPr txBox="1">
              <a:spLocks noChangeArrowheads="1"/>
            </p:cNvSpPr>
            <p:nvPr/>
          </p:nvSpPr>
          <p:spPr bwMode="auto">
            <a:xfrm>
              <a:off x="327" y="2836"/>
              <a:ext cx="4992" cy="1340"/>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300" b="1">
                  <a:solidFill>
                    <a:srgbClr val="002F8C"/>
                  </a:solidFill>
                  <a:latin typeface="Times New Roman" pitchFamily="18" charset="0"/>
                  <a:ea typeface="幼圆" pitchFamily="49" charset="-122"/>
                </a:rPr>
                <a:t>1</a:t>
              </a:r>
              <a:r>
                <a:rPr lang="en-US" altLang="zh-CN" sz="2300" b="1">
                  <a:solidFill>
                    <a:srgbClr val="002F8C"/>
                  </a:solidFill>
                </a:rPr>
                <a:t>. </a:t>
              </a:r>
              <a:r>
                <a:rPr lang="zh-CN" altLang="en-US" sz="2300" b="1">
                  <a:solidFill>
                    <a:srgbClr val="002F8C"/>
                  </a:solidFill>
                  <a:latin typeface="幼圆" pitchFamily="49" charset="-122"/>
                  <a:ea typeface="幼圆" pitchFamily="49" charset="-122"/>
                </a:rPr>
                <a:t>反复执行动作</a:t>
              </a:r>
              <a:r>
                <a:rPr lang="en-US" altLang="zh-CN" sz="2300" b="1">
                  <a:solidFill>
                    <a:srgbClr val="002F8C"/>
                  </a:solidFill>
                  <a:latin typeface="Times New Roman" pitchFamily="18" charset="0"/>
                  <a:ea typeface="幼圆" pitchFamily="49" charset="-122"/>
                </a:rPr>
                <a:t>i+1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i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K[s]K[i]</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i=t</a:t>
              </a:r>
              <a:r>
                <a:rPr lang="zh-CN" altLang="en-US" sz="2300" b="1">
                  <a:solidFill>
                    <a:srgbClr val="002F8C"/>
                  </a:solidFill>
                  <a:latin typeface="幼圆" pitchFamily="49" charset="-122"/>
                  <a:ea typeface="幼圆" pitchFamily="49" charset="-122"/>
                  <a:sym typeface="Symbol" pitchFamily="18" charset="2"/>
                </a:rPr>
                <a:t>。</a:t>
              </a:r>
            </a:p>
            <a:p>
              <a:pPr marL="457200" indent="-457200" eaLnBrk="1" hangingPunct="1">
                <a:lnSpc>
                  <a:spcPct val="90000"/>
                </a:lnSpc>
              </a:pPr>
              <a:r>
                <a:rPr lang="zh-CN" altLang="en-US" sz="2300" b="1">
                  <a:solidFill>
                    <a:srgbClr val="002F8C"/>
                  </a:solidFill>
                  <a:latin typeface="幼圆" pitchFamily="49" charset="-122"/>
                  <a:ea typeface="幼圆" pitchFamily="49" charset="-122"/>
                </a:rPr>
                <a:t>   反复执行动作</a:t>
              </a:r>
              <a:r>
                <a:rPr lang="en-US" altLang="zh-CN" sz="2300" b="1">
                  <a:solidFill>
                    <a:srgbClr val="002F8C"/>
                  </a:solidFill>
                  <a:latin typeface="Times New Roman" pitchFamily="18" charset="0"/>
                  <a:ea typeface="幼圆" pitchFamily="49" charset="-122"/>
                </a:rPr>
                <a:t>j</a:t>
              </a:r>
              <a:r>
                <a:rPr lang="en-US" altLang="zh-CN" sz="2300" b="1">
                  <a:solidFill>
                    <a:srgbClr val="002F8C"/>
                  </a:solidFill>
                  <a:latin typeface="宋体" charset="-122"/>
                  <a:ea typeface="宋体" charset="-122"/>
                </a:rPr>
                <a:t>-</a:t>
              </a:r>
              <a:r>
                <a:rPr lang="en-US" altLang="zh-CN" sz="2300" b="1">
                  <a:solidFill>
                    <a:srgbClr val="002F8C"/>
                  </a:solidFill>
                  <a:latin typeface="Times New Roman" pitchFamily="18" charset="0"/>
                  <a:ea typeface="幼圆" pitchFamily="49" charset="-122"/>
                </a:rPr>
                <a:t>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K[s]K[j]</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j=s</a:t>
              </a:r>
              <a:r>
                <a:rPr lang="zh-CN" altLang="en-US" sz="2300" b="1">
                  <a:solidFill>
                    <a:srgbClr val="002F8C"/>
                  </a:solidFill>
                  <a:latin typeface="幼圆" pitchFamily="49" charset="-122"/>
                  <a:ea typeface="幼圆" pitchFamily="49" charset="-122"/>
                  <a:sym typeface="Symbol" pitchFamily="18" charset="2"/>
                </a:rPr>
                <a:t>。</a:t>
              </a:r>
            </a:p>
            <a:p>
              <a:pPr marL="457200" indent="-457200" eaLnBrk="1" hangingPunct="1">
                <a:spcBef>
                  <a:spcPct val="15000"/>
                </a:spcBef>
                <a:spcAft>
                  <a:spcPct val="15000"/>
                </a:spcAft>
              </a:pPr>
              <a:r>
                <a:rPr lang="en-US" altLang="zh-CN" sz="2300" b="1">
                  <a:solidFill>
                    <a:srgbClr val="002F8C"/>
                  </a:solidFill>
                  <a:latin typeface="Times New Roman" pitchFamily="18" charset="0"/>
                  <a:ea typeface="幼圆" pitchFamily="49" charset="-122"/>
                </a:rPr>
                <a:t>2</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i&lt;j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K[i]</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交换位置，转到第</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步。</a:t>
              </a:r>
            </a:p>
            <a:p>
              <a:pPr marL="457200" indent="-457200" eaLnBrk="1" hangingPunct="1">
                <a:lnSpc>
                  <a:spcPct val="90000"/>
                </a:lnSpc>
              </a:pPr>
              <a:r>
                <a:rPr lang="en-US" altLang="zh-CN" sz="2300" b="1">
                  <a:solidFill>
                    <a:srgbClr val="002F8C"/>
                  </a:solidFill>
                  <a:latin typeface="Times New Roman" pitchFamily="18" charset="0"/>
                  <a:ea typeface="幼圆" pitchFamily="49" charset="-122"/>
                </a:rPr>
                <a:t>3</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交换位置，到此</a:t>
              </a:r>
              <a:r>
                <a:rPr lang="en-US" altLang="zh-CN" sz="2300" b="1">
                  <a:solidFill>
                    <a:srgbClr val="002F8C"/>
                  </a:solidFill>
                  <a:latin typeface="幼圆" pitchFamily="49" charset="-122"/>
                  <a:ea typeface="幼圆" pitchFamily="49" charset="-122"/>
                </a:rPr>
                <a:t>,</a:t>
              </a:r>
              <a:r>
                <a:rPr lang="zh-CN" altLang="en-US" sz="2300" b="1">
                  <a:solidFill>
                    <a:srgbClr val="002F8C"/>
                  </a:solidFill>
                  <a:latin typeface="幼圆" pitchFamily="49" charset="-122"/>
                  <a:ea typeface="幼圆" pitchFamily="49" charset="-122"/>
                </a:rPr>
                <a:t>分界元素</a:t>
              </a:r>
              <a:r>
                <a:rPr lang="en-US" altLang="zh-CN" sz="2300" b="1">
                  <a:solidFill>
                    <a:srgbClr val="002F8C"/>
                  </a:solidFill>
                  <a:latin typeface="Times New Roman" pitchFamily="18" charset="0"/>
                  <a:ea typeface="幼圆" pitchFamily="49" charset="-122"/>
                </a:rPr>
                <a:t>K[s]</a:t>
              </a:r>
            </a:p>
            <a:p>
              <a:pPr marL="457200" indent="-457200" eaLnBrk="1" hangingPunct="1">
                <a:lnSpc>
                  <a:spcPct val="90000"/>
                </a:lnSpc>
              </a:pPr>
              <a:r>
                <a:rPr lang="en-US" altLang="zh-CN" sz="2300" b="1">
                  <a:solidFill>
                    <a:srgbClr val="002F8C"/>
                  </a:solidFill>
                  <a:latin typeface="Times New Roman" pitchFamily="18" charset="0"/>
                  <a:ea typeface="幼圆" pitchFamily="49" charset="-122"/>
                </a:rPr>
                <a:t>      </a:t>
              </a:r>
              <a:r>
                <a:rPr lang="zh-CN" altLang="en-US" sz="2300" b="1">
                  <a:solidFill>
                    <a:srgbClr val="002F8C"/>
                  </a:solidFill>
                  <a:latin typeface="幼圆" pitchFamily="49" charset="-122"/>
                  <a:ea typeface="幼圆" pitchFamily="49" charset="-122"/>
                </a:rPr>
                <a:t>的最终位置已经确定，然后对被</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分成的两部分</a:t>
              </a:r>
            </a:p>
            <a:p>
              <a:pPr marL="457200" indent="-457200" eaLnBrk="1" hangingPunct="1">
                <a:lnSpc>
                  <a:spcPct val="90000"/>
                </a:lnSpc>
              </a:pPr>
              <a:r>
                <a:rPr lang="zh-CN" altLang="en-US" sz="2300" b="1">
                  <a:solidFill>
                    <a:srgbClr val="002F8C"/>
                  </a:solidFill>
                  <a:latin typeface="幼圆" pitchFamily="49" charset="-122"/>
                  <a:ea typeface="幼圆" pitchFamily="49" charset="-122"/>
                </a:rPr>
                <a:t>   中大小大于</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的部分重复上述过程，直到排序结束。</a:t>
              </a:r>
            </a:p>
          </p:txBody>
        </p:sp>
        <p:sp>
          <p:nvSpPr>
            <p:cNvPr id="50246" name="AutoShape 179"/>
            <p:cNvSpPr>
              <a:spLocks noChangeArrowheads="1"/>
            </p:cNvSpPr>
            <p:nvPr/>
          </p:nvSpPr>
          <p:spPr bwMode="auto">
            <a:xfrm rot="-254298">
              <a:off x="288" y="2296"/>
              <a:ext cx="903" cy="488"/>
            </a:xfrm>
            <a:prstGeom prst="irregularSeal2">
              <a:avLst/>
            </a:prstGeom>
            <a:solidFill>
              <a:srgbClr val="FFFF00"/>
            </a:solidFill>
            <a:ln w="60325" cap="sq">
              <a:solidFill>
                <a:srgbClr val="FFCC00"/>
              </a:solidFill>
              <a:miter lim="800000"/>
              <a:headEnd type="none" w="sm" len="sm"/>
              <a:tailEnd type="none" w="sm" len="sm"/>
            </a:ln>
            <a:effectLst>
              <a:outerShdw dist="144802" dir="915307" algn="ctr" rotWithShape="0">
                <a:srgbClr val="969696"/>
              </a:outerShdw>
            </a:effectLst>
          </p:spPr>
          <p:txBody>
            <a:bodyPr wrap="none" anchor="ctr"/>
            <a:lstStyle/>
            <a:p>
              <a:pPr eaLnBrk="1" hangingPunct="1"/>
              <a:endParaRPr lang="zh-CN" altLang="en-US"/>
            </a:p>
          </p:txBody>
        </p:sp>
        <p:sp>
          <p:nvSpPr>
            <p:cNvPr id="50247" name="Rectangle 180"/>
            <p:cNvSpPr>
              <a:spLocks noChangeArrowheads="1"/>
            </p:cNvSpPr>
            <p:nvPr/>
          </p:nvSpPr>
          <p:spPr bwMode="auto">
            <a:xfrm>
              <a:off x="564" y="2416"/>
              <a:ext cx="477" cy="490"/>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骤</a:t>
              </a:r>
              <a:endParaRPr lang="en-US" altLang="zh-CN" sz="4500" b="1">
                <a:solidFill>
                  <a:srgbClr val="FF3300"/>
                </a:solidFill>
                <a:latin typeface="Times New Roman" pitchFamily="18" charset="0"/>
              </a:endParaRPr>
            </a:p>
          </p:txBody>
        </p:sp>
        <p:sp>
          <p:nvSpPr>
            <p:cNvPr id="50248" name="Text Box 181"/>
            <p:cNvSpPr txBox="1">
              <a:spLocks noChangeArrowheads="1"/>
            </p:cNvSpPr>
            <p:nvPr/>
          </p:nvSpPr>
          <p:spPr bwMode="auto">
            <a:xfrm rot="33964">
              <a:off x="372" y="2153"/>
              <a:ext cx="477" cy="490"/>
            </a:xfrm>
            <a:prstGeom prst="rect">
              <a:avLst/>
            </a:prstGeom>
            <a:noFill/>
            <a:ln w="12700" cap="sq">
              <a:noFill/>
              <a:miter lim="800000"/>
              <a:headEnd type="none" w="sm" len="sm"/>
              <a:tailEnd type="none" w="sm" len="sm"/>
            </a:ln>
            <a:effectLst>
              <a:outerShdw dist="38100"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步</a:t>
              </a:r>
            </a:p>
          </p:txBody>
        </p:sp>
      </p:grpSp>
      <p:grpSp>
        <p:nvGrpSpPr>
          <p:cNvPr id="50367" name="Group 182"/>
          <p:cNvGrpSpPr>
            <a:grpSpLocks/>
          </p:cNvGrpSpPr>
          <p:nvPr/>
        </p:nvGrpSpPr>
        <p:grpSpPr bwMode="auto">
          <a:xfrm>
            <a:off x="5435600" y="1787525"/>
            <a:ext cx="965200" cy="704850"/>
            <a:chOff x="3424" y="1126"/>
            <a:chExt cx="608" cy="444"/>
          </a:xfrm>
        </p:grpSpPr>
        <p:sp>
          <p:nvSpPr>
            <p:cNvPr id="50241" name="Rectangle 183"/>
            <p:cNvSpPr>
              <a:spLocks noChangeArrowheads="1"/>
            </p:cNvSpPr>
            <p:nvPr/>
          </p:nvSpPr>
          <p:spPr bwMode="auto">
            <a:xfrm>
              <a:off x="3424" y="1434"/>
              <a:ext cx="545" cy="1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nvGrpSpPr>
            <p:cNvPr id="360448" name="Group 184"/>
            <p:cNvGrpSpPr>
              <a:grpSpLocks/>
            </p:cNvGrpSpPr>
            <p:nvPr/>
          </p:nvGrpSpPr>
          <p:grpSpPr bwMode="auto">
            <a:xfrm>
              <a:off x="3456" y="1126"/>
              <a:ext cx="576" cy="365"/>
              <a:chOff x="3456" y="1104"/>
              <a:chExt cx="576" cy="365"/>
            </a:xfrm>
          </p:grpSpPr>
          <p:sp>
            <p:nvSpPr>
              <p:cNvPr id="50243" name="Rectangle 185"/>
              <p:cNvSpPr>
                <a:spLocks noChangeArrowheads="1"/>
              </p:cNvSpPr>
              <p:nvPr/>
            </p:nvSpPr>
            <p:spPr bwMode="auto">
              <a:xfrm>
                <a:off x="3456" y="1152"/>
                <a:ext cx="57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44" name="Rectangle 186"/>
              <p:cNvSpPr>
                <a:spLocks noChangeArrowheads="1"/>
              </p:cNvSpPr>
              <p:nvPr/>
            </p:nvSpPr>
            <p:spPr bwMode="auto">
              <a:xfrm>
                <a:off x="3524" y="1104"/>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65</a:t>
                </a:r>
              </a:p>
            </p:txBody>
          </p:sp>
        </p:gr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dissolve">
                                      <p:cBhvr>
                                        <p:cTn id="7" dur="500"/>
                                        <p:tgtEl>
                                          <p:spTgt spid="360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dissolve">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 calcmode="lin" valueType="num">
                                      <p:cBhvr additive="base">
                                        <p:cTn id="17" dur="500" fill="hold"/>
                                        <p:tgtEl>
                                          <p:spTgt spid="360458"/>
                                        </p:tgtEl>
                                        <p:attrNameLst>
                                          <p:attrName>ppt_x</p:attrName>
                                        </p:attrNameLst>
                                      </p:cBhvr>
                                      <p:tavLst>
                                        <p:tav tm="0">
                                          <p:val>
                                            <p:strVal val="0-#ppt_w/2"/>
                                          </p:val>
                                        </p:tav>
                                        <p:tav tm="100000">
                                          <p:val>
                                            <p:strVal val="#ppt_x"/>
                                          </p:val>
                                        </p:tav>
                                      </p:tavLst>
                                    </p:anim>
                                    <p:anim calcmode="lin" valueType="num">
                                      <p:cBhvr additive="base">
                                        <p:cTn id="18" dur="500" fill="hold"/>
                                        <p:tgtEl>
                                          <p:spTgt spid="3604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60459"/>
                                        </p:tgtEl>
                                        <p:attrNameLst>
                                          <p:attrName>style.visibility</p:attrName>
                                        </p:attrNameLst>
                                      </p:cBhvr>
                                      <p:to>
                                        <p:strVal val="visible"/>
                                      </p:to>
                                    </p:set>
                                    <p:anim calcmode="lin" valueType="num">
                                      <p:cBhvr additive="base">
                                        <p:cTn id="23" dur="500" fill="hold"/>
                                        <p:tgtEl>
                                          <p:spTgt spid="360459"/>
                                        </p:tgtEl>
                                        <p:attrNameLst>
                                          <p:attrName>ppt_x</p:attrName>
                                        </p:attrNameLst>
                                      </p:cBhvr>
                                      <p:tavLst>
                                        <p:tav tm="0">
                                          <p:val>
                                            <p:strVal val="1+#ppt_w/2"/>
                                          </p:val>
                                        </p:tav>
                                        <p:tav tm="100000">
                                          <p:val>
                                            <p:strVal val="#ppt_x"/>
                                          </p:val>
                                        </p:tav>
                                      </p:tavLst>
                                    </p:anim>
                                    <p:anim calcmode="lin" valueType="num">
                                      <p:cBhvr additive="base">
                                        <p:cTn id="24" dur="500" fill="hold"/>
                                        <p:tgtEl>
                                          <p:spTgt spid="36045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360460"/>
                                        </p:tgtEl>
                                        <p:attrNameLst>
                                          <p:attrName>style.visibility</p:attrName>
                                        </p:attrNameLst>
                                      </p:cBhvr>
                                      <p:to>
                                        <p:strVal val="visible"/>
                                      </p:to>
                                    </p:set>
                                    <p:anim calcmode="lin" valueType="num">
                                      <p:cBhvr>
                                        <p:cTn id="29" dur="500" fill="hold"/>
                                        <p:tgtEl>
                                          <p:spTgt spid="360460"/>
                                        </p:tgtEl>
                                        <p:attrNameLst>
                                          <p:attrName>ppt_w</p:attrName>
                                        </p:attrNameLst>
                                      </p:cBhvr>
                                      <p:tavLst>
                                        <p:tav tm="0">
                                          <p:val>
                                            <p:strVal val="4/3*#ppt_w"/>
                                          </p:val>
                                        </p:tav>
                                        <p:tav tm="100000">
                                          <p:val>
                                            <p:strVal val="#ppt_w"/>
                                          </p:val>
                                        </p:tav>
                                      </p:tavLst>
                                    </p:anim>
                                    <p:anim calcmode="lin" valueType="num">
                                      <p:cBhvr>
                                        <p:cTn id="30" dur="500" fill="hold"/>
                                        <p:tgtEl>
                                          <p:spTgt spid="360460"/>
                                        </p:tgtEl>
                                        <p:attrNameLst>
                                          <p:attrName>ppt_h</p:attrName>
                                        </p:attrNameLst>
                                      </p:cBhvr>
                                      <p:tavLst>
                                        <p:tav tm="0">
                                          <p:val>
                                            <p:strVal val="4/3*#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50366"/>
                                        </p:tgtEl>
                                        <p:attrNameLst>
                                          <p:attrName>style.visibility</p:attrName>
                                        </p:attrNameLst>
                                      </p:cBhvr>
                                      <p:to>
                                        <p:strVal val="visible"/>
                                      </p:to>
                                    </p:set>
                                    <p:animEffect transition="in" filter="slide(fromBottom)">
                                      <p:cBhvr>
                                        <p:cTn id="35" dur="500"/>
                                        <p:tgtEl>
                                          <p:spTgt spid="503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righ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fltVal val="0"/>
                                          </p:val>
                                        </p:tav>
                                        <p:tav tm="100000">
                                          <p:val>
                                            <p:strVal val="#ppt_w"/>
                                          </p:val>
                                        </p:tav>
                                      </p:tavLst>
                                    </p:anim>
                                    <p:anim calcmode="lin" valueType="num">
                                      <p:cBhvr>
                                        <p:cTn id="61" dur="1000" fill="hold"/>
                                        <p:tgtEl>
                                          <p:spTgt spid="8"/>
                                        </p:tgtEl>
                                        <p:attrNameLst>
                                          <p:attrName>ppt_h</p:attrName>
                                        </p:attrNameLst>
                                      </p:cBhvr>
                                      <p:tavLst>
                                        <p:tav tm="0">
                                          <p:val>
                                            <p:fltVal val="0"/>
                                          </p:val>
                                        </p:tav>
                                        <p:tav tm="100000">
                                          <p:val>
                                            <p:strVal val="#ppt_h"/>
                                          </p:val>
                                        </p:tav>
                                      </p:tavLst>
                                    </p:anim>
                                    <p:anim calcmode="lin" valueType="num">
                                      <p:cBhvr>
                                        <p:cTn id="62"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1000" fill="hold"/>
                                        <p:tgtEl>
                                          <p:spTgt spid="9"/>
                                        </p:tgtEl>
                                        <p:attrNameLst>
                                          <p:attrName>ppt_w</p:attrName>
                                        </p:attrNameLst>
                                      </p:cBhvr>
                                      <p:tavLst>
                                        <p:tav tm="0">
                                          <p:val>
                                            <p:fltVal val="0"/>
                                          </p:val>
                                        </p:tav>
                                        <p:tav tm="100000">
                                          <p:val>
                                            <p:strVal val="#ppt_w"/>
                                          </p:val>
                                        </p:tav>
                                      </p:tavLst>
                                    </p:anim>
                                    <p:anim calcmode="lin" valueType="num">
                                      <p:cBhvr>
                                        <p:cTn id="69" dur="1000" fill="hold"/>
                                        <p:tgtEl>
                                          <p:spTgt spid="9"/>
                                        </p:tgtEl>
                                        <p:attrNameLst>
                                          <p:attrName>ppt_h</p:attrName>
                                        </p:attrNameLst>
                                      </p:cBhvr>
                                      <p:tavLst>
                                        <p:tav tm="0">
                                          <p:val>
                                            <p:fltVal val="0"/>
                                          </p:val>
                                        </p:tav>
                                        <p:tav tm="100000">
                                          <p:val>
                                            <p:strVal val="#ppt_h"/>
                                          </p:val>
                                        </p:tav>
                                      </p:tavLst>
                                    </p:anim>
                                    <p:anim calcmode="lin" valueType="num">
                                      <p:cBhvr>
                                        <p:cTn id="7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right)">
                                      <p:cBhvr>
                                        <p:cTn id="81" dur="500"/>
                                        <p:tgtEl>
                                          <p:spTgt spid="1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5"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 calcmode="lin" valueType="num">
                                      <p:cBhvr>
                                        <p:cTn id="86" dur="1000" fill="hold"/>
                                        <p:tgtEl>
                                          <p:spTgt spid="13"/>
                                        </p:tgtEl>
                                        <p:attrNameLst>
                                          <p:attrName>ppt_w</p:attrName>
                                        </p:attrNameLst>
                                      </p:cBhvr>
                                      <p:tavLst>
                                        <p:tav tm="0">
                                          <p:val>
                                            <p:fltVal val="0"/>
                                          </p:val>
                                        </p:tav>
                                        <p:tav tm="100000">
                                          <p:val>
                                            <p:strVal val="#ppt_w"/>
                                          </p:val>
                                        </p:tav>
                                      </p:tavLst>
                                    </p:anim>
                                    <p:anim calcmode="lin" valueType="num">
                                      <p:cBhvr>
                                        <p:cTn id="87" dur="1000" fill="hold"/>
                                        <p:tgtEl>
                                          <p:spTgt spid="13"/>
                                        </p:tgtEl>
                                        <p:attrNameLst>
                                          <p:attrName>ppt_h</p:attrName>
                                        </p:attrNameLst>
                                      </p:cBhvr>
                                      <p:tavLst>
                                        <p:tav tm="0">
                                          <p:val>
                                            <p:fltVal val="0"/>
                                          </p:val>
                                        </p:tav>
                                        <p:tav tm="100000">
                                          <p:val>
                                            <p:strVal val="#ppt_h"/>
                                          </p:val>
                                        </p:tav>
                                      </p:tavLst>
                                    </p:anim>
                                    <p:anim calcmode="lin" valueType="num">
                                      <p:cBhvr>
                                        <p:cTn id="8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5" presetClass="entr" presetSubtype="0"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p:cTn id="94" dur="1000" fill="hold"/>
                                        <p:tgtEl>
                                          <p:spTgt spid="12"/>
                                        </p:tgtEl>
                                        <p:attrNameLst>
                                          <p:attrName>ppt_w</p:attrName>
                                        </p:attrNameLst>
                                      </p:cBhvr>
                                      <p:tavLst>
                                        <p:tav tm="0">
                                          <p:val>
                                            <p:fltVal val="0"/>
                                          </p:val>
                                        </p:tav>
                                        <p:tav tm="100000">
                                          <p:val>
                                            <p:strVal val="#ppt_w"/>
                                          </p:val>
                                        </p:tav>
                                      </p:tavLst>
                                    </p:anim>
                                    <p:anim calcmode="lin" valueType="num">
                                      <p:cBhvr>
                                        <p:cTn id="95" dur="1000" fill="hold"/>
                                        <p:tgtEl>
                                          <p:spTgt spid="12"/>
                                        </p:tgtEl>
                                        <p:attrNameLst>
                                          <p:attrName>ppt_h</p:attrName>
                                        </p:attrNameLst>
                                      </p:cBhvr>
                                      <p:tavLst>
                                        <p:tav tm="0">
                                          <p:val>
                                            <p:fltVal val="0"/>
                                          </p:val>
                                        </p:tav>
                                        <p:tav tm="100000">
                                          <p:val>
                                            <p:strVal val="#ppt_h"/>
                                          </p:val>
                                        </p:tav>
                                      </p:tavLst>
                                    </p:anim>
                                    <p:anim calcmode="lin" valueType="num">
                                      <p:cBhvr>
                                        <p:cTn id="9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wipe(right)">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right)">
                                      <p:cBhvr>
                                        <p:cTn id="112" dur="500"/>
                                        <p:tgtEl>
                                          <p:spTgt spid="1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1000" fill="hold"/>
                                        <p:tgtEl>
                                          <p:spTgt spid="17"/>
                                        </p:tgtEl>
                                        <p:attrNameLst>
                                          <p:attrName>ppt_w</p:attrName>
                                        </p:attrNameLst>
                                      </p:cBhvr>
                                      <p:tavLst>
                                        <p:tav tm="0">
                                          <p:val>
                                            <p:fltVal val="0"/>
                                          </p:val>
                                        </p:tav>
                                        <p:tav tm="100000">
                                          <p:val>
                                            <p:strVal val="#ppt_w"/>
                                          </p:val>
                                        </p:tav>
                                      </p:tavLst>
                                    </p:anim>
                                    <p:anim calcmode="lin" valueType="num">
                                      <p:cBhvr>
                                        <p:cTn id="118" dur="1000" fill="hold"/>
                                        <p:tgtEl>
                                          <p:spTgt spid="17"/>
                                        </p:tgtEl>
                                        <p:attrNameLst>
                                          <p:attrName>ppt_h</p:attrName>
                                        </p:attrNameLst>
                                      </p:cBhvr>
                                      <p:tavLst>
                                        <p:tav tm="0">
                                          <p:val>
                                            <p:fltVal val="0"/>
                                          </p:val>
                                        </p:tav>
                                        <p:tav tm="100000">
                                          <p:val>
                                            <p:strVal val="#ppt_h"/>
                                          </p:val>
                                        </p:tav>
                                      </p:tavLst>
                                    </p:anim>
                                    <p:anim calcmode="lin" valueType="num">
                                      <p:cBhvr>
                                        <p:cTn id="11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5" presetClass="entr" presetSubtype="0" fill="hold" nodeType="clickEffect">
                                  <p:stCondLst>
                                    <p:cond delay="0"/>
                                  </p:stCondLst>
                                  <p:childTnLst>
                                    <p:set>
                                      <p:cBhvr>
                                        <p:cTn id="124" dur="1" fill="hold">
                                          <p:stCondLst>
                                            <p:cond delay="0"/>
                                          </p:stCondLst>
                                        </p:cTn>
                                        <p:tgtEl>
                                          <p:spTgt spid="18"/>
                                        </p:tgtEl>
                                        <p:attrNameLst>
                                          <p:attrName>style.visibility</p:attrName>
                                        </p:attrNameLst>
                                      </p:cBhvr>
                                      <p:to>
                                        <p:strVal val="visible"/>
                                      </p:to>
                                    </p:set>
                                    <p:anim calcmode="lin" valueType="num">
                                      <p:cBhvr>
                                        <p:cTn id="125" dur="1000" fill="hold"/>
                                        <p:tgtEl>
                                          <p:spTgt spid="18"/>
                                        </p:tgtEl>
                                        <p:attrNameLst>
                                          <p:attrName>ppt_w</p:attrName>
                                        </p:attrNameLst>
                                      </p:cBhvr>
                                      <p:tavLst>
                                        <p:tav tm="0">
                                          <p:val>
                                            <p:fltVal val="0"/>
                                          </p:val>
                                        </p:tav>
                                        <p:tav tm="100000">
                                          <p:val>
                                            <p:strVal val="#ppt_w"/>
                                          </p:val>
                                        </p:tav>
                                      </p:tavLst>
                                    </p:anim>
                                    <p:anim calcmode="lin" valueType="num">
                                      <p:cBhvr>
                                        <p:cTn id="126" dur="1000" fill="hold"/>
                                        <p:tgtEl>
                                          <p:spTgt spid="18"/>
                                        </p:tgtEl>
                                        <p:attrNameLst>
                                          <p:attrName>ppt_h</p:attrName>
                                        </p:attrNameLst>
                                      </p:cBhvr>
                                      <p:tavLst>
                                        <p:tav tm="0">
                                          <p:val>
                                            <p:fltVal val="0"/>
                                          </p:val>
                                        </p:tav>
                                        <p:tav tm="100000">
                                          <p:val>
                                            <p:strVal val="#ppt_h"/>
                                          </p:val>
                                        </p:tav>
                                      </p:tavLst>
                                    </p:anim>
                                    <p:anim calcmode="lin" valueType="num">
                                      <p:cBhvr>
                                        <p:cTn id="1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2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360507"/>
                                        </p:tgtEl>
                                        <p:attrNameLst>
                                          <p:attrName>style.visibility</p:attrName>
                                        </p:attrNameLst>
                                      </p:cBhvr>
                                      <p:to>
                                        <p:strVal val="visible"/>
                                      </p:to>
                                    </p:set>
                                    <p:animEffect transition="in" filter="wipe(right)">
                                      <p:cBhvr>
                                        <p:cTn id="133" dur="500"/>
                                        <p:tgtEl>
                                          <p:spTgt spid="36050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360506"/>
                                        </p:tgtEl>
                                        <p:attrNameLst>
                                          <p:attrName>style.visibility</p:attrName>
                                        </p:attrNameLst>
                                      </p:cBhvr>
                                      <p:to>
                                        <p:strVal val="visible"/>
                                      </p:to>
                                    </p:set>
                                    <p:animEffect transition="in" filter="wipe(left)">
                                      <p:cBhvr>
                                        <p:cTn id="138" dur="500"/>
                                        <p:tgtEl>
                                          <p:spTgt spid="36050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2" fill="hold" nodeType="click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wipe(right)">
                                      <p:cBhvr>
                                        <p:cTn id="143" dur="500"/>
                                        <p:tgtEl>
                                          <p:spTgt spid="1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8" fill="hold" nodeType="click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slide(fromLeft)">
                                      <p:cBhvr>
                                        <p:cTn id="148" dur="500"/>
                                        <p:tgtEl>
                                          <p:spTgt spid="2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360514"/>
                                        </p:tgtEl>
                                        <p:attrNameLst>
                                          <p:attrName>style.visibility</p:attrName>
                                        </p:attrNameLst>
                                      </p:cBhvr>
                                      <p:to>
                                        <p:strVal val="visible"/>
                                      </p:to>
                                    </p:set>
                                    <p:anim calcmode="lin" valueType="num">
                                      <p:cBhvr additive="base">
                                        <p:cTn id="153" dur="500" fill="hold"/>
                                        <p:tgtEl>
                                          <p:spTgt spid="360514"/>
                                        </p:tgtEl>
                                        <p:attrNameLst>
                                          <p:attrName>ppt_x</p:attrName>
                                        </p:attrNameLst>
                                      </p:cBhvr>
                                      <p:tavLst>
                                        <p:tav tm="0">
                                          <p:val>
                                            <p:strVal val="1+#ppt_w/2"/>
                                          </p:val>
                                        </p:tav>
                                        <p:tav tm="100000">
                                          <p:val>
                                            <p:strVal val="#ppt_x"/>
                                          </p:val>
                                        </p:tav>
                                      </p:tavLst>
                                    </p:anim>
                                    <p:anim calcmode="lin" valueType="num">
                                      <p:cBhvr additive="base">
                                        <p:cTn id="154" dur="500" fill="hold"/>
                                        <p:tgtEl>
                                          <p:spTgt spid="360514"/>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288" fill="hold" grpId="0" nodeType="clickEffect">
                                  <p:stCondLst>
                                    <p:cond delay="0"/>
                                  </p:stCondLst>
                                  <p:childTnLst>
                                    <p:set>
                                      <p:cBhvr>
                                        <p:cTn id="158" dur="1" fill="hold">
                                          <p:stCondLst>
                                            <p:cond delay="0"/>
                                          </p:stCondLst>
                                        </p:cTn>
                                        <p:tgtEl>
                                          <p:spTgt spid="360515"/>
                                        </p:tgtEl>
                                        <p:attrNameLst>
                                          <p:attrName>style.visibility</p:attrName>
                                        </p:attrNameLst>
                                      </p:cBhvr>
                                      <p:to>
                                        <p:strVal val="visible"/>
                                      </p:to>
                                    </p:set>
                                    <p:anim calcmode="lin" valueType="num">
                                      <p:cBhvr>
                                        <p:cTn id="159" dur="500" fill="hold"/>
                                        <p:tgtEl>
                                          <p:spTgt spid="360515"/>
                                        </p:tgtEl>
                                        <p:attrNameLst>
                                          <p:attrName>ppt_w</p:attrName>
                                        </p:attrNameLst>
                                      </p:cBhvr>
                                      <p:tavLst>
                                        <p:tav tm="0">
                                          <p:val>
                                            <p:strVal val="4/3*#ppt_w"/>
                                          </p:val>
                                        </p:tav>
                                        <p:tav tm="100000">
                                          <p:val>
                                            <p:strVal val="#ppt_w"/>
                                          </p:val>
                                        </p:tav>
                                      </p:tavLst>
                                    </p:anim>
                                    <p:anim calcmode="lin" valueType="num">
                                      <p:cBhvr>
                                        <p:cTn id="160" dur="500" fill="hold"/>
                                        <p:tgtEl>
                                          <p:spTgt spid="360515"/>
                                        </p:tgtEl>
                                        <p:attrNameLst>
                                          <p:attrName>ppt_h</p:attrName>
                                        </p:attrNameLst>
                                      </p:cBhvr>
                                      <p:tavLst>
                                        <p:tav tm="0">
                                          <p:val>
                                            <p:strVal val="4/3*#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wipe(left)">
                                      <p:cBhvr>
                                        <p:cTn id="165" dur="500"/>
                                        <p:tgtEl>
                                          <p:spTgt spid="2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22"/>
                                        </p:tgtEl>
                                        <p:attrNameLst>
                                          <p:attrName>style.visibility</p:attrName>
                                        </p:attrNameLst>
                                      </p:cBhvr>
                                      <p:to>
                                        <p:strVal val="visible"/>
                                      </p:to>
                                    </p:set>
                                    <p:animEffect transition="in" filter="wipe(right)">
                                      <p:cBhvr>
                                        <p:cTn id="170" dur="500"/>
                                        <p:tgtEl>
                                          <p:spTgt spid="2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5" presetClass="entr" presetSubtype="0" fill="hold" nodeType="clickEffect">
                                  <p:stCondLst>
                                    <p:cond delay="0"/>
                                  </p:stCondLst>
                                  <p:childTnLst>
                                    <p:set>
                                      <p:cBhvr>
                                        <p:cTn id="174" dur="1" fill="hold">
                                          <p:stCondLst>
                                            <p:cond delay="0"/>
                                          </p:stCondLst>
                                        </p:cTn>
                                        <p:tgtEl>
                                          <p:spTgt spid="23"/>
                                        </p:tgtEl>
                                        <p:attrNameLst>
                                          <p:attrName>style.visibility</p:attrName>
                                        </p:attrNameLst>
                                      </p:cBhvr>
                                      <p:to>
                                        <p:strVal val="visible"/>
                                      </p:to>
                                    </p:set>
                                    <p:anim calcmode="lin" valueType="num">
                                      <p:cBhvr>
                                        <p:cTn id="175" dur="1000" fill="hold"/>
                                        <p:tgtEl>
                                          <p:spTgt spid="23"/>
                                        </p:tgtEl>
                                        <p:attrNameLst>
                                          <p:attrName>ppt_w</p:attrName>
                                        </p:attrNameLst>
                                      </p:cBhvr>
                                      <p:tavLst>
                                        <p:tav tm="0">
                                          <p:val>
                                            <p:fltVal val="0"/>
                                          </p:val>
                                        </p:tav>
                                        <p:tav tm="100000">
                                          <p:val>
                                            <p:strVal val="#ppt_w"/>
                                          </p:val>
                                        </p:tav>
                                      </p:tavLst>
                                    </p:anim>
                                    <p:anim calcmode="lin" valueType="num">
                                      <p:cBhvr>
                                        <p:cTn id="176" dur="1000" fill="hold"/>
                                        <p:tgtEl>
                                          <p:spTgt spid="23"/>
                                        </p:tgtEl>
                                        <p:attrNameLst>
                                          <p:attrName>ppt_h</p:attrName>
                                        </p:attrNameLst>
                                      </p:cBhvr>
                                      <p:tavLst>
                                        <p:tav tm="0">
                                          <p:val>
                                            <p:fltVal val="0"/>
                                          </p:val>
                                        </p:tav>
                                        <p:tav tm="100000">
                                          <p:val>
                                            <p:strVal val="#ppt_h"/>
                                          </p:val>
                                        </p:tav>
                                      </p:tavLst>
                                    </p:anim>
                                    <p:anim calcmode="lin" valueType="num">
                                      <p:cBhvr>
                                        <p:cTn id="17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78"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5" presetClass="entr" presetSubtype="0" fill="hold" nodeType="clickEffect">
                                  <p:stCondLst>
                                    <p:cond delay="0"/>
                                  </p:stCondLst>
                                  <p:childTnLst>
                                    <p:set>
                                      <p:cBhvr>
                                        <p:cTn id="182" dur="1" fill="hold">
                                          <p:stCondLst>
                                            <p:cond delay="0"/>
                                          </p:stCondLst>
                                        </p:cTn>
                                        <p:tgtEl>
                                          <p:spTgt spid="24"/>
                                        </p:tgtEl>
                                        <p:attrNameLst>
                                          <p:attrName>style.visibility</p:attrName>
                                        </p:attrNameLst>
                                      </p:cBhvr>
                                      <p:to>
                                        <p:strVal val="visible"/>
                                      </p:to>
                                    </p:set>
                                    <p:anim calcmode="lin" valueType="num">
                                      <p:cBhvr>
                                        <p:cTn id="183" dur="1000" fill="hold"/>
                                        <p:tgtEl>
                                          <p:spTgt spid="24"/>
                                        </p:tgtEl>
                                        <p:attrNameLst>
                                          <p:attrName>ppt_w</p:attrName>
                                        </p:attrNameLst>
                                      </p:cBhvr>
                                      <p:tavLst>
                                        <p:tav tm="0">
                                          <p:val>
                                            <p:fltVal val="0"/>
                                          </p:val>
                                        </p:tav>
                                        <p:tav tm="100000">
                                          <p:val>
                                            <p:strVal val="#ppt_w"/>
                                          </p:val>
                                        </p:tav>
                                      </p:tavLst>
                                    </p:anim>
                                    <p:anim calcmode="lin" valueType="num">
                                      <p:cBhvr>
                                        <p:cTn id="184" dur="1000" fill="hold"/>
                                        <p:tgtEl>
                                          <p:spTgt spid="24"/>
                                        </p:tgtEl>
                                        <p:attrNameLst>
                                          <p:attrName>ppt_h</p:attrName>
                                        </p:attrNameLst>
                                      </p:cBhvr>
                                      <p:tavLst>
                                        <p:tav tm="0">
                                          <p:val>
                                            <p:fltVal val="0"/>
                                          </p:val>
                                        </p:tav>
                                        <p:tav tm="100000">
                                          <p:val>
                                            <p:strVal val="#ppt_h"/>
                                          </p:val>
                                        </p:tav>
                                      </p:tavLst>
                                    </p:anim>
                                    <p:anim calcmode="lin" valueType="num">
                                      <p:cBhvr>
                                        <p:cTn id="18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nodeType="clickEffect">
                                  <p:stCondLst>
                                    <p:cond delay="0"/>
                                  </p:stCondLst>
                                  <p:childTnLst>
                                    <p:set>
                                      <p:cBhvr>
                                        <p:cTn id="190" dur="1" fill="hold">
                                          <p:stCondLst>
                                            <p:cond delay="0"/>
                                          </p:stCondLst>
                                        </p:cTn>
                                        <p:tgtEl>
                                          <p:spTgt spid="25"/>
                                        </p:tgtEl>
                                        <p:attrNameLst>
                                          <p:attrName>style.visibility</p:attrName>
                                        </p:attrNameLst>
                                      </p:cBhvr>
                                      <p:to>
                                        <p:strVal val="visible"/>
                                      </p:to>
                                    </p:set>
                                    <p:animEffect transition="in" filter="wipe(left)">
                                      <p:cBhvr>
                                        <p:cTn id="191" dur="500"/>
                                        <p:tgtEl>
                                          <p:spTgt spid="25"/>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nodeType="clickEffect">
                                  <p:stCondLst>
                                    <p:cond delay="0"/>
                                  </p:stCondLst>
                                  <p:childTnLst>
                                    <p:set>
                                      <p:cBhvr>
                                        <p:cTn id="195" dur="1" fill="hold">
                                          <p:stCondLst>
                                            <p:cond delay="0"/>
                                          </p:stCondLst>
                                        </p:cTn>
                                        <p:tgtEl>
                                          <p:spTgt spid="26"/>
                                        </p:tgtEl>
                                        <p:attrNameLst>
                                          <p:attrName>style.visibility</p:attrName>
                                        </p:attrNameLst>
                                      </p:cBhvr>
                                      <p:to>
                                        <p:strVal val="visible"/>
                                      </p:to>
                                    </p:set>
                                    <p:animEffect transition="in" filter="wipe(right)">
                                      <p:cBhvr>
                                        <p:cTn id="196" dur="500"/>
                                        <p:tgtEl>
                                          <p:spTgt spid="2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27"/>
                                        </p:tgtEl>
                                        <p:attrNameLst>
                                          <p:attrName>style.visibility</p:attrName>
                                        </p:attrNameLst>
                                      </p:cBhvr>
                                      <p:to>
                                        <p:strVal val="visible"/>
                                      </p:to>
                                    </p:set>
                                    <p:anim calcmode="lin" valueType="num">
                                      <p:cBhvr>
                                        <p:cTn id="201" dur="1000" fill="hold"/>
                                        <p:tgtEl>
                                          <p:spTgt spid="27"/>
                                        </p:tgtEl>
                                        <p:attrNameLst>
                                          <p:attrName>ppt_w</p:attrName>
                                        </p:attrNameLst>
                                      </p:cBhvr>
                                      <p:tavLst>
                                        <p:tav tm="0">
                                          <p:val>
                                            <p:fltVal val="0"/>
                                          </p:val>
                                        </p:tav>
                                        <p:tav tm="100000">
                                          <p:val>
                                            <p:strVal val="#ppt_w"/>
                                          </p:val>
                                        </p:tav>
                                      </p:tavLst>
                                    </p:anim>
                                    <p:anim calcmode="lin" valueType="num">
                                      <p:cBhvr>
                                        <p:cTn id="202" dur="1000" fill="hold"/>
                                        <p:tgtEl>
                                          <p:spTgt spid="27"/>
                                        </p:tgtEl>
                                        <p:attrNameLst>
                                          <p:attrName>ppt_h</p:attrName>
                                        </p:attrNameLst>
                                      </p:cBhvr>
                                      <p:tavLst>
                                        <p:tav tm="0">
                                          <p:val>
                                            <p:fltVal val="0"/>
                                          </p:val>
                                        </p:tav>
                                        <p:tav tm="100000">
                                          <p:val>
                                            <p:strVal val="#ppt_h"/>
                                          </p:val>
                                        </p:tav>
                                      </p:tavLst>
                                    </p:anim>
                                    <p:anim calcmode="lin" valueType="num">
                                      <p:cBhvr>
                                        <p:cTn id="203"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5" presetClass="entr" presetSubtype="0" fill="hold" nodeType="clickEffect">
                                  <p:stCondLst>
                                    <p:cond delay="0"/>
                                  </p:stCondLst>
                                  <p:childTnLst>
                                    <p:set>
                                      <p:cBhvr>
                                        <p:cTn id="208" dur="1" fill="hold">
                                          <p:stCondLst>
                                            <p:cond delay="0"/>
                                          </p:stCondLst>
                                        </p:cTn>
                                        <p:tgtEl>
                                          <p:spTgt spid="28"/>
                                        </p:tgtEl>
                                        <p:attrNameLst>
                                          <p:attrName>style.visibility</p:attrName>
                                        </p:attrNameLst>
                                      </p:cBhvr>
                                      <p:to>
                                        <p:strVal val="visible"/>
                                      </p:to>
                                    </p:set>
                                    <p:anim calcmode="lin" valueType="num">
                                      <p:cBhvr>
                                        <p:cTn id="209" dur="1000" fill="hold"/>
                                        <p:tgtEl>
                                          <p:spTgt spid="28"/>
                                        </p:tgtEl>
                                        <p:attrNameLst>
                                          <p:attrName>ppt_w</p:attrName>
                                        </p:attrNameLst>
                                      </p:cBhvr>
                                      <p:tavLst>
                                        <p:tav tm="0">
                                          <p:val>
                                            <p:fltVal val="0"/>
                                          </p:val>
                                        </p:tav>
                                        <p:tav tm="100000">
                                          <p:val>
                                            <p:strVal val="#ppt_w"/>
                                          </p:val>
                                        </p:tav>
                                      </p:tavLst>
                                    </p:anim>
                                    <p:anim calcmode="lin" valueType="num">
                                      <p:cBhvr>
                                        <p:cTn id="210" dur="1000" fill="hold"/>
                                        <p:tgtEl>
                                          <p:spTgt spid="28"/>
                                        </p:tgtEl>
                                        <p:attrNameLst>
                                          <p:attrName>ppt_h</p:attrName>
                                        </p:attrNameLst>
                                      </p:cBhvr>
                                      <p:tavLst>
                                        <p:tav tm="0">
                                          <p:val>
                                            <p:fltVal val="0"/>
                                          </p:val>
                                        </p:tav>
                                        <p:tav tm="100000">
                                          <p:val>
                                            <p:strVal val="#ppt_h"/>
                                          </p:val>
                                        </p:tav>
                                      </p:tavLst>
                                    </p:anim>
                                    <p:anim calcmode="lin" valueType="num">
                                      <p:cBhvr>
                                        <p:cTn id="21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7" presetClass="entr" presetSubtype="10" fill="hold" nodeType="clickEffect">
                                  <p:stCondLst>
                                    <p:cond delay="0"/>
                                  </p:stCondLst>
                                  <p:childTnLst>
                                    <p:set>
                                      <p:cBhvr>
                                        <p:cTn id="216" dur="1" fill="hold">
                                          <p:stCondLst>
                                            <p:cond delay="0"/>
                                          </p:stCondLst>
                                        </p:cTn>
                                        <p:tgtEl>
                                          <p:spTgt spid="29"/>
                                        </p:tgtEl>
                                        <p:attrNameLst>
                                          <p:attrName>style.visibility</p:attrName>
                                        </p:attrNameLst>
                                      </p:cBhvr>
                                      <p:to>
                                        <p:strVal val="visible"/>
                                      </p:to>
                                    </p:set>
                                    <p:anim calcmode="lin" valueType="num">
                                      <p:cBhvr>
                                        <p:cTn id="217" dur="500" fill="hold"/>
                                        <p:tgtEl>
                                          <p:spTgt spid="29"/>
                                        </p:tgtEl>
                                        <p:attrNameLst>
                                          <p:attrName>ppt_w</p:attrName>
                                        </p:attrNameLst>
                                      </p:cBhvr>
                                      <p:tavLst>
                                        <p:tav tm="0">
                                          <p:val>
                                            <p:fltVal val="0"/>
                                          </p:val>
                                        </p:tav>
                                        <p:tav tm="100000">
                                          <p:val>
                                            <p:strVal val="#ppt_w"/>
                                          </p:val>
                                        </p:tav>
                                      </p:tavLst>
                                    </p:anim>
                                    <p:anim calcmode="lin" valueType="num">
                                      <p:cBhvr>
                                        <p:cTn id="218"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wipe(left)">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2" presetClass="entr" presetSubtype="8" fill="hold" grpId="0" nodeType="clickEffect">
                                  <p:stCondLst>
                                    <p:cond delay="0"/>
                                  </p:stCondLst>
                                  <p:childTnLst>
                                    <p:set>
                                      <p:cBhvr>
                                        <p:cTn id="227" dur="1" fill="hold">
                                          <p:stCondLst>
                                            <p:cond delay="0"/>
                                          </p:stCondLst>
                                        </p:cTn>
                                        <p:tgtEl>
                                          <p:spTgt spid="360551"/>
                                        </p:tgtEl>
                                        <p:attrNameLst>
                                          <p:attrName>style.visibility</p:attrName>
                                        </p:attrNameLst>
                                      </p:cBhvr>
                                      <p:to>
                                        <p:strVal val="visible"/>
                                      </p:to>
                                    </p:set>
                                    <p:animEffect transition="in" filter="slide(fromLeft)">
                                      <p:cBhvr>
                                        <p:cTn id="228" dur="500"/>
                                        <p:tgtEl>
                                          <p:spTgt spid="360551"/>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2" fill="hold" grpId="0" nodeType="clickEffect">
                                  <p:stCondLst>
                                    <p:cond delay="0"/>
                                  </p:stCondLst>
                                  <p:childTnLst>
                                    <p:set>
                                      <p:cBhvr>
                                        <p:cTn id="232" dur="1" fill="hold">
                                          <p:stCondLst>
                                            <p:cond delay="0"/>
                                          </p:stCondLst>
                                        </p:cTn>
                                        <p:tgtEl>
                                          <p:spTgt spid="360552"/>
                                        </p:tgtEl>
                                        <p:attrNameLst>
                                          <p:attrName>style.visibility</p:attrName>
                                        </p:attrNameLst>
                                      </p:cBhvr>
                                      <p:to>
                                        <p:strVal val="visible"/>
                                      </p:to>
                                    </p:set>
                                    <p:anim calcmode="lin" valueType="num">
                                      <p:cBhvr additive="base">
                                        <p:cTn id="233" dur="500" fill="hold"/>
                                        <p:tgtEl>
                                          <p:spTgt spid="360552"/>
                                        </p:tgtEl>
                                        <p:attrNameLst>
                                          <p:attrName>ppt_x</p:attrName>
                                        </p:attrNameLst>
                                      </p:cBhvr>
                                      <p:tavLst>
                                        <p:tav tm="0">
                                          <p:val>
                                            <p:strVal val="1+#ppt_w/2"/>
                                          </p:val>
                                        </p:tav>
                                        <p:tav tm="100000">
                                          <p:val>
                                            <p:strVal val="#ppt_x"/>
                                          </p:val>
                                        </p:tav>
                                      </p:tavLst>
                                    </p:anim>
                                    <p:anim calcmode="lin" valueType="num">
                                      <p:cBhvr additive="base">
                                        <p:cTn id="234" dur="500" fill="hold"/>
                                        <p:tgtEl>
                                          <p:spTgt spid="360552"/>
                                        </p:tgtEl>
                                        <p:attrNameLst>
                                          <p:attrName>ppt_y</p:attrName>
                                        </p:attrNameLst>
                                      </p:cBhvr>
                                      <p:tavLst>
                                        <p:tav tm="0">
                                          <p:val>
                                            <p:strVal val="#ppt_y"/>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60553"/>
                                        </p:tgtEl>
                                        <p:attrNameLst>
                                          <p:attrName>style.visibility</p:attrName>
                                        </p:attrNameLst>
                                      </p:cBhvr>
                                      <p:to>
                                        <p:strVal val="visible"/>
                                      </p:to>
                                    </p:set>
                                    <p:anim calcmode="lin" valueType="num">
                                      <p:cBhvr>
                                        <p:cTn id="239" dur="500" fill="hold"/>
                                        <p:tgtEl>
                                          <p:spTgt spid="360553"/>
                                        </p:tgtEl>
                                        <p:attrNameLst>
                                          <p:attrName>ppt_w</p:attrName>
                                        </p:attrNameLst>
                                      </p:cBhvr>
                                      <p:tavLst>
                                        <p:tav tm="0">
                                          <p:val>
                                            <p:strVal val="4/3*#ppt_w"/>
                                          </p:val>
                                        </p:tav>
                                        <p:tav tm="100000">
                                          <p:val>
                                            <p:strVal val="#ppt_w"/>
                                          </p:val>
                                        </p:tav>
                                      </p:tavLst>
                                    </p:anim>
                                    <p:anim calcmode="lin" valueType="num">
                                      <p:cBhvr>
                                        <p:cTn id="2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8" fill="hold" nodeType="clickEffect">
                                  <p:stCondLst>
                                    <p:cond delay="0"/>
                                  </p:stCondLst>
                                  <p:childTnLst>
                                    <p:set>
                                      <p:cBhvr>
                                        <p:cTn id="244" dur="1" fill="hold">
                                          <p:stCondLst>
                                            <p:cond delay="0"/>
                                          </p:stCondLst>
                                        </p:cTn>
                                        <p:tgtEl>
                                          <p:spTgt spid="50240"/>
                                        </p:tgtEl>
                                        <p:attrNameLst>
                                          <p:attrName>style.visibility</p:attrName>
                                        </p:attrNameLst>
                                      </p:cBhvr>
                                      <p:to>
                                        <p:strVal val="visible"/>
                                      </p:to>
                                    </p:set>
                                    <p:animEffect transition="in" filter="wipe(left)">
                                      <p:cBhvr>
                                        <p:cTn id="245" dur="500"/>
                                        <p:tgtEl>
                                          <p:spTgt spid="50240"/>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2" fill="hold" nodeType="clickEffect">
                                  <p:stCondLst>
                                    <p:cond delay="0"/>
                                  </p:stCondLst>
                                  <p:childTnLst>
                                    <p:set>
                                      <p:cBhvr>
                                        <p:cTn id="249" dur="1" fill="hold">
                                          <p:stCondLst>
                                            <p:cond delay="0"/>
                                          </p:stCondLst>
                                        </p:cTn>
                                        <p:tgtEl>
                                          <p:spTgt spid="50242"/>
                                        </p:tgtEl>
                                        <p:attrNameLst>
                                          <p:attrName>style.visibility</p:attrName>
                                        </p:attrNameLst>
                                      </p:cBhvr>
                                      <p:to>
                                        <p:strVal val="visible"/>
                                      </p:to>
                                    </p:set>
                                    <p:animEffect transition="in" filter="wipe(right)">
                                      <p:cBhvr>
                                        <p:cTn id="250" dur="500"/>
                                        <p:tgtEl>
                                          <p:spTgt spid="5024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5" presetClass="entr" presetSubtype="0" fill="hold" nodeType="clickEffect">
                                  <p:stCondLst>
                                    <p:cond delay="0"/>
                                  </p:stCondLst>
                                  <p:childTnLst>
                                    <p:set>
                                      <p:cBhvr>
                                        <p:cTn id="254" dur="1" fill="hold">
                                          <p:stCondLst>
                                            <p:cond delay="0"/>
                                          </p:stCondLst>
                                        </p:cTn>
                                        <p:tgtEl>
                                          <p:spTgt spid="50250"/>
                                        </p:tgtEl>
                                        <p:attrNameLst>
                                          <p:attrName>style.visibility</p:attrName>
                                        </p:attrNameLst>
                                      </p:cBhvr>
                                      <p:to>
                                        <p:strVal val="visible"/>
                                      </p:to>
                                    </p:set>
                                    <p:anim calcmode="lin" valueType="num">
                                      <p:cBhvr>
                                        <p:cTn id="255" dur="1000" fill="hold"/>
                                        <p:tgtEl>
                                          <p:spTgt spid="50250"/>
                                        </p:tgtEl>
                                        <p:attrNameLst>
                                          <p:attrName>ppt_w</p:attrName>
                                        </p:attrNameLst>
                                      </p:cBhvr>
                                      <p:tavLst>
                                        <p:tav tm="0">
                                          <p:val>
                                            <p:fltVal val="0"/>
                                          </p:val>
                                        </p:tav>
                                        <p:tav tm="100000">
                                          <p:val>
                                            <p:strVal val="#ppt_w"/>
                                          </p:val>
                                        </p:tav>
                                      </p:tavLst>
                                    </p:anim>
                                    <p:anim calcmode="lin" valueType="num">
                                      <p:cBhvr>
                                        <p:cTn id="256" dur="1000" fill="hold"/>
                                        <p:tgtEl>
                                          <p:spTgt spid="50250"/>
                                        </p:tgtEl>
                                        <p:attrNameLst>
                                          <p:attrName>ppt_h</p:attrName>
                                        </p:attrNameLst>
                                      </p:cBhvr>
                                      <p:tavLst>
                                        <p:tav tm="0">
                                          <p:val>
                                            <p:fltVal val="0"/>
                                          </p:val>
                                        </p:tav>
                                        <p:tav tm="100000">
                                          <p:val>
                                            <p:strVal val="#ppt_h"/>
                                          </p:val>
                                        </p:tav>
                                      </p:tavLst>
                                    </p:anim>
                                    <p:anim calcmode="lin" valueType="num">
                                      <p:cBhvr>
                                        <p:cTn id="257" dur="1000" fill="hold"/>
                                        <p:tgtEl>
                                          <p:spTgt spid="50250"/>
                                        </p:tgtEl>
                                        <p:attrNameLst>
                                          <p:attrName>ppt_x</p:attrName>
                                        </p:attrNameLst>
                                      </p:cBhvr>
                                      <p:tavLst>
                                        <p:tav tm="0" fmla="#ppt_x+(cos(-2*pi*(1-$))*-#ppt_x-sin(-2*pi*(1-$))*(1-#ppt_y))*(1-$)">
                                          <p:val>
                                            <p:fltVal val="0"/>
                                          </p:val>
                                        </p:tav>
                                        <p:tav tm="100000">
                                          <p:val>
                                            <p:fltVal val="1"/>
                                          </p:val>
                                        </p:tav>
                                      </p:tavLst>
                                    </p:anim>
                                    <p:anim calcmode="lin" valueType="num">
                                      <p:cBhvr>
                                        <p:cTn id="258" dur="1000" fill="hold"/>
                                        <p:tgtEl>
                                          <p:spTgt spid="502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5" presetClass="entr" presetSubtype="0" fill="hold" nodeType="clickEffect">
                                  <p:stCondLst>
                                    <p:cond delay="0"/>
                                  </p:stCondLst>
                                  <p:childTnLst>
                                    <p:set>
                                      <p:cBhvr>
                                        <p:cTn id="262" dur="1" fill="hold">
                                          <p:stCondLst>
                                            <p:cond delay="0"/>
                                          </p:stCondLst>
                                        </p:cTn>
                                        <p:tgtEl>
                                          <p:spTgt spid="50293"/>
                                        </p:tgtEl>
                                        <p:attrNameLst>
                                          <p:attrName>style.visibility</p:attrName>
                                        </p:attrNameLst>
                                      </p:cBhvr>
                                      <p:to>
                                        <p:strVal val="visible"/>
                                      </p:to>
                                    </p:set>
                                    <p:anim calcmode="lin" valueType="num">
                                      <p:cBhvr>
                                        <p:cTn id="263" dur="1000" fill="hold"/>
                                        <p:tgtEl>
                                          <p:spTgt spid="50293"/>
                                        </p:tgtEl>
                                        <p:attrNameLst>
                                          <p:attrName>ppt_w</p:attrName>
                                        </p:attrNameLst>
                                      </p:cBhvr>
                                      <p:tavLst>
                                        <p:tav tm="0">
                                          <p:val>
                                            <p:fltVal val="0"/>
                                          </p:val>
                                        </p:tav>
                                        <p:tav tm="100000">
                                          <p:val>
                                            <p:strVal val="#ppt_w"/>
                                          </p:val>
                                        </p:tav>
                                      </p:tavLst>
                                    </p:anim>
                                    <p:anim calcmode="lin" valueType="num">
                                      <p:cBhvr>
                                        <p:cTn id="264" dur="1000" fill="hold"/>
                                        <p:tgtEl>
                                          <p:spTgt spid="50293"/>
                                        </p:tgtEl>
                                        <p:attrNameLst>
                                          <p:attrName>ppt_h</p:attrName>
                                        </p:attrNameLst>
                                      </p:cBhvr>
                                      <p:tavLst>
                                        <p:tav tm="0">
                                          <p:val>
                                            <p:fltVal val="0"/>
                                          </p:val>
                                        </p:tav>
                                        <p:tav tm="100000">
                                          <p:val>
                                            <p:strVal val="#ppt_h"/>
                                          </p:val>
                                        </p:tav>
                                      </p:tavLst>
                                    </p:anim>
                                    <p:anim calcmode="lin" valueType="num">
                                      <p:cBhvr>
                                        <p:cTn id="265" dur="1000" fill="hold"/>
                                        <p:tgtEl>
                                          <p:spTgt spid="50293"/>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502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8" fill="hold" nodeType="clickEffect">
                                  <p:stCondLst>
                                    <p:cond delay="0"/>
                                  </p:stCondLst>
                                  <p:childTnLst>
                                    <p:set>
                                      <p:cBhvr>
                                        <p:cTn id="270" dur="1" fill="hold">
                                          <p:stCondLst>
                                            <p:cond delay="0"/>
                                          </p:stCondLst>
                                        </p:cTn>
                                        <p:tgtEl>
                                          <p:spTgt spid="50353"/>
                                        </p:tgtEl>
                                        <p:attrNameLst>
                                          <p:attrName>style.visibility</p:attrName>
                                        </p:attrNameLst>
                                      </p:cBhvr>
                                      <p:to>
                                        <p:strVal val="visible"/>
                                      </p:to>
                                    </p:set>
                                    <p:animEffect transition="in" filter="wipe(left)">
                                      <p:cBhvr>
                                        <p:cTn id="271" dur="500"/>
                                        <p:tgtEl>
                                          <p:spTgt spid="50353"/>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50354"/>
                                        </p:tgtEl>
                                        <p:attrNameLst>
                                          <p:attrName>style.visibility</p:attrName>
                                        </p:attrNameLst>
                                      </p:cBhvr>
                                      <p:to>
                                        <p:strVal val="visible"/>
                                      </p:to>
                                    </p:set>
                                    <p:animEffect transition="in" filter="wipe(left)">
                                      <p:cBhvr>
                                        <p:cTn id="276" dur="500"/>
                                        <p:tgtEl>
                                          <p:spTgt spid="50354"/>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2" fill="hold" nodeType="clickEffect">
                                  <p:stCondLst>
                                    <p:cond delay="0"/>
                                  </p:stCondLst>
                                  <p:childTnLst>
                                    <p:set>
                                      <p:cBhvr>
                                        <p:cTn id="280" dur="1" fill="hold">
                                          <p:stCondLst>
                                            <p:cond delay="0"/>
                                          </p:stCondLst>
                                        </p:cTn>
                                        <p:tgtEl>
                                          <p:spTgt spid="50355"/>
                                        </p:tgtEl>
                                        <p:attrNameLst>
                                          <p:attrName>style.visibility</p:attrName>
                                        </p:attrNameLst>
                                      </p:cBhvr>
                                      <p:to>
                                        <p:strVal val="visible"/>
                                      </p:to>
                                    </p:set>
                                    <p:animEffect transition="in" filter="wipe(right)">
                                      <p:cBhvr>
                                        <p:cTn id="281" dur="500"/>
                                        <p:tgtEl>
                                          <p:spTgt spid="50355"/>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5" presetClass="entr" presetSubtype="0" fill="hold" nodeType="clickEffect">
                                  <p:stCondLst>
                                    <p:cond delay="0"/>
                                  </p:stCondLst>
                                  <p:childTnLst>
                                    <p:set>
                                      <p:cBhvr>
                                        <p:cTn id="285" dur="1" fill="hold">
                                          <p:stCondLst>
                                            <p:cond delay="0"/>
                                          </p:stCondLst>
                                        </p:cTn>
                                        <p:tgtEl>
                                          <p:spTgt spid="50356"/>
                                        </p:tgtEl>
                                        <p:attrNameLst>
                                          <p:attrName>style.visibility</p:attrName>
                                        </p:attrNameLst>
                                      </p:cBhvr>
                                      <p:to>
                                        <p:strVal val="visible"/>
                                      </p:to>
                                    </p:set>
                                    <p:anim calcmode="lin" valueType="num">
                                      <p:cBhvr>
                                        <p:cTn id="286" dur="1000" fill="hold"/>
                                        <p:tgtEl>
                                          <p:spTgt spid="50356"/>
                                        </p:tgtEl>
                                        <p:attrNameLst>
                                          <p:attrName>ppt_w</p:attrName>
                                        </p:attrNameLst>
                                      </p:cBhvr>
                                      <p:tavLst>
                                        <p:tav tm="0">
                                          <p:val>
                                            <p:fltVal val="0"/>
                                          </p:val>
                                        </p:tav>
                                        <p:tav tm="100000">
                                          <p:val>
                                            <p:strVal val="#ppt_w"/>
                                          </p:val>
                                        </p:tav>
                                      </p:tavLst>
                                    </p:anim>
                                    <p:anim calcmode="lin" valueType="num">
                                      <p:cBhvr>
                                        <p:cTn id="287" dur="1000" fill="hold"/>
                                        <p:tgtEl>
                                          <p:spTgt spid="50356"/>
                                        </p:tgtEl>
                                        <p:attrNameLst>
                                          <p:attrName>ppt_h</p:attrName>
                                        </p:attrNameLst>
                                      </p:cBhvr>
                                      <p:tavLst>
                                        <p:tav tm="0">
                                          <p:val>
                                            <p:fltVal val="0"/>
                                          </p:val>
                                        </p:tav>
                                        <p:tav tm="100000">
                                          <p:val>
                                            <p:strVal val="#ppt_h"/>
                                          </p:val>
                                        </p:tav>
                                      </p:tavLst>
                                    </p:anim>
                                    <p:anim calcmode="lin" valueType="num">
                                      <p:cBhvr>
                                        <p:cTn id="288" dur="1000" fill="hold"/>
                                        <p:tgtEl>
                                          <p:spTgt spid="50356"/>
                                        </p:tgtEl>
                                        <p:attrNameLst>
                                          <p:attrName>ppt_x</p:attrName>
                                        </p:attrNameLst>
                                      </p:cBhvr>
                                      <p:tavLst>
                                        <p:tav tm="0" fmla="#ppt_x+(cos(-2*pi*(1-$))*-#ppt_x-sin(-2*pi*(1-$))*(1-#ppt_y))*(1-$)">
                                          <p:val>
                                            <p:fltVal val="0"/>
                                          </p:val>
                                        </p:tav>
                                        <p:tav tm="100000">
                                          <p:val>
                                            <p:fltVal val="1"/>
                                          </p:val>
                                        </p:tav>
                                      </p:tavLst>
                                    </p:anim>
                                    <p:anim calcmode="lin" valueType="num">
                                      <p:cBhvr>
                                        <p:cTn id="289" dur="1000" fill="hold"/>
                                        <p:tgtEl>
                                          <p:spTgt spid="503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5" presetClass="entr" presetSubtype="0" fill="hold" nodeType="clickEffect">
                                  <p:stCondLst>
                                    <p:cond delay="0"/>
                                  </p:stCondLst>
                                  <p:childTnLst>
                                    <p:set>
                                      <p:cBhvr>
                                        <p:cTn id="293" dur="1" fill="hold">
                                          <p:stCondLst>
                                            <p:cond delay="0"/>
                                          </p:stCondLst>
                                        </p:cTn>
                                        <p:tgtEl>
                                          <p:spTgt spid="50357"/>
                                        </p:tgtEl>
                                        <p:attrNameLst>
                                          <p:attrName>style.visibility</p:attrName>
                                        </p:attrNameLst>
                                      </p:cBhvr>
                                      <p:to>
                                        <p:strVal val="visible"/>
                                      </p:to>
                                    </p:set>
                                    <p:anim calcmode="lin" valueType="num">
                                      <p:cBhvr>
                                        <p:cTn id="294" dur="1000" fill="hold"/>
                                        <p:tgtEl>
                                          <p:spTgt spid="50357"/>
                                        </p:tgtEl>
                                        <p:attrNameLst>
                                          <p:attrName>ppt_w</p:attrName>
                                        </p:attrNameLst>
                                      </p:cBhvr>
                                      <p:tavLst>
                                        <p:tav tm="0">
                                          <p:val>
                                            <p:fltVal val="0"/>
                                          </p:val>
                                        </p:tav>
                                        <p:tav tm="100000">
                                          <p:val>
                                            <p:strVal val="#ppt_w"/>
                                          </p:val>
                                        </p:tav>
                                      </p:tavLst>
                                    </p:anim>
                                    <p:anim calcmode="lin" valueType="num">
                                      <p:cBhvr>
                                        <p:cTn id="295" dur="1000" fill="hold"/>
                                        <p:tgtEl>
                                          <p:spTgt spid="50357"/>
                                        </p:tgtEl>
                                        <p:attrNameLst>
                                          <p:attrName>ppt_h</p:attrName>
                                        </p:attrNameLst>
                                      </p:cBhvr>
                                      <p:tavLst>
                                        <p:tav tm="0">
                                          <p:val>
                                            <p:fltVal val="0"/>
                                          </p:val>
                                        </p:tav>
                                        <p:tav tm="100000">
                                          <p:val>
                                            <p:strVal val="#ppt_h"/>
                                          </p:val>
                                        </p:tav>
                                      </p:tavLst>
                                    </p:anim>
                                    <p:anim calcmode="lin" valueType="num">
                                      <p:cBhvr>
                                        <p:cTn id="296" dur="1000" fill="hold"/>
                                        <p:tgtEl>
                                          <p:spTgt spid="50357"/>
                                        </p:tgtEl>
                                        <p:attrNameLst>
                                          <p:attrName>ppt_x</p:attrName>
                                        </p:attrNameLst>
                                      </p:cBhvr>
                                      <p:tavLst>
                                        <p:tav tm="0" fmla="#ppt_x+(cos(-2*pi*(1-$))*-#ppt_x-sin(-2*pi*(1-$))*(1-#ppt_y))*(1-$)">
                                          <p:val>
                                            <p:fltVal val="0"/>
                                          </p:val>
                                        </p:tav>
                                        <p:tav tm="100000">
                                          <p:val>
                                            <p:fltVal val="1"/>
                                          </p:val>
                                        </p:tav>
                                      </p:tavLst>
                                    </p:anim>
                                    <p:anim calcmode="lin" valueType="num">
                                      <p:cBhvr>
                                        <p:cTn id="297" dur="1000" fill="hold"/>
                                        <p:tgtEl>
                                          <p:spTgt spid="503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7" presetClass="entr" presetSubtype="10" fill="hold" nodeType="clickEffect">
                                  <p:stCondLst>
                                    <p:cond delay="0"/>
                                  </p:stCondLst>
                                  <p:childTnLst>
                                    <p:set>
                                      <p:cBhvr>
                                        <p:cTn id="301" dur="1" fill="hold">
                                          <p:stCondLst>
                                            <p:cond delay="0"/>
                                          </p:stCondLst>
                                        </p:cTn>
                                        <p:tgtEl>
                                          <p:spTgt spid="50358"/>
                                        </p:tgtEl>
                                        <p:attrNameLst>
                                          <p:attrName>style.visibility</p:attrName>
                                        </p:attrNameLst>
                                      </p:cBhvr>
                                      <p:to>
                                        <p:strVal val="visible"/>
                                      </p:to>
                                    </p:set>
                                    <p:anim calcmode="lin" valueType="num">
                                      <p:cBhvr>
                                        <p:cTn id="302" dur="500" fill="hold"/>
                                        <p:tgtEl>
                                          <p:spTgt spid="50358"/>
                                        </p:tgtEl>
                                        <p:attrNameLst>
                                          <p:attrName>ppt_w</p:attrName>
                                        </p:attrNameLst>
                                      </p:cBhvr>
                                      <p:tavLst>
                                        <p:tav tm="0">
                                          <p:val>
                                            <p:fltVal val="0"/>
                                          </p:val>
                                        </p:tav>
                                        <p:tav tm="100000">
                                          <p:val>
                                            <p:strVal val="#ppt_w"/>
                                          </p:val>
                                        </p:tav>
                                      </p:tavLst>
                                    </p:anim>
                                    <p:anim calcmode="lin" valueType="num">
                                      <p:cBhvr>
                                        <p:cTn id="303" dur="500" fill="hold"/>
                                        <p:tgtEl>
                                          <p:spTgt spid="50358"/>
                                        </p:tgtEl>
                                        <p:attrNameLst>
                                          <p:attrName>ppt_h</p:attrName>
                                        </p:attrNameLst>
                                      </p:cBhvr>
                                      <p:tavLst>
                                        <p:tav tm="0">
                                          <p:val>
                                            <p:strVal val="#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2" fill="hold" nodeType="clickEffect">
                                  <p:stCondLst>
                                    <p:cond delay="0"/>
                                  </p:stCondLst>
                                  <p:childTnLst>
                                    <p:set>
                                      <p:cBhvr>
                                        <p:cTn id="307" dur="1" fill="hold">
                                          <p:stCondLst>
                                            <p:cond delay="0"/>
                                          </p:stCondLst>
                                        </p:cTn>
                                        <p:tgtEl>
                                          <p:spTgt spid="50359"/>
                                        </p:tgtEl>
                                        <p:attrNameLst>
                                          <p:attrName>style.visibility</p:attrName>
                                        </p:attrNameLst>
                                      </p:cBhvr>
                                      <p:to>
                                        <p:strVal val="visible"/>
                                      </p:to>
                                    </p:set>
                                    <p:animEffect transition="in" filter="wipe(right)">
                                      <p:cBhvr>
                                        <p:cTn id="308" dur="500"/>
                                        <p:tgtEl>
                                          <p:spTgt spid="50359"/>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2" presetClass="entr" presetSubtype="8" fill="hold" grpId="0" nodeType="clickEffect">
                                  <p:stCondLst>
                                    <p:cond delay="0"/>
                                  </p:stCondLst>
                                  <p:childTnLst>
                                    <p:set>
                                      <p:cBhvr>
                                        <p:cTn id="312" dur="1" fill="hold">
                                          <p:stCondLst>
                                            <p:cond delay="0"/>
                                          </p:stCondLst>
                                        </p:cTn>
                                        <p:tgtEl>
                                          <p:spTgt spid="360585"/>
                                        </p:tgtEl>
                                        <p:attrNameLst>
                                          <p:attrName>style.visibility</p:attrName>
                                        </p:attrNameLst>
                                      </p:cBhvr>
                                      <p:to>
                                        <p:strVal val="visible"/>
                                      </p:to>
                                    </p:set>
                                    <p:animEffect transition="in" filter="slide(fromLeft)">
                                      <p:cBhvr>
                                        <p:cTn id="313" dur="500"/>
                                        <p:tgtEl>
                                          <p:spTgt spid="36058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2" fill="hold" grpId="0" nodeType="clickEffect">
                                  <p:stCondLst>
                                    <p:cond delay="0"/>
                                  </p:stCondLst>
                                  <p:childTnLst>
                                    <p:set>
                                      <p:cBhvr>
                                        <p:cTn id="317" dur="1" fill="hold">
                                          <p:stCondLst>
                                            <p:cond delay="0"/>
                                          </p:stCondLst>
                                        </p:cTn>
                                        <p:tgtEl>
                                          <p:spTgt spid="360586"/>
                                        </p:tgtEl>
                                        <p:attrNameLst>
                                          <p:attrName>style.visibility</p:attrName>
                                        </p:attrNameLst>
                                      </p:cBhvr>
                                      <p:to>
                                        <p:strVal val="visible"/>
                                      </p:to>
                                    </p:set>
                                    <p:animEffect transition="in" filter="slide(fromRight)">
                                      <p:cBhvr>
                                        <p:cTn id="318" dur="500"/>
                                        <p:tgtEl>
                                          <p:spTgt spid="360586"/>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3" presetClass="entr" presetSubtype="288" fill="hold" grpId="0" nodeType="clickEffect">
                                  <p:stCondLst>
                                    <p:cond delay="0"/>
                                  </p:stCondLst>
                                  <p:childTnLst>
                                    <p:set>
                                      <p:cBhvr>
                                        <p:cTn id="322" dur="1" fill="hold">
                                          <p:stCondLst>
                                            <p:cond delay="0"/>
                                          </p:stCondLst>
                                        </p:cTn>
                                        <p:tgtEl>
                                          <p:spTgt spid="360587"/>
                                        </p:tgtEl>
                                        <p:attrNameLst>
                                          <p:attrName>style.visibility</p:attrName>
                                        </p:attrNameLst>
                                      </p:cBhvr>
                                      <p:to>
                                        <p:strVal val="visible"/>
                                      </p:to>
                                    </p:set>
                                    <p:anim calcmode="lin" valueType="num">
                                      <p:cBhvr>
                                        <p:cTn id="323" dur="500" fill="hold"/>
                                        <p:tgtEl>
                                          <p:spTgt spid="360587"/>
                                        </p:tgtEl>
                                        <p:attrNameLst>
                                          <p:attrName>ppt_w</p:attrName>
                                        </p:attrNameLst>
                                      </p:cBhvr>
                                      <p:tavLst>
                                        <p:tav tm="0">
                                          <p:val>
                                            <p:strVal val="4/3*#ppt_w"/>
                                          </p:val>
                                        </p:tav>
                                        <p:tav tm="100000">
                                          <p:val>
                                            <p:strVal val="#ppt_w"/>
                                          </p:val>
                                        </p:tav>
                                      </p:tavLst>
                                    </p:anim>
                                    <p:anim calcmode="lin" valueType="num">
                                      <p:cBhvr>
                                        <p:cTn id="324" dur="500" fill="hold"/>
                                        <p:tgtEl>
                                          <p:spTgt spid="360587"/>
                                        </p:tgtEl>
                                        <p:attrNameLst>
                                          <p:attrName>ppt_h</p:attrName>
                                        </p:attrNameLst>
                                      </p:cBhvr>
                                      <p:tavLst>
                                        <p:tav tm="0">
                                          <p:val>
                                            <p:strVal val="4/3*#ppt_h"/>
                                          </p:val>
                                        </p:tav>
                                        <p:tav tm="100000">
                                          <p:val>
                                            <p:strVal val="#ppt_h"/>
                                          </p:val>
                                        </p:tav>
                                      </p:tavLst>
                                    </p:anim>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8" fill="hold" nodeType="clickEffect">
                                  <p:stCondLst>
                                    <p:cond delay="0"/>
                                  </p:stCondLst>
                                  <p:childTnLst>
                                    <p:set>
                                      <p:cBhvr>
                                        <p:cTn id="328" dur="1" fill="hold">
                                          <p:stCondLst>
                                            <p:cond delay="0"/>
                                          </p:stCondLst>
                                        </p:cTn>
                                        <p:tgtEl>
                                          <p:spTgt spid="50360"/>
                                        </p:tgtEl>
                                        <p:attrNameLst>
                                          <p:attrName>style.visibility</p:attrName>
                                        </p:attrNameLst>
                                      </p:cBhvr>
                                      <p:to>
                                        <p:strVal val="visible"/>
                                      </p:to>
                                    </p:set>
                                    <p:animEffect transition="in" filter="wipe(left)">
                                      <p:cBhvr>
                                        <p:cTn id="329" dur="500"/>
                                        <p:tgtEl>
                                          <p:spTgt spid="50360"/>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2" fill="hold" nodeType="clickEffect">
                                  <p:stCondLst>
                                    <p:cond delay="0"/>
                                  </p:stCondLst>
                                  <p:childTnLst>
                                    <p:set>
                                      <p:cBhvr>
                                        <p:cTn id="333" dur="1" fill="hold">
                                          <p:stCondLst>
                                            <p:cond delay="0"/>
                                          </p:stCondLst>
                                        </p:cTn>
                                        <p:tgtEl>
                                          <p:spTgt spid="50361"/>
                                        </p:tgtEl>
                                        <p:attrNameLst>
                                          <p:attrName>style.visibility</p:attrName>
                                        </p:attrNameLst>
                                      </p:cBhvr>
                                      <p:to>
                                        <p:strVal val="visible"/>
                                      </p:to>
                                    </p:set>
                                    <p:animEffect transition="in" filter="wipe(right)">
                                      <p:cBhvr>
                                        <p:cTn id="334" dur="500"/>
                                        <p:tgtEl>
                                          <p:spTgt spid="50361"/>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15" presetClass="entr" presetSubtype="0" fill="hold" nodeType="clickEffect">
                                  <p:stCondLst>
                                    <p:cond delay="0"/>
                                  </p:stCondLst>
                                  <p:childTnLst>
                                    <p:set>
                                      <p:cBhvr>
                                        <p:cTn id="338" dur="1" fill="hold">
                                          <p:stCondLst>
                                            <p:cond delay="0"/>
                                          </p:stCondLst>
                                        </p:cTn>
                                        <p:tgtEl>
                                          <p:spTgt spid="50362"/>
                                        </p:tgtEl>
                                        <p:attrNameLst>
                                          <p:attrName>style.visibility</p:attrName>
                                        </p:attrNameLst>
                                      </p:cBhvr>
                                      <p:to>
                                        <p:strVal val="visible"/>
                                      </p:to>
                                    </p:set>
                                    <p:anim calcmode="lin" valueType="num">
                                      <p:cBhvr>
                                        <p:cTn id="339" dur="1000" fill="hold"/>
                                        <p:tgtEl>
                                          <p:spTgt spid="50362"/>
                                        </p:tgtEl>
                                        <p:attrNameLst>
                                          <p:attrName>ppt_w</p:attrName>
                                        </p:attrNameLst>
                                      </p:cBhvr>
                                      <p:tavLst>
                                        <p:tav tm="0">
                                          <p:val>
                                            <p:fltVal val="0"/>
                                          </p:val>
                                        </p:tav>
                                        <p:tav tm="100000">
                                          <p:val>
                                            <p:strVal val="#ppt_w"/>
                                          </p:val>
                                        </p:tav>
                                      </p:tavLst>
                                    </p:anim>
                                    <p:anim calcmode="lin" valueType="num">
                                      <p:cBhvr>
                                        <p:cTn id="340" dur="1000" fill="hold"/>
                                        <p:tgtEl>
                                          <p:spTgt spid="50362"/>
                                        </p:tgtEl>
                                        <p:attrNameLst>
                                          <p:attrName>ppt_h</p:attrName>
                                        </p:attrNameLst>
                                      </p:cBhvr>
                                      <p:tavLst>
                                        <p:tav tm="0">
                                          <p:val>
                                            <p:fltVal val="0"/>
                                          </p:val>
                                        </p:tav>
                                        <p:tav tm="100000">
                                          <p:val>
                                            <p:strVal val="#ppt_h"/>
                                          </p:val>
                                        </p:tav>
                                      </p:tavLst>
                                    </p:anim>
                                    <p:anim calcmode="lin" valueType="num">
                                      <p:cBhvr>
                                        <p:cTn id="341" dur="1000" fill="hold"/>
                                        <p:tgtEl>
                                          <p:spTgt spid="50362"/>
                                        </p:tgtEl>
                                        <p:attrNameLst>
                                          <p:attrName>ppt_x</p:attrName>
                                        </p:attrNameLst>
                                      </p:cBhvr>
                                      <p:tavLst>
                                        <p:tav tm="0" fmla="#ppt_x+(cos(-2*pi*(1-$))*-#ppt_x-sin(-2*pi*(1-$))*(1-#ppt_y))*(1-$)">
                                          <p:val>
                                            <p:fltVal val="0"/>
                                          </p:val>
                                        </p:tav>
                                        <p:tav tm="100000">
                                          <p:val>
                                            <p:fltVal val="1"/>
                                          </p:val>
                                        </p:tav>
                                      </p:tavLst>
                                    </p:anim>
                                    <p:anim calcmode="lin" valueType="num">
                                      <p:cBhvr>
                                        <p:cTn id="342" dur="1000" fill="hold"/>
                                        <p:tgtEl>
                                          <p:spTgt spid="50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5" presetClass="entr" presetSubtype="0" fill="hold" nodeType="clickEffect">
                                  <p:stCondLst>
                                    <p:cond delay="0"/>
                                  </p:stCondLst>
                                  <p:childTnLst>
                                    <p:set>
                                      <p:cBhvr>
                                        <p:cTn id="346" dur="1" fill="hold">
                                          <p:stCondLst>
                                            <p:cond delay="0"/>
                                          </p:stCondLst>
                                        </p:cTn>
                                        <p:tgtEl>
                                          <p:spTgt spid="50367"/>
                                        </p:tgtEl>
                                        <p:attrNameLst>
                                          <p:attrName>style.visibility</p:attrName>
                                        </p:attrNameLst>
                                      </p:cBhvr>
                                      <p:to>
                                        <p:strVal val="visible"/>
                                      </p:to>
                                    </p:set>
                                    <p:anim calcmode="lin" valueType="num">
                                      <p:cBhvr>
                                        <p:cTn id="347" dur="1000" fill="hold"/>
                                        <p:tgtEl>
                                          <p:spTgt spid="50367"/>
                                        </p:tgtEl>
                                        <p:attrNameLst>
                                          <p:attrName>ppt_w</p:attrName>
                                        </p:attrNameLst>
                                      </p:cBhvr>
                                      <p:tavLst>
                                        <p:tav tm="0">
                                          <p:val>
                                            <p:fltVal val="0"/>
                                          </p:val>
                                        </p:tav>
                                        <p:tav tm="100000">
                                          <p:val>
                                            <p:strVal val="#ppt_w"/>
                                          </p:val>
                                        </p:tav>
                                      </p:tavLst>
                                    </p:anim>
                                    <p:anim calcmode="lin" valueType="num">
                                      <p:cBhvr>
                                        <p:cTn id="348" dur="1000" fill="hold"/>
                                        <p:tgtEl>
                                          <p:spTgt spid="50367"/>
                                        </p:tgtEl>
                                        <p:attrNameLst>
                                          <p:attrName>ppt_h</p:attrName>
                                        </p:attrNameLst>
                                      </p:cBhvr>
                                      <p:tavLst>
                                        <p:tav tm="0">
                                          <p:val>
                                            <p:fltVal val="0"/>
                                          </p:val>
                                        </p:tav>
                                        <p:tav tm="100000">
                                          <p:val>
                                            <p:strVal val="#ppt_h"/>
                                          </p:val>
                                        </p:tav>
                                      </p:tavLst>
                                    </p:anim>
                                    <p:anim calcmode="lin" valueType="num">
                                      <p:cBhvr>
                                        <p:cTn id="349" dur="1000" fill="hold"/>
                                        <p:tgtEl>
                                          <p:spTgt spid="50367"/>
                                        </p:tgtEl>
                                        <p:attrNameLst>
                                          <p:attrName>ppt_x</p:attrName>
                                        </p:attrNameLst>
                                      </p:cBhvr>
                                      <p:tavLst>
                                        <p:tav tm="0" fmla="#ppt_x+(cos(-2*pi*(1-$))*-#ppt_x-sin(-2*pi*(1-$))*(1-#ppt_y))*(1-$)">
                                          <p:val>
                                            <p:fltVal val="0"/>
                                          </p:val>
                                        </p:tav>
                                        <p:tav tm="100000">
                                          <p:val>
                                            <p:fltVal val="1"/>
                                          </p:val>
                                        </p:tav>
                                      </p:tavLst>
                                    </p:anim>
                                    <p:anim calcmode="lin" valueType="num">
                                      <p:cBhvr>
                                        <p:cTn id="350" dur="1000" fill="hold"/>
                                        <p:tgtEl>
                                          <p:spTgt spid="503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3" presetClass="entr" presetSubtype="528" fill="hold" nodeType="clickEffect">
                                  <p:stCondLst>
                                    <p:cond delay="0"/>
                                  </p:stCondLst>
                                  <p:childTnLst>
                                    <p:set>
                                      <p:cBhvr>
                                        <p:cTn id="354" dur="1" fill="hold">
                                          <p:stCondLst>
                                            <p:cond delay="0"/>
                                          </p:stCondLst>
                                        </p:cTn>
                                        <p:tgtEl>
                                          <p:spTgt spid="50364"/>
                                        </p:tgtEl>
                                        <p:attrNameLst>
                                          <p:attrName>style.visibility</p:attrName>
                                        </p:attrNameLst>
                                      </p:cBhvr>
                                      <p:to>
                                        <p:strVal val="visible"/>
                                      </p:to>
                                    </p:set>
                                    <p:anim calcmode="lin" valueType="num">
                                      <p:cBhvr>
                                        <p:cTn id="355" dur="500" fill="hold"/>
                                        <p:tgtEl>
                                          <p:spTgt spid="50364"/>
                                        </p:tgtEl>
                                        <p:attrNameLst>
                                          <p:attrName>ppt_w</p:attrName>
                                        </p:attrNameLst>
                                      </p:cBhvr>
                                      <p:tavLst>
                                        <p:tav tm="0">
                                          <p:val>
                                            <p:fltVal val="0"/>
                                          </p:val>
                                        </p:tav>
                                        <p:tav tm="100000">
                                          <p:val>
                                            <p:strVal val="#ppt_w"/>
                                          </p:val>
                                        </p:tav>
                                      </p:tavLst>
                                    </p:anim>
                                    <p:anim calcmode="lin" valueType="num">
                                      <p:cBhvr>
                                        <p:cTn id="356" dur="500" fill="hold"/>
                                        <p:tgtEl>
                                          <p:spTgt spid="50364"/>
                                        </p:tgtEl>
                                        <p:attrNameLst>
                                          <p:attrName>ppt_h</p:attrName>
                                        </p:attrNameLst>
                                      </p:cBhvr>
                                      <p:tavLst>
                                        <p:tav tm="0">
                                          <p:val>
                                            <p:fltVal val="0"/>
                                          </p:val>
                                        </p:tav>
                                        <p:tav tm="100000">
                                          <p:val>
                                            <p:strVal val="#ppt_h"/>
                                          </p:val>
                                        </p:tav>
                                      </p:tavLst>
                                    </p:anim>
                                    <p:anim calcmode="lin" valueType="num">
                                      <p:cBhvr>
                                        <p:cTn id="357" dur="500" fill="hold"/>
                                        <p:tgtEl>
                                          <p:spTgt spid="50364"/>
                                        </p:tgtEl>
                                        <p:attrNameLst>
                                          <p:attrName>ppt_x</p:attrName>
                                        </p:attrNameLst>
                                      </p:cBhvr>
                                      <p:tavLst>
                                        <p:tav tm="0">
                                          <p:val>
                                            <p:fltVal val="0.5"/>
                                          </p:val>
                                        </p:tav>
                                        <p:tav tm="100000">
                                          <p:val>
                                            <p:strVal val="#ppt_x"/>
                                          </p:val>
                                        </p:tav>
                                      </p:tavLst>
                                    </p:anim>
                                    <p:anim calcmode="lin" valueType="num">
                                      <p:cBhvr>
                                        <p:cTn id="358" dur="500" fill="hold"/>
                                        <p:tgtEl>
                                          <p:spTgt spid="50364"/>
                                        </p:tgtEl>
                                        <p:attrNameLst>
                                          <p:attrName>ppt_y</p:attrName>
                                        </p:attrNameLst>
                                      </p:cBhvr>
                                      <p:tavLst>
                                        <p:tav tm="0">
                                          <p:val>
                                            <p:fltVal val="0.5"/>
                                          </p:val>
                                        </p:tav>
                                        <p:tav tm="100000">
                                          <p:val>
                                            <p:strVal val="#ppt_y"/>
                                          </p:val>
                                        </p:tav>
                                      </p:tavLst>
                                    </p:anim>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8" fill="hold" nodeType="clickEffect">
                                  <p:stCondLst>
                                    <p:cond delay="0"/>
                                  </p:stCondLst>
                                  <p:childTnLst>
                                    <p:set>
                                      <p:cBhvr>
                                        <p:cTn id="362" dur="1" fill="hold">
                                          <p:stCondLst>
                                            <p:cond delay="0"/>
                                          </p:stCondLst>
                                        </p:cTn>
                                        <p:tgtEl>
                                          <p:spTgt spid="50363"/>
                                        </p:tgtEl>
                                        <p:attrNameLst>
                                          <p:attrName>style.visibility</p:attrName>
                                        </p:attrNameLst>
                                      </p:cBhvr>
                                      <p:to>
                                        <p:strVal val="visible"/>
                                      </p:to>
                                    </p:set>
                                    <p:animEffect transition="in" filter="wipe(left)">
                                      <p:cBhvr>
                                        <p:cTn id="363" dur="500"/>
                                        <p:tgtEl>
                                          <p:spTgt spid="50363"/>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2" presetClass="entr" presetSubtype="4" fill="hold" grpId="0" nodeType="clickEffect">
                                  <p:stCondLst>
                                    <p:cond delay="0"/>
                                  </p:stCondLst>
                                  <p:childTnLst>
                                    <p:set>
                                      <p:cBhvr>
                                        <p:cTn id="367" dur="1" fill="hold">
                                          <p:stCondLst>
                                            <p:cond delay="0"/>
                                          </p:stCondLst>
                                        </p:cTn>
                                        <p:tgtEl>
                                          <p:spTgt spid="360600"/>
                                        </p:tgtEl>
                                        <p:attrNameLst>
                                          <p:attrName>style.visibility</p:attrName>
                                        </p:attrNameLst>
                                      </p:cBhvr>
                                      <p:to>
                                        <p:strVal val="visible"/>
                                      </p:to>
                                    </p:set>
                                    <p:animEffect transition="in" filter="wipe(down)">
                                      <p:cBhvr>
                                        <p:cTn id="368" dur="500"/>
                                        <p:tgtEl>
                                          <p:spTgt spid="36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autoUpdateAnimBg="0"/>
      <p:bldP spid="360457" grpId="0" autoUpdateAnimBg="0"/>
      <p:bldP spid="360458" grpId="0" autoUpdateAnimBg="0"/>
      <p:bldP spid="360459" grpId="0" autoUpdateAnimBg="0"/>
      <p:bldP spid="360460" grpId="0" animBg="1"/>
      <p:bldP spid="360506" grpId="0" animBg="1"/>
      <p:bldP spid="360507" grpId="0" animBg="1"/>
      <p:bldP spid="360514" grpId="0" autoUpdateAnimBg="0"/>
      <p:bldP spid="360515" grpId="0" animBg="1"/>
      <p:bldP spid="360551" grpId="0" autoUpdateAnimBg="0"/>
      <p:bldP spid="360552" grpId="0" autoUpdateAnimBg="0"/>
      <p:bldP spid="360553" grpId="0" animBg="1"/>
      <p:bldP spid="360585" grpId="0" autoUpdateAnimBg="0"/>
      <p:bldP spid="360586" grpId="0" autoUpdateAnimBg="0"/>
      <p:bldP spid="360587" grpId="0" animBg="1"/>
      <p:bldP spid="36060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762000" y="533400"/>
            <a:ext cx="8382000" cy="578619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F8C"/>
                </a:solidFill>
                <a:latin typeface="Times New Roman" pitchFamily="18" charset="0"/>
                <a:ea typeface="宋体" charset="-122"/>
              </a:rPr>
              <a:t>void quick(</a:t>
            </a:r>
            <a:r>
              <a:rPr lang="en-US" altLang="zh-CN" sz="2500" b="1" dirty="0" err="1">
                <a:solidFill>
                  <a:srgbClr val="002F8C"/>
                </a:solidFill>
                <a:latin typeface="Times New Roman" pitchFamily="18" charset="0"/>
                <a:ea typeface="宋体" charset="-122"/>
              </a:rPr>
              <a:t>keytype</a:t>
            </a:r>
            <a:r>
              <a:rPr lang="en-US" altLang="zh-CN" sz="2500" b="1" dirty="0">
                <a:solidFill>
                  <a:srgbClr val="002F8C"/>
                </a:solidFill>
                <a:latin typeface="Times New Roman" pitchFamily="18" charset="0"/>
                <a:ea typeface="宋体" charset="-122"/>
              </a:rPr>
              <a:t> k[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left,int</a:t>
            </a:r>
            <a:r>
              <a:rPr lang="en-US" altLang="zh-CN" sz="2500" b="1" dirty="0">
                <a:solidFill>
                  <a:srgbClr val="002F8C"/>
                </a:solidFill>
                <a:latin typeface="Times New Roman" pitchFamily="18" charset="0"/>
                <a:ea typeface="宋体" charset="-122"/>
              </a:rPr>
              <a:t> right)</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rPr>
              <a:t>, j;</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keytype</a:t>
            </a:r>
            <a:r>
              <a:rPr lang="en-US" altLang="zh-CN" sz="2500" b="1" dirty="0">
                <a:solidFill>
                  <a:srgbClr val="002F8C"/>
                </a:solidFill>
                <a:latin typeface="Times New Roman" pitchFamily="18" charset="0"/>
                <a:ea typeface="宋体" charset="-122"/>
              </a:rPr>
              <a:t> pivot;</a:t>
            </a:r>
          </a:p>
          <a:p>
            <a:pPr eaLnBrk="1" hangingPunct="1">
              <a:lnSpc>
                <a:spcPct val="80000"/>
              </a:lnSpc>
            </a:pPr>
            <a:r>
              <a:rPr lang="en-US" altLang="zh-CN" sz="2500" b="1" dirty="0">
                <a:solidFill>
                  <a:srgbClr val="002F8C"/>
                </a:solidFill>
                <a:latin typeface="Times New Roman" pitchFamily="18" charset="0"/>
                <a:ea typeface="宋体" charset="-122"/>
              </a:rPr>
              <a:t>       if(left&lt;right){</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sym typeface="Symbol" pitchFamily="18" charset="2"/>
              </a:rPr>
              <a:t>=left</a:t>
            </a:r>
            <a:r>
              <a:rPr lang="en-US" altLang="zh-CN" sz="2500" b="1" dirty="0">
                <a:solidFill>
                  <a:srgbClr val="002F8C"/>
                </a:solidFill>
                <a:latin typeface="Times New Roman" pitchFamily="18" charset="0"/>
                <a:ea typeface="宋体" charset="-122"/>
              </a:rPr>
              <a:t>; j</a:t>
            </a:r>
            <a:r>
              <a:rPr lang="en-US" altLang="zh-CN" sz="2500" b="1" dirty="0">
                <a:solidFill>
                  <a:srgbClr val="002F8C"/>
                </a:solidFill>
                <a:latin typeface="Times New Roman" pitchFamily="18" charset="0"/>
                <a:ea typeface="宋体" charset="-122"/>
                <a:sym typeface="Symbol" pitchFamily="18" charset="2"/>
              </a:rPr>
              <a:t>=right+1;</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pivot = k[left];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while(1){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while(k[++</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]&lt;pivot &amp;&amp; </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!=right) {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while(k[--j]&gt;pivot &amp;&amp; j!=left) {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if(</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&lt;j)</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chemeClr val="accent2"/>
                </a:solidFill>
                <a:latin typeface="Times New Roman" pitchFamily="18" charset="0"/>
                <a:ea typeface="宋体" charset="-122"/>
                <a:sym typeface="Symbol" pitchFamily="18" charset="2"/>
              </a:rPr>
              <a:t>swap(&amp;k[</a:t>
            </a:r>
            <a:r>
              <a:rPr lang="en-US" altLang="zh-CN" sz="2500" b="1" dirty="0" err="1">
                <a:solidFill>
                  <a:schemeClr val="accent2"/>
                </a:solidFill>
                <a:latin typeface="Times New Roman" pitchFamily="18" charset="0"/>
                <a:ea typeface="宋体" charset="-122"/>
                <a:sym typeface="Symbol" pitchFamily="18" charset="2"/>
              </a:rPr>
              <a:t>i</a:t>
            </a:r>
            <a:r>
              <a:rPr lang="en-US" altLang="zh-CN" sz="2500" b="1" dirty="0">
                <a:solidFill>
                  <a:schemeClr val="accent2"/>
                </a:solidFill>
                <a:latin typeface="Times New Roman" pitchFamily="18" charset="0"/>
                <a:ea typeface="宋体" charset="-122"/>
                <a:sym typeface="Symbol" pitchFamily="18" charset="2"/>
              </a:rPr>
              <a:t>],&amp;k[j]);</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a:t>
            </a:r>
            <a:r>
              <a:rPr lang="en-US" altLang="zh-CN" sz="2000" b="1" dirty="0" err="1">
                <a:solidFill>
                  <a:srgbClr val="002F8C"/>
                </a:solidFill>
                <a:latin typeface="Times New Roman" pitchFamily="18" charset="0"/>
                <a:ea typeface="幼圆" pitchFamily="49" charset="-122"/>
                <a:sym typeface="Symbol" pitchFamily="18" charset="2"/>
              </a:rPr>
              <a:t>i</a:t>
            </a:r>
            <a:r>
              <a:rPr lang="en-US" altLang="zh-CN" sz="2000" b="1" dirty="0">
                <a:solidFill>
                  <a:srgbClr val="002F8C"/>
                </a:solidFill>
                <a:latin typeface="Times New Roman" pitchFamily="18" charset="0"/>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的位置*</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break;</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chemeClr val="accent2"/>
                </a:solidFill>
                <a:latin typeface="Times New Roman" pitchFamily="18" charset="0"/>
                <a:ea typeface="宋体" charset="-122"/>
                <a:sym typeface="Symbol" pitchFamily="18" charset="2"/>
              </a:rPr>
              <a:t>swap(&amp;k[left],&amp;k[j]);</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K[s]</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的位置*</a:t>
            </a:r>
            <a:r>
              <a:rPr lang="en-US" altLang="zh-CN" sz="2000" b="1" dirty="0">
                <a:solidFill>
                  <a:srgbClr val="002F8C"/>
                </a:solidFill>
                <a:latin typeface="幼圆" pitchFamily="49" charset="-122"/>
                <a:ea typeface="幼圆" pitchFamily="49" charset="-122"/>
                <a:sym typeface="Symbol" pitchFamily="18" charset="2"/>
              </a:rPr>
              <a:t>/</a:t>
            </a:r>
            <a:endParaRPr lang="en-US" altLang="zh-CN" sz="2500" b="1" dirty="0">
              <a:solidFill>
                <a:srgbClr val="002F8C"/>
              </a:solidFill>
              <a:latin typeface="幼圆" pitchFamily="49" charset="-122"/>
              <a:ea typeface="幼圆" pitchFamily="49"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rgbClr val="FF3300"/>
                </a:solidFill>
                <a:latin typeface="Times New Roman" pitchFamily="18" charset="0"/>
                <a:ea typeface="宋体" charset="-122"/>
                <a:sym typeface="Symbol" pitchFamily="18" charset="2"/>
              </a:rPr>
              <a:t>quick</a:t>
            </a:r>
            <a:r>
              <a:rPr lang="en-US" altLang="zh-CN" sz="2500" b="1" dirty="0">
                <a:solidFill>
                  <a:srgbClr val="002F8C"/>
                </a:solidFill>
                <a:latin typeface="Times New Roman" pitchFamily="18" charset="0"/>
                <a:ea typeface="宋体" charset="-122"/>
                <a:sym typeface="Symbol" pitchFamily="18" charset="2"/>
              </a:rPr>
              <a:t>(k,left,j</a:t>
            </a:r>
            <a:r>
              <a:rPr lang="en-US" altLang="zh-CN" sz="2500" b="1" dirty="0">
                <a:solidFill>
                  <a:srgbClr val="002F8C"/>
                </a:solidFill>
                <a:latin typeface="宋体" charset="-122"/>
                <a:ea typeface="宋体" charset="-122"/>
                <a:sym typeface="Symbol" pitchFamily="18" charset="2"/>
              </a:rPr>
              <a:t>-</a:t>
            </a:r>
            <a:r>
              <a:rPr lang="en-US" altLang="zh-CN" sz="2500" b="1" dirty="0">
                <a:solidFill>
                  <a:srgbClr val="002F8C"/>
                </a:solidFill>
                <a:latin typeface="Times New Roman" pitchFamily="18" charset="0"/>
                <a:ea typeface="宋体" charset="-122"/>
                <a:sym typeface="Symbol" pitchFamily="18" charset="2"/>
              </a:rPr>
              <a:t>1);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对前一部分排序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rgbClr val="FF3300"/>
                </a:solidFill>
                <a:latin typeface="Times New Roman" pitchFamily="18" charset="0"/>
                <a:ea typeface="宋体" charset="-122"/>
                <a:sym typeface="Symbol" pitchFamily="18" charset="2"/>
              </a:rPr>
              <a:t>quick</a:t>
            </a:r>
            <a:r>
              <a:rPr lang="en-US" altLang="zh-CN" sz="2500" b="1" dirty="0">
                <a:solidFill>
                  <a:srgbClr val="002F8C"/>
                </a:solidFill>
                <a:latin typeface="Times New Roman" pitchFamily="18" charset="0"/>
                <a:ea typeface="宋体" charset="-122"/>
                <a:sym typeface="Symbol" pitchFamily="18" charset="2"/>
              </a:rPr>
              <a:t>(k,j+1,right);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对后一部分排序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a:t>
            </a:r>
          </a:p>
        </p:txBody>
      </p:sp>
      <p:grpSp>
        <p:nvGrpSpPr>
          <p:cNvPr id="2" name="Group 34"/>
          <p:cNvGrpSpPr>
            <a:grpSpLocks/>
          </p:cNvGrpSpPr>
          <p:nvPr/>
        </p:nvGrpSpPr>
        <p:grpSpPr bwMode="auto">
          <a:xfrm>
            <a:off x="4103688" y="836712"/>
            <a:ext cx="5040312" cy="1392237"/>
            <a:chOff x="2653" y="693"/>
            <a:chExt cx="3175" cy="877"/>
          </a:xfrm>
        </p:grpSpPr>
        <p:sp>
          <p:nvSpPr>
            <p:cNvPr id="31950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51218" name="Text Box 15"/>
            <p:cNvSpPr txBox="1">
              <a:spLocks noChangeArrowheads="1"/>
            </p:cNvSpPr>
            <p:nvPr/>
          </p:nvSpPr>
          <p:spPr bwMode="auto">
            <a:xfrm>
              <a:off x="3072" y="931"/>
              <a:ext cx="2756" cy="605"/>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a:solidFill>
                    <a:srgbClr val="CCFFFF"/>
                  </a:solidFill>
                  <a:latin typeface="Times New Roman" pitchFamily="18" charset="0"/>
                  <a:ea typeface="宋体" charset="-122"/>
                </a:rPr>
                <a:t>quick(K,0,n-1);</a:t>
              </a:r>
            </a:p>
            <a:p>
              <a:pPr eaLnBrk="1" hangingPunct="1">
                <a:lnSpc>
                  <a:spcPct val="70000"/>
                </a:lnSpc>
              </a:pPr>
              <a:r>
                <a:rPr lang="en-US" altLang="zh-CN" sz="2000" b="1" dirty="0">
                  <a:solidFill>
                    <a:srgbClr val="FFFF00"/>
                  </a:solidFill>
                  <a:latin typeface="Times New Roman" pitchFamily="18" charset="0"/>
                  <a:ea typeface="宋体" charset="-122"/>
                </a:rPr>
                <a:t>}</a:t>
              </a:r>
            </a:p>
          </p:txBody>
        </p:sp>
        <p:sp>
          <p:nvSpPr>
            <p:cNvPr id="51219"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3" name="Group 35"/>
          <p:cNvGrpSpPr>
            <a:grpSpLocks/>
          </p:cNvGrpSpPr>
          <p:nvPr/>
        </p:nvGrpSpPr>
        <p:grpSpPr bwMode="auto">
          <a:xfrm>
            <a:off x="1619250" y="869950"/>
            <a:ext cx="5691188" cy="1068388"/>
            <a:chOff x="1020" y="548"/>
            <a:chExt cx="3585" cy="673"/>
          </a:xfrm>
        </p:grpSpPr>
        <p:sp>
          <p:nvSpPr>
            <p:cNvPr id="51214" name="Line 18"/>
            <p:cNvSpPr>
              <a:spLocks noChangeShapeType="1"/>
            </p:cNvSpPr>
            <p:nvPr/>
          </p:nvSpPr>
          <p:spPr bwMode="auto">
            <a:xfrm>
              <a:off x="1020" y="548"/>
              <a:ext cx="624" cy="0"/>
            </a:xfrm>
            <a:prstGeom prst="line">
              <a:avLst/>
            </a:prstGeom>
            <a:noFill/>
            <a:ln w="50800" cap="sq">
              <a:solidFill>
                <a:srgbClr val="FF0000"/>
              </a:solidFill>
              <a:round/>
              <a:headEnd/>
              <a:tailEnd/>
            </a:ln>
          </p:spPr>
          <p:txBody>
            <a:bodyPr/>
            <a:lstStyle/>
            <a:p>
              <a:endParaRPr lang="zh-CN" altLang="en-US"/>
            </a:p>
          </p:txBody>
        </p:sp>
        <p:sp>
          <p:nvSpPr>
            <p:cNvPr id="51215" name="AutoShape 19"/>
            <p:cNvSpPr>
              <a:spLocks noChangeArrowheads="1"/>
            </p:cNvSpPr>
            <p:nvPr/>
          </p:nvSpPr>
          <p:spPr bwMode="auto">
            <a:xfrm>
              <a:off x="3198" y="981"/>
              <a:ext cx="1407" cy="240"/>
            </a:xfrm>
            <a:prstGeom prst="wedgeRectCallout">
              <a:avLst>
                <a:gd name="adj1" fmla="val -123290"/>
                <a:gd name="adj2" fmla="val -194412"/>
              </a:avLst>
            </a:prstGeom>
            <a:noFill/>
            <a:ln w="50800" cap="sq">
              <a:solidFill>
                <a:srgbClr val="00FFFF"/>
              </a:solidFill>
              <a:miter lim="800000"/>
              <a:headEnd/>
              <a:tailEnd/>
            </a:ln>
          </p:spPr>
          <p:txBody>
            <a:bodyPr/>
            <a:lstStyle/>
            <a:p>
              <a:pPr algn="ctr" eaLnBrk="1" hangingPunct="1"/>
              <a:endParaRPr lang="zh-CN" altLang="zh-CN" b="1"/>
            </a:p>
          </p:txBody>
        </p:sp>
        <p:sp>
          <p:nvSpPr>
            <p:cNvPr id="51216" name="Text Box 20"/>
            <p:cNvSpPr txBox="1">
              <a:spLocks noChangeArrowheads="1"/>
            </p:cNvSpPr>
            <p:nvPr/>
          </p:nvSpPr>
          <p:spPr bwMode="auto">
            <a:xfrm rot="1113868">
              <a:off x="1716" y="736"/>
              <a:ext cx="1094" cy="24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900" b="1">
                  <a:solidFill>
                    <a:srgbClr val="FF3300"/>
                  </a:solidFill>
                </a:rPr>
                <a:t>第</a:t>
              </a:r>
              <a:r>
                <a:rPr lang="en-US" altLang="zh-CN" sz="1900" b="1">
                  <a:solidFill>
                    <a:srgbClr val="FF3300"/>
                  </a:solidFill>
                </a:rPr>
                <a:t>1</a:t>
              </a:r>
              <a:r>
                <a:rPr lang="zh-CN" altLang="en-US" sz="1900" b="1">
                  <a:solidFill>
                    <a:srgbClr val="FF3300"/>
                  </a:solidFill>
                </a:rPr>
                <a:t>次调用</a:t>
              </a:r>
            </a:p>
          </p:txBody>
        </p:sp>
      </p:grpSp>
      <p:grpSp>
        <p:nvGrpSpPr>
          <p:cNvPr id="4" name="Group 32"/>
          <p:cNvGrpSpPr>
            <a:grpSpLocks/>
          </p:cNvGrpSpPr>
          <p:nvPr/>
        </p:nvGrpSpPr>
        <p:grpSpPr bwMode="auto">
          <a:xfrm>
            <a:off x="6732588" y="2852738"/>
            <a:ext cx="2376487" cy="685800"/>
            <a:chOff x="4241" y="1842"/>
            <a:chExt cx="1497" cy="432"/>
          </a:xfrm>
        </p:grpSpPr>
        <p:sp>
          <p:nvSpPr>
            <p:cNvPr id="51212" name="Oval 22"/>
            <p:cNvSpPr>
              <a:spLocks noChangeArrowheads="1"/>
            </p:cNvSpPr>
            <p:nvPr/>
          </p:nvSpPr>
          <p:spPr bwMode="auto">
            <a:xfrm>
              <a:off x="4241" y="1842"/>
              <a:ext cx="1266" cy="432"/>
            </a:xfrm>
            <a:prstGeom prst="ellipse">
              <a:avLst/>
            </a:prstGeom>
            <a:noFill/>
            <a:ln w="66675" cap="sq">
              <a:solidFill>
                <a:srgbClr val="29A6A3"/>
              </a:solidFill>
              <a:round/>
              <a:headEnd/>
              <a:tailEnd/>
            </a:ln>
            <a:effectLst>
              <a:outerShdw dist="35921" dir="2700000" algn="ctr" rotWithShape="0">
                <a:srgbClr val="B2B2B2"/>
              </a:outerShdw>
            </a:effectLst>
          </p:spPr>
          <p:txBody>
            <a:bodyPr wrap="none" anchor="ctr"/>
            <a:lstStyle/>
            <a:p>
              <a:pPr eaLnBrk="1" hangingPunct="1"/>
              <a:endParaRPr lang="zh-CN" altLang="en-US"/>
            </a:p>
          </p:txBody>
        </p:sp>
        <p:sp>
          <p:nvSpPr>
            <p:cNvPr id="51213" name="Rectangle 23"/>
            <p:cNvSpPr>
              <a:spLocks noChangeArrowheads="1"/>
            </p:cNvSpPr>
            <p:nvPr/>
          </p:nvSpPr>
          <p:spPr bwMode="auto">
            <a:xfrm rot="13876">
              <a:off x="4298" y="1867"/>
              <a:ext cx="1440"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rgbClr val="FF3300"/>
                  </a:solidFill>
                  <a:latin typeface="Times New Roman" pitchFamily="18" charset="0"/>
                  <a:ea typeface="宋体" charset="-122"/>
                  <a:cs typeface="Times New Roman" pitchFamily="18" charset="0"/>
                </a:rPr>
                <a:t>O(nlog</a:t>
              </a:r>
              <a:r>
                <a:rPr lang="en-US" altLang="zh-CN" sz="3000" b="1" baseline="-18000">
                  <a:solidFill>
                    <a:srgbClr val="FF3300"/>
                  </a:solidFill>
                  <a:latin typeface="Times New Roman" pitchFamily="18" charset="0"/>
                  <a:ea typeface="宋体" charset="-122"/>
                  <a:cs typeface="Times New Roman" pitchFamily="18" charset="0"/>
                </a:rPr>
                <a:t>2</a:t>
              </a:r>
              <a:r>
                <a:rPr lang="en-US" altLang="zh-CN" sz="3000" b="1">
                  <a:solidFill>
                    <a:srgbClr val="FF3300"/>
                  </a:solidFill>
                  <a:latin typeface="Times New Roman" pitchFamily="18" charset="0"/>
                  <a:ea typeface="宋体" charset="-122"/>
                  <a:cs typeface="Times New Roman" pitchFamily="18" charset="0"/>
                </a:rPr>
                <a:t>n)</a:t>
              </a:r>
            </a:p>
          </p:txBody>
        </p:sp>
      </p:grpSp>
      <p:grpSp>
        <p:nvGrpSpPr>
          <p:cNvPr id="5" name="Group 33"/>
          <p:cNvGrpSpPr>
            <a:grpSpLocks/>
          </p:cNvGrpSpPr>
          <p:nvPr/>
        </p:nvGrpSpPr>
        <p:grpSpPr bwMode="auto">
          <a:xfrm>
            <a:off x="334963" y="2557463"/>
            <a:ext cx="1473200" cy="2212975"/>
            <a:chOff x="211" y="1611"/>
            <a:chExt cx="928" cy="1394"/>
          </a:xfrm>
        </p:grpSpPr>
        <p:sp>
          <p:nvSpPr>
            <p:cNvPr id="5120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5121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sp>
          <p:nvSpPr>
            <p:cNvPr id="51211" name="Text Box 28"/>
            <p:cNvSpPr txBox="1">
              <a:spLocks noChangeArrowheads="1"/>
            </p:cNvSpPr>
            <p:nvPr/>
          </p:nvSpPr>
          <p:spPr bwMode="auto">
            <a:xfrm>
              <a:off x="275" y="2659"/>
              <a:ext cx="864" cy="34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递</a:t>
              </a:r>
            </a:p>
          </p:txBody>
        </p:sp>
      </p:grpSp>
      <p:sp>
        <p:nvSpPr>
          <p:cNvPr id="51207" name="Text Box 29"/>
          <p:cNvSpPr txBox="1">
            <a:spLocks noChangeArrowheads="1"/>
          </p:cNvSpPr>
          <p:nvPr/>
        </p:nvSpPr>
        <p:spPr bwMode="auto">
          <a:xfrm>
            <a:off x="752475" y="4221163"/>
            <a:ext cx="1371600" cy="549275"/>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归</a:t>
            </a:r>
          </a:p>
        </p:txBody>
      </p:sp>
      <p:sp>
        <p:nvSpPr>
          <p:cNvPr id="51208" name="Text Box 30"/>
          <p:cNvSpPr txBox="1">
            <a:spLocks noChangeArrowheads="1"/>
          </p:cNvSpPr>
          <p:nvPr/>
        </p:nvSpPr>
        <p:spPr bwMode="auto">
          <a:xfrm>
            <a:off x="96838" y="4237038"/>
            <a:ext cx="1905000" cy="549275"/>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3000">
                <a:solidFill>
                  <a:srgbClr val="FF3300"/>
                </a:solidFill>
                <a:latin typeface="Times New Roman" pitchFamily="18" charset="0"/>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69</a:t>
            </a:fld>
            <a:endParaRPr lang="zh-CN" altLang="en-US"/>
          </a:p>
        </p:txBody>
      </p:sp>
      <p:grpSp>
        <p:nvGrpSpPr>
          <p:cNvPr id="3" name="Group 32"/>
          <p:cNvGrpSpPr>
            <a:grpSpLocks/>
          </p:cNvGrpSpPr>
          <p:nvPr/>
        </p:nvGrpSpPr>
        <p:grpSpPr bwMode="auto">
          <a:xfrm>
            <a:off x="395536" y="692696"/>
            <a:ext cx="8001000" cy="5537459"/>
            <a:chOff x="384" y="635"/>
            <a:chExt cx="5040" cy="3312"/>
          </a:xfrm>
        </p:grpSpPr>
        <p:pic>
          <p:nvPicPr>
            <p:cNvPr id="4"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5"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7" name="Text Box 6"/>
            <p:cNvSpPr txBox="1">
              <a:spLocks noChangeArrowheads="1"/>
            </p:cNvSpPr>
            <p:nvPr/>
          </p:nvSpPr>
          <p:spPr bwMode="auto">
            <a:xfrm>
              <a:off x="476" y="663"/>
              <a:ext cx="4763" cy="2706"/>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400" dirty="0">
                  <a:solidFill>
                    <a:srgbClr val="00007E"/>
                  </a:solidFill>
                  <a:latin typeface="Times New Roman" pitchFamily="18" charset="0"/>
                  <a:ea typeface="宋体" charset="-122"/>
                </a:rPr>
                <a:t>void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a:t>
              </a:r>
              <a:r>
                <a:rPr lang="en-US" altLang="zh-CN" sz="2400" dirty="0" err="1">
                  <a:solidFill>
                    <a:srgbClr val="00007E"/>
                  </a:solidFill>
                  <a:latin typeface="Times New Roman" pitchFamily="18" charset="0"/>
                  <a:ea typeface="宋体" charset="-122"/>
                </a:rPr>
                <a:t>keytype</a:t>
              </a:r>
              <a:r>
                <a:rPr lang="en-US" altLang="zh-CN" sz="2400" dirty="0">
                  <a:solidFill>
                    <a:srgbClr val="00007E"/>
                  </a:solidFill>
                  <a:latin typeface="Times New Roman" pitchFamily="18" charset="0"/>
                  <a:ea typeface="宋体" charset="-122"/>
                </a:rPr>
                <a:t> v[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left,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right)</a:t>
              </a:r>
            </a:p>
            <a:p>
              <a:pPr eaLnBrk="1" hangingPunct="1">
                <a:lnSpc>
                  <a:spcPct val="80000"/>
                </a:lnSpc>
              </a:pPr>
              <a:r>
                <a:rPr lang="en-US" altLang="zh-CN" sz="2400" dirty="0">
                  <a:solidFill>
                    <a:srgbClr val="00007E"/>
                  </a:solidFill>
                  <a:latin typeface="Times New Roman" pitchFamily="18" charset="0"/>
                  <a:ea typeface="宋体" charset="-122"/>
                </a:rPr>
                <a:t>{</a:t>
              </a: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last;</a:t>
              </a:r>
            </a:p>
            <a:p>
              <a:pPr eaLnBrk="1" hangingPunct="1">
                <a:lnSpc>
                  <a:spcPct val="80000"/>
                </a:lnSpc>
              </a:pPr>
              <a:endParaRPr lang="en-US" altLang="zh-CN" sz="2400" dirty="0">
                <a:solidFill>
                  <a:srgbClr val="00007E"/>
                </a:solidFill>
                <a:latin typeface="Times New Roman" pitchFamily="18" charset="0"/>
                <a:ea typeface="宋体" charset="-122"/>
              </a:endParaRPr>
            </a:p>
            <a:p>
              <a:pPr eaLnBrk="1" hangingPunct="1">
                <a:lnSpc>
                  <a:spcPct val="80000"/>
                </a:lnSpc>
              </a:pPr>
              <a:r>
                <a:rPr lang="en-US" altLang="zh-CN" sz="2400" dirty="0">
                  <a:solidFill>
                    <a:srgbClr val="00007E"/>
                  </a:solidFill>
                  <a:latin typeface="Times New Roman" pitchFamily="18" charset="0"/>
                  <a:ea typeface="宋体" charset="-122"/>
                </a:rPr>
                <a:t>    if(left &gt;= right)</a:t>
              </a:r>
            </a:p>
            <a:p>
              <a:pPr eaLnBrk="1" hangingPunct="1">
                <a:lnSpc>
                  <a:spcPct val="80000"/>
                </a:lnSpc>
              </a:pPr>
              <a:r>
                <a:rPr lang="en-US" altLang="zh-CN" sz="2400" dirty="0">
                  <a:solidFill>
                    <a:srgbClr val="00007E"/>
                  </a:solidFill>
                  <a:latin typeface="Times New Roman" pitchFamily="18" charset="0"/>
                  <a:ea typeface="宋体" charset="-122"/>
                </a:rPr>
                <a:t>        return;</a:t>
              </a:r>
            </a:p>
            <a:p>
              <a:pPr eaLnBrk="1" hangingPunct="1">
                <a:lnSpc>
                  <a:spcPct val="80000"/>
                </a:lnSpc>
              </a:pPr>
              <a:r>
                <a:rPr lang="en-US" altLang="zh-CN" sz="2400" b="1" dirty="0">
                  <a:solidFill>
                    <a:srgbClr val="FF0000"/>
                  </a:solidFill>
                  <a:latin typeface="Times New Roman" pitchFamily="18" charset="0"/>
                  <a:ea typeface="宋体" charset="-122"/>
                </a:rPr>
                <a:t>    swap(v, left, (</a:t>
              </a:r>
              <a:r>
                <a:rPr lang="en-US" altLang="zh-CN" sz="2400" b="1" dirty="0" err="1">
                  <a:solidFill>
                    <a:srgbClr val="FF0000"/>
                  </a:solidFill>
                  <a:latin typeface="Times New Roman" pitchFamily="18" charset="0"/>
                  <a:ea typeface="宋体" charset="-122"/>
                </a:rPr>
                <a:t>left+right</a:t>
              </a:r>
              <a:r>
                <a:rPr lang="en-US" altLang="zh-CN" sz="2400" b="1" dirty="0">
                  <a:solidFill>
                    <a:srgbClr val="FF0000"/>
                  </a:solidFill>
                  <a:latin typeface="Times New Roman" pitchFamily="18" charset="0"/>
                  <a:ea typeface="宋体" charset="-122"/>
                </a:rPr>
                <a:t>)/2);</a:t>
              </a:r>
              <a:r>
                <a:rPr lang="en-US" altLang="zh-CN" sz="2400" dirty="0">
                  <a:solidFill>
                    <a:srgbClr val="00007E"/>
                  </a:solidFill>
                  <a:latin typeface="Times New Roman" pitchFamily="18" charset="0"/>
                  <a:ea typeface="宋体" charset="-122"/>
                </a:rPr>
                <a:t> //move partition </a:t>
              </a:r>
              <a:r>
                <a:rPr lang="en-US" altLang="zh-CN" sz="2400" dirty="0" err="1">
                  <a:solidFill>
                    <a:srgbClr val="00007E"/>
                  </a:solidFill>
                  <a:latin typeface="Times New Roman" pitchFamily="18" charset="0"/>
                  <a:ea typeface="宋体" charset="-122"/>
                </a:rPr>
                <a:t>elem</a:t>
              </a:r>
              <a:r>
                <a:rPr lang="en-US" altLang="zh-CN" sz="2400" dirty="0">
                  <a:solidFill>
                    <a:srgbClr val="00007E"/>
                  </a:solidFill>
                  <a:latin typeface="Times New Roman" pitchFamily="18" charset="0"/>
                  <a:ea typeface="宋体" charset="-122"/>
                </a:rPr>
                <a:t> to v[0]</a:t>
              </a:r>
            </a:p>
            <a:p>
              <a:pPr eaLnBrk="1" hangingPunct="1">
                <a:lnSpc>
                  <a:spcPct val="80000"/>
                </a:lnSpc>
              </a:pPr>
              <a:r>
                <a:rPr lang="en-US" altLang="zh-CN" sz="2400" dirty="0">
                  <a:solidFill>
                    <a:srgbClr val="00007E"/>
                  </a:solidFill>
                  <a:latin typeface="Times New Roman" pitchFamily="18" charset="0"/>
                  <a:ea typeface="宋体" charset="-122"/>
                </a:rPr>
                <a:t>    last = left;</a:t>
              </a:r>
            </a:p>
            <a:p>
              <a:pPr eaLnBrk="1" hangingPunct="1">
                <a:lnSpc>
                  <a:spcPct val="80000"/>
                </a:lnSpc>
              </a:pPr>
              <a:r>
                <a:rPr lang="en-US" altLang="zh-CN" sz="2400" dirty="0">
                  <a:solidFill>
                    <a:srgbClr val="00007E"/>
                  </a:solidFill>
                  <a:latin typeface="Times New Roman" pitchFamily="18" charset="0"/>
                  <a:ea typeface="宋体" charset="-122"/>
                </a:rPr>
                <a:t>    for(</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=left+1;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&lt;=right;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//partition</a:t>
              </a:r>
            </a:p>
            <a:p>
              <a:pPr eaLnBrk="1" hangingPunct="1">
                <a:lnSpc>
                  <a:spcPct val="80000"/>
                </a:lnSpc>
              </a:pPr>
              <a:r>
                <a:rPr lang="en-US" altLang="zh-CN" sz="2400" dirty="0">
                  <a:solidFill>
                    <a:srgbClr val="00007E"/>
                  </a:solidFill>
                  <a:latin typeface="Times New Roman" pitchFamily="18" charset="0"/>
                  <a:ea typeface="宋体" charset="-122"/>
                </a:rPr>
                <a:t>        if(v[</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&lt; v[left])</a:t>
              </a:r>
            </a:p>
            <a:p>
              <a:pPr>
                <a:lnSpc>
                  <a:spcPct val="80000"/>
                </a:lnSpc>
              </a:pPr>
              <a:r>
                <a:rPr lang="en-US" altLang="zh-CN" sz="2400" dirty="0">
                  <a:solidFill>
                    <a:srgbClr val="00007E"/>
                  </a:solidFill>
                  <a:latin typeface="Times New Roman" pitchFamily="18" charset="0"/>
                  <a:ea typeface="宋体" charset="-122"/>
                </a:rPr>
                <a:t>            swap(v, ++last,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a:t>
              </a:r>
            </a:p>
            <a:p>
              <a:pPr>
                <a:lnSpc>
                  <a:spcPct val="80000"/>
                </a:lnSpc>
              </a:pPr>
              <a:r>
                <a:rPr lang="en-US" altLang="zh-CN" sz="2400" dirty="0">
                  <a:solidFill>
                    <a:srgbClr val="00007E"/>
                  </a:solidFill>
                  <a:latin typeface="Times New Roman" pitchFamily="18" charset="0"/>
                  <a:ea typeface="宋体" charset="-122"/>
                </a:rPr>
                <a:t>    swap(</a:t>
              </a:r>
              <a:r>
                <a:rPr lang="en-US" altLang="zh-CN" sz="2400" dirty="0" err="1">
                  <a:solidFill>
                    <a:srgbClr val="00007E"/>
                  </a:solidFill>
                  <a:latin typeface="Times New Roman" pitchFamily="18" charset="0"/>
                  <a:ea typeface="宋体" charset="-122"/>
                </a:rPr>
                <a:t>v,left</a:t>
              </a:r>
              <a:r>
                <a:rPr lang="en-US" altLang="zh-CN" sz="2400" dirty="0">
                  <a:solidFill>
                    <a:srgbClr val="00007E"/>
                  </a:solidFill>
                  <a:latin typeface="Times New Roman" pitchFamily="18" charset="0"/>
                  <a:ea typeface="宋体" charset="-122"/>
                </a:rPr>
                <a:t>, last); //restore partition </a:t>
              </a:r>
              <a:r>
                <a:rPr lang="en-US" altLang="zh-CN" sz="2400" dirty="0" err="1">
                  <a:solidFill>
                    <a:srgbClr val="00007E"/>
                  </a:solidFill>
                  <a:latin typeface="Times New Roman" pitchFamily="18" charset="0"/>
                  <a:ea typeface="宋体" charset="-122"/>
                </a:rPr>
                <a:t>elem</a:t>
              </a:r>
              <a:endParaRPr lang="en-US" altLang="zh-CN" sz="2400" dirty="0">
                <a:solidFill>
                  <a:srgbClr val="00007E"/>
                </a:solidFill>
                <a:latin typeface="Times New Roman" pitchFamily="18" charset="0"/>
                <a:ea typeface="宋体" charset="-122"/>
              </a:endParaRP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(v, left, last);  </a:t>
              </a: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(v, last+1, right);</a:t>
              </a:r>
            </a:p>
            <a:p>
              <a:pPr eaLnBrk="1" hangingPunct="1">
                <a:lnSpc>
                  <a:spcPct val="80000"/>
                </a:lnSpc>
              </a:pPr>
              <a:r>
                <a:rPr lang="en-US" altLang="zh-CN" sz="2400" dirty="0">
                  <a:solidFill>
                    <a:srgbClr val="00007E"/>
                  </a:solidFill>
                  <a:latin typeface="Times New Roman" pitchFamily="18" charset="0"/>
                  <a:ea typeface="宋体" charset="-122"/>
                </a:rPr>
                <a:t>}</a:t>
              </a:r>
            </a:p>
          </p:txBody>
        </p:sp>
      </p:grpSp>
      <p:grpSp>
        <p:nvGrpSpPr>
          <p:cNvPr id="8" name="Group 35"/>
          <p:cNvGrpSpPr>
            <a:grpSpLocks/>
          </p:cNvGrpSpPr>
          <p:nvPr/>
        </p:nvGrpSpPr>
        <p:grpSpPr bwMode="auto">
          <a:xfrm>
            <a:off x="6804248" y="260648"/>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grpSp>
        <p:nvGrpSpPr>
          <p:cNvPr id="11" name="Group 34"/>
          <p:cNvGrpSpPr>
            <a:grpSpLocks/>
          </p:cNvGrpSpPr>
          <p:nvPr/>
        </p:nvGrpSpPr>
        <p:grpSpPr bwMode="auto">
          <a:xfrm>
            <a:off x="3995936" y="4509120"/>
            <a:ext cx="4968552" cy="1547812"/>
            <a:chOff x="2653" y="693"/>
            <a:chExt cx="3175" cy="975"/>
          </a:xfrm>
        </p:grpSpPr>
        <p:sp>
          <p:nvSpPr>
            <p:cNvPr id="1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13" name="Text Box 15"/>
            <p:cNvSpPr txBox="1">
              <a:spLocks noChangeArrowheads="1"/>
            </p:cNvSpPr>
            <p:nvPr/>
          </p:nvSpPr>
          <p:spPr bwMode="auto">
            <a:xfrm>
              <a:off x="3072" y="931"/>
              <a:ext cx="2756" cy="737"/>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err="1">
                  <a:solidFill>
                    <a:srgbClr val="CCFFFF"/>
                  </a:solidFill>
                  <a:latin typeface="Times New Roman" pitchFamily="18" charset="0"/>
                  <a:ea typeface="宋体" charset="-122"/>
                </a:rPr>
                <a:t>qsort</a:t>
              </a:r>
              <a:r>
                <a:rPr lang="en-US" altLang="zh-CN" sz="2000" b="1" dirty="0">
                  <a:solidFill>
                    <a:srgbClr val="CCFFFF"/>
                  </a:solidFill>
                  <a:latin typeface="Times New Roman" pitchFamily="18" charset="0"/>
                  <a:ea typeface="宋体" charset="-122"/>
                </a:rPr>
                <a:t>(k,0,n-1);</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endParaRPr lang="en-US" altLang="zh-CN" sz="2000" b="1" dirty="0">
                <a:solidFill>
                  <a:srgbClr val="FFFF00"/>
                </a:solidFill>
                <a:latin typeface="Times New Roman" pitchFamily="18" charset="0"/>
                <a:ea typeface="宋体" charset="-122"/>
              </a:endParaRPr>
            </a:p>
          </p:txBody>
        </p:sp>
        <p:sp>
          <p:nvSpPr>
            <p:cNvPr id="14"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15" name="Group 120"/>
          <p:cNvGrpSpPr>
            <a:grpSpLocks/>
          </p:cNvGrpSpPr>
          <p:nvPr/>
        </p:nvGrpSpPr>
        <p:grpSpPr bwMode="auto">
          <a:xfrm>
            <a:off x="6228184" y="3356992"/>
            <a:ext cx="2160240" cy="723900"/>
            <a:chOff x="3624" y="2907"/>
            <a:chExt cx="1705" cy="456"/>
          </a:xfrm>
        </p:grpSpPr>
        <p:sp>
          <p:nvSpPr>
            <p:cNvPr id="16"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7"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en-US" altLang="zh-CN" sz="2500" b="1" dirty="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grpSp>
        <p:nvGrpSpPr>
          <p:cNvPr id="18" name="Group 112"/>
          <p:cNvGrpSpPr>
            <a:grpSpLocks/>
          </p:cNvGrpSpPr>
          <p:nvPr/>
        </p:nvGrpSpPr>
        <p:grpSpPr bwMode="auto">
          <a:xfrm>
            <a:off x="0" y="6248400"/>
            <a:ext cx="5530850" cy="609600"/>
            <a:chOff x="748" y="3545"/>
            <a:chExt cx="3484" cy="384"/>
          </a:xfrm>
        </p:grpSpPr>
        <p:sp>
          <p:nvSpPr>
            <p:cNvPr id="19"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0"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quick</a:t>
              </a:r>
              <a:r>
                <a:rPr lang="zh-CN" altLang="en-US" sz="2800" b="1" dirty="0">
                  <a:solidFill>
                    <a:srgbClr val="002D86"/>
                  </a:solidFill>
                  <a:latin typeface="Times New Roman" pitchFamily="18" charset="0"/>
                </a:rPr>
                <a:t>排序是                     </a:t>
              </a:r>
              <a:r>
                <a:rPr lang="en-US" altLang="zh-CN" sz="2800" b="1" dirty="0">
                  <a:solidFill>
                    <a:srgbClr val="002D86"/>
                  </a:solidFill>
                  <a:latin typeface="Times New Roman" pitchFamily="18" charset="0"/>
                </a:rPr>
                <a:t>!</a:t>
              </a:r>
              <a:endParaRPr lang="zh-CN" altLang="en-US" sz="2800" b="1" dirty="0">
                <a:solidFill>
                  <a:srgbClr val="002D86"/>
                </a:solidFill>
                <a:latin typeface="Times New Roman" pitchFamily="18" charset="0"/>
              </a:endParaRPr>
            </a:p>
          </p:txBody>
        </p:sp>
      </p:grpSp>
      <p:grpSp>
        <p:nvGrpSpPr>
          <p:cNvPr id="23" name="Group 48"/>
          <p:cNvGrpSpPr>
            <a:grpSpLocks/>
          </p:cNvGrpSpPr>
          <p:nvPr/>
        </p:nvGrpSpPr>
        <p:grpSpPr bwMode="auto">
          <a:xfrm>
            <a:off x="0" y="5229200"/>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12199"/>
                <a:gd name="adj2" fmla="val -70879"/>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a:solidFill>
                    <a:srgbClr val="FF3300"/>
                  </a:solidFill>
                  <a:ea typeface="幼圆" pitchFamily="49" charset="-122"/>
                </a:rPr>
                <a:t>本质上它是一种</a:t>
              </a:r>
              <a:r>
                <a:rPr lang="zh-CN" altLang="en-US" b="1" dirty="0">
                  <a:solidFill>
                    <a:srgbClr val="7030A0"/>
                  </a:solidFill>
                  <a:ea typeface="幼圆" pitchFamily="49" charset="-122"/>
                </a:rPr>
                <a:t>分治算法</a:t>
              </a:r>
              <a:r>
                <a:rPr lang="zh-CN" altLang="en-US" dirty="0">
                  <a:solidFill>
                    <a:srgbClr val="7030A0"/>
                  </a:solidFill>
                  <a:ea typeface="幼圆" pitchFamily="49" charset="-122"/>
                </a:rPr>
                <a:t>（</a:t>
              </a:r>
              <a:r>
                <a:rPr lang="en-US" altLang="zh-CN" dirty="0">
                  <a:solidFill>
                    <a:srgbClr val="7030A0"/>
                  </a:solidFill>
                  <a:ea typeface="幼圆" pitchFamily="49" charset="-122"/>
                </a:rPr>
                <a:t>divide and conquer algorithm</a:t>
              </a:r>
              <a:r>
                <a:rPr lang="zh-CN" altLang="en-US" dirty="0">
                  <a:solidFill>
                    <a:srgbClr val="7030A0"/>
                  </a:solidFill>
                  <a:ea typeface="幼圆" pitchFamily="49" charset="-122"/>
                </a:rPr>
                <a:t>）</a:t>
              </a:r>
            </a:p>
          </p:txBody>
        </p:sp>
      </p:grpSp>
      <p:sp>
        <p:nvSpPr>
          <p:cNvPr id="26" name="TextBox 25"/>
          <p:cNvSpPr txBox="1"/>
          <p:nvPr/>
        </p:nvSpPr>
        <p:spPr>
          <a:xfrm>
            <a:off x="5471592" y="980728"/>
            <a:ext cx="3672408" cy="1477328"/>
          </a:xfrm>
          <a:prstGeom prst="rect">
            <a:avLst/>
          </a:prstGeom>
          <a:solidFill>
            <a:srgbClr val="00B0F0"/>
          </a:solidFill>
          <a:ln>
            <a:solidFill>
              <a:srgbClr val="00B0F0"/>
            </a:solidFill>
          </a:ln>
        </p:spPr>
        <p:txBody>
          <a:bodyPr wrap="square" rtlCol="0">
            <a:spAutoFit/>
          </a:bodyPr>
          <a:lstStyle/>
          <a:p>
            <a:r>
              <a:rPr lang="en-US" altLang="zh-CN" dirty="0"/>
              <a:t>void swap(</a:t>
            </a:r>
            <a:r>
              <a:rPr lang="en-US" altLang="zh-CN" dirty="0" err="1">
                <a:solidFill>
                  <a:srgbClr val="00007E"/>
                </a:solidFill>
                <a:latin typeface="Times New Roman" pitchFamily="18" charset="0"/>
                <a:ea typeface="宋体" charset="-122"/>
              </a:rPr>
              <a:t>keytype</a:t>
            </a:r>
            <a:r>
              <a:rPr lang="en-US" altLang="zh-CN" dirty="0">
                <a:solidFill>
                  <a:srgbClr val="00007E"/>
                </a:solidFill>
                <a:latin typeface="Times New Roman" pitchFamily="18" charset="0"/>
                <a:ea typeface="宋体" charset="-122"/>
              </a:rPr>
              <a:t> v[ ],</a:t>
            </a:r>
            <a:r>
              <a:rPr lang="en-US" altLang="zh-CN" dirty="0" err="1">
                <a:solidFill>
                  <a:srgbClr val="00007E"/>
                </a:solidFill>
                <a:latin typeface="Times New Roman" pitchFamily="18" charset="0"/>
                <a:ea typeface="宋体" charset="-122"/>
              </a:rPr>
              <a:t>int</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int</a:t>
            </a:r>
            <a:r>
              <a:rPr lang="en-US" altLang="zh-CN" dirty="0">
                <a:solidFill>
                  <a:srgbClr val="00007E"/>
                </a:solidFill>
                <a:latin typeface="Times New Roman" pitchFamily="18" charset="0"/>
                <a:ea typeface="宋体" charset="-122"/>
              </a:rPr>
              <a:t> j)</a:t>
            </a:r>
          </a:p>
          <a:p>
            <a:r>
              <a:rPr lang="en-US" altLang="zh-CN" dirty="0">
                <a:solidFill>
                  <a:srgbClr val="00007E"/>
                </a:solidFill>
                <a:latin typeface="Times New Roman" pitchFamily="18" charset="0"/>
                <a:ea typeface="宋体" charset="-122"/>
              </a:rPr>
              <a:t>{</a:t>
            </a:r>
          </a:p>
          <a:p>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keytype</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a:t>
            </a:r>
          </a:p>
          <a:p>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 = v[</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v[</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 v[j]; v[j]=</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a:t>
            </a:r>
          </a:p>
          <a:p>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2"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0" fill="hold"/>
                                        <p:tgtEl>
                                          <p:spTgt spid="23"/>
                                        </p:tgtEl>
                                        <p:attrNameLst>
                                          <p:attrName>ppt_x</p:attrName>
                                        </p:attrNameLst>
                                      </p:cBhvr>
                                      <p:tavLst>
                                        <p:tav tm="0">
                                          <p:val>
                                            <p:strVal val="1+#ppt_w/2"/>
                                          </p:val>
                                        </p:tav>
                                        <p:tav tm="100000">
                                          <p:val>
                                            <p:strVal val="#ppt_x"/>
                                          </p:val>
                                        </p:tav>
                                      </p:tavLst>
                                    </p:anim>
                                    <p:anim calcmode="lin" valueType="num">
                                      <p:cBhvr additive="base">
                                        <p:cTn id="29" dur="5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33400" y="1741488"/>
            <a:ext cx="7923213" cy="3821112"/>
            <a:chOff x="533400" y="1741488"/>
            <a:chExt cx="7923213" cy="3821112"/>
          </a:xfrm>
        </p:grpSpPr>
        <p:grpSp>
          <p:nvGrpSpPr>
            <p:cNvPr id="2" name="Group 176"/>
            <p:cNvGrpSpPr>
              <a:grpSpLocks/>
            </p:cNvGrpSpPr>
            <p:nvPr/>
          </p:nvGrpSpPr>
          <p:grpSpPr bwMode="auto">
            <a:xfrm>
              <a:off x="533400" y="1741488"/>
              <a:ext cx="3581400" cy="631825"/>
              <a:chOff x="336" y="1097"/>
              <a:chExt cx="2256" cy="398"/>
            </a:xfrm>
          </p:grpSpPr>
          <p:sp>
            <p:nvSpPr>
              <p:cNvPr id="12329" name="Oval 11"/>
              <p:cNvSpPr>
                <a:spLocks noChangeArrowheads="1"/>
              </p:cNvSpPr>
              <p:nvPr/>
            </p:nvSpPr>
            <p:spPr bwMode="auto">
              <a:xfrm>
                <a:off x="336" y="1111"/>
                <a:ext cx="2256" cy="384"/>
              </a:xfrm>
              <a:prstGeom prst="ellipse">
                <a:avLst/>
              </a:prstGeom>
              <a:solidFill>
                <a:srgbClr val="A3EDFF"/>
              </a:solidFill>
              <a:ln w="38100"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2330" name="Text Box 12"/>
              <p:cNvSpPr txBox="1">
                <a:spLocks noChangeArrowheads="1"/>
              </p:cNvSpPr>
              <p:nvPr/>
            </p:nvSpPr>
            <p:spPr bwMode="auto">
              <a:xfrm>
                <a:off x="432" y="1097"/>
                <a:ext cx="2112" cy="32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105000"/>
                  </a:lnSpc>
                </a:pPr>
                <a:r>
                  <a:rPr lang="zh-CN" altLang="en-US" sz="2800" b="1" i="1" dirty="0">
                    <a:solidFill>
                      <a:srgbClr val="FF3300"/>
                    </a:solidFill>
                  </a:rPr>
                  <a:t>连续顺序表排序</a:t>
                </a:r>
              </a:p>
            </p:txBody>
          </p:sp>
        </p:grpSp>
        <p:grpSp>
          <p:nvGrpSpPr>
            <p:cNvPr id="3" name="Group 129"/>
            <p:cNvGrpSpPr>
              <a:grpSpLocks/>
            </p:cNvGrpSpPr>
            <p:nvPr/>
          </p:nvGrpSpPr>
          <p:grpSpPr bwMode="auto">
            <a:xfrm>
              <a:off x="4184650" y="2954338"/>
              <a:ext cx="2978150" cy="2608262"/>
              <a:chOff x="2256" y="1861"/>
              <a:chExt cx="1876" cy="1643"/>
            </a:xfrm>
          </p:grpSpPr>
          <p:sp>
            <p:nvSpPr>
              <p:cNvPr id="12301" name="Line 17"/>
              <p:cNvSpPr>
                <a:spLocks noChangeShapeType="1"/>
              </p:cNvSpPr>
              <p:nvPr/>
            </p:nvSpPr>
            <p:spPr bwMode="auto">
              <a:xfrm>
                <a:off x="2256"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2" name="Line 18"/>
              <p:cNvSpPr>
                <a:spLocks noChangeShapeType="1"/>
              </p:cNvSpPr>
              <p:nvPr/>
            </p:nvSpPr>
            <p:spPr bwMode="auto">
              <a:xfrm>
                <a:off x="2256" y="213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3" name="Line 19"/>
              <p:cNvSpPr>
                <a:spLocks noChangeShapeType="1"/>
              </p:cNvSpPr>
              <p:nvPr/>
            </p:nvSpPr>
            <p:spPr bwMode="auto">
              <a:xfrm>
                <a:off x="2260" y="234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4" name="Line 20"/>
              <p:cNvSpPr>
                <a:spLocks noChangeShapeType="1"/>
              </p:cNvSpPr>
              <p:nvPr/>
            </p:nvSpPr>
            <p:spPr bwMode="auto">
              <a:xfrm>
                <a:off x="2256" y="2559"/>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5" name="Line 21"/>
              <p:cNvSpPr>
                <a:spLocks noChangeShapeType="1"/>
              </p:cNvSpPr>
              <p:nvPr/>
            </p:nvSpPr>
            <p:spPr bwMode="auto">
              <a:xfrm>
                <a:off x="2256" y="2773"/>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6" name="Line 22"/>
              <p:cNvSpPr>
                <a:spLocks noChangeShapeType="1"/>
              </p:cNvSpPr>
              <p:nvPr/>
            </p:nvSpPr>
            <p:spPr bwMode="auto">
              <a:xfrm>
                <a:off x="2256" y="329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7" name="Line 23"/>
              <p:cNvSpPr>
                <a:spLocks noChangeShapeType="1"/>
              </p:cNvSpPr>
              <p:nvPr/>
            </p:nvSpPr>
            <p:spPr bwMode="auto">
              <a:xfrm>
                <a:off x="2256" y="350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8" name="Line 24"/>
              <p:cNvSpPr>
                <a:spLocks noChangeShapeType="1"/>
              </p:cNvSpPr>
              <p:nvPr/>
            </p:nvSpPr>
            <p:spPr bwMode="auto">
              <a:xfrm>
                <a:off x="2256"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9" name="Line 25"/>
              <p:cNvSpPr>
                <a:spLocks noChangeShapeType="1"/>
              </p:cNvSpPr>
              <p:nvPr/>
            </p:nvSpPr>
            <p:spPr bwMode="auto">
              <a:xfrm>
                <a:off x="268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0" name="Line 26"/>
              <p:cNvSpPr>
                <a:spLocks noChangeShapeType="1"/>
              </p:cNvSpPr>
              <p:nvPr/>
            </p:nvSpPr>
            <p:spPr bwMode="auto">
              <a:xfrm>
                <a:off x="412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1" name="Line 27"/>
              <p:cNvSpPr>
                <a:spLocks noChangeShapeType="1"/>
              </p:cNvSpPr>
              <p:nvPr/>
            </p:nvSpPr>
            <p:spPr bwMode="auto">
              <a:xfrm>
                <a:off x="3120"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4" name="Group 32"/>
              <p:cNvGrpSpPr>
                <a:grpSpLocks/>
              </p:cNvGrpSpPr>
              <p:nvPr/>
            </p:nvGrpSpPr>
            <p:grpSpPr bwMode="auto">
              <a:xfrm>
                <a:off x="2400" y="2758"/>
                <a:ext cx="169" cy="482"/>
                <a:chOff x="3072" y="1510"/>
                <a:chExt cx="169" cy="482"/>
              </a:xfrm>
            </p:grpSpPr>
            <p:sp>
              <p:nvSpPr>
                <p:cNvPr id="12326" name="Text Box 28"/>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7" name="Text Box 29"/>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8" name="Text Box 30"/>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5" name="Group 33"/>
              <p:cNvGrpSpPr>
                <a:grpSpLocks/>
              </p:cNvGrpSpPr>
              <p:nvPr/>
            </p:nvGrpSpPr>
            <p:grpSpPr bwMode="auto">
              <a:xfrm>
                <a:off x="2807" y="2769"/>
                <a:ext cx="169" cy="482"/>
                <a:chOff x="3072" y="1510"/>
                <a:chExt cx="169" cy="482"/>
              </a:xfrm>
            </p:grpSpPr>
            <p:sp>
              <p:nvSpPr>
                <p:cNvPr id="12323" name="Text Box 34"/>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4" name="Text Box 35"/>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5" name="Text Box 36"/>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6" name="Group 37"/>
              <p:cNvGrpSpPr>
                <a:grpSpLocks/>
              </p:cNvGrpSpPr>
              <p:nvPr/>
            </p:nvGrpSpPr>
            <p:grpSpPr bwMode="auto">
              <a:xfrm>
                <a:off x="3498" y="2747"/>
                <a:ext cx="175" cy="482"/>
                <a:chOff x="3066" y="1510"/>
                <a:chExt cx="175" cy="482"/>
              </a:xfrm>
            </p:grpSpPr>
            <p:sp>
              <p:nvSpPr>
                <p:cNvPr id="12320" name="Text Box 38"/>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1" name="Text Box 39"/>
                <p:cNvSpPr txBox="1">
                  <a:spLocks noChangeArrowheads="1"/>
                </p:cNvSpPr>
                <p:nvPr/>
              </p:nvSpPr>
              <p:spPr bwMode="auto">
                <a:xfrm>
                  <a:off x="3066" y="1603"/>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2" name="Text Box 40"/>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2315" name="Text Box 124"/>
              <p:cNvSpPr txBox="1">
                <a:spLocks noChangeArrowheads="1"/>
              </p:cNvSpPr>
              <p:nvPr/>
            </p:nvSpPr>
            <p:spPr bwMode="auto">
              <a:xfrm>
                <a:off x="3445" y="186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6" name="Text Box 125"/>
              <p:cNvSpPr txBox="1">
                <a:spLocks noChangeArrowheads="1"/>
              </p:cNvSpPr>
              <p:nvPr/>
            </p:nvSpPr>
            <p:spPr bwMode="auto">
              <a:xfrm>
                <a:off x="3456" y="2049"/>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7" name="Text Box 126"/>
              <p:cNvSpPr txBox="1">
                <a:spLocks noChangeArrowheads="1"/>
              </p:cNvSpPr>
              <p:nvPr/>
            </p:nvSpPr>
            <p:spPr bwMode="auto">
              <a:xfrm>
                <a:off x="3449" y="24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8" name="Text Box 127"/>
              <p:cNvSpPr txBox="1">
                <a:spLocks noChangeArrowheads="1"/>
              </p:cNvSpPr>
              <p:nvPr/>
            </p:nvSpPr>
            <p:spPr bwMode="auto">
              <a:xfrm>
                <a:off x="3456" y="22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9" name="Text Box 128"/>
              <p:cNvSpPr txBox="1">
                <a:spLocks noChangeArrowheads="1"/>
              </p:cNvSpPr>
              <p:nvPr/>
            </p:nvSpPr>
            <p:spPr bwMode="auto">
              <a:xfrm>
                <a:off x="3471" y="321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7" name="Group 168"/>
            <p:cNvGrpSpPr>
              <a:grpSpLocks/>
            </p:cNvGrpSpPr>
            <p:nvPr/>
          </p:nvGrpSpPr>
          <p:grpSpPr bwMode="auto">
            <a:xfrm>
              <a:off x="7543800" y="3048000"/>
              <a:ext cx="912813" cy="2514600"/>
              <a:chOff x="4752" y="1920"/>
              <a:chExt cx="575" cy="1584"/>
            </a:xfrm>
          </p:grpSpPr>
          <p:sp>
            <p:nvSpPr>
              <p:cNvPr id="12299" name="AutoShape 169"/>
              <p:cNvSpPr>
                <a:spLocks/>
              </p:cNvSpPr>
              <p:nvPr/>
            </p:nvSpPr>
            <p:spPr bwMode="auto">
              <a:xfrm>
                <a:off x="4752" y="1920"/>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2300" name="Text Box 170"/>
              <p:cNvSpPr txBox="1">
                <a:spLocks noChangeArrowheads="1"/>
              </p:cNvSpPr>
              <p:nvPr/>
            </p:nvSpPr>
            <p:spPr bwMode="auto">
              <a:xfrm>
                <a:off x="5018" y="2166"/>
                <a:ext cx="309" cy="97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grpSp>
        <p:nvGrpSpPr>
          <p:cNvPr id="8" name="Group 175"/>
          <p:cNvGrpSpPr>
            <a:grpSpLocks/>
          </p:cNvGrpSpPr>
          <p:nvPr/>
        </p:nvGrpSpPr>
        <p:grpSpPr bwMode="auto">
          <a:xfrm>
            <a:off x="4860032" y="2060848"/>
            <a:ext cx="1330325" cy="482600"/>
            <a:chOff x="2880" y="1392"/>
            <a:chExt cx="838" cy="304"/>
          </a:xfrm>
        </p:grpSpPr>
        <p:sp>
          <p:nvSpPr>
            <p:cNvPr id="12297" name="AutoShape 172"/>
            <p:cNvSpPr>
              <a:spLocks noChangeArrowheads="1"/>
            </p:cNvSpPr>
            <p:nvPr/>
          </p:nvSpPr>
          <p:spPr bwMode="auto">
            <a:xfrm>
              <a:off x="2880" y="1392"/>
              <a:ext cx="816" cy="304"/>
            </a:xfrm>
            <a:prstGeom prst="wedgeRectCallout">
              <a:avLst>
                <a:gd name="adj1" fmla="val -47671"/>
                <a:gd name="adj2" fmla="val 116120"/>
              </a:avLst>
            </a:prstGeom>
            <a:noFill/>
            <a:ln w="57150" cap="sq">
              <a:solidFill>
                <a:schemeClr val="accent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2298" name="Text Box 173"/>
            <p:cNvSpPr txBox="1">
              <a:spLocks noChangeArrowheads="1"/>
            </p:cNvSpPr>
            <p:nvPr/>
          </p:nvSpPr>
          <p:spPr bwMode="auto">
            <a:xfrm>
              <a:off x="2895" y="1393"/>
              <a:ext cx="82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i="1" dirty="0">
                  <a:solidFill>
                    <a:srgbClr val="003399"/>
                  </a:solidFill>
                  <a:latin typeface="Times New Roman" pitchFamily="18" charset="0"/>
                </a:rPr>
                <a:t>关键字</a:t>
              </a:r>
            </a:p>
          </p:txBody>
        </p:sp>
      </p:grpSp>
      <p:grpSp>
        <p:nvGrpSpPr>
          <p:cNvPr id="9" name="Group 178"/>
          <p:cNvGrpSpPr>
            <a:grpSpLocks/>
          </p:cNvGrpSpPr>
          <p:nvPr/>
        </p:nvGrpSpPr>
        <p:grpSpPr bwMode="auto">
          <a:xfrm rot="504860">
            <a:off x="500530" y="3492476"/>
            <a:ext cx="2957513" cy="1652588"/>
            <a:chOff x="600" y="2270"/>
            <a:chExt cx="1863" cy="1041"/>
          </a:xfrm>
        </p:grpSpPr>
        <p:sp>
          <p:nvSpPr>
            <p:cNvPr id="12295" name="Text Box 130"/>
            <p:cNvSpPr txBox="1">
              <a:spLocks noChangeArrowheads="1"/>
            </p:cNvSpPr>
            <p:nvPr/>
          </p:nvSpPr>
          <p:spPr bwMode="auto">
            <a:xfrm rot="-1875055">
              <a:off x="757" y="2557"/>
              <a:ext cx="1441" cy="566"/>
            </a:xfrm>
            <a:prstGeom prst="rect">
              <a:avLst/>
            </a:prstGeom>
            <a:noFill/>
            <a:ln w="12700" cap="sq">
              <a:noFill/>
              <a:miter lim="800000"/>
              <a:headEnd type="none" w="sm" len="sm"/>
              <a:tailEnd type="none" w="sm" len="sm"/>
            </a:ln>
            <a:effectLst>
              <a:outerShdw dist="25400" algn="ctr" rotWithShape="0">
                <a:srgbClr val="000000"/>
              </a:outerShdw>
            </a:effectLst>
          </p:spPr>
          <p:txBody>
            <a:bodyPr wrap="none">
              <a:spAutoFit/>
            </a:bodyPr>
            <a:lstStyle/>
            <a:p>
              <a:pPr algn="ctr" eaLnBrk="1" hangingPunct="1">
                <a:lnSpc>
                  <a:spcPct val="80000"/>
                </a:lnSpc>
              </a:pPr>
              <a:r>
                <a:rPr lang="zh-CN" altLang="en-US" sz="3300" b="1">
                  <a:solidFill>
                    <a:srgbClr val="FF3300"/>
                  </a:solidFill>
                  <a:latin typeface="Times New Roman" pitchFamily="18" charset="0"/>
                </a:rPr>
                <a:t>改变记录的</a:t>
              </a:r>
            </a:p>
            <a:p>
              <a:pPr algn="ctr" eaLnBrk="1" hangingPunct="1">
                <a:lnSpc>
                  <a:spcPct val="80000"/>
                </a:lnSpc>
              </a:pPr>
              <a:r>
                <a:rPr lang="zh-CN" altLang="en-US" sz="3300" b="1">
                  <a:solidFill>
                    <a:srgbClr val="FF3300"/>
                  </a:solidFill>
                  <a:latin typeface="Times New Roman" pitchFamily="18" charset="0"/>
                </a:rPr>
                <a:t>物理位置</a:t>
              </a:r>
            </a:p>
          </p:txBody>
        </p:sp>
        <p:sp>
          <p:nvSpPr>
            <p:cNvPr id="12296" name="Freeform 177"/>
            <p:cNvSpPr>
              <a:spLocks/>
            </p:cNvSpPr>
            <p:nvPr/>
          </p:nvSpPr>
          <p:spPr bwMode="auto">
            <a:xfrm rot="-535314">
              <a:off x="600" y="2270"/>
              <a:ext cx="1863" cy="1041"/>
            </a:xfrm>
            <a:custGeom>
              <a:avLst/>
              <a:gdLst>
                <a:gd name="T0" fmla="*/ 64 w 2083"/>
                <a:gd name="T1" fmla="*/ 347 h 1600"/>
                <a:gd name="T2" fmla="*/ 82 w 2083"/>
                <a:gd name="T3" fmla="*/ 309 h 1600"/>
                <a:gd name="T4" fmla="*/ 182 w 2083"/>
                <a:gd name="T5" fmla="*/ 271 h 1600"/>
                <a:gd name="T6" fmla="*/ 218 w 2083"/>
                <a:gd name="T7" fmla="*/ 266 h 1600"/>
                <a:gd name="T8" fmla="*/ 507 w 2083"/>
                <a:gd name="T9" fmla="*/ 204 h 1600"/>
                <a:gd name="T10" fmla="*/ 688 w 2083"/>
                <a:gd name="T11" fmla="*/ 132 h 1600"/>
                <a:gd name="T12" fmla="*/ 751 w 2083"/>
                <a:gd name="T13" fmla="*/ 113 h 1600"/>
                <a:gd name="T14" fmla="*/ 959 w 2083"/>
                <a:gd name="T15" fmla="*/ 51 h 1600"/>
                <a:gd name="T16" fmla="*/ 1031 w 2083"/>
                <a:gd name="T17" fmla="*/ 27 h 1600"/>
                <a:gd name="T18" fmla="*/ 1231 w 2083"/>
                <a:gd name="T19" fmla="*/ 3 h 1600"/>
                <a:gd name="T20" fmla="*/ 1338 w 2083"/>
                <a:gd name="T21" fmla="*/ 8 h 1600"/>
                <a:gd name="T22" fmla="*/ 1384 w 2083"/>
                <a:gd name="T23" fmla="*/ 51 h 1600"/>
                <a:gd name="T24" fmla="*/ 1411 w 2083"/>
                <a:gd name="T25" fmla="*/ 65 h 1600"/>
                <a:gd name="T26" fmla="*/ 1428 w 2083"/>
                <a:gd name="T27" fmla="*/ 84 h 1600"/>
                <a:gd name="T28" fmla="*/ 1502 w 2083"/>
                <a:gd name="T29" fmla="*/ 113 h 1600"/>
                <a:gd name="T30" fmla="*/ 1601 w 2083"/>
                <a:gd name="T31" fmla="*/ 175 h 1600"/>
                <a:gd name="T32" fmla="*/ 1628 w 2083"/>
                <a:gd name="T33" fmla="*/ 213 h 1600"/>
                <a:gd name="T34" fmla="*/ 1646 w 2083"/>
                <a:gd name="T35" fmla="*/ 290 h 1600"/>
                <a:gd name="T36" fmla="*/ 1637 w 2083"/>
                <a:gd name="T37" fmla="*/ 347 h 1600"/>
                <a:gd name="T38" fmla="*/ 1582 w 2083"/>
                <a:gd name="T39" fmla="*/ 362 h 1600"/>
                <a:gd name="T40" fmla="*/ 1474 w 2083"/>
                <a:gd name="T41" fmla="*/ 381 h 1600"/>
                <a:gd name="T42" fmla="*/ 1338 w 2083"/>
                <a:gd name="T43" fmla="*/ 453 h 1600"/>
                <a:gd name="T44" fmla="*/ 1212 w 2083"/>
                <a:gd name="T45" fmla="*/ 500 h 1600"/>
                <a:gd name="T46" fmla="*/ 1167 w 2083"/>
                <a:gd name="T47" fmla="*/ 529 h 1600"/>
                <a:gd name="T48" fmla="*/ 1131 w 2083"/>
                <a:gd name="T49" fmla="*/ 539 h 1600"/>
                <a:gd name="T50" fmla="*/ 1049 w 2083"/>
                <a:gd name="T51" fmla="*/ 567 h 1600"/>
                <a:gd name="T52" fmla="*/ 751 w 2083"/>
                <a:gd name="T53" fmla="*/ 615 h 1600"/>
                <a:gd name="T54" fmla="*/ 616 w 2083"/>
                <a:gd name="T55" fmla="*/ 644 h 1600"/>
                <a:gd name="T56" fmla="*/ 444 w 2083"/>
                <a:gd name="T57" fmla="*/ 677 h 1600"/>
                <a:gd name="T58" fmla="*/ 164 w 2083"/>
                <a:gd name="T59" fmla="*/ 644 h 1600"/>
                <a:gd name="T60" fmla="*/ 64 w 2083"/>
                <a:gd name="T61" fmla="*/ 591 h 1600"/>
                <a:gd name="T62" fmla="*/ 19 w 2083"/>
                <a:gd name="T63" fmla="*/ 543 h 1600"/>
                <a:gd name="T64" fmla="*/ 19 w 2083"/>
                <a:gd name="T65" fmla="*/ 352 h 1600"/>
                <a:gd name="T66" fmla="*/ 64 w 2083"/>
                <a:gd name="T67" fmla="*/ 347 h 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83" h="1600">
                  <a:moveTo>
                    <a:pt x="81" y="820"/>
                  </a:moveTo>
                  <a:cubicBezTo>
                    <a:pt x="88" y="790"/>
                    <a:pt x="96" y="760"/>
                    <a:pt x="103" y="730"/>
                  </a:cubicBezTo>
                  <a:cubicBezTo>
                    <a:pt x="107" y="713"/>
                    <a:pt x="212" y="648"/>
                    <a:pt x="228" y="640"/>
                  </a:cubicBezTo>
                  <a:cubicBezTo>
                    <a:pt x="242" y="633"/>
                    <a:pt x="258" y="633"/>
                    <a:pt x="273" y="628"/>
                  </a:cubicBezTo>
                  <a:cubicBezTo>
                    <a:pt x="394" y="582"/>
                    <a:pt x="526" y="554"/>
                    <a:pt x="634" y="481"/>
                  </a:cubicBezTo>
                  <a:cubicBezTo>
                    <a:pt x="706" y="374"/>
                    <a:pt x="739" y="374"/>
                    <a:pt x="860" y="312"/>
                  </a:cubicBezTo>
                  <a:cubicBezTo>
                    <a:pt x="986" y="248"/>
                    <a:pt x="842" y="298"/>
                    <a:pt x="939" y="267"/>
                  </a:cubicBezTo>
                  <a:cubicBezTo>
                    <a:pt x="1019" y="206"/>
                    <a:pt x="1112" y="167"/>
                    <a:pt x="1199" y="120"/>
                  </a:cubicBezTo>
                  <a:cubicBezTo>
                    <a:pt x="1230" y="103"/>
                    <a:pt x="1255" y="73"/>
                    <a:pt x="1289" y="64"/>
                  </a:cubicBezTo>
                  <a:cubicBezTo>
                    <a:pt x="1372" y="42"/>
                    <a:pt x="1455" y="27"/>
                    <a:pt x="1538" y="7"/>
                  </a:cubicBezTo>
                  <a:cubicBezTo>
                    <a:pt x="1583" y="11"/>
                    <a:pt x="1632" y="0"/>
                    <a:pt x="1673" y="18"/>
                  </a:cubicBezTo>
                  <a:cubicBezTo>
                    <a:pt x="1733" y="45"/>
                    <a:pt x="1705" y="83"/>
                    <a:pt x="1730" y="120"/>
                  </a:cubicBezTo>
                  <a:cubicBezTo>
                    <a:pt x="1739" y="133"/>
                    <a:pt x="1753" y="143"/>
                    <a:pt x="1764" y="154"/>
                  </a:cubicBezTo>
                  <a:cubicBezTo>
                    <a:pt x="1771" y="169"/>
                    <a:pt x="1774" y="187"/>
                    <a:pt x="1786" y="199"/>
                  </a:cubicBezTo>
                  <a:cubicBezTo>
                    <a:pt x="1813" y="226"/>
                    <a:pt x="1877" y="267"/>
                    <a:pt x="1877" y="267"/>
                  </a:cubicBezTo>
                  <a:cubicBezTo>
                    <a:pt x="1894" y="320"/>
                    <a:pt x="1954" y="382"/>
                    <a:pt x="2001" y="414"/>
                  </a:cubicBezTo>
                  <a:cubicBezTo>
                    <a:pt x="2009" y="445"/>
                    <a:pt x="2029" y="472"/>
                    <a:pt x="2035" y="504"/>
                  </a:cubicBezTo>
                  <a:cubicBezTo>
                    <a:pt x="2083" y="774"/>
                    <a:pt x="2022" y="577"/>
                    <a:pt x="2057" y="685"/>
                  </a:cubicBezTo>
                  <a:cubicBezTo>
                    <a:pt x="2053" y="730"/>
                    <a:pt x="2058" y="777"/>
                    <a:pt x="2046" y="820"/>
                  </a:cubicBezTo>
                  <a:cubicBezTo>
                    <a:pt x="2041" y="838"/>
                    <a:pt x="1991" y="849"/>
                    <a:pt x="1978" y="854"/>
                  </a:cubicBezTo>
                  <a:cubicBezTo>
                    <a:pt x="1931" y="872"/>
                    <a:pt x="1891" y="887"/>
                    <a:pt x="1843" y="899"/>
                  </a:cubicBezTo>
                  <a:cubicBezTo>
                    <a:pt x="1745" y="948"/>
                    <a:pt x="1740" y="1003"/>
                    <a:pt x="1673" y="1069"/>
                  </a:cubicBezTo>
                  <a:cubicBezTo>
                    <a:pt x="1628" y="1113"/>
                    <a:pt x="1563" y="1141"/>
                    <a:pt x="1515" y="1182"/>
                  </a:cubicBezTo>
                  <a:cubicBezTo>
                    <a:pt x="1493" y="1201"/>
                    <a:pt x="1481" y="1230"/>
                    <a:pt x="1459" y="1249"/>
                  </a:cubicBezTo>
                  <a:cubicBezTo>
                    <a:pt x="1446" y="1260"/>
                    <a:pt x="1427" y="1262"/>
                    <a:pt x="1413" y="1272"/>
                  </a:cubicBezTo>
                  <a:cubicBezTo>
                    <a:pt x="1355" y="1311"/>
                    <a:pt x="1371" y="1318"/>
                    <a:pt x="1312" y="1340"/>
                  </a:cubicBezTo>
                  <a:cubicBezTo>
                    <a:pt x="1191" y="1386"/>
                    <a:pt x="1060" y="1407"/>
                    <a:pt x="939" y="1453"/>
                  </a:cubicBezTo>
                  <a:cubicBezTo>
                    <a:pt x="881" y="1475"/>
                    <a:pt x="830" y="1505"/>
                    <a:pt x="770" y="1521"/>
                  </a:cubicBezTo>
                  <a:cubicBezTo>
                    <a:pt x="701" y="1566"/>
                    <a:pt x="635" y="1586"/>
                    <a:pt x="555" y="1600"/>
                  </a:cubicBezTo>
                  <a:cubicBezTo>
                    <a:pt x="432" y="1592"/>
                    <a:pt x="310" y="1589"/>
                    <a:pt x="205" y="1521"/>
                  </a:cubicBezTo>
                  <a:cubicBezTo>
                    <a:pt x="171" y="1471"/>
                    <a:pt x="131" y="1430"/>
                    <a:pt x="81" y="1396"/>
                  </a:cubicBezTo>
                  <a:cubicBezTo>
                    <a:pt x="61" y="1357"/>
                    <a:pt x="38" y="1324"/>
                    <a:pt x="24" y="1283"/>
                  </a:cubicBezTo>
                  <a:cubicBezTo>
                    <a:pt x="6" y="1097"/>
                    <a:pt x="0" y="1091"/>
                    <a:pt x="24" y="832"/>
                  </a:cubicBezTo>
                  <a:cubicBezTo>
                    <a:pt x="30" y="771"/>
                    <a:pt x="60" y="806"/>
                    <a:pt x="81" y="820"/>
                  </a:cubicBezTo>
                  <a:close/>
                </a:path>
              </a:pathLst>
            </a:custGeom>
            <a:noFill/>
            <a:ln w="82550" cap="sq" cmpd="sng">
              <a:solidFill>
                <a:srgbClr val="00CCFF"/>
              </a:solidFill>
              <a:prstDash val="solid"/>
              <a:round/>
              <a:headEnd/>
              <a:tailEnd/>
            </a:ln>
            <a:effectLst>
              <a:outerShdw dist="45791" dir="2021404" algn="ctr" rotWithShape="0">
                <a:srgbClr val="969696"/>
              </a:outerShdw>
            </a:effec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70</a:t>
            </a:fld>
            <a:endParaRPr lang="zh-CN" altLang="en-US" dirty="0"/>
          </a:p>
        </p:txBody>
      </p:sp>
      <p:graphicFrame>
        <p:nvGraphicFramePr>
          <p:cNvPr id="4" name="表格 3"/>
          <p:cNvGraphicFramePr>
            <a:graphicFrameLocks noGrp="1"/>
          </p:cNvGraphicFramePr>
          <p:nvPr/>
        </p:nvGraphicFramePr>
        <p:xfrm>
          <a:off x="755576" y="1124744"/>
          <a:ext cx="7560840" cy="390144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最差情况：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r>
                        <a:rPr lang="en-US" altLang="zh-CN" sz="2400" b="1" baseline="30000" dirty="0">
                          <a:solidFill>
                            <a:schemeClr val="tx1"/>
                          </a:solidFill>
                          <a:latin typeface="Times New Roman" pitchFamily="18" charset="0"/>
                          <a:ea typeface="宋体" charset="-122"/>
                          <a:cs typeface="Times New Roman" pitchFamily="18" charset="0"/>
                        </a:rPr>
                        <a:t>2</a:t>
                      </a:r>
                      <a:r>
                        <a:rPr lang="en-US" altLang="zh-CN" sz="2400" b="1" dirty="0">
                          <a:solidFill>
                            <a:schemeClr val="tx1"/>
                          </a:solidFill>
                          <a:latin typeface="Times New Roman" pitchFamily="18" charset="0"/>
                          <a:ea typeface="宋体" charset="-122"/>
                          <a:cs typeface="Times New Roman" pitchFamily="18" charset="0"/>
                        </a:rPr>
                        <a:t>)</a:t>
                      </a:r>
                      <a:endParaRPr lang="en-US" altLang="zh-CN" sz="20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楷体" pitchFamily="49" charset="-122"/>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最佳情况：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zh-CN" altLang="en-US" sz="2400" b="1" dirty="0">
                          <a:solidFill>
                            <a:schemeClr val="tx1"/>
                          </a:solidFill>
                        </a:rPr>
                        <a:t>平均情况：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71</a:t>
            </a:fld>
            <a:endParaRPr lang="zh-CN" altLang="en-US"/>
          </a:p>
        </p:txBody>
      </p:sp>
      <p:grpSp>
        <p:nvGrpSpPr>
          <p:cNvPr id="4" name="Group 112"/>
          <p:cNvGrpSpPr>
            <a:grpSpLocks/>
          </p:cNvGrpSpPr>
          <p:nvPr/>
        </p:nvGrpSpPr>
        <p:grpSpPr bwMode="auto">
          <a:xfrm>
            <a:off x="0" y="2780933"/>
            <a:ext cx="9144001" cy="4076703"/>
            <a:chOff x="748" y="3545"/>
            <a:chExt cx="5760" cy="2568"/>
          </a:xfrm>
        </p:grpSpPr>
        <p:sp>
          <p:nvSpPr>
            <p:cNvPr id="5" name="Rectangle 100"/>
            <p:cNvSpPr>
              <a:spLocks noChangeArrowheads="1"/>
            </p:cNvSpPr>
            <p:nvPr/>
          </p:nvSpPr>
          <p:spPr bwMode="auto">
            <a:xfrm>
              <a:off x="748" y="3545"/>
              <a:ext cx="5760" cy="256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7" name="Rectangle 102"/>
            <p:cNvSpPr>
              <a:spLocks noChangeArrowheads="1"/>
            </p:cNvSpPr>
            <p:nvPr/>
          </p:nvSpPr>
          <p:spPr bwMode="auto">
            <a:xfrm>
              <a:off x="748" y="3602"/>
              <a:ext cx="5760" cy="2385"/>
            </a:xfrm>
            <a:prstGeom prst="rect">
              <a:avLst/>
            </a:prstGeom>
            <a:noFill/>
            <a:ln w="12700" cap="sq">
              <a:noFill/>
              <a:miter lim="800000"/>
              <a:headEnd/>
              <a:tailEnd/>
            </a:ln>
          </p:spPr>
          <p:txBody>
            <a:bodyPr wrap="square">
              <a:spAutoFit/>
            </a:bodyPr>
            <a:lstStyle/>
            <a:p>
              <a:pPr eaLnBrk="1" hangingPunct="1"/>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算法性质</a:t>
              </a:r>
              <a:r>
                <a:rPr lang="zh-CN" altLang="en-US" sz="2000" dirty="0">
                  <a:solidFill>
                    <a:srgbClr val="002D86"/>
                  </a:solidFill>
                  <a:latin typeface="Times New Roman" pitchFamily="18" charset="0"/>
                </a:rPr>
                <a:t>来看：</a:t>
              </a:r>
              <a:endParaRPr lang="en-US" altLang="zh-CN" sz="2000" dirty="0">
                <a:solidFill>
                  <a:srgbClr val="002D86"/>
                </a:solidFill>
                <a:latin typeface="Times New Roman" pitchFamily="18" charset="0"/>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简单算法：冒泡、选择、插入</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改进算法：谢尔、堆、归并、快速</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时间复杂度</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平均情况：后</a:t>
              </a:r>
              <a:r>
                <a:rPr lang="en-US" altLang="zh-CN" sz="2000" dirty="0">
                  <a:solidFill>
                    <a:srgbClr val="002D86"/>
                  </a:solidFill>
                  <a:latin typeface="楷体" pitchFamily="49" charset="-122"/>
                  <a:ea typeface="楷体" pitchFamily="49" charset="-122"/>
                </a:rPr>
                <a:t>3</a:t>
              </a:r>
              <a:r>
                <a:rPr lang="zh-CN" altLang="en-US" sz="2000" dirty="0">
                  <a:solidFill>
                    <a:srgbClr val="002D86"/>
                  </a:solidFill>
                  <a:latin typeface="楷体" pitchFamily="49" charset="-122"/>
                  <a:ea typeface="楷体" pitchFamily="49" charset="-122"/>
                </a:rPr>
                <a:t>种改进算法 </a:t>
              </a:r>
              <a:r>
                <a:rPr lang="en-US" altLang="zh-CN" sz="2000" b="1" dirty="0">
                  <a:solidFill>
                    <a:srgbClr val="002D86"/>
                  </a:solidFill>
                  <a:latin typeface="楷体" pitchFamily="49" charset="-122"/>
                  <a:ea typeface="楷体" pitchFamily="49" charset="-122"/>
                </a:rPr>
                <a:t>&gt;</a:t>
              </a: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谢尔 </a:t>
              </a:r>
              <a:r>
                <a:rPr lang="en-US" altLang="zh-CN" sz="2000" b="1" dirty="0">
                  <a:solidFill>
                    <a:srgbClr val="002D86"/>
                  </a:solidFill>
                  <a:latin typeface="楷体" pitchFamily="49" charset="-122"/>
                  <a:ea typeface="楷体" pitchFamily="49" charset="-122"/>
                </a:rPr>
                <a:t>(</a:t>
              </a:r>
              <a:r>
                <a:rPr lang="zh-CN" altLang="en-US" sz="2000" b="1" dirty="0">
                  <a:solidFill>
                    <a:srgbClr val="002D86"/>
                  </a:solidFill>
                  <a:latin typeface="楷体" pitchFamily="49" charset="-122"/>
                  <a:ea typeface="楷体" pitchFamily="49" charset="-122"/>
                </a:rPr>
                <a:t>远</a:t>
              </a:r>
              <a:r>
                <a:rPr lang="en-US" altLang="zh-CN" sz="2000" b="1" dirty="0">
                  <a:solidFill>
                    <a:srgbClr val="002D86"/>
                  </a:solidFill>
                  <a:latin typeface="楷体" pitchFamily="49" charset="-122"/>
                  <a:ea typeface="楷体" pitchFamily="49" charset="-122"/>
                </a:rPr>
                <a:t>)&gt; </a:t>
              </a:r>
              <a:r>
                <a:rPr lang="zh-CN" altLang="en-US" sz="2000" dirty="0">
                  <a:solidFill>
                    <a:srgbClr val="002D86"/>
                  </a:solidFill>
                  <a:latin typeface="楷体" pitchFamily="49" charset="-122"/>
                  <a:ea typeface="楷体" pitchFamily="49" charset="-122"/>
                </a:rPr>
                <a:t>简单算法</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最好情况：冒泡和插入排序要更好一些</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最坏情况：堆和归并排序要好于快速排序及简单排序</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空间复杂度</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归并排序有额外空间要求，快速排序也有相应空间要求，堆排序则基本没有。</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稳定性</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除了简单排序，归并排序不仅速度快，而且还</a:t>
              </a:r>
              <a:r>
                <a:rPr lang="zh-CN" altLang="en-US" sz="2000" b="1" dirty="0">
                  <a:solidFill>
                    <a:srgbClr val="002D86"/>
                  </a:solidFill>
                  <a:latin typeface="楷体" pitchFamily="49" charset="-122"/>
                  <a:ea typeface="楷体" pitchFamily="49" charset="-122"/>
                </a:rPr>
                <a:t>稳定</a:t>
              </a:r>
              <a:endParaRPr lang="en-US" altLang="zh-CN" sz="2000" b="1" dirty="0">
                <a:solidFill>
                  <a:srgbClr val="002D86"/>
                </a:solidFill>
                <a:latin typeface="楷体" pitchFamily="49" charset="-122"/>
                <a:ea typeface="楷体" pitchFamily="49" charset="-122"/>
              </a:endParaRPr>
            </a:p>
          </p:txBody>
        </p:sp>
      </p:grpSp>
      <p:grpSp>
        <p:nvGrpSpPr>
          <p:cNvPr id="18" name="组合 17"/>
          <p:cNvGrpSpPr/>
          <p:nvPr/>
        </p:nvGrpSpPr>
        <p:grpSpPr>
          <a:xfrm>
            <a:off x="6155476" y="2924944"/>
            <a:ext cx="2988524" cy="1440821"/>
            <a:chOff x="6155477" y="3140968"/>
            <a:chExt cx="2988524" cy="1440821"/>
          </a:xfrm>
        </p:grpSpPr>
        <p:grpSp>
          <p:nvGrpSpPr>
            <p:cNvPr id="12" name="Group 7"/>
            <p:cNvGrpSpPr>
              <a:grpSpLocks/>
            </p:cNvGrpSpPr>
            <p:nvPr/>
          </p:nvGrpSpPr>
          <p:grpSpPr bwMode="auto">
            <a:xfrm>
              <a:off x="6155477" y="3140968"/>
              <a:ext cx="2988524" cy="1440821"/>
              <a:chOff x="379" y="506"/>
              <a:chExt cx="669" cy="906"/>
            </a:xfrm>
          </p:grpSpPr>
          <p:sp>
            <p:nvSpPr>
              <p:cNvPr id="15" name="Freeform 8"/>
              <p:cNvSpPr>
                <a:spLocks/>
              </p:cNvSpPr>
              <p:nvPr/>
            </p:nvSpPr>
            <p:spPr bwMode="auto">
              <a:xfrm>
                <a:off x="379" y="506"/>
                <a:ext cx="596" cy="906"/>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6" name="Rectangle 9"/>
              <p:cNvSpPr>
                <a:spLocks noChangeArrowheads="1"/>
              </p:cNvSpPr>
              <p:nvPr/>
            </p:nvSpPr>
            <p:spPr bwMode="auto">
              <a:xfrm>
                <a:off x="379" y="792"/>
                <a:ext cx="669" cy="484"/>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endParaRPr lang="zh-CN" altLang="en-US" sz="4400" baseline="0" dirty="0">
                  <a:solidFill>
                    <a:srgbClr val="FF0000"/>
                  </a:solidFill>
                  <a:ea typeface="华文新魏" pitchFamily="2" charset="-122"/>
                </a:endParaRPr>
              </a:p>
            </p:txBody>
          </p:sp>
        </p:grpSp>
        <p:sp>
          <p:nvSpPr>
            <p:cNvPr id="17" name="矩形 16"/>
            <p:cNvSpPr/>
            <p:nvPr/>
          </p:nvSpPr>
          <p:spPr>
            <a:xfrm>
              <a:off x="6372200" y="3573016"/>
              <a:ext cx="2339102" cy="523220"/>
            </a:xfrm>
            <a:prstGeom prst="rect">
              <a:avLst/>
            </a:prstGeom>
          </p:spPr>
          <p:txBody>
            <a:bodyPr wrap="none">
              <a:spAutoFit/>
            </a:bodyPr>
            <a:lstStyle/>
            <a:p>
              <a:r>
                <a:rPr lang="zh-CN" altLang="en-US" sz="2800" dirty="0">
                  <a:solidFill>
                    <a:srgbClr val="FF0000"/>
                  </a:solidFill>
                  <a:latin typeface="黑体" pitchFamily="49" charset="-122"/>
                  <a:ea typeface="黑体" pitchFamily="49" charset="-122"/>
                </a:rPr>
                <a:t>排序算法总结</a:t>
              </a:r>
            </a:p>
          </p:txBody>
        </p:sp>
      </p:grpSp>
      <p:pic>
        <p:nvPicPr>
          <p:cNvPr id="57346" name="Picture 2"/>
          <p:cNvPicPr>
            <a:picLocks noChangeAspect="1" noChangeArrowheads="1"/>
          </p:cNvPicPr>
          <p:nvPr/>
        </p:nvPicPr>
        <p:blipFill>
          <a:blip r:embed="rId2" cstate="print"/>
          <a:srcRect/>
          <a:stretch>
            <a:fillRect/>
          </a:stretch>
        </p:blipFill>
        <p:spPr bwMode="auto">
          <a:xfrm>
            <a:off x="0" y="0"/>
            <a:ext cx="9144000" cy="2790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72</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838200" y="744538"/>
            <a:ext cx="685800" cy="3616325"/>
            <a:chOff x="528" y="469"/>
            <a:chExt cx="432" cy="2278"/>
          </a:xfrm>
        </p:grpSpPr>
        <p:sp>
          <p:nvSpPr>
            <p:cNvPr id="13418" name="Oval 3"/>
            <p:cNvSpPr>
              <a:spLocks noChangeArrowheads="1"/>
            </p:cNvSpPr>
            <p:nvPr/>
          </p:nvSpPr>
          <p:spPr bwMode="auto">
            <a:xfrm rot="16200000" flipH="1">
              <a:off x="-408" y="1416"/>
              <a:ext cx="2278" cy="384"/>
            </a:xfrm>
            <a:prstGeom prst="ellipse">
              <a:avLst/>
            </a:prstGeom>
            <a:solidFill>
              <a:srgbClr val="B5F1FF"/>
            </a:solidFill>
            <a:ln w="38100" cap="sq">
              <a:noFill/>
              <a:round/>
              <a:headEnd type="none" w="sm" len="sm"/>
              <a:tailEnd type="none" w="sm" len="sm"/>
            </a:ln>
            <a:effectLst>
              <a:outerShdw dist="45791" dir="2021404" algn="ctr" rotWithShape="0">
                <a:srgbClr val="969696"/>
              </a:outerShdw>
            </a:effectLst>
          </p:spPr>
          <p:txBody>
            <a:bodyPr wrap="none" anchor="ctr"/>
            <a:lstStyle/>
            <a:p>
              <a:pPr eaLnBrk="1" hangingPunct="1"/>
              <a:endParaRPr lang="zh-CN" altLang="en-US"/>
            </a:p>
          </p:txBody>
        </p:sp>
        <p:sp>
          <p:nvSpPr>
            <p:cNvPr id="13419" name="Text Box 4"/>
            <p:cNvSpPr txBox="1">
              <a:spLocks noChangeArrowheads="1"/>
            </p:cNvSpPr>
            <p:nvPr/>
          </p:nvSpPr>
          <p:spPr bwMode="auto">
            <a:xfrm>
              <a:off x="528" y="635"/>
              <a:ext cx="432" cy="1673"/>
            </a:xfrm>
            <a:prstGeom prst="rect">
              <a:avLst/>
            </a:prstGeom>
            <a:noFill/>
            <a:ln w="12700" cap="sq">
              <a:noFill/>
              <a:miter lim="800000"/>
              <a:headEnd type="none" w="sm" len="sm"/>
              <a:tailEnd type="none" w="sm" len="sm"/>
            </a:ln>
            <a:effectLst>
              <a:outerShdw dist="12700" algn="ctr" rotWithShape="0">
                <a:schemeClr val="bg2"/>
              </a:outerShdw>
            </a:effectLst>
          </p:spPr>
          <p:txBody>
            <a:bodyPr>
              <a:spAutoFit/>
            </a:bodyPr>
            <a:lstStyle/>
            <a:p>
              <a:pPr eaLnBrk="1" hangingPunct="1">
                <a:lnSpc>
                  <a:spcPct val="85000"/>
                </a:lnSpc>
              </a:pPr>
              <a:r>
                <a:rPr lang="zh-CN" altLang="en-US" sz="2800" b="1" i="1" dirty="0">
                  <a:solidFill>
                    <a:srgbClr val="FF3300"/>
                  </a:solidFill>
                </a:rPr>
                <a:t>链</a:t>
              </a:r>
            </a:p>
            <a:p>
              <a:pPr eaLnBrk="1" hangingPunct="1">
                <a:lnSpc>
                  <a:spcPct val="85000"/>
                </a:lnSpc>
              </a:pPr>
              <a:r>
                <a:rPr lang="zh-CN" altLang="en-US" sz="2800" b="1" i="1" dirty="0">
                  <a:solidFill>
                    <a:srgbClr val="FF3300"/>
                  </a:solidFill>
                </a:rPr>
                <a:t>接</a:t>
              </a:r>
            </a:p>
            <a:p>
              <a:pPr eaLnBrk="1" hangingPunct="1">
                <a:lnSpc>
                  <a:spcPct val="85000"/>
                </a:lnSpc>
              </a:pPr>
              <a:r>
                <a:rPr lang="zh-CN" altLang="en-US" sz="2800" b="1" i="1" dirty="0">
                  <a:solidFill>
                    <a:srgbClr val="FF3300"/>
                  </a:solidFill>
                </a:rPr>
                <a:t>顺</a:t>
              </a:r>
            </a:p>
            <a:p>
              <a:pPr eaLnBrk="1" hangingPunct="1">
                <a:lnSpc>
                  <a:spcPct val="85000"/>
                </a:lnSpc>
              </a:pPr>
              <a:r>
                <a:rPr lang="zh-CN" altLang="en-US" sz="2800" b="1" i="1" dirty="0">
                  <a:solidFill>
                    <a:srgbClr val="FF3300"/>
                  </a:solidFill>
                </a:rPr>
                <a:t>序</a:t>
              </a:r>
            </a:p>
            <a:p>
              <a:pPr eaLnBrk="1" hangingPunct="1">
                <a:lnSpc>
                  <a:spcPct val="85000"/>
                </a:lnSpc>
              </a:pPr>
              <a:r>
                <a:rPr lang="zh-CN" altLang="en-US" sz="2800" b="1" i="1" dirty="0">
                  <a:solidFill>
                    <a:srgbClr val="FF3300"/>
                  </a:solidFill>
                </a:rPr>
                <a:t>表</a:t>
              </a:r>
            </a:p>
            <a:p>
              <a:pPr eaLnBrk="1" hangingPunct="1">
                <a:lnSpc>
                  <a:spcPct val="85000"/>
                </a:lnSpc>
              </a:pPr>
              <a:r>
                <a:rPr lang="zh-CN" altLang="en-US" sz="2800" b="1" i="1" dirty="0">
                  <a:solidFill>
                    <a:srgbClr val="FF3300"/>
                  </a:solidFill>
                </a:rPr>
                <a:t>排</a:t>
              </a:r>
            </a:p>
            <a:p>
              <a:pPr eaLnBrk="1" hangingPunct="1">
                <a:lnSpc>
                  <a:spcPct val="85000"/>
                </a:lnSpc>
              </a:pPr>
              <a:r>
                <a:rPr lang="zh-CN" altLang="en-US" sz="2800" b="1" i="1" dirty="0">
                  <a:solidFill>
                    <a:srgbClr val="FF3300"/>
                  </a:solidFill>
                </a:rPr>
                <a:t>序</a:t>
              </a:r>
            </a:p>
          </p:txBody>
        </p:sp>
      </p:grpSp>
      <p:grpSp>
        <p:nvGrpSpPr>
          <p:cNvPr id="3" name="Group 5"/>
          <p:cNvGrpSpPr>
            <a:grpSpLocks/>
          </p:cNvGrpSpPr>
          <p:nvPr/>
        </p:nvGrpSpPr>
        <p:grpSpPr bwMode="auto">
          <a:xfrm>
            <a:off x="788988" y="4419603"/>
            <a:ext cx="7262812" cy="871538"/>
            <a:chOff x="497" y="2880"/>
            <a:chExt cx="4575" cy="549"/>
          </a:xfrm>
        </p:grpSpPr>
        <p:grpSp>
          <p:nvGrpSpPr>
            <p:cNvPr id="4" name="Group 6"/>
            <p:cNvGrpSpPr>
              <a:grpSpLocks/>
            </p:cNvGrpSpPr>
            <p:nvPr/>
          </p:nvGrpSpPr>
          <p:grpSpPr bwMode="auto">
            <a:xfrm>
              <a:off x="805" y="3194"/>
              <a:ext cx="779" cy="192"/>
              <a:chOff x="805" y="3194"/>
              <a:chExt cx="779" cy="192"/>
            </a:xfrm>
          </p:grpSpPr>
          <p:sp>
            <p:nvSpPr>
              <p:cNvPr id="13414" name="Rectangle 7"/>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5" name="Rectangle 8"/>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6" name="Rectangle 9"/>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7" name="Line 10"/>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86" name="Line 11"/>
            <p:cNvSpPr>
              <a:spLocks noChangeShapeType="1"/>
            </p:cNvSpPr>
            <p:nvPr/>
          </p:nvSpPr>
          <p:spPr bwMode="auto">
            <a:xfrm>
              <a:off x="2112"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87" name="Line 12"/>
            <p:cNvSpPr>
              <a:spLocks noChangeShapeType="1"/>
            </p:cNvSpPr>
            <p:nvPr/>
          </p:nvSpPr>
          <p:spPr bwMode="auto">
            <a:xfrm>
              <a:off x="2928"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90" name="Text Box 15"/>
            <p:cNvSpPr txBox="1">
              <a:spLocks noChangeArrowheads="1"/>
            </p:cNvSpPr>
            <p:nvPr/>
          </p:nvSpPr>
          <p:spPr bwMode="auto">
            <a:xfrm>
              <a:off x="3914" y="3146"/>
              <a:ext cx="276"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cs typeface="Times New Roman" pitchFamily="18" charset="0"/>
                </a:rPr>
                <a:t>…</a:t>
              </a:r>
            </a:p>
          </p:txBody>
        </p:sp>
        <p:sp>
          <p:nvSpPr>
            <p:cNvPr id="13391" name="Text Box 16"/>
            <p:cNvSpPr txBox="1">
              <a:spLocks noChangeArrowheads="1"/>
            </p:cNvSpPr>
            <p:nvPr/>
          </p:nvSpPr>
          <p:spPr bwMode="auto">
            <a:xfrm>
              <a:off x="497" y="2880"/>
              <a:ext cx="175"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bg2"/>
                  </a:solidFill>
                  <a:latin typeface="Times New Roman" pitchFamily="18" charset="0"/>
                  <a:ea typeface="宋体" charset="-122"/>
                </a:rPr>
                <a:t>f</a:t>
              </a:r>
            </a:p>
          </p:txBody>
        </p:sp>
        <p:sp>
          <p:nvSpPr>
            <p:cNvPr id="13392" name="Line 17"/>
            <p:cNvSpPr>
              <a:spLocks noChangeShapeType="1"/>
            </p:cNvSpPr>
            <p:nvPr/>
          </p:nvSpPr>
          <p:spPr bwMode="auto">
            <a:xfrm>
              <a:off x="661" y="3061"/>
              <a:ext cx="144" cy="144"/>
            </a:xfrm>
            <a:prstGeom prst="line">
              <a:avLst/>
            </a:prstGeom>
            <a:noFill/>
            <a:ln w="19050" cap="sq">
              <a:solidFill>
                <a:schemeClr val="tx1"/>
              </a:solidFill>
              <a:round/>
              <a:headEnd type="none" w="sm" len="sm"/>
              <a:tailEnd type="triangle" w="med" len="med"/>
            </a:ln>
          </p:spPr>
          <p:txBody>
            <a:bodyPr/>
            <a:lstStyle/>
            <a:p>
              <a:endParaRPr lang="zh-CN" altLang="en-US"/>
            </a:p>
          </p:txBody>
        </p:sp>
        <p:grpSp>
          <p:nvGrpSpPr>
            <p:cNvPr id="5" name="Group 19"/>
            <p:cNvGrpSpPr>
              <a:grpSpLocks/>
            </p:cNvGrpSpPr>
            <p:nvPr/>
          </p:nvGrpSpPr>
          <p:grpSpPr bwMode="auto">
            <a:xfrm>
              <a:off x="1573" y="3201"/>
              <a:ext cx="624" cy="192"/>
              <a:chOff x="805" y="3194"/>
              <a:chExt cx="624" cy="192"/>
            </a:xfrm>
          </p:grpSpPr>
          <p:sp>
            <p:nvSpPr>
              <p:cNvPr id="13410" name="Rectangle 2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1" name="Rectangle 2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2" name="Rectangle 2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6" name="Group 24"/>
            <p:cNvGrpSpPr>
              <a:grpSpLocks/>
            </p:cNvGrpSpPr>
            <p:nvPr/>
          </p:nvGrpSpPr>
          <p:grpSpPr bwMode="auto">
            <a:xfrm>
              <a:off x="2341" y="3205"/>
              <a:ext cx="624" cy="192"/>
              <a:chOff x="805" y="3194"/>
              <a:chExt cx="624" cy="192"/>
            </a:xfrm>
          </p:grpSpPr>
          <p:sp>
            <p:nvSpPr>
              <p:cNvPr id="13406" name="Rectangle 25"/>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7" name="Rectangle 26"/>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8" name="Rectangle 27"/>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7" name="Group 29"/>
            <p:cNvGrpSpPr>
              <a:grpSpLocks/>
            </p:cNvGrpSpPr>
            <p:nvPr/>
          </p:nvGrpSpPr>
          <p:grpSpPr bwMode="auto">
            <a:xfrm>
              <a:off x="3109" y="3216"/>
              <a:ext cx="779" cy="192"/>
              <a:chOff x="805" y="3194"/>
              <a:chExt cx="779" cy="192"/>
            </a:xfrm>
          </p:grpSpPr>
          <p:sp>
            <p:nvSpPr>
              <p:cNvPr id="13402" name="Rectangle 3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3" name="Rectangle 3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4" name="Rectangle 3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5" name="Line 33"/>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97" name="Rectangle 34"/>
            <p:cNvSpPr>
              <a:spLocks noChangeArrowheads="1"/>
            </p:cNvSpPr>
            <p:nvPr/>
          </p:nvSpPr>
          <p:spPr bwMode="auto">
            <a:xfrm>
              <a:off x="440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8" name="Rectangle 35"/>
            <p:cNvSpPr>
              <a:spLocks noChangeArrowheads="1"/>
            </p:cNvSpPr>
            <p:nvPr/>
          </p:nvSpPr>
          <p:spPr bwMode="auto">
            <a:xfrm>
              <a:off x="464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9" name="Rectangle 36"/>
            <p:cNvSpPr>
              <a:spLocks noChangeArrowheads="1"/>
            </p:cNvSpPr>
            <p:nvPr/>
          </p:nvSpPr>
          <p:spPr bwMode="auto">
            <a:xfrm>
              <a:off x="4885" y="3216"/>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0" name="Line 37"/>
            <p:cNvSpPr>
              <a:spLocks noChangeShapeType="1"/>
            </p:cNvSpPr>
            <p:nvPr/>
          </p:nvSpPr>
          <p:spPr bwMode="auto">
            <a:xfrm>
              <a:off x="4165" y="3319"/>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sp>
          <p:nvSpPr>
            <p:cNvPr id="13401" name="Text Box 38"/>
            <p:cNvSpPr txBox="1">
              <a:spLocks noChangeArrowheads="1"/>
            </p:cNvSpPr>
            <p:nvPr/>
          </p:nvSpPr>
          <p:spPr bwMode="auto">
            <a:xfrm>
              <a:off x="4859" y="3179"/>
              <a:ext cx="213"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sym typeface="Symbol" pitchFamily="18" charset="2"/>
                </a:rPr>
                <a:t></a:t>
              </a:r>
              <a:endParaRPr lang="en-US" altLang="zh-CN" sz="2000" b="1">
                <a:solidFill>
                  <a:schemeClr val="bg2"/>
                </a:solidFill>
                <a:latin typeface="Times New Roman" pitchFamily="18" charset="0"/>
                <a:ea typeface="宋体" charset="-122"/>
              </a:endParaRPr>
            </a:p>
          </p:txBody>
        </p:sp>
      </p:grpSp>
      <p:grpSp>
        <p:nvGrpSpPr>
          <p:cNvPr id="8" name="Group 46"/>
          <p:cNvGrpSpPr>
            <a:grpSpLocks/>
          </p:cNvGrpSpPr>
          <p:nvPr/>
        </p:nvGrpSpPr>
        <p:grpSpPr bwMode="auto">
          <a:xfrm>
            <a:off x="4419600" y="1371600"/>
            <a:ext cx="2978150" cy="2608263"/>
            <a:chOff x="2784" y="1008"/>
            <a:chExt cx="1876" cy="1643"/>
          </a:xfrm>
        </p:grpSpPr>
        <p:sp>
          <p:nvSpPr>
            <p:cNvPr id="13357" name="Line 47"/>
            <p:cNvSpPr>
              <a:spLocks noChangeShapeType="1"/>
            </p:cNvSpPr>
            <p:nvPr/>
          </p:nvSpPr>
          <p:spPr bwMode="auto">
            <a:xfrm>
              <a:off x="2784" y="106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8" name="Line 48"/>
            <p:cNvSpPr>
              <a:spLocks noChangeShapeType="1"/>
            </p:cNvSpPr>
            <p:nvPr/>
          </p:nvSpPr>
          <p:spPr bwMode="auto">
            <a:xfrm>
              <a:off x="2784" y="128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9" name="Line 49"/>
            <p:cNvSpPr>
              <a:spLocks noChangeShapeType="1"/>
            </p:cNvSpPr>
            <p:nvPr/>
          </p:nvSpPr>
          <p:spPr bwMode="auto">
            <a:xfrm>
              <a:off x="2788" y="1488"/>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0" name="Line 50"/>
            <p:cNvSpPr>
              <a:spLocks noChangeShapeType="1"/>
            </p:cNvSpPr>
            <p:nvPr/>
          </p:nvSpPr>
          <p:spPr bwMode="auto">
            <a:xfrm>
              <a:off x="2784" y="1706"/>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1" name="Line 51"/>
            <p:cNvSpPr>
              <a:spLocks noChangeShapeType="1"/>
            </p:cNvSpPr>
            <p:nvPr/>
          </p:nvSpPr>
          <p:spPr bwMode="auto">
            <a:xfrm>
              <a:off x="2784"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2" name="Line 52"/>
            <p:cNvSpPr>
              <a:spLocks noChangeShapeType="1"/>
            </p:cNvSpPr>
            <p:nvPr/>
          </p:nvSpPr>
          <p:spPr bwMode="auto">
            <a:xfrm>
              <a:off x="2784" y="244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3" name="Line 53"/>
            <p:cNvSpPr>
              <a:spLocks noChangeShapeType="1"/>
            </p:cNvSpPr>
            <p:nvPr/>
          </p:nvSpPr>
          <p:spPr bwMode="auto">
            <a:xfrm>
              <a:off x="2784" y="265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4" name="Line 54"/>
            <p:cNvSpPr>
              <a:spLocks noChangeShapeType="1"/>
            </p:cNvSpPr>
            <p:nvPr/>
          </p:nvSpPr>
          <p:spPr bwMode="auto">
            <a:xfrm>
              <a:off x="2784"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5" name="Line 55"/>
            <p:cNvSpPr>
              <a:spLocks noChangeShapeType="1"/>
            </p:cNvSpPr>
            <p:nvPr/>
          </p:nvSpPr>
          <p:spPr bwMode="auto">
            <a:xfrm>
              <a:off x="321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6" name="Line 56"/>
            <p:cNvSpPr>
              <a:spLocks noChangeShapeType="1"/>
            </p:cNvSpPr>
            <p:nvPr/>
          </p:nvSpPr>
          <p:spPr bwMode="auto">
            <a:xfrm>
              <a:off x="465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7" name="Line 57"/>
            <p:cNvSpPr>
              <a:spLocks noChangeShapeType="1"/>
            </p:cNvSpPr>
            <p:nvPr/>
          </p:nvSpPr>
          <p:spPr bwMode="auto">
            <a:xfrm>
              <a:off x="3648"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9" name="Group 58"/>
            <p:cNvGrpSpPr>
              <a:grpSpLocks/>
            </p:cNvGrpSpPr>
            <p:nvPr/>
          </p:nvGrpSpPr>
          <p:grpSpPr bwMode="auto">
            <a:xfrm>
              <a:off x="2928" y="1905"/>
              <a:ext cx="169" cy="482"/>
              <a:chOff x="3072" y="1510"/>
              <a:chExt cx="169" cy="482"/>
            </a:xfrm>
          </p:grpSpPr>
          <p:sp>
            <p:nvSpPr>
              <p:cNvPr id="13382" name="Text Box 59"/>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3383" name="Text Box 60"/>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4" name="Text Box 61"/>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grpSp>
          <p:nvGrpSpPr>
            <p:cNvPr id="10" name="Group 62"/>
            <p:cNvGrpSpPr>
              <a:grpSpLocks/>
            </p:cNvGrpSpPr>
            <p:nvPr/>
          </p:nvGrpSpPr>
          <p:grpSpPr bwMode="auto">
            <a:xfrm>
              <a:off x="3335" y="1916"/>
              <a:ext cx="169" cy="482"/>
              <a:chOff x="3072" y="1510"/>
              <a:chExt cx="169" cy="482"/>
            </a:xfrm>
          </p:grpSpPr>
          <p:sp>
            <p:nvSpPr>
              <p:cNvPr id="13379" name="Text Box 63"/>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0" name="Text Box 64"/>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1" name="Text Box 65"/>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11" name="Group 66"/>
            <p:cNvGrpSpPr>
              <a:grpSpLocks/>
            </p:cNvGrpSpPr>
            <p:nvPr/>
          </p:nvGrpSpPr>
          <p:grpSpPr bwMode="auto">
            <a:xfrm>
              <a:off x="4032" y="1894"/>
              <a:ext cx="169" cy="482"/>
              <a:chOff x="3072" y="1510"/>
              <a:chExt cx="169" cy="482"/>
            </a:xfrm>
          </p:grpSpPr>
          <p:sp>
            <p:nvSpPr>
              <p:cNvPr id="13376" name="Text Box 67"/>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77" name="Text Box 68"/>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78" name="Text Box 69"/>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3371" name="Text Box 70"/>
            <p:cNvSpPr txBox="1">
              <a:spLocks noChangeArrowheads="1"/>
            </p:cNvSpPr>
            <p:nvPr/>
          </p:nvSpPr>
          <p:spPr bwMode="auto">
            <a:xfrm>
              <a:off x="3973" y="100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2" name="Text Box 71"/>
            <p:cNvSpPr txBox="1">
              <a:spLocks noChangeArrowheads="1"/>
            </p:cNvSpPr>
            <p:nvPr/>
          </p:nvSpPr>
          <p:spPr bwMode="auto">
            <a:xfrm>
              <a:off x="3984" y="11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3" name="Text Box 72"/>
            <p:cNvSpPr txBox="1">
              <a:spLocks noChangeArrowheads="1"/>
            </p:cNvSpPr>
            <p:nvPr/>
          </p:nvSpPr>
          <p:spPr bwMode="auto">
            <a:xfrm>
              <a:off x="3969" y="162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chemeClr val="bg1"/>
                  </a:solidFill>
                  <a:latin typeface="Times New Roman" pitchFamily="18" charset="0"/>
                  <a:ea typeface="宋体" charset="-122"/>
                  <a:cs typeface="Times New Roman" pitchFamily="18" charset="0"/>
                </a:rPr>
                <a:t>…</a:t>
              </a:r>
            </a:p>
          </p:txBody>
        </p:sp>
        <p:sp>
          <p:nvSpPr>
            <p:cNvPr id="13374" name="Text Box 73"/>
            <p:cNvSpPr txBox="1">
              <a:spLocks noChangeArrowheads="1"/>
            </p:cNvSpPr>
            <p:nvPr/>
          </p:nvSpPr>
          <p:spPr bwMode="auto">
            <a:xfrm>
              <a:off x="3984" y="140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5" name="Text Box 74"/>
            <p:cNvSpPr txBox="1">
              <a:spLocks noChangeArrowheads="1"/>
            </p:cNvSpPr>
            <p:nvPr/>
          </p:nvSpPr>
          <p:spPr bwMode="auto">
            <a:xfrm>
              <a:off x="3999" y="23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12" name="Group 79"/>
          <p:cNvGrpSpPr>
            <a:grpSpLocks/>
          </p:cNvGrpSpPr>
          <p:nvPr/>
        </p:nvGrpSpPr>
        <p:grpSpPr bwMode="auto">
          <a:xfrm>
            <a:off x="3429000" y="1600200"/>
            <a:ext cx="1042988" cy="2203450"/>
            <a:chOff x="2345" y="1152"/>
            <a:chExt cx="657" cy="1388"/>
          </a:xfrm>
        </p:grpSpPr>
        <p:sp>
          <p:nvSpPr>
            <p:cNvPr id="13352" name="Line 80"/>
            <p:cNvSpPr>
              <a:spLocks noChangeShapeType="1"/>
            </p:cNvSpPr>
            <p:nvPr/>
          </p:nvSpPr>
          <p:spPr bwMode="auto">
            <a:xfrm>
              <a:off x="2352" y="1152"/>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3" name="Line 81"/>
            <p:cNvSpPr>
              <a:spLocks noChangeShapeType="1"/>
            </p:cNvSpPr>
            <p:nvPr/>
          </p:nvSpPr>
          <p:spPr bwMode="auto">
            <a:xfrm>
              <a:off x="2345" y="1355"/>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4" name="Line 82"/>
            <p:cNvSpPr>
              <a:spLocks noChangeShapeType="1"/>
            </p:cNvSpPr>
            <p:nvPr/>
          </p:nvSpPr>
          <p:spPr bwMode="auto">
            <a:xfrm>
              <a:off x="2352" y="1584"/>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5" name="Line 83"/>
            <p:cNvSpPr>
              <a:spLocks noChangeShapeType="1"/>
            </p:cNvSpPr>
            <p:nvPr/>
          </p:nvSpPr>
          <p:spPr bwMode="auto">
            <a:xfrm>
              <a:off x="2352" y="1776"/>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6" name="Line 84"/>
            <p:cNvSpPr>
              <a:spLocks noChangeShapeType="1"/>
            </p:cNvSpPr>
            <p:nvPr/>
          </p:nvSpPr>
          <p:spPr bwMode="auto">
            <a:xfrm>
              <a:off x="2378" y="2540"/>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grpSp>
      <p:grpSp>
        <p:nvGrpSpPr>
          <p:cNvPr id="13" name="Group 133"/>
          <p:cNvGrpSpPr>
            <a:grpSpLocks/>
          </p:cNvGrpSpPr>
          <p:nvPr/>
        </p:nvGrpSpPr>
        <p:grpSpPr bwMode="auto">
          <a:xfrm>
            <a:off x="7697788" y="1447800"/>
            <a:ext cx="912812" cy="2514600"/>
            <a:chOff x="4849" y="912"/>
            <a:chExt cx="575" cy="1584"/>
          </a:xfrm>
        </p:grpSpPr>
        <p:sp>
          <p:nvSpPr>
            <p:cNvPr id="13350" name="AutoShape 96"/>
            <p:cNvSpPr>
              <a:spLocks/>
            </p:cNvSpPr>
            <p:nvPr/>
          </p:nvSpPr>
          <p:spPr bwMode="auto">
            <a:xfrm>
              <a:off x="4849" y="912"/>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3351" name="Text Box 97"/>
            <p:cNvSpPr txBox="1">
              <a:spLocks noChangeArrowheads="1"/>
            </p:cNvSpPr>
            <p:nvPr/>
          </p:nvSpPr>
          <p:spPr bwMode="auto">
            <a:xfrm>
              <a:off x="5115" y="1158"/>
              <a:ext cx="309" cy="978"/>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nvGrpSpPr>
          <p:cNvPr id="14" name="Group 99"/>
          <p:cNvGrpSpPr>
            <a:grpSpLocks/>
          </p:cNvGrpSpPr>
          <p:nvPr/>
        </p:nvGrpSpPr>
        <p:grpSpPr bwMode="auto">
          <a:xfrm>
            <a:off x="2667000" y="1447800"/>
            <a:ext cx="920750" cy="2532063"/>
            <a:chOff x="1680" y="1056"/>
            <a:chExt cx="580" cy="1595"/>
          </a:xfrm>
        </p:grpSpPr>
        <p:grpSp>
          <p:nvGrpSpPr>
            <p:cNvPr id="15" name="Group 100"/>
            <p:cNvGrpSpPr>
              <a:grpSpLocks/>
            </p:cNvGrpSpPr>
            <p:nvPr/>
          </p:nvGrpSpPr>
          <p:grpSpPr bwMode="auto">
            <a:xfrm>
              <a:off x="1680" y="1056"/>
              <a:ext cx="580" cy="1595"/>
              <a:chOff x="1872" y="1056"/>
              <a:chExt cx="580" cy="1595"/>
            </a:xfrm>
          </p:grpSpPr>
          <p:sp>
            <p:nvSpPr>
              <p:cNvPr id="13340" name="Line 101"/>
              <p:cNvSpPr>
                <a:spLocks noChangeShapeType="1"/>
              </p:cNvSpPr>
              <p:nvPr/>
            </p:nvSpPr>
            <p:spPr bwMode="auto">
              <a:xfrm>
                <a:off x="1872" y="1056"/>
                <a:ext cx="0" cy="1584"/>
              </a:xfrm>
              <a:prstGeom prst="line">
                <a:avLst/>
              </a:prstGeom>
              <a:noFill/>
              <a:ln w="22225" cap="sq">
                <a:solidFill>
                  <a:schemeClr val="accent2"/>
                </a:solidFill>
                <a:round/>
                <a:headEnd type="none" w="sm" len="sm"/>
                <a:tailEnd type="none" w="sm" len="sm"/>
              </a:ln>
            </p:spPr>
            <p:txBody>
              <a:bodyPr/>
              <a:lstStyle/>
              <a:p>
                <a:endParaRPr lang="zh-CN" altLang="en-US"/>
              </a:p>
            </p:txBody>
          </p:sp>
          <p:sp>
            <p:nvSpPr>
              <p:cNvPr id="13341" name="Line 102"/>
              <p:cNvSpPr>
                <a:spLocks noChangeShapeType="1"/>
              </p:cNvSpPr>
              <p:nvPr/>
            </p:nvSpPr>
            <p:spPr bwMode="auto">
              <a:xfrm>
                <a:off x="2448" y="1060"/>
                <a:ext cx="0" cy="1584"/>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2" name="Line 103"/>
              <p:cNvSpPr>
                <a:spLocks noChangeShapeType="1"/>
              </p:cNvSpPr>
              <p:nvPr/>
            </p:nvSpPr>
            <p:spPr bwMode="auto">
              <a:xfrm>
                <a:off x="1872" y="105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3" name="Line 104"/>
              <p:cNvSpPr>
                <a:spLocks noChangeShapeType="1"/>
              </p:cNvSpPr>
              <p:nvPr/>
            </p:nvSpPr>
            <p:spPr bwMode="auto">
              <a:xfrm>
                <a:off x="1876" y="1270"/>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4" name="Line 105"/>
              <p:cNvSpPr>
                <a:spLocks noChangeShapeType="1"/>
              </p:cNvSpPr>
              <p:nvPr/>
            </p:nvSpPr>
            <p:spPr bwMode="auto">
              <a:xfrm>
                <a:off x="1872" y="146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5" name="Line 106"/>
              <p:cNvSpPr>
                <a:spLocks noChangeShapeType="1"/>
              </p:cNvSpPr>
              <p:nvPr/>
            </p:nvSpPr>
            <p:spPr bwMode="auto">
              <a:xfrm>
                <a:off x="1876" y="1684"/>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6" name="Line 107"/>
              <p:cNvSpPr>
                <a:spLocks noChangeShapeType="1"/>
              </p:cNvSpPr>
              <p:nvPr/>
            </p:nvSpPr>
            <p:spPr bwMode="auto">
              <a:xfrm>
                <a:off x="1876" y="189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7" name="Line 108"/>
              <p:cNvSpPr>
                <a:spLocks noChangeShapeType="1"/>
              </p:cNvSpPr>
              <p:nvPr/>
            </p:nvSpPr>
            <p:spPr bwMode="auto">
              <a:xfrm>
                <a:off x="1872" y="244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8" name="Line 109"/>
              <p:cNvSpPr>
                <a:spLocks noChangeShapeType="1"/>
              </p:cNvSpPr>
              <p:nvPr/>
            </p:nvSpPr>
            <p:spPr bwMode="auto">
              <a:xfrm>
                <a:off x="1872" y="2651"/>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9" name="Line 110"/>
              <p:cNvSpPr>
                <a:spLocks noChangeShapeType="1"/>
              </p:cNvSpPr>
              <p:nvPr/>
            </p:nvSpPr>
            <p:spPr bwMode="auto">
              <a:xfrm>
                <a:off x="2212" y="1056"/>
                <a:ext cx="0" cy="1584"/>
              </a:xfrm>
              <a:prstGeom prst="line">
                <a:avLst/>
              </a:prstGeom>
              <a:noFill/>
              <a:ln w="25400" cap="sq">
                <a:solidFill>
                  <a:schemeClr val="accent2"/>
                </a:solidFill>
                <a:round/>
                <a:headEnd type="none" w="sm" len="sm"/>
                <a:tailEnd type="none" w="sm" len="sm"/>
              </a:ln>
            </p:spPr>
            <p:txBody>
              <a:bodyPr/>
              <a:lstStyle/>
              <a:p>
                <a:endParaRPr lang="zh-CN" altLang="en-US"/>
              </a:p>
            </p:txBody>
          </p:sp>
        </p:grpSp>
        <p:grpSp>
          <p:nvGrpSpPr>
            <p:cNvPr id="16" name="Group 111"/>
            <p:cNvGrpSpPr>
              <a:grpSpLocks/>
            </p:cNvGrpSpPr>
            <p:nvPr/>
          </p:nvGrpSpPr>
          <p:grpSpPr bwMode="auto">
            <a:xfrm>
              <a:off x="1785" y="1861"/>
              <a:ext cx="171" cy="488"/>
              <a:chOff x="1785" y="1861"/>
              <a:chExt cx="171" cy="488"/>
            </a:xfrm>
          </p:grpSpPr>
          <p:sp>
            <p:nvSpPr>
              <p:cNvPr id="13337" name="Text Box 112"/>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8" name="Text Box 113"/>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9" name="Text Box 114"/>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nvGrpSpPr>
            <p:cNvPr id="17" name="Group 115"/>
            <p:cNvGrpSpPr>
              <a:grpSpLocks/>
            </p:cNvGrpSpPr>
            <p:nvPr/>
          </p:nvGrpSpPr>
          <p:grpSpPr bwMode="auto">
            <a:xfrm>
              <a:off x="2064" y="1872"/>
              <a:ext cx="171" cy="488"/>
              <a:chOff x="1785" y="1861"/>
              <a:chExt cx="171" cy="488"/>
            </a:xfrm>
          </p:grpSpPr>
          <p:sp>
            <p:nvSpPr>
              <p:cNvPr id="13334" name="Text Box 116"/>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5" name="Text Box 117"/>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6" name="Text Box 118"/>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grpSp>
        <p:nvGrpSpPr>
          <p:cNvPr id="18" name="Group 132"/>
          <p:cNvGrpSpPr>
            <a:grpSpLocks/>
          </p:cNvGrpSpPr>
          <p:nvPr/>
        </p:nvGrpSpPr>
        <p:grpSpPr bwMode="auto">
          <a:xfrm>
            <a:off x="3657600" y="455613"/>
            <a:ext cx="1419225" cy="1073150"/>
            <a:chOff x="2304" y="287"/>
            <a:chExt cx="894" cy="676"/>
          </a:xfrm>
        </p:grpSpPr>
        <p:sp>
          <p:nvSpPr>
            <p:cNvPr id="13328" name="AutoShape 76"/>
            <p:cNvSpPr>
              <a:spLocks noChangeArrowheads="1"/>
            </p:cNvSpPr>
            <p:nvPr/>
          </p:nvSpPr>
          <p:spPr bwMode="auto">
            <a:xfrm>
              <a:off x="2315" y="288"/>
              <a:ext cx="757" cy="310"/>
            </a:xfrm>
            <a:prstGeom prst="wedgeRoundRectCallout">
              <a:avLst>
                <a:gd name="adj1" fmla="val -119352"/>
                <a:gd name="adj2" fmla="val 177421"/>
                <a:gd name="adj3" fmla="val 16667"/>
              </a:avLst>
            </a:prstGeom>
            <a:solidFill>
              <a:srgbClr val="FF0000"/>
            </a:solidFill>
            <a:ln w="12700" cap="sq">
              <a:noFill/>
              <a:miter lim="800000"/>
              <a:headEnd type="none" w="sm" len="sm"/>
              <a:tailEnd type="none" w="sm" len="sm"/>
            </a:ln>
            <a:effectLst>
              <a:outerShdw dist="74053" dir="1857825"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9" name="Rectangle 78"/>
            <p:cNvSpPr>
              <a:spLocks noChangeArrowheads="1"/>
            </p:cNvSpPr>
            <p:nvPr/>
          </p:nvSpPr>
          <p:spPr bwMode="auto">
            <a:xfrm>
              <a:off x="2304" y="287"/>
              <a:ext cx="894" cy="298"/>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2500" b="1" i="1">
                  <a:solidFill>
                    <a:srgbClr val="FFFF00"/>
                  </a:solidFill>
                  <a:latin typeface="Times New Roman" pitchFamily="18" charset="0"/>
                </a:rPr>
                <a:t>关键字</a:t>
              </a:r>
              <a:endParaRPr lang="en-US" altLang="zh-CN" sz="2500" b="1" i="1">
                <a:solidFill>
                  <a:srgbClr val="FFFF00"/>
                </a:solidFill>
                <a:latin typeface="Times New Roman" pitchFamily="18" charset="0"/>
              </a:endParaRPr>
            </a:p>
          </p:txBody>
        </p:sp>
        <p:sp>
          <p:nvSpPr>
            <p:cNvPr id="13330" name="AutoShape 121"/>
            <p:cNvSpPr>
              <a:spLocks noChangeArrowheads="1"/>
            </p:cNvSpPr>
            <p:nvPr/>
          </p:nvSpPr>
          <p:spPr bwMode="auto">
            <a:xfrm rot="-625849" flipH="1" flipV="1">
              <a:off x="2915" y="579"/>
              <a:ext cx="118" cy="384"/>
            </a:xfrm>
            <a:prstGeom prst="triangle">
              <a:avLst>
                <a:gd name="adj" fmla="val 50000"/>
              </a:avLst>
            </a:prstGeom>
            <a:solidFill>
              <a:srgbClr val="FF0000"/>
            </a:solidFill>
            <a:ln w="12700" cap="sq">
              <a:noFill/>
              <a:miter lim="800000"/>
              <a:headEnd type="none" w="sm" len="sm"/>
              <a:tailEnd type="none" w="sm" len="sm"/>
            </a:ln>
            <a:effectLst>
              <a:outerShdw dist="45791" dir="2021404" algn="ctr" rotWithShape="0">
                <a:schemeClr val="bg2"/>
              </a:outerShdw>
            </a:effectLst>
          </p:spPr>
          <p:txBody>
            <a:bodyPr wrap="none" anchor="ctr"/>
            <a:lstStyle/>
            <a:p>
              <a:pPr eaLnBrk="1" hangingPunct="1"/>
              <a:endParaRPr lang="zh-CN" altLang="en-US"/>
            </a:p>
          </p:txBody>
        </p:sp>
      </p:grpSp>
      <p:grpSp>
        <p:nvGrpSpPr>
          <p:cNvPr id="19" name="Group 123"/>
          <p:cNvGrpSpPr>
            <a:grpSpLocks/>
          </p:cNvGrpSpPr>
          <p:nvPr/>
        </p:nvGrpSpPr>
        <p:grpSpPr bwMode="auto">
          <a:xfrm>
            <a:off x="2473325" y="5105400"/>
            <a:ext cx="4843463" cy="1128713"/>
            <a:chOff x="1558" y="3216"/>
            <a:chExt cx="3051" cy="711"/>
          </a:xfrm>
        </p:grpSpPr>
        <p:sp>
          <p:nvSpPr>
            <p:cNvPr id="13322" name="AutoShape 124"/>
            <p:cNvSpPr>
              <a:spLocks noChangeArrowheads="1"/>
            </p:cNvSpPr>
            <p:nvPr/>
          </p:nvSpPr>
          <p:spPr bwMode="auto">
            <a:xfrm>
              <a:off x="2390" y="3670"/>
              <a:ext cx="672" cy="240"/>
            </a:xfrm>
            <a:prstGeom prst="wedgeRectCallout">
              <a:avLst>
                <a:gd name="adj1" fmla="val -265181"/>
                <a:gd name="adj2" fmla="val -228333"/>
              </a:avLst>
            </a:prstGeom>
            <a:solidFill>
              <a:srgbClr val="0000FF"/>
            </a:solidFill>
            <a:ln w="12700" cap="sq">
              <a:noFill/>
              <a:miter lim="800000"/>
              <a:headEnd type="none" w="sm" len="sm"/>
              <a:tailEnd type="none" w="sm" len="sm"/>
            </a:ln>
            <a:effectLst>
              <a:outerShdw dist="81320" dir="2319588"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3" name="AutoShape 125"/>
            <p:cNvSpPr>
              <a:spLocks noChangeArrowheads="1"/>
            </p:cNvSpPr>
            <p:nvPr/>
          </p:nvSpPr>
          <p:spPr bwMode="auto">
            <a:xfrm rot="-3456526">
              <a:off x="1965" y="3041"/>
              <a:ext cx="97" cy="912"/>
            </a:xfrm>
            <a:prstGeom prst="triangle">
              <a:avLst>
                <a:gd name="adj" fmla="val 100000"/>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4" name="AutoShape 126"/>
            <p:cNvSpPr>
              <a:spLocks noChangeArrowheads="1"/>
            </p:cNvSpPr>
            <p:nvPr/>
          </p:nvSpPr>
          <p:spPr bwMode="auto">
            <a:xfrm rot="-1563364">
              <a:off x="2545" y="3216"/>
              <a:ext cx="89" cy="528"/>
            </a:xfrm>
            <a:prstGeom prst="triangle">
              <a:avLst>
                <a:gd name="adj" fmla="val 5319"/>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5" name="AutoShape 127"/>
            <p:cNvSpPr>
              <a:spLocks noChangeArrowheads="1"/>
            </p:cNvSpPr>
            <p:nvPr/>
          </p:nvSpPr>
          <p:spPr bwMode="auto">
            <a:xfrm rot="1955297">
              <a:off x="3025" y="3253"/>
              <a:ext cx="89" cy="528"/>
            </a:xfrm>
            <a:prstGeom prst="triangle">
              <a:avLst>
                <a:gd name="adj" fmla="val 5319"/>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6" name="AutoShape 128"/>
            <p:cNvSpPr>
              <a:spLocks noChangeArrowheads="1"/>
            </p:cNvSpPr>
            <p:nvPr/>
          </p:nvSpPr>
          <p:spPr bwMode="auto">
            <a:xfrm rot="4232038">
              <a:off x="3762" y="2658"/>
              <a:ext cx="61" cy="1632"/>
            </a:xfrm>
            <a:prstGeom prst="triangle">
              <a:avLst>
                <a:gd name="adj" fmla="val 0"/>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7" name="Text Box 129"/>
            <p:cNvSpPr txBox="1">
              <a:spLocks noChangeArrowheads="1"/>
            </p:cNvSpPr>
            <p:nvPr/>
          </p:nvSpPr>
          <p:spPr bwMode="auto">
            <a:xfrm>
              <a:off x="2379" y="3648"/>
              <a:ext cx="768" cy="27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a:spAutoFit/>
            </a:bodyPr>
            <a:lstStyle/>
            <a:p>
              <a:pPr eaLnBrk="1" hangingPunct="1"/>
              <a:r>
                <a:rPr lang="zh-CN" altLang="en-US" sz="2300" b="1" i="1">
                  <a:solidFill>
                    <a:srgbClr val="FFFF00"/>
                  </a:solidFill>
                  <a:latin typeface="Times New Roman" pitchFamily="18" charset="0"/>
                </a:rPr>
                <a:t>关键字</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95288" y="333375"/>
            <a:ext cx="3321050" cy="539750"/>
            <a:chOff x="334" y="253"/>
            <a:chExt cx="2092" cy="340"/>
          </a:xfrm>
        </p:grpSpPr>
        <p:sp>
          <p:nvSpPr>
            <p:cNvPr id="14349" name="Cloud"/>
            <p:cNvSpPr>
              <a:spLocks noChangeAspect="1" noEditPoints="1" noChangeArrowheads="1"/>
            </p:cNvSpPr>
            <p:nvPr/>
          </p:nvSpPr>
          <p:spPr bwMode="auto">
            <a:xfrm>
              <a:off x="334" y="253"/>
              <a:ext cx="1834" cy="340"/>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80 w 21600"/>
                <a:gd name="T13" fmla="*/ 3240 h 21600"/>
                <a:gd name="T14" fmla="*/ 17089 w 21600"/>
                <a:gd name="T15" fmla="*/ 1734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B9"/>
            </a:solidFill>
            <a:ln w="9525">
              <a:noFill/>
              <a:miter lim="800000"/>
              <a:headEnd/>
              <a:tailEnd/>
            </a:ln>
            <a:effectLst>
              <a:outerShdw dist="81320" dir="2319588" algn="ctr" rotWithShape="0">
                <a:srgbClr val="B2B2B2"/>
              </a:outerShdw>
            </a:effectLst>
          </p:spPr>
          <p:txBody>
            <a:bodyPr/>
            <a:lstStyle/>
            <a:p>
              <a:endParaRPr lang="zh-CN" altLang="en-US"/>
            </a:p>
          </p:txBody>
        </p:sp>
        <p:sp>
          <p:nvSpPr>
            <p:cNvPr id="14350" name="Text Box 6"/>
            <p:cNvSpPr txBox="1">
              <a:spLocks noChangeArrowheads="1"/>
            </p:cNvSpPr>
            <p:nvPr/>
          </p:nvSpPr>
          <p:spPr bwMode="auto">
            <a:xfrm>
              <a:off x="532" y="259"/>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四</a:t>
              </a:r>
              <a:r>
                <a:rPr lang="en-US" altLang="zh-CN" sz="2500" b="1">
                  <a:solidFill>
                    <a:srgbClr val="003399"/>
                  </a:solidFill>
                </a:rPr>
                <a:t>.</a:t>
              </a:r>
              <a:r>
                <a:rPr lang="zh-CN" altLang="en-US" sz="2500" b="1">
                  <a:solidFill>
                    <a:srgbClr val="003399"/>
                  </a:solidFill>
                </a:rPr>
                <a:t>排序的性能</a:t>
              </a:r>
            </a:p>
          </p:txBody>
        </p:sp>
      </p:grpSp>
      <p:grpSp>
        <p:nvGrpSpPr>
          <p:cNvPr id="3" name="Group 16"/>
          <p:cNvGrpSpPr>
            <a:grpSpLocks/>
          </p:cNvGrpSpPr>
          <p:nvPr/>
        </p:nvGrpSpPr>
        <p:grpSpPr bwMode="auto">
          <a:xfrm>
            <a:off x="1187450" y="981075"/>
            <a:ext cx="6697663" cy="1655763"/>
            <a:chOff x="838" y="824"/>
            <a:chExt cx="4219" cy="1043"/>
          </a:xfrm>
        </p:grpSpPr>
        <p:sp>
          <p:nvSpPr>
            <p:cNvPr id="14347" name="Rectangle 12"/>
            <p:cNvSpPr>
              <a:spLocks noChangeArrowheads="1"/>
            </p:cNvSpPr>
            <p:nvPr/>
          </p:nvSpPr>
          <p:spPr bwMode="auto">
            <a:xfrm>
              <a:off x="838" y="824"/>
              <a:ext cx="4219" cy="1043"/>
            </a:xfrm>
            <a:prstGeom prst="rect">
              <a:avLst/>
            </a:prstGeom>
            <a:solidFill>
              <a:srgbClr val="E0E0E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14348" name="Text Box 13"/>
            <p:cNvSpPr txBox="1">
              <a:spLocks noChangeArrowheads="1"/>
            </p:cNvSpPr>
            <p:nvPr/>
          </p:nvSpPr>
          <p:spPr bwMode="auto">
            <a:xfrm>
              <a:off x="1065" y="894"/>
              <a:ext cx="3175" cy="902"/>
            </a:xfrm>
            <a:prstGeom prst="rect">
              <a:avLst/>
            </a:prstGeom>
            <a:noFill/>
            <a:ln w="12700" cap="sq">
              <a:noFill/>
              <a:miter lim="800000"/>
              <a:headEnd/>
              <a:tailEnd/>
            </a:ln>
          </p:spPr>
          <p:txBody>
            <a:bodyPr>
              <a:spAutoFit/>
            </a:bodyPr>
            <a:lstStyle/>
            <a:p>
              <a:pPr eaLnBrk="1" hangingPunct="1"/>
              <a:r>
                <a:rPr lang="zh-CN" altLang="en-US" sz="2200" b="1">
                  <a:solidFill>
                    <a:srgbClr val="00006C"/>
                  </a:solidFill>
                  <a:latin typeface="Times New Roman" pitchFamily="18" charset="0"/>
                  <a:ea typeface="幼圆" pitchFamily="49" charset="-122"/>
                </a:rPr>
                <a:t>排序操作的性能评价主要包括</a:t>
              </a:r>
              <a:r>
                <a:rPr lang="en-US" altLang="zh-CN" sz="2200" b="1">
                  <a:solidFill>
                    <a:srgbClr val="00006C"/>
                  </a:solidFill>
                  <a:latin typeface="Times New Roman" pitchFamily="18" charset="0"/>
                  <a:ea typeface="幼圆" pitchFamily="49" charset="-122"/>
                </a:rPr>
                <a:t>:</a:t>
              </a:r>
            </a:p>
            <a:p>
              <a:pPr eaLnBrk="1" hangingPunct="1"/>
              <a:r>
                <a:rPr lang="en-US" altLang="zh-CN" sz="2200" b="1">
                  <a:solidFill>
                    <a:srgbClr val="00006C"/>
                  </a:solidFill>
                  <a:latin typeface="Times New Roman" pitchFamily="18" charset="0"/>
                  <a:ea typeface="幼圆" pitchFamily="49" charset="-122"/>
                </a:rPr>
                <a:t>    </a:t>
              </a:r>
              <a:r>
                <a:rPr lang="en-US" altLang="zh-CN" sz="2200" b="1">
                  <a:solidFill>
                    <a:srgbClr val="00006C"/>
                  </a:solidFill>
                  <a:latin typeface="宋体" charset="-122"/>
                  <a:ea typeface="宋体" charset="-122"/>
                </a:rPr>
                <a:t>①</a:t>
              </a:r>
              <a:r>
                <a:rPr lang="en-US" altLang="zh-CN" sz="2200" b="1">
                  <a:solidFill>
                    <a:srgbClr val="00006C"/>
                  </a:solidFill>
                  <a:latin typeface="Times New Roman" pitchFamily="18" charset="0"/>
                  <a:ea typeface="幼圆" pitchFamily="49" charset="-122"/>
                </a:rPr>
                <a:t>  </a:t>
              </a:r>
              <a:r>
                <a:rPr lang="zh-CN" altLang="en-US" sz="2200" b="1">
                  <a:solidFill>
                    <a:srgbClr val="00006C"/>
                  </a:solidFill>
                  <a:latin typeface="Times New Roman" pitchFamily="18" charset="0"/>
                  <a:ea typeface="幼圆" pitchFamily="49" charset="-122"/>
                </a:rPr>
                <a:t>时间性能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②</a:t>
              </a:r>
              <a:r>
                <a:rPr lang="zh-CN" altLang="en-US" sz="2200" b="1">
                  <a:solidFill>
                    <a:srgbClr val="00006C"/>
                  </a:solidFill>
                  <a:latin typeface="Times New Roman" pitchFamily="18" charset="0"/>
                  <a:ea typeface="幼圆" pitchFamily="49" charset="-122"/>
                </a:rPr>
                <a:t>  空间性能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③</a:t>
              </a:r>
              <a:r>
                <a:rPr lang="zh-CN" altLang="en-US" sz="2200" b="1">
                  <a:solidFill>
                    <a:srgbClr val="00006C"/>
                  </a:solidFill>
                  <a:latin typeface="Times New Roman" pitchFamily="18" charset="0"/>
                  <a:ea typeface="幼圆" pitchFamily="49" charset="-122"/>
                </a:rPr>
                <a:t>  稳定性</a:t>
              </a:r>
            </a:p>
          </p:txBody>
        </p:sp>
      </p:grpSp>
      <p:grpSp>
        <p:nvGrpSpPr>
          <p:cNvPr id="5" name="组合 4"/>
          <p:cNvGrpSpPr/>
          <p:nvPr/>
        </p:nvGrpSpPr>
        <p:grpSpPr>
          <a:xfrm>
            <a:off x="700088" y="2997200"/>
            <a:ext cx="7704137" cy="762000"/>
            <a:chOff x="700088" y="2997200"/>
            <a:chExt cx="7704137" cy="762000"/>
          </a:xfrm>
        </p:grpSpPr>
        <p:sp>
          <p:nvSpPr>
            <p:cNvPr id="370703" name="Text Box 15"/>
            <p:cNvSpPr txBox="1">
              <a:spLocks noChangeArrowheads="1"/>
            </p:cNvSpPr>
            <p:nvPr/>
          </p:nvSpPr>
          <p:spPr bwMode="auto">
            <a:xfrm>
              <a:off x="700088" y="3003550"/>
              <a:ext cx="2087562"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1</a:t>
              </a:r>
              <a:r>
                <a:rPr lang="en-US" altLang="zh-CN" sz="2400" b="1">
                  <a:solidFill>
                    <a:srgbClr val="FF0000"/>
                  </a:solidFill>
                </a:rPr>
                <a:t>.</a:t>
              </a:r>
              <a:r>
                <a:rPr lang="zh-CN" altLang="en-US" sz="2400" b="1">
                  <a:solidFill>
                    <a:srgbClr val="FF0000"/>
                  </a:solidFill>
                </a:rPr>
                <a:t>时间性能</a:t>
              </a:r>
            </a:p>
          </p:txBody>
        </p:sp>
        <p:sp>
          <p:nvSpPr>
            <p:cNvPr id="370705" name="Text Box 17"/>
            <p:cNvSpPr txBox="1">
              <a:spLocks noChangeArrowheads="1"/>
            </p:cNvSpPr>
            <p:nvPr/>
          </p:nvSpPr>
          <p:spPr bwMode="auto">
            <a:xfrm>
              <a:off x="2428875" y="2997200"/>
              <a:ext cx="5975350" cy="762000"/>
            </a:xfrm>
            <a:prstGeom prst="rect">
              <a:avLst/>
            </a:prstGeom>
            <a:noFill/>
            <a:ln w="12700" cap="sq">
              <a:noFill/>
              <a:miter lim="800000"/>
              <a:headEnd/>
              <a:tailEnd/>
            </a:ln>
          </p:spPr>
          <p:txBody>
            <a:bodyPr>
              <a:spAutoFit/>
            </a:bodyPr>
            <a:lstStyle/>
            <a:p>
              <a:pPr eaLnBrk="1" hangingPunct="1"/>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排序过程中元素之间的比较次数与元素的 </a:t>
              </a:r>
            </a:p>
            <a:p>
              <a:pPr eaLnBrk="1" hangingPunct="1"/>
              <a:r>
                <a:rPr lang="zh-CN" altLang="en-US" sz="2200" b="1">
                  <a:solidFill>
                    <a:srgbClr val="00006C"/>
                  </a:solidFill>
                  <a:latin typeface="幼圆" pitchFamily="49" charset="-122"/>
                  <a:ea typeface="幼圆" pitchFamily="49" charset="-122"/>
                </a:rPr>
                <a:t>     移动次数。</a:t>
              </a:r>
            </a:p>
          </p:txBody>
        </p:sp>
      </p:grpSp>
      <p:grpSp>
        <p:nvGrpSpPr>
          <p:cNvPr id="4" name="Group 20"/>
          <p:cNvGrpSpPr>
            <a:grpSpLocks/>
          </p:cNvGrpSpPr>
          <p:nvPr/>
        </p:nvGrpSpPr>
        <p:grpSpPr bwMode="auto">
          <a:xfrm>
            <a:off x="1790700" y="3789363"/>
            <a:ext cx="6453188" cy="1439862"/>
            <a:chOff x="1037" y="2561"/>
            <a:chExt cx="4065" cy="907"/>
          </a:xfrm>
        </p:grpSpPr>
        <p:sp>
          <p:nvSpPr>
            <p:cNvPr id="14345" name="Rectangle 18"/>
            <p:cNvSpPr>
              <a:spLocks noChangeArrowheads="1"/>
            </p:cNvSpPr>
            <p:nvPr/>
          </p:nvSpPr>
          <p:spPr bwMode="auto">
            <a:xfrm>
              <a:off x="1292" y="2659"/>
              <a:ext cx="3810" cy="691"/>
            </a:xfrm>
            <a:prstGeom prst="rect">
              <a:avLst/>
            </a:prstGeom>
            <a:noFill/>
            <a:ln w="12700" cap="sq">
              <a:noFill/>
              <a:miter lim="800000"/>
              <a:headEnd/>
              <a:tailEnd/>
            </a:ln>
          </p:spPr>
          <p:txBody>
            <a:bodyPr>
              <a:spAutoFit/>
            </a:bodyPr>
            <a:lstStyle/>
            <a:p>
              <a:pPr eaLnBrk="1" hangingPunct="1"/>
              <a:r>
                <a:rPr lang="en-US" altLang="zh-CN" sz="2200" b="1">
                  <a:solidFill>
                    <a:srgbClr val="003399"/>
                  </a:solidFill>
                  <a:latin typeface="幼圆" pitchFamily="49" charset="-122"/>
                  <a:ea typeface="幼圆" pitchFamily="49" charset="-122"/>
                </a:rPr>
                <a:t>    </a:t>
              </a:r>
              <a:r>
                <a:rPr lang="zh-CN" altLang="en-US" sz="2200" b="1">
                  <a:solidFill>
                    <a:srgbClr val="003399"/>
                  </a:solidFill>
                  <a:latin typeface="幼圆" pitchFamily="49" charset="-122"/>
                  <a:ea typeface="幼圆" pitchFamily="49" charset="-122"/>
                </a:rPr>
                <a:t>本章讨论各种排序方法的</a:t>
              </a:r>
              <a:r>
                <a:rPr lang="zh-CN" altLang="en-US" sz="2200" b="1">
                  <a:solidFill>
                    <a:srgbClr val="FF0000"/>
                  </a:solidFill>
                </a:rPr>
                <a:t>时间复杂度</a:t>
              </a:r>
            </a:p>
            <a:p>
              <a:pPr eaLnBrk="1" hangingPunct="1"/>
              <a:r>
                <a:rPr lang="zh-CN" altLang="en-US" sz="2200" b="1">
                  <a:solidFill>
                    <a:srgbClr val="003399"/>
                  </a:solidFill>
                  <a:latin typeface="幼圆" pitchFamily="49" charset="-122"/>
                  <a:ea typeface="幼圆" pitchFamily="49" charset="-122"/>
                </a:rPr>
                <a:t>时主要按照最差情况下所需要的比较次数</a:t>
              </a:r>
            </a:p>
            <a:p>
              <a:pPr eaLnBrk="1" hangingPunct="1"/>
              <a:r>
                <a:rPr lang="zh-CN" altLang="en-US" sz="2200" b="1">
                  <a:solidFill>
                    <a:srgbClr val="003399"/>
                  </a:solidFill>
                  <a:latin typeface="幼圆" pitchFamily="49" charset="-122"/>
                  <a:ea typeface="幼圆" pitchFamily="49" charset="-122"/>
                </a:rPr>
                <a:t>来进行。</a:t>
              </a:r>
            </a:p>
          </p:txBody>
        </p:sp>
        <p:sp>
          <p:nvSpPr>
            <p:cNvPr id="14346" name="Rectangle 19"/>
            <p:cNvSpPr>
              <a:spLocks noChangeArrowheads="1"/>
            </p:cNvSpPr>
            <p:nvPr/>
          </p:nvSpPr>
          <p:spPr bwMode="auto">
            <a:xfrm>
              <a:off x="1037" y="2561"/>
              <a:ext cx="3814" cy="907"/>
            </a:xfrm>
            <a:prstGeom prst="rect">
              <a:avLst/>
            </a:prstGeom>
            <a:noFill/>
            <a:ln w="76200" cap="sq">
              <a:solidFill>
                <a:srgbClr val="00B7E2"/>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grpSp>
      <p:grpSp>
        <p:nvGrpSpPr>
          <p:cNvPr id="6" name="组合 5"/>
          <p:cNvGrpSpPr/>
          <p:nvPr/>
        </p:nvGrpSpPr>
        <p:grpSpPr>
          <a:xfrm>
            <a:off x="755650" y="5403850"/>
            <a:ext cx="7686675" cy="762000"/>
            <a:chOff x="755650" y="5403850"/>
            <a:chExt cx="7686675" cy="762000"/>
          </a:xfrm>
        </p:grpSpPr>
        <p:sp>
          <p:nvSpPr>
            <p:cNvPr id="370709" name="Text Box 21"/>
            <p:cNvSpPr txBox="1">
              <a:spLocks noChangeArrowheads="1"/>
            </p:cNvSpPr>
            <p:nvPr/>
          </p:nvSpPr>
          <p:spPr bwMode="auto">
            <a:xfrm>
              <a:off x="755650" y="5421313"/>
              <a:ext cx="2087563"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2</a:t>
              </a:r>
              <a:r>
                <a:rPr lang="en-US" altLang="zh-CN" sz="2400" b="1">
                  <a:solidFill>
                    <a:srgbClr val="FF0000"/>
                  </a:solidFill>
                </a:rPr>
                <a:t>.</a:t>
              </a:r>
              <a:r>
                <a:rPr lang="zh-CN" altLang="en-US" sz="2400" b="1">
                  <a:solidFill>
                    <a:srgbClr val="FF0000"/>
                  </a:solidFill>
                </a:rPr>
                <a:t>空间性能</a:t>
              </a:r>
            </a:p>
          </p:txBody>
        </p:sp>
        <p:sp>
          <p:nvSpPr>
            <p:cNvPr id="370710" name="Text Box 22"/>
            <p:cNvSpPr txBox="1">
              <a:spLocks noChangeArrowheads="1"/>
            </p:cNvSpPr>
            <p:nvPr/>
          </p:nvSpPr>
          <p:spPr bwMode="auto">
            <a:xfrm>
              <a:off x="2466975" y="5403850"/>
              <a:ext cx="5975350" cy="762000"/>
            </a:xfrm>
            <a:prstGeom prst="rect">
              <a:avLst/>
            </a:prstGeom>
            <a:noFill/>
            <a:ln w="12700" cap="sq">
              <a:noFill/>
              <a:miter lim="800000"/>
              <a:headEnd/>
              <a:tailEnd/>
            </a:ln>
          </p:spPr>
          <p:txBody>
            <a:bodyPr>
              <a:spAutoFit/>
            </a:bodyPr>
            <a:lstStyle/>
            <a:p>
              <a:pPr eaLnBrk="1" hangingPunct="1"/>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除了存放参加排序的元素之外，排序过程  </a:t>
              </a:r>
            </a:p>
            <a:p>
              <a:pPr eaLnBrk="1" hangingPunct="1"/>
              <a:r>
                <a:rPr lang="zh-CN" altLang="en-US" sz="2200" b="1" dirty="0">
                  <a:solidFill>
                    <a:srgbClr val="00006C"/>
                  </a:solidFill>
                  <a:latin typeface="幼圆" pitchFamily="49" charset="-122"/>
                  <a:ea typeface="幼圆" pitchFamily="49" charset="-122"/>
                </a:rPr>
                <a:t>     中所需要的其他辅助空间。</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4162</TotalTime>
  <Words>7562</Words>
  <Application>Microsoft Office PowerPoint</Application>
  <PresentationFormat>全屏显示(4:3)</PresentationFormat>
  <Paragraphs>1541</Paragraphs>
  <Slides>72</Slides>
  <Notes>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93" baseType="lpstr">
      <vt:lpstr>MingLiU</vt:lpstr>
      <vt:lpstr>方正舒体</vt:lpstr>
      <vt:lpstr>黑体</vt:lpstr>
      <vt:lpstr>华文彩云</vt:lpstr>
      <vt:lpstr>华文行楷</vt:lpstr>
      <vt:lpstr>华文新魏</vt:lpstr>
      <vt:lpstr>楷体</vt:lpstr>
      <vt:lpstr>楷体_GB2312</vt:lpstr>
      <vt:lpstr>隶书</vt:lpstr>
      <vt:lpstr>宋体</vt:lpstr>
      <vt:lpstr>微软雅黑</vt:lpstr>
      <vt:lpstr>幼圆</vt:lpstr>
      <vt:lpstr>Arial</vt:lpstr>
      <vt:lpstr>Arial Narrow</vt:lpstr>
      <vt:lpstr>Calibri</vt:lpstr>
      <vt:lpstr>Symbol</vt:lpstr>
      <vt:lpstr>Tahoma</vt:lpstr>
      <vt:lpstr>Times New Roman</vt:lpstr>
      <vt:lpstr>Wingdings</vt:lpstr>
      <vt:lpstr>BUAA2</vt:lpstr>
      <vt:lpstr>Microsoft Excel 97-2003 Worksheet</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插入排序算法分析</vt:lpstr>
      <vt:lpstr>PowerPoint 演示文稿</vt:lpstr>
      <vt:lpstr>PowerPoint 演示文稿</vt:lpstr>
      <vt:lpstr>PowerPoint 演示文稿</vt:lpstr>
      <vt:lpstr>PowerPoint 演示文稿</vt:lpstr>
      <vt:lpstr>PowerPoint 演示文稿</vt:lpstr>
      <vt:lpstr>选择排序算法分析</vt:lpstr>
      <vt:lpstr>PowerPoint 演示文稿</vt:lpstr>
      <vt:lpstr>PowerPoint 演示文稿</vt:lpstr>
      <vt:lpstr>PowerPoint 演示文稿</vt:lpstr>
      <vt:lpstr>PowerPoint 演示文稿</vt:lpstr>
      <vt:lpstr>PowerPoint 演示文稿</vt:lpstr>
      <vt:lpstr>（改进）冒泡排序算法分析</vt:lpstr>
      <vt:lpstr>PowerPoint 演示文稿</vt:lpstr>
      <vt:lpstr>PowerPoint 演示文稿</vt:lpstr>
      <vt:lpstr>PowerPoint 演示文稿</vt:lpstr>
      <vt:lpstr>PowerPoint 演示文稿</vt:lpstr>
      <vt:lpstr>PowerPoint 演示文稿</vt:lpstr>
      <vt:lpstr>PowerPoint 演示文稿</vt:lpstr>
      <vt:lpstr>Shell排序算法分析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归并排序算法分析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快速排序算法分析</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yhh</cp:lastModifiedBy>
  <cp:revision>46</cp:revision>
  <dcterms:created xsi:type="dcterms:W3CDTF">2015-06-18T09:40:41Z</dcterms:created>
  <dcterms:modified xsi:type="dcterms:W3CDTF">2018-01-11T09:21:56Z</dcterms:modified>
</cp:coreProperties>
</file>